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3"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97"/>
  </p:normalViewPr>
  <p:slideViewPr>
    <p:cSldViewPr>
      <p:cViewPr varScale="1">
        <p:scale>
          <a:sx n="108" d="100"/>
          <a:sy n="108" d="100"/>
        </p:scale>
        <p:origin x="176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29.02.2024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29.02.2024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29.02.2024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29.02.2024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29.02.2024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29.02.2024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29.02.2024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29.02.2024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29.02.2024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29.02.2024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29.02.2024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29.02.2024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Autofit/>
          </a:bodyPr>
          <a:lstStyle/>
          <a:p>
            <a:r>
              <a:rPr lang="tr-TR" sz="5400" b="1" dirty="0"/>
              <a:t>Aile ile İlgili Temel Kavramlar</a:t>
            </a:r>
          </a:p>
        </p:txBody>
      </p:sp>
      <p:sp>
        <p:nvSpPr>
          <p:cNvPr id="3" name="2 Alt Başlık"/>
          <p:cNvSpPr>
            <a:spLocks noGrp="1"/>
          </p:cNvSpPr>
          <p:nvPr>
            <p:ph type="subTitle" idx="1"/>
          </p:nvPr>
        </p:nvSpPr>
        <p:spPr/>
        <p:txBody>
          <a:bodyPr/>
          <a:lstStyle/>
          <a:p>
            <a:r>
              <a:rPr lang="tr-TR" b="1" dirty="0" err="1"/>
              <a:t>Öğr</a:t>
            </a:r>
            <a:r>
              <a:rPr lang="tr-TR" b="1" dirty="0"/>
              <a:t>. Gör. Emine SARAÇ</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357166"/>
            <a:ext cx="8329642" cy="5768997"/>
          </a:xfrm>
        </p:spPr>
        <p:txBody>
          <a:bodyPr>
            <a:normAutofit fontScale="70000" lnSpcReduction="20000"/>
          </a:bodyPr>
          <a:lstStyle/>
          <a:p>
            <a:pPr algn="ctr">
              <a:buNone/>
            </a:pPr>
            <a:r>
              <a:rPr lang="tr-TR" dirty="0"/>
              <a:t> </a:t>
            </a:r>
            <a:r>
              <a:rPr lang="tr-TR" b="1" dirty="0"/>
              <a:t>Akrabalık ilişkisine göre aile Aile Tipleri </a:t>
            </a:r>
          </a:p>
          <a:p>
            <a:r>
              <a:rPr lang="tr-TR" dirty="0"/>
              <a:t>Baba soylu aile, ana soylu aile ve hem ana hem baba soylu aile şeklinde sınıflandırılmaktadır. </a:t>
            </a:r>
          </a:p>
          <a:p>
            <a:r>
              <a:rPr lang="tr-TR" dirty="0"/>
              <a:t>Yeni doğan bireyin sadece baba tarafından akrabalarıyla ilişkide bulunması ve baba soyunu izlemesi sonucu ortaya çıkan aileye </a:t>
            </a:r>
            <a:r>
              <a:rPr lang="tr-TR" b="1" dirty="0"/>
              <a:t>baba soylu aile,</a:t>
            </a:r>
            <a:r>
              <a:rPr lang="tr-TR" dirty="0"/>
              <a:t> yeni doğan bireyin sadece anne tarafından akrabalarıyla ilişkide bulunması ve anne soyunu izlemesi ile ortaya çıkan aileye </a:t>
            </a:r>
            <a:r>
              <a:rPr lang="tr-TR" b="1" dirty="0"/>
              <a:t>ana soylu aile, </a:t>
            </a:r>
            <a:r>
              <a:rPr lang="tr-TR" dirty="0"/>
              <a:t>yeni doğan bireyin hem anne hem de baba soyunu birlikte izlediği ve her iki taraf akrabalarıyla ilişkide bulunduğu aileye ise </a:t>
            </a:r>
            <a:r>
              <a:rPr lang="tr-TR" b="1" dirty="0"/>
              <a:t>hem ana hem baba soylu aile </a:t>
            </a:r>
            <a:r>
              <a:rPr lang="tr-TR" dirty="0"/>
              <a:t>denir. </a:t>
            </a:r>
          </a:p>
          <a:p>
            <a:r>
              <a:rPr lang="tr-TR" dirty="0"/>
              <a:t>İkamet biçimine göre yeni evli çiftlerin evlilik sonrası kadının ve erkeğin ailesine yakın veya birlikte olmasına göre aile </a:t>
            </a:r>
            <a:r>
              <a:rPr lang="tr-TR" dirty="0" err="1"/>
              <a:t>patrilokal</a:t>
            </a:r>
            <a:r>
              <a:rPr lang="tr-TR" dirty="0"/>
              <a:t> ve </a:t>
            </a:r>
            <a:r>
              <a:rPr lang="tr-TR" dirty="0" err="1"/>
              <a:t>matrilokal</a:t>
            </a:r>
            <a:r>
              <a:rPr lang="tr-TR" dirty="0"/>
              <a:t> aile olmak üzere ikiye ayrılır. </a:t>
            </a:r>
          </a:p>
          <a:p>
            <a:r>
              <a:rPr lang="tr-TR" b="1" dirty="0" err="1"/>
              <a:t>Patrilokal</a:t>
            </a:r>
            <a:r>
              <a:rPr lang="tr-TR" b="1" dirty="0"/>
              <a:t> aile, </a:t>
            </a:r>
            <a:r>
              <a:rPr lang="tr-TR" dirty="0"/>
              <a:t>evlilik sonrası kadının kendi babasını ikametini bırakıp, eşinin anne ve babasının evinde onlarla birlikte oturduğu aile tipidir. </a:t>
            </a:r>
            <a:r>
              <a:rPr lang="tr-TR" b="1" dirty="0" err="1"/>
              <a:t>Matrilokal</a:t>
            </a:r>
            <a:r>
              <a:rPr lang="tr-TR" b="1" dirty="0"/>
              <a:t> </a:t>
            </a:r>
            <a:r>
              <a:rPr lang="tr-TR" dirty="0"/>
              <a:t>aile ise, </a:t>
            </a:r>
            <a:r>
              <a:rPr lang="tr-TR" dirty="0" err="1"/>
              <a:t>patrilokal</a:t>
            </a:r>
            <a:r>
              <a:rPr lang="tr-TR" dirty="0"/>
              <a:t> ailenin tam tersine, erkeğin eşinin ailesinin evinde onlarla birlikte oturması sonucu ortaya çıkan ailedir. Ülkemizde iç güvey olarak da adlandırılır.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642918"/>
            <a:ext cx="8401080" cy="5483245"/>
          </a:xfrm>
        </p:spPr>
        <p:txBody>
          <a:bodyPr>
            <a:normAutofit fontScale="77500" lnSpcReduction="20000"/>
          </a:bodyPr>
          <a:lstStyle/>
          <a:p>
            <a:pPr algn="ctr">
              <a:buNone/>
            </a:pPr>
            <a:r>
              <a:rPr lang="tr-TR" b="1" dirty="0"/>
              <a:t>Genel Sınıflamaya Göre Aile Aile Tipleri</a:t>
            </a:r>
          </a:p>
          <a:p>
            <a:r>
              <a:rPr lang="tr-TR" dirty="0"/>
              <a:t>Bu iki grup çekirdek aile ve geleneksel geniş ailedir. </a:t>
            </a:r>
          </a:p>
          <a:p>
            <a:r>
              <a:rPr lang="tr-TR" dirty="0"/>
              <a:t>Kimi araştırıcılar çekirdek aileye modern çekirdek aile de demektedir. Bu nedenle kimi yerlerde çekirdek aile kimi yerlerde ise modern çekirdek aile olarak geçebilir. </a:t>
            </a:r>
          </a:p>
          <a:p>
            <a:r>
              <a:rPr lang="tr-TR" dirty="0"/>
              <a:t>Modern çekirdek aile, kimi tanımlarda çekirdek aile, anne baba ve çocuklar olmak üzere iki nesli içine alır. Temelini geniş aile oluşturur </a:t>
            </a:r>
          </a:p>
          <a:p>
            <a:r>
              <a:rPr lang="tr-TR" dirty="0"/>
              <a:t>Çekirdek ailenin özellikle batılı toplumlarda baskın aile türü olduğu belirlenmiştir. </a:t>
            </a:r>
          </a:p>
          <a:p>
            <a:r>
              <a:rPr lang="tr-TR" dirty="0"/>
              <a:t>Ayrıca, ailenin birçok işlevi bulunsa da, özellikle çekirdek ailenin cinsel ihtiyaçların karşılanması, ekonomik işbirliğinin sağlanması, üreme ve çoğalmaya uygun bir ortamının sağlanması, çocukların bakım ve eğitimlerinin gerçekleştirilmesi şeklinde dört temel ve ortak işlevinin bulunduğu saptanmıştır.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500042"/>
            <a:ext cx="8258204" cy="5626121"/>
          </a:xfrm>
        </p:spPr>
        <p:txBody>
          <a:bodyPr>
            <a:normAutofit fontScale="62500" lnSpcReduction="20000"/>
          </a:bodyPr>
          <a:lstStyle/>
          <a:p>
            <a:pPr algn="ctr">
              <a:buNone/>
            </a:pPr>
            <a:r>
              <a:rPr lang="tr-TR" b="1" dirty="0"/>
              <a:t>Alternatif yaşam biçimlerinden doğan aile tipleri </a:t>
            </a:r>
          </a:p>
          <a:p>
            <a:pPr algn="ctr">
              <a:buNone/>
            </a:pPr>
            <a:endParaRPr lang="tr-TR" b="1" dirty="0"/>
          </a:p>
          <a:p>
            <a:r>
              <a:rPr lang="tr-TR" dirty="0"/>
              <a:t>Boşanma ile birlikte ayrı yaşayan ebeveynler tek anne veya babalı ailenin ortaya çıkmasına neden olmaktadırlar. Ayrıca evlilik dışı gebelik ve doğum yapma oranlarındaki artış da tek anne veya babalı ailelerin artmasına neden olan etkenlerden birisidir. </a:t>
            </a:r>
          </a:p>
          <a:p>
            <a:r>
              <a:rPr lang="tr-TR" dirty="0"/>
              <a:t>Bu tip ailenin önemli bir kısmında ailede bulunan ebeveyn kadındır. Çalışmalar, Amerika Birleşik Devletleri </a:t>
            </a:r>
            <a:r>
              <a:rPr lang="tr-TR" dirty="0" err="1"/>
              <a:t>nde</a:t>
            </a:r>
            <a:r>
              <a:rPr lang="tr-TR" dirty="0"/>
              <a:t> aileler arasında erkeğin tek ebeveyn olarak bulunduğu ailelerin oranı %5 in altında olduğunu göstermektedir. </a:t>
            </a:r>
          </a:p>
          <a:p>
            <a:r>
              <a:rPr lang="tr-TR" dirty="0"/>
              <a:t>Babasız aile kavramı ise ilk olarak savaşlarda hayatlarını kaybeden erkeklerin geride bıraktıkları aileler için kullanılmıştır. Ancak yine boşanma ile bağlantılı olarak babasız aile kavramı farklı anlamlar kazanmaya başlamıştır. </a:t>
            </a:r>
          </a:p>
          <a:p>
            <a:r>
              <a:rPr lang="tr-TR" dirty="0"/>
              <a:t>Boşanma nedeniyle aile ile ilgilenmeyen ya da babanın hayatını yitirmesi nedeni ile oluşmuş aileler babasız aile olarak tanımlanabilir. Boşanan kişilerin önemli bir kısmı yeniden evlenmektedir. Bu evlenmeler ile ortaya çıkan ailelere üvey aile denmektedir. Ayrıca bu tip ailelere, yukarıda da belirtildiği gibi, çoklu modern çekirdek aile diyenler de vardır.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571480"/>
            <a:ext cx="8258204" cy="5554683"/>
          </a:xfrm>
        </p:spPr>
        <p:txBody>
          <a:bodyPr>
            <a:normAutofit fontScale="62500" lnSpcReduction="20000"/>
          </a:bodyPr>
          <a:lstStyle/>
          <a:p>
            <a:r>
              <a:rPr lang="tr-TR" dirty="0"/>
              <a:t>Dünyada batılı ülkelerde daha fazla olmak üzere birlikte yaşayan çiftlerin oluşturduğu ailelerde artış bulunmaktadır. Aslında bu şekilde oluşmuş aileler de birer modern çekirdek ailedir. Ancak bu çiftlerin oluşturdukları birliktelikler resmi olarak evlenmeksizin oluşturulan birlikteliklerdir. </a:t>
            </a:r>
          </a:p>
          <a:p>
            <a:endParaRPr lang="tr-TR" dirty="0"/>
          </a:p>
          <a:p>
            <a:r>
              <a:rPr lang="tr-TR" dirty="0"/>
              <a:t>Kadın ve erkek eş resmi olarak evlenmeden aynı evi paylaşmaktadırlar. </a:t>
            </a:r>
          </a:p>
          <a:p>
            <a:endParaRPr lang="tr-TR" dirty="0"/>
          </a:p>
          <a:p>
            <a:r>
              <a:rPr lang="tr-TR" dirty="0"/>
              <a:t>Bu tür birlikteliklerin yaklaşık yarısı evlilikle sonuçlanırken diğer yarısı ayrılıkla sonuçlanmaktadır. Bu şekildeki birliktelikler, resmi evlilik bağının bulunmamasının getirdiği rahatlık, kişilerin ekonomik bağımsızlıklarını korumaları bakımından avantajlara sahip olduğunu savunanlar bulunmaktadır. </a:t>
            </a:r>
          </a:p>
          <a:p>
            <a:endParaRPr lang="tr-TR" dirty="0"/>
          </a:p>
          <a:p>
            <a:r>
              <a:rPr lang="tr-TR" dirty="0"/>
              <a:t>Ancak kişilerin bu durumu kendi çevrelerine onaylatma ile ilgili yaşadıkları sorunlar, resmi ya da hukuki bir bağ bulunmadığından ayrılmayı kolaylaştırması (birlikte yaşayanların üçte birinin çocuk sahibi olduğu düşünüldüğünde bu daha önemli bir sorun haline gelebilir) bakımından çeşitli dezavantajları bulunmaktadır.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642918"/>
            <a:ext cx="8115328" cy="5483245"/>
          </a:xfrm>
        </p:spPr>
        <p:txBody>
          <a:bodyPr>
            <a:normAutofit fontScale="85000" lnSpcReduction="20000"/>
          </a:bodyPr>
          <a:lstStyle/>
          <a:p>
            <a:r>
              <a:rPr lang="tr-TR" dirty="0"/>
              <a:t>Aile alanında çalışanların tartıştıkları bir diğer aile tipi eşcinsel birliktelikler veya bazı ülkelerde kabul edilmesinden dolayı eşcinsel evlilikler yolu ile oluşan aile tipidir. </a:t>
            </a:r>
          </a:p>
          <a:p>
            <a:endParaRPr lang="tr-TR" dirty="0"/>
          </a:p>
          <a:p>
            <a:r>
              <a:rPr lang="tr-TR" dirty="0"/>
              <a:t>Eşcinsellik, kişinin kendi cinsiyetinden olan kişilere karşı cinsel ilgi duymasıdır. Erkek eşcinseller için </a:t>
            </a:r>
            <a:r>
              <a:rPr lang="tr-TR" dirty="0" err="1"/>
              <a:t>gey</a:t>
            </a:r>
            <a:r>
              <a:rPr lang="tr-TR" dirty="0"/>
              <a:t>, kadın eşcinseller için lezbiyen sözcükleri de kullanılmaktadır. </a:t>
            </a:r>
          </a:p>
          <a:p>
            <a:endParaRPr lang="tr-TR" dirty="0"/>
          </a:p>
          <a:p>
            <a:r>
              <a:rPr lang="tr-TR" dirty="0"/>
              <a:t>Özellikle batılı ülkelerde, eşcinsel birliktelik veya evlilik yolu ile oluşmuş yapıya, evlat edinme yolu edinilmiş çocukların katılmaya başlamış olması, aile ile ilgili tartışmalara yeni boyutlar katacaktır. </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Ailenin işlevleri</a:t>
            </a:r>
          </a:p>
        </p:txBody>
      </p:sp>
      <p:sp>
        <p:nvSpPr>
          <p:cNvPr id="3" name="2 İçerik Yer Tutucusu"/>
          <p:cNvSpPr>
            <a:spLocks noGrp="1"/>
          </p:cNvSpPr>
          <p:nvPr>
            <p:ph idx="1"/>
          </p:nvPr>
        </p:nvSpPr>
        <p:spPr/>
        <p:txBody>
          <a:bodyPr>
            <a:normAutofit fontScale="85000" lnSpcReduction="20000"/>
          </a:bodyPr>
          <a:lstStyle/>
          <a:p>
            <a:r>
              <a:rPr lang="tr-TR" dirty="0"/>
              <a:t>1. Ailenin biyolojik işlevi: Bu işlev bütün aile tipleri için ortak bir işlevdir. Bütün toplumlarda şu veya bu düzeyde neslin devamını sağlayacak çocukların doğması ve bu çocuklara bakımın verilmesi ancak aile yapısı içerisinde gerçekleşebilmektedir. </a:t>
            </a:r>
          </a:p>
          <a:p>
            <a:endParaRPr lang="tr-TR" dirty="0"/>
          </a:p>
          <a:p>
            <a:r>
              <a:rPr lang="tr-TR" dirty="0"/>
              <a:t>2. Ailenin psikolojik doyum sağlama işlevi: Anne baba ve çocuklar arasında, geniş aileler için diğer aile üyeleri de buna katılabilir, iletişim ve ilişkiden doğan bir işlevdir. Bu iletişim ve ilişkinin niceliği ve sürekliliği kadar, destekleyici olup olmaması, güven hissini yaratıp yaratmaması psikolojik doyumun düzeyini belirler.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642918"/>
            <a:ext cx="8258204" cy="5483245"/>
          </a:xfrm>
        </p:spPr>
        <p:txBody>
          <a:bodyPr>
            <a:normAutofit fontScale="70000" lnSpcReduction="20000"/>
          </a:bodyPr>
          <a:lstStyle/>
          <a:p>
            <a:r>
              <a:rPr lang="tr-TR" dirty="0"/>
              <a:t>3. Ailenin ekonomik işlevi: Geleneksel geniş aile, aile üyelerinin tümünün ekonomik üretime katıldığı, tüketimin birlikte yapıldığı, kırsal bölgelerde tarımla ilgilenen toplumlara uygun bir aile tipidir. Kadının evden uzak çalışılmasına izin vermeyen bir yapısı vardır.</a:t>
            </a:r>
          </a:p>
          <a:p>
            <a:endParaRPr lang="tr-TR" dirty="0"/>
          </a:p>
          <a:p>
            <a:r>
              <a:rPr lang="tr-TR" dirty="0"/>
              <a:t> Modern çekirdek aile ile birlikte, endüstrileşmiş tolumun ihtiyaçlarına paralel olarak, kadın ve erkeğin ev dışında çalıştığı, tüketim alışkanlıklarının değiştiği görülmektedir. </a:t>
            </a:r>
          </a:p>
          <a:p>
            <a:endParaRPr lang="tr-TR" dirty="0"/>
          </a:p>
          <a:p>
            <a:r>
              <a:rPr lang="tr-TR" dirty="0"/>
              <a:t>Kadının da çalışmaya başlaması, ona yeni rol ve statüler kazandırmıştır. Ancak kadın eskiden kalma aile içindeki görev ve sorumluluklarını devam ettirme zorunluluğu ile karşılaşmıştır. Bu durum günümüzde erkek ve kadın arasındaki çatışmaların temel nedenlerinden birisi olmaktadır. </a:t>
            </a:r>
          </a:p>
          <a:p>
            <a:endParaRPr lang="tr-TR" dirty="0"/>
          </a:p>
          <a:p>
            <a:r>
              <a:rPr lang="tr-TR" dirty="0"/>
              <a:t>Geleneksel geniş ailede üretime yaptığı katkı nedeni ile daha fazla sayıda olan çocuk sayısı, modern çekirdek ailede çocuğun iş yaşamından uzaklaşması ile birlikte azalmaya başlamıştır.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571480"/>
            <a:ext cx="8401080" cy="5554683"/>
          </a:xfrm>
        </p:spPr>
        <p:txBody>
          <a:bodyPr>
            <a:normAutofit fontScale="77500" lnSpcReduction="20000"/>
          </a:bodyPr>
          <a:lstStyle/>
          <a:p>
            <a:r>
              <a:rPr lang="tr-TR" dirty="0"/>
              <a:t>4. Ailenin eğitim işlevi: İnsan doğduktan sonra genel olarak kültür şeklinde adlandırabileceğimiz dış çevre ile karşılaşmaya başladığında bu dış çevreye uyum sağlama çabası da başlamış olur. Bu sürecin ilk başladığı yer ailedir. Çocuklar aile ile girdikleri ilişki üzerinden uyum sürecini inşa etmeye başlamış olurlar. </a:t>
            </a:r>
          </a:p>
          <a:p>
            <a:endParaRPr lang="tr-TR" dirty="0"/>
          </a:p>
          <a:p>
            <a:r>
              <a:rPr lang="tr-TR" dirty="0"/>
              <a:t>Bu inşa süreci çocuğa toplumsallaşma yolunda hangi bilgi, beceri, tutum, görgü ve değerlere sahip olması gerektiğini öğretir. Bu süreçte çocukların, hakları olduğu kadar sorumluluklarının da bulunduğunu anlaması gerekir. </a:t>
            </a:r>
          </a:p>
          <a:p>
            <a:endParaRPr lang="tr-TR" dirty="0"/>
          </a:p>
          <a:p>
            <a:r>
              <a:rPr lang="tr-TR" dirty="0"/>
              <a:t>Geleneksel geniş ailede çocuklara meslek edindirme ile ilgili eğitim de aile içinde verilmektedir. Ancak modern çekirdek aile ile birlikte bu işlevsel sorumluluk eğitim kurumlarına devredilmiştir.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500042"/>
            <a:ext cx="8258204" cy="5626121"/>
          </a:xfrm>
        </p:spPr>
        <p:txBody>
          <a:bodyPr>
            <a:normAutofit fontScale="77500" lnSpcReduction="20000"/>
          </a:bodyPr>
          <a:lstStyle/>
          <a:p>
            <a:pPr>
              <a:buNone/>
            </a:pPr>
            <a:r>
              <a:rPr lang="tr-TR" dirty="0"/>
              <a:t>	5. Ailenin dini işlevi: Aileler çocuklarının yetişmelerinde kendi dini yaklaşım ve pratiklerini çocuklarına aktarmaktadırlar. </a:t>
            </a:r>
          </a:p>
          <a:p>
            <a:pPr>
              <a:buNone/>
            </a:pPr>
            <a:r>
              <a:rPr lang="tr-TR" dirty="0"/>
              <a:t>	Geleneksel geniş aileler aktarmakla kalmamakta çocukların dini pratikleri yerine getirip getirmediklerini aynı zamanda denetlemektedirler. </a:t>
            </a:r>
          </a:p>
          <a:p>
            <a:pPr>
              <a:buNone/>
            </a:pPr>
            <a:r>
              <a:rPr lang="tr-TR" dirty="0"/>
              <a:t>	Modern çekirdek aile ile birlikte dini eğitim kısmen toplumdan topluma değişmekle birlikte eğitim kurumları ve /veya başka kurumlara bırakılmış durumdadır. </a:t>
            </a:r>
          </a:p>
          <a:p>
            <a:pPr>
              <a:buNone/>
            </a:pPr>
            <a:endParaRPr lang="tr-TR" dirty="0"/>
          </a:p>
          <a:p>
            <a:pPr>
              <a:buNone/>
            </a:pPr>
            <a:r>
              <a:rPr lang="tr-TR" dirty="0"/>
              <a:t>	6. Ailenin boş zamanları değerlendirme (eğlenme ve dinlendirme) işlevi: Büyük kentlerde yaşayan modern çekirdek aile üyeleri için bu işlevi yerine getiren geniş bir hizmet sektörü oluşmuştur. Bu durum, modern çekirdek aile üyelerinin eğlenme ve dinlenme için seçtikleri mekan ve yöntemlerin geleneksel geniş aileye göre oldukça farklı olduğunun göstergesidir.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928670"/>
            <a:ext cx="8001056" cy="5197493"/>
          </a:xfrm>
        </p:spPr>
        <p:txBody>
          <a:bodyPr>
            <a:normAutofit fontScale="92500"/>
          </a:bodyPr>
          <a:lstStyle/>
          <a:p>
            <a:pPr>
              <a:buNone/>
            </a:pPr>
            <a:r>
              <a:rPr lang="tr-TR"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DİKKAT   </a:t>
            </a:r>
            <a:r>
              <a:rPr lang="tr-TR" sz="2400" dirty="0">
                <a:latin typeface="Times New Roman" pitchFamily="18" charset="0"/>
                <a:cs typeface="Times New Roman" pitchFamily="18" charset="0"/>
              </a:rPr>
              <a:t>                 Günlük dilde kullanılan birçok kavram tanımlanmaya çalışıldığında önemli zorluklar ortaya çıkabilmektedir. </a:t>
            </a:r>
          </a:p>
          <a:p>
            <a:pPr>
              <a:buNone/>
            </a:pPr>
            <a:endParaRPr lang="tr-TR" sz="2200" dirty="0"/>
          </a:p>
          <a:p>
            <a:pPr>
              <a:buFont typeface="Wingdings" pitchFamily="2" charset="2"/>
              <a:buChar char="Ø"/>
            </a:pPr>
            <a:r>
              <a:rPr lang="tr-TR" sz="2200" dirty="0">
                <a:latin typeface="Times New Roman" pitchFamily="18" charset="0"/>
                <a:cs typeface="Times New Roman" pitchFamily="18" charset="0"/>
              </a:rPr>
              <a:t>Aile de bu kavramlardan birisidir. Aile üzerine çalışan farklı disiplinlere mensup araştırıcıların üzerinde anlaştıkları konulardan birisi ailenin evrensel anlamda kabul edilebilir bir tanımının yapılamayacağıdır. </a:t>
            </a:r>
          </a:p>
          <a:p>
            <a:pPr>
              <a:buFont typeface="Wingdings" pitchFamily="2" charset="2"/>
              <a:buChar char="Ø"/>
            </a:pPr>
            <a:r>
              <a:rPr lang="tr-TR" sz="2200" dirty="0">
                <a:latin typeface="Times New Roman" pitchFamily="18" charset="0"/>
                <a:cs typeface="Times New Roman" pitchFamily="18" charset="0"/>
              </a:rPr>
              <a:t>20. yüzyılın ortalarından bu yana yapılan araştırmalar, ailenin evrensel bir tanımın yapılmasının zorluğu konusunda ortaklaşmıştır. </a:t>
            </a:r>
          </a:p>
          <a:p>
            <a:pPr>
              <a:buFont typeface="Wingdings" pitchFamily="2" charset="2"/>
              <a:buChar char="Ø"/>
            </a:pPr>
            <a:r>
              <a:rPr lang="tr-TR" sz="2200" dirty="0">
                <a:latin typeface="Times New Roman" pitchFamily="18" charset="0"/>
                <a:cs typeface="Times New Roman" pitchFamily="18" charset="0"/>
              </a:rPr>
              <a:t>Aynı araştırmaların ortaklaştıkları bir başka konu da, ailenin evrensel bir kavram olduğu, yani hemen her sosyallikte görülen bir kurum olduğudur.</a:t>
            </a:r>
          </a:p>
          <a:p>
            <a:pPr>
              <a:buNone/>
            </a:pPr>
            <a:endParaRPr lang="tr-TR" sz="24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a:buNone/>
            </a:pPr>
            <a:r>
              <a:rPr lang="tr-TR" sz="24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SORU: </a:t>
            </a:r>
            <a:r>
              <a:rPr lang="tr-TR" sz="2400" dirty="0"/>
              <a:t>Ailenin tanımlanmasını ne gibi faktörler zorlaştırmaktadır?</a:t>
            </a:r>
            <a:endParaRPr lang="tr-TR" sz="2200" dirty="0">
              <a:latin typeface="Times New Roman" pitchFamily="18" charset="0"/>
              <a:cs typeface="Times New Roman" pitchFamily="18" charset="0"/>
            </a:endParaRPr>
          </a:p>
        </p:txBody>
      </p:sp>
      <p:sp>
        <p:nvSpPr>
          <p:cNvPr id="4" name="3 Sağ Ok"/>
          <p:cNvSpPr/>
          <p:nvPr/>
        </p:nvSpPr>
        <p:spPr>
          <a:xfrm>
            <a:off x="2000232" y="928670"/>
            <a:ext cx="692656" cy="484632"/>
          </a:xfrm>
          <a:prstGeom prst="rightArrow">
            <a:avLst/>
          </a:prstGeom>
          <a:solidFill>
            <a:srgbClr val="00B050"/>
          </a:solidFill>
          <a:effectLst>
            <a:outerShdw blurRad="50800" dist="50800" dir="5400000" algn="ctr" rotWithShape="0">
              <a:srgbClr val="92D05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endParaRPr lang="tr-TR" b="1">
              <a:ln/>
              <a:solidFill>
                <a:schemeClr val="accent3"/>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571480"/>
            <a:ext cx="8329642" cy="5554683"/>
          </a:xfrm>
        </p:spPr>
        <p:txBody>
          <a:bodyPr>
            <a:normAutofit fontScale="92500"/>
          </a:bodyPr>
          <a:lstStyle/>
          <a:p>
            <a:pPr>
              <a:buFont typeface="Wingdings" pitchFamily="2" charset="2"/>
              <a:buChar char="v"/>
            </a:pPr>
            <a:r>
              <a:rPr lang="tr-TR" dirty="0"/>
              <a:t>Ailenin ne olduğu değil de ne olması gerektiğini içine alan tanımlarda, geleceğe güvenle ve umutlu bakan, çocuklarına güvenen ve onları koruyan, sorumluluklarının farkında olan üyeleri barındıran, aralarında açık iletişim bulunan üyelerden oluşan, gerektiğinde esneyebilen, problemler karşısında çözüm arayan şeklinde atıflara rastlanılmaktadır. </a:t>
            </a:r>
          </a:p>
          <a:p>
            <a:pPr>
              <a:buFont typeface="Wingdings" pitchFamily="2" charset="2"/>
              <a:buChar char="v"/>
            </a:pPr>
            <a:endParaRPr lang="tr-TR" dirty="0"/>
          </a:p>
          <a:p>
            <a:pPr>
              <a:buFont typeface="Wingdings" pitchFamily="2" charset="2"/>
              <a:buChar char="v"/>
            </a:pPr>
            <a:r>
              <a:rPr lang="tr-TR" dirty="0"/>
              <a:t>Kimi tanımlarda aile ile evlilik arasındaki bağa hiç vurgu yapılmazken, kimi tanımlar ailenin ancak evlilik yolu ile kurulabileceğini belirtmektedir.</a:t>
            </a:r>
          </a:p>
          <a:p>
            <a:pPr>
              <a:buFont typeface="Wingdings" pitchFamily="2" charset="2"/>
              <a:buChar char="v"/>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642918"/>
            <a:ext cx="8329642" cy="5483245"/>
          </a:xfrm>
        </p:spPr>
        <p:txBody>
          <a:bodyPr>
            <a:normAutofit fontScale="77500" lnSpcReduction="20000"/>
          </a:bodyPr>
          <a:lstStyle/>
          <a:p>
            <a:pPr>
              <a:buFont typeface="Wingdings" pitchFamily="2" charset="2"/>
              <a:buChar char="v"/>
            </a:pPr>
            <a:r>
              <a:rPr lang="tr-TR" dirty="0"/>
              <a:t>Evlilik ile aile arasındaki bağın hesaba katılmadığı tanımlardan biri bir veya birden çok çocuğun yetiştirildiği her yaşam ünitesine aile denir şeklindedir.</a:t>
            </a:r>
          </a:p>
          <a:p>
            <a:pPr>
              <a:buFont typeface="Wingdings" pitchFamily="2" charset="2"/>
              <a:buChar char="v"/>
            </a:pPr>
            <a:endParaRPr lang="tr-TR" dirty="0"/>
          </a:p>
          <a:p>
            <a:pPr>
              <a:buFont typeface="Wingdings" pitchFamily="2" charset="2"/>
              <a:buChar char="v"/>
            </a:pPr>
            <a:r>
              <a:rPr lang="tr-TR" dirty="0"/>
              <a:t>Aile tanımlanırken zaman zaman durum tespiti yapılmaktan öteye geçilerek, ailenin ne olduğu değil ne olması gerektiğine vurgu yapılmaktadır. </a:t>
            </a:r>
          </a:p>
          <a:p>
            <a:pPr>
              <a:buFont typeface="Wingdings" pitchFamily="2" charset="2"/>
              <a:buChar char="v"/>
            </a:pPr>
            <a:endParaRPr lang="tr-TR" dirty="0"/>
          </a:p>
          <a:p>
            <a:pPr>
              <a:buFont typeface="Wingdings" pitchFamily="2" charset="2"/>
              <a:buChar char="v"/>
            </a:pPr>
            <a:r>
              <a:rPr lang="tr-TR" dirty="0"/>
              <a:t>Kimi tanımlarda daha çok ailenin işlevi ön plana çıkarılmaktadır. Bu tanımlarda sevgi, bağlılık, ait olma, mutlu olma gibi psikolojik ihtiyaçların karşılanması, üyelerinin maddi ve manevi ihtiyaçlarının giderilmesi, üyelerinin güvende olmasının sağlanması, üyelerinin birbirine karşılıksız olarak yardım etmesi, yakınlık, kızgınlık ve cinsellikle ilgili duyguların tatmin edilmesi gibi var olması gereken veya umut edilen işlevler ön planda tutulmaktadır.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357166"/>
            <a:ext cx="8329642" cy="5768997"/>
          </a:xfrm>
        </p:spPr>
        <p:txBody>
          <a:bodyPr>
            <a:normAutofit fontScale="55000" lnSpcReduction="20000"/>
          </a:bodyPr>
          <a:lstStyle/>
          <a:p>
            <a:pPr>
              <a:buNone/>
            </a:pPr>
            <a:r>
              <a:rPr lang="tr-TR" dirty="0"/>
              <a:t>Türk Dil Kurumu </a:t>
            </a:r>
            <a:r>
              <a:rPr lang="tr-TR" dirty="0" err="1"/>
              <a:t>na</a:t>
            </a:r>
            <a:r>
              <a:rPr lang="tr-TR" dirty="0"/>
              <a:t> göre aile kavramının aşağıdaki anlamlara geldiği belirtilmektedir; </a:t>
            </a:r>
          </a:p>
          <a:p>
            <a:pPr marL="514350" indent="-514350">
              <a:buFont typeface="Wingdings" pitchFamily="2" charset="2"/>
              <a:buChar char="Ø"/>
            </a:pPr>
            <a:r>
              <a:rPr lang="tr-TR" dirty="0"/>
              <a:t>Evlilik ve kan bağına dayanan, karı, koca, çocuklar, kardeşler arasındaki ilişkilerin oluşturduğu toplum içindeki en küçük birlik </a:t>
            </a:r>
          </a:p>
          <a:p>
            <a:pPr marL="514350" indent="-514350"/>
            <a:r>
              <a:rPr lang="tr-TR" dirty="0"/>
              <a:t>Bu tanım aile kavramının en fazla kullanıldığı durumla ilgili karşılığı olmakla birlikte evlilik ve kan bağına dayanan ifadeleri nedeni ile kapsamı dar tutulmuş bir tanımdır. </a:t>
            </a:r>
          </a:p>
          <a:p>
            <a:pPr marL="514350" indent="-514350">
              <a:buFont typeface="Wingdings" pitchFamily="2" charset="2"/>
              <a:buChar char="Ø"/>
            </a:pPr>
            <a:r>
              <a:rPr lang="tr-TR" dirty="0"/>
              <a:t>Aynı soydan gelen veya aralarında akrabalık ilişkileri bulunan kimselerin tümü </a:t>
            </a:r>
          </a:p>
          <a:p>
            <a:pPr marL="514350" indent="-514350"/>
            <a:r>
              <a:rPr lang="tr-TR" dirty="0"/>
              <a:t>Bu tanım günlük dilde sülale olarak kullanılan sözcüğe yakın bir anlam ifade etmektedir. </a:t>
            </a:r>
          </a:p>
          <a:p>
            <a:pPr marL="514350" indent="-514350">
              <a:buFont typeface="Wingdings" pitchFamily="2" charset="2"/>
              <a:buChar char="Ø"/>
            </a:pPr>
            <a:r>
              <a:rPr lang="tr-TR" dirty="0"/>
              <a:t>Birlikte oturan hısım ve yakınların tümü </a:t>
            </a:r>
          </a:p>
          <a:p>
            <a:pPr marL="514350" indent="-514350"/>
            <a:r>
              <a:rPr lang="tr-TR" dirty="0"/>
              <a:t>Burada aile kavramı beraber ikamet etme gibi son derce dar bir kapsama alınmıştır. </a:t>
            </a:r>
          </a:p>
          <a:p>
            <a:pPr marL="514350" indent="-514350">
              <a:buFont typeface="Wingdings" pitchFamily="2" charset="2"/>
              <a:buChar char="Ø"/>
            </a:pPr>
            <a:r>
              <a:rPr lang="tr-TR" dirty="0"/>
              <a:t>Eş, karı </a:t>
            </a:r>
          </a:p>
          <a:p>
            <a:pPr marL="514350" indent="-514350"/>
            <a:r>
              <a:rPr lang="tr-TR" dirty="0"/>
              <a:t>Özellikle erkeklerin hem eşleri hem de çocuklarından beraber söz ederken ya da sadece eşlerini kastederek kullandıkları anlamı ifade etmektedir. </a:t>
            </a:r>
          </a:p>
          <a:p>
            <a:pPr marL="514350" indent="-514350">
              <a:buFont typeface="Wingdings" pitchFamily="2" charset="2"/>
              <a:buChar char="Ø"/>
            </a:pPr>
            <a:r>
              <a:rPr lang="tr-TR" dirty="0"/>
              <a:t>Aynı gaye üzerinde anlaşan ve birlikte çalışan kimselerin bütünü </a:t>
            </a:r>
          </a:p>
          <a:p>
            <a:pPr marL="514350" indent="-514350"/>
            <a:r>
              <a:rPr lang="tr-TR" dirty="0"/>
              <a:t>Dernek, topluluk, spor takımları, okullar, kurum ve kuruluşlar veya camialar zaman zaman ne kadar yakın olduklarını anlatabilmek için aile kavramını kullanırlar. </a:t>
            </a:r>
          </a:p>
          <a:p>
            <a:pPr marL="514350" indent="-514350">
              <a:buFont typeface="Wingdings" pitchFamily="2" charset="2"/>
              <a:buChar char="Ø"/>
            </a:pPr>
            <a:r>
              <a:rPr lang="tr-TR" dirty="0"/>
              <a:t>Temel niteliği bir olan dil, hayvan veya bitki topluluğu, familya </a:t>
            </a:r>
          </a:p>
          <a:p>
            <a:pPr marL="514350" indent="-514350"/>
            <a:r>
              <a:rPr lang="tr-TR" dirty="0"/>
              <a:t>Sadece insanlardan söz edilirken değil, diğer canlılar veya dil gibi sınıflandırılan kavramlardan söz edilirken de aile kavramı kullanılır.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428604"/>
            <a:ext cx="8258204" cy="5697559"/>
          </a:xfrm>
        </p:spPr>
        <p:txBody>
          <a:bodyPr>
            <a:normAutofit fontScale="47500" lnSpcReduction="20000"/>
          </a:bodyPr>
          <a:lstStyle/>
          <a:p>
            <a:pPr>
              <a:buNone/>
            </a:pPr>
            <a:r>
              <a:rPr lang="tr-TR" dirty="0"/>
              <a:t>AİLE TİPLERİ </a:t>
            </a:r>
            <a:r>
              <a:rPr lang="tr-TR" dirty="0" err="1"/>
              <a:t>Berksun</a:t>
            </a:r>
            <a:r>
              <a:rPr lang="tr-TR" dirty="0"/>
              <a:t> (2008), tarafından aile tipleri aşağıdaki gibi sınıflandırılmıştır. </a:t>
            </a:r>
          </a:p>
          <a:p>
            <a:pPr>
              <a:buNone/>
            </a:pPr>
            <a:endParaRPr lang="tr-TR" dirty="0"/>
          </a:p>
          <a:p>
            <a:pPr marL="514350" indent="-514350">
              <a:buAutoNum type="arabicPeriod"/>
            </a:pPr>
            <a:r>
              <a:rPr lang="tr-TR" dirty="0"/>
              <a:t>Aile içi egemenliğin anne ya da babada olmasına göre; </a:t>
            </a:r>
          </a:p>
          <a:p>
            <a:pPr marL="514350" indent="-514350">
              <a:buNone/>
            </a:pPr>
            <a:r>
              <a:rPr lang="tr-TR" dirty="0"/>
              <a:t>		Ataerkil aile </a:t>
            </a:r>
          </a:p>
          <a:p>
            <a:pPr marL="514350" indent="-514350">
              <a:buNone/>
            </a:pPr>
            <a:r>
              <a:rPr lang="tr-TR" dirty="0"/>
              <a:t>		Anaerkil aile </a:t>
            </a:r>
          </a:p>
          <a:p>
            <a:pPr marL="514350" indent="-514350">
              <a:buNone/>
            </a:pPr>
            <a:r>
              <a:rPr lang="tr-TR" dirty="0"/>
              <a:t>		Eşitlikçi aile </a:t>
            </a:r>
          </a:p>
          <a:p>
            <a:pPr marL="514350" indent="-514350">
              <a:buNone/>
            </a:pPr>
            <a:r>
              <a:rPr lang="tr-TR" dirty="0"/>
              <a:t>2. Evlenme biçimlerine göre; </a:t>
            </a:r>
          </a:p>
          <a:p>
            <a:pPr marL="514350" indent="-514350">
              <a:buNone/>
            </a:pPr>
            <a:r>
              <a:rPr lang="tr-TR" dirty="0"/>
              <a:t>	a. Evlenecek kişilerin sayısına göre;</a:t>
            </a:r>
          </a:p>
          <a:p>
            <a:pPr marL="514350" indent="-514350">
              <a:buNone/>
            </a:pPr>
            <a:r>
              <a:rPr lang="tr-TR" dirty="0"/>
              <a:t>		</a:t>
            </a:r>
            <a:r>
              <a:rPr lang="tr-TR" dirty="0" err="1"/>
              <a:t>Monogamik</a:t>
            </a:r>
            <a:r>
              <a:rPr lang="tr-TR" dirty="0"/>
              <a:t> aile </a:t>
            </a:r>
          </a:p>
          <a:p>
            <a:pPr marL="514350" indent="-514350">
              <a:buNone/>
            </a:pPr>
            <a:r>
              <a:rPr lang="tr-TR" dirty="0"/>
              <a:t>		 </a:t>
            </a:r>
            <a:r>
              <a:rPr lang="tr-TR" dirty="0" err="1"/>
              <a:t>Poligamik</a:t>
            </a:r>
            <a:r>
              <a:rPr lang="tr-TR" dirty="0"/>
              <a:t> aile </a:t>
            </a:r>
          </a:p>
          <a:p>
            <a:pPr marL="514350" indent="-514350">
              <a:buNone/>
            </a:pPr>
            <a:r>
              <a:rPr lang="tr-TR" dirty="0"/>
              <a:t>			Polijini </a:t>
            </a:r>
          </a:p>
          <a:p>
            <a:pPr marL="514350" indent="-514350">
              <a:buNone/>
            </a:pPr>
            <a:r>
              <a:rPr lang="tr-TR" dirty="0"/>
              <a:t>			Poliandri </a:t>
            </a:r>
          </a:p>
          <a:p>
            <a:pPr marL="514350" indent="-514350">
              <a:buNone/>
            </a:pPr>
            <a:r>
              <a:rPr lang="tr-TR" dirty="0"/>
              <a:t>	b. Akrabalık ilişkisine göre; </a:t>
            </a:r>
          </a:p>
          <a:p>
            <a:pPr marL="514350" indent="-514350">
              <a:buNone/>
            </a:pPr>
            <a:r>
              <a:rPr lang="tr-TR" dirty="0"/>
              <a:t>		Baba soylu aile </a:t>
            </a:r>
          </a:p>
          <a:p>
            <a:pPr marL="514350" indent="-514350">
              <a:buNone/>
            </a:pPr>
            <a:r>
              <a:rPr lang="tr-TR" dirty="0"/>
              <a:t>		Ana soylu aile </a:t>
            </a:r>
          </a:p>
          <a:p>
            <a:pPr marL="514350" indent="-514350">
              <a:buNone/>
            </a:pPr>
            <a:r>
              <a:rPr lang="tr-TR" dirty="0"/>
              <a:t>		Hem ana hem baba soylu aile </a:t>
            </a:r>
          </a:p>
          <a:p>
            <a:pPr marL="514350" indent="-514350">
              <a:buNone/>
            </a:pPr>
            <a:r>
              <a:rPr lang="tr-TR" dirty="0"/>
              <a:t>	c. İkamet biçimine göre; </a:t>
            </a:r>
          </a:p>
          <a:p>
            <a:pPr marL="514350" indent="-514350">
              <a:buNone/>
            </a:pPr>
            <a:r>
              <a:rPr lang="tr-TR" dirty="0"/>
              <a:t>		</a:t>
            </a:r>
            <a:r>
              <a:rPr lang="tr-TR" dirty="0" err="1"/>
              <a:t>Patrilokal</a:t>
            </a:r>
            <a:r>
              <a:rPr lang="tr-TR" dirty="0"/>
              <a:t> aile </a:t>
            </a:r>
          </a:p>
          <a:p>
            <a:pPr marL="514350" indent="-514350">
              <a:buNone/>
            </a:pPr>
            <a:r>
              <a:rPr lang="tr-TR" dirty="0"/>
              <a:t>		</a:t>
            </a:r>
            <a:r>
              <a:rPr lang="tr-TR" dirty="0" err="1"/>
              <a:t>Matrilokal</a:t>
            </a:r>
            <a:r>
              <a:rPr lang="tr-TR" dirty="0"/>
              <a:t> aile </a:t>
            </a:r>
          </a:p>
          <a:p>
            <a:pPr marL="514350" indent="-514350">
              <a:buNone/>
            </a:pPr>
            <a:r>
              <a:rPr lang="tr-TR" dirty="0"/>
              <a:t>3. Genel sınıflama </a:t>
            </a:r>
          </a:p>
          <a:p>
            <a:pPr marL="514350" indent="-514350">
              <a:buNone/>
            </a:pPr>
            <a:r>
              <a:rPr lang="tr-TR" dirty="0"/>
              <a:t>		Çekirdek aile </a:t>
            </a:r>
          </a:p>
          <a:p>
            <a:pPr marL="514350" indent="-514350">
              <a:buNone/>
            </a:pPr>
            <a:r>
              <a:rPr lang="tr-TR" dirty="0"/>
              <a:t>		Geleneksel geniş aile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285728"/>
            <a:ext cx="8258204" cy="5840435"/>
          </a:xfrm>
        </p:spPr>
        <p:txBody>
          <a:bodyPr>
            <a:normAutofit fontScale="70000" lnSpcReduction="20000"/>
          </a:bodyPr>
          <a:lstStyle/>
          <a:p>
            <a:r>
              <a:rPr lang="tr-TR" b="1" dirty="0"/>
              <a:t>Bu şekildeki sınıflandırma bazı aile türlerini içermemektedir. Aşağıda bu sınıflandırmada yer bulamamış aile tipleri verilmiştir. </a:t>
            </a:r>
          </a:p>
          <a:p>
            <a:pPr>
              <a:buNone/>
            </a:pPr>
            <a:r>
              <a:rPr lang="tr-TR" dirty="0"/>
              <a:t>1. Alternatif yaşam biçimlerinden doğan aile tipleri </a:t>
            </a:r>
          </a:p>
          <a:p>
            <a:pPr>
              <a:buNone/>
            </a:pPr>
            <a:r>
              <a:rPr lang="tr-TR" dirty="0"/>
              <a:t>		a. Tek anne ve baba aile </a:t>
            </a:r>
          </a:p>
          <a:p>
            <a:pPr>
              <a:buNone/>
            </a:pPr>
            <a:r>
              <a:rPr lang="tr-TR" dirty="0"/>
              <a:t>		b. Babasız aile </a:t>
            </a:r>
          </a:p>
          <a:p>
            <a:pPr>
              <a:buNone/>
            </a:pPr>
            <a:r>
              <a:rPr lang="tr-TR" dirty="0"/>
              <a:t>		c. Üvey aile </a:t>
            </a:r>
          </a:p>
          <a:p>
            <a:pPr>
              <a:buNone/>
            </a:pPr>
            <a:r>
              <a:rPr lang="tr-TR" dirty="0"/>
              <a:t>		d. Birlikte yaşama </a:t>
            </a:r>
          </a:p>
          <a:p>
            <a:pPr>
              <a:buNone/>
            </a:pPr>
            <a:r>
              <a:rPr lang="tr-TR" dirty="0"/>
              <a:t>2. Yerleşim yerine göre </a:t>
            </a:r>
          </a:p>
          <a:p>
            <a:pPr>
              <a:buNone/>
            </a:pPr>
            <a:r>
              <a:rPr lang="tr-TR" dirty="0"/>
              <a:t>		a. Gecekondu ailesi </a:t>
            </a:r>
          </a:p>
          <a:p>
            <a:pPr>
              <a:buNone/>
            </a:pPr>
            <a:r>
              <a:rPr lang="tr-TR" dirty="0"/>
              <a:t>		b. Büyük kent ailesi </a:t>
            </a:r>
          </a:p>
          <a:p>
            <a:pPr>
              <a:buNone/>
            </a:pPr>
            <a:r>
              <a:rPr lang="tr-TR" dirty="0"/>
              <a:t>		c. Kasaba ailesi </a:t>
            </a:r>
          </a:p>
          <a:p>
            <a:pPr>
              <a:buNone/>
            </a:pPr>
            <a:r>
              <a:rPr lang="tr-TR" dirty="0"/>
              <a:t>		d. Köy ailesi </a:t>
            </a:r>
          </a:p>
          <a:p>
            <a:pPr>
              <a:buNone/>
            </a:pPr>
            <a:r>
              <a:rPr lang="tr-TR" dirty="0"/>
              <a:t>		e. Göçebe aile </a:t>
            </a:r>
          </a:p>
          <a:p>
            <a:pPr>
              <a:buNone/>
            </a:pPr>
            <a:r>
              <a:rPr lang="tr-TR" dirty="0"/>
              <a:t>3. Yöresel özelliklere göre </a:t>
            </a:r>
          </a:p>
          <a:p>
            <a:pPr>
              <a:buNone/>
            </a:pPr>
            <a:r>
              <a:rPr lang="tr-TR" dirty="0"/>
              <a:t>		a. Taygeldi ailesi </a:t>
            </a:r>
          </a:p>
          <a:p>
            <a:pPr>
              <a:buNone/>
            </a:pPr>
            <a:r>
              <a:rPr lang="tr-TR" dirty="0"/>
              <a:t>		b. Berdel ailesi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500042"/>
            <a:ext cx="8401080" cy="5626121"/>
          </a:xfrm>
        </p:spPr>
        <p:txBody>
          <a:bodyPr>
            <a:normAutofit fontScale="85000" lnSpcReduction="20000"/>
          </a:bodyPr>
          <a:lstStyle/>
          <a:p>
            <a:pPr algn="ctr">
              <a:buNone/>
            </a:pPr>
            <a:r>
              <a:rPr lang="tr-TR" b="1" dirty="0"/>
              <a:t>Aile İçi Egemenliğin Anne yada Babada Olmasına Göre Aile Tipleri </a:t>
            </a:r>
          </a:p>
          <a:p>
            <a:r>
              <a:rPr lang="tr-TR" dirty="0"/>
              <a:t>Ataerkil aile denilen aileye Roma ailesi de denmektedir. Bu aile tipinde egemenlik tam olarak erkektedir. Ailenin tüm yapılanması baba ve babanın geldiği ailenin dini ve kültürel değerleri ile şekillenmektedir.</a:t>
            </a:r>
          </a:p>
          <a:p>
            <a:r>
              <a:rPr lang="tr-TR" dirty="0"/>
              <a:t> Anaerkil aile ise halen dünya üzerinde ataerkil aileye göre daha sınırlı görülmektedir. Eskimolar, amazonlarda yaşayan kabileler gibi avcı ve toplayıcı sosyalliklerde görülmektedir. Bu aile tipinde tamamen kadın ve ailesinin kuralları geçerlidir. Hatta baba aile ile birlikte yaşamaz. Ara sıra kadın ve ailesinin hakim olduğu eve misafir gibi gelir ve gider. </a:t>
            </a:r>
          </a:p>
          <a:p>
            <a:r>
              <a:rPr lang="tr-TR" dirty="0"/>
              <a:t>Eşitlikçi ailede ise egemenlik anne ve baba veya başka bir deyişle kadın ve erkek arasında paylaşılmıştır. Bu aile tipine simetrik aile de denmektedir.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500042"/>
            <a:ext cx="8258204" cy="5626121"/>
          </a:xfrm>
        </p:spPr>
        <p:txBody>
          <a:bodyPr>
            <a:normAutofit fontScale="70000" lnSpcReduction="20000"/>
          </a:bodyPr>
          <a:lstStyle/>
          <a:p>
            <a:pPr algn="ctr"/>
            <a:r>
              <a:rPr lang="tr-TR" b="1" dirty="0"/>
              <a:t>Evlenme Biçimlerine Göre Aile Tipleri </a:t>
            </a:r>
          </a:p>
          <a:p>
            <a:endParaRPr lang="tr-TR" dirty="0"/>
          </a:p>
          <a:p>
            <a:pPr>
              <a:buNone/>
            </a:pPr>
            <a:r>
              <a:rPr lang="tr-TR" dirty="0"/>
              <a:t>Evlenecek kişi sayısı bakımından aile, </a:t>
            </a:r>
            <a:r>
              <a:rPr lang="tr-TR" dirty="0" err="1"/>
              <a:t>monogamik</a:t>
            </a:r>
            <a:r>
              <a:rPr lang="tr-TR" dirty="0"/>
              <a:t> ve </a:t>
            </a:r>
            <a:r>
              <a:rPr lang="tr-TR" dirty="0" err="1"/>
              <a:t>poligamik</a:t>
            </a:r>
            <a:r>
              <a:rPr lang="tr-TR" dirty="0"/>
              <a:t> olmak üzere ikiye ayrılmaktadır. </a:t>
            </a:r>
          </a:p>
          <a:p>
            <a:pPr>
              <a:buNone/>
            </a:pPr>
            <a:endParaRPr lang="tr-TR" dirty="0"/>
          </a:p>
          <a:p>
            <a:r>
              <a:rPr lang="tr-TR" b="1" dirty="0" err="1"/>
              <a:t>Monogamik</a:t>
            </a:r>
            <a:r>
              <a:rPr lang="tr-TR" b="1" dirty="0"/>
              <a:t> </a:t>
            </a:r>
            <a:r>
              <a:rPr lang="tr-TR" dirty="0"/>
              <a:t>aile tek eş ile evlenmek sureti ile yapılmış evliliğe denmektedir. Endüstriyel, modernleşmiş toplumlarda en sık rastlanılan evlilik biçimidir. Dini ve hukuki normların esneyerek bu evlilik tipini, ekonomik sistem lehine idealleştirilmesine katkıda bulunduğunu savunanlar vardır. Batı toplumlarında özellikle idealize edilen bu evlilik tipinin kısmen boşanma oranlarının artmasının nedenlerinden birisi olduğu, boşanarak yeniden evlenme ile çoklu </a:t>
            </a:r>
            <a:r>
              <a:rPr lang="tr-TR" dirty="0" err="1"/>
              <a:t>monogamik</a:t>
            </a:r>
            <a:r>
              <a:rPr lang="tr-TR" dirty="0"/>
              <a:t> evlilik tipinin ortaya çıktığı belirtilmektedir. </a:t>
            </a:r>
          </a:p>
          <a:p>
            <a:endParaRPr lang="tr-TR" dirty="0"/>
          </a:p>
          <a:p>
            <a:r>
              <a:rPr lang="tr-TR" dirty="0"/>
              <a:t>Kadın veya erkeğin birden fazla kişi ile evlenmesi ile oluşan aile tipine </a:t>
            </a:r>
            <a:r>
              <a:rPr lang="tr-TR" b="1" dirty="0" err="1"/>
              <a:t>poligamik</a:t>
            </a:r>
            <a:r>
              <a:rPr lang="tr-TR" b="1" dirty="0"/>
              <a:t> </a:t>
            </a:r>
            <a:r>
              <a:rPr lang="tr-TR" dirty="0"/>
              <a:t>aile denmektedir. Erkeğin aynı anda birden fazla kadınla evlenmesi ile oluşan tipine </a:t>
            </a:r>
            <a:r>
              <a:rPr lang="tr-TR" b="1" dirty="0"/>
              <a:t>polijini, </a:t>
            </a:r>
            <a:r>
              <a:rPr lang="tr-TR" dirty="0"/>
              <a:t>kadının aynı anda birden çok erkekle evlenmesi ile ortaya çıkan aile tipine ise </a:t>
            </a:r>
            <a:r>
              <a:rPr lang="tr-TR" b="1" dirty="0"/>
              <a:t>poliandri </a:t>
            </a:r>
            <a:r>
              <a:rPr lang="tr-TR" dirty="0"/>
              <a:t>denmektedir.</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2051</Words>
  <Application>Microsoft Macintosh PowerPoint</Application>
  <PresentationFormat>Ekran Gösterisi (4:3)</PresentationFormat>
  <Paragraphs>128</Paragraphs>
  <Slides>18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18</vt:i4>
      </vt:variant>
    </vt:vector>
  </HeadingPairs>
  <TitlesOfParts>
    <vt:vector size="23" baseType="lpstr">
      <vt:lpstr>Arial</vt:lpstr>
      <vt:lpstr>Calibri</vt:lpstr>
      <vt:lpstr>Times New Roman</vt:lpstr>
      <vt:lpstr>Wingdings</vt:lpstr>
      <vt:lpstr>Ofis Teması</vt:lpstr>
      <vt:lpstr>Aile ile İlgili Temel Kavramlar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Ailenin işlevleri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 ile İlgili Temel Kavramlar</dc:title>
  <dc:creator>lenovo</dc:creator>
  <cp:lastModifiedBy>Emine Saraç</cp:lastModifiedBy>
  <cp:revision>16</cp:revision>
  <dcterms:created xsi:type="dcterms:W3CDTF">2019-09-24T07:11:57Z</dcterms:created>
  <dcterms:modified xsi:type="dcterms:W3CDTF">2024-02-29T10:40:04Z</dcterms:modified>
</cp:coreProperties>
</file>