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17947712-CB07-4611-879D-C4F9A83279AD}" type="datetimeFigureOut">
              <a:rPr lang="tr-TR" smtClean="0"/>
              <a:t>07.12.2018</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C489DDC-7BDE-46A1-B977-97999495A44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7947712-CB07-4611-879D-C4F9A83279AD}" type="datetimeFigureOut">
              <a:rPr lang="tr-TR" smtClean="0"/>
              <a:t>07.12.2018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489DDC-7BDE-46A1-B977-97999495A44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7947712-CB07-4611-879D-C4F9A83279AD}" type="datetimeFigureOut">
              <a:rPr lang="tr-TR" smtClean="0"/>
              <a:t>07.12.2018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489DDC-7BDE-46A1-B977-97999495A44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17947712-CB07-4611-879D-C4F9A83279AD}" type="datetimeFigureOut">
              <a:rPr lang="tr-TR" smtClean="0"/>
              <a:t>07.12.2018</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AC489DDC-7BDE-46A1-B977-97999495A44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17947712-CB07-4611-879D-C4F9A83279AD}" type="datetimeFigureOut">
              <a:rPr lang="tr-TR" smtClean="0"/>
              <a:t>07.12.2018</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AC489DDC-7BDE-46A1-B977-97999495A44F}"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17947712-CB07-4611-879D-C4F9A83279AD}" type="datetimeFigureOut">
              <a:rPr lang="tr-TR" smtClean="0"/>
              <a:t>07.12.2018</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AC489DDC-7BDE-46A1-B977-97999495A44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17947712-CB07-4611-879D-C4F9A83279AD}" type="datetimeFigureOut">
              <a:rPr lang="tr-TR" smtClean="0"/>
              <a:t>07.12.2018</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AC489DDC-7BDE-46A1-B977-97999495A44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17947712-CB07-4611-879D-C4F9A83279AD}" type="datetimeFigureOut">
              <a:rPr lang="tr-TR" smtClean="0"/>
              <a:t>07.12.2018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489DDC-7BDE-46A1-B977-97999495A44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17947712-CB07-4611-879D-C4F9A83279AD}" type="datetimeFigureOut">
              <a:rPr lang="tr-TR" smtClean="0"/>
              <a:t>07.12.2018</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AC489DDC-7BDE-46A1-B977-97999495A44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17947712-CB07-4611-879D-C4F9A83279AD}" type="datetimeFigureOut">
              <a:rPr lang="tr-TR" smtClean="0"/>
              <a:t>07.12.2018</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AC489DDC-7BDE-46A1-B977-97999495A44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17947712-CB07-4611-879D-C4F9A83279AD}" type="datetimeFigureOut">
              <a:rPr lang="tr-TR" smtClean="0"/>
              <a:t>07.12.2018</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AC489DDC-7BDE-46A1-B977-97999495A44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7947712-CB07-4611-879D-C4F9A83279AD}" type="datetimeFigureOut">
              <a:rPr lang="tr-TR" smtClean="0"/>
              <a:t>07.12.2018</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C489DDC-7BDE-46A1-B977-97999495A44F}"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HUKUKA  GİRİŞ</a:t>
            </a:r>
            <a:endParaRPr lang="tr-TR" dirty="0"/>
          </a:p>
        </p:txBody>
      </p:sp>
      <p:sp>
        <p:nvSpPr>
          <p:cNvPr id="3" name="Alt Başlık 2"/>
          <p:cNvSpPr>
            <a:spLocks noGrp="1"/>
          </p:cNvSpPr>
          <p:nvPr>
            <p:ph type="subTitle" idx="1"/>
          </p:nvPr>
        </p:nvSpPr>
        <p:spPr/>
        <p:txBody>
          <a:bodyPr/>
          <a:lstStyle/>
          <a:p>
            <a:r>
              <a:rPr lang="tr-TR" dirty="0" smtClean="0"/>
              <a:t>8.HAFTA</a:t>
            </a:r>
            <a:endParaRPr lang="tr-TR" dirty="0"/>
          </a:p>
        </p:txBody>
      </p:sp>
    </p:spTree>
    <p:extLst>
      <p:ext uri="{BB962C8B-B14F-4D97-AF65-F5344CB8AC3E}">
        <p14:creationId xmlns:p14="http://schemas.microsoft.com/office/powerpoint/2010/main" val="367972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Ticari işletme hukuku</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Ticari işletmelerle ilgili ilişkileri düzenler. </a:t>
            </a:r>
          </a:p>
          <a:p>
            <a:r>
              <a:rPr lang="tr-TR" b="1" u="sng" dirty="0" smtClean="0"/>
              <a:t>Ticari işletme: </a:t>
            </a:r>
            <a:r>
              <a:rPr lang="tr-TR" dirty="0" smtClean="0"/>
              <a:t>esnaf işletmesi için öngörülen sınırı aşan düzeyde gelir sağlamayı hedef tutan faaliyetlerin devamlı ve bağımsız şekilde yürütüldüğü işletmedir.</a:t>
            </a:r>
          </a:p>
          <a:p>
            <a:r>
              <a:rPr lang="tr-TR" b="1" u="sng" dirty="0" smtClean="0"/>
              <a:t>İ</a:t>
            </a:r>
            <a:r>
              <a:rPr lang="tr-TR" dirty="0" smtClean="0"/>
              <a:t>ster gezici olsun ister bir dükkandan veya bir sokağın belirli yerlerinde sabit bulunsun, ekonomik faaliyeti sermayesinden fazla bedeni çalışmasına dayanan ve geliri Cumhurbaşkanlığı kararnamesinde gösterilecek sınırı aşmayan ve sanat veya ticaretle uğraşan kişilere esnaf denir.</a:t>
            </a:r>
          </a:p>
          <a:p>
            <a:r>
              <a:rPr lang="tr-TR" dirty="0" smtClean="0"/>
              <a:t>Esnaf tacirden farklıdır. Esnaflara ticaret kanunu hükümleri uygulanmaz ve ticaret siciline kayıt olmalarına gerek yoktur.</a:t>
            </a:r>
          </a:p>
          <a:p>
            <a:endParaRPr lang="tr-TR" b="1" u="sng" dirty="0"/>
          </a:p>
        </p:txBody>
      </p:sp>
    </p:spTree>
    <p:extLst>
      <p:ext uri="{BB962C8B-B14F-4D97-AF65-F5344CB8AC3E}">
        <p14:creationId xmlns:p14="http://schemas.microsoft.com/office/powerpoint/2010/main" val="676394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Ticaret Şirketleri Hukuku</a:t>
            </a:r>
            <a:endParaRPr lang="tr-TR" dirty="0"/>
          </a:p>
        </p:txBody>
      </p:sp>
      <p:sp>
        <p:nvSpPr>
          <p:cNvPr id="3" name="İçerik Yer Tutucusu 2"/>
          <p:cNvSpPr>
            <a:spLocks noGrp="1"/>
          </p:cNvSpPr>
          <p:nvPr>
            <p:ph idx="1"/>
          </p:nvPr>
        </p:nvSpPr>
        <p:spPr/>
        <p:txBody>
          <a:bodyPr>
            <a:normAutofit fontScale="62500" lnSpcReduction="20000"/>
          </a:bodyPr>
          <a:lstStyle/>
          <a:p>
            <a:pPr marL="64008" indent="0">
              <a:buNone/>
            </a:pPr>
            <a:r>
              <a:rPr lang="tr-TR" dirty="0" smtClean="0"/>
              <a:t>Ticari şirketlerin kuruluşunu, faaliyetlerini ve birbirleriyle olan ilişkilerini düzenleyen hukuk dalıdır. </a:t>
            </a:r>
          </a:p>
          <a:p>
            <a:r>
              <a:rPr lang="tr-TR" dirty="0" smtClean="0"/>
              <a:t>Ticaret şirketleri;</a:t>
            </a:r>
          </a:p>
          <a:p>
            <a:r>
              <a:rPr lang="tr-TR" b="1" u="sng" dirty="0" err="1" smtClean="0"/>
              <a:t>Kollektif</a:t>
            </a:r>
            <a:r>
              <a:rPr lang="tr-TR" b="1" u="sng" dirty="0" smtClean="0"/>
              <a:t> şirket</a:t>
            </a:r>
            <a:r>
              <a:rPr lang="tr-TR" dirty="0" smtClean="0"/>
              <a:t>: Ticari bir işletmeyi bir ticaret unvanı altında işletmek amacıyla en az iki gerçek şahıs tarafından kurulur. Ortaklardan her biri şirket alacaklarına karşı sınırsız sorumludur.</a:t>
            </a:r>
          </a:p>
          <a:p>
            <a:r>
              <a:rPr lang="tr-TR" b="1" u="sng" dirty="0" smtClean="0"/>
              <a:t>Komandit şirket:</a:t>
            </a:r>
            <a:r>
              <a:rPr lang="tr-TR" dirty="0" smtClean="0"/>
              <a:t> en az iki gerçek kişi tarafından kurulur.  Ancak otaklardan bir kısmının şirket alacaklılarına karşı sorumluluğu sermayeleri ile sınırlı iken bir kısmının sorumluluğu sınırsızdır.</a:t>
            </a:r>
          </a:p>
          <a:p>
            <a:r>
              <a:rPr lang="tr-TR" b="1" u="sng" dirty="0" smtClean="0"/>
              <a:t>Anonim şirket: </a:t>
            </a:r>
            <a:r>
              <a:rPr lang="tr-TR" dirty="0" smtClean="0"/>
              <a:t>sermayesi belirli veya paylara bölünmüş olan şirketin alacaklılarına karşı borçlarından dolayı, yalnız malvarlığıyla sorumlu bulunan şirkettir. AŞ’nin esas sermayesi 50.000 liranın altında olamaz.</a:t>
            </a:r>
          </a:p>
          <a:p>
            <a:r>
              <a:rPr lang="tr-TR" b="1" u="sng" dirty="0" smtClean="0"/>
              <a:t>Limited şirket: </a:t>
            </a:r>
            <a:r>
              <a:rPr lang="tr-TR" dirty="0" smtClean="0"/>
              <a:t>Bir veya daha çok gerçek veya tüzel kişi tarafından bir ticaret unvanı altında kurulan, esas sermayesi belirli olan ve sermayesi esas sermaye paylarından oluşan şirkettir. Ortakların sorumluluğu koymayı taahhüt ettikleri sermaye ile sınırlıdır.</a:t>
            </a:r>
          </a:p>
        </p:txBody>
      </p:sp>
    </p:spTree>
    <p:extLst>
      <p:ext uri="{BB962C8B-B14F-4D97-AF65-F5344CB8AC3E}">
        <p14:creationId xmlns:p14="http://schemas.microsoft.com/office/powerpoint/2010/main" val="1373920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Kıymetli Evrak Hukuku</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Kıymetli evraklara ilişkin kuralları düzenleyen hukuk dalıdır.</a:t>
            </a:r>
          </a:p>
          <a:p>
            <a:r>
              <a:rPr lang="tr-TR" b="1" u="sng" dirty="0" smtClean="0"/>
              <a:t>Poliçe:</a:t>
            </a:r>
            <a:r>
              <a:rPr lang="tr-TR" dirty="0" smtClean="0"/>
              <a:t> Para borcunda keşidecinin yani poliçeyi düzenleyen kişinin, </a:t>
            </a:r>
            <a:r>
              <a:rPr lang="tr-TR" dirty="0" err="1" smtClean="0"/>
              <a:t>lehdar</a:t>
            </a:r>
            <a:r>
              <a:rPr lang="tr-TR" dirty="0" smtClean="0"/>
              <a:t> veya onun göstereceği kişiye belirlenmiş bir paranın ödenmesi için ödeyecek kişiye yani muhataba verdiği bir talimattır. </a:t>
            </a:r>
          </a:p>
          <a:p>
            <a:r>
              <a:rPr lang="tr-TR" b="1" u="sng" dirty="0" smtClean="0"/>
              <a:t>Bono:</a:t>
            </a:r>
            <a:r>
              <a:rPr lang="tr-TR" dirty="0" smtClean="0"/>
              <a:t> para borcunu nakit olarak ve hemen ödeyecek durumda olmadığı zaman ilerde ödemek üzere borçlunun alacaklıya verdiği bir belgedir. </a:t>
            </a:r>
          </a:p>
          <a:p>
            <a:r>
              <a:rPr lang="tr-TR" b="1" u="sng" dirty="0" smtClean="0"/>
              <a:t>Çek: </a:t>
            </a:r>
            <a:r>
              <a:rPr lang="tr-TR" dirty="0" smtClean="0"/>
              <a:t>nakit para taşımanın sakıncalarını ortadan kaldırmak için borçlunun alacaklıya verdiği ve muhatabın yani ödeyecek kimsenin borçlunun hesabına bu para borcunu ödemesini istemesi için düzenlediği belgedir. </a:t>
            </a:r>
            <a:endParaRPr lang="tr-TR" b="1" u="sng" dirty="0"/>
          </a:p>
        </p:txBody>
      </p:sp>
    </p:spTree>
    <p:extLst>
      <p:ext uri="{BB962C8B-B14F-4D97-AF65-F5344CB8AC3E}">
        <p14:creationId xmlns:p14="http://schemas.microsoft.com/office/powerpoint/2010/main" val="1641279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Karma Nitelikli Hukuk Dalları</a:t>
            </a:r>
            <a:br>
              <a:rPr lang="tr-TR" dirty="0" smtClean="0"/>
            </a:br>
            <a:r>
              <a:rPr lang="tr-TR" dirty="0" smtClean="0"/>
              <a:t>ÇALIŞMA HUKUKU</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Çalışanların çalışma ilişkilerini, çalışma şartlarını düzenlediği gibi aynı zamanda çalışamayacak duruma gelenlerin veya hiç çalışma olanağı bulunmayanların yaşamlarını devam ettirebilmeleri için gerekli imkanları sağlayan hukuk kurallarını kapsayan hukuk dalıdır.</a:t>
            </a:r>
          </a:p>
          <a:p>
            <a:r>
              <a:rPr lang="tr-TR" dirty="0" smtClean="0"/>
              <a:t>Çalışma hukuku, bir yandan bağımlı çalışan memur ve işçinin çalışma şartlarını düzenleyen statü hukuku ve iş hukuku kurallarını kapsar. Diğer yandan da çalışamayacak durumda olanların yaşamlarını devam ettirebilmelerini sağlayan Sosyal Güvenlik Hukuku kurallarını da kapsar.</a:t>
            </a:r>
            <a:endParaRPr lang="tr-TR" dirty="0"/>
          </a:p>
        </p:txBody>
      </p:sp>
    </p:spTree>
    <p:extLst>
      <p:ext uri="{BB962C8B-B14F-4D97-AF65-F5344CB8AC3E}">
        <p14:creationId xmlns:p14="http://schemas.microsoft.com/office/powerpoint/2010/main" val="2969633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 Hukuku, işçi ile işveren arasındaki çalışma şartlarını düzenleyen hukuk kurallarıdır. </a:t>
            </a:r>
          </a:p>
          <a:p>
            <a:r>
              <a:rPr lang="tr-TR" dirty="0" smtClean="0"/>
              <a:t>İşçi, bir hizmet akdine dayanarak herhangi bir işte ücret karşılığı çalışan kimsedir. </a:t>
            </a:r>
          </a:p>
          <a:p>
            <a:r>
              <a:rPr lang="tr-TR" dirty="0" smtClean="0"/>
              <a:t>İşveren ise işçi çalıştıran kimsedir. </a:t>
            </a:r>
          </a:p>
          <a:p>
            <a:pPr marL="64008" indent="0">
              <a:buNone/>
            </a:pPr>
            <a:endParaRPr lang="tr-TR" dirty="0"/>
          </a:p>
        </p:txBody>
      </p:sp>
    </p:spTree>
    <p:extLst>
      <p:ext uri="{BB962C8B-B14F-4D97-AF65-F5344CB8AC3E}">
        <p14:creationId xmlns:p14="http://schemas.microsoft.com/office/powerpoint/2010/main" val="1372131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İşçi işveren ilişkilerinin sendikalar vasıtasıyla düzenlemelerine imkan veren hukuk kuralları Toplu İş Hukukudur. </a:t>
            </a:r>
          </a:p>
          <a:p>
            <a:r>
              <a:rPr lang="tr-TR" dirty="0" smtClean="0"/>
              <a:t>Sendika: işçilerin veya işverenlerin çalışma ilişkilerinde, ortak ekonomik ve sosyal hak ve çıkarlarını korumak ve geliştirmek için en az yedi işçi veya </a:t>
            </a:r>
            <a:r>
              <a:rPr lang="tr-TR" dirty="0" smtClean="0"/>
              <a:t>işverenin bir araya gelerek bir işkolunda faaliyette bulunmak üzere oluşturdukları tüzel kişiliğe sahip kuruluşlardır. </a:t>
            </a:r>
            <a:endParaRPr lang="tr-TR" dirty="0"/>
          </a:p>
        </p:txBody>
      </p:sp>
    </p:spTree>
    <p:extLst>
      <p:ext uri="{BB962C8B-B14F-4D97-AF65-F5344CB8AC3E}">
        <p14:creationId xmlns:p14="http://schemas.microsoft.com/office/powerpoint/2010/main" val="688272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Toplu iş sözleşmesi, iş sözleşmesinin yapılması, içeriği sona ermesine ilişkin hususları düzenlemek üzere işçi sendikası ile işveren sendikası veya sendika üyesi olmayan işveren arasında yapılan sözleşmedir.</a:t>
            </a:r>
          </a:p>
          <a:p>
            <a:r>
              <a:rPr lang="tr-TR" dirty="0" err="1" smtClean="0"/>
              <a:t>Tis</a:t>
            </a:r>
            <a:r>
              <a:rPr lang="tr-TR" dirty="0" smtClean="0"/>
              <a:t> ile anlaşma mümkün olmadığında işçi sendikasının kararı ile işçiler grev yapma hakkına sahiptir.</a:t>
            </a:r>
          </a:p>
          <a:p>
            <a:r>
              <a:rPr lang="tr-TR" dirty="0" smtClean="0"/>
              <a:t>Grev yapılması halinde işveren de lokavt yapma </a:t>
            </a:r>
            <a:r>
              <a:rPr lang="tr-TR" smtClean="0"/>
              <a:t>hakkına sahiptir.</a:t>
            </a:r>
            <a:endParaRPr lang="tr-TR"/>
          </a:p>
        </p:txBody>
      </p:sp>
    </p:spTree>
    <p:extLst>
      <p:ext uri="{BB962C8B-B14F-4D97-AF65-F5344CB8AC3E}">
        <p14:creationId xmlns:p14="http://schemas.microsoft.com/office/powerpoint/2010/main" val="204568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TAPU SİCİLİ</a:t>
            </a:r>
            <a:endParaRPr lang="tr-TR" dirty="0"/>
          </a:p>
        </p:txBody>
      </p:sp>
      <p:sp>
        <p:nvSpPr>
          <p:cNvPr id="3" name="İçerik Yer Tutucusu 2"/>
          <p:cNvSpPr>
            <a:spLocks noGrp="1"/>
          </p:cNvSpPr>
          <p:nvPr>
            <p:ph idx="1"/>
          </p:nvPr>
        </p:nvSpPr>
        <p:spPr/>
        <p:txBody>
          <a:bodyPr/>
          <a:lstStyle/>
          <a:p>
            <a:r>
              <a:rPr lang="tr-TR" dirty="0" smtClean="0"/>
              <a:t>Taşınmazlar üzerindeki ayni hakları, hak sahiplerini, haklarının sahiplerini belirlemek üzere devlet tarafından ve devletin sorumluluğu altında tutulan sicildir.</a:t>
            </a:r>
          </a:p>
          <a:p>
            <a:r>
              <a:rPr lang="tr-TR" dirty="0" smtClean="0"/>
              <a:t>Taşınmazlar üzerindeki hakların doğması, değiştirilmesi veya ortadan kaldırılması ancak tapu siciline kaydedilerek olur.</a:t>
            </a:r>
          </a:p>
          <a:p>
            <a:r>
              <a:rPr lang="tr-TR" dirty="0" smtClean="0"/>
              <a:t>Tapu sicili alenidir.</a:t>
            </a:r>
            <a:endParaRPr lang="tr-TR" dirty="0"/>
          </a:p>
        </p:txBody>
      </p:sp>
    </p:spTree>
    <p:extLst>
      <p:ext uri="{BB962C8B-B14F-4D97-AF65-F5344CB8AC3E}">
        <p14:creationId xmlns:p14="http://schemas.microsoft.com/office/powerpoint/2010/main" val="123965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Tapu siciline hakim olan ilkeler</a:t>
            </a:r>
            <a:endParaRPr lang="tr-TR" dirty="0"/>
          </a:p>
        </p:txBody>
      </p:sp>
      <p:sp>
        <p:nvSpPr>
          <p:cNvPr id="3" name="İçerik Yer Tutucusu 2"/>
          <p:cNvSpPr>
            <a:spLocks noGrp="1"/>
          </p:cNvSpPr>
          <p:nvPr>
            <p:ph idx="1"/>
          </p:nvPr>
        </p:nvSpPr>
        <p:spPr/>
        <p:txBody>
          <a:bodyPr>
            <a:normAutofit fontScale="85000" lnSpcReduction="10000"/>
          </a:bodyPr>
          <a:lstStyle/>
          <a:p>
            <a:r>
              <a:rPr lang="tr-TR" b="1" u="sng" dirty="0" smtClean="0"/>
              <a:t>Tescil ilkesi:</a:t>
            </a:r>
            <a:r>
              <a:rPr lang="tr-TR" dirty="0" smtClean="0"/>
              <a:t> Taşınmazlar üzerindeki ayni haklar ancak tapuya tescil ile kazanılır.</a:t>
            </a:r>
          </a:p>
          <a:p>
            <a:r>
              <a:rPr lang="tr-TR" b="1" u="sng" dirty="0" smtClean="0"/>
              <a:t>Sebebe bağlılık ilkesi: </a:t>
            </a:r>
            <a:r>
              <a:rPr lang="tr-TR" dirty="0" smtClean="0"/>
              <a:t>tapu siciline tescil yeterli değildir. Bu tescilin ona esas teşkil eden geçerli bir hukuki işleme dayanması gerekir.</a:t>
            </a:r>
          </a:p>
          <a:p>
            <a:r>
              <a:rPr lang="tr-TR" b="1" u="sng" dirty="0" smtClean="0"/>
              <a:t>Aleniyet ilkesi: </a:t>
            </a:r>
            <a:r>
              <a:rPr lang="tr-TR" dirty="0" smtClean="0"/>
              <a:t>tapu sicilleri herkese açık sicillerdir. Tapudaki tescil işlemiyle ilgisi olduğunu kanıtlayan her ilgili taşınmaza ilişkin sicili ve evrakı inceleyebilir.</a:t>
            </a:r>
            <a:r>
              <a:rPr lang="tr-TR" b="1" u="sng" dirty="0" smtClean="0"/>
              <a:t> </a:t>
            </a:r>
            <a:r>
              <a:rPr lang="tr-TR" dirty="0" smtClean="0"/>
              <a:t>Bunun sonucu olarak da hiç kimse tapudaki bir kaydın varlığından haberdar olmadığını bilmediğini iddia edemeyecektir.</a:t>
            </a:r>
          </a:p>
        </p:txBody>
      </p:sp>
    </p:spTree>
    <p:extLst>
      <p:ext uri="{BB962C8B-B14F-4D97-AF65-F5344CB8AC3E}">
        <p14:creationId xmlns:p14="http://schemas.microsoft.com/office/powerpoint/2010/main" val="386319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Tapu siciline hakim olan ilkeler</a:t>
            </a:r>
          </a:p>
        </p:txBody>
      </p:sp>
      <p:sp>
        <p:nvSpPr>
          <p:cNvPr id="3" name="İçerik Yer Tutucusu 2"/>
          <p:cNvSpPr>
            <a:spLocks noGrp="1"/>
          </p:cNvSpPr>
          <p:nvPr>
            <p:ph idx="1"/>
          </p:nvPr>
        </p:nvSpPr>
        <p:spPr/>
        <p:txBody>
          <a:bodyPr>
            <a:normAutofit fontScale="92500" lnSpcReduction="20000"/>
          </a:bodyPr>
          <a:lstStyle/>
          <a:p>
            <a:r>
              <a:rPr lang="tr-TR" b="1" u="sng" dirty="0" smtClean="0"/>
              <a:t>Tapuya güven ilkesi: </a:t>
            </a:r>
            <a:r>
              <a:rPr lang="tr-TR" dirty="0" smtClean="0"/>
              <a:t>tapu sicilleri devlet tarafından tutulan resmi sicillerdir. Bu nedenle sicillerdeki bir kayda güvenen kişilerin bu güvenleri korunmaktadır. Tapudaki bir kayda güvenerek ayni bir hak kazanan iyiniyetli kişilerin bu kazanmaları tapu kaydı doğru olmasa dahi hukuken korunacaktır.</a:t>
            </a:r>
          </a:p>
          <a:p>
            <a:r>
              <a:rPr lang="tr-TR" b="1" u="sng" dirty="0" smtClean="0"/>
              <a:t>Devletin sorumluluğu ilkesi: </a:t>
            </a:r>
            <a:r>
              <a:rPr lang="tr-TR" dirty="0" smtClean="0"/>
              <a:t>Tapu sicilinin yanlış tutulmasından doğan bütün zararlardan devletin sorumlu olduğu kabul edilmiştir.</a:t>
            </a:r>
            <a:endParaRPr lang="tr-TR" b="1" u="sng" dirty="0"/>
          </a:p>
        </p:txBody>
      </p:sp>
    </p:spTree>
    <p:extLst>
      <p:ext uri="{BB962C8B-B14F-4D97-AF65-F5344CB8AC3E}">
        <p14:creationId xmlns:p14="http://schemas.microsoft.com/office/powerpoint/2010/main" val="149995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Ayni hak</a:t>
            </a:r>
            <a:endParaRPr lang="tr-TR" dirty="0"/>
          </a:p>
        </p:txBody>
      </p:sp>
      <p:sp>
        <p:nvSpPr>
          <p:cNvPr id="3" name="İçerik Yer Tutucusu 2"/>
          <p:cNvSpPr>
            <a:spLocks noGrp="1"/>
          </p:cNvSpPr>
          <p:nvPr>
            <p:ph idx="1"/>
          </p:nvPr>
        </p:nvSpPr>
        <p:spPr/>
        <p:txBody>
          <a:bodyPr>
            <a:normAutofit lnSpcReduction="10000"/>
          </a:bodyPr>
          <a:lstStyle/>
          <a:p>
            <a:r>
              <a:rPr lang="tr-TR" dirty="0" smtClean="0"/>
              <a:t>Maddi mallar (eşyalar) üzerinde sahibine geniş yetkiler veren ve herkese karşı ileri sürülebilen haktır. </a:t>
            </a:r>
          </a:p>
          <a:p>
            <a:r>
              <a:rPr lang="tr-TR" dirty="0" smtClean="0"/>
              <a:t>Mülkiyet hakkı ve sınırlı ayni haklardır.</a:t>
            </a:r>
          </a:p>
          <a:p>
            <a:r>
              <a:rPr lang="tr-TR" dirty="0" smtClean="0"/>
              <a:t>Mülkiyet hakkı eşya sahibine kullanma, yararlanma, tasarruf etme gibi yetkileri verirken sınırlı ayni haklar, mülkiyet hakkına tanınan yetkilerden ancak bazılarını belirli sınırlamalarla sağlamaktadır. </a:t>
            </a:r>
          </a:p>
          <a:p>
            <a:pPr marL="64008" indent="0">
              <a:buNone/>
            </a:pPr>
            <a:endParaRPr lang="tr-TR" dirty="0"/>
          </a:p>
        </p:txBody>
      </p:sp>
    </p:spTree>
    <p:extLst>
      <p:ext uri="{BB962C8B-B14F-4D97-AF65-F5344CB8AC3E}">
        <p14:creationId xmlns:p14="http://schemas.microsoft.com/office/powerpoint/2010/main" val="407482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BORÇLAR HUKUKU</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Şahıslar arasında borç ilişkisini düzenleyen hukuk kurallarıdır. </a:t>
            </a:r>
          </a:p>
          <a:p>
            <a:r>
              <a:rPr lang="tr-TR" dirty="0" smtClean="0"/>
              <a:t>Borçlar kanunu birinci kısımda yer alan genel hükümler, borç ilişkisinin doğumu, hükümleri, çeşitleri ve sona ermesi gibi konuları kapsamına almıştır. </a:t>
            </a:r>
          </a:p>
          <a:p>
            <a:r>
              <a:rPr lang="tr-TR" b="1" u="sng" dirty="0" smtClean="0"/>
              <a:t>Borç ilişkisi: </a:t>
            </a:r>
            <a:r>
              <a:rPr lang="tr-TR" dirty="0" smtClean="0"/>
              <a:t>İki veya daha fazla kişi  arasında mevcut olan bir şeyin verilmesini, yapılmasını veya yapılmamasını öngören ilişkiye denir.</a:t>
            </a:r>
          </a:p>
          <a:p>
            <a:r>
              <a:rPr lang="tr-TR" dirty="0" smtClean="0"/>
              <a:t>Taraflardan biri </a:t>
            </a:r>
            <a:r>
              <a:rPr lang="tr-TR" b="1" u="sng" dirty="0" smtClean="0"/>
              <a:t>alacaklı</a:t>
            </a:r>
            <a:r>
              <a:rPr lang="tr-TR" dirty="0" smtClean="0"/>
              <a:t> diğeri </a:t>
            </a:r>
            <a:r>
              <a:rPr lang="tr-TR" b="1" u="sng" dirty="0" smtClean="0"/>
              <a:t>borçludur</a:t>
            </a:r>
            <a:r>
              <a:rPr lang="tr-TR" dirty="0" smtClean="0"/>
              <a:t>. </a:t>
            </a:r>
          </a:p>
          <a:p>
            <a:endParaRPr lang="tr-TR" dirty="0"/>
          </a:p>
        </p:txBody>
      </p:sp>
    </p:spTree>
    <p:extLst>
      <p:ext uri="{BB962C8B-B14F-4D97-AF65-F5344CB8AC3E}">
        <p14:creationId xmlns:p14="http://schemas.microsoft.com/office/powerpoint/2010/main" val="3976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Alacaklının borçludan talep edeceği, borçlunun da yerine getirmekle yükümlü olduğu davranış şekline </a:t>
            </a:r>
            <a:r>
              <a:rPr lang="tr-TR" b="1" u="sng" dirty="0" smtClean="0"/>
              <a:t>edim</a:t>
            </a:r>
            <a:r>
              <a:rPr lang="tr-TR" dirty="0" smtClean="0"/>
              <a:t> denir.</a:t>
            </a:r>
          </a:p>
          <a:p>
            <a:r>
              <a:rPr lang="tr-TR" dirty="0" smtClean="0"/>
              <a:t>Edim bir şeyi vermek, yapmak veya yapmamak şeklinde olur.</a:t>
            </a:r>
          </a:p>
          <a:p>
            <a:r>
              <a:rPr lang="tr-TR" b="1" u="sng" dirty="0" smtClean="0"/>
              <a:t>Eksik borç: </a:t>
            </a:r>
            <a:r>
              <a:rPr lang="tr-TR" dirty="0" smtClean="0"/>
              <a:t>zamanında istenmeyen veya yasal olarak istenemeyen borçlardır. Alacaklının talep etme yetkisi yoktur. </a:t>
            </a:r>
          </a:p>
          <a:p>
            <a:endParaRPr lang="tr-TR" b="1" u="sng" dirty="0"/>
          </a:p>
        </p:txBody>
      </p:sp>
    </p:spTree>
    <p:extLst>
      <p:ext uri="{BB962C8B-B14F-4D97-AF65-F5344CB8AC3E}">
        <p14:creationId xmlns:p14="http://schemas.microsoft.com/office/powerpoint/2010/main" val="3052085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Borç ilişkisinin Kaynakları</a:t>
            </a:r>
            <a:endParaRPr lang="tr-TR" dirty="0"/>
          </a:p>
        </p:txBody>
      </p:sp>
      <p:sp>
        <p:nvSpPr>
          <p:cNvPr id="3" name="İçerik Yer Tutucusu 2"/>
          <p:cNvSpPr>
            <a:spLocks noGrp="1"/>
          </p:cNvSpPr>
          <p:nvPr>
            <p:ph idx="1"/>
          </p:nvPr>
        </p:nvSpPr>
        <p:spPr/>
        <p:txBody>
          <a:bodyPr>
            <a:normAutofit fontScale="77500" lnSpcReduction="20000"/>
          </a:bodyPr>
          <a:lstStyle/>
          <a:p>
            <a:r>
              <a:rPr lang="tr-TR" b="1" u="sng" dirty="0" smtClean="0"/>
              <a:t>HUKUKİ İŞLEM:</a:t>
            </a:r>
            <a:r>
              <a:rPr lang="tr-TR" dirty="0" smtClean="0"/>
              <a:t> Tarafların kendi aralarında iradeleriyle yaptıkları kira, satım gibi sözleşmelerden doğan hukuk işlemlerdir. Taraflar iradeleriyle borç altına girmişlerdir ve borcu yerine getirmek zorundadırlar.</a:t>
            </a:r>
          </a:p>
          <a:p>
            <a:r>
              <a:rPr lang="tr-TR" b="1" u="sng" dirty="0" smtClean="0"/>
              <a:t>HAKSIZ FİİL:</a:t>
            </a:r>
            <a:r>
              <a:rPr lang="tr-TR" dirty="0" smtClean="0"/>
              <a:t> Bir kimsenin diğer bir kimseye hukuka aykırı olarak zarar verdiği eylemlerdir. Zarar veren hiçbir haklı neden yokken karşı tarafa bilerek veya bilmeyerek maddi veya manevi zarar vermişse bunun karşılığında zarar görene zararın miktarı kadar tazminat ödeme borcu altına girmektedir.</a:t>
            </a:r>
            <a:endParaRPr lang="tr-TR" b="1" u="sng" dirty="0" smtClean="0"/>
          </a:p>
          <a:p>
            <a:r>
              <a:rPr lang="tr-TR" b="1" u="sng" dirty="0" smtClean="0"/>
              <a:t>SEBEPSİZ ZENGİNLEŞME: H</a:t>
            </a:r>
            <a:r>
              <a:rPr lang="tr-TR" dirty="0" smtClean="0"/>
              <a:t>aksız olarak bir kimsenin malvarlığını kendi malvarlığına katmasıdır. </a:t>
            </a:r>
            <a:endParaRPr lang="tr-TR" b="1" u="sng" dirty="0"/>
          </a:p>
        </p:txBody>
      </p:sp>
    </p:spTree>
    <p:extLst>
      <p:ext uri="{BB962C8B-B14F-4D97-AF65-F5344CB8AC3E}">
        <p14:creationId xmlns:p14="http://schemas.microsoft.com/office/powerpoint/2010/main" val="3575855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TİCARET HUKUKU</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Şahıslar arasındaki ticari ilişkiyi düzenleyen hukuk dalıdır.</a:t>
            </a:r>
          </a:p>
          <a:p>
            <a:r>
              <a:rPr lang="tr-TR" dirty="0" smtClean="0"/>
              <a:t>Ticaret kanunu Medeni kanunun ayrılmaz bir parçasıdır.</a:t>
            </a:r>
          </a:p>
          <a:p>
            <a:r>
              <a:rPr lang="tr-TR" b="1" u="sng" dirty="0" smtClean="0"/>
              <a:t>Ticaret hukuku;</a:t>
            </a:r>
          </a:p>
          <a:p>
            <a:r>
              <a:rPr lang="tr-TR" dirty="0" smtClean="0"/>
              <a:t>Ticari işletme hukuku,</a:t>
            </a:r>
          </a:p>
          <a:p>
            <a:r>
              <a:rPr lang="tr-TR" dirty="0" smtClean="0"/>
              <a:t>Ticaret şirketleri hukuku,</a:t>
            </a:r>
          </a:p>
          <a:p>
            <a:r>
              <a:rPr lang="tr-TR" dirty="0" smtClean="0"/>
              <a:t>Ticaret Kıymetli evrak hukuku,</a:t>
            </a:r>
          </a:p>
          <a:p>
            <a:r>
              <a:rPr lang="tr-TR" dirty="0" smtClean="0"/>
              <a:t>Taşıma İşleri hukuku,</a:t>
            </a:r>
          </a:p>
          <a:p>
            <a:r>
              <a:rPr lang="tr-TR" dirty="0" smtClean="0"/>
              <a:t>Deniz ticareti hukuku,</a:t>
            </a:r>
          </a:p>
          <a:p>
            <a:r>
              <a:rPr lang="tr-TR" dirty="0" smtClean="0"/>
              <a:t>Sigorta hukuku olmak üzere altı bölüme ayrılır.</a:t>
            </a:r>
          </a:p>
          <a:p>
            <a:endParaRPr lang="tr-TR" dirty="0"/>
          </a:p>
        </p:txBody>
      </p:sp>
    </p:spTree>
    <p:extLst>
      <p:ext uri="{BB962C8B-B14F-4D97-AF65-F5344CB8AC3E}">
        <p14:creationId xmlns:p14="http://schemas.microsoft.com/office/powerpoint/2010/main" val="47158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189</TotalTime>
  <Words>1017</Words>
  <Application>Microsoft Office PowerPoint</Application>
  <PresentationFormat>Ekran Gösterisi (4:3)</PresentationFormat>
  <Paragraphs>67</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Canlı</vt:lpstr>
      <vt:lpstr>HUKUKA  GİRİŞ</vt:lpstr>
      <vt:lpstr>TAPU SİCİLİ</vt:lpstr>
      <vt:lpstr>Tapu siciline hakim olan ilkeler</vt:lpstr>
      <vt:lpstr>Tapu siciline hakim olan ilkeler</vt:lpstr>
      <vt:lpstr>Ayni hak</vt:lpstr>
      <vt:lpstr>BORÇLAR HUKUKU</vt:lpstr>
      <vt:lpstr>PowerPoint Sunusu</vt:lpstr>
      <vt:lpstr>Borç ilişkisinin Kaynakları</vt:lpstr>
      <vt:lpstr>TİCARET HUKUKU</vt:lpstr>
      <vt:lpstr>Ticari işletme hukuku</vt:lpstr>
      <vt:lpstr>Ticaret Şirketleri Hukuku</vt:lpstr>
      <vt:lpstr>Kıymetli Evrak Hukuku</vt:lpstr>
      <vt:lpstr>Karma Nitelikli Hukuk Dalları ÇALIŞMA HUKUKU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HUKUKA  GİRİŞ</dc:title>
  <dc:creator>Benay KESKIN ISOGLU</dc:creator>
  <cp:lastModifiedBy>Benay KESKIN ISOGLU</cp:lastModifiedBy>
  <cp:revision>30</cp:revision>
  <dcterms:created xsi:type="dcterms:W3CDTF">2018-12-07T06:36:14Z</dcterms:created>
  <dcterms:modified xsi:type="dcterms:W3CDTF">2018-12-07T10:29:51Z</dcterms:modified>
</cp:coreProperties>
</file>