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15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CE790A-C1D3-4B50-87A4-C8DDDB8E356D}" type="datetimeFigureOut">
              <a:rPr lang="tr-TR" smtClean="0"/>
              <a:t>15.03.2026</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326B91-AD22-4767-A8E8-32445CB78BF6}" type="slidenum">
              <a:rPr lang="tr-TR" smtClean="0"/>
              <a:t>‹#›</a:t>
            </a:fld>
            <a:endParaRPr lang="tr-TR"/>
          </a:p>
        </p:txBody>
      </p:sp>
    </p:spTree>
    <p:extLst>
      <p:ext uri="{BB962C8B-B14F-4D97-AF65-F5344CB8AC3E}">
        <p14:creationId xmlns:p14="http://schemas.microsoft.com/office/powerpoint/2010/main" val="2252137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D920A3-5848-4768-8674-35DD47DFE5C8}" type="datetime1">
              <a:rPr lang="en-US" smtClean="0"/>
              <a:t>3/15/2026</a:t>
            </a:fld>
            <a:endParaRPr lang="en-US"/>
          </a:p>
        </p:txBody>
      </p:sp>
      <p:sp>
        <p:nvSpPr>
          <p:cNvPr id="5" name="Footer Placeholder 4"/>
          <p:cNvSpPr>
            <a:spLocks noGrp="1"/>
          </p:cNvSpPr>
          <p:nvPr>
            <p:ph type="ftr" sz="quarter" idx="11"/>
          </p:nvPr>
        </p:nvSpPr>
        <p:spPr/>
        <p:txBody>
          <a:bodyPr/>
          <a:lstStyle/>
          <a:p>
            <a:r>
              <a:rPr lang="en-US"/>
              <a:t>Dr. Öğr. Üyesi Ayhan CANKUT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9F807-3920-44F3-9272-D29F3505444A}" type="datetime1">
              <a:rPr lang="en-US" smtClean="0"/>
              <a:t>3/15/2026</a:t>
            </a:fld>
            <a:endParaRPr lang="en-US"/>
          </a:p>
        </p:txBody>
      </p:sp>
      <p:sp>
        <p:nvSpPr>
          <p:cNvPr id="5" name="Footer Placeholder 4"/>
          <p:cNvSpPr>
            <a:spLocks noGrp="1"/>
          </p:cNvSpPr>
          <p:nvPr>
            <p:ph type="ftr" sz="quarter" idx="11"/>
          </p:nvPr>
        </p:nvSpPr>
        <p:spPr/>
        <p:txBody>
          <a:bodyPr/>
          <a:lstStyle/>
          <a:p>
            <a:r>
              <a:rPr lang="en-US"/>
              <a:t>Dr. Öğr. Üyesi Ayhan CANKUT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C3EBD2-BFD4-4BF2-9C61-7A1889F95203}" type="datetime1">
              <a:rPr lang="en-US" smtClean="0"/>
              <a:t>3/15/2026</a:t>
            </a:fld>
            <a:endParaRPr lang="en-US"/>
          </a:p>
        </p:txBody>
      </p:sp>
      <p:sp>
        <p:nvSpPr>
          <p:cNvPr id="5" name="Footer Placeholder 4"/>
          <p:cNvSpPr>
            <a:spLocks noGrp="1"/>
          </p:cNvSpPr>
          <p:nvPr>
            <p:ph type="ftr" sz="quarter" idx="11"/>
          </p:nvPr>
        </p:nvSpPr>
        <p:spPr/>
        <p:txBody>
          <a:bodyPr/>
          <a:lstStyle/>
          <a:p>
            <a:r>
              <a:rPr lang="en-US"/>
              <a:t>Dr. Öğr. Üyesi Ayhan CANKUT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2EF903-02A8-4A22-A32D-D10751615B49}" type="datetime1">
              <a:rPr lang="en-US" smtClean="0"/>
              <a:t>3/15/2026</a:t>
            </a:fld>
            <a:endParaRPr lang="en-US"/>
          </a:p>
        </p:txBody>
      </p:sp>
      <p:sp>
        <p:nvSpPr>
          <p:cNvPr id="5" name="Footer Placeholder 4"/>
          <p:cNvSpPr>
            <a:spLocks noGrp="1"/>
          </p:cNvSpPr>
          <p:nvPr>
            <p:ph type="ftr" sz="quarter" idx="11"/>
          </p:nvPr>
        </p:nvSpPr>
        <p:spPr/>
        <p:txBody>
          <a:bodyPr/>
          <a:lstStyle/>
          <a:p>
            <a:r>
              <a:rPr lang="en-US"/>
              <a:t>Dr. Öğr. Üyesi Ayhan CANKUT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D8229B-4298-40B6-A6AB-53395FF068F7}" type="datetime1">
              <a:rPr lang="en-US" smtClean="0"/>
              <a:t>3/15/2026</a:t>
            </a:fld>
            <a:endParaRPr lang="en-US"/>
          </a:p>
        </p:txBody>
      </p:sp>
      <p:sp>
        <p:nvSpPr>
          <p:cNvPr id="5" name="Footer Placeholder 4"/>
          <p:cNvSpPr>
            <a:spLocks noGrp="1"/>
          </p:cNvSpPr>
          <p:nvPr>
            <p:ph type="ftr" sz="quarter" idx="11"/>
          </p:nvPr>
        </p:nvSpPr>
        <p:spPr/>
        <p:txBody>
          <a:bodyPr/>
          <a:lstStyle/>
          <a:p>
            <a:r>
              <a:rPr lang="en-US"/>
              <a:t>Dr. Öğr. Üyesi Ayhan CANKUT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C38638-AD8E-4C40-93C6-DDA084F4053B}" type="datetime1">
              <a:rPr lang="en-US" smtClean="0"/>
              <a:t>3/15/2026</a:t>
            </a:fld>
            <a:endParaRPr lang="en-US"/>
          </a:p>
        </p:txBody>
      </p:sp>
      <p:sp>
        <p:nvSpPr>
          <p:cNvPr id="6" name="Footer Placeholder 5"/>
          <p:cNvSpPr>
            <a:spLocks noGrp="1"/>
          </p:cNvSpPr>
          <p:nvPr>
            <p:ph type="ftr" sz="quarter" idx="11"/>
          </p:nvPr>
        </p:nvSpPr>
        <p:spPr/>
        <p:txBody>
          <a:bodyPr/>
          <a:lstStyle/>
          <a:p>
            <a:r>
              <a:rPr lang="en-US"/>
              <a:t>Dr. Öğr. Üyesi Ayhan CANKUT</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CA64C9-6330-48AB-B55D-3FB3D79B6F03}" type="datetime1">
              <a:rPr lang="en-US" smtClean="0"/>
              <a:t>3/15/2026</a:t>
            </a:fld>
            <a:endParaRPr lang="en-US"/>
          </a:p>
        </p:txBody>
      </p:sp>
      <p:sp>
        <p:nvSpPr>
          <p:cNvPr id="8" name="Footer Placeholder 7"/>
          <p:cNvSpPr>
            <a:spLocks noGrp="1"/>
          </p:cNvSpPr>
          <p:nvPr>
            <p:ph type="ftr" sz="quarter" idx="11"/>
          </p:nvPr>
        </p:nvSpPr>
        <p:spPr/>
        <p:txBody>
          <a:bodyPr/>
          <a:lstStyle/>
          <a:p>
            <a:r>
              <a:rPr lang="en-US"/>
              <a:t>Dr. Öğr. Üyesi Ayhan CANKUT</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3B8B0A-477D-4572-86A8-D8125AA21011}" type="datetime1">
              <a:rPr lang="en-US" smtClean="0"/>
              <a:t>3/15/2026</a:t>
            </a:fld>
            <a:endParaRPr lang="en-US"/>
          </a:p>
        </p:txBody>
      </p:sp>
      <p:sp>
        <p:nvSpPr>
          <p:cNvPr id="4" name="Footer Placeholder 3"/>
          <p:cNvSpPr>
            <a:spLocks noGrp="1"/>
          </p:cNvSpPr>
          <p:nvPr>
            <p:ph type="ftr" sz="quarter" idx="11"/>
          </p:nvPr>
        </p:nvSpPr>
        <p:spPr/>
        <p:txBody>
          <a:bodyPr/>
          <a:lstStyle/>
          <a:p>
            <a:r>
              <a:rPr lang="en-US"/>
              <a:t>Dr. Öğr. Üyesi Ayhan CANKUT</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51EA97-69CD-4208-9C76-BFC92F0F2B03}" type="datetime1">
              <a:rPr lang="en-US" smtClean="0"/>
              <a:t>3/15/2026</a:t>
            </a:fld>
            <a:endParaRPr lang="en-US"/>
          </a:p>
        </p:txBody>
      </p:sp>
      <p:sp>
        <p:nvSpPr>
          <p:cNvPr id="3" name="Footer Placeholder 2"/>
          <p:cNvSpPr>
            <a:spLocks noGrp="1"/>
          </p:cNvSpPr>
          <p:nvPr>
            <p:ph type="ftr" sz="quarter" idx="11"/>
          </p:nvPr>
        </p:nvSpPr>
        <p:spPr/>
        <p:txBody>
          <a:bodyPr/>
          <a:lstStyle/>
          <a:p>
            <a:r>
              <a:rPr lang="en-US"/>
              <a:t>Dr. Öğr. Üyesi Ayhan CANKUT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FBF86B-EB11-453E-987C-BF2C433DEE04}" type="datetime1">
              <a:rPr lang="en-US" smtClean="0"/>
              <a:t>3/15/2026</a:t>
            </a:fld>
            <a:endParaRPr lang="en-US"/>
          </a:p>
        </p:txBody>
      </p:sp>
      <p:sp>
        <p:nvSpPr>
          <p:cNvPr id="6" name="Footer Placeholder 5"/>
          <p:cNvSpPr>
            <a:spLocks noGrp="1"/>
          </p:cNvSpPr>
          <p:nvPr>
            <p:ph type="ftr" sz="quarter" idx="11"/>
          </p:nvPr>
        </p:nvSpPr>
        <p:spPr/>
        <p:txBody>
          <a:bodyPr/>
          <a:lstStyle/>
          <a:p>
            <a:r>
              <a:rPr lang="en-US"/>
              <a:t>Dr. Öğr. Üyesi Ayhan CANKUT</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7F0C57-C5A5-4685-AD39-15D42E95EF40}" type="datetime1">
              <a:rPr lang="en-US" smtClean="0"/>
              <a:t>3/15/2026</a:t>
            </a:fld>
            <a:endParaRPr lang="en-US"/>
          </a:p>
        </p:txBody>
      </p:sp>
      <p:sp>
        <p:nvSpPr>
          <p:cNvPr id="6" name="Footer Placeholder 5"/>
          <p:cNvSpPr>
            <a:spLocks noGrp="1"/>
          </p:cNvSpPr>
          <p:nvPr>
            <p:ph type="ftr" sz="quarter" idx="11"/>
          </p:nvPr>
        </p:nvSpPr>
        <p:spPr/>
        <p:txBody>
          <a:bodyPr/>
          <a:lstStyle/>
          <a:p>
            <a:r>
              <a:rPr lang="en-US"/>
              <a:t>Dr. Öğr. Üyesi Ayhan CANKUT</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1BD18F-ED41-4E57-B473-3EC68CCA9236}" type="datetime1">
              <a:rPr lang="en-US" smtClean="0"/>
              <a:t>3/15/2026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Dr. Öğr. Üyesi Ayhan CANKUT</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Dikdörtgen 3"/>
          <p:cNvSpPr>
            <a:spLocks noChangeArrowheads="1"/>
          </p:cNvSpPr>
          <p:nvPr/>
        </p:nvSpPr>
        <p:spPr bwMode="auto">
          <a:xfrm>
            <a:off x="2301875" y="391477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tr-TR" altLang="tr-TR" sz="2400" b="1">
              <a:solidFill>
                <a:srgbClr val="FF0000"/>
              </a:solidFill>
              <a:latin typeface="Arial" charset="0"/>
            </a:endParaRPr>
          </a:p>
        </p:txBody>
      </p:sp>
      <p:sp>
        <p:nvSpPr>
          <p:cNvPr id="2052" name="Dikdörtgen 5"/>
          <p:cNvSpPr>
            <a:spLocks noChangeArrowheads="1"/>
          </p:cNvSpPr>
          <p:nvPr/>
        </p:nvSpPr>
        <p:spPr bwMode="auto">
          <a:xfrm>
            <a:off x="5029200" y="4648200"/>
            <a:ext cx="36163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just" eaLnBrk="1" hangingPunct="1">
              <a:spcBef>
                <a:spcPct val="0"/>
              </a:spcBef>
              <a:buFontTx/>
              <a:buNone/>
            </a:pPr>
            <a:r>
              <a:rPr lang="tr-TR" altLang="tr-TR" sz="2000" b="1" dirty="0">
                <a:latin typeface="Arial" charset="0"/>
              </a:rPr>
              <a:t>Hazırlayan: Ayhan CANKUT</a:t>
            </a:r>
            <a:r>
              <a:rPr lang="tr-TR" altLang="tr-TR" sz="2000" dirty="0">
                <a:latin typeface="Arial" charset="0"/>
              </a:rPr>
              <a:t> </a:t>
            </a:r>
          </a:p>
          <a:p>
            <a:pPr algn="just" eaLnBrk="1" hangingPunct="1">
              <a:spcBef>
                <a:spcPct val="0"/>
              </a:spcBef>
              <a:buFontTx/>
              <a:buNone/>
            </a:pPr>
            <a:r>
              <a:rPr lang="tr-TR" altLang="tr-TR" sz="2000" b="1" dirty="0">
                <a:latin typeface="Arial" charset="0"/>
              </a:rPr>
              <a:t>	        Dr. Öğr. Üyesi</a:t>
            </a:r>
          </a:p>
        </p:txBody>
      </p:sp>
      <p:sp>
        <p:nvSpPr>
          <p:cNvPr id="2053" name="Dikdörtgen 1"/>
          <p:cNvSpPr>
            <a:spLocks noChangeArrowheads="1"/>
          </p:cNvSpPr>
          <p:nvPr/>
        </p:nvSpPr>
        <p:spPr bwMode="auto">
          <a:xfrm>
            <a:off x="189220" y="1600200"/>
            <a:ext cx="87852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tr-TR" sz="2800" b="1" dirty="0">
                <a:solidFill>
                  <a:srgbClr val="FF0000"/>
                </a:solidFill>
                <a:latin typeface="Arial" panose="020B0604020202020204" pitchFamily="34" charset="0"/>
                <a:cs typeface="Arial" panose="020B0604020202020204" pitchFamily="34" charset="0"/>
              </a:rPr>
              <a:t>Hoybun Cemiyeti ve Türkiye’ye Karşı Faaliyetleri </a:t>
            </a:r>
            <a:endParaRPr lang="tr-TR" altLang="tr-TR" sz="2800" b="1" dirty="0">
              <a:solidFill>
                <a:srgbClr val="FF0000"/>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a:t>
            </a:fld>
            <a:endParaRPr lang="en-US"/>
          </a:p>
        </p:txBody>
      </p:sp>
      <p:sp>
        <p:nvSpPr>
          <p:cNvPr id="4" name="Footer Placeholder 3"/>
          <p:cNvSpPr>
            <a:spLocks noGrp="1"/>
          </p:cNvSpPr>
          <p:nvPr>
            <p:ph type="ftr" sz="quarter" idx="11"/>
          </p:nvPr>
        </p:nvSpPr>
        <p:spPr/>
        <p:txBody>
          <a:bodyPr/>
          <a:lstStyle/>
          <a:p>
            <a:r>
              <a:rPr lang="en-US"/>
              <a:t>Dr. Öğr. Üyesi Ayhan CANKUT</a:t>
            </a:r>
          </a:p>
        </p:txBody>
      </p:sp>
    </p:spTree>
    <p:extLst>
      <p:ext uri="{BB962C8B-B14F-4D97-AF65-F5344CB8AC3E}">
        <p14:creationId xmlns:p14="http://schemas.microsoft.com/office/powerpoint/2010/main" val="1924793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729020"/>
            <a:ext cx="8382000" cy="4985980"/>
          </a:xfrm>
          <a:prstGeom prst="rect">
            <a:avLst/>
          </a:prstGeom>
        </p:spPr>
        <p:txBody>
          <a:bodyPr wrap="square">
            <a:spAutoFit/>
          </a:bodyPr>
          <a:lstStyle/>
          <a:p>
            <a:pPr algn="just">
              <a:spcAft>
                <a:spcPts val="1200"/>
              </a:spcAft>
            </a:pPr>
            <a:r>
              <a:rPr lang="tr-TR" sz="2400" i="1" dirty="0">
                <a:solidFill>
                  <a:srgbClr val="FF0000"/>
                </a:solidFill>
              </a:rPr>
              <a:t>6.</a:t>
            </a:r>
            <a:r>
              <a:rPr lang="tr-TR" sz="2400" i="1" dirty="0"/>
              <a:t> Dersim, ruhu meselesidir. Kürt harekatına istinat noktası teşkil eder. Haydaranlı, Bahtiyarlı, Lolanlı. Balabanlı, Karakiyhili, Arelli ve Çarıklı aşiretlerinin tamamen elde edilmesi lazım geldiğinden bu hususu Hoybun Cemiyeti deruhte eder. Bu durum müştereken tesbit edilerek karar altına alınmıştır.</a:t>
            </a:r>
          </a:p>
          <a:p>
            <a:pPr algn="just">
              <a:spcAft>
                <a:spcPts val="1200"/>
              </a:spcAft>
            </a:pPr>
            <a:r>
              <a:rPr lang="tr-TR" sz="2400" i="1" dirty="0">
                <a:solidFill>
                  <a:srgbClr val="FF0000"/>
                </a:solidFill>
              </a:rPr>
              <a:t>7.</a:t>
            </a:r>
            <a:r>
              <a:rPr lang="tr-TR" sz="2400" i="1" dirty="0"/>
              <a:t> Türkiye’ye karşı dışarıdan yapılacak genel bir harekât için muayyen ve detaylı bir plan hazırlanacaktır.</a:t>
            </a:r>
          </a:p>
          <a:p>
            <a:pPr algn="just">
              <a:spcAft>
                <a:spcPts val="1200"/>
              </a:spcAft>
            </a:pPr>
            <a:r>
              <a:rPr lang="tr-TR" sz="2400" i="1" dirty="0">
                <a:solidFill>
                  <a:srgbClr val="FF0000"/>
                </a:solidFill>
              </a:rPr>
              <a:t>8.</a:t>
            </a:r>
            <a:r>
              <a:rPr lang="tr-TR" sz="2400" i="1" dirty="0"/>
              <a:t> Bu ittifakın tatbik ve icrasını Ermeni Taşnaksutyun ve Kürt Hoybun Cemiyeti deruhte ederler.</a:t>
            </a:r>
          </a:p>
          <a:p>
            <a:pPr algn="just">
              <a:spcAft>
                <a:spcPts val="1200"/>
              </a:spcAft>
              <a:tabLst>
                <a:tab pos="354013" algn="l"/>
              </a:tabLst>
            </a:pPr>
            <a:r>
              <a:rPr lang="tr-TR" sz="2400" dirty="0"/>
              <a:t>	İttifakın maddelerinden de açıkça anlaşılacağı gibi, Hoybun ve Taşnak Cemiyetleri Türkiye’yi zayıf düşürmek ve bölmek amacıyla geniş çaplı bir organizasyona gitmişlerdir. </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10</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3110243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604421"/>
            <a:ext cx="8382000" cy="4678204"/>
          </a:xfrm>
          <a:prstGeom prst="rect">
            <a:avLst/>
          </a:prstGeom>
        </p:spPr>
        <p:txBody>
          <a:bodyPr wrap="square">
            <a:spAutoFit/>
          </a:bodyPr>
          <a:lstStyle/>
          <a:p>
            <a:pPr algn="just">
              <a:spcAft>
                <a:spcPts val="1200"/>
              </a:spcAft>
              <a:tabLst>
                <a:tab pos="354013" algn="l"/>
              </a:tabLst>
            </a:pPr>
            <a:r>
              <a:rPr lang="tr-TR" sz="2400" dirty="0"/>
              <a:t>	Bu organizasyonda Fransa’nın kontrolündeki Taşnakların Hoybun Cemiyeti aracılığı ile Kürt isyancıları destekleyerek Türkiye’ye yönelik hareketlerde insiyatifi ele almaya ve Türkiye’ye sızmaya çalıştıkları görülmektedir. </a:t>
            </a:r>
          </a:p>
          <a:p>
            <a:pPr algn="just">
              <a:spcAft>
                <a:spcPts val="1200"/>
              </a:spcAft>
              <a:tabLst>
                <a:tab pos="354013" algn="l"/>
              </a:tabLst>
            </a:pPr>
            <a:r>
              <a:rPr lang="tr-TR" sz="2400" dirty="0"/>
              <a:t>	Ermeni davasını Kürtlerle kazanmak Taşnak siyasetine de son derece uygun görülmektedir. Çünkü nüfus itibariyle Taşnak Ermenilerinin Türkiye toprakları üzerinde organize olma ve bir isyana teşebbüs etme imkanları yoktu. Böylece Taşnak Ermenileri Türklere duydukları düşmanlığın intikamım alacaklar, Türkiye’de bir Türk-Kürt çatışması yaratarak, Kürt isyanları ile zayıf düşürülmüş bir Türkiye’den uygun bir fırsat doğması halinde hayali Ermenistan topraklarım koparabileceklerdi. </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2684001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rPr>
              <a:t>Hoybun Cemiyeti’nin Faaliyetleri Ve Ağrı İsyanları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808196"/>
            <a:ext cx="8382000" cy="4678204"/>
          </a:xfrm>
          <a:prstGeom prst="rect">
            <a:avLst/>
          </a:prstGeom>
        </p:spPr>
        <p:txBody>
          <a:bodyPr wrap="square">
            <a:spAutoFit/>
          </a:bodyPr>
          <a:lstStyle/>
          <a:p>
            <a:pPr indent="176213" algn="just">
              <a:spcAft>
                <a:spcPts val="1200"/>
              </a:spcAft>
            </a:pPr>
            <a:r>
              <a:rPr lang="tr-TR" sz="2400" dirty="0"/>
              <a:t>Hoybun Cemiyeti, amaçları ve Taşnak Ermenileri ile yaptıkları ittifak bağlamında Türkiye’ye karşı geniş çaplı bir isyan hareketine başlamak ve kendi lehlerine kamuoyu oluşturmak için yoğun bir faaliyete başlamıştır.</a:t>
            </a:r>
          </a:p>
          <a:p>
            <a:pPr indent="176213" algn="just">
              <a:spcAft>
                <a:spcPts val="1200"/>
              </a:spcAft>
            </a:pPr>
            <a:r>
              <a:rPr lang="tr-TR" sz="2400" dirty="0"/>
              <a:t>Bu çerçevede; tamamen tarihin ve gerçeklerin saptırılmasına dayanan propaganda amaçlı Osmanlıca olarak basılan 48 sayfalık </a:t>
            </a:r>
            <a:r>
              <a:rPr lang="tr-TR" sz="2400" dirty="0">
                <a:solidFill>
                  <a:schemeClr val="accent6">
                    <a:lumMod val="75000"/>
                  </a:schemeClr>
                </a:solidFill>
              </a:rPr>
              <a:t>“Türkiye’de Kürtlerin Katliamı” </a:t>
            </a:r>
            <a:r>
              <a:rPr lang="tr-TR" sz="2400" dirty="0"/>
              <a:t>isimli kitapçığı 1928 yılında yayımlamıştır. Kitapçıkta; Osmanlı döneminde özellikle Jöntürklerin İmparatorluktaki gayr-ı Türk anasırlardan olan Araplar, Ermeniler, Arnavutlar, Rumlar ve Çerkezler üzerinde baskı ve katliamlar yapıldığı belirtildikten sonra, Kürtlere uygulandığı belirtilen baskılara geçilmektedir. </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649003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rPr>
              <a:t>Hoybun Cemiyeti’nin Faaliyetleri Ve Ağrı İsyanları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808196"/>
            <a:ext cx="8382000" cy="5570756"/>
          </a:xfrm>
          <a:prstGeom prst="rect">
            <a:avLst/>
          </a:prstGeom>
        </p:spPr>
        <p:txBody>
          <a:bodyPr wrap="square">
            <a:spAutoFit/>
          </a:bodyPr>
          <a:lstStyle/>
          <a:p>
            <a:pPr indent="176213" algn="just">
              <a:spcAft>
                <a:spcPts val="1200"/>
              </a:spcAft>
            </a:pPr>
            <a:r>
              <a:rPr lang="tr-TR" sz="2400" dirty="0"/>
              <a:t>Hoybun Cemiyeti bu propaganda ve yardım toplama faaliyetlerine paralel olarak Türkiye içinde büyük bir isyan çıkarmak için çabalarını arttırmıştır. </a:t>
            </a:r>
          </a:p>
          <a:p>
            <a:pPr indent="176213" algn="just">
              <a:spcAft>
                <a:spcPts val="1200"/>
              </a:spcAft>
            </a:pPr>
            <a:r>
              <a:rPr lang="tr-TR" sz="2400" dirty="0"/>
              <a:t>Hoybun Cemiyeti’nin organize etmeye çalıştığı en önemli isyan Ağrı bölgesinde çıkan isyanlardır. Şeyh Sait isyanından sonra bu bölge 1926 yılından itibaren dört yıl sürecek bir takım asayişsizlik ve isyanlara sahne olmuştur. Ancak bölgede planlanan esas büyük ayaklanma 1930 yılında çıkan </a:t>
            </a:r>
            <a:r>
              <a:rPr lang="tr-TR" sz="2400" dirty="0">
                <a:solidFill>
                  <a:srgbClr val="FF0000"/>
                </a:solidFill>
              </a:rPr>
              <a:t>Ağrı </a:t>
            </a:r>
            <a:r>
              <a:rPr lang="tr-TR" sz="2400" dirty="0"/>
              <a:t>isyanlarıdır.</a:t>
            </a:r>
          </a:p>
          <a:p>
            <a:pPr indent="176213" algn="just">
              <a:spcAft>
                <a:spcPts val="1200"/>
              </a:spcAft>
            </a:pPr>
            <a:r>
              <a:rPr lang="tr-TR" sz="2400" dirty="0"/>
              <a:t>Bölgedeki Celali, Süphanlı, Haydaranlı, Milanlı, Hasenanlı, Zirkanlı, Cibranlı ve Mokorlu aşiretlerinin katıldığı Ağrı isyanının lider kadrosuna Türk ordusundan firari yüzbaşı İhsan Nuri, Ermeni Zilan ve Bro Haso Telli oluşturmaktaydı. İsyana katılan aşiret mensuplarının yanında Ermeni ve Nasturi çeteleri de yer almaktaydı.</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13</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891777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76200"/>
            <a:ext cx="8305800" cy="461665"/>
          </a:xfrm>
          <a:prstGeom prst="rect">
            <a:avLst/>
          </a:prstGeom>
        </p:spPr>
        <p:txBody>
          <a:bodyPr wrap="square">
            <a:spAutoFit/>
          </a:bodyPr>
          <a:lstStyle/>
          <a:p>
            <a:pPr algn="ctr"/>
            <a:r>
              <a:rPr lang="tr-TR" sz="2400" b="1" dirty="0">
                <a:solidFill>
                  <a:srgbClr val="FF0000"/>
                </a:solidFill>
              </a:rPr>
              <a:t>Hoybun Cemiyeti’nin Faaliyetleri ve Ağrı İsyanları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457200"/>
            <a:ext cx="8382000" cy="6417141"/>
          </a:xfrm>
          <a:prstGeom prst="rect">
            <a:avLst/>
          </a:prstGeom>
        </p:spPr>
        <p:txBody>
          <a:bodyPr wrap="square">
            <a:spAutoFit/>
          </a:bodyPr>
          <a:lstStyle/>
          <a:p>
            <a:pPr indent="176213" algn="just">
              <a:spcAft>
                <a:spcPts val="1200"/>
              </a:spcAft>
            </a:pPr>
            <a:r>
              <a:rPr lang="tr-TR" sz="2300" dirty="0"/>
              <a:t>Hoybun Cemiyeti’nin organize ettiği Ağrı isyanına karşı Tük hükümeti 1930 Haziran’ında başlamak üzere askeri harekât kararı almıştır. Ancak Türk ordusunun bir bölümünü üzerlerine çekerek asıl büyük ayaklanmaya destek vermek üzere aynı anda iki olay daha patlak vermiştir. Bunlardan biri 20 Haziran 1930 tarihinde Kör Hüseyin ve Eminpaşaoğullarının İran sınırını geçerek Zeylan’da başlattıkları ayaklanmadır. Bu ayaklanmada öldürülen isyancının biri üzerinde halkı isyana teşvik eden birkaç Hoybun Cemiyeti bildirisi ile mührü çıkmıştır.</a:t>
            </a:r>
          </a:p>
          <a:p>
            <a:pPr indent="176213" algn="just">
              <a:spcAft>
                <a:spcPts val="1200"/>
              </a:spcAft>
            </a:pPr>
            <a:r>
              <a:rPr lang="tr-TR" sz="2300" dirty="0"/>
              <a:t>Bu sırada Doğu Anadolu’nun Dersim, Palu ve Viranşehir bölgelerinde de Hoybun Cemiyeti bildiriler dağıtarak halkı isyana katılmaya davet etmiştir.</a:t>
            </a:r>
          </a:p>
          <a:p>
            <a:pPr indent="176213" algn="just">
              <a:spcAft>
                <a:spcPts val="1200"/>
              </a:spcAft>
            </a:pPr>
            <a:r>
              <a:rPr lang="tr-TR" sz="2300" dirty="0">
                <a:solidFill>
                  <a:srgbClr val="FF0000"/>
                </a:solidFill>
              </a:rPr>
              <a:t>7-14 Eylül 1930 </a:t>
            </a:r>
            <a:r>
              <a:rPr lang="tr-TR" sz="2300" dirty="0"/>
              <a:t>tarihleri arasında yapılan askeri harekatla Ağrı isyanı bastırılmıştır.81 Başta İhsan Nuri olmak üzere isyancıların elebaşları İran’a kaçmışlardır. İran tarafından tutuklanan İhsan Nuri kısa bir süre sonra serbest bırakılmış ve kendisine İran ordusunda görev verilmiştir.</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14</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620130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76200"/>
            <a:ext cx="8305800" cy="461665"/>
          </a:xfrm>
          <a:prstGeom prst="rect">
            <a:avLst/>
          </a:prstGeom>
        </p:spPr>
        <p:txBody>
          <a:bodyPr wrap="square">
            <a:spAutoFit/>
          </a:bodyPr>
          <a:lstStyle/>
          <a:p>
            <a:pPr algn="ctr"/>
            <a:r>
              <a:rPr lang="tr-TR" sz="2400" b="1" dirty="0">
                <a:solidFill>
                  <a:srgbClr val="FF0000"/>
                </a:solidFill>
              </a:rPr>
              <a:t>Hoybun Cemiyeti’nin Faaliyetleri ve Ağrı İsyanları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457199"/>
            <a:ext cx="8382000" cy="5478423"/>
          </a:xfrm>
          <a:prstGeom prst="rect">
            <a:avLst/>
          </a:prstGeom>
        </p:spPr>
        <p:txBody>
          <a:bodyPr wrap="square">
            <a:spAutoFit/>
          </a:bodyPr>
          <a:lstStyle/>
          <a:p>
            <a:pPr indent="176213" algn="just">
              <a:spcAft>
                <a:spcPts val="1200"/>
              </a:spcAft>
            </a:pPr>
            <a:r>
              <a:rPr lang="tr-TR" sz="2200" dirty="0"/>
              <a:t>Hoybun Cemiyeti Ağrı isyanının bastırılmasından sonra gücünü büyük oranda kaybetmesine rağmen Türkiye’ye karşı faaliyetlerine devam etmiştir. Özellikle Fransa Hatay meselesinden dolayı Hoybun Cemiyeti’nin faaliyetlerine destek vermeye devam etmiş ve dolayısıyla Cemiyeti’nin çalışmaları Suriye’de yoğunlaşmıştır. Bu faaliyetler içinde en göze çarpanı yayınları olmuştur. Bu bağlamda siyasi Kürtçülüğe kültürel bir zemin hazırlamak amacıyla Şam’da 1932 yılında </a:t>
            </a:r>
            <a:r>
              <a:rPr lang="tr-TR" sz="2200" dirty="0">
                <a:solidFill>
                  <a:schemeClr val="accent6">
                    <a:lumMod val="75000"/>
                  </a:schemeClr>
                </a:solidFill>
              </a:rPr>
              <a:t>Hawar Dergisi’ni </a:t>
            </a:r>
            <a:r>
              <a:rPr lang="tr-TR" sz="2200" dirty="0"/>
              <a:t>çıkarmaya başlamıştır. </a:t>
            </a:r>
          </a:p>
          <a:p>
            <a:pPr indent="176213" algn="just">
              <a:spcAft>
                <a:spcPts val="1200"/>
              </a:spcAft>
            </a:pPr>
            <a:r>
              <a:rPr lang="tr-TR" sz="2200" dirty="0"/>
              <a:t>Onbeş günde bir Kürtçe ve Fransızca olarak yayınlanan bu dergi 1943 yılına kadar çıkarılmıştır.</a:t>
            </a:r>
          </a:p>
          <a:p>
            <a:pPr indent="176213" algn="just">
              <a:spcAft>
                <a:spcPts val="1200"/>
              </a:spcAft>
            </a:pPr>
            <a:r>
              <a:rPr lang="tr-TR" sz="2200" dirty="0"/>
              <a:t>Fransa İngilizlerin Musul meselesini çözmek için kullandıkları modeli kullanarak Türkiye’ye yönelik bölücü hareketleri kışkırtma yoluna gitmiştir. Özellikle Türkiye açısından Hatay’ın ön plana çıktığı 1937 yılında Fransa Dersim’de meydana gelen ayaklanmayı teşvik etmiştir. Dersim Ayaklanmaları 1938 yılına kadar sürmüştür.</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2645092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76200"/>
            <a:ext cx="8305800" cy="461665"/>
          </a:xfrm>
          <a:prstGeom prst="rect">
            <a:avLst/>
          </a:prstGeom>
        </p:spPr>
        <p:txBody>
          <a:bodyPr wrap="square">
            <a:spAutoFit/>
          </a:bodyPr>
          <a:lstStyle/>
          <a:p>
            <a:pPr algn="ctr"/>
            <a:r>
              <a:rPr lang="tr-TR" sz="2400" b="1" dirty="0">
                <a:solidFill>
                  <a:srgbClr val="FF0000"/>
                </a:solidFill>
              </a:rPr>
              <a:t>Sonuç</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773192"/>
            <a:ext cx="8382000" cy="4462760"/>
          </a:xfrm>
          <a:prstGeom prst="rect">
            <a:avLst/>
          </a:prstGeom>
        </p:spPr>
        <p:txBody>
          <a:bodyPr wrap="square">
            <a:spAutoFit/>
          </a:bodyPr>
          <a:lstStyle/>
          <a:p>
            <a:pPr indent="176213" algn="just">
              <a:spcAft>
                <a:spcPts val="1200"/>
              </a:spcAft>
            </a:pPr>
            <a:r>
              <a:rPr lang="tr-TR" sz="2400" dirty="0"/>
              <a:t>Hoybun Cemiyeti’’ bölücü amacına ulaşamasa da, Kürtler adına hareket ettiğini söyleyen Marksisit-Leninist bir ideolojiyi benimseyen </a:t>
            </a:r>
            <a:r>
              <a:rPr lang="tr-TR" sz="2400" dirty="0">
                <a:solidFill>
                  <a:schemeClr val="accent6">
                    <a:lumMod val="75000"/>
                  </a:schemeClr>
                </a:solidFill>
              </a:rPr>
              <a:t>PKK </a:t>
            </a:r>
            <a:r>
              <a:rPr lang="tr-TR" sz="2400" dirty="0"/>
              <a:t>terör örgütünün, </a:t>
            </a:r>
            <a:r>
              <a:rPr lang="tr-TR" sz="2400" dirty="0">
                <a:solidFill>
                  <a:schemeClr val="accent6">
                    <a:lumMod val="75000"/>
                  </a:schemeClr>
                </a:solidFill>
              </a:rPr>
              <a:t>ASALA</a:t>
            </a:r>
            <a:r>
              <a:rPr lang="tr-TR" sz="2400" dirty="0"/>
              <a:t> ile yaptığı işbirliği, Suriye, Irak ve İran, Yunanistan ve Güney Kıbrıs Rum Kesimi gibi yerlerde kamplar kurarak sağladığı dış destek, Kürt vatandaşlarımızı da katletmesi ve İslâm dinini istismara yönelmesi sebebiyle Hoybun Cemiyeti ile çarpıcı benzerlikler içinde olduğu görülmektedir.</a:t>
            </a:r>
          </a:p>
          <a:p>
            <a:pPr indent="176213" algn="just">
              <a:spcAft>
                <a:spcPts val="1200"/>
              </a:spcAft>
            </a:pPr>
            <a:r>
              <a:rPr lang="tr-TR" sz="2400" dirty="0"/>
              <a:t>Ülkemiz hala dış destekli bu sorunla uğraşmaya devam etmektedir.</a:t>
            </a:r>
          </a:p>
          <a:p>
            <a:pPr indent="176213" algn="just">
              <a:spcAft>
                <a:spcPts val="1200"/>
              </a:spcAft>
            </a:pPr>
            <a:endParaRPr lang="tr-TR" sz="24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16</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4118860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4135"/>
            <a:ext cx="8305800" cy="461665"/>
          </a:xfrm>
          <a:prstGeom prst="rect">
            <a:avLst/>
          </a:prstGeom>
        </p:spPr>
        <p:txBody>
          <a:bodyPr wrap="square">
            <a:spAutoFit/>
          </a:bodyPr>
          <a:lstStyle/>
          <a:p>
            <a:pPr algn="ctr"/>
            <a:r>
              <a:rPr lang="tr-TR" sz="2400" b="1" dirty="0">
                <a:solidFill>
                  <a:srgbClr val="FF0000"/>
                </a:solidFill>
              </a:rPr>
              <a:t>Kaynak</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152400" y="921603"/>
            <a:ext cx="8915400" cy="1200329"/>
          </a:xfrm>
          <a:prstGeom prst="rect">
            <a:avLst/>
          </a:prstGeom>
        </p:spPr>
        <p:txBody>
          <a:bodyPr wrap="square">
            <a:spAutoFit/>
          </a:bodyPr>
          <a:lstStyle/>
          <a:p>
            <a:pPr algn="just"/>
            <a:r>
              <a:rPr lang="tr-TR" sz="2400" dirty="0"/>
              <a:t>Yrd. Doç. Dr. Yusuf sarınay</a:t>
            </a:r>
          </a:p>
          <a:p>
            <a:pPr algn="just"/>
            <a:r>
              <a:rPr lang="tr-TR" sz="2400" dirty="0"/>
              <a:t>(http://www.atam.gov.tr/dergi/sayi-40/hoybun-cemiyeti-ve-turkiyeye-karsi-faaliyetleri)</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17</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286965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381000" y="685800"/>
            <a:ext cx="8382000" cy="6001643"/>
          </a:xfrm>
          <a:prstGeom prst="rect">
            <a:avLst/>
          </a:prstGeom>
        </p:spPr>
        <p:txBody>
          <a:bodyPr wrap="square">
            <a:spAutoFit/>
          </a:bodyPr>
          <a:lstStyle/>
          <a:p>
            <a:pPr algn="just">
              <a:tabLst>
                <a:tab pos="265113" algn="l"/>
              </a:tabLst>
            </a:pPr>
            <a:r>
              <a:rPr lang="tr-TR" sz="2400" dirty="0"/>
              <a:t>	Milli Mücadelenin askeri cephesinin kazanılması üzerine imzalanan Lozan Barış Antlaşmasından sonra Türkiye, çağdaşlaşmak amacıyla bir taraftan radikal inkilâplarla yapısal değişikliklere giderken, diğer taraftan Lozan’da kesin çözüme kavuşturulamayan problemlerle uğraşmak zorunda kalmıştır. Özellikle Lozan’da çözülemeyen Musul meselesi, Türkiye ile İngiltere, arasında gerginliğe sebeb olmuş, bölgeyi terketmemek için direnen İngiltere, Türkiye’nin iç istikrarını bozmaya ve Musul konusundaki iddialarından vazgeçirmeye yönelik faaliyetlerini artırmıştır.</a:t>
            </a:r>
          </a:p>
          <a:p>
            <a:pPr algn="just">
              <a:tabLst>
                <a:tab pos="265113" algn="l"/>
              </a:tabLst>
            </a:pPr>
            <a:r>
              <a:rPr lang="tr-TR" sz="2400" dirty="0"/>
              <a:t>	Bu çerçevede Musul meselesinin görüşüldüğü Haliç Konferasında uzlaşmaz bir tavır takman İngiltere, Lozan’a dayanarak amaçlarına ulaşmak için konuyu 6 Ağustos 1924 tarihinde Milletler Cemiyetine götürmüş, 7 Ağustos’ta da Hakkari bölgesinde “küçük müttefik” olarak nitelediği Nasturileri ayaklandırmıştır.</a:t>
            </a:r>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
        <p:nvSpPr>
          <p:cNvPr id="7" name="Footer Placeholder 6"/>
          <p:cNvSpPr>
            <a:spLocks noGrp="1"/>
          </p:cNvSpPr>
          <p:nvPr>
            <p:ph type="ftr" sz="quarter" idx="11"/>
          </p:nvPr>
        </p:nvSpPr>
        <p:spPr/>
        <p:txBody>
          <a:bodyPr/>
          <a:lstStyle/>
          <a:p>
            <a:r>
              <a:rPr lang="en-US"/>
              <a:t>Dr. Öğr. Üyesi Ayhan CANKUT</a:t>
            </a:r>
          </a:p>
        </p:txBody>
      </p:sp>
    </p:spTree>
    <p:extLst>
      <p:ext uri="{BB962C8B-B14F-4D97-AF65-F5344CB8AC3E}">
        <p14:creationId xmlns:p14="http://schemas.microsoft.com/office/powerpoint/2010/main" val="1872656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381000" y="762000"/>
            <a:ext cx="8382000" cy="5262979"/>
          </a:xfrm>
          <a:prstGeom prst="rect">
            <a:avLst/>
          </a:prstGeom>
        </p:spPr>
        <p:txBody>
          <a:bodyPr wrap="square">
            <a:spAutoFit/>
          </a:bodyPr>
          <a:lstStyle/>
          <a:p>
            <a:pPr algn="just">
              <a:tabLst>
                <a:tab pos="176213" algn="l"/>
              </a:tabLst>
            </a:pPr>
            <a:r>
              <a:rPr lang="tr-TR" sz="2400" dirty="0"/>
              <a:t>	Diğer taraftan 1923 yılında kurulan ve Kürt meselesini Milletler Cemiyeti’ne götürmek amacıyla faaliyette bulunan gizli bir cemiyet olan Azadi mensupları da aynı dönemde harekete geçmişlerdir. Azadi Cemiyeti’nin lider kadrosu Cibranlı Albay Halit Bey. Yüzbaşı İhsan Nuri, Bitlis eski milletvekili Yusuf Ziya, Kürdistan Teali Cemiyeti başkanı Seyyit Abdülkadir, Diyarbakırlı Cemilpaşazade Ekrem Bey ve Kör Hüseyin Paşa gibi kişiler halk üzerinde etkili olup bir isyan hareketini başlatamayacakları kanaatiyle, Halifeliğin kaldırılmasının da yarattığı tepkilerden istifade ederek Şeyh Sait’i Cemiyete kazandırmışlardır. Nitekim Musul meselesinin kriz döneminde 1924 yılında ilk kongresini yapan bu cemiyet; Doğu Anadolu’da bütün aşiretlerin katılacağı bir isyan başlatmak ve bunu takiben Kürdistan’ın bağımsızlığını ilan etme kararı almıştır. 13  Şubat 1925 tarihinde Şeyh Sait İsyanı patlak vermiştir. </a:t>
            </a:r>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a:p>
        </p:txBody>
      </p:sp>
      <p:sp>
        <p:nvSpPr>
          <p:cNvPr id="7" name="Footer Placeholder 6"/>
          <p:cNvSpPr>
            <a:spLocks noGrp="1"/>
          </p:cNvSpPr>
          <p:nvPr>
            <p:ph type="ftr" sz="quarter" idx="11"/>
          </p:nvPr>
        </p:nvSpPr>
        <p:spPr/>
        <p:txBody>
          <a:bodyPr/>
          <a:lstStyle/>
          <a:p>
            <a:r>
              <a:rPr lang="en-US"/>
              <a:t>Dr. Öğr. Üyesi Ayhan CANKUT</a:t>
            </a:r>
          </a:p>
        </p:txBody>
      </p:sp>
    </p:spTree>
    <p:extLst>
      <p:ext uri="{BB962C8B-B14F-4D97-AF65-F5344CB8AC3E}">
        <p14:creationId xmlns:p14="http://schemas.microsoft.com/office/powerpoint/2010/main" val="510733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381000" y="762000"/>
            <a:ext cx="8382000" cy="5632311"/>
          </a:xfrm>
          <a:prstGeom prst="rect">
            <a:avLst/>
          </a:prstGeom>
        </p:spPr>
        <p:txBody>
          <a:bodyPr wrap="square">
            <a:spAutoFit/>
          </a:bodyPr>
          <a:lstStyle/>
          <a:p>
            <a:pPr algn="just">
              <a:tabLst>
                <a:tab pos="176213" algn="l"/>
              </a:tabLst>
            </a:pPr>
            <a:r>
              <a:rPr lang="tr-TR" sz="2400" dirty="0"/>
              <a:t>	 Gerek Azadi Cemiyetinin takibatı sırasında, gerekse Şeyh Sait isyanından sonra Irak, İran ve Suriye’ye kaçan bazı Kürt liderler Türkiye’ye karşı faaliyetlerini devam ettirmek amacıyla yeni bir örgüt kurma çalışmalarına başlamışlardır. Özellikle Irak ve Suriye’ye mandater devlet statüsü ile yerleşen İngiltere ve Fransa’nın bölgedeki çıkarlarını devam ettirmek amacıyla sağladıkları yardım ve hoşgörü ile başlayan bu faaliyetler 1927 yılında Kürtçe </a:t>
            </a:r>
            <a:r>
              <a:rPr lang="tr-TR" sz="2400" dirty="0">
                <a:solidFill>
                  <a:srgbClr val="0070C0"/>
                </a:solidFill>
              </a:rPr>
              <a:t>“benlik” </a:t>
            </a:r>
            <a:r>
              <a:rPr lang="tr-TR" sz="2400" dirty="0"/>
              <a:t>manasına gelen </a:t>
            </a:r>
            <a:r>
              <a:rPr lang="tr-TR" sz="2400" dirty="0">
                <a:solidFill>
                  <a:srgbClr val="FF0000"/>
                </a:solidFill>
              </a:rPr>
              <a:t>Hoybon,</a:t>
            </a:r>
            <a:r>
              <a:rPr lang="tr-TR" sz="2400" dirty="0"/>
              <a:t> Ermenice </a:t>
            </a:r>
            <a:r>
              <a:rPr lang="tr-TR" sz="2400" dirty="0">
                <a:solidFill>
                  <a:srgbClr val="0070C0"/>
                </a:solidFill>
              </a:rPr>
              <a:t>“Ermeni yurdu”</a:t>
            </a:r>
            <a:r>
              <a:rPr lang="tr-TR" sz="2400" dirty="0"/>
              <a:t> anlamına gelen. </a:t>
            </a:r>
            <a:r>
              <a:rPr lang="tr-TR" sz="2400" dirty="0">
                <a:solidFill>
                  <a:srgbClr val="FF0000"/>
                </a:solidFill>
              </a:rPr>
              <a:t>Haypun</a:t>
            </a:r>
            <a:r>
              <a:rPr lang="tr-TR" sz="2400" dirty="0"/>
              <a:t> kelimesinin birleştirilmesiyle ortaya çıkan bir isim olan Hoybun Cemiyeti’nin kurulması ile sonuçlanacaktır. </a:t>
            </a:r>
          </a:p>
          <a:p>
            <a:pPr algn="just">
              <a:tabLst>
                <a:tab pos="176213" algn="l"/>
              </a:tabLst>
            </a:pPr>
            <a:r>
              <a:rPr lang="tr-TR" sz="2400" dirty="0"/>
              <a:t>	Bu yeni organizasyonun en önemli özelliği ve öncekilerden farklı yönü Türkiye’ye karşı isyana mütemayil veya Müterake döneminde İngilizlerle işbirliğine giren Kürt liderleriyle Ermeni Taşnak liderleri arasındaki işbirliğine dayanmasıdır.</a:t>
            </a:r>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1001681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381000" y="762000"/>
            <a:ext cx="8382000" cy="4308872"/>
          </a:xfrm>
          <a:prstGeom prst="rect">
            <a:avLst/>
          </a:prstGeom>
        </p:spPr>
        <p:txBody>
          <a:bodyPr wrap="square">
            <a:spAutoFit/>
          </a:bodyPr>
          <a:lstStyle/>
          <a:p>
            <a:pPr algn="just">
              <a:tabLst>
                <a:tab pos="176213" algn="l"/>
              </a:tabLst>
            </a:pPr>
            <a:r>
              <a:rPr lang="tr-TR" sz="2400" dirty="0"/>
              <a:t>	 Hoybun Cemiyeti’nin kuruluşuyla ilgili ilk toplantı 1927 Şubat’ında İngilizlerin Revandiz Kaymakamlığına getirdikleri Seyyit Taha’nnn evinde yapılmıştır. İngiltere’nin Irak olağanüstü komiser yardımcısı Edmons’un organize ettiği bu toplantıda Türkiye’de çıkarılacak bir isyanla ilgili olarak şu kararlar alınmıştır:</a:t>
            </a:r>
          </a:p>
          <a:p>
            <a:pPr algn="just">
              <a:tabLst>
                <a:tab pos="176213" algn="l"/>
              </a:tabLst>
            </a:pPr>
            <a:endParaRPr lang="tr-TR" sz="1000" dirty="0"/>
          </a:p>
          <a:p>
            <a:pPr algn="just">
              <a:tabLst>
                <a:tab pos="266700" algn="l"/>
              </a:tabLst>
            </a:pPr>
            <a:r>
              <a:rPr lang="tr-TR" sz="2400" dirty="0">
                <a:solidFill>
                  <a:srgbClr val="FF0000"/>
                </a:solidFill>
              </a:rPr>
              <a:t>a)	</a:t>
            </a:r>
            <a:r>
              <a:rPr lang="tr-TR" sz="2400" dirty="0"/>
              <a:t>İngilizler, Kürtlere para ve ihtiyaç halinde silah yardımı yapacaklardır.</a:t>
            </a:r>
          </a:p>
          <a:p>
            <a:pPr algn="just"/>
            <a:r>
              <a:rPr lang="tr-TR" sz="2400" dirty="0">
                <a:solidFill>
                  <a:srgbClr val="FF0000"/>
                </a:solidFill>
              </a:rPr>
              <a:t>b)</a:t>
            </a:r>
            <a:r>
              <a:rPr lang="tr-TR" sz="2400" dirty="0"/>
              <a:t> Nasturiler, Kürt kıyafetleri giyerek isyana katılacaklardır.</a:t>
            </a:r>
          </a:p>
          <a:p>
            <a:pPr algn="just"/>
            <a:r>
              <a:rPr lang="tr-TR" sz="2400" dirty="0">
                <a:solidFill>
                  <a:srgbClr val="FF0000"/>
                </a:solidFill>
              </a:rPr>
              <a:t>c)</a:t>
            </a:r>
            <a:r>
              <a:rPr lang="tr-TR" sz="2400" dirty="0"/>
              <a:t> Hazırlıklar tamamlandıktan sonra harekete geçilecektir.</a:t>
            </a:r>
          </a:p>
          <a:p>
            <a:pPr algn="just">
              <a:tabLst>
                <a:tab pos="266700" algn="l"/>
              </a:tabLst>
            </a:pPr>
            <a:r>
              <a:rPr lang="tr-TR" sz="2400" dirty="0">
                <a:solidFill>
                  <a:srgbClr val="FF0000"/>
                </a:solidFill>
              </a:rPr>
              <a:t>d)	 </a:t>
            </a:r>
            <a:r>
              <a:rPr lang="tr-TR" sz="2400" dirty="0"/>
              <a:t>İsyan Şemdinli Yüksekova’dan başlayacak ve hedef Van’ın ele geçirilmesi olacaktır.</a:t>
            </a:r>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966012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551557"/>
            <a:ext cx="8382000" cy="6001643"/>
          </a:xfrm>
          <a:prstGeom prst="rect">
            <a:avLst/>
          </a:prstGeom>
        </p:spPr>
        <p:txBody>
          <a:bodyPr wrap="square">
            <a:spAutoFit/>
          </a:bodyPr>
          <a:lstStyle/>
          <a:p>
            <a:pPr algn="just">
              <a:tabLst>
                <a:tab pos="176213" algn="l"/>
              </a:tabLst>
            </a:pPr>
            <a:r>
              <a:rPr lang="tr-TR" sz="2400" dirty="0"/>
              <a:t>	Taşnak Ermenilerinden Leon Emirizyon, Sultanyan ve Aris adlı kişilerinde katıldığı ikinci toplantı Mart 1927’de yine Seyyit Taha’nın evinde yapılmıştır. Şeyh Sait’in oğlu Ali Rıza ile kaçak subaylardan Kasım ve İhsan Nuri’nin de katıldığı bu toplantıda Cemiyetin ismi </a:t>
            </a:r>
            <a:r>
              <a:rPr lang="tr-TR" sz="2400" dirty="0">
                <a:solidFill>
                  <a:srgbClr val="FF0000"/>
                </a:solidFill>
              </a:rPr>
              <a:t>Hoybun</a:t>
            </a:r>
            <a:r>
              <a:rPr lang="tr-TR" sz="2400" dirty="0"/>
              <a:t> olarak tesbit edilmiştir. </a:t>
            </a:r>
          </a:p>
          <a:p>
            <a:pPr algn="just">
              <a:tabLst>
                <a:tab pos="88900" algn="l"/>
              </a:tabLst>
            </a:pPr>
            <a:r>
              <a:rPr lang="tr-TR" sz="2400" dirty="0"/>
              <a:t>	Hoybun Cemiyeti’nin kuruluş hazırlıklarının yapıldığı 1927 yılı Nisan-Ekim döneminde Taşnak Ermeni Lideri eski Ormanlı Van mebusu Papazyan doğrudan toplantılara katılmamakla birlikte ikili görüşmelerde; Türkiye’ye karşı etkili bir saldırı veya isyanın başarılı olabilmesi için öncelikle Kürt aşiretlerinin birleşerek merkezi bir organizasyon oluşturmaları ve bölgedeki etkili şeyhlerin desteğinin sağlanmasının şart olduğunu vurgulamıştır. Kürt aşiretlerinin birleşmesi halinde Yunanlılar ve İtalyan’ların da yardımlarının sağlanabileceğini, Kürt komitesi ile doğrudan görüşmelerde bulunmak amacıyla Taşnakların Bağdat ve Musul’a birer temsilci göndermek istediklerini belirtmiştir.</a:t>
            </a:r>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4242876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551557"/>
            <a:ext cx="8382000" cy="6001643"/>
          </a:xfrm>
          <a:prstGeom prst="rect">
            <a:avLst/>
          </a:prstGeom>
        </p:spPr>
        <p:txBody>
          <a:bodyPr wrap="square">
            <a:spAutoFit/>
          </a:bodyPr>
          <a:lstStyle/>
          <a:p>
            <a:pPr algn="just">
              <a:tabLst>
                <a:tab pos="176213" algn="l"/>
              </a:tabLst>
            </a:pPr>
            <a:r>
              <a:rPr lang="tr-TR" sz="2400" dirty="0"/>
              <a:t>	1927 yılı boyunca devam eden toplantı ve faaliyetlerden sonra </a:t>
            </a:r>
            <a:r>
              <a:rPr lang="tr-TR" sz="2400" dirty="0">
                <a:solidFill>
                  <a:srgbClr val="FF0000"/>
                </a:solidFill>
              </a:rPr>
              <a:t>5 Ekim 1927 </a:t>
            </a:r>
            <a:r>
              <a:rPr lang="tr-TR" sz="2400" dirty="0"/>
              <a:t>tarihinde Lübnan’ın Bihamdun kasabasında geniş çaplı bir kongre yapılarak </a:t>
            </a:r>
            <a:r>
              <a:rPr lang="tr-TR" sz="2400" dirty="0">
                <a:solidFill>
                  <a:srgbClr val="FF0000"/>
                </a:solidFill>
              </a:rPr>
              <a:t>Hoybun Cemiyeti </a:t>
            </a:r>
            <a:r>
              <a:rPr lang="tr-TR" sz="2400" dirty="0"/>
              <a:t>kurulmuştur. Kuruluş hazırlıklarına Irak’ta İngilizlerin kontrolünde başlanan Hoybun Cemiyeti’nin esas kuruluş kongresinin Fransa’nın kontrolünde ve Ermenilerin güçlü olduğu bir bölgede yapılması, Cemiyette hem Ermenilerin ağırlıklarını hissettirmeleri hem de Fransızların kontrolüne doğru kayması olarak değerlendirilebilir.</a:t>
            </a:r>
          </a:p>
          <a:p>
            <a:pPr algn="just">
              <a:tabLst>
                <a:tab pos="176213" algn="l"/>
              </a:tabLst>
            </a:pPr>
            <a:r>
              <a:rPr lang="tr-TR" sz="2400" dirty="0"/>
              <a:t>	Kongrede; Hoybun Cemiyeti’nin amacı “Türk Kürdistanın bağımsızlığı olarak” tesbit edilmiş, Türkiye’nin dışındaki “hiçbir millet ve devlete karşı aleyhtar ve tecavüzkar bir vaziyet almamayı şiarı ittihaz eylemiştir denilmektedir. Bu bağlamda öncelikle İran devletine, Irak ve Suriye’deki Arap halkına ve Onların himayecileri olan İngiliz ve Fransızlara karşı dostane bir tutum takınmayı ve sonra da aynı kadere sahip olan Ermenilerle dostluk kurarak ortak düşmana karşı işbirliği yapmak.</a:t>
            </a:r>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1324153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551557"/>
            <a:ext cx="8382000" cy="5570756"/>
          </a:xfrm>
          <a:prstGeom prst="rect">
            <a:avLst/>
          </a:prstGeom>
        </p:spPr>
        <p:txBody>
          <a:bodyPr wrap="square">
            <a:spAutoFit/>
          </a:bodyPr>
          <a:lstStyle/>
          <a:p>
            <a:pPr algn="just">
              <a:tabLst>
                <a:tab pos="176213" algn="l"/>
              </a:tabLst>
            </a:pPr>
            <a:r>
              <a:rPr lang="tr-TR" sz="2400" dirty="0"/>
              <a:t>	Hoybuncularla Taşnak Ermenileri 21 Haziran 1928 tarihinde Halep’te bir ittifak yaparak bu durumu resmileştirmişlerdir. Hoybun Cemiyeti Başkanı Celadet Ali Bedirhan ile Taşnakların Cemiyet nezdinde temsilcisi olan Vahan Papazyan arasında Türkiye’ye karşı Halep’te yapılan bu ittifakın Dahiliye Vekaletinin Başvekalete yazdığı Cemiyet faaliyetleri ile ilgili 18.7.1929 tarihli gizli raporda belirtilen maddelerden bir kısmı şunlardır:</a:t>
            </a:r>
          </a:p>
          <a:p>
            <a:pPr algn="just">
              <a:tabLst>
                <a:tab pos="176213" algn="l"/>
              </a:tabLst>
            </a:pPr>
            <a:endParaRPr lang="tr-TR" sz="1000" dirty="0"/>
          </a:p>
          <a:p>
            <a:pPr algn="just">
              <a:spcAft>
                <a:spcPts val="1200"/>
              </a:spcAft>
              <a:tabLst>
                <a:tab pos="88900" algn="l"/>
                <a:tab pos="176213" algn="l"/>
              </a:tabLst>
            </a:pPr>
            <a:r>
              <a:rPr lang="tr-TR" sz="2400" i="1" dirty="0">
                <a:solidFill>
                  <a:srgbClr val="FF0000"/>
                </a:solidFill>
              </a:rPr>
              <a:t>1. </a:t>
            </a:r>
            <a:r>
              <a:rPr lang="tr-TR" sz="2400" i="1" dirty="0"/>
              <a:t>“Ermeni Taşnıak Cemiyeti Kürt milleti ile aralarında geçmiş olan maceraları unutmuş bir ittifak yapmıştır. Kürt Hoybun Cemiyeti de hakiki düşmanlarını anlayarak Ermeni milleti ile ittihat ederek ortak amaçlar için kuvvetlerini harcayacaktır.</a:t>
            </a:r>
          </a:p>
          <a:p>
            <a:pPr algn="just">
              <a:tabLst>
                <a:tab pos="88900" algn="l"/>
                <a:tab pos="176213" algn="l"/>
              </a:tabLst>
            </a:pPr>
            <a:r>
              <a:rPr lang="tr-TR" sz="2400" i="1" dirty="0">
                <a:solidFill>
                  <a:srgbClr val="FF0000"/>
                </a:solidFill>
              </a:rPr>
              <a:t>2. </a:t>
            </a:r>
            <a:r>
              <a:rPr lang="tr-TR" sz="2400" i="1" dirty="0"/>
              <a:t>Kürt istiklalini temin ve milli amaçların elde etmek için siyasi, idari ve askeri bütün kuvvetlerini Taşnak Cemiyeti memnuniyetle ortaya koyacaktır.</a:t>
            </a:r>
            <a:endParaRPr lang="tr-TR" sz="24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1474955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05800" cy="461665"/>
          </a:xfrm>
          <a:prstGeom prst="rect">
            <a:avLst/>
          </a:prstGeom>
        </p:spPr>
        <p:txBody>
          <a:bodyPr wrap="square">
            <a:spAutoFit/>
          </a:bodyPr>
          <a:lstStyle/>
          <a:p>
            <a:pPr algn="ctr"/>
            <a:r>
              <a:rPr lang="tr-TR" sz="2400" b="1" dirty="0">
                <a:solidFill>
                  <a:srgbClr val="FF0000"/>
                </a:solidFill>
                <a:latin typeface="Arial" panose="020B0604020202020204" pitchFamily="34" charset="0"/>
                <a:cs typeface="Arial" panose="020B0604020202020204" pitchFamily="34" charset="0"/>
              </a:rPr>
              <a:t>Hoybun Cemiyeti’nin Kuruluşu ve Kürt-Ermeni İttifakı</a:t>
            </a:r>
            <a:endParaRPr lang="tr-TR" sz="2400" dirty="0">
              <a:solidFill>
                <a:srgbClr val="FF0000"/>
              </a:solidFill>
              <a:latin typeface="Arial" panose="020B0604020202020204" pitchFamily="34" charset="0"/>
              <a:cs typeface="Arial" panose="020B0604020202020204" pitchFamily="34" charset="0"/>
            </a:endParaRPr>
          </a:p>
        </p:txBody>
      </p:sp>
      <p:sp>
        <p:nvSpPr>
          <p:cNvPr id="5" name="Rectangle 4"/>
          <p:cNvSpPr/>
          <p:nvPr/>
        </p:nvSpPr>
        <p:spPr>
          <a:xfrm>
            <a:off x="403123" y="604421"/>
            <a:ext cx="8382000" cy="5570756"/>
          </a:xfrm>
          <a:prstGeom prst="rect">
            <a:avLst/>
          </a:prstGeom>
        </p:spPr>
        <p:txBody>
          <a:bodyPr wrap="square">
            <a:spAutoFit/>
          </a:bodyPr>
          <a:lstStyle/>
          <a:p>
            <a:pPr algn="just">
              <a:spcAft>
                <a:spcPts val="1200"/>
              </a:spcAft>
            </a:pPr>
            <a:r>
              <a:rPr lang="tr-TR" sz="2400" i="1" dirty="0">
                <a:solidFill>
                  <a:srgbClr val="FF0000"/>
                </a:solidFill>
              </a:rPr>
              <a:t>3. </a:t>
            </a:r>
            <a:r>
              <a:rPr lang="tr-TR" sz="2400" i="1" dirty="0"/>
              <a:t>Ermeni hükümet ve milletinin bütün amaç ve arzularını tatmin ve hukuki meşruiyetini temin etmeyi Hoybun Cemiyeti bir vazife olarak kabul eder.</a:t>
            </a:r>
          </a:p>
          <a:p>
            <a:pPr algn="just">
              <a:spcAft>
                <a:spcPts val="1200"/>
              </a:spcAft>
            </a:pPr>
            <a:r>
              <a:rPr lang="tr-TR" sz="2400" i="1" dirty="0">
                <a:solidFill>
                  <a:srgbClr val="FF0000"/>
                </a:solidFill>
              </a:rPr>
              <a:t>4. </a:t>
            </a:r>
            <a:r>
              <a:rPr lang="tr-TR" sz="2400" i="1" dirty="0"/>
              <a:t>Ermeni ve Kürdistan sınırları her iki cemiyet mührü ile tasdik edilen haritalardaki gibidir. Bu harita’da Doğu Anadolu bölgesini Kafkasya’ya kadar içine alan esas Ermenistan ve Çukurova bölgesinde de güney Ermenistan çizilmiş olup, alımda “Rize Ermenistan’ın mahrecidir. İskendurun Körfezi ise Cenubi Ermenistan’ın mahrecidir. Bu iki Ermenistan aarsında vasi ve müttefik bir Kürdistan vücuda getirilecektir” şeklinde bir açıklama yapılmıştır.</a:t>
            </a:r>
          </a:p>
          <a:p>
            <a:pPr algn="just">
              <a:spcAft>
                <a:spcPts val="1200"/>
              </a:spcAft>
            </a:pPr>
            <a:r>
              <a:rPr lang="tr-TR" sz="2400" i="1" dirty="0">
                <a:solidFill>
                  <a:srgbClr val="FF0000"/>
                </a:solidFill>
              </a:rPr>
              <a:t>5.</a:t>
            </a:r>
            <a:r>
              <a:rPr lang="tr-TR" sz="2400" i="1" dirty="0"/>
              <a:t> Taşnak ve Hoybun Cemiyetleri mağdur Nasturi, Yezidi ve Çerkezlerle birleşmeyi ve onların hakiki hürriyetlerini taahhüt ederler.</a:t>
            </a:r>
            <a:endParaRPr lang="tr-TR" sz="24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dirty="0"/>
          </a:p>
        </p:txBody>
      </p:sp>
      <p:sp>
        <p:nvSpPr>
          <p:cNvPr id="7" name="Footer Placeholder 6"/>
          <p:cNvSpPr>
            <a:spLocks noGrp="1"/>
          </p:cNvSpPr>
          <p:nvPr>
            <p:ph type="ftr" sz="quarter" idx="11"/>
          </p:nvPr>
        </p:nvSpPr>
        <p:spPr/>
        <p:txBody>
          <a:bodyPr/>
          <a:lstStyle/>
          <a:p>
            <a:r>
              <a:rPr lang="en-US" dirty="0"/>
              <a:t>Dr. </a:t>
            </a:r>
            <a:r>
              <a:rPr lang="en-US" dirty="0" err="1"/>
              <a:t>Öğr</a:t>
            </a:r>
            <a:r>
              <a:rPr lang="en-US" dirty="0"/>
              <a:t>. </a:t>
            </a:r>
            <a:r>
              <a:rPr lang="en-US" dirty="0" err="1"/>
              <a:t>Üyesi</a:t>
            </a:r>
            <a:r>
              <a:rPr lang="en-US" dirty="0"/>
              <a:t> </a:t>
            </a:r>
            <a:r>
              <a:rPr lang="en-US" dirty="0" err="1"/>
              <a:t>Ayhan</a:t>
            </a:r>
            <a:r>
              <a:rPr lang="en-US" dirty="0"/>
              <a:t> CANKUT</a:t>
            </a:r>
          </a:p>
        </p:txBody>
      </p:sp>
    </p:spTree>
    <p:extLst>
      <p:ext uri="{BB962C8B-B14F-4D97-AF65-F5344CB8AC3E}">
        <p14:creationId xmlns:p14="http://schemas.microsoft.com/office/powerpoint/2010/main" val="1456377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1923</Words>
  <Application>Microsoft Office PowerPoint</Application>
  <PresentationFormat>Ekran Gösterisi (4:3)</PresentationFormat>
  <Paragraphs>96</Paragraphs>
  <Slides>17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17</vt:i4>
      </vt:variant>
    </vt:vector>
  </HeadingPairs>
  <TitlesOfParts>
    <vt:vector size="20" baseType="lpstr">
      <vt:lpstr>Arial</vt:lpstr>
      <vt:lpstr>Calibri</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Ayhan CANKURT</dc:creator>
  <cp:lastModifiedBy>user</cp:lastModifiedBy>
  <cp:revision>17</cp:revision>
  <dcterms:created xsi:type="dcterms:W3CDTF">2006-08-16T00:00:00Z</dcterms:created>
  <dcterms:modified xsi:type="dcterms:W3CDTF">2026-03-15T18:13:50Z</dcterms:modified>
</cp:coreProperties>
</file>