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4" r:id="rId1"/>
  </p:sldMasterIdLst>
  <p:notesMasterIdLst>
    <p:notesMasterId r:id="rId27"/>
  </p:notesMasterIdLst>
  <p:handoutMasterIdLst>
    <p:handoutMasterId r:id="rId28"/>
  </p:handoutMasterIdLst>
  <p:sldIdLst>
    <p:sldId id="256" r:id="rId2"/>
    <p:sldId id="261" r:id="rId3"/>
    <p:sldId id="277" r:id="rId4"/>
    <p:sldId id="278" r:id="rId5"/>
    <p:sldId id="279" r:id="rId6"/>
    <p:sldId id="282" r:id="rId7"/>
    <p:sldId id="280" r:id="rId8"/>
    <p:sldId id="281" r:id="rId9"/>
    <p:sldId id="283" r:id="rId10"/>
    <p:sldId id="284" r:id="rId11"/>
    <p:sldId id="285" r:id="rId12"/>
    <p:sldId id="286" r:id="rId13"/>
    <p:sldId id="287" r:id="rId14"/>
    <p:sldId id="288" r:id="rId15"/>
    <p:sldId id="289" r:id="rId16"/>
    <p:sldId id="290" r:id="rId17"/>
    <p:sldId id="292" r:id="rId18"/>
    <p:sldId id="293" r:id="rId19"/>
    <p:sldId id="294" r:id="rId20"/>
    <p:sldId id="295" r:id="rId21"/>
    <p:sldId id="297" r:id="rId22"/>
    <p:sldId id="298" r:id="rId23"/>
    <p:sldId id="291" r:id="rId24"/>
    <p:sldId id="299" r:id="rId25"/>
    <p:sldId id="300" r:id="rId26"/>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W" initials="AW" lastIdx="5" clrIdx="0">
    <p:extLst>
      <p:ext uri="{19B8F6BF-5375-455C-9EA6-DF929625EA0E}">
        <p15:presenceInfo xmlns:p15="http://schemas.microsoft.com/office/powerpoint/2012/main" userId="AW" providerId="None"/>
      </p:ext>
    </p:extLst>
  </p:cmAuthor>
  <p:cmAuthor id="2" name="mlarmon" initials="m" lastIdx="7" clrIdx="1">
    <p:extLst>
      <p:ext uri="{19B8F6BF-5375-455C-9EA6-DF929625EA0E}">
        <p15:presenceInfo xmlns:p15="http://schemas.microsoft.com/office/powerpoint/2012/main" userId="mlarmon" providerId="None"/>
      </p:ext>
    </p:extLst>
  </p:cmAuthor>
  <p:cmAuthor id="3" name="Matt Will" initials="MW" lastIdx="4" clrIdx="2">
    <p:extLst>
      <p:ext uri="{19B8F6BF-5375-455C-9EA6-DF929625EA0E}">
        <p15:presenceInfo xmlns:p15="http://schemas.microsoft.com/office/powerpoint/2012/main" userId="e6e855e49a24a0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7683"/>
    <a:srgbClr val="992D4F"/>
    <a:srgbClr val="458B8A"/>
    <a:srgbClr val="FFFFFF"/>
    <a:srgbClr val="C0D5EA"/>
    <a:srgbClr val="CCECFF"/>
    <a:srgbClr val="85C2FF"/>
    <a:srgbClr val="91C9C8"/>
    <a:srgbClr val="9DCFCE"/>
    <a:srgbClr val="79BD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32" autoAdjust="0"/>
    <p:restoredTop sz="94386" autoAdjust="0"/>
  </p:normalViewPr>
  <p:slideViewPr>
    <p:cSldViewPr>
      <p:cViewPr>
        <p:scale>
          <a:sx n="68" d="100"/>
          <a:sy n="68" d="100"/>
        </p:scale>
        <p:origin x="122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9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DEA19E-DE13-4E2B-8DF7-DFFB73D757F4}" type="doc">
      <dgm:prSet loTypeId="urn:microsoft.com/office/officeart/2005/8/layout/orgChart1" loCatId="hierarchy" qsTypeId="urn:microsoft.com/office/officeart/2005/8/quickstyle/3d1" qsCatId="3D" csTypeId="urn:microsoft.com/office/officeart/2005/8/colors/accent2_2" csCatId="accent2" phldr="1"/>
      <dgm:spPr/>
      <dgm:t>
        <a:bodyPr/>
        <a:lstStyle/>
        <a:p>
          <a:endParaRPr lang="en-US"/>
        </a:p>
      </dgm:t>
    </dgm:pt>
    <dgm:pt modelId="{105D33F9-660B-4AFF-8AC9-8557F210146D}">
      <dgm:prSet phldrT="[Text]" custT="1"/>
      <dgm:spPr/>
      <dgm:t>
        <a:bodyPr/>
        <a:lstStyle/>
        <a:p>
          <a:r>
            <a:rPr lang="en-US" sz="3200" dirty="0"/>
            <a:t>Chief Financial Officer</a:t>
          </a:r>
        </a:p>
      </dgm:t>
    </dgm:pt>
    <dgm:pt modelId="{CC454FC3-438D-480C-AA4A-5AB5A7B1C23D}" type="parTrans" cxnId="{B2BA95F7-1859-4177-8C63-DF8F83B839FD}">
      <dgm:prSet/>
      <dgm:spPr/>
      <dgm:t>
        <a:bodyPr/>
        <a:lstStyle/>
        <a:p>
          <a:endParaRPr lang="en-US"/>
        </a:p>
      </dgm:t>
    </dgm:pt>
    <dgm:pt modelId="{77A98478-42A6-45AB-93CA-7DE7028C24BC}" type="sibTrans" cxnId="{B2BA95F7-1859-4177-8C63-DF8F83B839FD}">
      <dgm:prSet/>
      <dgm:spPr/>
      <dgm:t>
        <a:bodyPr/>
        <a:lstStyle/>
        <a:p>
          <a:endParaRPr lang="en-US"/>
        </a:p>
      </dgm:t>
    </dgm:pt>
    <dgm:pt modelId="{FA385F05-C0B9-48DB-B34D-AC73186F372F}">
      <dgm:prSet phldrT="[Text]" custT="1"/>
      <dgm:spPr/>
      <dgm:t>
        <a:bodyPr/>
        <a:lstStyle/>
        <a:p>
          <a:r>
            <a:rPr lang="en-US" sz="3200" dirty="0"/>
            <a:t>Treasurer</a:t>
          </a:r>
        </a:p>
      </dgm:t>
    </dgm:pt>
    <dgm:pt modelId="{FBA926A9-4668-4A8B-A8F3-273826BB7399}" type="parTrans" cxnId="{49EEB787-A3E0-4B89-A6FD-9FF1F57D68F8}">
      <dgm:prSet/>
      <dgm:spPr/>
      <dgm:t>
        <a:bodyPr/>
        <a:lstStyle/>
        <a:p>
          <a:endParaRPr lang="en-US"/>
        </a:p>
      </dgm:t>
    </dgm:pt>
    <dgm:pt modelId="{EA74B5E7-B637-4419-BF14-214DDE234757}" type="sibTrans" cxnId="{49EEB787-A3E0-4B89-A6FD-9FF1F57D68F8}">
      <dgm:prSet/>
      <dgm:spPr/>
      <dgm:t>
        <a:bodyPr/>
        <a:lstStyle/>
        <a:p>
          <a:endParaRPr lang="en-US"/>
        </a:p>
      </dgm:t>
    </dgm:pt>
    <dgm:pt modelId="{EAAE1897-E2C3-4805-9CB1-561672D052DE}">
      <dgm:prSet phldrT="[Text]" custT="1"/>
      <dgm:spPr/>
      <dgm:t>
        <a:bodyPr/>
        <a:lstStyle/>
        <a:p>
          <a:r>
            <a:rPr lang="en-US" sz="3200" dirty="0"/>
            <a:t>Controller</a:t>
          </a:r>
        </a:p>
      </dgm:t>
    </dgm:pt>
    <dgm:pt modelId="{2B262A25-43DE-487C-8EBC-750836152117}" type="parTrans" cxnId="{A9E1590B-94E9-4599-8A8A-52BA7CAEE0D2}">
      <dgm:prSet/>
      <dgm:spPr/>
      <dgm:t>
        <a:bodyPr/>
        <a:lstStyle/>
        <a:p>
          <a:endParaRPr lang="en-US"/>
        </a:p>
      </dgm:t>
    </dgm:pt>
    <dgm:pt modelId="{C8851E5C-6558-4570-8CA1-E13A19CB8CD0}" type="sibTrans" cxnId="{A9E1590B-94E9-4599-8A8A-52BA7CAEE0D2}">
      <dgm:prSet/>
      <dgm:spPr/>
      <dgm:t>
        <a:bodyPr/>
        <a:lstStyle/>
        <a:p>
          <a:endParaRPr lang="en-US"/>
        </a:p>
      </dgm:t>
    </dgm:pt>
    <dgm:pt modelId="{F398613C-6299-4D2C-9AF8-294FB67019C9}" type="pres">
      <dgm:prSet presAssocID="{E8DEA19E-DE13-4E2B-8DF7-DFFB73D757F4}" presName="hierChild1" presStyleCnt="0">
        <dgm:presLayoutVars>
          <dgm:orgChart val="1"/>
          <dgm:chPref val="1"/>
          <dgm:dir/>
          <dgm:animOne val="branch"/>
          <dgm:animLvl val="lvl"/>
          <dgm:resizeHandles/>
        </dgm:presLayoutVars>
      </dgm:prSet>
      <dgm:spPr/>
    </dgm:pt>
    <dgm:pt modelId="{4322975F-9DB3-4978-BC7B-B5CFA50890E7}" type="pres">
      <dgm:prSet presAssocID="{105D33F9-660B-4AFF-8AC9-8557F210146D}" presName="hierRoot1" presStyleCnt="0">
        <dgm:presLayoutVars>
          <dgm:hierBranch val="init"/>
        </dgm:presLayoutVars>
      </dgm:prSet>
      <dgm:spPr/>
    </dgm:pt>
    <dgm:pt modelId="{4BED3926-6695-4C20-A680-A7C487D7DFEA}" type="pres">
      <dgm:prSet presAssocID="{105D33F9-660B-4AFF-8AC9-8557F210146D}" presName="rootComposite1" presStyleCnt="0"/>
      <dgm:spPr/>
    </dgm:pt>
    <dgm:pt modelId="{1D2BCA98-7051-4D8A-BAF0-658EB2B748BE}" type="pres">
      <dgm:prSet presAssocID="{105D33F9-660B-4AFF-8AC9-8557F210146D}" presName="rootText1" presStyleLbl="node0" presStyleIdx="0" presStyleCnt="1">
        <dgm:presLayoutVars>
          <dgm:chPref val="3"/>
        </dgm:presLayoutVars>
      </dgm:prSet>
      <dgm:spPr/>
    </dgm:pt>
    <dgm:pt modelId="{49B10A27-72A8-450F-BE05-04156ADDB96D}" type="pres">
      <dgm:prSet presAssocID="{105D33F9-660B-4AFF-8AC9-8557F210146D}" presName="rootConnector1" presStyleLbl="node1" presStyleIdx="0" presStyleCnt="0"/>
      <dgm:spPr/>
    </dgm:pt>
    <dgm:pt modelId="{9E68681E-E8D9-45D3-BE28-BC3AB237D815}" type="pres">
      <dgm:prSet presAssocID="{105D33F9-660B-4AFF-8AC9-8557F210146D}" presName="hierChild2" presStyleCnt="0"/>
      <dgm:spPr/>
    </dgm:pt>
    <dgm:pt modelId="{9CBEDADA-4AC8-4EB3-BC14-89C96631EBC5}" type="pres">
      <dgm:prSet presAssocID="{FBA926A9-4668-4A8B-A8F3-273826BB7399}" presName="Name37" presStyleLbl="parChTrans1D2" presStyleIdx="0" presStyleCnt="2"/>
      <dgm:spPr/>
    </dgm:pt>
    <dgm:pt modelId="{36C982A4-5A4E-4458-91A1-82A593BC73A0}" type="pres">
      <dgm:prSet presAssocID="{FA385F05-C0B9-48DB-B34D-AC73186F372F}" presName="hierRoot2" presStyleCnt="0">
        <dgm:presLayoutVars>
          <dgm:hierBranch val="init"/>
        </dgm:presLayoutVars>
      </dgm:prSet>
      <dgm:spPr/>
    </dgm:pt>
    <dgm:pt modelId="{0E9A2E0B-4CB5-42F1-B115-4F98D6F50730}" type="pres">
      <dgm:prSet presAssocID="{FA385F05-C0B9-48DB-B34D-AC73186F372F}" presName="rootComposite" presStyleCnt="0"/>
      <dgm:spPr/>
    </dgm:pt>
    <dgm:pt modelId="{FD6928F5-E6E3-4E82-81C4-13D99388973A}" type="pres">
      <dgm:prSet presAssocID="{FA385F05-C0B9-48DB-B34D-AC73186F372F}" presName="rootText" presStyleLbl="node2" presStyleIdx="0" presStyleCnt="2">
        <dgm:presLayoutVars>
          <dgm:chPref val="3"/>
        </dgm:presLayoutVars>
      </dgm:prSet>
      <dgm:spPr/>
    </dgm:pt>
    <dgm:pt modelId="{43B49E45-FF9F-4D65-9370-5811917DAA3C}" type="pres">
      <dgm:prSet presAssocID="{FA385F05-C0B9-48DB-B34D-AC73186F372F}" presName="rootConnector" presStyleLbl="node2" presStyleIdx="0" presStyleCnt="2"/>
      <dgm:spPr/>
    </dgm:pt>
    <dgm:pt modelId="{61728951-D666-42D3-A084-8CA34F1BFD4B}" type="pres">
      <dgm:prSet presAssocID="{FA385F05-C0B9-48DB-B34D-AC73186F372F}" presName="hierChild4" presStyleCnt="0"/>
      <dgm:spPr/>
    </dgm:pt>
    <dgm:pt modelId="{4DF51D14-1CE2-44EC-A930-350AB891942C}" type="pres">
      <dgm:prSet presAssocID="{FA385F05-C0B9-48DB-B34D-AC73186F372F}" presName="hierChild5" presStyleCnt="0"/>
      <dgm:spPr/>
    </dgm:pt>
    <dgm:pt modelId="{41EB9CDF-D470-4379-B318-E4EFBD374041}" type="pres">
      <dgm:prSet presAssocID="{2B262A25-43DE-487C-8EBC-750836152117}" presName="Name37" presStyleLbl="parChTrans1D2" presStyleIdx="1" presStyleCnt="2"/>
      <dgm:spPr/>
    </dgm:pt>
    <dgm:pt modelId="{C7A8C89C-B0BE-49E5-8E34-63C8DF89C746}" type="pres">
      <dgm:prSet presAssocID="{EAAE1897-E2C3-4805-9CB1-561672D052DE}" presName="hierRoot2" presStyleCnt="0">
        <dgm:presLayoutVars>
          <dgm:hierBranch val="init"/>
        </dgm:presLayoutVars>
      </dgm:prSet>
      <dgm:spPr/>
    </dgm:pt>
    <dgm:pt modelId="{F51347F0-E155-4B4A-B43D-96D2D56374A6}" type="pres">
      <dgm:prSet presAssocID="{EAAE1897-E2C3-4805-9CB1-561672D052DE}" presName="rootComposite" presStyleCnt="0"/>
      <dgm:spPr/>
    </dgm:pt>
    <dgm:pt modelId="{1905840C-51A5-444A-AD2A-C2DEDE1AB343}" type="pres">
      <dgm:prSet presAssocID="{EAAE1897-E2C3-4805-9CB1-561672D052DE}" presName="rootText" presStyleLbl="node2" presStyleIdx="1" presStyleCnt="2">
        <dgm:presLayoutVars>
          <dgm:chPref val="3"/>
        </dgm:presLayoutVars>
      </dgm:prSet>
      <dgm:spPr/>
    </dgm:pt>
    <dgm:pt modelId="{ADF80EF3-43C4-4C8C-A6F6-D409143F89B2}" type="pres">
      <dgm:prSet presAssocID="{EAAE1897-E2C3-4805-9CB1-561672D052DE}" presName="rootConnector" presStyleLbl="node2" presStyleIdx="1" presStyleCnt="2"/>
      <dgm:spPr/>
    </dgm:pt>
    <dgm:pt modelId="{35564CFA-554B-4166-AF55-CC4B191547EA}" type="pres">
      <dgm:prSet presAssocID="{EAAE1897-E2C3-4805-9CB1-561672D052DE}" presName="hierChild4" presStyleCnt="0"/>
      <dgm:spPr/>
    </dgm:pt>
    <dgm:pt modelId="{F57AC998-75E4-4B87-80DF-CE9AC8A860FB}" type="pres">
      <dgm:prSet presAssocID="{EAAE1897-E2C3-4805-9CB1-561672D052DE}" presName="hierChild5" presStyleCnt="0"/>
      <dgm:spPr/>
    </dgm:pt>
    <dgm:pt modelId="{251734E9-382A-48E8-A924-7C4A908E83AD}" type="pres">
      <dgm:prSet presAssocID="{105D33F9-660B-4AFF-8AC9-8557F210146D}" presName="hierChild3" presStyleCnt="0"/>
      <dgm:spPr/>
    </dgm:pt>
  </dgm:ptLst>
  <dgm:cxnLst>
    <dgm:cxn modelId="{A9E1590B-94E9-4599-8A8A-52BA7CAEE0D2}" srcId="{105D33F9-660B-4AFF-8AC9-8557F210146D}" destId="{EAAE1897-E2C3-4805-9CB1-561672D052DE}" srcOrd="1" destOrd="0" parTransId="{2B262A25-43DE-487C-8EBC-750836152117}" sibTransId="{C8851E5C-6558-4570-8CA1-E13A19CB8CD0}"/>
    <dgm:cxn modelId="{8989972F-7FF1-427E-B5F9-AF73049BBAAE}" type="presOf" srcId="{FA385F05-C0B9-48DB-B34D-AC73186F372F}" destId="{FD6928F5-E6E3-4E82-81C4-13D99388973A}" srcOrd="0" destOrd="0" presId="urn:microsoft.com/office/officeart/2005/8/layout/orgChart1"/>
    <dgm:cxn modelId="{4B94D660-D09D-4695-9E14-9940BD482F97}" type="presOf" srcId="{EAAE1897-E2C3-4805-9CB1-561672D052DE}" destId="{ADF80EF3-43C4-4C8C-A6F6-D409143F89B2}" srcOrd="1" destOrd="0" presId="urn:microsoft.com/office/officeart/2005/8/layout/orgChart1"/>
    <dgm:cxn modelId="{49EEB787-A3E0-4B89-A6FD-9FF1F57D68F8}" srcId="{105D33F9-660B-4AFF-8AC9-8557F210146D}" destId="{FA385F05-C0B9-48DB-B34D-AC73186F372F}" srcOrd="0" destOrd="0" parTransId="{FBA926A9-4668-4A8B-A8F3-273826BB7399}" sibTransId="{EA74B5E7-B637-4419-BF14-214DDE234757}"/>
    <dgm:cxn modelId="{A7BE4591-5DE9-4C18-807D-037006AE3C09}" type="presOf" srcId="{105D33F9-660B-4AFF-8AC9-8557F210146D}" destId="{1D2BCA98-7051-4D8A-BAF0-658EB2B748BE}" srcOrd="0" destOrd="0" presId="urn:microsoft.com/office/officeart/2005/8/layout/orgChart1"/>
    <dgm:cxn modelId="{85113ABB-54E7-40F2-B7D6-8824EBEDD87B}" type="presOf" srcId="{E8DEA19E-DE13-4E2B-8DF7-DFFB73D757F4}" destId="{F398613C-6299-4D2C-9AF8-294FB67019C9}" srcOrd="0" destOrd="0" presId="urn:microsoft.com/office/officeart/2005/8/layout/orgChart1"/>
    <dgm:cxn modelId="{7BBD41C8-CC3D-43EF-A4BD-AFDDC5BA07B6}" type="presOf" srcId="{EAAE1897-E2C3-4805-9CB1-561672D052DE}" destId="{1905840C-51A5-444A-AD2A-C2DEDE1AB343}" srcOrd="0" destOrd="0" presId="urn:microsoft.com/office/officeart/2005/8/layout/orgChart1"/>
    <dgm:cxn modelId="{1E7706CA-DC29-4E1A-B7F4-F1D9B32B024D}" type="presOf" srcId="{FA385F05-C0B9-48DB-B34D-AC73186F372F}" destId="{43B49E45-FF9F-4D65-9370-5811917DAA3C}" srcOrd="1" destOrd="0" presId="urn:microsoft.com/office/officeart/2005/8/layout/orgChart1"/>
    <dgm:cxn modelId="{1F552DDB-863F-444F-AC73-AD7E17407B3F}" type="presOf" srcId="{FBA926A9-4668-4A8B-A8F3-273826BB7399}" destId="{9CBEDADA-4AC8-4EB3-BC14-89C96631EBC5}" srcOrd="0" destOrd="0" presId="urn:microsoft.com/office/officeart/2005/8/layout/orgChart1"/>
    <dgm:cxn modelId="{393620EF-CE2A-429D-BC51-6BD9814881E4}" type="presOf" srcId="{2B262A25-43DE-487C-8EBC-750836152117}" destId="{41EB9CDF-D470-4379-B318-E4EFBD374041}" srcOrd="0" destOrd="0" presId="urn:microsoft.com/office/officeart/2005/8/layout/orgChart1"/>
    <dgm:cxn modelId="{B2BA95F7-1859-4177-8C63-DF8F83B839FD}" srcId="{E8DEA19E-DE13-4E2B-8DF7-DFFB73D757F4}" destId="{105D33F9-660B-4AFF-8AC9-8557F210146D}" srcOrd="0" destOrd="0" parTransId="{CC454FC3-438D-480C-AA4A-5AB5A7B1C23D}" sibTransId="{77A98478-42A6-45AB-93CA-7DE7028C24BC}"/>
    <dgm:cxn modelId="{767D59FE-7594-42AE-83F0-3D69A09F0CA0}" type="presOf" srcId="{105D33F9-660B-4AFF-8AC9-8557F210146D}" destId="{49B10A27-72A8-450F-BE05-04156ADDB96D}" srcOrd="1" destOrd="0" presId="urn:microsoft.com/office/officeart/2005/8/layout/orgChart1"/>
    <dgm:cxn modelId="{722A886E-C094-4A0F-9DB3-CF839AA4E097}" type="presParOf" srcId="{F398613C-6299-4D2C-9AF8-294FB67019C9}" destId="{4322975F-9DB3-4978-BC7B-B5CFA50890E7}" srcOrd="0" destOrd="0" presId="urn:microsoft.com/office/officeart/2005/8/layout/orgChart1"/>
    <dgm:cxn modelId="{DA26B991-B379-4BAD-89E6-DC19F739F28A}" type="presParOf" srcId="{4322975F-9DB3-4978-BC7B-B5CFA50890E7}" destId="{4BED3926-6695-4C20-A680-A7C487D7DFEA}" srcOrd="0" destOrd="0" presId="urn:microsoft.com/office/officeart/2005/8/layout/orgChart1"/>
    <dgm:cxn modelId="{227D633A-08F8-4B8F-B1CD-2FB92E9D2142}" type="presParOf" srcId="{4BED3926-6695-4C20-A680-A7C487D7DFEA}" destId="{1D2BCA98-7051-4D8A-BAF0-658EB2B748BE}" srcOrd="0" destOrd="0" presId="urn:microsoft.com/office/officeart/2005/8/layout/orgChart1"/>
    <dgm:cxn modelId="{9A83F1B2-0B67-448C-858C-74799B1FCE63}" type="presParOf" srcId="{4BED3926-6695-4C20-A680-A7C487D7DFEA}" destId="{49B10A27-72A8-450F-BE05-04156ADDB96D}" srcOrd="1" destOrd="0" presId="urn:microsoft.com/office/officeart/2005/8/layout/orgChart1"/>
    <dgm:cxn modelId="{BDC00985-BC3C-404D-B5F9-9615CF8A184E}" type="presParOf" srcId="{4322975F-9DB3-4978-BC7B-B5CFA50890E7}" destId="{9E68681E-E8D9-45D3-BE28-BC3AB237D815}" srcOrd="1" destOrd="0" presId="urn:microsoft.com/office/officeart/2005/8/layout/orgChart1"/>
    <dgm:cxn modelId="{9E590E81-7304-4BAE-B766-37A212A1ADCE}" type="presParOf" srcId="{9E68681E-E8D9-45D3-BE28-BC3AB237D815}" destId="{9CBEDADA-4AC8-4EB3-BC14-89C96631EBC5}" srcOrd="0" destOrd="0" presId="urn:microsoft.com/office/officeart/2005/8/layout/orgChart1"/>
    <dgm:cxn modelId="{DF0A1552-B9DF-4C84-87FE-EC6093F6A09F}" type="presParOf" srcId="{9E68681E-E8D9-45D3-BE28-BC3AB237D815}" destId="{36C982A4-5A4E-4458-91A1-82A593BC73A0}" srcOrd="1" destOrd="0" presId="urn:microsoft.com/office/officeart/2005/8/layout/orgChart1"/>
    <dgm:cxn modelId="{256E57EC-31F6-44E4-ABFC-1E0FA3301F7E}" type="presParOf" srcId="{36C982A4-5A4E-4458-91A1-82A593BC73A0}" destId="{0E9A2E0B-4CB5-42F1-B115-4F98D6F50730}" srcOrd="0" destOrd="0" presId="urn:microsoft.com/office/officeart/2005/8/layout/orgChart1"/>
    <dgm:cxn modelId="{79730E34-9915-4DB8-8265-D7F2556A738B}" type="presParOf" srcId="{0E9A2E0B-4CB5-42F1-B115-4F98D6F50730}" destId="{FD6928F5-E6E3-4E82-81C4-13D99388973A}" srcOrd="0" destOrd="0" presId="urn:microsoft.com/office/officeart/2005/8/layout/orgChart1"/>
    <dgm:cxn modelId="{8F8A859E-40F3-4186-B679-3CFDAA3689A8}" type="presParOf" srcId="{0E9A2E0B-4CB5-42F1-B115-4F98D6F50730}" destId="{43B49E45-FF9F-4D65-9370-5811917DAA3C}" srcOrd="1" destOrd="0" presId="urn:microsoft.com/office/officeart/2005/8/layout/orgChart1"/>
    <dgm:cxn modelId="{06C31D70-6F9D-48F6-AB3C-6BE7A52DACE8}" type="presParOf" srcId="{36C982A4-5A4E-4458-91A1-82A593BC73A0}" destId="{61728951-D666-42D3-A084-8CA34F1BFD4B}" srcOrd="1" destOrd="0" presId="urn:microsoft.com/office/officeart/2005/8/layout/orgChart1"/>
    <dgm:cxn modelId="{6BF44DB5-B9A2-4BEC-BA6D-BF96A5B5E91B}" type="presParOf" srcId="{36C982A4-5A4E-4458-91A1-82A593BC73A0}" destId="{4DF51D14-1CE2-44EC-A930-350AB891942C}" srcOrd="2" destOrd="0" presId="urn:microsoft.com/office/officeart/2005/8/layout/orgChart1"/>
    <dgm:cxn modelId="{B7C3E660-772F-4BD2-9547-1A366248730D}" type="presParOf" srcId="{9E68681E-E8D9-45D3-BE28-BC3AB237D815}" destId="{41EB9CDF-D470-4379-B318-E4EFBD374041}" srcOrd="2" destOrd="0" presId="urn:microsoft.com/office/officeart/2005/8/layout/orgChart1"/>
    <dgm:cxn modelId="{388B32E8-407E-4C98-B9F6-75EE793CA48B}" type="presParOf" srcId="{9E68681E-E8D9-45D3-BE28-BC3AB237D815}" destId="{C7A8C89C-B0BE-49E5-8E34-63C8DF89C746}" srcOrd="3" destOrd="0" presId="urn:microsoft.com/office/officeart/2005/8/layout/orgChart1"/>
    <dgm:cxn modelId="{31F6FC38-2CA0-4EE6-A005-CD635F399253}" type="presParOf" srcId="{C7A8C89C-B0BE-49E5-8E34-63C8DF89C746}" destId="{F51347F0-E155-4B4A-B43D-96D2D56374A6}" srcOrd="0" destOrd="0" presId="urn:microsoft.com/office/officeart/2005/8/layout/orgChart1"/>
    <dgm:cxn modelId="{B9E9197F-E79F-478E-8D30-F029A75FB864}" type="presParOf" srcId="{F51347F0-E155-4B4A-B43D-96D2D56374A6}" destId="{1905840C-51A5-444A-AD2A-C2DEDE1AB343}" srcOrd="0" destOrd="0" presId="urn:microsoft.com/office/officeart/2005/8/layout/orgChart1"/>
    <dgm:cxn modelId="{4687462F-BA9C-474D-A3D2-FFB759249D8A}" type="presParOf" srcId="{F51347F0-E155-4B4A-B43D-96D2D56374A6}" destId="{ADF80EF3-43C4-4C8C-A6F6-D409143F89B2}" srcOrd="1" destOrd="0" presId="urn:microsoft.com/office/officeart/2005/8/layout/orgChart1"/>
    <dgm:cxn modelId="{C35090A0-27A4-4F1D-ACA1-0975E7DBB09A}" type="presParOf" srcId="{C7A8C89C-B0BE-49E5-8E34-63C8DF89C746}" destId="{35564CFA-554B-4166-AF55-CC4B191547EA}" srcOrd="1" destOrd="0" presId="urn:microsoft.com/office/officeart/2005/8/layout/orgChart1"/>
    <dgm:cxn modelId="{9A3979AA-57FE-41A7-8CBA-D6D249001111}" type="presParOf" srcId="{C7A8C89C-B0BE-49E5-8E34-63C8DF89C746}" destId="{F57AC998-75E4-4B87-80DF-CE9AC8A860FB}" srcOrd="2" destOrd="0" presId="urn:microsoft.com/office/officeart/2005/8/layout/orgChart1"/>
    <dgm:cxn modelId="{8CD6CF8B-C6AF-473C-9F7A-CBAC311F8971}" type="presParOf" srcId="{4322975F-9DB3-4978-BC7B-B5CFA50890E7}" destId="{251734E9-382A-48E8-A924-7C4A908E83AD}"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EB9CDF-D470-4379-B318-E4EFBD374041}">
      <dsp:nvSpPr>
        <dsp:cNvPr id="0" name=""/>
        <dsp:cNvSpPr/>
      </dsp:nvSpPr>
      <dsp:spPr>
        <a:xfrm>
          <a:off x="3048000" y="1742510"/>
          <a:ext cx="1668009" cy="578978"/>
        </a:xfrm>
        <a:custGeom>
          <a:avLst/>
          <a:gdLst/>
          <a:ahLst/>
          <a:cxnLst/>
          <a:rect l="0" t="0" r="0" b="0"/>
          <a:pathLst>
            <a:path>
              <a:moveTo>
                <a:pt x="0" y="0"/>
              </a:moveTo>
              <a:lnTo>
                <a:pt x="0" y="289489"/>
              </a:lnTo>
              <a:lnTo>
                <a:pt x="1668009" y="289489"/>
              </a:lnTo>
              <a:lnTo>
                <a:pt x="1668009" y="578978"/>
              </a:lnTo>
            </a:path>
          </a:pathLst>
        </a:custGeom>
        <a:noFill/>
        <a:ln w="25400" cap="flat" cmpd="sng" algn="ctr">
          <a:solidFill>
            <a:schemeClr val="accent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CBEDADA-4AC8-4EB3-BC14-89C96631EBC5}">
      <dsp:nvSpPr>
        <dsp:cNvPr id="0" name=""/>
        <dsp:cNvSpPr/>
      </dsp:nvSpPr>
      <dsp:spPr>
        <a:xfrm>
          <a:off x="1379990" y="1742510"/>
          <a:ext cx="1668009" cy="578978"/>
        </a:xfrm>
        <a:custGeom>
          <a:avLst/>
          <a:gdLst/>
          <a:ahLst/>
          <a:cxnLst/>
          <a:rect l="0" t="0" r="0" b="0"/>
          <a:pathLst>
            <a:path>
              <a:moveTo>
                <a:pt x="1668009" y="0"/>
              </a:moveTo>
              <a:lnTo>
                <a:pt x="1668009" y="289489"/>
              </a:lnTo>
              <a:lnTo>
                <a:pt x="0" y="289489"/>
              </a:lnTo>
              <a:lnTo>
                <a:pt x="0" y="578978"/>
              </a:lnTo>
            </a:path>
          </a:pathLst>
        </a:custGeom>
        <a:noFill/>
        <a:ln w="25400" cap="flat" cmpd="sng" algn="ctr">
          <a:solidFill>
            <a:schemeClr val="accent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D2BCA98-7051-4D8A-BAF0-658EB2B748BE}">
      <dsp:nvSpPr>
        <dsp:cNvPr id="0" name=""/>
        <dsp:cNvSpPr/>
      </dsp:nvSpPr>
      <dsp:spPr>
        <a:xfrm>
          <a:off x="1669479" y="363990"/>
          <a:ext cx="2757041" cy="137852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Chief Financial Officer</a:t>
          </a:r>
        </a:p>
      </dsp:txBody>
      <dsp:txXfrm>
        <a:off x="1669479" y="363990"/>
        <a:ext cx="2757041" cy="1378520"/>
      </dsp:txXfrm>
    </dsp:sp>
    <dsp:sp modelId="{FD6928F5-E6E3-4E82-81C4-13D99388973A}">
      <dsp:nvSpPr>
        <dsp:cNvPr id="0" name=""/>
        <dsp:cNvSpPr/>
      </dsp:nvSpPr>
      <dsp:spPr>
        <a:xfrm>
          <a:off x="1469" y="2321489"/>
          <a:ext cx="2757041" cy="137852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Treasurer</a:t>
          </a:r>
        </a:p>
      </dsp:txBody>
      <dsp:txXfrm>
        <a:off x="1469" y="2321489"/>
        <a:ext cx="2757041" cy="1378520"/>
      </dsp:txXfrm>
    </dsp:sp>
    <dsp:sp modelId="{1905840C-51A5-444A-AD2A-C2DEDE1AB343}">
      <dsp:nvSpPr>
        <dsp:cNvPr id="0" name=""/>
        <dsp:cNvSpPr/>
      </dsp:nvSpPr>
      <dsp:spPr>
        <a:xfrm>
          <a:off x="3337489" y="2321489"/>
          <a:ext cx="2757041" cy="137852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Controller</a:t>
          </a:r>
        </a:p>
      </dsp:txBody>
      <dsp:txXfrm>
        <a:off x="3337489" y="2321489"/>
        <a:ext cx="2757041" cy="137852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5719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1" name="Rectangle 3"/>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313728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2560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6"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7"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08"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9"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0"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1"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12"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3"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4"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5"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16"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7"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8"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9"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20"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1"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2"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3"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24"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5"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6"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5627"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6250229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79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379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79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798"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799"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00"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1"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2"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3"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04"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5"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6"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7"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08"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9"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0"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1"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12"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3"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4"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5"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16"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7"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8"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3819"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27296012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481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19</a:t>
            </a:r>
          </a:p>
        </p:txBody>
      </p:sp>
      <p:sp>
        <p:nvSpPr>
          <p:cNvPr id="3482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482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4822"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4823"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690566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584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6"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7"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48"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9"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0"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1"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52"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3"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4"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5"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56"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7"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8"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9"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60"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1"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2"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3"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64"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5"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6"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5867"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409329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69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11</a:t>
            </a:r>
          </a:p>
        </p:txBody>
      </p:sp>
      <p:sp>
        <p:nvSpPr>
          <p:cNvPr id="2970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2"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3"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10</a:t>
            </a:r>
          </a:p>
        </p:txBody>
      </p:sp>
      <p:sp>
        <p:nvSpPr>
          <p:cNvPr id="29704"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5"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6"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7"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9708"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9"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0"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1"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9712"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3"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4"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5"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9716"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7"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8"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9"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9720"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21"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22"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9723"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850828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17</a:t>
            </a:r>
          </a:p>
        </p:txBody>
      </p:sp>
      <p:sp>
        <p:nvSpPr>
          <p:cNvPr id="3686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70"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6871"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27272008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17</a:t>
            </a:r>
          </a:p>
        </p:txBody>
      </p:sp>
      <p:sp>
        <p:nvSpPr>
          <p:cNvPr id="3686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70"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6871"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6684256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17</a:t>
            </a:r>
          </a:p>
        </p:txBody>
      </p:sp>
      <p:sp>
        <p:nvSpPr>
          <p:cNvPr id="3686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70"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6871"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8009832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17</a:t>
            </a:r>
          </a:p>
        </p:txBody>
      </p:sp>
      <p:sp>
        <p:nvSpPr>
          <p:cNvPr id="3686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70"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6871"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4687910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3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18</a:t>
            </a:r>
          </a:p>
        </p:txBody>
      </p:sp>
      <p:sp>
        <p:nvSpPr>
          <p:cNvPr id="3994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4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42"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endParaRPr lang="en-US" altLang="en-US" dirty="0"/>
          </a:p>
        </p:txBody>
      </p:sp>
      <p:sp>
        <p:nvSpPr>
          <p:cNvPr id="39943" name="Rectangle 7"/>
          <p:cNvSpPr>
            <a:spLocks noGrp="1" noRot="1" noChangeAspect="1" noChangeArrowheads="1" noTextEdit="1"/>
          </p:cNvSpPr>
          <p:nvPr>
            <p:ph type="sldImg"/>
          </p:nvPr>
        </p:nvSpPr>
        <p:spPr>
          <a:xfrm>
            <a:off x="1150938" y="692150"/>
            <a:ext cx="4556125" cy="3416300"/>
          </a:xfrm>
          <a:ln w="12700" cap="flat">
            <a:solidFill>
              <a:schemeClr val="tx1"/>
            </a:solidFill>
          </a:ln>
        </p:spPr>
      </p:sp>
    </p:spTree>
    <p:extLst>
      <p:ext uri="{BB962C8B-B14F-4D97-AF65-F5344CB8AC3E}">
        <p14:creationId xmlns:p14="http://schemas.microsoft.com/office/powerpoint/2010/main" val="2159602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3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18</a:t>
            </a:r>
          </a:p>
        </p:txBody>
      </p:sp>
      <p:sp>
        <p:nvSpPr>
          <p:cNvPr id="3994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4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42"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endParaRPr lang="en-US" altLang="en-US" dirty="0"/>
          </a:p>
        </p:txBody>
      </p:sp>
      <p:sp>
        <p:nvSpPr>
          <p:cNvPr id="39943" name="Rectangle 7"/>
          <p:cNvSpPr>
            <a:spLocks noGrp="1" noRot="1" noChangeAspect="1" noChangeArrowheads="1" noTextEdit="1"/>
          </p:cNvSpPr>
          <p:nvPr>
            <p:ph type="sldImg"/>
          </p:nvPr>
        </p:nvSpPr>
        <p:spPr>
          <a:xfrm>
            <a:off x="1150938" y="692150"/>
            <a:ext cx="4556125" cy="3416300"/>
          </a:xfrm>
          <a:ln w="12700" cap="flat">
            <a:solidFill>
              <a:schemeClr val="tx1"/>
            </a:solidFill>
          </a:ln>
        </p:spPr>
      </p:sp>
    </p:spTree>
    <p:extLst>
      <p:ext uri="{BB962C8B-B14F-4D97-AF65-F5344CB8AC3E}">
        <p14:creationId xmlns:p14="http://schemas.microsoft.com/office/powerpoint/2010/main" val="4004291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2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662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2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0"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1"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32"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3"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4"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5"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36"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7"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8"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9"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40"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1"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2"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3"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44"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5"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6"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7"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48"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9"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50"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6651"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7538284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18</a:t>
            </a:r>
          </a:p>
        </p:txBody>
      </p:sp>
      <p:sp>
        <p:nvSpPr>
          <p:cNvPr id="3789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4"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7895"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8626219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18</a:t>
            </a:r>
          </a:p>
        </p:txBody>
      </p:sp>
      <p:sp>
        <p:nvSpPr>
          <p:cNvPr id="3789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4"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7895"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2801466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765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4"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5"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56"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7"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8"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9"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60"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1"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2"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3"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64"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5"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6"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7"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68"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9"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70"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71"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72"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73"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74"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7675"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4198708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867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8"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9"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0"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1"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2"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3"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4"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5"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6"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7"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8"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9"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0"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1"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92"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3"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4"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5"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96"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7"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8"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8699"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223771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867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8"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9"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0"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1"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2"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3"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4"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5"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6"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7"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8"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9"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0"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1"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92"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3"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4"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5"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96"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7"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8"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8699"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699484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3072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6"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7"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28"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9"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0"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1"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32"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3"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4"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5"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36"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7"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8"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9"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40"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1"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2"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3"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44"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5"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6"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0747"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785251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3072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6"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7"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28"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9"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0"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1"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32"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3"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4"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5"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36"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7"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8"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9"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40"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1"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2"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3"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44"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5"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6"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0747"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404776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4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174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4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0"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1"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52"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3"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4"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5"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56"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7"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8"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9"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60"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1"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2"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3"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64"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5"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6"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7"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68"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9"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70"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1771"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052293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277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4"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5"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76"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7"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8"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9"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80"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1"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2"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3"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84"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5"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6"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7"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88"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9"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90"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91"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92"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93"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94"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2795"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679527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Rectangle 12"/>
          <p:cNvSpPr>
            <a:spLocks noChangeArrowheads="1"/>
          </p:cNvSpPr>
          <p:nvPr/>
        </p:nvSpPr>
        <p:spPr bwMode="auto">
          <a:xfrm>
            <a:off x="-3845" y="6976"/>
            <a:ext cx="9136311" cy="6858000"/>
          </a:xfrm>
          <a:prstGeom prst="rect">
            <a:avLst/>
          </a:prstGeom>
          <a:solidFill>
            <a:srgbClr val="FFFFFF"/>
          </a:solidFill>
          <a:ln w="9525">
            <a:solidFill>
              <a:schemeClr val="tx1"/>
            </a:solidFill>
            <a:miter lim="800000"/>
            <a:headEnd/>
            <a:tailEnd/>
          </a:ln>
          <a:effectLst/>
        </p:spPr>
        <p:txBody>
          <a:bodyPr wrap="none" anchor="ctr"/>
          <a:lstStyle/>
          <a:p>
            <a:pPr>
              <a:defRPr/>
            </a:pPr>
            <a:endParaRPr lang="en-US" dirty="0"/>
          </a:p>
        </p:txBody>
      </p:sp>
      <p:sp>
        <p:nvSpPr>
          <p:cNvPr id="12" name="Rectangle 3"/>
          <p:cNvSpPr>
            <a:spLocks noChangeArrowheads="1"/>
          </p:cNvSpPr>
          <p:nvPr/>
        </p:nvSpPr>
        <p:spPr bwMode="auto">
          <a:xfrm>
            <a:off x="-3845" y="6567983"/>
            <a:ext cx="9144000" cy="321931"/>
          </a:xfrm>
          <a:prstGeom prst="rect">
            <a:avLst/>
          </a:prstGeom>
          <a:solidFill>
            <a:srgbClr val="5C7683"/>
          </a:solidFill>
          <a:ln w="12700">
            <a:noFill/>
            <a:miter lim="800000"/>
            <a:headEnd/>
            <a:tailEnd/>
          </a:ln>
          <a:effectLst/>
        </p:spPr>
        <p:txBody>
          <a:bodyPr wrap="none" anchor="ctr"/>
          <a:lstStyle/>
          <a:p>
            <a:pPr>
              <a:defRPr/>
            </a:pPr>
            <a:endParaRPr lang="en-US" dirty="0"/>
          </a:p>
        </p:txBody>
      </p:sp>
      <p:sp>
        <p:nvSpPr>
          <p:cNvPr id="4" name="Text Box 8"/>
          <p:cNvSpPr txBox="1">
            <a:spLocks noChangeArrowheads="1"/>
          </p:cNvSpPr>
          <p:nvPr/>
        </p:nvSpPr>
        <p:spPr bwMode="auto">
          <a:xfrm>
            <a:off x="3789028" y="6567984"/>
            <a:ext cx="5334000" cy="261610"/>
          </a:xfrm>
          <a:prstGeom prst="rect">
            <a:avLst/>
          </a:prstGeom>
          <a:noFill/>
          <a:ln w="9525">
            <a:noFill/>
            <a:miter lim="800000"/>
            <a:headEnd/>
            <a:tailEnd/>
          </a:ln>
          <a:effectLst/>
        </p:spPr>
        <p:txBody>
          <a:bodyPr>
            <a:spAutoFit/>
          </a:bodyPr>
          <a:lstStyle/>
          <a:p>
            <a:pPr algn="r">
              <a:spcBef>
                <a:spcPct val="50000"/>
              </a:spcBef>
              <a:defRPr/>
            </a:pPr>
            <a:r>
              <a:rPr lang="en-US" sz="1100" b="1" i="0" dirty="0">
                <a:solidFill>
                  <a:schemeClr val="tx1"/>
                </a:solidFill>
                <a:latin typeface="Arial Narrow" panose="020B0606020202030204" pitchFamily="34" charset="0"/>
                <a:cs typeface="Times New Roman" pitchFamily="18" charset="0"/>
              </a:rPr>
              <a:t>Copyright © 2018 by The McGraw-Hill Companies, Inc. All rights reserved</a:t>
            </a:r>
            <a:r>
              <a:rPr lang="en-US" sz="1100" b="1" i="0" dirty="0">
                <a:solidFill>
                  <a:schemeClr val="tx1"/>
                </a:solidFill>
                <a:latin typeface="Arial Narrow" panose="020B0606020202030204" pitchFamily="34" charset="0"/>
              </a:rPr>
              <a:t> </a:t>
            </a:r>
          </a:p>
        </p:txBody>
      </p:sp>
      <p:sp>
        <p:nvSpPr>
          <p:cNvPr id="11" name="Rectangle 3"/>
          <p:cNvSpPr>
            <a:spLocks noChangeArrowheads="1"/>
          </p:cNvSpPr>
          <p:nvPr/>
        </p:nvSpPr>
        <p:spPr bwMode="auto">
          <a:xfrm>
            <a:off x="0" y="0"/>
            <a:ext cx="9144000" cy="495300"/>
          </a:xfrm>
          <a:prstGeom prst="rect">
            <a:avLst/>
          </a:prstGeom>
          <a:solidFill>
            <a:srgbClr val="5C7683"/>
          </a:solidFill>
          <a:ln w="12700">
            <a:noFill/>
            <a:miter lim="800000"/>
            <a:headEnd/>
            <a:tailEnd/>
          </a:ln>
          <a:effectLst/>
        </p:spPr>
        <p:txBody>
          <a:bodyPr wrap="none" anchor="ctr"/>
          <a:lstStyle/>
          <a:p>
            <a:pPr>
              <a:defRPr/>
            </a:pPr>
            <a:endParaRPr lang="en-US" dirty="0"/>
          </a:p>
        </p:txBody>
      </p:sp>
      <p:sp>
        <p:nvSpPr>
          <p:cNvPr id="10" name="Rectangle 3"/>
          <p:cNvSpPr>
            <a:spLocks noChangeArrowheads="1"/>
          </p:cNvSpPr>
          <p:nvPr userDrawn="1"/>
        </p:nvSpPr>
        <p:spPr bwMode="auto">
          <a:xfrm>
            <a:off x="-3845" y="6567983"/>
            <a:ext cx="9144000" cy="321931"/>
          </a:xfrm>
          <a:prstGeom prst="rect">
            <a:avLst/>
          </a:prstGeom>
          <a:solidFill>
            <a:srgbClr val="5C7683"/>
          </a:solidFill>
          <a:ln w="12700">
            <a:noFill/>
            <a:miter lim="800000"/>
            <a:headEnd/>
            <a:tailEnd/>
          </a:ln>
          <a:effectLst/>
        </p:spPr>
        <p:txBody>
          <a:bodyPr wrap="none" anchor="ctr"/>
          <a:lstStyle/>
          <a:p>
            <a:pPr>
              <a:defRPr/>
            </a:pPr>
            <a:endParaRPr lang="en-US" dirty="0"/>
          </a:p>
        </p:txBody>
      </p:sp>
      <p:sp>
        <p:nvSpPr>
          <p:cNvPr id="13" name="Text Box 8"/>
          <p:cNvSpPr txBox="1">
            <a:spLocks noChangeArrowheads="1"/>
          </p:cNvSpPr>
          <p:nvPr userDrawn="1"/>
        </p:nvSpPr>
        <p:spPr bwMode="auto">
          <a:xfrm>
            <a:off x="3789028" y="6567984"/>
            <a:ext cx="5334000" cy="261610"/>
          </a:xfrm>
          <a:prstGeom prst="rect">
            <a:avLst/>
          </a:prstGeom>
          <a:noFill/>
          <a:ln w="9525">
            <a:noFill/>
            <a:miter lim="800000"/>
            <a:headEnd/>
            <a:tailEnd/>
          </a:ln>
          <a:effectLst/>
        </p:spPr>
        <p:txBody>
          <a:bodyPr>
            <a:spAutoFit/>
          </a:bodyPr>
          <a:lstStyle/>
          <a:p>
            <a:pPr algn="r">
              <a:spcBef>
                <a:spcPct val="50000"/>
              </a:spcBef>
              <a:defRPr/>
            </a:pPr>
            <a:r>
              <a:rPr lang="en-US" sz="1100" b="0" i="0" dirty="0">
                <a:solidFill>
                  <a:schemeClr val="tx1"/>
                </a:solidFill>
                <a:latin typeface="Arial Narrow" panose="020B0606020202030204" pitchFamily="34" charset="0"/>
                <a:cs typeface="Times New Roman" pitchFamily="18" charset="0"/>
              </a:rPr>
              <a:t>Copyright © 2020 by The McGraw-Hill Companies, Inc. All rights reserved</a:t>
            </a:r>
            <a:r>
              <a:rPr lang="en-US" sz="1100" b="0" i="0" dirty="0">
                <a:solidFill>
                  <a:schemeClr val="tx1"/>
                </a:solidFill>
                <a:latin typeface="Arial Narrow" panose="020B0606020202030204" pitchFamily="34" charset="0"/>
              </a:rPr>
              <a:t> </a:t>
            </a:r>
          </a:p>
        </p:txBody>
      </p:sp>
      <p:sp>
        <p:nvSpPr>
          <p:cNvPr id="14" name="Rectangle 17"/>
          <p:cNvSpPr>
            <a:spLocks noChangeArrowheads="1"/>
          </p:cNvSpPr>
          <p:nvPr userDrawn="1"/>
        </p:nvSpPr>
        <p:spPr bwMode="auto">
          <a:xfrm>
            <a:off x="2721032" y="914400"/>
            <a:ext cx="360356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a:r>
              <a:rPr lang="en-US" altLang="en-US" sz="4800" b="0" dirty="0">
                <a:solidFill>
                  <a:schemeClr val="tx1"/>
                </a:solidFill>
                <a:latin typeface="Century Gothic" panose="020B0502020202020204" pitchFamily="34" charset="0"/>
              </a:rPr>
              <a:t>Chapter 1</a:t>
            </a:r>
          </a:p>
        </p:txBody>
      </p:sp>
      <p:sp>
        <p:nvSpPr>
          <p:cNvPr id="15" name="Rectangle 19"/>
          <p:cNvSpPr>
            <a:spLocks noChangeArrowheads="1"/>
          </p:cNvSpPr>
          <p:nvPr userDrawn="1"/>
        </p:nvSpPr>
        <p:spPr bwMode="auto">
          <a:xfrm>
            <a:off x="4407712" y="3238919"/>
            <a:ext cx="3746041" cy="175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sz="3600" b="0" dirty="0">
                <a:solidFill>
                  <a:schemeClr val="tx1"/>
                </a:solidFill>
                <a:latin typeface="Century Gothic" panose="020B0502020202020204" pitchFamily="34" charset="0"/>
              </a:rPr>
              <a:t>Goals and Governance of the Corporation</a:t>
            </a:r>
          </a:p>
        </p:txBody>
      </p:sp>
      <p:sp>
        <p:nvSpPr>
          <p:cNvPr id="16" name="Rectangle 3"/>
          <p:cNvSpPr>
            <a:spLocks noChangeArrowheads="1"/>
          </p:cNvSpPr>
          <p:nvPr userDrawn="1"/>
        </p:nvSpPr>
        <p:spPr bwMode="auto">
          <a:xfrm>
            <a:off x="0" y="0"/>
            <a:ext cx="9144000" cy="495300"/>
          </a:xfrm>
          <a:prstGeom prst="rect">
            <a:avLst/>
          </a:prstGeom>
          <a:solidFill>
            <a:srgbClr val="5C7683"/>
          </a:solidFill>
          <a:ln w="12700">
            <a:noFill/>
            <a:miter lim="800000"/>
            <a:headEnd/>
            <a:tailEnd/>
          </a:ln>
          <a:effectLst/>
        </p:spPr>
        <p:txBody>
          <a:bodyPr wrap="none" anchor="ctr"/>
          <a:lstStyle/>
          <a:p>
            <a:pPr>
              <a:defRPr/>
            </a:pPr>
            <a:endParaRPr lang="en-US" dirty="0"/>
          </a:p>
        </p:txBody>
      </p:sp>
      <p:sp>
        <p:nvSpPr>
          <p:cNvPr id="3" name="Rectangle 2">
            <a:extLst>
              <a:ext uri="{FF2B5EF4-FFF2-40B4-BE49-F238E27FC236}">
                <a16:creationId xmlns:a16="http://schemas.microsoft.com/office/drawing/2014/main" id="{BF74EE8F-4C2C-4979-AE9B-55EAB672A037}"/>
              </a:ext>
            </a:extLst>
          </p:cNvPr>
          <p:cNvSpPr/>
          <p:nvPr userDrawn="1"/>
        </p:nvSpPr>
        <p:spPr bwMode="auto">
          <a:xfrm>
            <a:off x="533400" y="2286000"/>
            <a:ext cx="2895600" cy="3657600"/>
          </a:xfrm>
          <a:prstGeom prst="rect">
            <a:avLst/>
          </a:prstGeom>
          <a:solidFill>
            <a:schemeClr val="accent1">
              <a:lumMod val="40000"/>
              <a:lumOff val="60000"/>
            </a:schemeClr>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Book Cover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10e</a:t>
            </a:r>
          </a:p>
        </p:txBody>
      </p:sp>
    </p:spTree>
    <p:extLst>
      <p:ext uri="{BB962C8B-B14F-4D97-AF65-F5344CB8AC3E}">
        <p14:creationId xmlns:p14="http://schemas.microsoft.com/office/powerpoint/2010/main" val="889027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5388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52400"/>
            <a:ext cx="194310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67690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57294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524000"/>
            <a:ext cx="7772400" cy="4572000"/>
          </a:xfrm>
        </p:spPr>
        <p:txBody>
          <a:bodyPr/>
          <a:lstStyle/>
          <a:p>
            <a:pPr lvl="0"/>
            <a:r>
              <a:rPr lang="en-US" noProof="0" dirty="0"/>
              <a:t>Click icon to add table</a:t>
            </a:r>
          </a:p>
        </p:txBody>
      </p:sp>
      <p:sp>
        <p:nvSpPr>
          <p:cNvPr id="4" name="Title 1"/>
          <p:cNvSpPr>
            <a:spLocks noGrp="1"/>
          </p:cNvSpPr>
          <p:nvPr>
            <p:ph type="title"/>
          </p:nvPr>
        </p:nvSpPr>
        <p:spPr>
          <a:xfrm>
            <a:off x="228600" y="76200"/>
            <a:ext cx="8649654" cy="838200"/>
          </a:xfrm>
        </p:spPr>
        <p:txBody>
          <a:bodyPr/>
          <a:lstStyle/>
          <a:p>
            <a:r>
              <a:rPr lang="en-US"/>
              <a:t>Click to edit Master title style</a:t>
            </a:r>
          </a:p>
        </p:txBody>
      </p:sp>
    </p:spTree>
    <p:extLst>
      <p:ext uri="{BB962C8B-B14F-4D97-AF65-F5344CB8AC3E}">
        <p14:creationId xmlns:p14="http://schemas.microsoft.com/office/powerpoint/2010/main" val="2634914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p:cNvSpPr>
            <a:spLocks noGrp="1"/>
          </p:cNvSpPr>
          <p:nvPr>
            <p:ph type="title"/>
          </p:nvPr>
        </p:nvSpPr>
        <p:spPr>
          <a:xfrm>
            <a:off x="228600" y="76200"/>
            <a:ext cx="8649654" cy="838200"/>
          </a:xfrm>
        </p:spPr>
        <p:txBody>
          <a:bodyPr/>
          <a:lstStyle/>
          <a:p>
            <a:r>
              <a:rPr lang="en-US"/>
              <a:t>Click to edit Master title style</a:t>
            </a:r>
          </a:p>
        </p:txBody>
      </p:sp>
    </p:spTree>
    <p:extLst>
      <p:ext uri="{BB962C8B-B14F-4D97-AF65-F5344CB8AC3E}">
        <p14:creationId xmlns:p14="http://schemas.microsoft.com/office/powerpoint/2010/main" val="3057223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524000"/>
            <a:ext cx="7772400" cy="4572000"/>
          </a:xfrm>
        </p:spPr>
        <p:txBody>
          <a:bodyPr/>
          <a:lstStyle/>
          <a:p>
            <a:pPr lvl="0"/>
            <a:endParaRPr lang="en-US" noProof="0" dirty="0"/>
          </a:p>
        </p:txBody>
      </p:sp>
      <p:sp>
        <p:nvSpPr>
          <p:cNvPr id="4" name="Title 1"/>
          <p:cNvSpPr>
            <a:spLocks noGrp="1"/>
          </p:cNvSpPr>
          <p:nvPr>
            <p:ph type="title"/>
          </p:nvPr>
        </p:nvSpPr>
        <p:spPr>
          <a:xfrm>
            <a:off x="228600" y="76200"/>
            <a:ext cx="8649654" cy="838200"/>
          </a:xfrm>
        </p:spPr>
        <p:txBody>
          <a:bodyPr/>
          <a:lstStyle/>
          <a:p>
            <a:r>
              <a:rPr lang="en-US"/>
              <a:t>Click to edit Master title style</a:t>
            </a:r>
          </a:p>
        </p:txBody>
      </p:sp>
    </p:spTree>
    <p:extLst>
      <p:ext uri="{BB962C8B-B14F-4D97-AF65-F5344CB8AC3E}">
        <p14:creationId xmlns:p14="http://schemas.microsoft.com/office/powerpoint/2010/main" val="27855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914400" y="12954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Box 8"/>
          <p:cNvSpPr txBox="1">
            <a:spLocks noChangeArrowheads="1"/>
          </p:cNvSpPr>
          <p:nvPr userDrawn="1"/>
        </p:nvSpPr>
        <p:spPr bwMode="auto">
          <a:xfrm>
            <a:off x="3276600" y="6553200"/>
            <a:ext cx="5334000" cy="261610"/>
          </a:xfrm>
          <a:prstGeom prst="rect">
            <a:avLst/>
          </a:prstGeom>
          <a:noFill/>
          <a:ln w="9525">
            <a:noFill/>
            <a:miter lim="800000"/>
            <a:headEnd/>
            <a:tailEnd/>
          </a:ln>
          <a:effectLst/>
        </p:spPr>
        <p:txBody>
          <a:bodyPr>
            <a:spAutoFit/>
          </a:bodyPr>
          <a:lstStyle/>
          <a:p>
            <a:pPr algn="r">
              <a:spcBef>
                <a:spcPct val="50000"/>
              </a:spcBef>
              <a:defRPr/>
            </a:pPr>
            <a:r>
              <a:rPr lang="en-US" sz="1100" b="0" i="0" dirty="0">
                <a:solidFill>
                  <a:schemeClr val="tx1"/>
                </a:solidFill>
                <a:latin typeface="Arial Narrow" panose="020B0606020202030204" pitchFamily="34" charset="0"/>
                <a:cs typeface="Times New Roman" pitchFamily="18" charset="0"/>
              </a:rPr>
              <a:t>Copyright © 2020 by The McGraw-Hill Companies, Inc. All rights reserved</a:t>
            </a:r>
            <a:r>
              <a:rPr lang="en-US" sz="1100" b="0" i="0" dirty="0">
                <a:solidFill>
                  <a:schemeClr val="tx1"/>
                </a:solidFill>
                <a:latin typeface="Arial Narrow" panose="020B0606020202030204" pitchFamily="34" charset="0"/>
              </a:rPr>
              <a:t> </a:t>
            </a:r>
          </a:p>
        </p:txBody>
      </p:sp>
    </p:spTree>
    <p:extLst>
      <p:ext uri="{BB962C8B-B14F-4D97-AF65-F5344CB8AC3E}">
        <p14:creationId xmlns:p14="http://schemas.microsoft.com/office/powerpoint/2010/main" val="4045364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712192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52400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Box 8"/>
          <p:cNvSpPr txBox="1">
            <a:spLocks noChangeArrowheads="1"/>
          </p:cNvSpPr>
          <p:nvPr userDrawn="1"/>
        </p:nvSpPr>
        <p:spPr bwMode="auto">
          <a:xfrm>
            <a:off x="3276600" y="6567984"/>
            <a:ext cx="5334000" cy="261610"/>
          </a:xfrm>
          <a:prstGeom prst="rect">
            <a:avLst/>
          </a:prstGeom>
          <a:noFill/>
          <a:ln w="9525">
            <a:noFill/>
            <a:miter lim="800000"/>
            <a:headEnd/>
            <a:tailEnd/>
          </a:ln>
          <a:effectLst/>
        </p:spPr>
        <p:txBody>
          <a:bodyPr>
            <a:spAutoFit/>
          </a:bodyPr>
          <a:lstStyle/>
          <a:p>
            <a:pPr algn="r">
              <a:spcBef>
                <a:spcPct val="50000"/>
              </a:spcBef>
              <a:defRPr/>
            </a:pPr>
            <a:r>
              <a:rPr lang="en-US" sz="1100" b="0" i="0" dirty="0">
                <a:solidFill>
                  <a:schemeClr val="tx1"/>
                </a:solidFill>
                <a:latin typeface="Arial Narrow" panose="020B0606020202030204" pitchFamily="34" charset="0"/>
                <a:cs typeface="Times New Roman" pitchFamily="18" charset="0"/>
              </a:rPr>
              <a:t>Copyright © 2020 by The McGraw-Hill Companies, Inc. All rights reserved</a:t>
            </a:r>
            <a:r>
              <a:rPr lang="en-US" sz="1100" b="0" i="0" dirty="0">
                <a:solidFill>
                  <a:schemeClr val="tx1"/>
                </a:solidFill>
                <a:latin typeface="Arial Narrow" panose="020B0606020202030204" pitchFamily="34" charset="0"/>
              </a:rPr>
              <a:t> </a:t>
            </a:r>
          </a:p>
        </p:txBody>
      </p:sp>
    </p:spTree>
    <p:extLst>
      <p:ext uri="{BB962C8B-B14F-4D97-AF65-F5344CB8AC3E}">
        <p14:creationId xmlns:p14="http://schemas.microsoft.com/office/powerpoint/2010/main" val="2324885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p:cNvSpPr>
            <a:spLocks noGrp="1"/>
          </p:cNvSpPr>
          <p:nvPr>
            <p:ph type="title"/>
          </p:nvPr>
        </p:nvSpPr>
        <p:spPr>
          <a:xfrm>
            <a:off x="228600" y="76200"/>
            <a:ext cx="8649654" cy="838200"/>
          </a:xfrm>
        </p:spPr>
        <p:txBody>
          <a:bodyPr/>
          <a:lstStyle/>
          <a:p>
            <a:r>
              <a:rPr lang="en-US"/>
              <a:t>Click to edit Master title style</a:t>
            </a:r>
          </a:p>
        </p:txBody>
      </p:sp>
    </p:spTree>
    <p:extLst>
      <p:ext uri="{BB962C8B-B14F-4D97-AF65-F5344CB8AC3E}">
        <p14:creationId xmlns:p14="http://schemas.microsoft.com/office/powerpoint/2010/main" val="3986565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7138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0810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7350" y="114300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05200" y="1143001"/>
            <a:ext cx="511175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7350" y="2305050"/>
            <a:ext cx="3008313" cy="41719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22734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51054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1371600"/>
            <a:ext cx="54864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828800" y="56721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73554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0" y="990600"/>
            <a:ext cx="9144000" cy="76200"/>
          </a:xfrm>
          <a:prstGeom prst="rect">
            <a:avLst/>
          </a:prstGeom>
          <a:solidFill>
            <a:srgbClr val="992D4F"/>
          </a:solidFill>
          <a:ln w="12700">
            <a:noFill/>
            <a:miter lim="800000"/>
            <a:headEnd/>
            <a:tailEnd/>
          </a:ln>
          <a:effectLst/>
        </p:spPr>
        <p:txBody>
          <a:bodyPr wrap="none" anchor="ctr"/>
          <a:lstStyle/>
          <a:p>
            <a:pPr>
              <a:defRPr/>
            </a:pPr>
            <a:endParaRPr lang="en-US" dirty="0">
              <a:solidFill>
                <a:srgbClr val="000000"/>
              </a:solidFill>
            </a:endParaRPr>
          </a:p>
        </p:txBody>
      </p:sp>
      <p:sp>
        <p:nvSpPr>
          <p:cNvPr id="99331" name="Rectangle 3"/>
          <p:cNvSpPr>
            <a:spLocks noChangeArrowheads="1"/>
          </p:cNvSpPr>
          <p:nvPr/>
        </p:nvSpPr>
        <p:spPr bwMode="auto">
          <a:xfrm>
            <a:off x="0" y="0"/>
            <a:ext cx="9144000" cy="990600"/>
          </a:xfrm>
          <a:prstGeom prst="rect">
            <a:avLst/>
          </a:prstGeom>
          <a:solidFill>
            <a:srgbClr val="5C7683"/>
          </a:solidFill>
          <a:ln w="12700">
            <a:noFill/>
            <a:miter lim="800000"/>
            <a:headEnd/>
            <a:tailEnd/>
          </a:ln>
          <a:effectLst/>
        </p:spPr>
        <p:txBody>
          <a:bodyPr wrap="none" anchor="ctr"/>
          <a:lstStyle/>
          <a:p>
            <a:pPr>
              <a:defRPr/>
            </a:pPr>
            <a:endParaRPr lang="en-US" dirty="0"/>
          </a:p>
        </p:txBody>
      </p:sp>
      <p:sp>
        <p:nvSpPr>
          <p:cNvPr id="20485" name="Rectangle 4"/>
          <p:cNvSpPr>
            <a:spLocks noGrp="1" noChangeArrowheads="1"/>
          </p:cNvSpPr>
          <p:nvPr>
            <p:ph type="title"/>
          </p:nvPr>
        </p:nvSpPr>
        <p:spPr bwMode="auto">
          <a:xfrm>
            <a:off x="228600" y="76200"/>
            <a:ext cx="8649654"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endParaRPr lang="en-US" altLang="en-US" dirty="0"/>
          </a:p>
        </p:txBody>
      </p:sp>
      <p:sp>
        <p:nvSpPr>
          <p:cNvPr id="20486" name="Rectangle 5"/>
          <p:cNvSpPr>
            <a:spLocks noGrp="1" noChangeArrowheads="1"/>
          </p:cNvSpPr>
          <p:nvPr>
            <p:ph type="body" idx="1"/>
          </p:nvPr>
        </p:nvSpPr>
        <p:spPr bwMode="auto">
          <a:xfrm>
            <a:off x="609600" y="1143000"/>
            <a:ext cx="83820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99334" name="Rectangle 6"/>
          <p:cNvSpPr>
            <a:spLocks noChangeArrowheads="1"/>
          </p:cNvSpPr>
          <p:nvPr/>
        </p:nvSpPr>
        <p:spPr bwMode="auto">
          <a:xfrm>
            <a:off x="6477000" y="6400800"/>
            <a:ext cx="1905000" cy="457200"/>
          </a:xfrm>
          <a:prstGeom prst="rect">
            <a:avLst/>
          </a:prstGeom>
          <a:noFill/>
          <a:ln w="12700">
            <a:noFill/>
            <a:miter lim="800000"/>
            <a:headEnd/>
            <a:tailEnd/>
          </a:ln>
          <a:effectLst/>
        </p:spPr>
        <p:txBody>
          <a:bodyPr wrap="none" anchor="ctr"/>
          <a:lstStyle/>
          <a:p>
            <a:pPr>
              <a:defRPr/>
            </a:pPr>
            <a:endParaRPr lang="en-US" dirty="0"/>
          </a:p>
        </p:txBody>
      </p:sp>
      <p:sp>
        <p:nvSpPr>
          <p:cNvPr id="99337" name="Rectangle 9"/>
          <p:cNvSpPr>
            <a:spLocks noChangeArrowheads="1"/>
          </p:cNvSpPr>
          <p:nvPr/>
        </p:nvSpPr>
        <p:spPr bwMode="auto">
          <a:xfrm>
            <a:off x="8648860" y="6475412"/>
            <a:ext cx="458788" cy="382588"/>
          </a:xfrm>
          <a:prstGeom prst="rect">
            <a:avLst/>
          </a:prstGeom>
          <a:noFill/>
          <a:ln w="12700">
            <a:noFill/>
            <a:miter lim="800000"/>
            <a:headEnd/>
            <a:tailEnd/>
          </a:ln>
          <a:effectLst/>
        </p:spPr>
        <p:txBody>
          <a:bodyPr wrap="none" lIns="90488" tIns="44450" rIns="90488" bIns="44450" anchor="ctr"/>
          <a:lstStyle/>
          <a:p>
            <a:pPr algn="r">
              <a:defRPr/>
            </a:pPr>
            <a:r>
              <a:rPr lang="en-US" sz="1000" b="1" dirty="0">
                <a:solidFill>
                  <a:srgbClr val="455EA0"/>
                </a:solidFill>
                <a:latin typeface="Arial" charset="0"/>
              </a:rPr>
              <a:t>1- </a:t>
            </a:r>
            <a:fld id="{E60E7E61-42B9-45CE-A0EE-FB8F7CCA12F2}" type="slidenum">
              <a:rPr lang="en-US" sz="1000" b="1">
                <a:solidFill>
                  <a:srgbClr val="455EA0"/>
                </a:solidFill>
                <a:latin typeface="Arial" charset="0"/>
              </a:rPr>
              <a:pPr algn="r">
                <a:defRPr/>
              </a:pPr>
              <a:t>‹#›</a:t>
            </a:fld>
            <a:endParaRPr lang="en-US" sz="1000" b="1" dirty="0">
              <a:solidFill>
                <a:srgbClr val="455EA0"/>
              </a:solidFill>
              <a:latin typeface="Arial" charset="0"/>
            </a:endParaRPr>
          </a:p>
        </p:txBody>
      </p:sp>
    </p:spTree>
    <p:extLst>
      <p:ext uri="{BB962C8B-B14F-4D97-AF65-F5344CB8AC3E}">
        <p14:creationId xmlns:p14="http://schemas.microsoft.com/office/powerpoint/2010/main" val="123874210"/>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56" r:id="rId13"/>
    <p:sldLayoutId id="2147483663" r:id="rId14"/>
  </p:sldLayoutIdLst>
  <p:txStyles>
    <p:titleStyle>
      <a:lvl1pPr algn="ctr" rtl="0" eaLnBrk="1" fontAlgn="base" hangingPunct="1">
        <a:spcBef>
          <a:spcPct val="0"/>
        </a:spcBef>
        <a:spcAft>
          <a:spcPct val="0"/>
        </a:spcAft>
        <a:defRPr sz="3800">
          <a:solidFill>
            <a:srgbClr val="FFFFFF"/>
          </a:solidFill>
          <a:latin typeface="+mj-lt"/>
          <a:ea typeface="+mj-ea"/>
          <a:cs typeface="+mj-cs"/>
        </a:defRPr>
      </a:lvl1pPr>
      <a:lvl2pPr algn="ctr" rtl="0" eaLnBrk="1" fontAlgn="base" hangingPunct="1">
        <a:spcBef>
          <a:spcPct val="0"/>
        </a:spcBef>
        <a:spcAft>
          <a:spcPct val="0"/>
        </a:spcAft>
        <a:defRPr sz="4400">
          <a:solidFill>
            <a:srgbClr val="EDFFFF"/>
          </a:solidFill>
          <a:latin typeface="Times New Roman" pitchFamily="18" charset="0"/>
        </a:defRPr>
      </a:lvl2pPr>
      <a:lvl3pPr algn="ctr" rtl="0" eaLnBrk="1" fontAlgn="base" hangingPunct="1">
        <a:spcBef>
          <a:spcPct val="0"/>
        </a:spcBef>
        <a:spcAft>
          <a:spcPct val="0"/>
        </a:spcAft>
        <a:defRPr sz="4400">
          <a:solidFill>
            <a:srgbClr val="EDFFFF"/>
          </a:solidFill>
          <a:latin typeface="Times New Roman" pitchFamily="18" charset="0"/>
        </a:defRPr>
      </a:lvl3pPr>
      <a:lvl4pPr algn="ctr" rtl="0" eaLnBrk="1" fontAlgn="base" hangingPunct="1">
        <a:spcBef>
          <a:spcPct val="0"/>
        </a:spcBef>
        <a:spcAft>
          <a:spcPct val="0"/>
        </a:spcAft>
        <a:defRPr sz="4400">
          <a:solidFill>
            <a:srgbClr val="EDFFFF"/>
          </a:solidFill>
          <a:latin typeface="Times New Roman" pitchFamily="18" charset="0"/>
        </a:defRPr>
      </a:lvl4pPr>
      <a:lvl5pPr algn="ctr" rtl="0" eaLnBrk="1" fontAlgn="base" hangingPunct="1">
        <a:spcBef>
          <a:spcPct val="0"/>
        </a:spcBef>
        <a:spcAft>
          <a:spcPct val="0"/>
        </a:spcAft>
        <a:defRPr sz="4400">
          <a:solidFill>
            <a:srgbClr val="EDFFFF"/>
          </a:solidFill>
          <a:latin typeface="Times New Roman" pitchFamily="18" charset="0"/>
        </a:defRPr>
      </a:lvl5pPr>
      <a:lvl6pPr marL="457200" algn="ctr" rtl="0" eaLnBrk="1" fontAlgn="base" hangingPunct="1">
        <a:spcBef>
          <a:spcPct val="0"/>
        </a:spcBef>
        <a:spcAft>
          <a:spcPct val="0"/>
        </a:spcAft>
        <a:defRPr sz="4400" b="1">
          <a:solidFill>
            <a:srgbClr val="FFCCFF"/>
          </a:solidFill>
          <a:latin typeface="Times New Roman" pitchFamily="18" charset="0"/>
        </a:defRPr>
      </a:lvl6pPr>
      <a:lvl7pPr marL="914400" algn="ctr" rtl="0" eaLnBrk="1" fontAlgn="base" hangingPunct="1">
        <a:spcBef>
          <a:spcPct val="0"/>
        </a:spcBef>
        <a:spcAft>
          <a:spcPct val="0"/>
        </a:spcAft>
        <a:defRPr sz="4400" b="1">
          <a:solidFill>
            <a:srgbClr val="FFCCFF"/>
          </a:solidFill>
          <a:latin typeface="Times New Roman" pitchFamily="18" charset="0"/>
        </a:defRPr>
      </a:lvl7pPr>
      <a:lvl8pPr marL="1371600" algn="ctr" rtl="0" eaLnBrk="1" fontAlgn="base" hangingPunct="1">
        <a:spcBef>
          <a:spcPct val="0"/>
        </a:spcBef>
        <a:spcAft>
          <a:spcPct val="0"/>
        </a:spcAft>
        <a:defRPr sz="4400" b="1">
          <a:solidFill>
            <a:srgbClr val="FFCCFF"/>
          </a:solidFill>
          <a:latin typeface="Times New Roman" pitchFamily="18" charset="0"/>
        </a:defRPr>
      </a:lvl8pPr>
      <a:lvl9pPr marL="1828800" algn="ctr" rtl="0" eaLnBrk="1" fontAlgn="base" hangingPunct="1">
        <a:spcBef>
          <a:spcPct val="0"/>
        </a:spcBef>
        <a:spcAft>
          <a:spcPct val="0"/>
        </a:spcAft>
        <a:defRPr sz="4400" b="1">
          <a:solidFill>
            <a:srgbClr val="FFCCFF"/>
          </a:solidFill>
          <a:latin typeface="Times New Roman" pitchFamily="18" charset="0"/>
        </a:defRPr>
      </a:lvl9pPr>
    </p:titleStyle>
    <p:bodyStyle>
      <a:lvl1pPr marL="342900" indent="-342900" algn="l" rtl="0" eaLnBrk="1" fontAlgn="base" hangingPunct="1">
        <a:spcBef>
          <a:spcPct val="20000"/>
        </a:spcBef>
        <a:spcAft>
          <a:spcPct val="0"/>
        </a:spcAft>
        <a:buFont typeface="Wingdings" pitchFamily="2" charset="2"/>
        <a:buChar char="§"/>
        <a:defRPr sz="2200">
          <a:solidFill>
            <a:srgbClr val="010000"/>
          </a:solidFill>
          <a:latin typeface="+mn-lt"/>
          <a:ea typeface="+mn-ea"/>
          <a:cs typeface="+mn-cs"/>
        </a:defRPr>
      </a:lvl1pPr>
      <a:lvl2pPr marL="742950" indent="-285750" algn="l" rtl="0" eaLnBrk="1" fontAlgn="base" hangingPunct="1">
        <a:spcBef>
          <a:spcPct val="20000"/>
        </a:spcBef>
        <a:spcAft>
          <a:spcPct val="0"/>
        </a:spcAft>
        <a:buChar char="–"/>
        <a:defRPr sz="2000">
          <a:solidFill>
            <a:srgbClr val="010000"/>
          </a:solidFill>
          <a:latin typeface="+mn-lt"/>
        </a:defRPr>
      </a:lvl2pPr>
      <a:lvl3pPr marL="1143000" indent="-228600" algn="l" rtl="0" eaLnBrk="1" fontAlgn="base" hangingPunct="1">
        <a:spcBef>
          <a:spcPct val="20000"/>
        </a:spcBef>
        <a:spcAft>
          <a:spcPct val="0"/>
        </a:spcAft>
        <a:buChar char="•"/>
        <a:defRPr sz="2000">
          <a:solidFill>
            <a:srgbClr val="010000"/>
          </a:solidFill>
          <a:latin typeface="+mn-lt"/>
        </a:defRPr>
      </a:lvl3pPr>
      <a:lvl4pPr marL="1600200" indent="-228600" algn="l" rtl="0" eaLnBrk="1" fontAlgn="base" hangingPunct="1">
        <a:spcBef>
          <a:spcPct val="20000"/>
        </a:spcBef>
        <a:spcAft>
          <a:spcPct val="0"/>
        </a:spcAft>
        <a:buChar char="–"/>
        <a:defRPr sz="1600">
          <a:solidFill>
            <a:srgbClr val="010000"/>
          </a:solidFill>
          <a:latin typeface="+mn-lt"/>
        </a:defRPr>
      </a:lvl4pPr>
      <a:lvl5pPr marL="2057400" indent="-228600" algn="l" rtl="0" eaLnBrk="1" fontAlgn="base" hangingPunct="1">
        <a:spcBef>
          <a:spcPct val="20000"/>
        </a:spcBef>
        <a:spcAft>
          <a:spcPct val="0"/>
        </a:spcAft>
        <a:buChar char="»"/>
        <a:defRPr sz="1400">
          <a:solidFill>
            <a:srgbClr val="010000"/>
          </a:solidFill>
          <a:latin typeface="+mn-lt"/>
        </a:defRPr>
      </a:lvl5pPr>
      <a:lvl6pPr marL="2514600" indent="-228600" algn="l" rtl="0" eaLnBrk="1" fontAlgn="base" hangingPunct="1">
        <a:spcBef>
          <a:spcPct val="20000"/>
        </a:spcBef>
        <a:spcAft>
          <a:spcPct val="0"/>
        </a:spcAft>
        <a:buSzPct val="100000"/>
        <a:buChar char="•"/>
        <a:defRPr sz="2000">
          <a:solidFill>
            <a:srgbClr val="010000"/>
          </a:solidFill>
          <a:latin typeface="+mn-lt"/>
        </a:defRPr>
      </a:lvl6pPr>
      <a:lvl7pPr marL="2971800" indent="-228600" algn="l" rtl="0" eaLnBrk="1" fontAlgn="base" hangingPunct="1">
        <a:spcBef>
          <a:spcPct val="20000"/>
        </a:spcBef>
        <a:spcAft>
          <a:spcPct val="0"/>
        </a:spcAft>
        <a:buSzPct val="100000"/>
        <a:buChar char="•"/>
        <a:defRPr sz="2000">
          <a:solidFill>
            <a:srgbClr val="010000"/>
          </a:solidFill>
          <a:latin typeface="+mn-lt"/>
        </a:defRPr>
      </a:lvl7pPr>
      <a:lvl8pPr marL="3429000" indent="-228600" algn="l" rtl="0" eaLnBrk="1" fontAlgn="base" hangingPunct="1">
        <a:spcBef>
          <a:spcPct val="20000"/>
        </a:spcBef>
        <a:spcAft>
          <a:spcPct val="0"/>
        </a:spcAft>
        <a:buSzPct val="100000"/>
        <a:buChar char="•"/>
        <a:defRPr sz="2000">
          <a:solidFill>
            <a:srgbClr val="010000"/>
          </a:solidFill>
          <a:latin typeface="+mn-lt"/>
        </a:defRPr>
      </a:lvl8pPr>
      <a:lvl9pPr marL="3886200" indent="-228600" algn="l" rtl="0" eaLnBrk="1" fontAlgn="base" hangingPunct="1">
        <a:spcBef>
          <a:spcPct val="20000"/>
        </a:spcBef>
        <a:spcAft>
          <a:spcPct val="0"/>
        </a:spcAft>
        <a:buSzPct val="100000"/>
        <a:buChar char="•"/>
        <a:defRPr sz="2000">
          <a:solidFill>
            <a:srgbClr val="01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8AEDD2C-05F1-4BD5-AF71-33455B5A269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133600"/>
            <a:ext cx="3106882" cy="4020671"/>
          </a:xfrm>
          <a:prstGeom prst="rect">
            <a:avLst/>
          </a:prstGeom>
        </p:spPr>
      </p:pic>
    </p:spTree>
    <p:extLst>
      <p:ext uri="{BB962C8B-B14F-4D97-AF65-F5344CB8AC3E}">
        <p14:creationId xmlns:p14="http://schemas.microsoft.com/office/powerpoint/2010/main" val="942646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0" name="Rectangle 15"/>
          <p:cNvSpPr>
            <a:spLocks noGrp="1" noChangeArrowheads="1"/>
          </p:cNvSpPr>
          <p:nvPr>
            <p:ph type="title"/>
          </p:nvPr>
        </p:nvSpPr>
        <p:spPr>
          <a:noFill/>
        </p:spPr>
        <p:txBody>
          <a:bodyPr/>
          <a:lstStyle/>
          <a:p>
            <a:r>
              <a:rPr lang="en-US" altLang="en-US" dirty="0"/>
              <a:t>What Is a Corporation? </a:t>
            </a:r>
            <a:r>
              <a:rPr lang="en-US" altLang="en-US" sz="2000" dirty="0"/>
              <a:t>(2 of 4)</a:t>
            </a:r>
            <a:endParaRPr lang="en-US" altLang="en-US" dirty="0"/>
          </a:p>
        </p:txBody>
      </p:sp>
      <p:sp>
        <p:nvSpPr>
          <p:cNvPr id="104464" name="Rectangle 16"/>
          <p:cNvSpPr>
            <a:spLocks noGrp="1" noChangeArrowheads="1"/>
          </p:cNvSpPr>
          <p:nvPr>
            <p:ph idx="1"/>
          </p:nvPr>
        </p:nvSpPr>
        <p:spPr>
          <a:xfrm>
            <a:off x="914400" y="1219200"/>
            <a:ext cx="7772400" cy="4572000"/>
          </a:xfrm>
          <a:noFill/>
        </p:spPr>
        <p:txBody>
          <a:bodyPr/>
          <a:lstStyle/>
          <a:p>
            <a:r>
              <a:rPr lang="en-US" altLang="en-US" sz="3200" dirty="0"/>
              <a:t>Types of Business Organizations</a:t>
            </a:r>
          </a:p>
          <a:p>
            <a:pPr lvl="1"/>
            <a:r>
              <a:rPr lang="en-US" altLang="en-US" sz="2800" dirty="0"/>
              <a:t>Sole Proprietorships</a:t>
            </a:r>
          </a:p>
          <a:p>
            <a:pPr lvl="1"/>
            <a:r>
              <a:rPr lang="en-US" altLang="en-US" sz="2800" dirty="0"/>
              <a:t>Partnerships</a:t>
            </a:r>
          </a:p>
          <a:p>
            <a:pPr lvl="1"/>
            <a:r>
              <a:rPr lang="en-US" altLang="en-US" sz="2800" dirty="0"/>
              <a:t>Corporations</a:t>
            </a:r>
          </a:p>
          <a:p>
            <a:pPr lvl="1"/>
            <a:r>
              <a:rPr lang="en-US" altLang="en-US" sz="2800" dirty="0"/>
              <a:t>Limited Liability Options</a:t>
            </a:r>
          </a:p>
          <a:p>
            <a:pPr lvl="2"/>
            <a:r>
              <a:rPr lang="en-US" altLang="en-US" sz="2400" dirty="0"/>
              <a:t>Limited Liability Partnerships</a:t>
            </a:r>
          </a:p>
          <a:p>
            <a:pPr lvl="2"/>
            <a:r>
              <a:rPr lang="en-US" altLang="en-US" sz="2400" dirty="0"/>
              <a:t>Limited Liability Corporations</a:t>
            </a:r>
          </a:p>
          <a:p>
            <a:pPr lvl="2"/>
            <a:r>
              <a:rPr lang="en-US" altLang="en-US" sz="2400" dirty="0"/>
              <a:t>Professional Corporations</a:t>
            </a:r>
          </a:p>
          <a:p>
            <a:r>
              <a:rPr lang="en-US" altLang="en-US" sz="3200" dirty="0"/>
              <a:t>Limited Liability</a:t>
            </a:r>
          </a:p>
          <a:p>
            <a:pPr lvl="1"/>
            <a:r>
              <a:rPr lang="en-US" altLang="en-US" sz="2800" dirty="0"/>
              <a:t>The owners of a corporation are not personally liable for its obligations</a:t>
            </a:r>
          </a:p>
        </p:txBody>
      </p:sp>
    </p:spTree>
    <p:extLst>
      <p:ext uri="{BB962C8B-B14F-4D97-AF65-F5344CB8AC3E}">
        <p14:creationId xmlns:p14="http://schemas.microsoft.com/office/powerpoint/2010/main" val="1341668943"/>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104464">
                                            <p:txEl>
                                              <p:pRg st="0" end="0"/>
                                            </p:txEl>
                                          </p:spTgt>
                                        </p:tgtEl>
                                        <p:attrNameLst>
                                          <p:attrName>style.visibility</p:attrName>
                                        </p:attrNameLst>
                                      </p:cBhvr>
                                      <p:to>
                                        <p:strVal val="visible"/>
                                      </p:to>
                                    </p:set>
                                    <p:anim calcmode="lin" valueType="num">
                                      <p:cBhvr additive="base">
                                        <p:cTn id="7" dur="500" fill="hold"/>
                                        <p:tgtEl>
                                          <p:spTgt spid="10446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4464">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104464">
                                            <p:txEl>
                                              <p:pRg st="1" end="1"/>
                                            </p:txEl>
                                          </p:spTgt>
                                        </p:tgtEl>
                                        <p:attrNameLst>
                                          <p:attrName>style.visibility</p:attrName>
                                        </p:attrNameLst>
                                      </p:cBhvr>
                                      <p:to>
                                        <p:strVal val="visible"/>
                                      </p:to>
                                    </p:set>
                                    <p:anim calcmode="lin" valueType="num">
                                      <p:cBhvr additive="base">
                                        <p:cTn id="13" dur="500" fill="hold"/>
                                        <p:tgtEl>
                                          <p:spTgt spid="10446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4464">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104464">
                                            <p:txEl>
                                              <p:pRg st="2" end="2"/>
                                            </p:txEl>
                                          </p:spTgt>
                                        </p:tgtEl>
                                        <p:attrNameLst>
                                          <p:attrName>style.visibility</p:attrName>
                                        </p:attrNameLst>
                                      </p:cBhvr>
                                      <p:to>
                                        <p:strVal val="visible"/>
                                      </p:to>
                                    </p:set>
                                    <p:anim calcmode="lin" valueType="num">
                                      <p:cBhvr additive="base">
                                        <p:cTn id="19" dur="500" fill="hold"/>
                                        <p:tgtEl>
                                          <p:spTgt spid="10446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4464">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104464">
                                            <p:txEl>
                                              <p:pRg st="3" end="3"/>
                                            </p:txEl>
                                          </p:spTgt>
                                        </p:tgtEl>
                                        <p:attrNameLst>
                                          <p:attrName>style.visibility</p:attrName>
                                        </p:attrNameLst>
                                      </p:cBhvr>
                                      <p:to>
                                        <p:strVal val="visible"/>
                                      </p:to>
                                    </p:set>
                                    <p:anim calcmode="lin" valueType="num">
                                      <p:cBhvr additive="base">
                                        <p:cTn id="25" dur="500" fill="hold"/>
                                        <p:tgtEl>
                                          <p:spTgt spid="10446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4464">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104464">
                                            <p:txEl>
                                              <p:pRg st="4" end="4"/>
                                            </p:txEl>
                                          </p:spTgt>
                                        </p:tgtEl>
                                        <p:attrNameLst>
                                          <p:attrName>style.visibility</p:attrName>
                                        </p:attrNameLst>
                                      </p:cBhvr>
                                      <p:to>
                                        <p:strVal val="visible"/>
                                      </p:to>
                                    </p:set>
                                    <p:anim calcmode="lin" valueType="num">
                                      <p:cBhvr additive="base">
                                        <p:cTn id="31" dur="500" fill="hold"/>
                                        <p:tgtEl>
                                          <p:spTgt spid="10446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04464">
                                            <p:txEl>
                                              <p:pRg st="4" end="4"/>
                                            </p:txEl>
                                          </p:spTgt>
                                        </p:tgtEl>
                                        <p:attrNameLst>
                                          <p:attrName>ppt_y</p:attrName>
                                        </p:attrNameLst>
                                      </p:cBhvr>
                                      <p:tavLst>
                                        <p:tav tm="0">
                                          <p:val>
                                            <p:strVal val="0-#ppt_h/2"/>
                                          </p:val>
                                        </p:tav>
                                        <p:tav tm="100000">
                                          <p:val>
                                            <p:strVal val="#ppt_y"/>
                                          </p:val>
                                        </p:tav>
                                      </p:tavLst>
                                    </p:anim>
                                  </p:childTnLst>
                                </p:cTn>
                              </p:par>
                              <p:par>
                                <p:cTn id="33" presetID="2" presetClass="entr" presetSubtype="3" fill="hold" grpId="0" nodeType="withEffect">
                                  <p:stCondLst>
                                    <p:cond delay="0"/>
                                  </p:stCondLst>
                                  <p:childTnLst>
                                    <p:set>
                                      <p:cBhvr>
                                        <p:cTn id="34" dur="1" fill="hold">
                                          <p:stCondLst>
                                            <p:cond delay="0"/>
                                          </p:stCondLst>
                                        </p:cTn>
                                        <p:tgtEl>
                                          <p:spTgt spid="104464">
                                            <p:txEl>
                                              <p:pRg st="5" end="5"/>
                                            </p:txEl>
                                          </p:spTgt>
                                        </p:tgtEl>
                                        <p:attrNameLst>
                                          <p:attrName>style.visibility</p:attrName>
                                        </p:attrNameLst>
                                      </p:cBhvr>
                                      <p:to>
                                        <p:strVal val="visible"/>
                                      </p:to>
                                    </p:set>
                                    <p:anim calcmode="lin" valueType="num">
                                      <p:cBhvr additive="base">
                                        <p:cTn id="35" dur="500" fill="hold"/>
                                        <p:tgtEl>
                                          <p:spTgt spid="104464">
                                            <p:txEl>
                                              <p:pRg st="5" end="5"/>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104464">
                                            <p:txEl>
                                              <p:pRg st="5" end="5"/>
                                            </p:txEl>
                                          </p:spTgt>
                                        </p:tgtEl>
                                        <p:attrNameLst>
                                          <p:attrName>ppt_y</p:attrName>
                                        </p:attrNameLst>
                                      </p:cBhvr>
                                      <p:tavLst>
                                        <p:tav tm="0">
                                          <p:val>
                                            <p:strVal val="0-#ppt_h/2"/>
                                          </p:val>
                                        </p:tav>
                                        <p:tav tm="100000">
                                          <p:val>
                                            <p:strVal val="#ppt_y"/>
                                          </p:val>
                                        </p:tav>
                                      </p:tavLst>
                                    </p:anim>
                                  </p:childTnLst>
                                </p:cTn>
                              </p:par>
                              <p:par>
                                <p:cTn id="37" presetID="2" presetClass="entr" presetSubtype="3" fill="hold" grpId="0" nodeType="withEffect">
                                  <p:stCondLst>
                                    <p:cond delay="0"/>
                                  </p:stCondLst>
                                  <p:childTnLst>
                                    <p:set>
                                      <p:cBhvr>
                                        <p:cTn id="38" dur="1" fill="hold">
                                          <p:stCondLst>
                                            <p:cond delay="0"/>
                                          </p:stCondLst>
                                        </p:cTn>
                                        <p:tgtEl>
                                          <p:spTgt spid="104464">
                                            <p:txEl>
                                              <p:pRg st="6" end="6"/>
                                            </p:txEl>
                                          </p:spTgt>
                                        </p:tgtEl>
                                        <p:attrNameLst>
                                          <p:attrName>style.visibility</p:attrName>
                                        </p:attrNameLst>
                                      </p:cBhvr>
                                      <p:to>
                                        <p:strVal val="visible"/>
                                      </p:to>
                                    </p:set>
                                    <p:anim calcmode="lin" valueType="num">
                                      <p:cBhvr additive="base">
                                        <p:cTn id="39" dur="500" fill="hold"/>
                                        <p:tgtEl>
                                          <p:spTgt spid="104464">
                                            <p:txEl>
                                              <p:pRg st="6" end="6"/>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104464">
                                            <p:txEl>
                                              <p:pRg st="6" end="6"/>
                                            </p:txEl>
                                          </p:spTgt>
                                        </p:tgtEl>
                                        <p:attrNameLst>
                                          <p:attrName>ppt_y</p:attrName>
                                        </p:attrNameLst>
                                      </p:cBhvr>
                                      <p:tavLst>
                                        <p:tav tm="0">
                                          <p:val>
                                            <p:strVal val="0-#ppt_h/2"/>
                                          </p:val>
                                        </p:tav>
                                        <p:tav tm="100000">
                                          <p:val>
                                            <p:strVal val="#ppt_y"/>
                                          </p:val>
                                        </p:tav>
                                      </p:tavLst>
                                    </p:anim>
                                  </p:childTnLst>
                                </p:cTn>
                              </p:par>
                              <p:par>
                                <p:cTn id="41" presetID="2" presetClass="entr" presetSubtype="3" fill="hold" grpId="0" nodeType="withEffect">
                                  <p:stCondLst>
                                    <p:cond delay="0"/>
                                  </p:stCondLst>
                                  <p:childTnLst>
                                    <p:set>
                                      <p:cBhvr>
                                        <p:cTn id="42" dur="1" fill="hold">
                                          <p:stCondLst>
                                            <p:cond delay="0"/>
                                          </p:stCondLst>
                                        </p:cTn>
                                        <p:tgtEl>
                                          <p:spTgt spid="104464">
                                            <p:txEl>
                                              <p:pRg st="7" end="7"/>
                                            </p:txEl>
                                          </p:spTgt>
                                        </p:tgtEl>
                                        <p:attrNameLst>
                                          <p:attrName>style.visibility</p:attrName>
                                        </p:attrNameLst>
                                      </p:cBhvr>
                                      <p:to>
                                        <p:strVal val="visible"/>
                                      </p:to>
                                    </p:set>
                                    <p:anim calcmode="lin" valueType="num">
                                      <p:cBhvr additive="base">
                                        <p:cTn id="43" dur="500" fill="hold"/>
                                        <p:tgtEl>
                                          <p:spTgt spid="104464">
                                            <p:txEl>
                                              <p:pRg st="7" end="7"/>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104464">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grpId="0" nodeType="clickEffect">
                                  <p:stCondLst>
                                    <p:cond delay="0"/>
                                  </p:stCondLst>
                                  <p:childTnLst>
                                    <p:set>
                                      <p:cBhvr>
                                        <p:cTn id="48" dur="1" fill="hold">
                                          <p:stCondLst>
                                            <p:cond delay="0"/>
                                          </p:stCondLst>
                                        </p:cTn>
                                        <p:tgtEl>
                                          <p:spTgt spid="104464">
                                            <p:txEl>
                                              <p:pRg st="8" end="8"/>
                                            </p:txEl>
                                          </p:spTgt>
                                        </p:tgtEl>
                                        <p:attrNameLst>
                                          <p:attrName>style.visibility</p:attrName>
                                        </p:attrNameLst>
                                      </p:cBhvr>
                                      <p:to>
                                        <p:strVal val="visible"/>
                                      </p:to>
                                    </p:set>
                                    <p:anim calcmode="lin" valueType="num">
                                      <p:cBhvr additive="base">
                                        <p:cTn id="49" dur="500" fill="hold"/>
                                        <p:tgtEl>
                                          <p:spTgt spid="104464">
                                            <p:txEl>
                                              <p:pRg st="8" end="8"/>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104464">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3" fill="hold" grpId="0" nodeType="clickEffect">
                                  <p:stCondLst>
                                    <p:cond delay="0"/>
                                  </p:stCondLst>
                                  <p:childTnLst>
                                    <p:set>
                                      <p:cBhvr>
                                        <p:cTn id="54" dur="1" fill="hold">
                                          <p:stCondLst>
                                            <p:cond delay="0"/>
                                          </p:stCondLst>
                                        </p:cTn>
                                        <p:tgtEl>
                                          <p:spTgt spid="104464">
                                            <p:txEl>
                                              <p:pRg st="9" end="9"/>
                                            </p:txEl>
                                          </p:spTgt>
                                        </p:tgtEl>
                                        <p:attrNameLst>
                                          <p:attrName>style.visibility</p:attrName>
                                        </p:attrNameLst>
                                      </p:cBhvr>
                                      <p:to>
                                        <p:strVal val="visible"/>
                                      </p:to>
                                    </p:set>
                                    <p:anim calcmode="lin" valueType="num">
                                      <p:cBhvr additive="base">
                                        <p:cTn id="55" dur="500" fill="hold"/>
                                        <p:tgtEl>
                                          <p:spTgt spid="104464">
                                            <p:txEl>
                                              <p:pRg st="9" end="9"/>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104464">
                                            <p:txEl>
                                              <p:pRg st="9" end="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64"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1" name="Rectangle 18"/>
          <p:cNvSpPr>
            <a:spLocks noGrp="1" noChangeArrowheads="1"/>
          </p:cNvSpPr>
          <p:nvPr>
            <p:ph type="title"/>
          </p:nvPr>
        </p:nvSpPr>
        <p:spPr>
          <a:noFill/>
        </p:spPr>
        <p:txBody>
          <a:bodyPr/>
          <a:lstStyle/>
          <a:p>
            <a:r>
              <a:rPr lang="en-US" altLang="en-US" dirty="0"/>
              <a:t>What Is a Corporation? </a:t>
            </a:r>
            <a:r>
              <a:rPr lang="en-US" altLang="en-US" sz="2000" dirty="0"/>
              <a:t>(3 of 4)</a:t>
            </a:r>
            <a:endParaRPr lang="en-US" altLang="en-US" dirty="0"/>
          </a:p>
        </p:txBody>
      </p:sp>
      <p:graphicFrame>
        <p:nvGraphicFramePr>
          <p:cNvPr id="2" name="Table 1"/>
          <p:cNvGraphicFramePr>
            <a:graphicFrameLocks noGrp="1"/>
          </p:cNvGraphicFramePr>
          <p:nvPr/>
        </p:nvGraphicFramePr>
        <p:xfrm>
          <a:off x="381000" y="2438400"/>
          <a:ext cx="8382000" cy="2895600"/>
        </p:xfrm>
        <a:graphic>
          <a:graphicData uri="http://schemas.openxmlformats.org/drawingml/2006/table">
            <a:tbl>
              <a:tblPr firstRow="1" bandRow="1">
                <a:tableStyleId>{284E427A-3D55-4303-BF80-6455036E1DE7}</a:tableStyleId>
              </a:tblPr>
              <a:tblGrid>
                <a:gridCol w="3200390">
                  <a:extLst>
                    <a:ext uri="{9D8B030D-6E8A-4147-A177-3AD203B41FA5}">
                      <a16:colId xmlns:a16="http://schemas.microsoft.com/office/drawing/2014/main" val="20000"/>
                    </a:ext>
                  </a:extLst>
                </a:gridCol>
                <a:gridCol w="1828810">
                  <a:extLst>
                    <a:ext uri="{9D8B030D-6E8A-4147-A177-3AD203B41FA5}">
                      <a16:colId xmlns:a16="http://schemas.microsoft.com/office/drawing/2014/main" val="20001"/>
                    </a:ext>
                  </a:extLst>
                </a:gridCol>
                <a:gridCol w="1625601">
                  <a:extLst>
                    <a:ext uri="{9D8B030D-6E8A-4147-A177-3AD203B41FA5}">
                      <a16:colId xmlns:a16="http://schemas.microsoft.com/office/drawing/2014/main" val="20002"/>
                    </a:ext>
                  </a:extLst>
                </a:gridCol>
                <a:gridCol w="1727199">
                  <a:extLst>
                    <a:ext uri="{9D8B030D-6E8A-4147-A177-3AD203B41FA5}">
                      <a16:colId xmlns:a16="http://schemas.microsoft.com/office/drawing/2014/main" val="20003"/>
                    </a:ext>
                  </a:extLst>
                </a:gridCol>
              </a:tblGrid>
              <a:tr h="701040">
                <a:tc>
                  <a:txBody>
                    <a:bodyPr/>
                    <a:lstStyle/>
                    <a:p>
                      <a:pPr algn="ct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Sole Proprietorship</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Partnership</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Corporation</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val="10000"/>
                  </a:ext>
                </a:extLst>
              </a:tr>
              <a:tr h="396240">
                <a:tc>
                  <a:txBody>
                    <a:bodyPr/>
                    <a:lstStyle/>
                    <a:p>
                      <a:pPr algn="ctr"/>
                      <a:r>
                        <a:rPr lang="en-US" sz="2000" dirty="0"/>
                        <a:t>Who owns the business?</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The manager</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Partners</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Stockholders</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val="10001"/>
                  </a:ext>
                </a:extLst>
              </a:tr>
              <a:tr h="701040">
                <a:tc>
                  <a:txBody>
                    <a:bodyPr/>
                    <a:lstStyle/>
                    <a:p>
                      <a:pPr algn="ctr"/>
                      <a:r>
                        <a:rPr lang="en-US" sz="2000" dirty="0"/>
                        <a:t>Are managers and owners separate?</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No</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No</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Usually</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val="10002"/>
                  </a:ext>
                </a:extLst>
              </a:tr>
              <a:tr h="396240">
                <a:tc>
                  <a:txBody>
                    <a:bodyPr/>
                    <a:lstStyle/>
                    <a:p>
                      <a:pPr algn="ctr"/>
                      <a:r>
                        <a:rPr lang="en-US" sz="2000" dirty="0"/>
                        <a:t>What is the owner’s liability?</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Unlimited</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Unlimited</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Limited</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val="10003"/>
                  </a:ext>
                </a:extLst>
              </a:tr>
              <a:tr h="701040">
                <a:tc>
                  <a:txBody>
                    <a:bodyPr/>
                    <a:lstStyle/>
                    <a:p>
                      <a:pPr algn="ctr"/>
                      <a:r>
                        <a:rPr lang="en-US" sz="2000" dirty="0"/>
                        <a:t>Are the owner and business taxed separately?</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No</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No</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Yes</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41711887"/>
      </p:ext>
    </p:extLst>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dirty="0"/>
              <a:t>What Is a Corporation? </a:t>
            </a:r>
            <a:r>
              <a:rPr lang="en-US" altLang="en-US" sz="2000" dirty="0"/>
              <a:t>(4 of 4)</a:t>
            </a:r>
            <a:endParaRPr lang="en-US" altLang="en-US" dirty="0"/>
          </a:p>
        </p:txBody>
      </p:sp>
      <p:sp>
        <p:nvSpPr>
          <p:cNvPr id="22" name="Rounded Rectangle 21"/>
          <p:cNvSpPr/>
          <p:nvPr/>
        </p:nvSpPr>
        <p:spPr bwMode="auto">
          <a:xfrm>
            <a:off x="291737" y="2853100"/>
            <a:ext cx="3581400" cy="892674"/>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Partnerships</a:t>
            </a:r>
          </a:p>
        </p:txBody>
      </p:sp>
      <p:sp>
        <p:nvSpPr>
          <p:cNvPr id="24" name="Rounded Rectangle 23"/>
          <p:cNvSpPr/>
          <p:nvPr/>
        </p:nvSpPr>
        <p:spPr bwMode="auto">
          <a:xfrm>
            <a:off x="291737" y="1764574"/>
            <a:ext cx="3581400" cy="892674"/>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Sole Proprietorships</a:t>
            </a:r>
          </a:p>
        </p:txBody>
      </p:sp>
      <p:sp>
        <p:nvSpPr>
          <p:cNvPr id="26" name="Rounded Rectangle 25"/>
          <p:cNvSpPr/>
          <p:nvPr/>
        </p:nvSpPr>
        <p:spPr bwMode="auto">
          <a:xfrm>
            <a:off x="4863737" y="4560025"/>
            <a:ext cx="3581400" cy="1371600"/>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Limited Liability</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2200" dirty="0">
                <a:latin typeface="Calibri" panose="020F0502020204030204" pitchFamily="34" charset="0"/>
              </a:rPr>
              <a:t>Corporate tax on profits + personal tax on dividends</a:t>
            </a:r>
            <a:endParaRPr kumimoji="0" lang="en-US" sz="2200" b="0" i="0" u="none" strike="noStrike" cap="none" normalizeH="0" baseline="0" dirty="0">
              <a:ln>
                <a:noFill/>
              </a:ln>
              <a:solidFill>
                <a:schemeClr val="tx1"/>
              </a:solidFill>
              <a:effectLst/>
              <a:latin typeface="Calibri" panose="020F0502020204030204" pitchFamily="34" charset="0"/>
            </a:endParaRPr>
          </a:p>
        </p:txBody>
      </p:sp>
      <p:sp>
        <p:nvSpPr>
          <p:cNvPr id="23" name="Rounded Rectangle 22"/>
          <p:cNvSpPr/>
          <p:nvPr/>
        </p:nvSpPr>
        <p:spPr bwMode="auto">
          <a:xfrm>
            <a:off x="291737" y="4747237"/>
            <a:ext cx="3581400" cy="892674"/>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Corporations</a:t>
            </a:r>
          </a:p>
        </p:txBody>
      </p:sp>
      <p:sp>
        <p:nvSpPr>
          <p:cNvPr id="27" name="Rounded Rectangle 26"/>
          <p:cNvSpPr/>
          <p:nvPr/>
        </p:nvSpPr>
        <p:spPr bwMode="auto">
          <a:xfrm>
            <a:off x="4876800" y="2133600"/>
            <a:ext cx="3581400" cy="1371600"/>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Unlim</a:t>
            </a:r>
            <a:r>
              <a:rPr lang="en-US" sz="2200" dirty="0">
                <a:latin typeface="Calibri" panose="020F0502020204030204" pitchFamily="34" charset="0"/>
              </a:rPr>
              <a:t>ited Liability</a:t>
            </a:r>
          </a:p>
          <a:p>
            <a:pPr marL="0" marR="0" indent="0" algn="ctr" defTabSz="914400" rtl="0" eaLnBrk="0" fontAlgn="base" latinLnBrk="0" hangingPunct="0">
              <a:lnSpc>
                <a:spcPct val="100000"/>
              </a:lnSpc>
              <a:spcBef>
                <a:spcPct val="0"/>
              </a:spcBef>
              <a:spcAft>
                <a:spcPct val="0"/>
              </a:spcAft>
              <a:buClrTx/>
              <a:buSzTx/>
              <a:buFontTx/>
              <a:buNone/>
              <a:tabLst/>
            </a:pPr>
            <a:endParaRPr lang="en-US" sz="1000" dirty="0">
              <a:latin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Personal</a:t>
            </a:r>
            <a:r>
              <a:rPr kumimoji="0" lang="en-US" sz="2200" b="0" i="0" u="none" strike="noStrike" cap="none" normalizeH="0" dirty="0">
                <a:ln>
                  <a:noFill/>
                </a:ln>
                <a:solidFill>
                  <a:schemeClr val="tx1"/>
                </a:solidFill>
                <a:effectLst/>
                <a:latin typeface="Calibri" panose="020F0502020204030204" pitchFamily="34" charset="0"/>
              </a:rPr>
              <a:t> tax on profits</a:t>
            </a:r>
            <a:endParaRPr kumimoji="0" lang="en-US" sz="2200" b="0" i="0" u="none" strike="noStrike" cap="none" normalizeH="0" baseline="0" dirty="0">
              <a:ln>
                <a:noFill/>
              </a:ln>
              <a:solidFill>
                <a:schemeClr val="tx1"/>
              </a:solidFill>
              <a:effectLst/>
              <a:latin typeface="Calibri" panose="020F0502020204030204" pitchFamily="34" charset="0"/>
            </a:endParaRPr>
          </a:p>
        </p:txBody>
      </p:sp>
      <p:cxnSp>
        <p:nvCxnSpPr>
          <p:cNvPr id="15" name="Straight Arrow Connector 14"/>
          <p:cNvCxnSpPr/>
          <p:nvPr/>
        </p:nvCxnSpPr>
        <p:spPr bwMode="auto">
          <a:xfrm>
            <a:off x="3873137" y="5245825"/>
            <a:ext cx="990600" cy="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7" name="Straight Arrow Connector 16"/>
          <p:cNvCxnSpPr/>
          <p:nvPr/>
        </p:nvCxnSpPr>
        <p:spPr bwMode="auto">
          <a:xfrm>
            <a:off x="3873137" y="3212374"/>
            <a:ext cx="990600" cy="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25" name="Straight Arrow Connector 24"/>
          <p:cNvCxnSpPr/>
          <p:nvPr/>
        </p:nvCxnSpPr>
        <p:spPr bwMode="auto">
          <a:xfrm>
            <a:off x="3873137" y="2450374"/>
            <a:ext cx="990600" cy="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833426894"/>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16390" name="Rectangle 6"/>
          <p:cNvSpPr>
            <a:spLocks noGrp="1" noChangeArrowheads="1"/>
          </p:cNvSpPr>
          <p:nvPr>
            <p:ph type="title"/>
          </p:nvPr>
        </p:nvSpPr>
        <p:spPr>
          <a:noFill/>
        </p:spPr>
        <p:txBody>
          <a:bodyPr/>
          <a:lstStyle/>
          <a:p>
            <a:r>
              <a:rPr lang="en-US" altLang="en-US" dirty="0"/>
              <a:t>Who Is the Financial Manager? </a:t>
            </a:r>
            <a:r>
              <a:rPr lang="en-US" altLang="en-US" sz="2000" dirty="0"/>
              <a:t>(1 of 3)</a:t>
            </a:r>
            <a:endParaRPr lang="en-US" altLang="en-US" dirty="0"/>
          </a:p>
        </p:txBody>
      </p:sp>
      <p:graphicFrame>
        <p:nvGraphicFramePr>
          <p:cNvPr id="3" name="Diagram 2"/>
          <p:cNvGraphicFramePr/>
          <p:nvPr>
            <p:extLst>
              <p:ext uri="{D42A27DB-BD31-4B8C-83A1-F6EECF244321}">
                <p14:modId xmlns:p14="http://schemas.microsoft.com/office/powerpoint/2010/main" val="1032976993"/>
              </p:ext>
            </p:extLst>
          </p:nvPr>
        </p:nvGraphicFramePr>
        <p:xfrm>
          <a:off x="1505427" y="16764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85137428"/>
      </p:ext>
    </p:extLst>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Rectangle 6"/>
          <p:cNvSpPr>
            <a:spLocks noGrp="1" noChangeArrowheads="1"/>
          </p:cNvSpPr>
          <p:nvPr>
            <p:ph type="title"/>
          </p:nvPr>
        </p:nvSpPr>
        <p:spPr>
          <a:noFill/>
        </p:spPr>
        <p:txBody>
          <a:bodyPr/>
          <a:lstStyle/>
          <a:p>
            <a:r>
              <a:rPr lang="en-US" altLang="en-US" dirty="0"/>
              <a:t>Who Is the Financial Manager? </a:t>
            </a:r>
            <a:r>
              <a:rPr lang="en-US" altLang="en-US" sz="2000" dirty="0"/>
              <a:t>(2 of 3)</a:t>
            </a:r>
            <a:endParaRPr lang="en-US" altLang="en-US" dirty="0"/>
          </a:p>
        </p:txBody>
      </p:sp>
      <p:sp>
        <p:nvSpPr>
          <p:cNvPr id="17424" name="Rectangle 17"/>
          <p:cNvSpPr>
            <a:spLocks noGrp="1" noChangeArrowheads="1"/>
          </p:cNvSpPr>
          <p:nvPr>
            <p:ph idx="1"/>
          </p:nvPr>
        </p:nvSpPr>
        <p:spPr>
          <a:xfrm>
            <a:off x="914400" y="1219200"/>
            <a:ext cx="7772400" cy="5257800"/>
          </a:xfrm>
          <a:noFill/>
        </p:spPr>
        <p:txBody>
          <a:bodyPr/>
          <a:lstStyle/>
          <a:p>
            <a:r>
              <a:rPr lang="en-US" altLang="en-US" sz="3200" dirty="0"/>
              <a:t>Chief Financial Officer (CFO)</a:t>
            </a:r>
          </a:p>
          <a:p>
            <a:pPr lvl="1"/>
            <a:r>
              <a:rPr lang="en-US" altLang="en-US" sz="2800" dirty="0"/>
              <a:t>Responsible for financial policy and corporate planning	</a:t>
            </a:r>
          </a:p>
          <a:p>
            <a:r>
              <a:rPr lang="en-US" altLang="en-US" sz="3400" dirty="0"/>
              <a:t>Treasurer</a:t>
            </a:r>
          </a:p>
          <a:p>
            <a:pPr lvl="1"/>
            <a:r>
              <a:rPr lang="en-US" altLang="en-US" sz="2800" dirty="0"/>
              <a:t>Responsible for cash management, raising of capital and banking relationships</a:t>
            </a:r>
          </a:p>
          <a:p>
            <a:r>
              <a:rPr lang="en-US" altLang="en-US" sz="3400" dirty="0"/>
              <a:t>Controller</a:t>
            </a:r>
          </a:p>
          <a:p>
            <a:pPr lvl="1"/>
            <a:r>
              <a:rPr lang="en-US" altLang="en-US" sz="2800" dirty="0"/>
              <a:t>Responsible for preparation of financial statements, accounting and taxes</a:t>
            </a:r>
          </a:p>
        </p:txBody>
      </p:sp>
    </p:spTree>
    <p:extLst>
      <p:ext uri="{BB962C8B-B14F-4D97-AF65-F5344CB8AC3E}">
        <p14:creationId xmlns:p14="http://schemas.microsoft.com/office/powerpoint/2010/main" val="2229496106"/>
      </p:ext>
    </p:extLst>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6"/>
          <p:cNvSpPr>
            <a:spLocks noGrp="1" noChangeArrowheads="1"/>
          </p:cNvSpPr>
          <p:nvPr>
            <p:ph type="title"/>
          </p:nvPr>
        </p:nvSpPr>
        <p:spPr>
          <a:noFill/>
        </p:spPr>
        <p:txBody>
          <a:bodyPr/>
          <a:lstStyle/>
          <a:p>
            <a:r>
              <a:rPr lang="en-US" altLang="en-US" dirty="0"/>
              <a:t>Who Is the Financial Manager? </a:t>
            </a:r>
            <a:r>
              <a:rPr lang="en-US" altLang="en-US" sz="2000" dirty="0"/>
              <a:t>(3 of 3)</a:t>
            </a:r>
            <a:endParaRPr lang="en-US" altLang="en-US" dirty="0"/>
          </a:p>
        </p:txBody>
      </p:sp>
      <p:cxnSp>
        <p:nvCxnSpPr>
          <p:cNvPr id="11" name="Straight Arrow Connector 10"/>
          <p:cNvCxnSpPr/>
          <p:nvPr/>
        </p:nvCxnSpPr>
        <p:spPr bwMode="auto">
          <a:xfrm>
            <a:off x="-533400" y="0"/>
            <a:ext cx="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 name="TextBox 1"/>
          <p:cNvSpPr txBox="1"/>
          <p:nvPr/>
        </p:nvSpPr>
        <p:spPr>
          <a:xfrm>
            <a:off x="2471038" y="4284211"/>
            <a:ext cx="4800600" cy="487680"/>
          </a:xfrm>
          <a:prstGeom prst="rect">
            <a:avLst/>
          </a:prstGeom>
          <a:noFill/>
        </p:spPr>
        <p:txBody>
          <a:bodyPr wrap="square" rtlCol="0">
            <a:spAutoFit/>
          </a:bodyPr>
          <a:lstStyle/>
          <a:p>
            <a:endParaRPr lang="en-US" dirty="0"/>
          </a:p>
        </p:txBody>
      </p:sp>
      <p:sp>
        <p:nvSpPr>
          <p:cNvPr id="3" name="TextBox 2"/>
          <p:cNvSpPr txBox="1"/>
          <p:nvPr/>
        </p:nvSpPr>
        <p:spPr>
          <a:xfrm>
            <a:off x="2794693" y="4343400"/>
            <a:ext cx="4332684" cy="2308324"/>
          </a:xfrm>
          <a:prstGeom prst="rect">
            <a:avLst/>
          </a:prstGeom>
          <a:noFill/>
        </p:spPr>
        <p:txBody>
          <a:bodyPr wrap="square" rtlCol="0">
            <a:spAutoFit/>
          </a:bodyPr>
          <a:lstStyle/>
          <a:p>
            <a:r>
              <a:rPr lang="en-US" dirty="0">
                <a:latin typeface="+mn-lt"/>
              </a:rPr>
              <a:t>(1) Cash raised from investors</a:t>
            </a:r>
          </a:p>
          <a:p>
            <a:r>
              <a:rPr lang="en-US" dirty="0">
                <a:latin typeface="+mn-lt"/>
              </a:rPr>
              <a:t>(2) Cash invested in firm</a:t>
            </a:r>
          </a:p>
          <a:p>
            <a:r>
              <a:rPr lang="en-US" dirty="0">
                <a:latin typeface="+mn-lt"/>
              </a:rPr>
              <a:t>(3) Cash generated by operations</a:t>
            </a:r>
          </a:p>
          <a:p>
            <a:r>
              <a:rPr lang="en-US" dirty="0">
                <a:latin typeface="+mn-lt"/>
              </a:rPr>
              <a:t>(4a) Cash reinvested</a:t>
            </a:r>
          </a:p>
          <a:p>
            <a:r>
              <a:rPr lang="en-US" dirty="0">
                <a:latin typeface="+mn-lt"/>
              </a:rPr>
              <a:t>(4b) Cash returned to investors</a:t>
            </a:r>
          </a:p>
          <a:p>
            <a:endParaRPr lang="en-US" dirty="0"/>
          </a:p>
        </p:txBody>
      </p:sp>
      <p:pic>
        <p:nvPicPr>
          <p:cNvPr id="4" name="Picture 3"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7136" y="1828800"/>
            <a:ext cx="7733474" cy="2116751"/>
          </a:xfrm>
          <a:prstGeom prst="rect">
            <a:avLst/>
          </a:prstGeom>
        </p:spPr>
      </p:pic>
    </p:spTree>
    <p:extLst>
      <p:ext uri="{BB962C8B-B14F-4D97-AF65-F5344CB8AC3E}">
        <p14:creationId xmlns:p14="http://schemas.microsoft.com/office/powerpoint/2010/main" val="2788673186"/>
      </p:ext>
    </p:extLst>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5" name="Rectangle 6"/>
          <p:cNvSpPr>
            <a:spLocks noGrp="1" noChangeArrowheads="1"/>
          </p:cNvSpPr>
          <p:nvPr>
            <p:ph type="title"/>
          </p:nvPr>
        </p:nvSpPr>
        <p:spPr>
          <a:noFill/>
        </p:spPr>
        <p:txBody>
          <a:bodyPr/>
          <a:lstStyle/>
          <a:p>
            <a:r>
              <a:rPr lang="en-US" altLang="en-US" dirty="0"/>
              <a:t>Goals of the Corporation </a:t>
            </a:r>
            <a:r>
              <a:rPr lang="en-US" altLang="en-US" sz="2000" dirty="0"/>
              <a:t>(1 of 2)</a:t>
            </a:r>
            <a:endParaRPr lang="en-US" altLang="en-US" dirty="0"/>
          </a:p>
        </p:txBody>
      </p:sp>
      <p:sp>
        <p:nvSpPr>
          <p:cNvPr id="69639" name="Rectangle 7"/>
          <p:cNvSpPr>
            <a:spLocks noGrp="1" noChangeArrowheads="1"/>
          </p:cNvSpPr>
          <p:nvPr>
            <p:ph idx="1"/>
          </p:nvPr>
        </p:nvSpPr>
        <p:spPr>
          <a:xfrm>
            <a:off x="533400" y="1295400"/>
            <a:ext cx="8153400" cy="5029200"/>
          </a:xfrm>
          <a:noFill/>
        </p:spPr>
        <p:txBody>
          <a:bodyPr/>
          <a:lstStyle/>
          <a:p>
            <a:r>
              <a:rPr lang="en-US" altLang="en-US" sz="3200" dirty="0"/>
              <a:t>Shareholders desire wealth maximization</a:t>
            </a:r>
          </a:p>
          <a:p>
            <a:r>
              <a:rPr lang="en-US" altLang="en-US" sz="3200" dirty="0"/>
              <a:t>Profit maximization</a:t>
            </a:r>
          </a:p>
          <a:p>
            <a:pPr lvl="1"/>
            <a:r>
              <a:rPr lang="en-US" sz="2800" dirty="0"/>
              <a:t>Maximize profits? Which year’s profits?</a:t>
            </a:r>
          </a:p>
          <a:p>
            <a:pPr lvl="1"/>
            <a:r>
              <a:rPr lang="en-US" sz="2800" dirty="0"/>
              <a:t>Earning manipulation </a:t>
            </a:r>
          </a:p>
          <a:p>
            <a:r>
              <a:rPr lang="en-US" sz="3200" dirty="0"/>
              <a:t>Opportunity cost of capital</a:t>
            </a:r>
          </a:p>
          <a:p>
            <a:pPr lvl="1"/>
            <a:r>
              <a:rPr lang="en-US" sz="2800" dirty="0"/>
              <a:t>The minimum acceptable rate of return on capital investment is set by the investment opportunities available to shareholders in financial markets</a:t>
            </a:r>
          </a:p>
        </p:txBody>
      </p:sp>
    </p:spTree>
    <p:extLst>
      <p:ext uri="{BB962C8B-B14F-4D97-AF65-F5344CB8AC3E}">
        <p14:creationId xmlns:p14="http://schemas.microsoft.com/office/powerpoint/2010/main" val="1688099038"/>
      </p:ext>
    </p:extLst>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5" name="Rectangle 6"/>
          <p:cNvSpPr>
            <a:spLocks noGrp="1" noChangeArrowheads="1"/>
          </p:cNvSpPr>
          <p:nvPr>
            <p:ph type="title"/>
          </p:nvPr>
        </p:nvSpPr>
        <p:spPr>
          <a:noFill/>
        </p:spPr>
        <p:txBody>
          <a:bodyPr/>
          <a:lstStyle/>
          <a:p>
            <a:r>
              <a:rPr lang="en-US" altLang="en-US" dirty="0"/>
              <a:t>Goals of the Corporation </a:t>
            </a:r>
            <a:r>
              <a:rPr lang="en-US" altLang="en-US" sz="2000" dirty="0"/>
              <a:t>(2 of 2)</a:t>
            </a:r>
            <a:endParaRPr lang="en-US" altLang="en-US" dirty="0"/>
          </a:p>
        </p:txBody>
      </p:sp>
      <p:sp>
        <p:nvSpPr>
          <p:cNvPr id="69639" name="Rectangle 7"/>
          <p:cNvSpPr>
            <a:spLocks noGrp="1" noChangeArrowheads="1"/>
          </p:cNvSpPr>
          <p:nvPr>
            <p:ph idx="1"/>
          </p:nvPr>
        </p:nvSpPr>
        <p:spPr>
          <a:xfrm>
            <a:off x="533400" y="1295400"/>
            <a:ext cx="8077200" cy="838200"/>
          </a:xfrm>
          <a:noFill/>
        </p:spPr>
        <p:txBody>
          <a:bodyPr/>
          <a:lstStyle/>
          <a:p>
            <a:pPr marL="0" indent="0" algn="ctr">
              <a:buNone/>
            </a:pPr>
            <a:r>
              <a:rPr lang="en-US" altLang="en-US" sz="3200" dirty="0"/>
              <a:t>The Investment Trade-Off</a:t>
            </a:r>
          </a:p>
        </p:txBody>
      </p:sp>
      <p:pic>
        <p:nvPicPr>
          <p:cNvPr id="2" name="Picture 1"/>
          <p:cNvPicPr>
            <a:picLocks noChangeAspect="1"/>
          </p:cNvPicPr>
          <p:nvPr/>
        </p:nvPicPr>
        <p:blipFill>
          <a:blip r:embed="rId3"/>
          <a:stretch>
            <a:fillRect/>
          </a:stretch>
        </p:blipFill>
        <p:spPr>
          <a:xfrm>
            <a:off x="362247" y="2510307"/>
            <a:ext cx="8419505" cy="3292026"/>
          </a:xfrm>
          <a:prstGeom prst="rect">
            <a:avLst/>
          </a:prstGeom>
        </p:spPr>
      </p:pic>
    </p:spTree>
    <p:extLst>
      <p:ext uri="{BB962C8B-B14F-4D97-AF65-F5344CB8AC3E}">
        <p14:creationId xmlns:p14="http://schemas.microsoft.com/office/powerpoint/2010/main" val="597072021"/>
      </p:ext>
    </p:extLst>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5" name="Rectangle 6"/>
          <p:cNvSpPr>
            <a:spLocks noGrp="1" noChangeArrowheads="1"/>
          </p:cNvSpPr>
          <p:nvPr>
            <p:ph type="title"/>
          </p:nvPr>
        </p:nvSpPr>
        <p:spPr>
          <a:noFill/>
        </p:spPr>
        <p:txBody>
          <a:bodyPr/>
          <a:lstStyle/>
          <a:p>
            <a:r>
              <a:rPr lang="en-US" altLang="en-US" dirty="0"/>
              <a:t>Agency Problem </a:t>
            </a:r>
            <a:r>
              <a:rPr lang="en-US" altLang="en-US" sz="2000" dirty="0"/>
              <a:t>(1 of 5)</a:t>
            </a:r>
            <a:endParaRPr lang="en-US" altLang="en-US" dirty="0"/>
          </a:p>
        </p:txBody>
      </p:sp>
      <p:sp>
        <p:nvSpPr>
          <p:cNvPr id="69639" name="Rectangle 7"/>
          <p:cNvSpPr>
            <a:spLocks noGrp="1" noChangeArrowheads="1"/>
          </p:cNvSpPr>
          <p:nvPr>
            <p:ph idx="1"/>
          </p:nvPr>
        </p:nvSpPr>
        <p:spPr>
          <a:xfrm>
            <a:off x="533400" y="1295400"/>
            <a:ext cx="8153400" cy="5029200"/>
          </a:xfrm>
          <a:noFill/>
        </p:spPr>
        <p:txBody>
          <a:bodyPr/>
          <a:lstStyle/>
          <a:p>
            <a:r>
              <a:rPr lang="en-US" altLang="en-US" sz="3200" dirty="0"/>
              <a:t>Do managers maximize shareholder wealth or manager wealth?</a:t>
            </a:r>
          </a:p>
          <a:p>
            <a:r>
              <a:rPr lang="en-US" altLang="en-US" sz="3200" dirty="0"/>
              <a:t>Mangers have many constituencies called  “stakeholders”</a:t>
            </a:r>
          </a:p>
          <a:p>
            <a:r>
              <a:rPr lang="en-US" sz="3200" dirty="0"/>
              <a:t>Stakeholder</a:t>
            </a:r>
          </a:p>
          <a:p>
            <a:pPr lvl="1"/>
            <a:r>
              <a:rPr lang="en-US" sz="2800" dirty="0"/>
              <a:t>Anyone with a financial interest in the corporation</a:t>
            </a:r>
            <a:endParaRPr lang="en-US" altLang="en-US" sz="2800" dirty="0"/>
          </a:p>
        </p:txBody>
      </p:sp>
    </p:spTree>
    <p:extLst>
      <p:ext uri="{BB962C8B-B14F-4D97-AF65-F5344CB8AC3E}">
        <p14:creationId xmlns:p14="http://schemas.microsoft.com/office/powerpoint/2010/main" val="2999587091"/>
      </p:ext>
    </p:extLst>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5" name="Rectangle 6"/>
          <p:cNvSpPr>
            <a:spLocks noGrp="1" noChangeArrowheads="1"/>
          </p:cNvSpPr>
          <p:nvPr>
            <p:ph type="title"/>
          </p:nvPr>
        </p:nvSpPr>
        <p:spPr>
          <a:noFill/>
        </p:spPr>
        <p:txBody>
          <a:bodyPr/>
          <a:lstStyle/>
          <a:p>
            <a:r>
              <a:rPr lang="en-US" altLang="en-US" dirty="0"/>
              <a:t>Agency Problem </a:t>
            </a:r>
            <a:r>
              <a:rPr lang="en-US" altLang="en-US" sz="2000" dirty="0"/>
              <a:t>(2 of 5)</a:t>
            </a:r>
            <a:endParaRPr lang="en-US" altLang="en-US" dirty="0"/>
          </a:p>
        </p:txBody>
      </p:sp>
      <p:sp>
        <p:nvSpPr>
          <p:cNvPr id="69639" name="Rectangle 7"/>
          <p:cNvSpPr>
            <a:spLocks noGrp="1" noChangeArrowheads="1"/>
          </p:cNvSpPr>
          <p:nvPr>
            <p:ph idx="1"/>
          </p:nvPr>
        </p:nvSpPr>
        <p:spPr>
          <a:xfrm>
            <a:off x="533400" y="1295400"/>
            <a:ext cx="8077200" cy="4953000"/>
          </a:xfrm>
          <a:noFill/>
        </p:spPr>
        <p:txBody>
          <a:bodyPr/>
          <a:lstStyle/>
          <a:p>
            <a:r>
              <a:rPr lang="en-US" sz="3200" dirty="0"/>
              <a:t>Agency problem</a:t>
            </a:r>
          </a:p>
          <a:p>
            <a:pPr lvl="1"/>
            <a:r>
              <a:rPr lang="en-US" sz="2800" dirty="0"/>
              <a:t>Managers are agents for stockholders and are tempted to act in their own interests rather than maximizing value</a:t>
            </a:r>
          </a:p>
          <a:p>
            <a:r>
              <a:rPr lang="en-US" sz="3200" dirty="0"/>
              <a:t>Agency cost</a:t>
            </a:r>
          </a:p>
          <a:p>
            <a:pPr lvl="1"/>
            <a:r>
              <a:rPr lang="en-US" sz="2800" dirty="0"/>
              <a:t>Value lost from agency problems or from the cost of mitigating agency problems</a:t>
            </a:r>
            <a:endParaRPr lang="en-US" altLang="en-US" sz="2800" dirty="0"/>
          </a:p>
        </p:txBody>
      </p:sp>
    </p:spTree>
    <p:extLst>
      <p:ext uri="{BB962C8B-B14F-4D97-AF65-F5344CB8AC3E}">
        <p14:creationId xmlns:p14="http://schemas.microsoft.com/office/powerpoint/2010/main" val="2659963724"/>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83" name="Rectangle 16"/>
          <p:cNvSpPr>
            <a:spLocks noGrp="1" noChangeArrowheads="1"/>
          </p:cNvSpPr>
          <p:nvPr>
            <p:ph type="title"/>
          </p:nvPr>
        </p:nvSpPr>
        <p:spPr>
          <a:noFill/>
        </p:spPr>
        <p:txBody>
          <a:bodyPr/>
          <a:lstStyle/>
          <a:p>
            <a:r>
              <a:rPr lang="en-US" altLang="en-US" dirty="0">
                <a:latin typeface="Century Gothic" panose="020B0502020202020204" pitchFamily="34" charset="0"/>
              </a:rPr>
              <a:t>Topics Covered</a:t>
            </a:r>
          </a:p>
        </p:txBody>
      </p:sp>
      <p:sp>
        <p:nvSpPr>
          <p:cNvPr id="8209" name="Rectangle 17"/>
          <p:cNvSpPr>
            <a:spLocks noGrp="1" noChangeArrowheads="1"/>
          </p:cNvSpPr>
          <p:nvPr>
            <p:ph idx="1"/>
          </p:nvPr>
        </p:nvSpPr>
        <p:spPr>
          <a:xfrm>
            <a:off x="914400" y="1295400"/>
            <a:ext cx="7772400" cy="5181600"/>
          </a:xfrm>
          <a:noFill/>
        </p:spPr>
        <p:txBody>
          <a:bodyPr/>
          <a:lstStyle/>
          <a:p>
            <a:pPr marL="0" indent="0">
              <a:buNone/>
            </a:pPr>
            <a:r>
              <a:rPr lang="en-US" altLang="en-US" sz="2800" dirty="0">
                <a:latin typeface="Calibri" panose="020F0502020204030204" pitchFamily="34" charset="0"/>
              </a:rPr>
              <a:t>1.1	Investment and Financing Decisions</a:t>
            </a:r>
          </a:p>
          <a:p>
            <a:pPr marL="0" indent="0">
              <a:buNone/>
            </a:pPr>
            <a:r>
              <a:rPr lang="en-US" altLang="en-US" sz="2800" dirty="0">
                <a:latin typeface="Calibri" panose="020F0502020204030204" pitchFamily="34" charset="0"/>
              </a:rPr>
              <a:t>1.2	What is a Corporation?</a:t>
            </a:r>
          </a:p>
          <a:p>
            <a:pPr marL="0" indent="0">
              <a:buNone/>
            </a:pPr>
            <a:r>
              <a:rPr lang="en-US" altLang="en-US" sz="2800" dirty="0">
                <a:latin typeface="Calibri" panose="020F0502020204030204" pitchFamily="34" charset="0"/>
              </a:rPr>
              <a:t>1.3	Who Is the Financial Manager?</a:t>
            </a:r>
          </a:p>
          <a:p>
            <a:pPr marL="0" indent="0">
              <a:buNone/>
            </a:pPr>
            <a:r>
              <a:rPr lang="en-US" altLang="en-US" sz="2800" dirty="0">
                <a:latin typeface="Calibri" panose="020F0502020204030204" pitchFamily="34" charset="0"/>
              </a:rPr>
              <a:t>1.4	Goals of the Corporation</a:t>
            </a:r>
          </a:p>
          <a:p>
            <a:pPr marL="914400" indent="-914400">
              <a:buNone/>
            </a:pPr>
            <a:r>
              <a:rPr lang="en-US" altLang="en-US" sz="2800" dirty="0">
                <a:latin typeface="Calibri" panose="020F0502020204030204" pitchFamily="34" charset="0"/>
              </a:rPr>
              <a:t>1.5	Agency Problems, Executive Compensation, and Corporate Governance</a:t>
            </a:r>
          </a:p>
          <a:p>
            <a:pPr marL="0" indent="0">
              <a:buNone/>
            </a:pPr>
            <a:r>
              <a:rPr lang="en-US" altLang="en-US" sz="2800" dirty="0">
                <a:latin typeface="Calibri" panose="020F0502020204030204" pitchFamily="34" charset="0"/>
              </a:rPr>
              <a:t>1.6	The Ethics of Maximizing Value</a:t>
            </a:r>
          </a:p>
          <a:p>
            <a:pPr marL="0" indent="0">
              <a:buNone/>
            </a:pPr>
            <a:r>
              <a:rPr lang="en-US" altLang="en-US" sz="2800" dirty="0">
                <a:latin typeface="Calibri" panose="020F0502020204030204" pitchFamily="34" charset="0"/>
              </a:rPr>
              <a:t>1.7	Careers in Finance</a:t>
            </a:r>
          </a:p>
          <a:p>
            <a:pPr marL="0" indent="0">
              <a:buNone/>
            </a:pPr>
            <a:r>
              <a:rPr lang="en-US" altLang="en-US" sz="2800" dirty="0">
                <a:latin typeface="Calibri" panose="020F0502020204030204" pitchFamily="34" charset="0"/>
              </a:rPr>
              <a:t>1.8	Preview of Coming Attractions</a:t>
            </a:r>
          </a:p>
          <a:p>
            <a:pPr marL="0" indent="0">
              <a:buNone/>
            </a:pPr>
            <a:r>
              <a:rPr lang="en-US" altLang="en-US" sz="2800" dirty="0">
                <a:latin typeface="Calibri" panose="020F0502020204030204" pitchFamily="34" charset="0"/>
              </a:rPr>
              <a:t>1.9	Snippets of Financial History</a:t>
            </a:r>
          </a:p>
        </p:txBody>
      </p:sp>
    </p:spTree>
    <p:extLst>
      <p:ext uri="{BB962C8B-B14F-4D97-AF65-F5344CB8AC3E}">
        <p14:creationId xmlns:p14="http://schemas.microsoft.com/office/powerpoint/2010/main" val="1209841459"/>
      </p:ext>
    </p:extLst>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t>Agency Problem </a:t>
            </a:r>
            <a:r>
              <a:rPr lang="en-US" altLang="en-US" sz="2000" dirty="0"/>
              <a:t>(3 of 5)</a:t>
            </a:r>
            <a:endParaRPr lang="en-US" altLang="en-US" dirty="0"/>
          </a:p>
        </p:txBody>
      </p:sp>
      <p:sp>
        <p:nvSpPr>
          <p:cNvPr id="19461" name="TextBox 4"/>
          <p:cNvSpPr txBox="1">
            <a:spLocks noChangeArrowheads="1"/>
          </p:cNvSpPr>
          <p:nvPr/>
        </p:nvSpPr>
        <p:spPr bwMode="auto">
          <a:xfrm>
            <a:off x="1066800" y="1219200"/>
            <a:ext cx="6934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600" dirty="0">
                <a:latin typeface="+mn-lt"/>
              </a:rPr>
              <a:t>Ownership vs. Management</a:t>
            </a:r>
          </a:p>
        </p:txBody>
      </p:sp>
      <p:sp>
        <p:nvSpPr>
          <p:cNvPr id="2" name="Rounded Rectangle 1"/>
          <p:cNvSpPr/>
          <p:nvPr/>
        </p:nvSpPr>
        <p:spPr bwMode="auto">
          <a:xfrm>
            <a:off x="228600" y="2514600"/>
            <a:ext cx="4114800" cy="2468880"/>
          </a:xfrm>
          <a:prstGeom prst="roundRect">
            <a:avLst/>
          </a:prstGeom>
          <a:solidFill>
            <a:schemeClr val="accent2">
              <a:lumMod val="20000"/>
              <a:lumOff val="8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u="sng" strike="noStrike" cap="none" normalizeH="0" baseline="0" dirty="0">
                <a:ln>
                  <a:noFill/>
                </a:ln>
                <a:solidFill>
                  <a:schemeClr val="tx1"/>
                </a:solidFill>
                <a:effectLst/>
                <a:latin typeface="+mn-lt"/>
              </a:rPr>
              <a:t>Difference in Information</a:t>
            </a:r>
          </a:p>
          <a:p>
            <a:pPr marL="0" marR="0" indent="0" defTabSz="914400" rtl="0" eaLnBrk="0" fontAlgn="base" latinLnBrk="0" hangingPunct="0">
              <a:lnSpc>
                <a:spcPct val="100000"/>
              </a:lnSpc>
              <a:spcBef>
                <a:spcPct val="0"/>
              </a:spcBef>
              <a:spcAft>
                <a:spcPct val="0"/>
              </a:spcAft>
              <a:buClrTx/>
              <a:buSzTx/>
              <a:buFontTx/>
              <a:buNone/>
              <a:tabLst/>
            </a:pPr>
            <a:endParaRPr kumimoji="0" lang="en-US" sz="1000" b="0" u="sng" strike="noStrike" cap="none" normalizeH="0" baseline="0" dirty="0">
              <a:ln>
                <a:noFill/>
              </a:ln>
              <a:solidFill>
                <a:schemeClr val="tx1"/>
              </a:solidFill>
              <a:effectLst/>
              <a:latin typeface="+mn-lt"/>
            </a:endParaRPr>
          </a:p>
          <a:p>
            <a:pPr marL="342900" marR="0" indent="-34290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en-US" sz="2200" dirty="0">
                <a:latin typeface="+mn-lt"/>
              </a:rPr>
              <a:t>Stock prices vs. returns</a:t>
            </a:r>
          </a:p>
          <a:p>
            <a:pPr marL="342900" marR="0" indent="-34290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sz="2200" b="0" i="0" u="none" strike="noStrike" cap="none" normalizeH="0" baseline="0" dirty="0">
                <a:ln>
                  <a:noFill/>
                </a:ln>
                <a:solidFill>
                  <a:schemeClr val="tx1"/>
                </a:solidFill>
                <a:effectLst/>
                <a:latin typeface="+mn-lt"/>
              </a:rPr>
              <a:t>Dilution</a:t>
            </a:r>
            <a:r>
              <a:rPr lang="en-US" sz="2200" dirty="0">
                <a:latin typeface="+mn-lt"/>
              </a:rPr>
              <a:t> of ownership</a:t>
            </a:r>
          </a:p>
          <a:p>
            <a:pPr marL="342900" marR="0" indent="-34290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sz="2200" b="0" i="0" u="none" strike="noStrike" cap="none" normalizeH="0" baseline="0" dirty="0">
                <a:ln>
                  <a:noFill/>
                </a:ln>
                <a:solidFill>
                  <a:schemeClr val="tx1"/>
                </a:solidFill>
                <a:effectLst/>
                <a:latin typeface="+mn-lt"/>
              </a:rPr>
              <a:t>Dividend</a:t>
            </a:r>
            <a:r>
              <a:rPr kumimoji="0" lang="en-US" sz="2200" b="0" i="0" u="none" strike="noStrike" cap="none" normalizeH="0" dirty="0">
                <a:ln>
                  <a:noFill/>
                </a:ln>
                <a:solidFill>
                  <a:schemeClr val="tx1"/>
                </a:solidFill>
                <a:effectLst/>
                <a:latin typeface="+mn-lt"/>
              </a:rPr>
              <a:t> policy</a:t>
            </a:r>
          </a:p>
          <a:p>
            <a:pPr marL="342900" marR="0" indent="-34290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en-US" sz="2200" baseline="0" dirty="0">
                <a:latin typeface="+mn-lt"/>
              </a:rPr>
              <a:t>Financing</a:t>
            </a:r>
            <a:r>
              <a:rPr lang="en-US" sz="2200" dirty="0">
                <a:latin typeface="+mn-lt"/>
              </a:rPr>
              <a:t> decisions</a:t>
            </a:r>
            <a:endParaRPr kumimoji="0" lang="en-US" sz="2200" b="0" i="0" u="none" strike="noStrike" cap="none" normalizeH="0" baseline="0" dirty="0">
              <a:ln>
                <a:noFill/>
              </a:ln>
              <a:solidFill>
                <a:schemeClr val="tx1"/>
              </a:solidFill>
              <a:effectLst/>
              <a:latin typeface="+mn-lt"/>
            </a:endParaRPr>
          </a:p>
        </p:txBody>
      </p:sp>
      <p:sp>
        <p:nvSpPr>
          <p:cNvPr id="7" name="Rounded Rectangle 6"/>
          <p:cNvSpPr/>
          <p:nvPr/>
        </p:nvSpPr>
        <p:spPr bwMode="auto">
          <a:xfrm>
            <a:off x="4542806" y="2514600"/>
            <a:ext cx="4114800" cy="2468880"/>
          </a:xfrm>
          <a:prstGeom prst="roundRect">
            <a:avLst/>
          </a:prstGeom>
          <a:solidFill>
            <a:schemeClr val="accent2">
              <a:lumMod val="20000"/>
              <a:lumOff val="8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u="sng" strike="noStrike" cap="none" normalizeH="0" baseline="0" dirty="0">
                <a:ln>
                  <a:noFill/>
                </a:ln>
                <a:solidFill>
                  <a:schemeClr val="tx1"/>
                </a:solidFill>
                <a:effectLst/>
                <a:latin typeface="+mn-lt"/>
              </a:rPr>
              <a:t>Different </a:t>
            </a:r>
            <a:r>
              <a:rPr kumimoji="0" lang="en-US" sz="2200" b="0" u="sng" strike="noStrike" cap="none" normalizeH="0" dirty="0">
                <a:ln>
                  <a:noFill/>
                </a:ln>
                <a:solidFill>
                  <a:schemeClr val="tx1"/>
                </a:solidFill>
                <a:effectLst/>
                <a:latin typeface="+mn-lt"/>
              </a:rPr>
              <a:t>Objectives</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u="sng" strike="noStrike" cap="none" normalizeH="0" baseline="0" dirty="0">
              <a:ln>
                <a:noFill/>
              </a:ln>
              <a:solidFill>
                <a:schemeClr val="tx1"/>
              </a:solidFill>
              <a:effectLst/>
              <a:latin typeface="+mn-lt"/>
            </a:endParaRPr>
          </a:p>
          <a:p>
            <a:pPr marL="342900" marR="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en-US" sz="2200" dirty="0">
                <a:latin typeface="+mn-lt"/>
              </a:rPr>
              <a:t>Managers vs. stockholders</a:t>
            </a:r>
          </a:p>
          <a:p>
            <a:pPr marL="342900" marR="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sz="2200" b="0" i="0" u="none" strike="noStrike" cap="none" normalizeH="0" baseline="0" dirty="0">
                <a:ln>
                  <a:noFill/>
                </a:ln>
                <a:solidFill>
                  <a:schemeClr val="tx1"/>
                </a:solidFill>
                <a:effectLst/>
                <a:latin typeface="+mn-lt"/>
              </a:rPr>
              <a:t>Top managers vs. lower managers</a:t>
            </a:r>
          </a:p>
          <a:p>
            <a:pPr marL="342900" marR="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en-US" sz="2200" dirty="0">
                <a:latin typeface="+mn-lt"/>
              </a:rPr>
              <a:t>Stockholders vs. banks and lenders</a:t>
            </a:r>
            <a:endParaRPr kumimoji="0" lang="en-US" sz="2200" b="0"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349264899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10" name="Rectangle 6"/>
          <p:cNvSpPr>
            <a:spLocks noGrp="1" noChangeArrowheads="1"/>
          </p:cNvSpPr>
          <p:nvPr>
            <p:ph type="title"/>
          </p:nvPr>
        </p:nvSpPr>
        <p:spPr>
          <a:noFill/>
        </p:spPr>
        <p:txBody>
          <a:bodyPr/>
          <a:lstStyle/>
          <a:p>
            <a:r>
              <a:rPr lang="en-US" altLang="en-US" dirty="0"/>
              <a:t>Agency Problem </a:t>
            </a:r>
            <a:r>
              <a:rPr lang="en-US" altLang="en-US" sz="2000" dirty="0"/>
              <a:t>(4 of 5)</a:t>
            </a:r>
            <a:endParaRPr lang="en-US" altLang="en-US" dirty="0"/>
          </a:p>
        </p:txBody>
      </p:sp>
      <p:sp>
        <p:nvSpPr>
          <p:cNvPr id="9" name="Rectangle 7"/>
          <p:cNvSpPr>
            <a:spLocks noGrp="1" noChangeArrowheads="1"/>
          </p:cNvSpPr>
          <p:nvPr>
            <p:ph idx="1"/>
          </p:nvPr>
        </p:nvSpPr>
        <p:spPr>
          <a:noFill/>
        </p:spPr>
        <p:txBody>
          <a:bodyPr/>
          <a:lstStyle/>
          <a:p>
            <a:r>
              <a:rPr lang="en-US" sz="3200" dirty="0"/>
              <a:t>Corporate governance</a:t>
            </a:r>
          </a:p>
          <a:p>
            <a:pPr lvl="1"/>
            <a:r>
              <a:rPr lang="en-US" sz="2800" dirty="0"/>
              <a:t>The laws, regulations, institutions, and corporate practices that protect shareholders and other investors</a:t>
            </a:r>
            <a:endParaRPr lang="en-US" altLang="en-US" sz="2800" dirty="0"/>
          </a:p>
        </p:txBody>
      </p:sp>
    </p:spTree>
    <p:extLst>
      <p:ext uri="{BB962C8B-B14F-4D97-AF65-F5344CB8AC3E}">
        <p14:creationId xmlns:p14="http://schemas.microsoft.com/office/powerpoint/2010/main" val="4100338543"/>
      </p:ext>
    </p:extLst>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10" name="Rectangle 6"/>
          <p:cNvSpPr>
            <a:spLocks noGrp="1" noChangeArrowheads="1"/>
          </p:cNvSpPr>
          <p:nvPr>
            <p:ph type="title"/>
          </p:nvPr>
        </p:nvSpPr>
        <p:spPr>
          <a:noFill/>
        </p:spPr>
        <p:txBody>
          <a:bodyPr/>
          <a:lstStyle/>
          <a:p>
            <a:r>
              <a:rPr lang="en-US" altLang="en-US" dirty="0"/>
              <a:t>Agency Problem </a:t>
            </a:r>
            <a:r>
              <a:rPr lang="en-US" altLang="en-US" sz="2000" dirty="0"/>
              <a:t>(5 of 5)</a:t>
            </a:r>
            <a:endParaRPr lang="en-US" altLang="en-US" dirty="0"/>
          </a:p>
        </p:txBody>
      </p:sp>
      <p:sp>
        <p:nvSpPr>
          <p:cNvPr id="94215" name="Rectangle 7"/>
          <p:cNvSpPr>
            <a:spLocks noGrp="1" noChangeArrowheads="1"/>
          </p:cNvSpPr>
          <p:nvPr>
            <p:ph idx="1"/>
          </p:nvPr>
        </p:nvSpPr>
        <p:spPr>
          <a:noFill/>
        </p:spPr>
        <p:txBody>
          <a:bodyPr/>
          <a:lstStyle/>
          <a:p>
            <a:pPr>
              <a:buFont typeface="Wingdings" pitchFamily="2" charset="2"/>
              <a:buNone/>
            </a:pPr>
            <a:r>
              <a:rPr lang="en-US" altLang="en-US" sz="3200" dirty="0"/>
              <a:t>Elements of good corporate governance</a:t>
            </a:r>
          </a:p>
          <a:p>
            <a:pPr marL="914400" lvl="1" indent="-514350">
              <a:buFont typeface="+mj-lt"/>
              <a:buAutoNum type="arabicPeriod"/>
            </a:pPr>
            <a:r>
              <a:rPr lang="en-US" altLang="en-US" sz="2800" dirty="0"/>
              <a:t>Legal requirements</a:t>
            </a:r>
          </a:p>
          <a:p>
            <a:pPr marL="914400" lvl="1" indent="-514350">
              <a:buFont typeface="+mj-lt"/>
              <a:buAutoNum type="arabicPeriod"/>
            </a:pPr>
            <a:r>
              <a:rPr lang="en-US" altLang="en-US" sz="2800" dirty="0"/>
              <a:t>Board of directors</a:t>
            </a:r>
          </a:p>
          <a:p>
            <a:pPr marL="914400" lvl="1" indent="-514350">
              <a:buFont typeface="+mj-lt"/>
              <a:buAutoNum type="arabicPeriod"/>
            </a:pPr>
            <a:r>
              <a:rPr lang="en-US" altLang="en-US" sz="2800" dirty="0"/>
              <a:t>Activist shareholders</a:t>
            </a:r>
          </a:p>
          <a:p>
            <a:pPr marL="914400" lvl="1" indent="-514350">
              <a:buFont typeface="+mj-lt"/>
              <a:buAutoNum type="arabicPeriod"/>
            </a:pPr>
            <a:r>
              <a:rPr lang="en-US" altLang="en-US" sz="2800" dirty="0"/>
              <a:t>Takeovers</a:t>
            </a:r>
          </a:p>
          <a:p>
            <a:pPr marL="914400" lvl="1" indent="-514350">
              <a:buFont typeface="+mj-lt"/>
              <a:buAutoNum type="arabicPeriod"/>
            </a:pPr>
            <a:r>
              <a:rPr lang="en-US" altLang="en-US" sz="2800" dirty="0"/>
              <a:t>Information for investors</a:t>
            </a:r>
          </a:p>
        </p:txBody>
      </p:sp>
    </p:spTree>
    <p:extLst>
      <p:ext uri="{BB962C8B-B14F-4D97-AF65-F5344CB8AC3E}">
        <p14:creationId xmlns:p14="http://schemas.microsoft.com/office/powerpoint/2010/main" val="1417280193"/>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4215">
                                            <p:txEl>
                                              <p:pRg st="0" end="0"/>
                                            </p:txEl>
                                          </p:spTgt>
                                        </p:tgtEl>
                                        <p:attrNameLst>
                                          <p:attrName>style.visibility</p:attrName>
                                        </p:attrNameLst>
                                      </p:cBhvr>
                                      <p:to>
                                        <p:strVal val="visible"/>
                                      </p:to>
                                    </p:set>
                                    <p:anim calcmode="lin" valueType="num">
                                      <p:cBhvr additive="base">
                                        <p:cTn id="7" dur="500" fill="hold"/>
                                        <p:tgtEl>
                                          <p:spTgt spid="942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421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0" end="0"/>
                                            </p:txEl>
                                          </p:spTgt>
                                        </p:tgtEl>
                                        <p:attrNameLst>
                                          <p:attrName>ppt_c</p:attrName>
                                        </p:attrNameLst>
                                      </p:cBhvr>
                                      <p:to>
                                        <a:schemeClr val="accent2"/>
                                      </p:to>
                                    </p:animClr>
                                  </p:subTnLst>
                                </p:cTn>
                              </p:par>
                              <p:par>
                                <p:cTn id="9" presetID="2" presetClass="entr" presetSubtype="8" fill="hold" grpId="0" nodeType="withEffect">
                                  <p:stCondLst>
                                    <p:cond delay="0"/>
                                  </p:stCondLst>
                                  <p:childTnLst>
                                    <p:set>
                                      <p:cBhvr>
                                        <p:cTn id="10" dur="1" fill="hold">
                                          <p:stCondLst>
                                            <p:cond delay="0"/>
                                          </p:stCondLst>
                                        </p:cTn>
                                        <p:tgtEl>
                                          <p:spTgt spid="94215">
                                            <p:txEl>
                                              <p:pRg st="1" end="1"/>
                                            </p:txEl>
                                          </p:spTgt>
                                        </p:tgtEl>
                                        <p:attrNameLst>
                                          <p:attrName>style.visibility</p:attrName>
                                        </p:attrNameLst>
                                      </p:cBhvr>
                                      <p:to>
                                        <p:strVal val="visible"/>
                                      </p:to>
                                    </p:set>
                                    <p:anim calcmode="lin" valueType="num">
                                      <p:cBhvr additive="base">
                                        <p:cTn id="11" dur="500" fill="hold"/>
                                        <p:tgtEl>
                                          <p:spTgt spid="9421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9421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1" end="1"/>
                                            </p:txEl>
                                          </p:spTgt>
                                        </p:tgtEl>
                                        <p:attrNameLst>
                                          <p:attrName>ppt_c</p:attrName>
                                        </p:attrNameLst>
                                      </p:cBhvr>
                                      <p:to>
                                        <a:schemeClr val="accent2"/>
                                      </p:to>
                                    </p:animClr>
                                  </p:subTnLst>
                                </p:cTn>
                              </p:par>
                              <p:par>
                                <p:cTn id="13" presetID="2" presetClass="entr" presetSubtype="8" fill="hold" grpId="0" nodeType="withEffect">
                                  <p:stCondLst>
                                    <p:cond delay="0"/>
                                  </p:stCondLst>
                                  <p:childTnLst>
                                    <p:set>
                                      <p:cBhvr>
                                        <p:cTn id="14" dur="1" fill="hold">
                                          <p:stCondLst>
                                            <p:cond delay="0"/>
                                          </p:stCondLst>
                                        </p:cTn>
                                        <p:tgtEl>
                                          <p:spTgt spid="94215">
                                            <p:txEl>
                                              <p:pRg st="2" end="2"/>
                                            </p:txEl>
                                          </p:spTgt>
                                        </p:tgtEl>
                                        <p:attrNameLst>
                                          <p:attrName>style.visibility</p:attrName>
                                        </p:attrNameLst>
                                      </p:cBhvr>
                                      <p:to>
                                        <p:strVal val="visible"/>
                                      </p:to>
                                    </p:set>
                                    <p:anim calcmode="lin" valueType="num">
                                      <p:cBhvr additive="base">
                                        <p:cTn id="15" dur="500" fill="hold"/>
                                        <p:tgtEl>
                                          <p:spTgt spid="94215">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9421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2" end="2"/>
                                            </p:txEl>
                                          </p:spTgt>
                                        </p:tgtEl>
                                        <p:attrNameLst>
                                          <p:attrName>ppt_c</p:attrName>
                                        </p:attrNameLst>
                                      </p:cBhvr>
                                      <p:to>
                                        <a:schemeClr val="accent2"/>
                                      </p:to>
                                    </p:animClr>
                                  </p:subTnLst>
                                </p:cTn>
                              </p:par>
                              <p:par>
                                <p:cTn id="17" presetID="2" presetClass="entr" presetSubtype="8" fill="hold" grpId="0" nodeType="withEffect">
                                  <p:stCondLst>
                                    <p:cond delay="0"/>
                                  </p:stCondLst>
                                  <p:childTnLst>
                                    <p:set>
                                      <p:cBhvr>
                                        <p:cTn id="18" dur="1" fill="hold">
                                          <p:stCondLst>
                                            <p:cond delay="0"/>
                                          </p:stCondLst>
                                        </p:cTn>
                                        <p:tgtEl>
                                          <p:spTgt spid="94215">
                                            <p:txEl>
                                              <p:pRg st="3" end="3"/>
                                            </p:txEl>
                                          </p:spTgt>
                                        </p:tgtEl>
                                        <p:attrNameLst>
                                          <p:attrName>style.visibility</p:attrName>
                                        </p:attrNameLst>
                                      </p:cBhvr>
                                      <p:to>
                                        <p:strVal val="visible"/>
                                      </p:to>
                                    </p:set>
                                    <p:anim calcmode="lin" valueType="num">
                                      <p:cBhvr additive="base">
                                        <p:cTn id="19" dur="500" fill="hold"/>
                                        <p:tgtEl>
                                          <p:spTgt spid="9421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421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3" end="3"/>
                                            </p:txEl>
                                          </p:spTgt>
                                        </p:tgtEl>
                                        <p:attrNameLst>
                                          <p:attrName>ppt_c</p:attrName>
                                        </p:attrNameLst>
                                      </p:cBhvr>
                                      <p:to>
                                        <a:schemeClr val="accent2"/>
                                      </p:to>
                                    </p:animClr>
                                  </p:subTnLst>
                                </p:cTn>
                              </p:par>
                              <p:par>
                                <p:cTn id="21" presetID="2" presetClass="entr" presetSubtype="8" fill="hold" grpId="0" nodeType="withEffect">
                                  <p:stCondLst>
                                    <p:cond delay="0"/>
                                  </p:stCondLst>
                                  <p:childTnLst>
                                    <p:set>
                                      <p:cBhvr>
                                        <p:cTn id="22" dur="1" fill="hold">
                                          <p:stCondLst>
                                            <p:cond delay="0"/>
                                          </p:stCondLst>
                                        </p:cTn>
                                        <p:tgtEl>
                                          <p:spTgt spid="94215">
                                            <p:txEl>
                                              <p:pRg st="4" end="4"/>
                                            </p:txEl>
                                          </p:spTgt>
                                        </p:tgtEl>
                                        <p:attrNameLst>
                                          <p:attrName>style.visibility</p:attrName>
                                        </p:attrNameLst>
                                      </p:cBhvr>
                                      <p:to>
                                        <p:strVal val="visible"/>
                                      </p:to>
                                    </p:set>
                                    <p:anim calcmode="lin" valueType="num">
                                      <p:cBhvr additive="base">
                                        <p:cTn id="23" dur="500" fill="hold"/>
                                        <p:tgtEl>
                                          <p:spTgt spid="94215">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9421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4" end="4"/>
                                            </p:txEl>
                                          </p:spTgt>
                                        </p:tgtEl>
                                        <p:attrNameLst>
                                          <p:attrName>ppt_c</p:attrName>
                                        </p:attrNameLst>
                                      </p:cBhvr>
                                      <p:to>
                                        <a:schemeClr val="accent2"/>
                                      </p:to>
                                    </p:animClr>
                                  </p:subTnLst>
                                </p:cTn>
                              </p:par>
                              <p:par>
                                <p:cTn id="25" presetID="2" presetClass="entr" presetSubtype="8" fill="hold" grpId="0" nodeType="withEffect">
                                  <p:stCondLst>
                                    <p:cond delay="0"/>
                                  </p:stCondLst>
                                  <p:childTnLst>
                                    <p:set>
                                      <p:cBhvr>
                                        <p:cTn id="26" dur="1" fill="hold">
                                          <p:stCondLst>
                                            <p:cond delay="0"/>
                                          </p:stCondLst>
                                        </p:cTn>
                                        <p:tgtEl>
                                          <p:spTgt spid="94215">
                                            <p:txEl>
                                              <p:pRg st="5" end="5"/>
                                            </p:txEl>
                                          </p:spTgt>
                                        </p:tgtEl>
                                        <p:attrNameLst>
                                          <p:attrName>style.visibility</p:attrName>
                                        </p:attrNameLst>
                                      </p:cBhvr>
                                      <p:to>
                                        <p:strVal val="visible"/>
                                      </p:to>
                                    </p:set>
                                    <p:anim calcmode="lin" valueType="num">
                                      <p:cBhvr additive="base">
                                        <p:cTn id="27" dur="500" fill="hold"/>
                                        <p:tgtEl>
                                          <p:spTgt spid="94215">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9421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5" end="5"/>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8" name="Rectangle 6"/>
          <p:cNvSpPr>
            <a:spLocks noGrp="1" noChangeArrowheads="1"/>
          </p:cNvSpPr>
          <p:nvPr>
            <p:ph type="title"/>
          </p:nvPr>
        </p:nvSpPr>
        <p:spPr>
          <a:noFill/>
        </p:spPr>
        <p:txBody>
          <a:bodyPr/>
          <a:lstStyle/>
          <a:p>
            <a:r>
              <a:rPr lang="en-US" altLang="en-US" dirty="0"/>
              <a:t>Ethics of Maximizing Value</a:t>
            </a:r>
          </a:p>
        </p:txBody>
      </p:sp>
      <p:sp>
        <p:nvSpPr>
          <p:cNvPr id="3" name="Content Placeholder 2"/>
          <p:cNvSpPr>
            <a:spLocks noGrp="1"/>
          </p:cNvSpPr>
          <p:nvPr>
            <p:ph idx="1"/>
          </p:nvPr>
        </p:nvSpPr>
        <p:spPr>
          <a:xfrm>
            <a:off x="914400" y="1295400"/>
            <a:ext cx="7772400" cy="2362200"/>
          </a:xfrm>
        </p:spPr>
        <p:txBody>
          <a:bodyPr/>
          <a:lstStyle/>
          <a:p>
            <a:pPr marL="0" indent="0">
              <a:buNone/>
            </a:pPr>
            <a:r>
              <a:rPr lang="en-US" sz="2400" dirty="0"/>
              <a:t>“It is not from the benevolence of the butcher, the brewer, or the baker, that we expect our dinner, but from their regard to their own interest. We address ourselves, not to their humanity but to their self-love, and never talk to them of our own necessities but of their advantages.” </a:t>
            </a:r>
            <a:r>
              <a:rPr lang="en-US" sz="2400" i="1" dirty="0"/>
              <a:t>–Adam Smith, 1776</a:t>
            </a:r>
            <a:endParaRPr lang="en-US" sz="2400" dirty="0"/>
          </a:p>
        </p:txBody>
      </p:sp>
      <p:sp>
        <p:nvSpPr>
          <p:cNvPr id="2" name="TextBox 1"/>
          <p:cNvSpPr txBox="1"/>
          <p:nvPr/>
        </p:nvSpPr>
        <p:spPr>
          <a:xfrm>
            <a:off x="665205" y="4137392"/>
            <a:ext cx="3886200" cy="1938992"/>
          </a:xfrm>
          <a:prstGeom prst="rect">
            <a:avLst/>
          </a:prstGeom>
          <a:noFill/>
        </p:spPr>
        <p:txBody>
          <a:bodyPr wrap="square" rtlCol="0">
            <a:spAutoFit/>
          </a:bodyPr>
          <a:lstStyle/>
          <a:p>
            <a:r>
              <a:rPr lang="en-US" sz="2000" i="1" dirty="0"/>
              <a:t>Does value maximization justify unethical behavior?</a:t>
            </a:r>
          </a:p>
          <a:p>
            <a:pPr marL="800100" lvl="1" indent="-342900">
              <a:buFont typeface="Arial" panose="020B0604020202020204" pitchFamily="34" charset="0"/>
              <a:buChar char="•"/>
            </a:pPr>
            <a:r>
              <a:rPr lang="en-US" sz="2000" dirty="0"/>
              <a:t>Volkswagen</a:t>
            </a:r>
          </a:p>
          <a:p>
            <a:pPr marL="800100" lvl="1" indent="-342900">
              <a:buFont typeface="Arial" panose="020B0604020202020204" pitchFamily="34" charset="0"/>
              <a:buChar char="•"/>
            </a:pPr>
            <a:r>
              <a:rPr lang="en-US" sz="2000" dirty="0"/>
              <a:t>Charles Ponzi</a:t>
            </a:r>
          </a:p>
          <a:p>
            <a:pPr marL="800100" lvl="1" indent="-342900">
              <a:buFont typeface="Arial" panose="020B0604020202020204" pitchFamily="34" charset="0"/>
              <a:buChar char="•"/>
            </a:pPr>
            <a:r>
              <a:rPr lang="en-US" sz="2000" dirty="0"/>
              <a:t>Bernard Madoff</a:t>
            </a:r>
          </a:p>
          <a:p>
            <a:pPr marL="800100" lvl="1" indent="-342900">
              <a:buFont typeface="Arial" panose="020B0604020202020204" pitchFamily="34" charset="0"/>
              <a:buChar char="•"/>
            </a:pPr>
            <a:endParaRPr lang="en-US" sz="2000" dirty="0"/>
          </a:p>
        </p:txBody>
      </p:sp>
      <p:sp>
        <p:nvSpPr>
          <p:cNvPr id="8" name="TextBox 7"/>
          <p:cNvSpPr txBox="1"/>
          <p:nvPr/>
        </p:nvSpPr>
        <p:spPr>
          <a:xfrm>
            <a:off x="4932405" y="4137392"/>
            <a:ext cx="3886200" cy="1323439"/>
          </a:xfrm>
          <a:prstGeom prst="rect">
            <a:avLst/>
          </a:prstGeom>
          <a:noFill/>
        </p:spPr>
        <p:txBody>
          <a:bodyPr wrap="square" rtlCol="0">
            <a:spAutoFit/>
          </a:bodyPr>
          <a:lstStyle/>
          <a:p>
            <a:r>
              <a:rPr lang="en-US" sz="2000" i="1" dirty="0"/>
              <a:t>Is it ethical?</a:t>
            </a:r>
          </a:p>
          <a:p>
            <a:pPr marL="800100" lvl="1" indent="-342900">
              <a:buFont typeface="Arial" panose="020B0604020202020204" pitchFamily="34" charset="0"/>
              <a:buChar char="•"/>
            </a:pPr>
            <a:r>
              <a:rPr lang="en-US" sz="2000" dirty="0"/>
              <a:t>Short selling</a:t>
            </a:r>
          </a:p>
          <a:p>
            <a:pPr marL="800100" lvl="1" indent="-342900">
              <a:buFont typeface="Arial" panose="020B0604020202020204" pitchFamily="34" charset="0"/>
              <a:buChar char="•"/>
            </a:pPr>
            <a:r>
              <a:rPr lang="en-US" sz="2000" dirty="0"/>
              <a:t>Corporate raiders</a:t>
            </a:r>
          </a:p>
          <a:p>
            <a:pPr marL="800100" lvl="1" indent="-342900">
              <a:buFont typeface="Arial" panose="020B0604020202020204" pitchFamily="34" charset="0"/>
              <a:buChar char="•"/>
            </a:pPr>
            <a:r>
              <a:rPr lang="en-US" sz="2000" dirty="0"/>
              <a:t>Tax avoidance</a:t>
            </a:r>
          </a:p>
        </p:txBody>
      </p:sp>
    </p:spTree>
    <p:extLst>
      <p:ext uri="{BB962C8B-B14F-4D97-AF65-F5344CB8AC3E}">
        <p14:creationId xmlns:p14="http://schemas.microsoft.com/office/powerpoint/2010/main" val="1149459106"/>
      </p:ext>
    </p:extLst>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8" name="Rectangle 6"/>
          <p:cNvSpPr>
            <a:spLocks noGrp="1" noChangeArrowheads="1"/>
          </p:cNvSpPr>
          <p:nvPr>
            <p:ph type="title"/>
          </p:nvPr>
        </p:nvSpPr>
        <p:spPr>
          <a:noFill/>
        </p:spPr>
        <p:txBody>
          <a:bodyPr/>
          <a:lstStyle/>
          <a:p>
            <a:r>
              <a:rPr lang="en-US" altLang="en-US" dirty="0"/>
              <a:t>Preview of Coming Attractions</a:t>
            </a:r>
          </a:p>
        </p:txBody>
      </p:sp>
      <p:sp>
        <p:nvSpPr>
          <p:cNvPr id="3" name="Content Placeholder 2"/>
          <p:cNvSpPr>
            <a:spLocks noGrp="1"/>
          </p:cNvSpPr>
          <p:nvPr>
            <p:ph idx="1"/>
          </p:nvPr>
        </p:nvSpPr>
        <p:spPr/>
        <p:txBody>
          <a:bodyPr/>
          <a:lstStyle/>
          <a:p>
            <a:r>
              <a:rPr lang="en-US" sz="3200" i="1" dirty="0"/>
              <a:t>How do I calculate the value of a stream of future cash flows?</a:t>
            </a:r>
          </a:p>
          <a:p>
            <a:r>
              <a:rPr lang="en-US" sz="3200" i="1" dirty="0"/>
              <a:t>How do I measure risk?</a:t>
            </a:r>
          </a:p>
          <a:p>
            <a:r>
              <a:rPr lang="en-US" sz="3200" i="1" dirty="0"/>
              <a:t>Where does financing come from?</a:t>
            </a:r>
          </a:p>
          <a:p>
            <a:r>
              <a:rPr lang="en-US" sz="3200" i="1" dirty="0"/>
              <a:t>How do I ensure that the firm’s financial decisions add up to a sensible whole?</a:t>
            </a:r>
          </a:p>
          <a:p>
            <a:r>
              <a:rPr lang="en-US" sz="3200" i="1" dirty="0"/>
              <a:t>What about some of those other responsibilities of the financial manager that you mentioned earlier?</a:t>
            </a:r>
            <a:endParaRPr lang="en-US" sz="3200" dirty="0"/>
          </a:p>
        </p:txBody>
      </p:sp>
    </p:spTree>
    <p:extLst>
      <p:ext uri="{BB962C8B-B14F-4D97-AF65-F5344CB8AC3E}">
        <p14:creationId xmlns:p14="http://schemas.microsoft.com/office/powerpoint/2010/main" val="3915523391"/>
      </p:ext>
    </p:extLst>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Snippets of Financial History</a:t>
            </a:r>
          </a:p>
        </p:txBody>
      </p:sp>
      <p:pic>
        <p:nvPicPr>
          <p:cNvPr id="3" name="Picture 2">
            <a:extLst>
              <a:ext uri="{FF2B5EF4-FFF2-40B4-BE49-F238E27FC236}">
                <a16:creationId xmlns:a16="http://schemas.microsoft.com/office/drawing/2014/main" id="{587B89FA-CD4B-47D6-80F7-06B5283E0274}"/>
              </a:ext>
            </a:extLst>
          </p:cNvPr>
          <p:cNvPicPr>
            <a:picLocks noChangeAspect="1"/>
          </p:cNvPicPr>
          <p:nvPr/>
        </p:nvPicPr>
        <p:blipFill>
          <a:blip r:embed="rId2"/>
          <a:stretch>
            <a:fillRect/>
          </a:stretch>
        </p:blipFill>
        <p:spPr>
          <a:xfrm>
            <a:off x="2895600" y="1219200"/>
            <a:ext cx="3104762" cy="526666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90763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838200"/>
          </a:xfrm>
        </p:spPr>
        <p:txBody>
          <a:bodyPr>
            <a:normAutofit fontScale="90000"/>
          </a:bodyPr>
          <a:lstStyle/>
          <a:p>
            <a:r>
              <a:rPr lang="en-US" sz="3600" dirty="0"/>
              <a:t>Investment and Financing Decisions </a:t>
            </a:r>
            <a:r>
              <a:rPr lang="en-US" sz="2000" dirty="0"/>
              <a:t>(1 of 6)</a:t>
            </a:r>
          </a:p>
        </p:txBody>
      </p:sp>
      <p:sp>
        <p:nvSpPr>
          <p:cNvPr id="77841" name="Rectangle 17"/>
          <p:cNvSpPr>
            <a:spLocks noGrp="1" noChangeArrowheads="1"/>
          </p:cNvSpPr>
          <p:nvPr>
            <p:ph idx="1"/>
          </p:nvPr>
        </p:nvSpPr>
        <p:spPr>
          <a:xfrm>
            <a:off x="685800" y="1447800"/>
            <a:ext cx="7772400" cy="3962400"/>
          </a:xfrm>
          <a:noFill/>
        </p:spPr>
        <p:txBody>
          <a:bodyPr/>
          <a:lstStyle/>
          <a:p>
            <a:r>
              <a:rPr lang="en-US" altLang="en-US" sz="3200" dirty="0"/>
              <a:t>Capital Budgeting Decision</a:t>
            </a:r>
          </a:p>
          <a:p>
            <a:pPr lvl="1"/>
            <a:r>
              <a:rPr lang="en-US" altLang="en-US" sz="2800" dirty="0"/>
              <a:t>Decision to invest in tangible or intangible assets</a:t>
            </a:r>
          </a:p>
          <a:p>
            <a:r>
              <a:rPr lang="en-US" altLang="en-US" sz="3200" dirty="0"/>
              <a:t>…also called </a:t>
            </a:r>
          </a:p>
          <a:p>
            <a:pPr lvl="1"/>
            <a:r>
              <a:rPr lang="en-US" altLang="en-US" sz="2800" dirty="0"/>
              <a:t>Investment Decision</a:t>
            </a:r>
          </a:p>
          <a:p>
            <a:pPr lvl="1"/>
            <a:r>
              <a:rPr lang="en-US" altLang="en-US" sz="2800" dirty="0"/>
              <a:t>Capital Expenditure (CAPEX) decision</a:t>
            </a:r>
          </a:p>
        </p:txBody>
      </p:sp>
    </p:spTree>
    <p:extLst>
      <p:ext uri="{BB962C8B-B14F-4D97-AF65-F5344CB8AC3E}">
        <p14:creationId xmlns:p14="http://schemas.microsoft.com/office/powerpoint/2010/main" val="311203757"/>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77841">
                                            <p:txEl>
                                              <p:pRg st="0" end="0"/>
                                            </p:txEl>
                                          </p:spTgt>
                                        </p:tgtEl>
                                        <p:attrNameLst>
                                          <p:attrName>style.visibility</p:attrName>
                                        </p:attrNameLst>
                                      </p:cBhvr>
                                      <p:to>
                                        <p:strVal val="visible"/>
                                      </p:to>
                                    </p:set>
                                    <p:animEffect transition="in" filter="blinds(vertical)">
                                      <p:cBhvr>
                                        <p:cTn id="7" dur="500"/>
                                        <p:tgtEl>
                                          <p:spTgt spid="77841">
                                            <p:txEl>
                                              <p:pRg st="0" end="0"/>
                                            </p:txEl>
                                          </p:spTgt>
                                        </p:tgtEl>
                                      </p:cBhvr>
                                    </p:animEffect>
                                  </p:childTnLst>
                                  <p:subTnLst>
                                    <p:animClr clrSpc="rgb" dir="cw">
                                      <p:cBhvr override="childStyle">
                                        <p:cTn dur="1" fill="hold" display="0" masterRel="nextClick" afterEffect="1"/>
                                        <p:tgtEl>
                                          <p:spTgt spid="77841">
                                            <p:txEl>
                                              <p:pRg st="0" end="0"/>
                                            </p:txEl>
                                          </p:spTgt>
                                        </p:tgtEl>
                                        <p:attrNameLst>
                                          <p:attrName>ppt_c</p:attrName>
                                        </p:attrNameLst>
                                      </p:cBhvr>
                                      <p:to>
                                        <a:schemeClr val="accent2"/>
                                      </p:to>
                                    </p:animClr>
                                  </p:subTnLst>
                                </p:cTn>
                              </p:par>
                              <p:par>
                                <p:cTn id="8" presetID="3" presetClass="entr" presetSubtype="5" fill="hold" grpId="0" nodeType="withEffect">
                                  <p:stCondLst>
                                    <p:cond delay="0"/>
                                  </p:stCondLst>
                                  <p:childTnLst>
                                    <p:set>
                                      <p:cBhvr>
                                        <p:cTn id="9" dur="1" fill="hold">
                                          <p:stCondLst>
                                            <p:cond delay="0"/>
                                          </p:stCondLst>
                                        </p:cTn>
                                        <p:tgtEl>
                                          <p:spTgt spid="77841">
                                            <p:txEl>
                                              <p:pRg st="1" end="1"/>
                                            </p:txEl>
                                          </p:spTgt>
                                        </p:tgtEl>
                                        <p:attrNameLst>
                                          <p:attrName>style.visibility</p:attrName>
                                        </p:attrNameLst>
                                      </p:cBhvr>
                                      <p:to>
                                        <p:strVal val="visible"/>
                                      </p:to>
                                    </p:set>
                                    <p:animEffect transition="in" filter="blinds(vertical)">
                                      <p:cBhvr>
                                        <p:cTn id="10" dur="500"/>
                                        <p:tgtEl>
                                          <p:spTgt spid="77841">
                                            <p:txEl>
                                              <p:pRg st="1" end="1"/>
                                            </p:txEl>
                                          </p:spTgt>
                                        </p:tgtEl>
                                      </p:cBhvr>
                                    </p:animEffect>
                                  </p:childTnLst>
                                  <p:subTnLst>
                                    <p:animClr clrSpc="rgb" dir="cw">
                                      <p:cBhvr override="childStyle">
                                        <p:cTn dur="1" fill="hold" display="0" masterRel="nextClick" afterEffect="1"/>
                                        <p:tgtEl>
                                          <p:spTgt spid="77841">
                                            <p:txEl>
                                              <p:pRg st="1" end="1"/>
                                            </p:txEl>
                                          </p:spTgt>
                                        </p:tgtEl>
                                        <p:attrNameLst>
                                          <p:attrName>ppt_c</p:attrName>
                                        </p:attrNameLst>
                                      </p:cBhvr>
                                      <p:to>
                                        <a:schemeClr val="accent2"/>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5" fill="hold" grpId="0" nodeType="clickEffect">
                                  <p:stCondLst>
                                    <p:cond delay="0"/>
                                  </p:stCondLst>
                                  <p:childTnLst>
                                    <p:set>
                                      <p:cBhvr>
                                        <p:cTn id="14" dur="1" fill="hold">
                                          <p:stCondLst>
                                            <p:cond delay="0"/>
                                          </p:stCondLst>
                                        </p:cTn>
                                        <p:tgtEl>
                                          <p:spTgt spid="77841">
                                            <p:txEl>
                                              <p:pRg st="2" end="2"/>
                                            </p:txEl>
                                          </p:spTgt>
                                        </p:tgtEl>
                                        <p:attrNameLst>
                                          <p:attrName>style.visibility</p:attrName>
                                        </p:attrNameLst>
                                      </p:cBhvr>
                                      <p:to>
                                        <p:strVal val="visible"/>
                                      </p:to>
                                    </p:set>
                                    <p:animEffect transition="in" filter="blinds(vertical)">
                                      <p:cBhvr>
                                        <p:cTn id="15" dur="500"/>
                                        <p:tgtEl>
                                          <p:spTgt spid="77841">
                                            <p:txEl>
                                              <p:pRg st="2" end="2"/>
                                            </p:txEl>
                                          </p:spTgt>
                                        </p:tgtEl>
                                      </p:cBhvr>
                                    </p:animEffect>
                                  </p:childTnLst>
                                  <p:subTnLst>
                                    <p:animClr clrSpc="rgb" dir="cw">
                                      <p:cBhvr override="childStyle">
                                        <p:cTn dur="1" fill="hold" display="0" masterRel="nextClick" afterEffect="1"/>
                                        <p:tgtEl>
                                          <p:spTgt spid="77841">
                                            <p:txEl>
                                              <p:pRg st="2" end="2"/>
                                            </p:txEl>
                                          </p:spTgt>
                                        </p:tgtEl>
                                        <p:attrNameLst>
                                          <p:attrName>ppt_c</p:attrName>
                                        </p:attrNameLst>
                                      </p:cBhvr>
                                      <p:to>
                                        <a:schemeClr val="accent2"/>
                                      </p:to>
                                    </p:animClr>
                                  </p:subTnLst>
                                </p:cTn>
                              </p:par>
                              <p:par>
                                <p:cTn id="16" presetID="3" presetClass="entr" presetSubtype="5" fill="hold" grpId="0" nodeType="withEffect">
                                  <p:stCondLst>
                                    <p:cond delay="0"/>
                                  </p:stCondLst>
                                  <p:childTnLst>
                                    <p:set>
                                      <p:cBhvr>
                                        <p:cTn id="17" dur="1" fill="hold">
                                          <p:stCondLst>
                                            <p:cond delay="0"/>
                                          </p:stCondLst>
                                        </p:cTn>
                                        <p:tgtEl>
                                          <p:spTgt spid="77841">
                                            <p:txEl>
                                              <p:pRg st="3" end="3"/>
                                            </p:txEl>
                                          </p:spTgt>
                                        </p:tgtEl>
                                        <p:attrNameLst>
                                          <p:attrName>style.visibility</p:attrName>
                                        </p:attrNameLst>
                                      </p:cBhvr>
                                      <p:to>
                                        <p:strVal val="visible"/>
                                      </p:to>
                                    </p:set>
                                    <p:animEffect transition="in" filter="blinds(vertical)">
                                      <p:cBhvr>
                                        <p:cTn id="18" dur="500"/>
                                        <p:tgtEl>
                                          <p:spTgt spid="77841">
                                            <p:txEl>
                                              <p:pRg st="3" end="3"/>
                                            </p:txEl>
                                          </p:spTgt>
                                        </p:tgtEl>
                                      </p:cBhvr>
                                    </p:animEffect>
                                  </p:childTnLst>
                                  <p:subTnLst>
                                    <p:animClr clrSpc="rgb" dir="cw">
                                      <p:cBhvr override="childStyle">
                                        <p:cTn dur="1" fill="hold" display="0" masterRel="nextClick" afterEffect="1"/>
                                        <p:tgtEl>
                                          <p:spTgt spid="77841">
                                            <p:txEl>
                                              <p:pRg st="3" end="3"/>
                                            </p:txEl>
                                          </p:spTgt>
                                        </p:tgtEl>
                                        <p:attrNameLst>
                                          <p:attrName>ppt_c</p:attrName>
                                        </p:attrNameLst>
                                      </p:cBhvr>
                                      <p:to>
                                        <a:schemeClr val="accent2"/>
                                      </p:to>
                                    </p:animClr>
                                  </p:subTnLst>
                                </p:cTn>
                              </p:par>
                              <p:par>
                                <p:cTn id="19" presetID="3" presetClass="entr" presetSubtype="5" fill="hold" grpId="0" nodeType="withEffect">
                                  <p:stCondLst>
                                    <p:cond delay="0"/>
                                  </p:stCondLst>
                                  <p:childTnLst>
                                    <p:set>
                                      <p:cBhvr>
                                        <p:cTn id="20" dur="1" fill="hold">
                                          <p:stCondLst>
                                            <p:cond delay="0"/>
                                          </p:stCondLst>
                                        </p:cTn>
                                        <p:tgtEl>
                                          <p:spTgt spid="77841">
                                            <p:txEl>
                                              <p:pRg st="4" end="4"/>
                                            </p:txEl>
                                          </p:spTgt>
                                        </p:tgtEl>
                                        <p:attrNameLst>
                                          <p:attrName>style.visibility</p:attrName>
                                        </p:attrNameLst>
                                      </p:cBhvr>
                                      <p:to>
                                        <p:strVal val="visible"/>
                                      </p:to>
                                    </p:set>
                                    <p:animEffect transition="in" filter="blinds(vertical)">
                                      <p:cBhvr>
                                        <p:cTn id="21" dur="500"/>
                                        <p:tgtEl>
                                          <p:spTgt spid="77841">
                                            <p:txEl>
                                              <p:pRg st="4" end="4"/>
                                            </p:txEl>
                                          </p:spTgt>
                                        </p:tgtEl>
                                      </p:cBhvr>
                                    </p:animEffect>
                                  </p:childTnLst>
                                  <p:subTnLst>
                                    <p:animClr clrSpc="rgb" dir="cw">
                                      <p:cBhvr override="childStyle">
                                        <p:cTn dur="1" fill="hold" display="0" masterRel="nextClick" afterEffect="1"/>
                                        <p:tgtEl>
                                          <p:spTgt spid="77841">
                                            <p:txEl>
                                              <p:pRg st="4" end="4"/>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4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Investment and Financing Decisions </a:t>
            </a:r>
            <a:r>
              <a:rPr lang="en-US" sz="1800" dirty="0"/>
              <a:t>(2 of 6)</a:t>
            </a:r>
          </a:p>
        </p:txBody>
      </p:sp>
      <p:sp>
        <p:nvSpPr>
          <p:cNvPr id="9232" name="Rectangle 17"/>
          <p:cNvSpPr>
            <a:spLocks noGrp="1" noChangeArrowheads="1"/>
          </p:cNvSpPr>
          <p:nvPr>
            <p:ph idx="1"/>
          </p:nvPr>
        </p:nvSpPr>
        <p:spPr>
          <a:xfrm>
            <a:off x="667227" y="1952368"/>
            <a:ext cx="7772400" cy="1095632"/>
          </a:xfrm>
          <a:noFill/>
        </p:spPr>
        <p:txBody>
          <a:bodyPr/>
          <a:lstStyle/>
          <a:p>
            <a:pPr marL="457200" lvl="1" indent="0" algn="ctr">
              <a:buNone/>
            </a:pPr>
            <a:r>
              <a:rPr lang="en-US" altLang="en-US" sz="3200" dirty="0"/>
              <a:t>“Capital Budgeting”</a:t>
            </a:r>
          </a:p>
        </p:txBody>
      </p:sp>
      <p:grpSp>
        <p:nvGrpSpPr>
          <p:cNvPr id="5" name="Group 4"/>
          <p:cNvGrpSpPr/>
          <p:nvPr/>
        </p:nvGrpSpPr>
        <p:grpSpPr>
          <a:xfrm>
            <a:off x="1361088" y="3505200"/>
            <a:ext cx="6421823" cy="1828800"/>
            <a:chOff x="1433704" y="3900616"/>
            <a:chExt cx="6421823" cy="1828800"/>
          </a:xfrm>
          <a:effectLst>
            <a:outerShdw blurRad="50800" dist="38100" dir="5400000" algn="t" rotWithShape="0">
              <a:prstClr val="black">
                <a:alpha val="40000"/>
              </a:prstClr>
            </a:outerShdw>
          </a:effectLst>
        </p:grpSpPr>
        <p:sp>
          <p:nvSpPr>
            <p:cNvPr id="3" name="Rounded Rectangle 2"/>
            <p:cNvSpPr/>
            <p:nvPr/>
          </p:nvSpPr>
          <p:spPr bwMode="auto">
            <a:xfrm>
              <a:off x="1433704" y="3900616"/>
              <a:ext cx="2978727" cy="1828800"/>
            </a:xfrm>
            <a:prstGeom prst="roundRect">
              <a:avLst/>
            </a:prstGeom>
            <a:solidFill>
              <a:srgbClr val="91C9C8"/>
            </a:soli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i="0" u="sng" strike="noStrike" cap="none" normalizeH="0" baseline="0" dirty="0">
                  <a:ln>
                    <a:noFill/>
                  </a:ln>
                  <a:solidFill>
                    <a:schemeClr val="tx1">
                      <a:lumMod val="85000"/>
                      <a:lumOff val="15000"/>
                    </a:schemeClr>
                  </a:solidFill>
                  <a:effectLst/>
                  <a:latin typeface="+mn-lt"/>
                </a:rPr>
                <a:t>TANGIBLE ASSETS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strike="noStrike" cap="none" normalizeH="0" baseline="0" dirty="0">
                <a:ln>
                  <a:noFill/>
                </a:ln>
                <a:solidFill>
                  <a:schemeClr val="tx1">
                    <a:lumMod val="85000"/>
                    <a:lumOff val="15000"/>
                  </a:schemeClr>
                </a:solidFill>
                <a:effectLst/>
                <a:latin typeface="+mn-lt"/>
              </a:endParaRPr>
            </a:p>
            <a:p>
              <a:pPr marL="0" marR="0" indent="0" algn="ctr" defTabSz="914400" rtl="0" eaLnBrk="0" fontAlgn="base" latinLnBrk="0" hangingPunct="0">
                <a:lnSpc>
                  <a:spcPct val="100000"/>
                </a:lnSpc>
                <a:spcBef>
                  <a:spcPct val="0"/>
                </a:spcBef>
                <a:spcAft>
                  <a:spcPct val="0"/>
                </a:spcAft>
                <a:buClrTx/>
                <a:buSzTx/>
                <a:buFontTx/>
                <a:buNone/>
                <a:tabLst/>
              </a:pPr>
              <a:r>
                <a:rPr lang="en-US" sz="2200" dirty="0">
                  <a:solidFill>
                    <a:schemeClr val="tx1">
                      <a:lumMod val="85000"/>
                      <a:lumOff val="15000"/>
                    </a:schemeClr>
                  </a:solidFill>
                  <a:latin typeface="+mn-lt"/>
                </a:rPr>
                <a:t>Southwest Airlines</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lumMod val="85000"/>
                      <a:lumOff val="15000"/>
                    </a:schemeClr>
                  </a:solidFill>
                  <a:effectLst/>
                  <a:latin typeface="+mn-lt"/>
                </a:rPr>
                <a:t>Purchase new planes</a:t>
              </a:r>
            </a:p>
          </p:txBody>
        </p:sp>
        <p:sp>
          <p:nvSpPr>
            <p:cNvPr id="20" name="Rounded Rectangle 19"/>
            <p:cNvSpPr/>
            <p:nvPr/>
          </p:nvSpPr>
          <p:spPr bwMode="auto">
            <a:xfrm>
              <a:off x="4876800" y="3900616"/>
              <a:ext cx="2978727" cy="1828800"/>
            </a:xfrm>
            <a:prstGeom prst="roundRect">
              <a:avLst/>
            </a:prstGeom>
            <a:solidFill>
              <a:srgbClr val="91C9C8"/>
            </a:soli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i="0" u="sng" strike="noStrike" cap="none" normalizeH="0" baseline="0" dirty="0">
                  <a:ln>
                    <a:noFill/>
                  </a:ln>
                  <a:solidFill>
                    <a:schemeClr val="tx1">
                      <a:lumMod val="85000"/>
                      <a:lumOff val="15000"/>
                    </a:schemeClr>
                  </a:solidFill>
                  <a:effectLst/>
                  <a:latin typeface="+mn-lt"/>
                </a:rPr>
                <a:t>INTANGIBLE ASSETS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lumMod val="85000"/>
                    <a:lumOff val="15000"/>
                  </a:schemeClr>
                </a:solidFill>
                <a:effectLst/>
                <a:latin typeface="+mn-lt"/>
              </a:endParaRPr>
            </a:p>
            <a:p>
              <a:pPr marL="0" marR="0" indent="0" algn="ctr" defTabSz="914400" rtl="0" eaLnBrk="0" fontAlgn="base" latinLnBrk="0" hangingPunct="0">
                <a:lnSpc>
                  <a:spcPct val="100000"/>
                </a:lnSpc>
                <a:spcBef>
                  <a:spcPct val="0"/>
                </a:spcBef>
                <a:spcAft>
                  <a:spcPct val="0"/>
                </a:spcAft>
                <a:buClrTx/>
                <a:buSzTx/>
                <a:buFontTx/>
                <a:buNone/>
                <a:tabLst/>
              </a:pPr>
              <a:r>
                <a:rPr lang="en-US" sz="2200" dirty="0">
                  <a:solidFill>
                    <a:schemeClr val="tx1">
                      <a:lumMod val="85000"/>
                      <a:lumOff val="15000"/>
                    </a:schemeClr>
                  </a:solidFill>
                  <a:latin typeface="+mn-lt"/>
                </a:rPr>
                <a:t>GlaxoSmithKline</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lumMod val="85000"/>
                      <a:lumOff val="15000"/>
                    </a:schemeClr>
                  </a:solidFill>
                  <a:effectLst/>
                  <a:latin typeface="+mn-lt"/>
                </a:rPr>
                <a:t>R&amp;D</a:t>
              </a:r>
              <a:r>
                <a:rPr kumimoji="0" lang="en-US" sz="2200" b="0" i="0" u="none" strike="noStrike" cap="none" normalizeH="0" dirty="0">
                  <a:ln>
                    <a:noFill/>
                  </a:ln>
                  <a:solidFill>
                    <a:schemeClr val="tx1">
                      <a:lumMod val="85000"/>
                      <a:lumOff val="15000"/>
                    </a:schemeClr>
                  </a:solidFill>
                  <a:effectLst/>
                  <a:latin typeface="+mn-lt"/>
                </a:rPr>
                <a:t> expenditures</a:t>
              </a:r>
              <a:endParaRPr kumimoji="0" lang="en-US" sz="2200" b="0" i="0" u="none" strike="noStrike" cap="none" normalizeH="0" baseline="0" dirty="0">
                <a:ln>
                  <a:noFill/>
                </a:ln>
                <a:solidFill>
                  <a:schemeClr val="tx1">
                    <a:lumMod val="85000"/>
                    <a:lumOff val="15000"/>
                  </a:schemeClr>
                </a:solidFill>
                <a:effectLst/>
                <a:latin typeface="+mn-lt"/>
              </a:endParaRPr>
            </a:p>
          </p:txBody>
        </p:sp>
      </p:grpSp>
    </p:spTree>
    <p:extLst>
      <p:ext uri="{BB962C8B-B14F-4D97-AF65-F5344CB8AC3E}">
        <p14:creationId xmlns:p14="http://schemas.microsoft.com/office/powerpoint/2010/main" val="3648298449"/>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dirty="0"/>
              <a:t>Investment and Financing Decisions </a:t>
            </a:r>
            <a:r>
              <a:rPr lang="en-US" sz="1800" dirty="0"/>
              <a:t>(3 of 6)</a:t>
            </a:r>
            <a:endParaRPr lang="en-US" sz="3200" dirty="0"/>
          </a:p>
        </p:txBody>
      </p:sp>
      <p:sp>
        <p:nvSpPr>
          <p:cNvPr id="102416" name="Rectangle 16"/>
          <p:cNvSpPr>
            <a:spLocks noGrp="1" noChangeArrowheads="1"/>
          </p:cNvSpPr>
          <p:nvPr>
            <p:ph idx="1"/>
          </p:nvPr>
        </p:nvSpPr>
        <p:spPr>
          <a:xfrm>
            <a:off x="685800" y="1524000"/>
            <a:ext cx="8153400" cy="4038600"/>
          </a:xfrm>
          <a:noFill/>
        </p:spPr>
        <p:txBody>
          <a:bodyPr/>
          <a:lstStyle/>
          <a:p>
            <a:r>
              <a:rPr lang="en-US" altLang="en-US" sz="3200" dirty="0"/>
              <a:t>Financing Decision</a:t>
            </a:r>
          </a:p>
          <a:p>
            <a:pPr lvl="1"/>
            <a:r>
              <a:rPr lang="en-US" altLang="en-US" sz="2800" dirty="0"/>
              <a:t>Decision on the sources and amounts of financing</a:t>
            </a:r>
          </a:p>
          <a:p>
            <a:r>
              <a:rPr lang="en-US" altLang="en-US" sz="3200" dirty="0"/>
              <a:t>Capital Structure</a:t>
            </a:r>
          </a:p>
          <a:p>
            <a:pPr lvl="1"/>
            <a:r>
              <a:rPr lang="en-US" altLang="en-US" sz="2800" dirty="0"/>
              <a:t>The mix of long-term debt and equity financing</a:t>
            </a:r>
          </a:p>
        </p:txBody>
      </p:sp>
    </p:spTree>
    <p:extLst>
      <p:ext uri="{BB962C8B-B14F-4D97-AF65-F5344CB8AC3E}">
        <p14:creationId xmlns:p14="http://schemas.microsoft.com/office/powerpoint/2010/main" val="1006561383"/>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dirty="0"/>
              <a:t>Investment and Financing Decisions </a:t>
            </a:r>
            <a:r>
              <a:rPr lang="en-US" sz="1800" dirty="0"/>
              <a:t>(4 of 6)</a:t>
            </a:r>
            <a:endParaRPr lang="en-US" sz="3200" dirty="0"/>
          </a:p>
        </p:txBody>
      </p:sp>
      <p:sp>
        <p:nvSpPr>
          <p:cNvPr id="5" name="Oval 4"/>
          <p:cNvSpPr/>
          <p:nvPr/>
        </p:nvSpPr>
        <p:spPr bwMode="auto">
          <a:xfrm>
            <a:off x="1059681" y="1566263"/>
            <a:ext cx="2018414" cy="2018414"/>
          </a:xfrm>
          <a:prstGeom prst="ellipse">
            <a:avLst/>
          </a:prstGeom>
          <a:solidFill>
            <a:srgbClr val="91C9C8"/>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600" i="0" u="none" strike="noStrike" cap="none" normalizeH="0" baseline="0" dirty="0">
                <a:ln>
                  <a:noFill/>
                </a:ln>
                <a:solidFill>
                  <a:schemeClr val="tx1">
                    <a:lumMod val="85000"/>
                    <a:lumOff val="15000"/>
                  </a:schemeClr>
                </a:solidFill>
                <a:effectLst/>
              </a:rPr>
              <a:t>ASSETS</a:t>
            </a:r>
          </a:p>
        </p:txBody>
      </p:sp>
      <p:sp>
        <p:nvSpPr>
          <p:cNvPr id="6" name="Rounded Rectangle 5"/>
          <p:cNvSpPr/>
          <p:nvPr/>
        </p:nvSpPr>
        <p:spPr bwMode="auto">
          <a:xfrm>
            <a:off x="808354" y="3794670"/>
            <a:ext cx="2556510" cy="731520"/>
          </a:xfrm>
          <a:prstGeom prst="roundRect">
            <a:avLst/>
          </a:prstGeom>
          <a:solidFill>
            <a:srgbClr val="91C9C8"/>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1" u="none" strike="noStrike" cap="none" normalizeH="0" baseline="0" dirty="0">
                <a:ln>
                  <a:noFill/>
                </a:ln>
                <a:solidFill>
                  <a:schemeClr val="tx1">
                    <a:lumMod val="85000"/>
                    <a:lumOff val="15000"/>
                  </a:schemeClr>
                </a:solidFill>
                <a:effectLst/>
              </a:rPr>
              <a:t>Investment Decision</a:t>
            </a:r>
          </a:p>
          <a:p>
            <a:pPr marL="0" marR="0" indent="0" algn="ctr" defTabSz="914400" rtl="0" eaLnBrk="0" fontAlgn="base" latinLnBrk="0" hangingPunct="0">
              <a:lnSpc>
                <a:spcPct val="100000"/>
              </a:lnSpc>
              <a:spcBef>
                <a:spcPct val="0"/>
              </a:spcBef>
              <a:spcAft>
                <a:spcPct val="0"/>
              </a:spcAft>
              <a:buClrTx/>
              <a:buSzTx/>
              <a:buFontTx/>
              <a:buNone/>
              <a:tabLst/>
            </a:pPr>
            <a:r>
              <a:rPr lang="en-US" sz="2000" i="1" dirty="0">
                <a:solidFill>
                  <a:schemeClr val="tx1">
                    <a:lumMod val="85000"/>
                    <a:lumOff val="15000"/>
                  </a:schemeClr>
                </a:solidFill>
              </a:rPr>
              <a:t>“Capital Budgeting”</a:t>
            </a:r>
            <a:endParaRPr kumimoji="0" lang="en-US" sz="2000" b="0" i="1" u="none" strike="noStrike" cap="none" normalizeH="0" baseline="0" dirty="0">
              <a:ln>
                <a:noFill/>
              </a:ln>
              <a:solidFill>
                <a:schemeClr val="tx1">
                  <a:lumMod val="85000"/>
                  <a:lumOff val="15000"/>
                </a:schemeClr>
              </a:solidFill>
              <a:effectLst/>
            </a:endParaRPr>
          </a:p>
        </p:txBody>
      </p:sp>
      <p:sp>
        <p:nvSpPr>
          <p:cNvPr id="27" name="Oval 26"/>
          <p:cNvSpPr/>
          <p:nvPr/>
        </p:nvSpPr>
        <p:spPr bwMode="auto">
          <a:xfrm>
            <a:off x="5365455" y="1744318"/>
            <a:ext cx="1600200" cy="1600200"/>
          </a:xfrm>
          <a:prstGeom prst="ellipse">
            <a:avLst/>
          </a:prstGeom>
          <a:solidFill>
            <a:srgbClr val="91C9C8"/>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a:ln>
                  <a:noFill/>
                </a:ln>
                <a:solidFill>
                  <a:schemeClr val="tx1">
                    <a:lumMod val="85000"/>
                    <a:lumOff val="15000"/>
                  </a:schemeClr>
                </a:solidFill>
                <a:effectLst/>
              </a:rPr>
              <a:t>FIRM</a:t>
            </a:r>
          </a:p>
        </p:txBody>
      </p:sp>
      <p:sp>
        <p:nvSpPr>
          <p:cNvPr id="29" name="Rounded Rectangle 28"/>
          <p:cNvSpPr/>
          <p:nvPr/>
        </p:nvSpPr>
        <p:spPr bwMode="auto">
          <a:xfrm>
            <a:off x="4885395" y="5211418"/>
            <a:ext cx="2560320" cy="381000"/>
          </a:xfrm>
          <a:prstGeom prst="roundRect">
            <a:avLst/>
          </a:prstGeom>
          <a:solidFill>
            <a:srgbClr val="91C9C8"/>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i="1" dirty="0">
                <a:solidFill>
                  <a:schemeClr val="tx1">
                    <a:lumMod val="85000"/>
                    <a:lumOff val="15000"/>
                  </a:schemeClr>
                </a:solidFill>
              </a:rPr>
              <a:t>Financing Decision</a:t>
            </a:r>
          </a:p>
        </p:txBody>
      </p:sp>
      <p:grpSp>
        <p:nvGrpSpPr>
          <p:cNvPr id="9" name="Group 8"/>
          <p:cNvGrpSpPr/>
          <p:nvPr/>
        </p:nvGrpSpPr>
        <p:grpSpPr>
          <a:xfrm>
            <a:off x="4876800" y="4004410"/>
            <a:ext cx="2577510" cy="978408"/>
            <a:chOff x="4572000" y="3523807"/>
            <a:chExt cx="2577510" cy="978408"/>
          </a:xfrm>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p:grpSpPr>
        <p:sp>
          <p:nvSpPr>
            <p:cNvPr id="7" name="Rounded Rectangle 6"/>
            <p:cNvSpPr/>
            <p:nvPr/>
          </p:nvSpPr>
          <p:spPr bwMode="auto">
            <a:xfrm>
              <a:off x="4572000" y="3523807"/>
              <a:ext cx="978408" cy="978408"/>
            </a:xfrm>
            <a:prstGeom prst="roundRect">
              <a:avLst/>
            </a:prstGeom>
            <a:solidFill>
              <a:srgbClr val="91C9C8"/>
            </a:solidFill>
            <a:ln>
              <a:noFill/>
              <a:headEnd type="none" w="med" len="med"/>
              <a:tailEnd type="none" w="med" len="med"/>
            </a:ln>
            <a:effectLst>
              <a:outerShdw blurRad="44450" dist="27940" dir="5400000" algn="ctr">
                <a:srgbClr val="000000">
                  <a:alpha val="32000"/>
                </a:srgbClr>
              </a:outerShdw>
            </a:effectLst>
            <a:sp3d>
              <a:bevelT w="190500" h="38100"/>
            </a:sp3d>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solidFill>
                    <a:schemeClr val="tx1">
                      <a:lumMod val="85000"/>
                      <a:lumOff val="15000"/>
                    </a:schemeClr>
                  </a:solidFill>
                </a:rPr>
                <a:t>Debt</a:t>
              </a:r>
            </a:p>
          </p:txBody>
        </p:sp>
        <p:sp>
          <p:nvSpPr>
            <p:cNvPr id="30" name="Rounded Rectangle 29"/>
            <p:cNvSpPr/>
            <p:nvPr/>
          </p:nvSpPr>
          <p:spPr bwMode="auto">
            <a:xfrm>
              <a:off x="6172200" y="3524905"/>
              <a:ext cx="977310" cy="977310"/>
            </a:xfrm>
            <a:prstGeom prst="roundRect">
              <a:avLst/>
            </a:prstGeom>
            <a:solidFill>
              <a:srgbClr val="91C9C8"/>
            </a:solidFill>
            <a:ln>
              <a:noFill/>
              <a:headEnd type="none" w="med" len="med"/>
              <a:tailEnd type="none" w="med" len="med"/>
            </a:ln>
            <a:effectLst>
              <a:outerShdw blurRad="44450" dist="27940" dir="5400000" algn="ctr">
                <a:srgbClr val="000000">
                  <a:alpha val="32000"/>
                </a:srgbClr>
              </a:outerShdw>
            </a:effectLst>
            <a:sp3d>
              <a:bevelT w="190500" h="38100"/>
            </a:sp3d>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solidFill>
                    <a:schemeClr val="tx1">
                      <a:lumMod val="85000"/>
                      <a:lumOff val="15000"/>
                    </a:schemeClr>
                  </a:solidFill>
                </a:rPr>
                <a:t>Equity</a:t>
              </a:r>
            </a:p>
          </p:txBody>
        </p:sp>
      </p:grpSp>
      <p:cxnSp>
        <p:nvCxnSpPr>
          <p:cNvPr id="14" name="Straight Arrow Connector 13"/>
          <p:cNvCxnSpPr/>
          <p:nvPr/>
        </p:nvCxnSpPr>
        <p:spPr bwMode="auto">
          <a:xfrm flipV="1">
            <a:off x="5366004" y="3272890"/>
            <a:ext cx="233795" cy="73152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6" name="Straight Arrow Connector 15"/>
          <p:cNvCxnSpPr/>
          <p:nvPr/>
        </p:nvCxnSpPr>
        <p:spPr bwMode="auto">
          <a:xfrm flipH="1" flipV="1">
            <a:off x="6731311" y="3272890"/>
            <a:ext cx="234344" cy="73152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26" name="Straight Arrow Connector 25"/>
          <p:cNvCxnSpPr>
            <a:stCxn id="27" idx="2"/>
          </p:cNvCxnSpPr>
          <p:nvPr/>
        </p:nvCxnSpPr>
        <p:spPr bwMode="auto">
          <a:xfrm flipH="1">
            <a:off x="3200400" y="2544418"/>
            <a:ext cx="2165055" cy="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515938636"/>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Investment and Financing Decisions</a:t>
            </a:r>
            <a:r>
              <a:rPr lang="en-US" sz="1800" dirty="0"/>
              <a:t> (5 of 6)</a:t>
            </a:r>
          </a:p>
        </p:txBody>
      </p:sp>
      <p:sp>
        <p:nvSpPr>
          <p:cNvPr id="12304" name="Rectangle 16"/>
          <p:cNvSpPr>
            <a:spLocks noGrp="1" noChangeArrowheads="1"/>
          </p:cNvSpPr>
          <p:nvPr>
            <p:ph idx="1"/>
          </p:nvPr>
        </p:nvSpPr>
        <p:spPr>
          <a:xfrm>
            <a:off x="685800" y="1524000"/>
            <a:ext cx="8153400" cy="4038600"/>
          </a:xfrm>
          <a:noFill/>
        </p:spPr>
        <p:txBody>
          <a:bodyPr/>
          <a:lstStyle/>
          <a:p>
            <a:r>
              <a:rPr lang="en-US" altLang="en-US" sz="3200" dirty="0"/>
              <a:t>Real Assets</a:t>
            </a:r>
          </a:p>
          <a:p>
            <a:pPr lvl="1"/>
            <a:r>
              <a:rPr lang="en-US" altLang="en-US" sz="2800" dirty="0"/>
              <a:t>Assets used to produce goods and services</a:t>
            </a:r>
          </a:p>
          <a:p>
            <a:r>
              <a:rPr lang="en-US" altLang="en-US" sz="3200" dirty="0"/>
              <a:t>Financial Assets</a:t>
            </a:r>
          </a:p>
          <a:p>
            <a:pPr lvl="1"/>
            <a:r>
              <a:rPr lang="en-US" altLang="en-US" sz="2800" dirty="0"/>
              <a:t>Financial claims to the income generated by the firm’s real assets</a:t>
            </a:r>
          </a:p>
        </p:txBody>
      </p:sp>
    </p:spTree>
    <p:extLst>
      <p:ext uri="{BB962C8B-B14F-4D97-AF65-F5344CB8AC3E}">
        <p14:creationId xmlns:p14="http://schemas.microsoft.com/office/powerpoint/2010/main" val="1353566161"/>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Investment and Financing Decisions</a:t>
            </a:r>
            <a:r>
              <a:rPr lang="en-US" sz="1800" dirty="0"/>
              <a:t> (6 of 6)</a:t>
            </a:r>
            <a:endParaRPr lang="en-US" sz="3200" dirty="0"/>
          </a:p>
        </p:txBody>
      </p:sp>
      <p:sp>
        <p:nvSpPr>
          <p:cNvPr id="12304" name="Rectangle 16"/>
          <p:cNvSpPr>
            <a:spLocks noGrp="1" noChangeArrowheads="1"/>
          </p:cNvSpPr>
          <p:nvPr>
            <p:ph idx="1"/>
          </p:nvPr>
        </p:nvSpPr>
        <p:spPr>
          <a:xfrm>
            <a:off x="678712" y="1295400"/>
            <a:ext cx="8153400" cy="5181600"/>
          </a:xfrm>
          <a:noFill/>
        </p:spPr>
        <p:txBody>
          <a:bodyPr/>
          <a:lstStyle/>
          <a:p>
            <a:r>
              <a:rPr lang="en-US" altLang="en-US" sz="3200" dirty="0"/>
              <a:t>Are the following capital </a:t>
            </a:r>
            <a:r>
              <a:rPr lang="en-US" altLang="en-US" sz="3200" i="1" dirty="0"/>
              <a:t>budgeting</a:t>
            </a:r>
            <a:r>
              <a:rPr lang="en-US" altLang="en-US" sz="3200" dirty="0"/>
              <a:t> or </a:t>
            </a:r>
            <a:r>
              <a:rPr lang="en-US" altLang="en-US" sz="3200" i="1" dirty="0"/>
              <a:t>financing</a:t>
            </a:r>
            <a:r>
              <a:rPr lang="en-US" altLang="en-US" sz="3200" dirty="0"/>
              <a:t> decisions?</a:t>
            </a:r>
          </a:p>
          <a:p>
            <a:pPr marL="914400" lvl="1" indent="-457200">
              <a:buFont typeface="+mj-lt"/>
              <a:buAutoNum type="alphaLcPeriod"/>
            </a:pPr>
            <a:r>
              <a:rPr lang="en-US" altLang="en-US" sz="2400" dirty="0"/>
              <a:t>Intel decides to spend $7 billion to develop a new microprocessor</a:t>
            </a:r>
          </a:p>
          <a:p>
            <a:pPr marL="914400" lvl="1" indent="-457200">
              <a:buFont typeface="+mj-lt"/>
              <a:buAutoNum type="alphaLcPeriod"/>
            </a:pPr>
            <a:r>
              <a:rPr lang="en-US" altLang="en-US" sz="2400" dirty="0"/>
              <a:t>BMW borrows 350 million euros (€350 million) from Deutsche Bank</a:t>
            </a:r>
          </a:p>
          <a:p>
            <a:pPr marL="914400" lvl="1" indent="-457200">
              <a:buFont typeface="+mj-lt"/>
              <a:buAutoNum type="alphaLcPeriod"/>
            </a:pPr>
            <a:r>
              <a:rPr lang="en-US" altLang="en-US" sz="2400" dirty="0"/>
              <a:t>Royal Dutch Shell constructs a pipeline to bring natural gas onshore from a production platform in Australia</a:t>
            </a:r>
          </a:p>
          <a:p>
            <a:pPr marL="914400" lvl="1" indent="-457200">
              <a:buFont typeface="+mj-lt"/>
              <a:buAutoNum type="alphaLcPeriod"/>
            </a:pPr>
            <a:r>
              <a:rPr lang="en-US" altLang="en-US" sz="2400" dirty="0"/>
              <a:t>Avon spends €200 million to launch a new range of cosmetics in European markets</a:t>
            </a:r>
          </a:p>
          <a:p>
            <a:pPr marL="914400" lvl="1" indent="-457200">
              <a:buFont typeface="+mj-lt"/>
              <a:buAutoNum type="alphaLcPeriod"/>
            </a:pPr>
            <a:r>
              <a:rPr lang="en-US" altLang="en-US" sz="2400" dirty="0"/>
              <a:t>Pfizer issues new shares to buy a small biotech company</a:t>
            </a:r>
          </a:p>
        </p:txBody>
      </p:sp>
    </p:spTree>
    <p:extLst>
      <p:ext uri="{BB962C8B-B14F-4D97-AF65-F5344CB8AC3E}">
        <p14:creationId xmlns:p14="http://schemas.microsoft.com/office/powerpoint/2010/main" val="2024656685"/>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27" name="Rectangle 16"/>
          <p:cNvSpPr>
            <a:spLocks noGrp="1" noChangeArrowheads="1"/>
          </p:cNvSpPr>
          <p:nvPr>
            <p:ph type="title"/>
          </p:nvPr>
        </p:nvSpPr>
        <p:spPr>
          <a:noFill/>
        </p:spPr>
        <p:txBody>
          <a:bodyPr/>
          <a:lstStyle/>
          <a:p>
            <a:r>
              <a:rPr lang="en-US" altLang="en-US" dirty="0"/>
              <a:t>What Is a Corporation? </a:t>
            </a:r>
            <a:r>
              <a:rPr lang="en-US" altLang="en-US" sz="2000" dirty="0"/>
              <a:t>(1 of 4)</a:t>
            </a:r>
          </a:p>
        </p:txBody>
      </p:sp>
      <p:sp>
        <p:nvSpPr>
          <p:cNvPr id="43025" name="Rectangle 17"/>
          <p:cNvSpPr>
            <a:spLocks noGrp="1" noChangeArrowheads="1"/>
          </p:cNvSpPr>
          <p:nvPr>
            <p:ph idx="1"/>
          </p:nvPr>
        </p:nvSpPr>
        <p:spPr>
          <a:noFill/>
        </p:spPr>
        <p:txBody>
          <a:bodyPr/>
          <a:lstStyle/>
          <a:p>
            <a:r>
              <a:rPr lang="en-US" altLang="en-US" sz="3200" dirty="0"/>
              <a:t>Corporation</a:t>
            </a:r>
          </a:p>
          <a:p>
            <a:pPr lvl="1"/>
            <a:r>
              <a:rPr lang="en-US" altLang="en-US" sz="2800" dirty="0"/>
              <a:t>A business organized as a separate legal entity owned by stockholders</a:t>
            </a:r>
          </a:p>
          <a:p>
            <a:r>
              <a:rPr lang="en-US" altLang="en-US" sz="3200" dirty="0"/>
              <a:t>Types of Corporations</a:t>
            </a:r>
          </a:p>
          <a:p>
            <a:pPr lvl="1"/>
            <a:r>
              <a:rPr lang="en-US" altLang="en-US" sz="2800" dirty="0"/>
              <a:t>Public Companies</a:t>
            </a:r>
          </a:p>
          <a:p>
            <a:pPr lvl="1"/>
            <a:r>
              <a:rPr lang="en-US" altLang="en-US" sz="2800" dirty="0"/>
              <a:t>Private Corporations</a:t>
            </a:r>
          </a:p>
          <a:p>
            <a:pPr lvl="1"/>
            <a:r>
              <a:rPr lang="en-US" altLang="en-US" sz="2800" dirty="0"/>
              <a:t>Limited Liability Corporations (LLC)</a:t>
            </a:r>
          </a:p>
        </p:txBody>
      </p:sp>
    </p:spTree>
    <p:extLst>
      <p:ext uri="{BB962C8B-B14F-4D97-AF65-F5344CB8AC3E}">
        <p14:creationId xmlns:p14="http://schemas.microsoft.com/office/powerpoint/2010/main" val="857561120"/>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3025">
                                            <p:txEl>
                                              <p:pRg st="0" end="0"/>
                                            </p:txEl>
                                          </p:spTgt>
                                        </p:tgtEl>
                                        <p:attrNameLst>
                                          <p:attrName>style.visibility</p:attrName>
                                        </p:attrNameLst>
                                      </p:cBhvr>
                                      <p:to>
                                        <p:strVal val="visible"/>
                                      </p:to>
                                    </p:set>
                                    <p:anim calcmode="lin" valueType="num">
                                      <p:cBhvr additive="base">
                                        <p:cTn id="7" dur="500" fill="hold"/>
                                        <p:tgtEl>
                                          <p:spTgt spid="4302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302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3025">
                                            <p:txEl>
                                              <p:pRg st="1" end="1"/>
                                            </p:txEl>
                                          </p:spTgt>
                                        </p:tgtEl>
                                        <p:attrNameLst>
                                          <p:attrName>style.visibility</p:attrName>
                                        </p:attrNameLst>
                                      </p:cBhvr>
                                      <p:to>
                                        <p:strVal val="visible"/>
                                      </p:to>
                                    </p:set>
                                    <p:anim calcmode="lin" valueType="num">
                                      <p:cBhvr additive="base">
                                        <p:cTn id="13" dur="500" fill="hold"/>
                                        <p:tgtEl>
                                          <p:spTgt spid="4302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302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43025">
                                            <p:txEl>
                                              <p:pRg st="2" end="2"/>
                                            </p:txEl>
                                          </p:spTgt>
                                        </p:tgtEl>
                                        <p:attrNameLst>
                                          <p:attrName>style.visibility</p:attrName>
                                        </p:attrNameLst>
                                      </p:cBhvr>
                                      <p:to>
                                        <p:strVal val="visible"/>
                                      </p:to>
                                    </p:set>
                                    <p:anim calcmode="lin" valueType="num">
                                      <p:cBhvr additive="base">
                                        <p:cTn id="19" dur="500" fill="hold"/>
                                        <p:tgtEl>
                                          <p:spTgt spid="4302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302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43025">
                                            <p:txEl>
                                              <p:pRg st="3" end="3"/>
                                            </p:txEl>
                                          </p:spTgt>
                                        </p:tgtEl>
                                        <p:attrNameLst>
                                          <p:attrName>style.visibility</p:attrName>
                                        </p:attrNameLst>
                                      </p:cBhvr>
                                      <p:to>
                                        <p:strVal val="visible"/>
                                      </p:to>
                                    </p:set>
                                    <p:anim calcmode="lin" valueType="num">
                                      <p:cBhvr additive="base">
                                        <p:cTn id="25" dur="500" fill="hold"/>
                                        <p:tgtEl>
                                          <p:spTgt spid="4302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302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43025">
                                            <p:txEl>
                                              <p:pRg st="4" end="4"/>
                                            </p:txEl>
                                          </p:spTgt>
                                        </p:tgtEl>
                                        <p:attrNameLst>
                                          <p:attrName>style.visibility</p:attrName>
                                        </p:attrNameLst>
                                      </p:cBhvr>
                                      <p:to>
                                        <p:strVal val="visible"/>
                                      </p:to>
                                    </p:set>
                                    <p:anim calcmode="lin" valueType="num">
                                      <p:cBhvr additive="base">
                                        <p:cTn id="31" dur="500" fill="hold"/>
                                        <p:tgtEl>
                                          <p:spTgt spid="4302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3025">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43025">
                                            <p:txEl>
                                              <p:pRg st="5" end="5"/>
                                            </p:txEl>
                                          </p:spTgt>
                                        </p:tgtEl>
                                        <p:attrNameLst>
                                          <p:attrName>style.visibility</p:attrName>
                                        </p:attrNameLst>
                                      </p:cBhvr>
                                      <p:to>
                                        <p:strVal val="visible"/>
                                      </p:to>
                                    </p:set>
                                    <p:anim calcmode="lin" valueType="num">
                                      <p:cBhvr additive="base">
                                        <p:cTn id="37" dur="500" fill="hold"/>
                                        <p:tgtEl>
                                          <p:spTgt spid="43025">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3025">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25" grpId="0" build="p" bldLvl="2" autoUpdateAnimBg="0"/>
    </p:bldLst>
  </p:timing>
</p:sld>
</file>

<file path=ppt/theme/theme1.xml><?xml version="1.0" encoding="utf-8"?>
<a:theme xmlns:a="http://schemas.openxmlformats.org/drawingml/2006/main" name="BMM4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Century Gothic"/>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MM4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MM4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MM4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MM4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MM4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MM4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MM4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4486</TotalTime>
  <Pages>8923980</Pages>
  <Words>1023</Words>
  <Application>Microsoft Office PowerPoint</Application>
  <PresentationFormat>Ekran Gösterisi (4:3)</PresentationFormat>
  <Paragraphs>256</Paragraphs>
  <Slides>25</Slides>
  <Notes>21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25</vt:i4>
      </vt:variant>
    </vt:vector>
  </HeadingPairs>
  <TitlesOfParts>
    <vt:vector size="32" baseType="lpstr">
      <vt:lpstr>Arial</vt:lpstr>
      <vt:lpstr>Arial Narrow</vt:lpstr>
      <vt:lpstr>Calibri</vt:lpstr>
      <vt:lpstr>Century Gothic</vt:lpstr>
      <vt:lpstr>Times New Roman</vt:lpstr>
      <vt:lpstr>Wingdings</vt:lpstr>
      <vt:lpstr>BMM4e</vt:lpstr>
      <vt:lpstr>PowerPoint Sunusu</vt:lpstr>
      <vt:lpstr>Topics Covered</vt:lpstr>
      <vt:lpstr>Investment and Financing Decisions (1 of 6)</vt:lpstr>
      <vt:lpstr>Investment and Financing Decisions (2 of 6)</vt:lpstr>
      <vt:lpstr>Investment and Financing Decisions (3 of 6)</vt:lpstr>
      <vt:lpstr>Investment and Financing Decisions (4 of 6)</vt:lpstr>
      <vt:lpstr>Investment and Financing Decisions (5 of 6)</vt:lpstr>
      <vt:lpstr>Investment and Financing Decisions (6 of 6)</vt:lpstr>
      <vt:lpstr>What Is a Corporation? (1 of 4)</vt:lpstr>
      <vt:lpstr>What Is a Corporation? (2 of 4)</vt:lpstr>
      <vt:lpstr>What Is a Corporation? (3 of 4)</vt:lpstr>
      <vt:lpstr>What Is a Corporation? (4 of 4)</vt:lpstr>
      <vt:lpstr>Who Is the Financial Manager? (1 of 3)</vt:lpstr>
      <vt:lpstr>Who Is the Financial Manager? (2 of 3)</vt:lpstr>
      <vt:lpstr>Who Is the Financial Manager? (3 of 3)</vt:lpstr>
      <vt:lpstr>Goals of the Corporation (1 of 2)</vt:lpstr>
      <vt:lpstr>Goals of the Corporation (2 of 2)</vt:lpstr>
      <vt:lpstr>Agency Problem (1 of 5)</vt:lpstr>
      <vt:lpstr>Agency Problem (2 of 5)</vt:lpstr>
      <vt:lpstr>Agency Problem (3 of 5)</vt:lpstr>
      <vt:lpstr>Agency Problem (4 of 5)</vt:lpstr>
      <vt:lpstr>Agency Problem (5 of 5)</vt:lpstr>
      <vt:lpstr>Ethics of Maximizing Value</vt:lpstr>
      <vt:lpstr>Preview of Coming Attractions</vt:lpstr>
      <vt:lpstr>Snippets of Financial History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Firm and  The Financial Manager</dc:title>
  <dc:creator>Matt Will</dc:creator>
  <cp:lastModifiedBy>Ayşegül  KURTULGAN</cp:lastModifiedBy>
  <cp:revision>317</cp:revision>
  <dcterms:created xsi:type="dcterms:W3CDTF">1997-10-06T19:15:22Z</dcterms:created>
  <dcterms:modified xsi:type="dcterms:W3CDTF">2022-02-24T12:38:07Z</dcterms:modified>
</cp:coreProperties>
</file>