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7"/>
  </p:notesMasterIdLst>
  <p:sldIdLst>
    <p:sldId id="307" r:id="rId2"/>
    <p:sldId id="308" r:id="rId3"/>
    <p:sldId id="309" r:id="rId4"/>
    <p:sldId id="310" r:id="rId5"/>
    <p:sldId id="312" r:id="rId6"/>
    <p:sldId id="311"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8" r:id="rId22"/>
    <p:sldId id="329" r:id="rId23"/>
    <p:sldId id="330" r:id="rId24"/>
    <p:sldId id="331" r:id="rId25"/>
    <p:sldId id="332" r:id="rId26"/>
    <p:sldId id="333" r:id="rId27"/>
    <p:sldId id="334" r:id="rId28"/>
    <p:sldId id="335" r:id="rId29"/>
    <p:sldId id="336" r:id="rId30"/>
    <p:sldId id="337" r:id="rId31"/>
    <p:sldId id="338"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6" r:id="rId48"/>
    <p:sldId id="355" r:id="rId49"/>
    <p:sldId id="357" r:id="rId50"/>
    <p:sldId id="358" r:id="rId51"/>
    <p:sldId id="360" r:id="rId52"/>
    <p:sldId id="359"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9" r:id="rId71"/>
    <p:sldId id="380" r:id="rId72"/>
    <p:sldId id="381" r:id="rId73"/>
    <p:sldId id="382" r:id="rId74"/>
    <p:sldId id="383" r:id="rId75"/>
    <p:sldId id="384" r:id="rId76"/>
    <p:sldId id="385" r:id="rId77"/>
    <p:sldId id="386" r:id="rId78"/>
    <p:sldId id="387" r:id="rId79"/>
    <p:sldId id="388" r:id="rId80"/>
    <p:sldId id="390" r:id="rId81"/>
    <p:sldId id="389" r:id="rId82"/>
    <p:sldId id="391" r:id="rId83"/>
    <p:sldId id="392" r:id="rId84"/>
    <p:sldId id="393" r:id="rId85"/>
    <p:sldId id="394" r:id="rId86"/>
    <p:sldId id="395" r:id="rId87"/>
    <p:sldId id="396" r:id="rId88"/>
    <p:sldId id="397" r:id="rId89"/>
    <p:sldId id="398" r:id="rId90"/>
    <p:sldId id="399" r:id="rId91"/>
    <p:sldId id="400" r:id="rId92"/>
    <p:sldId id="401" r:id="rId93"/>
    <p:sldId id="402" r:id="rId94"/>
    <p:sldId id="403" r:id="rId95"/>
    <p:sldId id="404" r:id="rId96"/>
    <p:sldId id="405" r:id="rId97"/>
    <p:sldId id="406" r:id="rId98"/>
    <p:sldId id="407" r:id="rId99"/>
    <p:sldId id="408" r:id="rId100"/>
    <p:sldId id="409" r:id="rId101"/>
    <p:sldId id="410" r:id="rId102"/>
    <p:sldId id="412" r:id="rId103"/>
    <p:sldId id="411" r:id="rId104"/>
    <p:sldId id="413" r:id="rId105"/>
    <p:sldId id="414"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3380"/>
  </p:normalViewPr>
  <p:slideViewPr>
    <p:cSldViewPr snapToGrid="0">
      <p:cViewPr varScale="1">
        <p:scale>
          <a:sx n="115" d="100"/>
          <a:sy n="115" d="100"/>
        </p:scale>
        <p:origin x="872" y="192"/>
      </p:cViewPr>
      <p:guideLst/>
    </p:cSldViewPr>
  </p:slideViewPr>
  <p:outlineViewPr>
    <p:cViewPr>
      <p:scale>
        <a:sx n="33" d="100"/>
        <a:sy n="33" d="100"/>
      </p:scale>
      <p:origin x="-56"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01CB1-462F-EE40-AE57-0D3F23A4065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tr-TR"/>
        </a:p>
      </dgm:t>
    </dgm:pt>
    <dgm:pt modelId="{7ED37347-DE54-8549-812F-FC7754EE84B0}">
      <dgm:prSet phldrT="[Metin]"/>
      <dgm:spPr/>
      <dgm:t>
        <a:bodyPr/>
        <a:lstStyle/>
        <a:p>
          <a:r>
            <a:rPr lang="tr-TR" dirty="0"/>
            <a:t>Belirsiz Süreli </a:t>
          </a:r>
        </a:p>
      </dgm:t>
    </dgm:pt>
    <dgm:pt modelId="{B8D16713-50B5-B34B-A0AF-0CC798EE761B}" type="parTrans" cxnId="{04F7BA2A-BB0A-4E4D-8B7D-5A93EC2A1096}">
      <dgm:prSet/>
      <dgm:spPr/>
      <dgm:t>
        <a:bodyPr/>
        <a:lstStyle/>
        <a:p>
          <a:endParaRPr lang="tr-TR"/>
        </a:p>
      </dgm:t>
    </dgm:pt>
    <dgm:pt modelId="{9B9FA522-5AE3-7A49-8CB9-4DDF9F13C0F0}" type="sibTrans" cxnId="{04F7BA2A-BB0A-4E4D-8B7D-5A93EC2A1096}">
      <dgm:prSet/>
      <dgm:spPr/>
      <dgm:t>
        <a:bodyPr/>
        <a:lstStyle/>
        <a:p>
          <a:endParaRPr lang="tr-TR"/>
        </a:p>
      </dgm:t>
    </dgm:pt>
    <dgm:pt modelId="{27382610-C03C-A34F-ACB6-1E767184CF5C}">
      <dgm:prSet phldrT="[Metin]"/>
      <dgm:spPr/>
      <dgm:t>
        <a:bodyPr/>
        <a:lstStyle/>
        <a:p>
          <a:r>
            <a:rPr lang="tr-TR" dirty="0"/>
            <a:t>İş sözleşmesi kendiliğinden sona ermez.</a:t>
          </a:r>
        </a:p>
      </dgm:t>
    </dgm:pt>
    <dgm:pt modelId="{E31DA184-DF25-BF41-A417-0DD85DBEB6BD}" type="parTrans" cxnId="{021F4D83-B6BC-CA45-9C43-CE2F4288F907}">
      <dgm:prSet/>
      <dgm:spPr/>
      <dgm:t>
        <a:bodyPr/>
        <a:lstStyle/>
        <a:p>
          <a:endParaRPr lang="tr-TR"/>
        </a:p>
      </dgm:t>
    </dgm:pt>
    <dgm:pt modelId="{8833FE1C-68F5-EF49-9233-A084103DB26E}" type="sibTrans" cxnId="{021F4D83-B6BC-CA45-9C43-CE2F4288F907}">
      <dgm:prSet/>
      <dgm:spPr/>
      <dgm:t>
        <a:bodyPr/>
        <a:lstStyle/>
        <a:p>
          <a:endParaRPr lang="tr-TR"/>
        </a:p>
      </dgm:t>
    </dgm:pt>
    <dgm:pt modelId="{36B14FB6-1B31-6747-9C03-8FB762454718}">
      <dgm:prSet phldrT="[Metin]"/>
      <dgm:spPr/>
      <dgm:t>
        <a:bodyPr/>
        <a:lstStyle/>
        <a:p>
          <a:r>
            <a:rPr lang="tr-TR" dirty="0"/>
            <a:t>Belirli Süreli</a:t>
          </a:r>
        </a:p>
      </dgm:t>
    </dgm:pt>
    <dgm:pt modelId="{661AF5F2-8B1B-A64E-8021-60363A35497A}" type="parTrans" cxnId="{56A48F3B-0181-FD4B-A310-D436ABDD4AE3}">
      <dgm:prSet/>
      <dgm:spPr/>
      <dgm:t>
        <a:bodyPr/>
        <a:lstStyle/>
        <a:p>
          <a:endParaRPr lang="tr-TR"/>
        </a:p>
      </dgm:t>
    </dgm:pt>
    <dgm:pt modelId="{7E8B3218-57ED-B24D-A5AD-CF0A6092E778}" type="sibTrans" cxnId="{56A48F3B-0181-FD4B-A310-D436ABDD4AE3}">
      <dgm:prSet/>
      <dgm:spPr/>
      <dgm:t>
        <a:bodyPr/>
        <a:lstStyle/>
        <a:p>
          <a:endParaRPr lang="tr-TR"/>
        </a:p>
      </dgm:t>
    </dgm:pt>
    <dgm:pt modelId="{AB5333BD-7F93-244D-8720-1AA8755178A5}">
      <dgm:prSet/>
      <dgm:spPr/>
      <dgm:t>
        <a:bodyPr/>
        <a:lstStyle/>
        <a:p>
          <a:r>
            <a:rPr lang="tr-TR" dirty="0"/>
            <a:t>Sözleşme sürenin dolması ile kendiliğinden sona erer.</a:t>
          </a:r>
        </a:p>
      </dgm:t>
    </dgm:pt>
    <dgm:pt modelId="{3456B024-39FB-074C-B737-D9A053F351B0}" type="parTrans" cxnId="{41FDE06E-02F2-F045-8FEE-79A1594B09EA}">
      <dgm:prSet/>
      <dgm:spPr/>
    </dgm:pt>
    <dgm:pt modelId="{0E733F02-7C77-E64E-BC61-4FA2F0FD8565}" type="sibTrans" cxnId="{41FDE06E-02F2-F045-8FEE-79A1594B09EA}">
      <dgm:prSet/>
      <dgm:spPr/>
    </dgm:pt>
    <dgm:pt modelId="{357D6C2C-288A-1A4F-A65D-206AE799DDA8}">
      <dgm:prSet phldrT="[Metin]"/>
      <dgm:spPr/>
      <dgm:t>
        <a:bodyPr/>
        <a:lstStyle/>
        <a:p>
          <a:r>
            <a:rPr lang="tr-TR" dirty="0"/>
            <a:t>Süreli fesihle veya haklı nedenle derhal fesihle sona erdirilebilir.</a:t>
          </a:r>
        </a:p>
      </dgm:t>
    </dgm:pt>
    <dgm:pt modelId="{13B88FFA-5130-7447-AE49-72F6F4E4FBA6}" type="parTrans" cxnId="{F02460B4-E475-A34B-B538-C9EAB4C73B42}">
      <dgm:prSet/>
      <dgm:spPr/>
    </dgm:pt>
    <dgm:pt modelId="{3887C5A5-F677-4F4A-B205-36B90C741307}" type="sibTrans" cxnId="{F02460B4-E475-A34B-B538-C9EAB4C73B42}">
      <dgm:prSet/>
      <dgm:spPr/>
    </dgm:pt>
    <dgm:pt modelId="{22732DBB-2690-9740-BF3B-7FF29724712D}">
      <dgm:prSet phldrT="[Metin]"/>
      <dgm:spPr/>
      <dgm:t>
        <a:bodyPr/>
        <a:lstStyle/>
        <a:p>
          <a:r>
            <a:rPr lang="tr-TR" dirty="0"/>
            <a:t>Diğer koşullar mevcutsa işçinin iş güvencesi vardır.</a:t>
          </a:r>
        </a:p>
      </dgm:t>
    </dgm:pt>
    <dgm:pt modelId="{BB0E893B-5657-D243-92AA-8A234094C8C1}" type="parTrans" cxnId="{198AFAC1-E020-8145-A505-5D83CE91B421}">
      <dgm:prSet/>
      <dgm:spPr/>
    </dgm:pt>
    <dgm:pt modelId="{28555893-54D6-4A46-BC2E-7B43DD226305}" type="sibTrans" cxnId="{198AFAC1-E020-8145-A505-5D83CE91B421}">
      <dgm:prSet/>
      <dgm:spPr/>
    </dgm:pt>
    <dgm:pt modelId="{367FBD80-CB1B-DF46-8E07-E90C4EFA6BB4}">
      <dgm:prSet/>
      <dgm:spPr/>
      <dgm:t>
        <a:bodyPr/>
        <a:lstStyle/>
        <a:p>
          <a:r>
            <a:rPr lang="tr-TR" dirty="0"/>
            <a:t>Süreli feshe başvurulamaz.</a:t>
          </a:r>
        </a:p>
      </dgm:t>
    </dgm:pt>
    <dgm:pt modelId="{1618B4C3-B6F4-2D49-B31A-E4F1D142B30A}" type="parTrans" cxnId="{D9316521-6756-C045-807A-C29A37542E23}">
      <dgm:prSet/>
      <dgm:spPr/>
    </dgm:pt>
    <dgm:pt modelId="{3C76110C-2253-BD44-9907-2417CB328F8B}" type="sibTrans" cxnId="{D9316521-6756-C045-807A-C29A37542E23}">
      <dgm:prSet/>
      <dgm:spPr/>
    </dgm:pt>
    <dgm:pt modelId="{4F38E2CF-AB35-DB44-95B9-37EC893A9370}">
      <dgm:prSet/>
      <dgm:spPr/>
      <dgm:t>
        <a:bodyPr/>
        <a:lstStyle/>
        <a:p>
          <a:endParaRPr lang="tr-TR" dirty="0"/>
        </a:p>
      </dgm:t>
    </dgm:pt>
    <dgm:pt modelId="{B4583F6A-224F-F246-92EC-B87F8CCD5A8D}" type="parTrans" cxnId="{23DA059E-2131-6841-B541-87413E4F66FD}">
      <dgm:prSet/>
      <dgm:spPr/>
    </dgm:pt>
    <dgm:pt modelId="{A3663545-A1EE-3040-8A4D-0074CAD692E5}" type="sibTrans" cxnId="{23DA059E-2131-6841-B541-87413E4F66FD}">
      <dgm:prSet/>
      <dgm:spPr/>
    </dgm:pt>
    <dgm:pt modelId="{A809194F-062D-3647-871C-FE5C6C3BF4B8}">
      <dgm:prSet/>
      <dgm:spPr/>
      <dgm:t>
        <a:bodyPr/>
        <a:lstStyle/>
        <a:p>
          <a:r>
            <a:rPr lang="tr-TR" dirty="0"/>
            <a:t>Belirli süreli iş sözleşmesi ile çalışanlar iş güvencesi hükümlerinin kapsamı dışındadır.</a:t>
          </a:r>
        </a:p>
      </dgm:t>
    </dgm:pt>
    <dgm:pt modelId="{26AC8B97-92FB-B240-AF92-3ED7B467B80B}" type="parTrans" cxnId="{AFC51FFB-0F8C-714A-B7A2-A1E1E1DF22E2}">
      <dgm:prSet/>
      <dgm:spPr/>
    </dgm:pt>
    <dgm:pt modelId="{47458B87-1D9E-6549-9D32-D953C9B3B460}" type="sibTrans" cxnId="{AFC51FFB-0F8C-714A-B7A2-A1E1E1DF22E2}">
      <dgm:prSet/>
      <dgm:spPr/>
    </dgm:pt>
    <dgm:pt modelId="{DB503998-0AEC-074C-97C0-AB3FD8A7CC7E}" type="pres">
      <dgm:prSet presAssocID="{24401CB1-462F-EE40-AE57-0D3F23A40656}" presName="Name0" presStyleCnt="0">
        <dgm:presLayoutVars>
          <dgm:dir/>
          <dgm:animLvl val="lvl"/>
          <dgm:resizeHandles val="exact"/>
        </dgm:presLayoutVars>
      </dgm:prSet>
      <dgm:spPr/>
    </dgm:pt>
    <dgm:pt modelId="{FDCAF7A7-316E-974F-B82E-E5D39CC2BF20}" type="pres">
      <dgm:prSet presAssocID="{7ED37347-DE54-8549-812F-FC7754EE84B0}" presName="composite" presStyleCnt="0"/>
      <dgm:spPr/>
    </dgm:pt>
    <dgm:pt modelId="{15F50355-E59B-9E40-8776-A23755C9996C}" type="pres">
      <dgm:prSet presAssocID="{7ED37347-DE54-8549-812F-FC7754EE84B0}" presName="parTx" presStyleLbl="alignNode1" presStyleIdx="0" presStyleCnt="2">
        <dgm:presLayoutVars>
          <dgm:chMax val="0"/>
          <dgm:chPref val="0"/>
          <dgm:bulletEnabled val="1"/>
        </dgm:presLayoutVars>
      </dgm:prSet>
      <dgm:spPr/>
    </dgm:pt>
    <dgm:pt modelId="{B87A5C02-3D7A-F245-B31A-BF52F719EA6E}" type="pres">
      <dgm:prSet presAssocID="{7ED37347-DE54-8549-812F-FC7754EE84B0}" presName="desTx" presStyleLbl="alignAccFollowNode1" presStyleIdx="0" presStyleCnt="2">
        <dgm:presLayoutVars>
          <dgm:bulletEnabled val="1"/>
        </dgm:presLayoutVars>
      </dgm:prSet>
      <dgm:spPr/>
    </dgm:pt>
    <dgm:pt modelId="{425F216E-2278-5D4A-9239-27F123AA52DD}" type="pres">
      <dgm:prSet presAssocID="{9B9FA522-5AE3-7A49-8CB9-4DDF9F13C0F0}" presName="space" presStyleCnt="0"/>
      <dgm:spPr/>
    </dgm:pt>
    <dgm:pt modelId="{ECBE4BE1-B77D-8B49-AD4D-F6A9825E5BC2}" type="pres">
      <dgm:prSet presAssocID="{36B14FB6-1B31-6747-9C03-8FB762454718}" presName="composite" presStyleCnt="0"/>
      <dgm:spPr/>
    </dgm:pt>
    <dgm:pt modelId="{32208C17-DBE0-D245-8F9E-A7013F449121}" type="pres">
      <dgm:prSet presAssocID="{36B14FB6-1B31-6747-9C03-8FB762454718}" presName="parTx" presStyleLbl="alignNode1" presStyleIdx="1" presStyleCnt="2">
        <dgm:presLayoutVars>
          <dgm:chMax val="0"/>
          <dgm:chPref val="0"/>
          <dgm:bulletEnabled val="1"/>
        </dgm:presLayoutVars>
      </dgm:prSet>
      <dgm:spPr/>
    </dgm:pt>
    <dgm:pt modelId="{3DEBC0BD-A9EE-2E41-914A-3AE84D2AB89E}" type="pres">
      <dgm:prSet presAssocID="{36B14FB6-1B31-6747-9C03-8FB762454718}" presName="desTx" presStyleLbl="alignAccFollowNode1" presStyleIdx="1" presStyleCnt="2">
        <dgm:presLayoutVars>
          <dgm:bulletEnabled val="1"/>
        </dgm:presLayoutVars>
      </dgm:prSet>
      <dgm:spPr/>
    </dgm:pt>
  </dgm:ptLst>
  <dgm:cxnLst>
    <dgm:cxn modelId="{B72ECF01-BA6F-5449-944C-4ACFFB0F72AD}" type="presOf" srcId="{27382610-C03C-A34F-ACB6-1E767184CF5C}" destId="{B87A5C02-3D7A-F245-B31A-BF52F719EA6E}" srcOrd="0" destOrd="0" presId="urn:microsoft.com/office/officeart/2005/8/layout/hList1"/>
    <dgm:cxn modelId="{8ED10D0A-AEF3-EA4C-8182-0DB006150801}" type="presOf" srcId="{367FBD80-CB1B-DF46-8E07-E90C4EFA6BB4}" destId="{3DEBC0BD-A9EE-2E41-914A-3AE84D2AB89E}" srcOrd="0" destOrd="1" presId="urn:microsoft.com/office/officeart/2005/8/layout/hList1"/>
    <dgm:cxn modelId="{7CBC9D0A-80A2-0346-9823-FAF51814F3B8}" type="presOf" srcId="{A809194F-062D-3647-871C-FE5C6C3BF4B8}" destId="{3DEBC0BD-A9EE-2E41-914A-3AE84D2AB89E}" srcOrd="0" destOrd="2" presId="urn:microsoft.com/office/officeart/2005/8/layout/hList1"/>
    <dgm:cxn modelId="{AC176610-95CA-084E-9F63-C7693A97B3B5}" type="presOf" srcId="{7ED37347-DE54-8549-812F-FC7754EE84B0}" destId="{15F50355-E59B-9E40-8776-A23755C9996C}" srcOrd="0" destOrd="0" presId="urn:microsoft.com/office/officeart/2005/8/layout/hList1"/>
    <dgm:cxn modelId="{D9316521-6756-C045-807A-C29A37542E23}" srcId="{36B14FB6-1B31-6747-9C03-8FB762454718}" destId="{367FBD80-CB1B-DF46-8E07-E90C4EFA6BB4}" srcOrd="1" destOrd="0" parTransId="{1618B4C3-B6F4-2D49-B31A-E4F1D142B30A}" sibTransId="{3C76110C-2253-BD44-9907-2417CB328F8B}"/>
    <dgm:cxn modelId="{04F7BA2A-BB0A-4E4D-8B7D-5A93EC2A1096}" srcId="{24401CB1-462F-EE40-AE57-0D3F23A40656}" destId="{7ED37347-DE54-8549-812F-FC7754EE84B0}" srcOrd="0" destOrd="0" parTransId="{B8D16713-50B5-B34B-A0AF-0CC798EE761B}" sibTransId="{9B9FA522-5AE3-7A49-8CB9-4DDF9F13C0F0}"/>
    <dgm:cxn modelId="{A05B412E-9DA9-BF4E-9937-A69DD4DB77DA}" type="presOf" srcId="{36B14FB6-1B31-6747-9C03-8FB762454718}" destId="{32208C17-DBE0-D245-8F9E-A7013F449121}" srcOrd="0" destOrd="0" presId="urn:microsoft.com/office/officeart/2005/8/layout/hList1"/>
    <dgm:cxn modelId="{56A48F3B-0181-FD4B-A310-D436ABDD4AE3}" srcId="{24401CB1-462F-EE40-AE57-0D3F23A40656}" destId="{36B14FB6-1B31-6747-9C03-8FB762454718}" srcOrd="1" destOrd="0" parTransId="{661AF5F2-8B1B-A64E-8021-60363A35497A}" sibTransId="{7E8B3218-57ED-B24D-A5AD-CF0A6092E778}"/>
    <dgm:cxn modelId="{41FDE06E-02F2-F045-8FEE-79A1594B09EA}" srcId="{36B14FB6-1B31-6747-9C03-8FB762454718}" destId="{AB5333BD-7F93-244D-8720-1AA8755178A5}" srcOrd="0" destOrd="0" parTransId="{3456B024-39FB-074C-B737-D9A053F351B0}" sibTransId="{0E733F02-7C77-E64E-BC61-4FA2F0FD8565}"/>
    <dgm:cxn modelId="{08C3BF73-508C-354D-8325-A38DBBDDC176}" type="presOf" srcId="{22732DBB-2690-9740-BF3B-7FF29724712D}" destId="{B87A5C02-3D7A-F245-B31A-BF52F719EA6E}" srcOrd="0" destOrd="2" presId="urn:microsoft.com/office/officeart/2005/8/layout/hList1"/>
    <dgm:cxn modelId="{021F4D83-B6BC-CA45-9C43-CE2F4288F907}" srcId="{7ED37347-DE54-8549-812F-FC7754EE84B0}" destId="{27382610-C03C-A34F-ACB6-1E767184CF5C}" srcOrd="0" destOrd="0" parTransId="{E31DA184-DF25-BF41-A417-0DD85DBEB6BD}" sibTransId="{8833FE1C-68F5-EF49-9233-A084103DB26E}"/>
    <dgm:cxn modelId="{E54B0798-7A09-2C4E-B11B-6EBD2B743990}" type="presOf" srcId="{AB5333BD-7F93-244D-8720-1AA8755178A5}" destId="{3DEBC0BD-A9EE-2E41-914A-3AE84D2AB89E}" srcOrd="0" destOrd="0" presId="urn:microsoft.com/office/officeart/2005/8/layout/hList1"/>
    <dgm:cxn modelId="{23DA059E-2131-6841-B541-87413E4F66FD}" srcId="{36B14FB6-1B31-6747-9C03-8FB762454718}" destId="{4F38E2CF-AB35-DB44-95B9-37EC893A9370}" srcOrd="3" destOrd="0" parTransId="{B4583F6A-224F-F246-92EC-B87F8CCD5A8D}" sibTransId="{A3663545-A1EE-3040-8A4D-0074CAD692E5}"/>
    <dgm:cxn modelId="{F02460B4-E475-A34B-B538-C9EAB4C73B42}" srcId="{7ED37347-DE54-8549-812F-FC7754EE84B0}" destId="{357D6C2C-288A-1A4F-A65D-206AE799DDA8}" srcOrd="1" destOrd="0" parTransId="{13B88FFA-5130-7447-AE49-72F6F4E4FBA6}" sibTransId="{3887C5A5-F677-4F4A-B205-36B90C741307}"/>
    <dgm:cxn modelId="{0E176AC1-D0B6-1645-BA5F-33AB47D04FF4}" type="presOf" srcId="{24401CB1-462F-EE40-AE57-0D3F23A40656}" destId="{DB503998-0AEC-074C-97C0-AB3FD8A7CC7E}" srcOrd="0" destOrd="0" presId="urn:microsoft.com/office/officeart/2005/8/layout/hList1"/>
    <dgm:cxn modelId="{198AFAC1-E020-8145-A505-5D83CE91B421}" srcId="{7ED37347-DE54-8549-812F-FC7754EE84B0}" destId="{22732DBB-2690-9740-BF3B-7FF29724712D}" srcOrd="2" destOrd="0" parTransId="{BB0E893B-5657-D243-92AA-8A234094C8C1}" sibTransId="{28555893-54D6-4A46-BC2E-7B43DD226305}"/>
    <dgm:cxn modelId="{8749B8C7-2AF0-B647-9458-1B724CF1FF36}" type="presOf" srcId="{4F38E2CF-AB35-DB44-95B9-37EC893A9370}" destId="{3DEBC0BD-A9EE-2E41-914A-3AE84D2AB89E}" srcOrd="0" destOrd="3" presId="urn:microsoft.com/office/officeart/2005/8/layout/hList1"/>
    <dgm:cxn modelId="{A9E2B2FA-6E28-C442-83A3-55D53D48648D}" type="presOf" srcId="{357D6C2C-288A-1A4F-A65D-206AE799DDA8}" destId="{B87A5C02-3D7A-F245-B31A-BF52F719EA6E}" srcOrd="0" destOrd="1" presId="urn:microsoft.com/office/officeart/2005/8/layout/hList1"/>
    <dgm:cxn modelId="{AFC51FFB-0F8C-714A-B7A2-A1E1E1DF22E2}" srcId="{36B14FB6-1B31-6747-9C03-8FB762454718}" destId="{A809194F-062D-3647-871C-FE5C6C3BF4B8}" srcOrd="2" destOrd="0" parTransId="{26AC8B97-92FB-B240-AF92-3ED7B467B80B}" sibTransId="{47458B87-1D9E-6549-9D32-D953C9B3B460}"/>
    <dgm:cxn modelId="{F13897BC-B90F-3B4F-8EE2-3CA716C3BA33}" type="presParOf" srcId="{DB503998-0AEC-074C-97C0-AB3FD8A7CC7E}" destId="{FDCAF7A7-316E-974F-B82E-E5D39CC2BF20}" srcOrd="0" destOrd="0" presId="urn:microsoft.com/office/officeart/2005/8/layout/hList1"/>
    <dgm:cxn modelId="{C74136FE-B49D-F044-81A7-7425466ABBF3}" type="presParOf" srcId="{FDCAF7A7-316E-974F-B82E-E5D39CC2BF20}" destId="{15F50355-E59B-9E40-8776-A23755C9996C}" srcOrd="0" destOrd="0" presId="urn:microsoft.com/office/officeart/2005/8/layout/hList1"/>
    <dgm:cxn modelId="{AEB4108F-8292-444D-BD5F-DDE25B216604}" type="presParOf" srcId="{FDCAF7A7-316E-974F-B82E-E5D39CC2BF20}" destId="{B87A5C02-3D7A-F245-B31A-BF52F719EA6E}" srcOrd="1" destOrd="0" presId="urn:microsoft.com/office/officeart/2005/8/layout/hList1"/>
    <dgm:cxn modelId="{36A6302F-111E-2F4D-98C6-474E7C8EEA19}" type="presParOf" srcId="{DB503998-0AEC-074C-97C0-AB3FD8A7CC7E}" destId="{425F216E-2278-5D4A-9239-27F123AA52DD}" srcOrd="1" destOrd="0" presId="urn:microsoft.com/office/officeart/2005/8/layout/hList1"/>
    <dgm:cxn modelId="{F09F7B30-AAD1-1F4F-8BF6-5CF863FCA93C}" type="presParOf" srcId="{DB503998-0AEC-074C-97C0-AB3FD8A7CC7E}" destId="{ECBE4BE1-B77D-8B49-AD4D-F6A9825E5BC2}" srcOrd="2" destOrd="0" presId="urn:microsoft.com/office/officeart/2005/8/layout/hList1"/>
    <dgm:cxn modelId="{14ADA0AC-9AFA-0449-83C7-50909F8B26DF}" type="presParOf" srcId="{ECBE4BE1-B77D-8B49-AD4D-F6A9825E5BC2}" destId="{32208C17-DBE0-D245-8F9E-A7013F449121}" srcOrd="0" destOrd="0" presId="urn:microsoft.com/office/officeart/2005/8/layout/hList1"/>
    <dgm:cxn modelId="{18CF7859-45B8-C94D-9C45-C61DF180FC70}" type="presParOf" srcId="{ECBE4BE1-B77D-8B49-AD4D-F6A9825E5BC2}" destId="{3DEBC0BD-A9EE-2E41-914A-3AE84D2AB8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0355-E59B-9E40-8776-A23755C9996C}">
      <dsp:nvSpPr>
        <dsp:cNvPr id="0" name=""/>
        <dsp:cNvSpPr/>
      </dsp:nvSpPr>
      <dsp:spPr>
        <a:xfrm>
          <a:off x="46" y="9367"/>
          <a:ext cx="4486498" cy="6624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tr-TR" sz="2300" kern="1200" dirty="0"/>
            <a:t>Belirsiz Süreli </a:t>
          </a:r>
        </a:p>
      </dsp:txBody>
      <dsp:txXfrm>
        <a:off x="46" y="9367"/>
        <a:ext cx="4486498" cy="662400"/>
      </dsp:txXfrm>
    </dsp:sp>
    <dsp:sp modelId="{B87A5C02-3D7A-F245-B31A-BF52F719EA6E}">
      <dsp:nvSpPr>
        <dsp:cNvPr id="0" name=""/>
        <dsp:cNvSpPr/>
      </dsp:nvSpPr>
      <dsp:spPr>
        <a:xfrm>
          <a:off x="46" y="671767"/>
          <a:ext cx="4486498" cy="2900264"/>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tr-TR" sz="2300" kern="1200" dirty="0"/>
            <a:t>İş sözleşmesi kendiliğinden sona ermez.</a:t>
          </a:r>
        </a:p>
        <a:p>
          <a:pPr marL="228600" lvl="1" indent="-228600" algn="l" defTabSz="1022350">
            <a:lnSpc>
              <a:spcPct val="90000"/>
            </a:lnSpc>
            <a:spcBef>
              <a:spcPct val="0"/>
            </a:spcBef>
            <a:spcAft>
              <a:spcPct val="15000"/>
            </a:spcAft>
            <a:buChar char="•"/>
          </a:pPr>
          <a:r>
            <a:rPr lang="tr-TR" sz="2300" kern="1200" dirty="0"/>
            <a:t>Süreli fesihle veya haklı nedenle derhal fesihle sona erdirilebilir.</a:t>
          </a:r>
        </a:p>
        <a:p>
          <a:pPr marL="228600" lvl="1" indent="-228600" algn="l" defTabSz="1022350">
            <a:lnSpc>
              <a:spcPct val="90000"/>
            </a:lnSpc>
            <a:spcBef>
              <a:spcPct val="0"/>
            </a:spcBef>
            <a:spcAft>
              <a:spcPct val="15000"/>
            </a:spcAft>
            <a:buChar char="•"/>
          </a:pPr>
          <a:r>
            <a:rPr lang="tr-TR" sz="2300" kern="1200" dirty="0"/>
            <a:t>Diğer koşullar mevcutsa işçinin iş güvencesi vardır.</a:t>
          </a:r>
        </a:p>
      </dsp:txBody>
      <dsp:txXfrm>
        <a:off x="46" y="671767"/>
        <a:ext cx="4486498" cy="2900264"/>
      </dsp:txXfrm>
    </dsp:sp>
    <dsp:sp modelId="{32208C17-DBE0-D245-8F9E-A7013F449121}">
      <dsp:nvSpPr>
        <dsp:cNvPr id="0" name=""/>
        <dsp:cNvSpPr/>
      </dsp:nvSpPr>
      <dsp:spPr>
        <a:xfrm>
          <a:off x="5114654" y="9367"/>
          <a:ext cx="4486498" cy="6624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tr-TR" sz="2300" kern="1200" dirty="0"/>
            <a:t>Belirli Süreli</a:t>
          </a:r>
        </a:p>
      </dsp:txBody>
      <dsp:txXfrm>
        <a:off x="5114654" y="9367"/>
        <a:ext cx="4486498" cy="662400"/>
      </dsp:txXfrm>
    </dsp:sp>
    <dsp:sp modelId="{3DEBC0BD-A9EE-2E41-914A-3AE84D2AB89E}">
      <dsp:nvSpPr>
        <dsp:cNvPr id="0" name=""/>
        <dsp:cNvSpPr/>
      </dsp:nvSpPr>
      <dsp:spPr>
        <a:xfrm>
          <a:off x="5114654" y="671767"/>
          <a:ext cx="4486498" cy="2900264"/>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tr-TR" sz="2300" kern="1200" dirty="0"/>
            <a:t>Sözleşme sürenin dolması ile kendiliğinden sona erer.</a:t>
          </a:r>
        </a:p>
        <a:p>
          <a:pPr marL="228600" lvl="1" indent="-228600" algn="l" defTabSz="1022350">
            <a:lnSpc>
              <a:spcPct val="90000"/>
            </a:lnSpc>
            <a:spcBef>
              <a:spcPct val="0"/>
            </a:spcBef>
            <a:spcAft>
              <a:spcPct val="15000"/>
            </a:spcAft>
            <a:buChar char="•"/>
          </a:pPr>
          <a:r>
            <a:rPr lang="tr-TR" sz="2300" kern="1200" dirty="0"/>
            <a:t>Süreli feshe başvurulamaz.</a:t>
          </a:r>
        </a:p>
        <a:p>
          <a:pPr marL="228600" lvl="1" indent="-228600" algn="l" defTabSz="1022350">
            <a:lnSpc>
              <a:spcPct val="90000"/>
            </a:lnSpc>
            <a:spcBef>
              <a:spcPct val="0"/>
            </a:spcBef>
            <a:spcAft>
              <a:spcPct val="15000"/>
            </a:spcAft>
            <a:buChar char="•"/>
          </a:pPr>
          <a:r>
            <a:rPr lang="tr-TR" sz="2300" kern="1200" dirty="0"/>
            <a:t>Belirli süreli iş sözleşmesi ile çalışanlar iş güvencesi hükümlerinin kapsamı dışındadır.</a:t>
          </a:r>
        </a:p>
        <a:p>
          <a:pPr marL="228600" lvl="1" indent="-228600" algn="l" defTabSz="1022350">
            <a:lnSpc>
              <a:spcPct val="90000"/>
            </a:lnSpc>
            <a:spcBef>
              <a:spcPct val="0"/>
            </a:spcBef>
            <a:spcAft>
              <a:spcPct val="15000"/>
            </a:spcAft>
            <a:buChar char="•"/>
          </a:pPr>
          <a:endParaRPr lang="tr-TR" sz="2300" kern="1200" dirty="0"/>
        </a:p>
      </dsp:txBody>
      <dsp:txXfrm>
        <a:off x="5114654" y="671767"/>
        <a:ext cx="4486498" cy="29002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C1C4E-37BC-0F43-98A2-48FD86DA0376}" type="datetimeFigureOut">
              <a:rPr lang="tr-TR" smtClean="0"/>
              <a:t>6.11.2023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3E19E-DC7B-EA48-AF8F-81865C65E989}" type="slidenum">
              <a:rPr lang="tr-TR" smtClean="0"/>
              <a:t>‹#›</a:t>
            </a:fld>
            <a:endParaRPr lang="tr-TR"/>
          </a:p>
        </p:txBody>
      </p:sp>
    </p:spTree>
    <p:extLst>
      <p:ext uri="{BB962C8B-B14F-4D97-AF65-F5344CB8AC3E}">
        <p14:creationId xmlns:p14="http://schemas.microsoft.com/office/powerpoint/2010/main" val="323529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en </a:t>
            </a:r>
            <a:r>
              <a:rPr lang="tr-TR" sz="1800" dirty="0" err="1">
                <a:effectLst/>
                <a:latin typeface="Cambria" panose="02040503050406030204" pitchFamily="18" charset="0"/>
              </a:rPr>
              <a:t>önemli</a:t>
            </a:r>
            <a:r>
              <a:rPr lang="tr-TR" sz="1800" dirty="0">
                <a:effectLst/>
                <a:latin typeface="Cambria" panose="02040503050406030204" pitchFamily="18" charset="0"/>
              </a:rPr>
              <a:t> unsuru bir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görülmesi</a:t>
            </a:r>
            <a:r>
              <a:rPr lang="tr-TR" sz="1800" dirty="0">
                <a:effectLst/>
                <a:latin typeface="Cambria" panose="02040503050406030204" pitchFamily="18" charset="0"/>
              </a:rPr>
              <a:t> olup, iş </a:t>
            </a:r>
            <a:r>
              <a:rPr lang="tr-TR" sz="1800" dirty="0" err="1">
                <a:effectLst/>
                <a:latin typeface="Cambria" panose="02040503050406030204" pitchFamily="18" charset="0"/>
              </a:rPr>
              <a:t>sözleşmesinden</a:t>
            </a:r>
            <a:r>
              <a:rPr lang="tr-TR" sz="1800" dirty="0">
                <a:effectLst/>
                <a:latin typeface="Cambria" panose="02040503050406030204" pitchFamily="18" charset="0"/>
              </a:rPr>
              <a:t> bahsedebilmek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öncelikle</a:t>
            </a:r>
            <a:r>
              <a:rPr lang="tr-TR" sz="1800" dirty="0">
                <a:effectLst/>
                <a:latin typeface="Cambria" panose="02040503050406030204" pitchFamily="18" charset="0"/>
              </a:rPr>
              <a:t> bir iş </a:t>
            </a:r>
            <a:r>
              <a:rPr lang="tr-TR" sz="1800" dirty="0" err="1">
                <a:effectLst/>
                <a:latin typeface="Cambria" panose="02040503050406030204" pitchFamily="18" charset="0"/>
              </a:rPr>
              <a:t>görme</a:t>
            </a:r>
            <a:r>
              <a:rPr lang="tr-TR" sz="1800" dirty="0">
                <a:effectLst/>
                <a:latin typeface="Cambria" panose="02040503050406030204" pitchFamily="18" charset="0"/>
              </a:rPr>
              <a:t> ediminin </a:t>
            </a:r>
            <a:r>
              <a:rPr lang="tr-TR" sz="1800" dirty="0" err="1">
                <a:effectLst/>
                <a:latin typeface="Cambria" panose="02040503050406030204" pitchFamily="18" charset="0"/>
              </a:rPr>
              <a:t>üstlenilmis</a:t>
            </a:r>
            <a:r>
              <a:rPr lang="tr-TR" sz="1800" dirty="0">
                <a:effectLst/>
                <a:latin typeface="Cambria" panose="02040503050406030204" pitchFamily="18" charset="0"/>
              </a:rPr>
              <a:t>̧ olması </a:t>
            </a:r>
            <a:r>
              <a:rPr lang="tr-TR" sz="1800" dirty="0" err="1">
                <a:effectLst/>
                <a:latin typeface="Cambria" panose="02040503050406030204" pitchFamily="18" charset="0"/>
              </a:rPr>
              <a:t>şarttır</a:t>
            </a:r>
            <a:r>
              <a:rPr lang="tr-TR" sz="1800" dirty="0">
                <a:effectLst/>
                <a:latin typeface="Cambria" panose="02040503050406030204" pitchFamily="18" charset="0"/>
              </a:rPr>
              <a:t>. Yapılan </a:t>
            </a:r>
            <a:r>
              <a:rPr lang="tr-TR" sz="1800" dirty="0" err="1">
                <a:effectLst/>
                <a:latin typeface="Cambria" panose="02040503050406030204" pitchFamily="18" charset="0"/>
              </a:rPr>
              <a:t>işin</a:t>
            </a:r>
            <a:r>
              <a:rPr lang="tr-TR" sz="1800" dirty="0">
                <a:effectLst/>
                <a:latin typeface="Cambria" panose="02040503050406030204" pitchFamily="18" charset="0"/>
              </a:rPr>
              <a:t> bedenen veya fikren yapılması ise </a:t>
            </a:r>
            <a:r>
              <a:rPr lang="tr-TR" sz="1800" dirty="0" err="1">
                <a:effectLst/>
                <a:latin typeface="Cambria" panose="02040503050406030204" pitchFamily="18" charset="0"/>
              </a:rPr>
              <a:t>önemli</a:t>
            </a:r>
            <a:r>
              <a:rPr lang="tr-TR" sz="1800" dirty="0">
                <a:effectLst/>
                <a:latin typeface="Cambria" panose="02040503050406030204" pitchFamily="18" charset="0"/>
              </a:rPr>
              <a:t> olmayıp, bir </a:t>
            </a:r>
            <a:r>
              <a:rPr lang="tr-TR" sz="1800" dirty="0" err="1">
                <a:effectLst/>
                <a:latin typeface="Cambria" panose="02040503050406030204" pitchFamily="18" charset="0"/>
              </a:rPr>
              <a:t>gerçek</a:t>
            </a:r>
            <a:r>
              <a:rPr lang="tr-TR" sz="1800" dirty="0">
                <a:effectLst/>
                <a:latin typeface="Cambria" panose="02040503050406030204" pitchFamily="18" charset="0"/>
              </a:rPr>
              <a:t> </a:t>
            </a:r>
            <a:r>
              <a:rPr lang="tr-TR" sz="1800" dirty="0" err="1">
                <a:effectLst/>
                <a:latin typeface="Cambria" panose="02040503050406030204" pitchFamily="18" charset="0"/>
              </a:rPr>
              <a:t>kişinin</a:t>
            </a:r>
            <a:r>
              <a:rPr lang="tr-TR" sz="1800" dirty="0">
                <a:effectLst/>
                <a:latin typeface="Cambria" panose="02040503050406030204" pitchFamily="18" charset="0"/>
              </a:rPr>
              <a:t> iş olarak nitelendirilen her </a:t>
            </a:r>
            <a:r>
              <a:rPr lang="tr-TR" sz="1800" dirty="0" err="1">
                <a:effectLst/>
                <a:latin typeface="Cambria" panose="02040503050406030204" pitchFamily="18" charset="0"/>
              </a:rPr>
              <a:t>türlu</a:t>
            </a:r>
            <a:r>
              <a:rPr lang="tr-TR" sz="1800" dirty="0">
                <a:effectLst/>
                <a:latin typeface="Cambria" panose="02040503050406030204" pitchFamily="18" charset="0"/>
              </a:rPr>
              <a:t>̈ </a:t>
            </a:r>
            <a:r>
              <a:rPr lang="tr-TR" sz="1800" dirty="0" err="1">
                <a:effectLst/>
                <a:latin typeface="Cambria" panose="02040503050406030204" pitchFamily="18" charset="0"/>
              </a:rPr>
              <a:t>çalışması</a:t>
            </a:r>
            <a:r>
              <a:rPr lang="tr-TR" sz="1800" dirty="0">
                <a:effectLst/>
                <a:latin typeface="Cambria" panose="02040503050406030204" pitchFamily="18" charset="0"/>
              </a:rPr>
              <a:t> bu kapsamdadır.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i="1" dirty="0" err="1">
                <a:effectLst/>
                <a:latin typeface="Cambria" panose="02040503050406030204" pitchFamily="18" charset="0"/>
              </a:rPr>
              <a:t>İs</a:t>
            </a:r>
            <a:r>
              <a:rPr lang="tr-TR" sz="1800" i="1" dirty="0">
                <a:effectLst/>
                <a:latin typeface="Cambria" panose="02040503050406030204" pitchFamily="18" charset="0"/>
              </a:rPr>
              <a:t>̧ </a:t>
            </a:r>
            <a:r>
              <a:rPr lang="tr-TR" sz="1800" i="1" dirty="0" err="1">
                <a:effectLst/>
                <a:latin typeface="Cambria" panose="02040503050406030204" pitchFamily="18" charset="0"/>
              </a:rPr>
              <a:t>sözleşmesinden</a:t>
            </a:r>
            <a:r>
              <a:rPr lang="tr-TR" sz="1800" i="1" dirty="0">
                <a:effectLst/>
                <a:latin typeface="Cambria" panose="02040503050406030204" pitchFamily="18" charset="0"/>
              </a:rPr>
              <a:t> </a:t>
            </a:r>
            <a:r>
              <a:rPr lang="tr-TR" sz="1800" i="1" dirty="0" err="1">
                <a:effectLst/>
                <a:latin typeface="Cambria" panose="02040503050406030204" pitchFamily="18" charset="0"/>
              </a:rPr>
              <a:t>söz</a:t>
            </a:r>
            <a:r>
              <a:rPr lang="tr-TR" sz="1800" i="1" dirty="0">
                <a:effectLst/>
                <a:latin typeface="Cambria" panose="02040503050406030204" pitchFamily="18" charset="0"/>
              </a:rPr>
              <a:t> edebilmek </a:t>
            </a:r>
            <a:r>
              <a:rPr lang="tr-TR" sz="1800" i="1" dirty="0" err="1">
                <a:effectLst/>
                <a:latin typeface="Cambria" panose="02040503050406030204" pitchFamily="18" charset="0"/>
              </a:rPr>
              <a:t>için</a:t>
            </a:r>
            <a:r>
              <a:rPr lang="tr-TR" sz="1800" i="1" dirty="0">
                <a:effectLst/>
                <a:latin typeface="Cambria" panose="02040503050406030204" pitchFamily="18" charset="0"/>
              </a:rPr>
              <a:t> </a:t>
            </a:r>
            <a:r>
              <a:rPr lang="tr-TR" sz="1800" b="1" i="1" dirty="0" err="1">
                <a:effectLst/>
                <a:latin typeface="Cambria" panose="02040503050406030204" pitchFamily="18" charset="0"/>
              </a:rPr>
              <a:t>ücretin</a:t>
            </a:r>
            <a:r>
              <a:rPr lang="tr-TR" sz="1800" b="1" i="1" dirty="0">
                <a:effectLst/>
                <a:latin typeface="Cambria" panose="02040503050406030204" pitchFamily="18" charset="0"/>
              </a:rPr>
              <a:t> </a:t>
            </a:r>
            <a:r>
              <a:rPr lang="tr-TR" sz="1800" b="1" i="1" dirty="0" err="1">
                <a:effectLst/>
                <a:latin typeface="Cambria" panose="02040503050406030204" pitchFamily="18" charset="0"/>
              </a:rPr>
              <a:t>varlığı</a:t>
            </a:r>
            <a:r>
              <a:rPr lang="tr-TR" sz="1800" b="1" i="1" dirty="0">
                <a:effectLst/>
                <a:latin typeface="Cambria" panose="02040503050406030204" pitchFamily="18" charset="0"/>
              </a:rPr>
              <a:t> esaslı unsur olmakla birlikte, </a:t>
            </a:r>
            <a:r>
              <a:rPr lang="tr-TR" sz="1800" b="1" i="1" dirty="0" err="1">
                <a:effectLst/>
                <a:latin typeface="Cambria" panose="02040503050406030204" pitchFamily="18" charset="0"/>
              </a:rPr>
              <a:t>sözleşmede</a:t>
            </a:r>
            <a:r>
              <a:rPr lang="tr-TR" sz="1800" b="1" i="1" dirty="0">
                <a:effectLst/>
                <a:latin typeface="Cambria" panose="02040503050406030204" pitchFamily="18" charset="0"/>
              </a:rPr>
              <a:t> mutlaka </a:t>
            </a:r>
            <a:r>
              <a:rPr lang="tr-TR" sz="1800" b="1" i="1" dirty="0" err="1">
                <a:effectLst/>
                <a:latin typeface="Cambria" panose="02040503050406030204" pitchFamily="18" charset="0"/>
              </a:rPr>
              <a:t>ücret</a:t>
            </a:r>
            <a:r>
              <a:rPr lang="tr-TR" sz="1800" b="1" i="1" dirty="0">
                <a:effectLst/>
                <a:latin typeface="Cambria" panose="02040503050406030204" pitchFamily="18" charset="0"/>
              </a:rPr>
              <a:t> miktarının </a:t>
            </a:r>
            <a:r>
              <a:rPr lang="tr-TR" sz="1800" b="1" i="1" dirty="0" err="1">
                <a:effectLst/>
                <a:latin typeface="Cambria" panose="02040503050406030204" pitchFamily="18" charset="0"/>
              </a:rPr>
              <a:t>kararlaştırılması</a:t>
            </a:r>
            <a:r>
              <a:rPr lang="tr-TR" sz="1800" b="1" i="1" dirty="0">
                <a:effectLst/>
                <a:latin typeface="Cambria" panose="02040503050406030204" pitchFamily="18" charset="0"/>
              </a:rPr>
              <a:t> gerekmez</a:t>
            </a:r>
            <a:r>
              <a:rPr lang="tr-TR" sz="1800" dirty="0">
                <a:effectLst/>
                <a:latin typeface="Cambria" panose="02040503050406030204" pitchFamily="18" charset="0"/>
              </a:rPr>
              <a:t>.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a:t>
            </a:fld>
            <a:endParaRPr lang="tr-TR"/>
          </a:p>
        </p:txBody>
      </p:sp>
    </p:spTree>
    <p:extLst>
      <p:ext uri="{BB962C8B-B14F-4D97-AF65-F5344CB8AC3E}">
        <p14:creationId xmlns:p14="http://schemas.microsoft.com/office/powerpoint/2010/main" val="357461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bir </a:t>
            </a:r>
            <a:r>
              <a:rPr lang="tr-TR" sz="1800" dirty="0" err="1">
                <a:effectLst/>
                <a:latin typeface="Cambria" panose="02040503050406030204" pitchFamily="18" charset="0"/>
              </a:rPr>
              <a:t>türu</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sözleşmelerine</a:t>
            </a:r>
            <a:r>
              <a:rPr lang="tr-TR" sz="1800" dirty="0">
                <a:effectLst/>
                <a:latin typeface="Cambria" panose="02040503050406030204" pitchFamily="18" charset="0"/>
              </a:rPr>
              <a:t> uygulanacak </a:t>
            </a:r>
            <a:r>
              <a:rPr lang="tr-TR" sz="1800" dirty="0" err="1">
                <a:effectLst/>
                <a:latin typeface="Cambria" panose="02040503050406030204" pitchFamily="18" charset="0"/>
              </a:rPr>
              <a:t>hükümler</a:t>
            </a:r>
            <a:r>
              <a:rPr lang="tr-TR" sz="1800" dirty="0">
                <a:effectLst/>
                <a:latin typeface="Cambria" panose="02040503050406030204" pitchFamily="18" charset="0"/>
              </a:rPr>
              <a:t> kural olarak </a:t>
            </a:r>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dirty="0" err="1">
                <a:effectLst/>
                <a:latin typeface="Cambria" panose="02040503050406030204" pitchFamily="18" charset="0"/>
              </a:rPr>
              <a:t>çalışmaya</a:t>
            </a:r>
            <a:r>
              <a:rPr lang="tr-TR" sz="1800" dirty="0">
                <a:effectLst/>
                <a:latin typeface="Cambria" panose="02040503050406030204" pitchFamily="18" charset="0"/>
              </a:rPr>
              <a:t> dayalı </a:t>
            </a:r>
            <a:r>
              <a:rPr lang="tr-TR" sz="1800" dirty="0" err="1">
                <a:effectLst/>
                <a:latin typeface="Cambria" panose="02040503050406030204" pitchFamily="18" charset="0"/>
              </a:rPr>
              <a:t>sözleşmelere</a:t>
            </a:r>
            <a:r>
              <a:rPr lang="tr-TR" sz="1800" dirty="0">
                <a:effectLst/>
                <a:latin typeface="Cambria" panose="02040503050406030204" pitchFamily="18" charset="0"/>
              </a:rPr>
              <a:t> de uygulanır. </a:t>
            </a:r>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belirsiz veya </a:t>
            </a:r>
            <a:r>
              <a:rPr lang="tr-TR" sz="1800" dirty="0" err="1">
                <a:effectLst/>
                <a:latin typeface="Cambria" panose="02040503050406030204" pitchFamily="18" charset="0"/>
              </a:rPr>
              <a:t>koşulları</a:t>
            </a:r>
            <a:r>
              <a:rPr lang="tr-TR" sz="1800" dirty="0">
                <a:effectLst/>
                <a:latin typeface="Cambria" panose="02040503050406030204" pitchFamily="18" charset="0"/>
              </a:rPr>
              <a:t> varsa 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sözleşmelerine</a:t>
            </a:r>
            <a:r>
              <a:rPr lang="tr-TR" sz="1800" dirty="0">
                <a:effectLst/>
                <a:latin typeface="Cambria" panose="02040503050406030204" pitchFamily="18" charset="0"/>
              </a:rPr>
              <a:t> konu olabilmektedir.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14</a:t>
            </a:fld>
            <a:endParaRPr lang="tr-TR"/>
          </a:p>
        </p:txBody>
      </p:sp>
    </p:spTree>
    <p:extLst>
      <p:ext uri="{BB962C8B-B14F-4D97-AF65-F5344CB8AC3E}">
        <p14:creationId xmlns:p14="http://schemas.microsoft.com/office/powerpoint/2010/main" val="323322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Deneme </a:t>
            </a:r>
            <a:r>
              <a:rPr lang="tr-TR" sz="1800" dirty="0" err="1">
                <a:effectLst/>
                <a:latin typeface="Cambria" panose="02040503050406030204" pitchFamily="18" charset="0"/>
              </a:rPr>
              <a:t>süresi</a:t>
            </a:r>
            <a:r>
              <a:rPr lang="tr-TR" sz="1800" dirty="0">
                <a:effectLst/>
                <a:latin typeface="Cambria" panose="02040503050406030204" pitchFamily="18" charset="0"/>
              </a:rPr>
              <a:t> bir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türu</a:t>
            </a:r>
            <a:r>
              <a:rPr lang="tr-TR" sz="1800" dirty="0">
                <a:effectLst/>
                <a:latin typeface="Cambria" panose="02040503050406030204" pitchFamily="18" charset="0"/>
              </a:rPr>
              <a:t>̈ olmayıp </a:t>
            </a:r>
            <a:r>
              <a:rPr lang="tr-TR" sz="1800" dirty="0" err="1">
                <a:effectLst/>
                <a:latin typeface="Cambria" panose="02040503050406030204" pitchFamily="18" charset="0"/>
              </a:rPr>
              <a:t>tüm</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türlerinde</a:t>
            </a:r>
            <a:r>
              <a:rPr lang="tr-TR" sz="1800" dirty="0">
                <a:effectLst/>
                <a:latin typeface="Cambria" panose="02040503050406030204" pitchFamily="18" charset="0"/>
              </a:rPr>
              <a:t> </a:t>
            </a:r>
            <a:r>
              <a:rPr lang="tr-TR" sz="1800" dirty="0" err="1">
                <a:effectLst/>
                <a:latin typeface="Cambria" panose="02040503050406030204" pitchFamily="18" charset="0"/>
              </a:rPr>
              <a:t>kararlaştırılabilecek</a:t>
            </a:r>
            <a:r>
              <a:rPr lang="tr-TR" sz="1800" dirty="0">
                <a:effectLst/>
                <a:latin typeface="Cambria" panose="02040503050406030204" pitchFamily="18" charset="0"/>
              </a:rPr>
              <a:t> bir kayıttır.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15</a:t>
            </a:fld>
            <a:endParaRPr lang="tr-TR"/>
          </a:p>
        </p:txBody>
      </p:sp>
    </p:spTree>
    <p:extLst>
      <p:ext uri="{BB962C8B-B14F-4D97-AF65-F5344CB8AC3E}">
        <p14:creationId xmlns:p14="http://schemas.microsoft.com/office/powerpoint/2010/main" val="39249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İşçilerin</a:t>
            </a:r>
            <a:r>
              <a:rPr lang="tr-TR" sz="1800" dirty="0">
                <a:effectLst/>
                <a:latin typeface="Cambria" panose="02040503050406030204" pitchFamily="18" charset="0"/>
              </a:rPr>
              <a:t> </a:t>
            </a:r>
            <a:r>
              <a:rPr lang="tr-TR" sz="1800" dirty="0" err="1">
                <a:effectLst/>
                <a:latin typeface="Cambria" panose="02040503050406030204" pitchFamily="18" charset="0"/>
              </a:rPr>
              <a:t>işe</a:t>
            </a:r>
            <a:r>
              <a:rPr lang="tr-TR" sz="1800" dirty="0">
                <a:effectLst/>
                <a:latin typeface="Cambria" panose="02040503050406030204" pitchFamily="18" charset="0"/>
              </a:rPr>
              <a:t> </a:t>
            </a:r>
            <a:r>
              <a:rPr lang="tr-TR" sz="1800" dirty="0" err="1">
                <a:effectLst/>
                <a:latin typeface="Cambria" panose="02040503050406030204" pitchFamily="18" charset="0"/>
              </a:rPr>
              <a:t>başlamamasından</a:t>
            </a:r>
            <a:r>
              <a:rPr lang="tr-TR" sz="1800" dirty="0">
                <a:effectLst/>
                <a:latin typeface="Cambria" panose="02040503050406030204" pitchFamily="18" charset="0"/>
              </a:rPr>
              <a:t> takım kılavuzu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128. maddesi </a:t>
            </a:r>
            <a:r>
              <a:rPr lang="tr-TR" sz="1800" dirty="0" err="1">
                <a:effectLst/>
                <a:latin typeface="Cambria" panose="02040503050406030204" pitchFamily="18" charset="0"/>
              </a:rPr>
              <a:t>gereğince</a:t>
            </a:r>
            <a:r>
              <a:rPr lang="tr-TR" sz="1800" dirty="0">
                <a:effectLst/>
                <a:latin typeface="Cambria" panose="02040503050406030204" pitchFamily="18" charset="0"/>
              </a:rPr>
              <a:t> </a:t>
            </a:r>
            <a:r>
              <a:rPr lang="tr-TR" sz="1800" dirty="0" err="1">
                <a:effectLst/>
                <a:latin typeface="Cambria" panose="02040503050406030204" pitchFamily="18" charset="0"/>
              </a:rPr>
              <a:t>başkasının</a:t>
            </a:r>
            <a:r>
              <a:rPr lang="tr-TR" sz="1800" dirty="0">
                <a:effectLst/>
                <a:latin typeface="Cambria" panose="02040503050406030204" pitchFamily="18" charset="0"/>
              </a:rPr>
              <a:t> fiilini </a:t>
            </a:r>
            <a:r>
              <a:rPr lang="tr-TR" sz="1800" dirty="0" err="1">
                <a:effectLst/>
                <a:latin typeface="Cambria" panose="02040503050406030204" pitchFamily="18" charset="0"/>
              </a:rPr>
              <a:t>taahhüt</a:t>
            </a:r>
            <a:r>
              <a:rPr lang="tr-TR" sz="1800" dirty="0">
                <a:effectLst/>
                <a:latin typeface="Cambria" panose="02040503050406030204" pitchFamily="18" charset="0"/>
              </a:rPr>
              <a:t> edenin </a:t>
            </a:r>
            <a:r>
              <a:rPr lang="tr-TR" sz="1800" dirty="0" err="1">
                <a:effectLst/>
                <a:latin typeface="Cambria" panose="02040503050406030204" pitchFamily="18" charset="0"/>
              </a:rPr>
              <a:t>sorumluluğu</a:t>
            </a:r>
            <a:r>
              <a:rPr lang="tr-TR" sz="1800" dirty="0">
                <a:effectLst/>
                <a:latin typeface="Cambria" panose="02040503050406030204" pitchFamily="18" charset="0"/>
              </a:rPr>
              <a:t> </a:t>
            </a:r>
            <a:r>
              <a:rPr lang="tr-TR" sz="1800" dirty="0" err="1">
                <a:effectLst/>
                <a:latin typeface="Cambria" panose="02040503050406030204" pitchFamily="18" charset="0"/>
              </a:rPr>
              <a:t>çerçevesinde</a:t>
            </a:r>
            <a:r>
              <a:rPr lang="tr-TR" sz="1800" dirty="0">
                <a:effectLst/>
                <a:latin typeface="Cambria" panose="02040503050406030204" pitchFamily="18" charset="0"/>
              </a:rPr>
              <a:t> sorumlu olur. Bu </a:t>
            </a:r>
            <a:r>
              <a:rPr lang="tr-TR" sz="1800" dirty="0" err="1">
                <a:effectLst/>
                <a:latin typeface="Cambria" panose="02040503050406030204" pitchFamily="18" charset="0"/>
              </a:rPr>
              <a:t>bağlamda</a:t>
            </a:r>
            <a:r>
              <a:rPr lang="tr-TR" sz="1800" dirty="0">
                <a:effectLst/>
                <a:latin typeface="Cambria" panose="02040503050406030204" pitchFamily="18" charset="0"/>
              </a:rPr>
              <a:t> takım kılavuzu </a:t>
            </a:r>
            <a:r>
              <a:rPr lang="tr-TR" sz="1800" dirty="0" err="1">
                <a:effectLst/>
                <a:latin typeface="Cambria" panose="02040503050406030204" pitchFamily="18" charset="0"/>
              </a:rPr>
              <a:t>işçilerin</a:t>
            </a:r>
            <a:r>
              <a:rPr lang="tr-TR" sz="1800" dirty="0">
                <a:effectLst/>
                <a:latin typeface="Cambria" panose="02040503050406030204" pitchFamily="18" charset="0"/>
              </a:rPr>
              <a:t> </a:t>
            </a:r>
            <a:r>
              <a:rPr lang="tr-TR" sz="1800" dirty="0" err="1">
                <a:effectLst/>
                <a:latin typeface="Cambria" panose="02040503050406030204" pitchFamily="18" charset="0"/>
              </a:rPr>
              <a:t>işe</a:t>
            </a:r>
            <a:r>
              <a:rPr lang="tr-TR" sz="1800" dirty="0">
                <a:effectLst/>
                <a:latin typeface="Cambria" panose="02040503050406030204" pitchFamily="18" charset="0"/>
              </a:rPr>
              <a:t> </a:t>
            </a:r>
            <a:r>
              <a:rPr lang="tr-TR" sz="1800" dirty="0" err="1">
                <a:effectLst/>
                <a:latin typeface="Cambria" panose="02040503050406030204" pitchFamily="18" charset="0"/>
              </a:rPr>
              <a:t>başlamamaları</a:t>
            </a:r>
            <a:r>
              <a:rPr lang="tr-TR" sz="1800" dirty="0">
                <a:effectLst/>
                <a:latin typeface="Cambria" panose="02040503050406030204" pitchFamily="18" charset="0"/>
              </a:rPr>
              <a:t> halinde </a:t>
            </a:r>
            <a:r>
              <a:rPr lang="tr-TR" sz="1800" dirty="0" err="1">
                <a:effectLst/>
                <a:latin typeface="Cambria" panose="02040503050406030204" pitchFamily="18" charset="0"/>
              </a:rPr>
              <a:t>işverene</a:t>
            </a:r>
            <a:r>
              <a:rPr lang="tr-TR" sz="1800" dirty="0">
                <a:effectLst/>
                <a:latin typeface="Cambria" panose="02040503050406030204" pitchFamily="18" charset="0"/>
              </a:rPr>
              <a:t> tazminat </a:t>
            </a:r>
            <a:r>
              <a:rPr lang="tr-TR" sz="1800" dirty="0" err="1">
                <a:effectLst/>
                <a:latin typeface="Cambria" panose="02040503050406030204" pitchFamily="18" charset="0"/>
              </a:rPr>
              <a:t>ödemek</a:t>
            </a:r>
            <a:r>
              <a:rPr lang="tr-TR" sz="1800" dirty="0">
                <a:effectLst/>
                <a:latin typeface="Cambria" panose="02040503050406030204" pitchFamily="18" charset="0"/>
              </a:rPr>
              <a:t> zorundadır.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16</a:t>
            </a:fld>
            <a:endParaRPr lang="tr-TR"/>
          </a:p>
        </p:txBody>
      </p:sp>
    </p:spTree>
    <p:extLst>
      <p:ext uri="{BB962C8B-B14F-4D97-AF65-F5344CB8AC3E}">
        <p14:creationId xmlns:p14="http://schemas.microsoft.com/office/powerpoint/2010/main" val="235518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Günümüzde</a:t>
            </a:r>
            <a:r>
              <a:rPr lang="tr-TR" sz="1800" dirty="0">
                <a:effectLst/>
                <a:latin typeface="Cambria" panose="02040503050406030204" pitchFamily="18" charset="0"/>
              </a:rPr>
              <a:t> bir </a:t>
            </a:r>
            <a:r>
              <a:rPr lang="tr-TR" sz="1800" dirty="0" err="1">
                <a:effectLst/>
                <a:latin typeface="Cambria" panose="02040503050406030204" pitchFamily="18" charset="0"/>
              </a:rPr>
              <a:t>işçi</a:t>
            </a:r>
            <a:r>
              <a:rPr lang="tr-TR" sz="1800" dirty="0">
                <a:effectLst/>
                <a:latin typeface="Cambria" panose="02040503050406030204" pitchFamily="18" charset="0"/>
              </a:rPr>
              <a:t>, evinde kurulan bir bilgisayar ve telefon ile bir </a:t>
            </a:r>
            <a:r>
              <a:rPr lang="tr-TR" sz="1800" dirty="0" err="1">
                <a:effectLst/>
                <a:latin typeface="Cambria" panose="02040503050406030204" pitchFamily="18" charset="0"/>
              </a:rPr>
              <a:t>işletmenin</a:t>
            </a:r>
            <a:r>
              <a:rPr lang="tr-TR" sz="1800" dirty="0">
                <a:effectLst/>
                <a:latin typeface="Cambria" panose="02040503050406030204" pitchFamily="18" charset="0"/>
              </a:rPr>
              <a:t> </a:t>
            </a:r>
            <a:r>
              <a:rPr lang="tr-TR" sz="1800" dirty="0" err="1">
                <a:effectLst/>
                <a:latin typeface="Cambria" panose="02040503050406030204" pitchFamily="18" charset="0"/>
              </a:rPr>
              <a:t>çağrı</a:t>
            </a:r>
            <a:r>
              <a:rPr lang="tr-TR" sz="1800" dirty="0">
                <a:effectLst/>
                <a:latin typeface="Cambria" panose="02040503050406030204" pitchFamily="18" charset="0"/>
              </a:rPr>
              <a:t> merkezi </a:t>
            </a:r>
            <a:r>
              <a:rPr lang="tr-TR" sz="1800" dirty="0" err="1">
                <a:effectLst/>
                <a:latin typeface="Cambria" panose="02040503050406030204" pitchFamily="18" charset="0"/>
              </a:rPr>
              <a:t>işini</a:t>
            </a:r>
            <a:r>
              <a:rPr lang="tr-TR" sz="1800" dirty="0">
                <a:effectLst/>
                <a:latin typeface="Cambria" panose="02040503050406030204" pitchFamily="18" charset="0"/>
              </a:rPr>
              <a:t> </a:t>
            </a:r>
            <a:r>
              <a:rPr lang="tr-TR" sz="1800" dirty="0" err="1">
                <a:effectLst/>
                <a:latin typeface="Cambria" panose="02040503050406030204" pitchFamily="18" charset="0"/>
              </a:rPr>
              <a:t>yürütebilir</a:t>
            </a:r>
            <a:r>
              <a:rPr lang="tr-TR" sz="1800" dirty="0">
                <a:effectLst/>
                <a:latin typeface="Cambria" panose="02040503050406030204" pitchFamily="18" charset="0"/>
              </a:rPr>
              <a:t> veya bir yayınevinin </a:t>
            </a:r>
            <a:r>
              <a:rPr lang="tr-TR" sz="1800" dirty="0" err="1">
                <a:effectLst/>
                <a:latin typeface="Cambria" panose="02040503050406030204" pitchFamily="18" charset="0"/>
              </a:rPr>
              <a:t>editörlük</a:t>
            </a:r>
            <a:r>
              <a:rPr lang="tr-TR" sz="1800" dirty="0">
                <a:effectLst/>
                <a:latin typeface="Cambria" panose="02040503050406030204" pitchFamily="18" charset="0"/>
              </a:rPr>
              <a:t> </a:t>
            </a:r>
            <a:r>
              <a:rPr lang="tr-TR" sz="1800" dirty="0" err="1">
                <a:effectLst/>
                <a:latin typeface="Cambria" panose="02040503050406030204" pitchFamily="18" charset="0"/>
              </a:rPr>
              <a:t>görevini</a:t>
            </a:r>
            <a:r>
              <a:rPr lang="tr-TR" sz="1800" dirty="0">
                <a:effectLst/>
                <a:latin typeface="Cambria" panose="02040503050406030204" pitchFamily="18" charset="0"/>
              </a:rPr>
              <a:t> yapabilir. Kendisine elektronik ortamda </a:t>
            </a:r>
            <a:r>
              <a:rPr lang="tr-TR" sz="1800" dirty="0" err="1">
                <a:effectLst/>
                <a:latin typeface="Cambria" panose="02040503050406030204" pitchFamily="18" charset="0"/>
              </a:rPr>
              <a:t>gönderilen</a:t>
            </a:r>
            <a:r>
              <a:rPr lang="tr-TR" sz="1800" dirty="0">
                <a:effectLst/>
                <a:latin typeface="Cambria" panose="02040503050406030204" pitchFamily="18" charset="0"/>
              </a:rPr>
              <a:t> yazı, kitap veya dergilerde gerekli </a:t>
            </a:r>
            <a:r>
              <a:rPr lang="tr-TR" sz="1800" dirty="0" err="1">
                <a:effectLst/>
                <a:latin typeface="Cambria" panose="02040503050406030204" pitchFamily="18" charset="0"/>
              </a:rPr>
              <a:t>düzeltmeleri</a:t>
            </a:r>
            <a:r>
              <a:rPr lang="tr-TR" sz="1800" dirty="0">
                <a:effectLst/>
                <a:latin typeface="Cambria" panose="02040503050406030204" pitchFamily="18" charset="0"/>
              </a:rPr>
              <a:t> yaparak yine yayınevine elektronik ortamda </a:t>
            </a:r>
            <a:r>
              <a:rPr lang="tr-TR" sz="1800" dirty="0" err="1">
                <a:effectLst/>
                <a:latin typeface="Cambria" panose="02040503050406030204" pitchFamily="18" charset="0"/>
              </a:rPr>
              <a:t>gönderebilir</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işini</a:t>
            </a:r>
            <a:r>
              <a:rPr lang="tr-TR" sz="1800" dirty="0">
                <a:effectLst/>
                <a:latin typeface="Cambria" panose="02040503050406030204" pitchFamily="18" charset="0"/>
              </a:rPr>
              <a:t> </a:t>
            </a:r>
            <a:r>
              <a:rPr lang="tr-TR" sz="1800" dirty="0" err="1">
                <a:effectLst/>
                <a:latin typeface="Cambria" panose="02040503050406030204" pitchFamily="18" charset="0"/>
              </a:rPr>
              <a:t>göreceği</a:t>
            </a:r>
            <a:r>
              <a:rPr lang="tr-TR" sz="1800" dirty="0">
                <a:effectLst/>
                <a:latin typeface="Cambria" panose="02040503050406030204" pitchFamily="18" charset="0"/>
              </a:rPr>
              <a:t> yer evi </a:t>
            </a:r>
            <a:r>
              <a:rPr lang="tr-TR" sz="1800" dirty="0" err="1">
                <a:effectLst/>
                <a:latin typeface="Cambria" panose="02040503050406030204" pitchFamily="18" charset="0"/>
              </a:rPr>
              <a:t>olabileceği</a:t>
            </a:r>
            <a:r>
              <a:rPr lang="tr-TR" sz="1800" dirty="0">
                <a:effectLst/>
                <a:latin typeface="Cambria" panose="02040503050406030204" pitchFamily="18" charset="0"/>
              </a:rPr>
              <a:t> gibi evi </a:t>
            </a:r>
            <a:r>
              <a:rPr lang="tr-TR" sz="1800" dirty="0" err="1">
                <a:effectLst/>
                <a:latin typeface="Cambria" panose="02040503050406030204" pitchFamily="18" charset="0"/>
              </a:rPr>
              <a:t>dışında</a:t>
            </a:r>
            <a:r>
              <a:rPr lang="tr-TR" sz="1800" dirty="0">
                <a:effectLst/>
                <a:latin typeface="Cambria" panose="02040503050406030204" pitchFamily="18" charset="0"/>
              </a:rPr>
              <a:t> </a:t>
            </a:r>
            <a:r>
              <a:rPr lang="tr-TR" sz="1800" dirty="0" err="1">
                <a:effectLst/>
                <a:latin typeface="Cambria" panose="02040503050406030204" pitchFamily="18" charset="0"/>
              </a:rPr>
              <a:t>başka</a:t>
            </a:r>
            <a:r>
              <a:rPr lang="tr-TR" sz="1800" dirty="0">
                <a:effectLst/>
                <a:latin typeface="Cambria" panose="02040503050406030204" pitchFamily="18" charset="0"/>
              </a:rPr>
              <a:t> bir yer de olabilir. </a:t>
            </a:r>
            <a:r>
              <a:rPr lang="tr-TR" sz="1800" dirty="0" err="1">
                <a:effectLst/>
                <a:latin typeface="Cambria" panose="02040503050406030204" pitchFamily="18" charset="0"/>
              </a:rPr>
              <a:t>İşyeri</a:t>
            </a:r>
            <a:r>
              <a:rPr lang="tr-TR" sz="1800" dirty="0">
                <a:effectLst/>
                <a:latin typeface="Cambria" panose="02040503050406030204" pitchFamily="18" charset="0"/>
              </a:rPr>
              <a:t> </a:t>
            </a:r>
            <a:r>
              <a:rPr lang="tr-TR" sz="1800" dirty="0" err="1">
                <a:effectLst/>
                <a:latin typeface="Cambria" panose="02040503050406030204" pitchFamily="18" charset="0"/>
              </a:rPr>
              <a:t>dışındaki</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biçimleri</a:t>
            </a:r>
            <a:r>
              <a:rPr lang="tr-TR" sz="1800" dirty="0">
                <a:effectLst/>
                <a:latin typeface="Cambria" panose="02040503050406030204" pitchFamily="18" charset="0"/>
              </a:rPr>
              <a:t>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geçtikçe</a:t>
            </a:r>
            <a:r>
              <a:rPr lang="tr-TR" sz="1800" dirty="0">
                <a:effectLst/>
                <a:latin typeface="Cambria" panose="02040503050406030204" pitchFamily="18" charset="0"/>
              </a:rPr>
              <a:t> artmaktadır. Benzer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çalışmanın</a:t>
            </a:r>
            <a:r>
              <a:rPr lang="tr-TR" sz="1800" dirty="0">
                <a:effectLst/>
                <a:latin typeface="Cambria" panose="02040503050406030204" pitchFamily="18" charset="0"/>
              </a:rPr>
              <a:t> tamamının </a:t>
            </a:r>
            <a:r>
              <a:rPr lang="tr-TR" sz="1800" dirty="0" err="1">
                <a:effectLst/>
                <a:latin typeface="Cambria" panose="02040503050406030204" pitchFamily="18" charset="0"/>
              </a:rPr>
              <a:t>değil</a:t>
            </a:r>
            <a:r>
              <a:rPr lang="tr-TR" sz="1800" dirty="0">
                <a:effectLst/>
                <a:latin typeface="Cambria" panose="02040503050406030204" pitchFamily="18" charset="0"/>
              </a:rPr>
              <a:t> de bir kısmının uzaktan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biçiminde</a:t>
            </a:r>
            <a:r>
              <a:rPr lang="tr-TR" sz="1800" dirty="0">
                <a:effectLst/>
                <a:latin typeface="Cambria" panose="02040503050406030204" pitchFamily="18" charset="0"/>
              </a:rPr>
              <a:t> </a:t>
            </a:r>
            <a:r>
              <a:rPr lang="tr-TR" sz="1800" dirty="0" err="1">
                <a:effectLst/>
                <a:latin typeface="Cambria" panose="02040503050406030204" pitchFamily="18" charset="0"/>
              </a:rPr>
              <a:t>görüldüğu</a:t>
            </a:r>
            <a:r>
              <a:rPr lang="tr-TR" sz="1800" dirty="0">
                <a:effectLst/>
                <a:latin typeface="Cambria" panose="02040503050406030204" pitchFamily="18" charset="0"/>
              </a:rPr>
              <a:t>̈ </a:t>
            </a:r>
            <a:r>
              <a:rPr lang="tr-TR" sz="1800" dirty="0" err="1">
                <a:effectLst/>
                <a:latin typeface="Cambria" panose="02040503050406030204" pitchFamily="18" charset="0"/>
              </a:rPr>
              <a:t>hibrit</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modelleri de </a:t>
            </a:r>
            <a:r>
              <a:rPr lang="tr-TR" sz="1800" dirty="0" err="1">
                <a:effectLst/>
                <a:latin typeface="Cambria" panose="02040503050406030204" pitchFamily="18" charset="0"/>
              </a:rPr>
              <a:t>yaygınlaşmaktadır</a:t>
            </a:r>
            <a:r>
              <a:rPr lang="tr-TR" sz="1800" dirty="0">
                <a:effectLst/>
                <a:latin typeface="Cambria" panose="02040503050406030204" pitchFamily="18" charset="0"/>
              </a:rPr>
              <a:t>. </a:t>
            </a:r>
            <a:r>
              <a:rPr lang="tr-TR" sz="1200" dirty="0">
                <a:effectLst/>
                <a:latin typeface="Cambria" panose="02040503050406030204" pitchFamily="18" charset="0"/>
              </a:rPr>
              <a:t>Ayrıca belirtelim ki, uzaktan </a:t>
            </a:r>
            <a:r>
              <a:rPr lang="tr-TR" sz="1200" dirty="0" err="1">
                <a:effectLst/>
                <a:latin typeface="Cambria" panose="02040503050406030204" pitchFamily="18" charset="0"/>
              </a:rPr>
              <a:t>çalışmanın</a:t>
            </a:r>
            <a:r>
              <a:rPr lang="tr-TR" sz="1200" dirty="0">
                <a:effectLst/>
                <a:latin typeface="Cambria" panose="02040503050406030204" pitchFamily="18" charset="0"/>
              </a:rPr>
              <a:t> </a:t>
            </a:r>
            <a:r>
              <a:rPr lang="tr-TR" sz="1200" dirty="0" err="1">
                <a:effectLst/>
                <a:latin typeface="Cambria" panose="02040503050406030204" pitchFamily="18" charset="0"/>
              </a:rPr>
              <a:t>yapılamayacağı</a:t>
            </a:r>
            <a:r>
              <a:rPr lang="tr-TR" sz="1200" dirty="0">
                <a:effectLst/>
                <a:latin typeface="Cambria" panose="02040503050406030204" pitchFamily="18" charset="0"/>
              </a:rPr>
              <a:t> </a:t>
            </a:r>
            <a:r>
              <a:rPr lang="tr-TR" sz="1200" dirty="0" err="1">
                <a:effectLst/>
                <a:latin typeface="Cambria" panose="02040503050406030204" pitchFamily="18" charset="0"/>
              </a:rPr>
              <a:t>işleri</a:t>
            </a:r>
            <a:r>
              <a:rPr lang="tr-TR" sz="1200" dirty="0">
                <a:effectLst/>
                <a:latin typeface="Cambria" panose="02040503050406030204" pitchFamily="18" charset="0"/>
              </a:rPr>
              <a:t>, verilerin korunması ve </a:t>
            </a:r>
            <a:r>
              <a:rPr lang="tr-TR" sz="1200" dirty="0" err="1">
                <a:effectLst/>
                <a:latin typeface="Cambria" panose="02040503050406030204" pitchFamily="18" charset="0"/>
              </a:rPr>
              <a:t>paylaşılmasına</a:t>
            </a:r>
            <a:r>
              <a:rPr lang="tr-TR" sz="1200" dirty="0">
                <a:effectLst/>
                <a:latin typeface="Cambria" panose="02040503050406030204" pitchFamily="18" charset="0"/>
              </a:rPr>
              <a:t> </a:t>
            </a:r>
            <a:r>
              <a:rPr lang="tr-TR" sz="1200" dirty="0" err="1">
                <a:effectLst/>
                <a:latin typeface="Cambria" panose="02040503050406030204" pitchFamily="18" charset="0"/>
              </a:rPr>
              <a:t>ilişkin</a:t>
            </a:r>
            <a:r>
              <a:rPr lang="tr-TR" sz="1200" dirty="0">
                <a:effectLst/>
                <a:latin typeface="Cambria" panose="02040503050406030204" pitchFamily="18" charset="0"/>
              </a:rPr>
              <a:t> </a:t>
            </a:r>
            <a:r>
              <a:rPr lang="tr-TR" sz="1200" dirty="0" err="1">
                <a:effectLst/>
                <a:latin typeface="Cambria" panose="02040503050406030204" pitchFamily="18" charset="0"/>
              </a:rPr>
              <a:t>işletme</a:t>
            </a:r>
            <a:r>
              <a:rPr lang="tr-TR" sz="1200" dirty="0">
                <a:effectLst/>
                <a:latin typeface="Cambria" panose="02040503050406030204" pitchFamily="18" charset="0"/>
              </a:rPr>
              <a:t> kurallarının uygulanmasını ve uzaktan </a:t>
            </a:r>
            <a:r>
              <a:rPr lang="tr-TR" sz="1200" dirty="0" err="1">
                <a:effectLst/>
                <a:latin typeface="Cambria" panose="02040503050406030204" pitchFamily="18" charset="0"/>
              </a:rPr>
              <a:t>çalışmanın</a:t>
            </a:r>
            <a:r>
              <a:rPr lang="tr-TR" sz="1200" dirty="0">
                <a:effectLst/>
                <a:latin typeface="Cambria" panose="02040503050406030204" pitchFamily="18" charset="0"/>
              </a:rPr>
              <a:t> </a:t>
            </a:r>
            <a:r>
              <a:rPr lang="tr-TR" sz="1200" dirty="0" err="1">
                <a:effectLst/>
                <a:latin typeface="Cambria" panose="02040503050406030204" pitchFamily="18" charset="0"/>
              </a:rPr>
              <a:t>usûl</a:t>
            </a:r>
            <a:r>
              <a:rPr lang="tr-TR" sz="1200" dirty="0">
                <a:effectLst/>
                <a:latin typeface="Cambria" panose="02040503050406030204" pitchFamily="18" charset="0"/>
              </a:rPr>
              <a:t> ve esaslarını belirlemek amacıyla Uzaktan </a:t>
            </a:r>
            <a:r>
              <a:rPr lang="tr-TR" sz="1200" dirty="0" err="1">
                <a:effectLst/>
                <a:latin typeface="Cambria" panose="02040503050406030204" pitchFamily="18" charset="0"/>
              </a:rPr>
              <a:t>Çalışma</a:t>
            </a:r>
            <a:r>
              <a:rPr lang="tr-TR" sz="1200" dirty="0">
                <a:effectLst/>
                <a:latin typeface="Cambria" panose="02040503050406030204" pitchFamily="18" charset="0"/>
              </a:rPr>
              <a:t> </a:t>
            </a:r>
            <a:r>
              <a:rPr lang="tr-TR" sz="1200" dirty="0" err="1">
                <a:effectLst/>
                <a:latin typeface="Cambria" panose="02040503050406030204" pitchFamily="18" charset="0"/>
              </a:rPr>
              <a:t>Yönetmeliği</a:t>
            </a:r>
            <a:r>
              <a:rPr lang="tr-TR" sz="1200" dirty="0">
                <a:effectLst/>
                <a:latin typeface="Cambria" panose="02040503050406030204" pitchFamily="18" charset="0"/>
              </a:rPr>
              <a:t> 2021 yılında yayımlanarak </a:t>
            </a:r>
            <a:r>
              <a:rPr lang="tr-TR" sz="1200" dirty="0" err="1">
                <a:effectLst/>
                <a:latin typeface="Cambria" panose="02040503050406030204" pitchFamily="18" charset="0"/>
              </a:rPr>
              <a:t>yürürlüğe</a:t>
            </a:r>
            <a:r>
              <a:rPr lang="tr-TR" sz="1200" dirty="0">
                <a:effectLst/>
                <a:latin typeface="Cambria" panose="02040503050406030204" pitchFamily="18" charset="0"/>
              </a:rPr>
              <a:t> </a:t>
            </a:r>
            <a:r>
              <a:rPr lang="tr-TR" sz="1200" dirty="0" err="1">
                <a:effectLst/>
                <a:latin typeface="Cambria" panose="02040503050406030204" pitchFamily="18" charset="0"/>
              </a:rPr>
              <a:t>girmiştir</a:t>
            </a:r>
            <a:r>
              <a:rPr lang="tr-TR" sz="1200" dirty="0">
                <a:effectLst/>
                <a:latin typeface="Cambria" panose="02040503050406030204" pitchFamily="18" charset="0"/>
              </a:rPr>
              <a:t>.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17</a:t>
            </a:fld>
            <a:endParaRPr lang="tr-TR"/>
          </a:p>
        </p:txBody>
      </p:sp>
    </p:spTree>
    <p:extLst>
      <p:ext uri="{BB962C8B-B14F-4D97-AF65-F5344CB8AC3E}">
        <p14:creationId xmlns:p14="http://schemas.microsoft.com/office/powerpoint/2010/main" val="300653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Özel</a:t>
            </a:r>
            <a:r>
              <a:rPr lang="tr-TR" sz="1800" dirty="0">
                <a:effectLst/>
                <a:latin typeface="Cambria" panose="02040503050406030204" pitchFamily="18" charset="0"/>
              </a:rPr>
              <a:t> istihdam </a:t>
            </a:r>
            <a:r>
              <a:rPr lang="tr-TR" sz="1800" dirty="0" err="1">
                <a:effectLst/>
                <a:latin typeface="Cambria" panose="02040503050406030204" pitchFamily="18" charset="0"/>
              </a:rPr>
              <a:t>bürosu</a:t>
            </a:r>
            <a:r>
              <a:rPr lang="tr-TR" sz="1800" dirty="0">
                <a:effectLst/>
                <a:latin typeface="Cambria" panose="02040503050406030204" pitchFamily="18" charset="0"/>
              </a:rPr>
              <a:t> </a:t>
            </a:r>
            <a:r>
              <a:rPr lang="tr-TR" sz="1800" dirty="0" err="1">
                <a:effectLst/>
                <a:latin typeface="Cambria" panose="02040503050406030204" pitchFamily="18" charset="0"/>
              </a:rPr>
              <a:t>aracılığıyla</a:t>
            </a:r>
            <a:r>
              <a:rPr lang="tr-TR" sz="1800" dirty="0">
                <a:effectLst/>
                <a:latin typeface="Cambria" panose="02040503050406030204" pitchFamily="18" charset="0"/>
              </a:rPr>
              <a:t> kurulan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“mesleki </a:t>
            </a:r>
            <a:r>
              <a:rPr lang="tr-TR" sz="1800" dirty="0" err="1">
                <a:effectLst/>
                <a:latin typeface="Cambria" panose="02040503050406030204" pitchFamily="18" charset="0"/>
              </a:rPr>
              <a:t>amaçlı</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olarak anılmaktadır.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13md. Ebeveyn izni kapsamında kısmi süreyle çalışma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74. md analık izni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İş sözleşmesinin askıda kaldığı diğer haller: sağlık nedenleri ile askıya alma (ihbar süresi+6 hafta), gözaltı ve tutukluluk nedeniyle (bu süre boyunca) askıya alma.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Geçici işçi çalıştıran işveren özel istihdam bürosunun işçiye yaptığı ödemeleri kontrol etmekle </a:t>
            </a:r>
            <a:r>
              <a:rPr lang="tr-TR" sz="1800" dirty="0" err="1">
                <a:effectLst/>
                <a:latin typeface="Cambria" panose="02040503050406030204" pitchFamily="18" charset="0"/>
              </a:rPr>
              <a:t>yükümlüdür.Özel</a:t>
            </a:r>
            <a:r>
              <a:rPr lang="tr-TR" sz="1800" dirty="0">
                <a:effectLst/>
                <a:latin typeface="Cambria" panose="02040503050406030204" pitchFamily="18" charset="0"/>
              </a:rPr>
              <a:t> istihdam bürosu ödeme yapmıyorsa ücreti işçinin banka hesabına doğrudan yatırmalıdır.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18</a:t>
            </a:fld>
            <a:endParaRPr lang="tr-TR"/>
          </a:p>
        </p:txBody>
      </p:sp>
    </p:spTree>
    <p:extLst>
      <p:ext uri="{BB962C8B-B14F-4D97-AF65-F5344CB8AC3E}">
        <p14:creationId xmlns:p14="http://schemas.microsoft.com/office/powerpoint/2010/main" val="1424441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Sendikalar ve toplu iş sözleşmesi kanunu md.65 niteliği bakımından sürekli olmasında teknik zorunluluk bulunan hallerde faaliyetin devamlılığını sağlamayı öngörür.</a:t>
            </a:r>
          </a:p>
        </p:txBody>
      </p:sp>
      <p:sp>
        <p:nvSpPr>
          <p:cNvPr id="4" name="Slayt Numarası Yer Tutucusu 3"/>
          <p:cNvSpPr>
            <a:spLocks noGrp="1"/>
          </p:cNvSpPr>
          <p:nvPr>
            <p:ph type="sldNum" sz="quarter" idx="5"/>
          </p:nvPr>
        </p:nvSpPr>
        <p:spPr/>
        <p:txBody>
          <a:bodyPr/>
          <a:lstStyle/>
          <a:p>
            <a:fld id="{6A53E19E-DC7B-EA48-AF8F-81865C65E989}" type="slidenum">
              <a:rPr lang="tr-TR" smtClean="0"/>
              <a:t>19</a:t>
            </a:fld>
            <a:endParaRPr lang="tr-TR"/>
          </a:p>
        </p:txBody>
      </p:sp>
    </p:spTree>
    <p:extLst>
      <p:ext uri="{BB962C8B-B14F-4D97-AF65-F5344CB8AC3E}">
        <p14:creationId xmlns:p14="http://schemas.microsoft.com/office/powerpoint/2010/main" val="352856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i="1" dirty="0" err="1">
                <a:effectLst/>
                <a:latin typeface="Cambria" panose="02040503050406030204" pitchFamily="18" charset="0"/>
              </a:rPr>
              <a:t>geçici</a:t>
            </a:r>
            <a:r>
              <a:rPr lang="tr-TR" sz="1800" i="1" dirty="0">
                <a:effectLst/>
                <a:latin typeface="Cambria" panose="02040503050406030204" pitchFamily="18" charset="0"/>
              </a:rPr>
              <a:t> iş </a:t>
            </a:r>
            <a:r>
              <a:rPr lang="tr-TR" sz="1800" i="1" dirty="0" err="1">
                <a:effectLst/>
                <a:latin typeface="Cambria" panose="02040503050406030204" pitchFamily="18" charset="0"/>
              </a:rPr>
              <a:t>ilişkilerinde</a:t>
            </a:r>
            <a:r>
              <a:rPr lang="tr-TR" sz="1800" i="1" dirty="0">
                <a:effectLst/>
                <a:latin typeface="Cambria" panose="02040503050406030204" pitchFamily="18" charset="0"/>
              </a:rPr>
              <a:t>, her iki </a:t>
            </a:r>
            <a:r>
              <a:rPr lang="tr-TR" sz="1800" i="1" dirty="0" err="1">
                <a:effectLst/>
                <a:latin typeface="Cambria" panose="02040503050406030204" pitchFamily="18" charset="0"/>
              </a:rPr>
              <a:t>işverenin</a:t>
            </a:r>
            <a:r>
              <a:rPr lang="tr-TR" sz="1800" i="1" dirty="0">
                <a:effectLst/>
                <a:latin typeface="Cambria" panose="02040503050406030204" pitchFamily="18" charset="0"/>
              </a:rPr>
              <a:t> iş </a:t>
            </a:r>
            <a:r>
              <a:rPr lang="tr-TR" sz="1800" i="1" dirty="0" err="1">
                <a:effectLst/>
                <a:latin typeface="Cambria" panose="02040503050406030204" pitchFamily="18" charset="0"/>
              </a:rPr>
              <a:t>sağlığı</a:t>
            </a:r>
            <a:r>
              <a:rPr lang="tr-TR" sz="1800" i="1" dirty="0">
                <a:effectLst/>
                <a:latin typeface="Cambria" panose="02040503050406030204" pitchFamily="18" charset="0"/>
              </a:rPr>
              <a:t> ve </a:t>
            </a:r>
            <a:r>
              <a:rPr lang="tr-TR" sz="1800" i="1" dirty="0" err="1">
                <a:effectLst/>
                <a:latin typeface="Cambria" panose="02040503050406030204" pitchFamily="18" charset="0"/>
              </a:rPr>
              <a:t>güvenliği</a:t>
            </a:r>
            <a:r>
              <a:rPr lang="tr-TR" sz="1800" i="1" dirty="0">
                <a:effectLst/>
                <a:latin typeface="Cambria" panose="02040503050406030204" pitchFamily="18" charset="0"/>
              </a:rPr>
              <a:t> </a:t>
            </a:r>
            <a:r>
              <a:rPr lang="tr-TR" sz="1800" i="1" dirty="0" err="1">
                <a:effectLst/>
                <a:latin typeface="Cambria" panose="02040503050406030204" pitchFamily="18" charset="0"/>
              </a:rPr>
              <a:t>koşullarının</a:t>
            </a:r>
            <a:r>
              <a:rPr lang="tr-TR" sz="1800" i="1" dirty="0">
                <a:effectLst/>
                <a:latin typeface="Cambria" panose="02040503050406030204" pitchFamily="18" charset="0"/>
              </a:rPr>
              <a:t> </a:t>
            </a:r>
            <a:r>
              <a:rPr lang="tr-TR" sz="1800" i="1" dirty="0" err="1">
                <a:effectLst/>
                <a:latin typeface="Cambria" panose="02040503050406030204" pitchFamily="18" charset="0"/>
              </a:rPr>
              <a:t>sağlanmasından</a:t>
            </a:r>
            <a:r>
              <a:rPr lang="tr-TR" sz="1800" i="1" dirty="0">
                <a:effectLst/>
                <a:latin typeface="Cambria" panose="02040503050406030204" pitchFamily="18" charset="0"/>
              </a:rPr>
              <a:t> beraberce sorumlu olması </a:t>
            </a:r>
            <a:r>
              <a:rPr lang="tr-TR" sz="1800" i="1" dirty="0" err="1">
                <a:effectLst/>
                <a:latin typeface="Cambria" panose="02040503050406030204" pitchFamily="18" charset="0"/>
              </a:rPr>
              <a:t>gerektiğini</a:t>
            </a:r>
            <a:r>
              <a:rPr lang="tr-TR" sz="1800" i="1" dirty="0">
                <a:effectLst/>
                <a:latin typeface="Cambria" panose="02040503050406030204" pitchFamily="18" charset="0"/>
              </a:rPr>
              <a:t> kabul </a:t>
            </a:r>
            <a:r>
              <a:rPr lang="tr-TR" sz="1800" i="1" dirty="0" err="1">
                <a:effectLst/>
                <a:latin typeface="Cambria" panose="02040503050406030204" pitchFamily="18" charset="0"/>
              </a:rPr>
              <a:t>etmiştir</a:t>
            </a:r>
            <a:r>
              <a:rPr lang="tr-TR" sz="1800" i="1" dirty="0">
                <a:effectLst/>
                <a:latin typeface="Cambria" panose="02040503050406030204" pitchFamily="18" charset="0"/>
              </a:rPr>
              <a:t>. </a:t>
            </a:r>
            <a:r>
              <a:rPr lang="tr-TR" sz="1800" i="1" dirty="0" err="1">
                <a:effectLst/>
                <a:latin typeface="Cambria" panose="02040503050406030204" pitchFamily="18" charset="0"/>
              </a:rPr>
              <a:t>Böylelikle</a:t>
            </a:r>
            <a:r>
              <a:rPr lang="tr-TR" sz="1800" i="1" dirty="0">
                <a:effectLst/>
                <a:latin typeface="Cambria" panose="02040503050406030204" pitchFamily="18" charset="0"/>
              </a:rPr>
              <a:t> </a:t>
            </a:r>
            <a:r>
              <a:rPr lang="tr-TR" sz="1800" i="1" dirty="0" err="1">
                <a:effectLst/>
                <a:latin typeface="Cambria" panose="02040503050406030204" pitchFamily="18" charset="0"/>
              </a:rPr>
              <a:t>işçiyi</a:t>
            </a:r>
            <a:r>
              <a:rPr lang="tr-TR" sz="1800" i="1" dirty="0">
                <a:effectLst/>
                <a:latin typeface="Cambria" panose="02040503050406030204" pitchFamily="18" charset="0"/>
              </a:rPr>
              <a:t> </a:t>
            </a:r>
            <a:r>
              <a:rPr lang="tr-TR" sz="1800" i="1" dirty="0" err="1">
                <a:effectLst/>
                <a:latin typeface="Cambria" panose="02040503050406030204" pitchFamily="18" charset="0"/>
              </a:rPr>
              <a:t>geçici</a:t>
            </a:r>
            <a:r>
              <a:rPr lang="tr-TR" sz="1800" i="1" dirty="0">
                <a:effectLst/>
                <a:latin typeface="Cambria" panose="02040503050406030204" pitchFamily="18" charset="0"/>
              </a:rPr>
              <a:t> olarak </a:t>
            </a:r>
            <a:r>
              <a:rPr lang="tr-TR" sz="1800" i="1" dirty="0" err="1">
                <a:effectLst/>
                <a:latin typeface="Cambria" panose="02040503050406030204" pitchFamily="18" charset="0"/>
              </a:rPr>
              <a:t>çalıştıran</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kadar, onu </a:t>
            </a:r>
            <a:r>
              <a:rPr lang="tr-TR" sz="1800" i="1" dirty="0" err="1">
                <a:effectLst/>
                <a:latin typeface="Cambria" panose="02040503050406030204" pitchFamily="18" charset="0"/>
              </a:rPr>
              <a:t>geçici</a:t>
            </a:r>
            <a:r>
              <a:rPr lang="tr-TR" sz="1800" i="1" dirty="0">
                <a:effectLst/>
                <a:latin typeface="Cambria" panose="02040503050406030204" pitchFamily="18" charset="0"/>
              </a:rPr>
              <a:t> </a:t>
            </a:r>
            <a:r>
              <a:rPr lang="tr-TR" sz="1800" i="1" dirty="0" err="1">
                <a:effectLst/>
                <a:latin typeface="Cambria" panose="02040503050406030204" pitchFamily="18" charset="0"/>
              </a:rPr>
              <a:t>gönderen</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de </a:t>
            </a:r>
            <a:r>
              <a:rPr lang="tr-TR" sz="1800" i="1" dirty="0" err="1">
                <a:effectLst/>
                <a:latin typeface="Cambria" panose="02040503050406030204" pitchFamily="18" charset="0"/>
              </a:rPr>
              <a:t>sorumluluğa</a:t>
            </a:r>
            <a:r>
              <a:rPr lang="tr-TR" sz="1800" i="1" dirty="0">
                <a:effectLst/>
                <a:latin typeface="Cambria" panose="02040503050406030204" pitchFamily="18" charset="0"/>
              </a:rPr>
              <a:t> ortak </a:t>
            </a:r>
            <a:r>
              <a:rPr lang="tr-TR" sz="1800" i="1" dirty="0" err="1">
                <a:effectLst/>
                <a:latin typeface="Cambria" panose="02040503050406030204" pitchFamily="18" charset="0"/>
              </a:rPr>
              <a:t>edilmiştir</a:t>
            </a:r>
            <a:r>
              <a:rPr lang="tr-TR" sz="1800" i="1" dirty="0">
                <a:effectLst/>
                <a:latin typeface="Cambria" panose="02040503050406030204" pitchFamily="18" charset="0"/>
              </a:rPr>
              <a:t>.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20</a:t>
            </a:fld>
            <a:endParaRPr lang="tr-TR"/>
          </a:p>
        </p:txBody>
      </p:sp>
    </p:spTree>
    <p:extLst>
      <p:ext uri="{BB962C8B-B14F-4D97-AF65-F5344CB8AC3E}">
        <p14:creationId xmlns:p14="http://schemas.microsoft.com/office/powerpoint/2010/main" val="82527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birkac</a:t>
            </a:r>
            <a:r>
              <a:rPr lang="tr-TR" sz="1800" dirty="0">
                <a:effectLst/>
                <a:latin typeface="Cambria" panose="02040503050406030204" pitchFamily="18" charset="0"/>
              </a:rPr>
              <a:t>̧ mevsim devam edecek </a:t>
            </a:r>
            <a:r>
              <a:rPr lang="tr-TR" sz="1800" dirty="0" err="1">
                <a:effectLst/>
                <a:latin typeface="Cambria" panose="02040503050406030204" pitchFamily="18" charset="0"/>
              </a:rPr>
              <a:t>işler</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konusu ise, mevsimin bitmesi ile iş </a:t>
            </a:r>
            <a:r>
              <a:rPr lang="tr-TR" sz="1800" dirty="0" err="1">
                <a:effectLst/>
                <a:latin typeface="Cambria" panose="02040503050406030204" pitchFamily="18" charset="0"/>
              </a:rPr>
              <a:t>sözleşmesi</a:t>
            </a:r>
            <a:r>
              <a:rPr lang="tr-TR" sz="1800" dirty="0">
                <a:effectLst/>
                <a:latin typeface="Cambria" panose="02040503050406030204" pitchFamily="18" charset="0"/>
              </a:rPr>
              <a:t> sona ermez; </a:t>
            </a:r>
            <a:r>
              <a:rPr lang="tr-TR" sz="1800" dirty="0" err="1">
                <a:effectLst/>
                <a:latin typeface="Cambria" panose="02040503050406030204" pitchFamily="18" charset="0"/>
              </a:rPr>
              <a:t>diğer</a:t>
            </a:r>
            <a:r>
              <a:rPr lang="tr-TR" sz="1800" dirty="0">
                <a:effectLst/>
                <a:latin typeface="Cambria" panose="02040503050406030204" pitchFamily="18" charset="0"/>
              </a:rPr>
              <a:t> bir ifade ile yeni iş mevsimine kadar </a:t>
            </a:r>
            <a:r>
              <a:rPr lang="tr-TR" sz="1800" dirty="0" err="1">
                <a:effectLst/>
                <a:latin typeface="Cambria" panose="02040503050406030204" pitchFamily="18" charset="0"/>
              </a:rPr>
              <a:t>sözleşme</a:t>
            </a:r>
            <a:r>
              <a:rPr lang="tr-TR" sz="1800" dirty="0">
                <a:effectLst/>
                <a:latin typeface="Cambria" panose="02040503050406030204" pitchFamily="18" charset="0"/>
              </a:rPr>
              <a:t> askıda kalır. Bu </a:t>
            </a:r>
            <a:r>
              <a:rPr lang="tr-TR" sz="1800" dirty="0" err="1">
                <a:effectLst/>
                <a:latin typeface="Cambria" panose="02040503050406030204" pitchFamily="18" charset="0"/>
              </a:rPr>
              <a:t>bağlamda</a:t>
            </a:r>
            <a:r>
              <a:rPr lang="tr-TR" sz="1800" dirty="0">
                <a:effectLst/>
                <a:latin typeface="Cambria" panose="02040503050406030204" pitchFamily="18" charset="0"/>
              </a:rPr>
              <a:t>, iki mevsim arasındaki </a:t>
            </a:r>
            <a:r>
              <a:rPr lang="tr-TR" sz="1800" dirty="0" err="1">
                <a:effectLst/>
                <a:latin typeface="Cambria" panose="02040503050406030204" pitchFamily="18" charset="0"/>
              </a:rPr>
              <a:t>dönemde</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iş </a:t>
            </a:r>
            <a:r>
              <a:rPr lang="tr-TR" sz="1800" dirty="0" err="1">
                <a:effectLst/>
                <a:latin typeface="Cambria" panose="02040503050406030204" pitchFamily="18" charset="0"/>
              </a:rPr>
              <a:t>görme</a:t>
            </a:r>
            <a:r>
              <a:rPr lang="tr-TR" sz="1800" dirty="0">
                <a:effectLst/>
                <a:latin typeface="Cambria" panose="02040503050406030204" pitchFamily="18" charset="0"/>
              </a:rPr>
              <a:t> borcu ile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ödeme</a:t>
            </a:r>
            <a:r>
              <a:rPr lang="tr-TR" sz="1800" dirty="0">
                <a:effectLst/>
                <a:latin typeface="Cambria" panose="02040503050406030204" pitchFamily="18" charset="0"/>
              </a:rPr>
              <a:t> borcu </a:t>
            </a:r>
            <a:r>
              <a:rPr lang="tr-TR" sz="1800" dirty="0" err="1">
                <a:effectLst/>
                <a:latin typeface="Cambria" panose="02040503050406030204" pitchFamily="18" charset="0"/>
              </a:rPr>
              <a:t>söz</a:t>
            </a:r>
            <a:r>
              <a:rPr lang="tr-TR" sz="1800" dirty="0">
                <a:effectLst/>
                <a:latin typeface="Cambria" panose="02040503050406030204" pitchFamily="18" charset="0"/>
              </a:rPr>
              <a:t> konusu olmaz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626262"/>
                </a:solidFill>
                <a:effectLst/>
                <a:latin typeface="Cambria" panose="02040503050406030204" pitchFamily="18" charset="0"/>
              </a:rPr>
              <a:t>Yargıtay’a göre; mevsimlik işlerde dikkate alınacak süre fiilen çalışılan süredir.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21</a:t>
            </a:fld>
            <a:endParaRPr lang="tr-TR"/>
          </a:p>
        </p:txBody>
      </p:sp>
    </p:spTree>
    <p:extLst>
      <p:ext uri="{BB962C8B-B14F-4D97-AF65-F5344CB8AC3E}">
        <p14:creationId xmlns:p14="http://schemas.microsoft.com/office/powerpoint/2010/main" val="222902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İşçinin borçları;</a:t>
            </a:r>
          </a:p>
          <a:p>
            <a:r>
              <a:rPr lang="tr-TR" dirty="0"/>
              <a:t>iş görme borcu</a:t>
            </a:r>
          </a:p>
          <a:p>
            <a:r>
              <a:rPr lang="tr-TR" dirty="0"/>
              <a:t>İtaat borcu</a:t>
            </a:r>
          </a:p>
          <a:p>
            <a:r>
              <a:rPr lang="tr-TR" dirty="0"/>
              <a:t>Sadakat borcu</a:t>
            </a:r>
          </a:p>
          <a:p>
            <a:r>
              <a:rPr lang="tr-TR" dirty="0"/>
              <a:t>Rekabet etmeme borcu</a:t>
            </a:r>
          </a:p>
        </p:txBody>
      </p:sp>
      <p:sp>
        <p:nvSpPr>
          <p:cNvPr id="4" name="Slayt Numarası Yer Tutucusu 3"/>
          <p:cNvSpPr>
            <a:spLocks noGrp="1"/>
          </p:cNvSpPr>
          <p:nvPr>
            <p:ph type="sldNum" sz="quarter" idx="5"/>
          </p:nvPr>
        </p:nvSpPr>
        <p:spPr/>
        <p:txBody>
          <a:bodyPr/>
          <a:lstStyle/>
          <a:p>
            <a:fld id="{6A53E19E-DC7B-EA48-AF8F-81865C65E989}" type="slidenum">
              <a:rPr lang="tr-TR" smtClean="0"/>
              <a:t>22</a:t>
            </a:fld>
            <a:endParaRPr lang="tr-TR"/>
          </a:p>
        </p:txBody>
      </p:sp>
    </p:spTree>
    <p:extLst>
      <p:ext uri="{BB962C8B-B14F-4D97-AF65-F5344CB8AC3E}">
        <p14:creationId xmlns:p14="http://schemas.microsoft.com/office/powerpoint/2010/main" val="1867646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Cambria" panose="02040503050406030204" pitchFamily="18" charset="0"/>
              </a:rPr>
              <a:t>bir kalfadan deneyimli bir ustanın, bir </a:t>
            </a:r>
            <a:r>
              <a:rPr lang="tr-TR" sz="1800" dirty="0" err="1">
                <a:effectLst/>
                <a:latin typeface="Cambria" panose="02040503050406030204" pitchFamily="18" charset="0"/>
              </a:rPr>
              <a:t>sağlık</a:t>
            </a:r>
            <a:r>
              <a:rPr lang="tr-TR" sz="1800" dirty="0">
                <a:effectLst/>
                <a:latin typeface="Cambria" panose="02040503050406030204" pitchFamily="18" charset="0"/>
              </a:rPr>
              <a:t> elemanından bir hekimin, vasıfsız bir </a:t>
            </a:r>
            <a:r>
              <a:rPr lang="tr-TR" sz="1800" dirty="0" err="1">
                <a:effectLst/>
                <a:latin typeface="Cambria" panose="02040503050406030204" pitchFamily="18" charset="0"/>
              </a:rPr>
              <a:t>işçiden</a:t>
            </a:r>
            <a:r>
              <a:rPr lang="tr-TR" sz="1800" dirty="0">
                <a:effectLst/>
                <a:latin typeface="Cambria" panose="02040503050406030204" pitchFamily="18" charset="0"/>
              </a:rPr>
              <a:t> vasıflı bir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yapabileceği</a:t>
            </a:r>
            <a:r>
              <a:rPr lang="tr-TR" sz="1800" dirty="0">
                <a:effectLst/>
                <a:latin typeface="Cambria" panose="02040503050406030204" pitchFamily="18" charset="0"/>
              </a:rPr>
              <a:t> iş ve </a:t>
            </a:r>
            <a:r>
              <a:rPr lang="tr-TR" sz="1800" dirty="0" err="1">
                <a:effectLst/>
                <a:latin typeface="Cambria" panose="02040503050406030204" pitchFamily="18" charset="0"/>
              </a:rPr>
              <a:t>göstereceği</a:t>
            </a:r>
            <a:r>
              <a:rPr lang="tr-TR" sz="1800" dirty="0">
                <a:effectLst/>
                <a:latin typeface="Cambria" panose="02040503050406030204" pitchFamily="18" charset="0"/>
              </a:rPr>
              <a:t> </a:t>
            </a:r>
            <a:r>
              <a:rPr lang="tr-TR" sz="1800" dirty="0" err="1">
                <a:effectLst/>
                <a:latin typeface="Cambria" panose="02040503050406030204" pitchFamily="18" charset="0"/>
              </a:rPr>
              <a:t>özen</a:t>
            </a:r>
            <a:r>
              <a:rPr lang="tr-TR" sz="1800" dirty="0">
                <a:effectLst/>
                <a:latin typeface="Cambria" panose="02040503050406030204" pitchFamily="18" charset="0"/>
              </a:rPr>
              <a:t> beklenemez. Bu itibarla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bulunduğu</a:t>
            </a:r>
            <a:r>
              <a:rPr lang="tr-TR" sz="1800" dirty="0">
                <a:effectLst/>
                <a:latin typeface="Cambria" panose="02040503050406030204" pitchFamily="18" charset="0"/>
              </a:rPr>
              <a:t> durum </a:t>
            </a:r>
            <a:r>
              <a:rPr lang="tr-TR" sz="1800" dirty="0" err="1">
                <a:effectLst/>
                <a:latin typeface="Cambria" panose="02040503050406030204" pitchFamily="18" charset="0"/>
              </a:rPr>
              <a:t>gereği</a:t>
            </a:r>
            <a:r>
              <a:rPr lang="tr-TR" sz="1800" dirty="0">
                <a:effectLst/>
                <a:latin typeface="Cambria" panose="02040503050406030204" pitchFamily="18" charset="0"/>
              </a:rPr>
              <a:t>, ortaya bir zarar </a:t>
            </a:r>
            <a:r>
              <a:rPr lang="tr-TR" sz="1800" dirty="0" err="1">
                <a:effectLst/>
                <a:latin typeface="Cambria" panose="02040503050406030204" pitchFamily="18" charset="0"/>
              </a:rPr>
              <a:t>çıksa</a:t>
            </a:r>
            <a:r>
              <a:rPr lang="tr-TR" sz="1800" dirty="0">
                <a:effectLst/>
                <a:latin typeface="Cambria" panose="02040503050406030204" pitchFamily="18" charset="0"/>
              </a:rPr>
              <a:t> dahi sorumlu tutulmaması veya daha hafif bir yaptırıma maruz kalması ihtimal </a:t>
            </a:r>
            <a:r>
              <a:rPr lang="tr-TR" sz="1800" dirty="0" err="1">
                <a:effectLst/>
                <a:latin typeface="Cambria" panose="02040503050406030204" pitchFamily="18" charset="0"/>
              </a:rPr>
              <a:t>dâhilindedir</a:t>
            </a:r>
            <a:r>
              <a:rPr lang="tr-TR" sz="1800" dirty="0">
                <a:effectLst/>
                <a:latin typeface="Cambria" panose="02040503050406030204" pitchFamily="18" charset="0"/>
              </a:rPr>
              <a:t>.</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23</a:t>
            </a:fld>
            <a:endParaRPr lang="tr-TR"/>
          </a:p>
        </p:txBody>
      </p:sp>
    </p:spTree>
    <p:extLst>
      <p:ext uri="{BB962C8B-B14F-4D97-AF65-F5344CB8AC3E}">
        <p14:creationId xmlns:p14="http://schemas.microsoft.com/office/powerpoint/2010/main" val="191010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ekonomik ve teknolojik </a:t>
            </a:r>
            <a:r>
              <a:rPr lang="tr-TR" sz="1800" dirty="0" err="1">
                <a:effectLst/>
                <a:latin typeface="Cambria" panose="02040503050406030204" pitchFamily="18" charset="0"/>
              </a:rPr>
              <a:t>gelişmeler</a:t>
            </a:r>
            <a:r>
              <a:rPr lang="tr-TR" sz="1800" dirty="0">
                <a:effectLst/>
                <a:latin typeface="Cambria" panose="02040503050406030204" pitchFamily="18" charset="0"/>
              </a:rPr>
              <a:t> neticesinde iş </a:t>
            </a:r>
            <a:r>
              <a:rPr lang="tr-TR" sz="1800" dirty="0" err="1">
                <a:effectLst/>
                <a:latin typeface="Cambria" panose="02040503050406030204" pitchFamily="18" charset="0"/>
              </a:rPr>
              <a:t>sözleşmelerinde</a:t>
            </a:r>
            <a:r>
              <a:rPr lang="tr-TR" sz="1800" dirty="0">
                <a:effectLst/>
                <a:latin typeface="Cambria" panose="02040503050406030204" pitchFamily="18" charset="0"/>
              </a:rPr>
              <a:t> klasik </a:t>
            </a:r>
            <a:r>
              <a:rPr lang="tr-TR" sz="1800" dirty="0" err="1">
                <a:effectLst/>
                <a:latin typeface="Cambria" panose="02040503050406030204" pitchFamily="18" charset="0"/>
              </a:rPr>
              <a:t>bağımlılık</a:t>
            </a:r>
            <a:r>
              <a:rPr lang="tr-TR" sz="1800" dirty="0">
                <a:effectLst/>
                <a:latin typeface="Cambria" panose="02040503050406030204" pitchFamily="18" charset="0"/>
              </a:rPr>
              <a:t> </a:t>
            </a:r>
            <a:r>
              <a:rPr lang="tr-TR" sz="1800" dirty="0" err="1">
                <a:effectLst/>
                <a:latin typeface="Cambria" panose="02040503050406030204" pitchFamily="18" charset="0"/>
              </a:rPr>
              <a:t>ilişkisi</a:t>
            </a:r>
            <a:r>
              <a:rPr lang="tr-TR" sz="1800" dirty="0">
                <a:effectLst/>
                <a:latin typeface="Cambria" panose="02040503050406030204" pitchFamily="18" charset="0"/>
              </a:rPr>
              <a:t> zayıflamakta olup, </a:t>
            </a:r>
            <a:r>
              <a:rPr lang="tr-TR" sz="1800" dirty="0" err="1">
                <a:effectLst/>
                <a:latin typeface="Cambria" panose="02040503050406030204" pitchFamily="18" charset="0"/>
              </a:rPr>
              <a:t>başkasının</a:t>
            </a:r>
            <a:r>
              <a:rPr lang="tr-TR" sz="1800" dirty="0">
                <a:effectLst/>
                <a:latin typeface="Cambria" panose="02040503050406030204" pitchFamily="18" charset="0"/>
              </a:rPr>
              <a:t> iş organizasyonunda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görülmesi</a:t>
            </a:r>
            <a:r>
              <a:rPr lang="tr-TR" sz="1800" dirty="0">
                <a:effectLst/>
                <a:latin typeface="Cambria" panose="02040503050406030204" pitchFamily="18" charset="0"/>
              </a:rPr>
              <a:t> </a:t>
            </a:r>
            <a:r>
              <a:rPr lang="tr-TR" sz="1800" dirty="0" err="1">
                <a:effectLst/>
                <a:latin typeface="Cambria" panose="02040503050406030204" pitchFamily="18" charset="0"/>
              </a:rPr>
              <a:t>ölçütüne</a:t>
            </a:r>
            <a:r>
              <a:rPr lang="tr-TR" sz="1800" dirty="0">
                <a:effectLst/>
                <a:latin typeface="Cambria" panose="02040503050406030204" pitchFamily="18" charset="0"/>
              </a:rPr>
              <a:t> ve ekonomik </a:t>
            </a:r>
            <a:r>
              <a:rPr lang="tr-TR" sz="1800" dirty="0" err="1">
                <a:effectLst/>
                <a:latin typeface="Cambria" panose="02040503050406030204" pitchFamily="18" charset="0"/>
              </a:rPr>
              <a:t>bağımlılığa</a:t>
            </a:r>
            <a:r>
              <a:rPr lang="tr-TR" sz="1800" dirty="0">
                <a:effectLst/>
                <a:latin typeface="Cambria" panose="02040503050406030204" pitchFamily="18" charset="0"/>
              </a:rPr>
              <a:t> </a:t>
            </a:r>
            <a:r>
              <a:rPr lang="tr-TR" sz="1800" dirty="0" err="1">
                <a:effectLst/>
                <a:latin typeface="Cambria" panose="02040503050406030204" pitchFamily="18" charset="0"/>
              </a:rPr>
              <a:t>başvurulmaya</a:t>
            </a:r>
            <a:r>
              <a:rPr lang="tr-TR" sz="1800" dirty="0">
                <a:effectLst/>
                <a:latin typeface="Cambria" panose="02040503050406030204" pitchFamily="18" charset="0"/>
              </a:rPr>
              <a:t> </a:t>
            </a:r>
            <a:r>
              <a:rPr lang="tr-TR" sz="1800" dirty="0" err="1">
                <a:effectLst/>
                <a:latin typeface="Cambria" panose="02040503050406030204" pitchFamily="18" charset="0"/>
              </a:rPr>
              <a:t>başlanmıştır</a:t>
            </a:r>
            <a:r>
              <a:rPr lang="tr-TR" sz="1800" dirty="0">
                <a:effectLst/>
                <a:latin typeface="Cambria" panose="02040503050406030204" pitchFamily="18" charset="0"/>
              </a:rPr>
              <a:t>.</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a:t>
            </a:fld>
            <a:endParaRPr lang="tr-TR"/>
          </a:p>
        </p:txBody>
      </p:sp>
    </p:spTree>
    <p:extLst>
      <p:ext uri="{BB962C8B-B14F-4D97-AF65-F5344CB8AC3E}">
        <p14:creationId xmlns:p14="http://schemas.microsoft.com/office/powerpoint/2010/main" val="354839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İşyerinde</a:t>
            </a:r>
            <a:r>
              <a:rPr lang="tr-TR" sz="1800" dirty="0">
                <a:effectLst/>
                <a:latin typeface="Cambria" panose="02040503050406030204" pitchFamily="18" charset="0"/>
              </a:rPr>
              <a:t> </a:t>
            </a:r>
            <a:r>
              <a:rPr lang="tr-TR" sz="1800" b="1" dirty="0" err="1">
                <a:effectLst/>
                <a:latin typeface="Cambria" panose="02040503050406030204" pitchFamily="18" charset="0"/>
              </a:rPr>
              <a:t>işin</a:t>
            </a:r>
            <a:r>
              <a:rPr lang="tr-TR" sz="1800" b="1" dirty="0">
                <a:effectLst/>
                <a:latin typeface="Cambria" panose="02040503050406030204" pitchFamily="18" charset="0"/>
              </a:rPr>
              <a:t> </a:t>
            </a:r>
            <a:r>
              <a:rPr lang="tr-TR" sz="1800" b="1" dirty="0" err="1">
                <a:effectLst/>
                <a:latin typeface="Cambria" panose="02040503050406030204" pitchFamily="18" charset="0"/>
              </a:rPr>
              <a:t>görülmesi</a:t>
            </a:r>
            <a:r>
              <a:rPr lang="tr-TR" sz="1800" b="1" dirty="0">
                <a:effectLst/>
                <a:latin typeface="Cambria" panose="02040503050406030204" pitchFamily="18" charset="0"/>
              </a:rPr>
              <a:t> ve </a:t>
            </a:r>
            <a:r>
              <a:rPr lang="tr-TR" sz="1800" b="1" dirty="0" err="1">
                <a:effectLst/>
                <a:latin typeface="Cambria" panose="02040503050406030204" pitchFamily="18" charset="0"/>
              </a:rPr>
              <a:t>yürütülmesine</a:t>
            </a:r>
            <a:r>
              <a:rPr lang="tr-TR" sz="1800" b="1" dirty="0">
                <a:effectLst/>
                <a:latin typeface="Cambria" panose="02040503050406030204" pitchFamily="18" charset="0"/>
              </a:rPr>
              <a:t> </a:t>
            </a:r>
            <a:r>
              <a:rPr lang="tr-TR" sz="1800" b="1" dirty="0" err="1">
                <a:effectLst/>
                <a:latin typeface="Cambria" panose="02040503050406030204" pitchFamily="18" charset="0"/>
              </a:rPr>
              <a:t>yönelik</a:t>
            </a:r>
            <a:r>
              <a:rPr lang="tr-TR" sz="1800" b="1" dirty="0">
                <a:effectLst/>
                <a:latin typeface="Cambria" panose="02040503050406030204" pitchFamily="18" charset="0"/>
              </a:rPr>
              <a:t> </a:t>
            </a:r>
            <a:r>
              <a:rPr lang="tr-TR" sz="1800" dirty="0">
                <a:effectLst/>
                <a:latin typeface="Cambria" panose="02040503050406030204" pitchFamily="18" charset="0"/>
              </a:rPr>
              <a:t>olarak verilen talimatlara </a:t>
            </a:r>
            <a:r>
              <a:rPr lang="tr-TR" sz="1800" dirty="0" err="1">
                <a:effectLst/>
                <a:latin typeface="Cambria" panose="02040503050406030204" pitchFamily="18" charset="0"/>
              </a:rPr>
              <a:t>işçinin</a:t>
            </a:r>
            <a:r>
              <a:rPr lang="tr-TR" sz="1800" dirty="0">
                <a:effectLst/>
                <a:latin typeface="Cambria" panose="02040503050406030204" pitchFamily="18" charset="0"/>
              </a:rPr>
              <a:t> uyma borcu </a:t>
            </a:r>
            <a:r>
              <a:rPr lang="tr-TR" sz="1800" dirty="0" err="1">
                <a:effectLst/>
                <a:latin typeface="Cambria" panose="02040503050406030204" pitchFamily="18" charset="0"/>
              </a:rPr>
              <a:t>bağımsız</a:t>
            </a:r>
            <a:r>
              <a:rPr lang="tr-TR" sz="1800" dirty="0">
                <a:effectLst/>
                <a:latin typeface="Cambria" panose="02040503050406030204" pitchFamily="18" charset="0"/>
              </a:rPr>
              <a:t> bir </a:t>
            </a:r>
            <a:r>
              <a:rPr lang="tr-TR" sz="1800" dirty="0" err="1">
                <a:effectLst/>
                <a:latin typeface="Cambria" panose="02040503050406030204" pitchFamily="18" charset="0"/>
              </a:rPr>
              <a:t>borc</a:t>
            </a:r>
            <a:r>
              <a:rPr lang="tr-TR" sz="1800" dirty="0">
                <a:effectLst/>
                <a:latin typeface="Cambria" panose="02040503050406030204" pitchFamily="18" charset="0"/>
              </a:rPr>
              <a:t>̧ olmayıp, </a:t>
            </a:r>
            <a:r>
              <a:rPr lang="tr-TR" sz="1800" b="1" dirty="0">
                <a:effectLst/>
                <a:latin typeface="Cambria" panose="02040503050406030204" pitchFamily="18" charset="0"/>
              </a:rPr>
              <a:t>iş </a:t>
            </a:r>
            <a:r>
              <a:rPr lang="tr-TR" sz="1800" b="1" dirty="0" err="1">
                <a:effectLst/>
                <a:latin typeface="Cambria" panose="02040503050406030204" pitchFamily="18" charset="0"/>
              </a:rPr>
              <a:t>görme</a:t>
            </a:r>
            <a:r>
              <a:rPr lang="tr-TR" sz="1800" b="1" dirty="0">
                <a:effectLst/>
                <a:latin typeface="Cambria" panose="02040503050406030204" pitchFamily="18" charset="0"/>
              </a:rPr>
              <a:t> borcu </a:t>
            </a:r>
            <a:r>
              <a:rPr lang="tr-TR" sz="1800" b="1" dirty="0" err="1">
                <a:effectLst/>
                <a:latin typeface="Cambria" panose="02040503050406030204" pitchFamily="18" charset="0"/>
              </a:rPr>
              <a:t>içinde</a:t>
            </a:r>
            <a:r>
              <a:rPr lang="tr-TR" sz="1800" b="1" dirty="0">
                <a:effectLst/>
                <a:latin typeface="Cambria" panose="02040503050406030204" pitchFamily="18" charset="0"/>
              </a:rPr>
              <a:t> </a:t>
            </a:r>
            <a:r>
              <a:rPr lang="tr-TR" sz="1800" dirty="0">
                <a:effectLst/>
                <a:latin typeface="Cambria" panose="02040503050406030204" pitchFamily="18" charset="0"/>
              </a:rPr>
              <a:t>yer almaktadır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24</a:t>
            </a:fld>
            <a:endParaRPr lang="tr-TR"/>
          </a:p>
        </p:txBody>
      </p:sp>
    </p:spTree>
    <p:extLst>
      <p:ext uri="{BB962C8B-B14F-4D97-AF65-F5344CB8AC3E}">
        <p14:creationId xmlns:p14="http://schemas.microsoft.com/office/powerpoint/2010/main" val="24952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a:effectLst/>
                <a:latin typeface="Cambria" panose="02040503050406030204" pitchFamily="18" charset="0"/>
              </a:rPr>
              <a:t>Türk</a:t>
            </a:r>
            <a:r>
              <a:rPr lang="tr-TR" sz="1200" dirty="0">
                <a:effectLst/>
                <a:latin typeface="Cambria" panose="02040503050406030204" pitchFamily="18" charset="0"/>
              </a:rPr>
              <a:t> </a:t>
            </a:r>
            <a:r>
              <a:rPr lang="tr-TR" sz="1200" dirty="0" err="1">
                <a:effectLst/>
                <a:latin typeface="Cambria" panose="02040503050406030204" pitchFamily="18" charset="0"/>
              </a:rPr>
              <a:t>Borçlar</a:t>
            </a:r>
            <a:r>
              <a:rPr lang="tr-TR" sz="1200" dirty="0">
                <a:effectLst/>
                <a:latin typeface="Cambria" panose="02040503050406030204" pitchFamily="18" charset="0"/>
              </a:rPr>
              <a:t> Kanunu m. 396/</a:t>
            </a:r>
            <a:r>
              <a:rPr lang="tr-TR" sz="1200" dirty="0" err="1">
                <a:effectLst/>
                <a:latin typeface="Cambria" panose="02040503050406030204" pitchFamily="18" charset="0"/>
              </a:rPr>
              <a:t>I’de</a:t>
            </a:r>
            <a:r>
              <a:rPr lang="tr-TR" sz="1200" dirty="0">
                <a:effectLst/>
                <a:latin typeface="Cambria" panose="02040503050406030204" pitchFamily="18" charset="0"/>
              </a:rPr>
              <a:t> </a:t>
            </a:r>
            <a:r>
              <a:rPr lang="tr-TR" sz="1200" dirty="0" err="1">
                <a:effectLst/>
                <a:latin typeface="Cambria" panose="02040503050406030204" pitchFamily="18" charset="0"/>
              </a:rPr>
              <a:t>işçinin</a:t>
            </a:r>
            <a:r>
              <a:rPr lang="tr-TR" sz="1200" dirty="0">
                <a:effectLst/>
                <a:latin typeface="Cambria" panose="02040503050406030204" pitchFamily="18" charset="0"/>
              </a:rPr>
              <a:t>, </a:t>
            </a:r>
            <a:r>
              <a:rPr lang="tr-TR" sz="1200" i="1" dirty="0">
                <a:effectLst/>
                <a:latin typeface="Cambria" panose="02040503050406030204" pitchFamily="18" charset="0"/>
              </a:rPr>
              <a:t>“</a:t>
            </a:r>
            <a:r>
              <a:rPr lang="tr-TR" sz="1200" i="1" dirty="0" err="1">
                <a:effectLst/>
                <a:latin typeface="Cambria" panose="02040503050406030204" pitchFamily="18" charset="0"/>
              </a:rPr>
              <a:t>i</a:t>
            </a:r>
            <a:r>
              <a:rPr lang="tr-TR" sz="1200" dirty="0" err="1">
                <a:effectLst/>
                <a:latin typeface="Cambria" panose="02040503050406030204" pitchFamily="18" charset="0"/>
              </a:rPr>
              <a:t>şverenin</a:t>
            </a:r>
            <a:r>
              <a:rPr lang="tr-TR" sz="1200" dirty="0">
                <a:effectLst/>
                <a:latin typeface="Cambria" panose="02040503050406030204" pitchFamily="18" charset="0"/>
              </a:rPr>
              <a:t> haklı menfaatinin korunmasında sadakatle davranmak zorunda (</a:t>
            </a:r>
            <a:r>
              <a:rPr lang="tr-TR" sz="1200" dirty="0" err="1">
                <a:effectLst/>
                <a:latin typeface="Cambria" panose="02040503050406030204" pitchFamily="18" charset="0"/>
              </a:rPr>
              <a:t>olduğu</a:t>
            </a:r>
            <a:r>
              <a:rPr lang="tr-TR" sz="1200" dirty="0">
                <a:effectLst/>
                <a:latin typeface="Cambria" panose="02040503050406030204" pitchFamily="18" charset="0"/>
              </a:rPr>
              <a:t>)</a:t>
            </a:r>
            <a:r>
              <a:rPr lang="tr-TR" sz="1200" i="1" dirty="0">
                <a:effectLst/>
                <a:latin typeface="Cambria" panose="02040503050406030204" pitchFamily="18" charset="0"/>
              </a:rPr>
              <a:t>”  şeklinde düzenlenmiştir.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25</a:t>
            </a:fld>
            <a:endParaRPr lang="tr-TR"/>
          </a:p>
        </p:txBody>
      </p:sp>
    </p:spTree>
    <p:extLst>
      <p:ext uri="{BB962C8B-B14F-4D97-AF65-F5344CB8AC3E}">
        <p14:creationId xmlns:p14="http://schemas.microsoft.com/office/powerpoint/2010/main" val="221057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İşçilerin</a:t>
            </a:r>
            <a:r>
              <a:rPr lang="tr-TR" sz="1800" dirty="0">
                <a:effectLst/>
                <a:latin typeface="Cambria" panose="02040503050406030204" pitchFamily="18" charset="0"/>
              </a:rPr>
              <a:t> saklamakla </a:t>
            </a:r>
            <a:r>
              <a:rPr lang="tr-TR" sz="1800" dirty="0" err="1">
                <a:effectLst/>
                <a:latin typeface="Cambria" panose="02040503050406030204" pitchFamily="18" charset="0"/>
              </a:rPr>
              <a:t>yükümlu</a:t>
            </a:r>
            <a:r>
              <a:rPr lang="tr-TR" sz="1800" dirty="0">
                <a:effectLst/>
                <a:latin typeface="Cambria" panose="02040503050406030204" pitchFamily="18" charset="0"/>
              </a:rPr>
              <a:t>̈ oldukları </a:t>
            </a:r>
            <a:r>
              <a:rPr lang="tr-TR" sz="1800" b="1" dirty="0" err="1">
                <a:effectLst/>
                <a:latin typeface="Cambria" panose="02040503050406030204" pitchFamily="18" charset="0"/>
              </a:rPr>
              <a:t>işyeri</a:t>
            </a:r>
            <a:r>
              <a:rPr lang="tr-TR" sz="1800" b="1" dirty="0">
                <a:effectLst/>
                <a:latin typeface="Cambria" panose="02040503050406030204" pitchFamily="18" charset="0"/>
              </a:rPr>
              <a:t> ya da </a:t>
            </a:r>
            <a:r>
              <a:rPr lang="tr-TR" sz="1800" b="1" dirty="0" err="1">
                <a:effectLst/>
                <a:latin typeface="Cambria" panose="02040503050406030204" pitchFamily="18" charset="0"/>
              </a:rPr>
              <a:t>işletme</a:t>
            </a:r>
            <a:r>
              <a:rPr lang="tr-TR" sz="1800" b="1" dirty="0">
                <a:effectLst/>
                <a:latin typeface="Cambria" panose="02040503050406030204" pitchFamily="18" charset="0"/>
              </a:rPr>
              <a:t> sırrı </a:t>
            </a:r>
            <a:r>
              <a:rPr lang="tr-TR" sz="1800" dirty="0">
                <a:effectLst/>
                <a:latin typeface="Cambria" panose="02040503050406030204" pitchFamily="18" charset="0"/>
              </a:rPr>
              <a:t>kavramı, iş mevzuatında </a:t>
            </a:r>
            <a:r>
              <a:rPr lang="tr-TR" sz="1800" dirty="0" err="1">
                <a:effectLst/>
                <a:latin typeface="Cambria" panose="02040503050406030204" pitchFamily="18" charset="0"/>
              </a:rPr>
              <a:t>tanımlanmamıştır</a:t>
            </a:r>
            <a:r>
              <a:rPr lang="tr-TR" sz="1800" dirty="0">
                <a:effectLst/>
                <a:latin typeface="Cambria" panose="02040503050406030204" pitchFamily="18" charset="0"/>
              </a:rPr>
              <a:t>. Genel olarak </a:t>
            </a:r>
            <a:r>
              <a:rPr lang="tr-TR" sz="1800" dirty="0" err="1">
                <a:effectLst/>
                <a:latin typeface="Cambria" panose="02040503050406030204" pitchFamily="18" charset="0"/>
              </a:rPr>
              <a:t>işyeri</a:t>
            </a:r>
            <a:r>
              <a:rPr lang="tr-TR" sz="1800" dirty="0">
                <a:effectLst/>
                <a:latin typeface="Cambria" panose="02040503050406030204" pitchFamily="18" charset="0"/>
              </a:rPr>
              <a:t> ve </a:t>
            </a:r>
            <a:r>
              <a:rPr lang="tr-TR" sz="1800" dirty="0" err="1">
                <a:effectLst/>
                <a:latin typeface="Cambria" panose="02040503050406030204" pitchFamily="18" charset="0"/>
              </a:rPr>
              <a:t>işletme</a:t>
            </a:r>
            <a:r>
              <a:rPr lang="tr-TR" sz="1800" dirty="0">
                <a:effectLst/>
                <a:latin typeface="Cambria" panose="02040503050406030204" pitchFamily="18" charset="0"/>
              </a:rPr>
              <a:t> sırrıyla kastedilen, az sayıdaki </a:t>
            </a:r>
            <a:r>
              <a:rPr lang="tr-TR" sz="1800" dirty="0" err="1">
                <a:effectLst/>
                <a:latin typeface="Cambria" panose="02040503050406030204" pitchFamily="18" charset="0"/>
              </a:rPr>
              <a:t>kişi</a:t>
            </a:r>
            <a:r>
              <a:rPr lang="tr-TR" sz="1800" dirty="0">
                <a:effectLst/>
                <a:latin typeface="Cambria" panose="02040503050406030204" pitchFamily="18" charset="0"/>
              </a:rPr>
              <a:t> tarafından bilinen, kamuya </a:t>
            </a:r>
            <a:r>
              <a:rPr lang="tr-TR" sz="1800" dirty="0" err="1">
                <a:effectLst/>
                <a:latin typeface="Cambria" panose="02040503050406030204" pitchFamily="18" charset="0"/>
              </a:rPr>
              <a:t>açıklanmamıs</a:t>
            </a:r>
            <a:r>
              <a:rPr lang="tr-TR" sz="1800" dirty="0">
                <a:effectLst/>
                <a:latin typeface="Cambria" panose="02040503050406030204" pitchFamily="18" charset="0"/>
              </a:rPr>
              <a:t>̧ ve </a:t>
            </a:r>
            <a:r>
              <a:rPr lang="tr-TR" sz="1800" dirty="0" err="1">
                <a:effectLst/>
                <a:latin typeface="Cambria" panose="02040503050406030204" pitchFamily="18" charset="0"/>
              </a:rPr>
              <a:t>işverenin</a:t>
            </a:r>
            <a:r>
              <a:rPr lang="tr-TR" sz="1800" dirty="0">
                <a:effectLst/>
                <a:latin typeface="Cambria" panose="02040503050406030204" pitchFamily="18" charset="0"/>
              </a:rPr>
              <a:t> korunmaya </a:t>
            </a:r>
            <a:r>
              <a:rPr lang="tr-TR" sz="1800" dirty="0" err="1">
                <a:effectLst/>
                <a:latin typeface="Cambria" panose="02040503050406030204" pitchFamily="18" charset="0"/>
              </a:rPr>
              <a:t>değer</a:t>
            </a:r>
            <a:r>
              <a:rPr lang="tr-TR" sz="1800" dirty="0">
                <a:effectLst/>
                <a:latin typeface="Cambria" panose="02040503050406030204" pitchFamily="18" charset="0"/>
              </a:rPr>
              <a:t> menfaatleri </a:t>
            </a:r>
            <a:r>
              <a:rPr lang="tr-TR" sz="1800" dirty="0" err="1">
                <a:effectLst/>
                <a:latin typeface="Cambria" panose="02040503050406030204" pitchFamily="18" charset="0"/>
              </a:rPr>
              <a:t>gereğince</a:t>
            </a:r>
            <a:r>
              <a:rPr lang="tr-TR" sz="1800" dirty="0">
                <a:effectLst/>
                <a:latin typeface="Cambria" panose="02040503050406030204" pitchFamily="18" charset="0"/>
              </a:rPr>
              <a:t> saklı tutulması gereken </a:t>
            </a:r>
            <a:r>
              <a:rPr lang="tr-TR" sz="1800" dirty="0" err="1">
                <a:effectLst/>
                <a:latin typeface="Cambria" panose="02040503050406030204" pitchFamily="18" charset="0"/>
              </a:rPr>
              <a:t>işletme</a:t>
            </a:r>
            <a:r>
              <a:rPr lang="tr-TR" sz="1800" dirty="0">
                <a:effectLst/>
                <a:latin typeface="Cambria" panose="02040503050406030204" pitchFamily="18" charset="0"/>
              </a:rPr>
              <a:t> ve </a:t>
            </a:r>
            <a:r>
              <a:rPr lang="tr-TR" sz="1800" dirty="0" err="1">
                <a:effectLst/>
                <a:latin typeface="Cambria" panose="02040503050406030204" pitchFamily="18" charset="0"/>
              </a:rPr>
              <a:t>işyeriyle</a:t>
            </a:r>
            <a:r>
              <a:rPr lang="tr-TR" sz="1800" dirty="0">
                <a:effectLst/>
                <a:latin typeface="Cambria" panose="02040503050406030204" pitchFamily="18" charset="0"/>
              </a:rPr>
              <a:t> ilgili her </a:t>
            </a:r>
            <a:r>
              <a:rPr lang="tr-TR" sz="1800" dirty="0" err="1">
                <a:effectLst/>
                <a:latin typeface="Cambria" panose="02040503050406030204" pitchFamily="18" charset="0"/>
              </a:rPr>
              <a:t>türlu</a:t>
            </a:r>
            <a:r>
              <a:rPr lang="tr-TR" sz="1800" dirty="0">
                <a:effectLst/>
                <a:latin typeface="Cambria" panose="02040503050406030204" pitchFamily="18" charset="0"/>
              </a:rPr>
              <a:t>̈ bilgidir. Üretime ilişkin teknik bilgiler, müşteri çevresi, işletmenin </a:t>
            </a:r>
            <a:r>
              <a:rPr lang="tr-TR" sz="1800" dirty="0" err="1">
                <a:effectLst/>
                <a:latin typeface="Cambria" panose="02040503050406030204" pitchFamily="18" charset="0"/>
              </a:rPr>
              <a:t>kredibilitesi,müşteri</a:t>
            </a:r>
            <a:r>
              <a:rPr lang="tr-TR" sz="1800" dirty="0">
                <a:effectLst/>
                <a:latin typeface="Cambria" panose="02040503050406030204" pitchFamily="18" charset="0"/>
              </a:rPr>
              <a:t> çevresi bu kapsamdadır. Ayrıca uzaktan çalışma yönetmeliğine göre </a:t>
            </a:r>
            <a:r>
              <a:rPr lang="tr-TR" sz="1800" dirty="0" err="1">
                <a:effectLst/>
                <a:latin typeface="Cambria" panose="02040503050406030204" pitchFamily="18" charset="0"/>
              </a:rPr>
              <a:t>işyerine</a:t>
            </a:r>
            <a:r>
              <a:rPr lang="tr-TR" sz="1800" dirty="0">
                <a:effectLst/>
                <a:latin typeface="Cambria" panose="02040503050406030204" pitchFamily="18" charset="0"/>
              </a:rPr>
              <a:t> ve </a:t>
            </a:r>
            <a:r>
              <a:rPr lang="tr-TR" sz="1800" dirty="0" err="1">
                <a:effectLst/>
                <a:latin typeface="Cambria" panose="02040503050406030204" pitchFamily="18" charset="0"/>
              </a:rPr>
              <a:t>işe</a:t>
            </a:r>
            <a:r>
              <a:rPr lang="tr-TR" sz="1800" dirty="0">
                <a:effectLst/>
                <a:latin typeface="Cambria" panose="02040503050406030204" pitchFamily="18" charset="0"/>
              </a:rPr>
              <a:t> dair verilerin korunmasına yönelik getirilin düzenleme bu kapsamda değerlendirilir.</a:t>
            </a:r>
            <a:r>
              <a:rPr lang="tr-TR" sz="1200" dirty="0">
                <a:effectLst/>
                <a:latin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Cambria" panose="02040503050406030204" pitchFamily="18" charset="0"/>
              </a:rPr>
              <a:t>REKABET ETMEME BORCU</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latin typeface="Cambria" panose="02040503050406030204" pitchFamily="18" charset="0"/>
              </a:rPr>
              <a:t>Örneğin</a:t>
            </a:r>
            <a:r>
              <a:rPr lang="tr-TR" sz="1200" dirty="0">
                <a:effectLst/>
                <a:latin typeface="Cambria" panose="02040503050406030204" pitchFamily="18" charset="0"/>
              </a:rPr>
              <a:t>, sigorta </a:t>
            </a:r>
            <a:r>
              <a:rPr lang="tr-TR" sz="1200" dirty="0" err="1">
                <a:effectLst/>
                <a:latin typeface="Cambria" panose="02040503050406030204" pitchFamily="18" charset="0"/>
              </a:rPr>
              <a:t>şirketinde</a:t>
            </a:r>
            <a:r>
              <a:rPr lang="tr-TR" sz="1200" dirty="0">
                <a:effectLst/>
                <a:latin typeface="Cambria" panose="02040503050406030204" pitchFamily="18" charset="0"/>
              </a:rPr>
              <a:t> </a:t>
            </a:r>
            <a:r>
              <a:rPr lang="tr-TR" sz="1200" dirty="0" err="1">
                <a:effectLst/>
                <a:latin typeface="Cambria" panose="02040503050406030204" pitchFamily="18" charset="0"/>
              </a:rPr>
              <a:t>çalışan</a:t>
            </a:r>
            <a:r>
              <a:rPr lang="tr-TR" sz="1200" dirty="0">
                <a:effectLst/>
                <a:latin typeface="Cambria" panose="02040503050406030204" pitchFamily="18" charset="0"/>
              </a:rPr>
              <a:t> </a:t>
            </a:r>
            <a:r>
              <a:rPr lang="tr-TR" sz="1200" dirty="0" err="1">
                <a:effectLst/>
                <a:latin typeface="Cambria" panose="02040503050406030204" pitchFamily="18" charset="0"/>
              </a:rPr>
              <a:t>kişinin</a:t>
            </a:r>
            <a:r>
              <a:rPr lang="tr-TR" sz="1200" dirty="0">
                <a:effectLst/>
                <a:latin typeface="Cambria" panose="02040503050406030204" pitchFamily="18" charset="0"/>
              </a:rPr>
              <a:t>, </a:t>
            </a:r>
            <a:r>
              <a:rPr lang="tr-TR" sz="1200" dirty="0" err="1">
                <a:effectLst/>
                <a:latin typeface="Cambria" panose="02040503050406030204" pitchFamily="18" charset="0"/>
              </a:rPr>
              <a:t>başka</a:t>
            </a:r>
            <a:r>
              <a:rPr lang="tr-TR" sz="1200" dirty="0">
                <a:effectLst/>
                <a:latin typeface="Cambria" panose="02040503050406030204" pitchFamily="18" charset="0"/>
              </a:rPr>
              <a:t> sigorta </a:t>
            </a:r>
            <a:r>
              <a:rPr lang="tr-TR" sz="1200" dirty="0" err="1">
                <a:effectLst/>
                <a:latin typeface="Cambria" panose="02040503050406030204" pitchFamily="18" charset="0"/>
              </a:rPr>
              <a:t>şirketlerinde</a:t>
            </a:r>
            <a:r>
              <a:rPr lang="tr-TR" sz="1200" dirty="0">
                <a:effectLst/>
                <a:latin typeface="Cambria" panose="02040503050406030204" pitchFamily="18" charset="0"/>
              </a:rPr>
              <a:t> </a:t>
            </a:r>
            <a:r>
              <a:rPr lang="tr-TR" sz="1200" dirty="0" err="1">
                <a:effectLst/>
                <a:latin typeface="Cambria" panose="02040503050406030204" pitchFamily="18" charset="0"/>
              </a:rPr>
              <a:t>sekre</a:t>
            </a:r>
            <a:r>
              <a:rPr lang="tr-TR" sz="1200" dirty="0">
                <a:effectLst/>
                <a:latin typeface="Cambria" panose="02040503050406030204" pitchFamily="18" charset="0"/>
              </a:rPr>
              <a:t>- terlik </a:t>
            </a:r>
            <a:r>
              <a:rPr lang="tr-TR" sz="1200" dirty="0" err="1">
                <a:effectLst/>
                <a:latin typeface="Cambria" panose="02040503050406030204" pitchFamily="18" charset="0"/>
              </a:rPr>
              <a:t>görevini</a:t>
            </a:r>
            <a:r>
              <a:rPr lang="tr-TR" sz="1200" dirty="0">
                <a:effectLst/>
                <a:latin typeface="Cambria" panose="02040503050406030204" pitchFamily="18" charset="0"/>
              </a:rPr>
              <a:t> yerine getirmesi, bir radyo istasyonunda spikerlik yapan </a:t>
            </a:r>
            <a:r>
              <a:rPr lang="tr-TR" sz="1200" dirty="0" err="1">
                <a:effectLst/>
                <a:latin typeface="Cambria" panose="02040503050406030204" pitchFamily="18" charset="0"/>
              </a:rPr>
              <a:t>kişinin</a:t>
            </a:r>
            <a:r>
              <a:rPr lang="tr-TR" sz="1200" dirty="0">
                <a:effectLst/>
                <a:latin typeface="Cambria" panose="02040503050406030204" pitchFamily="18" charset="0"/>
              </a:rPr>
              <a:t> bir televizyon kanalında sunuculuk </a:t>
            </a:r>
            <a:r>
              <a:rPr lang="tr-TR" sz="1200" dirty="0" err="1">
                <a:effectLst/>
                <a:latin typeface="Cambria" panose="02040503050406030204" pitchFamily="18" charset="0"/>
              </a:rPr>
              <a:t>işini</a:t>
            </a:r>
            <a:r>
              <a:rPr lang="tr-TR" sz="1200" dirty="0">
                <a:effectLst/>
                <a:latin typeface="Cambria" panose="02040503050406030204" pitchFamily="18" charset="0"/>
              </a:rPr>
              <a:t> </a:t>
            </a:r>
            <a:r>
              <a:rPr lang="tr-TR" sz="1200" dirty="0" err="1">
                <a:effectLst/>
                <a:latin typeface="Cambria" panose="02040503050406030204" pitchFamily="18" charset="0"/>
              </a:rPr>
              <a:t>üstlenmesi</a:t>
            </a:r>
            <a:r>
              <a:rPr lang="tr-TR" sz="1200" dirty="0">
                <a:effectLst/>
                <a:latin typeface="Cambria" panose="02040503050406030204" pitchFamily="18" charset="0"/>
              </a:rPr>
              <a:t>, bir firmanın hukuk </a:t>
            </a:r>
            <a:r>
              <a:rPr lang="tr-TR" sz="1200" dirty="0" err="1">
                <a:effectLst/>
                <a:latin typeface="Cambria" panose="02040503050406030204" pitchFamily="18" charset="0"/>
              </a:rPr>
              <a:t>işlerinde</a:t>
            </a:r>
            <a:r>
              <a:rPr lang="tr-TR" sz="1200" dirty="0">
                <a:effectLst/>
                <a:latin typeface="Cambria" panose="02040503050406030204" pitchFamily="18" charset="0"/>
              </a:rPr>
              <a:t> </a:t>
            </a:r>
            <a:r>
              <a:rPr lang="tr-TR" sz="1200" dirty="0" err="1">
                <a:effectLst/>
                <a:latin typeface="Cambria" panose="02040503050406030204" pitchFamily="18" charset="0"/>
              </a:rPr>
              <a:t>çalışan</a:t>
            </a:r>
            <a:r>
              <a:rPr lang="tr-TR" sz="1200" dirty="0">
                <a:effectLst/>
                <a:latin typeface="Cambria" panose="02040503050406030204" pitchFamily="18" charset="0"/>
              </a:rPr>
              <a:t> </a:t>
            </a:r>
            <a:r>
              <a:rPr lang="tr-TR" sz="1200" dirty="0" err="1">
                <a:effectLst/>
                <a:latin typeface="Cambria" panose="02040503050406030204" pitchFamily="18" charset="0"/>
              </a:rPr>
              <a:t>kişinin</a:t>
            </a:r>
            <a:r>
              <a:rPr lang="tr-TR" sz="1200" dirty="0">
                <a:effectLst/>
                <a:latin typeface="Cambria" panose="02040503050406030204" pitchFamily="18" charset="0"/>
              </a:rPr>
              <a:t> </a:t>
            </a:r>
            <a:r>
              <a:rPr lang="tr-TR" sz="1200" dirty="0" err="1">
                <a:effectLst/>
                <a:latin typeface="Cambria" panose="02040503050406030204" pitchFamily="18" charset="0"/>
              </a:rPr>
              <a:t>başka</a:t>
            </a:r>
            <a:r>
              <a:rPr lang="tr-TR" sz="1200" dirty="0">
                <a:effectLst/>
                <a:latin typeface="Cambria" panose="02040503050406030204" pitchFamily="18" charset="0"/>
              </a:rPr>
              <a:t> bir firmada avukat olarak </a:t>
            </a:r>
            <a:r>
              <a:rPr lang="tr-TR" sz="1200" dirty="0" err="1">
                <a:effectLst/>
                <a:latin typeface="Cambria" panose="02040503050406030204" pitchFamily="18" charset="0"/>
              </a:rPr>
              <a:t>çalışması</a:t>
            </a:r>
            <a:r>
              <a:rPr lang="tr-TR" sz="1200" dirty="0">
                <a:effectLst/>
                <a:latin typeface="Cambria" panose="02040503050406030204" pitchFamily="18" charset="0"/>
              </a:rPr>
              <a:t> rekabet </a:t>
            </a:r>
            <a:r>
              <a:rPr lang="tr-TR" sz="1200" dirty="0" err="1">
                <a:effectLst/>
                <a:latin typeface="Cambria" panose="02040503050406030204" pitchFamily="18" charset="0"/>
              </a:rPr>
              <a:t>oluşturan</a:t>
            </a:r>
            <a:r>
              <a:rPr lang="tr-TR" sz="1200" dirty="0">
                <a:effectLst/>
                <a:latin typeface="Cambria" panose="02040503050406030204" pitchFamily="18" charset="0"/>
              </a:rPr>
              <a:t> </a:t>
            </a:r>
            <a:r>
              <a:rPr lang="tr-TR" sz="1200" dirty="0" err="1">
                <a:effectLst/>
                <a:latin typeface="Cambria" panose="02040503050406030204" pitchFamily="18" charset="0"/>
              </a:rPr>
              <a:t>davranışlar</a:t>
            </a:r>
            <a:r>
              <a:rPr lang="tr-TR" sz="1200" dirty="0">
                <a:effectLst/>
                <a:latin typeface="Cambria" panose="02040503050406030204" pitchFamily="18" charset="0"/>
              </a:rPr>
              <a:t> olarak nitelendirilebilecektir.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26</a:t>
            </a:fld>
            <a:endParaRPr lang="tr-TR"/>
          </a:p>
        </p:txBody>
      </p:sp>
    </p:spTree>
    <p:extLst>
      <p:ext uri="{BB962C8B-B14F-4D97-AF65-F5344CB8AC3E}">
        <p14:creationId xmlns:p14="http://schemas.microsoft.com/office/powerpoint/2010/main" val="2551489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İşçinin</a:t>
            </a:r>
            <a:r>
              <a:rPr lang="tr-TR" sz="1800" dirty="0">
                <a:effectLst/>
                <a:latin typeface="Cambria" panose="02040503050406030204" pitchFamily="18" charset="0"/>
              </a:rPr>
              <a:t> rekabet etmeme borcu iş </a:t>
            </a:r>
            <a:r>
              <a:rPr lang="tr-TR" sz="1800" dirty="0" err="1">
                <a:effectLst/>
                <a:latin typeface="Cambria" panose="02040503050406030204" pitchFamily="18" charset="0"/>
              </a:rPr>
              <a:t>sözleşmesinin</a:t>
            </a:r>
            <a:r>
              <a:rPr lang="tr-TR" sz="1800" dirty="0">
                <a:effectLst/>
                <a:latin typeface="Cambria" panose="02040503050406030204" pitchFamily="18" charset="0"/>
              </a:rPr>
              <a:t> farklı </a:t>
            </a:r>
            <a:r>
              <a:rPr lang="tr-TR" sz="1800" dirty="0" err="1">
                <a:effectLst/>
                <a:latin typeface="Cambria" panose="02040503050406030204" pitchFamily="18" charset="0"/>
              </a:rPr>
              <a:t>aşamalarına</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iki </a:t>
            </a:r>
            <a:r>
              <a:rPr lang="tr-TR" sz="1800" dirty="0" err="1">
                <a:effectLst/>
                <a:latin typeface="Cambria" panose="02040503050406030204" pitchFamily="18" charset="0"/>
              </a:rPr>
              <a:t>açıdan</a:t>
            </a:r>
            <a:r>
              <a:rPr lang="tr-TR" sz="1800" dirty="0">
                <a:effectLst/>
                <a:latin typeface="Cambria" panose="02040503050406030204" pitchFamily="18" charset="0"/>
              </a:rPr>
              <a:t> ele alınabilir. Bunlardan ilki iş </a:t>
            </a:r>
            <a:r>
              <a:rPr lang="tr-TR" sz="1800" dirty="0" err="1">
                <a:effectLst/>
                <a:latin typeface="Cambria" panose="02040503050406030204" pitchFamily="18" charset="0"/>
              </a:rPr>
              <a:t>sözleşmesi</a:t>
            </a:r>
            <a:r>
              <a:rPr lang="tr-TR" sz="1800" dirty="0">
                <a:effectLst/>
                <a:latin typeface="Cambria" panose="02040503050406030204" pitchFamily="18" charset="0"/>
              </a:rPr>
              <a:t> devam ederken </a:t>
            </a:r>
            <a:r>
              <a:rPr lang="tr-TR" sz="1800" dirty="0" err="1">
                <a:effectLst/>
                <a:latin typeface="Cambria" panose="02040503050406030204" pitchFamily="18" charset="0"/>
              </a:rPr>
              <a:t>işvereni</a:t>
            </a:r>
            <a:r>
              <a:rPr lang="tr-TR" sz="1800" dirty="0">
                <a:effectLst/>
                <a:latin typeface="Cambria" panose="02040503050406030204" pitchFamily="18" charset="0"/>
              </a:rPr>
              <a:t> ile rekabet etmemesi olup, yukarıda </a:t>
            </a:r>
            <a:r>
              <a:rPr lang="tr-TR" sz="1800" dirty="0" err="1">
                <a:effectLst/>
                <a:latin typeface="Cambria" panose="02040503050406030204" pitchFamily="18" charset="0"/>
              </a:rPr>
              <a:t>değinildiği</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bu </a:t>
            </a:r>
            <a:r>
              <a:rPr lang="tr-TR" sz="1800" dirty="0" err="1">
                <a:effectLst/>
                <a:latin typeface="Cambria" panose="02040503050406030204" pitchFamily="18" charset="0"/>
              </a:rPr>
              <a:t>borc</a:t>
            </a:r>
            <a:r>
              <a:rPr lang="tr-TR" sz="1800" dirty="0">
                <a:effectLst/>
                <a:latin typeface="Cambria" panose="02040503050406030204" pitchFamily="18" charset="0"/>
              </a:rPr>
              <a:t>̧ </a:t>
            </a:r>
            <a:r>
              <a:rPr lang="tr-TR" sz="1800" dirty="0" err="1">
                <a:effectLst/>
                <a:latin typeface="Cambria" panose="02040503050406030204" pitchFamily="18" charset="0"/>
              </a:rPr>
              <a:t>doğrudan</a:t>
            </a:r>
            <a:r>
              <a:rPr lang="tr-TR" sz="1800" dirty="0">
                <a:effectLst/>
                <a:latin typeface="Cambria" panose="02040503050406030204" pitchFamily="18" charset="0"/>
              </a:rPr>
              <a:t> sadakat borcundan kaynaklanmaktadır.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28</a:t>
            </a:fld>
            <a:endParaRPr lang="tr-TR"/>
          </a:p>
        </p:txBody>
      </p:sp>
    </p:spTree>
    <p:extLst>
      <p:ext uri="{BB962C8B-B14F-4D97-AF65-F5344CB8AC3E}">
        <p14:creationId xmlns:p14="http://schemas.microsoft.com/office/powerpoint/2010/main" val="379821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kararlaştırılabilmesi</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müşterileri</a:t>
            </a:r>
            <a:r>
              <a:rPr lang="tr-TR" sz="1800" dirty="0">
                <a:effectLst/>
                <a:latin typeface="Cambria" panose="02040503050406030204" pitchFamily="18" charset="0"/>
              </a:rPr>
              <a:t> tanıması veya iş sırlarını </a:t>
            </a:r>
            <a:r>
              <a:rPr lang="tr-TR" sz="1800" dirty="0" err="1">
                <a:effectLst/>
                <a:latin typeface="Cambria" panose="02040503050406030204" pitchFamily="18" charset="0"/>
              </a:rPr>
              <a:t>öğrenmesi</a:t>
            </a:r>
            <a:r>
              <a:rPr lang="tr-TR" sz="1800" dirty="0">
                <a:effectLst/>
                <a:latin typeface="Cambria" panose="02040503050406030204" pitchFamily="18" charset="0"/>
              </a:rPr>
              <a:t> tek </a:t>
            </a:r>
            <a:r>
              <a:rPr lang="tr-TR" sz="1800" dirty="0" err="1">
                <a:effectLst/>
                <a:latin typeface="Cambria" panose="02040503050406030204" pitchFamily="18" charset="0"/>
              </a:rPr>
              <a:t>başına</a:t>
            </a:r>
            <a:r>
              <a:rPr lang="tr-TR" sz="1800" dirty="0">
                <a:effectLst/>
                <a:latin typeface="Cambria" panose="02040503050406030204" pitchFamily="18" charset="0"/>
              </a:rPr>
              <a:t> yeterli </a:t>
            </a:r>
            <a:r>
              <a:rPr lang="tr-TR" sz="1800" dirty="0" err="1">
                <a:effectLst/>
                <a:latin typeface="Cambria" panose="02040503050406030204" pitchFamily="18" charset="0"/>
              </a:rPr>
              <a:t>değildir</a:t>
            </a:r>
            <a:r>
              <a:rPr lang="tr-TR" sz="1800" dirty="0">
                <a:effectLst/>
                <a:latin typeface="Cambria" panose="02040503050406030204" pitchFamily="18" charset="0"/>
              </a:rPr>
              <a:t>. Ayrıca bu bilgilerin kullanılması halinde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önemli</a:t>
            </a:r>
            <a:r>
              <a:rPr lang="tr-TR" sz="1800" dirty="0">
                <a:effectLst/>
                <a:latin typeface="Cambria" panose="02040503050406030204" pitchFamily="18" charset="0"/>
              </a:rPr>
              <a:t> bir zarar </a:t>
            </a:r>
            <a:r>
              <a:rPr lang="tr-TR" sz="1800" dirty="0" err="1">
                <a:effectLst/>
                <a:latin typeface="Cambria" panose="02040503050406030204" pitchFamily="18" charset="0"/>
              </a:rPr>
              <a:t>görmesi</a:t>
            </a:r>
            <a:r>
              <a:rPr lang="tr-TR" sz="1800" dirty="0">
                <a:effectLst/>
                <a:latin typeface="Cambria" panose="02040503050406030204" pitchFamily="18" charset="0"/>
              </a:rPr>
              <a:t> ihtimali de olmalıdır.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latin typeface="Cambria" panose="02040503050406030204" pitchFamily="18" charset="0"/>
              </a:rPr>
              <a:t>rekabet </a:t>
            </a:r>
            <a:r>
              <a:rPr lang="tr-TR" sz="1800" b="1" dirty="0" err="1">
                <a:effectLst/>
                <a:latin typeface="Cambria" panose="02040503050406030204" pitchFamily="18" charset="0"/>
              </a:rPr>
              <a:t>yasağının</a:t>
            </a:r>
            <a:r>
              <a:rPr lang="tr-TR" sz="1800" b="1" dirty="0">
                <a:effectLst/>
                <a:latin typeface="Cambria" panose="02040503050406030204" pitchFamily="18" charset="0"/>
              </a:rPr>
              <a:t> yer, zaman ve konu bakımından </a:t>
            </a:r>
            <a:r>
              <a:rPr lang="tr-TR" sz="1800" b="1" dirty="0" err="1">
                <a:effectLst/>
                <a:latin typeface="Cambria" panose="02040503050406030204" pitchFamily="18" charset="0"/>
              </a:rPr>
              <a:t>işçinin</a:t>
            </a:r>
            <a:r>
              <a:rPr lang="tr-TR" sz="1800" b="1" dirty="0">
                <a:effectLst/>
                <a:latin typeface="Cambria" panose="02040503050406030204" pitchFamily="18" charset="0"/>
              </a:rPr>
              <a:t> ekonomik </a:t>
            </a:r>
            <a:r>
              <a:rPr lang="tr-TR" sz="1800" b="1" dirty="0" err="1">
                <a:effectLst/>
                <a:latin typeface="Cambria" panose="02040503050406030204" pitchFamily="18" charset="0"/>
              </a:rPr>
              <a:t>geleceğini</a:t>
            </a:r>
            <a:r>
              <a:rPr lang="tr-TR" sz="1800" b="1" dirty="0">
                <a:effectLst/>
                <a:latin typeface="Cambria" panose="02040503050406030204" pitchFamily="18" charset="0"/>
              </a:rPr>
              <a:t> </a:t>
            </a:r>
            <a:r>
              <a:rPr lang="tr-TR" sz="1800" b="1" dirty="0" err="1">
                <a:effectLst/>
                <a:latin typeface="Cambria" panose="02040503050406030204" pitchFamily="18" charset="0"/>
              </a:rPr>
              <a:t>aşırı</a:t>
            </a:r>
            <a:r>
              <a:rPr lang="tr-TR" sz="1800" b="1" dirty="0">
                <a:effectLst/>
                <a:latin typeface="Cambria" panose="02040503050406030204" pitchFamily="18" charset="0"/>
              </a:rPr>
              <a:t> bir </a:t>
            </a:r>
            <a:r>
              <a:rPr lang="tr-TR" sz="1800" b="1" dirty="0" err="1">
                <a:effectLst/>
                <a:latin typeface="Cambria" panose="02040503050406030204" pitchFamily="18" charset="0"/>
              </a:rPr>
              <a:t>şekilde</a:t>
            </a:r>
            <a:r>
              <a:rPr lang="tr-TR" sz="1800" b="1" dirty="0">
                <a:effectLst/>
                <a:latin typeface="Cambria" panose="02040503050406030204" pitchFamily="18" charset="0"/>
              </a:rPr>
              <a:t> sınırlandırması halinde </a:t>
            </a:r>
            <a:r>
              <a:rPr lang="tr-TR" sz="1800" dirty="0" err="1">
                <a:effectLst/>
                <a:latin typeface="Cambria" panose="02040503050406030204" pitchFamily="18" charset="0"/>
              </a:rPr>
              <a:t>sözleşmenin</a:t>
            </a:r>
            <a:r>
              <a:rPr lang="tr-TR" sz="1800" dirty="0">
                <a:effectLst/>
                <a:latin typeface="Cambria" panose="02040503050406030204" pitchFamily="18" charset="0"/>
              </a:rPr>
              <a:t> tamamının </a:t>
            </a:r>
            <a:r>
              <a:rPr lang="tr-TR" sz="1800" dirty="0" err="1">
                <a:effectLst/>
                <a:latin typeface="Cambria" panose="02040503050406030204" pitchFamily="18" charset="0"/>
              </a:rPr>
              <a:t>değil</a:t>
            </a:r>
            <a:r>
              <a:rPr lang="tr-TR" sz="1800" dirty="0">
                <a:effectLst/>
                <a:latin typeface="Cambria" panose="02040503050406030204" pitchFamily="18" charset="0"/>
              </a:rPr>
              <a:t>, sadece </a:t>
            </a:r>
            <a:r>
              <a:rPr lang="tr-TR" sz="1800" dirty="0" err="1">
                <a:effectLst/>
                <a:latin typeface="Cambria" panose="02040503050406030204" pitchFamily="18" charset="0"/>
              </a:rPr>
              <a:t>aşırı</a:t>
            </a:r>
            <a:r>
              <a:rPr lang="tr-TR" sz="1800" dirty="0">
                <a:effectLst/>
                <a:latin typeface="Cambria" panose="02040503050406030204" pitchFamily="18" charset="0"/>
              </a:rPr>
              <a:t> olan kısmının </a:t>
            </a:r>
            <a:r>
              <a:rPr lang="tr-TR" sz="1800" dirty="0" err="1">
                <a:effectLst/>
                <a:latin typeface="Cambria" panose="02040503050406030204" pitchFamily="18" charset="0"/>
              </a:rPr>
              <a:t>geçersiz</a:t>
            </a:r>
            <a:r>
              <a:rPr lang="tr-TR" sz="1800" dirty="0">
                <a:effectLst/>
                <a:latin typeface="Cambria" panose="02040503050406030204" pitchFamily="18" charset="0"/>
              </a:rPr>
              <a:t> olması gerekir.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Zaman bakımından sınırlama; özel durumlar dışında iki yılı aşamaz.</a:t>
            </a:r>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29</a:t>
            </a:fld>
            <a:endParaRPr lang="tr-TR"/>
          </a:p>
        </p:txBody>
      </p:sp>
    </p:spTree>
    <p:extLst>
      <p:ext uri="{BB962C8B-B14F-4D97-AF65-F5344CB8AC3E}">
        <p14:creationId xmlns:p14="http://schemas.microsoft.com/office/powerpoint/2010/main" val="4505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Cambria" panose="02040503050406030204" pitchFamily="18" charset="0"/>
              </a:rPr>
              <a:t>Bu nedenle, </a:t>
            </a:r>
            <a:r>
              <a:rPr lang="tr-TR" sz="1200" dirty="0" err="1">
                <a:effectLst/>
                <a:latin typeface="Cambria" panose="02040503050406030204" pitchFamily="18" charset="0"/>
              </a:rPr>
              <a:t>İs</a:t>
            </a:r>
            <a:r>
              <a:rPr lang="tr-TR" sz="1200" dirty="0">
                <a:effectLst/>
                <a:latin typeface="Cambria" panose="02040503050406030204" pitchFamily="18" charset="0"/>
              </a:rPr>
              <a:t>̧ Kanunu’nun 32. maddesinde </a:t>
            </a:r>
            <a:r>
              <a:rPr lang="tr-TR" sz="1200" dirty="0" err="1">
                <a:effectLst/>
                <a:latin typeface="Cambria" panose="02040503050406030204" pitchFamily="18" charset="0"/>
              </a:rPr>
              <a:t>sözu</a:t>
            </a:r>
            <a:r>
              <a:rPr lang="tr-TR" sz="1200" dirty="0">
                <a:effectLst/>
                <a:latin typeface="Cambria" panose="02040503050406030204" pitchFamily="18" charset="0"/>
              </a:rPr>
              <a:t>̈ edilen asıl </a:t>
            </a:r>
            <a:r>
              <a:rPr lang="tr-TR" sz="1200" dirty="0" err="1">
                <a:effectLst/>
                <a:latin typeface="Cambria" panose="02040503050406030204" pitchFamily="18" charset="0"/>
              </a:rPr>
              <a:t>ücrete</a:t>
            </a:r>
            <a:r>
              <a:rPr lang="tr-TR" sz="1200" dirty="0">
                <a:effectLst/>
                <a:latin typeface="Cambria" panose="02040503050406030204" pitchFamily="18" charset="0"/>
              </a:rPr>
              <a:t> ek olarak </a:t>
            </a:r>
            <a:r>
              <a:rPr lang="tr-TR" sz="1200" dirty="0" err="1">
                <a:effectLst/>
                <a:latin typeface="Cambria" panose="02040503050406030204" pitchFamily="18" charset="0"/>
              </a:rPr>
              <a:t>işçiye</a:t>
            </a:r>
            <a:r>
              <a:rPr lang="tr-TR" sz="1200" dirty="0">
                <a:effectLst/>
                <a:latin typeface="Cambria" panose="02040503050406030204" pitchFamily="18" charset="0"/>
              </a:rPr>
              <a:t> </a:t>
            </a:r>
            <a:r>
              <a:rPr lang="tr-TR" sz="1200" dirty="0" err="1">
                <a:effectLst/>
                <a:latin typeface="Cambria" panose="02040503050406030204" pitchFamily="18" charset="0"/>
              </a:rPr>
              <a:t>sağlanan</a:t>
            </a:r>
            <a:r>
              <a:rPr lang="tr-TR" sz="1200" dirty="0">
                <a:effectLst/>
                <a:latin typeface="Cambria" panose="02040503050406030204" pitchFamily="18" charset="0"/>
              </a:rPr>
              <a:t> para veya para ile </a:t>
            </a:r>
            <a:r>
              <a:rPr lang="tr-TR" sz="1200" dirty="0" err="1">
                <a:effectLst/>
                <a:latin typeface="Cambria" panose="02040503050406030204" pitchFamily="18" charset="0"/>
              </a:rPr>
              <a:t>ölçülebilen</a:t>
            </a:r>
            <a:r>
              <a:rPr lang="tr-TR" sz="1200" dirty="0">
                <a:effectLst/>
                <a:latin typeface="Cambria" panose="02040503050406030204" pitchFamily="18" charset="0"/>
              </a:rPr>
              <a:t> menfaatler dikkate alınarak belirlenmelidir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33</a:t>
            </a:fld>
            <a:endParaRPr lang="tr-TR"/>
          </a:p>
        </p:txBody>
      </p:sp>
    </p:spTree>
    <p:extLst>
      <p:ext uri="{BB962C8B-B14F-4D97-AF65-F5344CB8AC3E}">
        <p14:creationId xmlns:p14="http://schemas.microsoft.com/office/powerpoint/2010/main" val="4045765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Ayrıca Yargıtay uygulamalarına göre iş kazası ve meslek hastalığından doğan tazminatların hesaplanmasında da giydirilmiş ücret göz önünde bulundurulur.</a:t>
            </a:r>
          </a:p>
        </p:txBody>
      </p:sp>
      <p:sp>
        <p:nvSpPr>
          <p:cNvPr id="4" name="Slayt Numarası Yer Tutucusu 3"/>
          <p:cNvSpPr>
            <a:spLocks noGrp="1"/>
          </p:cNvSpPr>
          <p:nvPr>
            <p:ph type="sldNum" sz="quarter" idx="5"/>
          </p:nvPr>
        </p:nvSpPr>
        <p:spPr/>
        <p:txBody>
          <a:bodyPr/>
          <a:lstStyle/>
          <a:p>
            <a:fld id="{6A53E19E-DC7B-EA48-AF8F-81865C65E989}" type="slidenum">
              <a:rPr lang="tr-TR" smtClean="0"/>
              <a:t>34</a:t>
            </a:fld>
            <a:endParaRPr lang="tr-TR"/>
          </a:p>
        </p:txBody>
      </p:sp>
    </p:spTree>
    <p:extLst>
      <p:ext uri="{BB962C8B-B14F-4D97-AF65-F5344CB8AC3E}">
        <p14:creationId xmlns:p14="http://schemas.microsoft.com/office/powerpoint/2010/main" val="60311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Akort ücrette kıdem: </a:t>
            </a:r>
            <a:r>
              <a:rPr lang="tr-TR" b="0" i="0" dirty="0">
                <a:solidFill>
                  <a:srgbClr val="202124"/>
                </a:solidFill>
                <a:effectLst/>
                <a:latin typeface="Google Sans"/>
              </a:rPr>
              <a:t>'Kıdem tazminatının hesaplanması, son ücret üzerinden yapılır. Parça başı, akort, götürü veya yüzde usulü gibi ücretin sabit olmadığı hallerde </a:t>
            </a:r>
            <a:r>
              <a:rPr lang="tr-TR" b="0" i="0" dirty="0">
                <a:solidFill>
                  <a:srgbClr val="040C28"/>
                </a:solidFill>
                <a:effectLst/>
                <a:latin typeface="Google Sans"/>
              </a:rPr>
              <a:t>son bir yıllık süre içinde ödenen ücretin o süre içinde çalışılan günlere bölünmesi suretiyle bulunacak ortalama ücret bu tazminatın hesabına esas tutulur</a:t>
            </a:r>
            <a:r>
              <a:rPr lang="tr-TR" b="0" i="0" dirty="0">
                <a:solidFill>
                  <a:srgbClr val="202124"/>
                </a:solidFill>
                <a:effectLst/>
                <a:latin typeface="Google Sans"/>
              </a:rPr>
              <a:t>.</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35</a:t>
            </a:fld>
            <a:endParaRPr lang="tr-TR"/>
          </a:p>
        </p:txBody>
      </p:sp>
    </p:spTree>
    <p:extLst>
      <p:ext uri="{BB962C8B-B14F-4D97-AF65-F5344CB8AC3E}">
        <p14:creationId xmlns:p14="http://schemas.microsoft.com/office/powerpoint/2010/main" val="20812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Yargıtay tarafından işçi ücretlerinin asgari ücretin altında kalmamak koşuluyla </a:t>
            </a:r>
            <a:r>
              <a:rPr lang="tr-TR" dirty="0" err="1"/>
              <a:t>bahiş</a:t>
            </a:r>
            <a:r>
              <a:rPr lang="tr-TR" dirty="0"/>
              <a:t> olarak ödeneceği kabul edilmiştir.</a:t>
            </a:r>
          </a:p>
        </p:txBody>
      </p:sp>
      <p:sp>
        <p:nvSpPr>
          <p:cNvPr id="4" name="Slayt Numarası Yer Tutucusu 3"/>
          <p:cNvSpPr>
            <a:spLocks noGrp="1"/>
          </p:cNvSpPr>
          <p:nvPr>
            <p:ph type="sldNum" sz="quarter" idx="5"/>
          </p:nvPr>
        </p:nvSpPr>
        <p:spPr/>
        <p:txBody>
          <a:bodyPr/>
          <a:lstStyle/>
          <a:p>
            <a:fld id="{6A53E19E-DC7B-EA48-AF8F-81865C65E989}" type="slidenum">
              <a:rPr lang="tr-TR" smtClean="0"/>
              <a:t>36</a:t>
            </a:fld>
            <a:endParaRPr lang="tr-TR"/>
          </a:p>
        </p:txBody>
      </p:sp>
    </p:spTree>
    <p:extLst>
      <p:ext uri="{BB962C8B-B14F-4D97-AF65-F5344CB8AC3E}">
        <p14:creationId xmlns:p14="http://schemas.microsoft.com/office/powerpoint/2010/main" val="599254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Cambria" panose="02040503050406030204" pitchFamily="18" charset="0"/>
              </a:rPr>
              <a:t>senetle (bono ile), kuponla veya yurtta </a:t>
            </a:r>
            <a:r>
              <a:rPr lang="tr-TR" sz="1800" dirty="0" err="1">
                <a:effectLst/>
                <a:latin typeface="Cambria" panose="02040503050406030204" pitchFamily="18" charset="0"/>
              </a:rPr>
              <a:t>geçerli</a:t>
            </a:r>
            <a:r>
              <a:rPr lang="tr-TR" sz="1800" dirty="0">
                <a:effectLst/>
                <a:latin typeface="Cambria" panose="02040503050406030204" pitchFamily="18" charset="0"/>
              </a:rPr>
              <a:t> parayı temsil </a:t>
            </a:r>
            <a:r>
              <a:rPr lang="tr-TR" sz="1800" dirty="0" err="1">
                <a:effectLst/>
                <a:latin typeface="Cambria" panose="02040503050406030204" pitchFamily="18" charset="0"/>
              </a:rPr>
              <a:t>ettiği</a:t>
            </a:r>
            <a:r>
              <a:rPr lang="tr-TR" sz="1800" dirty="0">
                <a:effectLst/>
                <a:latin typeface="Cambria" panose="02040503050406030204" pitchFamily="18" charset="0"/>
              </a:rPr>
              <a:t> iddia olunan bir senetle veya </a:t>
            </a:r>
            <a:r>
              <a:rPr lang="tr-TR" sz="1800" dirty="0" err="1">
                <a:effectLst/>
                <a:latin typeface="Cambria" panose="02040503050406030204" pitchFamily="18" charset="0"/>
              </a:rPr>
              <a:t>diğer</a:t>
            </a:r>
            <a:r>
              <a:rPr lang="tr-TR" sz="1800" dirty="0">
                <a:effectLst/>
                <a:latin typeface="Cambria" panose="02040503050406030204" pitchFamily="18" charset="0"/>
              </a:rPr>
              <a:t> herhangi bir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ödemesi</a:t>
            </a:r>
            <a:r>
              <a:rPr lang="tr-TR" sz="1800" dirty="0">
                <a:effectLst/>
                <a:latin typeface="Cambria" panose="02040503050406030204" pitchFamily="18" charset="0"/>
              </a:rPr>
              <a:t> yapılamaz (İK m. 32/IV). </a:t>
            </a:r>
            <a:endParaRPr lang="tr-TR" dirty="0"/>
          </a:p>
          <a:p>
            <a:r>
              <a:rPr lang="tr-TR" sz="1800" dirty="0" err="1">
                <a:effectLst/>
                <a:latin typeface="Cambria" panose="02040503050406030204" pitchFamily="18" charset="0"/>
              </a:rPr>
              <a:t>Ücret</a:t>
            </a:r>
            <a:r>
              <a:rPr lang="tr-TR" sz="1800" dirty="0">
                <a:effectLst/>
                <a:latin typeface="Cambria" panose="02040503050406030204" pitchFamily="18" charset="0"/>
              </a:rPr>
              <a:t> en </a:t>
            </a:r>
            <a:r>
              <a:rPr lang="tr-TR" sz="1800" dirty="0" err="1">
                <a:effectLst/>
                <a:latin typeface="Cambria" panose="02040503050406030204" pitchFamily="18" charset="0"/>
              </a:rPr>
              <a:t>gec</a:t>
            </a:r>
            <a:r>
              <a:rPr lang="tr-TR" sz="1800" dirty="0">
                <a:effectLst/>
                <a:latin typeface="Cambria" panose="02040503050406030204" pitchFamily="18" charset="0"/>
              </a:rPr>
              <a:t>̧ ayda bir </a:t>
            </a:r>
            <a:r>
              <a:rPr lang="tr-TR" sz="1800" dirty="0" err="1">
                <a:effectLst/>
                <a:latin typeface="Cambria" panose="02040503050406030204" pitchFamily="18" charset="0"/>
              </a:rPr>
              <a:t>ödenir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sözleşmeleri</a:t>
            </a:r>
            <a:r>
              <a:rPr lang="tr-TR" sz="1800" dirty="0">
                <a:effectLst/>
                <a:latin typeface="Cambria" panose="02040503050406030204" pitchFamily="18" charset="0"/>
              </a:rPr>
              <a:t> veya toplu iş </a:t>
            </a:r>
            <a:r>
              <a:rPr lang="tr-TR" sz="1800" dirty="0" err="1">
                <a:effectLst/>
                <a:latin typeface="Cambria" panose="02040503050406030204" pitchFamily="18" charset="0"/>
              </a:rPr>
              <a:t>sözleşmeleri</a:t>
            </a:r>
            <a:r>
              <a:rPr lang="tr-TR" sz="1800" dirty="0">
                <a:effectLst/>
                <a:latin typeface="Cambria" panose="02040503050406030204" pitchFamily="18" charset="0"/>
              </a:rPr>
              <a:t> ile </a:t>
            </a:r>
            <a:r>
              <a:rPr lang="tr-TR" sz="1800" dirty="0" err="1">
                <a:effectLst/>
                <a:latin typeface="Cambria" panose="02040503050406030204" pitchFamily="18" charset="0"/>
              </a:rPr>
              <a:t>ödeme</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bir haftaya kadar indirilebilir (İK m. 32/V). Meyhane ve benzeri </a:t>
            </a:r>
            <a:r>
              <a:rPr lang="tr-TR" sz="1800" dirty="0" err="1">
                <a:effectLst/>
                <a:latin typeface="Cambria" panose="02040503050406030204" pitchFamily="18" charset="0"/>
              </a:rPr>
              <a:t>eğlence</a:t>
            </a:r>
            <a:r>
              <a:rPr lang="tr-TR" sz="1800" dirty="0">
                <a:effectLst/>
                <a:latin typeface="Cambria" panose="02040503050406030204" pitchFamily="18" charset="0"/>
              </a:rPr>
              <a:t> yerleri ve perakende mal satan </a:t>
            </a:r>
            <a:r>
              <a:rPr lang="tr-TR" sz="1800" dirty="0" err="1">
                <a:effectLst/>
                <a:latin typeface="Cambria" panose="02040503050406030204" pitchFamily="18" charset="0"/>
              </a:rPr>
              <a:t>dükkân</a:t>
            </a:r>
            <a:r>
              <a:rPr lang="tr-TR" sz="1800" dirty="0">
                <a:effectLst/>
                <a:latin typeface="Cambria" panose="02040503050406030204" pitchFamily="18" charset="0"/>
              </a:rPr>
              <a:t> ve </a:t>
            </a:r>
            <a:r>
              <a:rPr lang="tr-TR" sz="1800" dirty="0" err="1">
                <a:effectLst/>
                <a:latin typeface="Cambria" panose="02040503050406030204" pitchFamily="18" charset="0"/>
              </a:rPr>
              <a:t>mağazalarda</a:t>
            </a:r>
            <a:r>
              <a:rPr lang="tr-TR" sz="1800" dirty="0">
                <a:effectLst/>
                <a:latin typeface="Cambria" panose="02040503050406030204" pitchFamily="18" charset="0"/>
              </a:rPr>
              <a:t>, buralarda </a:t>
            </a:r>
            <a:r>
              <a:rPr lang="tr-TR" sz="1800" dirty="0" err="1">
                <a:effectLst/>
                <a:latin typeface="Cambria" panose="02040503050406030204" pitchFamily="18" charset="0"/>
              </a:rPr>
              <a:t>çalışanlar</a:t>
            </a:r>
            <a:r>
              <a:rPr lang="tr-TR" sz="1800" dirty="0">
                <a:effectLst/>
                <a:latin typeface="Cambria" panose="02040503050406030204" pitchFamily="18" charset="0"/>
              </a:rPr>
              <a:t> </a:t>
            </a:r>
            <a:r>
              <a:rPr lang="tr-TR" sz="1800" dirty="0" err="1">
                <a:effectLst/>
                <a:latin typeface="Cambria" panose="02040503050406030204" pitchFamily="18" charset="0"/>
              </a:rPr>
              <a:t>haric</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ödemesi</a:t>
            </a:r>
            <a:r>
              <a:rPr lang="tr-TR" sz="1800" dirty="0">
                <a:effectLst/>
                <a:latin typeface="Cambria" panose="02040503050406030204" pitchFamily="18" charset="0"/>
              </a:rPr>
              <a:t> yapılamaz.</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37</a:t>
            </a:fld>
            <a:endParaRPr lang="tr-TR"/>
          </a:p>
        </p:txBody>
      </p:sp>
    </p:spTree>
    <p:extLst>
      <p:ext uri="{BB962C8B-B14F-4D97-AF65-F5344CB8AC3E}">
        <p14:creationId xmlns:p14="http://schemas.microsoft.com/office/powerpoint/2010/main" val="156195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200" dirty="0" err="1">
                <a:effectLst/>
                <a:latin typeface="Cambria" panose="02040503050406030204" pitchFamily="18" charset="0"/>
              </a:rPr>
              <a:t>Çocuk</a:t>
            </a:r>
            <a:r>
              <a:rPr lang="tr-TR" sz="1200" dirty="0">
                <a:effectLst/>
                <a:latin typeface="Cambria" panose="02040503050406030204" pitchFamily="18" charset="0"/>
              </a:rPr>
              <a:t> ve </a:t>
            </a:r>
            <a:r>
              <a:rPr lang="tr-TR" sz="1200" dirty="0" err="1">
                <a:effectLst/>
                <a:latin typeface="Cambria" panose="02040503050406030204" pitchFamily="18" charset="0"/>
              </a:rPr>
              <a:t>Genc</a:t>
            </a:r>
            <a:r>
              <a:rPr lang="tr-TR" sz="1200" dirty="0">
                <a:effectLst/>
                <a:latin typeface="Cambria" panose="02040503050406030204" pitchFamily="18" charset="0"/>
              </a:rPr>
              <a:t>̧ </a:t>
            </a:r>
            <a:r>
              <a:rPr lang="tr-TR" sz="1200" dirty="0" err="1">
                <a:effectLst/>
                <a:latin typeface="Cambria" panose="02040503050406030204" pitchFamily="18" charset="0"/>
              </a:rPr>
              <a:t>İşçilerin</a:t>
            </a:r>
            <a:r>
              <a:rPr lang="tr-TR" sz="1200" dirty="0">
                <a:effectLst/>
                <a:latin typeface="Cambria" panose="02040503050406030204" pitchFamily="18" charset="0"/>
              </a:rPr>
              <a:t> </a:t>
            </a:r>
            <a:r>
              <a:rPr lang="tr-TR" sz="1200" dirty="0" err="1">
                <a:effectLst/>
                <a:latin typeface="Cambria" panose="02040503050406030204" pitchFamily="18" charset="0"/>
              </a:rPr>
              <a:t>Çalıştırılma</a:t>
            </a:r>
            <a:r>
              <a:rPr lang="tr-TR" sz="1200" dirty="0">
                <a:effectLst/>
                <a:latin typeface="Cambria" panose="02040503050406030204" pitchFamily="18" charset="0"/>
              </a:rPr>
              <a:t> Usul ve Esasları Hakkında </a:t>
            </a:r>
            <a:r>
              <a:rPr lang="tr-TR" sz="1200" dirty="0" err="1">
                <a:effectLst/>
                <a:latin typeface="Cambria" panose="02040503050406030204" pitchFamily="18" charset="0"/>
              </a:rPr>
              <a:t>Yönetmeliğin</a:t>
            </a:r>
            <a:r>
              <a:rPr lang="tr-TR" sz="1200" dirty="0">
                <a:effectLst/>
                <a:latin typeface="Cambria" panose="02040503050406030204" pitchFamily="18" charset="0"/>
              </a:rPr>
              <a:t> 12. maddesine </a:t>
            </a:r>
            <a:r>
              <a:rPr lang="tr-TR" sz="1200" dirty="0" err="1">
                <a:effectLst/>
                <a:latin typeface="Cambria" panose="02040503050406030204" pitchFamily="18" charset="0"/>
              </a:rPr>
              <a:t>göre</a:t>
            </a:r>
            <a:r>
              <a:rPr lang="tr-TR" sz="1200" dirty="0">
                <a:effectLst/>
                <a:latin typeface="Cambria" panose="02040503050406030204" pitchFamily="18" charset="0"/>
              </a:rPr>
              <a:t>, </a:t>
            </a:r>
            <a:r>
              <a:rPr lang="tr-TR" sz="1200" i="1" dirty="0">
                <a:effectLst/>
                <a:latin typeface="Cambria" panose="02040503050406030204" pitchFamily="18" charset="0"/>
              </a:rPr>
              <a:t>“</a:t>
            </a:r>
            <a:r>
              <a:rPr lang="tr-TR" sz="1200" i="1" dirty="0" err="1">
                <a:effectLst/>
                <a:latin typeface="Cambria" panose="02040503050406030204" pitchFamily="18" charset="0"/>
              </a:rPr>
              <a:t>İşveren</a:t>
            </a:r>
            <a:r>
              <a:rPr lang="tr-TR" sz="1200" i="1" dirty="0">
                <a:effectLst/>
                <a:latin typeface="Cambria" panose="02040503050406030204" pitchFamily="18" charset="0"/>
              </a:rPr>
              <a:t>;</a:t>
            </a:r>
          </a:p>
          <a:p>
            <a:pPr marL="228600" indent="-228600">
              <a:buAutoNum type="alphaLcParenR"/>
            </a:pPr>
            <a:r>
              <a:rPr lang="tr-TR" sz="1200" i="1" dirty="0">
                <a:effectLst/>
                <a:latin typeface="Cambria" panose="02040503050406030204" pitchFamily="18" charset="0"/>
              </a:rPr>
              <a:t> </a:t>
            </a:r>
            <a:r>
              <a:rPr lang="tr-TR" sz="1200" i="1" dirty="0" err="1">
                <a:effectLst/>
                <a:latin typeface="Cambria" panose="02040503050406030204" pitchFamily="18" charset="0"/>
              </a:rPr>
              <a:t>Çocuk</a:t>
            </a:r>
            <a:r>
              <a:rPr lang="tr-TR" sz="1200" i="1" dirty="0">
                <a:effectLst/>
                <a:latin typeface="Cambria" panose="02040503050406030204" pitchFamily="18" charset="0"/>
              </a:rPr>
              <a:t> ve </a:t>
            </a:r>
            <a:r>
              <a:rPr lang="tr-TR" sz="1200" i="1" dirty="0" err="1">
                <a:effectLst/>
                <a:latin typeface="Cambria" panose="02040503050406030204" pitchFamily="18" charset="0"/>
              </a:rPr>
              <a:t>genc</a:t>
            </a:r>
            <a:r>
              <a:rPr lang="tr-TR" sz="1200" i="1" dirty="0">
                <a:effectLst/>
                <a:latin typeface="Cambria" panose="02040503050406030204" pitchFamily="18" charset="0"/>
              </a:rPr>
              <a:t>̧ </a:t>
            </a:r>
            <a:r>
              <a:rPr lang="tr-TR" sz="1200" i="1" dirty="0" err="1">
                <a:effectLst/>
                <a:latin typeface="Cambria" panose="02040503050406030204" pitchFamily="18" charset="0"/>
              </a:rPr>
              <a:t>işçinin</a:t>
            </a:r>
            <a:r>
              <a:rPr lang="tr-TR" sz="1200" i="1" dirty="0">
                <a:effectLst/>
                <a:latin typeface="Cambria" panose="02040503050406030204" pitchFamily="18" charset="0"/>
              </a:rPr>
              <a:t> velisi veya vasisine, </a:t>
            </a:r>
            <a:r>
              <a:rPr lang="tr-TR" sz="1200" i="1" dirty="0" err="1">
                <a:effectLst/>
                <a:latin typeface="Cambria" panose="02040503050406030204" pitchFamily="18" charset="0"/>
              </a:rPr>
              <a:t>çocuk</a:t>
            </a:r>
            <a:r>
              <a:rPr lang="tr-TR" sz="1200" i="1" dirty="0">
                <a:effectLst/>
                <a:latin typeface="Cambria" panose="02040503050406030204" pitchFamily="18" charset="0"/>
              </a:rPr>
              <a:t> ve </a:t>
            </a:r>
            <a:r>
              <a:rPr lang="tr-TR" sz="1200" i="1" dirty="0" err="1">
                <a:effectLst/>
                <a:latin typeface="Cambria" panose="02040503050406030204" pitchFamily="18" charset="0"/>
              </a:rPr>
              <a:t>genc</a:t>
            </a:r>
            <a:r>
              <a:rPr lang="tr-TR" sz="1200" i="1" dirty="0">
                <a:effectLst/>
                <a:latin typeface="Cambria" panose="02040503050406030204" pitchFamily="18" charset="0"/>
              </a:rPr>
              <a:t>̧ </a:t>
            </a:r>
            <a:r>
              <a:rPr lang="tr-TR" sz="1200" i="1" dirty="0" err="1">
                <a:effectLst/>
                <a:latin typeface="Cambria" panose="02040503050406030204" pitchFamily="18" charset="0"/>
              </a:rPr>
              <a:t>işçinin</a:t>
            </a:r>
            <a:r>
              <a:rPr lang="tr-TR" sz="1200" i="1" dirty="0">
                <a:effectLst/>
                <a:latin typeface="Cambria" panose="02040503050406030204" pitchFamily="18" charset="0"/>
              </a:rPr>
              <a:t> </a:t>
            </a:r>
            <a:r>
              <a:rPr lang="tr-TR" sz="1200" i="1" dirty="0" err="1">
                <a:effectLst/>
                <a:latin typeface="Cambria" panose="02040503050406030204" pitchFamily="18" charset="0"/>
              </a:rPr>
              <a:t>çalıştırılacağı</a:t>
            </a:r>
            <a:r>
              <a:rPr lang="tr-TR" sz="1200" i="1" dirty="0">
                <a:effectLst/>
                <a:latin typeface="Cambria" panose="02040503050406030204" pitchFamily="18" charset="0"/>
              </a:rPr>
              <a:t> iş, </a:t>
            </a:r>
            <a:r>
              <a:rPr lang="tr-TR" sz="1200" i="1" dirty="0" err="1">
                <a:effectLst/>
                <a:latin typeface="Cambria" panose="02040503050406030204" pitchFamily="18" charset="0"/>
              </a:rPr>
              <a:t>karşılaşabileceği</a:t>
            </a:r>
            <a:r>
              <a:rPr lang="tr-TR" sz="1200" i="1" dirty="0">
                <a:effectLst/>
                <a:latin typeface="Cambria" panose="02040503050406030204" pitchFamily="18" charset="0"/>
              </a:rPr>
              <a:t> riskler ve alınan </a:t>
            </a:r>
            <a:r>
              <a:rPr lang="tr-TR" sz="1200" i="1" dirty="0" err="1">
                <a:effectLst/>
                <a:latin typeface="Cambria" panose="02040503050406030204" pitchFamily="18" charset="0"/>
              </a:rPr>
              <a:t>önlemler</a:t>
            </a:r>
            <a:r>
              <a:rPr lang="tr-TR" sz="1200" i="1" dirty="0">
                <a:effectLst/>
                <a:latin typeface="Cambria" panose="02040503050406030204" pitchFamily="18" charset="0"/>
              </a:rPr>
              <a:t> hakkında bilgi verir. </a:t>
            </a:r>
          </a:p>
          <a:p>
            <a:pPr marL="228600" indent="-228600">
              <a:buAutoNum type="alphaLcParenR"/>
            </a:pPr>
            <a:r>
              <a:rPr lang="tr-TR" sz="1200" i="1" dirty="0">
                <a:effectLst/>
                <a:latin typeface="Cambria" panose="02040503050406030204" pitchFamily="18" charset="0"/>
              </a:rPr>
              <a:t>Okula devam eden </a:t>
            </a:r>
            <a:r>
              <a:rPr lang="tr-TR" sz="1200" i="1" dirty="0" err="1">
                <a:effectLst/>
                <a:latin typeface="Cambria" panose="02040503050406030204" pitchFamily="18" charset="0"/>
              </a:rPr>
              <a:t>çocuk</a:t>
            </a:r>
            <a:r>
              <a:rPr lang="tr-TR" sz="1200" i="1" dirty="0">
                <a:effectLst/>
                <a:latin typeface="Cambria" panose="02040503050406030204" pitchFamily="18" charset="0"/>
              </a:rPr>
              <a:t> ve </a:t>
            </a:r>
            <a:r>
              <a:rPr lang="tr-TR" sz="1200" i="1" dirty="0" err="1">
                <a:effectLst/>
                <a:latin typeface="Cambria" panose="02040503050406030204" pitchFamily="18" charset="0"/>
              </a:rPr>
              <a:t>genc</a:t>
            </a:r>
            <a:r>
              <a:rPr lang="tr-TR" sz="1200" i="1" dirty="0">
                <a:effectLst/>
                <a:latin typeface="Cambria" panose="02040503050406030204" pitchFamily="18" charset="0"/>
              </a:rPr>
              <a:t>̧ </a:t>
            </a:r>
            <a:r>
              <a:rPr lang="tr-TR" sz="1200" i="1" dirty="0" err="1">
                <a:effectLst/>
                <a:latin typeface="Cambria" panose="02040503050406030204" pitchFamily="18" charset="0"/>
              </a:rPr>
              <a:t>işçiden</a:t>
            </a:r>
            <a:r>
              <a:rPr lang="tr-TR" sz="1200" i="1" dirty="0">
                <a:effectLst/>
                <a:latin typeface="Cambria" panose="02040503050406030204" pitchFamily="18" charset="0"/>
              </a:rPr>
              <a:t> </a:t>
            </a:r>
            <a:r>
              <a:rPr lang="tr-TR" sz="1200" i="1" dirty="0" err="1">
                <a:effectLst/>
                <a:latin typeface="Cambria" panose="02040503050406030204" pitchFamily="18" charset="0"/>
              </a:rPr>
              <a:t>çalıştırmaya</a:t>
            </a:r>
            <a:r>
              <a:rPr lang="tr-TR" sz="1200" i="1" dirty="0">
                <a:effectLst/>
                <a:latin typeface="Cambria" panose="02040503050406030204" pitchFamily="18" charset="0"/>
              </a:rPr>
              <a:t> </a:t>
            </a:r>
            <a:r>
              <a:rPr lang="tr-TR" sz="1200" i="1" dirty="0" err="1">
                <a:effectLst/>
                <a:latin typeface="Cambria" panose="02040503050406030204" pitchFamily="18" charset="0"/>
              </a:rPr>
              <a:t>başlamadan</a:t>
            </a:r>
            <a:r>
              <a:rPr lang="tr-TR" sz="1200" i="1" dirty="0">
                <a:effectLst/>
                <a:latin typeface="Cambria" panose="02040503050406030204" pitchFamily="18" charset="0"/>
              </a:rPr>
              <a:t> </a:t>
            </a:r>
            <a:r>
              <a:rPr lang="tr-TR" sz="1200" i="1" dirty="0" err="1">
                <a:effectLst/>
                <a:latin typeface="Cambria" panose="02040503050406030204" pitchFamily="18" charset="0"/>
              </a:rPr>
              <a:t>önce</a:t>
            </a:r>
            <a:r>
              <a:rPr lang="tr-TR" sz="1200" i="1" dirty="0">
                <a:effectLst/>
                <a:latin typeface="Cambria" panose="02040503050406030204" pitchFamily="18" charset="0"/>
              </a:rPr>
              <a:t>, </a:t>
            </a:r>
            <a:r>
              <a:rPr lang="tr-TR" sz="1200" i="1" dirty="0" err="1">
                <a:effectLst/>
                <a:latin typeface="Cambria" panose="02040503050406030204" pitchFamily="18" charset="0"/>
              </a:rPr>
              <a:t>öğrenci</a:t>
            </a:r>
            <a:r>
              <a:rPr lang="tr-TR" sz="1200" i="1" dirty="0">
                <a:effectLst/>
                <a:latin typeface="Cambria" panose="02040503050406030204" pitchFamily="18" charset="0"/>
              </a:rPr>
              <a:t> </a:t>
            </a:r>
            <a:r>
              <a:rPr lang="tr-TR" sz="1200" i="1" dirty="0" err="1">
                <a:effectLst/>
                <a:latin typeface="Cambria" panose="02040503050406030204" pitchFamily="18" charset="0"/>
              </a:rPr>
              <a:t>olduğuna</a:t>
            </a:r>
            <a:r>
              <a:rPr lang="tr-TR" sz="1200" i="1" dirty="0">
                <a:effectLst/>
                <a:latin typeface="Cambria" panose="02040503050406030204" pitchFamily="18" charset="0"/>
              </a:rPr>
              <a:t> dair belge ister. Bu belgeyi </a:t>
            </a:r>
            <a:r>
              <a:rPr lang="tr-TR" sz="1200" i="1" dirty="0" err="1">
                <a:effectLst/>
                <a:latin typeface="Cambria" panose="02040503050406030204" pitchFamily="18" charset="0"/>
              </a:rPr>
              <a:t>özlük</a:t>
            </a:r>
            <a:r>
              <a:rPr lang="tr-TR" sz="1200" i="1" dirty="0">
                <a:effectLst/>
                <a:latin typeface="Cambria" panose="02040503050406030204" pitchFamily="18" charset="0"/>
              </a:rPr>
              <a:t> dosyasında muhafaza eder.</a:t>
            </a:r>
          </a:p>
          <a:p>
            <a:pPr marL="0" indent="0">
              <a:buNone/>
            </a:pPr>
            <a:r>
              <a:rPr lang="tr-TR" sz="1200" i="1" dirty="0">
                <a:effectLst/>
                <a:latin typeface="Cambria" panose="02040503050406030204" pitchFamily="18" charset="0"/>
              </a:rPr>
              <a:t>c)  </a:t>
            </a:r>
            <a:r>
              <a:rPr lang="tr-TR" sz="1200" i="1" dirty="0" err="1">
                <a:effectLst/>
                <a:latin typeface="Cambria" panose="02040503050406030204" pitchFamily="18" charset="0"/>
              </a:rPr>
              <a:t>Çocuk</a:t>
            </a:r>
            <a:r>
              <a:rPr lang="tr-TR" sz="1200" i="1" dirty="0">
                <a:effectLst/>
                <a:latin typeface="Cambria" panose="02040503050406030204" pitchFamily="18" charset="0"/>
              </a:rPr>
              <a:t> ve </a:t>
            </a:r>
            <a:r>
              <a:rPr lang="tr-TR" sz="1200" i="1" dirty="0" err="1">
                <a:effectLst/>
                <a:latin typeface="Cambria" panose="02040503050406030204" pitchFamily="18" charset="0"/>
              </a:rPr>
              <a:t>genc</a:t>
            </a:r>
            <a:r>
              <a:rPr lang="tr-TR" sz="1200" i="1" dirty="0">
                <a:effectLst/>
                <a:latin typeface="Cambria" panose="02040503050406030204" pitchFamily="18" charset="0"/>
              </a:rPr>
              <a:t>̧ </a:t>
            </a:r>
            <a:r>
              <a:rPr lang="tr-TR" sz="1200" i="1" dirty="0" err="1">
                <a:effectLst/>
                <a:latin typeface="Cambria" panose="02040503050406030204" pitchFamily="18" charset="0"/>
              </a:rPr>
              <a:t>işçinin</a:t>
            </a:r>
            <a:r>
              <a:rPr lang="tr-TR" sz="1200" i="1" dirty="0">
                <a:effectLst/>
                <a:latin typeface="Cambria" panose="02040503050406030204" pitchFamily="18" charset="0"/>
              </a:rPr>
              <a:t> velisi veya vasisi ile yazılı iş </a:t>
            </a:r>
            <a:r>
              <a:rPr lang="tr-TR" sz="1200" i="1" dirty="0" err="1">
                <a:effectLst/>
                <a:latin typeface="Cambria" panose="02040503050406030204" pitchFamily="18" charset="0"/>
              </a:rPr>
              <a:t>sözleşmesi</a:t>
            </a:r>
            <a:r>
              <a:rPr lang="tr-TR" sz="1200" i="1" dirty="0">
                <a:effectLst/>
                <a:latin typeface="Cambria" panose="02040503050406030204" pitchFamily="18" charset="0"/>
              </a:rPr>
              <a:t> yapmak zorundadır”</a:t>
            </a:r>
            <a:r>
              <a:rPr lang="tr-TR" sz="1200" dirty="0">
                <a:effectLst/>
                <a:latin typeface="Cambria" panose="02040503050406030204" pitchFamily="18" charset="0"/>
              </a:rPr>
              <a:t>. </a:t>
            </a:r>
            <a:endParaRPr lang="tr-TR" dirty="0">
              <a:effectLst/>
            </a:endParaRPr>
          </a:p>
        </p:txBody>
      </p:sp>
      <p:sp>
        <p:nvSpPr>
          <p:cNvPr id="4" name="Slayt Numarası Yer Tutucusu 3"/>
          <p:cNvSpPr>
            <a:spLocks noGrp="1"/>
          </p:cNvSpPr>
          <p:nvPr>
            <p:ph type="sldNum" sz="quarter" idx="5"/>
          </p:nvPr>
        </p:nvSpPr>
        <p:spPr/>
        <p:txBody>
          <a:bodyPr/>
          <a:lstStyle/>
          <a:p>
            <a:fld id="{6A53E19E-DC7B-EA48-AF8F-81865C65E989}" type="slidenum">
              <a:rPr lang="tr-TR" smtClean="0"/>
              <a:t>3</a:t>
            </a:fld>
            <a:endParaRPr lang="tr-TR"/>
          </a:p>
        </p:txBody>
      </p:sp>
    </p:spTree>
    <p:extLst>
      <p:ext uri="{BB962C8B-B14F-4D97-AF65-F5344CB8AC3E}">
        <p14:creationId xmlns:p14="http://schemas.microsoft.com/office/powerpoint/2010/main" val="1157102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Graphik"/>
              </a:rPr>
              <a:t>İşverenin işçiyi gözetme borcu- </a:t>
            </a:r>
          </a:p>
          <a:p>
            <a:r>
              <a:rPr lang="tr-TR" sz="1800" dirty="0">
                <a:effectLst/>
                <a:latin typeface="Graphik"/>
              </a:rPr>
              <a:t>işçinin KİŞİLİĞİNİ GÖZETME BORCU(Cinsel ve Psikolojik Tacize (</a:t>
            </a:r>
            <a:r>
              <a:rPr lang="tr-TR" sz="1800" dirty="0" err="1">
                <a:effectLst/>
                <a:latin typeface="Graphik"/>
              </a:rPr>
              <a:t>Mobbing</a:t>
            </a:r>
            <a:r>
              <a:rPr lang="tr-TR" sz="1800" dirty="0">
                <a:effectLst/>
                <a:latin typeface="Graphik"/>
              </a:rPr>
              <a:t>) </a:t>
            </a:r>
            <a:r>
              <a:rPr lang="tr-TR" sz="1800" dirty="0" err="1">
                <a:effectLst/>
                <a:latin typeface="Graphik"/>
              </a:rPr>
              <a:t>Karşı</a:t>
            </a:r>
            <a:r>
              <a:rPr lang="tr-TR" sz="1800" dirty="0">
                <a:effectLst/>
                <a:latin typeface="Graphik"/>
              </a:rPr>
              <a:t> Korunması ve </a:t>
            </a:r>
            <a:r>
              <a:rPr lang="tr-TR" sz="1800" dirty="0" err="1">
                <a:effectLst/>
                <a:latin typeface="Graphik"/>
              </a:rPr>
              <a:t>Kişisel</a:t>
            </a:r>
            <a:r>
              <a:rPr lang="tr-TR" sz="1800" dirty="0">
                <a:effectLst/>
                <a:latin typeface="Graphik"/>
              </a:rPr>
              <a:t> Verilerin Korunması)</a:t>
            </a:r>
            <a:endParaRPr lang="tr-TR" dirty="0"/>
          </a:p>
          <a:p>
            <a:r>
              <a:rPr lang="tr-TR" sz="1800" dirty="0">
                <a:effectLst/>
                <a:latin typeface="Graphik"/>
              </a:rPr>
              <a:t> İŞ SAĞLIĞI VE GÜVENLİĞİ ÖNLEMLERİNİ ALMA </a:t>
            </a:r>
            <a:r>
              <a:rPr lang="tr-TR" sz="1800" dirty="0" err="1">
                <a:effectLst/>
                <a:latin typeface="Graphik"/>
              </a:rPr>
              <a:t>BORCUnu</a:t>
            </a:r>
            <a:r>
              <a:rPr lang="tr-TR" sz="1800" dirty="0">
                <a:effectLst/>
                <a:latin typeface="Graphik"/>
              </a:rPr>
              <a:t> kapsamaktadır.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40</a:t>
            </a:fld>
            <a:endParaRPr lang="tr-TR"/>
          </a:p>
        </p:txBody>
      </p:sp>
    </p:spTree>
    <p:extLst>
      <p:ext uri="{BB962C8B-B14F-4D97-AF65-F5344CB8AC3E}">
        <p14:creationId xmlns:p14="http://schemas.microsoft.com/office/powerpoint/2010/main" val="3921234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effectLst/>
                <a:latin typeface="Cambria" panose="02040503050406030204" pitchFamily="18" charset="0"/>
              </a:rPr>
              <a:t>Birinci </a:t>
            </a:r>
            <a:r>
              <a:rPr lang="tr-TR" sz="1200" dirty="0" err="1">
                <a:effectLst/>
                <a:latin typeface="Cambria" panose="02040503050406030204" pitchFamily="18" charset="0"/>
              </a:rPr>
              <a:t>aşama:Madde</a:t>
            </a:r>
            <a:r>
              <a:rPr lang="tr-TR" sz="1200" dirty="0">
                <a:effectLst/>
                <a:latin typeface="Cambria" panose="02040503050406030204" pitchFamily="18" charset="0"/>
              </a:rPr>
              <a:t> </a:t>
            </a:r>
            <a:r>
              <a:rPr lang="tr-TR" sz="1200" dirty="0" err="1">
                <a:effectLst/>
                <a:latin typeface="Cambria" panose="02040503050406030204" pitchFamily="18" charset="0"/>
              </a:rPr>
              <a:t>gerekçesinde</a:t>
            </a:r>
            <a:r>
              <a:rPr lang="tr-TR" sz="1200" dirty="0">
                <a:effectLst/>
                <a:latin typeface="Cambria" panose="02040503050406030204" pitchFamily="18" charset="0"/>
              </a:rPr>
              <a:t> bu </a:t>
            </a:r>
            <a:r>
              <a:rPr lang="tr-TR" sz="1200" dirty="0" err="1">
                <a:effectLst/>
                <a:latin typeface="Cambria" panose="02040503050406030204" pitchFamily="18" charset="0"/>
              </a:rPr>
              <a:t>önlemlere</a:t>
            </a:r>
            <a:r>
              <a:rPr lang="tr-TR" sz="1200" dirty="0">
                <a:effectLst/>
                <a:latin typeface="Cambria" panose="02040503050406030204" pitchFamily="18" charset="0"/>
              </a:rPr>
              <a:t> </a:t>
            </a:r>
            <a:r>
              <a:rPr lang="tr-TR" sz="1200" dirty="0" err="1">
                <a:effectLst/>
                <a:latin typeface="Cambria" panose="02040503050406030204" pitchFamily="18" charset="0"/>
              </a:rPr>
              <a:t>örnek</a:t>
            </a:r>
            <a:r>
              <a:rPr lang="tr-TR" sz="1200" dirty="0">
                <a:effectLst/>
                <a:latin typeface="Cambria" panose="02040503050406030204" pitchFamily="18" charset="0"/>
              </a:rPr>
              <a:t> olarak, </a:t>
            </a:r>
            <a:r>
              <a:rPr lang="tr-TR" sz="1200" dirty="0" err="1">
                <a:effectLst/>
                <a:latin typeface="Cambria" panose="02040503050406030204" pitchFamily="18" charset="0"/>
              </a:rPr>
              <a:t>işçilerin</a:t>
            </a:r>
            <a:r>
              <a:rPr lang="tr-TR" sz="1200" dirty="0">
                <a:effectLst/>
                <a:latin typeface="Cambria" panose="02040503050406030204" pitchFamily="18" charset="0"/>
              </a:rPr>
              <a:t> derhal yardım isteyebilecekleri bir </a:t>
            </a:r>
            <a:r>
              <a:rPr lang="tr-TR" sz="1200" dirty="0" err="1">
                <a:effectLst/>
                <a:latin typeface="Cambria" panose="02040503050406030204" pitchFamily="18" charset="0"/>
              </a:rPr>
              <a:t>güvenlik</a:t>
            </a:r>
            <a:r>
              <a:rPr lang="tr-TR" sz="1200" dirty="0">
                <a:effectLst/>
                <a:latin typeface="Cambria" panose="02040503050406030204" pitchFamily="18" charset="0"/>
              </a:rPr>
              <a:t> sistemi kurmak, </a:t>
            </a:r>
            <a:r>
              <a:rPr lang="tr-TR" sz="1200" dirty="0" err="1">
                <a:effectLst/>
                <a:latin typeface="Cambria" panose="02040503050406030204" pitchFamily="18" charset="0"/>
              </a:rPr>
              <a:t>güvenlik</a:t>
            </a:r>
            <a:r>
              <a:rPr lang="tr-TR" sz="1200" dirty="0">
                <a:effectLst/>
                <a:latin typeface="Cambria" panose="02040503050406030204" pitchFamily="18" charset="0"/>
              </a:rPr>
              <a:t> personeli bulundurmak </a:t>
            </a:r>
            <a:r>
              <a:rPr lang="tr-TR" sz="1200" dirty="0" err="1">
                <a:effectLst/>
                <a:latin typeface="Cambria" panose="02040503050406030204" pitchFamily="18" charset="0"/>
              </a:rPr>
              <a:t>gösterilmiştir</a:t>
            </a:r>
            <a:r>
              <a:rPr lang="tr-TR" sz="1200" dirty="0">
                <a:effectLst/>
                <a:latin typeface="Cambria" panose="02040503050406030204" pitchFamily="18" charset="0"/>
              </a:rPr>
              <a:t>. </a:t>
            </a:r>
          </a:p>
          <a:p>
            <a:r>
              <a:rPr lang="tr-TR" sz="1200" dirty="0">
                <a:effectLst/>
                <a:latin typeface="Cambria" panose="02040503050406030204" pitchFamily="18" charset="0"/>
              </a:rPr>
              <a:t>İkinci aşama; Bu kapsamda, </a:t>
            </a:r>
            <a:r>
              <a:rPr lang="tr-TR" sz="1200" dirty="0" err="1">
                <a:effectLst/>
                <a:latin typeface="Cambria" panose="02040503050406030204" pitchFamily="18" charset="0"/>
              </a:rPr>
              <a:t>işveren</a:t>
            </a:r>
            <a:r>
              <a:rPr lang="tr-TR" sz="1200" dirty="0">
                <a:effectLst/>
                <a:latin typeface="Cambria" panose="02040503050406030204" pitchFamily="18" charset="0"/>
              </a:rPr>
              <a:t> fail(</a:t>
            </a:r>
            <a:r>
              <a:rPr lang="tr-TR" sz="1200" dirty="0" err="1">
                <a:effectLst/>
                <a:latin typeface="Cambria" panose="02040503050406030204" pitchFamily="18" charset="0"/>
              </a:rPr>
              <a:t>ler</a:t>
            </a:r>
            <a:r>
              <a:rPr lang="tr-TR" sz="1200" dirty="0">
                <a:effectLst/>
                <a:latin typeface="Cambria" panose="02040503050406030204" pitchFamily="18" charset="0"/>
              </a:rPr>
              <a:t>)i ikaz edebilir, ihtarda bulunabilir, fail veya </a:t>
            </a:r>
            <a:r>
              <a:rPr lang="tr-TR" sz="1200" dirty="0" err="1">
                <a:effectLst/>
                <a:latin typeface="Cambria" panose="02040503050406030204" pitchFamily="18" charset="0"/>
              </a:rPr>
              <a:t>mağdurların</a:t>
            </a:r>
            <a:r>
              <a:rPr lang="tr-TR" sz="1200" dirty="0">
                <a:effectLst/>
                <a:latin typeface="Cambria" panose="02040503050406030204" pitchFamily="18" charset="0"/>
              </a:rPr>
              <a:t> </a:t>
            </a:r>
            <a:r>
              <a:rPr lang="tr-TR" sz="1200" dirty="0" err="1">
                <a:effectLst/>
                <a:latin typeface="Cambria" panose="02040503050406030204" pitchFamily="18" charset="0"/>
              </a:rPr>
              <a:t>çalışma</a:t>
            </a:r>
            <a:r>
              <a:rPr lang="tr-TR" sz="1200" dirty="0">
                <a:effectLst/>
                <a:latin typeface="Cambria" panose="02040503050406030204" pitchFamily="18" charset="0"/>
              </a:rPr>
              <a:t> yerini </a:t>
            </a:r>
            <a:r>
              <a:rPr lang="tr-TR" sz="1200" dirty="0" err="1">
                <a:effectLst/>
                <a:latin typeface="Cambria" panose="02040503050406030204" pitchFamily="18" charset="0"/>
              </a:rPr>
              <a:t>değiştirebilir</a:t>
            </a:r>
            <a:r>
              <a:rPr lang="tr-TR" sz="1200" dirty="0">
                <a:effectLst/>
                <a:latin typeface="Cambria" panose="02040503050406030204" pitchFamily="18" charset="0"/>
              </a:rPr>
              <a:t>, bu </a:t>
            </a:r>
            <a:r>
              <a:rPr lang="tr-TR" sz="1200" dirty="0" err="1">
                <a:effectLst/>
                <a:latin typeface="Cambria" panose="02040503050406030204" pitchFamily="18" charset="0"/>
              </a:rPr>
              <a:t>tür</a:t>
            </a:r>
            <a:r>
              <a:rPr lang="tr-TR" sz="1200" dirty="0">
                <a:effectLst/>
                <a:latin typeface="Cambria" panose="02040503050406030204" pitchFamily="18" charset="0"/>
              </a:rPr>
              <a:t> </a:t>
            </a:r>
            <a:r>
              <a:rPr lang="tr-TR" sz="1200" dirty="0" err="1">
                <a:effectLst/>
                <a:latin typeface="Cambria" panose="02040503050406030204" pitchFamily="18" charset="0"/>
              </a:rPr>
              <a:t>önlemlerin</a:t>
            </a:r>
            <a:r>
              <a:rPr lang="tr-TR" sz="1200" dirty="0">
                <a:effectLst/>
                <a:latin typeface="Cambria" panose="02040503050406030204" pitchFamily="18" charset="0"/>
              </a:rPr>
              <a:t> </a:t>
            </a:r>
            <a:r>
              <a:rPr lang="tr-TR" sz="1200" dirty="0" err="1">
                <a:effectLst/>
                <a:latin typeface="Cambria" panose="02040503050406030204" pitchFamily="18" charset="0"/>
              </a:rPr>
              <a:t>sonuc</a:t>
            </a:r>
            <a:r>
              <a:rPr lang="tr-TR" sz="1200" dirty="0">
                <a:effectLst/>
                <a:latin typeface="Cambria" panose="02040503050406030204" pitchFamily="18" charset="0"/>
              </a:rPr>
              <a:t>̧ vermemesi durumunda fail(</a:t>
            </a:r>
            <a:r>
              <a:rPr lang="tr-TR" sz="1200" dirty="0" err="1">
                <a:effectLst/>
                <a:latin typeface="Cambria" panose="02040503050406030204" pitchFamily="18" charset="0"/>
              </a:rPr>
              <a:t>ler</a:t>
            </a:r>
            <a:r>
              <a:rPr lang="tr-TR" sz="1200" dirty="0">
                <a:effectLst/>
                <a:latin typeface="Cambria" panose="02040503050406030204" pitchFamily="18" charset="0"/>
              </a:rPr>
              <a:t>)in iş </a:t>
            </a:r>
            <a:r>
              <a:rPr lang="tr-TR" sz="1200" dirty="0" err="1">
                <a:effectLst/>
                <a:latin typeface="Cambria" panose="02040503050406030204" pitchFamily="18" charset="0"/>
              </a:rPr>
              <a:t>sözleşmesini</a:t>
            </a:r>
            <a:r>
              <a:rPr lang="tr-TR" sz="1200" dirty="0">
                <a:effectLst/>
                <a:latin typeface="Cambria" panose="02040503050406030204" pitchFamily="18" charset="0"/>
              </a:rPr>
              <a:t> feshedebilir.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41</a:t>
            </a:fld>
            <a:endParaRPr lang="tr-TR"/>
          </a:p>
        </p:txBody>
      </p:sp>
    </p:spTree>
    <p:extLst>
      <p:ext uri="{BB962C8B-B14F-4D97-AF65-F5344CB8AC3E}">
        <p14:creationId xmlns:p14="http://schemas.microsoft.com/office/powerpoint/2010/main" val="3843928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latin typeface="Cambria" panose="02040503050406030204" pitchFamily="18" charset="0"/>
              </a:rPr>
              <a:t>İs</a:t>
            </a:r>
            <a:r>
              <a:rPr lang="tr-TR" sz="1200" dirty="0">
                <a:effectLst/>
                <a:latin typeface="Cambria" panose="02040503050406030204" pitchFamily="18" charset="0"/>
              </a:rPr>
              <a:t>̧ Kanunu’nun 28. maddesinde </a:t>
            </a:r>
            <a:r>
              <a:rPr lang="tr-TR" sz="1200" dirty="0" err="1">
                <a:effectLst/>
                <a:latin typeface="Cambria" panose="02040503050406030204" pitchFamily="18" charset="0"/>
              </a:rPr>
              <a:t>çalışma</a:t>
            </a:r>
            <a:r>
              <a:rPr lang="tr-TR" sz="1200" dirty="0">
                <a:effectLst/>
                <a:latin typeface="Cambria" panose="02040503050406030204" pitchFamily="18" charset="0"/>
              </a:rPr>
              <a:t> belgesi </a:t>
            </a:r>
            <a:r>
              <a:rPr lang="tr-TR" sz="1200" dirty="0" err="1">
                <a:effectLst/>
                <a:latin typeface="Cambria" panose="02040503050406030204" pitchFamily="18" charset="0"/>
              </a:rPr>
              <a:t>düzenlenmis</a:t>
            </a:r>
            <a:r>
              <a:rPr lang="tr-TR" sz="1200" dirty="0">
                <a:effectLst/>
                <a:latin typeface="Cambria" panose="02040503050406030204" pitchFamily="18" charset="0"/>
              </a:rPr>
              <a:t>̧ olup, buna </a:t>
            </a:r>
            <a:r>
              <a:rPr lang="tr-TR" sz="1200" dirty="0" err="1">
                <a:effectLst/>
                <a:latin typeface="Cambria" panose="02040503050406030204" pitchFamily="18" charset="0"/>
              </a:rPr>
              <a:t>göre</a:t>
            </a:r>
            <a:r>
              <a:rPr lang="tr-TR" sz="1200" dirty="0">
                <a:effectLst/>
                <a:latin typeface="Cambria" panose="02040503050406030204" pitchFamily="18" charset="0"/>
              </a:rPr>
              <a:t>, </a:t>
            </a:r>
            <a:r>
              <a:rPr lang="tr-TR" sz="1200" dirty="0" err="1">
                <a:effectLst/>
                <a:latin typeface="Cambria" panose="02040503050406030204" pitchFamily="18" charset="0"/>
              </a:rPr>
              <a:t>işçinin</a:t>
            </a:r>
            <a:r>
              <a:rPr lang="tr-TR" sz="1200" dirty="0">
                <a:effectLst/>
                <a:latin typeface="Cambria" panose="02040503050406030204" pitchFamily="18" charset="0"/>
              </a:rPr>
              <a:t> iş </a:t>
            </a:r>
            <a:r>
              <a:rPr lang="tr-TR" sz="1200" dirty="0" err="1">
                <a:effectLst/>
                <a:latin typeface="Cambria" panose="02040503050406030204" pitchFamily="18" charset="0"/>
              </a:rPr>
              <a:t>sözleşmesinin</a:t>
            </a:r>
            <a:r>
              <a:rPr lang="tr-TR" sz="1200" dirty="0">
                <a:effectLst/>
                <a:latin typeface="Cambria" panose="02040503050406030204" pitchFamily="18" charset="0"/>
              </a:rPr>
              <a:t> sona ermesine </a:t>
            </a:r>
            <a:r>
              <a:rPr lang="tr-TR" sz="1200" dirty="0" err="1">
                <a:effectLst/>
                <a:latin typeface="Cambria" panose="02040503050406030204" pitchFamily="18" charset="0"/>
              </a:rPr>
              <a:t>ilişkin</a:t>
            </a:r>
            <a:r>
              <a:rPr lang="tr-TR" sz="1200" dirty="0">
                <a:effectLst/>
                <a:latin typeface="Cambria" panose="02040503050406030204" pitchFamily="18" charset="0"/>
              </a:rPr>
              <a:t> olarak </a:t>
            </a:r>
            <a:r>
              <a:rPr lang="tr-TR" sz="1200" dirty="0" err="1">
                <a:effectLst/>
                <a:latin typeface="Cambria" panose="02040503050406030204" pitchFamily="18" charset="0"/>
              </a:rPr>
              <a:t>çalışma</a:t>
            </a:r>
            <a:r>
              <a:rPr lang="tr-TR" sz="1200" dirty="0">
                <a:effectLst/>
                <a:latin typeface="Cambria" panose="02040503050406030204" pitchFamily="18" charset="0"/>
              </a:rPr>
              <a:t> belgesi talep etme hakkı vardır. Bu madde </a:t>
            </a:r>
            <a:r>
              <a:rPr lang="tr-TR" sz="1200" dirty="0" err="1">
                <a:effectLst/>
                <a:latin typeface="Cambria" panose="02040503050406030204" pitchFamily="18" charset="0"/>
              </a:rPr>
              <a:t>çerçevesinde</a:t>
            </a:r>
            <a:r>
              <a:rPr lang="tr-TR" sz="1200" dirty="0">
                <a:effectLst/>
                <a:latin typeface="Cambria" panose="02040503050406030204" pitchFamily="18" charset="0"/>
              </a:rPr>
              <a:t> </a:t>
            </a:r>
            <a:r>
              <a:rPr lang="tr-TR" sz="1200" dirty="0" err="1">
                <a:effectLst/>
                <a:latin typeface="Cambria" panose="02040503050406030204" pitchFamily="18" charset="0"/>
              </a:rPr>
              <a:t>işten</a:t>
            </a:r>
            <a:r>
              <a:rPr lang="tr-TR" sz="1200" dirty="0">
                <a:effectLst/>
                <a:latin typeface="Cambria" panose="02040503050406030204" pitchFamily="18" charset="0"/>
              </a:rPr>
              <a:t> ayrılan </a:t>
            </a:r>
            <a:r>
              <a:rPr lang="tr-TR" sz="1200" dirty="0" err="1">
                <a:effectLst/>
                <a:latin typeface="Cambria" panose="02040503050406030204" pitchFamily="18" charset="0"/>
              </a:rPr>
              <a:t>işçiye</a:t>
            </a:r>
            <a:r>
              <a:rPr lang="tr-TR" sz="1200" dirty="0">
                <a:effectLst/>
                <a:latin typeface="Cambria" panose="02040503050406030204" pitchFamily="18" charset="0"/>
              </a:rPr>
              <a:t> </a:t>
            </a:r>
            <a:r>
              <a:rPr lang="tr-TR" sz="1200" dirty="0" err="1">
                <a:effectLst/>
                <a:latin typeface="Cambria" panose="02040503050406030204" pitchFamily="18" charset="0"/>
              </a:rPr>
              <a:t>işveren</a:t>
            </a:r>
            <a:r>
              <a:rPr lang="tr-TR" sz="1200" dirty="0">
                <a:effectLst/>
                <a:latin typeface="Cambria" panose="02040503050406030204" pitchFamily="18" charset="0"/>
              </a:rPr>
              <a:t> tarafından </a:t>
            </a:r>
            <a:r>
              <a:rPr lang="tr-TR" sz="1200" dirty="0" err="1">
                <a:effectLst/>
                <a:latin typeface="Cambria" panose="02040503050406030204" pitchFamily="18" charset="0"/>
              </a:rPr>
              <a:t>işinin</a:t>
            </a:r>
            <a:r>
              <a:rPr lang="tr-TR" sz="1200" dirty="0">
                <a:effectLst/>
                <a:latin typeface="Cambria" panose="02040503050406030204" pitchFamily="18" charset="0"/>
              </a:rPr>
              <a:t> </a:t>
            </a:r>
            <a:r>
              <a:rPr lang="tr-TR" sz="1200" dirty="0" err="1">
                <a:effectLst/>
                <a:latin typeface="Cambria" panose="02040503050406030204" pitchFamily="18" charset="0"/>
              </a:rPr>
              <a:t>çeşidinin</a:t>
            </a:r>
            <a:r>
              <a:rPr lang="tr-TR" sz="1200" dirty="0">
                <a:effectLst/>
                <a:latin typeface="Cambria" panose="02040503050406030204" pitchFamily="18" charset="0"/>
              </a:rPr>
              <a:t> ne </a:t>
            </a:r>
            <a:r>
              <a:rPr lang="tr-TR" sz="1200" dirty="0" err="1">
                <a:effectLst/>
                <a:latin typeface="Cambria" panose="02040503050406030204" pitchFamily="18" charset="0"/>
              </a:rPr>
              <a:t>olduğunu</a:t>
            </a:r>
            <a:r>
              <a:rPr lang="tr-TR" sz="1200" dirty="0">
                <a:effectLst/>
                <a:latin typeface="Cambria" panose="02040503050406030204" pitchFamily="18" charset="0"/>
              </a:rPr>
              <a:t> ve </a:t>
            </a:r>
            <a:r>
              <a:rPr lang="tr-TR" sz="1200" dirty="0" err="1">
                <a:effectLst/>
                <a:latin typeface="Cambria" panose="02040503050406030204" pitchFamily="18" charset="0"/>
              </a:rPr>
              <a:t>süresini</a:t>
            </a:r>
            <a:r>
              <a:rPr lang="tr-TR" sz="1200" dirty="0">
                <a:effectLst/>
                <a:latin typeface="Cambria" panose="02040503050406030204" pitchFamily="18" charset="0"/>
              </a:rPr>
              <a:t> </a:t>
            </a:r>
            <a:r>
              <a:rPr lang="tr-TR" sz="1200" dirty="0" err="1">
                <a:effectLst/>
                <a:latin typeface="Cambria" panose="02040503050406030204" pitchFamily="18" charset="0"/>
              </a:rPr>
              <a:t>gösteren</a:t>
            </a:r>
            <a:r>
              <a:rPr lang="tr-TR" sz="1200" dirty="0">
                <a:effectLst/>
                <a:latin typeface="Cambria" panose="02040503050406030204" pitchFamily="18" charset="0"/>
              </a:rPr>
              <a:t> </a:t>
            </a:r>
            <a:r>
              <a:rPr lang="tr-TR" sz="1200" dirty="0" err="1">
                <a:effectLst/>
                <a:latin typeface="Cambria" panose="02040503050406030204" pitchFamily="18" charset="0"/>
              </a:rPr>
              <a:t>çalışma</a:t>
            </a:r>
            <a:r>
              <a:rPr lang="tr-TR" sz="1200" dirty="0">
                <a:effectLst/>
                <a:latin typeface="Cambria" panose="02040503050406030204" pitchFamily="18" charset="0"/>
              </a:rPr>
              <a:t> belgesi verilir. Bu belge de </a:t>
            </a:r>
            <a:r>
              <a:rPr lang="tr-TR" sz="1200" dirty="0" err="1">
                <a:effectLst/>
                <a:latin typeface="Cambria" panose="02040503050406030204" pitchFamily="18" charset="0"/>
              </a:rPr>
              <a:t>içerdiği</a:t>
            </a:r>
            <a:r>
              <a:rPr lang="tr-TR" sz="1200" dirty="0">
                <a:effectLst/>
                <a:latin typeface="Cambria" panose="02040503050406030204" pitchFamily="18" charset="0"/>
              </a:rPr>
              <a:t> bilgiler bakımından </a:t>
            </a:r>
            <a:r>
              <a:rPr lang="tr-TR" sz="1200" dirty="0" err="1">
                <a:effectLst/>
                <a:latin typeface="Cambria" panose="02040503050406030204" pitchFamily="18" charset="0"/>
              </a:rPr>
              <a:t>kişisel</a:t>
            </a:r>
            <a:r>
              <a:rPr lang="tr-TR" sz="1200" dirty="0">
                <a:effectLst/>
                <a:latin typeface="Cambria" panose="02040503050406030204" pitchFamily="18" charset="0"/>
              </a:rPr>
              <a:t> veri sayılmaktadır.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42</a:t>
            </a:fld>
            <a:endParaRPr lang="tr-TR"/>
          </a:p>
        </p:txBody>
      </p:sp>
    </p:spTree>
    <p:extLst>
      <p:ext uri="{BB962C8B-B14F-4D97-AF65-F5344CB8AC3E}">
        <p14:creationId xmlns:p14="http://schemas.microsoft.com/office/powerpoint/2010/main" val="323211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İSG K. Md.4’e göre işveren çalışanların işle ilgili sağlık ve güvenliğini sağlamakla yükümlüdür.</a:t>
            </a:r>
          </a:p>
          <a:p>
            <a:r>
              <a:rPr lang="tr-TR" dirty="0"/>
              <a:t>İş kazası tanımı;</a:t>
            </a:r>
          </a:p>
          <a:p>
            <a:r>
              <a:rPr lang="tr-TR" dirty="0"/>
              <a:t>Sigortalının işyerinde bulunduğu sırada, </a:t>
            </a:r>
          </a:p>
          <a:p>
            <a:r>
              <a:rPr lang="tr-TR" dirty="0"/>
              <a:t>İşveren tarafından yürütülmekte olan iş nedeniyle sigortalı kendi adına ve hesabına bağımsız çalışıyorsa yürütmekte olduğu iş nedeniyle,</a:t>
            </a:r>
          </a:p>
          <a:p>
            <a:r>
              <a:rPr lang="tr-TR" dirty="0"/>
              <a:t> Bir işverene bağlı olarak çalışan sigortalının, görevli olarak işyeri dışında başka bir yere gönderilmesi nedeniyle asıl işini yapmaksızın geçen zamanlarda,</a:t>
            </a:r>
          </a:p>
          <a:p>
            <a:r>
              <a:rPr lang="tr-TR" dirty="0"/>
              <a:t>Emziren kadın sigortalının, iş mevzuatı gereğince çocuğuna süt vermek için ayrılan zamanlarda,</a:t>
            </a:r>
          </a:p>
          <a:p>
            <a:r>
              <a:rPr lang="tr-TR" dirty="0"/>
              <a:t>Sigortalıların, işverence sağlanan bir taşıtla işin yapıldığı yere gidiş gelişi sırasında, meydana gelen ve sigortalıyı hemen veya sonradan bedenen ya da ruhen engelli hâle getiren olaydır.</a:t>
            </a:r>
          </a:p>
        </p:txBody>
      </p:sp>
      <p:sp>
        <p:nvSpPr>
          <p:cNvPr id="4" name="Slayt Numarası Yer Tutucusu 3"/>
          <p:cNvSpPr>
            <a:spLocks noGrp="1"/>
          </p:cNvSpPr>
          <p:nvPr>
            <p:ph type="sldNum" sz="quarter" idx="5"/>
          </p:nvPr>
        </p:nvSpPr>
        <p:spPr/>
        <p:txBody>
          <a:bodyPr/>
          <a:lstStyle/>
          <a:p>
            <a:fld id="{6A53E19E-DC7B-EA48-AF8F-81865C65E989}" type="slidenum">
              <a:rPr lang="tr-TR" smtClean="0"/>
              <a:t>43</a:t>
            </a:fld>
            <a:endParaRPr lang="tr-TR"/>
          </a:p>
        </p:txBody>
      </p:sp>
    </p:spTree>
    <p:extLst>
      <p:ext uri="{BB962C8B-B14F-4D97-AF65-F5344CB8AC3E}">
        <p14:creationId xmlns:p14="http://schemas.microsoft.com/office/powerpoint/2010/main" val="3756985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Kanunu’nda </a:t>
            </a:r>
            <a:r>
              <a:rPr lang="tr-TR" sz="1800" dirty="0" err="1">
                <a:effectLst/>
                <a:latin typeface="Cambria" panose="02040503050406030204" pitchFamily="18" charset="0"/>
              </a:rPr>
              <a:t>işverenin</a:t>
            </a:r>
            <a:r>
              <a:rPr lang="tr-TR" sz="1800" dirty="0">
                <a:effectLst/>
                <a:latin typeface="Cambria" panose="02040503050406030204" pitchFamily="18" charset="0"/>
              </a:rPr>
              <a:t> tabi </a:t>
            </a:r>
            <a:r>
              <a:rPr lang="tr-TR" sz="1800" dirty="0" err="1">
                <a:effectLst/>
                <a:latin typeface="Cambria" panose="02040503050406030204" pitchFamily="18" charset="0"/>
              </a:rPr>
              <a:t>olduğu</a:t>
            </a:r>
            <a:r>
              <a:rPr lang="tr-TR" sz="1800" dirty="0">
                <a:effectLst/>
                <a:latin typeface="Cambria" panose="02040503050406030204" pitchFamily="18" charset="0"/>
              </a:rPr>
              <a:t> </a:t>
            </a:r>
            <a:r>
              <a:rPr lang="tr-TR" sz="1800" dirty="0" err="1">
                <a:effectLst/>
                <a:latin typeface="Cambria" panose="02040503050406030204" pitchFamily="18" charset="0"/>
              </a:rPr>
              <a:t>yükümlülükler</a:t>
            </a:r>
            <a:r>
              <a:rPr lang="tr-TR" sz="1800" dirty="0">
                <a:effectLst/>
                <a:latin typeface="Cambria" panose="02040503050406030204" pitchFamily="18" charset="0"/>
              </a:rPr>
              <a:t> ile </a:t>
            </a:r>
            <a:r>
              <a:rPr lang="tr-TR" sz="1800" dirty="0" err="1">
                <a:effectLst/>
                <a:latin typeface="Cambria" panose="02040503050406030204" pitchFamily="18" charset="0"/>
              </a:rPr>
              <a:t>işçilerin</a:t>
            </a:r>
            <a:r>
              <a:rPr lang="tr-TR" sz="1800" dirty="0">
                <a:effectLst/>
                <a:latin typeface="Cambria" panose="02040503050406030204" pitchFamily="18" charset="0"/>
              </a:rPr>
              <a:t> hak ve </a:t>
            </a:r>
            <a:r>
              <a:rPr lang="tr-TR" sz="1800" dirty="0" err="1">
                <a:effectLst/>
                <a:latin typeface="Cambria" panose="02040503050406030204" pitchFamily="18" charset="0"/>
              </a:rPr>
              <a:t>yükümlülükleri</a:t>
            </a:r>
            <a:r>
              <a:rPr lang="tr-TR" sz="1800" dirty="0">
                <a:effectLst/>
                <a:latin typeface="Cambria" panose="02040503050406030204" pitchFamily="18" charset="0"/>
              </a:rPr>
              <a:t> detaylı olarak </a:t>
            </a:r>
            <a:r>
              <a:rPr lang="tr-TR" sz="1800" dirty="0" err="1">
                <a:effectLst/>
                <a:latin typeface="Cambria" panose="02040503050406030204" pitchFamily="18" charset="0"/>
              </a:rPr>
              <a:t>düzenlenmiştir</a:t>
            </a:r>
            <a:r>
              <a:rPr lang="tr-TR" sz="1800" dirty="0">
                <a:effectLst/>
                <a:latin typeface="Cambria" panose="02040503050406030204" pitchFamily="18" charset="0"/>
              </a:rPr>
              <a:t>. Bu </a:t>
            </a:r>
            <a:r>
              <a:rPr lang="tr-TR" sz="1800" dirty="0" err="1">
                <a:effectLst/>
                <a:latin typeface="Cambria" panose="02040503050406030204" pitchFamily="18" charset="0"/>
              </a:rPr>
              <a:t>çerçevede</a:t>
            </a:r>
            <a:r>
              <a:rPr lang="tr-TR" sz="1800" dirty="0">
                <a:effectLst/>
                <a:latin typeface="Cambria" panose="02040503050406030204" pitchFamily="18" charset="0"/>
              </a:rPr>
              <a:t> </a:t>
            </a:r>
            <a:r>
              <a:rPr lang="tr-TR" sz="1800" dirty="0" err="1">
                <a:effectLst/>
                <a:latin typeface="Cambria" panose="02040503050406030204" pitchFamily="18" charset="0"/>
              </a:rPr>
              <a:t>işverenler</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gerekli her </a:t>
            </a:r>
            <a:r>
              <a:rPr lang="tr-TR" sz="1800" dirty="0" err="1">
                <a:effectLst/>
                <a:latin typeface="Cambria" panose="02040503050406030204" pitchFamily="18" charset="0"/>
              </a:rPr>
              <a:t>türlu</a:t>
            </a:r>
            <a:r>
              <a:rPr lang="tr-TR" sz="1800" dirty="0">
                <a:effectLst/>
                <a:latin typeface="Cambria" panose="02040503050406030204" pitchFamily="18" charset="0"/>
              </a:rPr>
              <a:t>̈ </a:t>
            </a:r>
            <a:r>
              <a:rPr lang="tr-TR" sz="1800" dirty="0" err="1">
                <a:effectLst/>
                <a:latin typeface="Cambria" panose="02040503050406030204" pitchFamily="18" charset="0"/>
              </a:rPr>
              <a:t>önlemi</a:t>
            </a:r>
            <a:r>
              <a:rPr lang="tr-TR" sz="1800" dirty="0">
                <a:effectLst/>
                <a:latin typeface="Cambria" panose="02040503050406030204" pitchFamily="18" charset="0"/>
              </a:rPr>
              <a:t> alma (m. 4/I-a), alınan </a:t>
            </a:r>
            <a:r>
              <a:rPr lang="tr-TR" sz="1800" dirty="0" err="1">
                <a:effectLst/>
                <a:latin typeface="Cambria" panose="02040503050406030204" pitchFamily="18" charset="0"/>
              </a:rPr>
              <a:t>önlemlere</a:t>
            </a:r>
            <a:r>
              <a:rPr lang="tr-TR" sz="1800" dirty="0">
                <a:effectLst/>
                <a:latin typeface="Cambria" panose="02040503050406030204" pitchFamily="18" charset="0"/>
              </a:rPr>
              <a:t> uyulup </a:t>
            </a:r>
            <a:r>
              <a:rPr lang="tr-TR" sz="1800" dirty="0" err="1">
                <a:effectLst/>
                <a:latin typeface="Cambria" panose="02040503050406030204" pitchFamily="18" charset="0"/>
              </a:rPr>
              <a:t>uyulmadığını</a:t>
            </a:r>
            <a:r>
              <a:rPr lang="tr-TR" sz="1800" dirty="0">
                <a:effectLst/>
                <a:latin typeface="Cambria" panose="02040503050406030204" pitchFamily="18" charset="0"/>
              </a:rPr>
              <a:t> denetleme (m. 4/I- b), </a:t>
            </a:r>
            <a:r>
              <a:rPr lang="tr-TR" sz="1800" dirty="0" err="1">
                <a:effectLst/>
                <a:latin typeface="Cambria" panose="02040503050406030204" pitchFamily="18" charset="0"/>
              </a:rPr>
              <a:t>işyerindeki</a:t>
            </a:r>
            <a:r>
              <a:rPr lang="tr-TR" sz="1800" dirty="0">
                <a:effectLst/>
                <a:latin typeface="Cambria" panose="02040503050406030204" pitchFamily="18" charset="0"/>
              </a:rPr>
              <a:t> </a:t>
            </a:r>
            <a:r>
              <a:rPr lang="tr-TR" sz="1800" dirty="0" err="1">
                <a:effectLst/>
                <a:latin typeface="Cambria" panose="02040503050406030204" pitchFamily="18" charset="0"/>
              </a:rPr>
              <a:t>çalışanları</a:t>
            </a:r>
            <a:r>
              <a:rPr lang="tr-TR" sz="1800" dirty="0">
                <a:effectLst/>
                <a:latin typeface="Cambria" panose="02040503050406030204" pitchFamily="18" charset="0"/>
              </a:rPr>
              <a:t> ya da </a:t>
            </a:r>
            <a:r>
              <a:rPr lang="tr-TR" sz="1800" dirty="0" err="1">
                <a:effectLst/>
                <a:latin typeface="Cambria" panose="02040503050406030204" pitchFamily="18" charset="0"/>
              </a:rPr>
              <a:t>üçüncu</a:t>
            </a:r>
            <a:r>
              <a:rPr lang="tr-TR" sz="1800" dirty="0">
                <a:effectLst/>
                <a:latin typeface="Cambria" panose="02040503050406030204" pitchFamily="18" charset="0"/>
              </a:rPr>
              <a:t>̈ </a:t>
            </a:r>
            <a:r>
              <a:rPr lang="tr-TR" sz="1800" dirty="0" err="1">
                <a:effectLst/>
                <a:latin typeface="Cambria" panose="02040503050406030204" pitchFamily="18" charset="0"/>
              </a:rPr>
              <a:t>kişileri</a:t>
            </a:r>
            <a:r>
              <a:rPr lang="tr-TR" sz="1800" dirty="0">
                <a:effectLst/>
                <a:latin typeface="Cambria" panose="02040503050406030204" pitchFamily="18" charset="0"/>
              </a:rPr>
              <a:t> alınan </a:t>
            </a:r>
            <a:r>
              <a:rPr lang="tr-TR" sz="1800" dirty="0" err="1">
                <a:effectLst/>
                <a:latin typeface="Cambria" panose="02040503050406030204" pitchFamily="18" charset="0"/>
              </a:rPr>
              <a:t>önlemlerle</a:t>
            </a:r>
            <a:r>
              <a:rPr lang="tr-TR" sz="1800" dirty="0">
                <a:effectLst/>
                <a:latin typeface="Cambria" panose="02040503050406030204" pitchFamily="18" charset="0"/>
              </a:rPr>
              <a:t> ilgili bilgilendirme (m. 16), </a:t>
            </a:r>
            <a:r>
              <a:rPr lang="tr-TR" sz="1800" dirty="0" err="1">
                <a:effectLst/>
                <a:latin typeface="Cambria" panose="02040503050406030204" pitchFamily="18" charset="0"/>
              </a:rPr>
              <a:t>çalışanlara</a:t>
            </a:r>
            <a:r>
              <a:rPr lang="tr-TR" sz="1800" dirty="0">
                <a:effectLst/>
                <a:latin typeface="Cambria" panose="02040503050406030204" pitchFamily="18" charset="0"/>
              </a:rPr>
              <a:t> </a:t>
            </a:r>
            <a:r>
              <a:rPr lang="tr-TR" sz="1800" dirty="0" err="1">
                <a:effectLst/>
                <a:latin typeface="Cambria" panose="02040503050406030204" pitchFamily="18" charset="0"/>
              </a:rPr>
              <a:t>özellikle</a:t>
            </a:r>
            <a:r>
              <a:rPr lang="tr-TR" sz="1800" dirty="0">
                <a:effectLst/>
                <a:latin typeface="Cambria" panose="02040503050406030204" pitchFamily="18" charset="0"/>
              </a:rPr>
              <a:t>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konusunda </a:t>
            </a:r>
            <a:r>
              <a:rPr lang="tr-TR" sz="1800" dirty="0" err="1">
                <a:effectLst/>
                <a:latin typeface="Cambria" panose="02040503050406030204" pitchFamily="18" charset="0"/>
              </a:rPr>
              <a:t>eğitim</a:t>
            </a:r>
            <a:r>
              <a:rPr lang="tr-TR" sz="1800" dirty="0">
                <a:effectLst/>
                <a:latin typeface="Cambria" panose="02040503050406030204" pitchFamily="18" charset="0"/>
              </a:rPr>
              <a:t> verme (m. 17), risk </a:t>
            </a:r>
            <a:r>
              <a:rPr lang="tr-TR" sz="1800" dirty="0" err="1">
                <a:effectLst/>
                <a:latin typeface="Cambria" panose="02040503050406030204" pitchFamily="18" charset="0"/>
              </a:rPr>
              <a:t>değerlendir</a:t>
            </a:r>
            <a:r>
              <a:rPr lang="tr-TR" sz="1800" dirty="0">
                <a:effectLst/>
                <a:latin typeface="Cambria" panose="02040503050406030204" pitchFamily="18" charset="0"/>
              </a:rPr>
              <a:t>- </a:t>
            </a:r>
            <a:r>
              <a:rPr lang="tr-TR" sz="1800" dirty="0" err="1">
                <a:effectLst/>
                <a:latin typeface="Cambria" panose="02040503050406030204" pitchFamily="18" charset="0"/>
              </a:rPr>
              <a:t>mesi</a:t>
            </a:r>
            <a:r>
              <a:rPr lang="tr-TR" sz="1800" dirty="0">
                <a:effectLst/>
                <a:latin typeface="Cambria" panose="02040503050406030204" pitchFamily="18" charset="0"/>
              </a:rPr>
              <a:t> yapma (m. 10), </a:t>
            </a:r>
            <a:r>
              <a:rPr lang="tr-TR" sz="1800" dirty="0" err="1">
                <a:effectLst/>
                <a:latin typeface="Cambria" panose="02040503050406030204" pitchFamily="18" charset="0"/>
              </a:rPr>
              <a:t>çalışanların</a:t>
            </a:r>
            <a:r>
              <a:rPr lang="tr-TR" sz="1800" dirty="0">
                <a:effectLst/>
                <a:latin typeface="Cambria" panose="02040503050406030204" pitchFamily="18" charset="0"/>
              </a:rPr>
              <a:t> </a:t>
            </a:r>
            <a:r>
              <a:rPr lang="tr-TR" sz="1800" dirty="0" err="1">
                <a:effectLst/>
                <a:latin typeface="Cambria" panose="02040503050406030204" pitchFamily="18" charset="0"/>
              </a:rPr>
              <a:t>sağlık</a:t>
            </a:r>
            <a:r>
              <a:rPr lang="tr-TR" sz="1800" dirty="0">
                <a:effectLst/>
                <a:latin typeface="Cambria" panose="02040503050406030204" pitchFamily="18" charset="0"/>
              </a:rPr>
              <a:t> </a:t>
            </a:r>
            <a:r>
              <a:rPr lang="tr-TR" sz="1800" dirty="0" err="1">
                <a:effectLst/>
                <a:latin typeface="Cambria" panose="02040503050406030204" pitchFamily="18" charset="0"/>
              </a:rPr>
              <a:t>gözetimini</a:t>
            </a:r>
            <a:r>
              <a:rPr lang="tr-TR" sz="1800" dirty="0">
                <a:effectLst/>
                <a:latin typeface="Cambria" panose="02040503050406030204" pitchFamily="18" charset="0"/>
              </a:rPr>
              <a:t> yerine getirme (m. 15), iş kazası ve meslek </a:t>
            </a:r>
            <a:r>
              <a:rPr lang="tr-TR" sz="1800" dirty="0" err="1">
                <a:effectLst/>
                <a:latin typeface="Cambria" panose="02040503050406030204" pitchFamily="18" charset="0"/>
              </a:rPr>
              <a:t>hastalığını</a:t>
            </a:r>
            <a:r>
              <a:rPr lang="tr-TR" sz="1800" dirty="0">
                <a:effectLst/>
                <a:latin typeface="Cambria" panose="02040503050406030204" pitchFamily="18" charset="0"/>
              </a:rPr>
              <a:t> bildirme (m. 14), acil durumlara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önlem</a:t>
            </a:r>
            <a:r>
              <a:rPr lang="tr-TR" sz="1800" dirty="0">
                <a:effectLst/>
                <a:latin typeface="Cambria" panose="02040503050406030204" pitchFamily="18" charset="0"/>
              </a:rPr>
              <a:t> alma (m. 11, m. 12), </a:t>
            </a:r>
            <a:r>
              <a:rPr lang="tr-TR" sz="1800" dirty="0" err="1">
                <a:effectLst/>
                <a:latin typeface="Cambria" panose="02040503050406030204" pitchFamily="18" charset="0"/>
              </a:rPr>
              <a:t>çalışanların</a:t>
            </a:r>
            <a:r>
              <a:rPr lang="tr-TR" sz="1800" dirty="0">
                <a:effectLst/>
                <a:latin typeface="Cambria" panose="02040503050406030204" pitchFamily="18" charset="0"/>
              </a:rPr>
              <a:t> katılımını </a:t>
            </a:r>
            <a:r>
              <a:rPr lang="tr-TR" sz="1800" dirty="0" err="1">
                <a:effectLst/>
                <a:latin typeface="Cambria" panose="02040503050406030204" pitchFamily="18" charset="0"/>
              </a:rPr>
              <a:t>sağlama</a:t>
            </a:r>
            <a:r>
              <a:rPr lang="tr-TR" sz="1800" dirty="0">
                <a:effectLst/>
                <a:latin typeface="Cambria" panose="02040503050406030204" pitchFamily="18" charset="0"/>
              </a:rPr>
              <a:t> ve </a:t>
            </a:r>
            <a:r>
              <a:rPr lang="tr-TR" sz="1800" dirty="0" err="1">
                <a:effectLst/>
                <a:latin typeface="Cambria" panose="02040503050406030204" pitchFamily="18" charset="0"/>
              </a:rPr>
              <a:t>çalışan</a:t>
            </a:r>
            <a:r>
              <a:rPr lang="tr-TR" sz="1800" dirty="0">
                <a:effectLst/>
                <a:latin typeface="Cambria" panose="02040503050406030204" pitchFamily="18" charset="0"/>
              </a:rPr>
              <a:t> temsilcisi </a:t>
            </a:r>
            <a:r>
              <a:rPr lang="tr-TR" sz="1800" dirty="0" err="1">
                <a:effectLst/>
                <a:latin typeface="Cambria" panose="02040503050406030204" pitchFamily="18" charset="0"/>
              </a:rPr>
              <a:t>görevlendirme</a:t>
            </a:r>
            <a:r>
              <a:rPr lang="tr-TR" sz="1800" dirty="0">
                <a:effectLst/>
                <a:latin typeface="Cambria" panose="02040503050406030204" pitchFamily="18" charset="0"/>
              </a:rPr>
              <a:t> (m. 18, m. 20), iş </a:t>
            </a:r>
            <a:r>
              <a:rPr lang="tr-TR" sz="1800" dirty="0" err="1">
                <a:effectLst/>
                <a:latin typeface="Cambria" panose="02040503050406030204" pitchFamily="18" charset="0"/>
              </a:rPr>
              <a:t>güvenliği</a:t>
            </a:r>
            <a:r>
              <a:rPr lang="tr-TR" sz="1800" dirty="0">
                <a:effectLst/>
                <a:latin typeface="Cambria" panose="02040503050406030204" pitchFamily="18" charset="0"/>
              </a:rPr>
              <a:t> uzmanı, </a:t>
            </a:r>
            <a:r>
              <a:rPr lang="tr-TR" sz="1800" dirty="0" err="1">
                <a:effectLst/>
                <a:latin typeface="Cambria" panose="02040503050406030204" pitchFamily="18" charset="0"/>
              </a:rPr>
              <a:t>işyeri</a:t>
            </a:r>
            <a:r>
              <a:rPr lang="tr-TR" sz="1800" dirty="0">
                <a:effectLst/>
                <a:latin typeface="Cambria" panose="02040503050406030204" pitchFamily="18" charset="0"/>
              </a:rPr>
              <a:t> hekimi istihdamı ile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kurullarının </a:t>
            </a:r>
            <a:r>
              <a:rPr lang="tr-TR" sz="1800" dirty="0" err="1">
                <a:effectLst/>
                <a:latin typeface="Cambria" panose="02040503050406030204" pitchFamily="18" charset="0"/>
              </a:rPr>
              <a:t>oluşturulması</a:t>
            </a:r>
            <a:r>
              <a:rPr lang="tr-TR" sz="1800" dirty="0">
                <a:effectLst/>
                <a:latin typeface="Cambria" panose="02040503050406030204" pitchFamily="18" charset="0"/>
              </a:rPr>
              <a:t> gibi </a:t>
            </a:r>
            <a:r>
              <a:rPr lang="tr-TR" sz="1800" dirty="0" err="1">
                <a:effectLst/>
                <a:latin typeface="Cambria" panose="02040503050406030204" pitchFamily="18" charset="0"/>
              </a:rPr>
              <a:t>işyerini</a:t>
            </a:r>
            <a:r>
              <a:rPr lang="tr-TR" sz="1800" dirty="0">
                <a:effectLst/>
                <a:latin typeface="Cambria" panose="02040503050406030204" pitchFamily="18" charset="0"/>
              </a:rPr>
              <a:t>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konusunda </a:t>
            </a:r>
            <a:r>
              <a:rPr lang="tr-TR" sz="1800" dirty="0" err="1">
                <a:effectLst/>
                <a:latin typeface="Cambria" panose="02040503050406030204" pitchFamily="18" charset="0"/>
              </a:rPr>
              <a:t>örgütleme</a:t>
            </a:r>
            <a:r>
              <a:rPr lang="tr-TR" sz="1800" dirty="0">
                <a:effectLst/>
                <a:latin typeface="Cambria" panose="02040503050406030204" pitchFamily="18" charset="0"/>
              </a:rPr>
              <a:t> (m. 6/I-a, m. 8, m. 22) </a:t>
            </a:r>
            <a:r>
              <a:rPr lang="tr-TR" sz="1800" dirty="0" err="1">
                <a:effectLst/>
                <a:latin typeface="Cambria" panose="02040503050406030204" pitchFamily="18" charset="0"/>
              </a:rPr>
              <a:t>yükümlülüklerine</a:t>
            </a:r>
            <a:r>
              <a:rPr lang="tr-TR" sz="1800" dirty="0">
                <a:effectLst/>
                <a:latin typeface="Cambria" panose="02040503050406030204" pitchFamily="18" charset="0"/>
              </a:rPr>
              <a:t> tabidir.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44</a:t>
            </a:fld>
            <a:endParaRPr lang="tr-TR"/>
          </a:p>
        </p:txBody>
      </p:sp>
    </p:spTree>
    <p:extLst>
      <p:ext uri="{BB962C8B-B14F-4D97-AF65-F5344CB8AC3E}">
        <p14:creationId xmlns:p14="http://schemas.microsoft.com/office/powerpoint/2010/main" val="817169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Manevi tazminatın </a:t>
            </a:r>
            <a:r>
              <a:rPr lang="tr-TR" sz="1800" dirty="0" err="1">
                <a:effectLst/>
                <a:latin typeface="Cambria" panose="02040503050406030204" pitchFamily="18" charset="0"/>
              </a:rPr>
              <a:t>bölünmezliği</a:t>
            </a:r>
            <a:r>
              <a:rPr lang="tr-TR" sz="1800" dirty="0">
                <a:effectLst/>
                <a:latin typeface="Cambria" panose="02040503050406030204" pitchFamily="18" charset="0"/>
              </a:rPr>
              <a:t> ilkesi” mevcuttur. Bu nedenle manevi tazminat, maddi tazminat veya destekten yoksun kalma tazminatında </a:t>
            </a:r>
            <a:r>
              <a:rPr lang="tr-TR" sz="1800" dirty="0" err="1">
                <a:effectLst/>
                <a:latin typeface="Cambria" panose="02040503050406030204" pitchFamily="18" charset="0"/>
              </a:rPr>
              <a:t>olduğu</a:t>
            </a:r>
            <a:r>
              <a:rPr lang="tr-TR" sz="1800" dirty="0">
                <a:effectLst/>
                <a:latin typeface="Cambria" panose="02040503050406030204" pitchFamily="18" charset="0"/>
              </a:rPr>
              <a:t> gibi kısmi dava </a:t>
            </a:r>
            <a:r>
              <a:rPr lang="tr-TR" sz="1800" dirty="0" err="1">
                <a:effectLst/>
                <a:latin typeface="Cambria" panose="02040503050406030204" pitchFamily="18" charset="0"/>
              </a:rPr>
              <a:t>şeklinde</a:t>
            </a:r>
            <a:r>
              <a:rPr lang="tr-TR" sz="1800" dirty="0">
                <a:effectLst/>
                <a:latin typeface="Cambria" panose="02040503050406030204" pitchFamily="18" charset="0"/>
              </a:rPr>
              <a:t> ya da belirsiz alacak davası olarak </a:t>
            </a:r>
            <a:r>
              <a:rPr lang="tr-TR" sz="1800" dirty="0" err="1">
                <a:effectLst/>
                <a:latin typeface="Cambria" panose="02040503050406030204" pitchFamily="18" charset="0"/>
              </a:rPr>
              <a:t>açılamaz</a:t>
            </a:r>
            <a:r>
              <a:rPr lang="tr-TR" sz="1800" dirty="0">
                <a:effectLst/>
                <a:latin typeface="Cambria" panose="02040503050406030204" pitchFamily="18" charset="0"/>
              </a:rPr>
              <a:t>. Dava </a:t>
            </a:r>
            <a:r>
              <a:rPr lang="tr-TR" sz="1800" dirty="0" err="1">
                <a:effectLst/>
                <a:latin typeface="Cambria" panose="02040503050406030204" pitchFamily="18" charset="0"/>
              </a:rPr>
              <a:t>açılırken</a:t>
            </a:r>
            <a:r>
              <a:rPr lang="tr-TR" sz="1800" dirty="0">
                <a:effectLst/>
                <a:latin typeface="Cambria" panose="02040503050406030204" pitchFamily="18" charset="0"/>
              </a:rPr>
              <a:t> istenen manevi tazminat talebinin bir </a:t>
            </a:r>
            <a:r>
              <a:rPr lang="tr-TR" sz="1800" dirty="0" err="1">
                <a:effectLst/>
                <a:latin typeface="Cambria" panose="02040503050406030204" pitchFamily="18" charset="0"/>
              </a:rPr>
              <a:t>bütün</a:t>
            </a:r>
            <a:r>
              <a:rPr lang="tr-TR" sz="1800" dirty="0">
                <a:effectLst/>
                <a:latin typeface="Cambria" panose="02040503050406030204" pitchFamily="18" charset="0"/>
              </a:rPr>
              <a:t> olarak ileri </a:t>
            </a:r>
            <a:r>
              <a:rPr lang="tr-TR" sz="1800" dirty="0" err="1">
                <a:effectLst/>
                <a:latin typeface="Cambria" panose="02040503050406030204" pitchFamily="18" charset="0"/>
              </a:rPr>
              <a:t>sürülmesi</a:t>
            </a:r>
            <a:r>
              <a:rPr lang="tr-TR" sz="1800" dirty="0">
                <a:effectLst/>
                <a:latin typeface="Cambria" panose="02040503050406030204" pitchFamily="18" charset="0"/>
              </a:rPr>
              <a:t> gerekmektedir.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46</a:t>
            </a:fld>
            <a:endParaRPr lang="tr-TR"/>
          </a:p>
        </p:txBody>
      </p:sp>
    </p:spTree>
    <p:extLst>
      <p:ext uri="{BB962C8B-B14F-4D97-AF65-F5344CB8AC3E}">
        <p14:creationId xmlns:p14="http://schemas.microsoft.com/office/powerpoint/2010/main" val="3739979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Yargıtay’a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İşverenin</a:t>
            </a:r>
            <a:r>
              <a:rPr lang="tr-TR" sz="1800" i="1" dirty="0">
                <a:effectLst/>
                <a:latin typeface="Cambria" panose="02040503050406030204" pitchFamily="18" charset="0"/>
              </a:rPr>
              <a:t> </a:t>
            </a:r>
            <a:r>
              <a:rPr lang="tr-TR" sz="1800" i="1" dirty="0" err="1">
                <a:effectLst/>
                <a:latin typeface="Cambria" panose="02040503050406030204" pitchFamily="18" charset="0"/>
              </a:rPr>
              <a:t>işçiler</a:t>
            </a:r>
            <a:r>
              <a:rPr lang="tr-TR" sz="1800" i="1" dirty="0">
                <a:effectLst/>
                <a:latin typeface="Cambria" panose="02040503050406030204" pitchFamily="18" charset="0"/>
              </a:rPr>
              <a:t> arasında, gerek objektif ve gerek </a:t>
            </a:r>
            <a:r>
              <a:rPr lang="tr-TR" sz="1800" i="1" dirty="0" err="1">
                <a:effectLst/>
                <a:latin typeface="Cambria" panose="02040503050406030204" pitchFamily="18" charset="0"/>
              </a:rPr>
              <a:t>sübjektif</a:t>
            </a:r>
            <a:r>
              <a:rPr lang="tr-TR" sz="1800" i="1" dirty="0">
                <a:effectLst/>
                <a:latin typeface="Cambria" panose="02040503050406030204" pitchFamily="18" charset="0"/>
              </a:rPr>
              <a:t> nitelikleri, pozisyon, </a:t>
            </a:r>
            <a:r>
              <a:rPr lang="tr-TR" sz="1800" i="1" dirty="0" err="1">
                <a:effectLst/>
                <a:latin typeface="Cambria" panose="02040503050406030204" pitchFamily="18" charset="0"/>
              </a:rPr>
              <a:t>görevin</a:t>
            </a:r>
            <a:r>
              <a:rPr lang="tr-TR" sz="1800" i="1" dirty="0">
                <a:effectLst/>
                <a:latin typeface="Cambria" panose="02040503050406030204" pitchFamily="18" charset="0"/>
              </a:rPr>
              <a:t> </a:t>
            </a:r>
            <a:r>
              <a:rPr lang="tr-TR" sz="1800" i="1" dirty="0" err="1">
                <a:effectLst/>
                <a:latin typeface="Cambria" panose="02040503050406030204" pitchFamily="18" charset="0"/>
              </a:rPr>
              <a:t>önemi</a:t>
            </a:r>
            <a:r>
              <a:rPr lang="tr-TR" sz="1800" i="1" dirty="0">
                <a:effectLst/>
                <a:latin typeface="Cambria" panose="02040503050406030204" pitchFamily="18" charset="0"/>
              </a:rPr>
              <a:t>,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şartları</a:t>
            </a:r>
            <a:r>
              <a:rPr lang="tr-TR" sz="1800" i="1" dirty="0">
                <a:effectLst/>
                <a:latin typeface="Cambria" panose="02040503050406030204" pitchFamily="18" charset="0"/>
              </a:rPr>
              <a:t> vs. nedenlerle farklı </a:t>
            </a:r>
            <a:r>
              <a:rPr lang="tr-TR" sz="1800" i="1" dirty="0" err="1">
                <a:effectLst/>
                <a:latin typeface="Cambria" panose="02040503050406030204" pitchFamily="18" charset="0"/>
              </a:rPr>
              <a:t>ücret</a:t>
            </a:r>
            <a:r>
              <a:rPr lang="tr-TR" sz="1800" i="1" dirty="0">
                <a:effectLst/>
                <a:latin typeface="Cambria" panose="02040503050406030204" pitchFamily="18" charset="0"/>
              </a:rPr>
              <a:t>, prim veya sosyal hak </a:t>
            </a:r>
            <a:r>
              <a:rPr lang="tr-TR" sz="1800" i="1" dirty="0" err="1">
                <a:effectLst/>
                <a:latin typeface="Cambria" panose="02040503050406030204" pitchFamily="18" charset="0"/>
              </a:rPr>
              <a:t>ödemesinin</a:t>
            </a:r>
            <a:r>
              <a:rPr lang="tr-TR" sz="1800" i="1" dirty="0">
                <a:effectLst/>
                <a:latin typeface="Cambria" panose="02040503050406030204" pitchFamily="18" charset="0"/>
              </a:rPr>
              <a:t>, </a:t>
            </a:r>
            <a:r>
              <a:rPr lang="tr-TR" sz="1800" i="1" dirty="0" err="1">
                <a:effectLst/>
                <a:latin typeface="Cambria" panose="02040503050406030204" pitchFamily="18" charset="0"/>
              </a:rPr>
              <a:t>eşit</a:t>
            </a:r>
            <a:r>
              <a:rPr lang="tr-TR" sz="1800" i="1" dirty="0">
                <a:effectLst/>
                <a:latin typeface="Cambria" panose="02040503050406030204" pitchFamily="18" charset="0"/>
              </a:rPr>
              <a:t> davranma borcuna aykırılık </a:t>
            </a:r>
            <a:r>
              <a:rPr lang="tr-TR" sz="1800" i="1" dirty="0" err="1">
                <a:effectLst/>
                <a:latin typeface="Cambria" panose="02040503050406030204" pitchFamily="18" charset="0"/>
              </a:rPr>
              <a:t>teşkil</a:t>
            </a:r>
            <a:r>
              <a:rPr lang="tr-TR" sz="1800" i="1" dirty="0">
                <a:effectLst/>
                <a:latin typeface="Cambria" panose="02040503050406030204" pitchFamily="18" charset="0"/>
              </a:rPr>
              <a:t> </a:t>
            </a:r>
            <a:r>
              <a:rPr lang="tr-TR" sz="1800" i="1" dirty="0" err="1">
                <a:effectLst/>
                <a:latin typeface="Cambria" panose="02040503050406030204" pitchFamily="18" charset="0"/>
              </a:rPr>
              <a:t>etmeyeceğini</a:t>
            </a:r>
            <a:r>
              <a:rPr lang="tr-TR" sz="1800" i="1" dirty="0">
                <a:effectLst/>
                <a:latin typeface="Cambria" panose="02040503050406030204" pitchFamily="18" charset="0"/>
              </a:rPr>
              <a:t> kabul etmek gerekir”.</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49</a:t>
            </a:fld>
            <a:endParaRPr lang="tr-TR"/>
          </a:p>
        </p:txBody>
      </p:sp>
    </p:spTree>
    <p:extLst>
      <p:ext uri="{BB962C8B-B14F-4D97-AF65-F5344CB8AC3E}">
        <p14:creationId xmlns:p14="http://schemas.microsoft.com/office/powerpoint/2010/main" val="65960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Sendikalar ve Toplu </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Kanunu m. 25/IV </a:t>
            </a:r>
            <a:r>
              <a:rPr lang="tr-TR" sz="1800" dirty="0" err="1">
                <a:effectLst/>
                <a:latin typeface="Cambria" panose="02040503050406030204" pitchFamily="18" charset="0"/>
              </a:rPr>
              <a:t>düzenlemesine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İşverenin</a:t>
            </a:r>
            <a:r>
              <a:rPr lang="tr-TR" sz="1800" i="1" dirty="0">
                <a:effectLst/>
                <a:latin typeface="Cambria" panose="02040503050406030204" pitchFamily="18" charset="0"/>
              </a:rPr>
              <a:t> (...) yukarıdaki fıkralara aykırı hareket etmesi </a:t>
            </a:r>
            <a:r>
              <a:rPr lang="tr-TR" sz="1800" i="1" dirty="0" err="1">
                <a:effectLst/>
                <a:latin typeface="Cambria" panose="02040503050406030204" pitchFamily="18" charset="0"/>
              </a:rPr>
              <a:t>hâlinde</a:t>
            </a:r>
            <a:r>
              <a:rPr lang="tr-TR" sz="1800" i="1" dirty="0">
                <a:effectLst/>
                <a:latin typeface="Cambria" panose="02040503050406030204" pitchFamily="18" charset="0"/>
              </a:rPr>
              <a:t> </a:t>
            </a:r>
            <a:r>
              <a:rPr lang="tr-TR" sz="1800" i="1" dirty="0" err="1">
                <a:effectLst/>
                <a:latin typeface="Cambria" panose="02040503050406030204" pitchFamily="18" charset="0"/>
              </a:rPr>
              <a:t>işç</a:t>
            </a:r>
            <a:r>
              <a:rPr lang="tr-TR" sz="1800" b="1" i="1" dirty="0" err="1">
                <a:effectLst/>
                <a:latin typeface="Cambria" panose="02040503050406030204" pitchFamily="18" charset="0"/>
              </a:rPr>
              <a:t>inin</a:t>
            </a:r>
            <a:r>
              <a:rPr lang="tr-TR" sz="1800" b="1" i="1" dirty="0">
                <a:effectLst/>
                <a:latin typeface="Cambria" panose="02040503050406030204" pitchFamily="18" charset="0"/>
              </a:rPr>
              <a:t> bir yıllık </a:t>
            </a:r>
            <a:r>
              <a:rPr lang="tr-TR" sz="1800" b="1" i="1" dirty="0" err="1">
                <a:effectLst/>
                <a:latin typeface="Cambria" panose="02040503050406030204" pitchFamily="18" charset="0"/>
              </a:rPr>
              <a:t>ücret</a:t>
            </a:r>
            <a:r>
              <a:rPr lang="tr-TR" sz="1800" b="1" i="1" dirty="0">
                <a:effectLst/>
                <a:latin typeface="Cambria" panose="02040503050406030204" pitchFamily="18" charset="0"/>
              </a:rPr>
              <a:t> tutarından </a:t>
            </a:r>
            <a:r>
              <a:rPr lang="tr-TR" sz="1800" i="1" dirty="0">
                <a:effectLst/>
                <a:latin typeface="Cambria" panose="02040503050406030204" pitchFamily="18" charset="0"/>
              </a:rPr>
              <a:t>az olmamak </a:t>
            </a:r>
            <a:r>
              <a:rPr lang="tr-TR" sz="1800" i="1" dirty="0" err="1">
                <a:effectLst/>
                <a:latin typeface="Cambria" panose="02040503050406030204" pitchFamily="18" charset="0"/>
              </a:rPr>
              <a:t>üzere</a:t>
            </a:r>
            <a:r>
              <a:rPr lang="tr-TR" sz="1800" i="1" dirty="0">
                <a:effectLst/>
                <a:latin typeface="Cambria" panose="02040503050406030204" pitchFamily="18" charset="0"/>
              </a:rPr>
              <a:t> sendikal tazminata </a:t>
            </a:r>
            <a:r>
              <a:rPr lang="tr-TR" sz="1800" i="1" dirty="0" err="1">
                <a:effectLst/>
                <a:latin typeface="Cambria" panose="02040503050406030204" pitchFamily="18" charset="0"/>
              </a:rPr>
              <a:t>hükmedilir</a:t>
            </a:r>
            <a:r>
              <a:rPr lang="tr-TR" sz="1800" i="1" dirty="0">
                <a:effectLst/>
                <a:latin typeface="Cambria" panose="02040503050406030204" pitchFamily="18" charset="0"/>
              </a:rPr>
              <a:t>”</a:t>
            </a:r>
            <a:r>
              <a:rPr lang="tr-TR" sz="1800" dirty="0">
                <a:effectLst/>
                <a:latin typeface="Cambria" panose="02040503050406030204" pitchFamily="18" charset="0"/>
              </a:rPr>
              <a:t>.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50</a:t>
            </a:fld>
            <a:endParaRPr lang="tr-TR"/>
          </a:p>
        </p:txBody>
      </p:sp>
    </p:spTree>
    <p:extLst>
      <p:ext uri="{BB962C8B-B14F-4D97-AF65-F5344CB8AC3E}">
        <p14:creationId xmlns:p14="http://schemas.microsoft.com/office/powerpoint/2010/main" val="75627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1)28. MADDE UYARINCA İŞVEREN ÇALIŞMA BELGESİ VERMELİDİR. BELGEYİ VERMEZSE MEYDANA GELEN ZARAR İÇİN TAZMİNAT İSTEYEBİLİR.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2)İŞVEREN ÖZLÜK DOSYAYI </a:t>
            </a:r>
            <a:r>
              <a:rPr lang="tr-TR" sz="1800" i="1" dirty="0">
                <a:effectLst/>
                <a:latin typeface="Cambria" panose="02040503050406030204" pitchFamily="18" charset="0"/>
              </a:rPr>
              <a:t>DOLAYISIYLA </a:t>
            </a:r>
            <a:r>
              <a:rPr lang="tr-TR" sz="1800" i="1" dirty="0" err="1">
                <a:effectLst/>
                <a:latin typeface="Cambria" panose="02040503050406030204" pitchFamily="18" charset="0"/>
              </a:rPr>
              <a:t>işçi</a:t>
            </a:r>
            <a:r>
              <a:rPr lang="tr-TR" sz="1800" i="1" dirty="0">
                <a:effectLst/>
                <a:latin typeface="Cambria" panose="02040503050406030204" pitchFamily="18" charset="0"/>
              </a:rPr>
              <a:t> hakkında </a:t>
            </a:r>
            <a:r>
              <a:rPr lang="tr-TR" sz="1800" i="1" dirty="0" err="1">
                <a:effectLst/>
                <a:latin typeface="Cambria" panose="02040503050406030204" pitchFamily="18" charset="0"/>
              </a:rPr>
              <a:t>edindiği</a:t>
            </a:r>
            <a:r>
              <a:rPr lang="tr-TR" sz="1800" i="1" dirty="0">
                <a:effectLst/>
                <a:latin typeface="Cambria" panose="02040503050406030204" pitchFamily="18" charset="0"/>
              </a:rPr>
              <a:t> bilgileri </a:t>
            </a:r>
            <a:r>
              <a:rPr lang="tr-TR" sz="1800" i="1" dirty="0" err="1">
                <a:effectLst/>
                <a:latin typeface="Cambria" panose="02040503050406030204" pitchFamily="18" charset="0"/>
              </a:rPr>
              <a:t>dürüstlük</a:t>
            </a:r>
            <a:r>
              <a:rPr lang="tr-TR" sz="1800" i="1" dirty="0">
                <a:effectLst/>
                <a:latin typeface="Cambria" panose="02040503050406030204" pitchFamily="18" charset="0"/>
              </a:rPr>
              <a:t> kuralları ve hukuka uygun olarak kullanmak ve gizli kalmasında </a:t>
            </a:r>
            <a:r>
              <a:rPr lang="tr-TR" sz="1800" i="1" dirty="0" err="1">
                <a:effectLst/>
                <a:latin typeface="Cambria" panose="02040503050406030204" pitchFamily="18" charset="0"/>
              </a:rPr>
              <a:t>işçinin</a:t>
            </a:r>
            <a:r>
              <a:rPr lang="tr-TR" sz="1800" i="1" dirty="0">
                <a:effectLst/>
                <a:latin typeface="Cambria" panose="02040503050406030204" pitchFamily="18" charset="0"/>
              </a:rPr>
              <a:t> haklı </a:t>
            </a:r>
            <a:r>
              <a:rPr lang="tr-TR" sz="1800" i="1" dirty="0" err="1">
                <a:effectLst/>
                <a:latin typeface="Cambria" panose="02040503050406030204" pitchFamily="18" charset="0"/>
              </a:rPr>
              <a:t>çıkarı</a:t>
            </a:r>
            <a:r>
              <a:rPr lang="tr-TR" sz="1800" i="1" dirty="0">
                <a:effectLst/>
                <a:latin typeface="Cambria" panose="02040503050406030204" pitchFamily="18" charset="0"/>
              </a:rPr>
              <a:t> bulunan bilgileri </a:t>
            </a:r>
            <a:r>
              <a:rPr lang="tr-TR" sz="1800" i="1" dirty="0" err="1">
                <a:effectLst/>
                <a:latin typeface="Cambria" panose="02040503050406030204" pitchFamily="18" charset="0"/>
              </a:rPr>
              <a:t>açıklamamakla</a:t>
            </a:r>
            <a:r>
              <a:rPr lang="tr-TR" sz="1800" i="1" dirty="0">
                <a:effectLst/>
                <a:latin typeface="Cambria" panose="02040503050406030204" pitchFamily="18" charset="0"/>
              </a:rPr>
              <a:t> </a:t>
            </a:r>
            <a:r>
              <a:rPr lang="tr-TR" sz="1800" i="1" dirty="0" err="1">
                <a:effectLst/>
                <a:latin typeface="Cambria" panose="02040503050406030204" pitchFamily="18" charset="0"/>
              </a:rPr>
              <a:t>yükümlüdür</a:t>
            </a:r>
            <a:r>
              <a:rPr lang="tr-TR" sz="1800" i="1" dirty="0">
                <a:effectLst/>
                <a:latin typeface="Cambria" panose="02040503050406030204" pitchFamily="18" charset="0"/>
              </a:rPr>
              <a:t>”</a:t>
            </a:r>
            <a:r>
              <a:rPr lang="tr-TR" sz="1800" dirty="0">
                <a:effectLst/>
                <a:latin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i="1" dirty="0">
                <a:effectLst/>
                <a:latin typeface="Cambria" panose="02040503050406030204" pitchFamily="18" charset="0"/>
              </a:rPr>
              <a:t>3)</a:t>
            </a:r>
            <a:r>
              <a:rPr lang="tr-TR" sz="1800" i="1" dirty="0" err="1">
                <a:effectLst/>
                <a:latin typeface="Cambria" panose="02040503050406030204" pitchFamily="18" charset="0"/>
              </a:rPr>
              <a:t>Çalışan</a:t>
            </a:r>
            <a:r>
              <a:rPr lang="tr-TR" sz="1800" i="1" dirty="0">
                <a:effectLst/>
                <a:latin typeface="Cambria" panose="02040503050406030204" pitchFamily="18" charset="0"/>
              </a:rPr>
              <a:t>, bir hizmet </a:t>
            </a:r>
            <a:r>
              <a:rPr lang="tr-TR" sz="1800" i="1" dirty="0" err="1">
                <a:effectLst/>
                <a:latin typeface="Cambria" panose="02040503050406030204" pitchFamily="18" charset="0"/>
              </a:rPr>
              <a:t>buluşu</a:t>
            </a:r>
            <a:r>
              <a:rPr lang="tr-TR" sz="1800" i="1" dirty="0">
                <a:effectLst/>
                <a:latin typeface="Cambria" panose="02040503050406030204" pitchFamily="18" charset="0"/>
              </a:rPr>
              <a:t> </a:t>
            </a:r>
            <a:r>
              <a:rPr lang="tr-TR" sz="1800" i="1" dirty="0" err="1">
                <a:effectLst/>
                <a:latin typeface="Cambria" panose="02040503050406030204" pitchFamily="18" charset="0"/>
              </a:rPr>
              <a:t>yaptığında</a:t>
            </a:r>
            <a:r>
              <a:rPr lang="tr-TR" sz="1800" i="1" dirty="0">
                <a:effectLst/>
                <a:latin typeface="Cambria" panose="02040503050406030204" pitchFamily="18" charset="0"/>
              </a:rPr>
              <a:t>, bu </a:t>
            </a:r>
            <a:r>
              <a:rPr lang="tr-TR" sz="1800" i="1" dirty="0" err="1">
                <a:effectLst/>
                <a:latin typeface="Cambria" panose="02040503050406030204" pitchFamily="18" charset="0"/>
              </a:rPr>
              <a:t>buluşunu</a:t>
            </a:r>
            <a:r>
              <a:rPr lang="tr-TR" sz="1800" i="1" dirty="0">
                <a:effectLst/>
                <a:latin typeface="Cambria" panose="02040503050406030204" pitchFamily="18" charset="0"/>
              </a:rPr>
              <a:t> yazılı olarak ve geciktirmeksizin </a:t>
            </a:r>
            <a:r>
              <a:rPr lang="tr-TR" sz="1800" i="1" dirty="0" err="1">
                <a:effectLst/>
                <a:latin typeface="Cambria" panose="02040503050406030204" pitchFamily="18" charset="0"/>
              </a:rPr>
              <a:t>işverene</a:t>
            </a:r>
            <a:r>
              <a:rPr lang="tr-TR" sz="1800" i="1" dirty="0">
                <a:effectLst/>
                <a:latin typeface="Cambria" panose="02040503050406030204" pitchFamily="18" charset="0"/>
              </a:rPr>
              <a:t> bildirmekle </a:t>
            </a:r>
            <a:r>
              <a:rPr lang="tr-TR" sz="1800" i="1" dirty="0" err="1">
                <a:effectLst/>
                <a:latin typeface="Cambria" panose="02040503050406030204" pitchFamily="18" charset="0"/>
              </a:rPr>
              <a:t>yükümlüdür</a:t>
            </a:r>
            <a:r>
              <a:rPr lang="tr-TR" sz="1800" i="1" dirty="0">
                <a:effectLst/>
                <a:latin typeface="Cambria" panose="02040503050406030204" pitchFamily="18" charset="0"/>
              </a:rPr>
              <a:t>. </a:t>
            </a:r>
            <a:r>
              <a:rPr lang="tr-TR" sz="1800" i="1" dirty="0" err="1">
                <a:effectLst/>
                <a:latin typeface="Cambria" panose="02040503050406030204" pitchFamily="18" charset="0"/>
              </a:rPr>
              <a:t>Bulus</a:t>
            </a:r>
            <a:r>
              <a:rPr lang="tr-TR" sz="1800" i="1" dirty="0">
                <a:effectLst/>
                <a:latin typeface="Cambria" panose="02040503050406030204" pitchFamily="18" charset="0"/>
              </a:rPr>
              <a:t>̧ birden </a:t>
            </a:r>
            <a:r>
              <a:rPr lang="tr-TR" sz="1800" i="1" dirty="0" err="1">
                <a:effectLst/>
                <a:latin typeface="Cambria" panose="02040503050406030204" pitchFamily="18" charset="0"/>
              </a:rPr>
              <a:t>çok</a:t>
            </a:r>
            <a:r>
              <a:rPr lang="tr-TR" sz="1800" i="1" dirty="0">
                <a:effectLst/>
                <a:latin typeface="Cambria" panose="02040503050406030204" pitchFamily="18" charset="0"/>
              </a:rPr>
              <a:t> </a:t>
            </a:r>
            <a:r>
              <a:rPr lang="tr-TR" sz="1800" i="1" dirty="0" err="1">
                <a:effectLst/>
                <a:latin typeface="Cambria" panose="02040503050406030204" pitchFamily="18" charset="0"/>
              </a:rPr>
              <a:t>çalışan</a:t>
            </a:r>
            <a:r>
              <a:rPr lang="tr-TR" sz="1800" i="1" dirty="0">
                <a:effectLst/>
                <a:latin typeface="Cambria" panose="02040503050406030204" pitchFamily="18" charset="0"/>
              </a:rPr>
              <a:t> tarafından </a:t>
            </a:r>
            <a:r>
              <a:rPr lang="tr-TR" sz="1800" i="1" dirty="0" err="1">
                <a:effectLst/>
                <a:latin typeface="Cambria" panose="02040503050406030204" pitchFamily="18" charset="0"/>
              </a:rPr>
              <a:t>gerçekleştirilmişse</a:t>
            </a:r>
            <a:r>
              <a:rPr lang="tr-TR" sz="1800" i="1" dirty="0">
                <a:effectLst/>
                <a:latin typeface="Cambria" panose="02040503050406030204" pitchFamily="18" charset="0"/>
              </a:rPr>
              <a:t>, bu bildirim birlikte yapılabilir. </a:t>
            </a:r>
            <a:r>
              <a:rPr lang="tr-TR" sz="1800" i="1" dirty="0" err="1">
                <a:effectLst/>
                <a:latin typeface="Cambria" panose="02040503050406030204" pitchFamily="18" charset="0"/>
              </a:rPr>
              <a:t>İşveren</a:t>
            </a:r>
            <a:r>
              <a:rPr lang="tr-TR" sz="1800" i="1" dirty="0">
                <a:effectLst/>
                <a:latin typeface="Cambria" panose="02040503050406030204" pitchFamily="18" charset="0"/>
              </a:rPr>
              <a:t>, bildirimin kendisine </a:t>
            </a:r>
            <a:r>
              <a:rPr lang="tr-TR" sz="1800" i="1" dirty="0" err="1">
                <a:effectLst/>
                <a:latin typeface="Cambria" panose="02040503050406030204" pitchFamily="18" charset="0"/>
              </a:rPr>
              <a:t>ulaştığı</a:t>
            </a:r>
            <a:r>
              <a:rPr lang="tr-TR" sz="1800" i="1" dirty="0">
                <a:effectLst/>
                <a:latin typeface="Cambria" panose="02040503050406030204" pitchFamily="18" charset="0"/>
              </a:rPr>
              <a:t> tarihi, bildirimde bulunan </a:t>
            </a:r>
            <a:r>
              <a:rPr lang="tr-TR" sz="1800" i="1" dirty="0" err="1">
                <a:effectLst/>
                <a:latin typeface="Cambria" panose="02040503050406030204" pitchFamily="18" charset="0"/>
              </a:rPr>
              <a:t>kişi</a:t>
            </a:r>
            <a:r>
              <a:rPr lang="tr-TR" sz="1800" i="1" dirty="0">
                <a:effectLst/>
                <a:latin typeface="Cambria" panose="02040503050406030204" pitchFamily="18" charset="0"/>
              </a:rPr>
              <a:t> veya </a:t>
            </a:r>
            <a:r>
              <a:rPr lang="tr-TR" sz="1800" i="1" dirty="0" err="1">
                <a:effectLst/>
                <a:latin typeface="Cambria" panose="02040503050406030204" pitchFamily="18" charset="0"/>
              </a:rPr>
              <a:t>kişilere</a:t>
            </a:r>
            <a:r>
              <a:rPr lang="tr-TR" sz="1800" i="1" dirty="0">
                <a:effectLst/>
                <a:latin typeface="Cambria" panose="02040503050406030204" pitchFamily="18" charset="0"/>
              </a:rPr>
              <a:t> gecikmeksizin ve yazılı olarak bildirir”</a:t>
            </a:r>
            <a:r>
              <a:rPr lang="tr-TR" sz="1800" dirty="0">
                <a:effectLst/>
                <a:latin typeface="Cambria" panose="02040503050406030204" pitchFamily="18" charset="0"/>
              </a:rPr>
              <a:t>. </a:t>
            </a:r>
            <a:endParaRPr lang="tr-TR"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52</a:t>
            </a:fld>
            <a:endParaRPr lang="tr-TR"/>
          </a:p>
        </p:txBody>
      </p:sp>
    </p:spTree>
    <p:extLst>
      <p:ext uri="{BB962C8B-B14F-4D97-AF65-F5344CB8AC3E}">
        <p14:creationId xmlns:p14="http://schemas.microsoft.com/office/powerpoint/2010/main" val="4277692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53</a:t>
            </a:fld>
            <a:endParaRPr lang="tr-TR"/>
          </a:p>
        </p:txBody>
      </p:sp>
    </p:spTree>
    <p:extLst>
      <p:ext uri="{BB962C8B-B14F-4D97-AF65-F5344CB8AC3E}">
        <p14:creationId xmlns:p14="http://schemas.microsoft.com/office/powerpoint/2010/main" val="105727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dirty="0">
                <a:effectLst/>
                <a:latin typeface="Cambria" panose="02040503050406030204" pitchFamily="18" charset="0"/>
              </a:rPr>
              <a:t>Yazılı </a:t>
            </a:r>
            <a:r>
              <a:rPr lang="tr-TR" sz="1800" b="1" i="1" dirty="0" err="1">
                <a:effectLst/>
                <a:latin typeface="Cambria" panose="02040503050406030204" pitchFamily="18" charset="0"/>
              </a:rPr>
              <a:t>sözleşme</a:t>
            </a:r>
            <a:r>
              <a:rPr lang="tr-TR" sz="1800" b="1" i="1" dirty="0">
                <a:effectLst/>
                <a:latin typeface="Cambria" panose="02040503050406030204" pitchFamily="18" charset="0"/>
              </a:rPr>
              <a:t> yapılmayan hallerde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işçiye</a:t>
            </a:r>
            <a:r>
              <a:rPr lang="tr-TR" sz="1800" dirty="0">
                <a:effectLst/>
                <a:latin typeface="Cambria" panose="02040503050406030204" pitchFamily="18" charset="0"/>
              </a:rPr>
              <a:t> en </a:t>
            </a:r>
            <a:r>
              <a:rPr lang="tr-TR" sz="1800" dirty="0" err="1">
                <a:effectLst/>
                <a:latin typeface="Cambria" panose="02040503050406030204" pitchFamily="18" charset="0"/>
              </a:rPr>
              <a:t>gec</a:t>
            </a:r>
            <a:r>
              <a:rPr lang="tr-TR" sz="1800" dirty="0">
                <a:effectLst/>
                <a:latin typeface="Cambria" panose="02040503050406030204" pitchFamily="18" charset="0"/>
              </a:rPr>
              <a:t>̧ </a:t>
            </a:r>
            <a:r>
              <a:rPr lang="tr-TR" sz="1800" b="1" i="1" dirty="0">
                <a:effectLst/>
                <a:latin typeface="Cambria" panose="02040503050406030204" pitchFamily="18" charset="0"/>
              </a:rPr>
              <a:t>iki ay </a:t>
            </a:r>
            <a:r>
              <a:rPr lang="tr-TR" sz="1800" b="1" i="1" dirty="0" err="1">
                <a:effectLst/>
                <a:latin typeface="Cambria" panose="02040503050406030204" pitchFamily="18" charset="0"/>
              </a:rPr>
              <a:t>içinde</a:t>
            </a:r>
            <a:r>
              <a:rPr lang="tr-TR" sz="1800" b="1" i="1" dirty="0">
                <a:effectLst/>
                <a:latin typeface="Cambria" panose="02040503050406030204" pitchFamily="18" charset="0"/>
              </a:rPr>
              <a:t> </a:t>
            </a:r>
            <a:r>
              <a:rPr lang="tr-TR" sz="1800" i="1" dirty="0">
                <a:effectLst/>
                <a:latin typeface="Cambria" panose="02040503050406030204" pitchFamily="18" charset="0"/>
              </a:rPr>
              <a:t>genel ve </a:t>
            </a:r>
            <a:r>
              <a:rPr lang="tr-TR" sz="1800" i="1" dirty="0" err="1">
                <a:effectLst/>
                <a:latin typeface="Cambria" panose="02040503050406030204" pitchFamily="18" charset="0"/>
              </a:rPr>
              <a:t>özel</a:t>
            </a:r>
            <a:r>
              <a:rPr lang="tr-TR" sz="1800" i="1" dirty="0">
                <a:effectLst/>
                <a:latin typeface="Cambria" panose="02040503050406030204" pitchFamily="18" charset="0"/>
              </a:rPr>
              <a:t>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koşullarını</a:t>
            </a:r>
            <a:r>
              <a:rPr lang="tr-TR" sz="1800" i="1" dirty="0">
                <a:effectLst/>
                <a:latin typeface="Cambria" panose="02040503050406030204" pitchFamily="18" charset="0"/>
              </a:rPr>
              <a:t>, </a:t>
            </a:r>
            <a:r>
              <a:rPr lang="tr-TR" sz="1800" i="1" dirty="0" err="1">
                <a:effectLst/>
                <a:latin typeface="Cambria" panose="02040503050406030204" pitchFamily="18" charset="0"/>
              </a:rPr>
              <a:t>günlük</a:t>
            </a:r>
            <a:r>
              <a:rPr lang="tr-TR" sz="1800" i="1" dirty="0">
                <a:effectLst/>
                <a:latin typeface="Cambria" panose="02040503050406030204" pitchFamily="18" charset="0"/>
              </a:rPr>
              <a:t> ya da haftalık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süresini</a:t>
            </a:r>
            <a:r>
              <a:rPr lang="tr-TR" sz="1800" i="1" dirty="0">
                <a:effectLst/>
                <a:latin typeface="Cambria" panose="02040503050406030204" pitchFamily="18" charset="0"/>
              </a:rPr>
              <a:t>, temel </a:t>
            </a:r>
            <a:r>
              <a:rPr lang="tr-TR" sz="1800" i="1" dirty="0" err="1">
                <a:effectLst/>
                <a:latin typeface="Cambria" panose="02040503050406030204" pitchFamily="18" charset="0"/>
              </a:rPr>
              <a:t>ücreti</a:t>
            </a:r>
            <a:r>
              <a:rPr lang="tr-TR" sz="1800" i="1" dirty="0">
                <a:effectLst/>
                <a:latin typeface="Cambria" panose="02040503050406030204" pitchFamily="18" charset="0"/>
              </a:rPr>
              <a:t> ve varsa </a:t>
            </a:r>
            <a:r>
              <a:rPr lang="tr-TR" sz="1800" i="1" dirty="0" err="1">
                <a:effectLst/>
                <a:latin typeface="Cambria" panose="02040503050406030204" pitchFamily="18" charset="0"/>
              </a:rPr>
              <a:t>ücret</a:t>
            </a:r>
            <a:r>
              <a:rPr lang="tr-TR" sz="1800" i="1" dirty="0">
                <a:effectLst/>
                <a:latin typeface="Cambria" panose="02040503050406030204" pitchFamily="18" charset="0"/>
              </a:rPr>
              <a:t> eklerini, </a:t>
            </a:r>
            <a:r>
              <a:rPr lang="tr-TR" sz="1800" i="1" dirty="0" err="1">
                <a:effectLst/>
                <a:latin typeface="Cambria" panose="02040503050406030204" pitchFamily="18" charset="0"/>
              </a:rPr>
              <a:t>ücret</a:t>
            </a:r>
            <a:r>
              <a:rPr lang="tr-TR" sz="1800" i="1" dirty="0">
                <a:effectLst/>
                <a:latin typeface="Cambria" panose="02040503050406030204" pitchFamily="18" charset="0"/>
              </a:rPr>
              <a:t> </a:t>
            </a:r>
            <a:r>
              <a:rPr lang="tr-TR" sz="1800" i="1" dirty="0" err="1">
                <a:effectLst/>
                <a:latin typeface="Cambria" panose="02040503050406030204" pitchFamily="18" charset="0"/>
              </a:rPr>
              <a:t>ödeme</a:t>
            </a:r>
            <a:r>
              <a:rPr lang="tr-TR" sz="1800" i="1" dirty="0">
                <a:effectLst/>
                <a:latin typeface="Cambria" panose="02040503050406030204" pitchFamily="18" charset="0"/>
              </a:rPr>
              <a:t> </a:t>
            </a:r>
            <a:r>
              <a:rPr lang="tr-TR" sz="1800" i="1" dirty="0" err="1">
                <a:effectLst/>
                <a:latin typeface="Cambria" panose="02040503050406030204" pitchFamily="18" charset="0"/>
              </a:rPr>
              <a:t>dönemini</a:t>
            </a:r>
            <a:r>
              <a:rPr lang="tr-TR" sz="1800" i="1" dirty="0">
                <a:effectLst/>
                <a:latin typeface="Cambria" panose="02040503050406030204" pitchFamily="18" charset="0"/>
              </a:rPr>
              <a:t>, </a:t>
            </a:r>
            <a:r>
              <a:rPr lang="tr-TR" sz="1800" i="1" dirty="0" err="1">
                <a:effectLst/>
                <a:latin typeface="Cambria" panose="02040503050406030204" pitchFamily="18" charset="0"/>
              </a:rPr>
              <a:t>süresi</a:t>
            </a:r>
            <a:r>
              <a:rPr lang="tr-TR" sz="1800" i="1" dirty="0">
                <a:effectLst/>
                <a:latin typeface="Cambria" panose="02040503050406030204" pitchFamily="18" charset="0"/>
              </a:rPr>
              <a:t> belirli ise </a:t>
            </a:r>
            <a:r>
              <a:rPr lang="tr-TR" sz="1800" i="1" dirty="0" err="1">
                <a:effectLst/>
                <a:latin typeface="Cambria" panose="02040503050406030204" pitchFamily="18" charset="0"/>
              </a:rPr>
              <a:t>sözleşmenin</a:t>
            </a:r>
            <a:r>
              <a:rPr lang="tr-TR" sz="1800" i="1" dirty="0">
                <a:effectLst/>
                <a:latin typeface="Cambria" panose="02040503050406030204" pitchFamily="18" charset="0"/>
              </a:rPr>
              <a:t> </a:t>
            </a:r>
            <a:r>
              <a:rPr lang="tr-TR" sz="1800" i="1" dirty="0" err="1">
                <a:effectLst/>
                <a:latin typeface="Cambria" panose="02040503050406030204" pitchFamily="18" charset="0"/>
              </a:rPr>
              <a:t>süresini</a:t>
            </a:r>
            <a:r>
              <a:rPr lang="tr-TR" sz="1800" i="1" dirty="0">
                <a:effectLst/>
                <a:latin typeface="Cambria" panose="02040503050406030204" pitchFamily="18" charset="0"/>
              </a:rPr>
              <a:t>, fesih halinde tarafların uymak zorunda oldukları </a:t>
            </a:r>
            <a:r>
              <a:rPr lang="tr-TR" sz="1800" i="1" dirty="0" err="1">
                <a:effectLst/>
                <a:latin typeface="Cambria" panose="02040503050406030204" pitchFamily="18" charset="0"/>
              </a:rPr>
              <a:t>hükümleri</a:t>
            </a:r>
            <a:r>
              <a:rPr lang="tr-TR" sz="1800" i="1" dirty="0">
                <a:effectLst/>
                <a:latin typeface="Cambria" panose="02040503050406030204" pitchFamily="18" charset="0"/>
              </a:rPr>
              <a:t> </a:t>
            </a:r>
            <a:r>
              <a:rPr lang="tr-TR" sz="1800" i="1" dirty="0" err="1">
                <a:effectLst/>
                <a:latin typeface="Cambria" panose="02040503050406030204" pitchFamily="18" charset="0"/>
              </a:rPr>
              <a:t>gösteren</a:t>
            </a:r>
            <a:r>
              <a:rPr lang="tr-TR" sz="1800" i="1" dirty="0">
                <a:effectLst/>
                <a:latin typeface="Cambria" panose="02040503050406030204" pitchFamily="18" charset="0"/>
              </a:rPr>
              <a:t> </a:t>
            </a:r>
            <a:r>
              <a:rPr lang="tr-TR" sz="1800" b="1" i="1" dirty="0">
                <a:effectLst/>
                <a:latin typeface="Cambria" panose="02040503050406030204" pitchFamily="18" charset="0"/>
              </a:rPr>
              <a:t>yazılı bir belge vermekle </a:t>
            </a:r>
            <a:r>
              <a:rPr lang="tr-TR" sz="1800" b="1" i="1" dirty="0" err="1">
                <a:effectLst/>
                <a:latin typeface="Cambria" panose="02040503050406030204" pitchFamily="18" charset="0"/>
              </a:rPr>
              <a:t>yükümlüdür</a:t>
            </a:r>
            <a:r>
              <a:rPr lang="tr-TR" sz="1800" i="1" dirty="0">
                <a:effectLst/>
                <a:latin typeface="Cambria" panose="02040503050406030204" pitchFamily="18" charset="0"/>
              </a:rPr>
              <a:t>.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4</a:t>
            </a:fld>
            <a:endParaRPr lang="tr-TR"/>
          </a:p>
        </p:txBody>
      </p:sp>
    </p:spTree>
    <p:extLst>
      <p:ext uri="{BB962C8B-B14F-4D97-AF65-F5344CB8AC3E}">
        <p14:creationId xmlns:p14="http://schemas.microsoft.com/office/powerpoint/2010/main" val="1367256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Örneğin haftanın 5 günü çalışılan bir işyerinde işçi 3 hafta boyunca haftalık toplam 55 saat çalışmışsa daha sonraki 3 hafta boyunca haftada 35 saat çalıştırılmak suretiyle haftalık ortalama çalışma süresi olan 45 saat aşılmayacaktır.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a:t>
            </a:r>
            <a:r>
              <a:rPr lang="tr-TR" sz="1800" dirty="0">
                <a:effectLst/>
                <a:latin typeface="Cambria" panose="02040503050406030204" pitchFamily="18" charset="0"/>
              </a:rPr>
              <a:t>̧ Kanununa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Yönetmeliği’nde</a:t>
            </a:r>
            <a:r>
              <a:rPr lang="tr-TR" sz="1800" dirty="0">
                <a:effectLst/>
                <a:latin typeface="Cambria" panose="02040503050406030204" pitchFamily="18" charset="0"/>
              </a:rPr>
              <a:t> </a:t>
            </a:r>
            <a:r>
              <a:rPr lang="tr-TR" sz="1800" dirty="0" err="1">
                <a:effectLst/>
                <a:latin typeface="Cambria" panose="02040503050406030204" pitchFamily="18" charset="0"/>
              </a:rPr>
              <a:t>düzenlenmis</a:t>
            </a:r>
            <a:r>
              <a:rPr lang="tr-TR" sz="1800" dirty="0">
                <a:effectLst/>
                <a:latin typeface="Cambria" panose="02040503050406030204" pitchFamily="18" charset="0"/>
              </a:rPr>
              <a:t>̧ ve bunun </a:t>
            </a:r>
            <a:r>
              <a:rPr lang="tr-TR" sz="1800" b="1" dirty="0">
                <a:effectLst/>
                <a:latin typeface="Cambria" panose="02040503050406030204" pitchFamily="18" charset="0"/>
              </a:rPr>
              <a:t>yazılı olması </a:t>
            </a:r>
            <a:r>
              <a:rPr lang="tr-TR" sz="1800" dirty="0" err="1">
                <a:effectLst/>
                <a:latin typeface="Cambria" panose="02040503050406030204" pitchFamily="18" charset="0"/>
              </a:rPr>
              <a:t>gerektiği</a:t>
            </a:r>
            <a:r>
              <a:rPr lang="tr-TR" sz="1800" dirty="0">
                <a:effectLst/>
                <a:latin typeface="Cambria" panose="02040503050406030204" pitchFamily="18" charset="0"/>
              </a:rPr>
              <a:t> </a:t>
            </a:r>
            <a:r>
              <a:rPr lang="tr-TR" sz="1800" dirty="0" err="1">
                <a:effectLst/>
                <a:latin typeface="Cambria" panose="02040503050406030204" pitchFamily="18" charset="0"/>
              </a:rPr>
              <a:t>öngörülmüştür</a:t>
            </a:r>
            <a:r>
              <a:rPr lang="tr-TR" sz="1800" dirty="0">
                <a:effectLst/>
                <a:latin typeface="Cambria" panose="02040503050406030204" pitchFamily="18" charset="0"/>
              </a:rPr>
              <a:t>.</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55</a:t>
            </a:fld>
            <a:endParaRPr lang="tr-TR"/>
          </a:p>
        </p:txBody>
      </p:sp>
    </p:spTree>
    <p:extLst>
      <p:ext uri="{BB962C8B-B14F-4D97-AF65-F5344CB8AC3E}">
        <p14:creationId xmlns:p14="http://schemas.microsoft.com/office/powerpoint/2010/main" val="3011839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Ayrıca, sanayie ait </a:t>
            </a:r>
            <a:r>
              <a:rPr lang="tr-TR" sz="1800" dirty="0" err="1">
                <a:effectLst/>
                <a:latin typeface="Cambria" panose="02040503050406030204" pitchFamily="18" charset="0"/>
              </a:rPr>
              <a:t>işlerde</a:t>
            </a:r>
            <a:r>
              <a:rPr lang="tr-TR" sz="1800" dirty="0">
                <a:effectLst/>
                <a:latin typeface="Cambria" panose="02040503050406030204" pitchFamily="18" charset="0"/>
              </a:rPr>
              <a:t> on sekiz </a:t>
            </a:r>
            <a:r>
              <a:rPr lang="tr-TR" sz="1800" dirty="0" err="1">
                <a:effectLst/>
                <a:latin typeface="Cambria" panose="02040503050406030204" pitchFamily="18" charset="0"/>
              </a:rPr>
              <a:t>yaşını</a:t>
            </a:r>
            <a:r>
              <a:rPr lang="tr-TR" sz="1800" dirty="0">
                <a:effectLst/>
                <a:latin typeface="Cambria" panose="02040503050406030204" pitchFamily="18" charset="0"/>
              </a:rPr>
              <a:t> </a:t>
            </a:r>
            <a:r>
              <a:rPr lang="tr-TR" sz="1800" dirty="0" err="1">
                <a:effectLst/>
                <a:latin typeface="Cambria" panose="02040503050406030204" pitchFamily="18" charset="0"/>
              </a:rPr>
              <a:t>doldurmamıs</a:t>
            </a:r>
            <a:r>
              <a:rPr lang="tr-TR" sz="1800" dirty="0">
                <a:effectLst/>
                <a:latin typeface="Cambria" panose="02040503050406030204" pitchFamily="18" charset="0"/>
              </a:rPr>
              <a:t>̧ </a:t>
            </a:r>
            <a:r>
              <a:rPr lang="tr-TR" sz="1800" dirty="0" err="1">
                <a:effectLst/>
                <a:latin typeface="Cambria" panose="02040503050406030204" pitchFamily="18" charset="0"/>
              </a:rPr>
              <a:t>çocuk</a:t>
            </a:r>
            <a:r>
              <a:rPr lang="tr-TR" sz="1800" dirty="0">
                <a:effectLst/>
                <a:latin typeface="Cambria" panose="02040503050406030204" pitchFamily="18" charset="0"/>
              </a:rPr>
              <a:t> ve </a:t>
            </a:r>
            <a:r>
              <a:rPr lang="tr-TR" sz="1800" dirty="0" err="1">
                <a:effectLst/>
                <a:latin typeface="Cambria" panose="02040503050406030204" pitchFamily="18" charset="0"/>
              </a:rPr>
              <a:t>genc</a:t>
            </a:r>
            <a:r>
              <a:rPr lang="tr-TR" sz="1800" dirty="0">
                <a:effectLst/>
                <a:latin typeface="Cambria" panose="02040503050406030204" pitchFamily="18" charset="0"/>
              </a:rPr>
              <a:t>̧ </a:t>
            </a:r>
            <a:r>
              <a:rPr lang="tr-TR" sz="1800" dirty="0" err="1">
                <a:effectLst/>
                <a:latin typeface="Cambria" panose="02040503050406030204" pitchFamily="18" charset="0"/>
              </a:rPr>
              <a:t>işçilerin</a:t>
            </a:r>
            <a:r>
              <a:rPr lang="tr-TR" sz="1800" dirty="0">
                <a:effectLst/>
                <a:latin typeface="Cambria" panose="02040503050406030204" pitchFamily="18" charset="0"/>
              </a:rPr>
              <a:t> gece </a:t>
            </a:r>
            <a:r>
              <a:rPr lang="tr-TR" sz="1800" dirty="0" err="1">
                <a:effectLst/>
                <a:latin typeface="Cambria" panose="02040503050406030204" pitchFamily="18" charset="0"/>
              </a:rPr>
              <a:t>çalıştırılması</a:t>
            </a:r>
            <a:r>
              <a:rPr lang="tr-TR" sz="1800" dirty="0">
                <a:effectLst/>
                <a:latin typeface="Cambria" panose="02040503050406030204" pitchFamily="18" charset="0"/>
              </a:rPr>
              <a:t> </a:t>
            </a:r>
            <a:r>
              <a:rPr lang="tr-TR" sz="1800" dirty="0" err="1">
                <a:effectLst/>
                <a:latin typeface="Cambria" panose="02040503050406030204" pitchFamily="18" charset="0"/>
              </a:rPr>
              <a:t>yasaklanmıştır</a:t>
            </a:r>
            <a:r>
              <a:rPr lang="tr-TR" sz="1800" dirty="0">
                <a:effectLst/>
                <a:latin typeface="Cambria" panose="02040503050406030204" pitchFamily="18" charset="0"/>
              </a:rPr>
              <a:t>.</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57</a:t>
            </a:fld>
            <a:endParaRPr lang="tr-TR"/>
          </a:p>
        </p:txBody>
      </p:sp>
    </p:spTree>
    <p:extLst>
      <p:ext uri="{BB962C8B-B14F-4D97-AF65-F5344CB8AC3E}">
        <p14:creationId xmlns:p14="http://schemas.microsoft.com/office/powerpoint/2010/main" val="451298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iş </a:t>
            </a:r>
            <a:r>
              <a:rPr lang="tr-TR" sz="1800" dirty="0" err="1">
                <a:effectLst/>
                <a:latin typeface="Cambria" panose="02040503050406030204" pitchFamily="18" charset="0"/>
              </a:rPr>
              <a:t>sözleşmesi</a:t>
            </a:r>
            <a:r>
              <a:rPr lang="tr-TR" sz="1800" dirty="0">
                <a:effectLst/>
                <a:latin typeface="Cambria" panose="02040503050406030204" pitchFamily="18" charset="0"/>
              </a:rPr>
              <a:t> ya da toplu iş </a:t>
            </a:r>
            <a:r>
              <a:rPr lang="tr-TR" sz="1800" dirty="0" err="1">
                <a:effectLst/>
                <a:latin typeface="Cambria" panose="02040503050406030204" pitchFamily="18" charset="0"/>
              </a:rPr>
              <a:t>sözleşmesi</a:t>
            </a:r>
            <a:r>
              <a:rPr lang="tr-TR" sz="1800" dirty="0">
                <a:effectLst/>
                <a:latin typeface="Cambria" panose="02040503050406030204" pitchFamily="18" charset="0"/>
              </a:rPr>
              <a:t> ile daha </a:t>
            </a:r>
            <a:r>
              <a:rPr lang="tr-TR" sz="1800" dirty="0" err="1">
                <a:effectLst/>
                <a:latin typeface="Cambria" panose="02040503050406030204" pitchFamily="18" charset="0"/>
              </a:rPr>
              <a:t>düşük</a:t>
            </a:r>
            <a:r>
              <a:rPr lang="tr-TR" sz="1800" dirty="0">
                <a:effectLst/>
                <a:latin typeface="Cambria" panose="02040503050406030204" pitchFamily="18" charset="0"/>
              </a:rPr>
              <a:t> haftalık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kararlaştırılabilir</a:t>
            </a:r>
            <a:r>
              <a:rPr lang="tr-TR" sz="1800" dirty="0">
                <a:effectLst/>
                <a:latin typeface="Cambria" panose="02040503050406030204" pitchFamily="18" charset="0"/>
              </a:rPr>
              <a:t>.</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60</a:t>
            </a:fld>
            <a:endParaRPr lang="tr-TR"/>
          </a:p>
        </p:txBody>
      </p:sp>
    </p:spTree>
    <p:extLst>
      <p:ext uri="{BB962C8B-B14F-4D97-AF65-F5344CB8AC3E}">
        <p14:creationId xmlns:p14="http://schemas.microsoft.com/office/powerpoint/2010/main" val="3416484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a:effectLst/>
                <a:latin typeface="Cambria" panose="02040503050406030204" pitchFamily="18" charset="0"/>
              </a:rPr>
              <a:t>Çalışma</a:t>
            </a:r>
            <a:r>
              <a:rPr lang="tr-TR" sz="1200" dirty="0">
                <a:effectLst/>
                <a:latin typeface="Cambria" panose="02040503050406030204" pitchFamily="18" charset="0"/>
              </a:rPr>
              <a:t> </a:t>
            </a:r>
            <a:r>
              <a:rPr lang="tr-TR" sz="1200" dirty="0" err="1">
                <a:effectLst/>
                <a:latin typeface="Cambria" panose="02040503050406030204" pitchFamily="18" charset="0"/>
              </a:rPr>
              <a:t>süresine</a:t>
            </a:r>
            <a:r>
              <a:rPr lang="tr-TR" sz="1200" dirty="0">
                <a:effectLst/>
                <a:latin typeface="Cambria" panose="02040503050406030204" pitchFamily="18" charset="0"/>
              </a:rPr>
              <a:t> </a:t>
            </a:r>
            <a:r>
              <a:rPr lang="tr-TR" sz="1200" dirty="0" err="1">
                <a:effectLst/>
                <a:latin typeface="Cambria" panose="02040503050406030204" pitchFamily="18" charset="0"/>
              </a:rPr>
              <a:t>ilişkin</a:t>
            </a:r>
            <a:r>
              <a:rPr lang="tr-TR" sz="1200" dirty="0">
                <a:effectLst/>
                <a:latin typeface="Cambria" panose="02040503050406030204" pitchFamily="18" charset="0"/>
              </a:rPr>
              <a:t> 63. madde </a:t>
            </a:r>
            <a:r>
              <a:rPr lang="tr-TR" sz="1200" dirty="0" err="1">
                <a:effectLst/>
                <a:latin typeface="Cambria" panose="02040503050406030204" pitchFamily="18" charset="0"/>
              </a:rPr>
              <a:t>hükmüne</a:t>
            </a:r>
            <a:r>
              <a:rPr lang="tr-TR" sz="1200" dirty="0">
                <a:effectLst/>
                <a:latin typeface="Cambria" panose="02040503050406030204" pitchFamily="18" charset="0"/>
              </a:rPr>
              <a:t> </a:t>
            </a:r>
            <a:r>
              <a:rPr lang="tr-TR" sz="1200" dirty="0" err="1">
                <a:effectLst/>
                <a:latin typeface="Cambria" panose="02040503050406030204" pitchFamily="18" charset="0"/>
              </a:rPr>
              <a:t>göre</a:t>
            </a:r>
            <a:r>
              <a:rPr lang="tr-TR" sz="1200" dirty="0">
                <a:effectLst/>
                <a:latin typeface="Cambria" panose="02040503050406030204" pitchFamily="18" charset="0"/>
              </a:rPr>
              <a:t> </a:t>
            </a:r>
            <a:r>
              <a:rPr lang="tr-TR" sz="1200" dirty="0" err="1">
                <a:effectLst/>
                <a:latin typeface="Cambria" panose="02040503050406030204" pitchFamily="18" charset="0"/>
              </a:rPr>
              <a:t>denkleştirme</a:t>
            </a:r>
            <a:r>
              <a:rPr lang="tr-TR" sz="1200" dirty="0">
                <a:effectLst/>
                <a:latin typeface="Cambria" panose="02040503050406030204" pitchFamily="18" charset="0"/>
              </a:rPr>
              <a:t> esasının </a:t>
            </a:r>
            <a:r>
              <a:rPr lang="tr-TR" sz="1200" dirty="0" err="1">
                <a:effectLst/>
                <a:latin typeface="Cambria" panose="02040503050406030204" pitchFamily="18" charset="0"/>
              </a:rPr>
              <a:t>uygulandığı</a:t>
            </a:r>
            <a:r>
              <a:rPr lang="tr-TR" sz="1200" dirty="0">
                <a:effectLst/>
                <a:latin typeface="Cambria" panose="02040503050406030204" pitchFamily="18" charset="0"/>
              </a:rPr>
              <a:t> hallerde, </a:t>
            </a:r>
            <a:r>
              <a:rPr lang="tr-TR" sz="1200" dirty="0" err="1">
                <a:effectLst/>
                <a:latin typeface="Cambria" panose="02040503050406030204" pitchFamily="18" charset="0"/>
              </a:rPr>
              <a:t>işçinin</a:t>
            </a:r>
            <a:r>
              <a:rPr lang="tr-TR" sz="1200" dirty="0">
                <a:effectLst/>
                <a:latin typeface="Cambria" panose="02040503050406030204" pitchFamily="18" charset="0"/>
              </a:rPr>
              <a:t> haftalık ortalama </a:t>
            </a:r>
            <a:r>
              <a:rPr lang="tr-TR" sz="1200" dirty="0" err="1">
                <a:effectLst/>
                <a:latin typeface="Cambria" panose="02040503050406030204" pitchFamily="18" charset="0"/>
              </a:rPr>
              <a:t>çalışma</a:t>
            </a:r>
            <a:r>
              <a:rPr lang="tr-TR" sz="1200" dirty="0">
                <a:effectLst/>
                <a:latin typeface="Cambria" panose="02040503050406030204" pitchFamily="18" charset="0"/>
              </a:rPr>
              <a:t> </a:t>
            </a:r>
            <a:r>
              <a:rPr lang="tr-TR" sz="1200" dirty="0" err="1">
                <a:effectLst/>
                <a:latin typeface="Cambria" panose="02040503050406030204" pitchFamily="18" charset="0"/>
              </a:rPr>
              <a:t>süresi</a:t>
            </a:r>
            <a:r>
              <a:rPr lang="tr-TR" sz="1200" dirty="0">
                <a:effectLst/>
                <a:latin typeface="Cambria" panose="02040503050406030204" pitchFamily="18" charset="0"/>
              </a:rPr>
              <a:t>, normal haftalık iş </a:t>
            </a:r>
            <a:r>
              <a:rPr lang="tr-TR" sz="1200" dirty="0" err="1">
                <a:effectLst/>
                <a:latin typeface="Cambria" panose="02040503050406030204" pitchFamily="18" charset="0"/>
              </a:rPr>
              <a:t>süresini</a:t>
            </a:r>
            <a:r>
              <a:rPr lang="tr-TR" sz="1200" dirty="0">
                <a:effectLst/>
                <a:latin typeface="Cambria" panose="02040503050406030204" pitchFamily="18" charset="0"/>
              </a:rPr>
              <a:t> </a:t>
            </a:r>
            <a:r>
              <a:rPr lang="tr-TR" sz="1200" dirty="0" err="1">
                <a:effectLst/>
                <a:latin typeface="Cambria" panose="02040503050406030204" pitchFamily="18" charset="0"/>
              </a:rPr>
              <a:t>aşmamak</a:t>
            </a:r>
            <a:r>
              <a:rPr lang="tr-TR" sz="1200" dirty="0">
                <a:effectLst/>
                <a:latin typeface="Cambria" panose="02040503050406030204" pitchFamily="18" charset="0"/>
              </a:rPr>
              <a:t> </a:t>
            </a:r>
            <a:r>
              <a:rPr lang="tr-TR" sz="1200" dirty="0" err="1">
                <a:effectLst/>
                <a:latin typeface="Cambria" panose="02040503050406030204" pitchFamily="18" charset="0"/>
              </a:rPr>
              <a:t>koşulu</a:t>
            </a:r>
            <a:r>
              <a:rPr lang="tr-TR" sz="1200" dirty="0">
                <a:effectLst/>
                <a:latin typeface="Cambria" panose="02040503050406030204" pitchFamily="18" charset="0"/>
              </a:rPr>
              <a:t> ile bazı haftalarda toplam kırk </a:t>
            </a:r>
            <a:r>
              <a:rPr lang="tr-TR" sz="1200" dirty="0" err="1">
                <a:effectLst/>
                <a:latin typeface="Cambria" panose="02040503050406030204" pitchFamily="18" charset="0"/>
              </a:rPr>
              <a:t>bes</a:t>
            </a:r>
            <a:r>
              <a:rPr lang="tr-TR" sz="1200" dirty="0">
                <a:effectLst/>
                <a:latin typeface="Cambria" panose="02040503050406030204" pitchFamily="18" charset="0"/>
              </a:rPr>
              <a:t>̧ saati </a:t>
            </a:r>
            <a:r>
              <a:rPr lang="tr-TR" sz="1200" dirty="0" err="1">
                <a:effectLst/>
                <a:latin typeface="Cambria" panose="02040503050406030204" pitchFamily="18" charset="0"/>
              </a:rPr>
              <a:t>aşsa</a:t>
            </a:r>
            <a:r>
              <a:rPr lang="tr-TR" sz="1200" dirty="0">
                <a:effectLst/>
                <a:latin typeface="Cambria" panose="02040503050406030204" pitchFamily="18" charset="0"/>
              </a:rPr>
              <a:t> dahi bu </a:t>
            </a:r>
            <a:r>
              <a:rPr lang="tr-TR" sz="1200" dirty="0" err="1">
                <a:effectLst/>
                <a:latin typeface="Cambria" panose="02040503050406030204" pitchFamily="18" charset="0"/>
              </a:rPr>
              <a:t>çalışmalar</a:t>
            </a:r>
            <a:r>
              <a:rPr lang="tr-TR" sz="1200" dirty="0">
                <a:effectLst/>
                <a:latin typeface="Cambria" panose="02040503050406030204" pitchFamily="18" charset="0"/>
              </a:rPr>
              <a:t> fazla </a:t>
            </a:r>
            <a:r>
              <a:rPr lang="tr-TR" sz="1200" dirty="0" err="1">
                <a:effectLst/>
                <a:latin typeface="Cambria" panose="02040503050406030204" pitchFamily="18" charset="0"/>
              </a:rPr>
              <a:t>çalışma</a:t>
            </a:r>
            <a:r>
              <a:rPr lang="tr-TR" sz="1200" dirty="0">
                <a:effectLst/>
                <a:latin typeface="Cambria" panose="02040503050406030204" pitchFamily="18" charset="0"/>
              </a:rPr>
              <a:t> sayılmaz.</a:t>
            </a:r>
          </a:p>
          <a:p>
            <a:endParaRPr lang="tr-TR" sz="1200" dirty="0">
              <a:effectLst/>
              <a:latin typeface="Cambria" panose="02040503050406030204" pitchFamily="18" charset="0"/>
            </a:endParaRPr>
          </a:p>
          <a:p>
            <a:r>
              <a:rPr lang="tr-TR" sz="1200" dirty="0">
                <a:effectLst/>
                <a:latin typeface="Cambria" panose="02040503050406030204" pitchFamily="18" charset="0"/>
              </a:rPr>
              <a:t>Cam sanayi, metal sanayi, yeraltı işleri, yüksek desibel sese maruz kalınan işler azami 7,5 saat çalışma yönetmeliği kapsamındadır.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61</a:t>
            </a:fld>
            <a:endParaRPr lang="tr-TR"/>
          </a:p>
        </p:txBody>
      </p:sp>
    </p:spTree>
    <p:extLst>
      <p:ext uri="{BB962C8B-B14F-4D97-AF65-F5344CB8AC3E}">
        <p14:creationId xmlns:p14="http://schemas.microsoft.com/office/powerpoint/2010/main" val="1398736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gece </a:t>
            </a:r>
            <a:r>
              <a:rPr lang="tr-TR" sz="1800" dirty="0" err="1">
                <a:effectLst/>
                <a:latin typeface="Cambria" panose="02040503050406030204" pitchFamily="18" charset="0"/>
              </a:rPr>
              <a:t>çalışmasında</a:t>
            </a:r>
            <a:r>
              <a:rPr lang="tr-TR" sz="1800" dirty="0">
                <a:effectLst/>
                <a:latin typeface="Cambria" panose="02040503050406030204" pitchFamily="18" charset="0"/>
              </a:rPr>
              <a:t> fazla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yapılamayacağı</a:t>
            </a:r>
            <a:r>
              <a:rPr lang="tr-TR" sz="1800" dirty="0">
                <a:effectLst/>
                <a:latin typeface="Cambria" panose="02040503050406030204" pitchFamily="18" charset="0"/>
              </a:rPr>
              <a:t> (m. 41/VI), yer altında maden </a:t>
            </a:r>
            <a:r>
              <a:rPr lang="tr-TR" sz="1800" dirty="0" err="1">
                <a:effectLst/>
                <a:latin typeface="Cambria" panose="02040503050406030204" pitchFamily="18" charset="0"/>
              </a:rPr>
              <a:t>işlerinde</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işçilere</a:t>
            </a:r>
            <a:r>
              <a:rPr lang="tr-TR" sz="1800" dirty="0">
                <a:effectLst/>
                <a:latin typeface="Cambria" panose="02040503050406030204" pitchFamily="18" charset="0"/>
              </a:rPr>
              <a:t> ancak zorunlu nedenler ile </a:t>
            </a:r>
            <a:r>
              <a:rPr lang="tr-TR" sz="1800" dirty="0" err="1">
                <a:effectLst/>
                <a:latin typeface="Cambria" panose="02040503050406030204" pitchFamily="18" charset="0"/>
              </a:rPr>
              <a:t>olağanüstu</a:t>
            </a:r>
            <a:r>
              <a:rPr lang="tr-TR" sz="1800" dirty="0">
                <a:effectLst/>
                <a:latin typeface="Cambria" panose="02040503050406030204" pitchFamily="18" charset="0"/>
              </a:rPr>
              <a:t>̈ hallerde fazla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yaptırılabileceği</a:t>
            </a:r>
            <a:r>
              <a:rPr lang="tr-TR" sz="1800" dirty="0">
                <a:effectLst/>
                <a:latin typeface="Cambria" panose="02040503050406030204" pitchFamily="18" charset="0"/>
              </a:rPr>
              <a:t> (m. 41/IX) </a:t>
            </a:r>
            <a:r>
              <a:rPr lang="tr-TR" sz="1800" dirty="0" err="1">
                <a:effectLst/>
                <a:latin typeface="Cambria" panose="02040503050406030204" pitchFamily="18" charset="0"/>
              </a:rPr>
              <a:t>öngörülmüştür</a:t>
            </a:r>
            <a:r>
              <a:rPr lang="tr-TR" sz="1800" dirty="0">
                <a:effectLst/>
                <a:latin typeface="Cambria" panose="02040503050406030204" pitchFamily="18" charset="0"/>
              </a:rPr>
              <a:t>.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62</a:t>
            </a:fld>
            <a:endParaRPr lang="tr-TR"/>
          </a:p>
        </p:txBody>
      </p:sp>
    </p:spTree>
    <p:extLst>
      <p:ext uri="{BB962C8B-B14F-4D97-AF65-F5344CB8AC3E}">
        <p14:creationId xmlns:p14="http://schemas.microsoft.com/office/powerpoint/2010/main" val="3233042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Yargıtay kararlarında, </a:t>
            </a:r>
            <a:r>
              <a:rPr lang="tr-TR" sz="1800" dirty="0" err="1">
                <a:effectLst/>
                <a:latin typeface="Cambria" panose="02040503050406030204" pitchFamily="18" charset="0"/>
              </a:rPr>
              <a:t>işyeri</a:t>
            </a:r>
            <a:r>
              <a:rPr lang="tr-TR" sz="1800" dirty="0">
                <a:effectLst/>
                <a:latin typeface="Cambria" panose="02040503050406030204" pitchFamily="18" charset="0"/>
              </a:rPr>
              <a:t> kayıtlarının, </a:t>
            </a:r>
            <a:r>
              <a:rPr lang="tr-TR" sz="1800" dirty="0" err="1">
                <a:effectLst/>
                <a:latin typeface="Cambria" panose="02040503050406030204" pitchFamily="18" charset="0"/>
              </a:rPr>
              <a:t>özellikle</a:t>
            </a:r>
            <a:r>
              <a:rPr lang="tr-TR" sz="1800" dirty="0">
                <a:effectLst/>
                <a:latin typeface="Cambria" panose="02040503050406030204" pitchFamily="18" charset="0"/>
              </a:rPr>
              <a:t> </a:t>
            </a:r>
            <a:r>
              <a:rPr lang="tr-TR" sz="1800" dirty="0" err="1">
                <a:effectLst/>
                <a:latin typeface="Cambria" panose="02040503050406030204" pitchFamily="18" charset="0"/>
              </a:rPr>
              <a:t>işyerine</a:t>
            </a:r>
            <a:r>
              <a:rPr lang="tr-TR" sz="1800" dirty="0">
                <a:effectLst/>
                <a:latin typeface="Cambria" panose="02040503050406030204" pitchFamily="18" charset="0"/>
              </a:rPr>
              <a:t> </a:t>
            </a:r>
            <a:r>
              <a:rPr lang="tr-TR" sz="1800" dirty="0" err="1">
                <a:effectLst/>
                <a:latin typeface="Cambria" panose="02040503050406030204" pitchFamily="18" charset="0"/>
              </a:rPr>
              <a:t>giris</a:t>
            </a:r>
            <a:r>
              <a:rPr lang="tr-TR" sz="1800" dirty="0">
                <a:effectLst/>
                <a:latin typeface="Cambria" panose="02040503050406030204" pitchFamily="18" charset="0"/>
              </a:rPr>
              <a:t>̧-</a:t>
            </a:r>
            <a:r>
              <a:rPr lang="tr-TR" sz="1800" dirty="0" err="1">
                <a:effectLst/>
                <a:latin typeface="Cambria" panose="02040503050406030204" pitchFamily="18" charset="0"/>
              </a:rPr>
              <a:t>çıkışı</a:t>
            </a:r>
            <a:r>
              <a:rPr lang="tr-TR" sz="1800" dirty="0">
                <a:effectLst/>
                <a:latin typeface="Cambria" panose="02040503050406030204" pitchFamily="18" charset="0"/>
              </a:rPr>
              <a:t> </a:t>
            </a:r>
            <a:r>
              <a:rPr lang="tr-TR" sz="1800" dirty="0" err="1">
                <a:effectLst/>
                <a:latin typeface="Cambria" panose="02040503050406030204" pitchFamily="18" charset="0"/>
              </a:rPr>
              <a:t>gösteren</a:t>
            </a:r>
            <a:r>
              <a:rPr lang="tr-TR" sz="1800" dirty="0">
                <a:effectLst/>
                <a:latin typeface="Cambria" panose="02040503050406030204" pitchFamily="18" charset="0"/>
              </a:rPr>
              <a:t> belgelerin, </a:t>
            </a:r>
            <a:r>
              <a:rPr lang="tr-TR" sz="1800" dirty="0" err="1">
                <a:effectLst/>
                <a:latin typeface="Cambria" panose="02040503050406030204" pitchFamily="18" charset="0"/>
              </a:rPr>
              <a:t>işyeri</a:t>
            </a:r>
            <a:r>
              <a:rPr lang="tr-TR" sz="1800" dirty="0">
                <a:effectLst/>
                <a:latin typeface="Cambria" panose="02040503050406030204" pitchFamily="18" charset="0"/>
              </a:rPr>
              <a:t> </a:t>
            </a:r>
            <a:r>
              <a:rPr lang="tr-TR" sz="1800" dirty="0" err="1">
                <a:effectLst/>
                <a:latin typeface="Cambria" panose="02040503050406030204" pitchFamily="18" charset="0"/>
              </a:rPr>
              <a:t>ic</a:t>
            </a:r>
            <a:r>
              <a:rPr lang="tr-TR" sz="1800" dirty="0">
                <a:effectLst/>
                <a:latin typeface="Cambria" panose="02040503050406030204" pitchFamily="18" charset="0"/>
              </a:rPr>
              <a:t>̧ </a:t>
            </a:r>
            <a:r>
              <a:rPr lang="tr-TR" sz="1800" dirty="0" err="1">
                <a:effectLst/>
                <a:latin typeface="Cambria" panose="02040503050406030204" pitchFamily="18" charset="0"/>
              </a:rPr>
              <a:t>yazışmalarının</a:t>
            </a:r>
            <a:r>
              <a:rPr lang="tr-TR" sz="1800" dirty="0">
                <a:effectLst/>
                <a:latin typeface="Cambria" panose="02040503050406030204" pitchFamily="18" charset="0"/>
              </a:rPr>
              <a:t> delil </a:t>
            </a:r>
            <a:r>
              <a:rPr lang="tr-TR" sz="1800" dirty="0" err="1">
                <a:effectLst/>
                <a:latin typeface="Cambria" panose="02040503050406030204" pitchFamily="18" charset="0"/>
              </a:rPr>
              <a:t>niteliğinde</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ancak fazla saatlerle </a:t>
            </a:r>
            <a:r>
              <a:rPr lang="tr-TR" sz="1800" dirty="0" err="1">
                <a:effectLst/>
                <a:latin typeface="Cambria" panose="02040503050406030204" pitchFamily="18" charset="0"/>
              </a:rPr>
              <a:t>çalışmanın</a:t>
            </a:r>
            <a:r>
              <a:rPr lang="tr-TR" sz="1800" dirty="0">
                <a:effectLst/>
                <a:latin typeface="Cambria" panose="02040503050406030204" pitchFamily="18" charset="0"/>
              </a:rPr>
              <a:t> yazılı belgelerle kanıtlanamaması halinde tanık beyanlarıyla sonuca gidilmesi </a:t>
            </a:r>
            <a:r>
              <a:rPr lang="tr-TR" sz="1800" dirty="0" err="1">
                <a:effectLst/>
                <a:latin typeface="Cambria" panose="02040503050406030204" pitchFamily="18" charset="0"/>
              </a:rPr>
              <a:t>gerektiği</a:t>
            </a:r>
            <a:r>
              <a:rPr lang="tr-TR" sz="1800" dirty="0">
                <a:effectLst/>
                <a:latin typeface="Cambria" panose="02040503050406030204" pitchFamily="18" charset="0"/>
              </a:rPr>
              <a:t>, bunun </a:t>
            </a:r>
            <a:r>
              <a:rPr lang="tr-TR" sz="1800" dirty="0" err="1">
                <a:effectLst/>
                <a:latin typeface="Cambria" panose="02040503050406030204" pitchFamily="18" charset="0"/>
              </a:rPr>
              <a:t>dışında</a:t>
            </a:r>
            <a:r>
              <a:rPr lang="tr-TR" sz="1800" dirty="0">
                <a:effectLst/>
                <a:latin typeface="Cambria" panose="02040503050406030204" pitchFamily="18" charset="0"/>
              </a:rPr>
              <a:t> </a:t>
            </a:r>
            <a:r>
              <a:rPr lang="tr-TR" sz="1800" dirty="0" err="1">
                <a:effectLst/>
                <a:latin typeface="Cambria" panose="02040503050406030204" pitchFamily="18" charset="0"/>
              </a:rPr>
              <a:t>herkesçe</a:t>
            </a:r>
            <a:r>
              <a:rPr lang="tr-TR" sz="1800" dirty="0">
                <a:effectLst/>
                <a:latin typeface="Cambria" panose="02040503050406030204" pitchFamily="18" charset="0"/>
              </a:rPr>
              <a:t> bilinen genel bazı vakıaların da </a:t>
            </a:r>
            <a:r>
              <a:rPr lang="tr-TR" sz="1800" dirty="0" err="1">
                <a:effectLst/>
                <a:latin typeface="Cambria" panose="02040503050406030204" pitchFamily="18" charset="0"/>
              </a:rPr>
              <a:t>göz</a:t>
            </a:r>
            <a:r>
              <a:rPr lang="tr-TR" sz="1800" dirty="0">
                <a:effectLst/>
                <a:latin typeface="Cambria" panose="02040503050406030204" pitchFamily="18" charset="0"/>
              </a:rPr>
              <a:t> </a:t>
            </a:r>
            <a:r>
              <a:rPr lang="tr-TR" sz="1800" dirty="0" err="1">
                <a:effectLst/>
                <a:latin typeface="Cambria" panose="02040503050406030204" pitchFamily="18" charset="0"/>
              </a:rPr>
              <a:t>önüne</a:t>
            </a:r>
            <a:r>
              <a:rPr lang="tr-TR" sz="1800" dirty="0">
                <a:effectLst/>
                <a:latin typeface="Cambria" panose="02040503050406030204" pitchFamily="18" charset="0"/>
              </a:rPr>
              <a:t> </a:t>
            </a:r>
            <a:r>
              <a:rPr lang="tr-TR" sz="1800" dirty="0" err="1">
                <a:effectLst/>
                <a:latin typeface="Cambria" panose="02040503050406030204" pitchFamily="18" charset="0"/>
              </a:rPr>
              <a:t>alınabileceği</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fiilen </a:t>
            </a:r>
            <a:r>
              <a:rPr lang="tr-TR" sz="1800" dirty="0" err="1">
                <a:effectLst/>
                <a:latin typeface="Cambria" panose="02040503050406030204" pitchFamily="18" charset="0"/>
              </a:rPr>
              <a:t>yaptığı</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niteliği</a:t>
            </a:r>
            <a:r>
              <a:rPr lang="tr-TR" sz="1800" dirty="0">
                <a:effectLst/>
                <a:latin typeface="Cambria" panose="02040503050406030204" pitchFamily="18" charset="0"/>
              </a:rPr>
              <a:t> ve </a:t>
            </a:r>
            <a:r>
              <a:rPr lang="tr-TR" sz="1800" dirty="0" err="1">
                <a:effectLst/>
                <a:latin typeface="Cambria" panose="02040503050406030204" pitchFamily="18" charset="0"/>
              </a:rPr>
              <a:t>yoğunluğuna</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de fazla saatlerle </a:t>
            </a:r>
            <a:r>
              <a:rPr lang="tr-TR" sz="1800" dirty="0" err="1">
                <a:effectLst/>
                <a:latin typeface="Cambria" panose="02040503050406030204" pitchFamily="18" charset="0"/>
              </a:rPr>
              <a:t>çalışmanın</a:t>
            </a:r>
            <a:r>
              <a:rPr lang="tr-TR" sz="1800" dirty="0">
                <a:effectLst/>
                <a:latin typeface="Cambria" panose="02040503050406030204" pitchFamily="18" charset="0"/>
              </a:rPr>
              <a:t> </a:t>
            </a:r>
            <a:r>
              <a:rPr lang="tr-TR" sz="1800" dirty="0" err="1">
                <a:effectLst/>
                <a:latin typeface="Cambria" panose="02040503050406030204" pitchFamily="18" charset="0"/>
              </a:rPr>
              <a:t>gerçekleşip</a:t>
            </a:r>
            <a:r>
              <a:rPr lang="tr-TR" sz="1800" dirty="0">
                <a:effectLst/>
                <a:latin typeface="Cambria" panose="02040503050406030204" pitchFamily="18" charset="0"/>
              </a:rPr>
              <a:t> </a:t>
            </a:r>
            <a:r>
              <a:rPr lang="tr-TR" sz="1800" dirty="0" err="1">
                <a:effectLst/>
                <a:latin typeface="Cambria" panose="02040503050406030204" pitchFamily="18" charset="0"/>
              </a:rPr>
              <a:t>gerçekleşmediğinin</a:t>
            </a:r>
            <a:r>
              <a:rPr lang="tr-TR" sz="1800" dirty="0">
                <a:effectLst/>
                <a:latin typeface="Cambria" panose="02040503050406030204" pitchFamily="18" charset="0"/>
              </a:rPr>
              <a:t> </a:t>
            </a:r>
            <a:r>
              <a:rPr lang="tr-TR" sz="1800" dirty="0" err="1">
                <a:effectLst/>
                <a:latin typeface="Cambria" panose="02040503050406030204" pitchFamily="18" charset="0"/>
              </a:rPr>
              <a:t>araştırılması</a:t>
            </a:r>
            <a:r>
              <a:rPr lang="tr-TR" sz="1800" dirty="0">
                <a:effectLst/>
                <a:latin typeface="Cambria" panose="02040503050406030204" pitchFamily="18" charset="0"/>
              </a:rPr>
              <a:t> </a:t>
            </a:r>
            <a:r>
              <a:rPr lang="tr-TR" sz="1800" dirty="0" err="1">
                <a:effectLst/>
                <a:latin typeface="Cambria" panose="02040503050406030204" pitchFamily="18" charset="0"/>
              </a:rPr>
              <a:t>gerektiği</a:t>
            </a:r>
            <a:r>
              <a:rPr lang="tr-TR" sz="1800" dirty="0">
                <a:effectLst/>
                <a:latin typeface="Cambria" panose="02040503050406030204" pitchFamily="18" charset="0"/>
              </a:rPr>
              <a:t> belirtilmektedir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65</a:t>
            </a:fld>
            <a:endParaRPr lang="tr-TR"/>
          </a:p>
        </p:txBody>
      </p:sp>
    </p:spTree>
    <p:extLst>
      <p:ext uri="{BB962C8B-B14F-4D97-AF65-F5344CB8AC3E}">
        <p14:creationId xmlns:p14="http://schemas.microsoft.com/office/powerpoint/2010/main" val="804469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Yüksek</a:t>
            </a:r>
            <a:r>
              <a:rPr lang="tr-TR" sz="1800" dirty="0">
                <a:effectLst/>
                <a:latin typeface="Cambria" panose="02040503050406030204" pitchFamily="18" charset="0"/>
              </a:rPr>
              <a:t> Mahkeme fazla </a:t>
            </a:r>
            <a:r>
              <a:rPr lang="tr-TR" sz="1800" dirty="0" err="1">
                <a:effectLst/>
                <a:latin typeface="Cambria" panose="02040503050406030204" pitchFamily="18" charset="0"/>
              </a:rPr>
              <a:t>çalışmanın</a:t>
            </a:r>
            <a:r>
              <a:rPr lang="tr-TR" sz="1800" dirty="0">
                <a:effectLst/>
                <a:latin typeface="Cambria" panose="02040503050406030204" pitchFamily="18" charset="0"/>
              </a:rPr>
              <a:t> </a:t>
            </a:r>
            <a:r>
              <a:rPr lang="tr-TR" sz="1800" dirty="0" err="1">
                <a:effectLst/>
                <a:latin typeface="Cambria" panose="02040503050406030204" pitchFamily="18" charset="0"/>
              </a:rPr>
              <a:t>süreklilik</a:t>
            </a:r>
            <a:r>
              <a:rPr lang="tr-TR" sz="1800" dirty="0">
                <a:effectLst/>
                <a:latin typeface="Cambria" panose="02040503050406030204" pitchFamily="18" charset="0"/>
              </a:rPr>
              <a:t> </a:t>
            </a:r>
            <a:r>
              <a:rPr lang="tr-TR" sz="1800" dirty="0" err="1">
                <a:effectLst/>
                <a:latin typeface="Cambria" panose="02040503050406030204" pitchFamily="18" charset="0"/>
              </a:rPr>
              <a:t>teşkil</a:t>
            </a:r>
            <a:r>
              <a:rPr lang="tr-TR" sz="1800" dirty="0">
                <a:effectLst/>
                <a:latin typeface="Cambria" panose="02040503050406030204" pitchFamily="18" charset="0"/>
              </a:rPr>
              <a:t> </a:t>
            </a:r>
            <a:r>
              <a:rPr lang="tr-TR" sz="1800" dirty="0" err="1">
                <a:effectLst/>
                <a:latin typeface="Cambria" panose="02040503050406030204" pitchFamily="18" charset="0"/>
              </a:rPr>
              <a:t>ettiği</a:t>
            </a:r>
            <a:r>
              <a:rPr lang="tr-TR" sz="1800" dirty="0">
                <a:effectLst/>
                <a:latin typeface="Cambria" panose="02040503050406030204" pitchFamily="18" charset="0"/>
              </a:rPr>
              <a:t> iddia edilen hallerde %30 oranında hakkaniyet indirimi uygulanması </a:t>
            </a:r>
            <a:r>
              <a:rPr lang="tr-TR" sz="1800" dirty="0" err="1">
                <a:effectLst/>
                <a:latin typeface="Cambria" panose="02040503050406030204" pitchFamily="18" charset="0"/>
              </a:rPr>
              <a:t>gerektiğini</a:t>
            </a:r>
            <a:r>
              <a:rPr lang="tr-TR" sz="1800" dirty="0">
                <a:effectLst/>
                <a:latin typeface="Cambria" panose="02040503050406030204" pitchFamily="18" charset="0"/>
              </a:rPr>
              <a:t> kabul etmektedir.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68</a:t>
            </a:fld>
            <a:endParaRPr lang="tr-TR"/>
          </a:p>
        </p:txBody>
      </p:sp>
    </p:spTree>
    <p:extLst>
      <p:ext uri="{BB962C8B-B14F-4D97-AF65-F5344CB8AC3E}">
        <p14:creationId xmlns:p14="http://schemas.microsoft.com/office/powerpoint/2010/main" val="1942085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effectLst/>
                <a:latin typeface="Cambria" panose="02040503050406030204" pitchFamily="18" charset="0"/>
              </a:rPr>
              <a:t>TANIM: Uygulamada “yemek molası”, “</a:t>
            </a:r>
            <a:r>
              <a:rPr lang="tr-TR" sz="1200" dirty="0" err="1">
                <a:effectLst/>
                <a:latin typeface="Cambria" panose="02040503050406030204" pitchFamily="18" charset="0"/>
              </a:rPr>
              <a:t>çay</a:t>
            </a:r>
            <a:r>
              <a:rPr lang="tr-TR" sz="1200" dirty="0">
                <a:effectLst/>
                <a:latin typeface="Cambria" panose="02040503050406030204" pitchFamily="18" charset="0"/>
              </a:rPr>
              <a:t>/kahve molası” </a:t>
            </a:r>
            <a:r>
              <a:rPr lang="tr-TR" sz="1200" dirty="0" err="1">
                <a:effectLst/>
                <a:latin typeface="Cambria" panose="02040503050406030204" pitchFamily="18" charset="0"/>
              </a:rPr>
              <a:t>şeklinde</a:t>
            </a:r>
            <a:r>
              <a:rPr lang="tr-TR" sz="1200" dirty="0">
                <a:effectLst/>
                <a:latin typeface="Cambria" panose="02040503050406030204" pitchFamily="18" charset="0"/>
              </a:rPr>
              <a:t> adlandırılan ara dinlenmesi; </a:t>
            </a:r>
            <a:r>
              <a:rPr lang="tr-TR" sz="1200" dirty="0" err="1">
                <a:effectLst/>
                <a:latin typeface="Cambria" panose="02040503050406030204" pitchFamily="18" charset="0"/>
              </a:rPr>
              <a:t>işçilerin</a:t>
            </a:r>
            <a:r>
              <a:rPr lang="tr-TR" sz="1200" dirty="0">
                <a:effectLst/>
                <a:latin typeface="Cambria" panose="02040503050406030204" pitchFamily="18" charset="0"/>
              </a:rPr>
              <a:t> hem dinlenebilmeleri hem de zorunlu </a:t>
            </a:r>
            <a:r>
              <a:rPr lang="tr-TR" sz="1200" dirty="0" err="1">
                <a:effectLst/>
                <a:latin typeface="Cambria" panose="02040503050406030204" pitchFamily="18" charset="0"/>
              </a:rPr>
              <a:t>ihtiyaçlarını</a:t>
            </a:r>
            <a:r>
              <a:rPr lang="tr-TR" sz="1200" dirty="0">
                <a:effectLst/>
                <a:latin typeface="Cambria" panose="02040503050406030204" pitchFamily="18" charset="0"/>
              </a:rPr>
              <a:t> </a:t>
            </a:r>
            <a:r>
              <a:rPr lang="tr-TR" sz="1200" dirty="0" err="1">
                <a:effectLst/>
                <a:latin typeface="Cambria" panose="02040503050406030204" pitchFamily="18" charset="0"/>
              </a:rPr>
              <a:t>karşılayabilmeleri</a:t>
            </a:r>
            <a:r>
              <a:rPr lang="tr-TR" sz="1200" dirty="0">
                <a:effectLst/>
                <a:latin typeface="Cambria" panose="02040503050406030204" pitchFamily="18" charset="0"/>
              </a:rPr>
              <a:t> </a:t>
            </a:r>
            <a:r>
              <a:rPr lang="tr-TR" sz="1200" dirty="0" err="1">
                <a:effectLst/>
                <a:latin typeface="Cambria" panose="02040503050406030204" pitchFamily="18" charset="0"/>
              </a:rPr>
              <a:t>için</a:t>
            </a:r>
            <a:r>
              <a:rPr lang="tr-TR" sz="1200" dirty="0">
                <a:effectLst/>
                <a:latin typeface="Cambria" panose="02040503050406030204" pitchFamily="18" charset="0"/>
              </a:rPr>
              <a:t> </a:t>
            </a:r>
            <a:r>
              <a:rPr lang="tr-TR" sz="1200" dirty="0" err="1">
                <a:effectLst/>
                <a:latin typeface="Cambria" panose="02040503050406030204" pitchFamily="18" charset="0"/>
              </a:rPr>
              <a:t>günlük</a:t>
            </a:r>
            <a:r>
              <a:rPr lang="tr-TR" sz="1200" dirty="0">
                <a:effectLst/>
                <a:latin typeface="Cambria" panose="02040503050406030204" pitchFamily="18" charset="0"/>
              </a:rPr>
              <a:t> </a:t>
            </a:r>
            <a:r>
              <a:rPr lang="tr-TR" sz="1200" dirty="0" err="1">
                <a:effectLst/>
                <a:latin typeface="Cambria" panose="02040503050406030204" pitchFamily="18" charset="0"/>
              </a:rPr>
              <a:t>çalışma</a:t>
            </a:r>
            <a:r>
              <a:rPr lang="tr-TR" sz="1200" dirty="0">
                <a:effectLst/>
                <a:latin typeface="Cambria" panose="02040503050406030204" pitchFamily="18" charset="0"/>
              </a:rPr>
              <a:t> </a:t>
            </a:r>
            <a:r>
              <a:rPr lang="tr-TR" sz="1200" dirty="0" err="1">
                <a:effectLst/>
                <a:latin typeface="Cambria" panose="02040503050406030204" pitchFamily="18" charset="0"/>
              </a:rPr>
              <a:t>süresinin</a:t>
            </a:r>
            <a:r>
              <a:rPr lang="tr-TR" sz="1200" dirty="0">
                <a:effectLst/>
                <a:latin typeface="Cambria" panose="02040503050406030204" pitchFamily="18" charset="0"/>
              </a:rPr>
              <a:t> ortalama bir zamanında o yerin gelenekleri ve </a:t>
            </a:r>
            <a:r>
              <a:rPr lang="tr-TR" sz="1200" dirty="0" err="1">
                <a:effectLst/>
                <a:latin typeface="Cambria" panose="02040503050406030204" pitchFamily="18" charset="0"/>
              </a:rPr>
              <a:t>işin</a:t>
            </a:r>
            <a:r>
              <a:rPr lang="tr-TR" sz="1200" dirty="0">
                <a:effectLst/>
                <a:latin typeface="Cambria" panose="02040503050406030204" pitchFamily="18" charset="0"/>
              </a:rPr>
              <a:t> </a:t>
            </a:r>
            <a:r>
              <a:rPr lang="tr-TR" sz="1200" dirty="0" err="1">
                <a:effectLst/>
                <a:latin typeface="Cambria" panose="02040503050406030204" pitchFamily="18" charset="0"/>
              </a:rPr>
              <a:t>gereğine</a:t>
            </a:r>
            <a:r>
              <a:rPr lang="tr-TR" sz="1200" dirty="0">
                <a:effectLst/>
                <a:latin typeface="Cambria" panose="02040503050406030204" pitchFamily="18" charset="0"/>
              </a:rPr>
              <a:t> </a:t>
            </a:r>
            <a:r>
              <a:rPr lang="tr-TR" sz="1200" dirty="0" err="1">
                <a:effectLst/>
                <a:latin typeface="Cambria" panose="02040503050406030204" pitchFamily="18" charset="0"/>
              </a:rPr>
              <a:t>göre</a:t>
            </a:r>
            <a:r>
              <a:rPr lang="tr-TR" sz="1200" dirty="0">
                <a:effectLst/>
                <a:latin typeface="Cambria" panose="02040503050406030204" pitchFamily="18" charset="0"/>
              </a:rPr>
              <a:t> ayarlanmak suretiyle verilen dinlenme zamanıdır (İK m. 68/I).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71</a:t>
            </a:fld>
            <a:endParaRPr lang="tr-TR"/>
          </a:p>
        </p:txBody>
      </p:sp>
    </p:spTree>
    <p:extLst>
      <p:ext uri="{BB962C8B-B14F-4D97-AF65-F5344CB8AC3E}">
        <p14:creationId xmlns:p14="http://schemas.microsoft.com/office/powerpoint/2010/main" val="694151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md.66 çalışma süresinden sayılan haller(madenlerde, taşocaklarında işçilerin asıl çalışma yerlerine inmeleri veya çıkmaları için gereken süre; işçinin her an iş görmeye hazır halde beklediği süre; çocuk emziren işçinin süt iznini kullandığı süre), </a:t>
            </a:r>
            <a:r>
              <a:rPr lang="tr-TR" sz="1800" dirty="0" err="1">
                <a:effectLst/>
                <a:latin typeface="Cambria" panose="02040503050406030204" pitchFamily="18" charset="0"/>
              </a:rPr>
              <a:t>günlük</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ödenen</a:t>
            </a:r>
            <a:r>
              <a:rPr lang="tr-TR" sz="1800" dirty="0">
                <a:effectLst/>
                <a:latin typeface="Cambria" panose="02040503050406030204" pitchFamily="18" charset="0"/>
              </a:rPr>
              <a:t> veya </a:t>
            </a:r>
            <a:r>
              <a:rPr lang="tr-TR" sz="1800" dirty="0" err="1">
                <a:effectLst/>
                <a:latin typeface="Cambria" panose="02040503050406030204" pitchFamily="18" charset="0"/>
              </a:rPr>
              <a:t>ödenmeyen</a:t>
            </a:r>
            <a:r>
              <a:rPr lang="tr-TR" sz="1800" dirty="0">
                <a:effectLst/>
                <a:latin typeface="Cambria" panose="02040503050406030204" pitchFamily="18" charset="0"/>
              </a:rPr>
              <a:t> kanundan veya </a:t>
            </a:r>
            <a:r>
              <a:rPr lang="tr-TR" sz="1800" dirty="0" err="1">
                <a:effectLst/>
                <a:latin typeface="Cambria" panose="02040503050406030204" pitchFamily="18" charset="0"/>
              </a:rPr>
              <a:t>sözleşmeden</a:t>
            </a:r>
            <a:r>
              <a:rPr lang="tr-TR" sz="1800" dirty="0">
                <a:effectLst/>
                <a:latin typeface="Cambria" panose="02040503050406030204" pitchFamily="18" charset="0"/>
              </a:rPr>
              <a:t> </a:t>
            </a:r>
            <a:r>
              <a:rPr lang="tr-TR" sz="1800" dirty="0" err="1">
                <a:effectLst/>
                <a:latin typeface="Cambria" panose="02040503050406030204" pitchFamily="18" charset="0"/>
              </a:rPr>
              <a:t>doğan</a:t>
            </a:r>
            <a:r>
              <a:rPr lang="tr-TR" sz="1800" dirty="0">
                <a:effectLst/>
                <a:latin typeface="Cambria" panose="02040503050406030204" pitchFamily="18" charset="0"/>
              </a:rPr>
              <a:t> tatil </a:t>
            </a:r>
            <a:r>
              <a:rPr lang="tr-TR" sz="1800" dirty="0" err="1">
                <a:effectLst/>
                <a:latin typeface="Cambria" panose="02040503050406030204" pitchFamily="18" charset="0"/>
              </a:rPr>
              <a:t>günleri</a:t>
            </a:r>
            <a:r>
              <a:rPr lang="tr-TR" sz="1800" dirty="0">
                <a:effectLst/>
                <a:latin typeface="Cambria" panose="02040503050406030204" pitchFamily="18" charset="0"/>
              </a:rPr>
              <a:t>, </a:t>
            </a:r>
            <a:r>
              <a:rPr lang="tr-TR" sz="1800" dirty="0" err="1">
                <a:effectLst/>
                <a:latin typeface="Cambria" panose="02040503050406030204" pitchFamily="18" charset="0"/>
              </a:rPr>
              <a:t>işçiye</a:t>
            </a:r>
            <a:r>
              <a:rPr lang="tr-TR" sz="1800" dirty="0">
                <a:effectLst/>
                <a:latin typeface="Cambria" panose="02040503050406030204" pitchFamily="18" charset="0"/>
              </a:rPr>
              <a:t> evlenmesi veya evlat edinmesi ya da ana veya babasının, </a:t>
            </a:r>
            <a:r>
              <a:rPr lang="tr-TR" sz="1800" dirty="0" err="1">
                <a:effectLst/>
                <a:latin typeface="Cambria" panose="02040503050406030204" pitchFamily="18" charset="0"/>
              </a:rPr>
              <a:t>eşinin</a:t>
            </a:r>
            <a:r>
              <a:rPr lang="tr-TR" sz="1800" dirty="0">
                <a:effectLst/>
                <a:latin typeface="Cambria" panose="02040503050406030204" pitchFamily="18" charset="0"/>
              </a:rPr>
              <a:t>, </a:t>
            </a:r>
            <a:r>
              <a:rPr lang="tr-TR" sz="1800" dirty="0" err="1">
                <a:effectLst/>
                <a:latin typeface="Cambria" panose="02040503050406030204" pitchFamily="18" charset="0"/>
              </a:rPr>
              <a:t>kardeşinin</a:t>
            </a:r>
            <a:r>
              <a:rPr lang="tr-TR" sz="1800" dirty="0">
                <a:effectLst/>
                <a:latin typeface="Cambria" panose="02040503050406030204" pitchFamily="18" charset="0"/>
              </a:rPr>
              <a:t>, </a:t>
            </a:r>
            <a:r>
              <a:rPr lang="tr-TR" sz="1800" dirty="0" err="1">
                <a:effectLst/>
                <a:latin typeface="Cambria" panose="02040503050406030204" pitchFamily="18" charset="0"/>
              </a:rPr>
              <a:t>çocuğunun</a:t>
            </a:r>
            <a:r>
              <a:rPr lang="tr-TR" sz="1800" dirty="0">
                <a:effectLst/>
                <a:latin typeface="Cambria" panose="02040503050406030204" pitchFamily="18" charset="0"/>
              </a:rPr>
              <a:t> </a:t>
            </a:r>
            <a:r>
              <a:rPr lang="tr-TR" sz="1800" dirty="0" err="1">
                <a:effectLst/>
                <a:latin typeface="Cambria" panose="02040503050406030204" pitchFamily="18" charset="0"/>
              </a:rPr>
              <a:t>ölümu</a:t>
            </a:r>
            <a:r>
              <a:rPr lang="tr-TR" sz="1800" dirty="0">
                <a:effectLst/>
                <a:latin typeface="Cambria" panose="02040503050406030204" pitchFamily="18" charset="0"/>
              </a:rPr>
              <a:t>̈ halinde </a:t>
            </a:r>
            <a:r>
              <a:rPr lang="tr-TR" sz="1800" dirty="0" err="1">
                <a:effectLst/>
                <a:latin typeface="Cambria" panose="02040503050406030204" pitchFamily="18" charset="0"/>
              </a:rPr>
              <a:t>üc</a:t>
            </a:r>
            <a:r>
              <a:rPr lang="tr-TR" sz="1800" dirty="0">
                <a:effectLst/>
                <a:latin typeface="Cambria" panose="02040503050406030204" pitchFamily="18" charset="0"/>
              </a:rPr>
              <a:t>̧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eşinin</a:t>
            </a:r>
            <a:r>
              <a:rPr lang="tr-TR" sz="1800" dirty="0">
                <a:effectLst/>
                <a:latin typeface="Cambria" panose="02040503050406030204" pitchFamily="18" charset="0"/>
              </a:rPr>
              <a:t> </a:t>
            </a:r>
            <a:r>
              <a:rPr lang="tr-TR" sz="1800" dirty="0" err="1">
                <a:effectLst/>
                <a:latin typeface="Cambria" panose="02040503050406030204" pitchFamily="18" charset="0"/>
              </a:rPr>
              <a:t>doğum</a:t>
            </a:r>
            <a:r>
              <a:rPr lang="tr-TR" sz="1800" dirty="0">
                <a:effectLst/>
                <a:latin typeface="Cambria" panose="02040503050406030204" pitchFamily="18" charset="0"/>
              </a:rPr>
              <a:t> yapması halinde ise </a:t>
            </a:r>
            <a:r>
              <a:rPr lang="tr-TR" sz="1800" dirty="0" err="1">
                <a:effectLst/>
                <a:latin typeface="Cambria" panose="02040503050406030204" pitchFamily="18" charset="0"/>
              </a:rPr>
              <a:t>bes</a:t>
            </a:r>
            <a:r>
              <a:rPr lang="tr-TR" sz="1800" dirty="0">
                <a:effectLst/>
                <a:latin typeface="Cambria" panose="02040503050406030204" pitchFamily="18" charset="0"/>
              </a:rPr>
              <a:t>̧ </a:t>
            </a:r>
            <a:r>
              <a:rPr lang="tr-TR" sz="1800" dirty="0" err="1">
                <a:effectLst/>
                <a:latin typeface="Cambria" panose="02040503050406030204" pitchFamily="18" charset="0"/>
              </a:rPr>
              <a:t>gün</a:t>
            </a:r>
            <a:r>
              <a:rPr lang="tr-TR" sz="1800" dirty="0">
                <a:effectLst/>
                <a:latin typeface="Cambria" panose="02040503050406030204" pitchFamily="18" charset="0"/>
              </a:rPr>
              <a:t>,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72</a:t>
            </a:fld>
            <a:endParaRPr lang="tr-TR"/>
          </a:p>
        </p:txBody>
      </p:sp>
    </p:spTree>
    <p:extLst>
      <p:ext uri="{BB962C8B-B14F-4D97-AF65-F5344CB8AC3E}">
        <p14:creationId xmlns:p14="http://schemas.microsoft.com/office/powerpoint/2010/main" val="1579399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yapıldığı</a:t>
            </a:r>
            <a:r>
              <a:rPr lang="tr-TR" sz="1800" dirty="0">
                <a:effectLst/>
                <a:latin typeface="Cambria" panose="02040503050406030204" pitchFamily="18" charset="0"/>
              </a:rPr>
              <a:t> tarih </a:t>
            </a:r>
            <a:r>
              <a:rPr lang="tr-TR" sz="1800" dirty="0" err="1">
                <a:effectLst/>
                <a:latin typeface="Cambria" panose="02040503050406030204" pitchFamily="18" charset="0"/>
              </a:rPr>
              <a:t>değil</a:t>
            </a:r>
            <a:r>
              <a:rPr lang="tr-TR" sz="1800" dirty="0">
                <a:effectLst/>
                <a:latin typeface="Cambria" panose="02040503050406030204" pitchFamily="18" charset="0"/>
              </a:rPr>
              <a:t>, fiilen </a:t>
            </a:r>
            <a:r>
              <a:rPr lang="tr-TR" sz="1800" dirty="0" err="1">
                <a:effectLst/>
                <a:latin typeface="Cambria" panose="02040503050406030204" pitchFamily="18" charset="0"/>
              </a:rPr>
              <a:t>işe</a:t>
            </a:r>
            <a:r>
              <a:rPr lang="tr-TR" sz="1800" dirty="0">
                <a:effectLst/>
                <a:latin typeface="Cambria" panose="02040503050406030204" pitchFamily="18" charset="0"/>
              </a:rPr>
              <a:t> </a:t>
            </a:r>
            <a:r>
              <a:rPr lang="tr-TR" sz="1800" dirty="0" err="1">
                <a:effectLst/>
                <a:latin typeface="Cambria" panose="02040503050406030204" pitchFamily="18" charset="0"/>
              </a:rPr>
              <a:t>başlama</a:t>
            </a:r>
            <a:r>
              <a:rPr lang="tr-TR" sz="1800" dirty="0">
                <a:effectLst/>
                <a:latin typeface="Cambria" panose="02040503050406030204" pitchFamily="18" charset="0"/>
              </a:rPr>
              <a:t> tarihi esas alınarak, varsa deneme </a:t>
            </a:r>
            <a:r>
              <a:rPr lang="tr-TR" sz="1800" dirty="0" err="1">
                <a:effectLst/>
                <a:latin typeface="Cambria" panose="02040503050406030204" pitchFamily="18" charset="0"/>
              </a:rPr>
              <a:t>süresi</a:t>
            </a:r>
            <a:r>
              <a:rPr lang="tr-TR" sz="1800" dirty="0">
                <a:effectLst/>
                <a:latin typeface="Cambria" panose="02040503050406030204" pitchFamily="18" charset="0"/>
              </a:rPr>
              <a:t> de dikkate alınarak, hesaplanmaktadır.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76</a:t>
            </a:fld>
            <a:endParaRPr lang="tr-TR"/>
          </a:p>
        </p:txBody>
      </p:sp>
    </p:spTree>
    <p:extLst>
      <p:ext uri="{BB962C8B-B14F-4D97-AF65-F5344CB8AC3E}">
        <p14:creationId xmlns:p14="http://schemas.microsoft.com/office/powerpoint/2010/main" val="265833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effectLst/>
                <a:latin typeface="Cambria" panose="02040503050406030204" pitchFamily="18" charset="0"/>
              </a:rPr>
              <a:t>İs</a:t>
            </a:r>
            <a:r>
              <a:rPr lang="tr-TR" sz="1200" b="1" dirty="0">
                <a:effectLst/>
                <a:latin typeface="Cambria" panose="02040503050406030204" pitchFamily="18" charset="0"/>
              </a:rPr>
              <a:t>̧ </a:t>
            </a:r>
            <a:r>
              <a:rPr lang="tr-TR" sz="1200" b="1" dirty="0" err="1">
                <a:effectLst/>
                <a:latin typeface="Cambria" panose="02040503050406030204" pitchFamily="18" charset="0"/>
              </a:rPr>
              <a:t>sözleşmesi</a:t>
            </a:r>
            <a:r>
              <a:rPr lang="tr-TR" sz="1200" b="1" dirty="0">
                <a:effectLst/>
                <a:latin typeface="Cambria" panose="02040503050406030204" pitchFamily="18" charset="0"/>
              </a:rPr>
              <a:t> </a:t>
            </a:r>
            <a:r>
              <a:rPr lang="tr-TR" sz="1200" b="1" dirty="0" err="1">
                <a:effectLst/>
                <a:latin typeface="Cambria" panose="02040503050406030204" pitchFamily="18" charset="0"/>
              </a:rPr>
              <a:t>işçinin</a:t>
            </a:r>
            <a:r>
              <a:rPr lang="tr-TR" sz="1200" b="1" dirty="0">
                <a:effectLst/>
                <a:latin typeface="Cambria" panose="02040503050406030204" pitchFamily="18" charset="0"/>
              </a:rPr>
              <a:t> </a:t>
            </a:r>
            <a:r>
              <a:rPr lang="tr-TR" sz="1200" b="1" dirty="0" err="1">
                <a:effectLst/>
                <a:latin typeface="Cambria" panose="02040503050406030204" pitchFamily="18" charset="0"/>
              </a:rPr>
              <a:t>kişiliğini</a:t>
            </a:r>
            <a:r>
              <a:rPr lang="tr-TR" sz="1200" b="1" dirty="0">
                <a:effectLst/>
                <a:latin typeface="Cambria" panose="02040503050406030204" pitchFamily="18" charset="0"/>
              </a:rPr>
              <a:t> </a:t>
            </a:r>
            <a:r>
              <a:rPr lang="tr-TR" sz="1200" b="1" dirty="0" err="1">
                <a:effectLst/>
                <a:latin typeface="Cambria" panose="02040503050406030204" pitchFamily="18" charset="0"/>
              </a:rPr>
              <a:t>ön</a:t>
            </a:r>
            <a:r>
              <a:rPr lang="tr-TR" sz="1200" b="1" dirty="0">
                <a:effectLst/>
                <a:latin typeface="Cambria" panose="02040503050406030204" pitchFamily="18" charset="0"/>
              </a:rPr>
              <a:t> plana </a:t>
            </a:r>
            <a:r>
              <a:rPr lang="tr-TR" sz="1200" b="1" dirty="0" err="1">
                <a:effectLst/>
                <a:latin typeface="Cambria" panose="02040503050406030204" pitchFamily="18" charset="0"/>
              </a:rPr>
              <a:t>çıkaran</a:t>
            </a:r>
            <a:r>
              <a:rPr lang="tr-TR" sz="1200" b="1" dirty="0">
                <a:effectLst/>
                <a:latin typeface="Cambria" panose="02040503050406030204" pitchFamily="18" charset="0"/>
              </a:rPr>
              <a:t> ve taraflar arasında </a:t>
            </a:r>
            <a:r>
              <a:rPr lang="tr-TR" sz="1200" b="1" dirty="0" err="1">
                <a:effectLst/>
                <a:latin typeface="Cambria" panose="02040503050406030204" pitchFamily="18" charset="0"/>
              </a:rPr>
              <a:t>kişisel</a:t>
            </a:r>
            <a:r>
              <a:rPr lang="tr-TR" sz="1200" b="1" dirty="0">
                <a:effectLst/>
                <a:latin typeface="Cambria" panose="02040503050406030204" pitchFamily="18" charset="0"/>
              </a:rPr>
              <a:t> </a:t>
            </a:r>
            <a:r>
              <a:rPr lang="tr-TR" sz="1200" b="1" dirty="0" err="1">
                <a:effectLst/>
                <a:latin typeface="Cambria" panose="02040503050406030204" pitchFamily="18" charset="0"/>
              </a:rPr>
              <a:t>ilişki</a:t>
            </a:r>
            <a:r>
              <a:rPr lang="tr-TR" sz="1200" b="1" dirty="0">
                <a:effectLst/>
                <a:latin typeface="Cambria" panose="02040503050406030204" pitchFamily="18" charset="0"/>
              </a:rPr>
              <a:t> kuran bir </a:t>
            </a:r>
            <a:r>
              <a:rPr lang="tr-TR" sz="1200" b="1" dirty="0" err="1">
                <a:effectLst/>
                <a:latin typeface="Cambria" panose="02040503050406030204" pitchFamily="18" charset="0"/>
              </a:rPr>
              <a:t>sözleşmedir</a:t>
            </a:r>
            <a:r>
              <a:rPr lang="tr-TR" sz="1200" dirty="0">
                <a:effectLst/>
                <a:latin typeface="Cambria" panose="02040503050406030204" pitchFamily="18" charset="0"/>
              </a:rPr>
              <a:t>. Bu </a:t>
            </a:r>
            <a:r>
              <a:rPr lang="tr-TR" sz="1200" dirty="0" err="1">
                <a:effectLst/>
                <a:latin typeface="Cambria" panose="02040503050406030204" pitchFamily="18" charset="0"/>
              </a:rPr>
              <a:t>bağlamda</a:t>
            </a:r>
            <a:r>
              <a:rPr lang="tr-TR" sz="1200" dirty="0">
                <a:effectLst/>
                <a:latin typeface="Cambria" panose="02040503050406030204" pitchFamily="18" charset="0"/>
              </a:rPr>
              <a:t> iş </a:t>
            </a:r>
            <a:r>
              <a:rPr lang="tr-TR" sz="1200" dirty="0" err="1">
                <a:effectLst/>
                <a:latin typeface="Cambria" panose="02040503050406030204" pitchFamily="18" charset="0"/>
              </a:rPr>
              <a:t>ilişkisi</a:t>
            </a:r>
            <a:r>
              <a:rPr lang="tr-TR" sz="1200" dirty="0">
                <a:effectLst/>
                <a:latin typeface="Cambria" panose="02040503050406030204" pitchFamily="18" charset="0"/>
              </a:rPr>
              <a:t> taraflar arasında </a:t>
            </a:r>
            <a:r>
              <a:rPr lang="tr-TR" sz="1200" b="1" dirty="0" err="1">
                <a:effectLst/>
                <a:latin typeface="Cambria" panose="02040503050406030204" pitchFamily="18" charset="0"/>
              </a:rPr>
              <a:t>güven</a:t>
            </a:r>
            <a:r>
              <a:rPr lang="tr-TR" sz="1200" b="1" dirty="0">
                <a:effectLst/>
                <a:latin typeface="Cambria" panose="02040503050406030204" pitchFamily="18" charset="0"/>
              </a:rPr>
              <a:t> </a:t>
            </a:r>
            <a:r>
              <a:rPr lang="tr-TR" sz="1200" b="1" dirty="0" err="1">
                <a:effectLst/>
                <a:latin typeface="Cambria" panose="02040503050406030204" pitchFamily="18" charset="0"/>
              </a:rPr>
              <a:t>ilişkisi</a:t>
            </a:r>
            <a:r>
              <a:rPr lang="tr-TR" sz="1200" b="1" dirty="0">
                <a:effectLst/>
                <a:latin typeface="Cambria" panose="02040503050406030204" pitchFamily="18" charset="0"/>
              </a:rPr>
              <a:t> </a:t>
            </a:r>
            <a:r>
              <a:rPr lang="tr-TR" sz="1200" dirty="0">
                <a:effectLst/>
                <a:latin typeface="Cambria" panose="02040503050406030204" pitchFamily="18" charset="0"/>
              </a:rPr>
              <a:t>yaratır. </a:t>
            </a:r>
            <a:r>
              <a:rPr lang="tr-TR" sz="1200" dirty="0" err="1">
                <a:effectLst/>
                <a:latin typeface="Cambria" panose="02040503050406030204" pitchFamily="18" charset="0"/>
              </a:rPr>
              <a:t>İşçinin</a:t>
            </a:r>
            <a:r>
              <a:rPr lang="tr-TR" sz="1200" dirty="0">
                <a:effectLst/>
                <a:latin typeface="Cambria" panose="02040503050406030204" pitchFamily="18" charset="0"/>
              </a:rPr>
              <a:t> </a:t>
            </a:r>
            <a:r>
              <a:rPr lang="tr-TR" sz="1200" dirty="0" err="1">
                <a:effectLst/>
                <a:latin typeface="Cambria" panose="02040503050406030204" pitchFamily="18" charset="0"/>
              </a:rPr>
              <a:t>sözleşmeden</a:t>
            </a:r>
            <a:r>
              <a:rPr lang="tr-TR" sz="1200" dirty="0">
                <a:effectLst/>
                <a:latin typeface="Cambria" panose="02040503050406030204" pitchFamily="18" charset="0"/>
              </a:rPr>
              <a:t> </a:t>
            </a:r>
            <a:r>
              <a:rPr lang="tr-TR" sz="1200" dirty="0" err="1">
                <a:effectLst/>
                <a:latin typeface="Cambria" panose="02040503050406030204" pitchFamily="18" charset="0"/>
              </a:rPr>
              <a:t>doğan</a:t>
            </a:r>
            <a:r>
              <a:rPr lang="tr-TR" sz="1200" dirty="0">
                <a:effectLst/>
                <a:latin typeface="Cambria" panose="02040503050406030204" pitchFamily="18" charset="0"/>
              </a:rPr>
              <a:t> temel edimi olan </a:t>
            </a:r>
            <a:r>
              <a:rPr lang="tr-TR" sz="1200" dirty="0" err="1">
                <a:effectLst/>
                <a:latin typeface="Cambria" panose="02040503050406030204" pitchFamily="18" charset="0"/>
              </a:rPr>
              <a:t>işin</a:t>
            </a:r>
            <a:r>
              <a:rPr lang="tr-TR" sz="1200" dirty="0">
                <a:effectLst/>
                <a:latin typeface="Cambria" panose="02040503050406030204" pitchFamily="18" charset="0"/>
              </a:rPr>
              <a:t> </a:t>
            </a:r>
            <a:r>
              <a:rPr lang="tr-TR" sz="1200" dirty="0" err="1">
                <a:effectLst/>
                <a:latin typeface="Cambria" panose="02040503050406030204" pitchFamily="18" charset="0"/>
              </a:rPr>
              <a:t>görülmesi</a:t>
            </a:r>
            <a:r>
              <a:rPr lang="tr-TR" sz="1200" dirty="0">
                <a:effectLst/>
                <a:latin typeface="Cambria" panose="02040503050406030204" pitchFamily="18" charset="0"/>
              </a:rPr>
              <a:t> </a:t>
            </a:r>
            <a:r>
              <a:rPr lang="tr-TR" sz="1200" dirty="0" err="1">
                <a:effectLst/>
                <a:latin typeface="Cambria" panose="02040503050406030204" pitchFamily="18" charset="0"/>
              </a:rPr>
              <a:t>işçinin</a:t>
            </a:r>
            <a:r>
              <a:rPr lang="tr-TR" sz="1200" dirty="0">
                <a:effectLst/>
                <a:latin typeface="Cambria" panose="02040503050406030204" pitchFamily="18" charset="0"/>
              </a:rPr>
              <a:t> </a:t>
            </a:r>
            <a:r>
              <a:rPr lang="tr-TR" sz="1200" dirty="0" err="1">
                <a:effectLst/>
                <a:latin typeface="Cambria" panose="02040503050406030204" pitchFamily="18" charset="0"/>
              </a:rPr>
              <a:t>kişiliği</a:t>
            </a:r>
            <a:r>
              <a:rPr lang="tr-TR" sz="1200" dirty="0">
                <a:effectLst/>
                <a:latin typeface="Cambria" panose="02040503050406030204" pitchFamily="18" charset="0"/>
              </a:rPr>
              <a:t> ile </a:t>
            </a:r>
            <a:r>
              <a:rPr lang="tr-TR" sz="1200" dirty="0" err="1">
                <a:effectLst/>
                <a:latin typeface="Cambria" panose="02040503050406030204" pitchFamily="18" charset="0"/>
              </a:rPr>
              <a:t>ilişkilidir</a:t>
            </a:r>
            <a:r>
              <a:rPr lang="tr-TR" sz="1200" dirty="0">
                <a:effectLst/>
                <a:latin typeface="Cambria" panose="02040503050406030204" pitchFamily="18" charset="0"/>
              </a:rPr>
              <a:t>. </a:t>
            </a:r>
            <a:r>
              <a:rPr lang="tr-TR" sz="1200" dirty="0" err="1">
                <a:effectLst/>
                <a:latin typeface="Cambria" panose="02040503050406030204" pitchFamily="18" charset="0"/>
              </a:rPr>
              <a:t>İs</a:t>
            </a:r>
            <a:r>
              <a:rPr lang="tr-TR" sz="1200" dirty="0">
                <a:effectLst/>
                <a:latin typeface="Cambria" panose="02040503050406030204" pitchFamily="18" charset="0"/>
              </a:rPr>
              <a:t>̧ </a:t>
            </a:r>
            <a:r>
              <a:rPr lang="tr-TR" sz="1200" dirty="0" err="1">
                <a:effectLst/>
                <a:latin typeface="Cambria" panose="02040503050406030204" pitchFamily="18" charset="0"/>
              </a:rPr>
              <a:t>sözleşmesinde</a:t>
            </a:r>
            <a:r>
              <a:rPr lang="tr-TR" sz="1200" dirty="0">
                <a:effectLst/>
                <a:latin typeface="Cambria" panose="02040503050406030204" pitchFamily="18" charset="0"/>
              </a:rPr>
              <a:t> taraflara </a:t>
            </a:r>
            <a:r>
              <a:rPr lang="tr-TR" sz="1200" dirty="0" err="1">
                <a:effectLst/>
                <a:latin typeface="Cambria" panose="02040503050406030204" pitchFamily="18" charset="0"/>
              </a:rPr>
              <a:t>yüklenen</a:t>
            </a:r>
            <a:r>
              <a:rPr lang="tr-TR" sz="1200" dirty="0">
                <a:effectLst/>
                <a:latin typeface="Cambria" panose="02040503050406030204" pitchFamily="18" charset="0"/>
              </a:rPr>
              <a:t> temel edimler yanında </a:t>
            </a:r>
            <a:r>
              <a:rPr lang="tr-TR" sz="1200" b="1" dirty="0" err="1">
                <a:effectLst/>
                <a:latin typeface="Cambria" panose="02040503050406030204" pitchFamily="18" charset="0"/>
              </a:rPr>
              <a:t>kişiliğe</a:t>
            </a:r>
            <a:r>
              <a:rPr lang="tr-TR" sz="1200" b="1" dirty="0">
                <a:effectLst/>
                <a:latin typeface="Cambria" panose="02040503050406030204" pitchFamily="18" charset="0"/>
              </a:rPr>
              <a:t> </a:t>
            </a:r>
            <a:r>
              <a:rPr lang="tr-TR" sz="1200" b="1" dirty="0" err="1">
                <a:effectLst/>
                <a:latin typeface="Cambria" panose="02040503050406030204" pitchFamily="18" charset="0"/>
              </a:rPr>
              <a:t>ilişkin</a:t>
            </a:r>
            <a:r>
              <a:rPr lang="tr-TR" sz="1200" b="1" dirty="0">
                <a:effectLst/>
                <a:latin typeface="Cambria" panose="02040503050406030204" pitchFamily="18" charset="0"/>
              </a:rPr>
              <a:t> birtakım yan edimler </a:t>
            </a:r>
            <a:r>
              <a:rPr lang="tr-TR" sz="1200" dirty="0">
                <a:effectLst/>
                <a:latin typeface="Cambria" panose="02040503050406030204" pitchFamily="18" charset="0"/>
              </a:rPr>
              <a:t>de vardır. Bu </a:t>
            </a:r>
            <a:r>
              <a:rPr lang="tr-TR" sz="1200" dirty="0" err="1">
                <a:effectLst/>
                <a:latin typeface="Cambria" panose="02040503050406030204" pitchFamily="18" charset="0"/>
              </a:rPr>
              <a:t>çerçevede</a:t>
            </a:r>
            <a:r>
              <a:rPr lang="tr-TR" sz="1200" dirty="0">
                <a:effectLst/>
                <a:latin typeface="Cambria" panose="02040503050406030204" pitchFamily="18" charset="0"/>
              </a:rPr>
              <a:t> </a:t>
            </a:r>
            <a:r>
              <a:rPr lang="tr-TR" sz="1200" dirty="0" err="1">
                <a:effectLst/>
                <a:latin typeface="Cambria" panose="02040503050406030204" pitchFamily="18" charset="0"/>
              </a:rPr>
              <a:t>işçinin</a:t>
            </a:r>
            <a:r>
              <a:rPr lang="tr-TR" sz="1200" dirty="0">
                <a:effectLst/>
                <a:latin typeface="Cambria" panose="02040503050406030204" pitchFamily="18" charset="0"/>
              </a:rPr>
              <a:t> iş </a:t>
            </a:r>
            <a:r>
              <a:rPr lang="tr-TR" sz="1200" dirty="0" err="1">
                <a:effectLst/>
                <a:latin typeface="Cambria" panose="02040503050406030204" pitchFamily="18" charset="0"/>
              </a:rPr>
              <a:t>görme</a:t>
            </a:r>
            <a:r>
              <a:rPr lang="tr-TR" sz="1200" dirty="0">
                <a:effectLst/>
                <a:latin typeface="Cambria" panose="02040503050406030204" pitchFamily="18" charset="0"/>
              </a:rPr>
              <a:t>, </a:t>
            </a:r>
            <a:r>
              <a:rPr lang="tr-TR" sz="1200" dirty="0" err="1">
                <a:effectLst/>
                <a:latin typeface="Cambria" panose="02040503050406030204" pitchFamily="18" charset="0"/>
              </a:rPr>
              <a:t>işverenin</a:t>
            </a:r>
            <a:r>
              <a:rPr lang="tr-TR" sz="1200" dirty="0">
                <a:effectLst/>
                <a:latin typeface="Cambria" panose="02040503050406030204" pitchFamily="18" charset="0"/>
              </a:rPr>
              <a:t> </a:t>
            </a:r>
            <a:r>
              <a:rPr lang="tr-TR" sz="1200" dirty="0" err="1">
                <a:effectLst/>
                <a:latin typeface="Cambria" panose="02040503050406030204" pitchFamily="18" charset="0"/>
              </a:rPr>
              <a:t>ücret</a:t>
            </a:r>
            <a:r>
              <a:rPr lang="tr-TR" sz="1200" dirty="0">
                <a:effectLst/>
                <a:latin typeface="Cambria" panose="02040503050406030204" pitchFamily="18" charset="0"/>
              </a:rPr>
              <a:t> </a:t>
            </a:r>
            <a:r>
              <a:rPr lang="tr-TR" sz="1200" dirty="0" err="1">
                <a:effectLst/>
                <a:latin typeface="Cambria" panose="02040503050406030204" pitchFamily="18" charset="0"/>
              </a:rPr>
              <a:t>ödeme</a:t>
            </a:r>
            <a:r>
              <a:rPr lang="tr-TR" sz="1200" dirty="0">
                <a:effectLst/>
                <a:latin typeface="Cambria" panose="02040503050406030204" pitchFamily="18" charset="0"/>
              </a:rPr>
              <a:t> </a:t>
            </a:r>
            <a:r>
              <a:rPr lang="tr-TR" sz="1200" dirty="0" err="1">
                <a:effectLst/>
                <a:latin typeface="Cambria" panose="02040503050406030204" pitchFamily="18" charset="0"/>
              </a:rPr>
              <a:t>yükümlülüklerinin</a:t>
            </a:r>
            <a:r>
              <a:rPr lang="tr-TR" sz="1200" dirty="0">
                <a:effectLst/>
                <a:latin typeface="Cambria" panose="02040503050406030204" pitchFamily="18" charset="0"/>
              </a:rPr>
              <a:t> yanında, </a:t>
            </a:r>
            <a:r>
              <a:rPr lang="tr-TR" sz="1200" b="1" dirty="0" err="1">
                <a:effectLst/>
                <a:latin typeface="Cambria" panose="02040503050406030204" pitchFamily="18" charset="0"/>
              </a:rPr>
              <a:t>işçinin</a:t>
            </a:r>
            <a:r>
              <a:rPr lang="tr-TR" sz="1200" b="1" dirty="0">
                <a:effectLst/>
                <a:latin typeface="Cambria" panose="02040503050406030204" pitchFamily="18" charset="0"/>
              </a:rPr>
              <a:t> sadakat ve itaat, </a:t>
            </a:r>
            <a:r>
              <a:rPr lang="tr-TR" sz="1200" b="1" dirty="0" err="1">
                <a:effectLst/>
                <a:latin typeface="Cambria" panose="02040503050406030204" pitchFamily="18" charset="0"/>
              </a:rPr>
              <a:t>işverenin</a:t>
            </a:r>
            <a:r>
              <a:rPr lang="tr-TR" sz="1200" b="1" dirty="0">
                <a:effectLst/>
                <a:latin typeface="Cambria" panose="02040503050406030204" pitchFamily="18" charset="0"/>
              </a:rPr>
              <a:t> de </a:t>
            </a:r>
            <a:r>
              <a:rPr lang="tr-TR" sz="1200" b="1" dirty="0" err="1">
                <a:effectLst/>
                <a:latin typeface="Cambria" panose="02040503050406030204" pitchFamily="18" charset="0"/>
              </a:rPr>
              <a:t>gözetme</a:t>
            </a:r>
            <a:r>
              <a:rPr lang="tr-TR" sz="1200" b="1" dirty="0">
                <a:effectLst/>
                <a:latin typeface="Cambria" panose="02040503050406030204" pitchFamily="18" charset="0"/>
              </a:rPr>
              <a:t> ve </a:t>
            </a:r>
            <a:r>
              <a:rPr lang="tr-TR" sz="1200" b="1" dirty="0" err="1">
                <a:effectLst/>
                <a:latin typeface="Cambria" panose="02040503050406030204" pitchFamily="18" charset="0"/>
              </a:rPr>
              <a:t>eşit</a:t>
            </a:r>
            <a:r>
              <a:rPr lang="tr-TR" sz="1200" b="1" dirty="0">
                <a:effectLst/>
                <a:latin typeface="Cambria" panose="02040503050406030204" pitchFamily="18" charset="0"/>
              </a:rPr>
              <a:t> </a:t>
            </a:r>
            <a:r>
              <a:rPr lang="tr-TR" sz="1200" b="1" dirty="0" err="1">
                <a:effectLst/>
                <a:latin typeface="Cambria" panose="02040503050406030204" pitchFamily="18" charset="0"/>
              </a:rPr>
              <a:t>işlem</a:t>
            </a:r>
            <a:r>
              <a:rPr lang="tr-TR" sz="1200" b="1" dirty="0">
                <a:effectLst/>
                <a:latin typeface="Cambria" panose="02040503050406030204" pitchFamily="18" charset="0"/>
              </a:rPr>
              <a:t> borcu </a:t>
            </a:r>
            <a:r>
              <a:rPr lang="tr-TR" sz="1200" dirty="0">
                <a:effectLst/>
                <a:latin typeface="Cambria" panose="02040503050406030204" pitchFamily="18" charset="0"/>
              </a:rPr>
              <a:t>vardır.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5</a:t>
            </a:fld>
            <a:endParaRPr lang="tr-TR"/>
          </a:p>
        </p:txBody>
      </p:sp>
    </p:spTree>
    <p:extLst>
      <p:ext uri="{BB962C8B-B14F-4D97-AF65-F5344CB8AC3E}">
        <p14:creationId xmlns:p14="http://schemas.microsoft.com/office/powerpoint/2010/main" val="2039646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latin typeface="Cambria" panose="02040503050406030204" pitchFamily="18" charset="0"/>
              </a:rPr>
              <a:t>İs</a:t>
            </a:r>
            <a:r>
              <a:rPr lang="tr-TR" sz="1200" dirty="0">
                <a:effectLst/>
                <a:latin typeface="Cambria" panose="02040503050406030204" pitchFamily="18" charset="0"/>
              </a:rPr>
              <a:t>̧ </a:t>
            </a:r>
            <a:r>
              <a:rPr lang="tr-TR" sz="1200" dirty="0" err="1">
                <a:effectLst/>
                <a:latin typeface="Cambria" panose="02040503050406030204" pitchFamily="18" charset="0"/>
              </a:rPr>
              <a:t>sözleşmesini</a:t>
            </a:r>
            <a:r>
              <a:rPr lang="tr-TR" sz="1200" dirty="0">
                <a:effectLst/>
                <a:latin typeface="Cambria" panose="02040503050406030204" pitchFamily="18" charset="0"/>
              </a:rPr>
              <a:t> tarafların </a:t>
            </a:r>
            <a:r>
              <a:rPr lang="tr-TR" sz="1200" dirty="0" err="1">
                <a:effectLst/>
                <a:latin typeface="Cambria" panose="02040503050406030204" pitchFamily="18" charset="0"/>
              </a:rPr>
              <a:t>anlaşarak</a:t>
            </a:r>
            <a:r>
              <a:rPr lang="tr-TR" sz="1200" dirty="0">
                <a:effectLst/>
                <a:latin typeface="Cambria" panose="02040503050406030204" pitchFamily="18" charset="0"/>
              </a:rPr>
              <a:t> sona erdirmesi fesih anlamına </a:t>
            </a:r>
            <a:r>
              <a:rPr lang="tr-TR" sz="1200" dirty="0" err="1">
                <a:effectLst/>
                <a:latin typeface="Cambria" panose="02040503050406030204" pitchFamily="18" charset="0"/>
              </a:rPr>
              <a:t>gelmediği</a:t>
            </a:r>
            <a:r>
              <a:rPr lang="tr-TR" sz="1200" dirty="0">
                <a:effectLst/>
                <a:latin typeface="Cambria" panose="02040503050406030204" pitchFamily="18" charset="0"/>
              </a:rPr>
              <a:t> </a:t>
            </a:r>
            <a:r>
              <a:rPr lang="tr-TR" sz="1200" dirty="0" err="1">
                <a:effectLst/>
                <a:latin typeface="Cambria" panose="02040503050406030204" pitchFamily="18" charset="0"/>
              </a:rPr>
              <a:t>için</a:t>
            </a:r>
            <a:r>
              <a:rPr lang="tr-TR" sz="1200" dirty="0">
                <a:effectLst/>
                <a:latin typeface="Cambria" panose="02040503050406030204" pitchFamily="18" charset="0"/>
              </a:rPr>
              <a:t> feshe </a:t>
            </a:r>
            <a:r>
              <a:rPr lang="tr-TR" sz="1200" dirty="0" err="1">
                <a:effectLst/>
                <a:latin typeface="Cambria" panose="02040503050406030204" pitchFamily="18" charset="0"/>
              </a:rPr>
              <a:t>ilişkin</a:t>
            </a:r>
            <a:r>
              <a:rPr lang="tr-TR" sz="1200" dirty="0">
                <a:effectLst/>
                <a:latin typeface="Cambria" panose="02040503050406030204" pitchFamily="18" charset="0"/>
              </a:rPr>
              <a:t> </a:t>
            </a:r>
            <a:r>
              <a:rPr lang="tr-TR" sz="1200" dirty="0" err="1">
                <a:effectLst/>
                <a:latin typeface="Cambria" panose="02040503050406030204" pitchFamily="18" charset="0"/>
              </a:rPr>
              <a:t>hükümler</a:t>
            </a:r>
            <a:r>
              <a:rPr lang="tr-TR" sz="1200" dirty="0">
                <a:effectLst/>
                <a:latin typeface="Cambria" panose="02040503050406030204" pitchFamily="18" charset="0"/>
              </a:rPr>
              <a:t> ve </a:t>
            </a:r>
            <a:r>
              <a:rPr lang="tr-TR" sz="1200" dirty="0" err="1">
                <a:effectLst/>
                <a:latin typeface="Cambria" panose="02040503050406030204" pitchFamily="18" charset="0"/>
              </a:rPr>
              <a:t>sonuçlar</a:t>
            </a:r>
            <a:r>
              <a:rPr lang="tr-TR" sz="1200" dirty="0">
                <a:effectLst/>
                <a:latin typeface="Cambria" panose="02040503050406030204" pitchFamily="18" charset="0"/>
              </a:rPr>
              <a:t> uygulama alanı bulmaz, fesih nedeniyle </a:t>
            </a:r>
            <a:r>
              <a:rPr lang="tr-TR" sz="1200" dirty="0" err="1">
                <a:effectLst/>
                <a:latin typeface="Cambria" panose="02040503050406030204" pitchFamily="18" charset="0"/>
              </a:rPr>
              <a:t>işçi</a:t>
            </a:r>
            <a:r>
              <a:rPr lang="tr-TR" sz="1200" dirty="0">
                <a:effectLst/>
                <a:latin typeface="Cambria" panose="02040503050406030204" pitchFamily="18" charset="0"/>
              </a:rPr>
              <a:t> lehine </a:t>
            </a:r>
            <a:r>
              <a:rPr lang="tr-TR" sz="1200" dirty="0" err="1">
                <a:effectLst/>
                <a:latin typeface="Cambria" panose="02040503050406030204" pitchFamily="18" charset="0"/>
              </a:rPr>
              <a:t>gündeme</a:t>
            </a:r>
            <a:r>
              <a:rPr lang="tr-TR" sz="1200" dirty="0">
                <a:effectLst/>
                <a:latin typeface="Cambria" panose="02040503050406030204" pitchFamily="18" charset="0"/>
              </a:rPr>
              <a:t> gelebilecek haklar </a:t>
            </a:r>
            <a:r>
              <a:rPr lang="tr-TR" sz="1200" dirty="0" err="1">
                <a:effectLst/>
                <a:latin typeface="Cambria" panose="02040503050406030204" pitchFamily="18" charset="0"/>
              </a:rPr>
              <a:t>doğmaz</a:t>
            </a:r>
            <a:r>
              <a:rPr lang="tr-TR" sz="1200" dirty="0">
                <a:effectLst/>
                <a:latin typeface="Cambria" panose="02040503050406030204" pitchFamily="18" charset="0"/>
              </a:rPr>
              <a:t>. </a:t>
            </a:r>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79</a:t>
            </a:fld>
            <a:endParaRPr lang="tr-TR"/>
          </a:p>
        </p:txBody>
      </p:sp>
    </p:spTree>
    <p:extLst>
      <p:ext uri="{BB962C8B-B14F-4D97-AF65-F5344CB8AC3E}">
        <p14:creationId xmlns:p14="http://schemas.microsoft.com/office/powerpoint/2010/main" val="344700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a:effectLst/>
                <a:latin typeface="Cambria" panose="02040503050406030204" pitchFamily="18" charset="0"/>
              </a:rPr>
              <a:t>Ölümün</a:t>
            </a:r>
            <a:r>
              <a:rPr lang="tr-TR" sz="1200" dirty="0">
                <a:effectLst/>
                <a:latin typeface="Cambria" panose="02040503050406030204" pitchFamily="18" charset="0"/>
              </a:rPr>
              <a:t> iş </a:t>
            </a:r>
            <a:r>
              <a:rPr lang="tr-TR" sz="1200" dirty="0" err="1">
                <a:effectLst/>
                <a:latin typeface="Cambria" panose="02040503050406030204" pitchFamily="18" charset="0"/>
              </a:rPr>
              <a:t>sözleşmeleri</a:t>
            </a:r>
            <a:r>
              <a:rPr lang="tr-TR" sz="1200" dirty="0">
                <a:effectLst/>
                <a:latin typeface="Cambria" panose="02040503050406030204" pitchFamily="18" charset="0"/>
              </a:rPr>
              <a:t> </a:t>
            </a:r>
            <a:r>
              <a:rPr lang="tr-TR" sz="1200" dirty="0" err="1">
                <a:effectLst/>
                <a:latin typeface="Cambria" panose="02040503050406030204" pitchFamily="18" charset="0"/>
              </a:rPr>
              <a:t>üzerindeki</a:t>
            </a:r>
            <a:r>
              <a:rPr lang="tr-TR" sz="1200" dirty="0">
                <a:effectLst/>
                <a:latin typeface="Cambria" panose="02040503050406030204" pitchFamily="18" charset="0"/>
              </a:rPr>
              <a:t> etkisi </a:t>
            </a:r>
            <a:r>
              <a:rPr lang="tr-TR" sz="1200" dirty="0" err="1">
                <a:effectLst/>
                <a:latin typeface="Cambria" panose="02040503050406030204" pitchFamily="18" charset="0"/>
              </a:rPr>
              <a:t>sözleşmenin</a:t>
            </a:r>
            <a:r>
              <a:rPr lang="tr-TR" sz="1200" dirty="0">
                <a:effectLst/>
                <a:latin typeface="Cambria" panose="02040503050406030204" pitchFamily="18" charset="0"/>
              </a:rPr>
              <a:t> taraflarından hangisi bakımından </a:t>
            </a:r>
            <a:r>
              <a:rPr lang="tr-TR" sz="1200" dirty="0" err="1">
                <a:effectLst/>
                <a:latin typeface="Cambria" panose="02040503050406030204" pitchFamily="18" charset="0"/>
              </a:rPr>
              <a:t>gerçekleştiğine</a:t>
            </a:r>
            <a:r>
              <a:rPr lang="tr-TR" sz="1200" dirty="0">
                <a:effectLst/>
                <a:latin typeface="Cambria" panose="02040503050406030204" pitchFamily="18" charset="0"/>
              </a:rPr>
              <a:t> </a:t>
            </a:r>
            <a:r>
              <a:rPr lang="tr-TR" sz="1200" dirty="0" err="1">
                <a:effectLst/>
                <a:latin typeface="Cambria" panose="02040503050406030204" pitchFamily="18" charset="0"/>
              </a:rPr>
              <a:t>göre</a:t>
            </a:r>
            <a:r>
              <a:rPr lang="tr-TR" sz="1200" dirty="0">
                <a:effectLst/>
                <a:latin typeface="Cambria" panose="02040503050406030204" pitchFamily="18" charset="0"/>
              </a:rPr>
              <a:t> farklılık </a:t>
            </a:r>
            <a:r>
              <a:rPr lang="tr-TR" sz="1200" dirty="0" err="1">
                <a:effectLst/>
                <a:latin typeface="Cambria" panose="02040503050406030204" pitchFamily="18" charset="0"/>
              </a:rPr>
              <a:t>göstermektedir</a:t>
            </a:r>
            <a:r>
              <a:rPr lang="tr-TR" sz="1200" dirty="0">
                <a:effectLst/>
                <a:latin typeface="Cambria" panose="02040503050406030204" pitchFamily="18" charset="0"/>
              </a:rPr>
              <a:t>.</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81</a:t>
            </a:fld>
            <a:endParaRPr lang="tr-TR"/>
          </a:p>
        </p:txBody>
      </p:sp>
    </p:spTree>
    <p:extLst>
      <p:ext uri="{BB962C8B-B14F-4D97-AF65-F5344CB8AC3E}">
        <p14:creationId xmlns:p14="http://schemas.microsoft.com/office/powerpoint/2010/main" val="3896513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Belirtilen </a:t>
            </a:r>
            <a:r>
              <a:rPr lang="tr-TR" sz="1800" dirty="0" err="1">
                <a:effectLst/>
                <a:latin typeface="Cambria" panose="02040503050406030204" pitchFamily="18" charset="0"/>
              </a:rPr>
              <a:t>süreler</a:t>
            </a:r>
            <a:r>
              <a:rPr lang="tr-TR" sz="1800" dirty="0">
                <a:effectLst/>
                <a:latin typeface="Cambria" panose="02040503050406030204" pitchFamily="18" charset="0"/>
              </a:rPr>
              <a:t> fesih bildiriminin </a:t>
            </a:r>
            <a:r>
              <a:rPr lang="tr-TR" sz="1800" dirty="0" err="1">
                <a:effectLst/>
                <a:latin typeface="Cambria" panose="02040503050406030204" pitchFamily="18" charset="0"/>
              </a:rPr>
              <a:t>karşı</a:t>
            </a:r>
            <a:r>
              <a:rPr lang="tr-TR" sz="1800" dirty="0">
                <a:effectLst/>
                <a:latin typeface="Cambria" panose="02040503050406030204" pitchFamily="18" charset="0"/>
              </a:rPr>
              <a:t> tarafa </a:t>
            </a:r>
            <a:r>
              <a:rPr lang="tr-TR" sz="1800" dirty="0" err="1">
                <a:effectLst/>
                <a:latin typeface="Cambria" panose="02040503050406030204" pitchFamily="18" charset="0"/>
              </a:rPr>
              <a:t>ulaştığı</a:t>
            </a:r>
            <a:r>
              <a:rPr lang="tr-TR" sz="1800" dirty="0">
                <a:effectLst/>
                <a:latin typeface="Cambria" panose="02040503050406030204" pitchFamily="18" charset="0"/>
              </a:rPr>
              <a:t> andan </a:t>
            </a:r>
            <a:r>
              <a:rPr lang="tr-TR" sz="1800" dirty="0" err="1">
                <a:effectLst/>
                <a:latin typeface="Cambria" panose="02040503050406030204" pitchFamily="18" charset="0"/>
              </a:rPr>
              <a:t>başlayarak</a:t>
            </a:r>
            <a:r>
              <a:rPr lang="tr-TR" sz="1800" dirty="0">
                <a:effectLst/>
                <a:latin typeface="Cambria" panose="02040503050406030204" pitchFamily="18" charset="0"/>
              </a:rPr>
              <a:t> hesap olunur (TBK m. 432/II) ve haftanın hangi </a:t>
            </a:r>
            <a:r>
              <a:rPr lang="tr-TR" sz="1800" dirty="0" err="1">
                <a:effectLst/>
                <a:latin typeface="Cambria" panose="02040503050406030204" pitchFamily="18" charset="0"/>
              </a:rPr>
              <a:t>gününde</a:t>
            </a:r>
            <a:r>
              <a:rPr lang="tr-TR" sz="1800" dirty="0">
                <a:effectLst/>
                <a:latin typeface="Cambria" panose="02040503050406030204" pitchFamily="18" charset="0"/>
              </a:rPr>
              <a:t> fesih bildirimi </a:t>
            </a:r>
            <a:r>
              <a:rPr lang="tr-TR" sz="1800" dirty="0" err="1">
                <a:effectLst/>
                <a:latin typeface="Cambria" panose="02040503050406030204" pitchFamily="18" charset="0"/>
              </a:rPr>
              <a:t>yapılmışsa</a:t>
            </a:r>
            <a:r>
              <a:rPr lang="tr-TR" sz="1800" dirty="0">
                <a:effectLst/>
                <a:latin typeface="Cambria" panose="02040503050406030204" pitchFamily="18" charset="0"/>
              </a:rPr>
              <a:t> son haftanın feshin </a:t>
            </a:r>
            <a:r>
              <a:rPr lang="tr-TR" sz="1800" dirty="0" err="1">
                <a:effectLst/>
                <a:latin typeface="Cambria" panose="02040503050406030204" pitchFamily="18" charset="0"/>
              </a:rPr>
              <a:t>yapıldığı</a:t>
            </a:r>
            <a:r>
              <a:rPr lang="tr-TR" sz="1800" dirty="0">
                <a:effectLst/>
                <a:latin typeface="Cambria" panose="02040503050406030204" pitchFamily="18" charset="0"/>
              </a:rPr>
              <a:t> </a:t>
            </a:r>
            <a:r>
              <a:rPr lang="tr-TR" sz="1800" dirty="0" err="1">
                <a:effectLst/>
                <a:latin typeface="Cambria" panose="02040503050406030204" pitchFamily="18" charset="0"/>
              </a:rPr>
              <a:t>güne</a:t>
            </a:r>
            <a:r>
              <a:rPr lang="tr-TR" sz="1800" dirty="0">
                <a:effectLst/>
                <a:latin typeface="Cambria" panose="02040503050406030204" pitchFamily="18" charset="0"/>
              </a:rPr>
              <a:t> ismen uyan </a:t>
            </a:r>
            <a:r>
              <a:rPr lang="tr-TR" sz="1800" dirty="0" err="1">
                <a:effectLst/>
                <a:latin typeface="Cambria" panose="02040503050406030204" pitchFamily="18" charset="0"/>
              </a:rPr>
              <a:t>gününde</a:t>
            </a:r>
            <a:r>
              <a:rPr lang="tr-TR" sz="1800" dirty="0">
                <a:effectLst/>
                <a:latin typeface="Cambria" panose="02040503050406030204" pitchFamily="18" charset="0"/>
              </a:rPr>
              <a:t> </a:t>
            </a:r>
            <a:r>
              <a:rPr lang="tr-TR" sz="1800" dirty="0" err="1">
                <a:effectLst/>
                <a:latin typeface="Cambria" panose="02040503050406030204" pitchFamily="18" charset="0"/>
              </a:rPr>
              <a:t>sözleşme</a:t>
            </a:r>
            <a:r>
              <a:rPr lang="tr-TR" sz="1800" dirty="0">
                <a:effectLst/>
                <a:latin typeface="Cambria" panose="02040503050406030204" pitchFamily="18" charset="0"/>
              </a:rPr>
              <a:t> sona erer (TBK m. 92/I-2). Hastalık, kaza, gebelik veya </a:t>
            </a:r>
            <a:r>
              <a:rPr lang="tr-TR" sz="1800" dirty="0" err="1">
                <a:effectLst/>
                <a:latin typeface="Cambria" panose="02040503050406030204" pitchFamily="18" charset="0"/>
              </a:rPr>
              <a:t>doğum</a:t>
            </a:r>
            <a:r>
              <a:rPr lang="tr-TR" sz="1800" dirty="0">
                <a:effectLst/>
                <a:latin typeface="Cambria" panose="02040503050406030204" pitchFamily="18" charset="0"/>
              </a:rPr>
              <a:t> gibi nedenler ile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askıya </a:t>
            </a:r>
            <a:r>
              <a:rPr lang="tr-TR" sz="1800" dirty="0" err="1">
                <a:effectLst/>
                <a:latin typeface="Cambria" panose="02040503050406030204" pitchFamily="18" charset="0"/>
              </a:rPr>
              <a:t>alındığı</a:t>
            </a:r>
            <a:r>
              <a:rPr lang="tr-TR" sz="1800" dirty="0">
                <a:effectLst/>
                <a:latin typeface="Cambria" panose="02040503050406030204" pitchFamily="18" charset="0"/>
              </a:rPr>
              <a:t> hallerde fesih bildirimi yapılsa bile bildirim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işlemez</a:t>
            </a:r>
            <a:r>
              <a:rPr lang="tr-TR" sz="1800" dirty="0">
                <a:effectLst/>
                <a:latin typeface="Cambria" panose="02040503050406030204" pitchFamily="18" charset="0"/>
              </a:rPr>
              <a:t>.</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84</a:t>
            </a:fld>
            <a:endParaRPr lang="tr-TR"/>
          </a:p>
        </p:txBody>
      </p:sp>
    </p:spTree>
    <p:extLst>
      <p:ext uri="{BB962C8B-B14F-4D97-AF65-F5344CB8AC3E}">
        <p14:creationId xmlns:p14="http://schemas.microsoft.com/office/powerpoint/2010/main" val="1183173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Cambria" panose="02040503050406030204" pitchFamily="18" charset="0"/>
              </a:rPr>
              <a:t>Bu husustaki </a:t>
            </a:r>
            <a:r>
              <a:rPr lang="tr-TR" sz="1200" dirty="0" err="1">
                <a:effectLst/>
                <a:latin typeface="Cambria" panose="02040503050406030204" pitchFamily="18" charset="0"/>
              </a:rPr>
              <a:t>yerleşik</a:t>
            </a:r>
            <a:r>
              <a:rPr lang="tr-TR" sz="1200" dirty="0">
                <a:effectLst/>
                <a:latin typeface="Cambria" panose="02040503050406030204" pitchFamily="18" charset="0"/>
              </a:rPr>
              <a:t> </a:t>
            </a:r>
            <a:r>
              <a:rPr lang="tr-TR" sz="1200" dirty="0" err="1">
                <a:effectLst/>
                <a:latin typeface="Cambria" panose="02040503050406030204" pitchFamily="18" charset="0"/>
              </a:rPr>
              <a:t>içtihat</a:t>
            </a:r>
            <a:r>
              <a:rPr lang="tr-TR" sz="1200" dirty="0">
                <a:effectLst/>
                <a:latin typeface="Cambria" panose="02040503050406030204" pitchFamily="18" charset="0"/>
              </a:rPr>
              <a:t>; yasal ihbar </a:t>
            </a:r>
            <a:r>
              <a:rPr lang="tr-TR" sz="1200" dirty="0" err="1">
                <a:effectLst/>
                <a:latin typeface="Cambria" panose="02040503050406030204" pitchFamily="18" charset="0"/>
              </a:rPr>
              <a:t>önelinin</a:t>
            </a:r>
            <a:r>
              <a:rPr lang="tr-TR" sz="1200" dirty="0">
                <a:effectLst/>
                <a:latin typeface="Cambria" panose="02040503050406030204" pitchFamily="18" charset="0"/>
              </a:rPr>
              <a:t> en fazla 4 katı (ihbar tazminatı + </a:t>
            </a:r>
            <a:r>
              <a:rPr lang="tr-TR" sz="1200" dirty="0" err="1">
                <a:effectLst/>
                <a:latin typeface="Cambria" panose="02040503050406030204" pitchFamily="18" charset="0"/>
              </a:rPr>
              <a:t>kötüniyet</a:t>
            </a:r>
            <a:r>
              <a:rPr lang="tr-TR" sz="1200" dirty="0">
                <a:effectLst/>
                <a:latin typeface="Cambria" panose="02040503050406030204" pitchFamily="18" charset="0"/>
              </a:rPr>
              <a:t> tazminatı) tutarında belirlenmesi şeklindedir.</a:t>
            </a:r>
            <a:endParaRPr lang="tr-TR" sz="1200"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85</a:t>
            </a:fld>
            <a:endParaRPr lang="tr-TR"/>
          </a:p>
        </p:txBody>
      </p:sp>
    </p:spTree>
    <p:extLst>
      <p:ext uri="{BB962C8B-B14F-4D97-AF65-F5344CB8AC3E}">
        <p14:creationId xmlns:p14="http://schemas.microsoft.com/office/powerpoint/2010/main" val="3725927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Bildirim </a:t>
            </a:r>
            <a:r>
              <a:rPr lang="tr-TR" sz="1800" dirty="0" err="1">
                <a:effectLst/>
                <a:latin typeface="Cambria" panose="02040503050406030204" pitchFamily="18" charset="0"/>
              </a:rPr>
              <a:t>sürelerinin</a:t>
            </a:r>
            <a:r>
              <a:rPr lang="tr-TR" sz="1800" dirty="0">
                <a:effectLst/>
                <a:latin typeface="Cambria" panose="02040503050406030204" pitchFamily="18" charset="0"/>
              </a:rPr>
              <a:t> </a:t>
            </a:r>
            <a:r>
              <a:rPr lang="tr-TR" sz="1800" dirty="0" err="1">
                <a:effectLst/>
                <a:latin typeface="Cambria" panose="02040503050406030204" pitchFamily="18" charset="0"/>
              </a:rPr>
              <a:t>bölünerek</a:t>
            </a:r>
            <a:r>
              <a:rPr lang="tr-TR" sz="1800" dirty="0">
                <a:effectLst/>
                <a:latin typeface="Cambria" panose="02040503050406030204" pitchFamily="18" charset="0"/>
              </a:rPr>
              <a:t> bu iki </a:t>
            </a:r>
            <a:r>
              <a:rPr lang="tr-TR" sz="1800" dirty="0" err="1">
                <a:effectLst/>
                <a:latin typeface="Cambria" panose="02040503050406030204" pitchFamily="18" charset="0"/>
              </a:rPr>
              <a:t>yöntemin</a:t>
            </a:r>
            <a:r>
              <a:rPr lang="tr-TR" sz="1800" dirty="0">
                <a:effectLst/>
                <a:latin typeface="Cambria" panose="02040503050406030204" pitchFamily="18" charset="0"/>
              </a:rPr>
              <a:t> bir arada uygulanması </a:t>
            </a:r>
            <a:r>
              <a:rPr lang="tr-TR" sz="1800" dirty="0" err="1">
                <a:effectLst/>
                <a:latin typeface="Cambria" panose="02040503050406030204" pitchFamily="18" charset="0"/>
              </a:rPr>
              <a:t>mümkün</a:t>
            </a:r>
            <a:r>
              <a:rPr lang="tr-TR" sz="1800" dirty="0">
                <a:effectLst/>
                <a:latin typeface="Cambria" panose="02040503050406030204" pitchFamily="18" charset="0"/>
              </a:rPr>
              <a:t> </a:t>
            </a:r>
            <a:r>
              <a:rPr lang="tr-TR" sz="1800" dirty="0" err="1">
                <a:effectLst/>
                <a:latin typeface="Cambria" panose="02040503050406030204" pitchFamily="18" charset="0"/>
              </a:rPr>
              <a:t>değildir</a:t>
            </a:r>
            <a:r>
              <a:rPr lang="tr-TR" sz="1800" dirty="0">
                <a:effectLst/>
                <a:latin typeface="Cambria" panose="02040503050406030204" pitchFamily="18" charset="0"/>
              </a:rPr>
              <a:t>. Zira ihbar </a:t>
            </a:r>
            <a:r>
              <a:rPr lang="tr-TR" sz="1800" dirty="0" err="1">
                <a:effectLst/>
                <a:latin typeface="Cambria" panose="02040503050406030204" pitchFamily="18" charset="0"/>
              </a:rPr>
              <a:t>süresinin</a:t>
            </a:r>
            <a:r>
              <a:rPr lang="tr-TR" sz="1800" dirty="0">
                <a:effectLst/>
                <a:latin typeface="Cambria" panose="02040503050406030204" pitchFamily="18" charset="0"/>
              </a:rPr>
              <a:t> </a:t>
            </a:r>
            <a:r>
              <a:rPr lang="tr-TR" sz="1800" dirty="0" err="1">
                <a:effectLst/>
                <a:latin typeface="Cambria" panose="02040503050406030204" pitchFamily="18" charset="0"/>
              </a:rPr>
              <a:t>bölünmezliği</a:t>
            </a:r>
            <a:r>
              <a:rPr lang="tr-TR" sz="1800" dirty="0">
                <a:effectLst/>
                <a:latin typeface="Cambria" panose="02040503050406030204" pitchFamily="18" charset="0"/>
              </a:rPr>
              <a:t> esastır.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86</a:t>
            </a:fld>
            <a:endParaRPr lang="tr-TR"/>
          </a:p>
        </p:txBody>
      </p:sp>
    </p:spTree>
    <p:extLst>
      <p:ext uri="{BB962C8B-B14F-4D97-AF65-F5344CB8AC3E}">
        <p14:creationId xmlns:p14="http://schemas.microsoft.com/office/powerpoint/2010/main" val="37697763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Tüm</a:t>
            </a:r>
            <a:r>
              <a:rPr lang="tr-TR" sz="1800" dirty="0">
                <a:effectLst/>
                <a:latin typeface="Cambria" panose="02040503050406030204" pitchFamily="18" charset="0"/>
              </a:rPr>
              <a:t> iş </a:t>
            </a:r>
            <a:r>
              <a:rPr lang="tr-TR" sz="1800" dirty="0" err="1">
                <a:effectLst/>
                <a:latin typeface="Cambria" panose="02040503050406030204" pitchFamily="18" charset="0"/>
              </a:rPr>
              <a:t>ilişkileri</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a:t>
            </a:r>
            <a:r>
              <a:rPr lang="tr-TR" sz="1800" dirty="0" err="1">
                <a:effectLst/>
                <a:latin typeface="Cambria" panose="02040503050406030204" pitchFamily="18" charset="0"/>
              </a:rPr>
              <a:t>kötüniyet</a:t>
            </a:r>
            <a:r>
              <a:rPr lang="tr-TR" sz="1800" dirty="0">
                <a:effectLst/>
                <a:latin typeface="Cambria" panose="02040503050406030204" pitchFamily="18" charset="0"/>
              </a:rPr>
              <a:t> tazminatı isteme hakkı </a:t>
            </a:r>
            <a:r>
              <a:rPr lang="tr-TR" sz="1800" b="1" dirty="0" err="1">
                <a:effectLst/>
                <a:latin typeface="Cambria" panose="02040503050406030204" pitchFamily="18" charset="0"/>
              </a:rPr>
              <a:t>bes</a:t>
            </a:r>
            <a:r>
              <a:rPr lang="tr-TR" sz="1800" b="1" dirty="0">
                <a:effectLst/>
                <a:latin typeface="Cambria" panose="02040503050406030204" pitchFamily="18" charset="0"/>
              </a:rPr>
              <a:t>̧ yıllık </a:t>
            </a:r>
            <a:r>
              <a:rPr lang="tr-TR" sz="1800" b="1" dirty="0" err="1">
                <a:effectLst/>
                <a:latin typeface="Cambria" panose="02040503050406030204" pitchFamily="18" charset="0"/>
              </a:rPr>
              <a:t>zamanaşımı</a:t>
            </a:r>
            <a:r>
              <a:rPr lang="tr-TR" sz="1800" b="1" dirty="0">
                <a:effectLst/>
                <a:latin typeface="Cambria" panose="02040503050406030204" pitchFamily="18" charset="0"/>
              </a:rPr>
              <a:t> </a:t>
            </a:r>
            <a:r>
              <a:rPr lang="tr-TR" sz="1800" b="1" dirty="0" err="1">
                <a:effectLst/>
                <a:latin typeface="Cambria" panose="02040503050406030204" pitchFamily="18" charset="0"/>
              </a:rPr>
              <a:t>süresine</a:t>
            </a:r>
            <a:r>
              <a:rPr lang="tr-TR" sz="1800" b="1" dirty="0">
                <a:effectLst/>
                <a:latin typeface="Cambria" panose="02040503050406030204" pitchFamily="18" charset="0"/>
              </a:rPr>
              <a:t> tabidir.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89</a:t>
            </a:fld>
            <a:endParaRPr lang="tr-TR"/>
          </a:p>
        </p:txBody>
      </p:sp>
    </p:spTree>
    <p:extLst>
      <p:ext uri="{BB962C8B-B14F-4D97-AF65-F5344CB8AC3E}">
        <p14:creationId xmlns:p14="http://schemas.microsoft.com/office/powerpoint/2010/main" val="2523512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30 işçi sayısının hesabında tam süreli kısmi süreli, belirli süreli belirsiz süreli sözleşmeye dayanan çalışmalar açısından yapılmaz.</a:t>
            </a:r>
          </a:p>
          <a:p>
            <a:r>
              <a:rPr lang="tr-TR" dirty="0"/>
              <a:t>30 işçi koşulunun sağlanıp sağlanmadığı fesih bildiriminin yapıldığı tarihteki işçi sayısı dikkate alınarak belirlenir.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İşletmenin</a:t>
            </a:r>
            <a:r>
              <a:rPr lang="tr-TR" sz="1800" dirty="0">
                <a:effectLst/>
                <a:latin typeface="Cambria" panose="02040503050406030204" pitchFamily="18" charset="0"/>
              </a:rPr>
              <a:t> </a:t>
            </a:r>
            <a:r>
              <a:rPr lang="tr-TR" sz="1800" dirty="0" err="1">
                <a:effectLst/>
                <a:latin typeface="Cambria" panose="02040503050406030204" pitchFamily="18" charset="0"/>
              </a:rPr>
              <a:t>bütününu</a:t>
            </a:r>
            <a:r>
              <a:rPr lang="tr-TR" sz="1800" dirty="0">
                <a:effectLst/>
                <a:latin typeface="Cambria" panose="02040503050406030204" pitchFamily="18" charset="0"/>
              </a:rPr>
              <a:t>̈ sevk ve idare eden </a:t>
            </a:r>
            <a:r>
              <a:rPr lang="tr-TR" sz="1800" dirty="0" err="1">
                <a:effectLst/>
                <a:latin typeface="Cambria" panose="02040503050406030204" pitchFamily="18" charset="0"/>
              </a:rPr>
              <a:t>işveren</a:t>
            </a:r>
            <a:r>
              <a:rPr lang="tr-TR" sz="1800" dirty="0">
                <a:effectLst/>
                <a:latin typeface="Cambria" panose="02040503050406030204" pitchFamily="18" charset="0"/>
              </a:rPr>
              <a:t> vekili ve yardımcıları ile </a:t>
            </a:r>
            <a:r>
              <a:rPr lang="tr-TR" sz="1800" dirty="0" err="1">
                <a:effectLst/>
                <a:latin typeface="Cambria" panose="02040503050406030204" pitchFamily="18" charset="0"/>
              </a:rPr>
              <a:t>işyerinin</a:t>
            </a:r>
            <a:r>
              <a:rPr lang="tr-TR" sz="1800" dirty="0">
                <a:effectLst/>
                <a:latin typeface="Cambria" panose="02040503050406030204" pitchFamily="18" charset="0"/>
              </a:rPr>
              <a:t> </a:t>
            </a:r>
            <a:r>
              <a:rPr lang="tr-TR" sz="1800" dirty="0" err="1">
                <a:effectLst/>
                <a:latin typeface="Cambria" panose="02040503050406030204" pitchFamily="18" charset="0"/>
              </a:rPr>
              <a:t>bütününu</a:t>
            </a:r>
            <a:r>
              <a:rPr lang="tr-TR" sz="1800" dirty="0">
                <a:effectLst/>
                <a:latin typeface="Cambria" panose="02040503050406030204" pitchFamily="18" charset="0"/>
              </a:rPr>
              <a:t>̈ sevk ve idare eden ve </a:t>
            </a:r>
            <a:r>
              <a:rPr lang="tr-TR" sz="1800" dirty="0" err="1">
                <a:effectLst/>
                <a:latin typeface="Cambria" panose="02040503050406030204" pitchFamily="18" charset="0"/>
              </a:rPr>
              <a:t>işçiyi</a:t>
            </a:r>
            <a:r>
              <a:rPr lang="tr-TR" sz="1800" dirty="0">
                <a:effectLst/>
                <a:latin typeface="Cambria" panose="02040503050406030204" pitchFamily="18" charset="0"/>
              </a:rPr>
              <a:t> </a:t>
            </a:r>
            <a:r>
              <a:rPr lang="tr-TR" sz="1800" dirty="0" err="1">
                <a:effectLst/>
                <a:latin typeface="Cambria" panose="02040503050406030204" pitchFamily="18" charset="0"/>
              </a:rPr>
              <a:t>işe</a:t>
            </a:r>
            <a:r>
              <a:rPr lang="tr-TR" sz="1800" dirty="0">
                <a:effectLst/>
                <a:latin typeface="Cambria" panose="02040503050406030204" pitchFamily="18" charset="0"/>
              </a:rPr>
              <a:t> alma ve </a:t>
            </a:r>
            <a:r>
              <a:rPr lang="tr-TR" sz="1800" dirty="0" err="1">
                <a:effectLst/>
                <a:latin typeface="Cambria" panose="02040503050406030204" pitchFamily="18" charset="0"/>
              </a:rPr>
              <a:t>işten</a:t>
            </a:r>
            <a:r>
              <a:rPr lang="tr-TR" sz="1800" dirty="0">
                <a:effectLst/>
                <a:latin typeface="Cambria" panose="02040503050406030204" pitchFamily="18" charset="0"/>
              </a:rPr>
              <a:t> </a:t>
            </a:r>
            <a:r>
              <a:rPr lang="tr-TR" sz="1800" dirty="0" err="1">
                <a:effectLst/>
                <a:latin typeface="Cambria" panose="02040503050406030204" pitchFamily="18" charset="0"/>
              </a:rPr>
              <a:t>çıkarma</a:t>
            </a:r>
            <a:r>
              <a:rPr lang="tr-TR" sz="1800" dirty="0">
                <a:effectLst/>
                <a:latin typeface="Cambria" panose="02040503050406030204" pitchFamily="18" charset="0"/>
              </a:rPr>
              <a:t> yetkisi bulunan </a:t>
            </a:r>
            <a:r>
              <a:rPr lang="tr-TR" sz="1800" dirty="0" err="1">
                <a:effectLst/>
                <a:latin typeface="Cambria" panose="02040503050406030204" pitchFamily="18" charset="0"/>
              </a:rPr>
              <a:t>işveren</a:t>
            </a:r>
            <a:r>
              <a:rPr lang="tr-TR" sz="1800" dirty="0">
                <a:effectLst/>
                <a:latin typeface="Cambria" panose="02040503050406030204" pitchFamily="18" charset="0"/>
              </a:rPr>
              <a:t> vekilleri hakkında </a:t>
            </a:r>
            <a:r>
              <a:rPr lang="tr-TR" sz="1800" dirty="0" err="1">
                <a:effectLst/>
                <a:latin typeface="Cambria" panose="02040503050406030204" pitchFamily="18" charset="0"/>
              </a:rPr>
              <a:t>İs</a:t>
            </a:r>
            <a:r>
              <a:rPr lang="tr-TR" sz="1800" dirty="0">
                <a:effectLst/>
                <a:latin typeface="Cambria" panose="02040503050406030204" pitchFamily="18" charset="0"/>
              </a:rPr>
              <a:t>̧ Kanunu’nun 18, 19 ve 21. maddeleri ile 25. maddenin son fıkra </a:t>
            </a:r>
            <a:r>
              <a:rPr lang="tr-TR" sz="1800" dirty="0" err="1">
                <a:effectLst/>
                <a:latin typeface="Cambria" panose="02040503050406030204" pitchFamily="18" charset="0"/>
              </a:rPr>
              <a:t>hükmu</a:t>
            </a:r>
            <a:r>
              <a:rPr lang="tr-TR" sz="1800" dirty="0">
                <a:effectLst/>
                <a:latin typeface="Cambria" panose="02040503050406030204" pitchFamily="18" charset="0"/>
              </a:rPr>
              <a:t>̈ uygulanmamaktadır (İK m. 18/son).</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91</a:t>
            </a:fld>
            <a:endParaRPr lang="tr-TR"/>
          </a:p>
        </p:txBody>
      </p:sp>
    </p:spTree>
    <p:extLst>
      <p:ext uri="{BB962C8B-B14F-4D97-AF65-F5344CB8AC3E}">
        <p14:creationId xmlns:p14="http://schemas.microsoft.com/office/powerpoint/2010/main" val="3533331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ilişkisinin</a:t>
            </a:r>
            <a:r>
              <a:rPr lang="tr-TR" sz="1800" dirty="0">
                <a:effectLst/>
                <a:latin typeface="Cambria" panose="02040503050406030204" pitchFamily="18" charset="0"/>
              </a:rPr>
              <a:t> </a:t>
            </a:r>
            <a:r>
              <a:rPr lang="tr-TR" sz="1800" b="1" dirty="0">
                <a:effectLst/>
                <a:latin typeface="Cambria" panose="02040503050406030204" pitchFamily="18" charset="0"/>
              </a:rPr>
              <a:t>klasik </a:t>
            </a:r>
            <a:r>
              <a:rPr lang="tr-TR" sz="1800" b="1" dirty="0" err="1">
                <a:effectLst/>
                <a:latin typeface="Cambria" panose="02040503050406030204" pitchFamily="18" charset="0"/>
              </a:rPr>
              <a:t>biçimi</a:t>
            </a:r>
            <a:r>
              <a:rPr lang="tr-TR" sz="1800" b="1" dirty="0">
                <a:effectLst/>
                <a:latin typeface="Cambria" panose="02040503050406030204" pitchFamily="18" charset="0"/>
              </a:rPr>
              <a:t> </a:t>
            </a:r>
            <a:r>
              <a:rPr lang="tr-TR" sz="1800" b="1" dirty="0" err="1">
                <a:effectLst/>
                <a:latin typeface="Cambria" panose="02040503050406030204" pitchFamily="18" charset="0"/>
              </a:rPr>
              <a:t>sürekli</a:t>
            </a:r>
            <a:r>
              <a:rPr lang="tr-TR" sz="1800" b="1" dirty="0">
                <a:effectLst/>
                <a:latin typeface="Cambria" panose="02040503050406030204" pitchFamily="18" charset="0"/>
              </a:rPr>
              <a:t>, tam </a:t>
            </a:r>
            <a:r>
              <a:rPr lang="tr-TR" sz="1800" b="1" dirty="0" err="1">
                <a:effectLst/>
                <a:latin typeface="Cambria" panose="02040503050406030204" pitchFamily="18" charset="0"/>
              </a:rPr>
              <a:t>süreli</a:t>
            </a:r>
            <a:r>
              <a:rPr lang="tr-TR" sz="1800" b="1" dirty="0">
                <a:effectLst/>
                <a:latin typeface="Cambria" panose="02040503050406030204" pitchFamily="18" charset="0"/>
              </a:rPr>
              <a:t> ve belirsiz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t>
            </a:r>
            <a:r>
              <a:rPr lang="tr-TR" sz="1800" dirty="0">
                <a:effectLst/>
                <a:latin typeface="Cambria" panose="02040503050406030204" pitchFamily="18" charset="0"/>
              </a:rPr>
              <a:t>olarak </a:t>
            </a:r>
            <a:r>
              <a:rPr lang="tr-TR" sz="1800" dirty="0" err="1">
                <a:effectLst/>
                <a:latin typeface="Cambria" panose="02040503050406030204" pitchFamily="18" charset="0"/>
              </a:rPr>
              <a:t>açığa</a:t>
            </a:r>
            <a:r>
              <a:rPr lang="tr-TR" sz="1800" dirty="0">
                <a:effectLst/>
                <a:latin typeface="Cambria" panose="02040503050406030204" pitchFamily="18" charset="0"/>
              </a:rPr>
              <a:t> </a:t>
            </a:r>
            <a:r>
              <a:rPr lang="tr-TR" sz="1800" dirty="0" err="1">
                <a:effectLst/>
                <a:latin typeface="Cambria" panose="02040503050406030204" pitchFamily="18" charset="0"/>
              </a:rPr>
              <a:t>çıkmaktadır</a:t>
            </a:r>
            <a:r>
              <a:rPr lang="tr-TR" sz="1800" dirty="0">
                <a:effectLst/>
                <a:latin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İs</a:t>
            </a:r>
            <a:r>
              <a:rPr lang="tr-TR" sz="1800" dirty="0">
                <a:effectLst/>
                <a:latin typeface="Cambria" panose="02040503050406030204" pitchFamily="18" charset="0"/>
              </a:rPr>
              <a:t>̧ Kanunu’nun 10. maddesinin 2. fıkrası uyarınca bu Kanunun 3(İşyerini bildirme), 8(yazılı belge verme yükümlülüğü), 12, 13, 14, 15, 17(süreli fesih), 23(yeni işverenin sorumluluğu), 24(İşçinin haklı nedenle derhal feshi), 25 (işverenin haklı nedenle derhal feshi), 26, 27, 28, 29, 30, 31, 34, 53(yıllık ücretli izin), 54, 55, 56, 57, 58, 59, 75(işçi özlük dosyası), 80 ve </a:t>
            </a:r>
            <a:r>
              <a:rPr lang="tr-TR" sz="1800" dirty="0" err="1">
                <a:effectLst/>
                <a:latin typeface="Cambria" panose="02040503050406030204" pitchFamily="18" charset="0"/>
              </a:rPr>
              <a:t>geçici</a:t>
            </a:r>
            <a:r>
              <a:rPr lang="tr-TR" sz="1800" dirty="0">
                <a:effectLst/>
                <a:latin typeface="Cambria" panose="02040503050406030204" pitchFamily="18" charset="0"/>
              </a:rPr>
              <a:t> 6. maddeleri </a:t>
            </a:r>
            <a:r>
              <a:rPr lang="tr-TR" sz="1800" dirty="0" err="1">
                <a:effectLst/>
                <a:latin typeface="Cambria" panose="02040503050406030204" pitchFamily="18" charset="0"/>
              </a:rPr>
              <a:t>süreksiz</a:t>
            </a:r>
            <a:r>
              <a:rPr lang="tr-TR" sz="1800" dirty="0">
                <a:effectLst/>
                <a:latin typeface="Cambria" panose="02040503050406030204" pitchFamily="18" charset="0"/>
              </a:rPr>
              <a:t> </a:t>
            </a:r>
            <a:r>
              <a:rPr lang="tr-TR" sz="1800" dirty="0" err="1">
                <a:effectLst/>
                <a:latin typeface="Cambria" panose="02040503050406030204" pitchFamily="18" charset="0"/>
              </a:rPr>
              <a:t>işlerde</a:t>
            </a:r>
            <a:r>
              <a:rPr lang="tr-TR" sz="1800" dirty="0">
                <a:effectLst/>
                <a:latin typeface="Cambria" panose="02040503050406030204" pitchFamily="18" charset="0"/>
              </a:rPr>
              <a:t> yapılan iş </a:t>
            </a:r>
            <a:r>
              <a:rPr lang="tr-TR" sz="1800" dirty="0" err="1">
                <a:effectLst/>
                <a:latin typeface="Cambria" panose="02040503050406030204" pitchFamily="18" charset="0"/>
              </a:rPr>
              <a:t>sözleşmelerinde</a:t>
            </a:r>
            <a:r>
              <a:rPr lang="tr-TR" sz="1800" dirty="0">
                <a:effectLst/>
                <a:latin typeface="Cambria" panose="02040503050406030204" pitchFamily="18" charset="0"/>
              </a:rPr>
              <a:t> uygulanmaz.</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7</a:t>
            </a:fld>
            <a:endParaRPr lang="tr-TR"/>
          </a:p>
        </p:txBody>
      </p:sp>
    </p:spTree>
    <p:extLst>
      <p:ext uri="{BB962C8B-B14F-4D97-AF65-F5344CB8AC3E}">
        <p14:creationId xmlns:p14="http://schemas.microsoft.com/office/powerpoint/2010/main" val="86575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Cambria" panose="02040503050406030204" pitchFamily="18" charset="0"/>
              </a:rPr>
              <a:t>Daha somut ifade etmek gerekirse, </a:t>
            </a:r>
            <a:r>
              <a:rPr lang="tr-TR" sz="1200" dirty="0" err="1">
                <a:effectLst/>
                <a:latin typeface="Cambria" panose="02040503050406030204" pitchFamily="18" charset="0"/>
              </a:rPr>
              <a:t>niteliği</a:t>
            </a:r>
            <a:r>
              <a:rPr lang="tr-TR" sz="1200" dirty="0">
                <a:effectLst/>
                <a:latin typeface="Cambria" panose="02040503050406030204" pitchFamily="18" charset="0"/>
              </a:rPr>
              <a:t> itibariyle belirli </a:t>
            </a:r>
            <a:r>
              <a:rPr lang="tr-TR" sz="1200" dirty="0" err="1">
                <a:effectLst/>
                <a:latin typeface="Cambria" panose="02040503050406030204" pitchFamily="18" charset="0"/>
              </a:rPr>
              <a:t>süreli</a:t>
            </a:r>
            <a:r>
              <a:rPr lang="tr-TR" sz="1200" dirty="0">
                <a:effectLst/>
                <a:latin typeface="Cambria" panose="02040503050406030204" pitchFamily="18" charset="0"/>
              </a:rPr>
              <a:t> </a:t>
            </a:r>
            <a:r>
              <a:rPr lang="tr-TR" sz="1200" dirty="0" err="1">
                <a:effectLst/>
                <a:latin typeface="Cambria" panose="02040503050406030204" pitchFamily="18" charset="0"/>
              </a:rPr>
              <a:t>işlerde</a:t>
            </a:r>
            <a:r>
              <a:rPr lang="tr-TR" sz="1200" dirty="0">
                <a:effectLst/>
                <a:latin typeface="Cambria" panose="02040503050406030204" pitchFamily="18" charset="0"/>
              </a:rPr>
              <a:t> yani objektif olarak ne kadar </a:t>
            </a:r>
            <a:r>
              <a:rPr lang="tr-TR" sz="1200" dirty="0" err="1">
                <a:effectLst/>
                <a:latin typeface="Cambria" panose="02040503050406030204" pitchFamily="18" charset="0"/>
              </a:rPr>
              <a:t>süreceği</a:t>
            </a:r>
            <a:r>
              <a:rPr lang="tr-TR" sz="1200" dirty="0">
                <a:effectLst/>
                <a:latin typeface="Cambria" panose="02040503050406030204" pitchFamily="18" charset="0"/>
              </a:rPr>
              <a:t> veya </a:t>
            </a:r>
            <a:r>
              <a:rPr lang="tr-TR" sz="1200" dirty="0" err="1">
                <a:effectLst/>
                <a:latin typeface="Cambria" panose="02040503050406030204" pitchFamily="18" charset="0"/>
              </a:rPr>
              <a:t>tamamlanacağı</a:t>
            </a:r>
            <a:r>
              <a:rPr lang="tr-TR" sz="1200" dirty="0">
                <a:effectLst/>
                <a:latin typeface="Cambria" panose="02040503050406030204" pitchFamily="18" charset="0"/>
              </a:rPr>
              <a:t> bilinen </a:t>
            </a:r>
            <a:r>
              <a:rPr lang="tr-TR" sz="1200" dirty="0" err="1">
                <a:effectLst/>
                <a:latin typeface="Cambria" panose="02040503050406030204" pitchFamily="18" charset="0"/>
              </a:rPr>
              <a:t>işlerde</a:t>
            </a:r>
            <a:r>
              <a:rPr lang="tr-TR" sz="1200" dirty="0">
                <a:effectLst/>
                <a:latin typeface="Cambria" panose="02040503050406030204" pitchFamily="18" charset="0"/>
              </a:rPr>
              <a:t> (</a:t>
            </a:r>
            <a:r>
              <a:rPr lang="tr-TR" sz="1200" dirty="0" err="1">
                <a:effectLst/>
                <a:latin typeface="Cambria" panose="02040503050406030204" pitchFamily="18" charset="0"/>
              </a:rPr>
              <a:t>örneğin</a:t>
            </a:r>
            <a:r>
              <a:rPr lang="tr-TR" sz="1200" dirty="0">
                <a:effectLst/>
                <a:latin typeface="Cambria" panose="02040503050406030204" pitchFamily="18" charset="0"/>
              </a:rPr>
              <a:t>, bir bina </a:t>
            </a:r>
            <a:r>
              <a:rPr lang="tr-TR" sz="1200" dirty="0" err="1">
                <a:effectLst/>
                <a:latin typeface="Cambria" panose="02040503050406030204" pitchFamily="18" charset="0"/>
              </a:rPr>
              <a:t>inşaatında</a:t>
            </a:r>
            <a:r>
              <a:rPr lang="tr-TR" sz="1200" dirty="0">
                <a:effectLst/>
                <a:latin typeface="Cambria" panose="02040503050406030204" pitchFamily="18" charset="0"/>
              </a:rPr>
              <a:t>, bir projede) ya da bir faaliyetin (</a:t>
            </a:r>
            <a:r>
              <a:rPr lang="tr-TR" sz="1200" dirty="0" err="1">
                <a:effectLst/>
                <a:latin typeface="Cambria" panose="02040503050406030204" pitchFamily="18" charset="0"/>
              </a:rPr>
              <a:t>örneğin</a:t>
            </a:r>
            <a:r>
              <a:rPr lang="tr-TR" sz="1200" dirty="0">
                <a:effectLst/>
                <a:latin typeface="Cambria" panose="02040503050406030204" pitchFamily="18" charset="0"/>
              </a:rPr>
              <a:t>, festivalin) tamamlanmasına </a:t>
            </a:r>
            <a:r>
              <a:rPr lang="tr-TR" sz="1200" dirty="0" err="1">
                <a:effectLst/>
                <a:latin typeface="Cambria" panose="02040503050406030204" pitchFamily="18" charset="0"/>
              </a:rPr>
              <a:t>ilişkin</a:t>
            </a:r>
            <a:r>
              <a:rPr lang="tr-TR" sz="1200" dirty="0">
                <a:effectLst/>
                <a:latin typeface="Cambria" panose="02040503050406030204" pitchFamily="18" charset="0"/>
              </a:rPr>
              <a:t> olarak yapılan </a:t>
            </a:r>
            <a:r>
              <a:rPr lang="tr-TR" sz="1200" dirty="0" err="1">
                <a:effectLst/>
                <a:latin typeface="Cambria" panose="02040503050406030204" pitchFamily="18" charset="0"/>
              </a:rPr>
              <a:t>işlerde</a:t>
            </a:r>
            <a:r>
              <a:rPr lang="tr-TR" sz="1200" dirty="0">
                <a:effectLst/>
                <a:latin typeface="Cambria" panose="02040503050406030204" pitchFamily="18" charset="0"/>
              </a:rPr>
              <a:t> taraflar belirli </a:t>
            </a:r>
            <a:r>
              <a:rPr lang="tr-TR" sz="1200" dirty="0" err="1">
                <a:effectLst/>
                <a:latin typeface="Cambria" panose="02040503050406030204" pitchFamily="18" charset="0"/>
              </a:rPr>
              <a:t>süreli</a:t>
            </a:r>
            <a:r>
              <a:rPr lang="tr-TR" sz="1200" dirty="0">
                <a:effectLst/>
                <a:latin typeface="Cambria" panose="02040503050406030204" pitchFamily="18" charset="0"/>
              </a:rPr>
              <a:t> iş </a:t>
            </a:r>
            <a:r>
              <a:rPr lang="tr-TR" sz="1200" dirty="0" err="1">
                <a:effectLst/>
                <a:latin typeface="Cambria" panose="02040503050406030204" pitchFamily="18" charset="0"/>
              </a:rPr>
              <a:t>sözleşmesi</a:t>
            </a:r>
            <a:r>
              <a:rPr lang="tr-TR" sz="1200" dirty="0">
                <a:effectLst/>
                <a:latin typeface="Cambria" panose="02040503050406030204" pitchFamily="18" charset="0"/>
              </a:rPr>
              <a:t> yapabilirler. Belli bir olgunun ortaya </a:t>
            </a:r>
            <a:r>
              <a:rPr lang="tr-TR" sz="1200" dirty="0" err="1">
                <a:effectLst/>
                <a:latin typeface="Cambria" panose="02040503050406030204" pitchFamily="18" charset="0"/>
              </a:rPr>
              <a:t>çıkması</a:t>
            </a:r>
            <a:r>
              <a:rPr lang="tr-TR" sz="1200" dirty="0">
                <a:effectLst/>
                <a:latin typeface="Cambria" panose="02040503050406030204" pitchFamily="18" charset="0"/>
              </a:rPr>
              <a:t> (</a:t>
            </a:r>
            <a:r>
              <a:rPr lang="tr-TR" sz="1200" dirty="0" err="1">
                <a:effectLst/>
                <a:latin typeface="Cambria" panose="02040503050406030204" pitchFamily="18" charset="0"/>
              </a:rPr>
              <a:t>örneğin</a:t>
            </a:r>
            <a:r>
              <a:rPr lang="tr-TR" sz="1200" dirty="0">
                <a:effectLst/>
                <a:latin typeface="Cambria" panose="02040503050406030204" pitchFamily="18" charset="0"/>
              </a:rPr>
              <a:t>, </a:t>
            </a:r>
            <a:r>
              <a:rPr lang="tr-TR" sz="1200" dirty="0" err="1">
                <a:effectLst/>
                <a:latin typeface="Cambria" panose="02040503050406030204" pitchFamily="18" charset="0"/>
              </a:rPr>
              <a:t>işyerinde</a:t>
            </a:r>
            <a:r>
              <a:rPr lang="tr-TR" sz="1200" dirty="0">
                <a:effectLst/>
                <a:latin typeface="Cambria" panose="02040503050406030204" pitchFamily="18" charset="0"/>
              </a:rPr>
              <a:t> </a:t>
            </a:r>
            <a:r>
              <a:rPr lang="tr-TR" sz="1200" dirty="0" err="1">
                <a:effectLst/>
                <a:latin typeface="Cambria" panose="02040503050406030204" pitchFamily="18" charset="0"/>
              </a:rPr>
              <a:t>siparişlerin</a:t>
            </a:r>
            <a:r>
              <a:rPr lang="tr-TR" sz="1200" dirty="0">
                <a:effectLst/>
                <a:latin typeface="Cambria" panose="02040503050406030204" pitchFamily="18" charset="0"/>
              </a:rPr>
              <a:t> artması nedeniyle yardımcı </a:t>
            </a:r>
            <a:r>
              <a:rPr lang="tr-TR" sz="1200" dirty="0" err="1">
                <a:effectLst/>
                <a:latin typeface="Cambria" panose="02040503050406030204" pitchFamily="18" charset="0"/>
              </a:rPr>
              <a:t>işçilere</a:t>
            </a:r>
            <a:r>
              <a:rPr lang="tr-TR" sz="1200" dirty="0">
                <a:effectLst/>
                <a:latin typeface="Cambria" panose="02040503050406030204" pitchFamily="18" charset="0"/>
              </a:rPr>
              <a:t> </a:t>
            </a:r>
            <a:r>
              <a:rPr lang="tr-TR" sz="1200" dirty="0" err="1">
                <a:effectLst/>
                <a:latin typeface="Cambria" panose="02040503050406030204" pitchFamily="18" charset="0"/>
              </a:rPr>
              <a:t>ihtiyac</a:t>
            </a:r>
            <a:r>
              <a:rPr lang="tr-TR" sz="1200" dirty="0">
                <a:effectLst/>
                <a:latin typeface="Cambria" panose="02040503050406030204" pitchFamily="18" charset="0"/>
              </a:rPr>
              <a:t>̧ duyulması) halinde de taraflarca belirli </a:t>
            </a:r>
            <a:r>
              <a:rPr lang="tr-TR" sz="1200" dirty="0" err="1">
                <a:effectLst/>
                <a:latin typeface="Cambria" panose="02040503050406030204" pitchFamily="18" charset="0"/>
              </a:rPr>
              <a:t>süreli</a:t>
            </a:r>
            <a:r>
              <a:rPr lang="tr-TR" sz="1200" dirty="0">
                <a:effectLst/>
                <a:latin typeface="Cambria" panose="02040503050406030204" pitchFamily="18" charset="0"/>
              </a:rPr>
              <a:t> iş </a:t>
            </a:r>
            <a:r>
              <a:rPr lang="tr-TR" sz="1200" dirty="0" err="1">
                <a:effectLst/>
                <a:latin typeface="Cambria" panose="02040503050406030204" pitchFamily="18" charset="0"/>
              </a:rPr>
              <a:t>sözleşmesinin</a:t>
            </a:r>
            <a:r>
              <a:rPr lang="tr-TR" sz="1200" dirty="0">
                <a:effectLst/>
                <a:latin typeface="Cambria" panose="02040503050406030204" pitchFamily="18" charset="0"/>
              </a:rPr>
              <a:t> yapılması </a:t>
            </a:r>
            <a:r>
              <a:rPr lang="tr-TR" sz="1200" dirty="0" err="1">
                <a:effectLst/>
                <a:latin typeface="Cambria" panose="02040503050406030204" pitchFamily="18" charset="0"/>
              </a:rPr>
              <a:t>mümkündür</a:t>
            </a:r>
            <a:r>
              <a:rPr lang="tr-TR" sz="1200" dirty="0">
                <a:effectLst/>
                <a:latin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err="1">
                <a:effectLst/>
                <a:latin typeface="Cambria" panose="02040503050406030204" pitchFamily="18" charset="0"/>
              </a:rPr>
              <a:t>sözleşmelerinin</a:t>
            </a:r>
            <a:r>
              <a:rPr lang="tr-TR" sz="1800" b="1" dirty="0">
                <a:effectLst/>
                <a:latin typeface="Cambria" panose="02040503050406030204" pitchFamily="18" charset="0"/>
              </a:rPr>
              <a:t> belirsiz </a:t>
            </a:r>
            <a:r>
              <a:rPr lang="tr-TR" sz="1800" b="1" dirty="0" err="1">
                <a:effectLst/>
                <a:latin typeface="Cambria" panose="02040503050406030204" pitchFamily="18" charset="0"/>
              </a:rPr>
              <a:t>süreli</a:t>
            </a:r>
            <a:r>
              <a:rPr lang="tr-TR" sz="1800" b="1" dirty="0">
                <a:effectLst/>
                <a:latin typeface="Cambria" panose="02040503050406030204" pitchFamily="18" charset="0"/>
              </a:rPr>
              <a:t> olması asıl, belirli </a:t>
            </a:r>
            <a:r>
              <a:rPr lang="tr-TR" sz="1800" b="1" dirty="0" err="1">
                <a:effectLst/>
                <a:latin typeface="Cambria" panose="02040503050406030204" pitchFamily="18" charset="0"/>
              </a:rPr>
              <a:t>süreli</a:t>
            </a:r>
            <a:r>
              <a:rPr lang="tr-TR" sz="1800" b="1" dirty="0">
                <a:effectLst/>
                <a:latin typeface="Cambria" panose="02040503050406030204" pitchFamily="18" charset="0"/>
              </a:rPr>
              <a:t> olması ise istisna </a:t>
            </a:r>
            <a:r>
              <a:rPr lang="tr-TR" sz="1800" b="1" dirty="0" err="1">
                <a:effectLst/>
                <a:latin typeface="Cambria" panose="02040503050406030204" pitchFamily="18" charset="0"/>
              </a:rPr>
              <a:t>olduğundan</a:t>
            </a:r>
            <a:r>
              <a:rPr lang="tr-TR" sz="1800" b="1" dirty="0">
                <a:effectLst/>
                <a:latin typeface="Cambria" panose="02040503050406030204" pitchFamily="18" charset="0"/>
              </a:rPr>
              <a:t>, bir </a:t>
            </a:r>
            <a:r>
              <a:rPr lang="tr-TR" sz="1800" b="1" dirty="0" err="1">
                <a:effectLst/>
                <a:latin typeface="Cambria" panose="02040503050406030204" pitchFamily="18" charset="0"/>
              </a:rPr>
              <a:t>sözleşmenin</a:t>
            </a:r>
            <a:r>
              <a:rPr lang="tr-TR" sz="1800" b="1" dirty="0">
                <a:effectLst/>
                <a:latin typeface="Cambria" panose="02040503050406030204" pitchFamily="18" charset="0"/>
              </a:rPr>
              <a:t> belirli mi belirsiz mi </a:t>
            </a:r>
            <a:r>
              <a:rPr lang="tr-TR" sz="1800" b="1" dirty="0" err="1">
                <a:effectLst/>
                <a:latin typeface="Cambria" panose="02040503050406030204" pitchFamily="18" charset="0"/>
              </a:rPr>
              <a:t>olduğunda</a:t>
            </a:r>
            <a:r>
              <a:rPr lang="tr-TR" sz="1800" b="1" dirty="0">
                <a:effectLst/>
                <a:latin typeface="Cambria" panose="02040503050406030204" pitchFamily="18" charset="0"/>
              </a:rPr>
              <a:t> </a:t>
            </a:r>
            <a:r>
              <a:rPr lang="tr-TR" sz="1800" b="1" dirty="0" err="1">
                <a:effectLst/>
                <a:latin typeface="Cambria" panose="02040503050406030204" pitchFamily="18" charset="0"/>
              </a:rPr>
              <a:t>tereddüt</a:t>
            </a:r>
            <a:r>
              <a:rPr lang="tr-TR" sz="1800" b="1" dirty="0">
                <a:effectLst/>
                <a:latin typeface="Cambria" panose="02040503050406030204" pitchFamily="18" charset="0"/>
              </a:rPr>
              <a:t> olması durumunda da </a:t>
            </a:r>
            <a:r>
              <a:rPr lang="tr-TR" sz="1800" b="1" dirty="0" err="1">
                <a:effectLst/>
                <a:latin typeface="Cambria" panose="02040503050406030204" pitchFamily="18" charset="0"/>
              </a:rPr>
              <a:t>söz</a:t>
            </a:r>
            <a:r>
              <a:rPr lang="tr-TR" sz="1800" b="1" dirty="0">
                <a:effectLst/>
                <a:latin typeface="Cambria" panose="02040503050406030204" pitchFamily="18" charset="0"/>
              </a:rPr>
              <a:t>- </a:t>
            </a:r>
            <a:r>
              <a:rPr lang="tr-TR" sz="1800" b="1" dirty="0" err="1">
                <a:effectLst/>
                <a:latin typeface="Cambria" panose="02040503050406030204" pitchFamily="18" charset="0"/>
              </a:rPr>
              <a:t>leşme</a:t>
            </a:r>
            <a:r>
              <a:rPr lang="tr-TR" sz="1800" b="1" dirty="0">
                <a:effectLst/>
                <a:latin typeface="Cambria" panose="02040503050406030204" pitchFamily="18" charset="0"/>
              </a:rPr>
              <a:t> belirsiz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sözleşme</a:t>
            </a:r>
            <a:r>
              <a:rPr lang="tr-TR" sz="1800" b="1" dirty="0">
                <a:effectLst/>
                <a:latin typeface="Cambria" panose="02040503050406030204" pitchFamily="18" charset="0"/>
              </a:rPr>
              <a:t> olarak nitelendirilir</a:t>
            </a:r>
            <a:r>
              <a:rPr lang="tr-TR" sz="1800" dirty="0">
                <a:effectLst/>
                <a:latin typeface="Cambria" panose="02040503050406030204" pitchFamily="18" charset="0"/>
              </a:rPr>
              <a:t>.</a:t>
            </a:r>
            <a:endParaRPr lang="tr-TR" sz="1200"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10</a:t>
            </a:fld>
            <a:endParaRPr lang="tr-TR"/>
          </a:p>
        </p:txBody>
      </p:sp>
    </p:spTree>
    <p:extLst>
      <p:ext uri="{BB962C8B-B14F-4D97-AF65-F5344CB8AC3E}">
        <p14:creationId xmlns:p14="http://schemas.microsoft.com/office/powerpoint/2010/main" val="372527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latin typeface="Cambria" panose="02040503050406030204" pitchFamily="18" charset="0"/>
              </a:rPr>
              <a:t>belirtelim ki, azami </a:t>
            </a:r>
            <a:r>
              <a:rPr lang="tr-TR" sz="1200" dirty="0" err="1">
                <a:effectLst/>
                <a:latin typeface="Cambria" panose="02040503050406030204" pitchFamily="18" charset="0"/>
              </a:rPr>
              <a:t>süreli</a:t>
            </a:r>
            <a:r>
              <a:rPr lang="tr-TR" sz="1200" dirty="0">
                <a:effectLst/>
                <a:latin typeface="Cambria" panose="02040503050406030204" pitchFamily="18" charset="0"/>
              </a:rPr>
              <a:t> iş </a:t>
            </a:r>
            <a:r>
              <a:rPr lang="tr-TR" sz="1200" dirty="0" err="1">
                <a:effectLst/>
                <a:latin typeface="Cambria" panose="02040503050406030204" pitchFamily="18" charset="0"/>
              </a:rPr>
              <a:t>sözleşmeleri</a:t>
            </a:r>
            <a:r>
              <a:rPr lang="tr-TR" sz="1200" dirty="0">
                <a:effectLst/>
                <a:latin typeface="Cambria" panose="02040503050406030204" pitchFamily="18" charset="0"/>
              </a:rPr>
              <a:t> </a:t>
            </a:r>
            <a:r>
              <a:rPr lang="tr-TR" sz="1200" dirty="0" err="1">
                <a:effectLst/>
                <a:latin typeface="Cambria" panose="02040503050406030204" pitchFamily="18" charset="0"/>
              </a:rPr>
              <a:t>işçi</a:t>
            </a:r>
            <a:r>
              <a:rPr lang="tr-TR" sz="1200" dirty="0">
                <a:effectLst/>
                <a:latin typeface="Cambria" panose="02040503050406030204" pitchFamily="18" charset="0"/>
              </a:rPr>
              <a:t> </a:t>
            </a:r>
            <a:r>
              <a:rPr lang="tr-TR" sz="1200" dirty="0" err="1">
                <a:effectLst/>
                <a:latin typeface="Cambria" panose="02040503050406030204" pitchFamily="18" charset="0"/>
              </a:rPr>
              <a:t>açısından</a:t>
            </a:r>
            <a:r>
              <a:rPr lang="tr-TR" sz="1200" dirty="0">
                <a:effectLst/>
                <a:latin typeface="Cambria" panose="02040503050406030204" pitchFamily="18" charset="0"/>
              </a:rPr>
              <a:t> belirli </a:t>
            </a:r>
            <a:r>
              <a:rPr lang="tr-TR" sz="1200" dirty="0" err="1">
                <a:effectLst/>
                <a:latin typeface="Cambria" panose="02040503050406030204" pitchFamily="18" charset="0"/>
              </a:rPr>
              <a:t>süreli</a:t>
            </a:r>
            <a:r>
              <a:rPr lang="tr-TR" sz="1200" dirty="0">
                <a:effectLst/>
                <a:latin typeface="Cambria" panose="02040503050406030204" pitchFamily="18" charset="0"/>
              </a:rPr>
              <a:t> </a:t>
            </a:r>
            <a:r>
              <a:rPr lang="tr-TR" sz="1200" dirty="0" err="1">
                <a:effectLst/>
                <a:latin typeface="Cambria" panose="02040503050406030204" pitchFamily="18" charset="0"/>
              </a:rPr>
              <a:t>sözleşmelere</a:t>
            </a:r>
            <a:r>
              <a:rPr lang="tr-TR" sz="1200" dirty="0">
                <a:effectLst/>
                <a:latin typeface="Cambria" panose="02040503050406030204" pitchFamily="18" charset="0"/>
              </a:rPr>
              <a:t> </a:t>
            </a:r>
            <a:r>
              <a:rPr lang="tr-TR" sz="1200" dirty="0" err="1">
                <a:effectLst/>
                <a:latin typeface="Cambria" panose="02040503050406030204" pitchFamily="18" charset="0"/>
              </a:rPr>
              <a:t>ilişkin</a:t>
            </a:r>
            <a:r>
              <a:rPr lang="tr-TR" sz="1200" dirty="0">
                <a:effectLst/>
                <a:latin typeface="Cambria" panose="02040503050406030204" pitchFamily="18" charset="0"/>
              </a:rPr>
              <a:t> </a:t>
            </a:r>
            <a:r>
              <a:rPr lang="tr-TR" sz="1200" dirty="0" err="1">
                <a:effectLst/>
                <a:latin typeface="Cambria" panose="02040503050406030204" pitchFamily="18" charset="0"/>
              </a:rPr>
              <a:t>tüm</a:t>
            </a:r>
            <a:r>
              <a:rPr lang="tr-TR" sz="1200" dirty="0">
                <a:effectLst/>
                <a:latin typeface="Cambria" panose="02040503050406030204" pitchFamily="18" charset="0"/>
              </a:rPr>
              <a:t> dezavantajların yanı sıra </a:t>
            </a:r>
            <a:r>
              <a:rPr lang="tr-TR" sz="1200" dirty="0" err="1">
                <a:effectLst/>
                <a:latin typeface="Cambria" panose="02040503050406030204" pitchFamily="18" charset="0"/>
              </a:rPr>
              <a:t>sözleşme</a:t>
            </a:r>
            <a:r>
              <a:rPr lang="tr-TR" sz="1200" dirty="0">
                <a:effectLst/>
                <a:latin typeface="Cambria" panose="02040503050406030204" pitchFamily="18" charset="0"/>
              </a:rPr>
              <a:t> </a:t>
            </a:r>
            <a:r>
              <a:rPr lang="tr-TR" sz="1200" dirty="0" err="1">
                <a:effectLst/>
                <a:latin typeface="Cambria" panose="02040503050406030204" pitchFamily="18" charset="0"/>
              </a:rPr>
              <a:t>süresince</a:t>
            </a:r>
            <a:r>
              <a:rPr lang="tr-TR" sz="1200" dirty="0">
                <a:effectLst/>
                <a:latin typeface="Cambria" panose="02040503050406030204" pitchFamily="18" charset="0"/>
              </a:rPr>
              <a:t> de </a:t>
            </a:r>
            <a:r>
              <a:rPr lang="tr-TR" sz="1200" dirty="0" err="1">
                <a:effectLst/>
                <a:latin typeface="Cambria" panose="02040503050406030204" pitchFamily="18" charset="0"/>
              </a:rPr>
              <a:t>süreli</a:t>
            </a:r>
            <a:r>
              <a:rPr lang="tr-TR" sz="1200" dirty="0">
                <a:effectLst/>
                <a:latin typeface="Cambria" panose="02040503050406030204" pitchFamily="18" charset="0"/>
              </a:rPr>
              <a:t> feshe </a:t>
            </a:r>
            <a:r>
              <a:rPr lang="tr-TR" sz="1200" dirty="0" err="1">
                <a:effectLst/>
                <a:latin typeface="Cambria" panose="02040503050406030204" pitchFamily="18" charset="0"/>
              </a:rPr>
              <a:t>açık</a:t>
            </a:r>
            <a:r>
              <a:rPr lang="tr-TR" sz="1200" dirty="0">
                <a:effectLst/>
                <a:latin typeface="Cambria" panose="02040503050406030204" pitchFamily="18" charset="0"/>
              </a:rPr>
              <a:t> </a:t>
            </a:r>
            <a:r>
              <a:rPr lang="tr-TR" sz="1200" dirty="0" err="1">
                <a:effectLst/>
                <a:latin typeface="Cambria" panose="02040503050406030204" pitchFamily="18" charset="0"/>
              </a:rPr>
              <a:t>sözleşmelerdir</a:t>
            </a:r>
            <a:r>
              <a:rPr lang="tr-TR" sz="1200" dirty="0">
                <a:effectLst/>
                <a:latin typeface="Cambria" panose="02040503050406030204" pitchFamily="18" charset="0"/>
              </a:rPr>
              <a:t>. </a:t>
            </a:r>
            <a:r>
              <a:rPr lang="tr-TR" sz="1800" dirty="0">
                <a:effectLst/>
                <a:latin typeface="Cambria" panose="02040503050406030204" pitchFamily="18" charset="0"/>
              </a:rPr>
              <a:t>Asgari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çoğunlukla</a:t>
            </a:r>
            <a:r>
              <a:rPr lang="tr-TR" sz="1800" dirty="0">
                <a:effectLst/>
                <a:latin typeface="Cambria" panose="02040503050406030204" pitchFamily="18" charset="0"/>
              </a:rPr>
              <a:t> </a:t>
            </a:r>
            <a:r>
              <a:rPr lang="tr-TR" sz="1800" dirty="0" err="1">
                <a:effectLst/>
                <a:latin typeface="Cambria" panose="02040503050406030204" pitchFamily="18" charset="0"/>
              </a:rPr>
              <a:t>işverence</a:t>
            </a:r>
            <a:r>
              <a:rPr lang="tr-TR" sz="1800" dirty="0">
                <a:effectLst/>
                <a:latin typeface="Cambria" panose="02040503050406030204" pitchFamily="18" charset="0"/>
              </a:rPr>
              <a:t> 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sözleşmesine</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objektif </a:t>
            </a:r>
            <a:r>
              <a:rPr lang="tr-TR" sz="1800" dirty="0" err="1">
                <a:effectLst/>
                <a:latin typeface="Cambria" panose="02040503050406030204" pitchFamily="18" charset="0"/>
              </a:rPr>
              <a:t>koşullar</a:t>
            </a:r>
            <a:r>
              <a:rPr lang="tr-TR" sz="1800" dirty="0">
                <a:effectLst/>
                <a:latin typeface="Cambria" panose="02040503050406030204" pitchFamily="18" charset="0"/>
              </a:rPr>
              <a:t> </a:t>
            </a:r>
            <a:r>
              <a:rPr lang="tr-TR" sz="1800" dirty="0" err="1">
                <a:effectLst/>
                <a:latin typeface="Cambria" panose="02040503050406030204" pitchFamily="18" charset="0"/>
              </a:rPr>
              <a:t>olmadığı</a:t>
            </a:r>
            <a:r>
              <a:rPr lang="tr-TR" sz="1800" dirty="0">
                <a:effectLst/>
                <a:latin typeface="Cambria" panose="02040503050406030204" pitchFamily="18" charset="0"/>
              </a:rPr>
              <a:t> halde </a:t>
            </a:r>
            <a:r>
              <a:rPr lang="tr-TR" sz="1800" dirty="0" err="1">
                <a:effectLst/>
                <a:latin typeface="Cambria" panose="02040503050406030204" pitchFamily="18" charset="0"/>
              </a:rPr>
              <a:t>işçinin</a:t>
            </a:r>
            <a:r>
              <a:rPr lang="tr-TR" sz="1800" dirty="0">
                <a:effectLst/>
                <a:latin typeface="Cambria" panose="02040503050406030204" pitchFamily="18" charset="0"/>
              </a:rPr>
              <a:t> belirlenen </a:t>
            </a:r>
            <a:r>
              <a:rPr lang="tr-TR" sz="1800" dirty="0" err="1">
                <a:effectLst/>
                <a:latin typeface="Cambria" panose="02040503050406030204" pitchFamily="18" charset="0"/>
              </a:rPr>
              <a:t>süre</a:t>
            </a:r>
            <a:r>
              <a:rPr lang="tr-TR" sz="1800" dirty="0">
                <a:effectLst/>
                <a:latin typeface="Cambria" panose="02040503050406030204" pitchFamily="18" charset="0"/>
              </a:rPr>
              <a:t> boyunca </a:t>
            </a:r>
            <a:r>
              <a:rPr lang="tr-TR" sz="1800" dirty="0" err="1">
                <a:effectLst/>
                <a:latin typeface="Cambria" panose="02040503050406030204" pitchFamily="18" charset="0"/>
              </a:rPr>
              <a:t>çalışmasının</a:t>
            </a:r>
            <a:r>
              <a:rPr lang="tr-TR" sz="1800" dirty="0">
                <a:effectLst/>
                <a:latin typeface="Cambria" panose="02040503050406030204" pitchFamily="18" charset="0"/>
              </a:rPr>
              <a:t> </a:t>
            </a:r>
            <a:r>
              <a:rPr lang="tr-TR" sz="1800" dirty="0" err="1">
                <a:effectLst/>
                <a:latin typeface="Cambria" panose="02040503050406030204" pitchFamily="18" charset="0"/>
              </a:rPr>
              <a:t>güvence</a:t>
            </a:r>
            <a:r>
              <a:rPr lang="tr-TR" sz="1800" dirty="0">
                <a:effectLst/>
                <a:latin typeface="Cambria" panose="02040503050406030204" pitchFamily="18" charset="0"/>
              </a:rPr>
              <a:t> altına alınması istenilen hallerde </a:t>
            </a:r>
            <a:r>
              <a:rPr lang="tr-TR" sz="1800" dirty="0" err="1">
                <a:effectLst/>
                <a:latin typeface="Cambria" panose="02040503050406030204" pitchFamily="18" charset="0"/>
              </a:rPr>
              <a:t>başvurulan</a:t>
            </a:r>
            <a:r>
              <a:rPr lang="tr-TR" sz="1800" dirty="0">
                <a:effectLst/>
                <a:latin typeface="Cambria" panose="02040503050406030204" pitchFamily="18" charset="0"/>
              </a:rPr>
              <a:t> bir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türüdür</a:t>
            </a:r>
            <a:r>
              <a:rPr lang="tr-TR" sz="1800" dirty="0">
                <a:effectLst/>
                <a:latin typeface="Cambria" panose="02040503050406030204" pitchFamily="18" charset="0"/>
              </a:rPr>
              <a:t>.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11</a:t>
            </a:fld>
            <a:endParaRPr lang="tr-TR"/>
          </a:p>
        </p:txBody>
      </p:sp>
    </p:spTree>
    <p:extLst>
      <p:ext uri="{BB962C8B-B14F-4D97-AF65-F5344CB8AC3E}">
        <p14:creationId xmlns:p14="http://schemas.microsoft.com/office/powerpoint/2010/main" val="312016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belirsiz </a:t>
            </a:r>
            <a:r>
              <a:rPr lang="tr-TR" sz="1800" dirty="0" err="1">
                <a:effectLst/>
                <a:latin typeface="Cambria" panose="02040503050406030204" pitchFamily="18" charset="0"/>
              </a:rPr>
              <a:t>süreli</a:t>
            </a:r>
            <a:r>
              <a:rPr lang="tr-TR" sz="1800" dirty="0">
                <a:effectLst/>
                <a:latin typeface="Cambria" panose="02040503050406030204" pitchFamily="18" charset="0"/>
              </a:rPr>
              <a:t> ve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sözleşmelerinde</a:t>
            </a:r>
            <a:r>
              <a:rPr lang="tr-TR" sz="1800" dirty="0">
                <a:effectLst/>
                <a:latin typeface="Cambria" panose="02040503050406030204" pitchFamily="18" charset="0"/>
              </a:rPr>
              <a:t> bildirim </a:t>
            </a:r>
            <a:r>
              <a:rPr lang="tr-TR" sz="1800" dirty="0" err="1">
                <a:effectLst/>
                <a:latin typeface="Cambria" panose="02040503050406030204" pitchFamily="18" charset="0"/>
              </a:rPr>
              <a:t>süresi</a:t>
            </a:r>
            <a:r>
              <a:rPr lang="tr-TR" sz="1800" dirty="0">
                <a:effectLst/>
                <a:latin typeface="Cambria" panose="02040503050406030204" pitchFamily="18" charset="0"/>
              </a:rPr>
              <a:t>, tam </a:t>
            </a:r>
            <a:r>
              <a:rPr lang="tr-TR" sz="1800" dirty="0" err="1">
                <a:effectLst/>
                <a:latin typeface="Cambria" panose="02040503050406030204" pitchFamily="18" charset="0"/>
              </a:rPr>
              <a:t>süreliden</a:t>
            </a:r>
            <a:r>
              <a:rPr lang="tr-TR" sz="1800" dirty="0">
                <a:effectLst/>
                <a:latin typeface="Cambria" panose="02040503050406030204" pitchFamily="18" charset="0"/>
              </a:rPr>
              <a:t> farklı olamaz. Gerek kanuni bildirim </a:t>
            </a:r>
            <a:r>
              <a:rPr lang="tr-TR" sz="1800" dirty="0" err="1">
                <a:effectLst/>
                <a:latin typeface="Cambria" panose="02040503050406030204" pitchFamily="18" charset="0"/>
              </a:rPr>
              <a:t>süreleri</a:t>
            </a:r>
            <a:r>
              <a:rPr lang="tr-TR" sz="1800" dirty="0">
                <a:effectLst/>
                <a:latin typeface="Cambria" panose="02040503050406030204" pitchFamily="18" charset="0"/>
              </a:rPr>
              <a:t> gerekse </a:t>
            </a:r>
            <a:r>
              <a:rPr lang="tr-TR" sz="1800" dirty="0" err="1">
                <a:effectLst/>
                <a:latin typeface="Cambria" panose="02040503050406030204" pitchFamily="18" charset="0"/>
              </a:rPr>
              <a:t>sözleşmeyle</a:t>
            </a:r>
            <a:r>
              <a:rPr lang="tr-TR" sz="1800" dirty="0">
                <a:effectLst/>
                <a:latin typeface="Cambria" panose="02040503050406030204" pitchFamily="18" charset="0"/>
              </a:rPr>
              <a:t> belirlenen </a:t>
            </a:r>
            <a:r>
              <a:rPr lang="tr-TR" sz="1800" dirty="0" err="1">
                <a:effectLst/>
                <a:latin typeface="Cambria" panose="02040503050406030204" pitchFamily="18" charset="0"/>
              </a:rPr>
              <a:t>süreler</a:t>
            </a:r>
            <a:r>
              <a:rPr lang="tr-TR" sz="1800" dirty="0">
                <a:effectLst/>
                <a:latin typeface="Cambria" panose="02040503050406030204" pitchFamily="18" charset="0"/>
              </a:rPr>
              <a:t> her iki </a:t>
            </a:r>
            <a:r>
              <a:rPr lang="tr-TR" sz="1800" dirty="0" err="1">
                <a:effectLst/>
                <a:latin typeface="Cambria" panose="02040503050406030204" pitchFamily="18" charset="0"/>
              </a:rPr>
              <a:t>sözleşme</a:t>
            </a:r>
            <a:r>
              <a:rPr lang="tr-TR" sz="1800" dirty="0">
                <a:effectLst/>
                <a:latin typeface="Cambria" panose="02040503050406030204" pitchFamily="18" charset="0"/>
              </a:rPr>
              <a:t> </a:t>
            </a:r>
            <a:r>
              <a:rPr lang="tr-TR" sz="1800" dirty="0" err="1">
                <a:effectLst/>
                <a:latin typeface="Cambria" panose="02040503050406030204" pitchFamily="18" charset="0"/>
              </a:rPr>
              <a:t>türünde</a:t>
            </a:r>
            <a:r>
              <a:rPr lang="tr-TR" sz="1800" dirty="0">
                <a:effectLst/>
                <a:latin typeface="Cambria" panose="02040503050406030204" pitchFamily="18" charset="0"/>
              </a:rPr>
              <a:t> de aynı olacaktır. Buna </a:t>
            </a:r>
            <a:r>
              <a:rPr lang="tr-TR" sz="1800" dirty="0" err="1">
                <a:effectLst/>
                <a:latin typeface="Cambria" panose="02040503050406030204" pitchFamily="18" charset="0"/>
              </a:rPr>
              <a:t>karşın</a:t>
            </a:r>
            <a:r>
              <a:rPr lang="tr-TR" sz="1800" dirty="0">
                <a:effectLst/>
                <a:latin typeface="Cambria" panose="02040503050406030204" pitchFamily="18" charset="0"/>
              </a:rPr>
              <a:t> </a:t>
            </a:r>
            <a:r>
              <a:rPr lang="tr-TR" sz="1800" b="1" dirty="0">
                <a:effectLst/>
                <a:latin typeface="Cambria" panose="02040503050406030204" pitchFamily="18" charset="0"/>
              </a:rPr>
              <a:t>paraya </a:t>
            </a:r>
            <a:r>
              <a:rPr lang="tr-TR" sz="1800" b="1" dirty="0" err="1">
                <a:effectLst/>
                <a:latin typeface="Cambria" panose="02040503050406030204" pitchFamily="18" charset="0"/>
              </a:rPr>
              <a:t>ilişkin</a:t>
            </a:r>
            <a:r>
              <a:rPr lang="tr-TR" sz="1800" b="1" dirty="0">
                <a:effectLst/>
                <a:latin typeface="Cambria" panose="02040503050406030204" pitchFamily="18" charset="0"/>
              </a:rPr>
              <a:t> </a:t>
            </a:r>
            <a:r>
              <a:rPr lang="tr-TR" sz="1800" b="1" dirty="0" err="1">
                <a:effectLst/>
                <a:latin typeface="Cambria" panose="02040503050406030204" pitchFamily="18" charset="0"/>
              </a:rPr>
              <a:t>bölünebilir</a:t>
            </a:r>
            <a:r>
              <a:rPr lang="tr-TR" sz="1800" b="1" dirty="0">
                <a:effectLst/>
                <a:latin typeface="Cambria" panose="02040503050406030204" pitchFamily="18" charset="0"/>
              </a:rPr>
              <a:t> menfaatlerin orantılı </a:t>
            </a:r>
            <a:r>
              <a:rPr lang="tr-TR" sz="1800" dirty="0" err="1">
                <a:effectLst/>
                <a:latin typeface="Cambria" panose="02040503050406030204" pitchFamily="18" charset="0"/>
              </a:rPr>
              <a:t>ödenmesi</a:t>
            </a:r>
            <a:r>
              <a:rPr lang="tr-TR" sz="1800" dirty="0">
                <a:effectLst/>
                <a:latin typeface="Cambria" panose="02040503050406030204" pitchFamily="18" charset="0"/>
              </a:rPr>
              <a:t> gerekir. Bu husus Kanunda </a:t>
            </a:r>
            <a:r>
              <a:rPr lang="tr-TR" sz="1800" dirty="0" err="1">
                <a:effectLst/>
                <a:latin typeface="Cambria" panose="02040503050406030204" pitchFamily="18" charset="0"/>
              </a:rPr>
              <a:t>açıkça</a:t>
            </a:r>
            <a:r>
              <a:rPr lang="tr-TR" sz="1800" dirty="0">
                <a:effectLst/>
                <a:latin typeface="Cambria" panose="02040503050406030204" pitchFamily="18" charset="0"/>
              </a:rPr>
              <a:t> </a:t>
            </a:r>
            <a:r>
              <a:rPr lang="tr-TR" sz="1800" dirty="0" err="1">
                <a:effectLst/>
                <a:latin typeface="Cambria" panose="02040503050406030204" pitchFamily="18" charset="0"/>
              </a:rPr>
              <a:t>şu</a:t>
            </a:r>
            <a:r>
              <a:rPr lang="tr-TR" sz="1800" dirty="0">
                <a:effectLst/>
                <a:latin typeface="Cambria" panose="02040503050406030204" pitchFamily="18" charset="0"/>
              </a:rPr>
              <a:t>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öngörülmüştür</a:t>
            </a:r>
            <a:r>
              <a:rPr lang="tr-TR" sz="1800" dirty="0">
                <a:effectLst/>
                <a:latin typeface="Cambria" panose="02040503050406030204" pitchFamily="18" charset="0"/>
              </a:rPr>
              <a:t>: </a:t>
            </a:r>
            <a:r>
              <a:rPr lang="tr-TR" sz="1800" i="1" dirty="0">
                <a:effectLst/>
                <a:latin typeface="Cambria" panose="02040503050406030204" pitchFamily="18" charset="0"/>
              </a:rPr>
              <a:t>“Kısmî </a:t>
            </a:r>
            <a:r>
              <a:rPr lang="tr-TR" sz="1800" i="1" dirty="0" err="1">
                <a:effectLst/>
                <a:latin typeface="Cambria" panose="02040503050406030204" pitchFamily="18" charset="0"/>
              </a:rPr>
              <a:t>süreli</a:t>
            </a:r>
            <a:r>
              <a:rPr lang="tr-TR" sz="1800" i="1" dirty="0">
                <a:effectLst/>
                <a:latin typeface="Cambria" panose="02040503050406030204" pitchFamily="18" charset="0"/>
              </a:rPr>
              <a:t> </a:t>
            </a:r>
            <a:r>
              <a:rPr lang="tr-TR" sz="1800" i="1" dirty="0" err="1">
                <a:effectLst/>
                <a:latin typeface="Cambria" panose="02040503050406030204" pitchFamily="18" charset="0"/>
              </a:rPr>
              <a:t>çalışan</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a:t>
            </a:r>
            <a:r>
              <a:rPr lang="tr-TR" sz="1800" i="1" dirty="0" err="1">
                <a:effectLst/>
                <a:latin typeface="Cambria" panose="02040503050406030204" pitchFamily="18" charset="0"/>
              </a:rPr>
              <a:t>ücret</a:t>
            </a:r>
            <a:r>
              <a:rPr lang="tr-TR" sz="1800" i="1" dirty="0">
                <a:effectLst/>
                <a:latin typeface="Cambria" panose="02040503050406030204" pitchFamily="18" charset="0"/>
              </a:rPr>
              <a:t> ve paraya </a:t>
            </a:r>
            <a:r>
              <a:rPr lang="tr-TR" sz="1800" i="1" dirty="0" err="1">
                <a:effectLst/>
                <a:latin typeface="Cambria" panose="02040503050406030204" pitchFamily="18" charset="0"/>
              </a:rPr>
              <a:t>ilişkin</a:t>
            </a:r>
            <a:r>
              <a:rPr lang="tr-TR" sz="1800" i="1" dirty="0">
                <a:effectLst/>
                <a:latin typeface="Cambria" panose="02040503050406030204" pitchFamily="18" charset="0"/>
              </a:rPr>
              <a:t> </a:t>
            </a:r>
            <a:r>
              <a:rPr lang="tr-TR" sz="1800" i="1" dirty="0" err="1">
                <a:effectLst/>
                <a:latin typeface="Cambria" panose="02040503050406030204" pitchFamily="18" charset="0"/>
              </a:rPr>
              <a:t>bölünebilir</a:t>
            </a:r>
            <a:r>
              <a:rPr lang="tr-TR" sz="1800" i="1" dirty="0">
                <a:effectLst/>
                <a:latin typeface="Cambria" panose="02040503050406030204" pitchFamily="18" charset="0"/>
              </a:rPr>
              <a:t> menfaatleri, tam </a:t>
            </a:r>
            <a:r>
              <a:rPr lang="tr-TR" sz="1800" i="1" dirty="0" err="1">
                <a:effectLst/>
                <a:latin typeface="Cambria" panose="02040503050406030204" pitchFamily="18" charset="0"/>
              </a:rPr>
              <a:t>süreli</a:t>
            </a:r>
            <a:r>
              <a:rPr lang="tr-TR" sz="1800" i="1" dirty="0">
                <a:effectLst/>
                <a:latin typeface="Cambria" panose="02040503050406030204" pitchFamily="18" charset="0"/>
              </a:rPr>
              <a:t> emsal </a:t>
            </a:r>
            <a:r>
              <a:rPr lang="tr-TR" sz="1800" i="1" dirty="0" err="1">
                <a:effectLst/>
                <a:latin typeface="Cambria" panose="02040503050406030204" pitchFamily="18" charset="0"/>
              </a:rPr>
              <a:t>işçiye</a:t>
            </a:r>
            <a:r>
              <a:rPr lang="tr-TR" sz="1800" i="1" dirty="0">
                <a:effectLst/>
                <a:latin typeface="Cambria" panose="02040503050406030204" pitchFamily="18" charset="0"/>
              </a:rPr>
              <a:t> </a:t>
            </a:r>
            <a:r>
              <a:rPr lang="tr-TR" sz="1800" i="1" dirty="0" err="1">
                <a:effectLst/>
                <a:latin typeface="Cambria" panose="02040503050406030204" pitchFamily="18" charset="0"/>
              </a:rPr>
              <a:t>göre</a:t>
            </a:r>
            <a:r>
              <a:rPr lang="tr-TR" sz="1800" i="1" dirty="0">
                <a:effectLst/>
                <a:latin typeface="Cambria" panose="02040503050406030204" pitchFamily="18" charset="0"/>
              </a:rPr>
              <a:t> </a:t>
            </a:r>
            <a:r>
              <a:rPr lang="tr-TR" sz="1800" i="1" dirty="0" err="1">
                <a:effectLst/>
                <a:latin typeface="Cambria" panose="02040503050406030204" pitchFamily="18" charset="0"/>
              </a:rPr>
              <a:t>çalıştığı</a:t>
            </a:r>
            <a:r>
              <a:rPr lang="tr-TR" sz="1800" i="1" dirty="0">
                <a:effectLst/>
                <a:latin typeface="Cambria" panose="02040503050406030204" pitchFamily="18" charset="0"/>
              </a:rPr>
              <a:t> sü- reye orantılı olarak </a:t>
            </a:r>
            <a:r>
              <a:rPr lang="tr-TR" sz="1800" i="1" dirty="0" err="1">
                <a:effectLst/>
                <a:latin typeface="Cambria" panose="02040503050406030204" pitchFamily="18" charset="0"/>
              </a:rPr>
              <a:t>ödenir</a:t>
            </a:r>
            <a:r>
              <a:rPr lang="tr-TR" sz="1800" i="1" dirty="0">
                <a:effectLst/>
                <a:latin typeface="Cambria" panose="02040503050406030204" pitchFamily="18" charset="0"/>
              </a:rPr>
              <a:t>” </a:t>
            </a:r>
            <a:r>
              <a:rPr lang="tr-TR" sz="1800" dirty="0">
                <a:effectLst/>
                <a:latin typeface="Cambria" panose="02040503050406030204" pitchFamily="18" charset="0"/>
              </a:rPr>
              <a:t>(İK m. 13/II). Madde </a:t>
            </a:r>
            <a:r>
              <a:rPr lang="tr-TR" sz="1800" dirty="0" err="1">
                <a:effectLst/>
                <a:latin typeface="Cambria" panose="02040503050406030204" pitchFamily="18" charset="0"/>
              </a:rPr>
              <a:t>gerekçesinde</a:t>
            </a:r>
            <a:r>
              <a:rPr lang="tr-TR" sz="1800" dirty="0">
                <a:effectLst/>
                <a:latin typeface="Cambria" panose="02040503050406030204" pitchFamily="18" charset="0"/>
              </a:rPr>
              <a:t> de </a:t>
            </a:r>
            <a:r>
              <a:rPr lang="tr-TR" sz="1800" dirty="0" err="1">
                <a:effectLst/>
                <a:latin typeface="Cambria" panose="02040503050406030204" pitchFamily="18" charset="0"/>
              </a:rPr>
              <a:t>belirtildiği</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a:t>
            </a:r>
            <a:r>
              <a:rPr lang="tr-TR" sz="1800" dirty="0" err="1">
                <a:effectLst/>
                <a:latin typeface="Cambria" panose="02040503050406030204" pitchFamily="18" charset="0"/>
              </a:rPr>
              <a:t>örneğin</a:t>
            </a:r>
            <a:r>
              <a:rPr lang="tr-TR" sz="1800" dirty="0">
                <a:effectLst/>
                <a:latin typeface="Cambria" panose="02040503050406030204" pitchFamily="18" charset="0"/>
              </a:rPr>
              <a:t>, </a:t>
            </a:r>
            <a:r>
              <a:rPr lang="tr-TR" sz="1800" dirty="0" err="1">
                <a:effectLst/>
                <a:latin typeface="Cambria" panose="02040503050406030204" pitchFamily="18" charset="0"/>
              </a:rPr>
              <a:t>işyerinde</a:t>
            </a:r>
            <a:r>
              <a:rPr lang="tr-TR" sz="1800" dirty="0">
                <a:effectLst/>
                <a:latin typeface="Cambria" panose="02040503050406030204" pitchFamily="18" charset="0"/>
              </a:rPr>
              <a:t> haftalık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45 saat olan tam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yılda 6.000 TL yakacak yardımı alıyorsa, haftada 15 saat 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işçiye</a:t>
            </a:r>
            <a:r>
              <a:rPr lang="tr-TR" sz="1800" dirty="0">
                <a:effectLst/>
                <a:latin typeface="Cambria" panose="02040503050406030204" pitchFamily="18" charset="0"/>
              </a:rPr>
              <a:t> aynı yardım 2.000 TL olarak </a:t>
            </a:r>
            <a:r>
              <a:rPr lang="tr-TR" sz="1800" dirty="0" err="1">
                <a:effectLst/>
                <a:latin typeface="Cambria" panose="02040503050406030204" pitchFamily="18" charset="0"/>
              </a:rPr>
              <a:t>ödenecektir</a:t>
            </a:r>
            <a:r>
              <a:rPr lang="tr-TR" sz="1800" dirty="0">
                <a:effectLst/>
                <a:latin typeface="Cambria" panose="02040503050406030204" pitchFamily="18" charset="0"/>
              </a:rPr>
              <a:t>.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12</a:t>
            </a:fld>
            <a:endParaRPr lang="tr-TR"/>
          </a:p>
        </p:txBody>
      </p:sp>
    </p:spTree>
    <p:extLst>
      <p:ext uri="{BB962C8B-B14F-4D97-AF65-F5344CB8AC3E}">
        <p14:creationId xmlns:p14="http://schemas.microsoft.com/office/powerpoint/2010/main" val="228828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11/6/23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11/6/23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11/6/23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11/6/23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11/6/23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AB273-6056-5AE1-D921-A2A2E497DBC4}"/>
              </a:ext>
            </a:extLst>
          </p:cNvPr>
          <p:cNvSpPr>
            <a:spLocks noGrp="1"/>
          </p:cNvSpPr>
          <p:nvPr>
            <p:ph type="title"/>
          </p:nvPr>
        </p:nvSpPr>
        <p:spPr/>
        <p:txBody>
          <a:bodyPr>
            <a:normAutofit fontScale="90000"/>
          </a:bodyPr>
          <a:lstStyle/>
          <a:p>
            <a:pPr algn="ctr"/>
            <a:r>
              <a:rPr lang="tr-TR" sz="2700" b="1" dirty="0">
                <a:effectLst/>
                <a:latin typeface="Graphik"/>
              </a:rPr>
              <a:t>3. BÖLÜM</a:t>
            </a:r>
            <a:br>
              <a:rPr lang="tr-TR" sz="2700" b="1" dirty="0">
                <a:effectLst/>
                <a:latin typeface="Graphik"/>
              </a:rPr>
            </a:br>
            <a:r>
              <a:rPr lang="tr-TR" sz="2700" b="1" dirty="0">
                <a:effectLst/>
                <a:latin typeface="Graphik"/>
              </a:rPr>
              <a:t>İŞ SÖZLEŞMESİ VE TÜRLERİ</a:t>
            </a:r>
            <a:br>
              <a:rPr lang="tr-TR" sz="2700" b="1" dirty="0">
                <a:effectLst/>
                <a:latin typeface="Graphik"/>
              </a:rPr>
            </a:br>
            <a:r>
              <a:rPr lang="tr-TR" sz="2700" b="1" dirty="0">
                <a:effectLst/>
                <a:latin typeface="Graphik"/>
              </a:rPr>
              <a:t> İŞ SÖZLEŞMESİNİN TANIMI, UNSURLARI, ŞEKLİ VE ÖZELLİKLERİ </a:t>
            </a:r>
            <a:br>
              <a:rPr lang="tr-TR" sz="2700" dirty="0"/>
            </a:br>
            <a:br>
              <a:rPr lang="tr-TR" dirty="0"/>
            </a:br>
            <a:endParaRPr lang="tr-TR" dirty="0"/>
          </a:p>
        </p:txBody>
      </p:sp>
      <p:sp>
        <p:nvSpPr>
          <p:cNvPr id="3" name="İçerik Yer Tutucusu 2">
            <a:extLst>
              <a:ext uri="{FF2B5EF4-FFF2-40B4-BE49-F238E27FC236}">
                <a16:creationId xmlns:a16="http://schemas.microsoft.com/office/drawing/2014/main" id="{B56F2853-D0F7-093E-53BE-5DD35F69CF5C}"/>
              </a:ext>
            </a:extLst>
          </p:cNvPr>
          <p:cNvSpPr>
            <a:spLocks noGrp="1"/>
          </p:cNvSpPr>
          <p:nvPr>
            <p:ph idx="1"/>
          </p:nvPr>
        </p:nvSpPr>
        <p:spPr/>
        <p:txBody>
          <a:bodyPr/>
          <a:lstStyle/>
          <a:p>
            <a:r>
              <a:rPr lang="tr-TR" sz="1800" dirty="0">
                <a:effectLst/>
                <a:latin typeface="Cambria" panose="02040503050406030204" pitchFamily="18" charset="0"/>
              </a:rPr>
              <a:t>İş Kanunu’nun m. 8/I </a:t>
            </a:r>
            <a:r>
              <a:rPr lang="tr-TR" sz="1800" dirty="0" err="1">
                <a:effectLst/>
                <a:latin typeface="Cambria" panose="02040503050406030204" pitchFamily="18" charset="0"/>
              </a:rPr>
              <a:t>düzenlemesinde</a:t>
            </a:r>
            <a:r>
              <a:rPr lang="tr-TR" sz="1800" dirty="0">
                <a:effectLst/>
                <a:latin typeface="Cambria" panose="02040503050406030204" pitchFamily="18" charset="0"/>
              </a:rPr>
              <a:t> </a:t>
            </a:r>
            <a:r>
              <a:rPr lang="tr-TR" sz="1800" b="1" dirty="0">
                <a:effectLst/>
                <a:latin typeface="Cambria" panose="02040503050406030204" pitchFamily="18" charset="0"/>
              </a:rPr>
              <a:t>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t>
            </a:r>
            <a:r>
              <a:rPr lang="tr-TR" sz="1800" dirty="0" err="1">
                <a:effectLst/>
                <a:latin typeface="Cambria" panose="02040503050406030204" pitchFamily="18" charset="0"/>
              </a:rPr>
              <a:t>tanımlanmıs</a:t>
            </a:r>
            <a:r>
              <a:rPr lang="tr-TR" sz="1800" dirty="0">
                <a:effectLst/>
                <a:latin typeface="Cambria" panose="02040503050406030204" pitchFamily="18" charset="0"/>
              </a:rPr>
              <a:t>̧ olup,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“iş </a:t>
            </a:r>
            <a:r>
              <a:rPr lang="tr-TR" sz="1800" i="1" dirty="0" err="1">
                <a:effectLst/>
                <a:latin typeface="Cambria" panose="02040503050406030204" pitchFamily="18" charset="0"/>
              </a:rPr>
              <a:t>söz</a:t>
            </a:r>
            <a:r>
              <a:rPr lang="tr-TR" sz="1800" i="1" dirty="0">
                <a:effectLst/>
                <a:latin typeface="Cambria" panose="02040503050406030204" pitchFamily="18" charset="0"/>
              </a:rPr>
              <a:t>- </a:t>
            </a:r>
            <a:r>
              <a:rPr lang="tr-TR" sz="1800" i="1" dirty="0" err="1">
                <a:effectLst/>
                <a:latin typeface="Cambria" panose="02040503050406030204" pitchFamily="18" charset="0"/>
              </a:rPr>
              <a:t>leşmesi</a:t>
            </a:r>
            <a:r>
              <a:rPr lang="tr-TR" sz="1800" i="1" dirty="0">
                <a:effectLst/>
                <a:latin typeface="Cambria" panose="02040503050406030204" pitchFamily="18" charset="0"/>
              </a:rPr>
              <a:t> bir tarafın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bağımlı</a:t>
            </a:r>
            <a:r>
              <a:rPr lang="tr-TR" sz="1800" i="1" dirty="0">
                <a:effectLst/>
                <a:latin typeface="Cambria" panose="02040503050406030204" pitchFamily="18" charset="0"/>
              </a:rPr>
              <a:t> olarak iş </a:t>
            </a:r>
            <a:r>
              <a:rPr lang="tr-TR" sz="1800" i="1" dirty="0" err="1">
                <a:effectLst/>
                <a:latin typeface="Cambria" panose="02040503050406030204" pitchFamily="18" charset="0"/>
              </a:rPr>
              <a:t>görmeyi</a:t>
            </a:r>
            <a:r>
              <a:rPr lang="tr-TR" sz="1800" i="1" dirty="0">
                <a:effectLst/>
                <a:latin typeface="Cambria" panose="02040503050406030204" pitchFamily="18" charset="0"/>
              </a:rPr>
              <a:t>, </a:t>
            </a:r>
            <a:r>
              <a:rPr lang="tr-TR" sz="1800" i="1" dirty="0" err="1">
                <a:effectLst/>
                <a:latin typeface="Cambria" panose="02040503050406030204" pitchFamily="18" charset="0"/>
              </a:rPr>
              <a:t>diğer</a:t>
            </a:r>
            <a:r>
              <a:rPr lang="tr-TR" sz="1800" i="1" dirty="0">
                <a:effectLst/>
                <a:latin typeface="Cambria" panose="02040503050406030204" pitchFamily="18" charset="0"/>
              </a:rPr>
              <a:t> tarafın (</a:t>
            </a:r>
            <a:r>
              <a:rPr lang="tr-TR" sz="1800" i="1" dirty="0" err="1">
                <a:effectLst/>
                <a:latin typeface="Cambria" panose="02040503050406030204" pitchFamily="18" charset="0"/>
              </a:rPr>
              <a:t>işveren</a:t>
            </a:r>
            <a:r>
              <a:rPr lang="tr-TR" sz="1800" i="1" dirty="0">
                <a:effectLst/>
                <a:latin typeface="Cambria" panose="02040503050406030204" pitchFamily="18" charset="0"/>
              </a:rPr>
              <a:t>) da </a:t>
            </a:r>
            <a:r>
              <a:rPr lang="tr-TR" sz="1800" i="1" dirty="0" err="1">
                <a:effectLst/>
                <a:latin typeface="Cambria" panose="02040503050406030204" pitchFamily="18" charset="0"/>
              </a:rPr>
              <a:t>ücret</a:t>
            </a:r>
            <a:r>
              <a:rPr lang="tr-TR" sz="1800" i="1" dirty="0">
                <a:effectLst/>
                <a:latin typeface="Cambria" panose="02040503050406030204" pitchFamily="18" charset="0"/>
              </a:rPr>
              <a:t> </a:t>
            </a:r>
            <a:r>
              <a:rPr lang="tr-TR" sz="1800" i="1" dirty="0" err="1">
                <a:effectLst/>
                <a:latin typeface="Cambria" panose="02040503050406030204" pitchFamily="18" charset="0"/>
              </a:rPr>
              <a:t>ödemeyi</a:t>
            </a:r>
            <a:r>
              <a:rPr lang="tr-TR" sz="1800" i="1" dirty="0">
                <a:effectLst/>
                <a:latin typeface="Cambria" panose="02040503050406030204" pitchFamily="18" charset="0"/>
              </a:rPr>
              <a:t> </a:t>
            </a:r>
            <a:r>
              <a:rPr lang="tr-TR" sz="1800" i="1" dirty="0" err="1">
                <a:effectLst/>
                <a:latin typeface="Cambria" panose="02040503050406030204" pitchFamily="18" charset="0"/>
              </a:rPr>
              <a:t>üstlenmesinden</a:t>
            </a:r>
            <a:r>
              <a:rPr lang="tr-TR" sz="1800" i="1" dirty="0">
                <a:effectLst/>
                <a:latin typeface="Cambria" panose="02040503050406030204" pitchFamily="18" charset="0"/>
              </a:rPr>
              <a:t> </a:t>
            </a:r>
            <a:r>
              <a:rPr lang="tr-TR" sz="1800" i="1" dirty="0" err="1">
                <a:effectLst/>
                <a:latin typeface="Cambria" panose="02040503050406030204" pitchFamily="18" charset="0"/>
              </a:rPr>
              <a:t>oluşan</a:t>
            </a:r>
            <a:r>
              <a:rPr lang="tr-TR" sz="1800" i="1" dirty="0">
                <a:effectLst/>
                <a:latin typeface="Cambria" panose="02040503050406030204" pitchFamily="18" charset="0"/>
              </a:rPr>
              <a:t> </a:t>
            </a:r>
            <a:r>
              <a:rPr lang="tr-TR" sz="1800" i="1" dirty="0" err="1">
                <a:effectLst/>
                <a:latin typeface="Cambria" panose="02040503050406030204" pitchFamily="18" charset="0"/>
              </a:rPr>
              <a:t>sözleşmedir</a:t>
            </a:r>
            <a:r>
              <a:rPr lang="tr-TR" sz="1800" i="1" dirty="0">
                <a:effectLst/>
                <a:latin typeface="Cambria" panose="02040503050406030204" pitchFamily="18" charset="0"/>
              </a:rPr>
              <a:t>”</a:t>
            </a:r>
            <a:r>
              <a:rPr lang="tr-TR" sz="1800" dirty="0">
                <a:effectLst/>
                <a:latin typeface="Cambria" panose="02040503050406030204" pitchFamily="18" charset="0"/>
              </a:rPr>
              <a:t>.  </a:t>
            </a:r>
          </a:p>
          <a:p>
            <a:pPr marL="0" indent="0">
              <a:buNone/>
            </a:pPr>
            <a:r>
              <a:rPr lang="tr-TR" sz="1800" dirty="0">
                <a:effectLst/>
                <a:latin typeface="Cambria" panose="02040503050406030204" pitchFamily="18" charset="0"/>
              </a:rPr>
              <a:t>İş </a:t>
            </a:r>
            <a:r>
              <a:rPr lang="tr-TR" sz="1800" dirty="0" err="1">
                <a:effectLst/>
                <a:latin typeface="Cambria" panose="02040503050406030204" pitchFamily="18" charset="0"/>
              </a:rPr>
              <a:t>sözleşmesinin</a:t>
            </a:r>
            <a:r>
              <a:rPr lang="tr-TR" sz="1800" dirty="0">
                <a:effectLst/>
                <a:latin typeface="Cambria" panose="02040503050406030204" pitchFamily="18" charset="0"/>
              </a:rPr>
              <a:t> unsurları</a:t>
            </a:r>
          </a:p>
          <a:p>
            <a:r>
              <a:rPr lang="tr-TR" sz="1800" dirty="0">
                <a:effectLst/>
                <a:latin typeface="Cambria" panose="02040503050406030204" pitchFamily="18" charset="0"/>
              </a:rPr>
              <a:t> </a:t>
            </a:r>
            <a:r>
              <a:rPr lang="tr-TR" sz="1800" b="1" dirty="0">
                <a:latin typeface="Cambria" panose="02040503050406030204" pitchFamily="18" charset="0"/>
              </a:rPr>
              <a:t>İ</a:t>
            </a:r>
            <a:r>
              <a:rPr lang="tr-TR" sz="1800" b="1" dirty="0">
                <a:effectLst/>
                <a:latin typeface="Cambria" panose="02040503050406030204" pitchFamily="18" charset="0"/>
              </a:rPr>
              <a:t>ş </a:t>
            </a:r>
            <a:r>
              <a:rPr lang="tr-TR" sz="1800" b="1" dirty="0" err="1">
                <a:effectLst/>
                <a:latin typeface="Cambria" panose="02040503050406030204" pitchFamily="18" charset="0"/>
              </a:rPr>
              <a:t>görme</a:t>
            </a:r>
            <a:r>
              <a:rPr lang="tr-TR" sz="1800" b="1" dirty="0">
                <a:effectLst/>
                <a:latin typeface="Cambria" panose="02040503050406030204" pitchFamily="18" charset="0"/>
              </a:rPr>
              <a:t>, </a:t>
            </a:r>
          </a:p>
          <a:p>
            <a:r>
              <a:rPr lang="tr-TR" sz="1800" b="1" dirty="0">
                <a:effectLst/>
                <a:latin typeface="Cambria" panose="02040503050406030204" pitchFamily="18" charset="0"/>
              </a:rPr>
              <a:t>Ücret ve</a:t>
            </a:r>
          </a:p>
          <a:p>
            <a:r>
              <a:rPr lang="tr-TR" sz="1800" b="1" dirty="0">
                <a:effectLst/>
                <a:latin typeface="Cambria" panose="02040503050406030204" pitchFamily="18" charset="0"/>
              </a:rPr>
              <a:t> </a:t>
            </a:r>
            <a:r>
              <a:rPr lang="tr-TR" sz="1800" b="1" dirty="0" err="1">
                <a:latin typeface="Cambria" panose="02040503050406030204" pitchFamily="18" charset="0"/>
              </a:rPr>
              <a:t>B</a:t>
            </a:r>
            <a:r>
              <a:rPr lang="tr-TR" sz="1800" b="1" dirty="0" err="1">
                <a:effectLst/>
                <a:latin typeface="Cambria" panose="02040503050406030204" pitchFamily="18" charset="0"/>
              </a:rPr>
              <a:t>ağımlılık</a:t>
            </a:r>
            <a:r>
              <a:rPr lang="tr-TR" sz="1800" dirty="0" err="1">
                <a:latin typeface="Cambria" panose="02040503050406030204" pitchFamily="18" charset="0"/>
              </a:rPr>
              <a:t>tır</a:t>
            </a:r>
            <a:r>
              <a:rPr lang="tr-TR" sz="1800" b="1" dirty="0">
                <a:latin typeface="Cambria" panose="02040503050406030204" pitchFamily="18" charset="0"/>
              </a:rPr>
              <a:t>.</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10055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E79A5A-75E6-C0A3-AB02-C81BBEA55C6E}"/>
              </a:ext>
            </a:extLst>
          </p:cNvPr>
          <p:cNvSpPr>
            <a:spLocks noGrp="1"/>
          </p:cNvSpPr>
          <p:nvPr>
            <p:ph type="title"/>
          </p:nvPr>
        </p:nvSpPr>
        <p:spPr/>
        <p:txBody>
          <a:bodyPr/>
          <a:lstStyle/>
          <a:p>
            <a:pPr algn="ctr"/>
            <a:r>
              <a:rPr lang="tr-TR" sz="2800" b="1" dirty="0">
                <a:effectLst/>
                <a:latin typeface="Graphik"/>
              </a:rPr>
              <a:t>OBJEKTİF KOŞULLAR </a:t>
            </a:r>
            <a:br>
              <a:rPr lang="tr-TR" dirty="0"/>
            </a:br>
            <a:endParaRPr lang="tr-TR" dirty="0"/>
          </a:p>
        </p:txBody>
      </p:sp>
      <p:sp>
        <p:nvSpPr>
          <p:cNvPr id="3" name="İçerik Yer Tutucusu 2">
            <a:extLst>
              <a:ext uri="{FF2B5EF4-FFF2-40B4-BE49-F238E27FC236}">
                <a16:creationId xmlns:a16="http://schemas.microsoft.com/office/drawing/2014/main" id="{3D131B63-880A-B2D8-F48A-4E00E667BD44}"/>
              </a:ext>
            </a:extLst>
          </p:cNvPr>
          <p:cNvSpPr>
            <a:spLocks noGrp="1"/>
          </p:cNvSpPr>
          <p:nvPr>
            <p:ph idx="1"/>
          </p:nvPr>
        </p:nvSpPr>
        <p:spPr/>
        <p:txBody>
          <a:bodyPr>
            <a:normAutofit fontScale="92500" lnSpcReduction="20000"/>
          </a:bodyPr>
          <a:lstStyle/>
          <a:p>
            <a:r>
              <a:rPr lang="tr-TR" sz="1900" dirty="0">
                <a:effectLst/>
                <a:latin typeface="Cambria" panose="02040503050406030204" pitchFamily="18" charset="0"/>
              </a:rPr>
              <a:t>Belirli </a:t>
            </a:r>
            <a:r>
              <a:rPr lang="tr-TR" sz="1900" dirty="0" err="1">
                <a:effectLst/>
                <a:latin typeface="Cambria" panose="02040503050406030204" pitchFamily="18" charset="0"/>
              </a:rPr>
              <a:t>süreli</a:t>
            </a:r>
            <a:r>
              <a:rPr lang="tr-TR" sz="1900" dirty="0">
                <a:effectLst/>
                <a:latin typeface="Cambria" panose="02040503050406030204" pitchFamily="18" charset="0"/>
              </a:rPr>
              <a:t> iş </a:t>
            </a:r>
            <a:r>
              <a:rPr lang="tr-TR" sz="1900" dirty="0" err="1">
                <a:effectLst/>
                <a:latin typeface="Cambria" panose="02040503050406030204" pitchFamily="18" charset="0"/>
              </a:rPr>
              <a:t>sözleşmesi</a:t>
            </a:r>
            <a:r>
              <a:rPr lang="tr-TR" sz="1900" dirty="0">
                <a:effectLst/>
                <a:latin typeface="Cambria" panose="02040503050406030204" pitchFamily="18" charset="0"/>
              </a:rPr>
              <a:t> yapılabilmesi </a:t>
            </a:r>
            <a:r>
              <a:rPr lang="tr-TR" sz="1900" dirty="0" err="1">
                <a:effectLst/>
                <a:latin typeface="Cambria" panose="02040503050406030204" pitchFamily="18" charset="0"/>
              </a:rPr>
              <a:t>için</a:t>
            </a:r>
            <a:r>
              <a:rPr lang="tr-TR" sz="1900" dirty="0">
                <a:effectLst/>
                <a:latin typeface="Cambria" panose="02040503050406030204" pitchFamily="18" charset="0"/>
              </a:rPr>
              <a:t> taraflarca </a:t>
            </a:r>
            <a:r>
              <a:rPr lang="tr-TR" sz="1900" dirty="0" err="1">
                <a:effectLst/>
                <a:latin typeface="Cambria" panose="02040503050406030204" pitchFamily="18" charset="0"/>
              </a:rPr>
              <a:t>sözleşmenin</a:t>
            </a:r>
            <a:r>
              <a:rPr lang="tr-TR" sz="1900" dirty="0">
                <a:effectLst/>
                <a:latin typeface="Cambria" panose="02040503050406030204" pitchFamily="18" charset="0"/>
              </a:rPr>
              <a:t> sona </a:t>
            </a:r>
            <a:r>
              <a:rPr lang="tr-TR" sz="1900" dirty="0" err="1">
                <a:effectLst/>
                <a:latin typeface="Cambria" panose="02040503050406030204" pitchFamily="18" charset="0"/>
              </a:rPr>
              <a:t>ereceği</a:t>
            </a:r>
            <a:r>
              <a:rPr lang="tr-TR" sz="1900" dirty="0">
                <a:effectLst/>
                <a:latin typeface="Cambria" panose="02040503050406030204" pitchFamily="18" charset="0"/>
              </a:rPr>
              <a:t> </a:t>
            </a:r>
            <a:r>
              <a:rPr lang="tr-TR" sz="1900" dirty="0" err="1">
                <a:effectLst/>
                <a:latin typeface="Cambria" panose="02040503050406030204" pitchFamily="18" charset="0"/>
              </a:rPr>
              <a:t>sürenin</a:t>
            </a:r>
            <a:r>
              <a:rPr lang="tr-TR" sz="1900" dirty="0">
                <a:effectLst/>
                <a:latin typeface="Cambria" panose="02040503050406030204" pitchFamily="18" charset="0"/>
              </a:rPr>
              <a:t> </a:t>
            </a:r>
            <a:r>
              <a:rPr lang="tr-TR" sz="1900" dirty="0" err="1">
                <a:effectLst/>
                <a:latin typeface="Cambria" panose="02040503050406030204" pitchFamily="18" charset="0"/>
              </a:rPr>
              <a:t>kararlaştırılması</a:t>
            </a:r>
            <a:r>
              <a:rPr lang="tr-TR" sz="1900" dirty="0">
                <a:effectLst/>
                <a:latin typeface="Cambria" panose="02040503050406030204" pitchFamily="18" charset="0"/>
              </a:rPr>
              <a:t> ve objektif </a:t>
            </a:r>
            <a:r>
              <a:rPr lang="tr-TR" sz="1900" dirty="0" err="1">
                <a:effectLst/>
                <a:latin typeface="Cambria" panose="02040503050406030204" pitchFamily="18" charset="0"/>
              </a:rPr>
              <a:t>koşulların</a:t>
            </a:r>
            <a:r>
              <a:rPr lang="tr-TR" sz="1900" dirty="0">
                <a:effectLst/>
                <a:latin typeface="Cambria" panose="02040503050406030204" pitchFamily="18" charset="0"/>
              </a:rPr>
              <a:t> bulunması zorunludur. Aksi halde iş </a:t>
            </a:r>
            <a:r>
              <a:rPr lang="tr-TR" sz="1900" dirty="0" err="1">
                <a:effectLst/>
                <a:latin typeface="Cambria" panose="02040503050406030204" pitchFamily="18" charset="0"/>
              </a:rPr>
              <a:t>sözleşmesi</a:t>
            </a:r>
            <a:r>
              <a:rPr lang="tr-TR" sz="1900" dirty="0">
                <a:effectLst/>
                <a:latin typeface="Cambria" panose="02040503050406030204" pitchFamily="18" charset="0"/>
              </a:rPr>
              <a:t> </a:t>
            </a:r>
            <a:r>
              <a:rPr lang="tr-TR" sz="1900" dirty="0" err="1">
                <a:effectLst/>
                <a:latin typeface="Cambria" panose="02040503050406030204" pitchFamily="18" charset="0"/>
              </a:rPr>
              <a:t>baştan</a:t>
            </a:r>
            <a:r>
              <a:rPr lang="tr-TR" sz="1900" dirty="0">
                <a:effectLst/>
                <a:latin typeface="Cambria" panose="02040503050406030204" pitchFamily="18" charset="0"/>
              </a:rPr>
              <a:t> itibaren belirsiz </a:t>
            </a:r>
            <a:r>
              <a:rPr lang="tr-TR" sz="1900" dirty="0" err="1">
                <a:effectLst/>
                <a:latin typeface="Cambria" panose="02040503050406030204" pitchFamily="18" charset="0"/>
              </a:rPr>
              <a:t>süreli</a:t>
            </a:r>
            <a:r>
              <a:rPr lang="tr-TR" sz="1900" dirty="0">
                <a:effectLst/>
                <a:latin typeface="Cambria" panose="02040503050406030204" pitchFamily="18" charset="0"/>
              </a:rPr>
              <a:t> iş </a:t>
            </a:r>
            <a:r>
              <a:rPr lang="tr-TR" sz="1900" dirty="0" err="1">
                <a:effectLst/>
                <a:latin typeface="Cambria" panose="02040503050406030204" pitchFamily="18" charset="0"/>
              </a:rPr>
              <a:t>sözleşmesi</a:t>
            </a:r>
            <a:r>
              <a:rPr lang="tr-TR" sz="1900" dirty="0">
                <a:effectLst/>
                <a:latin typeface="Cambria" panose="02040503050406030204" pitchFamily="18" charset="0"/>
              </a:rPr>
              <a:t> sayılır. </a:t>
            </a:r>
            <a:r>
              <a:rPr lang="tr-TR" sz="1900" dirty="0" err="1">
                <a:effectLst/>
                <a:latin typeface="Cambria" panose="02040503050406030204" pitchFamily="18" charset="0"/>
              </a:rPr>
              <a:t>İs</a:t>
            </a:r>
            <a:r>
              <a:rPr lang="tr-TR" sz="1900" dirty="0">
                <a:effectLst/>
                <a:latin typeface="Cambria" panose="02040503050406030204" pitchFamily="18" charset="0"/>
              </a:rPr>
              <a:t>̧ Kanunu’nun 11. maddesi uyarınca tarafların sadece belli bir </a:t>
            </a:r>
            <a:r>
              <a:rPr lang="tr-TR" sz="1900" dirty="0" err="1">
                <a:effectLst/>
                <a:latin typeface="Cambria" panose="02040503050406030204" pitchFamily="18" charset="0"/>
              </a:rPr>
              <a:t>süre</a:t>
            </a:r>
            <a:r>
              <a:rPr lang="tr-TR" sz="1900" dirty="0">
                <a:effectLst/>
                <a:latin typeface="Cambria" panose="02040503050406030204" pitchFamily="18" charset="0"/>
              </a:rPr>
              <a:t> </a:t>
            </a:r>
            <a:r>
              <a:rPr lang="tr-TR" sz="1900" dirty="0" err="1">
                <a:effectLst/>
                <a:latin typeface="Cambria" panose="02040503050406030204" pitchFamily="18" charset="0"/>
              </a:rPr>
              <a:t>kararlaştırarak</a:t>
            </a:r>
            <a:r>
              <a:rPr lang="tr-TR" sz="1900" dirty="0">
                <a:effectLst/>
                <a:latin typeface="Cambria" panose="02040503050406030204" pitchFamily="18" charset="0"/>
              </a:rPr>
              <a:t> belirli </a:t>
            </a:r>
            <a:r>
              <a:rPr lang="tr-TR" sz="1900" dirty="0" err="1">
                <a:effectLst/>
                <a:latin typeface="Cambria" panose="02040503050406030204" pitchFamily="18" charset="0"/>
              </a:rPr>
              <a:t>süreli</a:t>
            </a:r>
            <a:r>
              <a:rPr lang="tr-TR" sz="1900" dirty="0">
                <a:effectLst/>
                <a:latin typeface="Cambria" panose="02040503050406030204" pitchFamily="18" charset="0"/>
              </a:rPr>
              <a:t> iş </a:t>
            </a:r>
            <a:r>
              <a:rPr lang="tr-TR" sz="1900" dirty="0" err="1">
                <a:effectLst/>
                <a:latin typeface="Cambria" panose="02040503050406030204" pitchFamily="18" charset="0"/>
              </a:rPr>
              <a:t>sözleşmesi</a:t>
            </a:r>
            <a:r>
              <a:rPr lang="tr-TR" sz="1900" dirty="0">
                <a:effectLst/>
                <a:latin typeface="Cambria" panose="02040503050406030204" pitchFamily="18" charset="0"/>
              </a:rPr>
              <a:t> yapma </a:t>
            </a:r>
            <a:r>
              <a:rPr lang="tr-TR" sz="1900" dirty="0" err="1">
                <a:effectLst/>
                <a:latin typeface="Cambria" panose="02040503050406030204" pitchFamily="18" charset="0"/>
              </a:rPr>
              <a:t>imkânı</a:t>
            </a:r>
            <a:r>
              <a:rPr lang="tr-TR" sz="1900" dirty="0">
                <a:effectLst/>
                <a:latin typeface="Cambria" panose="02040503050406030204" pitchFamily="18" charset="0"/>
              </a:rPr>
              <a:t> </a:t>
            </a:r>
            <a:r>
              <a:rPr lang="tr-TR" sz="1900" dirty="0" err="1">
                <a:effectLst/>
                <a:latin typeface="Cambria" panose="02040503050406030204" pitchFamily="18" charset="0"/>
              </a:rPr>
              <a:t>söz</a:t>
            </a:r>
            <a:r>
              <a:rPr lang="tr-TR" sz="1900" dirty="0">
                <a:effectLst/>
                <a:latin typeface="Cambria" panose="02040503050406030204" pitchFamily="18" charset="0"/>
              </a:rPr>
              <a:t> konusu olmayıp, </a:t>
            </a:r>
            <a:r>
              <a:rPr lang="tr-TR" sz="1900" b="1" dirty="0">
                <a:effectLst/>
                <a:latin typeface="Cambria" panose="02040503050406030204" pitchFamily="18" charset="0"/>
              </a:rPr>
              <a:t>ancak objektif </a:t>
            </a:r>
            <a:r>
              <a:rPr lang="tr-TR" sz="1900" b="1" dirty="0" err="1">
                <a:effectLst/>
                <a:latin typeface="Cambria" panose="02040503050406030204" pitchFamily="18" charset="0"/>
              </a:rPr>
              <a:t>koşulların</a:t>
            </a:r>
            <a:r>
              <a:rPr lang="tr-TR" sz="1900" b="1" dirty="0">
                <a:effectLst/>
                <a:latin typeface="Cambria" panose="02040503050406030204" pitchFamily="18" charset="0"/>
              </a:rPr>
              <a:t> </a:t>
            </a:r>
            <a:r>
              <a:rPr lang="tr-TR" sz="1900" b="1" dirty="0" err="1">
                <a:effectLst/>
                <a:latin typeface="Cambria" panose="02040503050406030204" pitchFamily="18" charset="0"/>
              </a:rPr>
              <a:t>varlığına</a:t>
            </a:r>
            <a:r>
              <a:rPr lang="tr-TR" sz="1900" b="1" dirty="0">
                <a:effectLst/>
                <a:latin typeface="Cambria" panose="02040503050406030204" pitchFamily="18" charset="0"/>
              </a:rPr>
              <a:t> </a:t>
            </a:r>
            <a:r>
              <a:rPr lang="tr-TR" sz="1900" b="1" dirty="0" err="1">
                <a:effectLst/>
                <a:latin typeface="Cambria" panose="02040503050406030204" pitchFamily="18" charset="0"/>
              </a:rPr>
              <a:t>bağlı</a:t>
            </a:r>
            <a:r>
              <a:rPr lang="tr-TR" sz="1900" b="1" dirty="0">
                <a:effectLst/>
                <a:latin typeface="Cambria" panose="02040503050406030204" pitchFamily="18" charset="0"/>
              </a:rPr>
              <a:t> olarak </a:t>
            </a:r>
            <a:r>
              <a:rPr lang="tr-TR" sz="1900" dirty="0">
                <a:effectLst/>
                <a:latin typeface="Cambria" panose="02040503050406030204" pitchFamily="18" charset="0"/>
              </a:rPr>
              <a:t>belirli </a:t>
            </a:r>
            <a:r>
              <a:rPr lang="tr-TR" sz="1900" dirty="0" err="1">
                <a:effectLst/>
                <a:latin typeface="Cambria" panose="02040503050406030204" pitchFamily="18" charset="0"/>
              </a:rPr>
              <a:t>süreli</a:t>
            </a:r>
            <a:r>
              <a:rPr lang="tr-TR" sz="1900" dirty="0">
                <a:effectLst/>
                <a:latin typeface="Cambria" panose="02040503050406030204" pitchFamily="18" charset="0"/>
              </a:rPr>
              <a:t> iş </a:t>
            </a:r>
            <a:r>
              <a:rPr lang="tr-TR" sz="1900" dirty="0" err="1">
                <a:effectLst/>
                <a:latin typeface="Cambria" panose="02040503050406030204" pitchFamily="18" charset="0"/>
              </a:rPr>
              <a:t>sözleşmesi</a:t>
            </a:r>
            <a:r>
              <a:rPr lang="tr-TR" sz="1900" dirty="0">
                <a:effectLst/>
                <a:latin typeface="Cambria" panose="02040503050406030204" pitchFamily="18" charset="0"/>
              </a:rPr>
              <a:t> </a:t>
            </a:r>
            <a:r>
              <a:rPr lang="tr-TR" sz="1900" dirty="0" err="1">
                <a:effectLst/>
                <a:latin typeface="Cambria" panose="02040503050406030204" pitchFamily="18" charset="0"/>
              </a:rPr>
              <a:t>geçerli</a:t>
            </a:r>
            <a:r>
              <a:rPr lang="tr-TR" sz="1900" dirty="0">
                <a:effectLst/>
                <a:latin typeface="Cambria" panose="02040503050406030204" pitchFamily="18" charset="0"/>
              </a:rPr>
              <a:t> olarak kurulabilir. </a:t>
            </a:r>
            <a:r>
              <a:rPr lang="tr-TR" sz="1900" dirty="0" err="1">
                <a:effectLst/>
                <a:latin typeface="Cambria" panose="02040503050406030204" pitchFamily="18" charset="0"/>
              </a:rPr>
              <a:t>Şunu</a:t>
            </a:r>
            <a:r>
              <a:rPr lang="tr-TR" sz="1900" dirty="0">
                <a:effectLst/>
                <a:latin typeface="Cambria" panose="02040503050406030204" pitchFamily="18" charset="0"/>
              </a:rPr>
              <a:t> da belirtelim ki, </a:t>
            </a:r>
            <a:r>
              <a:rPr lang="tr-TR" sz="1900" b="1" dirty="0">
                <a:effectLst/>
                <a:latin typeface="Cambria" panose="02040503050406030204" pitchFamily="18" charset="0"/>
              </a:rPr>
              <a:t>objektif </a:t>
            </a:r>
            <a:r>
              <a:rPr lang="tr-TR" sz="1900" b="1" dirty="0" err="1">
                <a:effectLst/>
                <a:latin typeface="Cambria" panose="02040503050406030204" pitchFamily="18" charset="0"/>
              </a:rPr>
              <a:t>koşulların</a:t>
            </a:r>
            <a:r>
              <a:rPr lang="tr-TR" sz="1900" b="1" dirty="0">
                <a:effectLst/>
                <a:latin typeface="Cambria" panose="02040503050406030204" pitchFamily="18" charset="0"/>
              </a:rPr>
              <a:t> </a:t>
            </a:r>
            <a:r>
              <a:rPr lang="tr-TR" sz="1900" b="1" dirty="0" err="1">
                <a:effectLst/>
                <a:latin typeface="Cambria" panose="02040503050406030204" pitchFamily="18" charset="0"/>
              </a:rPr>
              <a:t>varlığı</a:t>
            </a:r>
            <a:r>
              <a:rPr lang="tr-TR" sz="1900" b="1" dirty="0">
                <a:effectLst/>
                <a:latin typeface="Cambria" panose="02040503050406030204" pitchFamily="18" charset="0"/>
              </a:rPr>
              <a:t> </a:t>
            </a:r>
            <a:r>
              <a:rPr lang="tr-TR" sz="1900" b="1" dirty="0" err="1">
                <a:effectLst/>
                <a:latin typeface="Cambria" panose="02040503050406030204" pitchFamily="18" charset="0"/>
              </a:rPr>
              <a:t>sözleşmeyi</a:t>
            </a:r>
            <a:r>
              <a:rPr lang="tr-TR" sz="1900" b="1" dirty="0">
                <a:effectLst/>
                <a:latin typeface="Cambria" panose="02040503050406030204" pitchFamily="18" charset="0"/>
              </a:rPr>
              <a:t> tek </a:t>
            </a:r>
            <a:r>
              <a:rPr lang="tr-TR" sz="1900" b="1" dirty="0" err="1">
                <a:effectLst/>
                <a:latin typeface="Cambria" panose="02040503050406030204" pitchFamily="18" charset="0"/>
              </a:rPr>
              <a:t>başına</a:t>
            </a:r>
            <a:r>
              <a:rPr lang="tr-TR" sz="1900" b="1" dirty="0">
                <a:effectLst/>
                <a:latin typeface="Cambria" panose="02040503050406030204" pitchFamily="18" charset="0"/>
              </a:rPr>
              <a:t> belirli </a:t>
            </a:r>
            <a:r>
              <a:rPr lang="tr-TR" sz="1900" b="1" dirty="0" err="1">
                <a:effectLst/>
                <a:latin typeface="Cambria" panose="02040503050406030204" pitchFamily="18" charset="0"/>
              </a:rPr>
              <a:t>süreli</a:t>
            </a:r>
            <a:r>
              <a:rPr lang="tr-TR" sz="1900" b="1" dirty="0">
                <a:effectLst/>
                <a:latin typeface="Cambria" panose="02040503050406030204" pitchFamily="18" charset="0"/>
              </a:rPr>
              <a:t> hale getirmez</a:t>
            </a:r>
            <a:r>
              <a:rPr lang="tr-TR" sz="1900" dirty="0">
                <a:effectLst/>
                <a:latin typeface="Cambria" panose="02040503050406030204" pitchFamily="18" charset="0"/>
              </a:rPr>
              <a:t>. </a:t>
            </a:r>
            <a:r>
              <a:rPr lang="tr-TR" sz="1900" b="1" dirty="0">
                <a:effectLst/>
                <a:latin typeface="Cambria" panose="02040503050406030204" pitchFamily="18" charset="0"/>
              </a:rPr>
              <a:t>Taraflar </a:t>
            </a:r>
            <a:r>
              <a:rPr lang="tr-TR" sz="1900" dirty="0">
                <a:effectLst/>
                <a:latin typeface="Cambria" panose="02040503050406030204" pitchFamily="18" charset="0"/>
              </a:rPr>
              <a:t>bu </a:t>
            </a:r>
            <a:r>
              <a:rPr lang="tr-TR" sz="1900" dirty="0" err="1">
                <a:effectLst/>
                <a:latin typeface="Cambria" panose="02040503050406030204" pitchFamily="18" charset="0"/>
              </a:rPr>
              <a:t>koşulların</a:t>
            </a:r>
            <a:r>
              <a:rPr lang="tr-TR" sz="1900" dirty="0">
                <a:effectLst/>
                <a:latin typeface="Cambria" panose="02040503050406030204" pitchFamily="18" charset="0"/>
              </a:rPr>
              <a:t> </a:t>
            </a:r>
            <a:r>
              <a:rPr lang="tr-TR" sz="1900" dirty="0" err="1">
                <a:effectLst/>
                <a:latin typeface="Cambria" panose="02040503050406030204" pitchFamily="18" charset="0"/>
              </a:rPr>
              <a:t>varlığına</a:t>
            </a:r>
            <a:r>
              <a:rPr lang="tr-TR" sz="1900" dirty="0">
                <a:effectLst/>
                <a:latin typeface="Cambria" panose="02040503050406030204" pitchFamily="18" charset="0"/>
              </a:rPr>
              <a:t> </a:t>
            </a:r>
            <a:r>
              <a:rPr lang="tr-TR" sz="1900" dirty="0" err="1">
                <a:effectLst/>
                <a:latin typeface="Cambria" panose="02040503050406030204" pitchFamily="18" charset="0"/>
              </a:rPr>
              <a:t>rağmen</a:t>
            </a:r>
            <a:r>
              <a:rPr lang="tr-TR" sz="1900" dirty="0">
                <a:effectLst/>
                <a:latin typeface="Cambria" panose="02040503050406030204" pitchFamily="18" charset="0"/>
              </a:rPr>
              <a:t> </a:t>
            </a:r>
            <a:r>
              <a:rPr lang="tr-TR" sz="1900" b="1" dirty="0" err="1">
                <a:effectLst/>
                <a:latin typeface="Cambria" panose="02040503050406030204" pitchFamily="18" charset="0"/>
              </a:rPr>
              <a:t>süre</a:t>
            </a:r>
            <a:r>
              <a:rPr lang="tr-TR" sz="1900" b="1" dirty="0">
                <a:effectLst/>
                <a:latin typeface="Cambria" panose="02040503050406030204" pitchFamily="18" charset="0"/>
              </a:rPr>
              <a:t> belirlemedikleri takdirde iş </a:t>
            </a:r>
            <a:r>
              <a:rPr lang="tr-TR" sz="1900" b="1" dirty="0" err="1">
                <a:effectLst/>
                <a:latin typeface="Cambria" panose="02040503050406030204" pitchFamily="18" charset="0"/>
              </a:rPr>
              <a:t>sözleşmesinin</a:t>
            </a:r>
            <a:r>
              <a:rPr lang="tr-TR" sz="1900" b="1" dirty="0">
                <a:effectLst/>
                <a:latin typeface="Cambria" panose="02040503050406030204" pitchFamily="18" charset="0"/>
              </a:rPr>
              <a:t> belirsiz </a:t>
            </a:r>
            <a:r>
              <a:rPr lang="tr-TR" sz="1900" b="1" dirty="0" err="1">
                <a:effectLst/>
                <a:latin typeface="Cambria" panose="02040503050406030204" pitchFamily="18" charset="0"/>
              </a:rPr>
              <a:t>süreli</a:t>
            </a:r>
            <a:r>
              <a:rPr lang="tr-TR" sz="1900" b="1" dirty="0">
                <a:effectLst/>
                <a:latin typeface="Cambria" panose="02040503050406030204" pitchFamily="18" charset="0"/>
              </a:rPr>
              <a:t> </a:t>
            </a:r>
            <a:r>
              <a:rPr lang="tr-TR" sz="1900" b="1" dirty="0" err="1">
                <a:effectLst/>
                <a:latin typeface="Cambria" panose="02040503050406030204" pitchFamily="18" charset="0"/>
              </a:rPr>
              <a:t>olduğu</a:t>
            </a:r>
            <a:r>
              <a:rPr lang="tr-TR" sz="1900" b="1" dirty="0">
                <a:effectLst/>
                <a:latin typeface="Cambria" panose="02040503050406030204" pitchFamily="18" charset="0"/>
              </a:rPr>
              <a:t> </a:t>
            </a:r>
            <a:r>
              <a:rPr lang="tr-TR" sz="1900" dirty="0">
                <a:effectLst/>
                <a:latin typeface="Cambria" panose="02040503050406030204" pitchFamily="18" charset="0"/>
              </a:rPr>
              <a:t>kabul edilecektir. </a:t>
            </a:r>
            <a:endParaRPr lang="tr-TR" sz="1900" dirty="0"/>
          </a:p>
          <a:p>
            <a:r>
              <a:rPr lang="tr-TR" sz="1900" dirty="0" err="1">
                <a:effectLst/>
                <a:latin typeface="Cambria" panose="02040503050406030204" pitchFamily="18" charset="0"/>
              </a:rPr>
              <a:t>İs</a:t>
            </a:r>
            <a:r>
              <a:rPr lang="tr-TR" sz="1900" dirty="0">
                <a:effectLst/>
                <a:latin typeface="Cambria" panose="02040503050406030204" pitchFamily="18" charset="0"/>
              </a:rPr>
              <a:t>̧ Kanunu’nun 11. maddesine </a:t>
            </a:r>
            <a:r>
              <a:rPr lang="tr-TR" sz="1900" dirty="0" err="1">
                <a:effectLst/>
                <a:latin typeface="Cambria" panose="02040503050406030204" pitchFamily="18" charset="0"/>
              </a:rPr>
              <a:t>göre</a:t>
            </a:r>
            <a:r>
              <a:rPr lang="tr-TR" sz="1900" dirty="0">
                <a:effectLst/>
                <a:latin typeface="Cambria" panose="02040503050406030204" pitchFamily="18" charset="0"/>
              </a:rPr>
              <a:t>, </a:t>
            </a:r>
            <a:r>
              <a:rPr lang="tr-TR" sz="1900" i="1" dirty="0">
                <a:effectLst/>
                <a:latin typeface="Cambria" panose="02040503050406030204" pitchFamily="18" charset="0"/>
              </a:rPr>
              <a:t>“</a:t>
            </a:r>
            <a:r>
              <a:rPr lang="tr-TR" sz="1900" b="1" i="1" dirty="0">
                <a:effectLst/>
                <a:latin typeface="Cambria" panose="02040503050406030204" pitchFamily="18" charset="0"/>
              </a:rPr>
              <a:t>belirli </a:t>
            </a:r>
            <a:r>
              <a:rPr lang="tr-TR" sz="1900" b="1" i="1" dirty="0" err="1">
                <a:effectLst/>
                <a:latin typeface="Cambria" panose="02040503050406030204" pitchFamily="18" charset="0"/>
              </a:rPr>
              <a:t>süreli</a:t>
            </a:r>
            <a:r>
              <a:rPr lang="tr-TR" sz="1900" b="1" i="1" dirty="0">
                <a:effectLst/>
                <a:latin typeface="Cambria" panose="02040503050406030204" pitchFamily="18" charset="0"/>
              </a:rPr>
              <a:t> </a:t>
            </a:r>
            <a:r>
              <a:rPr lang="tr-TR" sz="1900" b="1" i="1" dirty="0" err="1">
                <a:effectLst/>
                <a:latin typeface="Cambria" panose="02040503050406030204" pitchFamily="18" charset="0"/>
              </a:rPr>
              <a:t>işlerde</a:t>
            </a:r>
            <a:r>
              <a:rPr lang="tr-TR" sz="1900" b="1" i="1" dirty="0">
                <a:effectLst/>
                <a:latin typeface="Cambria" panose="02040503050406030204" pitchFamily="18" charset="0"/>
              </a:rPr>
              <a:t> </a:t>
            </a:r>
            <a:r>
              <a:rPr lang="tr-TR" sz="1900" i="1" dirty="0">
                <a:effectLst/>
                <a:latin typeface="Cambria" panose="02040503050406030204" pitchFamily="18" charset="0"/>
              </a:rPr>
              <a:t>veya </a:t>
            </a:r>
            <a:r>
              <a:rPr lang="tr-TR" sz="1900" b="1" i="1" dirty="0">
                <a:effectLst/>
                <a:latin typeface="Cambria" panose="02040503050406030204" pitchFamily="18" charset="0"/>
              </a:rPr>
              <a:t>belli bir </a:t>
            </a:r>
            <a:r>
              <a:rPr lang="tr-TR" sz="1900" b="1" i="1" dirty="0" err="1">
                <a:effectLst/>
                <a:latin typeface="Cambria" panose="02040503050406030204" pitchFamily="18" charset="0"/>
              </a:rPr>
              <a:t>işin</a:t>
            </a:r>
            <a:r>
              <a:rPr lang="tr-TR" sz="1900" b="1" i="1" dirty="0">
                <a:effectLst/>
                <a:latin typeface="Cambria" panose="02040503050406030204" pitchFamily="18" charset="0"/>
              </a:rPr>
              <a:t> tamamlan- </a:t>
            </a:r>
            <a:r>
              <a:rPr lang="tr-TR" sz="1900" b="1" i="1" dirty="0" err="1">
                <a:effectLst/>
                <a:latin typeface="Cambria" panose="02040503050406030204" pitchFamily="18" charset="0"/>
              </a:rPr>
              <a:t>ması</a:t>
            </a:r>
            <a:r>
              <a:rPr lang="tr-TR" sz="1900" b="1" i="1" dirty="0">
                <a:effectLst/>
                <a:latin typeface="Cambria" panose="02040503050406030204" pitchFamily="18" charset="0"/>
              </a:rPr>
              <a:t> </a:t>
            </a:r>
            <a:r>
              <a:rPr lang="tr-TR" sz="1900" i="1" dirty="0">
                <a:effectLst/>
                <a:latin typeface="Cambria" panose="02040503050406030204" pitchFamily="18" charset="0"/>
              </a:rPr>
              <a:t>veya </a:t>
            </a:r>
            <a:r>
              <a:rPr lang="tr-TR" sz="1900" b="1" i="1" dirty="0">
                <a:effectLst/>
                <a:latin typeface="Cambria" panose="02040503050406030204" pitchFamily="18" charset="0"/>
              </a:rPr>
              <a:t>belirli bir olgunun ortaya </a:t>
            </a:r>
            <a:r>
              <a:rPr lang="tr-TR" sz="1900" b="1" i="1" dirty="0" err="1">
                <a:effectLst/>
                <a:latin typeface="Cambria" panose="02040503050406030204" pitchFamily="18" charset="0"/>
              </a:rPr>
              <a:t>çıkması</a:t>
            </a:r>
            <a:r>
              <a:rPr lang="tr-TR" sz="1900" b="1" i="1" dirty="0">
                <a:effectLst/>
                <a:latin typeface="Cambria" panose="02040503050406030204" pitchFamily="18" charset="0"/>
              </a:rPr>
              <a:t> </a:t>
            </a:r>
            <a:r>
              <a:rPr lang="tr-TR" sz="1900" i="1" dirty="0">
                <a:effectLst/>
                <a:latin typeface="Cambria" panose="02040503050406030204" pitchFamily="18" charset="0"/>
              </a:rPr>
              <a:t>gibi” </a:t>
            </a:r>
            <a:r>
              <a:rPr lang="tr-TR" sz="1900" dirty="0">
                <a:effectLst/>
                <a:latin typeface="Cambria" panose="02040503050406030204" pitchFamily="18" charset="0"/>
              </a:rPr>
              <a:t>objektif </a:t>
            </a:r>
            <a:r>
              <a:rPr lang="tr-TR" sz="1900" dirty="0" err="1">
                <a:effectLst/>
                <a:latin typeface="Cambria" panose="02040503050406030204" pitchFamily="18" charset="0"/>
              </a:rPr>
              <a:t>koşullara</a:t>
            </a:r>
            <a:r>
              <a:rPr lang="tr-TR" sz="1900" dirty="0">
                <a:effectLst/>
                <a:latin typeface="Cambria" panose="02040503050406030204" pitchFamily="18" charset="0"/>
              </a:rPr>
              <a:t> </a:t>
            </a:r>
            <a:r>
              <a:rPr lang="tr-TR" sz="1900" dirty="0" err="1">
                <a:effectLst/>
                <a:latin typeface="Cambria" panose="02040503050406030204" pitchFamily="18" charset="0"/>
              </a:rPr>
              <a:t>bağlı</a:t>
            </a:r>
            <a:r>
              <a:rPr lang="tr-TR" sz="1900" dirty="0">
                <a:effectLst/>
                <a:latin typeface="Cambria" panose="02040503050406030204" pitchFamily="18" charset="0"/>
              </a:rPr>
              <a:t> olarak iş </a:t>
            </a:r>
            <a:r>
              <a:rPr lang="tr-TR" sz="1900" dirty="0" err="1">
                <a:effectLst/>
                <a:latin typeface="Cambria" panose="02040503050406030204" pitchFamily="18" charset="0"/>
              </a:rPr>
              <a:t>sözleşmesinin</a:t>
            </a:r>
            <a:r>
              <a:rPr lang="tr-TR" sz="1900" dirty="0">
                <a:effectLst/>
                <a:latin typeface="Cambria" panose="02040503050406030204" pitchFamily="18" charset="0"/>
              </a:rPr>
              <a:t> belirli </a:t>
            </a:r>
            <a:r>
              <a:rPr lang="tr-TR" sz="1900" dirty="0" err="1">
                <a:effectLst/>
                <a:latin typeface="Cambria" panose="02040503050406030204" pitchFamily="18" charset="0"/>
              </a:rPr>
              <a:t>süreli</a:t>
            </a:r>
            <a:r>
              <a:rPr lang="tr-TR" sz="1900" dirty="0">
                <a:effectLst/>
                <a:latin typeface="Cambria" panose="02040503050406030204" pitchFamily="18" charset="0"/>
              </a:rPr>
              <a:t> </a:t>
            </a:r>
            <a:r>
              <a:rPr lang="tr-TR" sz="1900" dirty="0" err="1">
                <a:effectLst/>
                <a:latin typeface="Cambria" panose="02040503050406030204" pitchFamily="18" charset="0"/>
              </a:rPr>
              <a:t>olduğu</a:t>
            </a:r>
            <a:r>
              <a:rPr lang="tr-TR" sz="1900" dirty="0">
                <a:effectLst/>
                <a:latin typeface="Cambria" panose="02040503050406030204" pitchFamily="18" charset="0"/>
              </a:rPr>
              <a:t> </a:t>
            </a:r>
            <a:r>
              <a:rPr lang="tr-TR" sz="1900" dirty="0" err="1">
                <a:effectLst/>
                <a:latin typeface="Cambria" panose="02040503050406030204" pitchFamily="18" charset="0"/>
              </a:rPr>
              <a:t>kararlaştırılabilir</a:t>
            </a:r>
            <a:r>
              <a:rPr lang="tr-TR" sz="1900" dirty="0">
                <a:effectLst/>
                <a:latin typeface="Cambria" panose="02040503050406030204" pitchFamily="18" charset="0"/>
              </a:rPr>
              <a:t>. Madde metninde yer alan “</a:t>
            </a:r>
            <a:r>
              <a:rPr lang="tr-TR" sz="1900" b="1" dirty="0">
                <a:effectLst/>
                <a:latin typeface="Cambria" panose="02040503050406030204" pitchFamily="18" charset="0"/>
              </a:rPr>
              <a:t>gibi</a:t>
            </a:r>
            <a:r>
              <a:rPr lang="tr-TR" sz="1900" dirty="0">
                <a:effectLst/>
                <a:latin typeface="Cambria" panose="02040503050406030204" pitchFamily="18" charset="0"/>
              </a:rPr>
              <a:t>” ifadesi </a:t>
            </a:r>
            <a:r>
              <a:rPr lang="tr-TR" sz="1900" dirty="0" err="1">
                <a:effectLst/>
                <a:latin typeface="Cambria" panose="02040503050406030204" pitchFamily="18" charset="0"/>
              </a:rPr>
              <a:t>düzenlemede</a:t>
            </a:r>
            <a:r>
              <a:rPr lang="tr-TR" sz="1900" dirty="0">
                <a:effectLst/>
                <a:latin typeface="Cambria" panose="02040503050406030204" pitchFamily="18" charset="0"/>
              </a:rPr>
              <a:t> sınırlayıcı bir sayım </a:t>
            </a:r>
            <a:r>
              <a:rPr lang="tr-TR" sz="1900" dirty="0" err="1">
                <a:effectLst/>
                <a:latin typeface="Cambria" panose="02040503050406030204" pitchFamily="18" charset="0"/>
              </a:rPr>
              <a:t>yapılmadığı</a:t>
            </a:r>
            <a:r>
              <a:rPr lang="tr-TR" sz="1900" dirty="0">
                <a:effectLst/>
                <a:latin typeface="Cambria" panose="02040503050406030204" pitchFamily="18" charset="0"/>
              </a:rPr>
              <a:t>, benzer hallerde de belirli </a:t>
            </a:r>
            <a:r>
              <a:rPr lang="tr-TR" sz="1900" dirty="0" err="1">
                <a:effectLst/>
                <a:latin typeface="Cambria" panose="02040503050406030204" pitchFamily="18" charset="0"/>
              </a:rPr>
              <a:t>süreli</a:t>
            </a:r>
            <a:r>
              <a:rPr lang="tr-TR" sz="1900" dirty="0">
                <a:effectLst/>
                <a:latin typeface="Cambria" panose="02040503050406030204" pitchFamily="18" charset="0"/>
              </a:rPr>
              <a:t> iş </a:t>
            </a:r>
            <a:r>
              <a:rPr lang="tr-TR" sz="1900" dirty="0" err="1">
                <a:effectLst/>
                <a:latin typeface="Cambria" panose="02040503050406030204" pitchFamily="18" charset="0"/>
              </a:rPr>
              <a:t>sözleşmesi</a:t>
            </a:r>
            <a:r>
              <a:rPr lang="tr-TR" sz="1900" dirty="0">
                <a:effectLst/>
                <a:latin typeface="Cambria" panose="02040503050406030204" pitchFamily="18" charset="0"/>
              </a:rPr>
              <a:t> kurulmasının </a:t>
            </a:r>
            <a:r>
              <a:rPr lang="tr-TR" sz="1900" dirty="0" err="1">
                <a:effectLst/>
                <a:latin typeface="Cambria" panose="02040503050406030204" pitchFamily="18" charset="0"/>
              </a:rPr>
              <a:t>mümkün</a:t>
            </a:r>
            <a:r>
              <a:rPr lang="tr-TR" sz="1900" dirty="0">
                <a:effectLst/>
                <a:latin typeface="Cambria" panose="02040503050406030204" pitchFamily="18" charset="0"/>
              </a:rPr>
              <a:t> </a:t>
            </a:r>
            <a:r>
              <a:rPr lang="tr-TR" sz="1900" dirty="0" err="1">
                <a:effectLst/>
                <a:latin typeface="Cambria" panose="02040503050406030204" pitchFamily="18" charset="0"/>
              </a:rPr>
              <a:t>olduğunu</a:t>
            </a:r>
            <a:r>
              <a:rPr lang="tr-TR" sz="1900" dirty="0">
                <a:effectLst/>
                <a:latin typeface="Cambria" panose="02040503050406030204" pitchFamily="18" charset="0"/>
              </a:rPr>
              <a:t> </a:t>
            </a:r>
            <a:r>
              <a:rPr lang="tr-TR" sz="1900" dirty="0" err="1">
                <a:effectLst/>
                <a:latin typeface="Cambria" panose="02040503050406030204" pitchFamily="18" charset="0"/>
              </a:rPr>
              <a:t>göstermektedir</a:t>
            </a:r>
            <a:r>
              <a:rPr lang="tr-TR" sz="1900" dirty="0">
                <a:effectLst/>
                <a:latin typeface="Cambria" panose="02040503050406030204" pitchFamily="18" charset="0"/>
              </a:rPr>
              <a:t>. Objektif </a:t>
            </a:r>
            <a:r>
              <a:rPr lang="tr-TR" sz="1900" dirty="0" err="1">
                <a:effectLst/>
                <a:latin typeface="Cambria" panose="02040503050406030204" pitchFamily="18" charset="0"/>
              </a:rPr>
              <a:t>koşul</a:t>
            </a:r>
            <a:r>
              <a:rPr lang="tr-TR" sz="1900" dirty="0">
                <a:effectLst/>
                <a:latin typeface="Cambria" panose="02040503050406030204" pitchFamily="18" charset="0"/>
              </a:rPr>
              <a:t> olarak sayılan haller de </a:t>
            </a:r>
            <a:r>
              <a:rPr lang="tr-TR" sz="1900" dirty="0" err="1">
                <a:effectLst/>
                <a:latin typeface="Cambria" panose="02040503050406030204" pitchFamily="18" charset="0"/>
              </a:rPr>
              <a:t>oldukça</a:t>
            </a:r>
            <a:r>
              <a:rPr lang="tr-TR" sz="1900" dirty="0">
                <a:effectLst/>
                <a:latin typeface="Cambria" panose="02040503050406030204" pitchFamily="18" charset="0"/>
              </a:rPr>
              <a:t> soyut ve birbirine yakın anlam ihtiva eder </a:t>
            </a:r>
            <a:r>
              <a:rPr lang="tr-TR" sz="1900" dirty="0" err="1">
                <a:effectLst/>
                <a:latin typeface="Cambria" panose="02040503050406030204" pitchFamily="18" charset="0"/>
              </a:rPr>
              <a:t>şekilde</a:t>
            </a:r>
            <a:r>
              <a:rPr lang="tr-TR" sz="1900" dirty="0">
                <a:effectLst/>
                <a:latin typeface="Cambria" panose="02040503050406030204" pitchFamily="18" charset="0"/>
              </a:rPr>
              <a:t> </a:t>
            </a:r>
            <a:r>
              <a:rPr lang="tr-TR" sz="1900" dirty="0" err="1">
                <a:effectLst/>
                <a:latin typeface="Cambria" panose="02040503050406030204" pitchFamily="18" charset="0"/>
              </a:rPr>
              <a:t>belirtilmiştir</a:t>
            </a:r>
            <a:r>
              <a:rPr lang="tr-TR" sz="19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32781223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AFD6B7-0CBD-4703-9C76-BF0D98FC7889}"/>
              </a:ext>
            </a:extLst>
          </p:cNvPr>
          <p:cNvSpPr>
            <a:spLocks noGrp="1"/>
          </p:cNvSpPr>
          <p:nvPr>
            <p:ph type="title"/>
          </p:nvPr>
        </p:nvSpPr>
        <p:spPr/>
        <p:txBody>
          <a:bodyPr/>
          <a:lstStyle/>
          <a:p>
            <a:r>
              <a:rPr lang="tr-TR" dirty="0"/>
              <a:t>İşçinin Haklı Nedenle Derhal Feshi</a:t>
            </a:r>
          </a:p>
        </p:txBody>
      </p:sp>
      <p:sp>
        <p:nvSpPr>
          <p:cNvPr id="3" name="İçerik Yer Tutucusu 2">
            <a:extLst>
              <a:ext uri="{FF2B5EF4-FFF2-40B4-BE49-F238E27FC236}">
                <a16:creationId xmlns:a16="http://schemas.microsoft.com/office/drawing/2014/main" id="{63C40B5A-DF57-A705-C0DC-F3A469839CC3}"/>
              </a:ext>
            </a:extLst>
          </p:cNvPr>
          <p:cNvSpPr>
            <a:spLocks noGrp="1"/>
          </p:cNvSpPr>
          <p:nvPr>
            <p:ph idx="1"/>
          </p:nvPr>
        </p:nvSpPr>
        <p:spPr/>
        <p:txBody>
          <a:bodyPr>
            <a:normAutofit/>
          </a:bodyPr>
          <a:lstStyle/>
          <a:p>
            <a:endParaRPr lang="tr-TR" dirty="0">
              <a:effectLst/>
              <a:latin typeface="Cambria" panose="02040503050406030204" pitchFamily="18" charset="0"/>
            </a:endParaRPr>
          </a:p>
          <a:p>
            <a:r>
              <a:rPr lang="tr-TR" dirty="0" err="1">
                <a:effectLst/>
                <a:latin typeface="Cambria" panose="02040503050406030204" pitchFamily="18" charset="0"/>
              </a:rPr>
              <a:t>İs</a:t>
            </a:r>
            <a:r>
              <a:rPr lang="tr-TR" dirty="0">
                <a:effectLst/>
                <a:latin typeface="Cambria" panose="02040503050406030204" pitchFamily="18" charset="0"/>
              </a:rPr>
              <a:t>̧ Kanunu 24. madde </a:t>
            </a:r>
            <a:r>
              <a:rPr lang="tr-TR" dirty="0" err="1">
                <a:effectLst/>
                <a:latin typeface="Cambria" panose="02040503050406030204" pitchFamily="18" charset="0"/>
              </a:rPr>
              <a:t>düzenlemesi</a:t>
            </a:r>
            <a:r>
              <a:rPr lang="tr-TR" dirty="0">
                <a:effectLst/>
                <a:latin typeface="Cambria" panose="02040503050406030204" pitchFamily="18" charset="0"/>
              </a:rPr>
              <a:t> uyarınca </a:t>
            </a:r>
            <a:r>
              <a:rPr lang="tr-TR" b="1" dirty="0">
                <a:effectLst/>
                <a:latin typeface="Cambria" panose="02040503050406030204" pitchFamily="18" charset="0"/>
              </a:rPr>
              <a:t>iş </a:t>
            </a:r>
            <a:r>
              <a:rPr lang="tr-TR" b="1" dirty="0" err="1">
                <a:effectLst/>
                <a:latin typeface="Cambria" panose="02040503050406030204" pitchFamily="18" charset="0"/>
              </a:rPr>
              <a:t>sözleşmesinin</a:t>
            </a:r>
            <a:r>
              <a:rPr lang="tr-TR" b="1" dirty="0">
                <a:effectLst/>
                <a:latin typeface="Cambria" panose="02040503050406030204" pitchFamily="18" charset="0"/>
              </a:rPr>
              <a:t> </a:t>
            </a:r>
            <a:r>
              <a:rPr lang="tr-TR" b="1" dirty="0" err="1">
                <a:effectLst/>
                <a:latin typeface="Cambria" panose="02040503050406030204" pitchFamily="18" charset="0"/>
              </a:rPr>
              <a:t>işçi</a:t>
            </a:r>
            <a:r>
              <a:rPr lang="tr-TR" b="1" dirty="0">
                <a:effectLst/>
                <a:latin typeface="Cambria" panose="02040503050406030204" pitchFamily="18" charset="0"/>
              </a:rPr>
              <a:t> tarafından haklı fesih nedenleri; </a:t>
            </a:r>
            <a:r>
              <a:rPr lang="tr-TR" b="1" dirty="0" err="1">
                <a:effectLst/>
                <a:latin typeface="Cambria" panose="02040503050406030204" pitchFamily="18" charset="0"/>
              </a:rPr>
              <a:t>sağlık</a:t>
            </a:r>
            <a:r>
              <a:rPr lang="tr-TR" b="1" dirty="0">
                <a:effectLst/>
                <a:latin typeface="Cambria" panose="02040503050406030204" pitchFamily="18" charset="0"/>
              </a:rPr>
              <a:t> sebepleri, ahlak ve iyi niyet kurallarına uymayan haller ve benzerleri, zorlayıcı sebepler </a:t>
            </a:r>
            <a:r>
              <a:rPr lang="tr-TR" dirty="0" err="1">
                <a:effectLst/>
                <a:latin typeface="Cambria" panose="02040503050406030204" pitchFamily="18" charset="0"/>
              </a:rPr>
              <a:t>şeklinde</a:t>
            </a:r>
            <a:r>
              <a:rPr lang="tr-TR" dirty="0">
                <a:effectLst/>
                <a:latin typeface="Cambria" panose="02040503050406030204" pitchFamily="18" charset="0"/>
              </a:rPr>
              <a:t> </a:t>
            </a:r>
            <a:r>
              <a:rPr lang="tr-TR" dirty="0" err="1">
                <a:effectLst/>
                <a:latin typeface="Cambria" panose="02040503050406030204" pitchFamily="18" charset="0"/>
              </a:rPr>
              <a:t>üc</a:t>
            </a:r>
            <a:r>
              <a:rPr lang="tr-TR" dirty="0">
                <a:effectLst/>
                <a:latin typeface="Cambria" panose="02040503050406030204" pitchFamily="18" charset="0"/>
              </a:rPr>
              <a:t>̧ bent halinde </a:t>
            </a:r>
            <a:r>
              <a:rPr lang="tr-TR" dirty="0" err="1">
                <a:effectLst/>
                <a:latin typeface="Cambria" panose="02040503050406030204" pitchFamily="18" charset="0"/>
              </a:rPr>
              <a:t>sayılmıştır</a:t>
            </a:r>
            <a:r>
              <a:rPr lang="tr-TR" dirty="0">
                <a:effectLst/>
                <a:latin typeface="Cambria" panose="02040503050406030204" pitchFamily="18" charset="0"/>
              </a:rPr>
              <a:t>. </a:t>
            </a:r>
            <a:r>
              <a:rPr lang="tr-TR" dirty="0" err="1">
                <a:effectLst/>
                <a:latin typeface="Cambria" panose="02040503050406030204" pitchFamily="18" charset="0"/>
              </a:rPr>
              <a:t>İşçinin</a:t>
            </a:r>
            <a:r>
              <a:rPr lang="tr-TR" dirty="0">
                <a:effectLst/>
                <a:latin typeface="Cambria" panose="02040503050406030204" pitchFamily="18" charset="0"/>
              </a:rPr>
              <a:t> haklı nedenle derhal fesih sebeplerine dayanmaksızın iş </a:t>
            </a:r>
            <a:r>
              <a:rPr lang="tr-TR" dirty="0" err="1">
                <a:effectLst/>
                <a:latin typeface="Cambria" panose="02040503050406030204" pitchFamily="18" charset="0"/>
              </a:rPr>
              <a:t>sözleşmesini</a:t>
            </a:r>
            <a:r>
              <a:rPr lang="tr-TR" dirty="0">
                <a:effectLst/>
                <a:latin typeface="Cambria" panose="02040503050406030204" pitchFamily="18" charset="0"/>
              </a:rPr>
              <a:t> feshi uygulamada “istifa” olarak anılmaktadır. </a:t>
            </a:r>
            <a:endParaRPr lang="tr-TR" dirty="0"/>
          </a:p>
          <a:p>
            <a:r>
              <a:rPr lang="tr-TR" dirty="0">
                <a:latin typeface="Cambria" panose="02040503050406030204" pitchFamily="18" charset="0"/>
              </a:rPr>
              <a:t>B</a:t>
            </a:r>
            <a:r>
              <a:rPr lang="tr-TR" dirty="0">
                <a:effectLst/>
                <a:latin typeface="Cambria" panose="02040503050406030204" pitchFamily="18" charset="0"/>
              </a:rPr>
              <a:t>azı hallerde </a:t>
            </a:r>
            <a:r>
              <a:rPr lang="tr-TR" dirty="0" err="1">
                <a:effectLst/>
                <a:latin typeface="Cambria" panose="02040503050406030204" pitchFamily="18" charset="0"/>
              </a:rPr>
              <a:t>işçinin</a:t>
            </a:r>
            <a:r>
              <a:rPr lang="tr-TR" dirty="0">
                <a:effectLst/>
                <a:latin typeface="Cambria" panose="02040503050406030204" pitchFamily="18" charset="0"/>
              </a:rPr>
              <a:t> haklı nedenle fesih nedeni bulun- </a:t>
            </a:r>
            <a:r>
              <a:rPr lang="tr-TR" dirty="0" err="1">
                <a:effectLst/>
                <a:latin typeface="Cambria" panose="02040503050406030204" pitchFamily="18" charset="0"/>
              </a:rPr>
              <a:t>masına</a:t>
            </a:r>
            <a:r>
              <a:rPr lang="tr-TR" dirty="0">
                <a:effectLst/>
                <a:latin typeface="Cambria" panose="02040503050406030204" pitchFamily="18" charset="0"/>
              </a:rPr>
              <a:t> </a:t>
            </a:r>
            <a:r>
              <a:rPr lang="tr-TR" dirty="0" err="1">
                <a:effectLst/>
                <a:latin typeface="Cambria" panose="02040503050406030204" pitchFamily="18" charset="0"/>
              </a:rPr>
              <a:t>rağmen</a:t>
            </a:r>
            <a:r>
              <a:rPr lang="tr-TR" dirty="0">
                <a:effectLst/>
                <a:latin typeface="Cambria" panose="02040503050406030204" pitchFamily="18" charset="0"/>
              </a:rPr>
              <a:t> </a:t>
            </a:r>
            <a:r>
              <a:rPr lang="tr-TR" b="1" dirty="0">
                <a:effectLst/>
                <a:latin typeface="Cambria" panose="02040503050406030204" pitchFamily="18" charset="0"/>
              </a:rPr>
              <a:t>iradesi fesada </a:t>
            </a:r>
            <a:r>
              <a:rPr lang="tr-TR" b="1" dirty="0" err="1">
                <a:effectLst/>
                <a:latin typeface="Cambria" panose="02040503050406030204" pitchFamily="18" charset="0"/>
              </a:rPr>
              <a:t>uğratılarak</a:t>
            </a:r>
            <a:r>
              <a:rPr lang="tr-TR" b="1" dirty="0">
                <a:effectLst/>
                <a:latin typeface="Cambria" panose="02040503050406030204" pitchFamily="18" charset="0"/>
              </a:rPr>
              <a:t>, istifa </a:t>
            </a:r>
            <a:r>
              <a:rPr lang="tr-TR" b="1" dirty="0" err="1">
                <a:effectLst/>
                <a:latin typeface="Cambria" panose="02040503050406030204" pitchFamily="18" charset="0"/>
              </a:rPr>
              <a:t>dilekçesi</a:t>
            </a:r>
            <a:r>
              <a:rPr lang="tr-TR" b="1" dirty="0">
                <a:effectLst/>
                <a:latin typeface="Cambria" panose="02040503050406030204" pitchFamily="18" charset="0"/>
              </a:rPr>
              <a:t> </a:t>
            </a:r>
            <a:r>
              <a:rPr lang="tr-TR" b="1" dirty="0" err="1">
                <a:effectLst/>
                <a:latin typeface="Cambria" panose="02040503050406030204" pitchFamily="18" charset="0"/>
              </a:rPr>
              <a:t>verdiği</a:t>
            </a:r>
            <a:r>
              <a:rPr lang="tr-TR" b="1" dirty="0">
                <a:effectLst/>
                <a:latin typeface="Cambria" panose="02040503050406030204" pitchFamily="18" charset="0"/>
              </a:rPr>
              <a:t> </a:t>
            </a:r>
            <a:r>
              <a:rPr lang="tr-TR" dirty="0">
                <a:effectLst/>
                <a:latin typeface="Cambria" panose="02040503050406030204" pitchFamily="18" charset="0"/>
              </a:rPr>
              <a:t>durumlar </a:t>
            </a:r>
            <a:r>
              <a:rPr lang="tr-TR" dirty="0" err="1">
                <a:effectLst/>
                <a:latin typeface="Cambria" panose="02040503050406030204" pitchFamily="18" charset="0"/>
              </a:rPr>
              <a:t>söz</a:t>
            </a:r>
            <a:r>
              <a:rPr lang="tr-TR" dirty="0">
                <a:effectLst/>
                <a:latin typeface="Cambria" panose="02040503050406030204" pitchFamily="18" charset="0"/>
              </a:rPr>
              <a:t> konusu olmaktadır. </a:t>
            </a:r>
            <a:r>
              <a:rPr lang="tr-TR" dirty="0" err="1">
                <a:effectLst/>
                <a:latin typeface="Cambria" panose="02040503050406030204" pitchFamily="18" charset="0"/>
              </a:rPr>
              <a:t>Yüksek</a:t>
            </a:r>
            <a:r>
              <a:rPr lang="tr-TR" dirty="0">
                <a:effectLst/>
                <a:latin typeface="Cambria" panose="02040503050406030204" pitchFamily="18" charset="0"/>
              </a:rPr>
              <a:t> Mahkemeye </a:t>
            </a:r>
            <a:r>
              <a:rPr lang="tr-TR" dirty="0" err="1">
                <a:effectLst/>
                <a:latin typeface="Cambria" panose="02040503050406030204" pitchFamily="18" charset="0"/>
              </a:rPr>
              <a:t>göre</a:t>
            </a:r>
            <a:r>
              <a:rPr lang="tr-TR" dirty="0">
                <a:effectLst/>
                <a:latin typeface="Cambria" panose="02040503050406030204" pitchFamily="18" charset="0"/>
              </a:rPr>
              <a:t> bu hallerde </a:t>
            </a:r>
            <a:r>
              <a:rPr lang="tr-TR" b="1" dirty="0">
                <a:effectLst/>
                <a:latin typeface="Cambria" panose="02040503050406030204" pitchFamily="18" charset="0"/>
              </a:rPr>
              <a:t>istifaya </a:t>
            </a:r>
            <a:r>
              <a:rPr lang="tr-TR" b="1" dirty="0" err="1">
                <a:effectLst/>
                <a:latin typeface="Cambria" panose="02040503050406030204" pitchFamily="18" charset="0"/>
              </a:rPr>
              <a:t>geçerlilik</a:t>
            </a:r>
            <a:r>
              <a:rPr lang="tr-TR" b="1" dirty="0">
                <a:effectLst/>
                <a:latin typeface="Cambria" panose="02040503050406030204" pitchFamily="18" charset="0"/>
              </a:rPr>
              <a:t> tanınmayarak </a:t>
            </a:r>
            <a:r>
              <a:rPr lang="tr-TR" b="1" dirty="0" err="1">
                <a:effectLst/>
                <a:latin typeface="Cambria" panose="02040503050406030204" pitchFamily="18" charset="0"/>
              </a:rPr>
              <a:t>işçinin</a:t>
            </a:r>
            <a:r>
              <a:rPr lang="tr-TR" b="1" dirty="0">
                <a:effectLst/>
                <a:latin typeface="Cambria" panose="02040503050406030204" pitchFamily="18" charset="0"/>
              </a:rPr>
              <a:t> iş </a:t>
            </a:r>
            <a:r>
              <a:rPr lang="tr-TR" b="1" dirty="0" err="1">
                <a:effectLst/>
                <a:latin typeface="Cambria" panose="02040503050406030204" pitchFamily="18" charset="0"/>
              </a:rPr>
              <a:t>sözleşmesini</a:t>
            </a:r>
            <a:r>
              <a:rPr lang="tr-TR" b="1" dirty="0">
                <a:effectLst/>
                <a:latin typeface="Cambria" panose="02040503050406030204" pitchFamily="18" charset="0"/>
              </a:rPr>
              <a:t> haklı nedenle derhal </a:t>
            </a:r>
            <a:r>
              <a:rPr lang="tr-TR" b="1" dirty="0" err="1">
                <a:effectLst/>
                <a:latin typeface="Cambria" panose="02040503050406030204" pitchFamily="18" charset="0"/>
              </a:rPr>
              <a:t>feshettiği</a:t>
            </a:r>
            <a:r>
              <a:rPr lang="tr-TR" b="1" dirty="0">
                <a:effectLst/>
                <a:latin typeface="Cambria" panose="02040503050406030204" pitchFamily="18" charset="0"/>
              </a:rPr>
              <a:t> kabul edilmelidir</a:t>
            </a:r>
            <a:r>
              <a:rPr lang="tr-TR" b="1" dirty="0">
                <a:latin typeface="Cambria" panose="02040503050406030204" pitchFamily="18" charset="0"/>
              </a:rPr>
              <a:t>.</a:t>
            </a:r>
            <a:endParaRPr lang="tr-TR" dirty="0"/>
          </a:p>
        </p:txBody>
      </p:sp>
    </p:spTree>
    <p:extLst>
      <p:ext uri="{BB962C8B-B14F-4D97-AF65-F5344CB8AC3E}">
        <p14:creationId xmlns:p14="http://schemas.microsoft.com/office/powerpoint/2010/main" val="938583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BD5087-C9DA-341A-36A7-23A993FEDD9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BA08DE9-0A12-D66E-99FE-601B1154EE33}"/>
              </a:ext>
            </a:extLst>
          </p:cNvPr>
          <p:cNvSpPr>
            <a:spLocks noGrp="1"/>
          </p:cNvSpPr>
          <p:nvPr>
            <p:ph idx="1"/>
          </p:nvPr>
        </p:nvSpPr>
        <p:spPr/>
        <p:txBody>
          <a:bodyPr/>
          <a:lstStyle/>
          <a:p>
            <a:r>
              <a:rPr lang="tr-TR" sz="1800" b="1" dirty="0" err="1">
                <a:effectLst/>
                <a:latin typeface="Cambria" panose="02040503050406030204" pitchFamily="18" charset="0"/>
              </a:rPr>
              <a:t>İşverenin</a:t>
            </a:r>
            <a:r>
              <a:rPr lang="tr-TR" sz="1800" b="1" dirty="0">
                <a:effectLst/>
                <a:latin typeface="Cambria" panose="02040503050406030204" pitchFamily="18" charset="0"/>
              </a:rPr>
              <a:t> Haklı Nedenle Derhal Fesih Hakkı </a:t>
            </a:r>
            <a:endParaRPr lang="tr-TR" dirty="0"/>
          </a:p>
          <a:p>
            <a:r>
              <a:rPr lang="tr-TR" sz="2400" dirty="0" err="1">
                <a:effectLst/>
                <a:latin typeface="Cambria" panose="02040503050406030204" pitchFamily="18" charset="0"/>
              </a:rPr>
              <a:t>İs</a:t>
            </a:r>
            <a:r>
              <a:rPr lang="tr-TR" sz="2400" dirty="0">
                <a:effectLst/>
                <a:latin typeface="Cambria" panose="02040503050406030204" pitchFamily="18" charset="0"/>
              </a:rPr>
              <a:t>̧ Kanunu m. 25 </a:t>
            </a:r>
            <a:r>
              <a:rPr lang="tr-TR" sz="2400" dirty="0" err="1">
                <a:effectLst/>
                <a:latin typeface="Cambria" panose="02040503050406030204" pitchFamily="18" charset="0"/>
              </a:rPr>
              <a:t>düzenlemesi</a:t>
            </a:r>
            <a:r>
              <a:rPr lang="tr-TR" sz="2400" dirty="0">
                <a:effectLst/>
                <a:latin typeface="Cambria" panose="02040503050406030204" pitchFamily="18" charset="0"/>
              </a:rPr>
              <a:t> uyarınca </a:t>
            </a:r>
            <a:r>
              <a:rPr lang="tr-TR" sz="2400" dirty="0" err="1">
                <a:effectLst/>
                <a:latin typeface="Cambria" panose="02040503050406030204" pitchFamily="18" charset="0"/>
              </a:rPr>
              <a:t>işverenin</a:t>
            </a:r>
            <a:r>
              <a:rPr lang="tr-TR" sz="2400" dirty="0">
                <a:effectLst/>
                <a:latin typeface="Cambria" panose="02040503050406030204" pitchFamily="18" charset="0"/>
              </a:rPr>
              <a:t> iş </a:t>
            </a:r>
            <a:r>
              <a:rPr lang="tr-TR" sz="2400" dirty="0" err="1">
                <a:effectLst/>
                <a:latin typeface="Cambria" panose="02040503050406030204" pitchFamily="18" charset="0"/>
              </a:rPr>
              <a:t>sözleşmesini</a:t>
            </a:r>
            <a:r>
              <a:rPr lang="tr-TR" sz="2400" dirty="0">
                <a:effectLst/>
                <a:latin typeface="Cambria" panose="02040503050406030204" pitchFamily="18" charset="0"/>
              </a:rPr>
              <a:t> haklı feshetme nedenleri ise; </a:t>
            </a:r>
            <a:r>
              <a:rPr lang="tr-TR" sz="2400" dirty="0" err="1">
                <a:effectLst/>
                <a:latin typeface="Cambria" panose="02040503050406030204" pitchFamily="18" charset="0"/>
              </a:rPr>
              <a:t>sağlık</a:t>
            </a:r>
            <a:r>
              <a:rPr lang="tr-TR" sz="2400" dirty="0">
                <a:effectLst/>
                <a:latin typeface="Cambria" panose="02040503050406030204" pitchFamily="18" charset="0"/>
              </a:rPr>
              <a:t> sebepleri, ahlak ve iyi niyet kurallarına uymayan haller ve benzerleri, zorlayıcı sebepler ile </a:t>
            </a:r>
            <a:r>
              <a:rPr lang="tr-TR" sz="2400" dirty="0" err="1">
                <a:effectLst/>
                <a:latin typeface="Cambria" panose="02040503050406030204" pitchFamily="18" charset="0"/>
              </a:rPr>
              <a:t>işçinin</a:t>
            </a:r>
            <a:r>
              <a:rPr lang="tr-TR" sz="2400" dirty="0">
                <a:effectLst/>
                <a:latin typeface="Cambria" panose="02040503050406030204" pitchFamily="18" charset="0"/>
              </a:rPr>
              <a:t> </a:t>
            </a:r>
            <a:r>
              <a:rPr lang="tr-TR" sz="2400" dirty="0" err="1">
                <a:effectLst/>
                <a:latin typeface="Cambria" panose="02040503050406030204" pitchFamily="18" charset="0"/>
              </a:rPr>
              <a:t>gözaltına</a:t>
            </a:r>
            <a:r>
              <a:rPr lang="tr-TR" sz="2400" dirty="0">
                <a:effectLst/>
                <a:latin typeface="Cambria" panose="02040503050406030204" pitchFamily="18" charset="0"/>
              </a:rPr>
              <a:t> alınması veya tutuklanması hali olmak </a:t>
            </a:r>
            <a:r>
              <a:rPr lang="tr-TR" sz="2400" dirty="0" err="1">
                <a:effectLst/>
                <a:latin typeface="Cambria" panose="02040503050406030204" pitchFamily="18" charset="0"/>
              </a:rPr>
              <a:t>üzere</a:t>
            </a:r>
            <a:r>
              <a:rPr lang="tr-TR" sz="2400" dirty="0">
                <a:effectLst/>
                <a:latin typeface="Cambria" panose="02040503050406030204" pitchFamily="18" charset="0"/>
              </a:rPr>
              <a:t> </a:t>
            </a:r>
            <a:r>
              <a:rPr lang="tr-TR" sz="2400" dirty="0" err="1">
                <a:effectLst/>
                <a:latin typeface="Cambria" panose="02040503050406030204" pitchFamily="18" charset="0"/>
              </a:rPr>
              <a:t>dört</a:t>
            </a:r>
            <a:r>
              <a:rPr lang="tr-TR" sz="2400" dirty="0">
                <a:effectLst/>
                <a:latin typeface="Cambria" panose="02040503050406030204" pitchFamily="18" charset="0"/>
              </a:rPr>
              <a:t> bentte </a:t>
            </a:r>
            <a:r>
              <a:rPr lang="tr-TR" sz="2400" dirty="0" err="1">
                <a:effectLst/>
                <a:latin typeface="Cambria" panose="02040503050406030204" pitchFamily="18" charset="0"/>
              </a:rPr>
              <a:t>düzen</a:t>
            </a:r>
            <a:r>
              <a:rPr lang="tr-TR" sz="2400" dirty="0">
                <a:effectLst/>
                <a:latin typeface="Cambria" panose="02040503050406030204" pitchFamily="18" charset="0"/>
              </a:rPr>
              <a:t>- </a:t>
            </a:r>
            <a:r>
              <a:rPr lang="tr-TR" sz="2400" dirty="0" err="1">
                <a:effectLst/>
                <a:latin typeface="Cambria" panose="02040503050406030204" pitchFamily="18" charset="0"/>
              </a:rPr>
              <a:t>lenmiştir</a:t>
            </a:r>
            <a:r>
              <a:rPr lang="tr-TR" sz="2400" dirty="0">
                <a:effectLst/>
                <a:latin typeface="Cambria" panose="02040503050406030204" pitchFamily="18" charset="0"/>
              </a:rPr>
              <a:t>. </a:t>
            </a:r>
            <a:r>
              <a:rPr lang="tr-TR" sz="2400" dirty="0" err="1">
                <a:effectLst/>
                <a:latin typeface="Cambria" panose="02040503050406030204" pitchFamily="18" charset="0"/>
              </a:rPr>
              <a:t>İşçi</a:t>
            </a:r>
            <a:r>
              <a:rPr lang="tr-TR" sz="2400" dirty="0">
                <a:effectLst/>
                <a:latin typeface="Cambria" panose="02040503050406030204" pitchFamily="18" charset="0"/>
              </a:rPr>
              <a:t> feshin burada </a:t>
            </a:r>
            <a:r>
              <a:rPr lang="tr-TR" sz="2400" dirty="0" err="1">
                <a:effectLst/>
                <a:latin typeface="Cambria" panose="02040503050406030204" pitchFamily="18" charset="0"/>
              </a:rPr>
              <a:t>öngörülen</a:t>
            </a:r>
            <a:r>
              <a:rPr lang="tr-TR" sz="2400" dirty="0">
                <a:effectLst/>
                <a:latin typeface="Cambria" panose="02040503050406030204" pitchFamily="18" charset="0"/>
              </a:rPr>
              <a:t> sebeplere uygun </a:t>
            </a:r>
            <a:r>
              <a:rPr lang="tr-TR" sz="2400" dirty="0" err="1">
                <a:effectLst/>
                <a:latin typeface="Cambria" panose="02040503050406030204" pitchFamily="18" charset="0"/>
              </a:rPr>
              <a:t>olmadığı</a:t>
            </a:r>
            <a:r>
              <a:rPr lang="tr-TR" sz="2400" dirty="0">
                <a:effectLst/>
                <a:latin typeface="Cambria" panose="02040503050406030204" pitchFamily="18" charset="0"/>
              </a:rPr>
              <a:t> iddiası ile </a:t>
            </a:r>
            <a:r>
              <a:rPr lang="tr-TR" sz="2400" dirty="0" err="1">
                <a:effectLst/>
                <a:latin typeface="Cambria" panose="02040503050406030204" pitchFamily="18" charset="0"/>
              </a:rPr>
              <a:t>İs</a:t>
            </a:r>
            <a:r>
              <a:rPr lang="tr-TR" sz="2400" dirty="0">
                <a:effectLst/>
                <a:latin typeface="Cambria" panose="02040503050406030204" pitchFamily="18" charset="0"/>
              </a:rPr>
              <a:t>̧ Kanunu’nun 18, 20 ve 21. madde </a:t>
            </a:r>
            <a:r>
              <a:rPr lang="tr-TR" sz="2400" dirty="0" err="1">
                <a:effectLst/>
                <a:latin typeface="Cambria" panose="02040503050406030204" pitchFamily="18" charset="0"/>
              </a:rPr>
              <a:t>hükümleri</a:t>
            </a:r>
            <a:r>
              <a:rPr lang="tr-TR" sz="2400" dirty="0">
                <a:effectLst/>
                <a:latin typeface="Cambria" panose="02040503050406030204" pitchFamily="18" charset="0"/>
              </a:rPr>
              <a:t> </a:t>
            </a:r>
            <a:r>
              <a:rPr lang="tr-TR" sz="2400" dirty="0" err="1">
                <a:effectLst/>
                <a:latin typeface="Cambria" panose="02040503050406030204" pitchFamily="18" charset="0"/>
              </a:rPr>
              <a:t>çerçevesinde</a:t>
            </a:r>
            <a:r>
              <a:rPr lang="tr-TR" sz="2400" dirty="0">
                <a:effectLst/>
                <a:latin typeface="Cambria" panose="02040503050406030204" pitchFamily="18" charset="0"/>
              </a:rPr>
              <a:t> yargı yoluna </a:t>
            </a:r>
            <a:r>
              <a:rPr lang="tr-TR" sz="2400" dirty="0" err="1">
                <a:effectLst/>
                <a:latin typeface="Cambria" panose="02040503050406030204" pitchFamily="18" charset="0"/>
              </a:rPr>
              <a:t>başvurabilir</a:t>
            </a:r>
            <a:r>
              <a:rPr lang="tr-TR" sz="2400" dirty="0">
                <a:effectLst/>
                <a:latin typeface="Cambria" panose="02040503050406030204" pitchFamily="18" charset="0"/>
              </a:rPr>
              <a:t>.</a:t>
            </a:r>
            <a:endParaRPr lang="tr-TR" sz="2400" dirty="0"/>
          </a:p>
        </p:txBody>
      </p:sp>
    </p:spTree>
    <p:extLst>
      <p:ext uri="{BB962C8B-B14F-4D97-AF65-F5344CB8AC3E}">
        <p14:creationId xmlns:p14="http://schemas.microsoft.com/office/powerpoint/2010/main" val="40524425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312DA9-B142-36FA-102F-32E5DAECED06}"/>
              </a:ext>
            </a:extLst>
          </p:cNvPr>
          <p:cNvSpPr>
            <a:spLocks noGrp="1"/>
          </p:cNvSpPr>
          <p:nvPr>
            <p:ph type="title"/>
          </p:nvPr>
        </p:nvSpPr>
        <p:spPr/>
        <p:txBody>
          <a:bodyPr/>
          <a:lstStyle/>
          <a:p>
            <a:r>
              <a:rPr lang="tr-TR" dirty="0"/>
              <a:t>Kıdem Tazminatı</a:t>
            </a:r>
          </a:p>
        </p:txBody>
      </p:sp>
      <p:sp>
        <p:nvSpPr>
          <p:cNvPr id="3" name="İçerik Yer Tutucusu 2">
            <a:extLst>
              <a:ext uri="{FF2B5EF4-FFF2-40B4-BE49-F238E27FC236}">
                <a16:creationId xmlns:a16="http://schemas.microsoft.com/office/drawing/2014/main" id="{C0340FE9-8678-C281-8EF5-11733147CA06}"/>
              </a:ext>
            </a:extLst>
          </p:cNvPr>
          <p:cNvSpPr>
            <a:spLocks noGrp="1"/>
          </p:cNvSpPr>
          <p:nvPr>
            <p:ph idx="1"/>
          </p:nvPr>
        </p:nvSpPr>
        <p:spPr/>
        <p:txBody>
          <a:bodyPr/>
          <a:lstStyle/>
          <a:p>
            <a:r>
              <a:rPr lang="tr-TR" b="1" dirty="0">
                <a:latin typeface="Cambria" panose="02040503050406030204" pitchFamily="18" charset="0"/>
              </a:rPr>
              <a:t>K</a:t>
            </a:r>
            <a:r>
              <a:rPr lang="tr-TR" b="1" dirty="0">
                <a:effectLst/>
                <a:latin typeface="Cambria" panose="02040503050406030204" pitchFamily="18" charset="0"/>
              </a:rPr>
              <a:t>ıdem tazminatına hak kazanabilmek </a:t>
            </a:r>
            <a:r>
              <a:rPr lang="tr-TR" b="1" dirty="0" err="1">
                <a:effectLst/>
                <a:latin typeface="Cambria" panose="02040503050406030204" pitchFamily="18" charset="0"/>
              </a:rPr>
              <a:t>için</a:t>
            </a:r>
            <a:r>
              <a:rPr lang="tr-TR" b="1" dirty="0">
                <a:effectLst/>
                <a:latin typeface="Cambria" panose="02040503050406030204" pitchFamily="18" charset="0"/>
              </a:rPr>
              <a:t> iş </a:t>
            </a:r>
            <a:r>
              <a:rPr lang="tr-TR" b="1" dirty="0" err="1">
                <a:effectLst/>
                <a:latin typeface="Cambria" panose="02040503050406030204" pitchFamily="18" charset="0"/>
              </a:rPr>
              <a:t>sözleşmesinin</a:t>
            </a:r>
            <a:r>
              <a:rPr lang="tr-TR" b="1" dirty="0">
                <a:effectLst/>
                <a:latin typeface="Cambria" panose="02040503050406030204" pitchFamily="18" charset="0"/>
              </a:rPr>
              <a:t> Kanunda </a:t>
            </a:r>
            <a:r>
              <a:rPr lang="tr-TR" b="1" dirty="0" err="1">
                <a:effectLst/>
                <a:latin typeface="Cambria" panose="02040503050406030204" pitchFamily="18" charset="0"/>
              </a:rPr>
              <a:t>öngörülen</a:t>
            </a:r>
            <a:r>
              <a:rPr lang="tr-TR" b="1" dirty="0">
                <a:effectLst/>
                <a:latin typeface="Cambria" panose="02040503050406030204" pitchFamily="18" charset="0"/>
              </a:rPr>
              <a:t> nedenlerden biri ile sona </a:t>
            </a:r>
            <a:r>
              <a:rPr lang="tr-TR" b="1" dirty="0" err="1">
                <a:effectLst/>
                <a:latin typeface="Cambria" panose="02040503050406030204" pitchFamily="18" charset="0"/>
              </a:rPr>
              <a:t>ermis</a:t>
            </a:r>
            <a:r>
              <a:rPr lang="tr-TR" b="1" dirty="0">
                <a:effectLst/>
                <a:latin typeface="Cambria" panose="02040503050406030204" pitchFamily="18" charset="0"/>
              </a:rPr>
              <a:t>̧ ve </a:t>
            </a:r>
            <a:r>
              <a:rPr lang="tr-TR" b="1" dirty="0" err="1">
                <a:effectLst/>
                <a:latin typeface="Cambria" panose="02040503050406030204" pitchFamily="18" charset="0"/>
              </a:rPr>
              <a:t>işçinin</a:t>
            </a:r>
            <a:r>
              <a:rPr lang="tr-TR" b="1" dirty="0">
                <a:effectLst/>
                <a:latin typeface="Cambria" panose="02040503050406030204" pitchFamily="18" charset="0"/>
              </a:rPr>
              <a:t> en az bir yıl </a:t>
            </a:r>
            <a:r>
              <a:rPr lang="tr-TR" b="1" dirty="0" err="1">
                <a:effectLst/>
                <a:latin typeface="Cambria" panose="02040503050406030204" pitchFamily="18" charset="0"/>
              </a:rPr>
              <a:t>çalışmıs</a:t>
            </a:r>
            <a:r>
              <a:rPr lang="tr-TR" b="1" dirty="0">
                <a:effectLst/>
                <a:latin typeface="Cambria" panose="02040503050406030204" pitchFamily="18" charset="0"/>
              </a:rPr>
              <a:t>̧ olması gereklidir. </a:t>
            </a:r>
          </a:p>
          <a:p>
            <a:r>
              <a:rPr lang="tr-TR" b="1" dirty="0">
                <a:effectLst/>
                <a:latin typeface="Cambria" panose="02040503050406030204" pitchFamily="18" charset="0"/>
              </a:rPr>
              <a:t>Kıdem tazminatı, </a:t>
            </a:r>
            <a:r>
              <a:rPr lang="tr-TR" b="1" dirty="0" err="1">
                <a:effectLst/>
                <a:latin typeface="Cambria" panose="02040503050406030204" pitchFamily="18" charset="0"/>
              </a:rPr>
              <a:t>işçinin</a:t>
            </a:r>
            <a:r>
              <a:rPr lang="tr-TR" b="1" dirty="0">
                <a:effectLst/>
                <a:latin typeface="Cambria" panose="02040503050406030204" pitchFamily="18" charset="0"/>
              </a:rPr>
              <a:t> son </a:t>
            </a:r>
            <a:r>
              <a:rPr lang="tr-TR" b="1" dirty="0" err="1">
                <a:effectLst/>
                <a:latin typeface="Cambria" panose="02040503050406030204" pitchFamily="18" charset="0"/>
              </a:rPr>
              <a:t>brüt</a:t>
            </a:r>
            <a:r>
              <a:rPr lang="tr-TR" b="1" dirty="0">
                <a:effectLst/>
                <a:latin typeface="Cambria" panose="02040503050406030204" pitchFamily="18" charset="0"/>
              </a:rPr>
              <a:t> </a:t>
            </a:r>
            <a:r>
              <a:rPr lang="tr-TR" b="1" dirty="0" err="1">
                <a:effectLst/>
                <a:latin typeface="Cambria" panose="02040503050406030204" pitchFamily="18" charset="0"/>
              </a:rPr>
              <a:t>giydirilmis</a:t>
            </a:r>
            <a:r>
              <a:rPr lang="tr-TR" b="1" dirty="0">
                <a:effectLst/>
                <a:latin typeface="Cambria" panose="02040503050406030204" pitchFamily="18" charset="0"/>
              </a:rPr>
              <a:t>̧ </a:t>
            </a:r>
            <a:r>
              <a:rPr lang="tr-TR" b="1" dirty="0" err="1">
                <a:effectLst/>
                <a:latin typeface="Cambria" panose="02040503050406030204" pitchFamily="18" charset="0"/>
              </a:rPr>
              <a:t>ücreti</a:t>
            </a:r>
            <a:r>
              <a:rPr lang="tr-TR" b="1" dirty="0">
                <a:effectLst/>
                <a:latin typeface="Cambria" panose="02040503050406030204" pitchFamily="18" charset="0"/>
              </a:rPr>
              <a:t> </a:t>
            </a:r>
            <a:r>
              <a:rPr lang="tr-TR" b="1" dirty="0" err="1">
                <a:effectLst/>
                <a:latin typeface="Cambria" panose="02040503050406030204" pitchFamily="18" charset="0"/>
              </a:rPr>
              <a:t>üzerinden</a:t>
            </a:r>
            <a:r>
              <a:rPr lang="tr-TR" b="1" dirty="0">
                <a:effectLst/>
                <a:latin typeface="Cambria" panose="02040503050406030204" pitchFamily="18" charset="0"/>
              </a:rPr>
              <a:t> hesaplanır.</a:t>
            </a:r>
            <a:endParaRPr lang="tr-TR" b="1" dirty="0"/>
          </a:p>
          <a:p>
            <a:r>
              <a:rPr lang="tr-TR" dirty="0">
                <a:effectLst/>
                <a:latin typeface="Cambria" panose="02040503050406030204" pitchFamily="18" charset="0"/>
              </a:rPr>
              <a:t>Kıdem tazminatının zamanında </a:t>
            </a:r>
            <a:r>
              <a:rPr lang="tr-TR" dirty="0" err="1">
                <a:effectLst/>
                <a:latin typeface="Cambria" panose="02040503050406030204" pitchFamily="18" charset="0"/>
              </a:rPr>
              <a:t>ödenmemesi</a:t>
            </a:r>
            <a:r>
              <a:rPr lang="tr-TR" dirty="0">
                <a:effectLst/>
                <a:latin typeface="Cambria" panose="02040503050406030204" pitchFamily="18" charset="0"/>
              </a:rPr>
              <a:t> nedeniyle </a:t>
            </a:r>
            <a:r>
              <a:rPr lang="tr-TR" dirty="0" err="1">
                <a:effectLst/>
                <a:latin typeface="Cambria" panose="02040503050406030204" pitchFamily="18" charset="0"/>
              </a:rPr>
              <a:t>açılan</a:t>
            </a:r>
            <a:r>
              <a:rPr lang="tr-TR" dirty="0">
                <a:effectLst/>
                <a:latin typeface="Cambria" panose="02040503050406030204" pitchFamily="18" charset="0"/>
              </a:rPr>
              <a:t> davaların sonunda </a:t>
            </a:r>
            <a:r>
              <a:rPr lang="tr-TR" dirty="0" err="1">
                <a:effectLst/>
                <a:latin typeface="Cambria" panose="02040503050406030204" pitchFamily="18" charset="0"/>
              </a:rPr>
              <a:t>hâkim</a:t>
            </a:r>
            <a:r>
              <a:rPr lang="tr-TR" dirty="0">
                <a:effectLst/>
                <a:latin typeface="Cambria" panose="02040503050406030204" pitchFamily="18" charset="0"/>
              </a:rPr>
              <a:t>, gecikme </a:t>
            </a:r>
            <a:r>
              <a:rPr lang="tr-TR" dirty="0" err="1">
                <a:effectLst/>
                <a:latin typeface="Cambria" panose="02040503050406030204" pitchFamily="18" charset="0"/>
              </a:rPr>
              <a:t>için</a:t>
            </a:r>
            <a:r>
              <a:rPr lang="tr-TR" dirty="0">
                <a:effectLst/>
                <a:latin typeface="Cambria" panose="02040503050406030204" pitchFamily="18" charset="0"/>
              </a:rPr>
              <a:t>, </a:t>
            </a:r>
            <a:r>
              <a:rPr lang="tr-TR" dirty="0" err="1">
                <a:effectLst/>
                <a:latin typeface="Cambria" panose="02040503050406030204" pitchFamily="18" charset="0"/>
              </a:rPr>
              <a:t>ödenmeyen</a:t>
            </a:r>
            <a:r>
              <a:rPr lang="tr-TR" dirty="0">
                <a:effectLst/>
                <a:latin typeface="Cambria" panose="02040503050406030204" pitchFamily="18" charset="0"/>
              </a:rPr>
              <a:t> </a:t>
            </a:r>
            <a:r>
              <a:rPr lang="tr-TR" dirty="0" err="1">
                <a:effectLst/>
                <a:latin typeface="Cambria" panose="02040503050406030204" pitchFamily="18" charset="0"/>
              </a:rPr>
              <a:t>süreye</a:t>
            </a:r>
            <a:r>
              <a:rPr lang="tr-TR" dirty="0">
                <a:effectLst/>
                <a:latin typeface="Cambria" panose="02040503050406030204" pitchFamily="18" charset="0"/>
              </a:rPr>
              <a:t> </a:t>
            </a:r>
            <a:r>
              <a:rPr lang="tr-TR" dirty="0" err="1">
                <a:effectLst/>
                <a:latin typeface="Cambria" panose="02040503050406030204" pitchFamily="18" charset="0"/>
              </a:rPr>
              <a:t>göre</a:t>
            </a:r>
            <a:r>
              <a:rPr lang="tr-TR" dirty="0">
                <a:effectLst/>
                <a:latin typeface="Cambria" panose="02040503050406030204" pitchFamily="18" charset="0"/>
              </a:rPr>
              <a:t>, </a:t>
            </a:r>
            <a:r>
              <a:rPr lang="tr-TR" b="1" dirty="0">
                <a:effectLst/>
                <a:latin typeface="Cambria" panose="02040503050406030204" pitchFamily="18" charset="0"/>
              </a:rPr>
              <a:t>mevduata uygulanan en </a:t>
            </a:r>
            <a:r>
              <a:rPr lang="tr-TR" b="1" dirty="0" err="1">
                <a:effectLst/>
                <a:latin typeface="Cambria" panose="02040503050406030204" pitchFamily="18" charset="0"/>
              </a:rPr>
              <a:t>yüksek</a:t>
            </a:r>
            <a:r>
              <a:rPr lang="tr-TR" b="1" dirty="0">
                <a:effectLst/>
                <a:latin typeface="Cambria" panose="02040503050406030204" pitchFamily="18" charset="0"/>
              </a:rPr>
              <a:t> faiz</a:t>
            </a:r>
            <a:r>
              <a:rPr lang="tr-TR" dirty="0">
                <a:effectLst/>
                <a:latin typeface="Cambria" panose="02040503050406030204" pitchFamily="18" charset="0"/>
              </a:rPr>
              <a:t>in </a:t>
            </a:r>
            <a:r>
              <a:rPr lang="tr-TR" dirty="0" err="1">
                <a:effectLst/>
                <a:latin typeface="Cambria" panose="02040503050406030204" pitchFamily="18" charset="0"/>
              </a:rPr>
              <a:t>ödenmesine</a:t>
            </a:r>
            <a:r>
              <a:rPr lang="tr-TR" dirty="0">
                <a:effectLst/>
                <a:latin typeface="Cambria" panose="02040503050406030204" pitchFamily="18" charset="0"/>
              </a:rPr>
              <a:t> </a:t>
            </a:r>
            <a:r>
              <a:rPr lang="tr-TR" dirty="0" err="1">
                <a:effectLst/>
                <a:latin typeface="Cambria" panose="02040503050406030204" pitchFamily="18" charset="0"/>
              </a:rPr>
              <a:t>hükmeder</a:t>
            </a:r>
            <a:r>
              <a:rPr lang="tr-TR" dirty="0">
                <a:effectLst/>
                <a:latin typeface="Cambria" panose="02040503050406030204" pitchFamily="18" charset="0"/>
              </a:rPr>
              <a:t> (m. 14/XI). </a:t>
            </a:r>
            <a:r>
              <a:rPr lang="tr-TR" dirty="0" err="1">
                <a:effectLst/>
                <a:latin typeface="Cambria" panose="02040503050406030204" pitchFamily="18" charset="0"/>
              </a:rPr>
              <a:t>Söz</a:t>
            </a:r>
            <a:r>
              <a:rPr lang="tr-TR" dirty="0">
                <a:effectLst/>
                <a:latin typeface="Cambria" panose="02040503050406030204" pitchFamily="18" charset="0"/>
              </a:rPr>
              <a:t> konusu </a:t>
            </a:r>
            <a:r>
              <a:rPr lang="tr-TR" b="1" dirty="0">
                <a:effectLst/>
                <a:latin typeface="Cambria" panose="02040503050406030204" pitchFamily="18" charset="0"/>
              </a:rPr>
              <a:t>faiz, iş </a:t>
            </a:r>
            <a:r>
              <a:rPr lang="tr-TR" b="1" dirty="0" err="1">
                <a:effectLst/>
                <a:latin typeface="Cambria" panose="02040503050406030204" pitchFamily="18" charset="0"/>
              </a:rPr>
              <a:t>sözleşmesinin</a:t>
            </a:r>
            <a:r>
              <a:rPr lang="tr-TR" b="1" dirty="0">
                <a:effectLst/>
                <a:latin typeface="Cambria" panose="02040503050406030204" pitchFamily="18" charset="0"/>
              </a:rPr>
              <a:t> fesih veya </a:t>
            </a:r>
            <a:r>
              <a:rPr lang="tr-TR" b="1" dirty="0" err="1">
                <a:effectLst/>
                <a:latin typeface="Cambria" panose="02040503050406030204" pitchFamily="18" charset="0"/>
              </a:rPr>
              <a:t>işçinin</a:t>
            </a:r>
            <a:r>
              <a:rPr lang="tr-TR" b="1" dirty="0">
                <a:effectLst/>
                <a:latin typeface="Cambria" panose="02040503050406030204" pitchFamily="18" charset="0"/>
              </a:rPr>
              <a:t> </a:t>
            </a:r>
            <a:r>
              <a:rPr lang="tr-TR" b="1" dirty="0" err="1">
                <a:effectLst/>
                <a:latin typeface="Cambria" panose="02040503050406030204" pitchFamily="18" charset="0"/>
              </a:rPr>
              <a:t>ölüm</a:t>
            </a:r>
            <a:r>
              <a:rPr lang="tr-TR" b="1" dirty="0">
                <a:effectLst/>
                <a:latin typeface="Cambria" panose="02040503050406030204" pitchFamily="18" charset="0"/>
              </a:rPr>
              <a:t> tarihinden itibaren hesaplanır.</a:t>
            </a:r>
            <a:endParaRPr lang="tr-TR" dirty="0"/>
          </a:p>
          <a:p>
            <a:r>
              <a:rPr lang="tr-TR" sz="1800" dirty="0">
                <a:effectLst/>
                <a:latin typeface="Cambria" panose="02040503050406030204" pitchFamily="18" charset="0"/>
              </a:rPr>
              <a:t>kıdem tazminatı isteme hakkı </a:t>
            </a:r>
            <a:r>
              <a:rPr lang="tr-TR" sz="1800" b="1" dirty="0" err="1">
                <a:effectLst/>
                <a:latin typeface="Cambria" panose="02040503050406030204" pitchFamily="18" charset="0"/>
              </a:rPr>
              <a:t>bes</a:t>
            </a:r>
            <a:r>
              <a:rPr lang="tr-TR" sz="1800" b="1" dirty="0">
                <a:effectLst/>
                <a:latin typeface="Cambria" panose="02040503050406030204" pitchFamily="18" charset="0"/>
              </a:rPr>
              <a:t>̧ yıllık </a:t>
            </a:r>
            <a:r>
              <a:rPr lang="tr-TR" sz="1800" b="1" dirty="0" err="1">
                <a:effectLst/>
                <a:latin typeface="Cambria" panose="02040503050406030204" pitchFamily="18" charset="0"/>
              </a:rPr>
              <a:t>zamanaşımı</a:t>
            </a:r>
            <a:r>
              <a:rPr lang="tr-TR" sz="1800" b="1" dirty="0">
                <a:effectLst/>
                <a:latin typeface="Cambria" panose="02040503050406030204" pitchFamily="18" charset="0"/>
              </a:rPr>
              <a:t> </a:t>
            </a:r>
            <a:r>
              <a:rPr lang="tr-TR" sz="1800" b="1" dirty="0" err="1">
                <a:effectLst/>
                <a:latin typeface="Cambria" panose="02040503050406030204" pitchFamily="18" charset="0"/>
              </a:rPr>
              <a:t>süresine</a:t>
            </a:r>
            <a:r>
              <a:rPr lang="tr-TR" sz="1800" b="1" dirty="0">
                <a:effectLst/>
                <a:latin typeface="Cambria" panose="02040503050406030204" pitchFamily="18" charset="0"/>
              </a:rPr>
              <a:t> tabidir.</a:t>
            </a:r>
            <a:endParaRPr lang="tr-TR" dirty="0"/>
          </a:p>
        </p:txBody>
      </p:sp>
    </p:spTree>
    <p:extLst>
      <p:ext uri="{BB962C8B-B14F-4D97-AF65-F5344CB8AC3E}">
        <p14:creationId xmlns:p14="http://schemas.microsoft.com/office/powerpoint/2010/main" val="22672006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D840D2-83AF-E4D9-5EBE-170819DD137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6FA66AE9-2A9F-FD3F-9F62-E2D6F38B82C9}"/>
              </a:ext>
            </a:extLst>
          </p:cNvPr>
          <p:cNvSpPr>
            <a:spLocks noGrp="1"/>
          </p:cNvSpPr>
          <p:nvPr>
            <p:ph idx="1"/>
          </p:nvPr>
        </p:nvSpPr>
        <p:spPr/>
        <p:txBody>
          <a:bodyPr>
            <a:normAutofit fontScale="92500" lnSpcReduction="20000"/>
          </a:bodyPr>
          <a:lstStyle/>
          <a:p>
            <a:r>
              <a:rPr lang="tr-TR" sz="1800" b="1" dirty="0">
                <a:effectLst/>
                <a:latin typeface="Cambria" panose="02040503050406030204" pitchFamily="18" charset="0"/>
              </a:rPr>
              <a:t>Kanunda </a:t>
            </a:r>
            <a:r>
              <a:rPr lang="tr-TR" sz="1800" b="1" dirty="0" err="1">
                <a:effectLst/>
                <a:latin typeface="Cambria" panose="02040503050406030204" pitchFamily="18" charset="0"/>
              </a:rPr>
              <a:t>öngörülen</a:t>
            </a:r>
            <a:r>
              <a:rPr lang="tr-TR" sz="1800" b="1" dirty="0">
                <a:effectLst/>
                <a:latin typeface="Cambria" panose="02040503050406030204" pitchFamily="18" charset="0"/>
              </a:rPr>
              <a:t> sona erme </a:t>
            </a:r>
            <a:r>
              <a:rPr lang="tr-TR" sz="1800" b="1" dirty="0" err="1">
                <a:effectLst/>
                <a:latin typeface="Cambria" panose="02040503050406030204" pitchFamily="18" charset="0"/>
              </a:rPr>
              <a:t>biçimleri</a:t>
            </a:r>
            <a:r>
              <a:rPr lang="tr-TR" sz="1800" b="1" dirty="0">
                <a:effectLst/>
                <a:latin typeface="Cambria" panose="02040503050406030204" pitchFamily="18" charset="0"/>
              </a:rPr>
              <a:t> </a:t>
            </a:r>
            <a:r>
              <a:rPr lang="tr-TR" sz="1800" b="1" dirty="0" err="1">
                <a:effectLst/>
                <a:latin typeface="Cambria" panose="02040503050406030204" pitchFamily="18" charset="0"/>
              </a:rPr>
              <a:t>şunlardır</a:t>
            </a:r>
            <a:r>
              <a:rPr lang="tr-TR" sz="1800" b="1" dirty="0">
                <a:effectLst/>
                <a:latin typeface="Cambria" panose="02040503050406030204" pitchFamily="18" charset="0"/>
              </a:rPr>
              <a:t>: </a:t>
            </a:r>
            <a:endParaRPr lang="tr-TR" dirty="0"/>
          </a:p>
          <a:p>
            <a:r>
              <a:rPr lang="tr-TR" sz="1800" dirty="0" err="1">
                <a:effectLst/>
                <a:latin typeface="Cambria" panose="02040503050406030204" pitchFamily="18" charset="0"/>
              </a:rPr>
              <a:t>İşverenin</a:t>
            </a:r>
            <a:r>
              <a:rPr lang="tr-TR" sz="1800" dirty="0">
                <a:effectLst/>
                <a:latin typeface="Cambria" panose="02040503050406030204" pitchFamily="18" charset="0"/>
              </a:rPr>
              <a:t> iş </a:t>
            </a:r>
            <a:r>
              <a:rPr lang="tr-TR" sz="1800" dirty="0" err="1">
                <a:effectLst/>
                <a:latin typeface="Cambria" panose="02040503050406030204" pitchFamily="18" charset="0"/>
              </a:rPr>
              <a:t>sözleşmesini</a:t>
            </a:r>
            <a:r>
              <a:rPr lang="tr-TR" sz="1800" dirty="0">
                <a:effectLst/>
                <a:latin typeface="Cambria" panose="02040503050406030204" pitchFamily="18" charset="0"/>
              </a:rPr>
              <a:t> m. 25/II (ahlak ve iyi niyet kurallarına uymayan haller ve benzerleri) </a:t>
            </a:r>
            <a:r>
              <a:rPr lang="tr-TR" sz="1800" dirty="0" err="1">
                <a:effectLst/>
                <a:latin typeface="Cambria" panose="02040503050406030204" pitchFamily="18" charset="0"/>
              </a:rPr>
              <a:t>dışında</a:t>
            </a:r>
            <a:r>
              <a:rPr lang="tr-TR" sz="1800" dirty="0">
                <a:effectLst/>
                <a:latin typeface="Cambria" panose="02040503050406030204" pitchFamily="18" charset="0"/>
              </a:rPr>
              <a:t> bir nedenle feshi, </a:t>
            </a:r>
            <a:endParaRPr lang="tr-TR" dirty="0"/>
          </a:p>
          <a:p>
            <a:r>
              <a:rPr lang="tr-TR" sz="1800" dirty="0" err="1">
                <a:effectLst/>
                <a:latin typeface="Cambria" panose="02040503050406030204" pitchFamily="18" charset="0"/>
              </a:rPr>
              <a:t>İşçinin</a:t>
            </a:r>
            <a:r>
              <a:rPr lang="tr-TR" sz="1800" dirty="0">
                <a:effectLst/>
                <a:latin typeface="Cambria" panose="02040503050406030204" pitchFamily="18" charset="0"/>
              </a:rPr>
              <a:t> iş </a:t>
            </a:r>
            <a:r>
              <a:rPr lang="tr-TR" sz="1800" dirty="0" err="1">
                <a:effectLst/>
                <a:latin typeface="Cambria" panose="02040503050406030204" pitchFamily="18" charset="0"/>
              </a:rPr>
              <a:t>sözleşmesini</a:t>
            </a:r>
            <a:r>
              <a:rPr lang="tr-TR" sz="1800" dirty="0">
                <a:effectLst/>
                <a:latin typeface="Cambria" panose="02040503050406030204" pitchFamily="18" charset="0"/>
              </a:rPr>
              <a:t> m. 24 uyarınca haklı nedenle derhal feshi, </a:t>
            </a:r>
            <a:endParaRPr lang="tr-TR" dirty="0"/>
          </a:p>
          <a:p>
            <a:r>
              <a:rPr lang="tr-TR" sz="1800" dirty="0" err="1">
                <a:effectLst/>
                <a:latin typeface="Cambria" panose="02040503050406030204" pitchFamily="18" charset="0"/>
              </a:rPr>
              <a:t>İşçinin</a:t>
            </a:r>
            <a:r>
              <a:rPr lang="tr-TR" sz="1800" dirty="0">
                <a:effectLst/>
                <a:latin typeface="Cambria" panose="02040503050406030204" pitchFamily="18" charset="0"/>
              </a:rPr>
              <a:t> muvazzaf askerlik hizmeti dolayısıyla iş </a:t>
            </a:r>
            <a:r>
              <a:rPr lang="tr-TR" sz="1800" dirty="0" err="1">
                <a:effectLst/>
                <a:latin typeface="Cambria" panose="02040503050406030204" pitchFamily="18" charset="0"/>
              </a:rPr>
              <a:t>sözleşmesini</a:t>
            </a:r>
            <a:r>
              <a:rPr lang="tr-TR" sz="1800" dirty="0">
                <a:effectLst/>
                <a:latin typeface="Cambria" panose="02040503050406030204" pitchFamily="18" charset="0"/>
              </a:rPr>
              <a:t> feshi,</a:t>
            </a:r>
          </a:p>
          <a:p>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yaşlılık</a:t>
            </a:r>
            <a:r>
              <a:rPr lang="tr-TR" sz="1800" dirty="0">
                <a:effectLst/>
                <a:latin typeface="Cambria" panose="02040503050406030204" pitchFamily="18" charset="0"/>
              </a:rPr>
              <a:t>, emeklilik veya </a:t>
            </a:r>
            <a:r>
              <a:rPr lang="tr-TR" sz="1800" dirty="0" err="1">
                <a:effectLst/>
                <a:latin typeface="Cambria" panose="02040503050406030204" pitchFamily="18" charset="0"/>
              </a:rPr>
              <a:t>malullük</a:t>
            </a:r>
            <a:r>
              <a:rPr lang="tr-TR" sz="1800" dirty="0">
                <a:effectLst/>
                <a:latin typeface="Cambria" panose="02040503050406030204" pitchFamily="18" charset="0"/>
              </a:rPr>
              <a:t> </a:t>
            </a:r>
            <a:r>
              <a:rPr lang="tr-TR" sz="1800" dirty="0" err="1">
                <a:effectLst/>
                <a:latin typeface="Cambria" panose="02040503050406030204" pitchFamily="18" charset="0"/>
              </a:rPr>
              <a:t>aylığı</a:t>
            </a:r>
            <a:r>
              <a:rPr lang="tr-TR" sz="1800" dirty="0">
                <a:effectLst/>
                <a:latin typeface="Cambria" panose="02040503050406030204" pitchFamily="18" charset="0"/>
              </a:rPr>
              <a:t> yahut toptan </a:t>
            </a:r>
            <a:r>
              <a:rPr lang="tr-TR" sz="1800" dirty="0" err="1">
                <a:effectLst/>
                <a:latin typeface="Cambria" panose="02040503050406030204" pitchFamily="18" charset="0"/>
              </a:rPr>
              <a:t>ödeme</a:t>
            </a:r>
            <a:r>
              <a:rPr lang="tr-TR" sz="1800" dirty="0">
                <a:effectLst/>
                <a:latin typeface="Cambria" panose="02040503050406030204" pitchFamily="18" charset="0"/>
              </a:rPr>
              <a:t> almak amacıyla iş </a:t>
            </a:r>
            <a:r>
              <a:rPr lang="tr-TR" sz="1800" dirty="0" err="1">
                <a:effectLst/>
                <a:latin typeface="Cambria" panose="02040503050406030204" pitchFamily="18" charset="0"/>
              </a:rPr>
              <a:t>sözleşmesini</a:t>
            </a:r>
            <a:r>
              <a:rPr lang="tr-TR" sz="1800" dirty="0">
                <a:effectLst/>
                <a:latin typeface="Cambria" panose="02040503050406030204" pitchFamily="18" charset="0"/>
              </a:rPr>
              <a:t> feshi, </a:t>
            </a:r>
            <a:r>
              <a:rPr lang="tr-TR" sz="1800" dirty="0" err="1">
                <a:effectLst/>
                <a:latin typeface="Cambria" panose="02040503050406030204" pitchFamily="18" charset="0"/>
              </a:rPr>
              <a:t>işçinin</a:t>
            </a:r>
            <a:r>
              <a:rPr lang="tr-TR" sz="1800" dirty="0">
                <a:effectLst/>
                <a:latin typeface="Cambria" panose="02040503050406030204" pitchFamily="18" charset="0"/>
              </a:rPr>
              <a:t> 506 sayılı Kanun’un 60. maddesinin 1. fıkrasının (A) bendinin (a) ve (b) alt bentlerinde </a:t>
            </a:r>
            <a:r>
              <a:rPr lang="tr-TR" sz="1800" dirty="0" err="1">
                <a:effectLst/>
                <a:latin typeface="Cambria" panose="02040503050406030204" pitchFamily="18" charset="0"/>
              </a:rPr>
              <a:t>öngörülen</a:t>
            </a:r>
            <a:r>
              <a:rPr lang="tr-TR" sz="1800" dirty="0">
                <a:effectLst/>
                <a:latin typeface="Cambria" panose="02040503050406030204" pitchFamily="18" charset="0"/>
              </a:rPr>
              <a:t> </a:t>
            </a:r>
            <a:r>
              <a:rPr lang="tr-TR" sz="1800" dirty="0" err="1">
                <a:effectLst/>
                <a:latin typeface="Cambria" panose="02040503050406030204" pitchFamily="18" charset="0"/>
              </a:rPr>
              <a:t>yaşlar</a:t>
            </a:r>
            <a:r>
              <a:rPr lang="tr-TR" sz="1800" dirty="0">
                <a:effectLst/>
                <a:latin typeface="Cambria" panose="02040503050406030204" pitchFamily="18" charset="0"/>
              </a:rPr>
              <a:t> </a:t>
            </a:r>
            <a:r>
              <a:rPr lang="tr-TR" sz="1800" dirty="0" err="1">
                <a:effectLst/>
                <a:latin typeface="Cambria" panose="02040503050406030204" pitchFamily="18" charset="0"/>
              </a:rPr>
              <a:t>dışında</a:t>
            </a:r>
            <a:r>
              <a:rPr lang="tr-TR" sz="1800" dirty="0">
                <a:effectLst/>
                <a:latin typeface="Cambria" panose="02040503050406030204" pitchFamily="18" charset="0"/>
              </a:rPr>
              <a:t> kalan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şartları</a:t>
            </a:r>
            <a:r>
              <a:rPr lang="tr-TR" sz="1800" dirty="0">
                <a:effectLst/>
                <a:latin typeface="Cambria" panose="02040503050406030204" pitchFamily="18" charset="0"/>
              </a:rPr>
              <a:t> veya aynı Kanunun </a:t>
            </a:r>
            <a:r>
              <a:rPr lang="tr-TR" sz="1800" dirty="0" err="1">
                <a:effectLst/>
                <a:latin typeface="Cambria" panose="02040503050406030204" pitchFamily="18" charset="0"/>
              </a:rPr>
              <a:t>gec</a:t>
            </a:r>
            <a:r>
              <a:rPr lang="tr-TR" sz="1800" dirty="0">
                <a:effectLst/>
                <a:latin typeface="Cambria" panose="02040503050406030204" pitchFamily="18" charset="0"/>
              </a:rPr>
              <a:t>̧. 81. maddesine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yaşlılık</a:t>
            </a:r>
            <a:r>
              <a:rPr lang="tr-TR" sz="1800" dirty="0">
                <a:effectLst/>
                <a:latin typeface="Cambria" panose="02040503050406030204" pitchFamily="18" charset="0"/>
              </a:rPr>
              <a:t> </a:t>
            </a:r>
            <a:r>
              <a:rPr lang="tr-TR" sz="1800" dirty="0" err="1">
                <a:effectLst/>
                <a:latin typeface="Cambria" panose="02040503050406030204" pitchFamily="18" charset="0"/>
              </a:rPr>
              <a:t>aylığı</a:t>
            </a:r>
            <a:r>
              <a:rPr lang="tr-TR" sz="1800" dirty="0">
                <a:effectLst/>
                <a:latin typeface="Cambria" panose="02040503050406030204" pitchFamily="18" charset="0"/>
              </a:rPr>
              <a:t> </a:t>
            </a:r>
            <a:r>
              <a:rPr lang="tr-TR" sz="1800" dirty="0" err="1">
                <a:effectLst/>
                <a:latin typeface="Cambria" panose="02040503050406030204" pitchFamily="18" charset="0"/>
              </a:rPr>
              <a:t>bağlanması</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öngörülen</a:t>
            </a:r>
            <a:r>
              <a:rPr lang="tr-TR" sz="1800" dirty="0">
                <a:effectLst/>
                <a:latin typeface="Cambria" panose="02040503050406030204" pitchFamily="18" charset="0"/>
              </a:rPr>
              <a:t> sigortalılık </a:t>
            </a:r>
            <a:r>
              <a:rPr lang="tr-TR" sz="1800" dirty="0" err="1">
                <a:effectLst/>
                <a:latin typeface="Cambria" panose="02040503050406030204" pitchFamily="18" charset="0"/>
              </a:rPr>
              <a:t>süresini</a:t>
            </a:r>
            <a:r>
              <a:rPr lang="tr-TR" sz="1800" dirty="0">
                <a:effectLst/>
                <a:latin typeface="Cambria" panose="02040503050406030204" pitchFamily="18" charset="0"/>
              </a:rPr>
              <a:t> ve prim </a:t>
            </a:r>
            <a:r>
              <a:rPr lang="tr-TR" sz="1800" dirty="0" err="1">
                <a:effectLst/>
                <a:latin typeface="Cambria" panose="02040503050406030204" pitchFamily="18" charset="0"/>
              </a:rPr>
              <a:t>ödeme</a:t>
            </a:r>
            <a:r>
              <a:rPr lang="tr-TR" sz="1800" dirty="0">
                <a:effectLst/>
                <a:latin typeface="Cambria" panose="02040503050406030204" pitchFamily="18" charset="0"/>
              </a:rPr>
              <a:t> </a:t>
            </a:r>
            <a:r>
              <a:rPr lang="tr-TR" sz="1800" dirty="0" err="1">
                <a:effectLst/>
                <a:latin typeface="Cambria" panose="02040503050406030204" pitchFamily="18" charset="0"/>
              </a:rPr>
              <a:t>gün</a:t>
            </a:r>
            <a:r>
              <a:rPr lang="tr-TR" sz="1800" dirty="0">
                <a:effectLst/>
                <a:latin typeface="Cambria" panose="02040503050406030204" pitchFamily="18" charset="0"/>
              </a:rPr>
              <a:t> sayısını tamamlayarak kendi </a:t>
            </a:r>
            <a:r>
              <a:rPr lang="tr-TR" sz="1800" dirty="0" err="1">
                <a:effectLst/>
                <a:latin typeface="Cambria" panose="02040503050406030204" pitchFamily="18" charset="0"/>
              </a:rPr>
              <a:t>isteği</a:t>
            </a:r>
            <a:r>
              <a:rPr lang="tr-TR" sz="1800" dirty="0">
                <a:effectLst/>
                <a:latin typeface="Cambria" panose="02040503050406030204" pitchFamily="18" charset="0"/>
              </a:rPr>
              <a:t> ile iş </a:t>
            </a:r>
            <a:r>
              <a:rPr lang="tr-TR" sz="1800" dirty="0" err="1">
                <a:effectLst/>
                <a:latin typeface="Cambria" panose="02040503050406030204" pitchFamily="18" charset="0"/>
              </a:rPr>
              <a:t>sözleşmesinin</a:t>
            </a:r>
            <a:r>
              <a:rPr lang="tr-TR" sz="1800" dirty="0">
                <a:effectLst/>
                <a:latin typeface="Cambria" panose="02040503050406030204" pitchFamily="18" charset="0"/>
              </a:rPr>
              <a:t> feshi,</a:t>
            </a:r>
          </a:p>
          <a:p>
            <a:r>
              <a:rPr lang="tr-TR" sz="1800" dirty="0">
                <a:effectLst/>
                <a:latin typeface="Cambria" panose="02040503050406030204" pitchFamily="18" charset="0"/>
              </a:rPr>
              <a:t>Kadınişçininevlendiğitarihtenitibarenbiryıliçerisindeişsözleşmesinikendiarzusu ile feshi</a:t>
            </a:r>
          </a:p>
          <a:p>
            <a:r>
              <a:rPr lang="tr-TR" sz="1800" dirty="0" err="1">
                <a:latin typeface="Cambria" panose="02040503050406030204" pitchFamily="18" charset="0"/>
              </a:rPr>
              <a:t>İ</a:t>
            </a:r>
            <a:r>
              <a:rPr lang="tr-TR" sz="1800" dirty="0" err="1">
                <a:effectLst/>
                <a:latin typeface="Cambria" panose="02040503050406030204" pitchFamily="18" charset="0"/>
              </a:rPr>
              <a:t>şçinin</a:t>
            </a:r>
            <a:r>
              <a:rPr lang="tr-TR" sz="1800" dirty="0">
                <a:effectLst/>
                <a:latin typeface="Cambria" panose="02040503050406030204" pitchFamily="18" charset="0"/>
              </a:rPr>
              <a:t> herhangi bir nedenle </a:t>
            </a:r>
            <a:r>
              <a:rPr lang="tr-TR" sz="1800" dirty="0" err="1">
                <a:effectLst/>
                <a:latin typeface="Cambria" panose="02040503050406030204" pitchFamily="18" charset="0"/>
              </a:rPr>
              <a:t>ölümüdür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540883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7A52D6-022E-7B77-6047-79C4770D7FC1}"/>
              </a:ext>
            </a:extLst>
          </p:cNvPr>
          <p:cNvSpPr>
            <a:spLocks noGrp="1"/>
          </p:cNvSpPr>
          <p:nvPr>
            <p:ph type="title"/>
          </p:nvPr>
        </p:nvSpPr>
        <p:spPr/>
        <p:txBody>
          <a:bodyPr/>
          <a:lstStyle/>
          <a:p>
            <a:r>
              <a:rPr lang="tr-TR" dirty="0"/>
              <a:t>İbraname</a:t>
            </a:r>
          </a:p>
        </p:txBody>
      </p:sp>
      <p:sp>
        <p:nvSpPr>
          <p:cNvPr id="3" name="İçerik Yer Tutucusu 2">
            <a:extLst>
              <a:ext uri="{FF2B5EF4-FFF2-40B4-BE49-F238E27FC236}">
                <a16:creationId xmlns:a16="http://schemas.microsoft.com/office/drawing/2014/main" id="{2E00201B-7A17-C6BB-FE51-B9E001A9FF3B}"/>
              </a:ext>
            </a:extLst>
          </p:cNvPr>
          <p:cNvSpPr>
            <a:spLocks noGrp="1"/>
          </p:cNvSpPr>
          <p:nvPr>
            <p:ph idx="1"/>
          </p:nvPr>
        </p:nvSpPr>
        <p:spPr/>
        <p:txBody>
          <a:bodyPr>
            <a:normAutofit/>
          </a:bodyPr>
          <a:lstStyle/>
          <a:p>
            <a:r>
              <a:rPr lang="tr-TR" dirty="0">
                <a:effectLst/>
                <a:latin typeface="Cambria" panose="02040503050406030204" pitchFamily="18" charset="0"/>
              </a:rPr>
              <a:t>Borcun </a:t>
            </a:r>
            <a:r>
              <a:rPr lang="tr-TR" dirty="0" err="1">
                <a:effectLst/>
                <a:latin typeface="Cambria" panose="02040503050406030204" pitchFamily="18" charset="0"/>
              </a:rPr>
              <a:t>özel</a:t>
            </a:r>
            <a:r>
              <a:rPr lang="tr-TR" dirty="0">
                <a:effectLst/>
                <a:latin typeface="Cambria" panose="02040503050406030204" pitchFamily="18" charset="0"/>
              </a:rPr>
              <a:t> bir sona erme nedeni olan ibra; </a:t>
            </a:r>
            <a:r>
              <a:rPr lang="tr-TR" dirty="0" err="1">
                <a:effectLst/>
                <a:latin typeface="Cambria" panose="02040503050406030204" pitchFamily="18" charset="0"/>
              </a:rPr>
              <a:t>borc</a:t>
            </a:r>
            <a:r>
              <a:rPr lang="tr-TR" dirty="0">
                <a:effectLst/>
                <a:latin typeface="Cambria" panose="02040503050406030204" pitchFamily="18" charset="0"/>
              </a:rPr>
              <a:t>̧ </a:t>
            </a:r>
            <a:r>
              <a:rPr lang="tr-TR" dirty="0" err="1">
                <a:effectLst/>
                <a:latin typeface="Cambria" panose="02040503050406030204" pitchFamily="18" charset="0"/>
              </a:rPr>
              <a:t>ilişkisinden</a:t>
            </a:r>
            <a:r>
              <a:rPr lang="tr-TR" dirty="0">
                <a:effectLst/>
                <a:latin typeface="Cambria" panose="02040503050406030204" pitchFamily="18" charset="0"/>
              </a:rPr>
              <a:t> </a:t>
            </a:r>
            <a:r>
              <a:rPr lang="tr-TR" dirty="0" err="1">
                <a:effectLst/>
                <a:latin typeface="Cambria" panose="02040503050406030204" pitchFamily="18" charset="0"/>
              </a:rPr>
              <a:t>doğan</a:t>
            </a:r>
            <a:r>
              <a:rPr lang="tr-TR" dirty="0">
                <a:effectLst/>
                <a:latin typeface="Cambria" panose="02040503050406030204" pitchFamily="18" charset="0"/>
              </a:rPr>
              <a:t> </a:t>
            </a:r>
            <a:r>
              <a:rPr lang="tr-TR" dirty="0" err="1">
                <a:effectLst/>
                <a:latin typeface="Cambria" panose="02040503050406030204" pitchFamily="18" charset="0"/>
              </a:rPr>
              <a:t>borc</a:t>
            </a:r>
            <a:r>
              <a:rPr lang="tr-TR" dirty="0">
                <a:effectLst/>
                <a:latin typeface="Cambria" panose="02040503050406030204" pitchFamily="18" charset="0"/>
              </a:rPr>
              <a:t>̧ ya da </a:t>
            </a:r>
            <a:r>
              <a:rPr lang="tr-TR" dirty="0" err="1">
                <a:effectLst/>
                <a:latin typeface="Cambria" panose="02040503050406030204" pitchFamily="18" charset="0"/>
              </a:rPr>
              <a:t>borçların</a:t>
            </a:r>
            <a:r>
              <a:rPr lang="tr-TR" dirty="0">
                <a:effectLst/>
                <a:latin typeface="Cambria" panose="02040503050406030204" pitchFamily="18" charset="0"/>
              </a:rPr>
              <a:t> ifa edilmeksizin veya kısmen ifa edilmek suretiyle sona ermesini </a:t>
            </a:r>
            <a:r>
              <a:rPr lang="tr-TR" dirty="0" err="1">
                <a:effectLst/>
                <a:latin typeface="Cambria" panose="02040503050406030204" pitchFamily="18" charset="0"/>
              </a:rPr>
              <a:t>sağlayan</a:t>
            </a:r>
            <a:r>
              <a:rPr lang="tr-TR" dirty="0">
                <a:effectLst/>
                <a:latin typeface="Cambria" panose="02040503050406030204" pitchFamily="18" charset="0"/>
              </a:rPr>
              <a:t> bir </a:t>
            </a:r>
            <a:r>
              <a:rPr lang="tr-TR" dirty="0" err="1">
                <a:effectLst/>
                <a:latin typeface="Cambria" panose="02040503050406030204" pitchFamily="18" charset="0"/>
              </a:rPr>
              <a:t>sözleşmedir</a:t>
            </a:r>
            <a:r>
              <a:rPr lang="tr-TR" dirty="0">
                <a:effectLst/>
                <a:latin typeface="Cambria" panose="02040503050406030204" pitchFamily="18" charset="0"/>
              </a:rPr>
              <a:t>. </a:t>
            </a:r>
            <a:r>
              <a:rPr lang="tr-TR" dirty="0" err="1">
                <a:effectLst/>
                <a:latin typeface="Cambria" panose="02040503050406030204" pitchFamily="18" charset="0"/>
              </a:rPr>
              <a:t>İs</a:t>
            </a:r>
            <a:r>
              <a:rPr lang="tr-TR" dirty="0">
                <a:effectLst/>
                <a:latin typeface="Cambria" panose="02040503050406030204" pitchFamily="18" charset="0"/>
              </a:rPr>
              <a:t>̧ hukukunda ibraname, genellikle </a:t>
            </a:r>
            <a:r>
              <a:rPr lang="tr-TR" dirty="0" err="1">
                <a:effectLst/>
                <a:latin typeface="Cambria" panose="02040503050406030204" pitchFamily="18" charset="0"/>
              </a:rPr>
              <a:t>işçinin</a:t>
            </a:r>
            <a:r>
              <a:rPr lang="tr-TR" dirty="0">
                <a:effectLst/>
                <a:latin typeface="Cambria" panose="02040503050406030204" pitchFamily="18" charset="0"/>
              </a:rPr>
              <a:t> </a:t>
            </a:r>
            <a:r>
              <a:rPr lang="tr-TR" dirty="0" err="1">
                <a:effectLst/>
                <a:latin typeface="Cambria" panose="02040503050406030204" pitchFamily="18" charset="0"/>
              </a:rPr>
              <a:t>borçlu</a:t>
            </a:r>
            <a:r>
              <a:rPr lang="tr-TR" dirty="0">
                <a:effectLst/>
                <a:latin typeface="Cambria" panose="02040503050406030204" pitchFamily="18" charset="0"/>
              </a:rPr>
              <a:t> durumdaki </a:t>
            </a:r>
            <a:r>
              <a:rPr lang="tr-TR" dirty="0" err="1">
                <a:effectLst/>
                <a:latin typeface="Cambria" panose="02040503050406030204" pitchFamily="18" charset="0"/>
              </a:rPr>
              <a:t>işverene</a:t>
            </a:r>
            <a:r>
              <a:rPr lang="tr-TR" dirty="0">
                <a:effectLst/>
                <a:latin typeface="Cambria" panose="02040503050406030204" pitchFamily="18" charset="0"/>
              </a:rPr>
              <a:t> </a:t>
            </a:r>
            <a:r>
              <a:rPr lang="tr-TR" dirty="0" err="1">
                <a:effectLst/>
                <a:latin typeface="Cambria" panose="02040503050406030204" pitchFamily="18" charset="0"/>
              </a:rPr>
              <a:t>karşı</a:t>
            </a:r>
            <a:r>
              <a:rPr lang="tr-TR" dirty="0">
                <a:effectLst/>
                <a:latin typeface="Cambria" panose="02040503050406030204" pitchFamily="18" charset="0"/>
              </a:rPr>
              <a:t> </a:t>
            </a:r>
            <a:r>
              <a:rPr lang="tr-TR" dirty="0" err="1">
                <a:effectLst/>
                <a:latin typeface="Cambria" panose="02040503050406030204" pitchFamily="18" charset="0"/>
              </a:rPr>
              <a:t>işçilik</a:t>
            </a:r>
            <a:r>
              <a:rPr lang="tr-TR" dirty="0">
                <a:effectLst/>
                <a:latin typeface="Cambria" panose="02040503050406030204" pitchFamily="18" charset="0"/>
              </a:rPr>
              <a:t> </a:t>
            </a:r>
            <a:r>
              <a:rPr lang="tr-TR" dirty="0" err="1">
                <a:effectLst/>
                <a:latin typeface="Cambria" panose="02040503050406030204" pitchFamily="18" charset="0"/>
              </a:rPr>
              <a:t>alacağının</a:t>
            </a:r>
            <a:r>
              <a:rPr lang="tr-TR" dirty="0">
                <a:effectLst/>
                <a:latin typeface="Cambria" panose="02040503050406030204" pitchFamily="18" charset="0"/>
              </a:rPr>
              <a:t> </a:t>
            </a:r>
            <a:r>
              <a:rPr lang="tr-TR" dirty="0" err="1">
                <a:effectLst/>
                <a:latin typeface="Cambria" panose="02040503050406030204" pitchFamily="18" charset="0"/>
              </a:rPr>
              <a:t>kalmadığını</a:t>
            </a:r>
            <a:r>
              <a:rPr lang="tr-TR" dirty="0">
                <a:effectLst/>
                <a:latin typeface="Cambria" panose="02040503050406030204" pitchFamily="18" charset="0"/>
              </a:rPr>
              <a:t> </a:t>
            </a:r>
            <a:r>
              <a:rPr lang="tr-TR" dirty="0" err="1">
                <a:effectLst/>
                <a:latin typeface="Cambria" panose="02040503050406030204" pitchFamily="18" charset="0"/>
              </a:rPr>
              <a:t>gösteren</a:t>
            </a:r>
            <a:r>
              <a:rPr lang="tr-TR" dirty="0">
                <a:effectLst/>
                <a:latin typeface="Cambria" panose="02040503050406030204" pitchFamily="18" charset="0"/>
              </a:rPr>
              <a:t> bir belge </a:t>
            </a:r>
            <a:r>
              <a:rPr lang="tr-TR" dirty="0" err="1">
                <a:effectLst/>
                <a:latin typeface="Cambria" panose="02040503050406030204" pitchFamily="18" charset="0"/>
              </a:rPr>
              <a:t>niteliğindedir</a:t>
            </a:r>
            <a:r>
              <a:rPr lang="tr-TR" dirty="0">
                <a:effectLst/>
                <a:latin typeface="Cambria" panose="02040503050406030204" pitchFamily="18" charset="0"/>
              </a:rPr>
              <a:t>.</a:t>
            </a:r>
          </a:p>
          <a:p>
            <a:r>
              <a:rPr lang="tr-TR" b="1" dirty="0">
                <a:effectLst/>
                <a:latin typeface="Cambria" panose="02040503050406030204" pitchFamily="18" charset="0"/>
              </a:rPr>
              <a:t>İş </a:t>
            </a:r>
            <a:r>
              <a:rPr lang="tr-TR" b="1" dirty="0" err="1">
                <a:effectLst/>
                <a:latin typeface="Cambria" panose="02040503050406030204" pitchFamily="18" charset="0"/>
              </a:rPr>
              <a:t>ilişkisinin</a:t>
            </a:r>
            <a:r>
              <a:rPr lang="tr-TR" b="1" dirty="0">
                <a:effectLst/>
                <a:latin typeface="Cambria" panose="02040503050406030204" pitchFamily="18" charset="0"/>
              </a:rPr>
              <a:t> sona ermesinden </a:t>
            </a:r>
            <a:r>
              <a:rPr lang="tr-TR" b="1" dirty="0">
                <a:effectLst/>
                <a:highlight>
                  <a:srgbClr val="FFFF00"/>
                </a:highlight>
                <a:latin typeface="Cambria" panose="02040503050406030204" pitchFamily="18" charset="0"/>
              </a:rPr>
              <a:t>en az bir ay sonra </a:t>
            </a:r>
            <a:r>
              <a:rPr lang="tr-TR" b="1" dirty="0">
                <a:effectLst/>
                <a:highlight>
                  <a:srgbClr val="FF00FF"/>
                </a:highlight>
                <a:latin typeface="Cambria" panose="02040503050406030204" pitchFamily="18" charset="0"/>
              </a:rPr>
              <a:t>yazılı</a:t>
            </a:r>
            <a:r>
              <a:rPr lang="tr-TR" b="1" dirty="0">
                <a:effectLst/>
                <a:latin typeface="Cambria" panose="02040503050406030204" pitchFamily="18" charset="0"/>
              </a:rPr>
              <a:t> bir </a:t>
            </a:r>
            <a:r>
              <a:rPr lang="tr-TR" b="1" dirty="0" err="1">
                <a:effectLst/>
                <a:latin typeface="Cambria" panose="02040503050406030204" pitchFamily="18" charset="0"/>
              </a:rPr>
              <a:t>şekilde</a:t>
            </a:r>
            <a:r>
              <a:rPr lang="tr-TR" b="1" dirty="0">
                <a:effectLst/>
                <a:latin typeface="Cambria" panose="02040503050406030204" pitchFamily="18" charset="0"/>
              </a:rPr>
              <a:t> yapılan</a:t>
            </a:r>
            <a:r>
              <a:rPr lang="tr-TR" dirty="0">
                <a:effectLst/>
                <a:latin typeface="Cambria" panose="02040503050406030204" pitchFamily="18" charset="0"/>
              </a:rPr>
              <a:t>, ibra konusu </a:t>
            </a:r>
            <a:r>
              <a:rPr lang="tr-TR" b="1" dirty="0" err="1">
                <a:effectLst/>
                <a:highlight>
                  <a:srgbClr val="FF0000"/>
                </a:highlight>
                <a:latin typeface="Cambria" panose="02040503050406030204" pitchFamily="18" charset="0"/>
              </a:rPr>
              <a:t>alacağın</a:t>
            </a:r>
            <a:r>
              <a:rPr lang="tr-TR" b="1" dirty="0">
                <a:effectLst/>
                <a:highlight>
                  <a:srgbClr val="FF0000"/>
                </a:highlight>
                <a:latin typeface="Cambria" panose="02040503050406030204" pitchFamily="18" charset="0"/>
              </a:rPr>
              <a:t> </a:t>
            </a:r>
            <a:r>
              <a:rPr lang="tr-TR" b="1" dirty="0" err="1">
                <a:effectLst/>
                <a:highlight>
                  <a:srgbClr val="FF0000"/>
                </a:highlight>
                <a:latin typeface="Cambria" panose="02040503050406030204" pitchFamily="18" charset="0"/>
              </a:rPr>
              <a:t>türu</a:t>
            </a:r>
            <a:r>
              <a:rPr lang="tr-TR" b="1" dirty="0">
                <a:effectLst/>
                <a:highlight>
                  <a:srgbClr val="FF0000"/>
                </a:highlight>
                <a:latin typeface="Cambria" panose="02040503050406030204" pitchFamily="18" charset="0"/>
              </a:rPr>
              <a:t>̈ ile miktarını </a:t>
            </a:r>
            <a:r>
              <a:rPr lang="tr-TR" b="1" dirty="0" err="1">
                <a:effectLst/>
                <a:highlight>
                  <a:srgbClr val="FF0000"/>
                </a:highlight>
                <a:latin typeface="Cambria" panose="02040503050406030204" pitchFamily="18" charset="0"/>
              </a:rPr>
              <a:t>açıkça</a:t>
            </a:r>
            <a:r>
              <a:rPr lang="tr-TR" b="1" dirty="0">
                <a:effectLst/>
                <a:highlight>
                  <a:srgbClr val="FF0000"/>
                </a:highlight>
                <a:latin typeface="Cambria" panose="02040503050406030204" pitchFamily="18" charset="0"/>
              </a:rPr>
              <a:t> belirten </a:t>
            </a:r>
            <a:r>
              <a:rPr lang="tr-TR" b="1" dirty="0">
                <a:effectLst/>
                <a:latin typeface="Cambria" panose="02040503050406030204" pitchFamily="18" charset="0"/>
              </a:rPr>
              <a:t>ve hak edilen </a:t>
            </a:r>
            <a:r>
              <a:rPr lang="tr-TR" b="1" dirty="0" err="1">
                <a:effectLst/>
                <a:latin typeface="Cambria" panose="02040503050406030204" pitchFamily="18" charset="0"/>
              </a:rPr>
              <a:t>tüm</a:t>
            </a:r>
            <a:r>
              <a:rPr lang="tr-TR" b="1" dirty="0">
                <a:effectLst/>
                <a:latin typeface="Cambria" panose="02040503050406030204" pitchFamily="18" charset="0"/>
              </a:rPr>
              <a:t> miktarın </a:t>
            </a:r>
            <a:r>
              <a:rPr lang="tr-TR" b="1" dirty="0">
                <a:effectLst/>
                <a:highlight>
                  <a:srgbClr val="00FFFF"/>
                </a:highlight>
                <a:latin typeface="Cambria" panose="02040503050406030204" pitchFamily="18" charset="0"/>
              </a:rPr>
              <a:t>banka </a:t>
            </a:r>
            <a:r>
              <a:rPr lang="tr-TR" b="1" dirty="0" err="1">
                <a:effectLst/>
                <a:highlight>
                  <a:srgbClr val="00FFFF"/>
                </a:highlight>
                <a:latin typeface="Cambria" panose="02040503050406030204" pitchFamily="18" charset="0"/>
              </a:rPr>
              <a:t>aracılığıyla</a:t>
            </a:r>
            <a:r>
              <a:rPr lang="tr-TR" b="1" dirty="0">
                <a:effectLst/>
                <a:highlight>
                  <a:srgbClr val="00FFFF"/>
                </a:highlight>
                <a:latin typeface="Cambria" panose="02040503050406030204" pitchFamily="18" charset="0"/>
              </a:rPr>
              <a:t> </a:t>
            </a:r>
            <a:r>
              <a:rPr lang="tr-TR" b="1" dirty="0" err="1">
                <a:effectLst/>
                <a:highlight>
                  <a:srgbClr val="00FFFF"/>
                </a:highlight>
                <a:latin typeface="Cambria" panose="02040503050406030204" pitchFamily="18" charset="0"/>
              </a:rPr>
              <a:t>ödendiği</a:t>
            </a:r>
            <a:r>
              <a:rPr lang="tr-TR" b="1" dirty="0">
                <a:effectLst/>
                <a:latin typeface="Cambria" panose="02040503050406030204" pitchFamily="18" charset="0"/>
              </a:rPr>
              <a:t> </a:t>
            </a:r>
            <a:r>
              <a:rPr lang="tr-TR" dirty="0">
                <a:effectLst/>
                <a:latin typeface="Cambria" panose="02040503050406030204" pitchFamily="18" charset="0"/>
              </a:rPr>
              <a:t>ibranameler kanunen </a:t>
            </a:r>
            <a:r>
              <a:rPr lang="tr-TR" dirty="0" err="1">
                <a:effectLst/>
                <a:latin typeface="Cambria" panose="02040503050406030204" pitchFamily="18" charset="0"/>
              </a:rPr>
              <a:t>geçerli</a:t>
            </a:r>
            <a:r>
              <a:rPr lang="tr-TR" dirty="0">
                <a:effectLst/>
                <a:latin typeface="Cambria" panose="02040503050406030204" pitchFamily="18" charset="0"/>
              </a:rPr>
              <a:t> olmaktadır. Bu </a:t>
            </a:r>
            <a:r>
              <a:rPr lang="tr-TR" dirty="0" err="1">
                <a:effectLst/>
                <a:latin typeface="Cambria" panose="02040503050406030204" pitchFamily="18" charset="0"/>
              </a:rPr>
              <a:t>koşullardan</a:t>
            </a:r>
            <a:r>
              <a:rPr lang="tr-TR" dirty="0">
                <a:effectLst/>
                <a:latin typeface="Cambria" panose="02040503050406030204" pitchFamily="18" charset="0"/>
              </a:rPr>
              <a:t> herhangi birindeki eksiklik ibranameyi </a:t>
            </a:r>
            <a:r>
              <a:rPr lang="tr-TR" dirty="0" err="1">
                <a:effectLst/>
                <a:latin typeface="Cambria" panose="02040503050406030204" pitchFamily="18" charset="0"/>
              </a:rPr>
              <a:t>geçersiz</a:t>
            </a:r>
            <a:r>
              <a:rPr lang="tr-TR" dirty="0">
                <a:effectLst/>
                <a:latin typeface="Cambria" panose="02040503050406030204" pitchFamily="18" charset="0"/>
              </a:rPr>
              <a:t> kılmaktadır. </a:t>
            </a:r>
            <a:endParaRPr lang="tr-TR" dirty="0"/>
          </a:p>
        </p:txBody>
      </p:sp>
    </p:spTree>
    <p:extLst>
      <p:ext uri="{BB962C8B-B14F-4D97-AF65-F5344CB8AC3E}">
        <p14:creationId xmlns:p14="http://schemas.microsoft.com/office/powerpoint/2010/main" val="23579818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3ABA86-CA74-B9BE-F034-90A467366131}"/>
              </a:ext>
            </a:extLst>
          </p:cNvPr>
          <p:cNvSpPr>
            <a:spLocks noGrp="1"/>
          </p:cNvSpPr>
          <p:nvPr>
            <p:ph type="title"/>
          </p:nvPr>
        </p:nvSpPr>
        <p:spPr/>
        <p:txBody>
          <a:bodyPr/>
          <a:lstStyle/>
          <a:p>
            <a:r>
              <a:rPr lang="tr-TR" sz="1800" b="1" dirty="0">
                <a:effectLst/>
                <a:latin typeface="Cambria" panose="02040503050406030204" pitchFamily="18" charset="0"/>
              </a:rPr>
              <a:t>Belirli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İs</a:t>
            </a:r>
            <a:r>
              <a:rPr lang="tr-TR" sz="1800" b="1" dirty="0">
                <a:effectLst/>
                <a:latin typeface="Cambria" panose="02040503050406030204" pitchFamily="18" charset="0"/>
              </a:rPr>
              <a:t>̧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a:t>
            </a:r>
            <a:r>
              <a:rPr lang="tr-TR" sz="1800" b="1" dirty="0" err="1">
                <a:effectLst/>
                <a:latin typeface="Cambria" panose="02040503050406030204" pitchFamily="18" charset="0"/>
              </a:rPr>
              <a:t>Süresinden</a:t>
            </a:r>
            <a:r>
              <a:rPr lang="tr-TR" sz="1800" b="1" dirty="0">
                <a:effectLst/>
                <a:latin typeface="Cambria" panose="02040503050406030204" pitchFamily="18" charset="0"/>
              </a:rPr>
              <a:t> </a:t>
            </a:r>
            <a:r>
              <a:rPr lang="tr-TR" sz="1800" b="1" dirty="0" err="1">
                <a:effectLst/>
                <a:latin typeface="Cambria" panose="02040503050406030204" pitchFamily="18" charset="0"/>
              </a:rPr>
              <a:t>Önce</a:t>
            </a:r>
            <a:r>
              <a:rPr lang="tr-TR" sz="1800" b="1" dirty="0">
                <a:effectLst/>
                <a:latin typeface="Cambria" panose="02040503050406030204" pitchFamily="18" charset="0"/>
              </a:rPr>
              <a:t> Haklı Neden Olmaksızın Feshi </a:t>
            </a:r>
            <a:endParaRPr lang="tr-TR" dirty="0"/>
          </a:p>
        </p:txBody>
      </p:sp>
      <p:sp>
        <p:nvSpPr>
          <p:cNvPr id="3" name="İçerik Yer Tutucusu 2">
            <a:extLst>
              <a:ext uri="{FF2B5EF4-FFF2-40B4-BE49-F238E27FC236}">
                <a16:creationId xmlns:a16="http://schemas.microsoft.com/office/drawing/2014/main" id="{70712343-02C0-3242-044A-15B3C6DE31F2}"/>
              </a:ext>
            </a:extLst>
          </p:cNvPr>
          <p:cNvSpPr>
            <a:spLocks noGrp="1"/>
          </p:cNvSpPr>
          <p:nvPr>
            <p:ph idx="1"/>
          </p:nvPr>
        </p:nvSpPr>
        <p:spPr/>
        <p:txBody>
          <a:bodyPr>
            <a:normAutofit lnSpcReduction="10000"/>
          </a:bodyPr>
          <a:lstStyle/>
          <a:p>
            <a:r>
              <a:rPr lang="tr-TR" sz="1800" dirty="0">
                <a:effectLst/>
                <a:latin typeface="Cambria" panose="02040503050406030204" pitchFamily="18" charset="0"/>
              </a:rPr>
              <a:t>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sözleşmelerinin</a:t>
            </a:r>
            <a:r>
              <a:rPr lang="tr-TR" sz="1800" dirty="0">
                <a:effectLst/>
                <a:latin typeface="Cambria" panose="02040503050406030204" pitchFamily="18" charset="0"/>
              </a:rPr>
              <a:t> </a:t>
            </a:r>
            <a:r>
              <a:rPr lang="tr-TR" sz="1800" dirty="0" err="1">
                <a:effectLst/>
                <a:latin typeface="Cambria" panose="02040503050406030204" pitchFamily="18" charset="0"/>
              </a:rPr>
              <a:t>işverence</a:t>
            </a:r>
            <a:r>
              <a:rPr lang="tr-TR" sz="1800" dirty="0">
                <a:effectLst/>
                <a:latin typeface="Cambria" panose="02040503050406030204" pitchFamily="18" charset="0"/>
              </a:rPr>
              <a:t> haksız feshi halinde </a:t>
            </a:r>
            <a:r>
              <a:rPr lang="tr-TR" sz="1800" i="1" dirty="0">
                <a:effectLst/>
                <a:latin typeface="Cambria" panose="02040503050406030204" pitchFamily="18" charset="0"/>
              </a:rPr>
              <a:t>“</a:t>
            </a:r>
            <a:r>
              <a:rPr lang="tr-TR" sz="1800" i="1" dirty="0" err="1">
                <a:effectLst/>
                <a:latin typeface="Cambria" panose="02040503050406030204" pitchFamily="18" charset="0"/>
              </a:rPr>
              <a:t>işçi</a:t>
            </a:r>
            <a:r>
              <a:rPr lang="tr-TR" sz="1800" i="1" dirty="0">
                <a:effectLst/>
                <a:latin typeface="Cambria" panose="02040503050406030204" pitchFamily="18" charset="0"/>
              </a:rPr>
              <a:t>, (...) belirli </a:t>
            </a:r>
            <a:r>
              <a:rPr lang="tr-TR" sz="1800" i="1" dirty="0" err="1">
                <a:effectLst/>
                <a:latin typeface="Cambria" panose="02040503050406030204" pitchFamily="18" charset="0"/>
              </a:rPr>
              <a:t>süreli</a:t>
            </a:r>
            <a:r>
              <a:rPr lang="tr-TR" sz="1800" i="1" dirty="0">
                <a:effectLst/>
                <a:latin typeface="Cambria" panose="02040503050406030204" pitchFamily="18" charset="0"/>
              </a:rPr>
              <a:t> </a:t>
            </a:r>
            <a:r>
              <a:rPr lang="tr-TR" sz="1800" i="1" dirty="0" err="1">
                <a:effectLst/>
                <a:latin typeface="Cambria" panose="02040503050406030204" pitchFamily="18" charset="0"/>
              </a:rPr>
              <a:t>söz</a:t>
            </a:r>
            <a:r>
              <a:rPr lang="tr-TR" sz="1800" i="1" dirty="0">
                <a:effectLst/>
                <a:latin typeface="Cambria" panose="02040503050406030204" pitchFamily="18" charset="0"/>
              </a:rPr>
              <a:t>- </a:t>
            </a:r>
            <a:r>
              <a:rPr lang="tr-TR" sz="1800" i="1" dirty="0" err="1">
                <a:effectLst/>
                <a:latin typeface="Cambria" panose="02040503050406030204" pitchFamily="18" charset="0"/>
              </a:rPr>
              <a:t>leşmelerde</a:t>
            </a:r>
            <a:r>
              <a:rPr lang="tr-TR" sz="1800" i="1" dirty="0">
                <a:effectLst/>
                <a:latin typeface="Cambria" panose="02040503050406030204" pitchFamily="18" charset="0"/>
              </a:rPr>
              <a:t> ise, </a:t>
            </a:r>
            <a:r>
              <a:rPr lang="tr-TR" sz="1800" i="1" dirty="0" err="1">
                <a:effectLst/>
                <a:latin typeface="Cambria" panose="02040503050406030204" pitchFamily="18" charset="0"/>
              </a:rPr>
              <a:t>sözleşme</a:t>
            </a:r>
            <a:r>
              <a:rPr lang="tr-TR" sz="1800" i="1" dirty="0">
                <a:effectLst/>
                <a:latin typeface="Cambria" panose="02040503050406030204" pitchFamily="18" charset="0"/>
              </a:rPr>
              <a:t> </a:t>
            </a:r>
            <a:r>
              <a:rPr lang="tr-TR" sz="1800" i="1" dirty="0" err="1">
                <a:effectLst/>
                <a:latin typeface="Cambria" panose="02040503050406030204" pitchFamily="18" charset="0"/>
              </a:rPr>
              <a:t>süresine</a:t>
            </a:r>
            <a:r>
              <a:rPr lang="tr-TR" sz="1800" i="1" dirty="0">
                <a:effectLst/>
                <a:latin typeface="Cambria" panose="02040503050406030204" pitchFamily="18" charset="0"/>
              </a:rPr>
              <a:t> uyulmaması durumunda, bu </a:t>
            </a:r>
            <a:r>
              <a:rPr lang="tr-TR" sz="1800" i="1" dirty="0" err="1">
                <a:effectLst/>
                <a:latin typeface="Cambria" panose="02040503050406030204" pitchFamily="18" charset="0"/>
              </a:rPr>
              <a:t>sürelere</a:t>
            </a:r>
            <a:r>
              <a:rPr lang="tr-TR" sz="1800" i="1" dirty="0">
                <a:effectLst/>
                <a:latin typeface="Cambria" panose="02040503050406030204" pitchFamily="18" charset="0"/>
              </a:rPr>
              <a:t> </a:t>
            </a:r>
            <a:r>
              <a:rPr lang="tr-TR" sz="1800" i="1" dirty="0" err="1">
                <a:effectLst/>
                <a:latin typeface="Cambria" panose="02040503050406030204" pitchFamily="18" charset="0"/>
              </a:rPr>
              <a:t>uyulmus</a:t>
            </a:r>
            <a:r>
              <a:rPr lang="tr-TR" sz="1800" i="1" dirty="0">
                <a:effectLst/>
                <a:latin typeface="Cambria" panose="02040503050406030204" pitchFamily="18" charset="0"/>
              </a:rPr>
              <a:t>̧ olsaydı kaza- </a:t>
            </a:r>
            <a:r>
              <a:rPr lang="tr-TR" sz="1800" i="1" dirty="0" err="1">
                <a:effectLst/>
                <a:latin typeface="Cambria" panose="02040503050406030204" pitchFamily="18" charset="0"/>
              </a:rPr>
              <a:t>nabileceği</a:t>
            </a:r>
            <a:r>
              <a:rPr lang="tr-TR" sz="1800" i="1" dirty="0">
                <a:effectLst/>
                <a:latin typeface="Cambria" panose="02040503050406030204" pitchFamily="18" charset="0"/>
              </a:rPr>
              <a:t> miktarı, tazminat olarak isteyebilir” </a:t>
            </a:r>
            <a:r>
              <a:rPr lang="tr-TR" sz="1800" dirty="0">
                <a:effectLst/>
                <a:latin typeface="Cambria" panose="02040503050406030204" pitchFamily="18" charset="0"/>
              </a:rPr>
              <a:t>(TBK m. 438/I). </a:t>
            </a:r>
            <a:r>
              <a:rPr lang="tr-TR" sz="1800" dirty="0" err="1">
                <a:effectLst/>
                <a:latin typeface="Cambria" panose="02040503050406030204" pitchFamily="18" charset="0"/>
              </a:rPr>
              <a:t>Söz</a:t>
            </a:r>
            <a:r>
              <a:rPr lang="tr-TR" sz="1800" dirty="0">
                <a:effectLst/>
                <a:latin typeface="Cambria" panose="02040503050406030204" pitchFamily="18" charset="0"/>
              </a:rPr>
              <a:t> konusu tazminat, </a:t>
            </a:r>
            <a:r>
              <a:rPr lang="tr-TR" sz="1800" b="1" dirty="0" err="1">
                <a:effectLst/>
                <a:latin typeface="Cambria" panose="02040503050406030204" pitchFamily="18" charset="0"/>
              </a:rPr>
              <a:t>ücret</a:t>
            </a:r>
            <a:r>
              <a:rPr lang="tr-TR" sz="1800" b="1" dirty="0">
                <a:effectLst/>
                <a:latin typeface="Cambria" panose="02040503050406030204" pitchFamily="18" charset="0"/>
              </a:rPr>
              <a:t> kaybı </a:t>
            </a:r>
            <a:r>
              <a:rPr lang="tr-TR" sz="1800" dirty="0">
                <a:effectLst/>
                <a:latin typeface="Cambria" panose="02040503050406030204" pitchFamily="18" charset="0"/>
              </a:rPr>
              <a:t>tazminatıdır. </a:t>
            </a:r>
            <a:r>
              <a:rPr lang="tr-TR" sz="1800" i="1" dirty="0">
                <a:effectLst/>
                <a:latin typeface="Cambria" panose="02040503050406030204" pitchFamily="18" charset="0"/>
              </a:rPr>
              <a:t>Belirli </a:t>
            </a:r>
            <a:r>
              <a:rPr lang="tr-TR" sz="1800" i="1" dirty="0" err="1">
                <a:effectLst/>
                <a:latin typeface="Cambria" panose="02040503050406030204" pitchFamily="18" charset="0"/>
              </a:rPr>
              <a:t>süreli</a:t>
            </a:r>
            <a:r>
              <a:rPr lang="tr-TR" sz="1800" i="1" dirty="0">
                <a:effectLst/>
                <a:latin typeface="Cambria" panose="02040503050406030204" pitchFamily="18" charset="0"/>
              </a:rPr>
              <a:t> hizmet </a:t>
            </a:r>
            <a:r>
              <a:rPr lang="tr-TR" sz="1800" i="1" dirty="0" err="1">
                <a:effectLst/>
                <a:latin typeface="Cambria" panose="02040503050406030204" pitchFamily="18" charset="0"/>
              </a:rPr>
              <a:t>sözleşmesinde</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hizmet </a:t>
            </a:r>
            <a:r>
              <a:rPr lang="tr-TR" sz="1800" i="1" dirty="0" err="1">
                <a:effectLst/>
                <a:latin typeface="Cambria" panose="02040503050406030204" pitchFamily="18" charset="0"/>
              </a:rPr>
              <a:t>sözleşmesinin</a:t>
            </a:r>
            <a:r>
              <a:rPr lang="tr-TR" sz="1800" i="1" dirty="0">
                <a:effectLst/>
                <a:latin typeface="Cambria" panose="02040503050406030204" pitchFamily="18" charset="0"/>
              </a:rPr>
              <a:t> sona ermesi </a:t>
            </a:r>
            <a:r>
              <a:rPr lang="tr-TR" sz="1800" i="1" dirty="0" err="1">
                <a:effectLst/>
                <a:latin typeface="Cambria" panose="02040503050406030204" pitchFamily="18" charset="0"/>
              </a:rPr>
              <a:t>yüzünden</a:t>
            </a:r>
            <a:r>
              <a:rPr lang="tr-TR" sz="1800" i="1" dirty="0">
                <a:effectLst/>
                <a:latin typeface="Cambria" panose="02040503050406030204" pitchFamily="18" charset="0"/>
              </a:rPr>
              <a:t> tasarruf </a:t>
            </a:r>
            <a:r>
              <a:rPr lang="tr-TR" sz="1800" i="1" dirty="0" err="1">
                <a:effectLst/>
                <a:latin typeface="Cambria" panose="02040503050406030204" pitchFamily="18" charset="0"/>
              </a:rPr>
              <a:t>ettiği</a:t>
            </a:r>
            <a:r>
              <a:rPr lang="tr-TR" sz="1800" i="1" dirty="0">
                <a:effectLst/>
                <a:latin typeface="Cambria" panose="02040503050406030204" pitchFamily="18" charset="0"/>
              </a:rPr>
              <a:t> miktar ile </a:t>
            </a:r>
            <a:r>
              <a:rPr lang="tr-TR" sz="1800" i="1" dirty="0" err="1">
                <a:effectLst/>
                <a:latin typeface="Cambria" panose="02040503050406030204" pitchFamily="18" charset="0"/>
              </a:rPr>
              <a:t>başka</a:t>
            </a:r>
            <a:r>
              <a:rPr lang="tr-TR" sz="1800" i="1" dirty="0">
                <a:effectLst/>
                <a:latin typeface="Cambria" panose="02040503050406030204" pitchFamily="18" charset="0"/>
              </a:rPr>
              <a:t> bir </a:t>
            </a:r>
            <a:r>
              <a:rPr lang="tr-TR" sz="1800" i="1" dirty="0" err="1">
                <a:effectLst/>
                <a:latin typeface="Cambria" panose="02040503050406030204" pitchFamily="18" charset="0"/>
              </a:rPr>
              <a:t>işten</a:t>
            </a:r>
            <a:r>
              <a:rPr lang="tr-TR" sz="1800" i="1" dirty="0">
                <a:effectLst/>
                <a:latin typeface="Cambria" panose="02040503050406030204" pitchFamily="18" charset="0"/>
              </a:rPr>
              <a:t> elde </a:t>
            </a:r>
            <a:r>
              <a:rPr lang="tr-TR" sz="1800" i="1" dirty="0" err="1">
                <a:effectLst/>
                <a:latin typeface="Cambria" panose="02040503050406030204" pitchFamily="18" charset="0"/>
              </a:rPr>
              <a:t>ettiği</a:t>
            </a:r>
            <a:r>
              <a:rPr lang="tr-TR" sz="1800" i="1" dirty="0">
                <a:effectLst/>
                <a:latin typeface="Cambria" panose="02040503050406030204" pitchFamily="18" charset="0"/>
              </a:rPr>
              <a:t> veya bilerek elde etmekten </a:t>
            </a:r>
            <a:r>
              <a:rPr lang="tr-TR" sz="1800" i="1" dirty="0" err="1">
                <a:effectLst/>
                <a:latin typeface="Cambria" panose="02040503050406030204" pitchFamily="18" charset="0"/>
              </a:rPr>
              <a:t>kaçındığı</a:t>
            </a:r>
            <a:r>
              <a:rPr lang="tr-TR" sz="1800" i="1" dirty="0">
                <a:effectLst/>
                <a:latin typeface="Cambria" panose="02040503050406030204" pitchFamily="18" charset="0"/>
              </a:rPr>
              <a:t> gelir, tazminattan indirilir”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tarafından haksız feshi halinde ise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a:t>
            </a:r>
            <a:r>
              <a:rPr lang="tr-TR" sz="1800" dirty="0" err="1">
                <a:effectLst/>
                <a:latin typeface="Cambria" panose="02040503050406030204" pitchFamily="18" charset="0"/>
              </a:rPr>
              <a:t>Kanu</a:t>
            </a:r>
            <a:r>
              <a:rPr lang="tr-TR" sz="1800" dirty="0">
                <a:effectLst/>
                <a:latin typeface="Cambria" panose="02040503050406030204" pitchFamily="18" charset="0"/>
              </a:rPr>
              <a:t>- </a:t>
            </a:r>
            <a:r>
              <a:rPr lang="tr-TR" sz="1800" dirty="0" err="1">
                <a:effectLst/>
                <a:latin typeface="Cambria" panose="02040503050406030204" pitchFamily="18" charset="0"/>
              </a:rPr>
              <a:t>nu’nun</a:t>
            </a:r>
            <a:r>
              <a:rPr lang="tr-TR" sz="1800" dirty="0">
                <a:effectLst/>
                <a:latin typeface="Cambria" panose="02040503050406030204" pitchFamily="18" charset="0"/>
              </a:rPr>
              <a:t> 439. maddesi uyarınca </a:t>
            </a:r>
            <a:r>
              <a:rPr lang="tr-TR" sz="1800" dirty="0" err="1">
                <a:effectLst/>
                <a:latin typeface="Cambria" panose="02040503050406030204" pitchFamily="18" charset="0"/>
              </a:rPr>
              <a:t>işveren</a:t>
            </a:r>
            <a:r>
              <a:rPr lang="tr-TR" sz="1800" dirty="0">
                <a:effectLst/>
                <a:latin typeface="Cambria" panose="02040503050406030204" pitchFamily="18" charset="0"/>
              </a:rPr>
              <a:t>, aylık </a:t>
            </a:r>
            <a:r>
              <a:rPr lang="tr-TR" sz="1800" dirty="0" err="1">
                <a:effectLst/>
                <a:latin typeface="Cambria" panose="02040503050406030204" pitchFamily="18" charset="0"/>
              </a:rPr>
              <a:t>ücretin</a:t>
            </a:r>
            <a:r>
              <a:rPr lang="tr-TR" sz="1800" dirty="0">
                <a:effectLst/>
                <a:latin typeface="Cambria" panose="02040503050406030204" pitchFamily="18" charset="0"/>
              </a:rPr>
              <a:t> </a:t>
            </a:r>
            <a:r>
              <a:rPr lang="tr-TR" sz="1800" dirty="0" err="1">
                <a:effectLst/>
                <a:latin typeface="Cambria" panose="02040503050406030204" pitchFamily="18" charset="0"/>
              </a:rPr>
              <a:t>dörtte</a:t>
            </a:r>
            <a:r>
              <a:rPr lang="tr-TR" sz="1800" dirty="0">
                <a:effectLst/>
                <a:latin typeface="Cambria" panose="02040503050406030204" pitchFamily="18" charset="0"/>
              </a:rPr>
              <a:t> birine </a:t>
            </a:r>
            <a:r>
              <a:rPr lang="tr-TR" sz="1800" dirty="0" err="1">
                <a:effectLst/>
                <a:latin typeface="Cambria" panose="02040503050406030204" pitchFamily="18" charset="0"/>
              </a:rPr>
              <a:t>eşit</a:t>
            </a:r>
            <a:r>
              <a:rPr lang="tr-TR" sz="1800" dirty="0">
                <a:effectLst/>
                <a:latin typeface="Cambria" panose="02040503050406030204" pitchFamily="18" charset="0"/>
              </a:rPr>
              <a:t> bir tazminat isteme hakkına sahiptir. </a:t>
            </a:r>
            <a:r>
              <a:rPr lang="tr-TR" sz="1800" dirty="0" err="1">
                <a:effectLst/>
                <a:latin typeface="Cambria" panose="02040503050406030204" pitchFamily="18" charset="0"/>
              </a:rPr>
              <a:t>İşverenin</a:t>
            </a:r>
            <a:r>
              <a:rPr lang="tr-TR" sz="1800" dirty="0">
                <a:effectLst/>
                <a:latin typeface="Cambria" panose="02040503050406030204" pitchFamily="18" charset="0"/>
              </a:rPr>
              <a:t>, ayrıca ek zararlarının giderilmesini isteme hakkı da vardır. </a:t>
            </a:r>
            <a:r>
              <a:rPr lang="tr-TR" sz="1800" dirty="0" err="1">
                <a:effectLst/>
                <a:latin typeface="Cambria" panose="02040503050406030204" pitchFamily="18" charset="0"/>
              </a:rPr>
              <a:t>İs</a:t>
            </a:r>
            <a:r>
              <a:rPr lang="tr-TR" sz="1800" dirty="0">
                <a:effectLst/>
                <a:latin typeface="Cambria" panose="02040503050406030204" pitchFamily="18" charset="0"/>
              </a:rPr>
              <a:t>̧- veren zarara </a:t>
            </a:r>
            <a:r>
              <a:rPr lang="tr-TR" sz="1800" dirty="0" err="1">
                <a:effectLst/>
                <a:latin typeface="Cambria" panose="02040503050406030204" pitchFamily="18" charset="0"/>
              </a:rPr>
              <a:t>uğramamışsa</a:t>
            </a:r>
            <a:r>
              <a:rPr lang="tr-TR" sz="1800" dirty="0">
                <a:effectLst/>
                <a:latin typeface="Cambria" panose="02040503050406030204" pitchFamily="18" charset="0"/>
              </a:rPr>
              <a:t> veya </a:t>
            </a:r>
            <a:r>
              <a:rPr lang="tr-TR" sz="1800" dirty="0" err="1">
                <a:effectLst/>
                <a:latin typeface="Cambria" panose="02040503050406030204" pitchFamily="18" charset="0"/>
              </a:rPr>
              <a:t>uğradığı</a:t>
            </a:r>
            <a:r>
              <a:rPr lang="tr-TR" sz="1800" dirty="0">
                <a:effectLst/>
                <a:latin typeface="Cambria" panose="02040503050406030204" pitchFamily="18" charset="0"/>
              </a:rPr>
              <a:t> zarar </a:t>
            </a:r>
            <a:r>
              <a:rPr lang="tr-TR" sz="1800" dirty="0" err="1">
                <a:effectLst/>
                <a:latin typeface="Cambria" panose="02040503050406030204" pitchFamily="18" charset="0"/>
              </a:rPr>
              <a:t>işçinin</a:t>
            </a:r>
            <a:r>
              <a:rPr lang="tr-TR" sz="1800" dirty="0">
                <a:effectLst/>
                <a:latin typeface="Cambria" panose="02040503050406030204" pitchFamily="18" charset="0"/>
              </a:rPr>
              <a:t> aylık </a:t>
            </a:r>
            <a:r>
              <a:rPr lang="tr-TR" sz="1800" dirty="0" err="1">
                <a:effectLst/>
                <a:latin typeface="Cambria" panose="02040503050406030204" pitchFamily="18" charset="0"/>
              </a:rPr>
              <a:t>ücretinin</a:t>
            </a:r>
            <a:r>
              <a:rPr lang="tr-TR" sz="1800" dirty="0">
                <a:effectLst/>
                <a:latin typeface="Cambria" panose="02040503050406030204" pitchFamily="18" charset="0"/>
              </a:rPr>
              <a:t> </a:t>
            </a:r>
            <a:r>
              <a:rPr lang="tr-TR" sz="1800" dirty="0" err="1">
                <a:effectLst/>
                <a:latin typeface="Cambria" panose="02040503050406030204" pitchFamily="18" charset="0"/>
              </a:rPr>
              <a:t>dörtte</a:t>
            </a:r>
            <a:r>
              <a:rPr lang="tr-TR" sz="1800" dirty="0">
                <a:effectLst/>
                <a:latin typeface="Cambria" panose="02040503050406030204" pitchFamily="18" charset="0"/>
              </a:rPr>
              <a:t> birinden az ise, </a:t>
            </a:r>
            <a:r>
              <a:rPr lang="tr-TR" sz="1800" dirty="0" err="1">
                <a:effectLst/>
                <a:latin typeface="Cambria" panose="02040503050406030204" pitchFamily="18" charset="0"/>
              </a:rPr>
              <a:t>hâkim</a:t>
            </a:r>
            <a:r>
              <a:rPr lang="tr-TR" sz="1800" dirty="0">
                <a:effectLst/>
                <a:latin typeface="Cambria" panose="02040503050406030204" pitchFamily="18" charset="0"/>
              </a:rPr>
              <a:t> tazminatı indirebilir. Tazminat isteme hakkı takas yoluyla sona </a:t>
            </a:r>
            <a:r>
              <a:rPr lang="tr-TR" sz="1800" dirty="0" err="1">
                <a:effectLst/>
                <a:latin typeface="Cambria" panose="02040503050406030204" pitchFamily="18" charset="0"/>
              </a:rPr>
              <a:t>ermemişse</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işe</a:t>
            </a:r>
            <a:r>
              <a:rPr lang="tr-TR" sz="1800" dirty="0">
                <a:effectLst/>
                <a:latin typeface="Cambria" panose="02040503050406030204" pitchFamily="18" charset="0"/>
              </a:rPr>
              <a:t> </a:t>
            </a:r>
            <a:r>
              <a:rPr lang="tr-TR" sz="1800" dirty="0" err="1">
                <a:effectLst/>
                <a:latin typeface="Cambria" panose="02040503050406030204" pitchFamily="18" charset="0"/>
              </a:rPr>
              <a:t>başlamamasından</a:t>
            </a:r>
            <a:r>
              <a:rPr lang="tr-TR" sz="1800" dirty="0">
                <a:effectLst/>
                <a:latin typeface="Cambria" panose="02040503050406030204" pitchFamily="18" charset="0"/>
              </a:rPr>
              <a:t> veya </a:t>
            </a:r>
            <a:r>
              <a:rPr lang="tr-TR" sz="1800" dirty="0" err="1">
                <a:effectLst/>
                <a:latin typeface="Cambria" panose="02040503050406030204" pitchFamily="18" charset="0"/>
              </a:rPr>
              <a:t>işi</a:t>
            </a:r>
            <a:r>
              <a:rPr lang="tr-TR" sz="1800" dirty="0">
                <a:effectLst/>
                <a:latin typeface="Cambria" panose="02040503050406030204" pitchFamily="18" charset="0"/>
              </a:rPr>
              <a:t> bırakmasından </a:t>
            </a:r>
            <a:r>
              <a:rPr lang="tr-TR" sz="1800" dirty="0" err="1">
                <a:effectLst/>
                <a:latin typeface="Cambria" panose="02040503050406030204" pitchFamily="18" charset="0"/>
              </a:rPr>
              <a:t>başlayarak</a:t>
            </a:r>
            <a:r>
              <a:rPr lang="tr-TR" sz="1800" dirty="0">
                <a:effectLst/>
                <a:latin typeface="Cambria" panose="02040503050406030204" pitchFamily="18" charset="0"/>
              </a:rPr>
              <a:t> otuz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dava veya takip yoluyla bu hakkını kullanmak zorundadır. Aksi takdirde, tazminat isteme hakkı </a:t>
            </a:r>
            <a:r>
              <a:rPr lang="tr-TR" sz="1800" dirty="0" err="1">
                <a:effectLst/>
                <a:latin typeface="Cambria" panose="02040503050406030204" pitchFamily="18" charset="0"/>
              </a:rPr>
              <a:t>düşer</a:t>
            </a:r>
            <a:r>
              <a:rPr lang="tr-TR" sz="1800" dirty="0">
                <a:effectLst/>
                <a:latin typeface="Cambria" panose="02040503050406030204" pitchFamily="18" charset="0"/>
              </a:rPr>
              <a:t>. </a:t>
            </a:r>
            <a:endParaRPr lang="tr-TR" dirty="0"/>
          </a:p>
          <a:p>
            <a:endParaRPr lang="tr-TR" dirty="0"/>
          </a:p>
          <a:p>
            <a:endParaRPr lang="tr-TR" dirty="0"/>
          </a:p>
        </p:txBody>
      </p:sp>
    </p:spTree>
    <p:extLst>
      <p:ext uri="{BB962C8B-B14F-4D97-AF65-F5344CB8AC3E}">
        <p14:creationId xmlns:p14="http://schemas.microsoft.com/office/powerpoint/2010/main" val="188286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2A4975-925C-0CBC-ECCA-A52A3513623A}"/>
              </a:ext>
            </a:extLst>
          </p:cNvPr>
          <p:cNvSpPr>
            <a:spLocks noGrp="1"/>
          </p:cNvSpPr>
          <p:nvPr>
            <p:ph type="title"/>
          </p:nvPr>
        </p:nvSpPr>
        <p:spPr/>
        <p:txBody>
          <a:bodyPr>
            <a:normAutofit/>
          </a:bodyPr>
          <a:lstStyle/>
          <a:p>
            <a:pPr algn="ctr"/>
            <a:r>
              <a:rPr lang="tr-TR" sz="2400" b="1" dirty="0">
                <a:effectLst/>
                <a:latin typeface="Graphik"/>
              </a:rPr>
              <a:t>AZAMİ-ASGARİ SÜRELİ İŞ SÖZLEŞMESİ </a:t>
            </a:r>
            <a:br>
              <a:rPr lang="tr-TR" sz="2400" dirty="0"/>
            </a:br>
            <a:endParaRPr lang="tr-TR" sz="2400" dirty="0"/>
          </a:p>
        </p:txBody>
      </p:sp>
      <p:sp>
        <p:nvSpPr>
          <p:cNvPr id="3" name="İçerik Yer Tutucusu 2">
            <a:extLst>
              <a:ext uri="{FF2B5EF4-FFF2-40B4-BE49-F238E27FC236}">
                <a16:creationId xmlns:a16="http://schemas.microsoft.com/office/drawing/2014/main" id="{86B3C050-EC24-9F83-F0A6-F29BB20F0184}"/>
              </a:ext>
            </a:extLst>
          </p:cNvPr>
          <p:cNvSpPr>
            <a:spLocks noGrp="1"/>
          </p:cNvSpPr>
          <p:nvPr>
            <p:ph idx="1"/>
          </p:nvPr>
        </p:nvSpPr>
        <p:spPr/>
        <p:txBody>
          <a:bodyPr>
            <a:normAutofit lnSpcReduction="10000"/>
          </a:bodyPr>
          <a:lstStyle/>
          <a:p>
            <a:r>
              <a:rPr lang="tr-TR" sz="1800" dirty="0">
                <a:effectLst/>
                <a:latin typeface="Cambria" panose="02040503050406030204" pitchFamily="18" charset="0"/>
              </a:rPr>
              <a:t>Azami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sözleşmelerinde</a:t>
            </a:r>
            <a:r>
              <a:rPr lang="tr-TR" sz="1800" dirty="0">
                <a:effectLst/>
                <a:latin typeface="Cambria" panose="02040503050406030204" pitchFamily="18" charset="0"/>
              </a:rPr>
              <a:t> taraflar </a:t>
            </a:r>
            <a:r>
              <a:rPr lang="tr-TR" sz="1800" dirty="0" err="1">
                <a:effectLst/>
                <a:latin typeface="Cambria" panose="02040503050406030204" pitchFamily="18" charset="0"/>
              </a:rPr>
              <a:t>sözleşmenin</a:t>
            </a:r>
            <a:r>
              <a:rPr lang="tr-TR" sz="1800" dirty="0">
                <a:effectLst/>
                <a:latin typeface="Cambria" panose="02040503050406030204" pitchFamily="18" charset="0"/>
              </a:rPr>
              <a:t> sona ermesi bakımından bir azami </a:t>
            </a:r>
            <a:r>
              <a:rPr lang="tr-TR" sz="1800" dirty="0" err="1">
                <a:effectLst/>
                <a:latin typeface="Cambria" panose="02040503050406030204" pitchFamily="18" charset="0"/>
              </a:rPr>
              <a:t>süre</a:t>
            </a:r>
            <a:r>
              <a:rPr lang="tr-TR" sz="1800" dirty="0">
                <a:effectLst/>
                <a:latin typeface="Cambria" panose="02040503050406030204" pitchFamily="18" charset="0"/>
              </a:rPr>
              <a:t> belirler, fakat bu azami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sözleşmeyi</a:t>
            </a:r>
            <a:r>
              <a:rPr lang="tr-TR" sz="1800" dirty="0">
                <a:effectLst/>
                <a:latin typeface="Cambria" panose="02040503050406030204" pitchFamily="18" charset="0"/>
              </a:rPr>
              <a:t> </a:t>
            </a:r>
            <a:r>
              <a:rPr lang="tr-TR" sz="1800" dirty="0" err="1">
                <a:effectLst/>
                <a:latin typeface="Cambria" panose="02040503050406030204" pitchFamily="18" charset="0"/>
              </a:rPr>
              <a:t>süreli</a:t>
            </a:r>
            <a:r>
              <a:rPr lang="tr-TR" sz="1800" dirty="0">
                <a:effectLst/>
                <a:latin typeface="Cambria" panose="02040503050406030204" pitchFamily="18" charset="0"/>
              </a:rPr>
              <a:t> fesihle sona erdirme hakkını da saklı tutarlar. </a:t>
            </a:r>
            <a:endParaRPr lang="tr-TR" dirty="0"/>
          </a:p>
          <a:p>
            <a:r>
              <a:rPr lang="tr-TR" sz="1800" b="1" dirty="0">
                <a:effectLst/>
                <a:latin typeface="Cambria" panose="02040503050406030204" pitchFamily="18" charset="0"/>
              </a:rPr>
              <a:t>Azami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sözleşmeleri</a:t>
            </a:r>
            <a:r>
              <a:rPr lang="tr-TR" sz="1800" b="1" dirty="0">
                <a:effectLst/>
                <a:latin typeface="Cambria" panose="02040503050406030204" pitchFamily="18" charset="0"/>
              </a:rPr>
              <a:t> </a:t>
            </a:r>
            <a:r>
              <a:rPr lang="tr-TR" sz="1800" b="1" dirty="0" err="1">
                <a:effectLst/>
                <a:latin typeface="Cambria" panose="02040503050406030204" pitchFamily="18" charset="0"/>
              </a:rPr>
              <a:t>sözleşme</a:t>
            </a:r>
            <a:r>
              <a:rPr lang="tr-TR" sz="1800" b="1" dirty="0">
                <a:effectLst/>
                <a:latin typeface="Cambria" panose="02040503050406030204" pitchFamily="18" charset="0"/>
              </a:rPr>
              <a:t> taraflarının </a:t>
            </a:r>
            <a:r>
              <a:rPr lang="tr-TR" sz="1800" b="1" dirty="0" err="1">
                <a:effectLst/>
                <a:latin typeface="Cambria" panose="02040503050406030204" pitchFamily="18" charset="0"/>
              </a:rPr>
              <a:t>kararlaştırdıkları</a:t>
            </a:r>
            <a:r>
              <a:rPr lang="tr-TR" sz="1800" b="1" dirty="0">
                <a:effectLst/>
                <a:latin typeface="Cambria" panose="02040503050406030204" pitchFamily="18" charset="0"/>
              </a:rPr>
              <a:t> azami </a:t>
            </a:r>
            <a:r>
              <a:rPr lang="tr-TR" sz="1800" b="1" dirty="0" err="1">
                <a:effectLst/>
                <a:latin typeface="Cambria" panose="02040503050406030204" pitchFamily="18" charset="0"/>
              </a:rPr>
              <a:t>sürenin</a:t>
            </a:r>
            <a:r>
              <a:rPr lang="tr-TR" sz="1800" b="1" dirty="0">
                <a:effectLst/>
                <a:latin typeface="Cambria" panose="02040503050406030204" pitchFamily="18" charset="0"/>
              </a:rPr>
              <a:t> dolması ile </a:t>
            </a:r>
            <a:r>
              <a:rPr lang="tr-TR" sz="1800" b="1" dirty="0" err="1">
                <a:effectLst/>
                <a:latin typeface="Cambria" panose="02040503050406030204" pitchFamily="18" charset="0"/>
              </a:rPr>
              <a:t>kendiliğinden</a:t>
            </a:r>
            <a:r>
              <a:rPr lang="tr-TR" sz="1800" b="1" dirty="0">
                <a:effectLst/>
                <a:latin typeface="Cambria" panose="02040503050406030204" pitchFamily="18" charset="0"/>
              </a:rPr>
              <a:t> sona erer</a:t>
            </a:r>
            <a:r>
              <a:rPr lang="tr-TR" sz="1800" dirty="0">
                <a:effectLst/>
                <a:latin typeface="Cambria" panose="02040503050406030204" pitchFamily="18" charset="0"/>
              </a:rPr>
              <a:t>. Ancak taraflar </a:t>
            </a:r>
            <a:r>
              <a:rPr lang="tr-TR" sz="1800" dirty="0" err="1">
                <a:effectLst/>
                <a:latin typeface="Cambria" panose="02040503050406030204" pitchFamily="18" charset="0"/>
              </a:rPr>
              <a:t>süre</a:t>
            </a:r>
            <a:r>
              <a:rPr lang="tr-TR" sz="1800" dirty="0">
                <a:effectLst/>
                <a:latin typeface="Cambria" panose="02040503050406030204" pitchFamily="18" charset="0"/>
              </a:rPr>
              <a:t> bitmeden </a:t>
            </a:r>
            <a:r>
              <a:rPr lang="tr-TR" sz="1800" dirty="0" err="1">
                <a:effectLst/>
                <a:latin typeface="Cambria" panose="02040503050406030204" pitchFamily="18" charset="0"/>
              </a:rPr>
              <a:t>önce</a:t>
            </a:r>
            <a:r>
              <a:rPr lang="tr-TR" sz="1800" dirty="0">
                <a:effectLst/>
                <a:latin typeface="Cambria" panose="02040503050406030204" pitchFamily="18" charset="0"/>
              </a:rPr>
              <a:t> de </a:t>
            </a:r>
            <a:r>
              <a:rPr lang="tr-TR" sz="1800" dirty="0" err="1">
                <a:effectLst/>
                <a:latin typeface="Cambria" panose="02040503050406030204" pitchFamily="18" charset="0"/>
              </a:rPr>
              <a:t>süreli</a:t>
            </a:r>
            <a:r>
              <a:rPr lang="tr-TR" sz="1800" dirty="0">
                <a:effectLst/>
                <a:latin typeface="Cambria" panose="02040503050406030204" pitchFamily="18" charset="0"/>
              </a:rPr>
              <a:t> fesih veya </a:t>
            </a:r>
            <a:r>
              <a:rPr lang="tr-TR" sz="1800" dirty="0" err="1">
                <a:effectLst/>
                <a:latin typeface="Cambria" panose="02040503050406030204" pitchFamily="18" charset="0"/>
              </a:rPr>
              <a:t>koşulları</a:t>
            </a:r>
            <a:r>
              <a:rPr lang="tr-TR" sz="1800" dirty="0">
                <a:effectLst/>
                <a:latin typeface="Cambria" panose="02040503050406030204" pitchFamily="18" charset="0"/>
              </a:rPr>
              <a:t> varsa haklı nedenle derhal fesih ile </a:t>
            </a:r>
            <a:r>
              <a:rPr lang="tr-TR" sz="1800" dirty="0" err="1">
                <a:effectLst/>
                <a:latin typeface="Cambria" panose="02040503050406030204" pitchFamily="18" charset="0"/>
              </a:rPr>
              <a:t>sözleşmeyi</a:t>
            </a:r>
            <a:r>
              <a:rPr lang="tr-TR" sz="1800" dirty="0">
                <a:effectLst/>
                <a:latin typeface="Cambria" panose="02040503050406030204" pitchFamily="18" charset="0"/>
              </a:rPr>
              <a:t> sona erdirebilirler. </a:t>
            </a:r>
            <a:r>
              <a:rPr lang="tr-TR" sz="1800" dirty="0" err="1">
                <a:effectLst/>
                <a:latin typeface="Cambria" panose="02040503050406030204" pitchFamily="18" charset="0"/>
              </a:rPr>
              <a:t>Sözleşmenin</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taraflarca </a:t>
            </a:r>
            <a:r>
              <a:rPr lang="tr-TR" sz="1800" dirty="0" err="1">
                <a:effectLst/>
                <a:latin typeface="Cambria" panose="02040503050406030204" pitchFamily="18" charset="0"/>
              </a:rPr>
              <a:t>kararlaştırılan</a:t>
            </a:r>
            <a:r>
              <a:rPr lang="tr-TR" sz="1800" dirty="0">
                <a:effectLst/>
                <a:latin typeface="Cambria" panose="02040503050406030204" pitchFamily="18" charset="0"/>
              </a:rPr>
              <a:t> </a:t>
            </a:r>
            <a:r>
              <a:rPr lang="tr-TR" sz="1800" dirty="0" err="1">
                <a:effectLst/>
                <a:latin typeface="Cambria" panose="02040503050406030204" pitchFamily="18" charset="0"/>
              </a:rPr>
              <a:t>süreyi</a:t>
            </a:r>
            <a:r>
              <a:rPr lang="tr-TR" sz="1800" dirty="0">
                <a:effectLst/>
                <a:latin typeface="Cambria" panose="02040503050406030204" pitchFamily="18" charset="0"/>
              </a:rPr>
              <a:t> </a:t>
            </a:r>
            <a:r>
              <a:rPr lang="tr-TR" sz="1800" dirty="0" err="1">
                <a:effectLst/>
                <a:latin typeface="Cambria" panose="02040503050406030204" pitchFamily="18" charset="0"/>
              </a:rPr>
              <a:t>aşamaz</a:t>
            </a:r>
            <a:r>
              <a:rPr lang="tr-TR" sz="1800" dirty="0">
                <a:effectLst/>
                <a:latin typeface="Cambria" panose="02040503050406030204" pitchFamily="18" charset="0"/>
              </a:rPr>
              <a:t>;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fesih hakkı kullanılmazsa,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süresinin</a:t>
            </a:r>
            <a:r>
              <a:rPr lang="tr-TR" sz="1800" dirty="0">
                <a:effectLst/>
                <a:latin typeface="Cambria" panose="02040503050406030204" pitchFamily="18" charset="0"/>
              </a:rPr>
              <a:t> bitimi ile sona erer. Bu </a:t>
            </a:r>
            <a:r>
              <a:rPr lang="tr-TR" sz="1800" dirty="0" err="1">
                <a:effectLst/>
                <a:latin typeface="Cambria" panose="02040503050406030204" pitchFamily="18" charset="0"/>
              </a:rPr>
              <a:t>bağlamda</a:t>
            </a:r>
            <a:r>
              <a:rPr lang="tr-TR" sz="1800" dirty="0">
                <a:effectLst/>
                <a:latin typeface="Cambria" panose="02040503050406030204" pitchFamily="18" charset="0"/>
              </a:rPr>
              <a:t>, </a:t>
            </a:r>
            <a:r>
              <a:rPr lang="tr-TR" sz="1800" b="1" dirty="0">
                <a:effectLst/>
                <a:latin typeface="Cambria" panose="02040503050406030204" pitchFamily="18" charset="0"/>
              </a:rPr>
              <a:t>azami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sözleşmelerinin</a:t>
            </a:r>
            <a:r>
              <a:rPr lang="tr-TR" sz="1800" b="1" dirty="0">
                <a:effectLst/>
                <a:latin typeface="Cambria" panose="02040503050406030204" pitchFamily="18" charset="0"/>
              </a:rPr>
              <a:t> yapılabilmesi </a:t>
            </a:r>
            <a:r>
              <a:rPr lang="tr-TR" sz="1800" b="1" dirty="0" err="1">
                <a:effectLst/>
                <a:latin typeface="Cambria" panose="02040503050406030204" pitchFamily="18" charset="0"/>
              </a:rPr>
              <a:t>için</a:t>
            </a:r>
            <a:r>
              <a:rPr lang="tr-TR" sz="1800" b="1" dirty="0">
                <a:effectLst/>
                <a:latin typeface="Cambria" panose="02040503050406030204" pitchFamily="18" charset="0"/>
              </a:rPr>
              <a:t> </a:t>
            </a:r>
            <a:r>
              <a:rPr lang="tr-TR" sz="1800" b="1" dirty="0" err="1">
                <a:effectLst/>
                <a:latin typeface="Cambria" panose="02040503050406030204" pitchFamily="18" charset="0"/>
              </a:rPr>
              <a:t>İs</a:t>
            </a:r>
            <a:r>
              <a:rPr lang="tr-TR" sz="1800" b="1" dirty="0">
                <a:effectLst/>
                <a:latin typeface="Cambria" panose="02040503050406030204" pitchFamily="18" charset="0"/>
              </a:rPr>
              <a:t>̧ Kanunu’nun m. 11/I </a:t>
            </a:r>
            <a:r>
              <a:rPr lang="tr-TR" sz="1800" b="1" dirty="0" err="1">
                <a:effectLst/>
                <a:latin typeface="Cambria" panose="02040503050406030204" pitchFamily="18" charset="0"/>
              </a:rPr>
              <a:t>hükmünde</a:t>
            </a:r>
            <a:r>
              <a:rPr lang="tr-TR" sz="1800" b="1" dirty="0">
                <a:effectLst/>
                <a:latin typeface="Cambria" panose="02040503050406030204" pitchFamily="18" charset="0"/>
              </a:rPr>
              <a:t> yer alan </a:t>
            </a:r>
            <a:r>
              <a:rPr lang="tr-TR" sz="1800" b="1" dirty="0" err="1">
                <a:effectLst/>
                <a:latin typeface="Cambria" panose="02040503050406030204" pitchFamily="18" charset="0"/>
              </a:rPr>
              <a:t>koşulların</a:t>
            </a:r>
            <a:r>
              <a:rPr lang="tr-TR" sz="1800" b="1" dirty="0">
                <a:effectLst/>
                <a:latin typeface="Cambria" panose="02040503050406030204" pitchFamily="18" charset="0"/>
              </a:rPr>
              <a:t> </a:t>
            </a:r>
            <a:r>
              <a:rPr lang="tr-TR" sz="1800" dirty="0">
                <a:effectLst/>
                <a:latin typeface="Cambria" panose="02040503050406030204" pitchFamily="18" charset="0"/>
              </a:rPr>
              <a:t>olması gerekir. Aksi halde, </a:t>
            </a:r>
            <a:r>
              <a:rPr lang="tr-TR" sz="1800" dirty="0" err="1">
                <a:effectLst/>
                <a:latin typeface="Cambria" panose="02040503050406030204" pitchFamily="18" charset="0"/>
              </a:rPr>
              <a:t>sözleşmenin</a:t>
            </a:r>
            <a:r>
              <a:rPr lang="tr-TR" sz="1800" dirty="0">
                <a:effectLst/>
                <a:latin typeface="Cambria" panose="02040503050406030204" pitchFamily="18" charset="0"/>
              </a:rPr>
              <a:t> belirsiz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kabul edilir.</a:t>
            </a:r>
            <a:endParaRPr lang="tr-TR" dirty="0"/>
          </a:p>
          <a:p>
            <a:r>
              <a:rPr lang="tr-TR" sz="1800" b="1" dirty="0">
                <a:effectLst/>
                <a:latin typeface="Cambria" panose="02040503050406030204" pitchFamily="18" charset="0"/>
              </a:rPr>
              <a:t>Asgari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taraflarca belirlenen asgari </a:t>
            </a:r>
            <a:r>
              <a:rPr lang="tr-TR" sz="1800" b="1" dirty="0" err="1">
                <a:effectLst/>
                <a:latin typeface="Cambria" panose="02040503050406030204" pitchFamily="18" charset="0"/>
              </a:rPr>
              <a:t>sürenin</a:t>
            </a:r>
            <a:r>
              <a:rPr lang="tr-TR" sz="1800" b="1" dirty="0">
                <a:effectLst/>
                <a:latin typeface="Cambria" panose="02040503050406030204" pitchFamily="18" charset="0"/>
              </a:rPr>
              <a:t> </a:t>
            </a:r>
            <a:r>
              <a:rPr lang="tr-TR" sz="1800" b="1" dirty="0" err="1">
                <a:effectLst/>
                <a:latin typeface="Cambria" panose="02040503050406030204" pitchFamily="18" charset="0"/>
              </a:rPr>
              <a:t>geçmesinden</a:t>
            </a:r>
            <a:r>
              <a:rPr lang="tr-TR" sz="1800" b="1" dirty="0">
                <a:effectLst/>
                <a:latin typeface="Cambria" panose="02040503050406030204" pitchFamily="18" charset="0"/>
              </a:rPr>
              <a:t> </a:t>
            </a:r>
            <a:r>
              <a:rPr lang="tr-TR" sz="1800" b="1" dirty="0" err="1">
                <a:effectLst/>
                <a:latin typeface="Cambria" panose="02040503050406030204" pitchFamily="18" charset="0"/>
              </a:rPr>
              <a:t>önce</a:t>
            </a:r>
            <a:r>
              <a:rPr lang="tr-TR" sz="1800" b="1" dirty="0">
                <a:effectLst/>
                <a:latin typeface="Cambria" panose="02040503050406030204" pitchFamily="18" charset="0"/>
              </a:rPr>
              <a:t>, </a:t>
            </a:r>
            <a:r>
              <a:rPr lang="tr-TR" sz="1800" b="1" dirty="0" err="1">
                <a:effectLst/>
                <a:latin typeface="Cambria" panose="02040503050406030204" pitchFamily="18" charset="0"/>
              </a:rPr>
              <a:t>sözleşmenin</a:t>
            </a:r>
            <a:r>
              <a:rPr lang="tr-TR" sz="1800" b="1" dirty="0">
                <a:effectLst/>
                <a:latin typeface="Cambria" panose="02040503050406030204" pitchFamily="18" charset="0"/>
              </a:rPr>
              <a:t> </a:t>
            </a:r>
            <a:r>
              <a:rPr lang="tr-TR" sz="1800" b="1" dirty="0" err="1">
                <a:effectLst/>
                <a:latin typeface="Cambria" panose="02040503050406030204" pitchFamily="18" charset="0"/>
              </a:rPr>
              <a:t>süreli</a:t>
            </a:r>
            <a:r>
              <a:rPr lang="tr-TR" sz="1800" b="1" dirty="0">
                <a:effectLst/>
                <a:latin typeface="Cambria" panose="02040503050406030204" pitchFamily="18" charset="0"/>
              </a:rPr>
              <a:t> fesih ile sona erdirilmesi </a:t>
            </a:r>
            <a:r>
              <a:rPr lang="tr-TR" sz="1800" b="1" dirty="0" err="1">
                <a:effectLst/>
                <a:latin typeface="Cambria" panose="02040503050406030204" pitchFamily="18" charset="0"/>
              </a:rPr>
              <a:t>mümkün</a:t>
            </a:r>
            <a:r>
              <a:rPr lang="tr-TR" sz="1800" b="1" dirty="0">
                <a:effectLst/>
                <a:latin typeface="Cambria" panose="02040503050406030204" pitchFamily="18" charset="0"/>
              </a:rPr>
              <a:t> olmayan </a:t>
            </a:r>
            <a:r>
              <a:rPr lang="tr-TR" sz="1800" b="1" dirty="0" err="1">
                <a:effectLst/>
                <a:latin typeface="Cambria" panose="02040503050406030204" pitchFamily="18" charset="0"/>
              </a:rPr>
              <a:t>sözleşmeler</a:t>
            </a:r>
            <a:r>
              <a:rPr lang="tr-TR" sz="1800" b="1" dirty="0">
                <a:effectLst/>
                <a:latin typeface="Cambria" panose="02040503050406030204" pitchFamily="18" charset="0"/>
              </a:rPr>
              <a:t> </a:t>
            </a:r>
            <a:r>
              <a:rPr lang="tr-TR" sz="1800" dirty="0">
                <a:effectLst/>
                <a:latin typeface="Cambria" panose="02040503050406030204" pitchFamily="18" charset="0"/>
              </a:rPr>
              <a:t>olup,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süreli</a:t>
            </a:r>
            <a:r>
              <a:rPr lang="tr-TR" sz="1800" dirty="0">
                <a:effectLst/>
                <a:latin typeface="Cambria" panose="02040503050406030204" pitchFamily="18" charset="0"/>
              </a:rPr>
              <a:t> fesih ile ancak </a:t>
            </a:r>
            <a:r>
              <a:rPr lang="tr-TR" sz="1800" dirty="0" err="1">
                <a:effectLst/>
                <a:latin typeface="Cambria" panose="02040503050406030204" pitchFamily="18" charset="0"/>
              </a:rPr>
              <a:t>kararlaştırılan</a:t>
            </a:r>
            <a:r>
              <a:rPr lang="tr-TR" sz="1800" dirty="0">
                <a:effectLst/>
                <a:latin typeface="Cambria" panose="02040503050406030204" pitchFamily="18" charset="0"/>
              </a:rPr>
              <a:t> </a:t>
            </a:r>
            <a:r>
              <a:rPr lang="tr-TR" sz="1800" dirty="0" err="1">
                <a:effectLst/>
                <a:latin typeface="Cambria" panose="02040503050406030204" pitchFamily="18" charset="0"/>
              </a:rPr>
              <a:t>sürenin</a:t>
            </a:r>
            <a:r>
              <a:rPr lang="tr-TR" sz="1800" dirty="0">
                <a:effectLst/>
                <a:latin typeface="Cambria" panose="02040503050406030204" pitchFamily="18" charset="0"/>
              </a:rPr>
              <a:t> </a:t>
            </a:r>
            <a:r>
              <a:rPr lang="tr-TR" sz="1800" dirty="0" err="1">
                <a:effectLst/>
                <a:latin typeface="Cambria" panose="02040503050406030204" pitchFamily="18" charset="0"/>
              </a:rPr>
              <a:t>geçmesinden</a:t>
            </a:r>
            <a:r>
              <a:rPr lang="tr-TR" sz="1800" dirty="0">
                <a:effectLst/>
                <a:latin typeface="Cambria" panose="02040503050406030204" pitchFamily="18" charset="0"/>
              </a:rPr>
              <a:t> sonra sona erdirebilir. </a:t>
            </a:r>
            <a:endParaRPr lang="tr-TR" dirty="0"/>
          </a:p>
        </p:txBody>
      </p:sp>
    </p:spTree>
    <p:extLst>
      <p:ext uri="{BB962C8B-B14F-4D97-AF65-F5344CB8AC3E}">
        <p14:creationId xmlns:p14="http://schemas.microsoft.com/office/powerpoint/2010/main" val="407716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67CCF5-EAB5-4F08-5327-0EC60E30F97F}"/>
              </a:ext>
            </a:extLst>
          </p:cNvPr>
          <p:cNvSpPr>
            <a:spLocks noGrp="1"/>
          </p:cNvSpPr>
          <p:nvPr>
            <p:ph type="title"/>
          </p:nvPr>
        </p:nvSpPr>
        <p:spPr/>
        <p:txBody>
          <a:bodyPr>
            <a:normAutofit/>
          </a:bodyPr>
          <a:lstStyle/>
          <a:p>
            <a:pPr algn="ctr"/>
            <a:r>
              <a:rPr lang="tr-TR" sz="2400" b="1" dirty="0">
                <a:effectLst/>
                <a:latin typeface="Graphik"/>
              </a:rPr>
              <a:t>TAM-KISMİ SÜRELİ İŞ SÖZLEŞMESİ </a:t>
            </a:r>
            <a:br>
              <a:rPr lang="tr-TR" sz="2400" dirty="0"/>
            </a:br>
            <a:endParaRPr lang="tr-TR" sz="2400" dirty="0"/>
          </a:p>
        </p:txBody>
      </p:sp>
      <p:sp>
        <p:nvSpPr>
          <p:cNvPr id="3" name="İçerik Yer Tutucusu 2">
            <a:extLst>
              <a:ext uri="{FF2B5EF4-FFF2-40B4-BE49-F238E27FC236}">
                <a16:creationId xmlns:a16="http://schemas.microsoft.com/office/drawing/2014/main" id="{170ED565-45C0-07CA-85A8-3CC1F6F575A1}"/>
              </a:ext>
            </a:extLst>
          </p:cNvPr>
          <p:cNvSpPr>
            <a:spLocks noGrp="1"/>
          </p:cNvSpPr>
          <p:nvPr>
            <p:ph idx="1"/>
          </p:nvPr>
        </p:nvSpPr>
        <p:spPr/>
        <p:txBody>
          <a:bodyPr>
            <a:normAutofit fontScale="92500"/>
          </a:bodyPr>
          <a:lstStyle/>
          <a:p>
            <a:r>
              <a:rPr lang="tr-TR" sz="1800" dirty="0">
                <a:effectLst/>
                <a:latin typeface="Cambria" panose="02040503050406030204" pitchFamily="18" charset="0"/>
              </a:rPr>
              <a:t>Tam-kısmi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ayrımı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süresine</a:t>
            </a:r>
            <a:r>
              <a:rPr lang="tr-TR" sz="1800" dirty="0">
                <a:effectLst/>
                <a:latin typeface="Cambria" panose="02040503050406030204" pitchFamily="18" charset="0"/>
              </a:rPr>
              <a:t> </a:t>
            </a:r>
            <a:r>
              <a:rPr lang="tr-TR" sz="1800" dirty="0" err="1">
                <a:effectLst/>
                <a:latin typeface="Cambria" panose="02040503050406030204" pitchFamily="18" charset="0"/>
              </a:rPr>
              <a:t>ilişkindir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13. maddesinde tam ve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a:t>
            </a:r>
            <a:r>
              <a:rPr lang="tr-TR" sz="1800" dirty="0">
                <a:effectLst/>
                <a:latin typeface="Cambria" panose="02040503050406030204" pitchFamily="18" charset="0"/>
              </a:rPr>
              <a:t> </a:t>
            </a:r>
            <a:r>
              <a:rPr lang="tr-TR" sz="1800" dirty="0" err="1">
                <a:effectLst/>
                <a:latin typeface="Cambria" panose="02040503050406030204" pitchFamily="18" charset="0"/>
              </a:rPr>
              <a:t>düzenlenmiştir</a:t>
            </a:r>
            <a:r>
              <a:rPr lang="tr-TR" sz="1800" dirty="0">
                <a:effectLst/>
                <a:latin typeface="Cambria" panose="02040503050406030204" pitchFamily="18" charset="0"/>
              </a:rPr>
              <a:t>.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normal haftalık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süresinin</a:t>
            </a:r>
            <a:r>
              <a:rPr lang="tr-TR" sz="1800" b="1" dirty="0">
                <a:effectLst/>
                <a:latin typeface="Cambria" panose="02040503050406030204" pitchFamily="18" charset="0"/>
              </a:rPr>
              <a:t>, tam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sözleşmesiyle</a:t>
            </a:r>
            <a:r>
              <a:rPr lang="tr-TR" sz="1800" b="1" dirty="0">
                <a:effectLst/>
                <a:latin typeface="Cambria" panose="02040503050406030204" pitchFamily="18" charset="0"/>
              </a:rPr>
              <a:t> </a:t>
            </a:r>
            <a:r>
              <a:rPr lang="tr-TR" sz="1800" b="1" dirty="0" err="1">
                <a:effectLst/>
                <a:latin typeface="Cambria" panose="02040503050406030204" pitchFamily="18" charset="0"/>
              </a:rPr>
              <a:t>çalışan</a:t>
            </a:r>
            <a:r>
              <a:rPr lang="tr-TR" sz="1800" b="1" dirty="0">
                <a:effectLst/>
                <a:latin typeface="Cambria" panose="02040503050406030204" pitchFamily="18" charset="0"/>
              </a:rPr>
              <a:t> emsal </a:t>
            </a:r>
            <a:r>
              <a:rPr lang="tr-TR" sz="1800" b="1" dirty="0" err="1">
                <a:effectLst/>
                <a:latin typeface="Cambria" panose="02040503050406030204" pitchFamily="18" charset="0"/>
              </a:rPr>
              <a:t>işçiye</a:t>
            </a:r>
            <a:r>
              <a:rPr lang="tr-TR" sz="1800" b="1" dirty="0">
                <a:effectLst/>
                <a:latin typeface="Cambria" panose="02040503050406030204" pitchFamily="18" charset="0"/>
              </a:rPr>
              <a:t> </a:t>
            </a:r>
            <a:r>
              <a:rPr lang="tr-TR" sz="1800" b="1" dirty="0" err="1">
                <a:effectLst/>
                <a:latin typeface="Cambria" panose="02040503050406030204" pitchFamily="18" charset="0"/>
              </a:rPr>
              <a:t>göre</a:t>
            </a:r>
            <a:r>
              <a:rPr lang="tr-TR" sz="1800" b="1" dirty="0">
                <a:effectLst/>
                <a:latin typeface="Cambria" panose="02040503050406030204" pitchFamily="18" charset="0"/>
              </a:rPr>
              <a:t> </a:t>
            </a:r>
            <a:r>
              <a:rPr lang="tr-TR" sz="1800" b="1" dirty="0" err="1">
                <a:effectLst/>
                <a:latin typeface="Cambria" panose="02040503050406030204" pitchFamily="18" charset="0"/>
              </a:rPr>
              <a:t>önemli</a:t>
            </a:r>
            <a:r>
              <a:rPr lang="tr-TR" sz="1800" b="1" dirty="0">
                <a:effectLst/>
                <a:latin typeface="Cambria" panose="02040503050406030204" pitchFamily="18" charset="0"/>
              </a:rPr>
              <a:t> </a:t>
            </a:r>
            <a:r>
              <a:rPr lang="tr-TR" sz="1800" b="1" dirty="0" err="1">
                <a:effectLst/>
                <a:latin typeface="Cambria" panose="02040503050406030204" pitchFamily="18" charset="0"/>
              </a:rPr>
              <a:t>ölçüde</a:t>
            </a:r>
            <a:r>
              <a:rPr lang="tr-TR" sz="1800" b="1" dirty="0">
                <a:effectLst/>
                <a:latin typeface="Cambria" panose="02040503050406030204" pitchFamily="18" charset="0"/>
              </a:rPr>
              <a:t> daha az belirlenmesi </a:t>
            </a:r>
            <a:r>
              <a:rPr lang="tr-TR" sz="1800" dirty="0">
                <a:effectLst/>
                <a:latin typeface="Cambria" panose="02040503050406030204" pitchFamily="18" charset="0"/>
              </a:rPr>
              <a:t>durumunda bu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b="1" dirty="0">
                <a:effectLst/>
                <a:latin typeface="Cambria" panose="02040503050406030204" pitchFamily="18" charset="0"/>
              </a:rPr>
              <a:t>kısmi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t>
            </a:r>
            <a:r>
              <a:rPr lang="tr-TR" sz="1800" dirty="0">
                <a:effectLst/>
                <a:latin typeface="Cambria" panose="02040503050406030204" pitchFamily="18" charset="0"/>
              </a:rPr>
              <a:t>olarak nitelendirilir. </a:t>
            </a:r>
            <a:r>
              <a:rPr lang="tr-TR" sz="1800" dirty="0" err="1">
                <a:effectLst/>
                <a:latin typeface="Cambria" panose="02040503050406030204" pitchFamily="18" charset="0"/>
              </a:rPr>
              <a:t>Düzenlemede</a:t>
            </a:r>
            <a:r>
              <a:rPr lang="tr-TR" sz="1800" dirty="0">
                <a:effectLst/>
                <a:latin typeface="Cambria" panose="02040503050406030204" pitchFamily="18" charset="0"/>
              </a:rPr>
              <a:t> yer verilen “</a:t>
            </a:r>
            <a:r>
              <a:rPr lang="tr-TR" sz="1800" b="1" dirty="0" err="1">
                <a:effectLst/>
                <a:latin typeface="Cambria" panose="02040503050406030204" pitchFamily="18" charset="0"/>
              </a:rPr>
              <a:t>önemli</a:t>
            </a:r>
            <a:r>
              <a:rPr lang="tr-TR" sz="1800" b="1" dirty="0">
                <a:effectLst/>
                <a:latin typeface="Cambria" panose="02040503050406030204" pitchFamily="18" charset="0"/>
              </a:rPr>
              <a:t> </a:t>
            </a:r>
            <a:r>
              <a:rPr lang="tr-TR" sz="1800" b="1" dirty="0" err="1">
                <a:effectLst/>
                <a:latin typeface="Cambria" panose="02040503050406030204" pitchFamily="18" charset="0"/>
              </a:rPr>
              <a:t>ölçüde</a:t>
            </a:r>
            <a:r>
              <a:rPr lang="tr-TR" sz="1800" b="1" dirty="0">
                <a:effectLst/>
                <a:latin typeface="Cambria" panose="02040503050406030204" pitchFamily="18" charset="0"/>
              </a:rPr>
              <a:t> az</a:t>
            </a:r>
            <a:r>
              <a:rPr lang="tr-TR" sz="1800" dirty="0">
                <a:effectLst/>
                <a:latin typeface="Cambria" panose="02040503050406030204" pitchFamily="18" charset="0"/>
              </a:rPr>
              <a:t>” ifadesinden ne </a:t>
            </a:r>
            <a:r>
              <a:rPr lang="tr-TR" sz="1800" dirty="0" err="1">
                <a:effectLst/>
                <a:latin typeface="Cambria" panose="02040503050406030204" pitchFamily="18" charset="0"/>
              </a:rPr>
              <a:t>anlaşılması</a:t>
            </a:r>
            <a:r>
              <a:rPr lang="tr-TR" sz="1800" dirty="0">
                <a:effectLst/>
                <a:latin typeface="Cambria" panose="02040503050406030204" pitchFamily="18" charset="0"/>
              </a:rPr>
              <a:t> </a:t>
            </a:r>
            <a:r>
              <a:rPr lang="tr-TR" sz="1800" dirty="0" err="1">
                <a:effectLst/>
                <a:latin typeface="Cambria" panose="02040503050406030204" pitchFamily="18" charset="0"/>
              </a:rPr>
              <a:t>gerektiği</a:t>
            </a:r>
            <a:r>
              <a:rPr lang="tr-TR" sz="1800" dirty="0">
                <a:effectLst/>
                <a:latin typeface="Cambria" panose="02040503050406030204" pitchFamily="18" charset="0"/>
              </a:rPr>
              <a:t> Kanunda </a:t>
            </a:r>
            <a:r>
              <a:rPr lang="tr-TR" sz="1800" dirty="0" err="1">
                <a:effectLst/>
                <a:latin typeface="Cambria" panose="02040503050406030204" pitchFamily="18" charset="0"/>
              </a:rPr>
              <a:t>açıklanmamıs</a:t>
            </a:r>
            <a:r>
              <a:rPr lang="tr-TR" sz="1800" dirty="0">
                <a:effectLst/>
                <a:latin typeface="Cambria" panose="02040503050406030204" pitchFamily="18" charset="0"/>
              </a:rPr>
              <a:t>̧ olup, </a:t>
            </a:r>
            <a:r>
              <a:rPr lang="tr-TR" sz="1800" dirty="0" err="1">
                <a:effectLst/>
                <a:latin typeface="Cambria" panose="02040503050406030204" pitchFamily="18" charset="0"/>
              </a:rPr>
              <a:t>İs</a:t>
            </a:r>
            <a:r>
              <a:rPr lang="tr-TR" sz="1800" dirty="0">
                <a:effectLst/>
                <a:latin typeface="Cambria" panose="02040503050406030204" pitchFamily="18" charset="0"/>
              </a:rPr>
              <a:t>̧ Kanununa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Yönetmeliği’nin</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çalışmayı</a:t>
            </a:r>
            <a:r>
              <a:rPr lang="tr-TR" sz="1800" dirty="0">
                <a:effectLst/>
                <a:latin typeface="Cambria" panose="02040503050406030204" pitchFamily="18" charset="0"/>
              </a:rPr>
              <a:t> </a:t>
            </a:r>
            <a:r>
              <a:rPr lang="tr-TR" sz="1800" dirty="0" err="1">
                <a:effectLst/>
                <a:latin typeface="Cambria" panose="02040503050406030204" pitchFamily="18" charset="0"/>
              </a:rPr>
              <a:t>düzenleyen</a:t>
            </a:r>
            <a:r>
              <a:rPr lang="tr-TR" sz="1800" dirty="0">
                <a:effectLst/>
                <a:latin typeface="Cambria" panose="02040503050406030204" pitchFamily="18" charset="0"/>
              </a:rPr>
              <a:t> 6. maddesine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i="1" dirty="0" err="1">
                <a:effectLst/>
                <a:latin typeface="Cambria" panose="02040503050406030204" pitchFamily="18" charset="0"/>
              </a:rPr>
              <a:t>işyerinde</a:t>
            </a:r>
            <a:r>
              <a:rPr lang="tr-TR" sz="1800" b="1" i="1" dirty="0">
                <a:effectLst/>
                <a:latin typeface="Cambria" panose="02040503050406030204" pitchFamily="18" charset="0"/>
              </a:rPr>
              <a:t> tam </a:t>
            </a:r>
            <a:r>
              <a:rPr lang="tr-TR" sz="1800" b="1" i="1" dirty="0" err="1">
                <a:effectLst/>
                <a:latin typeface="Cambria" panose="02040503050406030204" pitchFamily="18" charset="0"/>
              </a:rPr>
              <a:t>süreli</a:t>
            </a:r>
            <a:r>
              <a:rPr lang="tr-TR" sz="1800" b="1" i="1" dirty="0">
                <a:effectLst/>
                <a:latin typeface="Cambria" panose="02040503050406030204" pitchFamily="18" charset="0"/>
              </a:rPr>
              <a:t> iş </a:t>
            </a:r>
            <a:r>
              <a:rPr lang="tr-TR" sz="1800" b="1" i="1" dirty="0" err="1">
                <a:effectLst/>
                <a:latin typeface="Cambria" panose="02040503050406030204" pitchFamily="18" charset="0"/>
              </a:rPr>
              <a:t>sözleşmesi</a:t>
            </a:r>
            <a:r>
              <a:rPr lang="tr-TR" sz="1800" b="1" i="1" dirty="0">
                <a:effectLst/>
                <a:latin typeface="Cambria" panose="02040503050406030204" pitchFamily="18" charset="0"/>
              </a:rPr>
              <a:t> ile yapılan emsal </a:t>
            </a:r>
            <a:r>
              <a:rPr lang="tr-TR" sz="1800" b="1" i="1" dirty="0" err="1">
                <a:effectLst/>
                <a:latin typeface="Cambria" panose="02040503050406030204" pitchFamily="18" charset="0"/>
              </a:rPr>
              <a:t>çalışmanın</a:t>
            </a:r>
            <a:r>
              <a:rPr lang="tr-TR" sz="1800" b="1" i="1" dirty="0">
                <a:effectLst/>
                <a:latin typeface="Cambria" panose="02040503050406030204" pitchFamily="18" charset="0"/>
              </a:rPr>
              <a:t> </a:t>
            </a:r>
            <a:r>
              <a:rPr lang="tr-TR" sz="1800" b="1" i="1" dirty="0" err="1">
                <a:effectLst/>
                <a:latin typeface="Cambria" panose="02040503050406030204" pitchFamily="18" charset="0"/>
              </a:rPr>
              <a:t>üçte</a:t>
            </a:r>
            <a:r>
              <a:rPr lang="tr-TR" sz="1800" b="1" i="1" dirty="0">
                <a:effectLst/>
                <a:latin typeface="Cambria" panose="02040503050406030204" pitchFamily="18" charset="0"/>
              </a:rPr>
              <a:t> ikisi oranına kadar </a:t>
            </a:r>
            <a:r>
              <a:rPr lang="tr-TR" sz="1800" i="1" dirty="0">
                <a:effectLst/>
                <a:latin typeface="Cambria" panose="02040503050406030204" pitchFamily="18" charset="0"/>
              </a:rPr>
              <a:t>yapılan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dirty="0">
                <a:effectLst/>
                <a:latin typeface="Cambria" panose="02040503050406030204" pitchFamily="18" charset="0"/>
              </a:rPr>
              <a:t>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olarak kabul edilir. </a:t>
            </a:r>
          </a:p>
          <a:p>
            <a:r>
              <a:rPr lang="tr-TR" sz="1800" dirty="0">
                <a:latin typeface="Cambria" panose="02040503050406030204" pitchFamily="18" charset="0"/>
              </a:rPr>
              <a:t>T</a:t>
            </a:r>
            <a:r>
              <a:rPr lang="tr-TR" sz="1800" dirty="0">
                <a:effectLst/>
                <a:latin typeface="Cambria" panose="02040503050406030204" pitchFamily="18" charset="0"/>
              </a:rPr>
              <a:t>am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işçilerle</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a:t>
            </a:r>
            <a:r>
              <a:rPr lang="tr-TR" sz="1800" dirty="0">
                <a:effectLst/>
                <a:latin typeface="Cambria" panose="02040503050406030204" pitchFamily="18" charset="0"/>
              </a:rPr>
              <a:t> arasında farklı </a:t>
            </a:r>
            <a:r>
              <a:rPr lang="tr-TR" sz="1800" dirty="0" err="1">
                <a:effectLst/>
                <a:latin typeface="Cambria" panose="02040503050406030204" pitchFamily="18" charset="0"/>
              </a:rPr>
              <a:t>işlem</a:t>
            </a:r>
            <a:r>
              <a:rPr lang="tr-TR" sz="1800" dirty="0">
                <a:effectLst/>
                <a:latin typeface="Cambria" panose="02040503050406030204" pitchFamily="18" charset="0"/>
              </a:rPr>
              <a:t> </a:t>
            </a:r>
            <a:r>
              <a:rPr lang="tr-TR" sz="1800" dirty="0" err="1">
                <a:effectLst/>
                <a:latin typeface="Cambria" panose="02040503050406030204" pitchFamily="18" charset="0"/>
              </a:rPr>
              <a:t>yasağı</a:t>
            </a:r>
            <a:r>
              <a:rPr lang="tr-TR" sz="1800" dirty="0">
                <a:effectLst/>
                <a:latin typeface="Cambria" panose="02040503050406030204" pitchFamily="18" charset="0"/>
              </a:rPr>
              <a:t> kabul </a:t>
            </a:r>
            <a:r>
              <a:rPr lang="tr-TR" sz="1800" dirty="0" err="1">
                <a:effectLst/>
                <a:latin typeface="Cambria" panose="02040503050406030204" pitchFamily="18" charset="0"/>
              </a:rPr>
              <a:t>edilmiştir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m. 13/II </a:t>
            </a:r>
            <a:r>
              <a:rPr lang="tr-TR" sz="1800" dirty="0" err="1">
                <a:effectLst/>
                <a:latin typeface="Cambria" panose="02040503050406030204" pitchFamily="18" charset="0"/>
              </a:rPr>
              <a:t>düzenlemesine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“kısmî </a:t>
            </a:r>
            <a:r>
              <a:rPr lang="tr-TR" sz="1800" i="1" dirty="0" err="1">
                <a:effectLst/>
                <a:latin typeface="Cambria" panose="02040503050406030204" pitchFamily="18" charset="0"/>
              </a:rPr>
              <a:t>süreli</a:t>
            </a:r>
            <a:r>
              <a:rPr lang="tr-TR" sz="1800" i="1" dirty="0">
                <a:effectLst/>
                <a:latin typeface="Cambria" panose="02040503050406030204" pitchFamily="18" charset="0"/>
              </a:rPr>
              <a:t> iş </a:t>
            </a:r>
            <a:r>
              <a:rPr lang="tr-TR" sz="1800" i="1" dirty="0" err="1">
                <a:effectLst/>
                <a:latin typeface="Cambria" panose="02040503050406030204" pitchFamily="18" charset="0"/>
              </a:rPr>
              <a:t>sözleşmesi</a:t>
            </a:r>
            <a:r>
              <a:rPr lang="tr-TR" sz="1800" i="1" dirty="0">
                <a:effectLst/>
                <a:latin typeface="Cambria" panose="02040503050406030204" pitchFamily="18" charset="0"/>
              </a:rPr>
              <a:t> ile </a:t>
            </a:r>
            <a:r>
              <a:rPr lang="tr-TR" sz="1800" i="1" dirty="0" err="1">
                <a:effectLst/>
                <a:latin typeface="Cambria" panose="02040503050406030204" pitchFamily="18" charset="0"/>
              </a:rPr>
              <a:t>çalıştırılan</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ayırımı haklı kılan bir neden </a:t>
            </a:r>
            <a:r>
              <a:rPr lang="tr-TR" sz="1800" i="1" dirty="0" err="1">
                <a:effectLst/>
                <a:latin typeface="Cambria" panose="02040503050406030204" pitchFamily="18" charset="0"/>
              </a:rPr>
              <a:t>olmadıkça</a:t>
            </a:r>
            <a:r>
              <a:rPr lang="tr-TR" sz="1800" i="1" dirty="0">
                <a:effectLst/>
                <a:latin typeface="Cambria" panose="02040503050406030204" pitchFamily="18" charset="0"/>
              </a:rPr>
              <a:t>, salt iş </a:t>
            </a:r>
            <a:r>
              <a:rPr lang="tr-TR" sz="1800" i="1" dirty="0" err="1">
                <a:effectLst/>
                <a:latin typeface="Cambria" panose="02040503050406030204" pitchFamily="18" charset="0"/>
              </a:rPr>
              <a:t>sözleşmesinin</a:t>
            </a:r>
            <a:r>
              <a:rPr lang="tr-TR" sz="1800" i="1" dirty="0">
                <a:effectLst/>
                <a:latin typeface="Cambria" panose="02040503050406030204" pitchFamily="18" charset="0"/>
              </a:rPr>
              <a:t> kısmî </a:t>
            </a:r>
            <a:r>
              <a:rPr lang="tr-TR" sz="1800" i="1" dirty="0" err="1">
                <a:effectLst/>
                <a:latin typeface="Cambria" panose="02040503050406030204" pitchFamily="18" charset="0"/>
              </a:rPr>
              <a:t>süreli</a:t>
            </a:r>
            <a:r>
              <a:rPr lang="tr-TR" sz="1800" i="1" dirty="0">
                <a:effectLst/>
                <a:latin typeface="Cambria" panose="02040503050406030204" pitchFamily="18" charset="0"/>
              </a:rPr>
              <a:t> olmasından dolayı tam </a:t>
            </a:r>
            <a:r>
              <a:rPr lang="tr-TR" sz="1800" i="1" dirty="0" err="1">
                <a:effectLst/>
                <a:latin typeface="Cambria" panose="02040503050406030204" pitchFamily="18" charset="0"/>
              </a:rPr>
              <a:t>süreli</a:t>
            </a:r>
            <a:r>
              <a:rPr lang="tr-TR" sz="1800" i="1" dirty="0">
                <a:effectLst/>
                <a:latin typeface="Cambria" panose="02040503050406030204" pitchFamily="18" charset="0"/>
              </a:rPr>
              <a:t> emsal </a:t>
            </a:r>
            <a:r>
              <a:rPr lang="tr-TR" sz="1800" i="1" dirty="0" err="1">
                <a:effectLst/>
                <a:latin typeface="Cambria" panose="02040503050406030204" pitchFamily="18" charset="0"/>
              </a:rPr>
              <a:t>işçiye</a:t>
            </a:r>
            <a:r>
              <a:rPr lang="tr-TR" sz="1800" i="1" dirty="0">
                <a:effectLst/>
                <a:latin typeface="Cambria" panose="02040503050406030204" pitchFamily="18" charset="0"/>
              </a:rPr>
              <a:t> </a:t>
            </a:r>
            <a:r>
              <a:rPr lang="tr-TR" sz="1800" i="1" dirty="0" err="1">
                <a:effectLst/>
                <a:latin typeface="Cambria" panose="02040503050406030204" pitchFamily="18" charset="0"/>
              </a:rPr>
              <a:t>göre</a:t>
            </a:r>
            <a:r>
              <a:rPr lang="tr-TR" sz="1800" i="1" dirty="0">
                <a:effectLst/>
                <a:latin typeface="Cambria" panose="02040503050406030204" pitchFamily="18" charset="0"/>
              </a:rPr>
              <a:t> farklı </a:t>
            </a:r>
            <a:r>
              <a:rPr lang="tr-TR" sz="1800" i="1" dirty="0" err="1">
                <a:effectLst/>
                <a:latin typeface="Cambria" panose="02040503050406030204" pitchFamily="18" charset="0"/>
              </a:rPr>
              <a:t>işleme</a:t>
            </a:r>
            <a:r>
              <a:rPr lang="tr-TR" sz="1800" i="1" dirty="0">
                <a:effectLst/>
                <a:latin typeface="Cambria" panose="02040503050406030204" pitchFamily="18" charset="0"/>
              </a:rPr>
              <a:t> </a:t>
            </a:r>
            <a:r>
              <a:rPr lang="tr-TR" sz="1800" i="1" dirty="0" err="1">
                <a:effectLst/>
                <a:latin typeface="Cambria" panose="02040503050406030204" pitchFamily="18" charset="0"/>
              </a:rPr>
              <a:t>tâbi</a:t>
            </a:r>
            <a:r>
              <a:rPr lang="tr-TR" sz="1800" i="1" dirty="0">
                <a:effectLst/>
                <a:latin typeface="Cambria" panose="02040503050406030204" pitchFamily="18" charset="0"/>
              </a:rPr>
              <a:t> tutulamaz”</a:t>
            </a:r>
            <a:r>
              <a:rPr lang="tr-TR" sz="1800" dirty="0">
                <a:effectLst/>
                <a:latin typeface="Cambria" panose="02040503050406030204" pitchFamily="18" charset="0"/>
              </a:rPr>
              <a:t>. Bunun gibi </a:t>
            </a:r>
            <a:r>
              <a:rPr lang="tr-TR" sz="1800" dirty="0" err="1">
                <a:effectLst/>
                <a:latin typeface="Cambria" panose="02040503050406030204" pitchFamily="18" charset="0"/>
              </a:rPr>
              <a:t>bölünmeyen</a:t>
            </a:r>
            <a:r>
              <a:rPr lang="tr-TR" sz="1800" dirty="0">
                <a:effectLst/>
                <a:latin typeface="Cambria" panose="02040503050406030204" pitchFamily="18" charset="0"/>
              </a:rPr>
              <a:t> bir haktan, yararlanma </a:t>
            </a:r>
            <a:r>
              <a:rPr lang="tr-TR" sz="1800" dirty="0" err="1">
                <a:effectLst/>
                <a:latin typeface="Cambria" panose="02040503050406030204" pitchFamily="18" charset="0"/>
              </a:rPr>
              <a:t>şartları</a:t>
            </a:r>
            <a:r>
              <a:rPr lang="tr-TR" sz="1800" dirty="0">
                <a:effectLst/>
                <a:latin typeface="Cambria" panose="02040503050406030204" pitchFamily="18" charset="0"/>
              </a:rPr>
              <a:t> </a:t>
            </a:r>
            <a:r>
              <a:rPr lang="tr-TR" sz="1800" dirty="0" err="1">
                <a:effectLst/>
                <a:latin typeface="Cambria" panose="02040503050406030204" pitchFamily="18" charset="0"/>
              </a:rPr>
              <a:t>bulunduğunda</a:t>
            </a:r>
            <a:r>
              <a:rPr lang="tr-TR" sz="1800" dirty="0">
                <a:effectLst/>
                <a:latin typeface="Cambria" panose="02040503050406030204" pitchFamily="18" charset="0"/>
              </a:rPr>
              <a:t>, her iki </a:t>
            </a:r>
            <a:r>
              <a:rPr lang="tr-TR" sz="1800" dirty="0" err="1">
                <a:effectLst/>
                <a:latin typeface="Cambria" panose="02040503050406030204" pitchFamily="18" charset="0"/>
              </a:rPr>
              <a:t>türdeki</a:t>
            </a:r>
            <a:r>
              <a:rPr lang="tr-TR" sz="1800" dirty="0">
                <a:effectLst/>
                <a:latin typeface="Cambria" panose="02040503050406030204" pitchFamily="18" charset="0"/>
              </a:rPr>
              <a:t> </a:t>
            </a:r>
            <a:r>
              <a:rPr lang="tr-TR" sz="1800" dirty="0" err="1">
                <a:effectLst/>
                <a:latin typeface="Cambria" panose="02040503050406030204" pitchFamily="18" charset="0"/>
              </a:rPr>
              <a:t>sözleşmeler</a:t>
            </a:r>
            <a:r>
              <a:rPr lang="tr-TR" sz="1800" dirty="0">
                <a:effectLst/>
                <a:latin typeface="Cambria" panose="02040503050406030204" pitchFamily="18" charset="0"/>
              </a:rPr>
              <a:t> arasında bir farklılık </a:t>
            </a:r>
            <a:r>
              <a:rPr lang="tr-TR" sz="1800" dirty="0" err="1">
                <a:effectLst/>
                <a:latin typeface="Cambria" panose="02040503050406030204" pitchFamily="18" charset="0"/>
              </a:rPr>
              <a:t>söz</a:t>
            </a:r>
            <a:r>
              <a:rPr lang="tr-TR" sz="1800" dirty="0">
                <a:effectLst/>
                <a:latin typeface="Cambria" panose="02040503050406030204" pitchFamily="18" charset="0"/>
              </a:rPr>
              <a:t> konusu olmayacaktır. </a:t>
            </a:r>
            <a:endParaRPr lang="tr-TR" dirty="0"/>
          </a:p>
          <a:p>
            <a:endParaRPr lang="tr-TR" dirty="0"/>
          </a:p>
        </p:txBody>
      </p:sp>
    </p:spTree>
    <p:extLst>
      <p:ext uri="{BB962C8B-B14F-4D97-AF65-F5344CB8AC3E}">
        <p14:creationId xmlns:p14="http://schemas.microsoft.com/office/powerpoint/2010/main" val="143786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E5B651-2DE7-1762-74AD-33F04CB9905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FC4325-DC35-E18A-A9EC-55ED514D684D}"/>
              </a:ext>
            </a:extLst>
          </p:cNvPr>
          <p:cNvSpPr>
            <a:spLocks noGrp="1"/>
          </p:cNvSpPr>
          <p:nvPr>
            <p:ph idx="1"/>
          </p:nvPr>
        </p:nvSpPr>
        <p:spPr/>
        <p:txBody>
          <a:bodyPr/>
          <a:lstStyle/>
          <a:p>
            <a:r>
              <a:rPr lang="tr-TR" sz="1800" dirty="0">
                <a:effectLst/>
                <a:latin typeface="Cambria" panose="02040503050406030204" pitchFamily="18" charset="0"/>
              </a:rPr>
              <a:t>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a:t>
            </a:r>
            <a:r>
              <a:rPr lang="tr-TR" sz="1800" dirty="0">
                <a:effectLst/>
                <a:latin typeface="Cambria" panose="02040503050406030204" pitchFamily="18" charset="0"/>
              </a:rPr>
              <a:t> ile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işçilerin</a:t>
            </a:r>
            <a:r>
              <a:rPr lang="tr-TR" sz="1800" dirty="0">
                <a:effectLst/>
                <a:latin typeface="Cambria" panose="02040503050406030204" pitchFamily="18" charset="0"/>
              </a:rPr>
              <a:t> </a:t>
            </a:r>
            <a:r>
              <a:rPr lang="tr-TR" sz="1800" b="1" dirty="0">
                <a:effectLst/>
                <a:latin typeface="Cambria" panose="02040503050406030204" pitchFamily="18" charset="0"/>
              </a:rPr>
              <a:t>kıdem ile ihbar tazminatlarının kazanılması ve bunların hesabında</a:t>
            </a:r>
            <a:r>
              <a:rPr lang="tr-TR" sz="1800" dirty="0">
                <a:effectLst/>
                <a:latin typeface="Cambria" panose="02040503050406030204" pitchFamily="18" charset="0"/>
              </a:rPr>
              <a:t>, yasal </a:t>
            </a:r>
            <a:r>
              <a:rPr lang="tr-TR" sz="1800" dirty="0" err="1">
                <a:effectLst/>
                <a:latin typeface="Cambria" panose="02040503050406030204" pitchFamily="18" charset="0"/>
              </a:rPr>
              <a:t>koşulların</a:t>
            </a:r>
            <a:r>
              <a:rPr lang="tr-TR" sz="1800" dirty="0">
                <a:effectLst/>
                <a:latin typeface="Cambria" panose="02040503050406030204" pitchFamily="18" charset="0"/>
              </a:rPr>
              <a:t> </a:t>
            </a:r>
            <a:r>
              <a:rPr lang="tr-TR" sz="1800" dirty="0" err="1">
                <a:effectLst/>
                <a:latin typeface="Cambria" panose="02040503050406030204" pitchFamily="18" charset="0"/>
              </a:rPr>
              <a:t>varlığı</a:t>
            </a:r>
            <a:r>
              <a:rPr lang="tr-TR" sz="1800" dirty="0">
                <a:effectLst/>
                <a:latin typeface="Cambria" panose="02040503050406030204" pitchFamily="18" charset="0"/>
              </a:rPr>
              <a:t> halinde </a:t>
            </a:r>
            <a:r>
              <a:rPr lang="tr-TR" sz="1800" dirty="0" err="1">
                <a:effectLst/>
                <a:latin typeface="Cambria" panose="02040503050406030204" pitchFamily="18" charset="0"/>
              </a:rPr>
              <a:t>sözleşmenin</a:t>
            </a:r>
            <a:r>
              <a:rPr lang="tr-TR" sz="1800" dirty="0">
                <a:effectLst/>
                <a:latin typeface="Cambria" panose="02040503050406030204" pitchFamily="18" charset="0"/>
              </a:rPr>
              <a:t> </a:t>
            </a:r>
            <a:r>
              <a:rPr lang="tr-TR" sz="1800" dirty="0" err="1">
                <a:effectLst/>
                <a:latin typeface="Cambria" panose="02040503050406030204" pitchFamily="18" charset="0"/>
              </a:rPr>
              <a:t>başlangıc</a:t>
            </a:r>
            <a:r>
              <a:rPr lang="tr-TR" sz="1800" dirty="0">
                <a:effectLst/>
                <a:latin typeface="Cambria" panose="02040503050406030204" pitchFamily="18" charset="0"/>
              </a:rPr>
              <a:t>̧ ve sona erme tarihleri arasındaki </a:t>
            </a:r>
            <a:r>
              <a:rPr lang="tr-TR" sz="1800" dirty="0" err="1">
                <a:effectLst/>
                <a:latin typeface="Cambria" panose="02040503050406030204" pitchFamily="18" charset="0"/>
              </a:rPr>
              <a:t>süreler</a:t>
            </a:r>
            <a:r>
              <a:rPr lang="tr-TR" sz="1800" dirty="0">
                <a:effectLst/>
                <a:latin typeface="Cambria" panose="02040503050406030204" pitchFamily="18" charset="0"/>
              </a:rPr>
              <a:t>, bu </a:t>
            </a:r>
            <a:r>
              <a:rPr lang="tr-TR" sz="1800" dirty="0" err="1">
                <a:effectLst/>
                <a:latin typeface="Cambria" panose="02040503050406030204" pitchFamily="18" charset="0"/>
              </a:rPr>
              <a:t>bağlamda</a:t>
            </a:r>
            <a:r>
              <a:rPr lang="tr-TR" sz="1800" dirty="0">
                <a:effectLst/>
                <a:latin typeface="Cambria" panose="02040503050406030204" pitchFamily="18" charset="0"/>
              </a:rPr>
              <a:t> </a:t>
            </a:r>
            <a:r>
              <a:rPr lang="tr-TR" sz="1800" b="1" dirty="0">
                <a:effectLst/>
                <a:latin typeface="Cambria" panose="02040503050406030204" pitchFamily="18" charset="0"/>
              </a:rPr>
              <a:t>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devam </a:t>
            </a:r>
            <a:r>
              <a:rPr lang="tr-TR" sz="1800" b="1" dirty="0" err="1">
                <a:effectLst/>
                <a:latin typeface="Cambria" panose="02040503050406030204" pitchFamily="18" charset="0"/>
              </a:rPr>
              <a:t>süresi</a:t>
            </a:r>
            <a:r>
              <a:rPr lang="tr-TR" sz="1800" b="1" dirty="0">
                <a:effectLst/>
                <a:latin typeface="Cambria" panose="02040503050406030204" pitchFamily="18" charset="0"/>
              </a:rPr>
              <a:t> esas alınmalıdır</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çalışmanın</a:t>
            </a:r>
            <a:r>
              <a:rPr lang="tr-TR" sz="1800" dirty="0">
                <a:effectLst/>
                <a:latin typeface="Cambria" panose="02040503050406030204" pitchFamily="18" charset="0"/>
              </a:rPr>
              <a:t> haftanın belirli </a:t>
            </a:r>
            <a:r>
              <a:rPr lang="tr-TR" sz="1800" dirty="0" err="1">
                <a:effectLst/>
                <a:latin typeface="Cambria" panose="02040503050406030204" pitchFamily="18" charset="0"/>
              </a:rPr>
              <a:t>günlerinde</a:t>
            </a:r>
            <a:r>
              <a:rPr lang="tr-TR" sz="1800" dirty="0">
                <a:effectLst/>
                <a:latin typeface="Cambria" panose="02040503050406030204" pitchFamily="18" charset="0"/>
              </a:rPr>
              <a:t> </a:t>
            </a:r>
            <a:r>
              <a:rPr lang="tr-TR" sz="1800" dirty="0" err="1">
                <a:effectLst/>
                <a:latin typeface="Cambria" panose="02040503050406030204" pitchFamily="18" charset="0"/>
              </a:rPr>
              <a:t>gerçekleşmesi</a:t>
            </a:r>
            <a:r>
              <a:rPr lang="tr-TR" sz="1800" dirty="0">
                <a:effectLst/>
                <a:latin typeface="Cambria" panose="02040503050406030204" pitchFamily="18" charset="0"/>
              </a:rPr>
              <a:t> de bu </a:t>
            </a:r>
            <a:r>
              <a:rPr lang="tr-TR" sz="1800" dirty="0" err="1">
                <a:effectLst/>
                <a:latin typeface="Cambria" panose="02040503050406030204" pitchFamily="18" charset="0"/>
              </a:rPr>
              <a:t>açıdan</a:t>
            </a:r>
            <a:r>
              <a:rPr lang="tr-TR" sz="1800" dirty="0">
                <a:effectLst/>
                <a:latin typeface="Cambria" panose="02040503050406030204" pitchFamily="18" charset="0"/>
              </a:rPr>
              <a:t> </a:t>
            </a:r>
            <a:r>
              <a:rPr lang="tr-TR" sz="1800" dirty="0" err="1">
                <a:effectLst/>
                <a:latin typeface="Cambria" panose="02040503050406030204" pitchFamily="18" charset="0"/>
              </a:rPr>
              <a:t>önem</a:t>
            </a:r>
            <a:r>
              <a:rPr lang="tr-TR" sz="1800" dirty="0">
                <a:effectLst/>
                <a:latin typeface="Cambria" panose="02040503050406030204" pitchFamily="18" charset="0"/>
              </a:rPr>
              <a:t> arz etmez. </a:t>
            </a:r>
            <a:endParaRPr lang="tr-TR" dirty="0"/>
          </a:p>
          <a:p>
            <a:r>
              <a:rPr lang="tr-TR" sz="1800" dirty="0">
                <a:effectLst/>
                <a:latin typeface="Cambria" panose="02040503050406030204" pitchFamily="18" charset="0"/>
              </a:rPr>
              <a:t>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a:t>
            </a:r>
            <a:r>
              <a:rPr lang="tr-TR" sz="1800" dirty="0">
                <a:effectLst/>
                <a:latin typeface="Cambria" panose="02040503050406030204" pitchFamily="18" charset="0"/>
              </a:rPr>
              <a:t> </a:t>
            </a:r>
            <a:r>
              <a:rPr lang="tr-TR" sz="1800" b="1" dirty="0" err="1">
                <a:effectLst/>
                <a:latin typeface="Cambria" panose="02040503050406030204" pitchFamily="18" charset="0"/>
              </a:rPr>
              <a:t>İs</a:t>
            </a:r>
            <a:r>
              <a:rPr lang="tr-TR" sz="1800" b="1" dirty="0">
                <a:effectLst/>
                <a:latin typeface="Cambria" panose="02040503050406030204" pitchFamily="18" charset="0"/>
              </a:rPr>
              <a:t>̧ Kanunu’nda yer alan ulusal bayram, genel tatil ile yıllık </a:t>
            </a:r>
            <a:r>
              <a:rPr lang="tr-TR" sz="1800" b="1" dirty="0" err="1">
                <a:effectLst/>
                <a:latin typeface="Cambria" panose="02040503050406030204" pitchFamily="18" charset="0"/>
              </a:rPr>
              <a:t>ücretli</a:t>
            </a:r>
            <a:r>
              <a:rPr lang="tr-TR" sz="1800" b="1" dirty="0">
                <a:effectLst/>
                <a:latin typeface="Cambria" panose="02040503050406030204" pitchFamily="18" charset="0"/>
              </a:rPr>
              <a:t> izin haklarından yararlanırlar</a:t>
            </a:r>
            <a:r>
              <a:rPr lang="tr-TR" sz="1800" b="1" dirty="0">
                <a:latin typeface="Cambria" panose="02040503050406030204" pitchFamily="18" charset="0"/>
              </a:rPr>
              <a:t>. </a:t>
            </a:r>
            <a:r>
              <a:rPr lang="tr-TR" sz="1800" dirty="0">
                <a:effectLst/>
                <a:latin typeface="Cambria" panose="02040503050406030204" pitchFamily="18" charset="0"/>
              </a:rPr>
              <a:t>Yıllık </a:t>
            </a:r>
            <a:r>
              <a:rPr lang="tr-TR" sz="1800" dirty="0" err="1">
                <a:effectLst/>
                <a:latin typeface="Cambria" panose="02040503050406030204" pitchFamily="18" charset="0"/>
              </a:rPr>
              <a:t>Ücretli</a:t>
            </a:r>
            <a:r>
              <a:rPr lang="tr-TR" sz="1800" dirty="0">
                <a:effectLst/>
                <a:latin typeface="Cambria" panose="02040503050406030204" pitchFamily="18" charset="0"/>
              </a:rPr>
              <a:t> </a:t>
            </a:r>
            <a:r>
              <a:rPr lang="tr-TR" sz="1800" dirty="0" err="1">
                <a:effectLst/>
                <a:latin typeface="Cambria" panose="02040503050406030204" pitchFamily="18" charset="0"/>
              </a:rPr>
              <a:t>İzin</a:t>
            </a:r>
            <a:r>
              <a:rPr lang="tr-TR" sz="1800" dirty="0">
                <a:effectLst/>
                <a:latin typeface="Cambria" panose="02040503050406030204" pitchFamily="18" charset="0"/>
              </a:rPr>
              <a:t> </a:t>
            </a:r>
            <a:r>
              <a:rPr lang="tr-TR" sz="1800" dirty="0" err="1">
                <a:effectLst/>
                <a:latin typeface="Cambria" panose="02040503050406030204" pitchFamily="18" charset="0"/>
              </a:rPr>
              <a:t>Yönetmeliği’ne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ile </a:t>
            </a:r>
            <a:r>
              <a:rPr lang="tr-TR" sz="1800" dirty="0" err="1">
                <a:effectLst/>
                <a:latin typeface="Cambria" panose="02040503050406030204" pitchFamily="18" charset="0"/>
              </a:rPr>
              <a:t>çalışanlar</a:t>
            </a:r>
            <a:r>
              <a:rPr lang="tr-TR" sz="1800" dirty="0">
                <a:effectLst/>
                <a:latin typeface="Cambria" panose="02040503050406030204" pitchFamily="18" charset="0"/>
              </a:rPr>
              <a:t> yıllık </a:t>
            </a:r>
            <a:r>
              <a:rPr lang="tr-TR" sz="1800" dirty="0" err="1">
                <a:effectLst/>
                <a:latin typeface="Cambria" panose="02040503050406030204" pitchFamily="18" charset="0"/>
              </a:rPr>
              <a:t>ücretli</a:t>
            </a:r>
            <a:r>
              <a:rPr lang="tr-TR" sz="1800" dirty="0">
                <a:effectLst/>
                <a:latin typeface="Cambria" panose="02040503050406030204" pitchFamily="18" charset="0"/>
              </a:rPr>
              <a:t> izin hakkından tam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çalışanlar</a:t>
            </a:r>
            <a:r>
              <a:rPr lang="tr-TR" sz="1800" dirty="0">
                <a:effectLst/>
                <a:latin typeface="Cambria" panose="02040503050406030204" pitchFamily="18" charset="0"/>
              </a:rPr>
              <a:t> gibi yararlanır ve farklı </a:t>
            </a:r>
            <a:r>
              <a:rPr lang="tr-TR" sz="1800" dirty="0" err="1">
                <a:effectLst/>
                <a:latin typeface="Cambria" panose="02040503050406030204" pitchFamily="18" charset="0"/>
              </a:rPr>
              <a:t>işleme</a:t>
            </a:r>
            <a:r>
              <a:rPr lang="tr-TR" sz="1800" dirty="0">
                <a:effectLst/>
                <a:latin typeface="Cambria" panose="02040503050406030204" pitchFamily="18" charset="0"/>
              </a:rPr>
              <a:t> tabi tutulamaz.</a:t>
            </a:r>
            <a:endParaRPr lang="tr-TR" dirty="0"/>
          </a:p>
        </p:txBody>
      </p:sp>
    </p:spTree>
    <p:extLst>
      <p:ext uri="{BB962C8B-B14F-4D97-AF65-F5344CB8AC3E}">
        <p14:creationId xmlns:p14="http://schemas.microsoft.com/office/powerpoint/2010/main" val="107405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36CE40-F25A-B45E-E9DC-48CF20ED4150}"/>
              </a:ext>
            </a:extLst>
          </p:cNvPr>
          <p:cNvSpPr>
            <a:spLocks noGrp="1"/>
          </p:cNvSpPr>
          <p:nvPr>
            <p:ph type="title"/>
          </p:nvPr>
        </p:nvSpPr>
        <p:spPr/>
        <p:txBody>
          <a:bodyPr>
            <a:normAutofit/>
          </a:bodyPr>
          <a:lstStyle/>
          <a:p>
            <a:pPr algn="ctr"/>
            <a:r>
              <a:rPr lang="tr-TR" sz="2800" b="1" dirty="0">
                <a:effectLst/>
                <a:latin typeface="Graphik"/>
              </a:rPr>
              <a:t>ÇAĞRI ÜZERİNE ÇALIŞMA </a:t>
            </a:r>
            <a:br>
              <a:rPr lang="tr-TR" sz="2800" dirty="0"/>
            </a:br>
            <a:endParaRPr lang="tr-TR" sz="2800" dirty="0"/>
          </a:p>
        </p:txBody>
      </p:sp>
      <p:sp>
        <p:nvSpPr>
          <p:cNvPr id="3" name="İçerik Yer Tutucusu 2">
            <a:extLst>
              <a:ext uri="{FF2B5EF4-FFF2-40B4-BE49-F238E27FC236}">
                <a16:creationId xmlns:a16="http://schemas.microsoft.com/office/drawing/2014/main" id="{74FAE059-4F30-1BB1-1670-3A406954D072}"/>
              </a:ext>
            </a:extLst>
          </p:cNvPr>
          <p:cNvSpPr>
            <a:spLocks noGrp="1"/>
          </p:cNvSpPr>
          <p:nvPr>
            <p:ph idx="1"/>
          </p:nvPr>
        </p:nvSpPr>
        <p:spPr/>
        <p:txBody>
          <a:bodyPr/>
          <a:lstStyle/>
          <a:p>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türlerinden</a:t>
            </a:r>
            <a:r>
              <a:rPr lang="tr-TR" sz="1800" dirty="0">
                <a:effectLst/>
                <a:latin typeface="Cambria" panose="02040503050406030204" pitchFamily="18" charset="0"/>
              </a:rPr>
              <a:t> biridir. </a:t>
            </a:r>
            <a:r>
              <a:rPr lang="tr-TR" sz="1800" dirty="0" err="1">
                <a:effectLst/>
                <a:latin typeface="Cambria" panose="02040503050406030204" pitchFamily="18" charset="0"/>
              </a:rPr>
              <a:t>İs</a:t>
            </a:r>
            <a:r>
              <a:rPr lang="tr-TR" sz="1800" dirty="0">
                <a:effectLst/>
                <a:latin typeface="Cambria" panose="02040503050406030204" pitchFamily="18" charset="0"/>
              </a:rPr>
              <a:t>̧ Kanunu m. 14/I </a:t>
            </a:r>
            <a:r>
              <a:rPr lang="tr-TR" sz="1800" dirty="0" err="1">
                <a:effectLst/>
                <a:latin typeface="Cambria" panose="02040503050406030204" pitchFamily="18" charset="0"/>
              </a:rPr>
              <a:t>du</a:t>
            </a:r>
            <a:r>
              <a:rPr lang="tr-TR" sz="1800" dirty="0">
                <a:effectLst/>
                <a:latin typeface="Cambria" panose="02040503050406030204" pitchFamily="18" charset="0"/>
              </a:rPr>
              <a:t>̈- </a:t>
            </a:r>
            <a:r>
              <a:rPr lang="tr-TR" sz="1800" dirty="0" err="1">
                <a:effectLst/>
                <a:latin typeface="Cambria" panose="02040503050406030204" pitchFamily="18" charset="0"/>
              </a:rPr>
              <a:t>zenlemesine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yapmayı </a:t>
            </a:r>
            <a:r>
              <a:rPr lang="tr-TR" sz="1800" b="1" dirty="0" err="1">
                <a:effectLst/>
                <a:latin typeface="Cambria" panose="02040503050406030204" pitchFamily="18" charset="0"/>
              </a:rPr>
              <a:t>üstlendiği</a:t>
            </a:r>
            <a:r>
              <a:rPr lang="tr-TR" sz="1800" b="1" dirty="0">
                <a:effectLst/>
                <a:latin typeface="Cambria" panose="02040503050406030204" pitchFamily="18" charset="0"/>
              </a:rPr>
              <a:t> </a:t>
            </a:r>
            <a:r>
              <a:rPr lang="tr-TR" sz="1800" b="1" dirty="0" err="1">
                <a:effectLst/>
                <a:latin typeface="Cambria" panose="02040503050406030204" pitchFamily="18" charset="0"/>
              </a:rPr>
              <a:t>işle</a:t>
            </a:r>
            <a:r>
              <a:rPr lang="tr-TR" sz="1800" b="1" dirty="0">
                <a:effectLst/>
                <a:latin typeface="Cambria" panose="02040503050406030204" pitchFamily="18" charset="0"/>
              </a:rPr>
              <a:t> ilgili olarak kendisine </a:t>
            </a:r>
            <a:r>
              <a:rPr lang="tr-TR" sz="1800" b="1" dirty="0" err="1">
                <a:effectLst/>
                <a:latin typeface="Cambria" panose="02040503050406030204" pitchFamily="18" charset="0"/>
              </a:rPr>
              <a:t>ihtiyac</a:t>
            </a:r>
            <a:r>
              <a:rPr lang="tr-TR" sz="1800" b="1" dirty="0">
                <a:effectLst/>
                <a:latin typeface="Cambria" panose="02040503050406030204" pitchFamily="18" charset="0"/>
              </a:rPr>
              <a:t>̧ duyul- </a:t>
            </a:r>
            <a:r>
              <a:rPr lang="tr-TR" sz="1800" b="1" dirty="0" err="1">
                <a:effectLst/>
                <a:latin typeface="Cambria" panose="02040503050406030204" pitchFamily="18" charset="0"/>
              </a:rPr>
              <a:t>ması</a:t>
            </a:r>
            <a:r>
              <a:rPr lang="tr-TR" sz="1800" b="1" dirty="0">
                <a:effectLst/>
                <a:latin typeface="Cambria" panose="02040503050406030204" pitchFamily="18" charset="0"/>
              </a:rPr>
              <a:t> halinde iş </a:t>
            </a:r>
            <a:r>
              <a:rPr lang="tr-TR" sz="1800" b="1" dirty="0" err="1">
                <a:effectLst/>
                <a:latin typeface="Cambria" panose="02040503050406030204" pitchFamily="18" charset="0"/>
              </a:rPr>
              <a:t>görme</a:t>
            </a:r>
            <a:r>
              <a:rPr lang="tr-TR" sz="1800" b="1" dirty="0">
                <a:effectLst/>
                <a:latin typeface="Cambria" panose="02040503050406030204" pitchFamily="18" charset="0"/>
              </a:rPr>
              <a:t> ediminin yerine </a:t>
            </a:r>
            <a:r>
              <a:rPr lang="tr-TR" sz="1800" b="1" dirty="0" err="1">
                <a:effectLst/>
                <a:latin typeface="Cambria" panose="02040503050406030204" pitchFamily="18" charset="0"/>
              </a:rPr>
              <a:t>getirileceğinin</a:t>
            </a:r>
            <a:r>
              <a:rPr lang="tr-TR" sz="1800" b="1" dirty="0">
                <a:effectLst/>
                <a:latin typeface="Cambria" panose="02040503050406030204" pitchFamily="18" charset="0"/>
              </a:rPr>
              <a:t> </a:t>
            </a:r>
            <a:r>
              <a:rPr lang="tr-TR" sz="1800" b="1" dirty="0" err="1">
                <a:effectLst/>
                <a:latin typeface="Cambria" panose="02040503050406030204" pitchFamily="18" charset="0"/>
              </a:rPr>
              <a:t>kararlaştırıldığı</a:t>
            </a:r>
            <a:r>
              <a:rPr lang="tr-TR" sz="1800" b="1" dirty="0">
                <a:effectLst/>
                <a:latin typeface="Cambria" panose="02040503050406030204" pitchFamily="18" charset="0"/>
              </a:rPr>
              <a:t> iş </a:t>
            </a:r>
            <a:r>
              <a:rPr lang="tr-TR" sz="1800" b="1" dirty="0" err="1">
                <a:effectLst/>
                <a:latin typeface="Cambria" panose="02040503050406030204" pitchFamily="18" charset="0"/>
              </a:rPr>
              <a:t>ilişkisi</a:t>
            </a:r>
            <a:r>
              <a:rPr lang="tr-TR" sz="1800" b="1" dirty="0">
                <a:effectLst/>
                <a:latin typeface="Cambria" panose="02040503050406030204" pitchFamily="18" charset="0"/>
              </a:rPr>
              <a:t> </a:t>
            </a:r>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dirty="0" err="1">
                <a:effectLst/>
                <a:latin typeface="Cambria" panose="02040503050406030204" pitchFamily="18" charset="0"/>
              </a:rPr>
              <a:t>çalışmaya</a:t>
            </a:r>
            <a:r>
              <a:rPr lang="tr-TR" sz="1800" dirty="0">
                <a:effectLst/>
                <a:latin typeface="Cambria" panose="02040503050406030204" pitchFamily="18" charset="0"/>
              </a:rPr>
              <a:t> dayalı kısmi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olarak adlandırılır. </a:t>
            </a:r>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b="1" dirty="0">
                <a:effectLst/>
                <a:latin typeface="Cambria" panose="02040503050406030204" pitchFamily="18" charset="0"/>
              </a:rPr>
              <a:t>yazılı </a:t>
            </a:r>
            <a:r>
              <a:rPr lang="tr-TR" sz="1800" b="1" dirty="0" err="1">
                <a:effectLst/>
                <a:latin typeface="Cambria" panose="02040503050406030204" pitchFamily="18" charset="0"/>
              </a:rPr>
              <a:t>şekilde</a:t>
            </a:r>
            <a:r>
              <a:rPr lang="tr-TR" sz="1800" b="1" dirty="0">
                <a:effectLst/>
                <a:latin typeface="Cambria" panose="02040503050406030204" pitchFamily="18" charset="0"/>
              </a:rPr>
              <a:t> </a:t>
            </a:r>
            <a:r>
              <a:rPr lang="tr-TR" sz="1800" dirty="0">
                <a:effectLst/>
                <a:latin typeface="Cambria" panose="02040503050406030204" pitchFamily="18" charset="0"/>
              </a:rPr>
              <a:t>yapılması zorunludur. </a:t>
            </a:r>
            <a:endParaRPr lang="tr-TR" dirty="0"/>
          </a:p>
          <a:p>
            <a:r>
              <a:rPr lang="tr-TR" sz="1800" dirty="0">
                <a:effectLst/>
                <a:latin typeface="Cambria" panose="02040503050406030204" pitchFamily="18" charset="0"/>
              </a:rPr>
              <a:t>Hafta, ay veya yıl gibi bir zaman dilimi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ne kadar </a:t>
            </a:r>
            <a:r>
              <a:rPr lang="tr-TR" sz="1800" dirty="0" err="1">
                <a:effectLst/>
                <a:latin typeface="Cambria" panose="02040503050406030204" pitchFamily="18" charset="0"/>
              </a:rPr>
              <a:t>süreyle</a:t>
            </a:r>
            <a:r>
              <a:rPr lang="tr-TR" sz="1800" dirty="0">
                <a:effectLst/>
                <a:latin typeface="Cambria" panose="02040503050406030204" pitchFamily="18" charset="0"/>
              </a:rPr>
              <a:t> </a:t>
            </a:r>
            <a:r>
              <a:rPr lang="tr-TR" sz="1800" dirty="0" err="1">
                <a:effectLst/>
                <a:latin typeface="Cambria" panose="02040503050406030204" pitchFamily="18" charset="0"/>
              </a:rPr>
              <a:t>çalışacağını</a:t>
            </a:r>
            <a:r>
              <a:rPr lang="tr-TR" sz="1800" dirty="0">
                <a:effectLst/>
                <a:latin typeface="Cambria" panose="02040503050406030204" pitchFamily="18" charset="0"/>
              </a:rPr>
              <a:t> taraflar belirlemedikleri takdirde, haftalık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20 saat </a:t>
            </a:r>
            <a:r>
              <a:rPr lang="tr-TR" sz="1800" dirty="0" err="1">
                <a:effectLst/>
                <a:latin typeface="Cambria" panose="02040503050406030204" pitchFamily="18" charset="0"/>
              </a:rPr>
              <a:t>kararlaştırılmıs</a:t>
            </a:r>
            <a:r>
              <a:rPr lang="tr-TR" sz="1800" dirty="0">
                <a:effectLst/>
                <a:latin typeface="Cambria" panose="02040503050406030204" pitchFamily="18" charset="0"/>
              </a:rPr>
              <a:t>̧ sayılır ve belirlenen </a:t>
            </a:r>
            <a:r>
              <a:rPr lang="tr-TR" sz="1800" dirty="0" err="1">
                <a:effectLst/>
                <a:latin typeface="Cambria" panose="02040503050406030204" pitchFamily="18" charset="0"/>
              </a:rPr>
              <a:t>sürede</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çalıştırılsın</a:t>
            </a:r>
            <a:r>
              <a:rPr lang="tr-TR" sz="1800" dirty="0">
                <a:effectLst/>
                <a:latin typeface="Cambria" panose="02040503050406030204" pitchFamily="18" charset="0"/>
              </a:rPr>
              <a:t> veya </a:t>
            </a:r>
            <a:r>
              <a:rPr lang="tr-TR" sz="1800" dirty="0" err="1">
                <a:effectLst/>
                <a:latin typeface="Cambria" panose="02040503050406030204" pitchFamily="18" charset="0"/>
              </a:rPr>
              <a:t>çalıştırılmasın</a:t>
            </a:r>
            <a:r>
              <a:rPr lang="tr-TR" sz="1800" dirty="0">
                <a:effectLst/>
                <a:latin typeface="Cambria" panose="02040503050406030204" pitchFamily="18" charset="0"/>
              </a:rPr>
              <a:t> </a:t>
            </a:r>
            <a:r>
              <a:rPr lang="tr-TR" sz="1800" dirty="0" err="1">
                <a:effectLst/>
                <a:latin typeface="Cambria" panose="02040503050406030204" pitchFamily="18" charset="0"/>
              </a:rPr>
              <a:t>ücrete</a:t>
            </a:r>
            <a:r>
              <a:rPr lang="tr-TR" sz="1800" dirty="0">
                <a:effectLst/>
                <a:latin typeface="Cambria" panose="02040503050406030204" pitchFamily="18" charset="0"/>
              </a:rPr>
              <a:t> hak kazanır (İK m. 14/II). Aksi </a:t>
            </a:r>
            <a:r>
              <a:rPr lang="tr-TR" sz="1800" dirty="0" err="1">
                <a:effectLst/>
                <a:latin typeface="Cambria" panose="02040503050406030204" pitchFamily="18" charset="0"/>
              </a:rPr>
              <a:t>kararlaştı</a:t>
            </a:r>
            <a:r>
              <a:rPr lang="tr-TR" sz="1800" dirty="0">
                <a:effectLst/>
                <a:latin typeface="Cambria" panose="02040503050406030204" pitchFamily="18" charset="0"/>
              </a:rPr>
              <a:t>- </a:t>
            </a:r>
            <a:r>
              <a:rPr lang="tr-TR" sz="1800" dirty="0" err="1">
                <a:effectLst/>
                <a:latin typeface="Cambria" panose="02040503050406030204" pitchFamily="18" charset="0"/>
              </a:rPr>
              <a:t>rılmadıkça</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çalışacağı</a:t>
            </a:r>
            <a:r>
              <a:rPr lang="tr-TR" sz="1800" dirty="0">
                <a:effectLst/>
                <a:latin typeface="Cambria" panose="02040503050406030204" pitchFamily="18" charset="0"/>
              </a:rPr>
              <a:t> zamandan en az </a:t>
            </a:r>
            <a:r>
              <a:rPr lang="tr-TR" sz="1800" dirty="0" err="1">
                <a:effectLst/>
                <a:latin typeface="Cambria" panose="02040503050406030204" pitchFamily="18" charset="0"/>
              </a:rPr>
              <a:t>dört</a:t>
            </a:r>
            <a:r>
              <a:rPr lang="tr-TR" sz="1800" dirty="0">
                <a:effectLst/>
                <a:latin typeface="Cambria" panose="02040503050406030204" pitchFamily="18" charset="0"/>
              </a:rPr>
              <a:t>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önce</a:t>
            </a:r>
            <a:r>
              <a:rPr lang="tr-TR" sz="1800" dirty="0">
                <a:effectLst/>
                <a:latin typeface="Cambria" panose="02040503050406030204" pitchFamily="18" charset="0"/>
              </a:rPr>
              <a:t> </a:t>
            </a:r>
            <a:r>
              <a:rPr lang="tr-TR" sz="1800" dirty="0" err="1">
                <a:effectLst/>
                <a:latin typeface="Cambria" panose="02040503050406030204" pitchFamily="18" charset="0"/>
              </a:rPr>
              <a:t>çağrı</a:t>
            </a:r>
            <a:r>
              <a:rPr lang="tr-TR" sz="1800" dirty="0">
                <a:effectLst/>
                <a:latin typeface="Cambria" panose="02040503050406030204" pitchFamily="18" charset="0"/>
              </a:rPr>
              <a:t> yapmak zorunda olup, </a:t>
            </a:r>
            <a:r>
              <a:rPr lang="tr-TR" sz="1800" dirty="0" err="1">
                <a:effectLst/>
                <a:latin typeface="Cambria" panose="02040503050406030204" pitchFamily="18" charset="0"/>
              </a:rPr>
              <a:t>sözleşmede</a:t>
            </a:r>
            <a:r>
              <a:rPr lang="tr-TR" sz="1800" dirty="0">
                <a:effectLst/>
                <a:latin typeface="Cambria" panose="02040503050406030204" pitchFamily="18" charset="0"/>
              </a:rPr>
              <a:t> </a:t>
            </a:r>
            <a:r>
              <a:rPr lang="tr-TR" sz="1800" dirty="0" err="1">
                <a:effectLst/>
                <a:latin typeface="Cambria" panose="02040503050406030204" pitchFamily="18" charset="0"/>
              </a:rPr>
              <a:t>günlük</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kararlaştırılmamıs</a:t>
            </a:r>
            <a:r>
              <a:rPr lang="tr-TR" sz="1800" dirty="0">
                <a:effectLst/>
                <a:latin typeface="Cambria" panose="02040503050406030204" pitchFamily="18" charset="0"/>
              </a:rPr>
              <a:t>̧ ise, </a:t>
            </a:r>
            <a:r>
              <a:rPr lang="tr-TR" sz="1800" dirty="0" err="1">
                <a:effectLst/>
                <a:latin typeface="Cambria" panose="02040503050406030204" pitchFamily="18" charset="0"/>
              </a:rPr>
              <a:t>işveren</a:t>
            </a:r>
            <a:r>
              <a:rPr lang="tr-TR" sz="1800" dirty="0">
                <a:effectLst/>
                <a:latin typeface="Cambria" panose="02040503050406030204" pitchFamily="18" charset="0"/>
              </a:rPr>
              <a:t> her </a:t>
            </a:r>
            <a:r>
              <a:rPr lang="tr-TR" sz="1800" dirty="0" err="1">
                <a:effectLst/>
                <a:latin typeface="Cambria" panose="02040503050406030204" pitchFamily="18" charset="0"/>
              </a:rPr>
              <a:t>çağrıda</a:t>
            </a:r>
            <a:r>
              <a:rPr lang="tr-TR" sz="1800" dirty="0">
                <a:effectLst/>
                <a:latin typeface="Cambria" panose="02040503050406030204" pitchFamily="18" charset="0"/>
              </a:rPr>
              <a:t> en az </a:t>
            </a:r>
            <a:r>
              <a:rPr lang="tr-TR" sz="1800" dirty="0" err="1">
                <a:effectLst/>
                <a:latin typeface="Cambria" panose="02040503050406030204" pitchFamily="18" charset="0"/>
              </a:rPr>
              <a:t>dört</a:t>
            </a:r>
            <a:r>
              <a:rPr lang="tr-TR" sz="1800" dirty="0">
                <a:effectLst/>
                <a:latin typeface="Cambria" panose="02040503050406030204" pitchFamily="18" charset="0"/>
              </a:rPr>
              <a:t> saat </a:t>
            </a:r>
            <a:r>
              <a:rPr lang="tr-TR" sz="1800" dirty="0" err="1">
                <a:effectLst/>
                <a:latin typeface="Cambria" panose="02040503050406030204" pitchFamily="18" charset="0"/>
              </a:rPr>
              <a:t>üst</a:t>
            </a:r>
            <a:r>
              <a:rPr lang="tr-TR" sz="1800" dirty="0">
                <a:effectLst/>
                <a:latin typeface="Cambria" panose="02040503050406030204" pitchFamily="18" charset="0"/>
              </a:rPr>
              <a:t> </a:t>
            </a:r>
            <a:r>
              <a:rPr lang="tr-TR" sz="1800" dirty="0" err="1">
                <a:effectLst/>
                <a:latin typeface="Cambria" panose="02040503050406030204" pitchFamily="18" charset="0"/>
              </a:rPr>
              <a:t>üste</a:t>
            </a:r>
            <a:r>
              <a:rPr lang="tr-TR" sz="1800" dirty="0">
                <a:effectLst/>
                <a:latin typeface="Cambria" panose="02040503050406030204" pitchFamily="18" charset="0"/>
              </a:rPr>
              <a:t> </a:t>
            </a:r>
            <a:r>
              <a:rPr lang="tr-TR" sz="1800" dirty="0" err="1">
                <a:effectLst/>
                <a:latin typeface="Cambria" panose="02040503050406030204" pitchFamily="18" charset="0"/>
              </a:rPr>
              <a:t>işçiyi</a:t>
            </a:r>
            <a:r>
              <a:rPr lang="tr-TR" sz="1800" dirty="0">
                <a:effectLst/>
                <a:latin typeface="Cambria" panose="02040503050406030204" pitchFamily="18" charset="0"/>
              </a:rPr>
              <a:t> </a:t>
            </a:r>
            <a:r>
              <a:rPr lang="tr-TR" sz="1800" dirty="0" err="1">
                <a:effectLst/>
                <a:latin typeface="Cambria" panose="02040503050406030204" pitchFamily="18" charset="0"/>
              </a:rPr>
              <a:t>çalıştırmak</a:t>
            </a:r>
            <a:r>
              <a:rPr lang="tr-TR" sz="1800" dirty="0">
                <a:effectLst/>
                <a:latin typeface="Cambria" panose="02040503050406030204" pitchFamily="18" charset="0"/>
              </a:rPr>
              <a:t> zorundadır.</a:t>
            </a:r>
            <a:endParaRPr lang="tr-TR" dirty="0"/>
          </a:p>
        </p:txBody>
      </p:sp>
    </p:spTree>
    <p:extLst>
      <p:ext uri="{BB962C8B-B14F-4D97-AF65-F5344CB8AC3E}">
        <p14:creationId xmlns:p14="http://schemas.microsoft.com/office/powerpoint/2010/main" val="423824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463CBC-5A40-DC76-1F2B-A6CA86B5818A}"/>
              </a:ext>
            </a:extLst>
          </p:cNvPr>
          <p:cNvSpPr>
            <a:spLocks noGrp="1"/>
          </p:cNvSpPr>
          <p:nvPr>
            <p:ph type="title"/>
          </p:nvPr>
        </p:nvSpPr>
        <p:spPr/>
        <p:txBody>
          <a:bodyPr>
            <a:normAutofit/>
          </a:bodyPr>
          <a:lstStyle/>
          <a:p>
            <a:pPr algn="ctr"/>
            <a:r>
              <a:rPr lang="tr-TR" sz="2000" b="1" dirty="0">
                <a:effectLst/>
                <a:latin typeface="Graphik"/>
              </a:rPr>
              <a:t>DENEME SÜRELİ İŞ SÖZLEŞMESİ </a:t>
            </a:r>
            <a:br>
              <a:rPr lang="tr-TR" sz="2000" dirty="0"/>
            </a:br>
            <a:endParaRPr lang="tr-TR" sz="2000" dirty="0"/>
          </a:p>
        </p:txBody>
      </p:sp>
      <p:sp>
        <p:nvSpPr>
          <p:cNvPr id="3" name="İçerik Yer Tutucusu 2">
            <a:extLst>
              <a:ext uri="{FF2B5EF4-FFF2-40B4-BE49-F238E27FC236}">
                <a16:creationId xmlns:a16="http://schemas.microsoft.com/office/drawing/2014/main" id="{36A4A85B-C8EF-DE52-6EBF-D528E4D035F6}"/>
              </a:ext>
            </a:extLst>
          </p:cNvPr>
          <p:cNvSpPr>
            <a:spLocks noGrp="1"/>
          </p:cNvSpPr>
          <p:nvPr>
            <p:ph idx="1"/>
          </p:nvPr>
        </p:nvSpPr>
        <p:spPr/>
        <p:txBody>
          <a:bodyPr>
            <a:normAutofit lnSpcReduction="10000"/>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tarafları </a:t>
            </a:r>
            <a:r>
              <a:rPr lang="tr-TR" sz="1800" dirty="0" err="1">
                <a:effectLst/>
                <a:latin typeface="Cambria" panose="02040503050406030204" pitchFamily="18" charset="0"/>
              </a:rPr>
              <a:t>sözleşmenin</a:t>
            </a:r>
            <a:r>
              <a:rPr lang="tr-TR" sz="1800" dirty="0">
                <a:effectLst/>
                <a:latin typeface="Cambria" panose="02040503050406030204" pitchFamily="18" charset="0"/>
              </a:rPr>
              <a:t> </a:t>
            </a:r>
            <a:r>
              <a:rPr lang="tr-TR" sz="1800" dirty="0" err="1">
                <a:effectLst/>
                <a:latin typeface="Cambria" panose="02040503050406030204" pitchFamily="18" charset="0"/>
              </a:rPr>
              <a:t>başlangıcında</a:t>
            </a:r>
            <a:r>
              <a:rPr lang="tr-TR" sz="1800" dirty="0">
                <a:effectLst/>
                <a:latin typeface="Cambria" panose="02040503050406030204" pitchFamily="18" charset="0"/>
              </a:rPr>
              <a:t> bir deneme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kararlaştırabilir</a:t>
            </a:r>
            <a:r>
              <a:rPr lang="tr-TR" sz="1800" dirty="0">
                <a:effectLst/>
                <a:latin typeface="Cambria" panose="02040503050406030204" pitchFamily="18" charset="0"/>
              </a:rPr>
              <a:t>. </a:t>
            </a:r>
            <a:r>
              <a:rPr lang="tr-TR" sz="1800" dirty="0" err="1">
                <a:effectLst/>
                <a:latin typeface="Cambria" panose="02040503050406030204" pitchFamily="18" charset="0"/>
              </a:rPr>
              <a:t>Böylece</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bilgisi, yetenekleri, </a:t>
            </a:r>
            <a:r>
              <a:rPr lang="tr-TR" sz="1800" dirty="0" err="1">
                <a:effectLst/>
                <a:latin typeface="Cambria" panose="02040503050406030204" pitchFamily="18" charset="0"/>
              </a:rPr>
              <a:t>çalışkanlığı</a:t>
            </a:r>
            <a:r>
              <a:rPr lang="tr-TR" sz="1800" dirty="0">
                <a:effectLst/>
                <a:latin typeface="Cambria" panose="02040503050406030204" pitchFamily="18" charset="0"/>
              </a:rPr>
              <a:t> ve </a:t>
            </a:r>
            <a:r>
              <a:rPr lang="tr-TR" sz="1800" dirty="0" err="1">
                <a:effectLst/>
                <a:latin typeface="Cambria" panose="02040503050406030204" pitchFamily="18" charset="0"/>
              </a:rPr>
              <a:t>kişiliği</a:t>
            </a:r>
            <a:r>
              <a:rPr lang="tr-TR" sz="1800" dirty="0">
                <a:effectLst/>
                <a:latin typeface="Cambria" panose="02040503050406030204" pitchFamily="18" charset="0"/>
              </a:rPr>
              <a:t> konusunda bilgi sahibi ol- makta, </a:t>
            </a:r>
            <a:r>
              <a:rPr lang="tr-TR" sz="1800" dirty="0" err="1">
                <a:effectLst/>
                <a:latin typeface="Cambria" panose="02040503050406030204" pitchFamily="18" charset="0"/>
              </a:rPr>
              <a:t>işçi</a:t>
            </a:r>
            <a:r>
              <a:rPr lang="tr-TR" sz="1800" dirty="0">
                <a:effectLst/>
                <a:latin typeface="Cambria" panose="02040503050406030204" pitchFamily="18" charset="0"/>
              </a:rPr>
              <a:t> de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koşullarının</a:t>
            </a:r>
            <a:r>
              <a:rPr lang="tr-TR" sz="1800" dirty="0">
                <a:effectLst/>
                <a:latin typeface="Cambria" panose="02040503050406030204" pitchFamily="18" charset="0"/>
              </a:rPr>
              <a:t> kendisine uygun olup </a:t>
            </a:r>
            <a:r>
              <a:rPr lang="tr-TR" sz="1800" dirty="0" err="1">
                <a:effectLst/>
                <a:latin typeface="Cambria" panose="02040503050406030204" pitchFamily="18" charset="0"/>
              </a:rPr>
              <a:t>olmadığını</a:t>
            </a:r>
            <a:r>
              <a:rPr lang="tr-TR" sz="1800" dirty="0">
                <a:effectLst/>
                <a:latin typeface="Cambria" panose="02040503050406030204" pitchFamily="18" charset="0"/>
              </a:rPr>
              <a:t> bu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içerisinde</a:t>
            </a:r>
            <a:r>
              <a:rPr lang="tr-TR" sz="1800" dirty="0">
                <a:effectLst/>
                <a:latin typeface="Cambria" panose="02040503050406030204" pitchFamily="18" charset="0"/>
              </a:rPr>
              <a:t> de- </a:t>
            </a:r>
            <a:r>
              <a:rPr lang="tr-TR" sz="1800" dirty="0" err="1">
                <a:effectLst/>
                <a:latin typeface="Cambria" panose="02040503050406030204" pitchFamily="18" charset="0"/>
              </a:rPr>
              <a:t>ğerlendirmektedir</a:t>
            </a:r>
            <a:r>
              <a:rPr lang="tr-TR" sz="1800" dirty="0">
                <a:effectLst/>
                <a:latin typeface="Cambria" panose="02040503050406030204" pitchFamily="18" charset="0"/>
              </a:rPr>
              <a:t>. Taraflar deneme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kararlaştırıp</a:t>
            </a:r>
            <a:r>
              <a:rPr lang="tr-TR" sz="1800" dirty="0">
                <a:effectLst/>
                <a:latin typeface="Cambria" panose="02040503050406030204" pitchFamily="18" charset="0"/>
              </a:rPr>
              <a:t> </a:t>
            </a:r>
            <a:r>
              <a:rPr lang="tr-TR" sz="1800" dirty="0" err="1">
                <a:effectLst/>
                <a:latin typeface="Cambria" panose="02040503050406030204" pitchFamily="18" charset="0"/>
              </a:rPr>
              <a:t>kararlaştırmamak</a:t>
            </a:r>
            <a:r>
              <a:rPr lang="tr-TR" sz="1800" dirty="0">
                <a:effectLst/>
                <a:latin typeface="Cambria" panose="02040503050406030204" pitchFamily="18" charset="0"/>
              </a:rPr>
              <a:t> konusunda </a:t>
            </a:r>
            <a:r>
              <a:rPr lang="tr-TR" sz="1800" dirty="0" err="1">
                <a:effectLst/>
                <a:latin typeface="Cambria" panose="02040503050406030204" pitchFamily="18" charset="0"/>
              </a:rPr>
              <a:t>öz</a:t>
            </a:r>
            <a:r>
              <a:rPr lang="tr-TR" sz="1800" dirty="0">
                <a:effectLst/>
                <a:latin typeface="Cambria" panose="02040503050406030204" pitchFamily="18" charset="0"/>
              </a:rPr>
              <a:t>- </a:t>
            </a:r>
            <a:r>
              <a:rPr lang="tr-TR" sz="1800" dirty="0" err="1">
                <a:effectLst/>
                <a:latin typeface="Cambria" panose="02040503050406030204" pitchFamily="18" charset="0"/>
              </a:rPr>
              <a:t>gürdür</a:t>
            </a:r>
            <a:r>
              <a:rPr lang="tr-TR" sz="1800" dirty="0">
                <a:effectLst/>
                <a:latin typeface="Cambria" panose="02040503050406030204" pitchFamily="18" charset="0"/>
              </a:rPr>
              <a:t>. </a:t>
            </a:r>
            <a:r>
              <a:rPr lang="tr-TR" sz="1800" dirty="0">
                <a:latin typeface="Cambria" panose="02040503050406030204" pitchFamily="18" charset="0"/>
              </a:rPr>
              <a:t>G</a:t>
            </a:r>
            <a:r>
              <a:rPr lang="tr-TR" sz="1800" dirty="0">
                <a:effectLst/>
                <a:latin typeface="Cambria" panose="02040503050406030204" pitchFamily="18" charset="0"/>
              </a:rPr>
              <a:t>erek belirli gerekse belirsiz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sözleşmelerinde</a:t>
            </a:r>
            <a:r>
              <a:rPr lang="tr-TR" sz="1800" dirty="0">
                <a:effectLst/>
                <a:latin typeface="Cambria" panose="02040503050406030204" pitchFamily="18" charset="0"/>
              </a:rPr>
              <a:t> yahut </a:t>
            </a:r>
            <a:r>
              <a:rPr lang="tr-TR" sz="1800" dirty="0" err="1">
                <a:effectLst/>
                <a:latin typeface="Cambria" panose="02040503050406030204" pitchFamily="18" charset="0"/>
              </a:rPr>
              <a:t>diğer</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türlerinde</a:t>
            </a:r>
            <a:r>
              <a:rPr lang="tr-TR" sz="1800" dirty="0">
                <a:effectLst/>
                <a:latin typeface="Cambria" panose="02040503050406030204" pitchFamily="18" charset="0"/>
              </a:rPr>
              <a:t> deneme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kararlaştırılması</a:t>
            </a:r>
            <a:r>
              <a:rPr lang="tr-TR" sz="1800" dirty="0">
                <a:effectLst/>
                <a:latin typeface="Cambria" panose="02040503050406030204" pitchFamily="18" charset="0"/>
              </a:rPr>
              <a:t> </a:t>
            </a:r>
            <a:r>
              <a:rPr lang="tr-TR" sz="1800" dirty="0" err="1">
                <a:effectLst/>
                <a:latin typeface="Cambria" panose="02040503050406030204" pitchFamily="18" charset="0"/>
              </a:rPr>
              <a:t>mümkündür</a:t>
            </a:r>
            <a:r>
              <a:rPr lang="tr-TR" sz="1800" dirty="0">
                <a:effectLst/>
                <a:latin typeface="Cambria" panose="02040503050406030204" pitchFamily="18" charset="0"/>
              </a:rPr>
              <a:t>. </a:t>
            </a:r>
          </a:p>
          <a:p>
            <a:r>
              <a:rPr lang="tr-TR" sz="1800" dirty="0">
                <a:effectLst/>
                <a:latin typeface="Cambria" panose="02040503050406030204" pitchFamily="18" charset="0"/>
              </a:rPr>
              <a:t>Taraflarca iş </a:t>
            </a:r>
            <a:r>
              <a:rPr lang="tr-TR" sz="1800" dirty="0" err="1">
                <a:effectLst/>
                <a:latin typeface="Cambria" panose="02040503050406030204" pitchFamily="18" charset="0"/>
              </a:rPr>
              <a:t>sözleşmesine</a:t>
            </a:r>
            <a:r>
              <a:rPr lang="tr-TR" sz="1800" dirty="0">
                <a:effectLst/>
                <a:latin typeface="Cambria" panose="02040503050406030204" pitchFamily="18" charset="0"/>
              </a:rPr>
              <a:t> bir </a:t>
            </a:r>
            <a:r>
              <a:rPr lang="tr-TR" sz="1800" b="1" dirty="0">
                <a:effectLst/>
                <a:latin typeface="Cambria" panose="02040503050406030204" pitchFamily="18" charset="0"/>
              </a:rPr>
              <a:t>deneme kaydı </a:t>
            </a:r>
            <a:r>
              <a:rPr lang="tr-TR" sz="1800" dirty="0" err="1">
                <a:effectLst/>
                <a:latin typeface="Cambria" panose="02040503050406030204" pitchFamily="18" charset="0"/>
              </a:rPr>
              <a:t>konulduğunda</a:t>
            </a:r>
            <a:r>
              <a:rPr lang="tr-TR" sz="1800" dirty="0">
                <a:effectLst/>
                <a:latin typeface="Cambria" panose="02040503050406030204" pitchFamily="18" charset="0"/>
              </a:rPr>
              <a:t>, bunun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b="1" dirty="0">
                <a:effectLst/>
                <a:latin typeface="Cambria" panose="02040503050406030204" pitchFamily="18" charset="0"/>
              </a:rPr>
              <a:t>en </a:t>
            </a:r>
            <a:r>
              <a:rPr lang="tr-TR" sz="1800" b="1" dirty="0" err="1">
                <a:effectLst/>
                <a:latin typeface="Cambria" panose="02040503050406030204" pitchFamily="18" charset="0"/>
              </a:rPr>
              <a:t>çok</a:t>
            </a:r>
            <a:r>
              <a:rPr lang="tr-TR" sz="1800" b="1" dirty="0">
                <a:effectLst/>
                <a:latin typeface="Cambria" panose="02040503050406030204" pitchFamily="18" charset="0"/>
              </a:rPr>
              <a:t> iki ay </a:t>
            </a:r>
            <a:r>
              <a:rPr lang="tr-TR" sz="1800" dirty="0">
                <a:effectLst/>
                <a:latin typeface="Cambria" panose="02040503050406030204" pitchFamily="18" charset="0"/>
              </a:rPr>
              <a:t>olabilir. Ancak deneme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b="1" dirty="0">
                <a:effectLst/>
                <a:latin typeface="Cambria" panose="02040503050406030204" pitchFamily="18" charset="0"/>
              </a:rPr>
              <a:t>toplu iş </a:t>
            </a:r>
            <a:r>
              <a:rPr lang="tr-TR" sz="1800" b="1" dirty="0" err="1">
                <a:effectLst/>
                <a:latin typeface="Cambria" panose="02040503050406030204" pitchFamily="18" charset="0"/>
              </a:rPr>
              <a:t>sözleşmesiyle</a:t>
            </a:r>
            <a:r>
              <a:rPr lang="tr-TR" sz="1800" b="1" dirty="0">
                <a:effectLst/>
                <a:latin typeface="Cambria" panose="02040503050406030204" pitchFamily="18" charset="0"/>
              </a:rPr>
              <a:t> </a:t>
            </a:r>
            <a:r>
              <a:rPr lang="tr-TR" sz="1800" b="1" dirty="0" err="1">
                <a:effectLst/>
                <a:latin typeface="Cambria" panose="02040503050406030204" pitchFamily="18" charset="0"/>
              </a:rPr>
              <a:t>dört</a:t>
            </a:r>
            <a:r>
              <a:rPr lang="tr-TR" sz="1800" b="1" dirty="0">
                <a:effectLst/>
                <a:latin typeface="Cambria" panose="02040503050406030204" pitchFamily="18" charset="0"/>
              </a:rPr>
              <a:t> aya </a:t>
            </a:r>
            <a:r>
              <a:rPr lang="tr-TR" sz="1800" dirty="0">
                <a:effectLst/>
                <a:latin typeface="Cambria" panose="02040503050406030204" pitchFamily="18" charset="0"/>
              </a:rPr>
              <a:t>kadar arttırılabilir.</a:t>
            </a:r>
          </a:p>
          <a:p>
            <a:endParaRPr lang="tr-TR" dirty="0"/>
          </a:p>
          <a:p>
            <a:r>
              <a:rPr lang="tr-TR" sz="1800" i="1" dirty="0">
                <a:effectLst/>
                <a:latin typeface="Cambria" panose="02040503050406030204" pitchFamily="18" charset="0"/>
              </a:rPr>
              <a:t>Deneme </a:t>
            </a:r>
            <a:r>
              <a:rPr lang="tr-TR" sz="1800" i="1" dirty="0" err="1">
                <a:effectLst/>
                <a:latin typeface="Cambria" panose="02040503050406030204" pitchFamily="18" charset="0"/>
              </a:rPr>
              <a:t>süresi</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fiilen </a:t>
            </a:r>
            <a:r>
              <a:rPr lang="tr-TR" sz="1800" i="1" dirty="0" err="1">
                <a:effectLst/>
                <a:latin typeface="Cambria" panose="02040503050406030204" pitchFamily="18" charset="0"/>
              </a:rPr>
              <a:t>işe</a:t>
            </a:r>
            <a:r>
              <a:rPr lang="tr-TR" sz="1800" i="1" dirty="0">
                <a:effectLst/>
                <a:latin typeface="Cambria" panose="02040503050406030204" pitchFamily="18" charset="0"/>
              </a:rPr>
              <a:t> </a:t>
            </a:r>
            <a:r>
              <a:rPr lang="tr-TR" sz="1800" i="1" dirty="0" err="1">
                <a:effectLst/>
                <a:latin typeface="Cambria" panose="02040503050406030204" pitchFamily="18" charset="0"/>
              </a:rPr>
              <a:t>başladığı</a:t>
            </a:r>
            <a:r>
              <a:rPr lang="tr-TR" sz="1800" i="1" dirty="0">
                <a:effectLst/>
                <a:latin typeface="Cambria" panose="02040503050406030204" pitchFamily="18" charset="0"/>
              </a:rPr>
              <a:t> tarihte </a:t>
            </a:r>
            <a:r>
              <a:rPr lang="tr-TR" sz="1800" i="1" dirty="0" err="1">
                <a:effectLst/>
                <a:latin typeface="Cambria" panose="02040503050406030204" pitchFamily="18" charset="0"/>
              </a:rPr>
              <a:t>işlemeye</a:t>
            </a:r>
            <a:r>
              <a:rPr lang="tr-TR" sz="1800" i="1" dirty="0">
                <a:effectLst/>
                <a:latin typeface="Cambria" panose="02040503050406030204" pitchFamily="18" charset="0"/>
              </a:rPr>
              <a:t> </a:t>
            </a:r>
            <a:r>
              <a:rPr lang="tr-TR" sz="1800" i="1" dirty="0" err="1">
                <a:effectLst/>
                <a:latin typeface="Cambria" panose="02040503050406030204" pitchFamily="18" charset="0"/>
              </a:rPr>
              <a:t>başlar</a:t>
            </a:r>
            <a:r>
              <a:rPr lang="tr-TR" sz="1800" i="1" dirty="0">
                <a:effectLst/>
                <a:latin typeface="Cambria" panose="02040503050406030204" pitchFamily="18" charset="0"/>
              </a:rPr>
              <a:t> ve bu </a:t>
            </a:r>
            <a:r>
              <a:rPr lang="tr-TR" sz="1800" i="1" dirty="0" err="1">
                <a:effectLst/>
                <a:latin typeface="Cambria" panose="02040503050406030204" pitchFamily="18" charset="0"/>
              </a:rPr>
              <a:t>süre</a:t>
            </a:r>
            <a:r>
              <a:rPr lang="tr-TR" sz="1800" i="1" dirty="0">
                <a:effectLst/>
                <a:latin typeface="Cambria" panose="02040503050406030204" pitchFamily="18" charset="0"/>
              </a:rPr>
              <a:t> durmaz, kesilmez. Deneme </a:t>
            </a:r>
            <a:r>
              <a:rPr lang="tr-TR" sz="1800" i="1" dirty="0" err="1">
                <a:effectLst/>
                <a:latin typeface="Cambria" panose="02040503050406030204" pitchFamily="18" charset="0"/>
              </a:rPr>
              <a:t>süresi</a:t>
            </a:r>
            <a:r>
              <a:rPr lang="tr-TR" sz="1800" i="1" dirty="0">
                <a:effectLst/>
                <a:latin typeface="Cambria" panose="02040503050406030204" pitchFamily="18" charset="0"/>
              </a:rPr>
              <a:t> </a:t>
            </a:r>
            <a:r>
              <a:rPr lang="tr-TR" sz="1800" i="1" dirty="0" err="1">
                <a:effectLst/>
                <a:latin typeface="Cambria" panose="02040503050406030204" pitchFamily="18" charset="0"/>
              </a:rPr>
              <a:t>içinde</a:t>
            </a:r>
            <a:r>
              <a:rPr lang="tr-TR" sz="1800" i="1" dirty="0">
                <a:effectLst/>
                <a:latin typeface="Cambria" panose="02040503050406030204" pitchFamily="18" charset="0"/>
              </a:rPr>
              <a:t> taraflar, iş </a:t>
            </a:r>
            <a:r>
              <a:rPr lang="tr-TR" sz="1800" i="1" dirty="0" err="1">
                <a:effectLst/>
                <a:latin typeface="Cambria" panose="02040503050406030204" pitchFamily="18" charset="0"/>
              </a:rPr>
              <a:t>sözleşmesini</a:t>
            </a:r>
            <a:r>
              <a:rPr lang="tr-TR" sz="1800" i="1" dirty="0">
                <a:effectLst/>
                <a:latin typeface="Cambria" panose="02040503050406030204" pitchFamily="18" charset="0"/>
              </a:rPr>
              <a:t> bildirim </a:t>
            </a:r>
            <a:r>
              <a:rPr lang="tr-TR" sz="1800" i="1" dirty="0" err="1">
                <a:effectLst/>
                <a:latin typeface="Cambria" panose="02040503050406030204" pitchFamily="18" charset="0"/>
              </a:rPr>
              <a:t>süresine</a:t>
            </a:r>
            <a:r>
              <a:rPr lang="tr-TR" sz="1800" i="1" dirty="0">
                <a:effectLst/>
                <a:latin typeface="Cambria" panose="02040503050406030204" pitchFamily="18" charset="0"/>
              </a:rPr>
              <a:t> gerek olmaksızın ve tazminatsız feshedebilir. </a:t>
            </a:r>
            <a:r>
              <a:rPr lang="tr-TR" sz="1800" i="1" dirty="0" err="1">
                <a:effectLst/>
                <a:latin typeface="Cambria" panose="02040503050406030204" pitchFamily="18" charset="0"/>
              </a:rPr>
              <a:t>İşçinin</a:t>
            </a:r>
            <a:r>
              <a:rPr lang="tr-TR" sz="1800" i="1" dirty="0">
                <a:effectLst/>
                <a:latin typeface="Cambria" panose="02040503050406030204" pitchFamily="18" charset="0"/>
              </a:rPr>
              <a:t> </a:t>
            </a:r>
            <a:r>
              <a:rPr lang="tr-TR" sz="1800" i="1" dirty="0" err="1">
                <a:effectLst/>
                <a:latin typeface="Cambria" panose="02040503050406030204" pitchFamily="18" charset="0"/>
              </a:rPr>
              <a:t>çalıştığı</a:t>
            </a:r>
            <a:r>
              <a:rPr lang="tr-TR" sz="1800" i="1" dirty="0">
                <a:effectLst/>
                <a:latin typeface="Cambria" panose="02040503050406030204" pitchFamily="18" charset="0"/>
              </a:rPr>
              <a:t> </a:t>
            </a:r>
            <a:r>
              <a:rPr lang="tr-TR" sz="1800" i="1" dirty="0" err="1">
                <a:effectLst/>
                <a:latin typeface="Cambria" panose="02040503050406030204" pitchFamily="18" charset="0"/>
              </a:rPr>
              <a:t>günler</a:t>
            </a:r>
            <a:r>
              <a:rPr lang="tr-TR" sz="1800" i="1" dirty="0">
                <a:effectLst/>
                <a:latin typeface="Cambria" panose="02040503050406030204" pitchFamily="18" charset="0"/>
              </a:rPr>
              <a:t> </a:t>
            </a:r>
            <a:r>
              <a:rPr lang="tr-TR" sz="1800" i="1" dirty="0" err="1">
                <a:effectLst/>
                <a:latin typeface="Cambria" panose="02040503050406030204" pitchFamily="18" charset="0"/>
              </a:rPr>
              <a:t>için</a:t>
            </a:r>
            <a:r>
              <a:rPr lang="tr-TR" sz="1800" i="1" dirty="0">
                <a:effectLst/>
                <a:latin typeface="Cambria" panose="02040503050406030204" pitchFamily="18" charset="0"/>
              </a:rPr>
              <a:t> </a:t>
            </a:r>
            <a:r>
              <a:rPr lang="tr-TR" sz="1800" i="1" dirty="0" err="1">
                <a:effectLst/>
                <a:latin typeface="Cambria" panose="02040503050406030204" pitchFamily="18" charset="0"/>
              </a:rPr>
              <a:t>ücret</a:t>
            </a:r>
            <a:r>
              <a:rPr lang="tr-TR" sz="1800" i="1" dirty="0">
                <a:effectLst/>
                <a:latin typeface="Cambria" panose="02040503050406030204" pitchFamily="18" charset="0"/>
              </a:rPr>
              <a:t> ve </a:t>
            </a:r>
            <a:r>
              <a:rPr lang="tr-TR" sz="1800" i="1" dirty="0" err="1">
                <a:effectLst/>
                <a:latin typeface="Cambria" panose="02040503050406030204" pitchFamily="18" charset="0"/>
              </a:rPr>
              <a:t>diğer</a:t>
            </a:r>
            <a:r>
              <a:rPr lang="tr-TR" sz="1800" i="1" dirty="0">
                <a:effectLst/>
                <a:latin typeface="Cambria" panose="02040503050406030204" pitchFamily="18" charset="0"/>
              </a:rPr>
              <a:t> hakları saklıdır”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195250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50FA96-B861-0519-33A6-C6A7C8FE339A}"/>
              </a:ext>
            </a:extLst>
          </p:cNvPr>
          <p:cNvSpPr>
            <a:spLocks noGrp="1"/>
          </p:cNvSpPr>
          <p:nvPr>
            <p:ph type="title"/>
          </p:nvPr>
        </p:nvSpPr>
        <p:spPr/>
        <p:txBody>
          <a:bodyPr/>
          <a:lstStyle/>
          <a:p>
            <a:pPr algn="ctr"/>
            <a:r>
              <a:rPr lang="tr-TR" sz="2800" b="1" dirty="0">
                <a:effectLst/>
                <a:latin typeface="Graphik"/>
              </a:rPr>
              <a:t>TAKIM SÖZLEŞMESİ </a:t>
            </a:r>
            <a:br>
              <a:rPr lang="tr-TR" dirty="0"/>
            </a:br>
            <a:endParaRPr lang="tr-TR" dirty="0"/>
          </a:p>
        </p:txBody>
      </p:sp>
      <p:sp>
        <p:nvSpPr>
          <p:cNvPr id="3" name="İçerik Yer Tutucusu 2">
            <a:extLst>
              <a:ext uri="{FF2B5EF4-FFF2-40B4-BE49-F238E27FC236}">
                <a16:creationId xmlns:a16="http://schemas.microsoft.com/office/drawing/2014/main" id="{CB8109F6-DA73-105D-45E3-D996EFA28B0E}"/>
              </a:ext>
            </a:extLst>
          </p:cNvPr>
          <p:cNvSpPr>
            <a:spLocks noGrp="1"/>
          </p:cNvSpPr>
          <p:nvPr>
            <p:ph idx="1"/>
          </p:nvPr>
        </p:nvSpPr>
        <p:spPr/>
        <p:txBody>
          <a:bodyPr>
            <a:normAutofit lnSpcReduction="10000"/>
          </a:bodyPr>
          <a:lstStyle/>
          <a:p>
            <a:r>
              <a:rPr lang="tr-TR" sz="1800" dirty="0">
                <a:effectLst/>
                <a:latin typeface="Cambria" panose="02040503050406030204" pitchFamily="18" charset="0"/>
              </a:rPr>
              <a:t>Takım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16. maddesinde </a:t>
            </a:r>
            <a:r>
              <a:rPr lang="tr-TR" sz="1800" dirty="0" err="1">
                <a:effectLst/>
                <a:latin typeface="Cambria" panose="02040503050406030204" pitchFamily="18" charset="0"/>
              </a:rPr>
              <a:t>düzenlenmiştir</a:t>
            </a:r>
            <a:r>
              <a:rPr lang="tr-TR" sz="1800" dirty="0">
                <a:effectLst/>
                <a:latin typeface="Cambria" panose="02040503050406030204" pitchFamily="18" charset="0"/>
              </a:rPr>
              <a:t>.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b="1" i="1" dirty="0">
                <a:effectLst/>
                <a:latin typeface="Cambria" panose="02040503050406030204" pitchFamily="18" charset="0"/>
              </a:rPr>
              <a:t>Birden </a:t>
            </a:r>
            <a:r>
              <a:rPr lang="tr-TR" sz="1800" b="1" i="1" dirty="0" err="1">
                <a:effectLst/>
                <a:latin typeface="Cambria" panose="02040503050406030204" pitchFamily="18" charset="0"/>
              </a:rPr>
              <a:t>çok</a:t>
            </a:r>
            <a:r>
              <a:rPr lang="tr-TR" sz="1800" b="1" i="1" dirty="0">
                <a:effectLst/>
                <a:latin typeface="Cambria" panose="02040503050406030204" pitchFamily="18" charset="0"/>
              </a:rPr>
              <a:t> </a:t>
            </a:r>
            <a:r>
              <a:rPr lang="tr-TR" sz="1800" b="1" i="1" dirty="0" err="1">
                <a:effectLst/>
                <a:latin typeface="Cambria" panose="02040503050406030204" pitchFamily="18" charset="0"/>
              </a:rPr>
              <a:t>işçinin</a:t>
            </a:r>
            <a:r>
              <a:rPr lang="tr-TR" sz="1800" b="1" i="1" dirty="0">
                <a:effectLst/>
                <a:latin typeface="Cambria" panose="02040503050406030204" pitchFamily="18" charset="0"/>
              </a:rPr>
              <a:t> meydana </a:t>
            </a:r>
            <a:r>
              <a:rPr lang="tr-TR" sz="1800" b="1" i="1" dirty="0" err="1">
                <a:effectLst/>
                <a:latin typeface="Cambria" panose="02040503050406030204" pitchFamily="18" charset="0"/>
              </a:rPr>
              <a:t>getirdiği</a:t>
            </a:r>
            <a:r>
              <a:rPr lang="tr-TR" sz="1800" b="1" i="1" dirty="0">
                <a:effectLst/>
                <a:latin typeface="Cambria" panose="02040503050406030204" pitchFamily="18" charset="0"/>
              </a:rPr>
              <a:t> bir takımı temsilen bu </a:t>
            </a:r>
            <a:r>
              <a:rPr lang="tr-TR" sz="1800" b="1" i="1" dirty="0" err="1">
                <a:effectLst/>
                <a:latin typeface="Cambria" panose="02040503050406030204" pitchFamily="18" charset="0"/>
              </a:rPr>
              <a:t>işçilerden</a:t>
            </a:r>
            <a:r>
              <a:rPr lang="tr-TR" sz="1800" b="1" i="1" dirty="0">
                <a:effectLst/>
                <a:latin typeface="Cambria" panose="02040503050406030204" pitchFamily="18" charset="0"/>
              </a:rPr>
              <a:t> birinin, takım kılavuzu </a:t>
            </a:r>
            <a:r>
              <a:rPr lang="tr-TR" sz="1800" b="1" i="1" dirty="0" err="1">
                <a:effectLst/>
                <a:latin typeface="Cambria" panose="02040503050406030204" pitchFamily="18" charset="0"/>
              </a:rPr>
              <a:t>sıfa</a:t>
            </a:r>
            <a:r>
              <a:rPr lang="tr-TR" sz="1800" b="1" i="1" dirty="0">
                <a:effectLst/>
                <a:latin typeface="Cambria" panose="02040503050406030204" pitchFamily="18" charset="0"/>
              </a:rPr>
              <a:t>- </a:t>
            </a:r>
            <a:r>
              <a:rPr lang="tr-TR" sz="1800" b="1" i="1" dirty="0" err="1">
                <a:effectLst/>
                <a:latin typeface="Cambria" panose="02040503050406030204" pitchFamily="18" charset="0"/>
              </a:rPr>
              <a:t>tıyla</a:t>
            </a:r>
            <a:r>
              <a:rPr lang="tr-TR" sz="1800" b="1" i="1" dirty="0">
                <a:effectLst/>
                <a:latin typeface="Cambria" panose="02040503050406030204" pitchFamily="18" charset="0"/>
              </a:rPr>
              <a:t> </a:t>
            </a:r>
            <a:r>
              <a:rPr lang="tr-TR" sz="1800" b="1" i="1" dirty="0" err="1">
                <a:effectLst/>
                <a:latin typeface="Cambria" panose="02040503050406030204" pitchFamily="18" charset="0"/>
              </a:rPr>
              <a:t>işverenle</a:t>
            </a:r>
            <a:r>
              <a:rPr lang="tr-TR" sz="1800" b="1" i="1" dirty="0">
                <a:effectLst/>
                <a:latin typeface="Cambria" panose="02040503050406030204" pitchFamily="18" charset="0"/>
              </a:rPr>
              <a:t> </a:t>
            </a:r>
            <a:r>
              <a:rPr lang="tr-TR" sz="1800" b="1" i="1" dirty="0" err="1">
                <a:effectLst/>
                <a:latin typeface="Cambria" panose="02040503050406030204" pitchFamily="18" charset="0"/>
              </a:rPr>
              <a:t>yaptığı</a:t>
            </a:r>
            <a:r>
              <a:rPr lang="tr-TR" sz="1800" b="1" i="1" dirty="0">
                <a:effectLst/>
                <a:latin typeface="Cambria" panose="02040503050406030204" pitchFamily="18" charset="0"/>
              </a:rPr>
              <a:t> </a:t>
            </a:r>
            <a:r>
              <a:rPr lang="tr-TR" sz="1800" b="1" i="1" dirty="0" err="1">
                <a:effectLst/>
                <a:latin typeface="Cambria" panose="02040503050406030204" pitchFamily="18" charset="0"/>
              </a:rPr>
              <a:t>sözleşmeye</a:t>
            </a:r>
            <a:r>
              <a:rPr lang="tr-TR" sz="1800" b="1" i="1" dirty="0">
                <a:effectLst/>
                <a:latin typeface="Cambria" panose="02040503050406030204" pitchFamily="18" charset="0"/>
              </a:rPr>
              <a:t> </a:t>
            </a:r>
            <a:r>
              <a:rPr lang="tr-TR" sz="1800" i="1" dirty="0">
                <a:effectLst/>
                <a:latin typeface="Cambria" panose="02040503050406030204" pitchFamily="18" charset="0"/>
              </a:rPr>
              <a:t>takım </a:t>
            </a:r>
            <a:r>
              <a:rPr lang="tr-TR" sz="1800" i="1" dirty="0" err="1">
                <a:effectLst/>
                <a:latin typeface="Cambria" panose="02040503050406030204" pitchFamily="18" charset="0"/>
              </a:rPr>
              <a:t>sözleşmesi</a:t>
            </a:r>
            <a:r>
              <a:rPr lang="tr-TR" sz="1800" i="1" dirty="0">
                <a:effectLst/>
                <a:latin typeface="Cambria" panose="02040503050406030204" pitchFamily="18" charset="0"/>
              </a:rPr>
              <a:t> denir”</a:t>
            </a:r>
            <a:r>
              <a:rPr lang="tr-TR" sz="1800" dirty="0">
                <a:effectLst/>
                <a:latin typeface="Cambria" panose="02040503050406030204" pitchFamily="18" charset="0"/>
              </a:rPr>
              <a:t>. Uygulamada takım </a:t>
            </a:r>
            <a:r>
              <a:rPr lang="tr-TR" sz="1800" dirty="0" err="1">
                <a:effectLst/>
                <a:latin typeface="Cambria" panose="02040503050406030204" pitchFamily="18" charset="0"/>
              </a:rPr>
              <a:t>sözleşmesi</a:t>
            </a:r>
            <a:r>
              <a:rPr lang="tr-TR" sz="1800" dirty="0">
                <a:effectLst/>
                <a:latin typeface="Cambria" panose="02040503050406030204" pitchFamily="18" charset="0"/>
              </a:rPr>
              <a:t> genellikle </a:t>
            </a:r>
            <a:r>
              <a:rPr lang="tr-TR" sz="1800" dirty="0" err="1">
                <a:effectLst/>
                <a:latin typeface="Cambria" panose="02040503050406030204" pitchFamily="18" charset="0"/>
              </a:rPr>
              <a:t>müzik</a:t>
            </a:r>
            <a:r>
              <a:rPr lang="tr-TR" sz="1800" dirty="0">
                <a:effectLst/>
                <a:latin typeface="Cambria" panose="02040503050406030204" pitchFamily="18" charset="0"/>
              </a:rPr>
              <a:t>, </a:t>
            </a:r>
            <a:r>
              <a:rPr lang="tr-TR" sz="1800" dirty="0" err="1">
                <a:effectLst/>
                <a:latin typeface="Cambria" panose="02040503050406030204" pitchFamily="18" charset="0"/>
              </a:rPr>
              <a:t>inşaat</a:t>
            </a:r>
            <a:r>
              <a:rPr lang="tr-TR" sz="1800" dirty="0">
                <a:effectLst/>
                <a:latin typeface="Cambria" panose="02040503050406030204" pitchFamily="18" charset="0"/>
              </a:rPr>
              <a:t>, </a:t>
            </a:r>
            <a:r>
              <a:rPr lang="tr-TR" sz="1800" dirty="0" err="1">
                <a:effectLst/>
                <a:latin typeface="Cambria" panose="02040503050406030204" pitchFamily="18" charset="0"/>
              </a:rPr>
              <a:t>yükleme</a:t>
            </a:r>
            <a:r>
              <a:rPr lang="tr-TR" sz="1800" dirty="0">
                <a:effectLst/>
                <a:latin typeface="Cambria" panose="02040503050406030204" pitchFamily="18" charset="0"/>
              </a:rPr>
              <a:t>, </a:t>
            </a:r>
            <a:r>
              <a:rPr lang="tr-TR" sz="1800" dirty="0" err="1">
                <a:effectLst/>
                <a:latin typeface="Cambria" panose="02040503050406030204" pitchFamily="18" charset="0"/>
              </a:rPr>
              <a:t>boşaltma</a:t>
            </a:r>
            <a:r>
              <a:rPr lang="tr-TR" sz="1800" dirty="0">
                <a:effectLst/>
                <a:latin typeface="Cambria" panose="02040503050406030204" pitchFamily="18" charset="0"/>
              </a:rPr>
              <a:t> gibi </a:t>
            </a:r>
            <a:r>
              <a:rPr lang="tr-TR" sz="1800" dirty="0" err="1">
                <a:effectLst/>
                <a:latin typeface="Cambria" panose="02040503050406030204" pitchFamily="18" charset="0"/>
              </a:rPr>
              <a:t>işlerde</a:t>
            </a:r>
            <a:r>
              <a:rPr lang="tr-TR" sz="1800" dirty="0">
                <a:effectLst/>
                <a:latin typeface="Cambria" panose="02040503050406030204" pitchFamily="18" charset="0"/>
              </a:rPr>
              <a:t> </a:t>
            </a:r>
            <a:r>
              <a:rPr lang="tr-TR" sz="1800" dirty="0" err="1">
                <a:effectLst/>
                <a:latin typeface="Cambria" panose="02040503050406030204" pitchFamily="18" charset="0"/>
              </a:rPr>
              <a:t>görülür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Takım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oluşturulacak</a:t>
            </a:r>
            <a:r>
              <a:rPr lang="tr-TR" sz="1800" dirty="0">
                <a:effectLst/>
                <a:latin typeface="Cambria" panose="02040503050406030204" pitchFamily="18" charset="0"/>
              </a:rPr>
              <a:t> iş </a:t>
            </a:r>
            <a:r>
              <a:rPr lang="tr-TR" sz="1800" dirty="0" err="1">
                <a:effectLst/>
                <a:latin typeface="Cambria" panose="02040503050406030204" pitchFamily="18" charset="0"/>
              </a:rPr>
              <a:t>sözleşmeleri</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hangi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kararlaştırılmıs</a:t>
            </a:r>
            <a:r>
              <a:rPr lang="tr-TR" sz="1800" dirty="0">
                <a:effectLst/>
                <a:latin typeface="Cambria" panose="02040503050406030204" pitchFamily="18" charset="0"/>
              </a:rPr>
              <a:t>̧ olursa olsun, </a:t>
            </a:r>
            <a:r>
              <a:rPr lang="tr-TR" sz="1800" b="1" dirty="0">
                <a:effectLst/>
                <a:latin typeface="Cambria" panose="02040503050406030204" pitchFamily="18" charset="0"/>
              </a:rPr>
              <a:t>yazılı </a:t>
            </a:r>
            <a:r>
              <a:rPr lang="tr-TR" sz="1800" b="1" dirty="0" err="1">
                <a:effectLst/>
                <a:latin typeface="Cambria" panose="02040503050406030204" pitchFamily="18" charset="0"/>
              </a:rPr>
              <a:t>şekilde</a:t>
            </a:r>
            <a:r>
              <a:rPr lang="tr-TR" sz="1800" b="1" dirty="0">
                <a:effectLst/>
                <a:latin typeface="Cambria" panose="02040503050406030204" pitchFamily="18" charset="0"/>
              </a:rPr>
              <a:t> </a:t>
            </a:r>
            <a:r>
              <a:rPr lang="tr-TR" sz="1800" dirty="0">
                <a:effectLst/>
                <a:latin typeface="Cambria" panose="02040503050406030204" pitchFamily="18" charset="0"/>
              </a:rPr>
              <a:t>yapılması gerekir. Bu </a:t>
            </a:r>
            <a:r>
              <a:rPr lang="tr-TR" sz="1800" dirty="0" err="1">
                <a:effectLst/>
                <a:latin typeface="Cambria" panose="02040503050406030204" pitchFamily="18" charset="0"/>
              </a:rPr>
              <a:t>sözleşmenin</a:t>
            </a:r>
            <a:r>
              <a:rPr lang="tr-TR" sz="1800" dirty="0">
                <a:effectLst/>
                <a:latin typeface="Cambria" panose="02040503050406030204" pitchFamily="18" charset="0"/>
              </a:rPr>
              <a:t> bir tarafı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diğer</a:t>
            </a:r>
            <a:r>
              <a:rPr lang="tr-TR" sz="1800" dirty="0">
                <a:effectLst/>
                <a:latin typeface="Cambria" panose="02040503050406030204" pitchFamily="18" charset="0"/>
              </a:rPr>
              <a:t> tarafı ise bu takımı </a:t>
            </a:r>
            <a:r>
              <a:rPr lang="tr-TR" sz="1800" dirty="0" err="1">
                <a:effectLst/>
                <a:latin typeface="Cambria" panose="02040503050406030204" pitchFamily="18" charset="0"/>
              </a:rPr>
              <a:t>oluşturan</a:t>
            </a:r>
            <a:r>
              <a:rPr lang="tr-TR" sz="1800" dirty="0">
                <a:effectLst/>
                <a:latin typeface="Cambria" panose="02040503050406030204" pitchFamily="18" charset="0"/>
              </a:rPr>
              <a:t> </a:t>
            </a:r>
            <a:r>
              <a:rPr lang="tr-TR" sz="1800" dirty="0" err="1">
                <a:effectLst/>
                <a:latin typeface="Cambria" panose="02040503050406030204" pitchFamily="18" charset="0"/>
              </a:rPr>
              <a:t>işçileri</a:t>
            </a:r>
            <a:r>
              <a:rPr lang="tr-TR" sz="1800" dirty="0">
                <a:effectLst/>
                <a:latin typeface="Cambria" panose="02040503050406030204" pitchFamily="18" charset="0"/>
              </a:rPr>
              <a:t> temsilen takım kılavuzudur. </a:t>
            </a:r>
            <a:r>
              <a:rPr lang="tr-TR" sz="1800" dirty="0" err="1">
                <a:effectLst/>
                <a:latin typeface="Cambria" panose="02040503050406030204" pitchFamily="18" charset="0"/>
              </a:rPr>
              <a:t>Sözleşmenin</a:t>
            </a:r>
            <a:r>
              <a:rPr lang="tr-TR" sz="1800" dirty="0">
                <a:effectLst/>
                <a:latin typeface="Cambria" panose="02040503050406030204" pitchFamily="18" charset="0"/>
              </a:rPr>
              <a:t> yapılmasıyla takım kıla- </a:t>
            </a:r>
            <a:r>
              <a:rPr lang="tr-TR" sz="1800" dirty="0" err="1">
                <a:effectLst/>
                <a:latin typeface="Cambria" panose="02040503050406030204" pitchFamily="18" charset="0"/>
              </a:rPr>
              <a:t>vuzu</a:t>
            </a:r>
            <a:r>
              <a:rPr lang="tr-TR" sz="1800" dirty="0">
                <a:effectLst/>
                <a:latin typeface="Cambria" panose="02040503050406030204" pitchFamily="18" charset="0"/>
              </a:rPr>
              <a:t> ile </a:t>
            </a:r>
            <a:r>
              <a:rPr lang="tr-TR" sz="1800" dirty="0" err="1">
                <a:effectLst/>
                <a:latin typeface="Cambria" panose="02040503050406030204" pitchFamily="18" charset="0"/>
              </a:rPr>
              <a:t>işveren</a:t>
            </a:r>
            <a:r>
              <a:rPr lang="tr-TR" sz="1800" dirty="0">
                <a:effectLst/>
                <a:latin typeface="Cambria" panose="02040503050406030204" pitchFamily="18" charset="0"/>
              </a:rPr>
              <a:t> arasında takım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kurulmus</a:t>
            </a:r>
            <a:r>
              <a:rPr lang="tr-TR" sz="1800" dirty="0">
                <a:effectLst/>
                <a:latin typeface="Cambria" panose="02040503050406030204" pitchFamily="18" charset="0"/>
              </a:rPr>
              <a:t>̧ olur. Yazılı </a:t>
            </a:r>
            <a:r>
              <a:rPr lang="tr-TR" sz="1800" dirty="0" err="1">
                <a:effectLst/>
                <a:latin typeface="Cambria" panose="02040503050406030204" pitchFamily="18" charset="0"/>
              </a:rPr>
              <a:t>sözleşmede</a:t>
            </a:r>
            <a:r>
              <a:rPr lang="tr-TR" sz="1800" dirty="0">
                <a:effectLst/>
                <a:latin typeface="Cambria" panose="02040503050406030204" pitchFamily="18" charset="0"/>
              </a:rPr>
              <a:t> her bir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kimliği</a:t>
            </a:r>
            <a:r>
              <a:rPr lang="tr-TR" sz="1800" dirty="0">
                <a:effectLst/>
                <a:latin typeface="Cambria" panose="02040503050406030204" pitchFamily="18" charset="0"/>
              </a:rPr>
              <a:t> ve </a:t>
            </a:r>
            <a:r>
              <a:rPr lang="tr-TR" sz="1800" dirty="0" err="1">
                <a:effectLst/>
                <a:latin typeface="Cambria" panose="02040503050406030204" pitchFamily="18" charset="0"/>
              </a:rPr>
              <a:t>alacağı</a:t>
            </a:r>
            <a:r>
              <a:rPr lang="tr-TR" sz="1800" dirty="0">
                <a:effectLst/>
                <a:latin typeface="Cambria" panose="02040503050406030204" pitchFamily="18" charset="0"/>
              </a:rPr>
              <a:t> </a:t>
            </a:r>
            <a:r>
              <a:rPr lang="tr-TR" sz="1800" dirty="0" err="1">
                <a:effectLst/>
                <a:latin typeface="Cambria" panose="02040503050406030204" pitchFamily="18" charset="0"/>
              </a:rPr>
              <a:t>ücretin</a:t>
            </a:r>
            <a:r>
              <a:rPr lang="tr-TR" sz="1800" dirty="0">
                <a:effectLst/>
                <a:latin typeface="Cambria" panose="02040503050406030204" pitchFamily="18" charset="0"/>
              </a:rPr>
              <a:t> ayrı ayrı </a:t>
            </a:r>
            <a:r>
              <a:rPr lang="tr-TR" sz="1800" dirty="0" err="1">
                <a:effectLst/>
                <a:latin typeface="Cambria" panose="02040503050406030204" pitchFamily="18" charset="0"/>
              </a:rPr>
              <a:t>gösterilmesi</a:t>
            </a:r>
            <a:r>
              <a:rPr lang="tr-TR" sz="1800" dirty="0">
                <a:effectLst/>
                <a:latin typeface="Cambria" panose="02040503050406030204" pitchFamily="18" charset="0"/>
              </a:rPr>
              <a:t> gerekir. </a:t>
            </a:r>
            <a:r>
              <a:rPr lang="tr-TR" sz="1800" b="1" dirty="0" err="1">
                <a:effectLst/>
                <a:latin typeface="Cambria" panose="02040503050406030204" pitchFamily="18" charset="0"/>
              </a:rPr>
              <a:t>İsimleri</a:t>
            </a:r>
            <a:r>
              <a:rPr lang="tr-TR" sz="1800" b="1" dirty="0">
                <a:effectLst/>
                <a:latin typeface="Cambria" panose="02040503050406030204" pitchFamily="18" charset="0"/>
              </a:rPr>
              <a:t> yazılı </a:t>
            </a:r>
            <a:r>
              <a:rPr lang="tr-TR" sz="1800" b="1" dirty="0" err="1">
                <a:effectLst/>
                <a:latin typeface="Cambria" panose="02040503050406030204" pitchFamily="18" charset="0"/>
              </a:rPr>
              <a:t>işçilerden</a:t>
            </a:r>
            <a:r>
              <a:rPr lang="tr-TR" sz="1800" b="1" dirty="0">
                <a:effectLst/>
                <a:latin typeface="Cambria" panose="02040503050406030204" pitchFamily="18" charset="0"/>
              </a:rPr>
              <a:t> her biri- </a:t>
            </a:r>
            <a:r>
              <a:rPr lang="tr-TR" sz="1800" b="1" dirty="0" err="1">
                <a:effectLst/>
                <a:latin typeface="Cambria" panose="02040503050406030204" pitchFamily="18" charset="0"/>
              </a:rPr>
              <a:t>nin</a:t>
            </a:r>
            <a:r>
              <a:rPr lang="tr-TR" sz="1800" b="1" dirty="0">
                <a:effectLst/>
                <a:latin typeface="Cambria" panose="02040503050406030204" pitchFamily="18" charset="0"/>
              </a:rPr>
              <a:t> </a:t>
            </a:r>
            <a:r>
              <a:rPr lang="tr-TR" sz="1800" b="1" dirty="0" err="1">
                <a:effectLst/>
                <a:latin typeface="Cambria" panose="02040503050406030204" pitchFamily="18" charset="0"/>
              </a:rPr>
              <a:t>işe</a:t>
            </a:r>
            <a:r>
              <a:rPr lang="tr-TR" sz="1800" b="1" dirty="0">
                <a:effectLst/>
                <a:latin typeface="Cambria" panose="02040503050406030204" pitchFamily="18" charset="0"/>
              </a:rPr>
              <a:t> </a:t>
            </a:r>
            <a:r>
              <a:rPr lang="tr-TR" sz="1800" b="1" dirty="0" err="1">
                <a:effectLst/>
                <a:latin typeface="Cambria" panose="02040503050406030204" pitchFamily="18" charset="0"/>
              </a:rPr>
              <a:t>başlamasıyla</a:t>
            </a:r>
            <a:r>
              <a:rPr lang="tr-TR" sz="1800" dirty="0">
                <a:effectLst/>
                <a:latin typeface="Cambria" panose="02040503050406030204" pitchFamily="18" charset="0"/>
              </a:rPr>
              <a:t>, o </a:t>
            </a:r>
            <a:r>
              <a:rPr lang="tr-TR" sz="1800" dirty="0" err="1">
                <a:effectLst/>
                <a:latin typeface="Cambria" panose="02040503050406030204" pitchFamily="18" charset="0"/>
              </a:rPr>
              <a:t>işçi</a:t>
            </a:r>
            <a:r>
              <a:rPr lang="tr-TR" sz="1800" dirty="0">
                <a:effectLst/>
                <a:latin typeface="Cambria" panose="02040503050406030204" pitchFamily="18" charset="0"/>
              </a:rPr>
              <a:t> ile </a:t>
            </a:r>
            <a:r>
              <a:rPr lang="tr-TR" sz="1800" dirty="0" err="1">
                <a:effectLst/>
                <a:latin typeface="Cambria" panose="02040503050406030204" pitchFamily="18" charset="0"/>
              </a:rPr>
              <a:t>işveren</a:t>
            </a:r>
            <a:r>
              <a:rPr lang="tr-TR" sz="1800" dirty="0">
                <a:effectLst/>
                <a:latin typeface="Cambria" panose="02040503050406030204" pitchFamily="18" charset="0"/>
              </a:rPr>
              <a:t> arasında takım </a:t>
            </a:r>
            <a:r>
              <a:rPr lang="tr-TR" sz="1800" dirty="0" err="1">
                <a:effectLst/>
                <a:latin typeface="Cambria" panose="02040503050406030204" pitchFamily="18" charset="0"/>
              </a:rPr>
              <a:t>sözleşmesinde</a:t>
            </a:r>
            <a:r>
              <a:rPr lang="tr-TR" sz="1800" dirty="0">
                <a:effectLst/>
                <a:latin typeface="Cambria" panose="02040503050406030204" pitchFamily="18" charset="0"/>
              </a:rPr>
              <a:t> belirlenen </a:t>
            </a:r>
            <a:r>
              <a:rPr lang="tr-TR" sz="1800" dirty="0" err="1">
                <a:effectLst/>
                <a:latin typeface="Cambria" panose="02040503050406030204" pitchFamily="18" charset="0"/>
              </a:rPr>
              <a:t>şartlarla</a:t>
            </a:r>
            <a:r>
              <a:rPr lang="tr-TR" sz="1800" dirty="0">
                <a:effectLst/>
                <a:latin typeface="Cambria" panose="02040503050406030204" pitchFamily="18" charset="0"/>
              </a:rPr>
              <a:t> bir </a:t>
            </a:r>
            <a:r>
              <a:rPr lang="tr-TR" sz="1800" b="1" dirty="0">
                <a:effectLst/>
                <a:latin typeface="Cambria" panose="02040503050406030204" pitchFamily="18" charset="0"/>
              </a:rPr>
              <a:t>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t>
            </a:r>
            <a:r>
              <a:rPr lang="tr-TR" sz="1800" b="1" dirty="0" err="1">
                <a:effectLst/>
                <a:latin typeface="Cambria" panose="02040503050406030204" pitchFamily="18" charset="0"/>
              </a:rPr>
              <a:t>kurulmus</a:t>
            </a:r>
            <a:r>
              <a:rPr lang="tr-TR" sz="1800" b="1" dirty="0">
                <a:effectLst/>
                <a:latin typeface="Cambria" panose="02040503050406030204" pitchFamily="18" charset="0"/>
              </a:rPr>
              <a:t>̧ sayılır </a:t>
            </a:r>
            <a:r>
              <a:rPr lang="tr-TR" sz="1800" dirty="0">
                <a:effectLst/>
                <a:latin typeface="Cambria" panose="02040503050406030204" pitchFamily="18" charset="0"/>
              </a:rPr>
              <a:t>(İK m. 16/III). </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kurulan </a:t>
            </a:r>
            <a:r>
              <a:rPr lang="tr-TR" sz="1800" dirty="0" err="1">
                <a:effectLst/>
                <a:latin typeface="Cambria" panose="02040503050406030204" pitchFamily="18" charset="0"/>
              </a:rPr>
              <a:t>işçilere</a:t>
            </a:r>
            <a:r>
              <a:rPr lang="tr-TR" sz="1800" dirty="0">
                <a:effectLst/>
                <a:latin typeface="Cambria" panose="02040503050406030204" pitchFamily="18" charset="0"/>
              </a:rPr>
              <a:t> </a:t>
            </a:r>
            <a:r>
              <a:rPr lang="tr-TR" sz="1800" dirty="0" err="1">
                <a:effectLst/>
                <a:latin typeface="Cambria" panose="02040503050406030204" pitchFamily="18" charset="0"/>
              </a:rPr>
              <a:t>ücretlerini</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ayrı ayrı </a:t>
            </a:r>
            <a:r>
              <a:rPr lang="tr-TR" sz="1800" dirty="0" err="1">
                <a:effectLst/>
                <a:latin typeface="Cambria" panose="02040503050406030204" pitchFamily="18" charset="0"/>
              </a:rPr>
              <a:t>ödemek</a:t>
            </a:r>
            <a:r>
              <a:rPr lang="tr-TR" sz="1800" dirty="0">
                <a:effectLst/>
                <a:latin typeface="Cambria" panose="02040503050406030204" pitchFamily="18" charset="0"/>
              </a:rPr>
              <a:t> zorundadır. Takım kılavuzu </a:t>
            </a:r>
            <a:r>
              <a:rPr lang="tr-TR" sz="1800" dirty="0" err="1">
                <a:effectLst/>
                <a:latin typeface="Cambria" panose="02040503050406030204" pitchFamily="18" charset="0"/>
              </a:rPr>
              <a:t>için</a:t>
            </a:r>
            <a:r>
              <a:rPr lang="tr-TR" sz="1800" dirty="0">
                <a:effectLst/>
                <a:latin typeface="Cambria" panose="02040503050406030204" pitchFamily="18" charset="0"/>
              </a:rPr>
              <a:t>, takıma </a:t>
            </a:r>
            <a:r>
              <a:rPr lang="tr-TR" sz="1800" dirty="0" err="1">
                <a:effectLst/>
                <a:latin typeface="Cambria" panose="02040503050406030204" pitchFamily="18" charset="0"/>
              </a:rPr>
              <a:t>dâhil</a:t>
            </a:r>
            <a:r>
              <a:rPr lang="tr-TR" sz="1800" dirty="0">
                <a:effectLst/>
                <a:latin typeface="Cambria" panose="02040503050406030204" pitchFamily="18" charset="0"/>
              </a:rPr>
              <a:t> </a:t>
            </a:r>
            <a:r>
              <a:rPr lang="tr-TR" sz="1800" dirty="0" err="1">
                <a:effectLst/>
                <a:latin typeface="Cambria" panose="02040503050406030204" pitchFamily="18" charset="0"/>
              </a:rPr>
              <a:t>işçilerin</a:t>
            </a:r>
            <a:r>
              <a:rPr lang="tr-TR" sz="1800" dirty="0">
                <a:effectLst/>
                <a:latin typeface="Cambria" panose="02040503050406030204" pitchFamily="18" charset="0"/>
              </a:rPr>
              <a:t> </a:t>
            </a:r>
            <a:r>
              <a:rPr lang="tr-TR" sz="1800" dirty="0" err="1">
                <a:effectLst/>
                <a:latin typeface="Cambria" panose="02040503050406030204" pitchFamily="18" charset="0"/>
              </a:rPr>
              <a:t>ücretlerinden</a:t>
            </a:r>
            <a:r>
              <a:rPr lang="tr-TR" sz="1800" dirty="0">
                <a:effectLst/>
                <a:latin typeface="Cambria" panose="02040503050406030204" pitchFamily="18" charset="0"/>
              </a:rPr>
              <a:t> </a:t>
            </a:r>
            <a:r>
              <a:rPr lang="tr-TR" sz="1800" dirty="0" err="1">
                <a:effectLst/>
                <a:latin typeface="Cambria" panose="02040503050406030204" pitchFamily="18" charset="0"/>
              </a:rPr>
              <a:t>işe</a:t>
            </a:r>
            <a:r>
              <a:rPr lang="tr-TR" sz="1800" dirty="0">
                <a:effectLst/>
                <a:latin typeface="Cambria" panose="02040503050406030204" pitchFamily="18" charset="0"/>
              </a:rPr>
              <a:t> aracılık veya benzeri bir nedenle kesinti yapılamaz </a:t>
            </a:r>
            <a:endParaRPr lang="tr-TR" dirty="0"/>
          </a:p>
          <a:p>
            <a:endParaRPr lang="tr-TR" dirty="0"/>
          </a:p>
        </p:txBody>
      </p:sp>
    </p:spTree>
    <p:extLst>
      <p:ext uri="{BB962C8B-B14F-4D97-AF65-F5344CB8AC3E}">
        <p14:creationId xmlns:p14="http://schemas.microsoft.com/office/powerpoint/2010/main" val="291064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7F492D-115D-ADBD-B1C3-6D96F18350CE}"/>
              </a:ext>
            </a:extLst>
          </p:cNvPr>
          <p:cNvSpPr>
            <a:spLocks noGrp="1"/>
          </p:cNvSpPr>
          <p:nvPr>
            <p:ph type="title"/>
          </p:nvPr>
        </p:nvSpPr>
        <p:spPr/>
        <p:txBody>
          <a:bodyPr/>
          <a:lstStyle/>
          <a:p>
            <a:pPr algn="ctr"/>
            <a:r>
              <a:rPr lang="tr-TR" sz="2400" b="1" dirty="0">
                <a:effectLst/>
                <a:latin typeface="Graphik"/>
              </a:rPr>
              <a:t>UZAKTAN ÇALIŞMA </a:t>
            </a:r>
            <a:br>
              <a:rPr lang="tr-TR" dirty="0"/>
            </a:br>
            <a:endParaRPr lang="tr-TR" dirty="0"/>
          </a:p>
        </p:txBody>
      </p:sp>
      <p:sp>
        <p:nvSpPr>
          <p:cNvPr id="3" name="İçerik Yer Tutucusu 2">
            <a:extLst>
              <a:ext uri="{FF2B5EF4-FFF2-40B4-BE49-F238E27FC236}">
                <a16:creationId xmlns:a16="http://schemas.microsoft.com/office/drawing/2014/main" id="{BF5B5AE5-47D3-21B8-47DC-6267B9F9935E}"/>
              </a:ext>
            </a:extLst>
          </p:cNvPr>
          <p:cNvSpPr>
            <a:spLocks noGrp="1"/>
          </p:cNvSpPr>
          <p:nvPr>
            <p:ph idx="1"/>
          </p:nvPr>
        </p:nvSpPr>
        <p:spPr/>
        <p:txBody>
          <a:bodyPr>
            <a:normAutofit fontScale="92500" lnSpcReduction="10000"/>
          </a:bodyPr>
          <a:lstStyle/>
          <a:p>
            <a:r>
              <a:rPr lang="tr-TR" sz="1800" i="1" dirty="0">
                <a:effectLst/>
                <a:latin typeface="Cambria" panose="02040503050406030204" pitchFamily="18" charset="0"/>
              </a:rPr>
              <a:t>“</a:t>
            </a:r>
            <a:r>
              <a:rPr lang="tr-TR" sz="1800" b="1" i="1" dirty="0">
                <a:effectLst/>
                <a:latin typeface="Cambria" panose="02040503050406030204" pitchFamily="18" charset="0"/>
              </a:rPr>
              <a:t>Uzaktan </a:t>
            </a:r>
            <a:r>
              <a:rPr lang="tr-TR" sz="1800" b="1"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tarafından </a:t>
            </a:r>
            <a:r>
              <a:rPr lang="tr-TR" sz="1800" i="1" dirty="0" err="1">
                <a:effectLst/>
                <a:latin typeface="Cambria" panose="02040503050406030204" pitchFamily="18" charset="0"/>
              </a:rPr>
              <a:t>oluşturulan</a:t>
            </a:r>
            <a:r>
              <a:rPr lang="tr-TR" sz="1800" i="1" dirty="0">
                <a:effectLst/>
                <a:latin typeface="Cambria" panose="02040503050406030204" pitchFamily="18" charset="0"/>
              </a:rPr>
              <a:t> </a:t>
            </a:r>
            <a:r>
              <a:rPr lang="tr-TR" sz="1800" b="1" i="1" dirty="0">
                <a:effectLst/>
                <a:latin typeface="Cambria" panose="02040503050406030204" pitchFamily="18" charset="0"/>
              </a:rPr>
              <a:t>iş organizasyonu kapsamında iş </a:t>
            </a:r>
            <a:r>
              <a:rPr lang="tr-TR" sz="1800" b="1" i="1" dirty="0" err="1">
                <a:effectLst/>
                <a:latin typeface="Cambria" panose="02040503050406030204" pitchFamily="18" charset="0"/>
              </a:rPr>
              <a:t>görme</a:t>
            </a:r>
            <a:r>
              <a:rPr lang="tr-TR" sz="1800" b="1" i="1" dirty="0">
                <a:effectLst/>
                <a:latin typeface="Cambria" panose="02040503050406030204" pitchFamily="18" charset="0"/>
              </a:rPr>
              <a:t> edimini evinde ya da teknolojik </a:t>
            </a:r>
            <a:r>
              <a:rPr lang="tr-TR" sz="1800" b="1" i="1" dirty="0" err="1">
                <a:effectLst/>
                <a:latin typeface="Cambria" panose="02040503050406030204" pitchFamily="18" charset="0"/>
              </a:rPr>
              <a:t>iletişim</a:t>
            </a:r>
            <a:r>
              <a:rPr lang="tr-TR" sz="1800" b="1" i="1" dirty="0">
                <a:effectLst/>
                <a:latin typeface="Cambria" panose="02040503050406030204" pitchFamily="18" charset="0"/>
              </a:rPr>
              <a:t> </a:t>
            </a:r>
            <a:r>
              <a:rPr lang="tr-TR" sz="1800" b="1" i="1" dirty="0" err="1">
                <a:effectLst/>
                <a:latin typeface="Cambria" panose="02040503050406030204" pitchFamily="18" charset="0"/>
              </a:rPr>
              <a:t>araçları</a:t>
            </a:r>
            <a:r>
              <a:rPr lang="tr-TR" sz="1800" b="1" i="1" dirty="0">
                <a:effectLst/>
                <a:latin typeface="Cambria" panose="02040503050406030204" pitchFamily="18" charset="0"/>
              </a:rPr>
              <a:t> ile </a:t>
            </a:r>
            <a:r>
              <a:rPr lang="tr-TR" sz="1800" b="1" i="1" dirty="0" err="1">
                <a:effectLst/>
                <a:latin typeface="Cambria" panose="02040503050406030204" pitchFamily="18" charset="0"/>
              </a:rPr>
              <a:t>işyeri</a:t>
            </a:r>
            <a:r>
              <a:rPr lang="tr-TR" sz="1800" b="1" i="1" dirty="0">
                <a:effectLst/>
                <a:latin typeface="Cambria" panose="02040503050406030204" pitchFamily="18" charset="0"/>
              </a:rPr>
              <a:t> </a:t>
            </a:r>
            <a:r>
              <a:rPr lang="tr-TR" sz="1800" b="1" i="1" dirty="0" err="1">
                <a:effectLst/>
                <a:latin typeface="Cambria" panose="02040503050406030204" pitchFamily="18" charset="0"/>
              </a:rPr>
              <a:t>dışında</a:t>
            </a:r>
            <a:r>
              <a:rPr lang="tr-TR" sz="1800" b="1" i="1" dirty="0">
                <a:effectLst/>
                <a:latin typeface="Cambria" panose="02040503050406030204" pitchFamily="18" charset="0"/>
              </a:rPr>
              <a:t> </a:t>
            </a:r>
            <a:r>
              <a:rPr lang="tr-TR" sz="1800" i="1" dirty="0">
                <a:effectLst/>
                <a:latin typeface="Cambria" panose="02040503050406030204" pitchFamily="18" charset="0"/>
              </a:rPr>
              <a:t>yerine getirmesi esasına dayalı ve </a:t>
            </a:r>
            <a:r>
              <a:rPr lang="tr-TR" sz="1800" b="1" i="1" dirty="0">
                <a:effectLst/>
                <a:latin typeface="Cambria" panose="02040503050406030204" pitchFamily="18" charset="0"/>
              </a:rPr>
              <a:t>yazılı olarak kurulan </a:t>
            </a:r>
            <a:r>
              <a:rPr lang="tr-TR" sz="1800" i="1" dirty="0">
                <a:effectLst/>
                <a:latin typeface="Cambria" panose="02040503050406030204" pitchFamily="18" charset="0"/>
              </a:rPr>
              <a:t>iş </a:t>
            </a:r>
            <a:r>
              <a:rPr lang="tr-TR" sz="1800" i="1" dirty="0" err="1">
                <a:effectLst/>
                <a:latin typeface="Cambria" panose="02040503050406030204" pitchFamily="18" charset="0"/>
              </a:rPr>
              <a:t>ilişkisidir</a:t>
            </a:r>
            <a:r>
              <a:rPr lang="tr-TR" sz="1800" i="1" dirty="0">
                <a:effectLst/>
                <a:latin typeface="Cambria" panose="02040503050406030204" pitchFamily="18" charset="0"/>
              </a:rPr>
              <a:t>”</a:t>
            </a:r>
            <a:r>
              <a:rPr lang="tr-TR" sz="1800" dirty="0">
                <a:effectLst/>
                <a:latin typeface="Cambria" panose="02040503050406030204" pitchFamily="18" charset="0"/>
              </a:rPr>
              <a:t>. Uzaktan </a:t>
            </a:r>
            <a:r>
              <a:rPr lang="tr-TR" sz="1800" dirty="0" err="1">
                <a:effectLst/>
                <a:latin typeface="Cambria" panose="02040503050406030204" pitchFamily="18" charset="0"/>
              </a:rPr>
              <a:t>çalışma</a:t>
            </a:r>
            <a:r>
              <a:rPr lang="tr-TR" sz="1800" dirty="0">
                <a:effectLst/>
                <a:latin typeface="Cambria" panose="02040503050406030204" pitchFamily="18" charset="0"/>
              </a:rPr>
              <a:t> hem </a:t>
            </a:r>
            <a:r>
              <a:rPr lang="tr-TR" sz="1800" b="1" dirty="0">
                <a:effectLst/>
                <a:latin typeface="Cambria" panose="02040503050406030204" pitchFamily="18" charset="0"/>
              </a:rPr>
              <a:t>“evde </a:t>
            </a:r>
            <a:r>
              <a:rPr lang="tr-TR" sz="1800" b="1" dirty="0" err="1">
                <a:effectLst/>
                <a:latin typeface="Cambria" panose="02040503050406030204" pitchFamily="18" charset="0"/>
              </a:rPr>
              <a:t>çalışma”</a:t>
            </a:r>
            <a:r>
              <a:rPr lang="tr-TR" sz="1800" dirty="0" err="1">
                <a:effectLst/>
                <a:latin typeface="Cambria" panose="02040503050406030204" pitchFamily="18" charset="0"/>
              </a:rPr>
              <a:t>yı</a:t>
            </a:r>
            <a:r>
              <a:rPr lang="tr-TR" sz="1800" dirty="0">
                <a:effectLst/>
                <a:latin typeface="Cambria" panose="02040503050406030204" pitchFamily="18" charset="0"/>
              </a:rPr>
              <a:t> hem de </a:t>
            </a:r>
            <a:r>
              <a:rPr lang="tr-TR" sz="1800" b="1" dirty="0">
                <a:effectLst/>
                <a:latin typeface="Cambria" panose="02040503050406030204" pitchFamily="18" charset="0"/>
              </a:rPr>
              <a:t>“tele </a:t>
            </a:r>
            <a:r>
              <a:rPr lang="tr-TR" sz="1800" b="1" dirty="0" err="1">
                <a:effectLst/>
                <a:latin typeface="Cambria" panose="02040503050406030204" pitchFamily="18" charset="0"/>
              </a:rPr>
              <a:t>çalışma”</a:t>
            </a:r>
            <a:r>
              <a:rPr lang="tr-TR" sz="1800" dirty="0" err="1">
                <a:effectLst/>
                <a:latin typeface="Cambria" panose="02040503050406030204" pitchFamily="18" charset="0"/>
              </a:rPr>
              <a:t>yı</a:t>
            </a:r>
            <a:r>
              <a:rPr lang="tr-TR" sz="1800" dirty="0">
                <a:effectLst/>
                <a:latin typeface="Cambria" panose="02040503050406030204" pitchFamily="18" charset="0"/>
              </a:rPr>
              <a:t> kapsayan bir </a:t>
            </a:r>
            <a:r>
              <a:rPr lang="tr-TR" sz="1800" dirty="0" err="1">
                <a:effectLst/>
                <a:latin typeface="Cambria" panose="02040503050406030204" pitchFamily="18" charset="0"/>
              </a:rPr>
              <a:t>üst</a:t>
            </a:r>
            <a:r>
              <a:rPr lang="tr-TR" sz="1800" dirty="0">
                <a:effectLst/>
                <a:latin typeface="Cambria" panose="02040503050406030204" pitchFamily="18" charset="0"/>
              </a:rPr>
              <a:t> kavramdır.</a:t>
            </a:r>
            <a:endParaRPr lang="tr-TR" dirty="0"/>
          </a:p>
          <a:p>
            <a:r>
              <a:rPr lang="tr-TR" sz="1800" dirty="0">
                <a:effectLst/>
                <a:latin typeface="Cambria" panose="02040503050406030204" pitchFamily="18" charset="0"/>
              </a:rPr>
              <a:t>Uzaktan </a:t>
            </a:r>
            <a:r>
              <a:rPr lang="tr-TR" sz="1800" dirty="0" err="1">
                <a:effectLst/>
                <a:latin typeface="Cambria" panose="02040503050406030204" pitchFamily="18" charset="0"/>
              </a:rPr>
              <a:t>çalışmaya</a:t>
            </a:r>
            <a:r>
              <a:rPr lang="tr-TR" sz="1800" dirty="0">
                <a:effectLst/>
                <a:latin typeface="Cambria" panose="02040503050406030204" pitchFamily="18" charset="0"/>
              </a:rPr>
              <a:t> dayalı iş </a:t>
            </a:r>
            <a:r>
              <a:rPr lang="tr-TR" sz="1800" dirty="0" err="1">
                <a:effectLst/>
                <a:latin typeface="Cambria" panose="02040503050406030204" pitchFamily="18" charset="0"/>
              </a:rPr>
              <a:t>sözleşmesinde</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tanımı, yapılma </a:t>
            </a:r>
            <a:r>
              <a:rPr lang="tr-TR" sz="1800" dirty="0" err="1">
                <a:effectLst/>
                <a:latin typeface="Cambria" panose="02040503050406030204" pitchFamily="18" charset="0"/>
              </a:rPr>
              <a:t>şekli</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ve yeri, </a:t>
            </a:r>
            <a:r>
              <a:rPr lang="tr-TR" sz="1800" dirty="0" err="1">
                <a:effectLst/>
                <a:latin typeface="Cambria" panose="02040503050406030204" pitchFamily="18" charset="0"/>
              </a:rPr>
              <a:t>ücret</a:t>
            </a:r>
            <a:r>
              <a:rPr lang="tr-TR" sz="1800" dirty="0">
                <a:effectLst/>
                <a:latin typeface="Cambria" panose="02040503050406030204" pitchFamily="18" charset="0"/>
              </a:rPr>
              <a:t> ve </a:t>
            </a:r>
            <a:r>
              <a:rPr lang="tr-TR" sz="1800" dirty="0" err="1">
                <a:effectLst/>
                <a:latin typeface="Cambria" panose="02040503050406030204" pitchFamily="18" charset="0"/>
              </a:rPr>
              <a:t>ücretin</a:t>
            </a:r>
            <a:r>
              <a:rPr lang="tr-TR" sz="1800" dirty="0">
                <a:effectLst/>
                <a:latin typeface="Cambria" panose="02040503050406030204" pitchFamily="18" charset="0"/>
              </a:rPr>
              <a:t> </a:t>
            </a:r>
            <a:r>
              <a:rPr lang="tr-TR" sz="1800" dirty="0" err="1">
                <a:effectLst/>
                <a:latin typeface="Cambria" panose="02040503050406030204" pitchFamily="18" charset="0"/>
              </a:rPr>
              <a:t>ödenmesine</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hususlar, </a:t>
            </a:r>
            <a:r>
              <a:rPr lang="tr-TR" sz="1800" dirty="0" err="1">
                <a:effectLst/>
                <a:latin typeface="Cambria" panose="02040503050406030204" pitchFamily="18" charset="0"/>
              </a:rPr>
              <a:t>işveren</a:t>
            </a:r>
            <a:r>
              <a:rPr lang="tr-TR" sz="1800" dirty="0">
                <a:effectLst/>
                <a:latin typeface="Cambria" panose="02040503050406030204" pitchFamily="18" charset="0"/>
              </a:rPr>
              <a:t> tarafından </a:t>
            </a:r>
            <a:r>
              <a:rPr lang="tr-TR" sz="1800" dirty="0" err="1">
                <a:effectLst/>
                <a:latin typeface="Cambria" panose="02040503050406030204" pitchFamily="18" charset="0"/>
              </a:rPr>
              <a:t>sağlanan</a:t>
            </a:r>
            <a:r>
              <a:rPr lang="tr-TR" sz="1800" dirty="0">
                <a:effectLst/>
                <a:latin typeface="Cambria" panose="02040503050406030204" pitchFamily="18" charset="0"/>
              </a:rPr>
              <a:t> ekipman ve bunların korunmasına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yükümlülükler</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işçiyle</a:t>
            </a:r>
            <a:r>
              <a:rPr lang="tr-TR" sz="1800" dirty="0">
                <a:effectLst/>
                <a:latin typeface="Cambria" panose="02040503050406030204" pitchFamily="18" charset="0"/>
              </a:rPr>
              <a:t> </a:t>
            </a:r>
            <a:r>
              <a:rPr lang="tr-TR" sz="1800" dirty="0" err="1">
                <a:effectLst/>
                <a:latin typeface="Cambria" panose="02040503050406030204" pitchFamily="18" charset="0"/>
              </a:rPr>
              <a:t>iletişim</a:t>
            </a:r>
            <a:r>
              <a:rPr lang="tr-TR" sz="1800" dirty="0">
                <a:effectLst/>
                <a:latin typeface="Cambria" panose="02040503050406030204" pitchFamily="18" charset="0"/>
              </a:rPr>
              <a:t> kurması ile genel ve </a:t>
            </a:r>
            <a:r>
              <a:rPr lang="tr-TR" sz="1800" dirty="0" err="1">
                <a:effectLst/>
                <a:latin typeface="Cambria" panose="02040503050406030204" pitchFamily="18" charset="0"/>
              </a:rPr>
              <a:t>özel</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şartlarına</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hükümler</a:t>
            </a:r>
            <a:r>
              <a:rPr lang="tr-TR" sz="1800" dirty="0">
                <a:effectLst/>
                <a:latin typeface="Cambria" panose="02040503050406030204" pitchFamily="18" charset="0"/>
              </a:rPr>
              <a:t> yer alır.</a:t>
            </a:r>
          </a:p>
          <a:p>
            <a:r>
              <a:rPr lang="tr-TR" sz="1800" dirty="0">
                <a:effectLst/>
                <a:latin typeface="Cambria" panose="02040503050406030204" pitchFamily="18" charset="0"/>
              </a:rPr>
              <a:t>Uzaktan </a:t>
            </a:r>
            <a:r>
              <a:rPr lang="tr-TR" sz="1800" dirty="0" err="1">
                <a:effectLst/>
                <a:latin typeface="Cambria" panose="02040503050406030204" pitchFamily="18" charset="0"/>
              </a:rPr>
              <a:t>çalışmada</a:t>
            </a:r>
            <a:r>
              <a:rPr lang="tr-TR" sz="1800" dirty="0">
                <a:effectLst/>
                <a:latin typeface="Cambria" panose="02040503050406030204" pitchFamily="18" charset="0"/>
              </a:rPr>
              <a:t> </a:t>
            </a:r>
            <a:r>
              <a:rPr lang="tr-TR" sz="1800" dirty="0" err="1">
                <a:effectLst/>
                <a:latin typeface="Cambria" panose="02040503050406030204" pitchFamily="18" charset="0"/>
              </a:rPr>
              <a:t>işçilere</a:t>
            </a:r>
            <a:r>
              <a:rPr lang="tr-TR" sz="1800" dirty="0">
                <a:effectLst/>
                <a:latin typeface="Cambria" panose="02040503050406030204" pitchFamily="18" charset="0"/>
              </a:rPr>
              <a:t>, esaslı neden </a:t>
            </a:r>
            <a:r>
              <a:rPr lang="tr-TR" sz="1800" dirty="0" err="1">
                <a:effectLst/>
                <a:latin typeface="Cambria" panose="02040503050406030204" pitchFamily="18" charset="0"/>
              </a:rPr>
              <a:t>olmadıkça</a:t>
            </a:r>
            <a:r>
              <a:rPr lang="tr-TR" sz="1800" dirty="0">
                <a:effectLst/>
                <a:latin typeface="Cambria" panose="02040503050406030204" pitchFamily="18" charset="0"/>
              </a:rPr>
              <a:t> farklı </a:t>
            </a:r>
            <a:r>
              <a:rPr lang="tr-TR" sz="1800" dirty="0" err="1">
                <a:effectLst/>
                <a:latin typeface="Cambria" panose="02040503050406030204" pitchFamily="18" charset="0"/>
              </a:rPr>
              <a:t>işlem</a:t>
            </a:r>
            <a:r>
              <a:rPr lang="tr-TR" sz="1800" dirty="0">
                <a:effectLst/>
                <a:latin typeface="Cambria" panose="02040503050406030204" pitchFamily="18" charset="0"/>
              </a:rPr>
              <a:t> yapılamaz, bu </a:t>
            </a:r>
            <a:r>
              <a:rPr lang="tr-TR" sz="1800" dirty="0" err="1">
                <a:effectLst/>
                <a:latin typeface="Cambria" panose="02040503050406030204" pitchFamily="18" charset="0"/>
              </a:rPr>
              <a:t>bağlamda</a:t>
            </a:r>
            <a:r>
              <a:rPr lang="tr-TR" sz="1800" dirty="0">
                <a:effectLst/>
                <a:latin typeface="Cambria" panose="02040503050406030204" pitchFamily="18" charset="0"/>
              </a:rPr>
              <a:t> uzaktan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salt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niteliğinden</a:t>
            </a:r>
            <a:r>
              <a:rPr lang="tr-TR" sz="1800" dirty="0">
                <a:effectLst/>
                <a:latin typeface="Cambria" panose="02040503050406030204" pitchFamily="18" charset="0"/>
              </a:rPr>
              <a:t> </a:t>
            </a:r>
            <a:r>
              <a:rPr lang="tr-TR" sz="1800" dirty="0" err="1">
                <a:effectLst/>
                <a:latin typeface="Cambria" panose="02040503050406030204" pitchFamily="18" charset="0"/>
              </a:rPr>
              <a:t>ötüru</a:t>
            </a:r>
            <a:r>
              <a:rPr lang="tr-TR" sz="1800" dirty="0">
                <a:effectLst/>
                <a:latin typeface="Cambria" panose="02040503050406030204" pitchFamily="18" charset="0"/>
              </a:rPr>
              <a:t>̈ emsal </a:t>
            </a:r>
            <a:r>
              <a:rPr lang="tr-TR" sz="1800" dirty="0" err="1">
                <a:effectLst/>
                <a:latin typeface="Cambria" panose="02040503050406030204" pitchFamily="18" charset="0"/>
              </a:rPr>
              <a:t>işçiye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farklı </a:t>
            </a:r>
            <a:r>
              <a:rPr lang="tr-TR" sz="1800" dirty="0" err="1">
                <a:effectLst/>
                <a:latin typeface="Cambria" panose="02040503050406030204" pitchFamily="18" charset="0"/>
              </a:rPr>
              <a:t>işleme</a:t>
            </a:r>
            <a:r>
              <a:rPr lang="tr-TR" sz="1800" dirty="0">
                <a:effectLst/>
                <a:latin typeface="Cambria" panose="02040503050406030204" pitchFamily="18" charset="0"/>
              </a:rPr>
              <a:t> tabi tutulamaz. </a:t>
            </a:r>
            <a:r>
              <a:rPr lang="tr-TR" sz="1800" dirty="0" err="1">
                <a:effectLst/>
                <a:latin typeface="Cambria" panose="02040503050406030204" pitchFamily="18" charset="0"/>
              </a:rPr>
              <a:t>İşveren</a:t>
            </a:r>
            <a:r>
              <a:rPr lang="tr-TR" sz="1800" dirty="0">
                <a:effectLst/>
                <a:latin typeface="Cambria" panose="02040503050406030204" pitchFamily="18" charset="0"/>
              </a:rPr>
              <a:t>, uzaktan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ilişkisiyle</a:t>
            </a:r>
            <a:r>
              <a:rPr lang="tr-TR" sz="1800" dirty="0">
                <a:effectLst/>
                <a:latin typeface="Cambria" panose="02040503050406030204" pitchFamily="18" charset="0"/>
              </a:rPr>
              <a:t> iş </a:t>
            </a:r>
            <a:r>
              <a:rPr lang="tr-TR" sz="1800" dirty="0" err="1">
                <a:effectLst/>
                <a:latin typeface="Cambria" panose="02040503050406030204" pitchFamily="18" charset="0"/>
              </a:rPr>
              <a:t>verdiği</a:t>
            </a:r>
            <a:r>
              <a:rPr lang="tr-TR" sz="1800" dirty="0">
                <a:effectLst/>
                <a:latin typeface="Cambria" panose="02040503050406030204" pitchFamily="18" charset="0"/>
              </a:rPr>
              <a:t> </a:t>
            </a:r>
            <a:r>
              <a:rPr lang="tr-TR" sz="1800" dirty="0" err="1">
                <a:effectLst/>
                <a:latin typeface="Cambria" panose="02040503050406030204" pitchFamily="18" charset="0"/>
              </a:rPr>
              <a:t>çalışanın</a:t>
            </a:r>
            <a:r>
              <a:rPr lang="tr-TR" sz="1800" dirty="0">
                <a:effectLst/>
                <a:latin typeface="Cambria" panose="02040503050406030204" pitchFamily="18" charset="0"/>
              </a:rPr>
              <a:t> </a:t>
            </a:r>
            <a:r>
              <a:rPr lang="tr-TR" sz="1800" dirty="0" err="1">
                <a:effectLst/>
                <a:latin typeface="Cambria" panose="02040503050406030204" pitchFamily="18" charset="0"/>
              </a:rPr>
              <a:t>yaptığı</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niteliğini</a:t>
            </a:r>
            <a:r>
              <a:rPr lang="tr-TR" sz="1800" dirty="0">
                <a:effectLst/>
                <a:latin typeface="Cambria" panose="02040503050406030204" pitchFamily="18" charset="0"/>
              </a:rPr>
              <a:t> dikkate alarak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a:t>
            </a:r>
            <a:r>
              <a:rPr lang="tr-TR" sz="1800" dirty="0" err="1">
                <a:effectLst/>
                <a:latin typeface="Cambria" panose="02040503050406030204" pitchFamily="18" charset="0"/>
              </a:rPr>
              <a:t>önlemleri</a:t>
            </a:r>
            <a:r>
              <a:rPr lang="tr-TR" sz="1800" dirty="0">
                <a:effectLst/>
                <a:latin typeface="Cambria" panose="02040503050406030204" pitchFamily="18" charset="0"/>
              </a:rPr>
              <a:t> hususunda </a:t>
            </a:r>
            <a:r>
              <a:rPr lang="tr-TR" sz="1800" dirty="0" err="1">
                <a:effectLst/>
                <a:latin typeface="Cambria" panose="02040503050406030204" pitchFamily="18" charset="0"/>
              </a:rPr>
              <a:t>çalışanı</a:t>
            </a:r>
            <a:r>
              <a:rPr lang="tr-TR" sz="1800" dirty="0">
                <a:effectLst/>
                <a:latin typeface="Cambria" panose="02040503050406030204" pitchFamily="18" charset="0"/>
              </a:rPr>
              <a:t> bilgilendirmek, gerekli </a:t>
            </a:r>
            <a:r>
              <a:rPr lang="tr-TR" sz="1800" dirty="0" err="1">
                <a:effectLst/>
                <a:latin typeface="Cambria" panose="02040503050406030204" pitchFamily="18" charset="0"/>
              </a:rPr>
              <a:t>eğitimi</a:t>
            </a:r>
            <a:r>
              <a:rPr lang="tr-TR" sz="1800" dirty="0">
                <a:effectLst/>
                <a:latin typeface="Cambria" panose="02040503050406030204" pitchFamily="18" charset="0"/>
              </a:rPr>
              <a:t> vermek, </a:t>
            </a:r>
            <a:r>
              <a:rPr lang="tr-TR" sz="1800" dirty="0" err="1">
                <a:effectLst/>
                <a:latin typeface="Cambria" panose="02040503050406030204" pitchFamily="18" charset="0"/>
              </a:rPr>
              <a:t>sağlık</a:t>
            </a:r>
            <a:r>
              <a:rPr lang="tr-TR" sz="1800" dirty="0">
                <a:effectLst/>
                <a:latin typeface="Cambria" panose="02040503050406030204" pitchFamily="18" charset="0"/>
              </a:rPr>
              <a:t> </a:t>
            </a:r>
            <a:r>
              <a:rPr lang="tr-TR" sz="1800" dirty="0" err="1">
                <a:effectLst/>
                <a:latin typeface="Cambria" panose="02040503050406030204" pitchFamily="18" charset="0"/>
              </a:rPr>
              <a:t>gözetimini</a:t>
            </a:r>
            <a:r>
              <a:rPr lang="tr-TR" sz="1800" dirty="0">
                <a:effectLst/>
                <a:latin typeface="Cambria" panose="02040503050406030204" pitchFamily="18" charset="0"/>
              </a:rPr>
              <a:t> </a:t>
            </a:r>
            <a:r>
              <a:rPr lang="tr-TR" sz="1800" dirty="0" err="1">
                <a:effectLst/>
                <a:latin typeface="Cambria" panose="02040503050406030204" pitchFamily="18" charset="0"/>
              </a:rPr>
              <a:t>sağlamak</a:t>
            </a:r>
            <a:r>
              <a:rPr lang="tr-TR" sz="1800" dirty="0">
                <a:effectLst/>
                <a:latin typeface="Cambria" panose="02040503050406030204" pitchFamily="18" charset="0"/>
              </a:rPr>
              <a:t> ve </a:t>
            </a:r>
            <a:r>
              <a:rPr lang="tr-TR" sz="1800" dirty="0" err="1">
                <a:effectLst/>
                <a:latin typeface="Cambria" panose="02040503050406030204" pitchFamily="18" charset="0"/>
              </a:rPr>
              <a:t>sağladığı</a:t>
            </a:r>
            <a:r>
              <a:rPr lang="tr-TR" sz="1800" dirty="0">
                <a:effectLst/>
                <a:latin typeface="Cambria" panose="02040503050406030204" pitchFamily="18" charset="0"/>
              </a:rPr>
              <a:t> ekipmanla ilgili gerekli iş </a:t>
            </a:r>
            <a:r>
              <a:rPr lang="tr-TR" sz="1800" dirty="0" err="1">
                <a:effectLst/>
                <a:latin typeface="Cambria" panose="02040503050406030204" pitchFamily="18" charset="0"/>
              </a:rPr>
              <a:t>güvenliği</a:t>
            </a:r>
            <a:r>
              <a:rPr lang="tr-TR" sz="1800" dirty="0">
                <a:effectLst/>
                <a:latin typeface="Cambria" panose="02040503050406030204" pitchFamily="18" charset="0"/>
              </a:rPr>
              <a:t> tedbirlerini almak zorundadır (İK m. 14/VI)85. </a:t>
            </a:r>
            <a:endParaRPr lang="tr-TR" dirty="0"/>
          </a:p>
          <a:p>
            <a:endParaRPr lang="tr-TR" dirty="0"/>
          </a:p>
        </p:txBody>
      </p:sp>
    </p:spTree>
    <p:extLst>
      <p:ext uri="{BB962C8B-B14F-4D97-AF65-F5344CB8AC3E}">
        <p14:creationId xmlns:p14="http://schemas.microsoft.com/office/powerpoint/2010/main" val="312836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B93CEE-7959-BA2F-FA56-2BD0E05639ED}"/>
              </a:ext>
            </a:extLst>
          </p:cNvPr>
          <p:cNvSpPr>
            <a:spLocks noGrp="1"/>
          </p:cNvSpPr>
          <p:nvPr>
            <p:ph type="title"/>
          </p:nvPr>
        </p:nvSpPr>
        <p:spPr/>
        <p:txBody>
          <a:bodyPr>
            <a:normAutofit/>
          </a:bodyPr>
          <a:lstStyle/>
          <a:p>
            <a:pPr algn="ctr"/>
            <a:r>
              <a:rPr lang="tr-TR" sz="2800" b="1" dirty="0">
                <a:effectLst/>
                <a:latin typeface="Graphik"/>
              </a:rPr>
              <a:t>GEÇİCİ İŞ İLİŞKİSİ </a:t>
            </a:r>
            <a:br>
              <a:rPr lang="tr-TR" sz="2800" dirty="0"/>
            </a:br>
            <a:endParaRPr lang="tr-TR" sz="2800" dirty="0"/>
          </a:p>
        </p:txBody>
      </p:sp>
      <p:sp>
        <p:nvSpPr>
          <p:cNvPr id="3" name="İçerik Yer Tutucusu 2">
            <a:extLst>
              <a:ext uri="{FF2B5EF4-FFF2-40B4-BE49-F238E27FC236}">
                <a16:creationId xmlns:a16="http://schemas.microsoft.com/office/drawing/2014/main" id="{FFAB4F88-A77F-6624-065D-D8B101A3794C}"/>
              </a:ext>
            </a:extLst>
          </p:cNvPr>
          <p:cNvSpPr>
            <a:spLocks noGrp="1"/>
          </p:cNvSpPr>
          <p:nvPr>
            <p:ph idx="1"/>
          </p:nvPr>
        </p:nvSpPr>
        <p:spPr/>
        <p:txBody>
          <a:bodyPr>
            <a:noAutofit/>
          </a:bodyPr>
          <a:lstStyle/>
          <a:p>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Kanunu’nun 7. maddesinde </a:t>
            </a:r>
            <a:r>
              <a:rPr lang="tr-TR" sz="1600" dirty="0" err="1">
                <a:effectLst/>
                <a:latin typeface="Cambria" panose="02040503050406030204" pitchFamily="18" charset="0"/>
              </a:rPr>
              <a:t>düzenlenmis</a:t>
            </a:r>
            <a:r>
              <a:rPr lang="tr-TR" sz="1600" dirty="0">
                <a:effectLst/>
                <a:latin typeface="Cambria" panose="02040503050406030204" pitchFamily="18" charset="0"/>
              </a:rPr>
              <a:t>̧ olup, bu </a:t>
            </a:r>
            <a:r>
              <a:rPr lang="tr-TR" sz="1600" dirty="0" err="1">
                <a:effectLst/>
                <a:latin typeface="Cambria" panose="02040503050406030204" pitchFamily="18" charset="0"/>
              </a:rPr>
              <a:t>hüküm</a:t>
            </a:r>
            <a:r>
              <a:rPr lang="tr-TR" sz="1600" dirty="0">
                <a:effectLst/>
                <a:latin typeface="Cambria" panose="02040503050406030204" pitchFamily="18" charset="0"/>
              </a:rPr>
              <a:t> hem mesleki </a:t>
            </a:r>
            <a:r>
              <a:rPr lang="tr-TR" sz="1600" dirty="0" err="1">
                <a:effectLst/>
                <a:latin typeface="Cambria" panose="02040503050406030204" pitchFamily="18" charset="0"/>
              </a:rPr>
              <a:t>amaçlı</a:t>
            </a:r>
            <a:r>
              <a:rPr lang="tr-TR" sz="1600" dirty="0">
                <a:effectLst/>
                <a:latin typeface="Cambria" panose="02040503050406030204" pitchFamily="18" charset="0"/>
              </a:rPr>
              <a:t>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ilişkisini</a:t>
            </a:r>
            <a:r>
              <a:rPr lang="tr-TR" sz="1600" dirty="0">
                <a:effectLst/>
                <a:latin typeface="Cambria" panose="02040503050406030204" pitchFamily="18" charset="0"/>
              </a:rPr>
              <a:t> hem mesleki </a:t>
            </a:r>
            <a:r>
              <a:rPr lang="tr-TR" sz="1600" dirty="0" err="1">
                <a:effectLst/>
                <a:latin typeface="Cambria" panose="02040503050406030204" pitchFamily="18" charset="0"/>
              </a:rPr>
              <a:t>amaçlı</a:t>
            </a:r>
            <a:r>
              <a:rPr lang="tr-TR" sz="1600" dirty="0">
                <a:effectLst/>
                <a:latin typeface="Cambria" panose="02040503050406030204" pitchFamily="18" charset="0"/>
              </a:rPr>
              <a:t> olmayan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ilişkisini</a:t>
            </a:r>
            <a:r>
              <a:rPr lang="tr-TR" sz="1600" dirty="0">
                <a:effectLst/>
                <a:latin typeface="Cambria" panose="02040503050406030204" pitchFamily="18" charset="0"/>
              </a:rPr>
              <a:t> kapsamaktadır.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a:t>
            </a:r>
            <a:r>
              <a:rPr lang="tr-TR" sz="1600" dirty="0" err="1">
                <a:effectLst/>
                <a:latin typeface="Cambria" panose="02040503050406030204" pitchFamily="18" charset="0"/>
              </a:rPr>
              <a:t>özel</a:t>
            </a:r>
            <a:r>
              <a:rPr lang="tr-TR" sz="1600" dirty="0">
                <a:effectLst/>
                <a:latin typeface="Cambria" panose="02040503050406030204" pitchFamily="18" charset="0"/>
              </a:rPr>
              <a:t> istihdam </a:t>
            </a:r>
            <a:r>
              <a:rPr lang="tr-TR" sz="1600" dirty="0" err="1">
                <a:effectLst/>
                <a:latin typeface="Cambria" panose="02040503050406030204" pitchFamily="18" charset="0"/>
              </a:rPr>
              <a:t>bürosu</a:t>
            </a:r>
            <a:r>
              <a:rPr lang="tr-TR" sz="1600" dirty="0">
                <a:effectLst/>
                <a:latin typeface="Cambria" panose="02040503050406030204" pitchFamily="18" charset="0"/>
              </a:rPr>
              <a:t> </a:t>
            </a:r>
            <a:r>
              <a:rPr lang="tr-TR" sz="1600" dirty="0" err="1">
                <a:effectLst/>
                <a:latin typeface="Cambria" panose="02040503050406030204" pitchFamily="18" charset="0"/>
              </a:rPr>
              <a:t>aracılığıyla</a:t>
            </a:r>
            <a:r>
              <a:rPr lang="tr-TR" sz="1600" dirty="0">
                <a:effectLst/>
                <a:latin typeface="Cambria" panose="02040503050406030204" pitchFamily="18" charset="0"/>
              </a:rPr>
              <a:t> ya da holding </a:t>
            </a:r>
            <a:r>
              <a:rPr lang="tr-TR" sz="1600" dirty="0" err="1">
                <a:effectLst/>
                <a:latin typeface="Cambria" panose="02040503050406030204" pitchFamily="18" charset="0"/>
              </a:rPr>
              <a:t>bünyesi</a:t>
            </a:r>
            <a:r>
              <a:rPr lang="tr-TR" sz="1600" dirty="0">
                <a:effectLst/>
                <a:latin typeface="Cambria" panose="02040503050406030204" pitchFamily="18" charset="0"/>
              </a:rPr>
              <a:t> </a:t>
            </a:r>
            <a:r>
              <a:rPr lang="tr-TR" sz="1600" dirty="0" err="1">
                <a:effectLst/>
                <a:latin typeface="Cambria" panose="02040503050406030204" pitchFamily="18" charset="0"/>
              </a:rPr>
              <a:t>içinde</a:t>
            </a:r>
            <a:r>
              <a:rPr lang="tr-TR" sz="1600" dirty="0">
                <a:effectLst/>
                <a:latin typeface="Cambria" panose="02040503050406030204" pitchFamily="18" charset="0"/>
              </a:rPr>
              <a:t> veya aynı </a:t>
            </a:r>
            <a:r>
              <a:rPr lang="tr-TR" sz="1600" dirty="0" err="1">
                <a:effectLst/>
                <a:latin typeface="Cambria" panose="02040503050406030204" pitchFamily="18" charset="0"/>
              </a:rPr>
              <a:t>şirketler</a:t>
            </a:r>
            <a:r>
              <a:rPr lang="tr-TR" sz="1600" dirty="0">
                <a:effectLst/>
                <a:latin typeface="Cambria" panose="02040503050406030204" pitchFamily="18" charset="0"/>
              </a:rPr>
              <a:t> </a:t>
            </a:r>
            <a:r>
              <a:rPr lang="tr-TR" sz="1600" dirty="0" err="1">
                <a:effectLst/>
                <a:latin typeface="Cambria" panose="02040503050406030204" pitchFamily="18" charset="0"/>
              </a:rPr>
              <a:t>topluluğuna</a:t>
            </a:r>
            <a:r>
              <a:rPr lang="tr-TR" sz="1600" dirty="0">
                <a:effectLst/>
                <a:latin typeface="Cambria" panose="02040503050406030204" pitchFamily="18" charset="0"/>
              </a:rPr>
              <a:t> </a:t>
            </a:r>
            <a:r>
              <a:rPr lang="tr-TR" sz="1600" dirty="0" err="1">
                <a:effectLst/>
                <a:latin typeface="Cambria" panose="02040503050406030204" pitchFamily="18" charset="0"/>
              </a:rPr>
              <a:t>bağlı</a:t>
            </a:r>
            <a:r>
              <a:rPr lang="tr-TR" sz="1600" dirty="0">
                <a:effectLst/>
                <a:latin typeface="Cambria" panose="02040503050406030204" pitchFamily="18" charset="0"/>
              </a:rPr>
              <a:t> </a:t>
            </a:r>
            <a:r>
              <a:rPr lang="tr-TR" sz="1600" dirty="0" err="1">
                <a:effectLst/>
                <a:latin typeface="Cambria" panose="02040503050406030204" pitchFamily="18" charset="0"/>
              </a:rPr>
              <a:t>başka</a:t>
            </a:r>
            <a:r>
              <a:rPr lang="tr-TR" sz="1600" dirty="0">
                <a:effectLst/>
                <a:latin typeface="Cambria" panose="02040503050406030204" pitchFamily="18" charset="0"/>
              </a:rPr>
              <a:t> bir </a:t>
            </a:r>
            <a:r>
              <a:rPr lang="tr-TR" sz="1600" dirty="0" err="1">
                <a:effectLst/>
                <a:latin typeface="Cambria" panose="02040503050406030204" pitchFamily="18" charset="0"/>
              </a:rPr>
              <a:t>işyerinde</a:t>
            </a:r>
            <a:r>
              <a:rPr lang="tr-TR" sz="1600" dirty="0">
                <a:effectLst/>
                <a:latin typeface="Cambria" panose="02040503050406030204" pitchFamily="18" charset="0"/>
              </a:rPr>
              <a:t> </a:t>
            </a:r>
            <a:r>
              <a:rPr lang="tr-TR" sz="1600" dirty="0" err="1">
                <a:effectLst/>
                <a:latin typeface="Cambria" panose="02040503050406030204" pitchFamily="18" charset="0"/>
              </a:rPr>
              <a:t>görevlendirme</a:t>
            </a:r>
            <a:r>
              <a:rPr lang="tr-TR" sz="1600" dirty="0">
                <a:effectLst/>
                <a:latin typeface="Cambria" panose="02040503050406030204" pitchFamily="18" charset="0"/>
              </a:rPr>
              <a:t> yapılmak suretiyle kurulan </a:t>
            </a:r>
            <a:r>
              <a:rPr lang="tr-TR" sz="1600" dirty="0" err="1">
                <a:effectLst/>
                <a:latin typeface="Cambria" panose="02040503050406030204" pitchFamily="18" charset="0"/>
              </a:rPr>
              <a:t>ilişki</a:t>
            </a:r>
            <a:r>
              <a:rPr lang="tr-TR" sz="1600" dirty="0">
                <a:effectLst/>
                <a:latin typeface="Cambria" panose="02040503050406030204" pitchFamily="18" charset="0"/>
              </a:rPr>
              <a:t> olarak tanımlanabilir. </a:t>
            </a:r>
            <a:endParaRPr lang="tr-TR" sz="1600" dirty="0"/>
          </a:p>
          <a:p>
            <a:r>
              <a:rPr lang="tr-TR" sz="1600" b="1" u="sng" dirty="0">
                <a:effectLst/>
                <a:latin typeface="Cambria" panose="02040503050406030204" pitchFamily="18" charset="0"/>
              </a:rPr>
              <a:t>Mesleki </a:t>
            </a:r>
            <a:r>
              <a:rPr lang="tr-TR" sz="1600" b="1" u="sng" dirty="0" err="1">
                <a:effectLst/>
                <a:latin typeface="Cambria" panose="02040503050406030204" pitchFamily="18" charset="0"/>
              </a:rPr>
              <a:t>amaçlı</a:t>
            </a:r>
            <a:r>
              <a:rPr lang="tr-TR" sz="1600" b="1" u="sng" dirty="0">
                <a:effectLst/>
                <a:latin typeface="Cambria" panose="02040503050406030204" pitchFamily="18" charset="0"/>
              </a:rPr>
              <a:t> </a:t>
            </a:r>
            <a:r>
              <a:rPr lang="tr-TR" sz="1600" dirty="0" err="1">
                <a:effectLst/>
                <a:latin typeface="Cambria" panose="02040503050406030204" pitchFamily="18" charset="0"/>
              </a:rPr>
              <a:t>diğer</a:t>
            </a:r>
            <a:r>
              <a:rPr lang="tr-TR" sz="1600" dirty="0">
                <a:effectLst/>
                <a:latin typeface="Cambria" panose="02040503050406030204" pitchFamily="18" charset="0"/>
              </a:rPr>
              <a:t> bir ifade ile </a:t>
            </a:r>
            <a:r>
              <a:rPr lang="tr-TR" sz="1600" dirty="0" err="1">
                <a:effectLst/>
                <a:latin typeface="Cambria" panose="02040503050406030204" pitchFamily="18" charset="0"/>
              </a:rPr>
              <a:t>özel</a:t>
            </a:r>
            <a:r>
              <a:rPr lang="tr-TR" sz="1600" dirty="0">
                <a:effectLst/>
                <a:latin typeface="Cambria" panose="02040503050406030204" pitchFamily="18" charset="0"/>
              </a:rPr>
              <a:t> istihdam </a:t>
            </a:r>
            <a:r>
              <a:rPr lang="tr-TR" sz="1600" dirty="0" err="1">
                <a:effectLst/>
                <a:latin typeface="Cambria" panose="02040503050406030204" pitchFamily="18" charset="0"/>
              </a:rPr>
              <a:t>bürosu</a:t>
            </a:r>
            <a:r>
              <a:rPr lang="tr-TR" sz="1600" dirty="0">
                <a:effectLst/>
                <a:latin typeface="Cambria" panose="02040503050406030204" pitchFamily="18" charset="0"/>
              </a:rPr>
              <a:t> </a:t>
            </a:r>
            <a:r>
              <a:rPr lang="tr-TR" sz="1600" dirty="0" err="1">
                <a:effectLst/>
                <a:latin typeface="Cambria" panose="02040503050406030204" pitchFamily="18" charset="0"/>
              </a:rPr>
              <a:t>aracılığıyla</a:t>
            </a:r>
            <a:r>
              <a:rPr lang="tr-TR" sz="1600" dirty="0">
                <a:effectLst/>
                <a:latin typeface="Cambria" panose="02040503050406030204" pitchFamily="18" charset="0"/>
              </a:rPr>
              <a:t>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a:t>
            </a:r>
            <a:r>
              <a:rPr lang="tr-TR" sz="1600" dirty="0" err="1">
                <a:effectLst/>
                <a:latin typeface="Cambria" panose="02040503050406030204" pitchFamily="18" charset="0"/>
              </a:rPr>
              <a:t>Türkiye</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Kurumunca izin verilen </a:t>
            </a:r>
            <a:r>
              <a:rPr lang="tr-TR" sz="1600" b="1" dirty="0" err="1">
                <a:effectLst/>
                <a:latin typeface="Cambria" panose="02040503050406030204" pitchFamily="18" charset="0"/>
              </a:rPr>
              <a:t>özel</a:t>
            </a:r>
            <a:r>
              <a:rPr lang="tr-TR" sz="1600" b="1" dirty="0">
                <a:effectLst/>
                <a:latin typeface="Cambria" panose="02040503050406030204" pitchFamily="18" charset="0"/>
              </a:rPr>
              <a:t> istihdam </a:t>
            </a:r>
            <a:r>
              <a:rPr lang="tr-TR" sz="1600" b="1" dirty="0" err="1">
                <a:effectLst/>
                <a:latin typeface="Cambria" panose="02040503050406030204" pitchFamily="18" charset="0"/>
              </a:rPr>
              <a:t>bürosunun</a:t>
            </a:r>
            <a:r>
              <a:rPr lang="tr-TR" sz="1600" b="1" dirty="0">
                <a:effectLst/>
                <a:latin typeface="Cambria" panose="02040503050406030204" pitchFamily="18" charset="0"/>
              </a:rPr>
              <a:t> bir </a:t>
            </a:r>
            <a:r>
              <a:rPr lang="tr-TR" sz="1600" b="1" dirty="0" err="1">
                <a:effectLst/>
                <a:latin typeface="Cambria" panose="02040503050406030204" pitchFamily="18" charset="0"/>
              </a:rPr>
              <a:t>işverenle</a:t>
            </a:r>
            <a:r>
              <a:rPr lang="tr-TR" sz="1600" b="1" dirty="0">
                <a:effectLst/>
                <a:latin typeface="Cambria" panose="02040503050406030204" pitchFamily="18" charset="0"/>
              </a:rPr>
              <a:t> </a:t>
            </a:r>
            <a:r>
              <a:rPr lang="tr-TR" sz="1600" b="1" dirty="0" err="1">
                <a:effectLst/>
                <a:latin typeface="Cambria" panose="02040503050406030204" pitchFamily="18" charset="0"/>
              </a:rPr>
              <a:t>geçici</a:t>
            </a:r>
            <a:r>
              <a:rPr lang="tr-TR" sz="1600" b="1" dirty="0">
                <a:effectLst/>
                <a:latin typeface="Cambria" panose="02040503050406030204" pitchFamily="18" charset="0"/>
              </a:rPr>
              <a:t> </a:t>
            </a:r>
            <a:r>
              <a:rPr lang="tr-TR" sz="1600" b="1" dirty="0" err="1">
                <a:effectLst/>
                <a:latin typeface="Cambria" panose="02040503050406030204" pitchFamily="18" charset="0"/>
              </a:rPr>
              <a:t>işçi</a:t>
            </a:r>
            <a:r>
              <a:rPr lang="tr-TR" sz="1600" b="1" dirty="0">
                <a:effectLst/>
                <a:latin typeface="Cambria" panose="02040503050406030204" pitchFamily="18" charset="0"/>
              </a:rPr>
              <a:t> </a:t>
            </a:r>
            <a:r>
              <a:rPr lang="tr-TR" sz="1600" b="1" dirty="0" err="1">
                <a:effectLst/>
                <a:latin typeface="Cambria" panose="02040503050406030204" pitchFamily="18" charset="0"/>
              </a:rPr>
              <a:t>sağlama</a:t>
            </a:r>
            <a:r>
              <a:rPr lang="tr-TR" sz="1600" b="1" dirty="0">
                <a:effectLst/>
                <a:latin typeface="Cambria" panose="02040503050406030204" pitchFamily="18" charset="0"/>
              </a:rPr>
              <a:t> </a:t>
            </a:r>
            <a:r>
              <a:rPr lang="tr-TR" sz="1600" b="1" dirty="0" err="1">
                <a:effectLst/>
                <a:latin typeface="Cambria" panose="02040503050406030204" pitchFamily="18" charset="0"/>
              </a:rPr>
              <a:t>sözleşmesi</a:t>
            </a:r>
            <a:r>
              <a:rPr lang="tr-TR" sz="1600" b="1" dirty="0">
                <a:effectLst/>
                <a:latin typeface="Cambria" panose="02040503050406030204" pitchFamily="18" charset="0"/>
              </a:rPr>
              <a:t> yaparak bir </a:t>
            </a:r>
            <a:r>
              <a:rPr lang="tr-TR" sz="1600" b="1" dirty="0" err="1">
                <a:effectLst/>
                <a:latin typeface="Cambria" panose="02040503050406030204" pitchFamily="18" charset="0"/>
              </a:rPr>
              <a:t>işçisini</a:t>
            </a:r>
            <a:r>
              <a:rPr lang="tr-TR" sz="1600" b="1" dirty="0">
                <a:effectLst/>
                <a:latin typeface="Cambria" panose="02040503050406030204" pitchFamily="18" charset="0"/>
              </a:rPr>
              <a:t> </a:t>
            </a:r>
            <a:r>
              <a:rPr lang="tr-TR" sz="1600" b="1" dirty="0" err="1">
                <a:effectLst/>
                <a:latin typeface="Cambria" panose="02040503050406030204" pitchFamily="18" charset="0"/>
              </a:rPr>
              <a:t>geçici</a:t>
            </a:r>
            <a:r>
              <a:rPr lang="tr-TR" sz="1600" b="1" dirty="0">
                <a:effectLst/>
                <a:latin typeface="Cambria" panose="02040503050406030204" pitchFamily="18" charset="0"/>
              </a:rPr>
              <a:t> olarak bu </a:t>
            </a:r>
            <a:r>
              <a:rPr lang="tr-TR" sz="1600" b="1" dirty="0" err="1">
                <a:effectLst/>
                <a:latin typeface="Cambria" panose="02040503050406030204" pitchFamily="18" charset="0"/>
              </a:rPr>
              <a:t>işverene</a:t>
            </a:r>
            <a:r>
              <a:rPr lang="tr-TR" sz="1600" b="1" dirty="0">
                <a:effectLst/>
                <a:latin typeface="Cambria" panose="02040503050406030204" pitchFamily="18" charset="0"/>
              </a:rPr>
              <a:t> devri </a:t>
            </a:r>
            <a:r>
              <a:rPr lang="tr-TR" sz="1600" dirty="0">
                <a:effectLst/>
                <a:latin typeface="Cambria" panose="02040503050406030204" pitchFamily="18" charset="0"/>
              </a:rPr>
              <a:t>ile kurulur </a:t>
            </a:r>
            <a:endParaRPr lang="tr-TR" sz="1600" dirty="0"/>
          </a:p>
          <a:p>
            <a:r>
              <a:rPr lang="tr-TR" sz="1600" dirty="0">
                <a:effectLst/>
                <a:latin typeface="Cambria" panose="02040503050406030204" pitchFamily="18" charset="0"/>
              </a:rPr>
              <a:t>Mesleki </a:t>
            </a:r>
            <a:r>
              <a:rPr lang="tr-TR" sz="1600" dirty="0" err="1">
                <a:effectLst/>
                <a:latin typeface="Cambria" panose="02040503050406030204" pitchFamily="18" charset="0"/>
              </a:rPr>
              <a:t>amaçlı</a:t>
            </a:r>
            <a:r>
              <a:rPr lang="tr-TR" sz="1600" dirty="0">
                <a:effectLst/>
                <a:latin typeface="Cambria" panose="02040503050406030204" pitchFamily="18" charset="0"/>
              </a:rPr>
              <a:t> iş </a:t>
            </a:r>
            <a:r>
              <a:rPr lang="tr-TR" sz="1600" dirty="0" err="1">
                <a:effectLst/>
                <a:latin typeface="Cambria" panose="02040503050406030204" pitchFamily="18" charset="0"/>
              </a:rPr>
              <a:t>ilişkisinin</a:t>
            </a:r>
            <a:r>
              <a:rPr lang="tr-TR" sz="1600" dirty="0">
                <a:effectLst/>
                <a:latin typeface="Cambria" panose="02040503050406030204" pitchFamily="18" charset="0"/>
              </a:rPr>
              <a:t> hangi hallerde ve hangi </a:t>
            </a:r>
            <a:r>
              <a:rPr lang="tr-TR" sz="1600" dirty="0" err="1">
                <a:effectLst/>
                <a:latin typeface="Cambria" panose="02040503050406030204" pitchFamily="18" charset="0"/>
              </a:rPr>
              <a:t>sürelerle</a:t>
            </a:r>
            <a:r>
              <a:rPr lang="tr-TR" sz="1600" dirty="0">
                <a:effectLst/>
                <a:latin typeface="Cambria" panose="02040503050406030204" pitchFamily="18" charset="0"/>
              </a:rPr>
              <a:t> </a:t>
            </a:r>
            <a:r>
              <a:rPr lang="tr-TR" sz="1600" dirty="0" err="1">
                <a:effectLst/>
                <a:latin typeface="Cambria" panose="02040503050406030204" pitchFamily="18" charset="0"/>
              </a:rPr>
              <a:t>kurulacağı</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Kanunu’nun 7. maddesinde </a:t>
            </a:r>
            <a:r>
              <a:rPr lang="tr-TR" sz="1600" dirty="0" err="1">
                <a:effectLst/>
                <a:latin typeface="Cambria" panose="02040503050406030204" pitchFamily="18" charset="0"/>
              </a:rPr>
              <a:t>düzenlenmiştir</a:t>
            </a:r>
            <a:r>
              <a:rPr lang="tr-TR" sz="1600" dirty="0">
                <a:effectLst/>
                <a:latin typeface="Cambria" panose="02040503050406030204" pitchFamily="18" charset="0"/>
              </a:rPr>
              <a:t>. Buna </a:t>
            </a:r>
            <a:r>
              <a:rPr lang="tr-TR" sz="1600" dirty="0" err="1">
                <a:effectLst/>
                <a:latin typeface="Cambria" panose="02040503050406030204" pitchFamily="18" charset="0"/>
              </a:rPr>
              <a:t>göre</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Kanunu’nun 13. maddesinin 5. fıkrası ile 74. maddesinde belirtilen hallerde, </a:t>
            </a:r>
            <a:r>
              <a:rPr lang="tr-TR" sz="1600" dirty="0" err="1">
                <a:effectLst/>
                <a:latin typeface="Cambria" panose="02040503050406030204" pitchFamily="18" charset="0"/>
              </a:rPr>
              <a:t>işçinin</a:t>
            </a:r>
            <a:r>
              <a:rPr lang="tr-TR" sz="1600" dirty="0">
                <a:effectLst/>
                <a:latin typeface="Cambria" panose="02040503050406030204" pitchFamily="18" charset="0"/>
              </a:rPr>
              <a:t> askerlik hizmeti halinde ve iş </a:t>
            </a:r>
            <a:r>
              <a:rPr lang="tr-TR" sz="1600" dirty="0" err="1">
                <a:effectLst/>
                <a:latin typeface="Cambria" panose="02040503050406030204" pitchFamily="18" charset="0"/>
              </a:rPr>
              <a:t>sözleşmesinin</a:t>
            </a:r>
            <a:r>
              <a:rPr lang="tr-TR" sz="1600" dirty="0">
                <a:effectLst/>
                <a:latin typeface="Cambria" panose="02040503050406030204" pitchFamily="18" charset="0"/>
              </a:rPr>
              <a:t> askıda </a:t>
            </a:r>
            <a:r>
              <a:rPr lang="tr-TR" sz="1600" dirty="0" err="1">
                <a:effectLst/>
                <a:latin typeface="Cambria" panose="02040503050406030204" pitchFamily="18" charset="0"/>
              </a:rPr>
              <a:t>kaldığı</a:t>
            </a:r>
            <a:r>
              <a:rPr lang="tr-TR" sz="1600" dirty="0">
                <a:effectLst/>
                <a:latin typeface="Cambria" panose="02040503050406030204" pitchFamily="18" charset="0"/>
              </a:rPr>
              <a:t> </a:t>
            </a:r>
            <a:r>
              <a:rPr lang="tr-TR" sz="1600" dirty="0" err="1">
                <a:effectLst/>
                <a:latin typeface="Cambria" panose="02040503050406030204" pitchFamily="18" charset="0"/>
              </a:rPr>
              <a:t>diğer</a:t>
            </a:r>
            <a:r>
              <a:rPr lang="tr-TR" sz="1600" dirty="0">
                <a:effectLst/>
                <a:latin typeface="Cambria" panose="02040503050406030204" pitchFamily="18" charset="0"/>
              </a:rPr>
              <a:t> hallerde, bu halin devamı </a:t>
            </a:r>
            <a:r>
              <a:rPr lang="tr-TR" sz="1600" dirty="0" err="1">
                <a:effectLst/>
                <a:latin typeface="Cambria" panose="02040503050406030204" pitchFamily="18" charset="0"/>
              </a:rPr>
              <a:t>süresinde</a:t>
            </a:r>
            <a:r>
              <a:rPr lang="tr-TR" sz="1600" dirty="0">
                <a:effectLst/>
                <a:latin typeface="Cambria" panose="02040503050406030204" pitchFamily="18" charset="0"/>
              </a:rPr>
              <a:t>, mevsimlik tarım </a:t>
            </a:r>
            <a:r>
              <a:rPr lang="tr-TR" sz="1600" dirty="0" err="1">
                <a:effectLst/>
                <a:latin typeface="Cambria" panose="02040503050406030204" pitchFamily="18" charset="0"/>
              </a:rPr>
              <a:t>işlerinde</a:t>
            </a:r>
            <a:r>
              <a:rPr lang="tr-TR" sz="1600" dirty="0">
                <a:effectLst/>
                <a:latin typeface="Cambria" panose="02040503050406030204" pitchFamily="18" charset="0"/>
              </a:rPr>
              <a:t> ve ev hizmetlerinde </a:t>
            </a:r>
            <a:r>
              <a:rPr lang="tr-TR" sz="1600" dirty="0" err="1">
                <a:effectLst/>
                <a:latin typeface="Cambria" panose="02040503050406030204" pitchFamily="18" charset="0"/>
              </a:rPr>
              <a:t>süre</a:t>
            </a:r>
            <a:r>
              <a:rPr lang="tr-TR" sz="1600" dirty="0">
                <a:effectLst/>
                <a:latin typeface="Cambria" panose="02040503050406030204" pitchFamily="18" charset="0"/>
              </a:rPr>
              <a:t> sınırı olmaksızın, </a:t>
            </a:r>
            <a:r>
              <a:rPr lang="tr-TR" sz="1600" dirty="0" err="1">
                <a:effectLst/>
                <a:latin typeface="Cambria" panose="02040503050406030204" pitchFamily="18" charset="0"/>
              </a:rPr>
              <a:t>işletmenin</a:t>
            </a:r>
            <a:r>
              <a:rPr lang="tr-TR" sz="1600" dirty="0">
                <a:effectLst/>
                <a:latin typeface="Cambria" panose="02040503050406030204" pitchFamily="18" charset="0"/>
              </a:rPr>
              <a:t> </a:t>
            </a:r>
            <a:r>
              <a:rPr lang="tr-TR" sz="1600" dirty="0" err="1">
                <a:effectLst/>
                <a:latin typeface="Cambria" panose="02040503050406030204" pitchFamily="18" charset="0"/>
              </a:rPr>
              <a:t>günlük</a:t>
            </a:r>
            <a:r>
              <a:rPr lang="tr-TR" sz="1600" dirty="0">
                <a:effectLst/>
                <a:latin typeface="Cambria" panose="02040503050406030204" pitchFamily="18" charset="0"/>
              </a:rPr>
              <a:t> </a:t>
            </a:r>
            <a:r>
              <a:rPr lang="tr-TR" sz="1600" dirty="0" err="1">
                <a:effectLst/>
                <a:latin typeface="Cambria" panose="02040503050406030204" pitchFamily="18" charset="0"/>
              </a:rPr>
              <a:t>işlerinden</a:t>
            </a:r>
            <a:r>
              <a:rPr lang="tr-TR" sz="1600" dirty="0">
                <a:effectLst/>
                <a:latin typeface="Cambria" panose="02040503050406030204" pitchFamily="18" charset="0"/>
              </a:rPr>
              <a:t> sayılmayan ve aralıklı olarak </a:t>
            </a:r>
            <a:r>
              <a:rPr lang="tr-TR" sz="1600" dirty="0" err="1">
                <a:effectLst/>
                <a:latin typeface="Cambria" panose="02040503050406030204" pitchFamily="18" charset="0"/>
              </a:rPr>
              <a:t>gördürülen</a:t>
            </a:r>
            <a:r>
              <a:rPr lang="tr-TR" sz="1600" dirty="0">
                <a:effectLst/>
                <a:latin typeface="Cambria" panose="02040503050406030204" pitchFamily="18" charset="0"/>
              </a:rPr>
              <a:t> </a:t>
            </a:r>
            <a:r>
              <a:rPr lang="tr-TR" sz="1600" dirty="0" err="1">
                <a:effectLst/>
                <a:latin typeface="Cambria" panose="02040503050406030204" pitchFamily="18" charset="0"/>
              </a:rPr>
              <a:t>işlerde</a:t>
            </a:r>
            <a:r>
              <a:rPr lang="tr-TR" sz="1600" dirty="0">
                <a:effectLst/>
                <a:latin typeface="Cambria" panose="02040503050406030204" pitchFamily="18" charset="0"/>
              </a:rPr>
              <a:t>, iş </a:t>
            </a:r>
            <a:r>
              <a:rPr lang="tr-TR" sz="1600" dirty="0" err="1">
                <a:effectLst/>
                <a:latin typeface="Cambria" panose="02040503050406030204" pitchFamily="18" charset="0"/>
              </a:rPr>
              <a:t>sağlığı</a:t>
            </a:r>
            <a:r>
              <a:rPr lang="tr-TR" sz="1600" dirty="0">
                <a:effectLst/>
                <a:latin typeface="Cambria" panose="02040503050406030204" pitchFamily="18" charset="0"/>
              </a:rPr>
              <a:t> ve </a:t>
            </a:r>
            <a:r>
              <a:rPr lang="tr-TR" sz="1600" dirty="0" err="1">
                <a:effectLst/>
                <a:latin typeface="Cambria" panose="02040503050406030204" pitchFamily="18" charset="0"/>
              </a:rPr>
              <a:t>güvenliği</a:t>
            </a:r>
            <a:r>
              <a:rPr lang="tr-TR" sz="1600" dirty="0">
                <a:effectLst/>
                <a:latin typeface="Cambria" panose="02040503050406030204" pitchFamily="18" charset="0"/>
              </a:rPr>
              <a:t> bakımından acil olan </a:t>
            </a:r>
            <a:r>
              <a:rPr lang="tr-TR" sz="1600" dirty="0" err="1">
                <a:effectLst/>
                <a:latin typeface="Cambria" panose="02040503050406030204" pitchFamily="18" charset="0"/>
              </a:rPr>
              <a:t>işlerde</a:t>
            </a:r>
            <a:r>
              <a:rPr lang="tr-TR" sz="1600" dirty="0">
                <a:effectLst/>
                <a:latin typeface="Cambria" panose="02040503050406030204" pitchFamily="18" charset="0"/>
              </a:rPr>
              <a:t> veya </a:t>
            </a:r>
            <a:r>
              <a:rPr lang="tr-TR" sz="1600" dirty="0" err="1">
                <a:effectLst/>
                <a:latin typeface="Cambria" panose="02040503050406030204" pitchFamily="18" charset="0"/>
              </a:rPr>
              <a:t>üretimi</a:t>
            </a:r>
            <a:r>
              <a:rPr lang="tr-TR" sz="1600" dirty="0">
                <a:effectLst/>
                <a:latin typeface="Cambria" panose="02040503050406030204" pitchFamily="18" charset="0"/>
              </a:rPr>
              <a:t> </a:t>
            </a:r>
            <a:r>
              <a:rPr lang="tr-TR" sz="1600" dirty="0" err="1">
                <a:effectLst/>
                <a:latin typeface="Cambria" panose="02040503050406030204" pitchFamily="18" charset="0"/>
              </a:rPr>
              <a:t>önemli</a:t>
            </a:r>
            <a:r>
              <a:rPr lang="tr-TR" sz="1600" dirty="0">
                <a:effectLst/>
                <a:latin typeface="Cambria" panose="02040503050406030204" pitchFamily="18" charset="0"/>
              </a:rPr>
              <a:t> </a:t>
            </a:r>
            <a:r>
              <a:rPr lang="tr-TR" sz="1600" dirty="0" err="1">
                <a:effectLst/>
                <a:latin typeface="Cambria" panose="02040503050406030204" pitchFamily="18" charset="0"/>
              </a:rPr>
              <a:t>ölçüde</a:t>
            </a:r>
            <a:r>
              <a:rPr lang="tr-TR" sz="1600" dirty="0">
                <a:effectLst/>
                <a:latin typeface="Cambria" panose="02040503050406030204" pitchFamily="18" charset="0"/>
              </a:rPr>
              <a:t> etkileyen zorlayıcı nedenlerin ortaya </a:t>
            </a:r>
            <a:r>
              <a:rPr lang="tr-TR" sz="1600" dirty="0" err="1">
                <a:effectLst/>
                <a:latin typeface="Cambria" panose="02040503050406030204" pitchFamily="18" charset="0"/>
              </a:rPr>
              <a:t>çıkması</a:t>
            </a:r>
            <a:r>
              <a:rPr lang="tr-TR" sz="1600" dirty="0">
                <a:effectLst/>
                <a:latin typeface="Cambria" panose="02040503050406030204" pitchFamily="18" charset="0"/>
              </a:rPr>
              <a:t> halinde, </a:t>
            </a:r>
            <a:r>
              <a:rPr lang="tr-TR" sz="1600" dirty="0" err="1">
                <a:effectLst/>
                <a:latin typeface="Cambria" panose="02040503050406030204" pitchFamily="18" charset="0"/>
              </a:rPr>
              <a:t>işletmenin</a:t>
            </a:r>
            <a:r>
              <a:rPr lang="tr-TR" sz="1600" dirty="0">
                <a:effectLst/>
                <a:latin typeface="Cambria" panose="02040503050406030204" pitchFamily="18" charset="0"/>
              </a:rPr>
              <a:t> ortalama mal ve hizmet </a:t>
            </a:r>
            <a:r>
              <a:rPr lang="tr-TR" sz="1600" dirty="0" err="1">
                <a:effectLst/>
                <a:latin typeface="Cambria" panose="02040503050406030204" pitchFamily="18" charset="0"/>
              </a:rPr>
              <a:t>üretim</a:t>
            </a:r>
            <a:r>
              <a:rPr lang="tr-TR" sz="1600" dirty="0">
                <a:effectLst/>
                <a:latin typeface="Cambria" panose="02040503050406030204" pitchFamily="18" charset="0"/>
              </a:rPr>
              <a:t> kapasitesinin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kurulmasını gerektirecek </a:t>
            </a:r>
            <a:r>
              <a:rPr lang="tr-TR" sz="1600" dirty="0" err="1">
                <a:effectLst/>
                <a:latin typeface="Cambria" panose="02040503050406030204" pitchFamily="18" charset="0"/>
              </a:rPr>
              <a:t>ölçüde</a:t>
            </a:r>
            <a:r>
              <a:rPr lang="tr-TR" sz="1600" dirty="0">
                <a:effectLst/>
                <a:latin typeface="Cambria" panose="02040503050406030204" pitchFamily="18" charset="0"/>
              </a:rPr>
              <a:t> ve </a:t>
            </a:r>
            <a:r>
              <a:rPr lang="tr-TR" sz="1600" dirty="0" err="1">
                <a:effectLst/>
                <a:latin typeface="Cambria" panose="02040503050406030204" pitchFamily="18" charset="0"/>
              </a:rPr>
              <a:t>öngörülemeyen</a:t>
            </a:r>
            <a:r>
              <a:rPr lang="tr-TR" sz="1600" dirty="0">
                <a:effectLst/>
                <a:latin typeface="Cambria" panose="02040503050406030204" pitchFamily="18" charset="0"/>
              </a:rPr>
              <a:t> </a:t>
            </a:r>
            <a:r>
              <a:rPr lang="tr-TR" sz="1600" dirty="0" err="1">
                <a:effectLst/>
                <a:latin typeface="Cambria" panose="02040503050406030204" pitchFamily="18" charset="0"/>
              </a:rPr>
              <a:t>şekilde</a:t>
            </a:r>
            <a:r>
              <a:rPr lang="tr-TR" sz="1600" dirty="0">
                <a:effectLst/>
                <a:latin typeface="Cambria" panose="02040503050406030204" pitchFamily="18" charset="0"/>
              </a:rPr>
              <a:t> artması halinde, mevsimlik </a:t>
            </a:r>
            <a:r>
              <a:rPr lang="tr-TR" sz="1600" dirty="0" err="1">
                <a:effectLst/>
                <a:latin typeface="Cambria" panose="02040503050406030204" pitchFamily="18" charset="0"/>
              </a:rPr>
              <a:t>işler</a:t>
            </a:r>
            <a:r>
              <a:rPr lang="tr-TR" sz="1600" dirty="0">
                <a:effectLst/>
                <a:latin typeface="Cambria" panose="02040503050406030204" pitchFamily="18" charset="0"/>
              </a:rPr>
              <a:t> </a:t>
            </a:r>
            <a:r>
              <a:rPr lang="tr-TR" sz="1600" dirty="0" err="1">
                <a:effectLst/>
                <a:latin typeface="Cambria" panose="02040503050406030204" pitchFamily="18" charset="0"/>
              </a:rPr>
              <a:t>haric</a:t>
            </a:r>
            <a:r>
              <a:rPr lang="tr-TR" sz="1600" dirty="0">
                <a:effectLst/>
                <a:latin typeface="Cambria" panose="02040503050406030204" pitchFamily="18" charset="0"/>
              </a:rPr>
              <a:t>̧ </a:t>
            </a:r>
            <a:r>
              <a:rPr lang="tr-TR" sz="1600" dirty="0" err="1">
                <a:effectLst/>
                <a:latin typeface="Cambria" panose="02040503050406030204" pitchFamily="18" charset="0"/>
              </a:rPr>
              <a:t>dönemsellik</a:t>
            </a:r>
            <a:r>
              <a:rPr lang="tr-TR" sz="1600" dirty="0">
                <a:effectLst/>
                <a:latin typeface="Cambria" panose="02040503050406030204" pitchFamily="18" charset="0"/>
              </a:rPr>
              <a:t> arz eden iş </a:t>
            </a:r>
            <a:r>
              <a:rPr lang="tr-TR" sz="1600" dirty="0" err="1">
                <a:effectLst/>
                <a:latin typeface="Cambria" panose="02040503050406030204" pitchFamily="18" charset="0"/>
              </a:rPr>
              <a:t>artışları</a:t>
            </a:r>
            <a:r>
              <a:rPr lang="tr-TR" sz="1600" dirty="0">
                <a:effectLst/>
                <a:latin typeface="Cambria" panose="02040503050406030204" pitchFamily="18" charset="0"/>
              </a:rPr>
              <a:t> halinde en fazla </a:t>
            </a:r>
            <a:r>
              <a:rPr lang="tr-TR" sz="1600" dirty="0" err="1">
                <a:effectLst/>
                <a:latin typeface="Cambria" panose="02040503050406030204" pitchFamily="18" charset="0"/>
              </a:rPr>
              <a:t>dört</a:t>
            </a:r>
            <a:r>
              <a:rPr lang="tr-TR" sz="1600" dirty="0">
                <a:effectLst/>
                <a:latin typeface="Cambria" panose="02040503050406030204" pitchFamily="18" charset="0"/>
              </a:rPr>
              <a:t> ay </a:t>
            </a:r>
            <a:r>
              <a:rPr lang="tr-TR" sz="1600" dirty="0" err="1">
                <a:effectLst/>
                <a:latin typeface="Cambria" panose="02040503050406030204" pitchFamily="18" charset="0"/>
              </a:rPr>
              <a:t>süreyle</a:t>
            </a:r>
            <a:r>
              <a:rPr lang="tr-TR" sz="1600" dirty="0">
                <a:effectLst/>
                <a:latin typeface="Cambria" panose="02040503050406030204" pitchFamily="18" charset="0"/>
              </a:rPr>
              <a:t> kurulabilir. Yapılan bu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sözleşmesi</a:t>
            </a:r>
            <a:r>
              <a:rPr lang="tr-TR" sz="1600" dirty="0">
                <a:effectLst/>
                <a:latin typeface="Cambria" panose="02040503050406030204" pitchFamily="18" charset="0"/>
              </a:rPr>
              <a:t> mevsimlik </a:t>
            </a:r>
            <a:r>
              <a:rPr lang="tr-TR" sz="1600" dirty="0" err="1">
                <a:effectLst/>
                <a:latin typeface="Cambria" panose="02040503050406030204" pitchFamily="18" charset="0"/>
              </a:rPr>
              <a:t>işler</a:t>
            </a:r>
            <a:r>
              <a:rPr lang="tr-TR" sz="1600" dirty="0">
                <a:effectLst/>
                <a:latin typeface="Cambria" panose="02040503050406030204" pitchFamily="18" charset="0"/>
              </a:rPr>
              <a:t> </a:t>
            </a:r>
            <a:r>
              <a:rPr lang="tr-TR" sz="1600" dirty="0" err="1">
                <a:effectLst/>
                <a:latin typeface="Cambria" panose="02040503050406030204" pitchFamily="18" charset="0"/>
              </a:rPr>
              <a:t>haric</a:t>
            </a:r>
            <a:r>
              <a:rPr lang="tr-TR" sz="1600" dirty="0">
                <a:effectLst/>
                <a:latin typeface="Cambria" panose="02040503050406030204" pitchFamily="18" charset="0"/>
              </a:rPr>
              <a:t>̧ </a:t>
            </a:r>
            <a:r>
              <a:rPr lang="tr-TR" sz="1600" dirty="0" err="1">
                <a:effectLst/>
                <a:latin typeface="Cambria" panose="02040503050406030204" pitchFamily="18" charset="0"/>
              </a:rPr>
              <a:t>dönemsellik</a:t>
            </a:r>
            <a:r>
              <a:rPr lang="tr-TR" sz="1600" dirty="0">
                <a:effectLst/>
                <a:latin typeface="Cambria" panose="02040503050406030204" pitchFamily="18" charset="0"/>
              </a:rPr>
              <a:t> arz eden iş </a:t>
            </a:r>
            <a:r>
              <a:rPr lang="tr-TR" sz="1600" dirty="0" err="1">
                <a:effectLst/>
                <a:latin typeface="Cambria" panose="02040503050406030204" pitchFamily="18" charset="0"/>
              </a:rPr>
              <a:t>artışları</a:t>
            </a:r>
            <a:r>
              <a:rPr lang="tr-TR" sz="1600" dirty="0">
                <a:effectLst/>
                <a:latin typeface="Cambria" panose="02040503050406030204" pitchFamily="18" charset="0"/>
              </a:rPr>
              <a:t> halinde </a:t>
            </a:r>
            <a:r>
              <a:rPr lang="tr-TR" sz="1600" dirty="0" err="1">
                <a:effectLst/>
                <a:latin typeface="Cambria" panose="02040503050406030204" pitchFamily="18" charset="0"/>
              </a:rPr>
              <a:t>dışında</a:t>
            </a:r>
            <a:r>
              <a:rPr lang="tr-TR" sz="1600" dirty="0">
                <a:effectLst/>
                <a:latin typeface="Cambria" panose="02040503050406030204" pitchFamily="18" charset="0"/>
              </a:rPr>
              <a:t> toplam sekiz ayı </a:t>
            </a:r>
            <a:r>
              <a:rPr lang="tr-TR" sz="1600" dirty="0" err="1">
                <a:effectLst/>
                <a:latin typeface="Cambria" panose="02040503050406030204" pitchFamily="18" charset="0"/>
              </a:rPr>
              <a:t>geçmemek</a:t>
            </a:r>
            <a:r>
              <a:rPr lang="tr-TR" sz="1600" dirty="0">
                <a:effectLst/>
                <a:latin typeface="Cambria" panose="02040503050406030204" pitchFamily="18" charset="0"/>
              </a:rPr>
              <a:t> </a:t>
            </a:r>
            <a:r>
              <a:rPr lang="tr-TR" sz="1600" dirty="0" err="1">
                <a:effectLst/>
                <a:latin typeface="Cambria" panose="02040503050406030204" pitchFamily="18" charset="0"/>
              </a:rPr>
              <a:t>üzere</a:t>
            </a:r>
            <a:r>
              <a:rPr lang="tr-TR" sz="1600" dirty="0">
                <a:effectLst/>
                <a:latin typeface="Cambria" panose="02040503050406030204" pitchFamily="18" charset="0"/>
              </a:rPr>
              <a:t> en fazla iki defa yenilenebilir. </a:t>
            </a:r>
            <a:endParaRPr lang="tr-TR" sz="1600" dirty="0"/>
          </a:p>
        </p:txBody>
      </p:sp>
    </p:spTree>
    <p:extLst>
      <p:ext uri="{BB962C8B-B14F-4D97-AF65-F5344CB8AC3E}">
        <p14:creationId xmlns:p14="http://schemas.microsoft.com/office/powerpoint/2010/main" val="163990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FEF689-FAEB-D54C-F3D1-37013D3D5866}"/>
              </a:ext>
            </a:extLst>
          </p:cNvPr>
          <p:cNvSpPr>
            <a:spLocks noGrp="1"/>
          </p:cNvSpPr>
          <p:nvPr>
            <p:ph type="title"/>
          </p:nvPr>
        </p:nvSpPr>
        <p:spPr/>
        <p:txBody>
          <a:bodyPr>
            <a:normAutofit/>
          </a:bodyPr>
          <a:lstStyle/>
          <a:p>
            <a:pPr algn="ctr"/>
            <a:r>
              <a:rPr lang="tr-TR" sz="2400" b="1" dirty="0">
                <a:effectLst/>
                <a:latin typeface="Graphik"/>
              </a:rPr>
              <a:t>GEÇİCİ İŞ İLİŞKİSİ KURMA YASAKLARI </a:t>
            </a:r>
            <a:br>
              <a:rPr lang="tr-TR" sz="2400" dirty="0"/>
            </a:br>
            <a:endParaRPr lang="tr-TR" sz="2400" dirty="0"/>
          </a:p>
        </p:txBody>
      </p:sp>
      <p:sp>
        <p:nvSpPr>
          <p:cNvPr id="3" name="İçerik Yer Tutucusu 2">
            <a:extLst>
              <a:ext uri="{FF2B5EF4-FFF2-40B4-BE49-F238E27FC236}">
                <a16:creationId xmlns:a16="http://schemas.microsoft.com/office/drawing/2014/main" id="{0692392E-4779-0F4C-C91D-96A650987F7D}"/>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Kanunu’nun 7. maddesi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kurma yasaklarını da </a:t>
            </a:r>
            <a:r>
              <a:rPr lang="tr-TR" sz="1800" dirty="0" err="1">
                <a:effectLst/>
                <a:latin typeface="Cambria" panose="02040503050406030204" pitchFamily="18" charset="0"/>
              </a:rPr>
              <a:t>düzenleme</a:t>
            </a:r>
            <a:r>
              <a:rPr lang="tr-TR" sz="1800" dirty="0">
                <a:effectLst/>
                <a:latin typeface="Cambria" panose="02040503050406030204" pitchFamily="18" charset="0"/>
              </a:rPr>
              <a:t> altına </a:t>
            </a:r>
            <a:r>
              <a:rPr lang="tr-TR" sz="1800" dirty="0" err="1">
                <a:effectLst/>
                <a:latin typeface="Cambria" panose="02040503050406030204" pitchFamily="18" charset="0"/>
              </a:rPr>
              <a:t>almıştır</a:t>
            </a:r>
            <a:r>
              <a:rPr lang="tr-TR" sz="1800" dirty="0">
                <a:effectLst/>
                <a:latin typeface="Cambria" panose="02040503050406030204" pitchFamily="18" charset="0"/>
              </a:rPr>
              <a:t>.</a:t>
            </a:r>
          </a:p>
          <a:p>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sağlama</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süresinin</a:t>
            </a:r>
            <a:r>
              <a:rPr lang="tr-TR" sz="1800" dirty="0">
                <a:effectLst/>
                <a:latin typeface="Cambria" panose="02040503050406030204" pitchFamily="18" charset="0"/>
              </a:rPr>
              <a:t> sonundan itibaren aynı iş </a:t>
            </a:r>
            <a:r>
              <a:rPr lang="tr-TR" sz="1800" dirty="0" err="1">
                <a:effectLst/>
                <a:latin typeface="Cambria" panose="02040503050406030204" pitchFamily="18" charset="0"/>
              </a:rPr>
              <a:t>için</a:t>
            </a:r>
            <a:r>
              <a:rPr lang="tr-TR" sz="1800" dirty="0">
                <a:effectLst/>
                <a:latin typeface="Cambria" panose="02040503050406030204" pitchFamily="18" charset="0"/>
              </a:rPr>
              <a:t> altı ay </a:t>
            </a:r>
            <a:r>
              <a:rPr lang="tr-TR" sz="1800" dirty="0" err="1">
                <a:effectLst/>
                <a:latin typeface="Cambria" panose="02040503050406030204" pitchFamily="18" charset="0"/>
              </a:rPr>
              <a:t>geçmedikçe</a:t>
            </a:r>
            <a:r>
              <a:rPr lang="tr-TR" sz="1800" dirty="0">
                <a:effectLst/>
                <a:latin typeface="Cambria" panose="02040503050406030204" pitchFamily="18" charset="0"/>
              </a:rPr>
              <a:t> yeniden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çalıştıramaz</a:t>
            </a:r>
            <a:r>
              <a:rPr lang="tr-TR" sz="1800" dirty="0">
                <a:effectLst/>
                <a:latin typeface="Cambria" panose="02040503050406030204" pitchFamily="18" charset="0"/>
              </a:rPr>
              <a:t> (İK m. 7/III). </a:t>
            </a:r>
          </a:p>
          <a:p>
            <a:r>
              <a:rPr lang="tr-TR" sz="1800" dirty="0" err="1">
                <a:effectLst/>
                <a:latin typeface="Cambria" panose="02040503050406030204" pitchFamily="18" charset="0"/>
              </a:rPr>
              <a:t>İs</a:t>
            </a:r>
            <a:r>
              <a:rPr lang="tr-TR" sz="1800" dirty="0">
                <a:effectLst/>
                <a:latin typeface="Cambria" panose="02040503050406030204" pitchFamily="18" charset="0"/>
              </a:rPr>
              <a:t>̧ Kanunu’nun 29. maddesi kapsamında toplu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çıkarılan</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sekiz ay </a:t>
            </a:r>
            <a:r>
              <a:rPr lang="tr-TR" sz="1800" dirty="0" err="1">
                <a:effectLst/>
                <a:latin typeface="Cambria" panose="02040503050406030204" pitchFamily="18" charset="0"/>
              </a:rPr>
              <a:t>süresince</a:t>
            </a:r>
            <a:r>
              <a:rPr lang="tr-TR" sz="1800" dirty="0">
                <a:effectLst/>
                <a:latin typeface="Cambria" panose="02040503050406030204" pitchFamily="18" charset="0"/>
              </a:rPr>
              <a:t>, kamu kurum ve </a:t>
            </a:r>
            <a:r>
              <a:rPr lang="tr-TR" sz="1800" dirty="0" err="1">
                <a:effectLst/>
                <a:latin typeface="Cambria" panose="02040503050406030204" pitchFamily="18" charset="0"/>
              </a:rPr>
              <a:t>kuruluşlarında</a:t>
            </a:r>
            <a:r>
              <a:rPr lang="tr-TR" sz="1800" dirty="0">
                <a:effectLst/>
                <a:latin typeface="Cambria" panose="02040503050406030204" pitchFamily="18" charset="0"/>
              </a:rPr>
              <a:t> ve yer altında maden </a:t>
            </a:r>
            <a:r>
              <a:rPr lang="tr-TR" sz="1800" dirty="0" err="1">
                <a:effectLst/>
                <a:latin typeface="Cambria" panose="02040503050406030204" pitchFamily="18" charset="0"/>
              </a:rPr>
              <a:t>çıkarılan</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a:t>
            </a:r>
            <a:r>
              <a:rPr lang="tr-TR" sz="1800" dirty="0" err="1">
                <a:effectLst/>
                <a:latin typeface="Cambria" panose="02040503050406030204" pitchFamily="18" charset="0"/>
              </a:rPr>
              <a:t>özel</a:t>
            </a:r>
            <a:r>
              <a:rPr lang="tr-TR" sz="1800" dirty="0">
                <a:effectLst/>
                <a:latin typeface="Cambria" panose="02040503050406030204" pitchFamily="18" charset="0"/>
              </a:rPr>
              <a:t> istihdam </a:t>
            </a:r>
            <a:r>
              <a:rPr lang="tr-TR" sz="1800" dirty="0" err="1">
                <a:effectLst/>
                <a:latin typeface="Cambria" panose="02040503050406030204" pitchFamily="18" charset="0"/>
              </a:rPr>
              <a:t>bürosu</a:t>
            </a:r>
            <a:r>
              <a:rPr lang="tr-TR" sz="1800" dirty="0">
                <a:effectLst/>
                <a:latin typeface="Cambria" panose="02040503050406030204" pitchFamily="18" charset="0"/>
              </a:rPr>
              <a:t> </a:t>
            </a:r>
            <a:r>
              <a:rPr lang="tr-TR" sz="1800" dirty="0" err="1">
                <a:effectLst/>
                <a:latin typeface="Cambria" panose="02040503050406030204" pitchFamily="18" charset="0"/>
              </a:rPr>
              <a:t>aracılığıyla</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kurulamaz (İK m. 7/IV). </a:t>
            </a:r>
          </a:p>
          <a:p>
            <a:r>
              <a:rPr lang="tr-TR" sz="1800" i="1" dirty="0">
                <a:effectLst/>
                <a:latin typeface="Cambria" panose="02040503050406030204" pitchFamily="18" charset="0"/>
              </a:rPr>
              <a:t>“</a:t>
            </a:r>
            <a:r>
              <a:rPr lang="tr-TR" sz="1800" i="1" dirty="0" err="1">
                <a:effectLst/>
                <a:latin typeface="Cambria" panose="02040503050406030204" pitchFamily="18" charset="0"/>
              </a:rPr>
              <a:t>Geçici</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çalıştıran</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grev ve lokavtın uygulanması sırasında 18/10/2012 tarihli ve 6356 sayılı Sendikalar ve Toplu </a:t>
            </a:r>
            <a:r>
              <a:rPr lang="tr-TR" sz="1800" i="1" dirty="0" err="1">
                <a:effectLst/>
                <a:latin typeface="Cambria" panose="02040503050406030204" pitchFamily="18" charset="0"/>
              </a:rPr>
              <a:t>İs</a:t>
            </a:r>
            <a:r>
              <a:rPr lang="tr-TR" sz="1800" i="1" dirty="0">
                <a:effectLst/>
                <a:latin typeface="Cambria" panose="02040503050406030204" pitchFamily="18" charset="0"/>
              </a:rPr>
              <a:t>̧ </a:t>
            </a:r>
            <a:r>
              <a:rPr lang="tr-TR" sz="1800" i="1" dirty="0" err="1">
                <a:effectLst/>
                <a:latin typeface="Cambria" panose="02040503050406030204" pitchFamily="18" charset="0"/>
              </a:rPr>
              <a:t>Sözleşmesi</a:t>
            </a:r>
            <a:r>
              <a:rPr lang="tr-TR" sz="1800" i="1" dirty="0">
                <a:effectLst/>
                <a:latin typeface="Cambria" panose="02040503050406030204" pitchFamily="18" charset="0"/>
              </a:rPr>
              <a:t> Kanununun 65 inci maddesi </a:t>
            </a:r>
            <a:r>
              <a:rPr lang="tr-TR" sz="1800" i="1" dirty="0" err="1">
                <a:effectLst/>
                <a:latin typeface="Cambria" panose="02040503050406030204" pitchFamily="18" charset="0"/>
              </a:rPr>
              <a:t>hükümleri</a:t>
            </a:r>
            <a:r>
              <a:rPr lang="tr-TR" sz="1800" i="1" dirty="0">
                <a:effectLst/>
                <a:latin typeface="Cambria" panose="02040503050406030204" pitchFamily="18" charset="0"/>
              </a:rPr>
              <a:t> saklı kalmak kaydıyla </a:t>
            </a:r>
            <a:r>
              <a:rPr lang="tr-TR" sz="1800" i="1" dirty="0" err="1">
                <a:effectLst/>
                <a:latin typeface="Cambria" panose="02040503050406030204" pitchFamily="18" charset="0"/>
              </a:rPr>
              <a:t>geçici</a:t>
            </a:r>
            <a:r>
              <a:rPr lang="tr-TR" sz="1800" i="1" dirty="0">
                <a:effectLst/>
                <a:latin typeface="Cambria" panose="02040503050406030204" pitchFamily="18" charset="0"/>
              </a:rPr>
              <a:t> iş </a:t>
            </a:r>
            <a:r>
              <a:rPr lang="tr-TR" sz="1800" i="1" dirty="0" err="1">
                <a:effectLst/>
                <a:latin typeface="Cambria" panose="02040503050406030204" pitchFamily="18" charset="0"/>
              </a:rPr>
              <a:t>ilişkisiyle</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çalıştıramaz</a:t>
            </a:r>
            <a:r>
              <a:rPr lang="tr-TR" sz="1800" i="1" dirty="0">
                <a:effectLst/>
                <a:latin typeface="Cambria" panose="02040503050406030204" pitchFamily="18" charset="0"/>
              </a:rPr>
              <a:t>” </a:t>
            </a:r>
            <a:r>
              <a:rPr lang="tr-TR" sz="1800" dirty="0">
                <a:effectLst/>
                <a:latin typeface="Cambria" panose="02040503050406030204" pitchFamily="18" charset="0"/>
              </a:rPr>
              <a:t>(İK m. 7/V). </a:t>
            </a:r>
          </a:p>
          <a:p>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feshedilen </a:t>
            </a:r>
            <a:r>
              <a:rPr lang="tr-TR" sz="1800" dirty="0" err="1">
                <a:effectLst/>
                <a:latin typeface="Cambria" panose="02040503050406030204" pitchFamily="18" charset="0"/>
              </a:rPr>
              <a:t>işçisini</a:t>
            </a:r>
            <a:r>
              <a:rPr lang="tr-TR" sz="1800" dirty="0">
                <a:effectLst/>
                <a:latin typeface="Cambria" panose="02040503050406030204" pitchFamily="18" charset="0"/>
              </a:rPr>
              <a:t>, fesih tarihinden altı ay </a:t>
            </a:r>
            <a:r>
              <a:rPr lang="tr-TR" sz="1800" dirty="0" err="1">
                <a:effectLst/>
                <a:latin typeface="Cambria" panose="02040503050406030204" pitchFamily="18" charset="0"/>
              </a:rPr>
              <a:t>geçmeden</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kapsamında </a:t>
            </a:r>
            <a:r>
              <a:rPr lang="tr-TR" sz="1800" dirty="0" err="1">
                <a:effectLst/>
                <a:latin typeface="Cambria" panose="02040503050406030204" pitchFamily="18" charset="0"/>
              </a:rPr>
              <a:t>çalıştıramaz</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281219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6B6378-799B-8023-40A7-23436FBFA6E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DDD01CA-F5A7-B86E-0A02-0ECF7C8078D2}"/>
              </a:ext>
            </a:extLst>
          </p:cNvPr>
          <p:cNvSpPr>
            <a:spLocks noGrp="1"/>
          </p:cNvSpPr>
          <p:nvPr>
            <p:ph idx="1"/>
          </p:nvPr>
        </p:nvSpPr>
        <p:spPr/>
        <p:txBody>
          <a:bodyPr/>
          <a:lstStyle/>
          <a:p>
            <a:r>
              <a:rPr lang="tr-TR" b="1" dirty="0"/>
              <a:t>İş sözleşmelerinde bağımlılık unsuru :</a:t>
            </a:r>
          </a:p>
          <a:p>
            <a:r>
              <a:rPr lang="tr-TR" sz="1800" dirty="0" err="1">
                <a:effectLst/>
                <a:latin typeface="Cambria" panose="02040503050406030204" pitchFamily="18" charset="0"/>
              </a:rPr>
              <a:t>İ</a:t>
            </a:r>
            <a:r>
              <a:rPr lang="tr-TR" dirty="0" err="1">
                <a:effectLst/>
                <a:latin typeface="Cambria" panose="02040503050406030204" pitchFamily="18" charset="0"/>
              </a:rPr>
              <a:t>s</a:t>
            </a:r>
            <a:r>
              <a:rPr lang="tr-TR" dirty="0">
                <a:effectLst/>
                <a:latin typeface="Cambria" panose="02040503050406030204" pitchFamily="18" charset="0"/>
              </a:rPr>
              <a:t>̧ </a:t>
            </a:r>
            <a:r>
              <a:rPr lang="tr-TR" dirty="0" err="1">
                <a:effectLst/>
                <a:latin typeface="Cambria" panose="02040503050406030204" pitchFamily="18" charset="0"/>
              </a:rPr>
              <a:t>sözleşmesi</a:t>
            </a:r>
            <a:r>
              <a:rPr lang="tr-TR" dirty="0">
                <a:effectLst/>
                <a:latin typeface="Cambria" panose="02040503050406030204" pitchFamily="18" charset="0"/>
              </a:rPr>
              <a:t> ile </a:t>
            </a:r>
            <a:r>
              <a:rPr lang="tr-TR" dirty="0" err="1">
                <a:effectLst/>
                <a:latin typeface="Cambria" panose="02040503050406030204" pitchFamily="18" charset="0"/>
              </a:rPr>
              <a:t>işçi</a:t>
            </a:r>
            <a:r>
              <a:rPr lang="tr-TR" dirty="0">
                <a:effectLst/>
                <a:latin typeface="Cambria" panose="02040503050406030204" pitchFamily="18" charset="0"/>
              </a:rPr>
              <a:t>, </a:t>
            </a:r>
            <a:r>
              <a:rPr lang="tr-TR" dirty="0" err="1">
                <a:effectLst/>
                <a:latin typeface="Cambria" panose="02040503050406030204" pitchFamily="18" charset="0"/>
              </a:rPr>
              <a:t>ücret</a:t>
            </a:r>
            <a:r>
              <a:rPr lang="tr-TR" dirty="0">
                <a:effectLst/>
                <a:latin typeface="Cambria" panose="02040503050406030204" pitchFamily="18" charset="0"/>
              </a:rPr>
              <a:t> </a:t>
            </a:r>
            <a:r>
              <a:rPr lang="tr-TR" dirty="0" err="1">
                <a:effectLst/>
                <a:latin typeface="Cambria" panose="02040503050406030204" pitchFamily="18" charset="0"/>
              </a:rPr>
              <a:t>karşılığında</a:t>
            </a:r>
            <a:r>
              <a:rPr lang="tr-TR" dirty="0">
                <a:effectLst/>
                <a:latin typeface="Cambria" panose="02040503050406030204" pitchFamily="18" charset="0"/>
              </a:rPr>
              <a:t> belirli veya belirsiz bir </a:t>
            </a:r>
            <a:r>
              <a:rPr lang="tr-TR" dirty="0" err="1">
                <a:effectLst/>
                <a:latin typeface="Cambria" panose="02040503050406030204" pitchFamily="18" charset="0"/>
              </a:rPr>
              <a:t>süre</a:t>
            </a:r>
            <a:r>
              <a:rPr lang="tr-TR" dirty="0">
                <a:effectLst/>
                <a:latin typeface="Cambria" panose="02040503050406030204" pitchFamily="18" charset="0"/>
              </a:rPr>
              <a:t> </a:t>
            </a:r>
            <a:r>
              <a:rPr lang="tr-TR" dirty="0" err="1">
                <a:effectLst/>
                <a:latin typeface="Cambria" panose="02040503050406030204" pitchFamily="18" charset="0"/>
              </a:rPr>
              <a:t>için</a:t>
            </a:r>
            <a:r>
              <a:rPr lang="tr-TR" dirty="0">
                <a:effectLst/>
                <a:latin typeface="Cambria" panose="02040503050406030204" pitchFamily="18" charset="0"/>
              </a:rPr>
              <a:t> </a:t>
            </a:r>
            <a:r>
              <a:rPr lang="tr-TR" dirty="0" err="1">
                <a:effectLst/>
                <a:latin typeface="Cambria" panose="02040503050406030204" pitchFamily="18" charset="0"/>
              </a:rPr>
              <a:t>işverenin</a:t>
            </a:r>
            <a:r>
              <a:rPr lang="tr-TR" dirty="0">
                <a:effectLst/>
                <a:latin typeface="Cambria" panose="02040503050406030204" pitchFamily="18" charset="0"/>
              </a:rPr>
              <a:t> hizmetinde </a:t>
            </a:r>
            <a:r>
              <a:rPr lang="tr-TR" dirty="0" err="1">
                <a:effectLst/>
                <a:latin typeface="Cambria" panose="02040503050406030204" pitchFamily="18" charset="0"/>
              </a:rPr>
              <a:t>çalışma</a:t>
            </a:r>
            <a:r>
              <a:rPr lang="tr-TR" dirty="0">
                <a:effectLst/>
                <a:latin typeface="Cambria" panose="02040503050406030204" pitchFamily="18" charset="0"/>
              </a:rPr>
              <a:t> borcu altına girmekte olup, </a:t>
            </a:r>
            <a:r>
              <a:rPr lang="tr-TR" dirty="0" err="1">
                <a:effectLst/>
                <a:latin typeface="Cambria" panose="02040503050406030204" pitchFamily="18" charset="0"/>
              </a:rPr>
              <a:t>işçinin</a:t>
            </a:r>
            <a:r>
              <a:rPr lang="tr-TR" dirty="0">
                <a:effectLst/>
                <a:latin typeface="Cambria" panose="02040503050406030204" pitchFamily="18" charset="0"/>
              </a:rPr>
              <a:t> bu </a:t>
            </a:r>
            <a:r>
              <a:rPr lang="tr-TR" dirty="0" err="1">
                <a:effectLst/>
                <a:latin typeface="Cambria" panose="02040503050406030204" pitchFamily="18" charset="0"/>
              </a:rPr>
              <a:t>çalışması</a:t>
            </a:r>
            <a:r>
              <a:rPr lang="tr-TR" dirty="0">
                <a:effectLst/>
                <a:latin typeface="Cambria" panose="02040503050406030204" pitchFamily="18" charset="0"/>
              </a:rPr>
              <a:t>, </a:t>
            </a:r>
            <a:r>
              <a:rPr lang="tr-TR" dirty="0" err="1">
                <a:effectLst/>
                <a:latin typeface="Cambria" panose="02040503050406030204" pitchFamily="18" charset="0"/>
              </a:rPr>
              <a:t>diğer</a:t>
            </a:r>
            <a:r>
              <a:rPr lang="tr-TR" dirty="0">
                <a:effectLst/>
                <a:latin typeface="Cambria" panose="02040503050406030204" pitchFamily="18" charset="0"/>
              </a:rPr>
              <a:t> iş </a:t>
            </a:r>
            <a:r>
              <a:rPr lang="tr-TR" dirty="0" err="1">
                <a:effectLst/>
                <a:latin typeface="Cambria" panose="02040503050406030204" pitchFamily="18" charset="0"/>
              </a:rPr>
              <a:t>görme</a:t>
            </a:r>
            <a:r>
              <a:rPr lang="tr-TR" dirty="0">
                <a:effectLst/>
                <a:latin typeface="Cambria" panose="02040503050406030204" pitchFamily="18" charset="0"/>
              </a:rPr>
              <a:t> </a:t>
            </a:r>
            <a:r>
              <a:rPr lang="tr-TR" dirty="0" err="1">
                <a:effectLst/>
                <a:latin typeface="Cambria" panose="02040503050406030204" pitchFamily="18" charset="0"/>
              </a:rPr>
              <a:t>sözleşmelerinden</a:t>
            </a:r>
            <a:r>
              <a:rPr lang="tr-TR" dirty="0">
                <a:effectLst/>
                <a:latin typeface="Cambria" panose="02040503050406030204" pitchFamily="18" charset="0"/>
              </a:rPr>
              <a:t> farklı olarak bir organizasyon </a:t>
            </a:r>
            <a:r>
              <a:rPr lang="tr-TR" dirty="0" err="1">
                <a:effectLst/>
                <a:latin typeface="Cambria" panose="02040503050406030204" pitchFamily="18" charset="0"/>
              </a:rPr>
              <a:t>içinde</a:t>
            </a:r>
            <a:r>
              <a:rPr lang="tr-TR" dirty="0">
                <a:effectLst/>
                <a:latin typeface="Cambria" panose="02040503050406030204" pitchFamily="18" charset="0"/>
              </a:rPr>
              <a:t> </a:t>
            </a:r>
            <a:r>
              <a:rPr lang="tr-TR" dirty="0" err="1">
                <a:effectLst/>
                <a:latin typeface="Cambria" panose="02040503050406030204" pitchFamily="18" charset="0"/>
              </a:rPr>
              <a:t>işverene</a:t>
            </a:r>
            <a:r>
              <a:rPr lang="tr-TR" dirty="0">
                <a:effectLst/>
                <a:latin typeface="Cambria" panose="02040503050406030204" pitchFamily="18" charset="0"/>
              </a:rPr>
              <a:t> </a:t>
            </a:r>
            <a:r>
              <a:rPr lang="tr-TR" dirty="0" err="1">
                <a:effectLst/>
                <a:latin typeface="Cambria" panose="02040503050406030204" pitchFamily="18" charset="0"/>
              </a:rPr>
              <a:t>bağımlı</a:t>
            </a:r>
            <a:r>
              <a:rPr lang="tr-TR" dirty="0">
                <a:effectLst/>
                <a:latin typeface="Cambria" panose="02040503050406030204" pitchFamily="18" charset="0"/>
              </a:rPr>
              <a:t> </a:t>
            </a:r>
            <a:r>
              <a:rPr lang="tr-TR" dirty="0" err="1">
                <a:effectLst/>
                <a:latin typeface="Cambria" panose="02040503050406030204" pitchFamily="18" charset="0"/>
              </a:rPr>
              <a:t>şekilde</a:t>
            </a:r>
            <a:r>
              <a:rPr lang="tr-TR" dirty="0">
                <a:effectLst/>
                <a:latin typeface="Cambria" panose="02040503050406030204" pitchFamily="18" charset="0"/>
              </a:rPr>
              <a:t> ifa edilmektedir. </a:t>
            </a:r>
            <a:r>
              <a:rPr lang="tr-TR" dirty="0" err="1">
                <a:effectLst/>
                <a:latin typeface="Cambria" panose="02040503050406030204" pitchFamily="18" charset="0"/>
              </a:rPr>
              <a:t>İşveren</a:t>
            </a:r>
            <a:r>
              <a:rPr lang="tr-TR" dirty="0">
                <a:effectLst/>
                <a:latin typeface="Cambria" panose="02040503050406030204" pitchFamily="18" charset="0"/>
              </a:rPr>
              <a:t>, </a:t>
            </a:r>
            <a:r>
              <a:rPr lang="tr-TR" dirty="0" err="1">
                <a:effectLst/>
                <a:latin typeface="Cambria" panose="02040503050406030204" pitchFamily="18" charset="0"/>
              </a:rPr>
              <a:t>işin</a:t>
            </a:r>
            <a:r>
              <a:rPr lang="tr-TR" dirty="0">
                <a:effectLst/>
                <a:latin typeface="Cambria" panose="02040503050406030204" pitchFamily="18" charset="0"/>
              </a:rPr>
              <a:t> yapılması sırasında </a:t>
            </a:r>
            <a:r>
              <a:rPr lang="tr-TR" dirty="0" err="1">
                <a:effectLst/>
                <a:latin typeface="Cambria" panose="02040503050406030204" pitchFamily="18" charset="0"/>
              </a:rPr>
              <a:t>işçiye</a:t>
            </a:r>
            <a:r>
              <a:rPr lang="tr-TR" dirty="0">
                <a:effectLst/>
                <a:latin typeface="Cambria" panose="02040503050406030204" pitchFamily="18" charset="0"/>
              </a:rPr>
              <a:t> talimat verme ve onu denetleyebilme </a:t>
            </a:r>
            <a:r>
              <a:rPr lang="tr-TR" dirty="0" err="1">
                <a:effectLst/>
                <a:latin typeface="Cambria" panose="02040503050406030204" pitchFamily="18" charset="0"/>
              </a:rPr>
              <a:t>imkânına</a:t>
            </a:r>
            <a:r>
              <a:rPr lang="tr-TR" dirty="0">
                <a:effectLst/>
                <a:latin typeface="Cambria" panose="02040503050406030204" pitchFamily="18" charset="0"/>
              </a:rPr>
              <a:t> sahiptir. Buradaki </a:t>
            </a:r>
            <a:r>
              <a:rPr lang="tr-TR" dirty="0" err="1">
                <a:effectLst/>
                <a:latin typeface="Cambria" panose="02040503050406030204" pitchFamily="18" charset="0"/>
              </a:rPr>
              <a:t>bağımlılık</a:t>
            </a:r>
            <a:r>
              <a:rPr lang="tr-TR" dirty="0">
                <a:effectLst/>
                <a:latin typeface="Cambria" panose="02040503050406030204" pitchFamily="18" charset="0"/>
              </a:rPr>
              <a:t>; </a:t>
            </a:r>
            <a:r>
              <a:rPr lang="tr-TR" b="1" dirty="0" err="1">
                <a:effectLst/>
                <a:latin typeface="Cambria" panose="02040503050406030204" pitchFamily="18" charset="0"/>
              </a:rPr>
              <a:t>kişisel</a:t>
            </a:r>
            <a:r>
              <a:rPr lang="tr-TR" b="1" dirty="0">
                <a:effectLst/>
                <a:latin typeface="Cambria" panose="02040503050406030204" pitchFamily="18" charset="0"/>
              </a:rPr>
              <a:t>/hukuki </a:t>
            </a:r>
            <a:r>
              <a:rPr lang="tr-TR" dirty="0" err="1">
                <a:effectLst/>
                <a:latin typeface="Cambria" panose="02040503050406030204" pitchFamily="18" charset="0"/>
              </a:rPr>
              <a:t>bağımlılıktır</a:t>
            </a:r>
            <a:r>
              <a:rPr lang="tr-TR" dirty="0">
                <a:effectLst/>
                <a:latin typeface="Cambria" panose="02040503050406030204" pitchFamily="18" charset="0"/>
              </a:rPr>
              <a:t>. </a:t>
            </a:r>
            <a:r>
              <a:rPr lang="tr-TR" dirty="0" err="1">
                <a:effectLst/>
                <a:latin typeface="Cambria" panose="02040503050406030204" pitchFamily="18" charset="0"/>
              </a:rPr>
              <a:t>Bağımlılık</a:t>
            </a:r>
            <a:r>
              <a:rPr lang="tr-TR" dirty="0">
                <a:effectLst/>
                <a:latin typeface="Cambria" panose="02040503050406030204" pitchFamily="18" charset="0"/>
              </a:rPr>
              <a:t> unsuru iş </a:t>
            </a:r>
            <a:r>
              <a:rPr lang="tr-TR" dirty="0" err="1">
                <a:effectLst/>
                <a:latin typeface="Cambria" panose="02040503050406030204" pitchFamily="18" charset="0"/>
              </a:rPr>
              <a:t>sözleşmesini</a:t>
            </a:r>
            <a:r>
              <a:rPr lang="tr-TR" dirty="0">
                <a:effectLst/>
                <a:latin typeface="Cambria" panose="02040503050406030204" pitchFamily="18" charset="0"/>
              </a:rPr>
              <a:t> </a:t>
            </a:r>
            <a:r>
              <a:rPr lang="tr-TR" dirty="0" err="1">
                <a:effectLst/>
                <a:latin typeface="Cambria" panose="02040503050406030204" pitchFamily="18" charset="0"/>
              </a:rPr>
              <a:t>diğer</a:t>
            </a:r>
            <a:r>
              <a:rPr lang="tr-TR" dirty="0">
                <a:effectLst/>
                <a:latin typeface="Cambria" panose="02040503050406030204" pitchFamily="18" charset="0"/>
              </a:rPr>
              <a:t> iş </a:t>
            </a:r>
            <a:r>
              <a:rPr lang="tr-TR" dirty="0" err="1">
                <a:effectLst/>
                <a:latin typeface="Cambria" panose="02040503050406030204" pitchFamily="18" charset="0"/>
              </a:rPr>
              <a:t>görme</a:t>
            </a:r>
            <a:r>
              <a:rPr lang="tr-TR" dirty="0">
                <a:effectLst/>
                <a:latin typeface="Cambria" panose="02040503050406030204" pitchFamily="18" charset="0"/>
              </a:rPr>
              <a:t> </a:t>
            </a:r>
            <a:r>
              <a:rPr lang="tr-TR" dirty="0" err="1">
                <a:effectLst/>
                <a:latin typeface="Cambria" panose="02040503050406030204" pitchFamily="18" charset="0"/>
              </a:rPr>
              <a:t>sözleşmeleri</a:t>
            </a:r>
            <a:r>
              <a:rPr lang="tr-TR" dirty="0">
                <a:effectLst/>
                <a:latin typeface="Cambria" panose="02040503050406030204" pitchFamily="18" charset="0"/>
              </a:rPr>
              <a:t> olan eser ve </a:t>
            </a:r>
            <a:r>
              <a:rPr lang="tr-TR" dirty="0" err="1">
                <a:effectLst/>
                <a:latin typeface="Cambria" panose="02040503050406030204" pitchFamily="18" charset="0"/>
              </a:rPr>
              <a:t>vekâlet</a:t>
            </a:r>
            <a:r>
              <a:rPr lang="tr-TR" dirty="0">
                <a:effectLst/>
                <a:latin typeface="Cambria" panose="02040503050406030204" pitchFamily="18" charset="0"/>
              </a:rPr>
              <a:t> </a:t>
            </a:r>
            <a:r>
              <a:rPr lang="tr-TR" dirty="0" err="1">
                <a:effectLst/>
                <a:latin typeface="Cambria" panose="02040503050406030204" pitchFamily="18" charset="0"/>
              </a:rPr>
              <a:t>sözleşmelerinden</a:t>
            </a:r>
            <a:r>
              <a:rPr lang="tr-TR" dirty="0">
                <a:effectLst/>
                <a:latin typeface="Cambria" panose="02040503050406030204" pitchFamily="18" charset="0"/>
              </a:rPr>
              <a:t> ayıran en </a:t>
            </a:r>
            <a:r>
              <a:rPr lang="tr-TR" dirty="0" err="1">
                <a:effectLst/>
                <a:latin typeface="Cambria" panose="02040503050406030204" pitchFamily="18" charset="0"/>
              </a:rPr>
              <a:t>önemli</a:t>
            </a:r>
            <a:r>
              <a:rPr lang="tr-TR" dirty="0">
                <a:effectLst/>
                <a:latin typeface="Cambria" panose="02040503050406030204" pitchFamily="18" charset="0"/>
              </a:rPr>
              <a:t> unsurdur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289122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5ECF08-7B5F-88EB-B912-D5E8EFE99E91}"/>
              </a:ext>
            </a:extLst>
          </p:cNvPr>
          <p:cNvSpPr>
            <a:spLocks noGrp="1"/>
          </p:cNvSpPr>
          <p:nvPr>
            <p:ph type="title"/>
          </p:nvPr>
        </p:nvSpPr>
        <p:spPr/>
        <p:txBody>
          <a:bodyPr>
            <a:normAutofit/>
          </a:bodyPr>
          <a:lstStyle/>
          <a:p>
            <a:pPr algn="ctr"/>
            <a:r>
              <a:rPr lang="tr-TR" sz="2400" b="1" dirty="0">
                <a:effectLst/>
                <a:latin typeface="Graphik"/>
              </a:rPr>
              <a:t>MESLEKİ AMAÇ TAŞIMAYAN GEÇİCİ İŞ İLİŞKİSİ </a:t>
            </a:r>
            <a:br>
              <a:rPr lang="tr-TR" sz="2400" dirty="0"/>
            </a:br>
            <a:endParaRPr lang="tr-TR" sz="2400" dirty="0"/>
          </a:p>
        </p:txBody>
      </p:sp>
      <p:sp>
        <p:nvSpPr>
          <p:cNvPr id="3" name="İçerik Yer Tutucusu 2">
            <a:extLst>
              <a:ext uri="{FF2B5EF4-FFF2-40B4-BE49-F238E27FC236}">
                <a16:creationId xmlns:a16="http://schemas.microsoft.com/office/drawing/2014/main" id="{229916F5-0E8B-7F0E-5812-C34E3DDFEBF5}"/>
              </a:ext>
            </a:extLst>
          </p:cNvPr>
          <p:cNvSpPr>
            <a:spLocks noGrp="1"/>
          </p:cNvSpPr>
          <p:nvPr>
            <p:ph idx="1"/>
          </p:nvPr>
        </p:nvSpPr>
        <p:spPr/>
        <p:txBody>
          <a:bodyPr/>
          <a:lstStyle/>
          <a:p>
            <a:r>
              <a:rPr lang="tr-TR" sz="1800" dirty="0">
                <a:effectLst/>
                <a:latin typeface="Cambria" panose="02040503050406030204" pitchFamily="18" charset="0"/>
              </a:rPr>
              <a:t>Mesleki </a:t>
            </a:r>
            <a:r>
              <a:rPr lang="tr-TR" sz="1800" dirty="0" err="1">
                <a:effectLst/>
                <a:latin typeface="Cambria" panose="02040503050406030204" pitchFamily="18" charset="0"/>
              </a:rPr>
              <a:t>amac</a:t>
            </a:r>
            <a:r>
              <a:rPr lang="tr-TR" sz="1800" dirty="0">
                <a:effectLst/>
                <a:latin typeface="Cambria" panose="02040503050406030204" pitchFamily="18" charset="0"/>
              </a:rPr>
              <a:t>̧ </a:t>
            </a:r>
            <a:r>
              <a:rPr lang="tr-TR" sz="1800" dirty="0" err="1">
                <a:effectLst/>
                <a:latin typeface="Cambria" panose="02040503050406030204" pitchFamily="18" charset="0"/>
              </a:rPr>
              <a:t>taşımayan</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ise, </a:t>
            </a:r>
            <a:r>
              <a:rPr lang="tr-TR" sz="1800" i="1" dirty="0">
                <a:effectLst/>
                <a:latin typeface="Cambria" panose="02040503050406030204" pitchFamily="18" charset="0"/>
              </a:rPr>
              <a:t>“</a:t>
            </a:r>
            <a:r>
              <a:rPr lang="tr-TR" sz="1800" i="1" dirty="0" err="1">
                <a:effectLst/>
                <a:latin typeface="Cambria" panose="02040503050406030204" pitchFamily="18" charset="0"/>
              </a:rPr>
              <a:t>İşverenin</a:t>
            </a:r>
            <a:r>
              <a:rPr lang="tr-TR" sz="1800" i="1" dirty="0">
                <a:effectLst/>
                <a:latin typeface="Cambria" panose="02040503050406030204" pitchFamily="18" charset="0"/>
              </a:rPr>
              <a:t>, devir sırasında yazılı rızasını almak suretiyle bir </a:t>
            </a:r>
            <a:r>
              <a:rPr lang="tr-TR" sz="1800" i="1" dirty="0" err="1">
                <a:effectLst/>
                <a:latin typeface="Cambria" panose="02040503050406030204" pitchFamily="18" charset="0"/>
              </a:rPr>
              <a:t>işçisini</a:t>
            </a:r>
            <a:r>
              <a:rPr lang="tr-TR" sz="1800" i="1" dirty="0">
                <a:effectLst/>
                <a:latin typeface="Cambria" panose="02040503050406030204" pitchFamily="18" charset="0"/>
              </a:rPr>
              <a:t>, holding </a:t>
            </a:r>
            <a:r>
              <a:rPr lang="tr-TR" sz="1800" i="1" dirty="0" err="1">
                <a:effectLst/>
                <a:latin typeface="Cambria" panose="02040503050406030204" pitchFamily="18" charset="0"/>
              </a:rPr>
              <a:t>bünyesi</a:t>
            </a:r>
            <a:r>
              <a:rPr lang="tr-TR" sz="1800" i="1" dirty="0">
                <a:effectLst/>
                <a:latin typeface="Cambria" panose="02040503050406030204" pitchFamily="18" charset="0"/>
              </a:rPr>
              <a:t> </a:t>
            </a:r>
            <a:r>
              <a:rPr lang="tr-TR" sz="1800" i="1" dirty="0" err="1">
                <a:effectLst/>
                <a:latin typeface="Cambria" panose="02040503050406030204" pitchFamily="18" charset="0"/>
              </a:rPr>
              <a:t>içinde</a:t>
            </a:r>
            <a:r>
              <a:rPr lang="tr-TR" sz="1800" i="1" dirty="0">
                <a:effectLst/>
                <a:latin typeface="Cambria" panose="02040503050406030204" pitchFamily="18" charset="0"/>
              </a:rPr>
              <a:t> veya aynı </a:t>
            </a:r>
            <a:r>
              <a:rPr lang="tr-TR" sz="1800" i="1" dirty="0" err="1">
                <a:effectLst/>
                <a:latin typeface="Cambria" panose="02040503050406030204" pitchFamily="18" charset="0"/>
              </a:rPr>
              <a:t>şirketler</a:t>
            </a:r>
            <a:r>
              <a:rPr lang="tr-TR" sz="1800" i="1" dirty="0">
                <a:effectLst/>
                <a:latin typeface="Cambria" panose="02040503050406030204" pitchFamily="18" charset="0"/>
              </a:rPr>
              <a:t> </a:t>
            </a:r>
            <a:r>
              <a:rPr lang="tr-TR" sz="1800" i="1" dirty="0" err="1">
                <a:effectLst/>
                <a:latin typeface="Cambria" panose="02040503050406030204" pitchFamily="18" charset="0"/>
              </a:rPr>
              <a:t>topluluğuna</a:t>
            </a:r>
            <a:r>
              <a:rPr lang="tr-TR" sz="1800" i="1" dirty="0">
                <a:effectLst/>
                <a:latin typeface="Cambria" panose="02040503050406030204" pitchFamily="18" charset="0"/>
              </a:rPr>
              <a:t> </a:t>
            </a:r>
            <a:r>
              <a:rPr lang="tr-TR" sz="1800" i="1" dirty="0" err="1">
                <a:effectLst/>
                <a:latin typeface="Cambria" panose="02040503050406030204" pitchFamily="18" charset="0"/>
              </a:rPr>
              <a:t>bağlı</a:t>
            </a:r>
            <a:r>
              <a:rPr lang="tr-TR" sz="1800" i="1" dirty="0">
                <a:effectLst/>
                <a:latin typeface="Cambria" panose="02040503050406030204" pitchFamily="18" charset="0"/>
              </a:rPr>
              <a:t> </a:t>
            </a:r>
            <a:r>
              <a:rPr lang="tr-TR" sz="1800" i="1" dirty="0" err="1">
                <a:effectLst/>
                <a:latin typeface="Cambria" panose="02040503050406030204" pitchFamily="18" charset="0"/>
              </a:rPr>
              <a:t>başka</a:t>
            </a:r>
            <a:r>
              <a:rPr lang="tr-TR" sz="1800" i="1" dirty="0">
                <a:effectLst/>
                <a:latin typeface="Cambria" panose="02040503050406030204" pitchFamily="18" charset="0"/>
              </a:rPr>
              <a:t> bir </a:t>
            </a:r>
            <a:r>
              <a:rPr lang="tr-TR" sz="1800" i="1" dirty="0" err="1">
                <a:effectLst/>
                <a:latin typeface="Cambria" panose="02040503050406030204" pitchFamily="18" charset="0"/>
              </a:rPr>
              <a:t>işye</a:t>
            </a:r>
            <a:r>
              <a:rPr lang="tr-TR" sz="1800" i="1" dirty="0">
                <a:effectLst/>
                <a:latin typeface="Cambria" panose="02040503050406030204" pitchFamily="18" charset="0"/>
              </a:rPr>
              <a:t>- rinde iş </a:t>
            </a:r>
            <a:r>
              <a:rPr lang="tr-TR" sz="1800" i="1" dirty="0" err="1">
                <a:effectLst/>
                <a:latin typeface="Cambria" panose="02040503050406030204" pitchFamily="18" charset="0"/>
              </a:rPr>
              <a:t>görme</a:t>
            </a:r>
            <a:r>
              <a:rPr lang="tr-TR" sz="1800" i="1" dirty="0">
                <a:effectLst/>
                <a:latin typeface="Cambria" panose="02040503050406030204" pitchFamily="18" charset="0"/>
              </a:rPr>
              <a:t> edimini yerine getirmek </a:t>
            </a:r>
            <a:r>
              <a:rPr lang="tr-TR" sz="1800" i="1" dirty="0" err="1">
                <a:effectLst/>
                <a:latin typeface="Cambria" panose="02040503050406030204" pitchFamily="18" charset="0"/>
              </a:rPr>
              <a:t>üzere</a:t>
            </a:r>
            <a:r>
              <a:rPr lang="tr-TR" sz="1800" i="1" dirty="0">
                <a:effectLst/>
                <a:latin typeface="Cambria" panose="02040503050406030204" pitchFamily="18" charset="0"/>
              </a:rPr>
              <a:t> </a:t>
            </a:r>
            <a:r>
              <a:rPr lang="tr-TR" sz="1800" i="1" dirty="0" err="1">
                <a:effectLst/>
                <a:latin typeface="Cambria" panose="02040503050406030204" pitchFamily="18" charset="0"/>
              </a:rPr>
              <a:t>geçici</a:t>
            </a:r>
            <a:r>
              <a:rPr lang="tr-TR" sz="1800" i="1" dirty="0">
                <a:effectLst/>
                <a:latin typeface="Cambria" panose="02040503050406030204" pitchFamily="18" charset="0"/>
              </a:rPr>
              <a:t> olarak devretmesi </a:t>
            </a:r>
            <a:r>
              <a:rPr lang="tr-TR" sz="1800" i="1" dirty="0" err="1">
                <a:effectLst/>
                <a:latin typeface="Cambria" panose="02040503050406030204" pitchFamily="18" charset="0"/>
              </a:rPr>
              <a:t>hâlinde</a:t>
            </a:r>
            <a:r>
              <a:rPr lang="tr-TR" sz="1800" i="1" dirty="0">
                <a:effectLst/>
                <a:latin typeface="Cambria" panose="02040503050406030204" pitchFamily="18" charset="0"/>
              </a:rPr>
              <a:t> ... </a:t>
            </a:r>
            <a:r>
              <a:rPr lang="tr-TR" sz="1800" i="1" dirty="0" err="1">
                <a:effectLst/>
                <a:latin typeface="Cambria" panose="02040503050406030204" pitchFamily="18" charset="0"/>
              </a:rPr>
              <a:t>kurulmus</a:t>
            </a:r>
            <a:r>
              <a:rPr lang="tr-TR" sz="1800" i="1" dirty="0">
                <a:effectLst/>
                <a:latin typeface="Cambria" panose="02040503050406030204" pitchFamily="18" charset="0"/>
              </a:rPr>
              <a:t>̧” </a:t>
            </a:r>
            <a:r>
              <a:rPr lang="tr-TR" sz="1800" dirty="0">
                <a:effectLst/>
                <a:latin typeface="Cambria" panose="02040503050406030204" pitchFamily="18" charset="0"/>
              </a:rPr>
              <a:t>olan iş </a:t>
            </a:r>
            <a:r>
              <a:rPr lang="tr-TR" sz="1800" dirty="0" err="1">
                <a:effectLst/>
                <a:latin typeface="Cambria" panose="02040503050406030204" pitchFamily="18" charset="0"/>
              </a:rPr>
              <a:t>ilişkisidir</a:t>
            </a:r>
            <a:r>
              <a:rPr lang="tr-TR" sz="1800" dirty="0">
                <a:effectLst/>
                <a:latin typeface="Cambria" panose="02040503050406030204" pitchFamily="18" charset="0"/>
              </a:rPr>
              <a:t> (İK m. 7/son). Bu </a:t>
            </a:r>
            <a:r>
              <a:rPr lang="tr-TR" sz="1800" dirty="0" err="1">
                <a:effectLst/>
                <a:latin typeface="Cambria" panose="02040503050406030204" pitchFamily="18" charset="0"/>
              </a:rPr>
              <a:t>türde</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ilişkisinin</a:t>
            </a:r>
            <a:r>
              <a:rPr lang="tr-TR" sz="1800" dirty="0">
                <a:effectLst/>
                <a:latin typeface="Cambria" panose="02040503050406030204" pitchFamily="18" charset="0"/>
              </a:rPr>
              <a:t>, yazılı olarak altı ayı </a:t>
            </a:r>
            <a:r>
              <a:rPr lang="tr-TR" sz="1800" dirty="0" err="1">
                <a:effectLst/>
                <a:latin typeface="Cambria" panose="02040503050406030204" pitchFamily="18" charset="0"/>
              </a:rPr>
              <a:t>geçmemek</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a:t>
            </a:r>
            <a:r>
              <a:rPr lang="tr-TR" sz="1800" dirty="0" err="1">
                <a:effectLst/>
                <a:latin typeface="Cambria" panose="02040503050406030204" pitchFamily="18" charset="0"/>
              </a:rPr>
              <a:t>kurulabileceği</a:t>
            </a:r>
            <a:r>
              <a:rPr lang="tr-TR" sz="1800" dirty="0">
                <a:effectLst/>
                <a:latin typeface="Cambria" panose="02040503050406030204" pitchFamily="18" charset="0"/>
              </a:rPr>
              <a:t> ve en fazla iki defa </a:t>
            </a:r>
            <a:r>
              <a:rPr lang="tr-TR" sz="1800" dirty="0" err="1">
                <a:effectLst/>
                <a:latin typeface="Cambria" panose="02040503050406030204" pitchFamily="18" charset="0"/>
              </a:rPr>
              <a:t>yenilenebileceği</a:t>
            </a:r>
            <a:r>
              <a:rPr lang="tr-TR" sz="1800" dirty="0">
                <a:effectLst/>
                <a:latin typeface="Cambria" panose="02040503050406030204" pitchFamily="18" charset="0"/>
              </a:rPr>
              <a:t> de </a:t>
            </a:r>
            <a:r>
              <a:rPr lang="tr-TR" sz="1800" dirty="0" err="1">
                <a:effectLst/>
                <a:latin typeface="Cambria" panose="02040503050406030204" pitchFamily="18" charset="0"/>
              </a:rPr>
              <a:t>belirtilmiştir</a:t>
            </a:r>
            <a:r>
              <a:rPr lang="tr-TR" sz="1800" dirty="0">
                <a:effectLst/>
                <a:latin typeface="Cambria" panose="02040503050406030204" pitchFamily="18" charset="0"/>
              </a:rPr>
              <a:t>. </a:t>
            </a:r>
            <a:r>
              <a:rPr lang="tr-TR" sz="1800" dirty="0" err="1">
                <a:effectLst/>
                <a:latin typeface="Cambria" panose="02040503050406030204" pitchFamily="18" charset="0"/>
              </a:rPr>
              <a:t>Sözu</a:t>
            </a:r>
            <a:r>
              <a:rPr lang="tr-TR" sz="1800" dirty="0">
                <a:effectLst/>
                <a:latin typeface="Cambria" panose="02040503050406030204" pitchFamily="18" charset="0"/>
              </a:rPr>
              <a:t>̈ </a:t>
            </a:r>
            <a:r>
              <a:rPr lang="tr-TR" sz="1800" dirty="0" err="1">
                <a:effectLst/>
                <a:latin typeface="Cambria" panose="02040503050406030204" pitchFamily="18" charset="0"/>
              </a:rPr>
              <a:t>geçen</a:t>
            </a:r>
            <a:r>
              <a:rPr lang="tr-TR" sz="1800" dirty="0">
                <a:effectLst/>
                <a:latin typeface="Cambria" panose="02040503050406030204" pitchFamily="18" charset="0"/>
              </a:rPr>
              <a:t> </a:t>
            </a:r>
            <a:r>
              <a:rPr lang="tr-TR" sz="1800" dirty="0" err="1">
                <a:effectLst/>
                <a:latin typeface="Cambria" panose="02040503050406030204" pitchFamily="18" charset="0"/>
              </a:rPr>
              <a:t>hükme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İşçisini</a:t>
            </a:r>
            <a:r>
              <a:rPr lang="tr-TR" sz="1800" i="1" dirty="0">
                <a:effectLst/>
                <a:latin typeface="Cambria" panose="02040503050406030204" pitchFamily="18" charset="0"/>
              </a:rPr>
              <a:t> </a:t>
            </a:r>
            <a:r>
              <a:rPr lang="tr-TR" sz="1800" i="1" dirty="0" err="1">
                <a:effectLst/>
                <a:latin typeface="Cambria" panose="02040503050406030204" pitchFamily="18" charset="0"/>
              </a:rPr>
              <a:t>geçici</a:t>
            </a:r>
            <a:r>
              <a:rPr lang="tr-TR" sz="1800" i="1" dirty="0">
                <a:effectLst/>
                <a:latin typeface="Cambria" panose="02040503050406030204" pitchFamily="18" charset="0"/>
              </a:rPr>
              <a:t> olarak devreden </a:t>
            </a:r>
            <a:r>
              <a:rPr lang="tr-TR" sz="1800" i="1" dirty="0" err="1">
                <a:effectLst/>
                <a:latin typeface="Cambria" panose="02040503050406030204" pitchFamily="18" charset="0"/>
              </a:rPr>
              <a:t>işverenin</a:t>
            </a:r>
            <a:r>
              <a:rPr lang="tr-TR" sz="1800" i="1" dirty="0">
                <a:effectLst/>
                <a:latin typeface="Cambria" panose="02040503050406030204" pitchFamily="18" charset="0"/>
              </a:rPr>
              <a:t> </a:t>
            </a:r>
            <a:r>
              <a:rPr lang="tr-TR" sz="1800" i="1" dirty="0" err="1">
                <a:effectLst/>
                <a:latin typeface="Cambria" panose="02040503050406030204" pitchFamily="18" charset="0"/>
              </a:rPr>
              <a:t>ücret</a:t>
            </a:r>
            <a:r>
              <a:rPr lang="tr-TR" sz="1800" i="1" dirty="0">
                <a:effectLst/>
                <a:latin typeface="Cambria" panose="02040503050406030204" pitchFamily="18" charset="0"/>
              </a:rPr>
              <a:t> </a:t>
            </a:r>
            <a:r>
              <a:rPr lang="tr-TR" sz="1800" i="1" dirty="0" err="1">
                <a:effectLst/>
                <a:latin typeface="Cambria" panose="02040503050406030204" pitchFamily="18" charset="0"/>
              </a:rPr>
              <a:t>ödeme</a:t>
            </a:r>
            <a:r>
              <a:rPr lang="tr-TR" sz="1800" i="1" dirty="0">
                <a:effectLst/>
                <a:latin typeface="Cambria" panose="02040503050406030204" pitchFamily="18" charset="0"/>
              </a:rPr>
              <a:t> </a:t>
            </a:r>
            <a:r>
              <a:rPr lang="tr-TR" sz="1800" i="1" dirty="0" err="1">
                <a:effectLst/>
                <a:latin typeface="Cambria" panose="02040503050406030204" pitchFamily="18" charset="0"/>
              </a:rPr>
              <a:t>yükümlülüğu</a:t>
            </a:r>
            <a:r>
              <a:rPr lang="tr-TR" sz="1800" i="1" dirty="0">
                <a:effectLst/>
                <a:latin typeface="Cambria" panose="02040503050406030204" pitchFamily="18" charset="0"/>
              </a:rPr>
              <a:t>̈ devam eder. </a:t>
            </a:r>
            <a:r>
              <a:rPr lang="tr-TR" sz="1800" i="1" dirty="0" err="1">
                <a:effectLst/>
                <a:latin typeface="Cambria" panose="02040503050406030204" pitchFamily="18" charset="0"/>
              </a:rPr>
              <a:t>Geçici</a:t>
            </a:r>
            <a:r>
              <a:rPr lang="tr-TR" sz="1800" i="1" dirty="0">
                <a:effectLst/>
                <a:latin typeface="Cambria" panose="02040503050406030204" pitchFamily="18" charset="0"/>
              </a:rPr>
              <a:t> iş </a:t>
            </a:r>
            <a:r>
              <a:rPr lang="tr-TR" sz="1800" i="1" dirty="0" err="1">
                <a:effectLst/>
                <a:latin typeface="Cambria" panose="02040503050406030204" pitchFamily="18" charset="0"/>
              </a:rPr>
              <a:t>ilişkisi</a:t>
            </a:r>
            <a:r>
              <a:rPr lang="tr-TR" sz="1800" i="1" dirty="0">
                <a:effectLst/>
                <a:latin typeface="Cambria" panose="02040503050406030204" pitchFamily="18" charset="0"/>
              </a:rPr>
              <a:t> kurulan </a:t>
            </a:r>
            <a:r>
              <a:rPr lang="tr-TR" sz="1800" i="1" dirty="0" err="1">
                <a:effectLst/>
                <a:latin typeface="Cambria" panose="02040503050406030204" pitchFamily="18" charset="0"/>
              </a:rPr>
              <a:t>işveren</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kendisinde </a:t>
            </a:r>
            <a:r>
              <a:rPr lang="tr-TR" sz="1800" i="1" dirty="0" err="1">
                <a:effectLst/>
                <a:latin typeface="Cambria" panose="02040503050406030204" pitchFamily="18" charset="0"/>
              </a:rPr>
              <a:t>çalıştığı</a:t>
            </a:r>
            <a:r>
              <a:rPr lang="tr-TR" sz="1800" i="1" dirty="0">
                <a:effectLst/>
                <a:latin typeface="Cambria" panose="02040503050406030204" pitchFamily="18" charset="0"/>
              </a:rPr>
              <a:t> </a:t>
            </a:r>
            <a:r>
              <a:rPr lang="tr-TR" sz="1800" i="1" dirty="0" err="1">
                <a:effectLst/>
                <a:latin typeface="Cambria" panose="02040503050406030204" pitchFamily="18" charset="0"/>
              </a:rPr>
              <a:t>sürede</a:t>
            </a:r>
            <a:r>
              <a:rPr lang="tr-TR" sz="1800" i="1" dirty="0">
                <a:effectLst/>
                <a:latin typeface="Cambria" panose="02040503050406030204" pitchFamily="18" charset="0"/>
              </a:rPr>
              <a:t> </a:t>
            </a:r>
            <a:r>
              <a:rPr lang="tr-TR" sz="1800" i="1" dirty="0" err="1">
                <a:effectLst/>
                <a:latin typeface="Cambria" panose="02040503050406030204" pitchFamily="18" charset="0"/>
              </a:rPr>
              <a:t>ödenmeyen</a:t>
            </a:r>
            <a:r>
              <a:rPr lang="tr-TR" sz="1800" i="1" dirty="0">
                <a:effectLst/>
                <a:latin typeface="Cambria" panose="02040503050406030204" pitchFamily="18" charset="0"/>
              </a:rPr>
              <a:t> </a:t>
            </a:r>
            <a:r>
              <a:rPr lang="tr-TR" sz="1800" i="1" dirty="0" err="1">
                <a:effectLst/>
                <a:latin typeface="Cambria" panose="02040503050406030204" pitchFamily="18" charset="0"/>
              </a:rPr>
              <a:t>ücretinden</a:t>
            </a:r>
            <a:r>
              <a:rPr lang="tr-TR" sz="1800" i="1" dirty="0">
                <a:effectLst/>
                <a:latin typeface="Cambria" panose="02040503050406030204" pitchFamily="18" charset="0"/>
              </a:rPr>
              <a:t>, </a:t>
            </a:r>
            <a:r>
              <a:rPr lang="tr-TR" sz="1800" i="1" dirty="0" err="1">
                <a:effectLst/>
                <a:latin typeface="Cambria" panose="02040503050406030204" pitchFamily="18" charset="0"/>
              </a:rPr>
              <a:t>işçiyi</a:t>
            </a:r>
            <a:r>
              <a:rPr lang="tr-TR" sz="1800" i="1" dirty="0">
                <a:effectLst/>
                <a:latin typeface="Cambria" panose="02040503050406030204" pitchFamily="18" charset="0"/>
              </a:rPr>
              <a:t> </a:t>
            </a:r>
            <a:r>
              <a:rPr lang="tr-TR" sz="1800" i="1" dirty="0" err="1">
                <a:effectLst/>
                <a:latin typeface="Cambria" panose="02040503050406030204" pitchFamily="18" charset="0"/>
              </a:rPr>
              <a:t>gözetme</a:t>
            </a:r>
            <a:r>
              <a:rPr lang="tr-TR" sz="1800" i="1" dirty="0">
                <a:effectLst/>
                <a:latin typeface="Cambria" panose="02040503050406030204" pitchFamily="18" charset="0"/>
              </a:rPr>
              <a:t> borcundan ve sosyal sigorta primlerinden, devreden </a:t>
            </a:r>
            <a:r>
              <a:rPr lang="tr-TR" sz="1800" i="1" dirty="0" err="1">
                <a:effectLst/>
                <a:latin typeface="Cambria" panose="02040503050406030204" pitchFamily="18" charset="0"/>
              </a:rPr>
              <a:t>işveren</a:t>
            </a:r>
            <a:r>
              <a:rPr lang="tr-TR" sz="1800" i="1" dirty="0">
                <a:effectLst/>
                <a:latin typeface="Cambria" panose="02040503050406030204" pitchFamily="18" charset="0"/>
              </a:rPr>
              <a:t> ile birlikte sorumludur”</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gözetme</a:t>
            </a:r>
            <a:r>
              <a:rPr lang="tr-TR" sz="1800" dirty="0">
                <a:effectLst/>
                <a:latin typeface="Cambria" panose="02040503050406030204" pitchFamily="18" charset="0"/>
              </a:rPr>
              <a:t> borcu ve sosyal sigorta primlerinin </a:t>
            </a:r>
            <a:r>
              <a:rPr lang="tr-TR" sz="1800" dirty="0" err="1">
                <a:effectLst/>
                <a:latin typeface="Cambria" panose="02040503050406030204" pitchFamily="18" charset="0"/>
              </a:rPr>
              <a:t>ödenmesi</a:t>
            </a:r>
            <a:r>
              <a:rPr lang="tr-TR" sz="1800" dirty="0">
                <a:effectLst/>
                <a:latin typeface="Cambria" panose="02040503050406030204" pitchFamily="18" charset="0"/>
              </a:rPr>
              <a:t> konusunda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de </a:t>
            </a:r>
            <a:r>
              <a:rPr lang="tr-TR" sz="1800" dirty="0" err="1">
                <a:effectLst/>
                <a:latin typeface="Cambria" panose="02040503050406030204" pitchFamily="18" charset="0"/>
              </a:rPr>
              <a:t>müteselsilen</a:t>
            </a:r>
            <a:r>
              <a:rPr lang="tr-TR" sz="1800" dirty="0">
                <a:effectLst/>
                <a:latin typeface="Cambria" panose="02040503050406030204" pitchFamily="18" charset="0"/>
              </a:rPr>
              <a:t> sorumludur. </a:t>
            </a:r>
            <a:endParaRPr lang="tr-TR" dirty="0"/>
          </a:p>
          <a:p>
            <a:endParaRPr lang="tr-TR" dirty="0"/>
          </a:p>
        </p:txBody>
      </p:sp>
    </p:spTree>
    <p:extLst>
      <p:ext uri="{BB962C8B-B14F-4D97-AF65-F5344CB8AC3E}">
        <p14:creationId xmlns:p14="http://schemas.microsoft.com/office/powerpoint/2010/main" val="216955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A841E5-0F39-EB36-E363-590BD2924B5F}"/>
              </a:ext>
            </a:extLst>
          </p:cNvPr>
          <p:cNvSpPr>
            <a:spLocks noGrp="1"/>
          </p:cNvSpPr>
          <p:nvPr>
            <p:ph type="title"/>
          </p:nvPr>
        </p:nvSpPr>
        <p:spPr/>
        <p:txBody>
          <a:bodyPr>
            <a:normAutofit/>
          </a:bodyPr>
          <a:lstStyle/>
          <a:p>
            <a:pPr algn="ctr"/>
            <a:r>
              <a:rPr lang="tr-TR" sz="2400" b="1" dirty="0">
                <a:effectLst/>
                <a:latin typeface="Graphik"/>
              </a:rPr>
              <a:t>MEVSİMLİK İŞ SÖZLEŞMESİ </a:t>
            </a:r>
            <a:br>
              <a:rPr lang="tr-TR" sz="2400" dirty="0"/>
            </a:br>
            <a:endParaRPr lang="tr-TR" sz="2400" dirty="0"/>
          </a:p>
        </p:txBody>
      </p:sp>
      <p:sp>
        <p:nvSpPr>
          <p:cNvPr id="3" name="İçerik Yer Tutucusu 2">
            <a:extLst>
              <a:ext uri="{FF2B5EF4-FFF2-40B4-BE49-F238E27FC236}">
                <a16:creationId xmlns:a16="http://schemas.microsoft.com/office/drawing/2014/main" id="{291BB8B8-4F2F-33D0-9D8B-C82865FCB2D7}"/>
              </a:ext>
            </a:extLst>
          </p:cNvPr>
          <p:cNvSpPr>
            <a:spLocks noGrp="1"/>
          </p:cNvSpPr>
          <p:nvPr>
            <p:ph idx="1"/>
          </p:nvPr>
        </p:nvSpPr>
        <p:spPr/>
        <p:txBody>
          <a:bodyPr/>
          <a:lstStyle/>
          <a:p>
            <a:r>
              <a:rPr lang="tr-TR" sz="1800" dirty="0">
                <a:effectLst/>
                <a:latin typeface="Cambria" panose="02040503050406030204" pitchFamily="18" charset="0"/>
              </a:rPr>
              <a:t>Mevsimlik </a:t>
            </a:r>
            <a:r>
              <a:rPr lang="tr-TR" sz="1800" dirty="0" err="1">
                <a:effectLst/>
                <a:latin typeface="Cambria" panose="02040503050406030204" pitchFamily="18" charset="0"/>
              </a:rPr>
              <a:t>işler</a:t>
            </a:r>
            <a:r>
              <a:rPr lang="tr-TR" sz="1800" dirty="0">
                <a:effectLst/>
                <a:latin typeface="Cambria" panose="02040503050406030204" pitchFamily="18" charset="0"/>
              </a:rPr>
              <a:t>, yılın sadece belirli </a:t>
            </a:r>
            <a:r>
              <a:rPr lang="tr-TR" sz="1800" dirty="0" err="1">
                <a:effectLst/>
                <a:latin typeface="Cambria" panose="02040503050406030204" pitchFamily="18" charset="0"/>
              </a:rPr>
              <a:t>dönemlerinde</a:t>
            </a:r>
            <a:r>
              <a:rPr lang="tr-TR" sz="1800" dirty="0">
                <a:effectLst/>
                <a:latin typeface="Cambria" panose="02040503050406030204" pitchFamily="18" charset="0"/>
              </a:rPr>
              <a:t> yapılan,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dönemlerinde</a:t>
            </a:r>
            <a:r>
              <a:rPr lang="tr-TR" sz="1800" dirty="0">
                <a:effectLst/>
                <a:latin typeface="Cambria" panose="02040503050406030204" pitchFamily="18" charset="0"/>
              </a:rPr>
              <a:t> ise faaliyetin </a:t>
            </a:r>
            <a:r>
              <a:rPr lang="tr-TR" sz="1800" dirty="0" err="1">
                <a:effectLst/>
                <a:latin typeface="Cambria" panose="02040503050406030204" pitchFamily="18" charset="0"/>
              </a:rPr>
              <a:t>durdurulduğu</a:t>
            </a:r>
            <a:r>
              <a:rPr lang="tr-TR" sz="1800" dirty="0">
                <a:effectLst/>
                <a:latin typeface="Cambria" panose="02040503050406030204" pitchFamily="18" charset="0"/>
              </a:rPr>
              <a:t> veya </a:t>
            </a:r>
            <a:r>
              <a:rPr lang="tr-TR" sz="1800" dirty="0" err="1">
                <a:effectLst/>
                <a:latin typeface="Cambria" panose="02040503050406030204" pitchFamily="18" charset="0"/>
              </a:rPr>
              <a:t>hic</a:t>
            </a:r>
            <a:r>
              <a:rPr lang="tr-TR" sz="1800" dirty="0">
                <a:effectLst/>
                <a:latin typeface="Cambria" panose="02040503050406030204" pitchFamily="18" charset="0"/>
              </a:rPr>
              <a:t>̧ </a:t>
            </a:r>
            <a:r>
              <a:rPr lang="tr-TR" sz="1800" dirty="0" err="1">
                <a:effectLst/>
                <a:latin typeface="Cambria" panose="02040503050406030204" pitchFamily="18" charset="0"/>
              </a:rPr>
              <a:t>yapılmadığı</a:t>
            </a:r>
            <a:r>
              <a:rPr lang="tr-TR" sz="1800" dirty="0">
                <a:effectLst/>
                <a:latin typeface="Cambria" panose="02040503050406030204" pitchFamily="18" charset="0"/>
              </a:rPr>
              <a:t> </a:t>
            </a:r>
            <a:r>
              <a:rPr lang="tr-TR" sz="1800" dirty="0" err="1">
                <a:effectLst/>
                <a:latin typeface="Cambria" panose="02040503050406030204" pitchFamily="18" charset="0"/>
              </a:rPr>
              <a:t>işler</a:t>
            </a:r>
            <a:r>
              <a:rPr lang="tr-TR" sz="1800" dirty="0">
                <a:effectLst/>
                <a:latin typeface="Cambria" panose="02040503050406030204" pitchFamily="18" charset="0"/>
              </a:rPr>
              <a:t> olarak tanımlanır.</a:t>
            </a:r>
            <a:endParaRPr lang="tr-TR" dirty="0">
              <a:latin typeface="Cambria" panose="02040503050406030204" pitchFamily="18" charset="0"/>
            </a:endParaRPr>
          </a:p>
          <a:p>
            <a:pPr algn="just" fontAlgn="base"/>
            <a:r>
              <a:rPr lang="tr-TR" b="0" i="0" dirty="0">
                <a:solidFill>
                  <a:srgbClr val="626262"/>
                </a:solidFill>
                <a:effectLst/>
                <a:latin typeface="Cambria" panose="02040503050406030204" pitchFamily="18" charset="0"/>
              </a:rPr>
              <a:t>Mevsimlik işlerde işçinin kıdemi (hizmet süresi);  her yıl çalışılan süreler toplanmak suretiyle belirlenir. İki mevsim arasında sözleşmenin askıda kaldığı süreler hesaba dahil edilmez. </a:t>
            </a:r>
          </a:p>
          <a:p>
            <a:endParaRPr lang="tr-TR" dirty="0"/>
          </a:p>
        </p:txBody>
      </p:sp>
    </p:spTree>
    <p:extLst>
      <p:ext uri="{BB962C8B-B14F-4D97-AF65-F5344CB8AC3E}">
        <p14:creationId xmlns:p14="http://schemas.microsoft.com/office/powerpoint/2010/main" val="82596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432715-A79B-5814-2AB9-45367ECCB385}"/>
              </a:ext>
            </a:extLst>
          </p:cNvPr>
          <p:cNvSpPr>
            <a:spLocks noGrp="1"/>
          </p:cNvSpPr>
          <p:nvPr>
            <p:ph type="title"/>
          </p:nvPr>
        </p:nvSpPr>
        <p:spPr/>
        <p:txBody>
          <a:bodyPr/>
          <a:lstStyle/>
          <a:p>
            <a:pPr algn="ctr"/>
            <a:r>
              <a:rPr lang="tr-TR" sz="1800" b="1" dirty="0">
                <a:effectLst/>
                <a:latin typeface="Graphik"/>
              </a:rPr>
              <a:t>4.BÖLÜM</a:t>
            </a:r>
            <a:br>
              <a:rPr lang="tr-TR" sz="1800" b="1" dirty="0">
                <a:effectLst/>
                <a:latin typeface="Graphik"/>
              </a:rPr>
            </a:br>
            <a:r>
              <a:rPr lang="tr-TR" sz="1800" b="1" dirty="0">
                <a:effectLst/>
                <a:latin typeface="Graphik"/>
              </a:rPr>
              <a:t>TARAFLARIN SÖZLEŞMEDEN DOĞAN BORÇLARI </a:t>
            </a:r>
            <a:br>
              <a:rPr lang="tr-TR" dirty="0"/>
            </a:br>
            <a:r>
              <a:rPr lang="tr-TR" sz="1800" b="1" dirty="0">
                <a:effectLst/>
                <a:latin typeface="Graphik"/>
              </a:rPr>
              <a:t> İŞ SÖZLEŞMESİNDEN DOĞAN BORÇLAR</a:t>
            </a:r>
            <a:br>
              <a:rPr lang="tr-TR" dirty="0"/>
            </a:br>
            <a:r>
              <a:rPr lang="tr-TR" sz="4400" b="1" dirty="0">
                <a:effectLst/>
                <a:latin typeface="Graphik"/>
              </a:rPr>
              <a:t> </a:t>
            </a:r>
            <a:r>
              <a:rPr lang="tr-TR" sz="2400" b="1" dirty="0">
                <a:effectLst/>
                <a:latin typeface="Graphik"/>
              </a:rPr>
              <a:t>İŞÇİNİN BORÇLARI</a:t>
            </a:r>
            <a:endParaRPr lang="tr-TR" sz="2400" dirty="0"/>
          </a:p>
        </p:txBody>
      </p:sp>
      <p:sp>
        <p:nvSpPr>
          <p:cNvPr id="3" name="İçerik Yer Tutucusu 2">
            <a:extLst>
              <a:ext uri="{FF2B5EF4-FFF2-40B4-BE49-F238E27FC236}">
                <a16:creationId xmlns:a16="http://schemas.microsoft.com/office/drawing/2014/main" id="{7AD289B1-79C5-7669-7111-B7B0EEC90D8A}"/>
              </a:ext>
            </a:extLst>
          </p:cNvPr>
          <p:cNvSpPr>
            <a:spLocks noGrp="1"/>
          </p:cNvSpPr>
          <p:nvPr>
            <p:ph idx="1"/>
          </p:nvPr>
        </p:nvSpPr>
        <p:spPr/>
        <p:txBody>
          <a:bodyPr>
            <a:normAutofit/>
          </a:bodyPr>
          <a:lstStyle/>
          <a:p>
            <a:r>
              <a:rPr lang="tr-TR" sz="1800" b="1" dirty="0">
                <a:effectLst/>
                <a:latin typeface="Cambria" panose="02040503050406030204" pitchFamily="18" charset="0"/>
              </a:rPr>
              <a:t>I. İŞ GÖRME BORCU</a:t>
            </a:r>
          </a:p>
          <a:p>
            <a:r>
              <a:rPr lang="tr-TR" sz="1800" dirty="0" err="1">
                <a:effectLst/>
                <a:latin typeface="Cambria" panose="02040503050406030204" pitchFamily="18" charset="0"/>
              </a:rPr>
              <a:t>İşçinin</a:t>
            </a:r>
            <a:r>
              <a:rPr lang="tr-TR" sz="1800" dirty="0">
                <a:effectLst/>
                <a:latin typeface="Cambria" panose="02040503050406030204" pitchFamily="18" charset="0"/>
              </a:rPr>
              <a:t> yapmakla </a:t>
            </a:r>
            <a:r>
              <a:rPr lang="tr-TR" sz="1800" dirty="0" err="1">
                <a:effectLst/>
                <a:latin typeface="Cambria" panose="02040503050406030204" pitchFamily="18" charset="0"/>
              </a:rPr>
              <a:t>yükümlu</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türu</a:t>
            </a:r>
            <a:r>
              <a:rPr lang="tr-TR" sz="1800" dirty="0">
                <a:effectLst/>
                <a:latin typeface="Cambria" panose="02040503050406030204" pitchFamily="18" charset="0"/>
              </a:rPr>
              <a:t>̈, </a:t>
            </a:r>
            <a:r>
              <a:rPr lang="tr-TR" sz="1800" dirty="0" err="1">
                <a:effectLst/>
                <a:latin typeface="Cambria" panose="02040503050406030204" pitchFamily="18" charset="0"/>
              </a:rPr>
              <a:t>niteliği</a:t>
            </a:r>
            <a:r>
              <a:rPr lang="tr-TR" sz="1800" dirty="0">
                <a:effectLst/>
                <a:latin typeface="Cambria" panose="02040503050406030204" pitchFamily="18" charset="0"/>
              </a:rPr>
              <a:t> ve kapsamı  esas itibariyle iş </a:t>
            </a:r>
            <a:r>
              <a:rPr lang="tr-TR" sz="1800" dirty="0" err="1">
                <a:effectLst/>
                <a:latin typeface="Cambria" panose="02040503050406030204" pitchFamily="18" charset="0"/>
              </a:rPr>
              <a:t>sözleşmesiyle</a:t>
            </a:r>
            <a:r>
              <a:rPr lang="tr-TR" sz="1800" dirty="0">
                <a:effectLst/>
                <a:latin typeface="Cambria" panose="02040503050406030204" pitchFamily="18" charset="0"/>
              </a:rPr>
              <a:t> belirlenir. </a:t>
            </a:r>
            <a:r>
              <a:rPr lang="tr-TR" sz="1800" dirty="0" err="1">
                <a:latin typeface="Cambria" panose="02040503050406030204" pitchFamily="18" charset="0"/>
              </a:rPr>
              <a:t>İ</a:t>
            </a:r>
            <a:r>
              <a:rPr lang="tr-TR" sz="1800" dirty="0" err="1">
                <a:effectLst/>
                <a:latin typeface="Cambria" panose="02040503050406030204" pitchFamily="18" charset="0"/>
              </a:rPr>
              <a:t>şçi</a:t>
            </a:r>
            <a:r>
              <a:rPr lang="tr-TR" sz="1800" dirty="0">
                <a:effectLst/>
                <a:latin typeface="Cambria" panose="02040503050406030204" pitchFamily="18" charset="0"/>
              </a:rPr>
              <a:t>, iş </a:t>
            </a:r>
            <a:r>
              <a:rPr lang="tr-TR" sz="1800" dirty="0" err="1">
                <a:effectLst/>
                <a:latin typeface="Cambria" panose="02040503050406030204" pitchFamily="18" charset="0"/>
              </a:rPr>
              <a:t>görme</a:t>
            </a:r>
            <a:r>
              <a:rPr lang="tr-TR" sz="1800" dirty="0">
                <a:effectLst/>
                <a:latin typeface="Cambria" panose="02040503050406030204" pitchFamily="18" charset="0"/>
              </a:rPr>
              <a:t> borcunu </a:t>
            </a:r>
            <a:r>
              <a:rPr lang="tr-TR" sz="1800" dirty="0" err="1">
                <a:effectLst/>
                <a:latin typeface="Cambria" panose="02040503050406030204" pitchFamily="18" charset="0"/>
              </a:rPr>
              <a:t>sözleşme</a:t>
            </a:r>
            <a:r>
              <a:rPr lang="tr-TR" sz="1800" dirty="0">
                <a:effectLst/>
                <a:latin typeface="Cambria" panose="02040503050406030204" pitchFamily="18" charset="0"/>
              </a:rPr>
              <a:t> ile </a:t>
            </a:r>
            <a:r>
              <a:rPr lang="tr-TR" sz="1800" dirty="0" err="1">
                <a:effectLst/>
                <a:latin typeface="Cambria" panose="02040503050406030204" pitchFamily="18" charset="0"/>
              </a:rPr>
              <a:t>kararlaştırılan</a:t>
            </a:r>
            <a:r>
              <a:rPr lang="tr-TR" sz="1800" dirty="0">
                <a:effectLst/>
                <a:latin typeface="Cambria" panose="02040503050406030204" pitchFamily="18" charset="0"/>
              </a:rPr>
              <a:t> yerde ve genellikle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işyerinde</a:t>
            </a:r>
            <a:r>
              <a:rPr lang="tr-TR" sz="1800" dirty="0">
                <a:effectLst/>
                <a:latin typeface="Cambria" panose="02040503050406030204" pitchFamily="18" charset="0"/>
              </a:rPr>
              <a:t> yerine getirmekle </a:t>
            </a:r>
            <a:r>
              <a:rPr lang="tr-TR" sz="1800" dirty="0" err="1">
                <a:effectLst/>
                <a:latin typeface="Cambria" panose="02040503050406030204" pitchFamily="18" charset="0"/>
              </a:rPr>
              <a:t>yükümlüdür</a:t>
            </a:r>
            <a:r>
              <a:rPr lang="tr-TR" sz="1800" dirty="0">
                <a:effectLst/>
                <a:latin typeface="Cambria" panose="02040503050406030204" pitchFamily="18" charset="0"/>
              </a:rPr>
              <a:t>. Bununla birlikte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niteliğine</a:t>
            </a:r>
            <a:r>
              <a:rPr lang="tr-TR" sz="1800" dirty="0">
                <a:effectLst/>
                <a:latin typeface="Cambria" panose="02040503050406030204" pitchFamily="18" charset="0"/>
              </a:rPr>
              <a:t> </a:t>
            </a:r>
            <a:r>
              <a:rPr lang="tr-TR" sz="1800" dirty="0" err="1">
                <a:effectLst/>
                <a:latin typeface="Cambria" panose="02040503050406030204" pitchFamily="18" charset="0"/>
              </a:rPr>
              <a:t>bağlı</a:t>
            </a:r>
            <a:r>
              <a:rPr lang="tr-TR" sz="1800" dirty="0">
                <a:effectLst/>
                <a:latin typeface="Cambria" panose="02040503050406030204" pitchFamily="18" charset="0"/>
              </a:rPr>
              <a:t> olarak iş </a:t>
            </a:r>
            <a:r>
              <a:rPr lang="tr-TR" sz="1800" dirty="0" err="1">
                <a:effectLst/>
                <a:latin typeface="Cambria" panose="02040503050406030204" pitchFamily="18" charset="0"/>
              </a:rPr>
              <a:t>görme</a:t>
            </a:r>
            <a:r>
              <a:rPr lang="tr-TR" sz="1800" dirty="0">
                <a:effectLst/>
                <a:latin typeface="Cambria" panose="02040503050406030204" pitchFamily="18" charset="0"/>
              </a:rPr>
              <a:t> borcunun </a:t>
            </a:r>
            <a:r>
              <a:rPr lang="tr-TR" sz="1800" dirty="0" err="1">
                <a:effectLst/>
                <a:latin typeface="Cambria" panose="02040503050406030204" pitchFamily="18" charset="0"/>
              </a:rPr>
              <a:t>işyeri</a:t>
            </a:r>
            <a:r>
              <a:rPr lang="tr-TR" sz="1800" dirty="0">
                <a:effectLst/>
                <a:latin typeface="Cambria" panose="02040503050406030204" pitchFamily="18" charset="0"/>
              </a:rPr>
              <a:t> sınırları </a:t>
            </a:r>
            <a:r>
              <a:rPr lang="tr-TR" sz="1800" dirty="0" err="1">
                <a:effectLst/>
                <a:latin typeface="Cambria" panose="02040503050406030204" pitchFamily="18" charset="0"/>
              </a:rPr>
              <a:t>dışında</a:t>
            </a:r>
            <a:r>
              <a:rPr lang="tr-TR" sz="1800" dirty="0">
                <a:effectLst/>
                <a:latin typeface="Cambria" panose="02040503050406030204" pitchFamily="18" charset="0"/>
              </a:rPr>
              <a:t> yerine getirilmesi de </a:t>
            </a:r>
            <a:r>
              <a:rPr lang="tr-TR" sz="1800" dirty="0" err="1">
                <a:effectLst/>
                <a:latin typeface="Cambria" panose="02040503050406030204" pitchFamily="18" charset="0"/>
              </a:rPr>
              <a:t>mümkündür</a:t>
            </a:r>
            <a:r>
              <a:rPr lang="tr-TR" sz="1800" dirty="0">
                <a:effectLst/>
                <a:latin typeface="Cambria" panose="02040503050406030204" pitchFamily="18" charset="0"/>
              </a:rPr>
              <a:t>.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görme</a:t>
            </a:r>
            <a:r>
              <a:rPr lang="tr-TR" sz="1800" dirty="0">
                <a:effectLst/>
                <a:latin typeface="Cambria" panose="02040503050406030204" pitchFamily="18" charset="0"/>
              </a:rPr>
              <a:t> borcu kendi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bizzat yapma borcu </a:t>
            </a:r>
            <a:r>
              <a:rPr lang="tr-TR" sz="1800" dirty="0">
                <a:effectLst/>
                <a:latin typeface="Cambria" panose="02040503050406030204" pitchFamily="18" charset="0"/>
              </a:rPr>
              <a:t>ve </a:t>
            </a:r>
            <a:r>
              <a:rPr lang="tr-TR" sz="1800" b="1" dirty="0" err="1">
                <a:effectLst/>
                <a:latin typeface="Cambria" panose="02040503050406030204" pitchFamily="18" charset="0"/>
              </a:rPr>
              <a:t>işi</a:t>
            </a:r>
            <a:r>
              <a:rPr lang="tr-TR" sz="1800" b="1" dirty="0">
                <a:effectLst/>
                <a:latin typeface="Cambria" panose="02040503050406030204" pitchFamily="18" charset="0"/>
              </a:rPr>
              <a:t> </a:t>
            </a:r>
            <a:r>
              <a:rPr lang="tr-TR" sz="1800" b="1" dirty="0" err="1">
                <a:effectLst/>
                <a:latin typeface="Cambria" panose="02040503050406030204" pitchFamily="18" charset="0"/>
              </a:rPr>
              <a:t>özenle</a:t>
            </a:r>
            <a:r>
              <a:rPr lang="tr-TR" sz="1800" b="1" dirty="0">
                <a:effectLst/>
                <a:latin typeface="Cambria" panose="02040503050406030204" pitchFamily="18" charset="0"/>
              </a:rPr>
              <a:t> yapma borcu </a:t>
            </a:r>
            <a:r>
              <a:rPr lang="tr-TR" sz="1800" dirty="0">
                <a:effectLst/>
                <a:latin typeface="Cambria" panose="02040503050406030204" pitchFamily="18" charset="0"/>
              </a:rPr>
              <a:t>olmak </a:t>
            </a:r>
            <a:r>
              <a:rPr lang="tr-TR" sz="1800" dirty="0" err="1">
                <a:effectLst/>
                <a:latin typeface="Cambria" panose="02040503050406030204" pitchFamily="18" charset="0"/>
              </a:rPr>
              <a:t>üzere</a:t>
            </a:r>
            <a:r>
              <a:rPr lang="tr-TR" sz="1800" dirty="0">
                <a:effectLst/>
                <a:latin typeface="Cambria" panose="02040503050406030204" pitchFamily="18" charset="0"/>
              </a:rPr>
              <a:t> ikiye ayrılarak incelenebilir. </a:t>
            </a:r>
            <a:r>
              <a:rPr lang="tr-TR" sz="1800" dirty="0" err="1">
                <a:effectLst/>
                <a:latin typeface="Cambria" panose="02040503050406030204" pitchFamily="18" charset="0"/>
              </a:rPr>
              <a:t>İşi</a:t>
            </a:r>
            <a:r>
              <a:rPr lang="tr-TR" sz="1800" dirty="0">
                <a:effectLst/>
                <a:latin typeface="Cambria" panose="02040503050406030204" pitchFamily="18" charset="0"/>
              </a:rPr>
              <a:t> bizzat yapma borcu uyarınca </a:t>
            </a:r>
            <a:r>
              <a:rPr lang="tr-TR" sz="1800" b="1" dirty="0" err="1">
                <a:effectLst/>
                <a:latin typeface="Cambria" panose="02040503050406030204" pitchFamily="18" charset="0"/>
              </a:rPr>
              <a:t>işçi</a:t>
            </a:r>
            <a:r>
              <a:rPr lang="tr-TR" sz="1800" b="1" dirty="0">
                <a:effectLst/>
                <a:latin typeface="Cambria" panose="02040503050406030204" pitchFamily="18" charset="0"/>
              </a:rPr>
              <a:t> kural olarak </a:t>
            </a:r>
            <a:r>
              <a:rPr lang="tr-TR" sz="1800" b="1" dirty="0" err="1">
                <a:effectLst/>
                <a:latin typeface="Cambria" panose="02040503050406030204" pitchFamily="18" charset="0"/>
              </a:rPr>
              <a:t>üstlendiği</a:t>
            </a:r>
            <a:r>
              <a:rPr lang="tr-TR" sz="1800" b="1" dirty="0">
                <a:effectLst/>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a:t>
            </a:r>
            <a:r>
              <a:rPr lang="tr-TR" sz="1800" b="1" dirty="0" err="1">
                <a:effectLst/>
                <a:latin typeface="Cambria" panose="02040503050406030204" pitchFamily="18" charset="0"/>
              </a:rPr>
              <a:t>başkasına</a:t>
            </a:r>
            <a:r>
              <a:rPr lang="tr-TR" sz="1800" b="1" dirty="0">
                <a:effectLst/>
                <a:latin typeface="Cambria" panose="02040503050406030204" pitchFamily="18" charset="0"/>
              </a:rPr>
              <a:t> devredemez </a:t>
            </a:r>
            <a:r>
              <a:rPr lang="tr-TR" sz="1800" dirty="0">
                <a:effectLst/>
                <a:latin typeface="Cambria" panose="02040503050406030204" pitchFamily="18" charset="0"/>
              </a:rPr>
              <a:t>(TBK m. 395). Ancak bu </a:t>
            </a:r>
            <a:r>
              <a:rPr lang="tr-TR" sz="1800" dirty="0" err="1">
                <a:effectLst/>
                <a:latin typeface="Cambria" panose="02040503050406030204" pitchFamily="18" charset="0"/>
              </a:rPr>
              <a:t>borc</a:t>
            </a:r>
            <a:r>
              <a:rPr lang="tr-TR" sz="1800" dirty="0">
                <a:effectLst/>
                <a:latin typeface="Cambria" panose="02040503050406030204" pitchFamily="18" charset="0"/>
              </a:rPr>
              <a:t>̧, mutlak </a:t>
            </a:r>
            <a:r>
              <a:rPr lang="tr-TR" sz="1800" dirty="0" err="1">
                <a:effectLst/>
                <a:latin typeface="Cambria" panose="02040503050406030204" pitchFamily="18" charset="0"/>
              </a:rPr>
              <a:t>değildir</a:t>
            </a:r>
            <a:r>
              <a:rPr lang="tr-TR" sz="1800" dirty="0">
                <a:effectLst/>
                <a:latin typeface="Cambria" panose="02040503050406030204" pitchFamily="18" charset="0"/>
              </a:rPr>
              <a:t>, aksinin </a:t>
            </a:r>
            <a:r>
              <a:rPr lang="tr-TR" sz="1800" dirty="0" err="1">
                <a:effectLst/>
                <a:latin typeface="Cambria" panose="02040503050406030204" pitchFamily="18" charset="0"/>
              </a:rPr>
              <a:t>kararlaştırılması</a:t>
            </a:r>
            <a:r>
              <a:rPr lang="tr-TR" sz="1800" dirty="0">
                <a:effectLst/>
                <a:latin typeface="Cambria" panose="02040503050406030204" pitchFamily="18" charset="0"/>
              </a:rPr>
              <a:t> </a:t>
            </a:r>
            <a:r>
              <a:rPr lang="tr-TR" sz="1800" dirty="0" err="1">
                <a:effectLst/>
                <a:latin typeface="Cambria" panose="02040503050406030204" pitchFamily="18" charset="0"/>
              </a:rPr>
              <a:t>mümkündür</a:t>
            </a:r>
            <a:r>
              <a:rPr lang="tr-TR" sz="1800" dirty="0">
                <a:effectLst/>
                <a:latin typeface="Cambria" panose="02040503050406030204" pitchFamily="18" charset="0"/>
              </a:rPr>
              <a:t>. </a:t>
            </a:r>
            <a:endParaRPr lang="tr-TR" dirty="0"/>
          </a:p>
          <a:p>
            <a:r>
              <a:rPr lang="tr-TR" sz="1800" b="1" dirty="0" err="1">
                <a:effectLst/>
                <a:latin typeface="Cambria" panose="02040503050406030204" pitchFamily="18" charset="0"/>
              </a:rPr>
              <a:t>İs</a:t>
            </a:r>
            <a:r>
              <a:rPr lang="tr-TR" sz="1800" b="1" dirty="0">
                <a:effectLst/>
                <a:latin typeface="Cambria" panose="02040503050406030204" pitchFamily="18" charset="0"/>
              </a:rPr>
              <a:t>̧ </a:t>
            </a:r>
            <a:r>
              <a:rPr lang="tr-TR" sz="1800" b="1" dirty="0" err="1">
                <a:effectLst/>
                <a:latin typeface="Cambria" panose="02040503050406030204" pitchFamily="18" charset="0"/>
              </a:rPr>
              <a:t>görme</a:t>
            </a:r>
            <a:r>
              <a:rPr lang="tr-TR" sz="1800" b="1" dirty="0">
                <a:effectLst/>
                <a:latin typeface="Cambria" panose="02040503050406030204" pitchFamily="18" charset="0"/>
              </a:rPr>
              <a:t> borcunun </a:t>
            </a:r>
            <a:r>
              <a:rPr lang="tr-TR" sz="1800" b="1" dirty="0" err="1">
                <a:effectLst/>
                <a:latin typeface="Cambria" panose="02040503050406030204" pitchFamily="18" charset="0"/>
              </a:rPr>
              <a:t>içerdiği</a:t>
            </a:r>
            <a:r>
              <a:rPr lang="tr-TR" sz="1800" b="1" dirty="0">
                <a:effectLst/>
                <a:latin typeface="Cambria" panose="02040503050406030204" pitchFamily="18" charset="0"/>
              </a:rPr>
              <a:t> </a:t>
            </a:r>
            <a:r>
              <a:rPr lang="tr-TR" sz="1800" b="1" dirty="0" err="1">
                <a:effectLst/>
                <a:latin typeface="Cambria" panose="02040503050406030204" pitchFamily="18" charset="0"/>
              </a:rPr>
              <a:t>diğer</a:t>
            </a:r>
            <a:r>
              <a:rPr lang="tr-TR" sz="1800" b="1" dirty="0">
                <a:effectLst/>
                <a:latin typeface="Cambria" panose="02040503050406030204" pitchFamily="18" charset="0"/>
              </a:rPr>
              <a:t> </a:t>
            </a:r>
            <a:r>
              <a:rPr lang="tr-TR" sz="1800" b="1" dirty="0" err="1">
                <a:effectLst/>
                <a:latin typeface="Cambria" panose="02040503050406030204" pitchFamily="18" charset="0"/>
              </a:rPr>
              <a:t>önemli</a:t>
            </a:r>
            <a:r>
              <a:rPr lang="tr-TR" sz="1800" b="1" dirty="0">
                <a:effectLst/>
                <a:latin typeface="Cambria" panose="02040503050406030204" pitchFamily="18" charset="0"/>
              </a:rPr>
              <a:t> bir </a:t>
            </a:r>
            <a:r>
              <a:rPr lang="tr-TR" sz="1800" b="1" dirty="0" err="1">
                <a:effectLst/>
                <a:latin typeface="Cambria" panose="02040503050406030204" pitchFamily="18" charset="0"/>
              </a:rPr>
              <a:t>yükümlük</a:t>
            </a:r>
            <a:r>
              <a:rPr lang="tr-TR" sz="1800" b="1" dirty="0">
                <a:effectLst/>
                <a:latin typeface="Cambria" panose="02040503050406030204" pitchFamily="18" charset="0"/>
              </a:rPr>
              <a:t> </a:t>
            </a:r>
            <a:r>
              <a:rPr lang="tr-TR" sz="1800" dirty="0">
                <a:effectLst/>
                <a:latin typeface="Cambria" panose="02040503050406030204" pitchFamily="18" charset="0"/>
              </a:rPr>
              <a:t>ise </a:t>
            </a:r>
            <a:r>
              <a:rPr lang="tr-TR" sz="1800" b="1" dirty="0" err="1">
                <a:effectLst/>
                <a:latin typeface="Cambria" panose="02040503050406030204" pitchFamily="18" charset="0"/>
              </a:rPr>
              <a:t>Türk</a:t>
            </a:r>
            <a:r>
              <a:rPr lang="tr-TR" sz="1800" b="1" dirty="0">
                <a:effectLst/>
                <a:latin typeface="Cambria" panose="02040503050406030204" pitchFamily="18" charset="0"/>
              </a:rPr>
              <a:t> </a:t>
            </a:r>
            <a:r>
              <a:rPr lang="tr-TR" sz="1800" b="1" dirty="0" err="1">
                <a:effectLst/>
                <a:latin typeface="Cambria" panose="02040503050406030204" pitchFamily="18" charset="0"/>
              </a:rPr>
              <a:t>Borçlar</a:t>
            </a:r>
            <a:r>
              <a:rPr lang="tr-TR" sz="1800" b="1" dirty="0">
                <a:effectLst/>
                <a:latin typeface="Cambria" panose="02040503050406030204" pitchFamily="18" charset="0"/>
              </a:rPr>
              <a:t> Kanunu m. </a:t>
            </a:r>
            <a:r>
              <a:rPr lang="tr-TR" sz="1800" dirty="0">
                <a:effectLst/>
                <a:latin typeface="Cambria" panose="02040503050406030204" pitchFamily="18" charset="0"/>
              </a:rPr>
              <a:t>396’da </a:t>
            </a:r>
            <a:r>
              <a:rPr lang="tr-TR" sz="1800" dirty="0" err="1">
                <a:effectLst/>
                <a:latin typeface="Cambria" panose="02040503050406030204" pitchFamily="18" charset="0"/>
              </a:rPr>
              <a:t>düzenlendiği</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a:t>
            </a:r>
            <a:r>
              <a:rPr lang="tr-TR" sz="1800" b="1" dirty="0" err="1">
                <a:effectLst/>
                <a:latin typeface="Cambria" panose="02040503050406030204" pitchFamily="18" charset="0"/>
              </a:rPr>
              <a:t>özenle</a:t>
            </a:r>
            <a:r>
              <a:rPr lang="tr-TR" sz="1800" b="1" dirty="0">
                <a:effectLst/>
                <a:latin typeface="Cambria" panose="02040503050406030204" pitchFamily="18" charset="0"/>
              </a:rPr>
              <a:t> yapma borcu</a:t>
            </a:r>
            <a:r>
              <a:rPr lang="tr-TR" sz="1800" dirty="0">
                <a:effectLst/>
                <a:latin typeface="Cambria" panose="02040503050406030204" pitchFamily="18" charset="0"/>
              </a:rPr>
              <a:t>dur. </a:t>
            </a:r>
            <a:endParaRPr lang="tr-TR" dirty="0"/>
          </a:p>
          <a:p>
            <a:pPr marL="0" indent="0">
              <a:buNone/>
            </a:pPr>
            <a:endParaRPr lang="tr-TR" dirty="0"/>
          </a:p>
        </p:txBody>
      </p:sp>
    </p:spTree>
    <p:extLst>
      <p:ext uri="{BB962C8B-B14F-4D97-AF65-F5344CB8AC3E}">
        <p14:creationId xmlns:p14="http://schemas.microsoft.com/office/powerpoint/2010/main" val="301496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1671C0-B9C3-9074-4189-16D5BC664A7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43AAFD-FE98-CA37-30E7-C654435A7C4B}"/>
              </a:ext>
            </a:extLst>
          </p:cNvPr>
          <p:cNvSpPr>
            <a:spLocks noGrp="1"/>
          </p:cNvSpPr>
          <p:nvPr>
            <p:ph idx="1"/>
          </p:nvPr>
        </p:nvSpPr>
        <p:spPr/>
        <p:txBody>
          <a:bodyPr>
            <a:normAutofit lnSpcReduction="10000"/>
          </a:bodyPr>
          <a:lstStyle/>
          <a:p>
            <a:r>
              <a:rPr lang="tr-TR" sz="1800" dirty="0" err="1">
                <a:effectLst/>
                <a:latin typeface="Cambria" panose="02040503050406030204" pitchFamily="18" charset="0"/>
              </a:rPr>
              <a:t>Özen</a:t>
            </a:r>
            <a:r>
              <a:rPr lang="tr-TR" sz="1800" dirty="0">
                <a:effectLst/>
                <a:latin typeface="Cambria" panose="02040503050406030204" pitchFamily="18" charset="0"/>
              </a:rPr>
              <a:t> </a:t>
            </a:r>
            <a:r>
              <a:rPr lang="tr-TR" sz="1800" dirty="0" err="1">
                <a:effectLst/>
                <a:latin typeface="Cambria" panose="02040503050406030204" pitchFamily="18" charset="0"/>
              </a:rPr>
              <a:t>yükümlülüğu</a:t>
            </a:r>
            <a:r>
              <a:rPr lang="tr-TR" sz="1800" dirty="0">
                <a:effectLst/>
                <a:latin typeface="Cambria" panose="02040503050406030204" pitchFamily="18" charset="0"/>
              </a:rPr>
              <a:t>̈ uyarınca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a:t>
            </a:r>
            <a:r>
              <a:rPr lang="tr-TR" sz="1800" dirty="0" err="1">
                <a:effectLst/>
                <a:latin typeface="Cambria" panose="02040503050406030204" pitchFamily="18" charset="0"/>
              </a:rPr>
              <a:t>ş</a:t>
            </a:r>
            <a:r>
              <a:rPr lang="tr-TR" sz="1800" i="1" dirty="0" err="1">
                <a:effectLst/>
                <a:latin typeface="Cambria" panose="02040503050406030204" pitchFamily="18" charset="0"/>
              </a:rPr>
              <a:t>verene</a:t>
            </a:r>
            <a:r>
              <a:rPr lang="tr-TR" sz="1800" i="1" dirty="0">
                <a:effectLst/>
                <a:latin typeface="Cambria" panose="02040503050406030204" pitchFamily="18" charset="0"/>
              </a:rPr>
              <a:t> ait makineleri, </a:t>
            </a:r>
            <a:r>
              <a:rPr lang="tr-TR" sz="1800" i="1" dirty="0" err="1">
                <a:effectLst/>
                <a:latin typeface="Cambria" panose="02040503050406030204" pitchFamily="18" charset="0"/>
              </a:rPr>
              <a:t>arac</a:t>
            </a:r>
            <a:r>
              <a:rPr lang="tr-TR" sz="1800" i="1" dirty="0">
                <a:effectLst/>
                <a:latin typeface="Cambria" panose="02040503050406030204" pitchFamily="18" charset="0"/>
              </a:rPr>
              <a:t>̧ ve </a:t>
            </a:r>
            <a:r>
              <a:rPr lang="tr-TR" sz="1800" i="1" dirty="0" err="1">
                <a:effectLst/>
                <a:latin typeface="Cambria" panose="02040503050406030204" pitchFamily="18" charset="0"/>
              </a:rPr>
              <a:t>gereçleri</a:t>
            </a:r>
            <a:r>
              <a:rPr lang="tr-TR" sz="1800" i="1" dirty="0">
                <a:effectLst/>
                <a:latin typeface="Cambria" panose="02040503050406030204" pitchFamily="18" charset="0"/>
              </a:rPr>
              <a:t>, teknik sistemleri, tesisleri ve </a:t>
            </a:r>
            <a:r>
              <a:rPr lang="tr-TR" sz="1800" i="1" dirty="0" err="1">
                <a:effectLst/>
                <a:latin typeface="Cambria" panose="02040503050406030204" pitchFamily="18" charset="0"/>
              </a:rPr>
              <a:t>taşıtları</a:t>
            </a:r>
            <a:r>
              <a:rPr lang="tr-TR" sz="1800" i="1" dirty="0">
                <a:effectLst/>
                <a:latin typeface="Cambria" panose="02040503050406030204" pitchFamily="18" charset="0"/>
              </a:rPr>
              <a:t> </a:t>
            </a:r>
            <a:r>
              <a:rPr lang="tr-TR" sz="1800" i="1" dirty="0" err="1">
                <a:effectLst/>
                <a:latin typeface="Cambria" panose="02040503050406030204" pitchFamily="18" charset="0"/>
              </a:rPr>
              <a:t>usulüne</a:t>
            </a:r>
            <a:r>
              <a:rPr lang="tr-TR" sz="1800" i="1" dirty="0">
                <a:effectLst/>
                <a:latin typeface="Cambria" panose="02040503050406030204" pitchFamily="18" charset="0"/>
              </a:rPr>
              <a:t> uygun olarak kullanmak ve bunlarla birlikte </a:t>
            </a:r>
            <a:r>
              <a:rPr lang="tr-TR" sz="1800" i="1" dirty="0" err="1">
                <a:effectLst/>
                <a:latin typeface="Cambria" panose="02040503050406030204" pitchFamily="18" charset="0"/>
              </a:rPr>
              <a:t>işin</a:t>
            </a:r>
            <a:r>
              <a:rPr lang="tr-TR" sz="1800" i="1" dirty="0">
                <a:effectLst/>
                <a:latin typeface="Cambria" panose="02040503050406030204" pitchFamily="18" charset="0"/>
              </a:rPr>
              <a:t> </a:t>
            </a:r>
            <a:r>
              <a:rPr lang="tr-TR" sz="1800" i="1" dirty="0" err="1">
                <a:effectLst/>
                <a:latin typeface="Cambria" panose="02040503050406030204" pitchFamily="18" charset="0"/>
              </a:rPr>
              <a:t>görülmesi</a:t>
            </a:r>
            <a:r>
              <a:rPr lang="tr-TR" sz="1800" i="1" dirty="0">
                <a:effectLst/>
                <a:latin typeface="Cambria" panose="02040503050406030204" pitchFamily="18" charset="0"/>
              </a:rPr>
              <a:t> </a:t>
            </a:r>
            <a:r>
              <a:rPr lang="tr-TR" sz="1800" i="1" dirty="0" err="1">
                <a:effectLst/>
                <a:latin typeface="Cambria" panose="02040503050406030204" pitchFamily="18" charset="0"/>
              </a:rPr>
              <a:t>için</a:t>
            </a:r>
            <a:r>
              <a:rPr lang="tr-TR" sz="1800" i="1" dirty="0">
                <a:effectLst/>
                <a:latin typeface="Cambria" panose="02040503050406030204" pitchFamily="18" charset="0"/>
              </a:rPr>
              <a:t> kendisine teslim </a:t>
            </a:r>
            <a:r>
              <a:rPr lang="tr-TR" sz="1800" i="1" dirty="0" err="1">
                <a:effectLst/>
                <a:latin typeface="Cambria" panose="02040503050406030204" pitchFamily="18" charset="0"/>
              </a:rPr>
              <a:t>edilmis</a:t>
            </a:r>
            <a:r>
              <a:rPr lang="tr-TR" sz="1800" i="1" dirty="0">
                <a:effectLst/>
                <a:latin typeface="Cambria" panose="02040503050406030204" pitchFamily="18" charset="0"/>
              </a:rPr>
              <a:t>̧ olan malzemeye </a:t>
            </a:r>
            <a:r>
              <a:rPr lang="tr-TR" sz="1800" i="1" dirty="0" err="1">
                <a:effectLst/>
                <a:latin typeface="Cambria" panose="02040503050406030204" pitchFamily="18" charset="0"/>
              </a:rPr>
              <a:t>özen</a:t>
            </a:r>
            <a:r>
              <a:rPr lang="tr-TR" sz="1800" i="1" dirty="0">
                <a:effectLst/>
                <a:latin typeface="Cambria" panose="02040503050406030204" pitchFamily="18" charset="0"/>
              </a:rPr>
              <a:t> </a:t>
            </a:r>
            <a:r>
              <a:rPr lang="tr-TR" sz="1800" i="1" dirty="0" err="1">
                <a:effectLst/>
                <a:latin typeface="Cambria" panose="02040503050406030204" pitchFamily="18" charset="0"/>
              </a:rPr>
              <a:t>göstermekle</a:t>
            </a:r>
            <a:r>
              <a:rPr lang="tr-TR" sz="1800" i="1" dirty="0">
                <a:effectLst/>
                <a:latin typeface="Cambria" panose="02040503050406030204" pitchFamily="18" charset="0"/>
              </a:rPr>
              <a:t> </a:t>
            </a:r>
            <a:r>
              <a:rPr lang="tr-TR" sz="1800" i="1" dirty="0" err="1">
                <a:effectLst/>
                <a:latin typeface="Cambria" panose="02040503050406030204" pitchFamily="18" charset="0"/>
              </a:rPr>
              <a:t>yükümlüdür</a:t>
            </a:r>
            <a:r>
              <a:rPr lang="tr-TR" sz="1800" i="1" dirty="0">
                <a:effectLst/>
                <a:latin typeface="Cambria" panose="02040503050406030204" pitchFamily="18" charset="0"/>
              </a:rPr>
              <a:t>” </a:t>
            </a:r>
            <a:r>
              <a:rPr lang="tr-TR" sz="1800" dirty="0">
                <a:effectLst/>
                <a:latin typeface="Cambria" panose="02040503050406030204" pitchFamily="18" charset="0"/>
              </a:rPr>
              <a:t>(TBK m. 396/II). </a:t>
            </a:r>
            <a:r>
              <a:rPr lang="tr-TR" sz="1800" dirty="0" err="1">
                <a:effectLst/>
                <a:latin typeface="Cambria" panose="02040503050406030204" pitchFamily="18" charset="0"/>
              </a:rPr>
              <a:t>Özen</a:t>
            </a:r>
            <a:r>
              <a:rPr lang="tr-TR" sz="1800" dirty="0">
                <a:effectLst/>
                <a:latin typeface="Cambria" panose="02040503050406030204" pitchFamily="18" charset="0"/>
              </a:rPr>
              <a:t> </a:t>
            </a:r>
            <a:r>
              <a:rPr lang="tr-TR" sz="1800" dirty="0" err="1">
                <a:effectLst/>
                <a:latin typeface="Cambria" panose="02040503050406030204" pitchFamily="18" charset="0"/>
              </a:rPr>
              <a:t>yükümlülüğu</a:t>
            </a:r>
            <a:r>
              <a:rPr lang="tr-TR" sz="1800" dirty="0">
                <a:effectLst/>
                <a:latin typeface="Cambria" panose="02040503050406030204" pitchFamily="18" charset="0"/>
              </a:rPr>
              <a:t>̈, iş </a:t>
            </a:r>
            <a:r>
              <a:rPr lang="tr-TR" sz="1800" dirty="0" err="1">
                <a:effectLst/>
                <a:latin typeface="Cambria" panose="02040503050406030204" pitchFamily="18" charset="0"/>
              </a:rPr>
              <a:t>görme</a:t>
            </a:r>
            <a:r>
              <a:rPr lang="tr-TR" sz="1800" dirty="0">
                <a:effectLst/>
                <a:latin typeface="Cambria" panose="02040503050406030204" pitchFamily="18" charset="0"/>
              </a:rPr>
              <a:t> borcunun </a:t>
            </a:r>
            <a:r>
              <a:rPr lang="tr-TR" sz="1800" dirty="0" err="1">
                <a:effectLst/>
                <a:latin typeface="Cambria" panose="02040503050406030204" pitchFamily="18" charset="0"/>
              </a:rPr>
              <a:t>gereği</a:t>
            </a:r>
            <a:r>
              <a:rPr lang="tr-TR" sz="1800" dirty="0">
                <a:effectLst/>
                <a:latin typeface="Cambria" panose="02040503050406030204" pitchFamily="18" charset="0"/>
              </a:rPr>
              <a:t> gibi yerine getirilmesine hizmet etmektedir. Bu </a:t>
            </a:r>
            <a:r>
              <a:rPr lang="tr-TR" sz="1800" dirty="0" err="1">
                <a:effectLst/>
                <a:latin typeface="Cambria" panose="02040503050406030204" pitchFamily="18" charset="0"/>
              </a:rPr>
              <a:t>yükümlülüğünün</a:t>
            </a:r>
            <a:r>
              <a:rPr lang="tr-TR" sz="1800" dirty="0">
                <a:effectLst/>
                <a:latin typeface="Cambria" panose="02040503050406030204" pitchFamily="18" charset="0"/>
              </a:rPr>
              <a:t> kapsamı,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 m. 404 uyarınca </a:t>
            </a:r>
            <a:r>
              <a:rPr lang="tr-TR" sz="1800" dirty="0" err="1">
                <a:effectLst/>
                <a:latin typeface="Cambria" panose="02040503050406030204" pitchFamily="18" charset="0"/>
              </a:rPr>
              <a:t>işin</a:t>
            </a:r>
            <a:r>
              <a:rPr lang="tr-TR" sz="1800" dirty="0">
                <a:effectLst/>
                <a:latin typeface="Cambria" panose="02040503050406030204" pitchFamily="18" charset="0"/>
              </a:rPr>
              <a:t> tehlikeli olup olmaması, uzmanlık ve </a:t>
            </a:r>
            <a:r>
              <a:rPr lang="tr-TR" sz="1800" dirty="0" err="1">
                <a:effectLst/>
                <a:latin typeface="Cambria" panose="02040503050406030204" pitchFamily="18" charset="0"/>
              </a:rPr>
              <a:t>eğitim</a:t>
            </a:r>
            <a:r>
              <a:rPr lang="tr-TR" sz="1800" dirty="0">
                <a:effectLst/>
                <a:latin typeface="Cambria" panose="02040503050406030204" pitchFamily="18" charset="0"/>
              </a:rPr>
              <a:t> gerektirip gerektirmemesi ile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tarafından bilinen veya bilinmesi gereken yetenek ve niteliklerine </a:t>
            </a:r>
            <a:r>
              <a:rPr lang="tr-TR" sz="1800" dirty="0" err="1">
                <a:effectLst/>
                <a:latin typeface="Cambria" panose="02040503050406030204" pitchFamily="18" charset="0"/>
              </a:rPr>
              <a:t>göre</a:t>
            </a:r>
            <a:r>
              <a:rPr lang="tr-TR" sz="1800" dirty="0">
                <a:effectLst/>
                <a:latin typeface="Cambria" panose="02040503050406030204" pitchFamily="18" charset="0"/>
              </a:rPr>
              <a:t> belirlenir. </a:t>
            </a:r>
            <a:r>
              <a:rPr lang="tr-TR" sz="1800" dirty="0" err="1">
                <a:effectLst/>
                <a:latin typeface="Cambria" panose="02040503050406030204" pitchFamily="18" charset="0"/>
              </a:rPr>
              <a:t>Diğer</a:t>
            </a:r>
            <a:r>
              <a:rPr lang="tr-TR" sz="1800" dirty="0">
                <a:effectLst/>
                <a:latin typeface="Cambria" panose="02040503050406030204" pitchFamily="18" charset="0"/>
              </a:rPr>
              <a:t> bir </a:t>
            </a:r>
            <a:r>
              <a:rPr lang="tr-TR" sz="1800" dirty="0" err="1">
                <a:effectLst/>
                <a:latin typeface="Cambria" panose="02040503050406030204" pitchFamily="18" charset="0"/>
              </a:rPr>
              <a:t>deyişle</a:t>
            </a:r>
            <a:r>
              <a:rPr lang="tr-TR" sz="1800" dirty="0">
                <a:effectLst/>
                <a:latin typeface="Cambria" panose="02040503050406030204" pitchFamily="18" charset="0"/>
              </a:rPr>
              <a:t>, iş </a:t>
            </a:r>
            <a:r>
              <a:rPr lang="tr-TR" sz="1800" dirty="0" err="1">
                <a:effectLst/>
                <a:latin typeface="Cambria" panose="02040503050406030204" pitchFamily="18" charset="0"/>
              </a:rPr>
              <a:t>görme</a:t>
            </a:r>
            <a:r>
              <a:rPr lang="tr-TR" sz="1800" dirty="0">
                <a:effectLst/>
                <a:latin typeface="Cambria" panose="02040503050406030204" pitchFamily="18" charset="0"/>
              </a:rPr>
              <a:t> borcu yerine getirilirken </a:t>
            </a:r>
            <a:r>
              <a:rPr lang="tr-TR" sz="1800" dirty="0" err="1">
                <a:effectLst/>
                <a:latin typeface="Cambria" panose="02040503050406030204" pitchFamily="18" charset="0"/>
              </a:rPr>
              <a:t>gösterilmesi</a:t>
            </a:r>
            <a:r>
              <a:rPr lang="tr-TR" sz="1800" dirty="0">
                <a:effectLst/>
                <a:latin typeface="Cambria" panose="02040503050406030204" pitchFamily="18" charset="0"/>
              </a:rPr>
              <a:t> gereken </a:t>
            </a:r>
            <a:r>
              <a:rPr lang="tr-TR" sz="1800" dirty="0" err="1">
                <a:effectLst/>
                <a:latin typeface="Cambria" panose="02040503050406030204" pitchFamily="18" charset="0"/>
              </a:rPr>
              <a:t>özen</a:t>
            </a:r>
            <a:r>
              <a:rPr lang="tr-TR" sz="1800" dirty="0">
                <a:effectLst/>
                <a:latin typeface="Cambria" panose="02040503050406030204" pitchFamily="18" charset="0"/>
              </a:rPr>
              <a:t>, somut olayın </a:t>
            </a:r>
            <a:r>
              <a:rPr lang="tr-TR" sz="1800" dirty="0" err="1">
                <a:effectLst/>
                <a:latin typeface="Cambria" panose="02040503050406030204" pitchFamily="18" charset="0"/>
              </a:rPr>
              <a:t>özelliğine</a:t>
            </a:r>
            <a:r>
              <a:rPr lang="tr-TR" sz="1800" dirty="0">
                <a:effectLst/>
                <a:latin typeface="Cambria" panose="02040503050406030204" pitchFamily="18" charset="0"/>
              </a:rPr>
              <a:t> ve </a:t>
            </a:r>
            <a:r>
              <a:rPr lang="tr-TR" sz="1800" dirty="0" err="1">
                <a:effectLst/>
                <a:latin typeface="Cambria" panose="02040503050406030204" pitchFamily="18" charset="0"/>
              </a:rPr>
              <a:t>işçinin</a:t>
            </a:r>
            <a:r>
              <a:rPr lang="tr-TR" sz="1800" dirty="0">
                <a:effectLst/>
                <a:latin typeface="Cambria" panose="02040503050406030204" pitchFamily="18" charset="0"/>
              </a:rPr>
              <a:t> durumuna </a:t>
            </a:r>
            <a:r>
              <a:rPr lang="tr-TR" sz="1800" dirty="0" err="1">
                <a:effectLst/>
                <a:latin typeface="Cambria" panose="02040503050406030204" pitchFamily="18" charset="0"/>
              </a:rPr>
              <a:t>göre</a:t>
            </a:r>
            <a:r>
              <a:rPr lang="tr-TR" sz="1800" dirty="0">
                <a:effectLst/>
                <a:latin typeface="Cambria" panose="02040503050406030204" pitchFamily="18" charset="0"/>
              </a:rPr>
              <a:t> saptanır. </a:t>
            </a:r>
            <a:endParaRPr lang="tr-TR" dirty="0"/>
          </a:p>
          <a:p>
            <a:r>
              <a:rPr lang="tr-TR" sz="1800" b="1"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yükümlu</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halde </a:t>
            </a:r>
            <a:r>
              <a:rPr lang="tr-TR" sz="1800" dirty="0" err="1">
                <a:effectLst/>
                <a:latin typeface="Cambria" panose="02040503050406030204" pitchFamily="18" charset="0"/>
              </a:rPr>
              <a:t>işi</a:t>
            </a:r>
            <a:r>
              <a:rPr lang="tr-TR" sz="1800" dirty="0">
                <a:effectLst/>
                <a:latin typeface="Cambria" panose="02040503050406030204" pitchFamily="18" charset="0"/>
              </a:rPr>
              <a:t> bizzat yerine getirmeyerek ya da </a:t>
            </a:r>
            <a:r>
              <a:rPr lang="tr-TR" sz="1800" dirty="0" err="1">
                <a:effectLst/>
                <a:latin typeface="Cambria" panose="02040503050406030204" pitchFamily="18" charset="0"/>
              </a:rPr>
              <a:t>hic</a:t>
            </a:r>
            <a:r>
              <a:rPr lang="tr-TR" sz="1800" dirty="0">
                <a:effectLst/>
                <a:latin typeface="Cambria" panose="02040503050406030204" pitchFamily="18" charset="0"/>
              </a:rPr>
              <a:t>̧ ifa etmeyerek veya </a:t>
            </a:r>
            <a:r>
              <a:rPr lang="tr-TR" sz="1800" dirty="0" err="1">
                <a:effectLst/>
                <a:latin typeface="Cambria" panose="02040503050406030204" pitchFamily="18" charset="0"/>
              </a:rPr>
              <a:t>özen</a:t>
            </a:r>
            <a:r>
              <a:rPr lang="tr-TR" sz="1800" dirty="0">
                <a:effectLst/>
                <a:latin typeface="Cambria" panose="02040503050406030204" pitchFamily="18" charset="0"/>
              </a:rPr>
              <a:t> </a:t>
            </a:r>
            <a:r>
              <a:rPr lang="tr-TR" sz="1800" dirty="0" err="1">
                <a:effectLst/>
                <a:latin typeface="Cambria" panose="02040503050406030204" pitchFamily="18" charset="0"/>
              </a:rPr>
              <a:t>yükümlülüğüne</a:t>
            </a:r>
            <a:r>
              <a:rPr lang="tr-TR" sz="1800" dirty="0">
                <a:effectLst/>
                <a:latin typeface="Cambria" panose="02040503050406030204" pitchFamily="18" charset="0"/>
              </a:rPr>
              <a:t> aykırılık </a:t>
            </a:r>
            <a:r>
              <a:rPr lang="tr-TR" sz="1800" dirty="0" err="1">
                <a:effectLst/>
                <a:latin typeface="Cambria" panose="02040503050406030204" pitchFamily="18" charset="0"/>
              </a:rPr>
              <a:t>oluşturacak</a:t>
            </a:r>
            <a:r>
              <a:rPr lang="tr-TR" sz="1800" dirty="0">
                <a:effectLst/>
                <a:latin typeface="Cambria" panose="02040503050406030204" pitchFamily="18" charset="0"/>
              </a:rPr>
              <a:t>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kötu</a:t>
            </a:r>
            <a:r>
              <a:rPr lang="tr-TR" sz="1800" dirty="0">
                <a:effectLst/>
                <a:latin typeface="Cambria" panose="02040503050406030204" pitchFamily="18" charset="0"/>
              </a:rPr>
              <a:t>̈ ifa ederek </a:t>
            </a:r>
            <a:r>
              <a:rPr lang="tr-TR" sz="1800" b="1" dirty="0">
                <a:effectLst/>
                <a:latin typeface="Cambria" panose="02040503050406030204" pitchFamily="18" charset="0"/>
              </a:rPr>
              <a:t>iş </a:t>
            </a:r>
            <a:r>
              <a:rPr lang="tr-TR" sz="1800" b="1" dirty="0" err="1">
                <a:effectLst/>
                <a:latin typeface="Cambria" panose="02040503050406030204" pitchFamily="18" charset="0"/>
              </a:rPr>
              <a:t>görme</a:t>
            </a:r>
            <a:r>
              <a:rPr lang="tr-TR" sz="1800" b="1" dirty="0">
                <a:effectLst/>
                <a:latin typeface="Cambria" panose="02040503050406030204" pitchFamily="18" charset="0"/>
              </a:rPr>
              <a:t> borcunu ihlal ederse, duruma </a:t>
            </a:r>
            <a:r>
              <a:rPr lang="tr-TR" sz="1800" b="1" dirty="0" err="1">
                <a:effectLst/>
                <a:latin typeface="Cambria" panose="02040503050406030204" pitchFamily="18" charset="0"/>
              </a:rPr>
              <a:t>göre</a:t>
            </a:r>
            <a:r>
              <a:rPr lang="tr-TR" sz="1800" b="1" dirty="0">
                <a:effectLst/>
                <a:latin typeface="Cambria" panose="02040503050406030204" pitchFamily="18" charset="0"/>
              </a:rPr>
              <a:t> tazminat, </a:t>
            </a:r>
            <a:r>
              <a:rPr lang="tr-TR" sz="1800" b="1" dirty="0" err="1">
                <a:effectLst/>
                <a:latin typeface="Cambria" panose="02040503050406030204" pitchFamily="18" charset="0"/>
              </a:rPr>
              <a:t>ücretinden</a:t>
            </a:r>
            <a:r>
              <a:rPr lang="tr-TR" sz="1800" b="1" dirty="0">
                <a:effectLst/>
                <a:latin typeface="Cambria" panose="02040503050406030204" pitchFamily="18" charset="0"/>
              </a:rPr>
              <a:t> yoksun kalma, disiplin cezası, iş </a:t>
            </a:r>
            <a:r>
              <a:rPr lang="tr-TR" sz="1800" b="1" dirty="0" err="1">
                <a:effectLst/>
                <a:latin typeface="Cambria" panose="02040503050406030204" pitchFamily="18" charset="0"/>
              </a:rPr>
              <a:t>sözleşme</a:t>
            </a:r>
            <a:r>
              <a:rPr lang="tr-TR" sz="1800" b="1" dirty="0">
                <a:effectLst/>
                <a:latin typeface="Cambria" panose="02040503050406030204" pitchFamily="18" charset="0"/>
              </a:rPr>
              <a:t>- sinin </a:t>
            </a:r>
            <a:r>
              <a:rPr lang="tr-TR" sz="1800" b="1" dirty="0" err="1">
                <a:effectLst/>
                <a:latin typeface="Cambria" panose="02040503050406030204" pitchFamily="18" charset="0"/>
              </a:rPr>
              <a:t>geçerli</a:t>
            </a:r>
            <a:r>
              <a:rPr lang="tr-TR" sz="1800" b="1" dirty="0">
                <a:effectLst/>
                <a:latin typeface="Cambria" panose="02040503050406030204" pitchFamily="18" charset="0"/>
              </a:rPr>
              <a:t>/haklı nedenle feshi </a:t>
            </a:r>
            <a:r>
              <a:rPr lang="tr-TR" sz="1800" dirty="0">
                <a:effectLst/>
                <a:latin typeface="Cambria" panose="02040503050406030204" pitchFamily="18" charset="0"/>
              </a:rPr>
              <a:t>yaptırımlarıyla </a:t>
            </a:r>
            <a:r>
              <a:rPr lang="tr-TR" sz="1800" dirty="0" err="1">
                <a:effectLst/>
                <a:latin typeface="Cambria" panose="02040503050406030204" pitchFamily="18" charset="0"/>
              </a:rPr>
              <a:t>karşı</a:t>
            </a:r>
            <a:r>
              <a:rPr lang="tr-TR" sz="1800" dirty="0">
                <a:effectLst/>
                <a:latin typeface="Cambria" panose="02040503050406030204" pitchFamily="18" charset="0"/>
              </a:rPr>
              <a:t> </a:t>
            </a:r>
            <a:r>
              <a:rPr lang="tr-TR" sz="1800" dirty="0" err="1">
                <a:effectLst/>
                <a:latin typeface="Cambria" panose="02040503050406030204" pitchFamily="18" charset="0"/>
              </a:rPr>
              <a:t>karşıya</a:t>
            </a:r>
            <a:r>
              <a:rPr lang="tr-TR" sz="1800" dirty="0">
                <a:effectLst/>
                <a:latin typeface="Cambria" panose="02040503050406030204" pitchFamily="18" charset="0"/>
              </a:rPr>
              <a:t> kalabilir. </a:t>
            </a:r>
            <a:endParaRPr lang="tr-TR" dirty="0"/>
          </a:p>
          <a:p>
            <a:endParaRPr lang="tr-TR" dirty="0"/>
          </a:p>
        </p:txBody>
      </p:sp>
    </p:spTree>
    <p:extLst>
      <p:ext uri="{BB962C8B-B14F-4D97-AF65-F5344CB8AC3E}">
        <p14:creationId xmlns:p14="http://schemas.microsoft.com/office/powerpoint/2010/main" val="39469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E717C9-7F0E-BCDF-44BA-3CF070E6FF3A}"/>
              </a:ext>
            </a:extLst>
          </p:cNvPr>
          <p:cNvSpPr>
            <a:spLocks noGrp="1"/>
          </p:cNvSpPr>
          <p:nvPr>
            <p:ph type="title"/>
          </p:nvPr>
        </p:nvSpPr>
        <p:spPr/>
        <p:txBody>
          <a:bodyPr>
            <a:normAutofit/>
          </a:bodyPr>
          <a:lstStyle/>
          <a:p>
            <a:pPr algn="ctr"/>
            <a:r>
              <a:rPr lang="tr-TR" sz="2800" dirty="0"/>
              <a:t>İTAAT BORCU</a:t>
            </a:r>
          </a:p>
        </p:txBody>
      </p:sp>
      <p:sp>
        <p:nvSpPr>
          <p:cNvPr id="3" name="İçerik Yer Tutucusu 2">
            <a:extLst>
              <a:ext uri="{FF2B5EF4-FFF2-40B4-BE49-F238E27FC236}">
                <a16:creationId xmlns:a16="http://schemas.microsoft.com/office/drawing/2014/main" id="{5D517093-ED48-4B7C-F828-40577F21CE71}"/>
              </a:ext>
            </a:extLst>
          </p:cNvPr>
          <p:cNvSpPr>
            <a:spLocks noGrp="1"/>
          </p:cNvSpPr>
          <p:nvPr>
            <p:ph idx="1"/>
          </p:nvPr>
        </p:nvSpPr>
        <p:spPr/>
        <p:txBody>
          <a:bodyPr/>
          <a:lstStyle/>
          <a:p>
            <a:r>
              <a:rPr lang="tr-TR" sz="1800" b="1"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yönetim</a:t>
            </a:r>
            <a:r>
              <a:rPr lang="tr-TR" sz="1800" dirty="0">
                <a:effectLst/>
                <a:latin typeface="Cambria" panose="02040503050406030204" pitchFamily="18" charset="0"/>
              </a:rPr>
              <a:t> hakkı kapsamında </a:t>
            </a:r>
            <a:r>
              <a:rPr lang="tr-TR" sz="1800" b="1" dirty="0">
                <a:effectLst/>
                <a:latin typeface="Cambria" panose="02040503050406030204" pitchFamily="18" charset="0"/>
              </a:rPr>
              <a:t>iki </a:t>
            </a:r>
            <a:r>
              <a:rPr lang="tr-TR" sz="1800" b="1" dirty="0" err="1">
                <a:effectLst/>
                <a:latin typeface="Cambria" panose="02040503050406030204" pitchFamily="18" charset="0"/>
              </a:rPr>
              <a:t>türlu</a:t>
            </a:r>
            <a:r>
              <a:rPr lang="tr-TR" sz="1800" b="1" dirty="0">
                <a:effectLst/>
                <a:latin typeface="Cambria" panose="02040503050406030204" pitchFamily="18" charset="0"/>
              </a:rPr>
              <a:t>̈ talimat verebilmektedir</a:t>
            </a:r>
            <a:r>
              <a:rPr lang="tr-TR" sz="1800" dirty="0">
                <a:effectLst/>
                <a:latin typeface="Cambria" panose="02040503050406030204" pitchFamily="18" charset="0"/>
              </a:rPr>
              <a:t>. Bunlar; </a:t>
            </a:r>
            <a:r>
              <a:rPr lang="tr-TR" sz="1800" dirty="0" err="1">
                <a:effectLst/>
                <a:latin typeface="Cambria" panose="02040503050406030204" pitchFamily="18" charset="0"/>
              </a:rPr>
              <a:t>işyerinde</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görülmesi</a:t>
            </a:r>
            <a:r>
              <a:rPr lang="tr-TR" sz="1800" dirty="0">
                <a:effectLst/>
                <a:latin typeface="Cambria" panose="02040503050406030204" pitchFamily="18" charset="0"/>
              </a:rPr>
              <a:t> ve </a:t>
            </a:r>
            <a:r>
              <a:rPr lang="tr-TR" sz="1800" dirty="0" err="1">
                <a:effectLst/>
                <a:latin typeface="Cambria" panose="02040503050406030204" pitchFamily="18" charset="0"/>
              </a:rPr>
              <a:t>yürütülmesi</a:t>
            </a:r>
            <a:r>
              <a:rPr lang="tr-TR" sz="1800" dirty="0">
                <a:effectLst/>
                <a:latin typeface="Cambria" panose="02040503050406030204" pitchFamily="18" charset="0"/>
              </a:rPr>
              <a:t> ile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işyerindeki</a:t>
            </a:r>
            <a:r>
              <a:rPr lang="tr-TR" sz="1800" dirty="0">
                <a:effectLst/>
                <a:latin typeface="Cambria" panose="02040503050406030204" pitchFamily="18" charset="0"/>
              </a:rPr>
              <a:t> </a:t>
            </a:r>
            <a:r>
              <a:rPr lang="tr-TR" sz="1800" dirty="0" err="1">
                <a:effectLst/>
                <a:latin typeface="Cambria" panose="02040503050406030204" pitchFamily="18" charset="0"/>
              </a:rPr>
              <a:t>davranışlarına</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talimatlardır. </a:t>
            </a:r>
            <a:endParaRPr lang="tr-TR" dirty="0"/>
          </a:p>
          <a:p>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işçilerin</a:t>
            </a:r>
            <a:r>
              <a:rPr lang="tr-TR" sz="1800" dirty="0">
                <a:effectLst/>
                <a:latin typeface="Cambria" panose="02040503050406030204" pitchFamily="18" charset="0"/>
              </a:rPr>
              <a:t> </a:t>
            </a:r>
            <a:r>
              <a:rPr lang="tr-TR" sz="1800" b="1" dirty="0" err="1">
                <a:effectLst/>
                <a:latin typeface="Cambria" panose="02040503050406030204" pitchFamily="18" charset="0"/>
              </a:rPr>
              <a:t>işyerindeki</a:t>
            </a:r>
            <a:r>
              <a:rPr lang="tr-TR" sz="1800" b="1" dirty="0">
                <a:effectLst/>
                <a:latin typeface="Cambria" panose="02040503050406030204" pitchFamily="18" charset="0"/>
              </a:rPr>
              <a:t> </a:t>
            </a:r>
            <a:r>
              <a:rPr lang="tr-TR" sz="1800" b="1" dirty="0" err="1">
                <a:effectLst/>
                <a:latin typeface="Cambria" panose="02040503050406030204" pitchFamily="18" charset="0"/>
              </a:rPr>
              <a:t>davranışlarına</a:t>
            </a:r>
            <a:r>
              <a:rPr lang="tr-TR" sz="1800" b="1" dirty="0">
                <a:effectLst/>
                <a:latin typeface="Cambria" panose="02040503050406030204" pitchFamily="18" charset="0"/>
              </a:rPr>
              <a:t> </a:t>
            </a:r>
            <a:r>
              <a:rPr lang="tr-TR" sz="1800" b="1" dirty="0" err="1">
                <a:effectLst/>
                <a:latin typeface="Cambria" panose="02040503050406030204" pitchFamily="18" charset="0"/>
              </a:rPr>
              <a:t>ilişkin</a:t>
            </a:r>
            <a:r>
              <a:rPr lang="tr-TR" sz="1800" b="1" dirty="0">
                <a:effectLst/>
                <a:latin typeface="Cambria" panose="02040503050406030204" pitchFamily="18" charset="0"/>
              </a:rPr>
              <a:t> talimatlarına uyma borcu</a:t>
            </a:r>
            <a:r>
              <a:rPr lang="tr-TR" sz="1800" dirty="0">
                <a:effectLst/>
                <a:latin typeface="Cambria" panose="02040503050406030204" pitchFamily="18" charset="0"/>
              </a:rPr>
              <a:t>, iş </a:t>
            </a:r>
            <a:r>
              <a:rPr lang="tr-TR" sz="1800" dirty="0" err="1">
                <a:effectLst/>
                <a:latin typeface="Cambria" panose="02040503050406030204" pitchFamily="18" charset="0"/>
              </a:rPr>
              <a:t>görme</a:t>
            </a:r>
            <a:r>
              <a:rPr lang="tr-TR" sz="1800" dirty="0">
                <a:effectLst/>
                <a:latin typeface="Cambria" panose="02040503050406030204" pitchFamily="18" charset="0"/>
              </a:rPr>
              <a:t> borcunun kapsamı </a:t>
            </a:r>
            <a:r>
              <a:rPr lang="tr-TR" sz="1800" dirty="0" err="1">
                <a:effectLst/>
                <a:latin typeface="Cambria" panose="02040503050406030204" pitchFamily="18" charset="0"/>
              </a:rPr>
              <a:t>dışında</a:t>
            </a:r>
            <a:r>
              <a:rPr lang="tr-TR" sz="1800" dirty="0">
                <a:effectLst/>
                <a:latin typeface="Cambria" panose="02040503050406030204" pitchFamily="18" charset="0"/>
              </a:rPr>
              <a:t> kalmaktadır. Bu nedenle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işyerine</a:t>
            </a:r>
            <a:r>
              <a:rPr lang="tr-TR" sz="1800" dirty="0">
                <a:effectLst/>
                <a:latin typeface="Cambria" panose="02040503050406030204" pitchFamily="18" charset="0"/>
              </a:rPr>
              <a:t> </a:t>
            </a:r>
            <a:r>
              <a:rPr lang="tr-TR" sz="1800" dirty="0" err="1">
                <a:effectLst/>
                <a:latin typeface="Cambria" panose="02040503050406030204" pitchFamily="18" charset="0"/>
              </a:rPr>
              <a:t>giris</a:t>
            </a:r>
            <a:r>
              <a:rPr lang="tr-TR" sz="1800" dirty="0">
                <a:effectLst/>
                <a:latin typeface="Cambria" panose="02040503050406030204" pitchFamily="18" charset="0"/>
              </a:rPr>
              <a:t>̧-</a:t>
            </a:r>
            <a:r>
              <a:rPr lang="tr-TR" sz="1800" dirty="0" err="1">
                <a:effectLst/>
                <a:latin typeface="Cambria" panose="02040503050406030204" pitchFamily="18" charset="0"/>
              </a:rPr>
              <a:t>çıkıs</a:t>
            </a:r>
            <a:r>
              <a:rPr lang="tr-TR" sz="1800" dirty="0">
                <a:effectLst/>
                <a:latin typeface="Cambria" panose="02040503050406030204" pitchFamily="18" charset="0"/>
              </a:rPr>
              <a:t>̧ </a:t>
            </a:r>
            <a:r>
              <a:rPr lang="tr-TR" sz="1800" dirty="0" err="1">
                <a:effectLst/>
                <a:latin typeface="Cambria" panose="02040503050406030204" pitchFamily="18" charset="0"/>
              </a:rPr>
              <a:t>kontrolu</a:t>
            </a:r>
            <a:r>
              <a:rPr lang="tr-TR" sz="1800" dirty="0">
                <a:effectLst/>
                <a:latin typeface="Cambria" panose="02040503050406030204" pitchFamily="18" charset="0"/>
              </a:rPr>
              <a:t>̈, </a:t>
            </a:r>
            <a:r>
              <a:rPr lang="tr-TR" sz="1800" dirty="0" err="1">
                <a:effectLst/>
                <a:latin typeface="Cambria" panose="02040503050406030204" pitchFamily="18" charset="0"/>
              </a:rPr>
              <a:t>işyeri</a:t>
            </a:r>
            <a:r>
              <a:rPr lang="tr-TR" sz="1800" dirty="0">
                <a:effectLst/>
                <a:latin typeface="Cambria" panose="02040503050406030204" pitchFamily="18" charset="0"/>
              </a:rPr>
              <a:t> sınırlarında sigara </a:t>
            </a:r>
            <a:r>
              <a:rPr lang="tr-TR" sz="1800" dirty="0" err="1">
                <a:effectLst/>
                <a:latin typeface="Cambria" panose="02040503050406030204" pitchFamily="18" charset="0"/>
              </a:rPr>
              <a:t>içme</a:t>
            </a:r>
            <a:r>
              <a:rPr lang="tr-TR" sz="1800" dirty="0">
                <a:effectLst/>
                <a:latin typeface="Cambria" panose="02040503050406030204" pitchFamily="18" charset="0"/>
              </a:rPr>
              <a:t> </a:t>
            </a:r>
            <a:r>
              <a:rPr lang="tr-TR" sz="1800" dirty="0" err="1">
                <a:effectLst/>
                <a:latin typeface="Cambria" panose="02040503050406030204" pitchFamily="18" charset="0"/>
              </a:rPr>
              <a:t>yasağı</a:t>
            </a:r>
            <a:r>
              <a:rPr lang="tr-TR" sz="1800" dirty="0">
                <a:effectLst/>
                <a:latin typeface="Cambria" panose="02040503050406030204" pitchFamily="18" charset="0"/>
              </a:rPr>
              <a:t> vb. </a:t>
            </a:r>
            <a:r>
              <a:rPr lang="tr-TR" sz="1800" dirty="0" err="1">
                <a:effectLst/>
                <a:latin typeface="Cambria" panose="02040503050406030204" pitchFamily="18" charset="0"/>
              </a:rPr>
              <a:t>işyerindeki</a:t>
            </a:r>
            <a:r>
              <a:rPr lang="tr-TR" sz="1800" dirty="0">
                <a:effectLst/>
                <a:latin typeface="Cambria" panose="02040503050406030204" pitchFamily="18" charset="0"/>
              </a:rPr>
              <a:t> </a:t>
            </a:r>
            <a:r>
              <a:rPr lang="tr-TR" sz="1800" dirty="0" err="1">
                <a:effectLst/>
                <a:latin typeface="Cambria" panose="02040503050406030204" pitchFamily="18" charset="0"/>
              </a:rPr>
              <a:t>davranışlara</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talimatlarına uyma borcu, </a:t>
            </a:r>
            <a:r>
              <a:rPr lang="tr-TR" sz="1800" b="1" dirty="0">
                <a:effectLst/>
                <a:latin typeface="Cambria" panose="02040503050406030204" pitchFamily="18" charset="0"/>
              </a:rPr>
              <a:t>itaat borcu </a:t>
            </a:r>
            <a:r>
              <a:rPr lang="tr-TR" sz="1800" dirty="0">
                <a:effectLst/>
                <a:latin typeface="Cambria" panose="02040503050406030204" pitchFamily="18" charset="0"/>
              </a:rPr>
              <a:t>olarak adlandırılmaktadır. </a:t>
            </a:r>
            <a:r>
              <a:rPr lang="tr-TR" sz="1800" b="1" dirty="0" err="1">
                <a:effectLst/>
                <a:latin typeface="Cambria" panose="02040503050406030204" pitchFamily="18" charset="0"/>
              </a:rPr>
              <a:t>İşçinin</a:t>
            </a:r>
            <a:r>
              <a:rPr lang="tr-TR" sz="1800" b="1" dirty="0">
                <a:effectLst/>
                <a:latin typeface="Cambria" panose="02040503050406030204" pitchFamily="18" charset="0"/>
              </a:rPr>
              <a:t> itaat borcuna uymaması halinde </a:t>
            </a:r>
            <a:r>
              <a:rPr lang="tr-TR" sz="1800" b="1" dirty="0" err="1">
                <a:effectLst/>
                <a:latin typeface="Cambria" panose="02040503050406030204" pitchFamily="18" charset="0"/>
              </a:rPr>
              <a:t>işveren</a:t>
            </a:r>
            <a:r>
              <a:rPr lang="tr-TR" sz="1800" b="1" dirty="0">
                <a:effectLst/>
                <a:latin typeface="Cambria" panose="02040503050406030204" pitchFamily="18" charset="0"/>
              </a:rPr>
              <a:t>, disiplin cezası uygulayabilir, zarar </a:t>
            </a:r>
            <a:r>
              <a:rPr lang="tr-TR" sz="1800" b="1" dirty="0" err="1">
                <a:effectLst/>
                <a:latin typeface="Cambria" panose="02040503050406030204" pitchFamily="18" charset="0"/>
              </a:rPr>
              <a:t>doğduğu</a:t>
            </a:r>
            <a:r>
              <a:rPr lang="tr-TR" sz="1800" b="1" dirty="0">
                <a:effectLst/>
                <a:latin typeface="Cambria" panose="02040503050406030204" pitchFamily="18" charset="0"/>
              </a:rPr>
              <a:t> takdirde tazminat isteyebilir, somut olayın </a:t>
            </a:r>
            <a:r>
              <a:rPr lang="tr-TR" sz="1800" b="1" dirty="0" err="1">
                <a:effectLst/>
                <a:latin typeface="Cambria" panose="02040503050406030204" pitchFamily="18" charset="0"/>
              </a:rPr>
              <a:t>özelliğine</a:t>
            </a:r>
            <a:r>
              <a:rPr lang="tr-TR" sz="1800" b="1" dirty="0">
                <a:effectLst/>
                <a:latin typeface="Cambria" panose="02040503050406030204" pitchFamily="18" charset="0"/>
              </a:rPr>
              <a:t> </a:t>
            </a:r>
            <a:r>
              <a:rPr lang="tr-TR" sz="1800" b="1" dirty="0" err="1">
                <a:effectLst/>
                <a:latin typeface="Cambria" panose="02040503050406030204" pitchFamily="18" charset="0"/>
              </a:rPr>
              <a:t>göre</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sözleşmesini</a:t>
            </a:r>
            <a:r>
              <a:rPr lang="tr-TR" sz="1800" b="1" dirty="0">
                <a:effectLst/>
                <a:latin typeface="Cambria" panose="02040503050406030204" pitchFamily="18" charset="0"/>
              </a:rPr>
              <a:t> feshedebilir. </a:t>
            </a:r>
            <a:endParaRPr lang="tr-TR" dirty="0"/>
          </a:p>
          <a:p>
            <a:endParaRPr lang="tr-TR" dirty="0"/>
          </a:p>
        </p:txBody>
      </p:sp>
    </p:spTree>
    <p:extLst>
      <p:ext uri="{BB962C8B-B14F-4D97-AF65-F5344CB8AC3E}">
        <p14:creationId xmlns:p14="http://schemas.microsoft.com/office/powerpoint/2010/main" val="125436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30432B-EDF6-415F-8E9F-F651D4049038}"/>
              </a:ext>
            </a:extLst>
          </p:cNvPr>
          <p:cNvSpPr>
            <a:spLocks noGrp="1"/>
          </p:cNvSpPr>
          <p:nvPr>
            <p:ph type="title"/>
          </p:nvPr>
        </p:nvSpPr>
        <p:spPr/>
        <p:txBody>
          <a:bodyPr>
            <a:normAutofit/>
          </a:bodyPr>
          <a:lstStyle/>
          <a:p>
            <a:pPr algn="ctr"/>
            <a:r>
              <a:rPr lang="tr-TR" sz="2400" b="1" dirty="0">
                <a:effectLst/>
                <a:latin typeface="Graphik"/>
              </a:rPr>
              <a:t>SADAKAT BORCU </a:t>
            </a:r>
            <a:br>
              <a:rPr lang="tr-TR" sz="2400" dirty="0"/>
            </a:br>
            <a:endParaRPr lang="tr-TR" sz="2400" dirty="0"/>
          </a:p>
        </p:txBody>
      </p:sp>
      <p:sp>
        <p:nvSpPr>
          <p:cNvPr id="3" name="İçerik Yer Tutucusu 2">
            <a:extLst>
              <a:ext uri="{FF2B5EF4-FFF2-40B4-BE49-F238E27FC236}">
                <a16:creationId xmlns:a16="http://schemas.microsoft.com/office/drawing/2014/main" id="{31285B95-76BE-ECCB-C34B-77EC7264AF83}"/>
              </a:ext>
            </a:extLst>
          </p:cNvPr>
          <p:cNvSpPr>
            <a:spLocks noGrp="1"/>
          </p:cNvSpPr>
          <p:nvPr>
            <p:ph idx="1"/>
          </p:nvPr>
        </p:nvSpPr>
        <p:spPr/>
        <p:txBody>
          <a:bodyPr/>
          <a:lstStyle/>
          <a:p>
            <a:r>
              <a:rPr lang="tr-TR" sz="1800" dirty="0">
                <a:effectLst/>
                <a:latin typeface="Cambria" panose="02040503050406030204" pitchFamily="18" charset="0"/>
              </a:rPr>
              <a:t>Sadakat borcu,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kişisel</a:t>
            </a:r>
            <a:r>
              <a:rPr lang="tr-TR" sz="1800" dirty="0">
                <a:effectLst/>
                <a:latin typeface="Cambria" panose="02040503050406030204" pitchFamily="18" charset="0"/>
              </a:rPr>
              <a:t> </a:t>
            </a:r>
            <a:r>
              <a:rPr lang="tr-TR" sz="1800" dirty="0" err="1">
                <a:effectLst/>
                <a:latin typeface="Cambria" panose="02040503050406030204" pitchFamily="18" charset="0"/>
              </a:rPr>
              <a:t>ilişki</a:t>
            </a:r>
            <a:r>
              <a:rPr lang="tr-TR" sz="1800" dirty="0">
                <a:effectLst/>
                <a:latin typeface="Cambria" panose="02040503050406030204" pitchFamily="18" charset="0"/>
              </a:rPr>
              <a:t> kurması ve </a:t>
            </a:r>
            <a:r>
              <a:rPr lang="tr-TR" sz="1800" dirty="0" err="1">
                <a:effectLst/>
                <a:latin typeface="Cambria" panose="02040503050406030204" pitchFamily="18" charset="0"/>
              </a:rPr>
              <a:t>karşılıklı</a:t>
            </a:r>
            <a:r>
              <a:rPr lang="tr-TR" sz="1800" dirty="0">
                <a:effectLst/>
                <a:latin typeface="Cambria" panose="02040503050406030204" pitchFamily="18" charset="0"/>
              </a:rPr>
              <a:t> </a:t>
            </a:r>
            <a:r>
              <a:rPr lang="tr-TR" sz="1800" dirty="0" err="1">
                <a:effectLst/>
                <a:latin typeface="Cambria" panose="02040503050406030204" pitchFamily="18" charset="0"/>
              </a:rPr>
              <a:t>güven</a:t>
            </a:r>
            <a:r>
              <a:rPr lang="tr-TR" sz="1800" dirty="0">
                <a:effectLst/>
                <a:latin typeface="Cambria" panose="02040503050406030204" pitchFamily="18" charset="0"/>
              </a:rPr>
              <a:t> </a:t>
            </a:r>
            <a:r>
              <a:rPr lang="tr-TR" sz="1800" dirty="0" err="1">
                <a:effectLst/>
                <a:latin typeface="Cambria" panose="02040503050406030204" pitchFamily="18" charset="0"/>
              </a:rPr>
              <a:t>ilişkisi</a:t>
            </a:r>
            <a:r>
              <a:rPr lang="tr-TR" sz="1800" dirty="0">
                <a:effectLst/>
                <a:latin typeface="Cambria" panose="02040503050406030204" pitchFamily="18" charset="0"/>
              </a:rPr>
              <a:t> gerektir- </a:t>
            </a:r>
            <a:r>
              <a:rPr lang="tr-TR" sz="1800" dirty="0" err="1">
                <a:effectLst/>
                <a:latin typeface="Cambria" panose="02040503050406030204" pitchFamily="18" charset="0"/>
              </a:rPr>
              <a:t>mesinden</a:t>
            </a:r>
            <a:r>
              <a:rPr lang="tr-TR" sz="1800" dirty="0">
                <a:effectLst/>
                <a:latin typeface="Cambria" panose="02040503050406030204" pitchFamily="18" charset="0"/>
              </a:rPr>
              <a:t> </a:t>
            </a:r>
            <a:r>
              <a:rPr lang="tr-TR" sz="1800" dirty="0" err="1">
                <a:effectLst/>
                <a:latin typeface="Cambria" panose="02040503050406030204" pitchFamily="18" charset="0"/>
              </a:rPr>
              <a:t>doğan</a:t>
            </a:r>
            <a:r>
              <a:rPr lang="tr-TR" sz="1800" dirty="0">
                <a:effectLst/>
                <a:latin typeface="Cambria" panose="02040503050406030204" pitchFamily="18" charset="0"/>
              </a:rPr>
              <a:t> bir </a:t>
            </a:r>
            <a:r>
              <a:rPr lang="tr-TR" sz="1800" dirty="0" err="1">
                <a:effectLst/>
                <a:latin typeface="Cambria" panose="02040503050406030204" pitchFamily="18" charset="0"/>
              </a:rPr>
              <a:t>borçtur</a:t>
            </a:r>
            <a:r>
              <a:rPr lang="tr-TR" sz="1800" dirty="0">
                <a:effectLst/>
                <a:latin typeface="Cambria" panose="02040503050406030204" pitchFamily="18" charset="0"/>
              </a:rPr>
              <a:t>.. Bu </a:t>
            </a:r>
            <a:r>
              <a:rPr lang="tr-TR" sz="1800" dirty="0" err="1">
                <a:effectLst/>
                <a:latin typeface="Cambria" panose="02040503050406030204" pitchFamily="18" charset="0"/>
              </a:rPr>
              <a:t>borc</a:t>
            </a:r>
            <a:r>
              <a:rPr lang="tr-TR" sz="1800" dirty="0">
                <a:effectLst/>
                <a:latin typeface="Cambria" panose="02040503050406030204" pitchFamily="18" charset="0"/>
              </a:rPr>
              <a:t>̧ uyarınca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yararına olan </a:t>
            </a:r>
            <a:r>
              <a:rPr lang="tr-TR" sz="1800" dirty="0" err="1">
                <a:effectLst/>
                <a:latin typeface="Cambria" panose="02040503050406030204" pitchFamily="18" charset="0"/>
              </a:rPr>
              <a:t>davranışları</a:t>
            </a:r>
            <a:r>
              <a:rPr lang="tr-TR" sz="1800" dirty="0">
                <a:effectLst/>
                <a:latin typeface="Cambria" panose="02040503050406030204" pitchFamily="18" charset="0"/>
              </a:rPr>
              <a:t> yapmak, zararına olan </a:t>
            </a:r>
            <a:r>
              <a:rPr lang="tr-TR" sz="1800" dirty="0" err="1">
                <a:effectLst/>
                <a:latin typeface="Cambria" panose="02040503050406030204" pitchFamily="18" charset="0"/>
              </a:rPr>
              <a:t>davranışlardan</a:t>
            </a:r>
            <a:r>
              <a:rPr lang="tr-TR" sz="1800" dirty="0">
                <a:effectLst/>
                <a:latin typeface="Cambria" panose="02040503050406030204" pitchFamily="18" charset="0"/>
              </a:rPr>
              <a:t> </a:t>
            </a:r>
            <a:r>
              <a:rPr lang="tr-TR" sz="1800" dirty="0" err="1">
                <a:effectLst/>
                <a:latin typeface="Cambria" panose="02040503050406030204" pitchFamily="18" charset="0"/>
              </a:rPr>
              <a:t>kaçınmakla</a:t>
            </a:r>
            <a:r>
              <a:rPr lang="tr-TR" sz="1800" dirty="0">
                <a:effectLst/>
                <a:latin typeface="Cambria" panose="02040503050406030204" pitchFamily="18" charset="0"/>
              </a:rPr>
              <a:t> </a:t>
            </a:r>
            <a:r>
              <a:rPr lang="tr-TR" sz="1800" dirty="0" err="1">
                <a:effectLst/>
                <a:latin typeface="Cambria" panose="02040503050406030204" pitchFamily="18" charset="0"/>
              </a:rPr>
              <a:t>yükümlüdür</a:t>
            </a:r>
            <a:r>
              <a:rPr lang="tr-TR" sz="1800" dirty="0">
                <a:effectLst/>
                <a:latin typeface="Cambria" panose="02040503050406030204" pitchFamily="18" charset="0"/>
              </a:rPr>
              <a:t>. </a:t>
            </a:r>
            <a:r>
              <a:rPr lang="tr-TR" sz="1800" dirty="0" err="1">
                <a:effectLst/>
                <a:latin typeface="Cambria" panose="02040503050406030204" pitchFamily="18" charset="0"/>
              </a:rPr>
              <a:t>Diğer</a:t>
            </a:r>
            <a:r>
              <a:rPr lang="tr-TR" sz="1800" dirty="0">
                <a:effectLst/>
                <a:latin typeface="Cambria" panose="02040503050406030204" pitchFamily="18" charset="0"/>
              </a:rPr>
              <a:t> bir </a:t>
            </a:r>
            <a:r>
              <a:rPr lang="tr-TR" sz="1800" dirty="0" err="1">
                <a:effectLst/>
                <a:latin typeface="Cambria" panose="02040503050406030204" pitchFamily="18" charset="0"/>
              </a:rPr>
              <a:t>deyişle</a:t>
            </a:r>
            <a:r>
              <a:rPr lang="tr-TR" sz="1800" dirty="0">
                <a:effectLst/>
                <a:latin typeface="Cambria" panose="02040503050406030204" pitchFamily="18" charset="0"/>
              </a:rPr>
              <a:t>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işve</a:t>
            </a:r>
            <a:r>
              <a:rPr lang="tr-TR" sz="1800" b="1" dirty="0">
                <a:effectLst/>
                <a:latin typeface="Cambria" panose="02040503050406030204" pitchFamily="18" charset="0"/>
              </a:rPr>
              <a:t>- renin ve </a:t>
            </a:r>
            <a:r>
              <a:rPr lang="tr-TR" sz="1800" b="1" dirty="0" err="1">
                <a:effectLst/>
                <a:latin typeface="Cambria" panose="02040503050406030204" pitchFamily="18" charset="0"/>
              </a:rPr>
              <a:t>işyerinin</a:t>
            </a:r>
            <a:r>
              <a:rPr lang="tr-TR" sz="1800" b="1" dirty="0">
                <a:effectLst/>
                <a:latin typeface="Cambria" panose="02040503050406030204" pitchFamily="18" charset="0"/>
              </a:rPr>
              <a:t> </a:t>
            </a:r>
            <a:r>
              <a:rPr lang="tr-TR" sz="1800" b="1" dirty="0" err="1">
                <a:effectLst/>
                <a:latin typeface="Cambria" panose="02040503050406030204" pitchFamily="18" charset="0"/>
              </a:rPr>
              <a:t>çıkarlarını</a:t>
            </a:r>
            <a:r>
              <a:rPr lang="tr-TR" sz="1800" b="1" dirty="0">
                <a:effectLst/>
                <a:latin typeface="Cambria" panose="02040503050406030204" pitchFamily="18" charset="0"/>
              </a:rPr>
              <a:t> korumalı, </a:t>
            </a:r>
            <a:r>
              <a:rPr lang="tr-TR" sz="1800" b="1" dirty="0" err="1">
                <a:effectLst/>
                <a:latin typeface="Cambria" panose="02040503050406030204" pitchFamily="18" charset="0"/>
              </a:rPr>
              <a:t>işverene</a:t>
            </a:r>
            <a:r>
              <a:rPr lang="tr-TR" sz="1800" b="1" dirty="0">
                <a:effectLst/>
                <a:latin typeface="Cambria" panose="02040503050406030204" pitchFamily="18" charset="0"/>
              </a:rPr>
              <a:t> ekonomik, ticari veya mesleki </a:t>
            </a:r>
            <a:r>
              <a:rPr lang="tr-TR" sz="1800" b="1" dirty="0" err="1">
                <a:effectLst/>
                <a:latin typeface="Cambria" panose="02040503050406030204" pitchFamily="18" charset="0"/>
              </a:rPr>
              <a:t>açıdan</a:t>
            </a:r>
            <a:r>
              <a:rPr lang="tr-TR" sz="1800" b="1" dirty="0">
                <a:effectLst/>
                <a:latin typeface="Cambria" panose="02040503050406030204" pitchFamily="18" charset="0"/>
              </a:rPr>
              <a:t> zarar verebilecek her </a:t>
            </a:r>
            <a:r>
              <a:rPr lang="tr-TR" sz="1800" b="1" dirty="0" err="1">
                <a:effectLst/>
                <a:latin typeface="Cambria" panose="02040503050406030204" pitchFamily="18" charset="0"/>
              </a:rPr>
              <a:t>türlu</a:t>
            </a:r>
            <a:r>
              <a:rPr lang="tr-TR" sz="1800" b="1" dirty="0">
                <a:effectLst/>
                <a:latin typeface="Cambria" panose="02040503050406030204" pitchFamily="18" charset="0"/>
              </a:rPr>
              <a:t>̈ </a:t>
            </a:r>
            <a:r>
              <a:rPr lang="tr-TR" sz="1800" b="1" dirty="0" err="1">
                <a:effectLst/>
                <a:latin typeface="Cambria" panose="02040503050406030204" pitchFamily="18" charset="0"/>
              </a:rPr>
              <a:t>davranıştan</a:t>
            </a:r>
            <a:r>
              <a:rPr lang="tr-TR" sz="1800" b="1" dirty="0">
                <a:effectLst/>
                <a:latin typeface="Cambria" panose="02040503050406030204" pitchFamily="18" charset="0"/>
              </a:rPr>
              <a:t> sakınmalıdır</a:t>
            </a:r>
            <a:r>
              <a:rPr lang="tr-TR" sz="1800" dirty="0">
                <a:effectLst/>
                <a:latin typeface="Cambria" panose="02040503050406030204" pitchFamily="18" charset="0"/>
              </a:rPr>
              <a:t>.</a:t>
            </a:r>
          </a:p>
          <a:p>
            <a:r>
              <a:rPr lang="tr-TR" sz="1800" dirty="0">
                <a:effectLst/>
                <a:latin typeface="Cambria" panose="02040503050406030204" pitchFamily="18" charset="0"/>
              </a:rPr>
              <a:t> Sadakat borcu </a:t>
            </a:r>
            <a:r>
              <a:rPr lang="tr-TR" sz="1800" dirty="0" err="1">
                <a:effectLst/>
                <a:latin typeface="Cambria" panose="02040503050406030204" pitchFamily="18" charset="0"/>
              </a:rPr>
              <a:t>içerisinde</a:t>
            </a:r>
            <a:r>
              <a:rPr lang="tr-TR" sz="1800" dirty="0">
                <a:effectLst/>
                <a:latin typeface="Cambria" panose="02040503050406030204" pitchFamily="18" charset="0"/>
              </a:rPr>
              <a:t> iki </a:t>
            </a:r>
            <a:r>
              <a:rPr lang="tr-TR" sz="1800" dirty="0" err="1">
                <a:effectLst/>
                <a:latin typeface="Cambria" panose="02040503050406030204" pitchFamily="18" charset="0"/>
              </a:rPr>
              <a:t>yükümlülüğü</a:t>
            </a:r>
            <a:r>
              <a:rPr lang="tr-TR" sz="1800" dirty="0">
                <a:effectLst/>
                <a:latin typeface="Cambria" panose="02040503050406030204" pitchFamily="18" charset="0"/>
              </a:rPr>
              <a:t> barındırır. Bunlar </a:t>
            </a:r>
            <a:r>
              <a:rPr lang="tr-TR" sz="1800" dirty="0" err="1">
                <a:effectLst/>
                <a:latin typeface="Cambria" panose="02040503050406030204" pitchFamily="18" charset="0"/>
              </a:rPr>
              <a:t>işçinin</a:t>
            </a:r>
            <a:r>
              <a:rPr lang="tr-TR" sz="1800" dirty="0">
                <a:effectLst/>
                <a:latin typeface="Cambria" panose="02040503050406030204" pitchFamily="18" charset="0"/>
              </a:rPr>
              <a:t> sır saklama </a:t>
            </a:r>
            <a:r>
              <a:rPr lang="tr-TR" sz="1800" dirty="0" err="1">
                <a:effectLst/>
                <a:latin typeface="Cambria" panose="02040503050406030204" pitchFamily="18" charset="0"/>
              </a:rPr>
              <a:t>yükümlülüğu</a:t>
            </a:r>
            <a:r>
              <a:rPr lang="tr-TR" sz="1800" dirty="0">
                <a:effectLst/>
                <a:latin typeface="Cambria" panose="02040503050406030204" pitchFamily="18" charset="0"/>
              </a:rPr>
              <a:t>̈ </a:t>
            </a:r>
            <a:r>
              <a:rPr lang="tr-TR" sz="1800" dirty="0">
                <a:latin typeface="Cambria" panose="02040503050406030204" pitchFamily="18" charset="0"/>
              </a:rPr>
              <a:t>ve </a:t>
            </a:r>
            <a:r>
              <a:rPr lang="tr-TR" sz="1800" dirty="0">
                <a:effectLst/>
                <a:latin typeface="Cambria" panose="02040503050406030204" pitchFamily="18" charset="0"/>
              </a:rPr>
              <a:t>iş </a:t>
            </a:r>
            <a:r>
              <a:rPr lang="tr-TR" sz="1800" dirty="0" err="1">
                <a:effectLst/>
                <a:latin typeface="Cambria" panose="02040503050406030204" pitchFamily="18" charset="0"/>
              </a:rPr>
              <a:t>sözleşmesi</a:t>
            </a:r>
            <a:r>
              <a:rPr lang="tr-TR" sz="1800" dirty="0">
                <a:effectLst/>
                <a:latin typeface="Cambria" panose="02040503050406030204" pitchFamily="18" charset="0"/>
              </a:rPr>
              <a:t> devam ederken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işverenle</a:t>
            </a:r>
            <a:r>
              <a:rPr lang="tr-TR" sz="1800" dirty="0">
                <a:effectLst/>
                <a:latin typeface="Cambria" panose="02040503050406030204" pitchFamily="18" charset="0"/>
              </a:rPr>
              <a:t> rekabete etmeme </a:t>
            </a:r>
            <a:r>
              <a:rPr lang="tr-TR" sz="1800" dirty="0" err="1">
                <a:effectLst/>
                <a:latin typeface="Cambria" panose="02040503050406030204" pitchFamily="18" charset="0"/>
              </a:rPr>
              <a:t>yükümlülüğüdür</a:t>
            </a:r>
            <a:r>
              <a:rPr lang="tr-TR" sz="1800" dirty="0">
                <a:effectLst/>
                <a:latin typeface="Cambria" panose="02040503050406030204" pitchFamily="18" charset="0"/>
              </a:rPr>
              <a:t>. </a:t>
            </a:r>
            <a:endParaRPr lang="tr-TR" dirty="0"/>
          </a:p>
          <a:p>
            <a:endParaRPr lang="tr-TR" dirty="0"/>
          </a:p>
          <a:p>
            <a:endParaRPr lang="tr-TR" dirty="0"/>
          </a:p>
        </p:txBody>
      </p:sp>
    </p:spTree>
    <p:extLst>
      <p:ext uri="{BB962C8B-B14F-4D97-AF65-F5344CB8AC3E}">
        <p14:creationId xmlns:p14="http://schemas.microsoft.com/office/powerpoint/2010/main" val="135600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2D5DA-485A-7DA7-5A9D-8506B68788C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342C6C8-C640-8FC5-5D7C-C4897644A9CB}"/>
              </a:ext>
            </a:extLst>
          </p:cNvPr>
          <p:cNvSpPr>
            <a:spLocks noGrp="1"/>
          </p:cNvSpPr>
          <p:nvPr>
            <p:ph idx="1"/>
          </p:nvPr>
        </p:nvSpPr>
        <p:spPr/>
        <p:txBody>
          <a:bodyPr>
            <a:normAutofit lnSpcReduction="10000"/>
          </a:bodyPr>
          <a:lstStyle/>
          <a:p>
            <a:r>
              <a:rPr lang="tr-TR" sz="1800" b="1" dirty="0">
                <a:effectLst/>
                <a:latin typeface="Cambria" panose="02040503050406030204" pitchFamily="18" charset="0"/>
              </a:rPr>
              <a:t>Sır saklama </a:t>
            </a:r>
            <a:r>
              <a:rPr lang="tr-TR" sz="1800" b="1" dirty="0" err="1">
                <a:effectLst/>
                <a:latin typeface="Cambria" panose="02040503050406030204" pitchFamily="18" charset="0"/>
              </a:rPr>
              <a:t>yükümlülüğu</a:t>
            </a:r>
            <a:r>
              <a:rPr lang="tr-TR" sz="1800" b="1" dirty="0">
                <a:effectLst/>
                <a:latin typeface="Cambria" panose="02040503050406030204" pitchFamily="18" charset="0"/>
              </a:rPr>
              <a:t>̈ kapsamında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işverene</a:t>
            </a:r>
            <a:r>
              <a:rPr lang="tr-TR" sz="1800" b="1" dirty="0">
                <a:effectLst/>
                <a:latin typeface="Cambria" panose="02040503050406030204" pitchFamily="18" charset="0"/>
              </a:rPr>
              <a:t>, </a:t>
            </a:r>
            <a:r>
              <a:rPr lang="tr-TR" sz="1800" b="1" dirty="0" err="1">
                <a:effectLst/>
                <a:latin typeface="Cambria" panose="02040503050406030204" pitchFamily="18" charset="0"/>
              </a:rPr>
              <a:t>işyerine</a:t>
            </a:r>
            <a:r>
              <a:rPr lang="tr-TR" sz="1800" b="1" dirty="0">
                <a:effectLst/>
                <a:latin typeface="Cambria" panose="02040503050406030204" pitchFamily="18" charset="0"/>
              </a:rPr>
              <a:t>, </a:t>
            </a:r>
            <a:r>
              <a:rPr lang="tr-TR" sz="1800" b="1" dirty="0" err="1">
                <a:effectLst/>
                <a:latin typeface="Cambria" panose="02040503050406030204" pitchFamily="18" charset="0"/>
              </a:rPr>
              <a:t>işletmeye</a:t>
            </a:r>
            <a:r>
              <a:rPr lang="tr-TR" sz="1800" b="1" dirty="0">
                <a:effectLst/>
                <a:latin typeface="Cambria" panose="02040503050406030204" pitchFamily="18" charset="0"/>
              </a:rPr>
              <a:t> ya da </a:t>
            </a:r>
            <a:r>
              <a:rPr lang="tr-TR" sz="1800" b="1" dirty="0" err="1">
                <a:effectLst/>
                <a:latin typeface="Cambria" panose="02040503050406030204" pitchFamily="18" charset="0"/>
              </a:rPr>
              <a:t>yu</a:t>
            </a:r>
            <a:r>
              <a:rPr lang="tr-TR" sz="1800" b="1" dirty="0">
                <a:effectLst/>
                <a:latin typeface="Cambria" panose="02040503050406030204" pitchFamily="18" charset="0"/>
              </a:rPr>
              <a:t>̈- </a:t>
            </a:r>
            <a:r>
              <a:rPr lang="tr-TR" sz="1800" b="1" dirty="0" err="1">
                <a:effectLst/>
                <a:latin typeface="Cambria" panose="02040503050406030204" pitchFamily="18" charset="0"/>
              </a:rPr>
              <a:t>rütülen</a:t>
            </a:r>
            <a:r>
              <a:rPr lang="tr-TR" sz="1800" b="1" dirty="0">
                <a:effectLst/>
                <a:latin typeface="Cambria" panose="02040503050406030204" pitchFamily="18" charset="0"/>
              </a:rPr>
              <a:t> faaliyete </a:t>
            </a:r>
            <a:r>
              <a:rPr lang="tr-TR" sz="1800" b="1" dirty="0" err="1">
                <a:effectLst/>
                <a:latin typeface="Cambria" panose="02040503050406030204" pitchFamily="18" charset="0"/>
              </a:rPr>
              <a:t>ilişkin</a:t>
            </a:r>
            <a:r>
              <a:rPr lang="tr-TR" sz="1800" b="1" dirty="0">
                <a:effectLst/>
                <a:latin typeface="Cambria" panose="02040503050406030204" pitchFamily="18" charset="0"/>
              </a:rPr>
              <a:t> </a:t>
            </a:r>
            <a:r>
              <a:rPr lang="tr-TR" sz="1800" b="1" dirty="0" err="1">
                <a:effectLst/>
                <a:latin typeface="Cambria" panose="02040503050406030204" pitchFamily="18" charset="0"/>
              </a:rPr>
              <a:t>üretim</a:t>
            </a:r>
            <a:r>
              <a:rPr lang="tr-TR" sz="1800" b="1" dirty="0">
                <a:effectLst/>
                <a:latin typeface="Cambria" panose="02040503050406030204" pitchFamily="18" charset="0"/>
              </a:rPr>
              <a:t> veya iş sırlarını saklama, iş </a:t>
            </a:r>
            <a:r>
              <a:rPr lang="tr-TR" sz="1800" b="1" dirty="0" err="1">
                <a:effectLst/>
                <a:latin typeface="Cambria" panose="02040503050406030204" pitchFamily="18" charset="0"/>
              </a:rPr>
              <a:t>ilişkisi</a:t>
            </a:r>
            <a:r>
              <a:rPr lang="tr-TR" sz="1800" b="1" dirty="0">
                <a:effectLst/>
                <a:latin typeface="Cambria" panose="02040503050406030204" pitchFamily="18" charset="0"/>
              </a:rPr>
              <a:t> </a:t>
            </a:r>
            <a:r>
              <a:rPr lang="tr-TR" sz="1800" b="1" dirty="0" err="1">
                <a:effectLst/>
                <a:latin typeface="Cambria" panose="02040503050406030204" pitchFamily="18" charset="0"/>
              </a:rPr>
              <a:t>süresince</a:t>
            </a:r>
            <a:r>
              <a:rPr lang="tr-TR" sz="1800" b="1" dirty="0">
                <a:effectLst/>
                <a:latin typeface="Cambria" panose="02040503050406030204" pitchFamily="18" charset="0"/>
              </a:rPr>
              <a:t> kendi ya- </a:t>
            </a:r>
            <a:r>
              <a:rPr lang="tr-TR" sz="1800" b="1" dirty="0" err="1">
                <a:effectLst/>
                <a:latin typeface="Cambria" panose="02040503050406030204" pitchFamily="18" charset="0"/>
              </a:rPr>
              <a:t>rarına</a:t>
            </a:r>
            <a:r>
              <a:rPr lang="tr-TR" sz="1800" b="1" dirty="0">
                <a:effectLst/>
                <a:latin typeface="Cambria" panose="02040503050406030204" pitchFamily="18" charset="0"/>
              </a:rPr>
              <a:t> kullanmama ve </a:t>
            </a:r>
            <a:r>
              <a:rPr lang="tr-TR" sz="1800" b="1" dirty="0" err="1">
                <a:effectLst/>
                <a:latin typeface="Cambria" panose="02040503050406030204" pitchFamily="18" charset="0"/>
              </a:rPr>
              <a:t>başkasına</a:t>
            </a:r>
            <a:r>
              <a:rPr lang="tr-TR" sz="1800" b="1" dirty="0">
                <a:effectLst/>
                <a:latin typeface="Cambria" panose="02040503050406030204" pitchFamily="18" charset="0"/>
              </a:rPr>
              <a:t> </a:t>
            </a:r>
            <a:r>
              <a:rPr lang="tr-TR" sz="1800" b="1" dirty="0" err="1">
                <a:effectLst/>
                <a:latin typeface="Cambria" panose="02040503050406030204" pitchFamily="18" charset="0"/>
              </a:rPr>
              <a:t>açıklamama</a:t>
            </a:r>
            <a:r>
              <a:rPr lang="tr-TR" sz="1800" b="1" dirty="0">
                <a:effectLst/>
                <a:latin typeface="Cambria" panose="02040503050406030204" pitchFamily="18" charset="0"/>
              </a:rPr>
              <a:t> borcu altına girer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Sır saklama </a:t>
            </a:r>
            <a:r>
              <a:rPr lang="tr-TR" sz="1800" dirty="0" err="1">
                <a:effectLst/>
                <a:latin typeface="Cambria" panose="02040503050406030204" pitchFamily="18" charset="0"/>
              </a:rPr>
              <a:t>yükümlülüğu</a:t>
            </a:r>
            <a:r>
              <a:rPr lang="tr-TR" sz="1800" dirty="0">
                <a:effectLst/>
                <a:latin typeface="Cambria" panose="02040503050406030204" pitchFamily="18" charset="0"/>
              </a:rPr>
              <a:t>̈, kural olarak </a:t>
            </a:r>
            <a:r>
              <a:rPr lang="tr-TR" sz="1800" b="1" dirty="0">
                <a:effectLst/>
                <a:latin typeface="Cambria" panose="02040503050406030204" pitchFamily="18" charset="0"/>
              </a:rPr>
              <a:t>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kurulmasıyla </a:t>
            </a:r>
            <a:r>
              <a:rPr lang="tr-TR" sz="1800" b="1" dirty="0" err="1">
                <a:effectLst/>
                <a:latin typeface="Cambria" panose="02040503050406030204" pitchFamily="18" charset="0"/>
              </a:rPr>
              <a:t>başlar</a:t>
            </a:r>
            <a:r>
              <a:rPr lang="tr-TR" sz="1800" dirty="0">
                <a:effectLst/>
                <a:latin typeface="Cambria" panose="02040503050406030204" pitchFamily="18" charset="0"/>
              </a:rPr>
              <a:t>. </a:t>
            </a:r>
            <a:r>
              <a:rPr lang="tr-TR" sz="1800" b="1" dirty="0" err="1">
                <a:effectLst/>
                <a:latin typeface="Cambria" panose="02040503050406030204" pitchFamily="18" charset="0"/>
              </a:rPr>
              <a:t>İs</a:t>
            </a:r>
            <a:r>
              <a:rPr lang="tr-TR" sz="1800" b="1" dirty="0">
                <a:effectLst/>
                <a:latin typeface="Cambria" panose="02040503050406030204" pitchFamily="18" charset="0"/>
              </a:rPr>
              <a:t>̧ </a:t>
            </a:r>
            <a:r>
              <a:rPr lang="tr-TR" sz="1800" b="1" dirty="0" err="1">
                <a:effectLst/>
                <a:latin typeface="Cambria" panose="02040503050406030204" pitchFamily="18" charset="0"/>
              </a:rPr>
              <a:t>sözles</a:t>
            </a:r>
            <a:r>
              <a:rPr lang="tr-TR" sz="1800" b="1" dirty="0">
                <a:effectLst/>
                <a:latin typeface="Cambria" panose="02040503050406030204" pitchFamily="18" charset="0"/>
              </a:rPr>
              <a:t>̧- </a:t>
            </a:r>
            <a:r>
              <a:rPr lang="tr-TR" sz="1800" b="1" dirty="0" err="1">
                <a:effectLst/>
                <a:latin typeface="Cambria" panose="02040503050406030204" pitchFamily="18" charset="0"/>
              </a:rPr>
              <a:t>mesi</a:t>
            </a:r>
            <a:r>
              <a:rPr lang="tr-TR" sz="1800" b="1" dirty="0">
                <a:effectLst/>
                <a:latin typeface="Cambria" panose="02040503050406030204" pitchFamily="18" charset="0"/>
              </a:rPr>
              <a:t> sona erse bile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 m. 396/son </a:t>
            </a:r>
            <a:r>
              <a:rPr lang="tr-TR" sz="1800" dirty="0" err="1">
                <a:effectLst/>
                <a:latin typeface="Cambria" panose="02040503050406030204" pitchFamily="18" charset="0"/>
              </a:rPr>
              <a:t>gereğince</a:t>
            </a:r>
            <a:r>
              <a:rPr lang="tr-TR" sz="1800" dirty="0">
                <a:effectLst/>
                <a:latin typeface="Cambria" panose="02040503050406030204" pitchFamily="18" charset="0"/>
              </a:rPr>
              <a:t> </a:t>
            </a:r>
            <a:r>
              <a:rPr lang="tr-TR" sz="1800" b="1" dirty="0" err="1">
                <a:effectLst/>
                <a:latin typeface="Cambria" panose="02040503050406030204" pitchFamily="18" charset="0"/>
              </a:rPr>
              <a:t>işverenin</a:t>
            </a:r>
            <a:r>
              <a:rPr lang="tr-TR" sz="1800" b="1" dirty="0">
                <a:effectLst/>
                <a:latin typeface="Cambria" panose="02040503050406030204" pitchFamily="18" charset="0"/>
              </a:rPr>
              <a:t> haklı menfaati- </a:t>
            </a:r>
            <a:r>
              <a:rPr lang="tr-TR" sz="1800" b="1" dirty="0" err="1">
                <a:effectLst/>
                <a:latin typeface="Cambria" panose="02040503050406030204" pitchFamily="18" charset="0"/>
              </a:rPr>
              <a:t>nin</a:t>
            </a:r>
            <a:r>
              <a:rPr lang="tr-TR" sz="1800" b="1" dirty="0">
                <a:effectLst/>
                <a:latin typeface="Cambria" panose="02040503050406030204" pitchFamily="18" charset="0"/>
              </a:rPr>
              <a:t> korunması </a:t>
            </a:r>
            <a:r>
              <a:rPr lang="tr-TR" sz="1800" b="1" dirty="0" err="1">
                <a:effectLst/>
                <a:latin typeface="Cambria" panose="02040503050406030204" pitchFamily="18" charset="0"/>
              </a:rPr>
              <a:t>için</a:t>
            </a:r>
            <a:r>
              <a:rPr lang="tr-TR" sz="1800" b="1" dirty="0">
                <a:effectLst/>
                <a:latin typeface="Cambria" panose="02040503050406030204" pitchFamily="18" charset="0"/>
              </a:rPr>
              <a:t> gerekli </a:t>
            </a:r>
            <a:r>
              <a:rPr lang="tr-TR" sz="1800" b="1" dirty="0" err="1">
                <a:effectLst/>
                <a:latin typeface="Cambria" panose="02040503050406030204" pitchFamily="18" charset="0"/>
              </a:rPr>
              <a:t>olduğu</a:t>
            </a:r>
            <a:r>
              <a:rPr lang="tr-TR" sz="1800" b="1" dirty="0">
                <a:effectLst/>
                <a:latin typeface="Cambria" panose="02040503050406030204" pitchFamily="18" charset="0"/>
              </a:rPr>
              <a:t> </a:t>
            </a:r>
            <a:r>
              <a:rPr lang="tr-TR" sz="1800" b="1" dirty="0" err="1">
                <a:effectLst/>
                <a:latin typeface="Cambria" panose="02040503050406030204" pitchFamily="18" charset="0"/>
              </a:rPr>
              <a:t>ölçüde</a:t>
            </a:r>
            <a:r>
              <a:rPr lang="tr-TR" sz="1800" b="1" dirty="0">
                <a:effectLst/>
                <a:latin typeface="Cambria" panose="02040503050406030204" pitchFamily="18" charset="0"/>
              </a:rPr>
              <a:t> devam edebilir</a:t>
            </a:r>
            <a:r>
              <a:rPr lang="tr-TR" sz="1800" dirty="0">
                <a:effectLst/>
                <a:latin typeface="Cambria" panose="02040503050406030204" pitchFamily="18" charset="0"/>
              </a:rPr>
              <a:t>. </a:t>
            </a:r>
          </a:p>
          <a:p>
            <a:r>
              <a:rPr lang="tr-TR" sz="1800" dirty="0">
                <a:effectLst/>
                <a:latin typeface="Cambria" panose="02040503050406030204" pitchFamily="18" charset="0"/>
              </a:rPr>
              <a:t>Sadakat borcu kapsamında </a:t>
            </a:r>
            <a:r>
              <a:rPr lang="tr-TR" sz="1800" dirty="0" err="1">
                <a:effectLst/>
                <a:latin typeface="Cambria" panose="02040503050406030204" pitchFamily="18" charset="0"/>
              </a:rPr>
              <a:t>üzerinde</a:t>
            </a:r>
            <a:r>
              <a:rPr lang="tr-TR" sz="1800" dirty="0">
                <a:effectLst/>
                <a:latin typeface="Cambria" panose="02040503050406030204" pitchFamily="18" charset="0"/>
              </a:rPr>
              <a:t> durulması gereken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yükümlülük</a:t>
            </a:r>
            <a:r>
              <a:rPr lang="tr-TR" sz="1800" dirty="0">
                <a:effectLst/>
                <a:latin typeface="Cambria" panose="02040503050406030204" pitchFamily="18" charset="0"/>
              </a:rPr>
              <a:t> ise </a:t>
            </a:r>
            <a:r>
              <a:rPr lang="tr-TR" sz="1800" b="1" dirty="0">
                <a:effectLst/>
                <a:latin typeface="Cambria" panose="02040503050406030204" pitchFamily="18" charset="0"/>
              </a:rPr>
              <a:t>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devam ederken </a:t>
            </a:r>
            <a:r>
              <a:rPr lang="tr-TR" sz="1800" b="1" dirty="0" err="1">
                <a:effectLst/>
                <a:latin typeface="Cambria" panose="02040503050406030204" pitchFamily="18" charset="0"/>
              </a:rPr>
              <a:t>işverenle</a:t>
            </a:r>
            <a:r>
              <a:rPr lang="tr-TR" sz="1800" b="1" dirty="0">
                <a:effectLst/>
                <a:latin typeface="Cambria" panose="02040503050406030204" pitchFamily="18" charset="0"/>
              </a:rPr>
              <a:t> rekabet etmeme </a:t>
            </a:r>
            <a:r>
              <a:rPr lang="tr-TR" sz="1800" b="1" dirty="0" err="1">
                <a:effectLst/>
                <a:latin typeface="Cambria" panose="02040503050406030204" pitchFamily="18" charset="0"/>
              </a:rPr>
              <a:t>yükümlülüğü</a:t>
            </a:r>
            <a:r>
              <a:rPr lang="tr-TR" sz="1800" dirty="0" err="1">
                <a:effectLst/>
                <a:latin typeface="Cambria" panose="02040503050406030204" pitchFamily="18" charset="0"/>
              </a:rPr>
              <a:t>dür</a:t>
            </a:r>
            <a:r>
              <a:rPr lang="tr-TR" sz="1800" dirty="0">
                <a:effectLst/>
                <a:latin typeface="Cambria" panose="02040503050406030204" pitchFamily="18" charset="0"/>
              </a:rPr>
              <a:t>. Bu husus,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 m. 396/III </a:t>
            </a:r>
            <a:r>
              <a:rPr lang="tr-TR" sz="1800" dirty="0" err="1">
                <a:effectLst/>
                <a:latin typeface="Cambria" panose="02040503050406030204" pitchFamily="18" charset="0"/>
              </a:rPr>
              <a:t>hükmüyle</a:t>
            </a:r>
            <a:r>
              <a:rPr lang="tr-TR" sz="1800" dirty="0">
                <a:effectLst/>
                <a:latin typeface="Cambria" panose="02040503050406030204" pitchFamily="18" charset="0"/>
              </a:rPr>
              <a:t> </a:t>
            </a:r>
            <a:r>
              <a:rPr lang="tr-TR" sz="1800" dirty="0" err="1">
                <a:effectLst/>
                <a:latin typeface="Cambria" panose="02040503050406030204" pitchFamily="18" charset="0"/>
              </a:rPr>
              <a:t>özel</a:t>
            </a:r>
            <a:r>
              <a:rPr lang="tr-TR" sz="1800" dirty="0">
                <a:effectLst/>
                <a:latin typeface="Cambria" panose="02040503050406030204" pitchFamily="18" charset="0"/>
              </a:rPr>
              <a:t> olarak </a:t>
            </a:r>
            <a:r>
              <a:rPr lang="tr-TR" sz="1800" dirty="0" err="1">
                <a:effectLst/>
                <a:latin typeface="Cambria" panose="02040503050406030204" pitchFamily="18" charset="0"/>
              </a:rPr>
              <a:t>vurgulanmıştır</a:t>
            </a:r>
            <a:r>
              <a:rPr lang="tr-TR" sz="1800" dirty="0">
                <a:effectLst/>
                <a:latin typeface="Cambria" panose="02040503050406030204" pitchFamily="18" charset="0"/>
              </a:rPr>
              <a:t>. Burada tespit edilmesi gereken husus, </a:t>
            </a:r>
            <a:r>
              <a:rPr lang="tr-TR" sz="1800" dirty="0" err="1">
                <a:effectLst/>
                <a:latin typeface="Cambria" panose="02040503050406030204" pitchFamily="18" charset="0"/>
              </a:rPr>
              <a:t>işçinin</a:t>
            </a:r>
            <a:r>
              <a:rPr lang="tr-TR" sz="1800" dirty="0">
                <a:effectLst/>
                <a:latin typeface="Cambria" panose="02040503050406030204" pitchFamily="18" charset="0"/>
              </a:rPr>
              <a:t> hangi faaliyetlerinin </a:t>
            </a:r>
            <a:r>
              <a:rPr lang="tr-TR" sz="1800" dirty="0" err="1">
                <a:effectLst/>
                <a:latin typeface="Cambria" panose="02040503050406030204" pitchFamily="18" charset="0"/>
              </a:rPr>
              <a:t>işverenle</a:t>
            </a:r>
            <a:r>
              <a:rPr lang="tr-TR" sz="1800" dirty="0">
                <a:effectLst/>
                <a:latin typeface="Cambria" panose="02040503050406030204" pitchFamily="18" charset="0"/>
              </a:rPr>
              <a:t> rekabet olarak </a:t>
            </a:r>
            <a:r>
              <a:rPr lang="tr-TR" sz="1800" dirty="0" err="1">
                <a:effectLst/>
                <a:latin typeface="Cambria" panose="02040503050406030204" pitchFamily="18" charset="0"/>
              </a:rPr>
              <a:t>görülebileceğidir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görme</a:t>
            </a:r>
            <a:r>
              <a:rPr lang="tr-TR" sz="1800" dirty="0">
                <a:effectLst/>
                <a:latin typeface="Cambria" panose="02040503050406030204" pitchFamily="18" charset="0"/>
              </a:rPr>
              <a:t> edimiyle aynı nitelikte olan ve aynı </a:t>
            </a:r>
            <a:r>
              <a:rPr lang="tr-TR" sz="1800" dirty="0" err="1">
                <a:effectLst/>
                <a:latin typeface="Cambria" panose="02040503050406030204" pitchFamily="18" charset="0"/>
              </a:rPr>
              <a:t>ihtiyaçları</a:t>
            </a:r>
            <a:r>
              <a:rPr lang="tr-TR" sz="1800" dirty="0">
                <a:effectLst/>
                <a:latin typeface="Cambria" panose="02040503050406030204" pitchFamily="18" charset="0"/>
              </a:rPr>
              <a:t> </a:t>
            </a:r>
            <a:r>
              <a:rPr lang="tr-TR" sz="1800" dirty="0" err="1">
                <a:effectLst/>
                <a:latin typeface="Cambria" panose="02040503050406030204" pitchFamily="18" charset="0"/>
              </a:rPr>
              <a:t>karşılayan</a:t>
            </a:r>
            <a:r>
              <a:rPr lang="tr-TR" sz="1800" dirty="0">
                <a:effectLst/>
                <a:latin typeface="Cambria" panose="02040503050406030204" pitchFamily="18" charset="0"/>
              </a:rPr>
              <a:t>, tamamen veya kısmen aynı </a:t>
            </a:r>
            <a:r>
              <a:rPr lang="tr-TR" sz="1800" dirty="0" err="1">
                <a:effectLst/>
                <a:latin typeface="Cambria" panose="02040503050406030204" pitchFamily="18" charset="0"/>
              </a:rPr>
              <a:t>müşteri</a:t>
            </a:r>
            <a:r>
              <a:rPr lang="tr-TR" sz="1800" dirty="0">
                <a:effectLst/>
                <a:latin typeface="Cambria" panose="02040503050406030204" pitchFamily="18" charset="0"/>
              </a:rPr>
              <a:t> </a:t>
            </a:r>
            <a:r>
              <a:rPr lang="tr-TR" sz="1800" dirty="0" err="1">
                <a:effectLst/>
                <a:latin typeface="Cambria" panose="02040503050406030204" pitchFamily="18" charset="0"/>
              </a:rPr>
              <a:t>çevresine</a:t>
            </a:r>
            <a:r>
              <a:rPr lang="tr-TR" sz="1800" dirty="0">
                <a:effectLst/>
                <a:latin typeface="Cambria" panose="02040503050406030204" pitchFamily="18" charset="0"/>
              </a:rPr>
              <a:t> hitap eden, </a:t>
            </a:r>
            <a:r>
              <a:rPr lang="tr-TR" sz="1800" dirty="0" err="1">
                <a:effectLst/>
                <a:latin typeface="Cambria" panose="02040503050406030204" pitchFamily="18" charset="0"/>
              </a:rPr>
              <a:t>işverene</a:t>
            </a:r>
            <a:r>
              <a:rPr lang="tr-TR" sz="1800" dirty="0">
                <a:effectLst/>
                <a:latin typeface="Cambria" panose="02040503050406030204" pitchFamily="18" charset="0"/>
              </a:rPr>
              <a:t> zarar verme riski bulunan faaliyetler, </a:t>
            </a:r>
            <a:r>
              <a:rPr lang="tr-TR" sz="1800" dirty="0" err="1">
                <a:effectLst/>
                <a:latin typeface="Cambria" panose="02040503050406030204" pitchFamily="18" charset="0"/>
              </a:rPr>
              <a:t>işverenle</a:t>
            </a:r>
            <a:r>
              <a:rPr lang="tr-TR" sz="1800" dirty="0">
                <a:effectLst/>
                <a:latin typeface="Cambria" panose="02040503050406030204" pitchFamily="18" charset="0"/>
              </a:rPr>
              <a:t> rekabet </a:t>
            </a:r>
            <a:r>
              <a:rPr lang="tr-TR" sz="1800" dirty="0" err="1">
                <a:effectLst/>
                <a:latin typeface="Cambria" panose="02040503050406030204" pitchFamily="18" charset="0"/>
              </a:rPr>
              <a:t>oluşturan</a:t>
            </a:r>
            <a:r>
              <a:rPr lang="tr-TR" sz="1800" dirty="0">
                <a:effectLst/>
                <a:latin typeface="Cambria" panose="02040503050406030204" pitchFamily="18" charset="0"/>
              </a:rPr>
              <a:t> faaliyetlerdir. </a:t>
            </a:r>
            <a:endParaRPr lang="tr-TR" dirty="0"/>
          </a:p>
          <a:p>
            <a:endParaRPr lang="tr-TR" dirty="0"/>
          </a:p>
        </p:txBody>
      </p:sp>
    </p:spTree>
    <p:extLst>
      <p:ext uri="{BB962C8B-B14F-4D97-AF65-F5344CB8AC3E}">
        <p14:creationId xmlns:p14="http://schemas.microsoft.com/office/powerpoint/2010/main" val="399292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F27FB-A076-AC88-812C-54044FB122E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E799AD3-C002-67CF-76C0-A896F8D53A73}"/>
              </a:ext>
            </a:extLst>
          </p:cNvPr>
          <p:cNvSpPr>
            <a:spLocks noGrp="1"/>
          </p:cNvSpPr>
          <p:nvPr>
            <p:ph idx="1"/>
          </p:nvPr>
        </p:nvSpPr>
        <p:spPr/>
        <p:txBody>
          <a:bodyPr/>
          <a:lstStyle/>
          <a:p>
            <a:r>
              <a:rPr lang="tr-TR" sz="1800" dirty="0">
                <a:effectLst/>
                <a:latin typeface="Cambria" panose="02040503050406030204" pitchFamily="18" charset="0"/>
              </a:rPr>
              <a:t>Sır saklama </a:t>
            </a:r>
            <a:r>
              <a:rPr lang="tr-TR" sz="1800" dirty="0" err="1">
                <a:effectLst/>
                <a:latin typeface="Cambria" panose="02040503050406030204" pitchFamily="18" charset="0"/>
              </a:rPr>
              <a:t>yükümlülüğüne</a:t>
            </a:r>
            <a:r>
              <a:rPr lang="tr-TR" sz="1800" dirty="0">
                <a:effectLst/>
                <a:latin typeface="Cambria" panose="02040503050406030204" pitchFamily="18" charset="0"/>
              </a:rPr>
              <a:t> uymama, iş </a:t>
            </a:r>
            <a:r>
              <a:rPr lang="tr-TR" sz="1800" dirty="0" err="1">
                <a:effectLst/>
                <a:latin typeface="Cambria" panose="02040503050406030204" pitchFamily="18" charset="0"/>
              </a:rPr>
              <a:t>sözleşmesi</a:t>
            </a:r>
            <a:r>
              <a:rPr lang="tr-TR" sz="1800" dirty="0">
                <a:effectLst/>
                <a:latin typeface="Cambria" panose="02040503050406030204" pitchFamily="18" charset="0"/>
              </a:rPr>
              <a:t> devam ederken rekabet etme, </a:t>
            </a:r>
            <a:r>
              <a:rPr lang="tr-TR" sz="1800" dirty="0" err="1">
                <a:effectLst/>
                <a:latin typeface="Cambria" panose="02040503050406030204" pitchFamily="18" charset="0"/>
              </a:rPr>
              <a:t>işvereni</a:t>
            </a:r>
            <a:r>
              <a:rPr lang="tr-TR" sz="1800" dirty="0">
                <a:effectLst/>
                <a:latin typeface="Cambria" panose="02040503050406030204" pitchFamily="18" charset="0"/>
              </a:rPr>
              <a:t> bilgilendirmeme vb. sebeplerle </a:t>
            </a:r>
            <a:r>
              <a:rPr lang="tr-TR" sz="1800" b="1" dirty="0">
                <a:effectLst/>
                <a:latin typeface="Cambria" panose="02040503050406030204" pitchFamily="18" charset="0"/>
              </a:rPr>
              <a:t>sadakat borcunun ihlali </a:t>
            </a:r>
            <a:r>
              <a:rPr lang="tr-TR" sz="1800" dirty="0">
                <a:effectLst/>
                <a:latin typeface="Cambria" panose="02040503050406030204" pitchFamily="18" charset="0"/>
              </a:rPr>
              <a:t>sonucu uygulanacak temel yaptırım, </a:t>
            </a:r>
            <a:r>
              <a:rPr lang="tr-TR" sz="1800" dirty="0" err="1">
                <a:effectLst/>
                <a:latin typeface="Cambria" panose="02040503050406030204" pitchFamily="18" charset="0"/>
              </a:rPr>
              <a:t>İs</a:t>
            </a:r>
            <a:r>
              <a:rPr lang="tr-TR" sz="1800" dirty="0">
                <a:effectLst/>
                <a:latin typeface="Cambria" panose="02040503050406030204" pitchFamily="18" charset="0"/>
              </a:rPr>
              <a:t>̧ Kanunu m. 25/II-e </a:t>
            </a:r>
            <a:r>
              <a:rPr lang="tr-TR" sz="1800" dirty="0" err="1">
                <a:effectLst/>
                <a:latin typeface="Cambria" panose="02040503050406030204" pitchFamily="18" charset="0"/>
              </a:rPr>
              <a:t>hükmünde</a:t>
            </a:r>
            <a:r>
              <a:rPr lang="tr-TR" sz="1800" dirty="0">
                <a:effectLst/>
                <a:latin typeface="Cambria" panose="02040503050406030204" pitchFamily="18" charset="0"/>
              </a:rPr>
              <a:t> </a:t>
            </a:r>
            <a:r>
              <a:rPr lang="tr-TR" sz="1800" dirty="0" err="1">
                <a:effectLst/>
                <a:latin typeface="Cambria" panose="02040503050406030204" pitchFamily="18" charset="0"/>
              </a:rPr>
              <a:t>düzenlenmiştir</a:t>
            </a:r>
            <a:r>
              <a:rPr lang="tr-TR" sz="1800" dirty="0">
                <a:effectLst/>
                <a:latin typeface="Cambria" panose="02040503050406030204" pitchFamily="18" charset="0"/>
              </a:rPr>
              <a:t>. </a:t>
            </a:r>
            <a:r>
              <a:rPr lang="tr-TR" sz="1800" dirty="0" err="1">
                <a:effectLst/>
                <a:latin typeface="Cambria" panose="02040503050406030204" pitchFamily="18" charset="0"/>
              </a:rPr>
              <a:t>İlgili</a:t>
            </a:r>
            <a:r>
              <a:rPr lang="tr-TR" sz="1800" dirty="0">
                <a:effectLst/>
                <a:latin typeface="Cambria" panose="02040503050406030204" pitchFamily="18" charset="0"/>
              </a:rPr>
              <a:t> </a:t>
            </a:r>
            <a:r>
              <a:rPr lang="tr-TR" sz="1800" dirty="0" err="1">
                <a:effectLst/>
                <a:latin typeface="Cambria" panose="02040503050406030204" pitchFamily="18" charset="0"/>
              </a:rPr>
              <a:t>hüküm</a:t>
            </a:r>
            <a:r>
              <a:rPr lang="tr-TR" sz="1800" dirty="0">
                <a:effectLst/>
                <a:latin typeface="Cambria" panose="02040503050406030204" pitchFamily="18" charset="0"/>
              </a:rPr>
              <a:t> </a:t>
            </a:r>
            <a:r>
              <a:rPr lang="tr-TR" sz="1800" dirty="0" err="1">
                <a:effectLst/>
                <a:latin typeface="Cambria" panose="02040503050406030204" pitchFamily="18" charset="0"/>
              </a:rPr>
              <a:t>gereğince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a:t>
            </a:r>
            <a:r>
              <a:rPr lang="tr-TR" sz="1800" dirty="0" err="1">
                <a:effectLst/>
                <a:latin typeface="Cambria" panose="02040503050406030204" pitchFamily="18" charset="0"/>
              </a:rPr>
              <a:t>şçinin</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güvenini</a:t>
            </a:r>
            <a:r>
              <a:rPr lang="tr-TR" sz="1800" dirty="0">
                <a:effectLst/>
                <a:latin typeface="Cambria" panose="02040503050406030204" pitchFamily="18" charset="0"/>
              </a:rPr>
              <a:t> </a:t>
            </a:r>
            <a:r>
              <a:rPr lang="tr-TR" sz="1800" dirty="0" err="1">
                <a:effectLst/>
                <a:latin typeface="Cambria" panose="02040503050406030204" pitchFamily="18" charset="0"/>
              </a:rPr>
              <a:t>kötüye</a:t>
            </a:r>
            <a:r>
              <a:rPr lang="tr-TR" sz="1800" dirty="0">
                <a:effectLst/>
                <a:latin typeface="Cambria" panose="02040503050406030204" pitchFamily="18" charset="0"/>
              </a:rPr>
              <a:t> kullanmak, hırsızlık yapmak, </a:t>
            </a:r>
            <a:r>
              <a:rPr lang="tr-TR" sz="1800" dirty="0" err="1">
                <a:effectLst/>
                <a:latin typeface="Cambria" panose="02040503050406030204" pitchFamily="18" charset="0"/>
              </a:rPr>
              <a:t>işverenin</a:t>
            </a:r>
            <a:r>
              <a:rPr lang="tr-TR" sz="1800" dirty="0">
                <a:effectLst/>
                <a:latin typeface="Cambria" panose="02040503050406030204" pitchFamily="18" charset="0"/>
              </a:rPr>
              <a:t> meslek sırlarını ortaya atmak gibi </a:t>
            </a:r>
            <a:r>
              <a:rPr lang="tr-TR" sz="1800" dirty="0" err="1">
                <a:effectLst/>
                <a:latin typeface="Cambria" panose="02040503050406030204" pitchFamily="18" charset="0"/>
              </a:rPr>
              <a:t>doğruluk</a:t>
            </a:r>
            <a:r>
              <a:rPr lang="tr-TR" sz="1800" dirty="0">
                <a:effectLst/>
                <a:latin typeface="Cambria" panose="02040503050406030204" pitchFamily="18" charset="0"/>
              </a:rPr>
              <a:t> ve </a:t>
            </a:r>
            <a:r>
              <a:rPr lang="tr-TR" sz="1800" dirty="0" err="1">
                <a:effectLst/>
                <a:latin typeface="Cambria" panose="02040503050406030204" pitchFamily="18" charset="0"/>
              </a:rPr>
              <a:t>bağlılığa</a:t>
            </a:r>
            <a:r>
              <a:rPr lang="tr-TR" sz="1800" dirty="0">
                <a:effectLst/>
                <a:latin typeface="Cambria" panose="02040503050406030204" pitchFamily="18" charset="0"/>
              </a:rPr>
              <a:t> uymayan </a:t>
            </a:r>
            <a:r>
              <a:rPr lang="tr-TR" sz="1800" dirty="0" err="1">
                <a:effectLst/>
                <a:latin typeface="Cambria" panose="02040503050406030204" pitchFamily="18" charset="0"/>
              </a:rPr>
              <a:t>davranışlarda</a:t>
            </a:r>
            <a:r>
              <a:rPr lang="tr-TR" sz="1800" dirty="0">
                <a:effectLst/>
                <a:latin typeface="Cambria" panose="02040503050406030204" pitchFamily="18" charset="0"/>
              </a:rPr>
              <a:t> bulunması” </a:t>
            </a:r>
            <a:r>
              <a:rPr lang="tr-TR" sz="1800" b="1" dirty="0">
                <a:effectLst/>
                <a:latin typeface="Cambria" panose="02040503050406030204" pitchFamily="18" charset="0"/>
              </a:rPr>
              <a:t>haklı fesih nedeni </a:t>
            </a:r>
            <a:r>
              <a:rPr lang="tr-TR" sz="1800" dirty="0">
                <a:effectLst/>
                <a:latin typeface="Cambria" panose="02040503050406030204" pitchFamily="18" charset="0"/>
              </a:rPr>
              <a:t>olarak </a:t>
            </a:r>
            <a:r>
              <a:rPr lang="tr-TR" sz="1800" dirty="0" err="1">
                <a:effectLst/>
                <a:latin typeface="Cambria" panose="02040503050406030204" pitchFamily="18" charset="0"/>
              </a:rPr>
              <a:t>öngörülmüştür</a:t>
            </a:r>
            <a:r>
              <a:rPr lang="tr-TR" sz="1800" dirty="0">
                <a:effectLst/>
                <a:latin typeface="Cambria" panose="02040503050406030204" pitchFamily="18" charset="0"/>
              </a:rPr>
              <a:t>. Bununla birlikte </a:t>
            </a:r>
            <a:r>
              <a:rPr lang="tr-TR" sz="1800" b="1" dirty="0" err="1">
                <a:effectLst/>
                <a:latin typeface="Cambria" panose="02040503050406030204" pitchFamily="18" charset="0"/>
              </a:rPr>
              <a:t>işçinin</a:t>
            </a:r>
            <a:r>
              <a:rPr lang="tr-TR" sz="1800" b="1" dirty="0">
                <a:effectLst/>
                <a:latin typeface="Cambria" panose="02040503050406030204" pitchFamily="18" charset="0"/>
              </a:rPr>
              <a:t> kusurunun </a:t>
            </a:r>
            <a:r>
              <a:rPr lang="tr-TR" sz="1800" b="1" dirty="0" err="1">
                <a:effectLst/>
                <a:latin typeface="Cambria" panose="02040503050406030204" pitchFamily="18" charset="0"/>
              </a:rPr>
              <a:t>ağırlığına</a:t>
            </a:r>
            <a:r>
              <a:rPr lang="tr-TR" sz="1800" b="1" dirty="0">
                <a:effectLst/>
                <a:latin typeface="Cambria" panose="02040503050406030204" pitchFamily="18" charset="0"/>
              </a:rPr>
              <a:t> </a:t>
            </a:r>
            <a:r>
              <a:rPr lang="tr-TR" sz="1800" b="1" dirty="0" err="1">
                <a:effectLst/>
                <a:latin typeface="Cambria" panose="02040503050406030204" pitchFamily="18" charset="0"/>
              </a:rPr>
              <a:t>göre</a:t>
            </a:r>
            <a:r>
              <a:rPr lang="tr-TR" sz="1800" b="1" dirty="0">
                <a:effectLst/>
                <a:latin typeface="Cambria" panose="02040503050406030204" pitchFamily="18" charset="0"/>
              </a:rPr>
              <a:t> disiplin cezası uygulanması, </a:t>
            </a:r>
            <a:r>
              <a:rPr lang="tr-TR" sz="1800" b="1" dirty="0" err="1">
                <a:effectLst/>
                <a:latin typeface="Cambria" panose="02040503050406030204" pitchFamily="18" charset="0"/>
              </a:rPr>
              <a:t>işçiden</a:t>
            </a:r>
            <a:r>
              <a:rPr lang="tr-TR" sz="1800" b="1" dirty="0">
                <a:effectLst/>
                <a:latin typeface="Cambria" panose="02040503050406030204" pitchFamily="18" charset="0"/>
              </a:rPr>
              <a:t> tazminat istenmesi, 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a:t>
            </a:r>
            <a:r>
              <a:rPr lang="tr-TR" sz="1800" b="1" dirty="0" err="1">
                <a:effectLst/>
                <a:latin typeface="Cambria" panose="02040503050406030204" pitchFamily="18" charset="0"/>
              </a:rPr>
              <a:t>süreli</a:t>
            </a:r>
            <a:r>
              <a:rPr lang="tr-TR" sz="1800" b="1" dirty="0">
                <a:effectLst/>
                <a:latin typeface="Cambria" panose="02040503050406030204" pitchFamily="18" charset="0"/>
              </a:rPr>
              <a:t> fesih yoluyla sona erdirilmesi </a:t>
            </a:r>
            <a:r>
              <a:rPr lang="tr-TR" sz="1800" dirty="0">
                <a:effectLst/>
                <a:latin typeface="Cambria" panose="02040503050406030204" pitchFamily="18" charset="0"/>
              </a:rPr>
              <a:t>de </a:t>
            </a:r>
            <a:r>
              <a:rPr lang="tr-TR" sz="1800" dirty="0" err="1">
                <a:effectLst/>
                <a:latin typeface="Cambria" panose="02040503050406030204" pitchFamily="18" charset="0"/>
              </a:rPr>
              <a:t>mümkündür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203422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B4A928-6FFB-FC80-FFB6-D8CF42CFB27D}"/>
              </a:ext>
            </a:extLst>
          </p:cNvPr>
          <p:cNvSpPr>
            <a:spLocks noGrp="1"/>
          </p:cNvSpPr>
          <p:nvPr>
            <p:ph type="title"/>
          </p:nvPr>
        </p:nvSpPr>
        <p:spPr/>
        <p:txBody>
          <a:bodyPr>
            <a:normAutofit fontScale="90000"/>
          </a:bodyPr>
          <a:lstStyle/>
          <a:p>
            <a:pPr algn="ctr"/>
            <a:r>
              <a:rPr lang="tr-TR" sz="3100" b="1" dirty="0">
                <a:effectLst/>
                <a:latin typeface="Graphik"/>
              </a:rPr>
              <a:t>REKABET ETMEME BORCU </a:t>
            </a:r>
            <a:br>
              <a:rPr lang="tr-TR" dirty="0"/>
            </a:br>
            <a:br>
              <a:rPr lang="tr-TR" dirty="0"/>
            </a:br>
            <a:endParaRPr lang="tr-TR" dirty="0"/>
          </a:p>
        </p:txBody>
      </p:sp>
      <p:sp>
        <p:nvSpPr>
          <p:cNvPr id="3" name="İçerik Yer Tutucusu 2">
            <a:extLst>
              <a:ext uri="{FF2B5EF4-FFF2-40B4-BE49-F238E27FC236}">
                <a16:creationId xmlns:a16="http://schemas.microsoft.com/office/drawing/2014/main" id="{B54AA9BF-7C94-FD3F-6D9A-4E3F344A5669}"/>
              </a:ext>
            </a:extLst>
          </p:cNvPr>
          <p:cNvSpPr>
            <a:spLocks noGrp="1"/>
          </p:cNvSpPr>
          <p:nvPr>
            <p:ph idx="1"/>
          </p:nvPr>
        </p:nvSpPr>
        <p:spPr/>
        <p:txBody>
          <a:bodyPr/>
          <a:lstStyle/>
          <a:p>
            <a:r>
              <a:rPr lang="tr-TR" sz="1800" b="1" dirty="0">
                <a:effectLst/>
                <a:latin typeface="Cambria" panose="02040503050406030204" pitchFamily="18" charset="0"/>
              </a:rPr>
              <a:t>İş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sona ermesinden sonra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işvereni</a:t>
            </a:r>
            <a:r>
              <a:rPr lang="tr-TR" sz="1800" dirty="0">
                <a:effectLst/>
                <a:latin typeface="Cambria" panose="02040503050406030204" pitchFamily="18" charset="0"/>
              </a:rPr>
              <a:t> ile rekabet etmesini yasaklayan ve </a:t>
            </a:r>
            <a:r>
              <a:rPr lang="tr-TR" sz="1800" dirty="0" err="1">
                <a:effectLst/>
                <a:latin typeface="Cambria" panose="02040503050406030204" pitchFamily="18" charset="0"/>
              </a:rPr>
              <a:t>sözleşmeden</a:t>
            </a:r>
            <a:r>
              <a:rPr lang="tr-TR" sz="1800" dirty="0">
                <a:effectLst/>
                <a:latin typeface="Cambria" panose="02040503050406030204" pitchFamily="18" charset="0"/>
              </a:rPr>
              <a:t> </a:t>
            </a:r>
            <a:r>
              <a:rPr lang="tr-TR" sz="1800" dirty="0" err="1">
                <a:effectLst/>
                <a:latin typeface="Cambria" panose="02040503050406030204" pitchFamily="18" charset="0"/>
              </a:rPr>
              <a:t>doğan</a:t>
            </a:r>
            <a:r>
              <a:rPr lang="tr-TR" sz="1800" dirty="0">
                <a:effectLst/>
                <a:latin typeface="Cambria" panose="02040503050406030204" pitchFamily="18" charset="0"/>
              </a:rPr>
              <a:t> rekabet etmeme borcudur.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sona erdikten sonraki rekabet etmeme borcu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444 vd. maddelerinde </a:t>
            </a:r>
            <a:r>
              <a:rPr lang="tr-TR" sz="1800" dirty="0" err="1">
                <a:effectLst/>
                <a:latin typeface="Cambria" panose="02040503050406030204" pitchFamily="18" charset="0"/>
              </a:rPr>
              <a:t>düzenlenmiştir</a:t>
            </a:r>
            <a:r>
              <a:rPr lang="tr-TR" sz="1800" dirty="0">
                <a:effectLst/>
                <a:latin typeface="Cambria" panose="02040503050406030204" pitchFamily="18" charset="0"/>
              </a:rPr>
              <a:t> (</a:t>
            </a:r>
            <a:r>
              <a:rPr lang="tr-TR" sz="1800" dirty="0" err="1">
                <a:effectLst/>
                <a:latin typeface="Cambria" panose="02040503050406030204" pitchFamily="18" charset="0"/>
              </a:rPr>
              <a:t>mülga</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 m. 348 vd.). </a:t>
            </a:r>
            <a:r>
              <a:rPr lang="tr-TR" sz="1800" b="1" dirty="0">
                <a:effectLst/>
                <a:latin typeface="Cambria" panose="02040503050406030204" pitchFamily="18" charset="0"/>
              </a:rPr>
              <a:t>Bu </a:t>
            </a:r>
            <a:r>
              <a:rPr lang="tr-TR" sz="1800" b="1" dirty="0" err="1">
                <a:effectLst/>
                <a:latin typeface="Cambria" panose="02040503050406030204" pitchFamily="18" charset="0"/>
              </a:rPr>
              <a:t>borçtan</a:t>
            </a:r>
            <a:r>
              <a:rPr lang="tr-TR" sz="1800" b="1" dirty="0">
                <a:effectLst/>
                <a:latin typeface="Cambria" panose="02040503050406030204" pitchFamily="18" charset="0"/>
              </a:rPr>
              <a:t> </a:t>
            </a:r>
            <a:r>
              <a:rPr lang="tr-TR" sz="1800" b="1" dirty="0" err="1">
                <a:effectLst/>
                <a:latin typeface="Cambria" panose="02040503050406030204" pitchFamily="18" charset="0"/>
              </a:rPr>
              <a:t>söz</a:t>
            </a:r>
            <a:r>
              <a:rPr lang="tr-TR" sz="1800" b="1" dirty="0">
                <a:effectLst/>
                <a:latin typeface="Cambria" panose="02040503050406030204" pitchFamily="18" charset="0"/>
              </a:rPr>
              <a:t> ede- bilmek </a:t>
            </a:r>
            <a:r>
              <a:rPr lang="tr-TR" sz="1800" b="1" dirty="0" err="1">
                <a:effectLst/>
                <a:latin typeface="Cambria" panose="02040503050406030204" pitchFamily="18" charset="0"/>
              </a:rPr>
              <a:t>için</a:t>
            </a:r>
            <a:r>
              <a:rPr lang="tr-TR" sz="1800" b="1" dirty="0">
                <a:effectLst/>
                <a:latin typeface="Cambria" panose="02040503050406030204" pitchFamily="18" charset="0"/>
              </a:rPr>
              <a:t> tarafların bu konuda </a:t>
            </a:r>
            <a:r>
              <a:rPr lang="tr-TR" sz="1800" b="1" dirty="0" err="1">
                <a:effectLst/>
                <a:latin typeface="Cambria" panose="02040503050406030204" pitchFamily="18" charset="0"/>
              </a:rPr>
              <a:t>açıkça</a:t>
            </a:r>
            <a:r>
              <a:rPr lang="tr-TR" sz="1800" b="1" dirty="0">
                <a:effectLst/>
                <a:latin typeface="Cambria" panose="02040503050406030204" pitchFamily="18" charset="0"/>
              </a:rPr>
              <a:t> </a:t>
            </a:r>
            <a:r>
              <a:rPr lang="tr-TR" sz="1800" b="1" dirty="0" err="1">
                <a:effectLst/>
                <a:latin typeface="Cambria" panose="02040503050406030204" pitchFamily="18" charset="0"/>
              </a:rPr>
              <a:t>anlaşması</a:t>
            </a:r>
            <a:r>
              <a:rPr lang="tr-TR" sz="1800" b="1" dirty="0">
                <a:effectLst/>
                <a:latin typeface="Cambria" panose="02040503050406030204" pitchFamily="18" charset="0"/>
              </a:rPr>
              <a:t> gerekir</a:t>
            </a:r>
            <a:r>
              <a:rPr lang="tr-TR" sz="1800" dirty="0">
                <a:effectLst/>
                <a:latin typeface="Cambria" panose="02040503050406030204" pitchFamily="18" charset="0"/>
              </a:rPr>
              <a:t>. Bir </a:t>
            </a:r>
            <a:r>
              <a:rPr lang="tr-TR" sz="1800" dirty="0" err="1">
                <a:effectLst/>
                <a:latin typeface="Cambria" panose="02040503050406030204" pitchFamily="18" charset="0"/>
              </a:rPr>
              <a:t>diğer</a:t>
            </a:r>
            <a:r>
              <a:rPr lang="tr-TR" sz="1800" dirty="0">
                <a:effectLst/>
                <a:latin typeface="Cambria" panose="02040503050406030204" pitchFamily="18" charset="0"/>
              </a:rPr>
              <a:t> ifade ile iş </a:t>
            </a:r>
            <a:r>
              <a:rPr lang="tr-TR" sz="1800" dirty="0" err="1">
                <a:effectLst/>
                <a:latin typeface="Cambria" panose="02040503050406030204" pitchFamily="18" charset="0"/>
              </a:rPr>
              <a:t>sözles</a:t>
            </a:r>
            <a:r>
              <a:rPr lang="tr-TR" sz="1800" dirty="0">
                <a:effectLst/>
                <a:latin typeface="Cambria" panose="02040503050406030204" pitchFamily="18" charset="0"/>
              </a:rPr>
              <a:t>̧- </a:t>
            </a:r>
            <a:r>
              <a:rPr lang="tr-TR" sz="1800" dirty="0" err="1">
                <a:effectLst/>
                <a:latin typeface="Cambria" panose="02040503050406030204" pitchFamily="18" charset="0"/>
              </a:rPr>
              <a:t>mesi</a:t>
            </a:r>
            <a:r>
              <a:rPr lang="tr-TR" sz="1800" dirty="0">
                <a:effectLst/>
                <a:latin typeface="Cambria" panose="02040503050406030204" pitchFamily="18" charset="0"/>
              </a:rPr>
              <a:t> sona erdikten sonra 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borçlarından</a:t>
            </a:r>
            <a:r>
              <a:rPr lang="tr-TR" sz="1800" dirty="0">
                <a:effectLst/>
                <a:latin typeface="Cambria" panose="02040503050406030204" pitchFamily="18" charset="0"/>
              </a:rPr>
              <a:t> farklı olup, her iş </a:t>
            </a:r>
            <a:r>
              <a:rPr lang="tr-TR" sz="1800" dirty="0" err="1">
                <a:effectLst/>
                <a:latin typeface="Cambria" panose="02040503050406030204" pitchFamily="18" charset="0"/>
              </a:rPr>
              <a:t>sözles</a:t>
            </a:r>
            <a:r>
              <a:rPr lang="tr-TR" sz="1800" dirty="0">
                <a:effectLst/>
                <a:latin typeface="Cambria" panose="02040503050406030204" pitchFamily="18" charset="0"/>
              </a:rPr>
              <a:t>̧- </a:t>
            </a:r>
            <a:r>
              <a:rPr lang="tr-TR" sz="1800" dirty="0" err="1">
                <a:effectLst/>
                <a:latin typeface="Cambria" panose="02040503050406030204" pitchFamily="18" charset="0"/>
              </a:rPr>
              <a:t>mesi</a:t>
            </a:r>
            <a:r>
              <a:rPr lang="tr-TR" sz="1800" dirty="0">
                <a:effectLst/>
                <a:latin typeface="Cambria" panose="02040503050406030204" pitchFamily="18" charset="0"/>
              </a:rPr>
              <a:t> bakımından </a:t>
            </a:r>
            <a:r>
              <a:rPr lang="tr-TR" sz="1800" dirty="0" err="1">
                <a:effectLst/>
                <a:latin typeface="Cambria" panose="02040503050406030204" pitchFamily="18" charset="0"/>
              </a:rPr>
              <a:t>kendiliğinden</a:t>
            </a:r>
            <a:r>
              <a:rPr lang="tr-TR" sz="1800" dirty="0">
                <a:effectLst/>
                <a:latin typeface="Cambria" panose="02040503050406030204" pitchFamily="18" charset="0"/>
              </a:rPr>
              <a:t> ortaya </a:t>
            </a:r>
            <a:r>
              <a:rPr lang="tr-TR" sz="1800" dirty="0" err="1">
                <a:effectLst/>
                <a:latin typeface="Cambria" panose="02040503050406030204" pitchFamily="18" charset="0"/>
              </a:rPr>
              <a:t>çıkması</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konusu </a:t>
            </a:r>
            <a:r>
              <a:rPr lang="tr-TR" sz="1800" dirty="0" err="1">
                <a:effectLst/>
                <a:latin typeface="Cambria" panose="02040503050406030204" pitchFamily="18" charset="0"/>
              </a:rPr>
              <a:t>değildir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41675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11B40F-E684-D8A5-136F-4FB6EA035FBE}"/>
              </a:ext>
            </a:extLst>
          </p:cNvPr>
          <p:cNvSpPr>
            <a:spLocks noGrp="1"/>
          </p:cNvSpPr>
          <p:nvPr>
            <p:ph type="title"/>
          </p:nvPr>
        </p:nvSpPr>
        <p:spPr/>
        <p:txBody>
          <a:bodyPr/>
          <a:lstStyle/>
          <a:p>
            <a:r>
              <a:rPr lang="tr-TR" sz="1800" b="1" dirty="0">
                <a:effectLst/>
                <a:latin typeface="Graphik"/>
              </a:rPr>
              <a:t>REKABET YASAĞI SÖZLEŞMESİNİN GEÇERLİLİK KOŞULLARI </a:t>
            </a:r>
            <a:endParaRPr lang="tr-TR" dirty="0"/>
          </a:p>
        </p:txBody>
      </p:sp>
      <p:sp>
        <p:nvSpPr>
          <p:cNvPr id="3" name="İçerik Yer Tutucusu 2">
            <a:extLst>
              <a:ext uri="{FF2B5EF4-FFF2-40B4-BE49-F238E27FC236}">
                <a16:creationId xmlns:a16="http://schemas.microsoft.com/office/drawing/2014/main" id="{B9536620-B0F5-916F-09EE-03AB0DE7C4A7}"/>
              </a:ext>
            </a:extLst>
          </p:cNvPr>
          <p:cNvSpPr>
            <a:spLocks noGrp="1"/>
          </p:cNvSpPr>
          <p:nvPr>
            <p:ph idx="1"/>
          </p:nvPr>
        </p:nvSpPr>
        <p:spPr/>
        <p:txBody>
          <a:bodyPr>
            <a:normAutofit fontScale="92500" lnSpcReduction="20000"/>
          </a:bodyPr>
          <a:lstStyle/>
          <a:p>
            <a:r>
              <a:rPr lang="tr-TR" sz="1800" dirty="0">
                <a:effectLst/>
                <a:latin typeface="Cambria" panose="02040503050406030204" pitchFamily="18" charset="0"/>
              </a:rPr>
              <a:t>Taraflarca </a:t>
            </a:r>
            <a:r>
              <a:rPr lang="tr-TR" sz="1800" dirty="0" err="1">
                <a:effectLst/>
                <a:latin typeface="Cambria" panose="02040503050406030204" pitchFamily="18" charset="0"/>
              </a:rPr>
              <a:t>kararlaştırılan</a:t>
            </a:r>
            <a:r>
              <a:rPr lang="tr-TR" sz="1800" dirty="0">
                <a:effectLst/>
                <a:latin typeface="Cambria" panose="02040503050406030204" pitchFamily="18" charset="0"/>
              </a:rPr>
              <a:t> 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eski </a:t>
            </a:r>
            <a:r>
              <a:rPr lang="tr-TR" sz="1800" dirty="0" err="1">
                <a:effectLst/>
                <a:latin typeface="Cambria" panose="02040503050406030204" pitchFamily="18" charset="0"/>
              </a:rPr>
              <a:t>işvereniyle</a:t>
            </a:r>
            <a:r>
              <a:rPr lang="tr-TR" sz="1800" dirty="0">
                <a:effectLst/>
                <a:latin typeface="Cambria" panose="02040503050406030204" pitchFamily="18" charset="0"/>
              </a:rPr>
              <a:t> rekabet etmesini </a:t>
            </a:r>
            <a:r>
              <a:rPr lang="tr-TR" sz="1800" dirty="0" err="1">
                <a:effectLst/>
                <a:latin typeface="Cambria" panose="02040503050406030204" pitchFamily="18" charset="0"/>
              </a:rPr>
              <a:t>engellmek</a:t>
            </a:r>
            <a:r>
              <a:rPr lang="tr-TR" sz="1800" dirty="0">
                <a:effectLst/>
                <a:latin typeface="Cambria" panose="02040503050406030204" pitchFamily="18" charset="0"/>
              </a:rPr>
              <a:t> amacıyla </a:t>
            </a:r>
            <a:r>
              <a:rPr lang="tr-TR" sz="1800" dirty="0" err="1">
                <a:effectLst/>
                <a:latin typeface="Cambria" panose="02040503050406030204" pitchFamily="18" charset="0"/>
              </a:rPr>
              <a:t>işçiye</a:t>
            </a:r>
            <a:r>
              <a:rPr lang="tr-TR" sz="1800" dirty="0">
                <a:effectLst/>
                <a:latin typeface="Cambria" panose="02040503050406030204" pitchFamily="18" charset="0"/>
              </a:rPr>
              <a:t> bir anlamda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öngörür</a:t>
            </a:r>
            <a:r>
              <a:rPr lang="tr-TR" sz="1800" dirty="0">
                <a:effectLst/>
                <a:latin typeface="Cambria" panose="02040503050406030204" pitchFamily="18" charset="0"/>
              </a:rPr>
              <a:t>. Bu </a:t>
            </a:r>
            <a:r>
              <a:rPr lang="tr-TR" sz="1800" dirty="0" err="1">
                <a:effectLst/>
                <a:latin typeface="Cambria" panose="02040503050406030204" pitchFamily="18" charset="0"/>
              </a:rPr>
              <a:t>bağlamda</a:t>
            </a:r>
            <a:r>
              <a:rPr lang="tr-TR" sz="1800" dirty="0">
                <a:effectLst/>
                <a:latin typeface="Cambria" panose="02040503050406030204" pitchFamily="18" charset="0"/>
              </a:rPr>
              <a:t> rekabet etmeme borcu </a:t>
            </a:r>
            <a:r>
              <a:rPr lang="tr-TR" sz="1800" dirty="0" err="1">
                <a:effectLst/>
                <a:latin typeface="Cambria" panose="02040503050406030204" pitchFamily="18" charset="0"/>
              </a:rPr>
              <a:t>işçinin</a:t>
            </a:r>
            <a:r>
              <a:rPr lang="tr-TR" sz="1800" dirty="0">
                <a:effectLst/>
                <a:latin typeface="Cambria" panose="02040503050406030204" pitchFamily="18" charset="0"/>
              </a:rPr>
              <a:t> Anayasal </a:t>
            </a:r>
            <a:r>
              <a:rPr lang="tr-TR" sz="1800" dirty="0" err="1">
                <a:effectLst/>
                <a:latin typeface="Cambria" panose="02040503050406030204" pitchFamily="18" charset="0"/>
              </a:rPr>
              <a:t>çalışma</a:t>
            </a:r>
            <a:r>
              <a:rPr lang="tr-TR" sz="1800" dirty="0">
                <a:effectLst/>
                <a:latin typeface="Cambria" panose="02040503050406030204" pitchFamily="18" charset="0"/>
              </a:rPr>
              <a:t> hakkı ile </a:t>
            </a:r>
            <a:r>
              <a:rPr lang="tr-TR" sz="1800" dirty="0" err="1">
                <a:effectLst/>
                <a:latin typeface="Cambria" panose="02040503050406030204" pitchFamily="18" charset="0"/>
              </a:rPr>
              <a:t>doğrudan</a:t>
            </a:r>
            <a:r>
              <a:rPr lang="tr-TR" sz="1800" dirty="0">
                <a:effectLst/>
                <a:latin typeface="Cambria" panose="02040503050406030204" pitchFamily="18" charset="0"/>
              </a:rPr>
              <a:t> </a:t>
            </a:r>
            <a:r>
              <a:rPr lang="tr-TR" sz="1800" dirty="0" err="1">
                <a:effectLst/>
                <a:latin typeface="Cambria" panose="02040503050406030204" pitchFamily="18" charset="0"/>
              </a:rPr>
              <a:t>ilişkilidir</a:t>
            </a:r>
            <a:r>
              <a:rPr lang="tr-TR" sz="1800" dirty="0">
                <a:effectLst/>
                <a:latin typeface="Cambria" panose="02040503050406030204" pitchFamily="18" charset="0"/>
              </a:rPr>
              <a:t>.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444. maddesi 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geçerli</a:t>
            </a:r>
            <a:r>
              <a:rPr lang="tr-TR" sz="1800" dirty="0">
                <a:effectLst/>
                <a:latin typeface="Cambria" panose="02040503050406030204" pitchFamily="18" charset="0"/>
              </a:rPr>
              <a:t> sayılabilmesi </a:t>
            </a:r>
            <a:r>
              <a:rPr lang="tr-TR" sz="1800" dirty="0" err="1">
                <a:effectLst/>
                <a:latin typeface="Cambria" panose="02040503050406030204" pitchFamily="18" charset="0"/>
              </a:rPr>
              <a:t>için</a:t>
            </a:r>
            <a:r>
              <a:rPr lang="tr-TR" sz="1800" dirty="0">
                <a:effectLst/>
                <a:latin typeface="Cambria" panose="02040503050406030204" pitchFamily="18" charset="0"/>
              </a:rPr>
              <a:t> gerekli </a:t>
            </a:r>
            <a:r>
              <a:rPr lang="tr-TR" sz="1800" dirty="0" err="1">
                <a:effectLst/>
                <a:latin typeface="Cambria" panose="02040503050406030204" pitchFamily="18" charset="0"/>
              </a:rPr>
              <a:t>koşulları</a:t>
            </a:r>
            <a:r>
              <a:rPr lang="tr-TR" sz="1800" dirty="0">
                <a:effectLst/>
                <a:latin typeface="Cambria" panose="02040503050406030204" pitchFamily="18" charset="0"/>
              </a:rPr>
              <a:t> ortaya koymaktadır. </a:t>
            </a:r>
            <a:r>
              <a:rPr lang="tr-TR" sz="1800" dirty="0" err="1">
                <a:effectLst/>
                <a:latin typeface="Cambria" panose="02040503050406030204" pitchFamily="18" charset="0"/>
              </a:rPr>
              <a:t>Geçerli</a:t>
            </a:r>
            <a:r>
              <a:rPr lang="tr-TR" sz="1800" dirty="0">
                <a:effectLst/>
                <a:latin typeface="Cambria" panose="02040503050406030204" pitchFamily="18" charset="0"/>
              </a:rPr>
              <a:t> bir 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sözleşmesinden</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edebilmek </a:t>
            </a:r>
            <a:r>
              <a:rPr lang="tr-TR" sz="1800" dirty="0" err="1">
                <a:effectLst/>
                <a:latin typeface="Cambria" panose="02040503050406030204" pitchFamily="18" charset="0"/>
              </a:rPr>
              <a:t>için</a:t>
            </a:r>
            <a:r>
              <a:rPr lang="tr-TR" sz="1800" dirty="0">
                <a:effectLst/>
                <a:latin typeface="Cambria" panose="02040503050406030204" pitchFamily="18" charset="0"/>
              </a:rPr>
              <a:t> bu maddede </a:t>
            </a:r>
            <a:r>
              <a:rPr lang="tr-TR" sz="1800" dirty="0" err="1">
                <a:effectLst/>
                <a:latin typeface="Cambria" panose="02040503050406030204" pitchFamily="18" charset="0"/>
              </a:rPr>
              <a:t>öngörülen</a:t>
            </a:r>
            <a:r>
              <a:rPr lang="tr-TR" sz="1800" dirty="0">
                <a:effectLst/>
                <a:latin typeface="Cambria" panose="02040503050406030204" pitchFamily="18" charset="0"/>
              </a:rPr>
              <a:t> </a:t>
            </a:r>
            <a:r>
              <a:rPr lang="tr-TR" sz="1800" dirty="0" err="1">
                <a:effectLst/>
                <a:latin typeface="Cambria" panose="02040503050406030204" pitchFamily="18" charset="0"/>
              </a:rPr>
              <a:t>tüm</a:t>
            </a:r>
            <a:r>
              <a:rPr lang="tr-TR" sz="1800" dirty="0">
                <a:effectLst/>
                <a:latin typeface="Cambria" panose="02040503050406030204" pitchFamily="18" charset="0"/>
              </a:rPr>
              <a:t> </a:t>
            </a:r>
            <a:r>
              <a:rPr lang="tr-TR" sz="1800" dirty="0" err="1">
                <a:effectLst/>
                <a:latin typeface="Cambria" panose="02040503050406030204" pitchFamily="18" charset="0"/>
              </a:rPr>
              <a:t>koşulların</a:t>
            </a:r>
            <a:r>
              <a:rPr lang="tr-TR" sz="1800" dirty="0">
                <a:effectLst/>
                <a:latin typeface="Cambria" panose="02040503050406030204" pitchFamily="18" charset="0"/>
              </a:rPr>
              <a:t> bir arada </a:t>
            </a:r>
            <a:r>
              <a:rPr lang="tr-TR" sz="1800" dirty="0" err="1">
                <a:effectLst/>
                <a:latin typeface="Cambria" panose="02040503050406030204" pitchFamily="18" charset="0"/>
              </a:rPr>
              <a:t>varlığı</a:t>
            </a:r>
            <a:r>
              <a:rPr lang="tr-TR" sz="1800" dirty="0">
                <a:effectLst/>
                <a:latin typeface="Cambria" panose="02040503050406030204" pitchFamily="18" charset="0"/>
              </a:rPr>
              <a:t> gerekir. Bunlardan birinin bulunmaması halinde,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geçersiz</a:t>
            </a:r>
            <a:r>
              <a:rPr lang="tr-TR" sz="1800" dirty="0">
                <a:effectLst/>
                <a:latin typeface="Cambria" panose="02040503050406030204" pitchFamily="18" charset="0"/>
              </a:rPr>
              <a:t> olur. </a:t>
            </a:r>
          </a:p>
          <a:p>
            <a:r>
              <a:rPr lang="tr-TR" sz="1800" dirty="0">
                <a:effectLst/>
                <a:latin typeface="Cambria" panose="02040503050406030204" pitchFamily="18" charset="0"/>
              </a:rPr>
              <a:t>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geçerli</a:t>
            </a:r>
            <a:r>
              <a:rPr lang="tr-TR" sz="1800" dirty="0">
                <a:effectLst/>
                <a:latin typeface="Cambria" panose="02040503050406030204" pitchFamily="18" charset="0"/>
              </a:rPr>
              <a:t> olabilmesi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öncelikle</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b="1" dirty="0">
                <a:effectLst/>
                <a:latin typeface="Cambria" panose="02040503050406030204" pitchFamily="18" charset="0"/>
              </a:rPr>
              <a:t>fiil ehliyeti</a:t>
            </a:r>
            <a:r>
              <a:rPr lang="tr-TR" sz="1800" dirty="0">
                <a:effectLst/>
                <a:latin typeface="Cambria" panose="02040503050406030204" pitchFamily="18" charset="0"/>
              </a:rPr>
              <a:t>ne sahip olması gerekir. Ayrıca rekabet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yazılı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yapılmıs</a:t>
            </a:r>
            <a:r>
              <a:rPr lang="tr-TR" sz="1800" dirty="0">
                <a:effectLst/>
                <a:latin typeface="Cambria" panose="02040503050406030204" pitchFamily="18" charset="0"/>
              </a:rPr>
              <a:t>̧ olması gerekir. Buradaki </a:t>
            </a:r>
            <a:r>
              <a:rPr lang="tr-TR" sz="1800" b="1" dirty="0">
                <a:effectLst/>
                <a:latin typeface="Cambria" panose="02040503050406030204" pitchFamily="18" charset="0"/>
              </a:rPr>
              <a:t>yazılı </a:t>
            </a:r>
            <a:r>
              <a:rPr lang="tr-TR" sz="1800" b="1" dirty="0" err="1">
                <a:effectLst/>
                <a:latin typeface="Cambria" panose="02040503050406030204" pitchFamily="18" charset="0"/>
              </a:rPr>
              <a:t>şekil</a:t>
            </a:r>
            <a:r>
              <a:rPr lang="tr-TR" sz="1800" b="1" dirty="0">
                <a:effectLst/>
                <a:latin typeface="Cambria" panose="02040503050406030204" pitchFamily="18" charset="0"/>
              </a:rPr>
              <a:t> </a:t>
            </a:r>
            <a:r>
              <a:rPr lang="tr-TR" sz="1800" b="1" dirty="0" err="1">
                <a:effectLst/>
                <a:latin typeface="Cambria" panose="02040503050406030204" pitchFamily="18" charset="0"/>
              </a:rPr>
              <a:t>geçerlilik</a:t>
            </a:r>
            <a:r>
              <a:rPr lang="tr-TR" sz="1800" b="1" dirty="0">
                <a:effectLst/>
                <a:latin typeface="Cambria" panose="02040503050406030204" pitchFamily="18" charset="0"/>
              </a:rPr>
              <a:t> </a:t>
            </a:r>
            <a:r>
              <a:rPr lang="tr-TR" sz="1800" b="1" dirty="0" err="1">
                <a:effectLst/>
                <a:latin typeface="Cambria" panose="02040503050406030204" pitchFamily="18" charset="0"/>
              </a:rPr>
              <a:t>koşulu</a:t>
            </a:r>
            <a:r>
              <a:rPr lang="tr-TR" sz="1800" b="1" dirty="0">
                <a:effectLst/>
                <a:latin typeface="Cambria" panose="02040503050406030204" pitchFamily="18" charset="0"/>
              </a:rPr>
              <a:t> </a:t>
            </a:r>
            <a:r>
              <a:rPr lang="tr-TR" sz="1800" dirty="0">
                <a:effectLst/>
                <a:latin typeface="Cambria" panose="02040503050406030204" pitchFamily="18" charset="0"/>
              </a:rPr>
              <a:t>olup, </a:t>
            </a:r>
            <a:r>
              <a:rPr lang="tr-TR" sz="1800" dirty="0" err="1">
                <a:effectLst/>
                <a:latin typeface="Cambria" panose="02040503050406030204" pitchFamily="18" charset="0"/>
              </a:rPr>
              <a:t>şekle</a:t>
            </a:r>
            <a:r>
              <a:rPr lang="tr-TR" sz="1800" dirty="0">
                <a:effectLst/>
                <a:latin typeface="Cambria" panose="02040503050406030204" pitchFamily="18" charset="0"/>
              </a:rPr>
              <a:t> aykırılık kesin </a:t>
            </a:r>
            <a:r>
              <a:rPr lang="tr-TR" sz="1800" dirty="0" err="1">
                <a:effectLst/>
                <a:latin typeface="Cambria" panose="02040503050406030204" pitchFamily="18" charset="0"/>
              </a:rPr>
              <a:t>hükümsüzlük</a:t>
            </a:r>
            <a:r>
              <a:rPr lang="tr-TR" sz="1800" dirty="0">
                <a:effectLst/>
                <a:latin typeface="Cambria" panose="02040503050406030204" pitchFamily="18" charset="0"/>
              </a:rPr>
              <a:t> nedenidir. </a:t>
            </a:r>
          </a:p>
          <a:p>
            <a:r>
              <a:rPr lang="tr-TR" sz="1800" dirty="0">
                <a:effectLst/>
                <a:latin typeface="Cambria" panose="02040503050406030204" pitchFamily="18" charset="0"/>
              </a:rPr>
              <a:t>Yapılan </a:t>
            </a:r>
            <a:r>
              <a:rPr lang="tr-TR" sz="1800" dirty="0" err="1">
                <a:latin typeface="Cambria" panose="02040503050406030204" pitchFamily="18" charset="0"/>
              </a:rPr>
              <a:t>i</a:t>
            </a:r>
            <a:r>
              <a:rPr lang="tr-TR" sz="1800" dirty="0" err="1">
                <a:effectLst/>
                <a:latin typeface="Cambria" panose="02040503050406030204" pitchFamily="18" charset="0"/>
              </a:rPr>
              <a:t>şin</a:t>
            </a:r>
            <a:r>
              <a:rPr lang="tr-TR" sz="1800" dirty="0">
                <a:effectLst/>
                <a:latin typeface="Cambria" panose="02040503050406030204" pitchFamily="18" charset="0"/>
              </a:rPr>
              <a:t> </a:t>
            </a:r>
            <a:r>
              <a:rPr lang="tr-TR" sz="1800" dirty="0" err="1">
                <a:latin typeface="Cambria" panose="02040503050406030204" pitchFamily="18" charset="0"/>
              </a:rPr>
              <a:t>i</a:t>
            </a:r>
            <a:r>
              <a:rPr lang="tr-TR" sz="1800" dirty="0" err="1">
                <a:effectLst/>
                <a:latin typeface="Cambria" panose="02040503050406030204" pitchFamily="18" charset="0"/>
              </a:rPr>
              <a:t>şçiye</a:t>
            </a:r>
            <a:r>
              <a:rPr lang="tr-TR" sz="1800" dirty="0">
                <a:effectLst/>
                <a:latin typeface="Cambria" panose="02040503050406030204" pitchFamily="18" charset="0"/>
              </a:rPr>
              <a:t> </a:t>
            </a:r>
            <a:r>
              <a:rPr lang="tr-TR" sz="1800" dirty="0" err="1">
                <a:latin typeface="Cambria" panose="02040503050406030204" pitchFamily="18" charset="0"/>
              </a:rPr>
              <a:t>m</a:t>
            </a:r>
            <a:r>
              <a:rPr lang="tr-TR" sz="1800" dirty="0" err="1">
                <a:effectLst/>
                <a:latin typeface="Cambria" panose="02040503050406030204" pitchFamily="18" charset="0"/>
              </a:rPr>
              <a:t>üşteri</a:t>
            </a:r>
            <a:r>
              <a:rPr lang="tr-TR" sz="1800" dirty="0">
                <a:effectLst/>
                <a:latin typeface="Cambria" panose="02040503050406030204" pitchFamily="18" charset="0"/>
              </a:rPr>
              <a:t> </a:t>
            </a:r>
            <a:r>
              <a:rPr lang="tr-TR" sz="1800" dirty="0">
                <a:latin typeface="Cambria" panose="02040503050406030204" pitchFamily="18" charset="0"/>
              </a:rPr>
              <a:t>ç</a:t>
            </a:r>
            <a:r>
              <a:rPr lang="tr-TR" sz="1800" dirty="0">
                <a:effectLst/>
                <a:latin typeface="Cambria" panose="02040503050406030204" pitchFamily="18" charset="0"/>
              </a:rPr>
              <a:t>evresi veya </a:t>
            </a:r>
            <a:r>
              <a:rPr lang="tr-TR" sz="1800" dirty="0">
                <a:latin typeface="Cambria" panose="02040503050406030204" pitchFamily="18" charset="0"/>
              </a:rPr>
              <a:t>ü</a:t>
            </a:r>
            <a:r>
              <a:rPr lang="tr-TR" sz="1800" dirty="0">
                <a:effectLst/>
                <a:latin typeface="Cambria" panose="02040503050406030204" pitchFamily="18" charset="0"/>
              </a:rPr>
              <a:t>retim </a:t>
            </a:r>
            <a:r>
              <a:rPr lang="tr-TR" sz="1800" dirty="0">
                <a:latin typeface="Cambria" panose="02040503050406030204" pitchFamily="18" charset="0"/>
              </a:rPr>
              <a:t>s</a:t>
            </a:r>
            <a:r>
              <a:rPr lang="tr-TR" sz="1800" dirty="0">
                <a:effectLst/>
                <a:latin typeface="Cambria" panose="02040503050406030204" pitchFamily="18" charset="0"/>
              </a:rPr>
              <a:t>ırları ya da </a:t>
            </a:r>
            <a:r>
              <a:rPr lang="tr-TR" sz="1800" dirty="0">
                <a:latin typeface="Cambria" panose="02040503050406030204" pitchFamily="18" charset="0"/>
              </a:rPr>
              <a:t>iş</a:t>
            </a:r>
            <a:r>
              <a:rPr lang="tr-TR" sz="1800" dirty="0">
                <a:effectLst/>
                <a:latin typeface="Cambria" panose="02040503050406030204" pitchFamily="18" charset="0"/>
              </a:rPr>
              <a:t>verenin </a:t>
            </a:r>
            <a:r>
              <a:rPr lang="tr-TR" sz="1800" dirty="0" err="1">
                <a:latin typeface="Cambria" panose="02040503050406030204" pitchFamily="18" charset="0"/>
              </a:rPr>
              <a:t>y</a:t>
            </a:r>
            <a:r>
              <a:rPr lang="tr-TR" sz="1800" dirty="0" err="1">
                <a:effectLst/>
                <a:latin typeface="Cambria" panose="02040503050406030204" pitchFamily="18" charset="0"/>
              </a:rPr>
              <a:t>aptığı</a:t>
            </a:r>
            <a:r>
              <a:rPr lang="tr-TR" sz="1800" dirty="0">
                <a:effectLst/>
                <a:latin typeface="Cambria" panose="02040503050406030204" pitchFamily="18" charset="0"/>
              </a:rPr>
              <a:t> </a:t>
            </a:r>
            <a:r>
              <a:rPr lang="tr-TR" sz="1800" dirty="0" err="1">
                <a:latin typeface="Cambria" panose="02040503050406030204" pitchFamily="18" charset="0"/>
              </a:rPr>
              <a:t>i</a:t>
            </a:r>
            <a:r>
              <a:rPr lang="tr-TR" sz="1800" dirty="0" err="1">
                <a:effectLst/>
                <a:latin typeface="Cambria" panose="02040503050406030204" pitchFamily="18" charset="0"/>
              </a:rPr>
              <a:t>şler</a:t>
            </a:r>
            <a:r>
              <a:rPr lang="tr-TR" sz="1800" dirty="0">
                <a:effectLst/>
                <a:latin typeface="Cambria" panose="02040503050406030204" pitchFamily="18" charset="0"/>
              </a:rPr>
              <a:t> hakkında </a:t>
            </a:r>
            <a:r>
              <a:rPr lang="tr-TR" sz="1800" dirty="0">
                <a:latin typeface="Cambria" panose="02040503050406030204" pitchFamily="18" charset="0"/>
              </a:rPr>
              <a:t>b</a:t>
            </a:r>
            <a:r>
              <a:rPr lang="tr-TR" sz="1800" dirty="0">
                <a:effectLst/>
                <a:latin typeface="Cambria" panose="02040503050406030204" pitchFamily="18" charset="0"/>
              </a:rPr>
              <a:t>ilgi </a:t>
            </a:r>
            <a:r>
              <a:rPr lang="tr-TR" sz="1800" dirty="0">
                <a:latin typeface="Cambria" panose="02040503050406030204" pitchFamily="18" charset="0"/>
              </a:rPr>
              <a:t>e</a:t>
            </a:r>
            <a:r>
              <a:rPr lang="tr-TR" sz="1800" dirty="0">
                <a:effectLst/>
                <a:latin typeface="Cambria" panose="02040503050406030204" pitchFamily="18" charset="0"/>
              </a:rPr>
              <a:t>dinme </a:t>
            </a:r>
            <a:r>
              <a:rPr lang="tr-TR" sz="1800" dirty="0" err="1">
                <a:latin typeface="Cambria" panose="02040503050406030204" pitchFamily="18" charset="0"/>
              </a:rPr>
              <a:t>i</a:t>
            </a:r>
            <a:r>
              <a:rPr lang="tr-TR" sz="1800" dirty="0" err="1">
                <a:effectLst/>
                <a:latin typeface="Cambria" panose="02040503050406030204" pitchFamily="18" charset="0"/>
              </a:rPr>
              <a:t>mkânı</a:t>
            </a:r>
            <a:r>
              <a:rPr lang="tr-TR" sz="1800" dirty="0">
                <a:effectLst/>
                <a:latin typeface="Cambria" panose="02040503050406030204" pitchFamily="18" charset="0"/>
              </a:rPr>
              <a:t> </a:t>
            </a:r>
            <a:r>
              <a:rPr lang="tr-TR" sz="1800" dirty="0" err="1">
                <a:latin typeface="Cambria" panose="02040503050406030204" pitchFamily="18" charset="0"/>
              </a:rPr>
              <a:t>s</a:t>
            </a:r>
            <a:r>
              <a:rPr lang="tr-TR" sz="1800" dirty="0" err="1">
                <a:effectLst/>
                <a:latin typeface="Cambria" panose="02040503050406030204" pitchFamily="18" charset="0"/>
              </a:rPr>
              <a:t>ağlaması</a:t>
            </a:r>
            <a:r>
              <a:rPr lang="tr-TR" sz="1800" dirty="0">
                <a:effectLst/>
                <a:latin typeface="Cambria" panose="02040503050406030204" pitchFamily="18" charset="0"/>
              </a:rPr>
              <a:t> ve </a:t>
            </a:r>
            <a:r>
              <a:rPr lang="tr-TR" sz="1800" dirty="0" err="1">
                <a:latin typeface="Cambria" panose="02040503050406030204" pitchFamily="18" charset="0"/>
              </a:rPr>
              <a:t>i</a:t>
            </a:r>
            <a:r>
              <a:rPr lang="tr-TR" sz="1800" dirty="0" err="1">
                <a:effectLst/>
                <a:latin typeface="Cambria" panose="02040503050406030204" pitchFamily="18" charset="0"/>
              </a:rPr>
              <a:t>şverenin</a:t>
            </a:r>
            <a:r>
              <a:rPr lang="tr-TR" sz="1800" dirty="0">
                <a:effectLst/>
                <a:latin typeface="Cambria" panose="02040503050406030204" pitchFamily="18" charset="0"/>
              </a:rPr>
              <a:t> korunmaya </a:t>
            </a:r>
            <a:r>
              <a:rPr lang="tr-TR" sz="1800" dirty="0" err="1">
                <a:latin typeface="Cambria" panose="02040503050406030204" pitchFamily="18" charset="0"/>
              </a:rPr>
              <a:t>d</a:t>
            </a:r>
            <a:r>
              <a:rPr lang="tr-TR" sz="1800" dirty="0" err="1">
                <a:effectLst/>
                <a:latin typeface="Cambria" panose="02040503050406030204" pitchFamily="18" charset="0"/>
              </a:rPr>
              <a:t>eğer</a:t>
            </a:r>
            <a:r>
              <a:rPr lang="tr-TR" sz="1800" dirty="0">
                <a:effectLst/>
                <a:latin typeface="Cambria" panose="02040503050406030204" pitchFamily="18" charset="0"/>
              </a:rPr>
              <a:t> menfaatinin </a:t>
            </a:r>
            <a:r>
              <a:rPr lang="tr-TR" sz="1800" dirty="0">
                <a:latin typeface="Cambria" panose="02040503050406030204" pitchFamily="18" charset="0"/>
              </a:rPr>
              <a:t>b</a:t>
            </a:r>
            <a:r>
              <a:rPr lang="tr-TR" sz="1800" dirty="0">
                <a:effectLst/>
                <a:latin typeface="Cambria" panose="02040503050406030204" pitchFamily="18" charset="0"/>
              </a:rPr>
              <a:t>ulunması gerekir.</a:t>
            </a:r>
          </a:p>
          <a:p>
            <a:r>
              <a:rPr lang="tr-TR" sz="1800" dirty="0">
                <a:latin typeface="Cambria" panose="02040503050406030204" pitchFamily="18" charset="0"/>
              </a:rPr>
              <a:t>R</a:t>
            </a:r>
            <a:r>
              <a:rPr lang="tr-TR" sz="1800" dirty="0">
                <a:effectLst/>
                <a:latin typeface="Cambria" panose="02040503050406030204" pitchFamily="18" charset="0"/>
              </a:rPr>
              <a:t>ekabet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belirli bir </a:t>
            </a:r>
            <a:r>
              <a:rPr lang="tr-TR" sz="1800" b="1" dirty="0">
                <a:effectLst/>
                <a:latin typeface="Cambria" panose="02040503050406030204" pitchFamily="18" charset="0"/>
              </a:rPr>
              <a:t>yer, zaman ve </a:t>
            </a:r>
            <a:r>
              <a:rPr lang="tr-TR" sz="1800" b="1" dirty="0" err="1">
                <a:effectLst/>
                <a:latin typeface="Cambria" panose="02040503050406030204" pitchFamily="18" charset="0"/>
              </a:rPr>
              <a:t>işin</a:t>
            </a:r>
            <a:r>
              <a:rPr lang="tr-TR" sz="1800" b="1" dirty="0">
                <a:effectLst/>
                <a:latin typeface="Cambria" panose="02040503050406030204" pitchFamily="18" charset="0"/>
              </a:rPr>
              <a:t> </a:t>
            </a:r>
            <a:r>
              <a:rPr lang="tr-TR" sz="1800" b="1" dirty="0" err="1">
                <a:effectLst/>
                <a:latin typeface="Cambria" panose="02040503050406030204" pitchFamily="18" charset="0"/>
              </a:rPr>
              <a:t>türu</a:t>
            </a:r>
            <a:r>
              <a:rPr lang="tr-TR" sz="1800" b="1" dirty="0">
                <a:effectLst/>
                <a:latin typeface="Cambria" panose="02040503050406030204" pitchFamily="18" charset="0"/>
              </a:rPr>
              <a:t>̈ </a:t>
            </a:r>
            <a:r>
              <a:rPr lang="tr-TR" sz="1800" dirty="0">
                <a:effectLst/>
                <a:latin typeface="Cambria" panose="02040503050406030204" pitchFamily="18" charset="0"/>
              </a:rPr>
              <a:t>ile </a:t>
            </a:r>
            <a:r>
              <a:rPr lang="tr-TR" sz="1800" dirty="0" err="1">
                <a:effectLst/>
                <a:latin typeface="Cambria" panose="02040503050406030204" pitchFamily="18" charset="0"/>
              </a:rPr>
              <a:t>sınırlandırılmıs</a:t>
            </a:r>
            <a:r>
              <a:rPr lang="tr-TR" sz="1800" dirty="0">
                <a:effectLst/>
                <a:latin typeface="Cambria" panose="02040503050406030204" pitchFamily="18" charset="0"/>
              </a:rPr>
              <a:t>̧ olması gerekmektedir. Bu </a:t>
            </a:r>
            <a:r>
              <a:rPr lang="tr-TR" sz="1800" dirty="0" err="1">
                <a:effectLst/>
                <a:latin typeface="Cambria" panose="02040503050406030204" pitchFamily="18" charset="0"/>
              </a:rPr>
              <a:t>düzenlemeye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“Rekabet </a:t>
            </a:r>
            <a:r>
              <a:rPr lang="tr-TR" sz="1800" i="1" dirty="0" err="1">
                <a:effectLst/>
                <a:latin typeface="Cambria" panose="02040503050406030204" pitchFamily="18" charset="0"/>
              </a:rPr>
              <a:t>yasağı</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ekonomik </a:t>
            </a:r>
            <a:r>
              <a:rPr lang="tr-TR" sz="1800" i="1" dirty="0" err="1">
                <a:effectLst/>
                <a:latin typeface="Cambria" panose="02040503050406030204" pitchFamily="18" charset="0"/>
              </a:rPr>
              <a:t>geleceğini</a:t>
            </a:r>
            <a:r>
              <a:rPr lang="tr-TR" sz="1800" i="1" dirty="0">
                <a:effectLst/>
                <a:latin typeface="Cambria" panose="02040503050406030204" pitchFamily="18" charset="0"/>
              </a:rPr>
              <a:t> hakkaniyete aykırı olarak tehlikeye </a:t>
            </a:r>
            <a:r>
              <a:rPr lang="tr-TR" sz="1800" i="1" dirty="0" err="1">
                <a:effectLst/>
                <a:latin typeface="Cambria" panose="02040503050406030204" pitchFamily="18" charset="0"/>
              </a:rPr>
              <a:t>düşürecek</a:t>
            </a:r>
            <a:r>
              <a:rPr lang="tr-TR" sz="1800" i="1" dirty="0">
                <a:effectLst/>
                <a:latin typeface="Cambria" panose="02040503050406030204" pitchFamily="18" charset="0"/>
              </a:rPr>
              <a:t> </a:t>
            </a:r>
            <a:r>
              <a:rPr lang="tr-TR" sz="1800" i="1" dirty="0" err="1">
                <a:effectLst/>
                <a:latin typeface="Cambria" panose="02040503050406030204" pitchFamily="18" charset="0"/>
              </a:rPr>
              <a:t>biçimde</a:t>
            </a:r>
            <a:r>
              <a:rPr lang="tr-TR" sz="1800" i="1" dirty="0">
                <a:effectLst/>
                <a:latin typeface="Cambria" panose="02040503050406030204" pitchFamily="18" charset="0"/>
              </a:rPr>
              <a:t> yer, zaman ve </a:t>
            </a:r>
            <a:r>
              <a:rPr lang="tr-TR" sz="1800" i="1" dirty="0" err="1">
                <a:effectLst/>
                <a:latin typeface="Cambria" panose="02040503050406030204" pitchFamily="18" charset="0"/>
              </a:rPr>
              <a:t>işlerin</a:t>
            </a:r>
            <a:r>
              <a:rPr lang="tr-TR" sz="1800" i="1" dirty="0">
                <a:effectLst/>
                <a:latin typeface="Cambria" panose="02040503050406030204" pitchFamily="18" charset="0"/>
              </a:rPr>
              <a:t> </a:t>
            </a:r>
            <a:r>
              <a:rPr lang="tr-TR" sz="1800" i="1" dirty="0" err="1">
                <a:effectLst/>
                <a:latin typeface="Cambria" panose="02040503050406030204" pitchFamily="18" charset="0"/>
              </a:rPr>
              <a:t>türu</a:t>
            </a:r>
            <a:r>
              <a:rPr lang="tr-TR" sz="1800" i="1" dirty="0">
                <a:effectLst/>
                <a:latin typeface="Cambria" panose="02040503050406030204" pitchFamily="18" charset="0"/>
              </a:rPr>
              <a:t>̈ bakımından uygun olmayan sınırlamalar </a:t>
            </a:r>
            <a:r>
              <a:rPr lang="tr-TR" sz="1800" i="1" dirty="0" err="1">
                <a:effectLst/>
                <a:latin typeface="Cambria" panose="02040503050406030204" pitchFamily="18" charset="0"/>
              </a:rPr>
              <a:t>içeremez</a:t>
            </a:r>
            <a:r>
              <a:rPr lang="tr-TR" sz="1800" i="1" dirty="0">
                <a:effectLst/>
                <a:latin typeface="Cambria" panose="02040503050406030204" pitchFamily="18" charset="0"/>
              </a:rPr>
              <a:t>”</a:t>
            </a:r>
            <a:r>
              <a:rPr lang="tr-TR" sz="1800" dirty="0">
                <a:effectLst/>
                <a:latin typeface="Cambria" panose="02040503050406030204" pitchFamily="18" charset="0"/>
              </a:rPr>
              <a:t>. </a:t>
            </a:r>
            <a:endParaRPr lang="tr-TR" dirty="0"/>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109652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F9E754-602F-CA5C-2D8D-9CA751A033D8}"/>
              </a:ext>
            </a:extLst>
          </p:cNvPr>
          <p:cNvSpPr>
            <a:spLocks noGrp="1"/>
          </p:cNvSpPr>
          <p:nvPr>
            <p:ph type="title"/>
          </p:nvPr>
        </p:nvSpPr>
        <p:spPr/>
        <p:txBody>
          <a:bodyPr/>
          <a:lstStyle/>
          <a:p>
            <a:pPr algn="ctr"/>
            <a:r>
              <a:rPr lang="tr-TR" sz="1800" b="1" dirty="0">
                <a:effectLst/>
                <a:latin typeface="Graphik"/>
              </a:rPr>
              <a:t>İŞ SÖZLEŞMESİNİN KURULMASI VE ŞEKLİ </a:t>
            </a:r>
            <a:br>
              <a:rPr lang="tr-TR" dirty="0"/>
            </a:br>
            <a:endParaRPr lang="tr-TR" dirty="0"/>
          </a:p>
        </p:txBody>
      </p:sp>
      <p:sp>
        <p:nvSpPr>
          <p:cNvPr id="3" name="İçerik Yer Tutucusu 2">
            <a:extLst>
              <a:ext uri="{FF2B5EF4-FFF2-40B4-BE49-F238E27FC236}">
                <a16:creationId xmlns:a16="http://schemas.microsoft.com/office/drawing/2014/main" id="{42E87233-6484-2022-E33C-554A48A7B2F7}"/>
              </a:ext>
            </a:extLst>
          </p:cNvPr>
          <p:cNvSpPr>
            <a:spLocks noGrp="1"/>
          </p:cNvSpPr>
          <p:nvPr>
            <p:ph idx="1"/>
          </p:nvPr>
        </p:nvSpPr>
        <p:spPr/>
        <p:txBody>
          <a:bodyPr>
            <a:normAutofit/>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sözleşme</a:t>
            </a:r>
            <a:r>
              <a:rPr lang="tr-TR" sz="1800" dirty="0">
                <a:effectLst/>
                <a:latin typeface="Cambria" panose="02040503050406030204" pitchFamily="18" charset="0"/>
              </a:rPr>
              <a:t> ehliyetini haiz </a:t>
            </a:r>
            <a:r>
              <a:rPr lang="tr-TR" sz="1800" dirty="0" err="1">
                <a:effectLst/>
                <a:latin typeface="Cambria" panose="02040503050406030204" pitchFamily="18" charset="0"/>
              </a:rPr>
              <a:t>işveren</a:t>
            </a:r>
            <a:r>
              <a:rPr lang="tr-TR" sz="1800" dirty="0">
                <a:effectLst/>
                <a:latin typeface="Cambria" panose="02040503050406030204" pitchFamily="18" charset="0"/>
              </a:rPr>
              <a:t> ve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karşılıklı</a:t>
            </a:r>
            <a:r>
              <a:rPr lang="tr-TR" sz="1800" dirty="0">
                <a:effectLst/>
                <a:latin typeface="Cambria" panose="02040503050406030204" pitchFamily="18" charset="0"/>
              </a:rPr>
              <a:t> ve birbirlerine uygun olarak irade beyanlarını </a:t>
            </a:r>
            <a:r>
              <a:rPr lang="tr-TR" sz="1800" dirty="0" err="1">
                <a:effectLst/>
                <a:latin typeface="Cambria" panose="02040503050406030204" pitchFamily="18" charset="0"/>
              </a:rPr>
              <a:t>açıklamaları</a:t>
            </a:r>
            <a:r>
              <a:rPr lang="tr-TR" sz="1800" dirty="0">
                <a:effectLst/>
                <a:latin typeface="Cambria" panose="02040503050406030204" pitchFamily="18" charset="0"/>
              </a:rPr>
              <a:t> ile meydana gelir. </a:t>
            </a:r>
            <a:r>
              <a:rPr lang="tr-TR" sz="1800" dirty="0" err="1">
                <a:effectLst/>
                <a:latin typeface="Cambria" panose="02040503050406030204" pitchFamily="18" charset="0"/>
              </a:rPr>
              <a:t>Sözleşmenin</a:t>
            </a:r>
            <a:r>
              <a:rPr lang="tr-TR" sz="1800" dirty="0">
                <a:effectLst/>
                <a:latin typeface="Cambria" panose="02040503050406030204" pitchFamily="18" charset="0"/>
              </a:rPr>
              <a:t> bir tarafı </a:t>
            </a:r>
            <a:r>
              <a:rPr lang="tr-TR" sz="1800" dirty="0" err="1">
                <a:effectLst/>
                <a:latin typeface="Cambria" panose="02040503050406030204" pitchFamily="18" charset="0"/>
              </a:rPr>
              <a:t>gerçek</a:t>
            </a:r>
            <a:r>
              <a:rPr lang="tr-TR" sz="1800" dirty="0">
                <a:effectLst/>
                <a:latin typeface="Cambria" panose="02040503050406030204" pitchFamily="18" charset="0"/>
              </a:rPr>
              <a:t> veya </a:t>
            </a:r>
            <a:r>
              <a:rPr lang="tr-TR" sz="1800" dirty="0" err="1">
                <a:effectLst/>
                <a:latin typeface="Cambria" panose="02040503050406030204" pitchFamily="18" charset="0"/>
              </a:rPr>
              <a:t>tüzel</a:t>
            </a:r>
            <a:r>
              <a:rPr lang="tr-TR" sz="1800" dirty="0">
                <a:effectLst/>
                <a:latin typeface="Cambria" panose="02040503050406030204" pitchFamily="18" charset="0"/>
              </a:rPr>
              <a:t> </a:t>
            </a:r>
            <a:r>
              <a:rPr lang="tr-TR" sz="1800" dirty="0" err="1">
                <a:effectLst/>
                <a:latin typeface="Cambria" panose="02040503050406030204" pitchFamily="18" charset="0"/>
              </a:rPr>
              <a:t>kişi</a:t>
            </a:r>
            <a:r>
              <a:rPr lang="tr-TR" sz="1800" dirty="0">
                <a:effectLst/>
                <a:latin typeface="Cambria" panose="02040503050406030204" pitchFamily="18" charset="0"/>
              </a:rPr>
              <a:t> ya da </a:t>
            </a:r>
            <a:r>
              <a:rPr lang="tr-TR" sz="1800" dirty="0" err="1">
                <a:effectLst/>
                <a:latin typeface="Cambria" panose="02040503050406030204" pitchFamily="18" charset="0"/>
              </a:rPr>
              <a:t>tüzel</a:t>
            </a:r>
            <a:r>
              <a:rPr lang="tr-TR" sz="1800" dirty="0">
                <a:effectLst/>
                <a:latin typeface="Cambria" panose="02040503050406030204" pitchFamily="18" charset="0"/>
              </a:rPr>
              <a:t> </a:t>
            </a:r>
            <a:r>
              <a:rPr lang="tr-TR" sz="1800" dirty="0" err="1">
                <a:effectLst/>
                <a:latin typeface="Cambria" panose="02040503050406030204" pitchFamily="18" charset="0"/>
              </a:rPr>
              <a:t>kişiliği</a:t>
            </a:r>
            <a:r>
              <a:rPr lang="tr-TR" sz="1800" dirty="0">
                <a:effectLst/>
                <a:latin typeface="Cambria" panose="02040503050406030204" pitchFamily="18" charset="0"/>
              </a:rPr>
              <a:t> bulunmayan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olabileceği</a:t>
            </a:r>
            <a:r>
              <a:rPr lang="tr-TR" sz="1800" dirty="0">
                <a:effectLst/>
                <a:latin typeface="Cambria" panose="02040503050406030204" pitchFamily="18" charset="0"/>
              </a:rPr>
              <a:t> halde, </a:t>
            </a:r>
            <a:r>
              <a:rPr lang="tr-TR" sz="1800" dirty="0" err="1">
                <a:effectLst/>
                <a:latin typeface="Cambria" panose="02040503050406030204" pitchFamily="18" charset="0"/>
              </a:rPr>
              <a:t>diğer</a:t>
            </a:r>
            <a:r>
              <a:rPr lang="tr-TR" sz="1800" dirty="0">
                <a:effectLst/>
                <a:latin typeface="Cambria" panose="02040503050406030204" pitchFamily="18" charset="0"/>
              </a:rPr>
              <a:t> tarafını </a:t>
            </a:r>
            <a:r>
              <a:rPr lang="tr-TR" sz="1800" dirty="0" err="1">
                <a:effectLst/>
                <a:latin typeface="Cambria" panose="02040503050406030204" pitchFamily="18" charset="0"/>
              </a:rPr>
              <a:t>oluşturan</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sadece </a:t>
            </a:r>
            <a:r>
              <a:rPr lang="tr-TR" sz="1800" dirty="0" err="1">
                <a:effectLst/>
                <a:latin typeface="Cambria" panose="02040503050406030204" pitchFamily="18" charset="0"/>
              </a:rPr>
              <a:t>gerçek</a:t>
            </a:r>
            <a:r>
              <a:rPr lang="tr-TR" sz="1800" dirty="0">
                <a:effectLst/>
                <a:latin typeface="Cambria" panose="02040503050406030204" pitchFamily="18" charset="0"/>
              </a:rPr>
              <a:t> </a:t>
            </a:r>
            <a:r>
              <a:rPr lang="tr-TR" sz="1800" dirty="0" err="1">
                <a:effectLst/>
                <a:latin typeface="Cambria" panose="02040503050406030204" pitchFamily="18" charset="0"/>
              </a:rPr>
              <a:t>kişi</a:t>
            </a:r>
            <a:r>
              <a:rPr lang="tr-TR" sz="1800" dirty="0">
                <a:effectLst/>
                <a:latin typeface="Cambria" panose="02040503050406030204" pitchFamily="18" charset="0"/>
              </a:rPr>
              <a:t> olabilir.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geçerli</a:t>
            </a:r>
            <a:r>
              <a:rPr lang="tr-TR" sz="1800" dirty="0">
                <a:effectLst/>
                <a:latin typeface="Cambria" panose="02040503050406030204" pitchFamily="18" charset="0"/>
              </a:rPr>
              <a:t> bir </a:t>
            </a:r>
            <a:r>
              <a:rPr lang="tr-TR" sz="1800" dirty="0" err="1">
                <a:effectLst/>
                <a:latin typeface="Cambria" panose="02040503050406030204" pitchFamily="18" charset="0"/>
              </a:rPr>
              <a:t>şekilde</a:t>
            </a:r>
            <a:r>
              <a:rPr lang="tr-TR" sz="1800" dirty="0">
                <a:effectLst/>
                <a:latin typeface="Cambria" panose="02040503050406030204" pitchFamily="18" charset="0"/>
              </a:rPr>
              <a:t> kurulabilmesi </a:t>
            </a:r>
            <a:r>
              <a:rPr lang="tr-TR" sz="1800" dirty="0" err="1">
                <a:effectLst/>
                <a:latin typeface="Cambria" panose="02040503050406030204" pitchFamily="18" charset="0"/>
              </a:rPr>
              <a:t>için</a:t>
            </a:r>
            <a:r>
              <a:rPr lang="tr-TR" sz="1800" dirty="0">
                <a:effectLst/>
                <a:latin typeface="Cambria" panose="02040503050406030204" pitchFamily="18" charset="0"/>
              </a:rPr>
              <a:t> tarafların hukuki </a:t>
            </a:r>
            <a:r>
              <a:rPr lang="tr-TR" sz="1800" dirty="0" err="1">
                <a:effectLst/>
                <a:latin typeface="Cambria" panose="02040503050406030204" pitchFamily="18" charset="0"/>
              </a:rPr>
              <a:t>işlem</a:t>
            </a:r>
            <a:r>
              <a:rPr lang="tr-TR" sz="1800" dirty="0">
                <a:effectLst/>
                <a:latin typeface="Cambria" panose="02040503050406030204" pitchFamily="18" charset="0"/>
              </a:rPr>
              <a:t> ehliyetine (ayırt etme </a:t>
            </a:r>
            <a:r>
              <a:rPr lang="tr-TR" sz="1800" dirty="0" err="1">
                <a:effectLst/>
                <a:latin typeface="Cambria" panose="02040503050406030204" pitchFamily="18" charset="0"/>
              </a:rPr>
              <a:t>gücüne</a:t>
            </a:r>
            <a:r>
              <a:rPr lang="tr-TR" sz="1800" dirty="0">
                <a:effectLst/>
                <a:latin typeface="Cambria" panose="02040503050406030204" pitchFamily="18" charset="0"/>
              </a:rPr>
              <a:t> sahip olmak, ergin olmak ve kısıtlı olmamak) sahip olması zorunludur. </a:t>
            </a:r>
            <a:endParaRPr lang="tr-TR" dirty="0"/>
          </a:p>
          <a:p>
            <a:r>
              <a:rPr lang="tr-TR" sz="1800" dirty="0">
                <a:effectLst/>
                <a:latin typeface="Cambria" panose="02040503050406030204" pitchFamily="18" charset="0"/>
              </a:rPr>
              <a:t>Ayırt etme </a:t>
            </a:r>
            <a:r>
              <a:rPr lang="tr-TR" sz="1800" dirty="0" err="1">
                <a:effectLst/>
                <a:latin typeface="Cambria" panose="02040503050406030204" pitchFamily="18" charset="0"/>
              </a:rPr>
              <a:t>gücüne</a:t>
            </a:r>
            <a:r>
              <a:rPr lang="tr-TR" sz="1800" dirty="0">
                <a:effectLst/>
                <a:latin typeface="Cambria" panose="02040503050406030204" pitchFamily="18" charset="0"/>
              </a:rPr>
              <a:t> sahip olmakla birlikte ergin olmayanlar, bir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deyişle</a:t>
            </a:r>
            <a:r>
              <a:rPr lang="tr-TR" sz="1800" dirty="0">
                <a:effectLst/>
                <a:latin typeface="Cambria" panose="02040503050406030204" pitchFamily="18" charset="0"/>
              </a:rPr>
              <a:t> 18 </a:t>
            </a:r>
            <a:r>
              <a:rPr lang="tr-TR" sz="1800" dirty="0" err="1">
                <a:effectLst/>
                <a:latin typeface="Cambria" panose="02040503050406030204" pitchFamily="18" charset="0"/>
              </a:rPr>
              <a:t>yaşını</a:t>
            </a:r>
            <a:r>
              <a:rPr lang="tr-TR" sz="1800" dirty="0">
                <a:effectLst/>
                <a:latin typeface="Cambria" panose="02040503050406030204" pitchFamily="18" charset="0"/>
              </a:rPr>
              <a:t> </a:t>
            </a:r>
            <a:r>
              <a:rPr lang="tr-TR" sz="1800" dirty="0" err="1">
                <a:effectLst/>
                <a:latin typeface="Cambria" panose="02040503050406030204" pitchFamily="18" charset="0"/>
              </a:rPr>
              <a:t>doldurmamıs</a:t>
            </a:r>
            <a:r>
              <a:rPr lang="tr-TR" sz="1800" dirty="0">
                <a:effectLst/>
                <a:latin typeface="Cambria" panose="02040503050406030204" pitchFamily="18" charset="0"/>
              </a:rPr>
              <a:t>̧ olanlar, veli veya vasilerinin izni ile iş </a:t>
            </a:r>
            <a:r>
              <a:rPr lang="tr-TR" sz="1800" dirty="0" err="1">
                <a:effectLst/>
                <a:latin typeface="Cambria" panose="02040503050406030204" pitchFamily="18" charset="0"/>
              </a:rPr>
              <a:t>sözleşmesi</a:t>
            </a:r>
            <a:r>
              <a:rPr lang="tr-TR" sz="1800" dirty="0">
                <a:effectLst/>
                <a:latin typeface="Cambria" panose="02040503050406030204" pitchFamily="18" charset="0"/>
              </a:rPr>
              <a:t> yapabilirler. </a:t>
            </a:r>
            <a:r>
              <a:rPr lang="tr-TR" sz="1800" dirty="0" err="1">
                <a:effectLst/>
                <a:latin typeface="Cambria" panose="02040503050406030204" pitchFamily="18" charset="0"/>
              </a:rPr>
              <a:t>Şu</a:t>
            </a:r>
            <a:r>
              <a:rPr lang="tr-TR" sz="1800" dirty="0">
                <a:effectLst/>
                <a:latin typeface="Cambria" panose="02040503050406030204" pitchFamily="18" charset="0"/>
              </a:rPr>
              <a:t> kadar ki, veli ve vasileri tarafından meslek veya sanatla </a:t>
            </a:r>
            <a:r>
              <a:rPr lang="tr-TR" sz="1800" dirty="0" err="1">
                <a:effectLst/>
                <a:latin typeface="Cambria" panose="02040503050406030204" pitchFamily="18" charset="0"/>
              </a:rPr>
              <a:t>uğraşmasına</a:t>
            </a:r>
            <a:r>
              <a:rPr lang="tr-TR" sz="1800" dirty="0">
                <a:effectLst/>
                <a:latin typeface="Cambria" panose="02040503050406030204" pitchFamily="18" charset="0"/>
              </a:rPr>
              <a:t> veya aile </a:t>
            </a:r>
            <a:r>
              <a:rPr lang="tr-TR" sz="1800" dirty="0" err="1">
                <a:effectLst/>
                <a:latin typeface="Cambria" panose="02040503050406030204" pitchFamily="18" charset="0"/>
              </a:rPr>
              <a:t>dışında</a:t>
            </a:r>
            <a:r>
              <a:rPr lang="tr-TR" sz="1800" dirty="0">
                <a:effectLst/>
                <a:latin typeface="Cambria" panose="02040503050406030204" pitchFamily="18" charset="0"/>
              </a:rPr>
              <a:t> </a:t>
            </a:r>
            <a:r>
              <a:rPr lang="tr-TR" sz="1800" dirty="0" err="1">
                <a:effectLst/>
                <a:latin typeface="Cambria" panose="02040503050406030204" pitchFamily="18" charset="0"/>
              </a:rPr>
              <a:t>yaşamalarına</a:t>
            </a:r>
            <a:r>
              <a:rPr lang="tr-TR" sz="1800" dirty="0">
                <a:effectLst/>
                <a:latin typeface="Cambria" panose="02040503050406030204" pitchFamily="18" charset="0"/>
              </a:rPr>
              <a:t> izin verilen 18 </a:t>
            </a:r>
            <a:r>
              <a:rPr lang="tr-TR" sz="1800" dirty="0" err="1">
                <a:effectLst/>
                <a:latin typeface="Cambria" panose="02040503050406030204" pitchFamily="18" charset="0"/>
              </a:rPr>
              <a:t>yaşından</a:t>
            </a:r>
            <a:r>
              <a:rPr lang="tr-TR" sz="1800" dirty="0">
                <a:effectLst/>
                <a:latin typeface="Cambria" panose="02040503050406030204" pitchFamily="18" charset="0"/>
              </a:rPr>
              <a:t> </a:t>
            </a:r>
            <a:r>
              <a:rPr lang="tr-TR" sz="1800" dirty="0" err="1">
                <a:effectLst/>
                <a:latin typeface="Cambria" panose="02040503050406030204" pitchFamily="18" charset="0"/>
              </a:rPr>
              <a:t>küçükler</a:t>
            </a:r>
            <a:r>
              <a:rPr lang="tr-TR" sz="1800" dirty="0">
                <a:effectLst/>
                <a:latin typeface="Cambria" panose="02040503050406030204" pitchFamily="18" charset="0"/>
              </a:rPr>
              <a:t> tekrar izin almaksızın iş </a:t>
            </a:r>
            <a:r>
              <a:rPr lang="tr-TR" sz="1800" dirty="0" err="1">
                <a:effectLst/>
                <a:latin typeface="Cambria" panose="02040503050406030204" pitchFamily="18" charset="0"/>
              </a:rPr>
              <a:t>sözleşmesi</a:t>
            </a:r>
            <a:r>
              <a:rPr lang="tr-TR" sz="1800" dirty="0">
                <a:effectLst/>
                <a:latin typeface="Cambria" panose="02040503050406030204" pitchFamily="18" charset="0"/>
              </a:rPr>
              <a:t> yapabilirler. </a:t>
            </a:r>
            <a:endParaRPr lang="tr-TR" dirty="0"/>
          </a:p>
          <a:p>
            <a:pPr marL="0" indent="0">
              <a:buNone/>
            </a:pP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3102170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8976F1-D104-D6EC-B783-769113FAABAF}"/>
              </a:ext>
            </a:extLst>
          </p:cNvPr>
          <p:cNvSpPr>
            <a:spLocks noGrp="1"/>
          </p:cNvSpPr>
          <p:nvPr>
            <p:ph type="title"/>
          </p:nvPr>
        </p:nvSpPr>
        <p:spPr/>
        <p:txBody>
          <a:bodyPr/>
          <a:lstStyle/>
          <a:p>
            <a:pPr algn="ctr"/>
            <a:r>
              <a:rPr lang="tr-TR" dirty="0"/>
              <a:t>Rekabet Yasağına Aykırılığın Sonuçları</a:t>
            </a:r>
          </a:p>
        </p:txBody>
      </p:sp>
      <p:sp>
        <p:nvSpPr>
          <p:cNvPr id="3" name="İçerik Yer Tutucusu 2">
            <a:extLst>
              <a:ext uri="{FF2B5EF4-FFF2-40B4-BE49-F238E27FC236}">
                <a16:creationId xmlns:a16="http://schemas.microsoft.com/office/drawing/2014/main" id="{89473E3D-70E3-93BD-1979-D5BCBCF39476}"/>
              </a:ext>
            </a:extLst>
          </p:cNvPr>
          <p:cNvSpPr>
            <a:spLocks noGrp="1"/>
          </p:cNvSpPr>
          <p:nvPr>
            <p:ph idx="1"/>
          </p:nvPr>
        </p:nvSpPr>
        <p:spPr/>
        <p:txBody>
          <a:bodyPr/>
          <a:lstStyle/>
          <a:p>
            <a:r>
              <a:rPr lang="tr-TR" sz="1800" i="1" dirty="0">
                <a:effectLst/>
                <a:latin typeface="Cambria" panose="02040503050406030204" pitchFamily="18" charset="0"/>
              </a:rPr>
              <a:t>Rekabet </a:t>
            </a:r>
            <a:r>
              <a:rPr lang="tr-TR" sz="1800" i="1" dirty="0" err="1">
                <a:effectLst/>
                <a:latin typeface="Cambria" panose="02040503050406030204" pitchFamily="18" charset="0"/>
              </a:rPr>
              <a:t>yasağına</a:t>
            </a:r>
            <a:r>
              <a:rPr lang="tr-TR" sz="1800" i="1" dirty="0">
                <a:effectLst/>
                <a:latin typeface="Cambria" panose="02040503050406030204" pitchFamily="18" charset="0"/>
              </a:rPr>
              <a:t> aykırı davranan </a:t>
            </a:r>
            <a:r>
              <a:rPr lang="tr-TR" sz="1800" i="1" dirty="0" err="1">
                <a:effectLst/>
                <a:latin typeface="Cambria" panose="02040503050406030204" pitchFamily="18" charset="0"/>
              </a:rPr>
              <a:t>işçi</a:t>
            </a:r>
            <a:r>
              <a:rPr lang="tr-TR" sz="1800" i="1" dirty="0">
                <a:effectLst/>
                <a:latin typeface="Cambria" panose="02040503050406030204" pitchFamily="18" charset="0"/>
              </a:rPr>
              <a:t>, bunun sonucu olarak </a:t>
            </a:r>
            <a:r>
              <a:rPr lang="tr-TR" sz="1800" i="1" dirty="0" err="1">
                <a:effectLst/>
                <a:latin typeface="Cambria" panose="02040503050406030204" pitchFamily="18" charset="0"/>
              </a:rPr>
              <a:t>işverenin</a:t>
            </a:r>
            <a:r>
              <a:rPr lang="tr-TR" sz="1800" i="1" dirty="0">
                <a:effectLst/>
                <a:latin typeface="Cambria" panose="02040503050406030204" pitchFamily="18" charset="0"/>
              </a:rPr>
              <a:t> </a:t>
            </a:r>
            <a:r>
              <a:rPr lang="tr-TR" sz="1800" i="1" dirty="0" err="1">
                <a:effectLst/>
                <a:latin typeface="Cambria" panose="02040503050406030204" pitchFamily="18" charset="0"/>
              </a:rPr>
              <a:t>uğradığı</a:t>
            </a:r>
            <a:r>
              <a:rPr lang="tr-TR" sz="1800" i="1" dirty="0">
                <a:effectLst/>
                <a:latin typeface="Cambria" panose="02040503050406030204" pitchFamily="18" charset="0"/>
              </a:rPr>
              <a:t> </a:t>
            </a:r>
            <a:r>
              <a:rPr lang="tr-TR" sz="1800" i="1" dirty="0" err="1">
                <a:effectLst/>
                <a:latin typeface="Cambria" panose="02040503050406030204" pitchFamily="18" charset="0"/>
              </a:rPr>
              <a:t>bütün</a:t>
            </a:r>
            <a:r>
              <a:rPr lang="tr-TR" sz="1800" i="1" dirty="0">
                <a:effectLst/>
                <a:latin typeface="Cambria" panose="02040503050406030204" pitchFamily="18" charset="0"/>
              </a:rPr>
              <a:t> zararları gidermekle </a:t>
            </a:r>
            <a:r>
              <a:rPr lang="tr-TR" sz="1800" i="1" dirty="0" err="1">
                <a:effectLst/>
                <a:latin typeface="Cambria" panose="02040503050406030204" pitchFamily="18" charset="0"/>
              </a:rPr>
              <a:t>yükümlüdür</a:t>
            </a:r>
            <a:r>
              <a:rPr lang="tr-TR" sz="1800" i="1" dirty="0">
                <a:effectLst/>
                <a:latin typeface="Cambria" panose="02040503050406030204" pitchFamily="18" charset="0"/>
              </a:rPr>
              <a:t>. </a:t>
            </a:r>
            <a:r>
              <a:rPr lang="tr-TR" sz="1800" i="1" dirty="0" err="1">
                <a:effectLst/>
                <a:latin typeface="Cambria" panose="02040503050406030204" pitchFamily="18" charset="0"/>
              </a:rPr>
              <a:t>Yasağa</a:t>
            </a:r>
            <a:r>
              <a:rPr lang="tr-TR" sz="1800" i="1" dirty="0">
                <a:effectLst/>
                <a:latin typeface="Cambria" panose="02040503050406030204" pitchFamily="18" charset="0"/>
              </a:rPr>
              <a:t> aykırı </a:t>
            </a:r>
            <a:r>
              <a:rPr lang="tr-TR" sz="1800" i="1" dirty="0" err="1">
                <a:effectLst/>
                <a:latin typeface="Cambria" panose="02040503050406030204" pitchFamily="18" charset="0"/>
              </a:rPr>
              <a:t>davranıs</a:t>
            </a:r>
            <a:r>
              <a:rPr lang="tr-TR" sz="1800" i="1" dirty="0">
                <a:effectLst/>
                <a:latin typeface="Cambria" panose="02040503050406030204" pitchFamily="18" charset="0"/>
              </a:rPr>
              <a:t>̧ bir ceza </a:t>
            </a:r>
            <a:r>
              <a:rPr lang="tr-TR" sz="1800" i="1" dirty="0" err="1">
                <a:effectLst/>
                <a:latin typeface="Cambria" panose="02040503050406030204" pitchFamily="18" charset="0"/>
              </a:rPr>
              <a:t>koşuluna</a:t>
            </a:r>
            <a:r>
              <a:rPr lang="tr-TR" sz="1800" i="1" dirty="0">
                <a:effectLst/>
                <a:latin typeface="Cambria" panose="02040503050406030204" pitchFamily="18" charset="0"/>
              </a:rPr>
              <a:t> </a:t>
            </a:r>
            <a:r>
              <a:rPr lang="tr-TR" sz="1800" i="1" dirty="0" err="1">
                <a:effectLst/>
                <a:latin typeface="Cambria" panose="02040503050406030204" pitchFamily="18" charset="0"/>
              </a:rPr>
              <a:t>bağlanmışsa</a:t>
            </a:r>
            <a:r>
              <a:rPr lang="tr-TR" sz="1800" i="1" dirty="0">
                <a:effectLst/>
                <a:latin typeface="Cambria" panose="02040503050406030204" pitchFamily="18" charset="0"/>
              </a:rPr>
              <a:t> ve </a:t>
            </a:r>
            <a:r>
              <a:rPr lang="tr-TR" sz="1800" i="1" dirty="0" err="1">
                <a:effectLst/>
                <a:latin typeface="Cambria" panose="02040503050406030204" pitchFamily="18" charset="0"/>
              </a:rPr>
              <a:t>sözleşmede</a:t>
            </a:r>
            <a:r>
              <a:rPr lang="tr-TR" sz="1800" i="1" dirty="0">
                <a:effectLst/>
                <a:latin typeface="Cambria" panose="02040503050406030204" pitchFamily="18" charset="0"/>
              </a:rPr>
              <a:t> aksine bir </a:t>
            </a:r>
            <a:r>
              <a:rPr lang="tr-TR" sz="1800" i="1" dirty="0" err="1">
                <a:effectLst/>
                <a:latin typeface="Cambria" panose="02040503050406030204" pitchFamily="18" charset="0"/>
              </a:rPr>
              <a:t>hüküm</a:t>
            </a:r>
            <a:r>
              <a:rPr lang="tr-TR" sz="1800" i="1" dirty="0">
                <a:effectLst/>
                <a:latin typeface="Cambria" panose="02040503050406030204" pitchFamily="18" charset="0"/>
              </a:rPr>
              <a:t> de yoksa,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öngörülen</a:t>
            </a:r>
            <a:r>
              <a:rPr lang="tr-TR" sz="1800" i="1" dirty="0">
                <a:effectLst/>
                <a:latin typeface="Cambria" panose="02040503050406030204" pitchFamily="18" charset="0"/>
              </a:rPr>
              <a:t> miktarı </a:t>
            </a:r>
            <a:r>
              <a:rPr lang="tr-TR" sz="1800" i="1" dirty="0" err="1">
                <a:effectLst/>
                <a:latin typeface="Cambria" panose="02040503050406030204" pitchFamily="18" charset="0"/>
              </a:rPr>
              <a:t>ödeyerek</a:t>
            </a:r>
            <a:r>
              <a:rPr lang="tr-TR" sz="1800" i="1" dirty="0">
                <a:effectLst/>
                <a:latin typeface="Cambria" panose="02040503050406030204" pitchFamily="18" charset="0"/>
              </a:rPr>
              <a:t> rekabet </a:t>
            </a:r>
            <a:r>
              <a:rPr lang="tr-TR" sz="1800" i="1" dirty="0" err="1">
                <a:effectLst/>
                <a:latin typeface="Cambria" panose="02040503050406030204" pitchFamily="18" charset="0"/>
              </a:rPr>
              <a:t>yasağına</a:t>
            </a:r>
            <a:r>
              <a:rPr lang="tr-TR" sz="1800" i="1" dirty="0">
                <a:effectLst/>
                <a:latin typeface="Cambria" panose="02040503050406030204" pitchFamily="18" charset="0"/>
              </a:rPr>
              <a:t> </a:t>
            </a:r>
            <a:r>
              <a:rPr lang="tr-TR" sz="1800" i="1" dirty="0" err="1">
                <a:effectLst/>
                <a:latin typeface="Cambria" panose="02040503050406030204" pitchFamily="18" charset="0"/>
              </a:rPr>
              <a:t>ilişkin</a:t>
            </a:r>
            <a:r>
              <a:rPr lang="tr-TR" sz="1800" i="1" dirty="0">
                <a:effectLst/>
                <a:latin typeface="Cambria" panose="02040503050406030204" pitchFamily="18" charset="0"/>
              </a:rPr>
              <a:t> borcundan kurtulabilir; ancak, </a:t>
            </a:r>
            <a:r>
              <a:rPr lang="tr-TR" sz="1800" i="1" dirty="0" err="1">
                <a:effectLst/>
                <a:latin typeface="Cambria" panose="02040503050406030204" pitchFamily="18" charset="0"/>
              </a:rPr>
              <a:t>işçi</a:t>
            </a:r>
            <a:r>
              <a:rPr lang="tr-TR" sz="1800" i="1" dirty="0">
                <a:effectLst/>
                <a:latin typeface="Cambria" panose="02040503050406030204" pitchFamily="18" charset="0"/>
              </a:rPr>
              <a:t> bu miktarı </a:t>
            </a:r>
            <a:r>
              <a:rPr lang="tr-TR" sz="1800" i="1" dirty="0" err="1">
                <a:effectLst/>
                <a:latin typeface="Cambria" panose="02040503050406030204" pitchFamily="18" charset="0"/>
              </a:rPr>
              <a:t>aşan</a:t>
            </a:r>
            <a:r>
              <a:rPr lang="tr-TR" sz="1800" i="1" dirty="0">
                <a:effectLst/>
                <a:latin typeface="Cambria" panose="02040503050406030204" pitchFamily="18" charset="0"/>
              </a:rPr>
              <a:t> zararı gidermek zorundadır. </a:t>
            </a:r>
            <a:r>
              <a:rPr lang="tr-TR" sz="1800" i="1" dirty="0" err="1">
                <a:effectLst/>
                <a:latin typeface="Cambria" panose="02040503050406030204" pitchFamily="18" charset="0"/>
              </a:rPr>
              <a:t>İşveren</a:t>
            </a:r>
            <a:r>
              <a:rPr lang="tr-TR" sz="1800" i="1" dirty="0">
                <a:effectLst/>
                <a:latin typeface="Cambria" panose="02040503050406030204" pitchFamily="18" charset="0"/>
              </a:rPr>
              <a:t>, ceza </a:t>
            </a:r>
            <a:r>
              <a:rPr lang="tr-TR" sz="1800" i="1" dirty="0" err="1">
                <a:effectLst/>
                <a:latin typeface="Cambria" panose="02040503050406030204" pitchFamily="18" charset="0"/>
              </a:rPr>
              <a:t>koşulu</a:t>
            </a:r>
            <a:r>
              <a:rPr lang="tr-TR" sz="1800" i="1" dirty="0">
                <a:effectLst/>
                <a:latin typeface="Cambria" panose="02040503050406030204" pitchFamily="18" charset="0"/>
              </a:rPr>
              <a:t> ve </a:t>
            </a:r>
            <a:r>
              <a:rPr lang="tr-TR" sz="1800" i="1" dirty="0" err="1">
                <a:effectLst/>
                <a:latin typeface="Cambria" panose="02040503050406030204" pitchFamily="18" charset="0"/>
              </a:rPr>
              <a:t>doğabilecek</a:t>
            </a:r>
            <a:r>
              <a:rPr lang="tr-TR" sz="1800" i="1" dirty="0">
                <a:effectLst/>
                <a:latin typeface="Cambria" panose="02040503050406030204" pitchFamily="18" charset="0"/>
              </a:rPr>
              <a:t> ek zararlarının </a:t>
            </a:r>
            <a:r>
              <a:rPr lang="tr-TR" sz="1800" i="1" dirty="0" err="1">
                <a:effectLst/>
                <a:latin typeface="Cambria" panose="02040503050406030204" pitchFamily="18" charset="0"/>
              </a:rPr>
              <a:t>ödenmesi</a:t>
            </a:r>
            <a:r>
              <a:rPr lang="tr-TR" sz="1800" i="1" dirty="0">
                <a:effectLst/>
                <a:latin typeface="Cambria" panose="02040503050406030204" pitchFamily="18" charset="0"/>
              </a:rPr>
              <a:t> </a:t>
            </a:r>
            <a:r>
              <a:rPr lang="tr-TR" sz="1800" i="1" dirty="0" err="1">
                <a:effectLst/>
                <a:latin typeface="Cambria" panose="02040503050406030204" pitchFamily="18" charset="0"/>
              </a:rPr>
              <a:t>dışında</a:t>
            </a:r>
            <a:r>
              <a:rPr lang="tr-TR" sz="1800" i="1" dirty="0">
                <a:effectLst/>
                <a:latin typeface="Cambria" panose="02040503050406030204" pitchFamily="18" charset="0"/>
              </a:rPr>
              <a:t>, </a:t>
            </a:r>
            <a:r>
              <a:rPr lang="tr-TR" sz="1800" i="1" dirty="0" err="1">
                <a:effectLst/>
                <a:latin typeface="Cambria" panose="02040503050406030204" pitchFamily="18" charset="0"/>
              </a:rPr>
              <a:t>sözleşmede</a:t>
            </a:r>
            <a:r>
              <a:rPr lang="tr-TR" sz="1800" i="1" dirty="0">
                <a:effectLst/>
                <a:latin typeface="Cambria" panose="02040503050406030204" pitchFamily="18" charset="0"/>
              </a:rPr>
              <a:t> yazılı olarak </a:t>
            </a:r>
            <a:r>
              <a:rPr lang="tr-TR" sz="1800" i="1" dirty="0" err="1">
                <a:effectLst/>
                <a:latin typeface="Cambria" panose="02040503050406030204" pitchFamily="18" charset="0"/>
              </a:rPr>
              <a:t>açıkça</a:t>
            </a:r>
            <a:r>
              <a:rPr lang="tr-TR" sz="1800" i="1" dirty="0">
                <a:effectLst/>
                <a:latin typeface="Cambria" panose="02040503050406030204" pitchFamily="18" charset="0"/>
              </a:rPr>
              <a:t> saklı tutması </a:t>
            </a:r>
            <a:r>
              <a:rPr lang="tr-TR" sz="1800" i="1" dirty="0" err="1">
                <a:effectLst/>
                <a:latin typeface="Cambria" panose="02040503050406030204" pitchFamily="18" charset="0"/>
              </a:rPr>
              <a:t>koşuluyla</a:t>
            </a:r>
            <a:r>
              <a:rPr lang="tr-TR" sz="1800" i="1" dirty="0">
                <a:effectLst/>
                <a:latin typeface="Cambria" panose="02040503050406030204" pitchFamily="18" charset="0"/>
              </a:rPr>
              <a:t>, kendisinin ihlal veya tehdit edilen menfaatlerinin </a:t>
            </a:r>
            <a:r>
              <a:rPr lang="tr-TR" sz="1800" i="1" dirty="0" err="1">
                <a:effectLst/>
                <a:latin typeface="Cambria" panose="02040503050406030204" pitchFamily="18" charset="0"/>
              </a:rPr>
              <a:t>önemi</a:t>
            </a:r>
            <a:r>
              <a:rPr lang="tr-TR" sz="1800" i="1" dirty="0">
                <a:effectLst/>
                <a:latin typeface="Cambria" panose="02040503050406030204" pitchFamily="18" charset="0"/>
              </a:rPr>
              <a:t> ile </a:t>
            </a:r>
            <a:r>
              <a:rPr lang="tr-TR" sz="1800" i="1" dirty="0" err="1">
                <a:effectLst/>
                <a:latin typeface="Cambria" panose="02040503050406030204" pitchFamily="18" charset="0"/>
              </a:rPr>
              <a:t>işçinin</a:t>
            </a:r>
            <a:r>
              <a:rPr lang="tr-TR" sz="1800" i="1" dirty="0">
                <a:effectLst/>
                <a:latin typeface="Cambria" panose="02040503050406030204" pitchFamily="18" charset="0"/>
              </a:rPr>
              <a:t> </a:t>
            </a:r>
            <a:r>
              <a:rPr lang="tr-TR" sz="1800" i="1" dirty="0" err="1">
                <a:effectLst/>
                <a:latin typeface="Cambria" panose="02040503050406030204" pitchFamily="18" charset="0"/>
              </a:rPr>
              <a:t>davranışı</a:t>
            </a:r>
            <a:r>
              <a:rPr lang="tr-TR" sz="1800" i="1" dirty="0">
                <a:effectLst/>
                <a:latin typeface="Cambria" panose="02040503050406030204" pitchFamily="18" charset="0"/>
              </a:rPr>
              <a:t> haklı </a:t>
            </a:r>
            <a:r>
              <a:rPr lang="tr-TR" sz="1800" i="1" dirty="0" err="1">
                <a:effectLst/>
                <a:latin typeface="Cambria" panose="02040503050406030204" pitchFamily="18" charset="0"/>
              </a:rPr>
              <a:t>gösteriyorsa</a:t>
            </a:r>
            <a:r>
              <a:rPr lang="tr-TR" sz="1800" i="1" dirty="0">
                <a:effectLst/>
                <a:latin typeface="Cambria" panose="02040503050406030204" pitchFamily="18" charset="0"/>
              </a:rPr>
              <a:t>, </a:t>
            </a:r>
            <a:r>
              <a:rPr lang="tr-TR" sz="1800" i="1" dirty="0" err="1">
                <a:effectLst/>
                <a:latin typeface="Cambria" panose="02040503050406030204" pitchFamily="18" charset="0"/>
              </a:rPr>
              <a:t>yasağa</a:t>
            </a:r>
            <a:r>
              <a:rPr lang="tr-TR" sz="1800" i="1" dirty="0">
                <a:effectLst/>
                <a:latin typeface="Cambria" panose="02040503050406030204" pitchFamily="18" charset="0"/>
              </a:rPr>
              <a:t> aykırı </a:t>
            </a:r>
            <a:r>
              <a:rPr lang="tr-TR" sz="1800" i="1" dirty="0" err="1">
                <a:effectLst/>
                <a:latin typeface="Cambria" panose="02040503050406030204" pitchFamily="18" charset="0"/>
              </a:rPr>
              <a:t>davranışa</a:t>
            </a:r>
            <a:r>
              <a:rPr lang="tr-TR" sz="1800" i="1" dirty="0">
                <a:effectLst/>
                <a:latin typeface="Cambria" panose="02040503050406030204" pitchFamily="18" charset="0"/>
              </a:rPr>
              <a:t> son verilmesini de isteyebilir”</a:t>
            </a:r>
            <a:r>
              <a:rPr lang="tr-TR" sz="1800" dirty="0">
                <a:effectLst/>
                <a:latin typeface="Cambria" panose="02040503050406030204" pitchFamily="18" charset="0"/>
              </a:rPr>
              <a:t>. Rekabet </a:t>
            </a:r>
            <a:r>
              <a:rPr lang="tr-TR" sz="1800" dirty="0" err="1">
                <a:effectLst/>
                <a:latin typeface="Cambria" panose="02040503050406030204" pitchFamily="18" charset="0"/>
              </a:rPr>
              <a:t>yasağına</a:t>
            </a:r>
            <a:r>
              <a:rPr lang="tr-TR" sz="1800" dirty="0">
                <a:effectLst/>
                <a:latin typeface="Cambria" panose="02040503050406030204" pitchFamily="18" charset="0"/>
              </a:rPr>
              <a:t> </a:t>
            </a:r>
            <a:r>
              <a:rPr lang="tr-TR" sz="1800" dirty="0" err="1">
                <a:effectLst/>
                <a:latin typeface="Cambria" panose="02040503050406030204" pitchFamily="18" charset="0"/>
              </a:rPr>
              <a:t>aykırılığın</a:t>
            </a:r>
            <a:r>
              <a:rPr lang="tr-TR" sz="1800" dirty="0">
                <a:effectLst/>
                <a:latin typeface="Cambria" panose="02040503050406030204" pitchFamily="18" charset="0"/>
              </a:rPr>
              <a:t> </a:t>
            </a:r>
            <a:r>
              <a:rPr lang="tr-TR" sz="1800" b="1" dirty="0">
                <a:effectLst/>
                <a:latin typeface="Cambria" panose="02040503050406030204" pitchFamily="18" charset="0"/>
              </a:rPr>
              <a:t>ceza </a:t>
            </a:r>
            <a:r>
              <a:rPr lang="tr-TR" sz="1800" b="1" dirty="0" err="1">
                <a:effectLst/>
                <a:latin typeface="Cambria" panose="02040503050406030204" pitchFamily="18" charset="0"/>
              </a:rPr>
              <a:t>koşulu</a:t>
            </a:r>
            <a:r>
              <a:rPr lang="tr-TR" sz="1800" dirty="0" err="1">
                <a:effectLst/>
                <a:latin typeface="Cambria" panose="02040503050406030204" pitchFamily="18" charset="0"/>
              </a:rPr>
              <a:t>na</a:t>
            </a:r>
            <a:r>
              <a:rPr lang="tr-TR" sz="1800" dirty="0">
                <a:effectLst/>
                <a:latin typeface="Cambria" panose="02040503050406030204" pitchFamily="18" charset="0"/>
              </a:rPr>
              <a:t> </a:t>
            </a:r>
            <a:r>
              <a:rPr lang="tr-TR" sz="1800" dirty="0" err="1">
                <a:effectLst/>
                <a:latin typeface="Cambria" panose="02040503050406030204" pitchFamily="18" charset="0"/>
              </a:rPr>
              <a:t>bağlanması</a:t>
            </a:r>
            <a:r>
              <a:rPr lang="tr-TR" sz="1800" dirty="0">
                <a:effectLst/>
                <a:latin typeface="Cambria" panose="02040503050406030204" pitchFamily="18" charset="0"/>
              </a:rPr>
              <a:t> durumunda </a:t>
            </a:r>
            <a:r>
              <a:rPr lang="tr-TR" sz="1800" b="1" dirty="0" err="1">
                <a:effectLst/>
                <a:latin typeface="Cambria" panose="02040503050406030204" pitchFamily="18" charset="0"/>
              </a:rPr>
              <a:t>işveren</a:t>
            </a:r>
            <a:r>
              <a:rPr lang="tr-TR" sz="1800" b="1" dirty="0">
                <a:effectLst/>
                <a:latin typeface="Cambria" panose="02040503050406030204" pitchFamily="18" charset="0"/>
              </a:rPr>
              <a:t> zararın </a:t>
            </a:r>
            <a:r>
              <a:rPr lang="tr-TR" sz="1800" b="1" dirty="0" err="1">
                <a:effectLst/>
                <a:latin typeface="Cambria" panose="02040503050406030204" pitchFamily="18" charset="0"/>
              </a:rPr>
              <a:t>varlığı</a:t>
            </a:r>
            <a:r>
              <a:rPr lang="tr-TR" sz="1800" b="1" dirty="0">
                <a:effectLst/>
                <a:latin typeface="Cambria" panose="02040503050406030204" pitchFamily="18" charset="0"/>
              </a:rPr>
              <a:t> ve miktarını ispat </a:t>
            </a:r>
            <a:r>
              <a:rPr lang="tr-TR" sz="1800" b="1" dirty="0" err="1">
                <a:effectLst/>
                <a:latin typeface="Cambria" panose="02040503050406030204" pitchFamily="18" charset="0"/>
              </a:rPr>
              <a:t>yüku</a:t>
            </a:r>
            <a:r>
              <a:rPr lang="tr-TR" sz="1800" b="1" dirty="0">
                <a:effectLst/>
                <a:latin typeface="Cambria" panose="02040503050406030204" pitchFamily="18" charset="0"/>
              </a:rPr>
              <a:t>̈ altında olmaksızın </a:t>
            </a:r>
            <a:r>
              <a:rPr lang="tr-TR" sz="1800" b="1" dirty="0" err="1">
                <a:effectLst/>
                <a:latin typeface="Cambria" panose="02040503050406030204" pitchFamily="18" charset="0"/>
              </a:rPr>
              <a:t>kararlaştırılan</a:t>
            </a:r>
            <a:r>
              <a:rPr lang="tr-TR" sz="1800" b="1" dirty="0">
                <a:effectLst/>
                <a:latin typeface="Cambria" panose="02040503050406030204" pitchFamily="18" charset="0"/>
              </a:rPr>
              <a:t> miktarı </a:t>
            </a:r>
            <a:r>
              <a:rPr lang="tr-TR" sz="1800" dirty="0">
                <a:effectLst/>
                <a:latin typeface="Cambria" panose="02040503050406030204" pitchFamily="18" charset="0"/>
              </a:rPr>
              <a:t>talep edebilecektir.</a:t>
            </a:r>
            <a:endParaRPr lang="tr-TR" dirty="0"/>
          </a:p>
          <a:p>
            <a:endParaRPr lang="tr-TR" dirty="0"/>
          </a:p>
        </p:txBody>
      </p:sp>
    </p:spTree>
    <p:extLst>
      <p:ext uri="{BB962C8B-B14F-4D97-AF65-F5344CB8AC3E}">
        <p14:creationId xmlns:p14="http://schemas.microsoft.com/office/powerpoint/2010/main" val="2655744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8C117C-20CF-1E67-0C52-93889BF8834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F048F20-5486-7BBD-F4D4-D7A6A69076E2}"/>
              </a:ext>
            </a:extLst>
          </p:cNvPr>
          <p:cNvSpPr>
            <a:spLocks noGrp="1"/>
          </p:cNvSpPr>
          <p:nvPr>
            <p:ph idx="1"/>
          </p:nvPr>
        </p:nvSpPr>
        <p:spPr/>
        <p:txBody>
          <a:bodyPr/>
          <a:lstStyle/>
          <a:p>
            <a:r>
              <a:rPr lang="tr-TR" sz="1800" i="1" dirty="0">
                <a:effectLst/>
                <a:latin typeface="Cambria" panose="02040503050406030204" pitchFamily="18" charset="0"/>
              </a:rPr>
              <a:t>Rekabet </a:t>
            </a:r>
            <a:r>
              <a:rPr lang="tr-TR" sz="1800" i="1" dirty="0" err="1">
                <a:effectLst/>
                <a:latin typeface="Cambria" panose="02040503050406030204" pitchFamily="18" charset="0"/>
              </a:rPr>
              <a:t>yasağı</a:t>
            </a:r>
            <a:r>
              <a:rPr lang="tr-TR" sz="1800" i="1" dirty="0">
                <a:effectLst/>
                <a:latin typeface="Cambria" panose="02040503050406030204" pitchFamily="18" charset="0"/>
              </a:rPr>
              <a:t>, </a:t>
            </a:r>
            <a:r>
              <a:rPr lang="tr-TR" sz="1800" i="1" dirty="0" err="1">
                <a:effectLst/>
                <a:latin typeface="Cambria" panose="02040503050406030204" pitchFamily="18" charset="0"/>
              </a:rPr>
              <a:t>işverenin</a:t>
            </a:r>
            <a:r>
              <a:rPr lang="tr-TR" sz="1800" i="1" dirty="0">
                <a:effectLst/>
                <a:latin typeface="Cambria" panose="02040503050406030204" pitchFamily="18" charset="0"/>
              </a:rPr>
              <a:t> bu </a:t>
            </a:r>
            <a:r>
              <a:rPr lang="tr-TR" sz="1800" i="1" dirty="0" err="1">
                <a:effectLst/>
                <a:latin typeface="Cambria" panose="02040503050406030204" pitchFamily="18" charset="0"/>
              </a:rPr>
              <a:t>yasağın</a:t>
            </a:r>
            <a:r>
              <a:rPr lang="tr-TR" sz="1800" i="1" dirty="0">
                <a:effectLst/>
                <a:latin typeface="Cambria" panose="02040503050406030204" pitchFamily="18" charset="0"/>
              </a:rPr>
              <a:t> </a:t>
            </a:r>
            <a:r>
              <a:rPr lang="tr-TR" sz="1800" i="1" dirty="0" err="1">
                <a:effectLst/>
                <a:latin typeface="Cambria" panose="02040503050406030204" pitchFamily="18" charset="0"/>
              </a:rPr>
              <a:t>sürdürülmesinde</a:t>
            </a:r>
            <a:r>
              <a:rPr lang="tr-TR" sz="1800" i="1" dirty="0">
                <a:effectLst/>
                <a:latin typeface="Cambria" panose="02040503050406030204" pitchFamily="18" charset="0"/>
              </a:rPr>
              <a:t> </a:t>
            </a:r>
            <a:r>
              <a:rPr lang="tr-TR" sz="1800" i="1" dirty="0" err="1">
                <a:effectLst/>
                <a:latin typeface="Cambria" panose="02040503050406030204" pitchFamily="18" charset="0"/>
              </a:rPr>
              <a:t>gerçek</a:t>
            </a:r>
            <a:r>
              <a:rPr lang="tr-TR" sz="1800" i="1" dirty="0">
                <a:effectLst/>
                <a:latin typeface="Cambria" panose="02040503050406030204" pitchFamily="18" charset="0"/>
              </a:rPr>
              <a:t> bir yararının </a:t>
            </a:r>
            <a:r>
              <a:rPr lang="tr-TR" sz="1800" i="1" dirty="0" err="1">
                <a:effectLst/>
                <a:latin typeface="Cambria" panose="02040503050406030204" pitchFamily="18" charset="0"/>
              </a:rPr>
              <a:t>olmadığı</a:t>
            </a:r>
            <a:r>
              <a:rPr lang="tr-TR" sz="1800" i="1" dirty="0">
                <a:effectLst/>
                <a:latin typeface="Cambria" panose="02040503050406030204" pitchFamily="18" charset="0"/>
              </a:rPr>
              <a:t> </a:t>
            </a:r>
            <a:r>
              <a:rPr lang="tr-TR" sz="1800" i="1" dirty="0" err="1">
                <a:effectLst/>
                <a:latin typeface="Cambria" panose="02040503050406030204" pitchFamily="18" charset="0"/>
              </a:rPr>
              <a:t>belirlenmişse</a:t>
            </a:r>
            <a:r>
              <a:rPr lang="tr-TR" sz="1800" i="1" dirty="0">
                <a:effectLst/>
                <a:latin typeface="Cambria" panose="02040503050406030204" pitchFamily="18" charset="0"/>
              </a:rPr>
              <a:t> sona erer. </a:t>
            </a:r>
            <a:r>
              <a:rPr lang="tr-TR" sz="1800" i="1" dirty="0" err="1">
                <a:effectLst/>
                <a:latin typeface="Cambria" panose="02040503050406030204" pitchFamily="18" charset="0"/>
              </a:rPr>
              <a:t>Sözleşme</a:t>
            </a:r>
            <a:r>
              <a:rPr lang="tr-TR" sz="1800" i="1" dirty="0">
                <a:effectLst/>
                <a:latin typeface="Cambria" panose="02040503050406030204" pitchFamily="18" charset="0"/>
              </a:rPr>
              <a:t>, haklı bir sebep olmaksızın </a:t>
            </a:r>
            <a:r>
              <a:rPr lang="tr-TR" sz="1800" i="1" dirty="0" err="1">
                <a:effectLst/>
                <a:latin typeface="Cambria" panose="02040503050406030204" pitchFamily="18" charset="0"/>
              </a:rPr>
              <a:t>işveren</a:t>
            </a:r>
            <a:r>
              <a:rPr lang="tr-TR" sz="1800" i="1" dirty="0">
                <a:effectLst/>
                <a:latin typeface="Cambria" panose="02040503050406030204" pitchFamily="18" charset="0"/>
              </a:rPr>
              <a:t> tarafından veya </a:t>
            </a:r>
            <a:r>
              <a:rPr lang="tr-TR" sz="1800" i="1" dirty="0" err="1">
                <a:effectLst/>
                <a:latin typeface="Cambria" panose="02040503050406030204" pitchFamily="18" charset="0"/>
              </a:rPr>
              <a:t>işverene</a:t>
            </a:r>
            <a:r>
              <a:rPr lang="tr-TR" sz="1800" i="1" dirty="0">
                <a:effectLst/>
                <a:latin typeface="Cambria" panose="02040503050406030204" pitchFamily="18" charset="0"/>
              </a:rPr>
              <a:t> </a:t>
            </a:r>
            <a:r>
              <a:rPr lang="tr-TR" sz="1800" i="1" dirty="0" err="1">
                <a:effectLst/>
                <a:latin typeface="Cambria" panose="02040503050406030204" pitchFamily="18" charset="0"/>
              </a:rPr>
              <a:t>yüklenebilen</a:t>
            </a:r>
            <a:r>
              <a:rPr lang="tr-TR" sz="1800" i="1" dirty="0">
                <a:effectLst/>
                <a:latin typeface="Cambria" panose="02040503050406030204" pitchFamily="18" charset="0"/>
              </a:rPr>
              <a:t> bir nedenle </a:t>
            </a:r>
            <a:r>
              <a:rPr lang="tr-TR" sz="1800" i="1" dirty="0" err="1">
                <a:effectLst/>
                <a:latin typeface="Cambria" panose="02040503050406030204" pitchFamily="18" charset="0"/>
              </a:rPr>
              <a:t>işçi</a:t>
            </a:r>
            <a:r>
              <a:rPr lang="tr-TR" sz="1800" i="1" dirty="0">
                <a:effectLst/>
                <a:latin typeface="Cambria" panose="02040503050406030204" pitchFamily="18" charset="0"/>
              </a:rPr>
              <a:t> tarafından feshedilirse, rekabet </a:t>
            </a:r>
            <a:r>
              <a:rPr lang="tr-TR" sz="1800" i="1" dirty="0" err="1">
                <a:effectLst/>
                <a:latin typeface="Cambria" panose="02040503050406030204" pitchFamily="18" charset="0"/>
              </a:rPr>
              <a:t>yasağı</a:t>
            </a:r>
            <a:r>
              <a:rPr lang="tr-TR" sz="1800" i="1" dirty="0">
                <a:effectLst/>
                <a:latin typeface="Cambria" panose="02040503050406030204" pitchFamily="18" charset="0"/>
              </a:rPr>
              <a:t> sona erer”</a:t>
            </a:r>
            <a:r>
              <a:rPr lang="tr-TR" sz="1800" dirty="0">
                <a:effectLst/>
                <a:latin typeface="Cambria" panose="02040503050406030204" pitchFamily="18" charset="0"/>
              </a:rPr>
              <a:t>. Madde metninden </a:t>
            </a:r>
            <a:r>
              <a:rPr lang="tr-TR" sz="1800" dirty="0" err="1">
                <a:effectLst/>
                <a:latin typeface="Cambria" panose="02040503050406030204" pitchFamily="18" charset="0"/>
              </a:rPr>
              <a:t>anlaşılacağı</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rekabet </a:t>
            </a:r>
            <a:r>
              <a:rPr lang="tr-TR" sz="1800" dirty="0" err="1">
                <a:effectLst/>
                <a:latin typeface="Cambria" panose="02040503050406030204" pitchFamily="18" charset="0"/>
              </a:rPr>
              <a:t>yasağının</a:t>
            </a:r>
            <a:r>
              <a:rPr lang="tr-TR" sz="1800" dirty="0">
                <a:effectLst/>
                <a:latin typeface="Cambria" panose="02040503050406030204" pitchFamily="18" charset="0"/>
              </a:rPr>
              <a:t> sona ermesi bakımından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sözleşme</a:t>
            </a:r>
            <a:r>
              <a:rPr lang="tr-TR" sz="1800" dirty="0">
                <a:effectLst/>
                <a:latin typeface="Cambria" panose="02040503050406030204" pitchFamily="18" charset="0"/>
              </a:rPr>
              <a:t> taraflarından hangisi tarafından ve hangi sebeple </a:t>
            </a:r>
            <a:r>
              <a:rPr lang="tr-TR" sz="1800" dirty="0" err="1">
                <a:effectLst/>
                <a:latin typeface="Cambria" panose="02040503050406030204" pitchFamily="18" charset="0"/>
              </a:rPr>
              <a:t>feshedildiği</a:t>
            </a:r>
            <a:r>
              <a:rPr lang="tr-TR" sz="1800" dirty="0">
                <a:effectLst/>
                <a:latin typeface="Cambria" panose="02040503050406030204" pitchFamily="18" charset="0"/>
              </a:rPr>
              <a:t> de </a:t>
            </a:r>
            <a:r>
              <a:rPr lang="tr-TR" sz="1800" dirty="0" err="1">
                <a:effectLst/>
                <a:latin typeface="Cambria" panose="02040503050406030204" pitchFamily="18" charset="0"/>
              </a:rPr>
              <a:t>önem</a:t>
            </a:r>
            <a:r>
              <a:rPr lang="tr-TR" sz="1800" dirty="0">
                <a:effectLst/>
                <a:latin typeface="Cambria" panose="02040503050406030204" pitchFamily="18" charset="0"/>
              </a:rPr>
              <a:t> arz etmektedir. </a:t>
            </a:r>
            <a:r>
              <a:rPr lang="tr-TR" sz="1800" i="1" dirty="0" err="1">
                <a:effectLst/>
                <a:latin typeface="Cambria" panose="02040503050406030204" pitchFamily="18" charset="0"/>
              </a:rPr>
              <a:t>Şöyle</a:t>
            </a:r>
            <a:r>
              <a:rPr lang="tr-TR" sz="1800" i="1" dirty="0">
                <a:effectLst/>
                <a:latin typeface="Cambria" panose="02040503050406030204" pitchFamily="18" charset="0"/>
              </a:rPr>
              <a:t> ki, </a:t>
            </a:r>
            <a:r>
              <a:rPr lang="tr-TR" sz="1800" b="1" dirty="0">
                <a:effectLst/>
                <a:latin typeface="Cambria" panose="02040503050406030204" pitchFamily="18" charset="0"/>
              </a:rPr>
              <a:t>iş </a:t>
            </a:r>
            <a:r>
              <a:rPr lang="tr-TR" sz="1800" b="1" dirty="0" err="1">
                <a:effectLst/>
                <a:latin typeface="Cambria" panose="02040503050406030204" pitchFamily="18" charset="0"/>
              </a:rPr>
              <a:t>sözleşmesini</a:t>
            </a:r>
            <a:r>
              <a:rPr lang="tr-TR" sz="1800" b="1" dirty="0">
                <a:effectLst/>
                <a:latin typeface="Cambria" panose="02040503050406030204" pitchFamily="18" charset="0"/>
              </a:rPr>
              <a:t> haklı bir neden olmaksızın </a:t>
            </a:r>
            <a:r>
              <a:rPr lang="tr-TR" sz="1800" b="1" dirty="0" err="1">
                <a:effectLst/>
                <a:latin typeface="Cambria" panose="02040503050406030204" pitchFamily="18" charset="0"/>
              </a:rPr>
              <a:t>işveren</a:t>
            </a:r>
            <a:r>
              <a:rPr lang="tr-TR" sz="1800" b="1" dirty="0">
                <a:effectLst/>
                <a:latin typeface="Cambria" panose="02040503050406030204" pitchFamily="18" charset="0"/>
              </a:rPr>
              <a:t> </a:t>
            </a:r>
            <a:r>
              <a:rPr lang="tr-TR" sz="1800" b="1" dirty="0" err="1">
                <a:effectLst/>
                <a:latin typeface="Cambria" panose="02040503050406030204" pitchFamily="18" charset="0"/>
              </a:rPr>
              <a:t>feshetmis</a:t>
            </a:r>
            <a:r>
              <a:rPr lang="tr-TR" sz="1800" b="1" dirty="0">
                <a:effectLst/>
                <a:latin typeface="Cambria" panose="02040503050406030204" pitchFamily="18" charset="0"/>
              </a:rPr>
              <a:t>̧ yahut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işverenden</a:t>
            </a:r>
            <a:r>
              <a:rPr lang="tr-TR" sz="1800" b="1" dirty="0">
                <a:effectLst/>
                <a:latin typeface="Cambria" panose="02040503050406030204" pitchFamily="18" charset="0"/>
              </a:rPr>
              <a:t> kaynaklanan haklı bir nedenle </a:t>
            </a:r>
            <a:r>
              <a:rPr lang="tr-TR" sz="1800" b="1" dirty="0" err="1">
                <a:effectLst/>
                <a:latin typeface="Cambria" panose="02040503050406030204" pitchFamily="18" charset="0"/>
              </a:rPr>
              <a:t>feshetmis</a:t>
            </a:r>
            <a:r>
              <a:rPr lang="tr-TR" sz="1800" b="1" dirty="0">
                <a:effectLst/>
                <a:latin typeface="Cambria" panose="02040503050406030204" pitchFamily="18" charset="0"/>
              </a:rPr>
              <a:t>̧ ise, rekabet </a:t>
            </a:r>
            <a:r>
              <a:rPr lang="tr-TR" sz="1800" b="1" dirty="0" err="1">
                <a:effectLst/>
                <a:latin typeface="Cambria" panose="02040503050406030204" pitchFamily="18" charset="0"/>
              </a:rPr>
              <a:t>yasağı</a:t>
            </a:r>
            <a:r>
              <a:rPr lang="tr-TR" sz="1800" b="1" dirty="0">
                <a:effectLst/>
                <a:latin typeface="Cambria" panose="02040503050406030204" pitchFamily="18" charset="0"/>
              </a:rPr>
              <a:t> sona erecektir</a:t>
            </a:r>
            <a:r>
              <a:rPr lang="tr-TR" sz="1800" dirty="0">
                <a:effectLst/>
                <a:latin typeface="Cambria" panose="02040503050406030204" pitchFamily="18" charset="0"/>
              </a:rPr>
              <a:t>. Ayrıca, taraflar </a:t>
            </a:r>
            <a:r>
              <a:rPr lang="tr-TR" sz="1800" b="1" dirty="0">
                <a:effectLst/>
                <a:latin typeface="Cambria" panose="02040503050406030204" pitchFamily="18" charset="0"/>
              </a:rPr>
              <a:t>rekabet </a:t>
            </a:r>
            <a:r>
              <a:rPr lang="tr-TR" sz="1800" b="1" dirty="0" err="1">
                <a:effectLst/>
                <a:latin typeface="Cambria" panose="02040503050406030204" pitchFamily="18" charset="0"/>
              </a:rPr>
              <a:t>yasağının</a:t>
            </a:r>
            <a:r>
              <a:rPr lang="tr-TR" sz="1800" b="1" dirty="0">
                <a:effectLst/>
                <a:latin typeface="Cambria" panose="02040503050406030204" pitchFamily="18" charset="0"/>
              </a:rPr>
              <a:t> kaldırılması konusunda </a:t>
            </a:r>
            <a:r>
              <a:rPr lang="tr-TR" sz="1800" b="1" dirty="0" err="1">
                <a:effectLst/>
                <a:latin typeface="Cambria" panose="02040503050406030204" pitchFamily="18" charset="0"/>
              </a:rPr>
              <a:t>anlaşma</a:t>
            </a:r>
            <a:r>
              <a:rPr lang="tr-TR" sz="1800" b="1" dirty="0">
                <a:effectLst/>
                <a:latin typeface="Cambria" panose="02040503050406030204" pitchFamily="18" charset="0"/>
              </a:rPr>
              <a:t> yaparak </a:t>
            </a:r>
            <a:r>
              <a:rPr lang="tr-TR" sz="1800" dirty="0">
                <a:effectLst/>
                <a:latin typeface="Cambria" panose="02040503050406030204" pitchFamily="18" charset="0"/>
              </a:rPr>
              <a:t>da bu </a:t>
            </a:r>
            <a:r>
              <a:rPr lang="tr-TR" sz="1800" dirty="0" err="1">
                <a:effectLst/>
                <a:latin typeface="Cambria" panose="02040503050406030204" pitchFamily="18" charset="0"/>
              </a:rPr>
              <a:t>ilişkiyi</a:t>
            </a:r>
            <a:r>
              <a:rPr lang="tr-TR" sz="1800" dirty="0">
                <a:effectLst/>
                <a:latin typeface="Cambria" panose="02040503050406030204" pitchFamily="18" charset="0"/>
              </a:rPr>
              <a:t> sona erdirebilir. Aynı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karşı</a:t>
            </a:r>
            <a:r>
              <a:rPr lang="tr-TR" sz="1800" dirty="0">
                <a:effectLst/>
                <a:latin typeface="Cambria" panose="02040503050406030204" pitchFamily="18" charset="0"/>
              </a:rPr>
              <a:t> edim </a:t>
            </a:r>
            <a:r>
              <a:rPr lang="tr-TR" sz="1800" dirty="0" err="1">
                <a:effectLst/>
                <a:latin typeface="Cambria" panose="02040503050406030204" pitchFamily="18" charset="0"/>
              </a:rPr>
              <a:t>öngörülmemis</a:t>
            </a:r>
            <a:r>
              <a:rPr lang="tr-TR" sz="1800" dirty="0">
                <a:effectLst/>
                <a:latin typeface="Cambria" panose="02040503050406030204" pitchFamily="18" charset="0"/>
              </a:rPr>
              <a:t>̧ bir rekabet </a:t>
            </a:r>
            <a:r>
              <a:rPr lang="tr-TR" sz="1800" dirty="0" err="1">
                <a:effectLst/>
                <a:latin typeface="Cambria" panose="02040503050406030204" pitchFamily="18" charset="0"/>
              </a:rPr>
              <a:t>yasağında</a:t>
            </a:r>
            <a:r>
              <a:rPr lang="tr-TR" sz="1800" dirty="0">
                <a:effectLst/>
                <a:latin typeface="Cambria" panose="02040503050406030204" pitchFamily="18" charset="0"/>
              </a:rPr>
              <a:t> </a:t>
            </a:r>
            <a:r>
              <a:rPr lang="tr-TR" sz="1800" b="1" dirty="0" err="1">
                <a:effectLst/>
                <a:latin typeface="Cambria" panose="02040503050406030204" pitchFamily="18" charset="0"/>
              </a:rPr>
              <a:t>işveren</a:t>
            </a:r>
            <a:r>
              <a:rPr lang="tr-TR" sz="1800" b="1" dirty="0">
                <a:effectLst/>
                <a:latin typeface="Cambria" panose="02040503050406030204" pitchFamily="18" charset="0"/>
              </a:rPr>
              <a:t> tek taraflı beyanıyla rekabet </a:t>
            </a:r>
            <a:r>
              <a:rPr lang="tr-TR" sz="1800" b="1" dirty="0" err="1">
                <a:effectLst/>
                <a:latin typeface="Cambria" panose="02040503050406030204" pitchFamily="18" charset="0"/>
              </a:rPr>
              <a:t>yasağından</a:t>
            </a:r>
            <a:r>
              <a:rPr lang="tr-TR" sz="1800" b="1" dirty="0">
                <a:effectLst/>
                <a:latin typeface="Cambria" panose="02040503050406030204" pitchFamily="18" charset="0"/>
              </a:rPr>
              <a:t> </a:t>
            </a:r>
            <a:r>
              <a:rPr lang="tr-TR" sz="1800" b="1" dirty="0" err="1">
                <a:effectLst/>
                <a:latin typeface="Cambria" panose="02040503050406030204" pitchFamily="18" charset="0"/>
              </a:rPr>
              <a:t>vazgeçebilir</a:t>
            </a:r>
            <a:r>
              <a:rPr lang="tr-TR" sz="1800" b="1" dirty="0">
                <a:effectLst/>
                <a:latin typeface="Cambria" panose="02040503050406030204" pitchFamily="18" charset="0"/>
              </a:rPr>
              <a:t> ve rekabet </a:t>
            </a:r>
            <a:r>
              <a:rPr lang="tr-TR" sz="1800" b="1" dirty="0" err="1">
                <a:effectLst/>
                <a:latin typeface="Cambria" panose="02040503050406030204" pitchFamily="18" charset="0"/>
              </a:rPr>
              <a:t>yasağını</a:t>
            </a:r>
            <a:r>
              <a:rPr lang="tr-TR" sz="1800" b="1" dirty="0">
                <a:effectLst/>
                <a:latin typeface="Cambria" panose="02040503050406030204" pitchFamily="18" charset="0"/>
              </a:rPr>
              <a:t> kaldırabilir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2907572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E1A1A4-AA95-C108-D418-92FFD64A4201}"/>
              </a:ext>
            </a:extLst>
          </p:cNvPr>
          <p:cNvSpPr>
            <a:spLocks noGrp="1"/>
          </p:cNvSpPr>
          <p:nvPr>
            <p:ph type="title"/>
          </p:nvPr>
        </p:nvSpPr>
        <p:spPr/>
        <p:txBody>
          <a:bodyPr>
            <a:normAutofit fontScale="90000"/>
          </a:bodyPr>
          <a:lstStyle/>
          <a:p>
            <a:pPr algn="ctr"/>
            <a:r>
              <a:rPr lang="tr-TR" sz="2800" b="1" dirty="0">
                <a:effectLst/>
                <a:latin typeface="Graphik"/>
              </a:rPr>
              <a:t>İŞVERENİN BORÇLARI </a:t>
            </a:r>
            <a:br>
              <a:rPr lang="tr-TR" dirty="0"/>
            </a:br>
            <a:br>
              <a:rPr lang="tr-TR" dirty="0"/>
            </a:br>
            <a:r>
              <a:rPr lang="tr-TR" sz="2400" b="1" dirty="0">
                <a:latin typeface="Graphik"/>
              </a:rPr>
              <a:t>Ü</a:t>
            </a:r>
            <a:r>
              <a:rPr lang="tr-TR" sz="2400" b="1" dirty="0">
                <a:effectLst/>
                <a:latin typeface="Graphik"/>
              </a:rPr>
              <a:t>CRET ÖDEME </a:t>
            </a:r>
            <a:br>
              <a:rPr lang="tr-TR" dirty="0"/>
            </a:br>
            <a:endParaRPr lang="tr-TR" dirty="0"/>
          </a:p>
        </p:txBody>
      </p:sp>
      <p:sp>
        <p:nvSpPr>
          <p:cNvPr id="3" name="İçerik Yer Tutucusu 2">
            <a:extLst>
              <a:ext uri="{FF2B5EF4-FFF2-40B4-BE49-F238E27FC236}">
                <a16:creationId xmlns:a16="http://schemas.microsoft.com/office/drawing/2014/main" id="{0F01FA35-0E03-4158-0BB0-685D8829008C}"/>
              </a:ext>
            </a:extLst>
          </p:cNvPr>
          <p:cNvSpPr>
            <a:spLocks noGrp="1"/>
          </p:cNvSpPr>
          <p:nvPr>
            <p:ph idx="1"/>
          </p:nvPr>
        </p:nvSpPr>
        <p:spPr/>
        <p:txBody>
          <a:bodyPr/>
          <a:lstStyle/>
          <a:p>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b="1" dirty="0" err="1">
                <a:effectLst/>
                <a:latin typeface="Cambria" panose="02040503050406030204" pitchFamily="18" charset="0"/>
              </a:rPr>
              <a:t>ödeme</a:t>
            </a:r>
            <a:r>
              <a:rPr lang="tr-TR" sz="1800" b="1" dirty="0">
                <a:effectLst/>
                <a:latin typeface="Cambria" panose="02040503050406030204" pitchFamily="18" charset="0"/>
              </a:rPr>
              <a:t> borcu, </a:t>
            </a:r>
            <a:r>
              <a:rPr lang="tr-TR" sz="1800" b="1" dirty="0" err="1">
                <a:effectLst/>
                <a:latin typeface="Cambria" panose="02040503050406030204" pitchFamily="18" charset="0"/>
              </a:rPr>
              <a:t>işçinin</a:t>
            </a:r>
            <a:r>
              <a:rPr lang="tr-TR" sz="1800" b="1" dirty="0">
                <a:effectLst/>
                <a:latin typeface="Cambria" panose="02040503050406030204" pitchFamily="18" charset="0"/>
              </a:rPr>
              <a:t> iş </a:t>
            </a:r>
            <a:r>
              <a:rPr lang="tr-TR" sz="1800" b="1" dirty="0" err="1">
                <a:effectLst/>
                <a:latin typeface="Cambria" panose="02040503050406030204" pitchFamily="18" charset="0"/>
              </a:rPr>
              <a:t>görme</a:t>
            </a:r>
            <a:r>
              <a:rPr lang="tr-TR" sz="1800" b="1" dirty="0">
                <a:effectLst/>
                <a:latin typeface="Cambria" panose="02040503050406030204" pitchFamily="18" charset="0"/>
              </a:rPr>
              <a:t> borcu </a:t>
            </a:r>
            <a:r>
              <a:rPr lang="tr-TR" sz="1800" b="1" dirty="0" err="1">
                <a:effectLst/>
                <a:latin typeface="Cambria" panose="02040503050406030204" pitchFamily="18" charset="0"/>
              </a:rPr>
              <a:t>karşısında</a:t>
            </a:r>
            <a:r>
              <a:rPr lang="tr-TR" sz="1800" b="1" dirty="0">
                <a:effectLst/>
                <a:latin typeface="Cambria" panose="02040503050406030204" pitchFamily="18" charset="0"/>
              </a:rPr>
              <a:t> yer alan ve </a:t>
            </a:r>
            <a:r>
              <a:rPr lang="tr-TR" sz="1800" b="1" dirty="0" err="1">
                <a:effectLst/>
                <a:latin typeface="Cambria" panose="02040503050406030204" pitchFamily="18" charset="0"/>
              </a:rPr>
              <a:t>işverenin</a:t>
            </a:r>
            <a:r>
              <a:rPr lang="tr-TR" sz="1800" b="1" dirty="0">
                <a:effectLst/>
                <a:latin typeface="Cambria" panose="02040503050406030204" pitchFamily="18" charset="0"/>
              </a:rPr>
              <a:t> iş </a:t>
            </a:r>
            <a:r>
              <a:rPr lang="tr-TR" sz="1800" b="1" dirty="0" err="1">
                <a:effectLst/>
                <a:latin typeface="Cambria" panose="02040503050406030204" pitchFamily="18" charset="0"/>
              </a:rPr>
              <a:t>söz</a:t>
            </a:r>
            <a:r>
              <a:rPr lang="tr-TR" sz="1800" b="1" dirty="0">
                <a:effectLst/>
                <a:latin typeface="Cambria" panose="02040503050406030204" pitchFamily="18" charset="0"/>
              </a:rPr>
              <a:t>- </a:t>
            </a:r>
            <a:r>
              <a:rPr lang="tr-TR" sz="1800" b="1" dirty="0" err="1">
                <a:effectLst/>
                <a:latin typeface="Cambria" panose="02040503050406030204" pitchFamily="18" charset="0"/>
              </a:rPr>
              <a:t>leşmesinden</a:t>
            </a:r>
            <a:r>
              <a:rPr lang="tr-TR" sz="1800" b="1" dirty="0">
                <a:effectLst/>
                <a:latin typeface="Cambria" panose="02040503050406030204" pitchFamily="18" charset="0"/>
              </a:rPr>
              <a:t> </a:t>
            </a:r>
            <a:r>
              <a:rPr lang="tr-TR" sz="1800" b="1" dirty="0" err="1">
                <a:effectLst/>
                <a:latin typeface="Cambria" panose="02040503050406030204" pitchFamily="18" charset="0"/>
              </a:rPr>
              <a:t>doğan</a:t>
            </a:r>
            <a:r>
              <a:rPr lang="tr-TR" sz="1800" b="1" dirty="0">
                <a:effectLst/>
                <a:latin typeface="Cambria" panose="02040503050406030204" pitchFamily="18" charset="0"/>
              </a:rPr>
              <a:t> temel borcudur</a:t>
            </a:r>
            <a:r>
              <a:rPr lang="tr-TR" sz="1800" dirty="0">
                <a:effectLst/>
                <a:latin typeface="Cambria" panose="02040503050406030204" pitchFamily="18" charset="0"/>
              </a:rPr>
              <a:t>.</a:t>
            </a:r>
          </a:p>
          <a:p>
            <a:r>
              <a:rPr lang="tr-TR" sz="1800" dirty="0">
                <a:effectLst/>
                <a:latin typeface="Cambria" panose="02040503050406030204" pitchFamily="18" charset="0"/>
              </a:rPr>
              <a:t> </a:t>
            </a:r>
            <a:r>
              <a:rPr lang="tr-TR" sz="1800" b="1" dirty="0" err="1">
                <a:effectLst/>
                <a:latin typeface="Cambria" panose="02040503050406030204" pitchFamily="18" charset="0"/>
              </a:rPr>
              <a:t>Ücret</a:t>
            </a:r>
            <a:r>
              <a:rPr lang="tr-TR" sz="1800" dirty="0">
                <a:effectLst/>
                <a:latin typeface="Cambria" panose="02040503050406030204" pitchFamily="18" charset="0"/>
              </a:rPr>
              <a:t>, </a:t>
            </a:r>
            <a:r>
              <a:rPr lang="tr-TR" sz="1800" b="1" dirty="0" err="1">
                <a:effectLst/>
                <a:latin typeface="Cambria" panose="02040503050406030204" pitchFamily="18" charset="0"/>
              </a:rPr>
              <a:t>İs</a:t>
            </a:r>
            <a:r>
              <a:rPr lang="tr-TR" sz="1800" b="1" dirty="0">
                <a:effectLst/>
                <a:latin typeface="Cambria" panose="02040503050406030204" pitchFamily="18" charset="0"/>
              </a:rPr>
              <a:t>̧ Kanunu’nun 32. </a:t>
            </a:r>
            <a:r>
              <a:rPr lang="tr-TR" sz="1800" dirty="0">
                <a:effectLst/>
                <a:latin typeface="Cambria" panose="02040503050406030204" pitchFamily="18" charset="0"/>
              </a:rPr>
              <a:t>maddesinde </a:t>
            </a:r>
            <a:r>
              <a:rPr lang="tr-TR" sz="1800" dirty="0" err="1">
                <a:effectLst/>
                <a:latin typeface="Cambria" panose="02040503050406030204" pitchFamily="18" charset="0"/>
              </a:rPr>
              <a:t>düzenlenmis</a:t>
            </a:r>
            <a:r>
              <a:rPr lang="tr-TR" sz="1800" dirty="0">
                <a:effectLst/>
                <a:latin typeface="Cambria" panose="02040503050406030204" pitchFamily="18" charset="0"/>
              </a:rPr>
              <a:t>̧ olup, bu maddenin 1. fıkrası uyarınca, </a:t>
            </a:r>
            <a:r>
              <a:rPr lang="tr-TR" sz="1800" i="1" dirty="0">
                <a:effectLst/>
                <a:latin typeface="Cambria" panose="02040503050406030204" pitchFamily="18" charset="0"/>
              </a:rPr>
              <a:t>“Genel anlamda </a:t>
            </a:r>
            <a:r>
              <a:rPr lang="tr-TR" sz="1800" i="1" dirty="0" err="1">
                <a:effectLst/>
                <a:latin typeface="Cambria" panose="02040503050406030204" pitchFamily="18" charset="0"/>
              </a:rPr>
              <a:t>ücret</a:t>
            </a:r>
            <a:r>
              <a:rPr lang="tr-TR" sz="1800" i="1" dirty="0">
                <a:effectLst/>
                <a:latin typeface="Cambria" panose="02040503050406030204" pitchFamily="18" charset="0"/>
              </a:rPr>
              <a:t> bir kimseye bir iş </a:t>
            </a:r>
            <a:r>
              <a:rPr lang="tr-TR" sz="1800" i="1" dirty="0" err="1">
                <a:effectLst/>
                <a:latin typeface="Cambria" panose="02040503050406030204" pitchFamily="18" charset="0"/>
              </a:rPr>
              <a:t>karşılığında</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veya </a:t>
            </a:r>
            <a:r>
              <a:rPr lang="tr-TR" sz="1800" i="1" dirty="0" err="1">
                <a:effectLst/>
                <a:latin typeface="Cambria" panose="02040503050406030204" pitchFamily="18" charset="0"/>
              </a:rPr>
              <a:t>üçüncu</a:t>
            </a:r>
            <a:r>
              <a:rPr lang="tr-TR" sz="1800" i="1" dirty="0">
                <a:effectLst/>
                <a:latin typeface="Cambria" panose="02040503050406030204" pitchFamily="18" charset="0"/>
              </a:rPr>
              <a:t>̈ </a:t>
            </a:r>
            <a:r>
              <a:rPr lang="tr-TR" sz="1800" i="1" dirty="0" err="1">
                <a:effectLst/>
                <a:latin typeface="Cambria" panose="02040503050406030204" pitchFamily="18" charset="0"/>
              </a:rPr>
              <a:t>kişiler</a:t>
            </a:r>
            <a:r>
              <a:rPr lang="tr-TR" sz="1800" i="1" dirty="0">
                <a:effectLst/>
                <a:latin typeface="Cambria" panose="02040503050406030204" pitchFamily="18" charset="0"/>
              </a:rPr>
              <a:t> tarafından </a:t>
            </a:r>
            <a:r>
              <a:rPr lang="tr-TR" sz="1800" i="1" dirty="0" err="1">
                <a:effectLst/>
                <a:latin typeface="Cambria" panose="02040503050406030204" pitchFamily="18" charset="0"/>
              </a:rPr>
              <a:t>sağlanan</a:t>
            </a:r>
            <a:r>
              <a:rPr lang="tr-TR" sz="1800" i="1" dirty="0">
                <a:effectLst/>
                <a:latin typeface="Cambria" panose="02040503050406030204" pitchFamily="18" charset="0"/>
              </a:rPr>
              <a:t> ve para ile </a:t>
            </a:r>
            <a:r>
              <a:rPr lang="tr-TR" sz="1800" i="1" dirty="0" err="1">
                <a:effectLst/>
                <a:latin typeface="Cambria" panose="02040503050406030204" pitchFamily="18" charset="0"/>
              </a:rPr>
              <a:t>ödenen</a:t>
            </a:r>
            <a:r>
              <a:rPr lang="tr-TR" sz="1800" i="1" dirty="0">
                <a:effectLst/>
                <a:latin typeface="Cambria" panose="02040503050406030204" pitchFamily="18" charset="0"/>
              </a:rPr>
              <a:t> tutardır”</a:t>
            </a:r>
            <a:r>
              <a:rPr lang="tr-TR" sz="1800" dirty="0">
                <a:effectLst/>
                <a:latin typeface="Cambria" panose="02040503050406030204" pitchFamily="18" charset="0"/>
              </a:rPr>
              <a:t>.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401. maddesine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İşve</a:t>
            </a:r>
            <a:r>
              <a:rPr lang="tr-TR" sz="1800" i="1" dirty="0">
                <a:effectLst/>
                <a:latin typeface="Cambria" panose="02040503050406030204" pitchFamily="18" charset="0"/>
              </a:rPr>
              <a:t>- ren, </a:t>
            </a:r>
            <a:r>
              <a:rPr lang="tr-TR" sz="1800" i="1" dirty="0" err="1">
                <a:effectLst/>
                <a:latin typeface="Cambria" panose="02040503050406030204" pitchFamily="18" charset="0"/>
              </a:rPr>
              <a:t>işçiye</a:t>
            </a:r>
            <a:r>
              <a:rPr lang="tr-TR" sz="1800" i="1" dirty="0">
                <a:effectLst/>
                <a:latin typeface="Cambria" panose="02040503050406030204" pitchFamily="18" charset="0"/>
              </a:rPr>
              <a:t> </a:t>
            </a:r>
            <a:r>
              <a:rPr lang="tr-TR" sz="1800" i="1" dirty="0" err="1">
                <a:effectLst/>
                <a:latin typeface="Cambria" panose="02040503050406030204" pitchFamily="18" charset="0"/>
              </a:rPr>
              <a:t>sözleşmede</a:t>
            </a:r>
            <a:r>
              <a:rPr lang="tr-TR" sz="1800" i="1" dirty="0">
                <a:effectLst/>
                <a:latin typeface="Cambria" panose="02040503050406030204" pitchFamily="18" charset="0"/>
              </a:rPr>
              <a:t> veya toplu iş </a:t>
            </a:r>
            <a:r>
              <a:rPr lang="tr-TR" sz="1800" i="1" dirty="0" err="1">
                <a:effectLst/>
                <a:latin typeface="Cambria" panose="02040503050406030204" pitchFamily="18" charset="0"/>
              </a:rPr>
              <a:t>sözleşmesinde</a:t>
            </a:r>
            <a:r>
              <a:rPr lang="tr-TR" sz="1800" i="1" dirty="0">
                <a:effectLst/>
                <a:latin typeface="Cambria" panose="02040503050406030204" pitchFamily="18" charset="0"/>
              </a:rPr>
              <a:t> belirlenen; </a:t>
            </a:r>
            <a:r>
              <a:rPr lang="tr-TR" sz="1800" i="1" dirty="0" err="1">
                <a:effectLst/>
                <a:latin typeface="Cambria" panose="02040503050406030204" pitchFamily="18" charset="0"/>
              </a:rPr>
              <a:t>sözleşmede</a:t>
            </a:r>
            <a:r>
              <a:rPr lang="tr-TR" sz="1800" i="1" dirty="0">
                <a:effectLst/>
                <a:latin typeface="Cambria" panose="02040503050406030204" pitchFamily="18" charset="0"/>
              </a:rPr>
              <a:t> </a:t>
            </a:r>
            <a:r>
              <a:rPr lang="tr-TR" sz="1800" i="1" dirty="0" err="1">
                <a:effectLst/>
                <a:latin typeface="Cambria" panose="02040503050406030204" pitchFamily="18" charset="0"/>
              </a:rPr>
              <a:t>hüküm</a:t>
            </a:r>
            <a:r>
              <a:rPr lang="tr-TR" sz="1800" i="1" dirty="0">
                <a:effectLst/>
                <a:latin typeface="Cambria" panose="02040503050406030204" pitchFamily="18" charset="0"/>
              </a:rPr>
              <a:t> bulunmayan </a:t>
            </a:r>
            <a:r>
              <a:rPr lang="tr-TR" sz="1800" i="1" dirty="0" err="1">
                <a:effectLst/>
                <a:latin typeface="Cambria" panose="02040503050406030204" pitchFamily="18" charset="0"/>
              </a:rPr>
              <a:t>hâllerde</a:t>
            </a:r>
            <a:r>
              <a:rPr lang="tr-TR" sz="1800" i="1" dirty="0">
                <a:effectLst/>
                <a:latin typeface="Cambria" panose="02040503050406030204" pitchFamily="18" charset="0"/>
              </a:rPr>
              <a:t> ise, asgari </a:t>
            </a:r>
            <a:r>
              <a:rPr lang="tr-TR" sz="1800" i="1" dirty="0" err="1">
                <a:effectLst/>
                <a:latin typeface="Cambria" panose="02040503050406030204" pitchFamily="18" charset="0"/>
              </a:rPr>
              <a:t>ücretten</a:t>
            </a:r>
            <a:r>
              <a:rPr lang="tr-TR" sz="1800" i="1" dirty="0">
                <a:effectLst/>
                <a:latin typeface="Cambria" panose="02040503050406030204" pitchFamily="18" charset="0"/>
              </a:rPr>
              <a:t> az olmamak </a:t>
            </a:r>
            <a:r>
              <a:rPr lang="tr-TR" sz="1800" i="1" dirty="0" err="1">
                <a:effectLst/>
                <a:latin typeface="Cambria" panose="02040503050406030204" pitchFamily="18" charset="0"/>
              </a:rPr>
              <a:t>üzere</a:t>
            </a:r>
            <a:r>
              <a:rPr lang="tr-TR" sz="1800" i="1" dirty="0">
                <a:effectLst/>
                <a:latin typeface="Cambria" panose="02040503050406030204" pitchFamily="18" charset="0"/>
              </a:rPr>
              <a:t> emsal </a:t>
            </a:r>
            <a:r>
              <a:rPr lang="tr-TR" sz="1800" i="1" dirty="0" err="1">
                <a:effectLst/>
                <a:latin typeface="Cambria" panose="02040503050406030204" pitchFamily="18" charset="0"/>
              </a:rPr>
              <a:t>ücreti</a:t>
            </a:r>
            <a:r>
              <a:rPr lang="tr-TR" sz="1800" i="1" dirty="0">
                <a:effectLst/>
                <a:latin typeface="Cambria" panose="02040503050406030204" pitchFamily="18" charset="0"/>
              </a:rPr>
              <a:t> </a:t>
            </a:r>
            <a:r>
              <a:rPr lang="tr-TR" sz="1800" i="1" dirty="0" err="1">
                <a:effectLst/>
                <a:latin typeface="Cambria" panose="02040503050406030204" pitchFamily="18" charset="0"/>
              </a:rPr>
              <a:t>ödemekle</a:t>
            </a:r>
            <a:r>
              <a:rPr lang="tr-TR" sz="1800" i="1" dirty="0">
                <a:effectLst/>
                <a:latin typeface="Cambria" panose="02040503050406030204" pitchFamily="18" charset="0"/>
              </a:rPr>
              <a:t> </a:t>
            </a:r>
            <a:r>
              <a:rPr lang="tr-TR" sz="1800" i="1" dirty="0" err="1">
                <a:effectLst/>
                <a:latin typeface="Cambria" panose="02040503050406030204" pitchFamily="18" charset="0"/>
              </a:rPr>
              <a:t>yükümlüdür</a:t>
            </a:r>
            <a:r>
              <a:rPr lang="tr-TR" sz="1800" i="1" dirty="0">
                <a:effectLst/>
                <a:latin typeface="Cambria" panose="02040503050406030204" pitchFamily="18" charset="0"/>
              </a:rPr>
              <a:t>”</a:t>
            </a:r>
            <a:r>
              <a:rPr lang="tr-TR" sz="1800" dirty="0">
                <a:effectLst/>
                <a:latin typeface="Cambria" panose="02040503050406030204" pitchFamily="18" charset="0"/>
              </a:rPr>
              <a:t>. </a:t>
            </a:r>
            <a:r>
              <a:rPr lang="tr-TR" sz="1800" dirty="0" err="1">
                <a:effectLst/>
                <a:latin typeface="Cambria" panose="02040503050406030204" pitchFamily="18" charset="0"/>
              </a:rPr>
              <a:t>Görüldüğu</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bir kimseye bir iş </a:t>
            </a:r>
            <a:r>
              <a:rPr lang="tr-TR" sz="1800" dirty="0" err="1">
                <a:effectLst/>
                <a:latin typeface="Cambria" panose="02040503050406030204" pitchFamily="18" charset="0"/>
              </a:rPr>
              <a:t>karşılığında</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veya </a:t>
            </a:r>
            <a:r>
              <a:rPr lang="tr-TR" sz="1800" dirty="0" err="1">
                <a:effectLst/>
                <a:latin typeface="Cambria" panose="02040503050406030204" pitchFamily="18" charset="0"/>
              </a:rPr>
              <a:t>üçüncu</a:t>
            </a:r>
            <a:r>
              <a:rPr lang="tr-TR" sz="1800" dirty="0">
                <a:effectLst/>
                <a:latin typeface="Cambria" panose="02040503050406030204" pitchFamily="18" charset="0"/>
              </a:rPr>
              <a:t>̈ </a:t>
            </a:r>
            <a:r>
              <a:rPr lang="tr-TR" sz="1800" dirty="0" err="1">
                <a:effectLst/>
                <a:latin typeface="Cambria" panose="02040503050406030204" pitchFamily="18" charset="0"/>
              </a:rPr>
              <a:t>kişiler</a:t>
            </a:r>
            <a:r>
              <a:rPr lang="tr-TR" sz="1800" dirty="0">
                <a:effectLst/>
                <a:latin typeface="Cambria" panose="02040503050406030204" pitchFamily="18" charset="0"/>
              </a:rPr>
              <a:t> tarafından </a:t>
            </a:r>
            <a:r>
              <a:rPr lang="tr-TR" sz="1800" dirty="0" err="1">
                <a:effectLst/>
                <a:latin typeface="Cambria" panose="02040503050406030204" pitchFamily="18" charset="0"/>
              </a:rPr>
              <a:t>sağlanan</a:t>
            </a:r>
            <a:r>
              <a:rPr lang="tr-TR" sz="1800" dirty="0">
                <a:effectLst/>
                <a:latin typeface="Cambria" panose="02040503050406030204" pitchFamily="18" charset="0"/>
              </a:rPr>
              <a:t> ve para ile </a:t>
            </a:r>
            <a:r>
              <a:rPr lang="tr-TR" sz="1800" dirty="0" err="1">
                <a:effectLst/>
                <a:latin typeface="Cambria" panose="02040503050406030204" pitchFamily="18" charset="0"/>
              </a:rPr>
              <a:t>ödenen</a:t>
            </a:r>
            <a:r>
              <a:rPr lang="tr-TR" sz="1800" dirty="0">
                <a:effectLst/>
                <a:latin typeface="Cambria" panose="02040503050406030204" pitchFamily="18" charset="0"/>
              </a:rPr>
              <a:t> tutar olup, kural olarak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yaptığı</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karşılığını</a:t>
            </a:r>
            <a:r>
              <a:rPr lang="tr-TR" sz="1800" dirty="0">
                <a:effectLst/>
                <a:latin typeface="Cambria" panose="02040503050406030204" pitchFamily="18" charset="0"/>
              </a:rPr>
              <a:t> </a:t>
            </a:r>
            <a:r>
              <a:rPr lang="tr-TR" sz="1800" dirty="0" err="1">
                <a:effectLst/>
                <a:latin typeface="Cambria" panose="02040503050406030204" pitchFamily="18" charset="0"/>
              </a:rPr>
              <a:t>teşkil</a:t>
            </a:r>
            <a:r>
              <a:rPr lang="tr-TR" sz="1800" dirty="0">
                <a:effectLst/>
                <a:latin typeface="Cambria" panose="02040503050406030204" pitchFamily="18" charset="0"/>
              </a:rPr>
              <a:t> etmektedir. Kural bu olmasına </a:t>
            </a:r>
            <a:r>
              <a:rPr lang="tr-TR" sz="1800" dirty="0" err="1">
                <a:effectLst/>
                <a:latin typeface="Cambria" panose="02040503050406030204" pitchFamily="18" charset="0"/>
              </a:rPr>
              <a:t>karşın</a:t>
            </a:r>
            <a:r>
              <a:rPr lang="tr-TR" sz="1800" dirty="0">
                <a:effectLst/>
                <a:latin typeface="Cambria" panose="02040503050406030204" pitchFamily="18" charset="0"/>
              </a:rPr>
              <a:t> istisnai olarak bir </a:t>
            </a:r>
            <a:r>
              <a:rPr lang="tr-TR" sz="1800" b="1" dirty="0">
                <a:effectLst/>
                <a:latin typeface="Cambria" panose="02040503050406030204" pitchFamily="18" charset="0"/>
              </a:rPr>
              <a:t>iş </a:t>
            </a:r>
            <a:r>
              <a:rPr lang="tr-TR" sz="1800" b="1" dirty="0" err="1">
                <a:effectLst/>
                <a:latin typeface="Cambria" panose="02040503050406030204" pitchFamily="18" charset="0"/>
              </a:rPr>
              <a:t>görme</a:t>
            </a:r>
            <a:r>
              <a:rPr lang="tr-TR" sz="1800" b="1" dirty="0">
                <a:effectLst/>
                <a:latin typeface="Cambria" panose="02040503050406030204" pitchFamily="18" charset="0"/>
              </a:rPr>
              <a:t> </a:t>
            </a:r>
            <a:r>
              <a:rPr lang="tr-TR" sz="1800" b="1" dirty="0" err="1">
                <a:effectLst/>
                <a:latin typeface="Cambria" panose="02040503050406030204" pitchFamily="18" charset="0"/>
              </a:rPr>
              <a:t>karşılığı</a:t>
            </a:r>
            <a:r>
              <a:rPr lang="tr-TR" sz="1800" b="1" dirty="0">
                <a:effectLst/>
                <a:latin typeface="Cambria" panose="02040503050406030204" pitchFamily="18" charset="0"/>
              </a:rPr>
              <a:t> olmaksızın kanunen </a:t>
            </a:r>
            <a:r>
              <a:rPr lang="tr-TR" sz="1800" b="1" dirty="0" err="1">
                <a:effectLst/>
                <a:latin typeface="Cambria" panose="02040503050406030204" pitchFamily="18" charset="0"/>
              </a:rPr>
              <a:t>ödenen</a:t>
            </a:r>
            <a:r>
              <a:rPr lang="tr-TR" sz="1800" b="1" dirty="0">
                <a:effectLst/>
                <a:latin typeface="Cambria" panose="02040503050406030204" pitchFamily="18" charset="0"/>
              </a:rPr>
              <a:t> </a:t>
            </a:r>
            <a:r>
              <a:rPr lang="tr-TR" sz="1800" b="1" dirty="0" err="1">
                <a:effectLst/>
                <a:latin typeface="Cambria" panose="02040503050406030204" pitchFamily="18" charset="0"/>
              </a:rPr>
              <a:t>ücrete</a:t>
            </a:r>
            <a:r>
              <a:rPr lang="tr-TR" sz="1800" b="1" dirty="0">
                <a:effectLst/>
                <a:latin typeface="Cambria" panose="02040503050406030204" pitchFamily="18" charset="0"/>
              </a:rPr>
              <a:t> “sosyal </a:t>
            </a:r>
            <a:r>
              <a:rPr lang="tr-TR" sz="1800" b="1" dirty="0" err="1">
                <a:effectLst/>
                <a:latin typeface="Cambria" panose="02040503050406030204" pitchFamily="18" charset="0"/>
              </a:rPr>
              <a:t>ücret</a:t>
            </a:r>
            <a:r>
              <a:rPr lang="tr-TR" sz="1800" b="1" dirty="0">
                <a:effectLst/>
                <a:latin typeface="Cambria" panose="02040503050406030204" pitchFamily="18" charset="0"/>
              </a:rPr>
              <a:t>” denilmektedir</a:t>
            </a:r>
            <a:r>
              <a:rPr lang="tr-TR" sz="1800" dirty="0">
                <a:effectLst/>
                <a:latin typeface="Cambria" panose="02040503050406030204" pitchFamily="18" charset="0"/>
              </a:rPr>
              <a:t>. </a:t>
            </a:r>
            <a:r>
              <a:rPr lang="tr-TR" sz="1800" b="1" dirty="0" err="1">
                <a:effectLst/>
                <a:latin typeface="Cambria" panose="02040503050406030204" pitchFamily="18" charset="0"/>
              </a:rPr>
              <a:t>Ücretin</a:t>
            </a:r>
            <a:r>
              <a:rPr lang="tr-TR" sz="1800" b="1" dirty="0">
                <a:effectLst/>
                <a:latin typeface="Cambria" panose="02040503050406030204" pitchFamily="18" charset="0"/>
              </a:rPr>
              <a:t> </a:t>
            </a:r>
            <a:r>
              <a:rPr lang="tr-TR" sz="1800" b="1" dirty="0" err="1">
                <a:effectLst/>
                <a:latin typeface="Cambria" panose="02040503050406030204" pitchFamily="18" charset="0"/>
              </a:rPr>
              <a:t>ödendiğini</a:t>
            </a:r>
            <a:r>
              <a:rPr lang="tr-TR" sz="1800" b="1" dirty="0">
                <a:effectLst/>
                <a:latin typeface="Cambria" panose="02040503050406030204" pitchFamily="18" charset="0"/>
              </a:rPr>
              <a:t> ispat </a:t>
            </a:r>
            <a:r>
              <a:rPr lang="tr-TR" sz="1800" b="1" dirty="0" err="1">
                <a:effectLst/>
                <a:latin typeface="Cambria" panose="02040503050406030204" pitchFamily="18" charset="0"/>
              </a:rPr>
              <a:t>yüku</a:t>
            </a:r>
            <a:r>
              <a:rPr lang="tr-TR" sz="1800" b="1" dirty="0">
                <a:effectLst/>
                <a:latin typeface="Cambria" panose="02040503050406030204" pitchFamily="18" charset="0"/>
              </a:rPr>
              <a:t>̈ </a:t>
            </a:r>
            <a:r>
              <a:rPr lang="tr-TR" sz="1800" dirty="0">
                <a:effectLst/>
                <a:latin typeface="Cambria" panose="02040503050406030204" pitchFamily="18" charset="0"/>
              </a:rPr>
              <a:t>ise </a:t>
            </a:r>
            <a:r>
              <a:rPr lang="tr-TR" sz="1800" dirty="0" err="1">
                <a:effectLst/>
                <a:latin typeface="Cambria" panose="02040503050406030204" pitchFamily="18" charset="0"/>
              </a:rPr>
              <a:t>işverene</a:t>
            </a:r>
            <a:r>
              <a:rPr lang="tr-TR" sz="1800" dirty="0">
                <a:effectLst/>
                <a:latin typeface="Cambria" panose="02040503050406030204" pitchFamily="18" charset="0"/>
              </a:rPr>
              <a:t> aittir </a:t>
            </a:r>
            <a:endParaRPr lang="tr-TR" dirty="0"/>
          </a:p>
          <a:p>
            <a:endParaRPr lang="tr-TR" dirty="0"/>
          </a:p>
          <a:p>
            <a:endParaRPr lang="tr-TR" dirty="0"/>
          </a:p>
        </p:txBody>
      </p:sp>
    </p:spTree>
    <p:extLst>
      <p:ext uri="{BB962C8B-B14F-4D97-AF65-F5344CB8AC3E}">
        <p14:creationId xmlns:p14="http://schemas.microsoft.com/office/powerpoint/2010/main" val="373997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71ECF-4A6C-70CF-B4F5-8B164F94F9CD}"/>
              </a:ext>
            </a:extLst>
          </p:cNvPr>
          <p:cNvSpPr>
            <a:spLocks noGrp="1"/>
          </p:cNvSpPr>
          <p:nvPr>
            <p:ph type="title"/>
          </p:nvPr>
        </p:nvSpPr>
        <p:spPr/>
        <p:txBody>
          <a:bodyPr>
            <a:normAutofit/>
          </a:bodyPr>
          <a:lstStyle/>
          <a:p>
            <a:pPr algn="ctr"/>
            <a:r>
              <a:rPr lang="tr-TR" sz="2400" dirty="0"/>
              <a:t>ÜCRET TÜRLERİ</a:t>
            </a:r>
          </a:p>
        </p:txBody>
      </p:sp>
      <p:sp>
        <p:nvSpPr>
          <p:cNvPr id="3" name="İçerik Yer Tutucusu 2">
            <a:extLst>
              <a:ext uri="{FF2B5EF4-FFF2-40B4-BE49-F238E27FC236}">
                <a16:creationId xmlns:a16="http://schemas.microsoft.com/office/drawing/2014/main" id="{FD3B6EF0-72A2-E0E5-DB0D-4A58545E9BFF}"/>
              </a:ext>
            </a:extLst>
          </p:cNvPr>
          <p:cNvSpPr>
            <a:spLocks noGrp="1"/>
          </p:cNvSpPr>
          <p:nvPr>
            <p:ph idx="1"/>
          </p:nvPr>
        </p:nvSpPr>
        <p:spPr/>
        <p:txBody>
          <a:bodyPr>
            <a:normAutofit fontScale="92500" lnSpcReduction="20000"/>
          </a:bodyPr>
          <a:lstStyle/>
          <a:p>
            <a:r>
              <a:rPr lang="tr-TR" sz="1800" b="1" dirty="0">
                <a:effectLst/>
                <a:latin typeface="Cambria" panose="02040503050406030204" pitchFamily="18" charset="0"/>
              </a:rPr>
              <a:t>Asıl </a:t>
            </a:r>
            <a:r>
              <a:rPr lang="tr-TR" sz="1800" b="1" dirty="0" err="1">
                <a:effectLst/>
                <a:latin typeface="Cambria" panose="02040503050406030204" pitchFamily="18" charset="0"/>
              </a:rPr>
              <a:t>Ücret-Giydirilmis</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endParaRPr lang="tr-TR" dirty="0"/>
          </a:p>
          <a:p>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öncelikle</a:t>
            </a:r>
            <a:r>
              <a:rPr lang="tr-TR" sz="1800" dirty="0">
                <a:effectLst/>
                <a:latin typeface="Cambria" panose="02040503050406030204" pitchFamily="18" charset="0"/>
              </a:rPr>
              <a:t> </a:t>
            </a:r>
            <a:r>
              <a:rPr lang="tr-TR" sz="1800" b="1" dirty="0">
                <a:effectLst/>
                <a:latin typeface="Cambria" panose="02040503050406030204" pitchFamily="18" charset="0"/>
              </a:rPr>
              <a:t>asıl (</a:t>
            </a:r>
            <a:r>
              <a:rPr lang="tr-TR" sz="1800" b="1" dirty="0" err="1">
                <a:effectLst/>
                <a:latin typeface="Cambria" panose="02040503050406030204" pitchFamily="18" charset="0"/>
              </a:rPr>
              <a:t>çıplak</a:t>
            </a:r>
            <a:r>
              <a:rPr lang="tr-TR" sz="1800" b="1" dirty="0">
                <a:effectLst/>
                <a:latin typeface="Cambria" panose="02040503050406030204" pitchFamily="18" charset="0"/>
              </a:rPr>
              <a:t>/temel/dar anlamda)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dirty="0">
                <a:effectLst/>
                <a:latin typeface="Cambria" panose="02040503050406030204" pitchFamily="18" charset="0"/>
              </a:rPr>
              <a:t>ve </a:t>
            </a:r>
            <a:r>
              <a:rPr lang="tr-TR" sz="1800" b="1" dirty="0" err="1">
                <a:effectLst/>
                <a:latin typeface="Cambria" panose="02040503050406030204" pitchFamily="18" charset="0"/>
              </a:rPr>
              <a:t>genis</a:t>
            </a:r>
            <a:r>
              <a:rPr lang="tr-TR" sz="1800" b="1" dirty="0">
                <a:effectLst/>
                <a:latin typeface="Cambria" panose="02040503050406030204" pitchFamily="18" charset="0"/>
              </a:rPr>
              <a:t>̧ (</a:t>
            </a:r>
            <a:r>
              <a:rPr lang="tr-TR" sz="1800" b="1" dirty="0" err="1">
                <a:effectLst/>
                <a:latin typeface="Cambria" panose="02040503050406030204" pitchFamily="18" charset="0"/>
              </a:rPr>
              <a:t>giydirilmis</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dirty="0">
                <a:effectLst/>
                <a:latin typeface="Cambria" panose="02040503050406030204" pitchFamily="18" charset="0"/>
              </a:rPr>
              <a:t>olarak ikiye ayrılmaktadır. Asıl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işçiye</a:t>
            </a:r>
            <a:r>
              <a:rPr lang="tr-TR" sz="1800" dirty="0">
                <a:effectLst/>
                <a:latin typeface="Cambria" panose="02040503050406030204" pitchFamily="18" charset="0"/>
              </a:rPr>
              <a:t> </a:t>
            </a:r>
            <a:r>
              <a:rPr lang="tr-TR" sz="1800" dirty="0" err="1">
                <a:effectLst/>
                <a:latin typeface="Cambria" panose="02040503050406030204" pitchFamily="18" charset="0"/>
              </a:rPr>
              <a:t>ödenen</a:t>
            </a:r>
            <a:r>
              <a:rPr lang="tr-TR" sz="1800" dirty="0">
                <a:effectLst/>
                <a:latin typeface="Cambria" panose="02040503050406030204" pitchFamily="18" charset="0"/>
              </a:rPr>
              <a:t> </a:t>
            </a:r>
            <a:r>
              <a:rPr lang="tr-TR" sz="1800" dirty="0" err="1">
                <a:effectLst/>
                <a:latin typeface="Cambria" panose="02040503050406030204" pitchFamily="18" charset="0"/>
              </a:rPr>
              <a:t>çıplak</a:t>
            </a:r>
            <a:r>
              <a:rPr lang="tr-TR" sz="1800" dirty="0">
                <a:effectLst/>
                <a:latin typeface="Cambria" panose="02040503050406030204" pitchFamily="18" charset="0"/>
              </a:rPr>
              <a:t> (temel) </a:t>
            </a:r>
            <a:r>
              <a:rPr lang="tr-TR" sz="1800" dirty="0" err="1">
                <a:effectLst/>
                <a:latin typeface="Cambria" panose="02040503050406030204" pitchFamily="18" charset="0"/>
              </a:rPr>
              <a:t>ücrettir</a:t>
            </a:r>
            <a:r>
              <a:rPr lang="tr-TR" sz="1800" dirty="0">
                <a:effectLst/>
                <a:latin typeface="Cambria" panose="02040503050406030204" pitchFamily="18" charset="0"/>
              </a:rPr>
              <a:t>. </a:t>
            </a:r>
            <a:r>
              <a:rPr lang="tr-TR" sz="1800" b="1" dirty="0">
                <a:effectLst/>
                <a:latin typeface="Cambria" panose="02040503050406030204" pitchFamily="18" charset="0"/>
              </a:rPr>
              <a:t>Asıl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ücretine</a:t>
            </a:r>
            <a:r>
              <a:rPr lang="tr-TR" sz="1800" b="1" dirty="0">
                <a:effectLst/>
                <a:latin typeface="Cambria" panose="02040503050406030204" pitchFamily="18" charset="0"/>
              </a:rPr>
              <a:t> yol, yemek gibi sosyal yardımlar ve prim ve ikramiye gibi </a:t>
            </a:r>
            <a:r>
              <a:rPr lang="tr-TR" sz="1800" b="1" dirty="0" err="1">
                <a:effectLst/>
                <a:latin typeface="Cambria" panose="02040503050406030204" pitchFamily="18" charset="0"/>
              </a:rPr>
              <a:t>ücret</a:t>
            </a:r>
            <a:r>
              <a:rPr lang="tr-TR" sz="1800" b="1" dirty="0">
                <a:effectLst/>
                <a:latin typeface="Cambria" panose="02040503050406030204" pitchFamily="18" charset="0"/>
              </a:rPr>
              <a:t> eklerinin </a:t>
            </a:r>
            <a:r>
              <a:rPr lang="tr-TR" sz="1800" b="1" dirty="0" err="1">
                <a:effectLst/>
                <a:latin typeface="Cambria" panose="02040503050406030204" pitchFamily="18" charset="0"/>
              </a:rPr>
              <a:t>eklenmediği</a:t>
            </a:r>
            <a:r>
              <a:rPr lang="tr-TR" sz="1800" b="1" dirty="0">
                <a:effectLst/>
                <a:latin typeface="Cambria" panose="02040503050406030204" pitchFamily="18" charset="0"/>
              </a:rPr>
              <a:t> </a:t>
            </a:r>
            <a:r>
              <a:rPr lang="tr-TR" sz="1800" b="1" dirty="0" err="1">
                <a:effectLst/>
                <a:latin typeface="Cambria" panose="02040503050406030204" pitchFamily="18" charset="0"/>
              </a:rPr>
              <a:t>ücrettir</a:t>
            </a:r>
            <a:r>
              <a:rPr lang="tr-TR" sz="1800" dirty="0">
                <a:effectLst/>
                <a:latin typeface="Cambria" panose="02040503050406030204" pitchFamily="18" charset="0"/>
              </a:rPr>
              <a:t>. Bu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işçiye</a:t>
            </a:r>
            <a:r>
              <a:rPr lang="tr-TR" sz="1800" dirty="0">
                <a:effectLst/>
                <a:latin typeface="Cambria" panose="02040503050406030204" pitchFamily="18" charset="0"/>
              </a:rPr>
              <a:t> sırf </a:t>
            </a:r>
            <a:r>
              <a:rPr lang="tr-TR" sz="1800" dirty="0" err="1">
                <a:effectLst/>
                <a:latin typeface="Cambria" panose="02040503050406030204" pitchFamily="18" charset="0"/>
              </a:rPr>
              <a:t>çalışmasının</a:t>
            </a:r>
            <a:r>
              <a:rPr lang="tr-TR" sz="1800" dirty="0">
                <a:effectLst/>
                <a:latin typeface="Cambria" panose="02040503050406030204" pitchFamily="18" charset="0"/>
              </a:rPr>
              <a:t> </a:t>
            </a:r>
            <a:r>
              <a:rPr lang="tr-TR" sz="1800" dirty="0" err="1">
                <a:effectLst/>
                <a:latin typeface="Cambria" panose="02040503050406030204" pitchFamily="18" charset="0"/>
              </a:rPr>
              <a:t>karşılığı</a:t>
            </a:r>
            <a:r>
              <a:rPr lang="tr-TR" sz="1800" dirty="0">
                <a:effectLst/>
                <a:latin typeface="Cambria" panose="02040503050406030204" pitchFamily="18" charset="0"/>
              </a:rPr>
              <a:t> </a:t>
            </a:r>
            <a:r>
              <a:rPr lang="tr-TR" sz="1800" dirty="0" err="1">
                <a:effectLst/>
                <a:latin typeface="Cambria" panose="02040503050406030204" pitchFamily="18" charset="0"/>
              </a:rPr>
              <a:t>ödenmesi</a:t>
            </a:r>
            <a:r>
              <a:rPr lang="tr-TR" sz="1800" dirty="0">
                <a:effectLst/>
                <a:latin typeface="Cambria" panose="02040503050406030204" pitchFamily="18" charset="0"/>
              </a:rPr>
              <a:t> gereken </a:t>
            </a:r>
            <a:r>
              <a:rPr lang="tr-TR" sz="1800" dirty="0" err="1">
                <a:effectLst/>
                <a:latin typeface="Cambria" panose="02040503050406030204" pitchFamily="18" charset="0"/>
              </a:rPr>
              <a:t>ücrettir</a:t>
            </a:r>
            <a:r>
              <a:rPr lang="tr-TR" sz="1800" dirty="0">
                <a:effectLst/>
                <a:latin typeface="Cambria" panose="02040503050406030204" pitchFamily="18" charset="0"/>
              </a:rPr>
              <a:t>. </a:t>
            </a:r>
            <a:r>
              <a:rPr lang="tr-TR" sz="1800" b="1" dirty="0" err="1">
                <a:effectLst/>
                <a:latin typeface="Cambria" panose="02040503050406030204" pitchFamily="18" charset="0"/>
              </a:rPr>
              <a:t>İşçiye</a:t>
            </a:r>
            <a:r>
              <a:rPr lang="tr-TR" sz="1800" b="1" dirty="0">
                <a:effectLst/>
                <a:latin typeface="Cambria" panose="02040503050406030204" pitchFamily="18" charset="0"/>
              </a:rPr>
              <a:t> yapılacak </a:t>
            </a:r>
            <a:r>
              <a:rPr lang="tr-TR" sz="1800" b="1" dirty="0" err="1">
                <a:effectLst/>
                <a:latin typeface="Cambria" panose="02040503050406030204" pitchFamily="18" charset="0"/>
              </a:rPr>
              <a:t>ödemelerde</a:t>
            </a:r>
            <a:r>
              <a:rPr lang="tr-TR" sz="1800" b="1" dirty="0">
                <a:effectLst/>
                <a:latin typeface="Cambria" panose="02040503050406030204" pitchFamily="18" charset="0"/>
              </a:rPr>
              <a:t> kural olarak asıl </a:t>
            </a:r>
            <a:r>
              <a:rPr lang="tr-TR" sz="1800" b="1" dirty="0" err="1">
                <a:effectLst/>
                <a:latin typeface="Cambria" panose="02040503050406030204" pitchFamily="18" charset="0"/>
              </a:rPr>
              <a:t>ücrete</a:t>
            </a:r>
            <a:r>
              <a:rPr lang="tr-TR" sz="1800" b="1" dirty="0">
                <a:effectLst/>
                <a:latin typeface="Cambria" panose="02040503050406030204" pitchFamily="18" charset="0"/>
              </a:rPr>
              <a:t> esas alınır. </a:t>
            </a:r>
            <a:r>
              <a:rPr lang="tr-TR" sz="1800" dirty="0" err="1">
                <a:effectLst/>
                <a:latin typeface="Cambria" panose="02040503050406030204" pitchFamily="18" charset="0"/>
              </a:rPr>
              <a:t>Örneğin</a:t>
            </a:r>
            <a:r>
              <a:rPr lang="tr-TR" sz="1800" dirty="0">
                <a:effectLst/>
                <a:latin typeface="Cambria" panose="02040503050406030204" pitchFamily="18" charset="0"/>
              </a:rPr>
              <a:t>, </a:t>
            </a:r>
            <a:r>
              <a:rPr lang="tr-TR" sz="1800" dirty="0" err="1">
                <a:effectLst/>
                <a:highlight>
                  <a:srgbClr val="FFFF00"/>
                </a:highlight>
                <a:latin typeface="Cambria" panose="02040503050406030204" pitchFamily="18" charset="0"/>
              </a:rPr>
              <a:t>İs</a:t>
            </a:r>
            <a:r>
              <a:rPr lang="tr-TR" sz="1800" dirty="0">
                <a:effectLst/>
                <a:highlight>
                  <a:srgbClr val="FFFF00"/>
                </a:highlight>
                <a:latin typeface="Cambria" panose="02040503050406030204" pitchFamily="18" charset="0"/>
              </a:rPr>
              <a:t>̧ Kanunu’nun 50 ve 57/II maddelerine </a:t>
            </a:r>
            <a:r>
              <a:rPr lang="tr-TR" sz="1800" dirty="0" err="1">
                <a:effectLst/>
                <a:highlight>
                  <a:srgbClr val="FFFF00"/>
                </a:highlight>
                <a:latin typeface="Cambria" panose="02040503050406030204" pitchFamily="18" charset="0"/>
              </a:rPr>
              <a:t>göre</a:t>
            </a:r>
            <a:r>
              <a:rPr lang="tr-TR" sz="1800" dirty="0">
                <a:effectLst/>
                <a:highlight>
                  <a:srgbClr val="FFFF00"/>
                </a:highlight>
                <a:latin typeface="Cambria" panose="02040503050406030204" pitchFamily="18" charset="0"/>
              </a:rPr>
              <a:t> hafta tatili, ulusal bayram ve genel tatil ve yıllık </a:t>
            </a:r>
            <a:r>
              <a:rPr lang="tr-TR" sz="1800" dirty="0" err="1">
                <a:effectLst/>
                <a:highlight>
                  <a:srgbClr val="FFFF00"/>
                </a:highlight>
                <a:latin typeface="Cambria" panose="02040503050406030204" pitchFamily="18" charset="0"/>
              </a:rPr>
              <a:t>ücretli</a:t>
            </a:r>
            <a:r>
              <a:rPr lang="tr-TR" sz="1800" dirty="0">
                <a:effectLst/>
                <a:highlight>
                  <a:srgbClr val="FFFF00"/>
                </a:highlight>
                <a:latin typeface="Cambria" panose="02040503050406030204" pitchFamily="18" charset="0"/>
              </a:rPr>
              <a:t> izin </a:t>
            </a:r>
            <a:r>
              <a:rPr lang="tr-TR" sz="1800" dirty="0" err="1">
                <a:effectLst/>
                <a:highlight>
                  <a:srgbClr val="FFFF00"/>
                </a:highlight>
                <a:latin typeface="Cambria" panose="02040503050406030204" pitchFamily="18" charset="0"/>
              </a:rPr>
              <a:t>işçinin</a:t>
            </a:r>
            <a:r>
              <a:rPr lang="tr-TR" sz="1800" dirty="0">
                <a:effectLst/>
                <a:highlight>
                  <a:srgbClr val="FFFF00"/>
                </a:highlight>
                <a:latin typeface="Cambria" panose="02040503050406030204" pitchFamily="18" charset="0"/>
              </a:rPr>
              <a:t> asıl </a:t>
            </a:r>
            <a:r>
              <a:rPr lang="tr-TR" sz="1800" dirty="0" err="1">
                <a:effectLst/>
                <a:highlight>
                  <a:srgbClr val="FFFF00"/>
                </a:highlight>
                <a:latin typeface="Cambria" panose="02040503050406030204" pitchFamily="18" charset="0"/>
              </a:rPr>
              <a:t>ücreti</a:t>
            </a:r>
            <a:r>
              <a:rPr lang="tr-TR" sz="1800" dirty="0">
                <a:effectLst/>
                <a:highlight>
                  <a:srgbClr val="FFFF00"/>
                </a:highlight>
                <a:latin typeface="Cambria" panose="02040503050406030204" pitchFamily="18" charset="0"/>
              </a:rPr>
              <a:t> </a:t>
            </a:r>
            <a:r>
              <a:rPr lang="tr-TR" sz="1800" dirty="0" err="1">
                <a:effectLst/>
                <a:highlight>
                  <a:srgbClr val="FFFF00"/>
                </a:highlight>
                <a:latin typeface="Cambria" panose="02040503050406030204" pitchFamily="18" charset="0"/>
              </a:rPr>
              <a:t>üzerinden</a:t>
            </a:r>
            <a:r>
              <a:rPr lang="tr-TR" sz="1800" dirty="0">
                <a:effectLst/>
                <a:highlight>
                  <a:srgbClr val="FFFF00"/>
                </a:highlight>
                <a:latin typeface="Cambria" panose="02040503050406030204" pitchFamily="18" charset="0"/>
              </a:rPr>
              <a:t> </a:t>
            </a:r>
            <a:r>
              <a:rPr lang="tr-TR" sz="1800" dirty="0" err="1">
                <a:effectLst/>
                <a:highlight>
                  <a:srgbClr val="FFFF00"/>
                </a:highlight>
                <a:latin typeface="Cambria" panose="02040503050406030204" pitchFamily="18" charset="0"/>
              </a:rPr>
              <a:t>ödenir</a:t>
            </a:r>
            <a:r>
              <a:rPr lang="tr-TR" sz="1800" dirty="0">
                <a:effectLst/>
                <a:highlight>
                  <a:srgbClr val="FFFF00"/>
                </a:highlight>
                <a:latin typeface="Cambria" panose="02040503050406030204" pitchFamily="18" charset="0"/>
              </a:rPr>
              <a:t>. </a:t>
            </a:r>
          </a:p>
          <a:p>
            <a:r>
              <a:rPr lang="tr-TR" sz="1800" b="1" dirty="0" err="1">
                <a:effectLst/>
                <a:latin typeface="Cambria" panose="02040503050406030204" pitchFamily="18" charset="0"/>
              </a:rPr>
              <a:t>Giydirilmis</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asıl </a:t>
            </a:r>
            <a:r>
              <a:rPr lang="tr-TR" sz="1800" b="1" dirty="0" err="1">
                <a:effectLst/>
                <a:latin typeface="Cambria" panose="02040503050406030204" pitchFamily="18" charset="0"/>
              </a:rPr>
              <a:t>ücretine</a:t>
            </a:r>
            <a:r>
              <a:rPr lang="tr-TR" sz="1800" b="1" dirty="0">
                <a:effectLst/>
                <a:latin typeface="Cambria" panose="02040503050406030204" pitchFamily="18" charset="0"/>
              </a:rPr>
              <a:t> sosyal yardımlar gibi para ve parayla </a:t>
            </a:r>
            <a:r>
              <a:rPr lang="tr-TR" sz="1800" b="1" dirty="0" err="1">
                <a:effectLst/>
                <a:latin typeface="Cambria" panose="02040503050406030204" pitchFamily="18" charset="0"/>
              </a:rPr>
              <a:t>ölçülmesi</a:t>
            </a:r>
            <a:r>
              <a:rPr lang="tr-TR" sz="1800" b="1" dirty="0">
                <a:effectLst/>
                <a:latin typeface="Cambria" panose="02040503050406030204" pitchFamily="18" charset="0"/>
              </a:rPr>
              <a:t> </a:t>
            </a:r>
            <a:r>
              <a:rPr lang="tr-TR" sz="1800" b="1" dirty="0" err="1">
                <a:effectLst/>
                <a:latin typeface="Cambria" panose="02040503050406030204" pitchFamily="18" charset="0"/>
              </a:rPr>
              <a:t>mümkün</a:t>
            </a:r>
            <a:r>
              <a:rPr lang="tr-TR" sz="1800" b="1" dirty="0">
                <a:effectLst/>
                <a:latin typeface="Cambria" panose="02040503050406030204" pitchFamily="18" charset="0"/>
              </a:rPr>
              <a:t> menfaatlerin eklenmesiyle bulunan </a:t>
            </a:r>
            <a:r>
              <a:rPr lang="tr-TR" sz="1800" b="1" dirty="0" err="1">
                <a:effectLst/>
                <a:latin typeface="Cambria" panose="02040503050406030204" pitchFamily="18" charset="0"/>
              </a:rPr>
              <a:t>ücrettir</a:t>
            </a:r>
            <a:r>
              <a:rPr lang="tr-TR" sz="1800" dirty="0">
                <a:effectLst/>
                <a:latin typeface="Cambria" panose="02040503050406030204" pitchFamily="18" charset="0"/>
              </a:rPr>
              <a:t>. Bu anlamda asıl </a:t>
            </a:r>
            <a:r>
              <a:rPr lang="tr-TR" sz="1800" dirty="0" err="1">
                <a:effectLst/>
                <a:latin typeface="Cambria" panose="02040503050406030204" pitchFamily="18" charset="0"/>
              </a:rPr>
              <a:t>ücrete</a:t>
            </a:r>
            <a:r>
              <a:rPr lang="tr-TR" sz="1800" dirty="0">
                <a:effectLst/>
                <a:latin typeface="Cambria" panose="02040503050406030204" pitchFamily="18" charset="0"/>
              </a:rPr>
              <a:t> ilave olarak </a:t>
            </a:r>
            <a:r>
              <a:rPr lang="tr-TR" sz="1800" dirty="0" err="1">
                <a:effectLst/>
                <a:latin typeface="Cambria" panose="02040503050406030204" pitchFamily="18" charset="0"/>
              </a:rPr>
              <a:t>ücret</a:t>
            </a:r>
            <a:r>
              <a:rPr lang="tr-TR" sz="1800" dirty="0">
                <a:effectLst/>
                <a:latin typeface="Cambria" panose="02040503050406030204" pitchFamily="18" charset="0"/>
              </a:rPr>
              <a:t> eklerinin, bu </a:t>
            </a:r>
            <a:r>
              <a:rPr lang="tr-TR" sz="1800" dirty="0" err="1">
                <a:effectLst/>
                <a:latin typeface="Cambria" panose="02040503050406030204" pitchFamily="18" charset="0"/>
              </a:rPr>
              <a:t>bağlamda</a:t>
            </a:r>
            <a:r>
              <a:rPr lang="tr-TR" sz="1800" dirty="0">
                <a:effectLst/>
                <a:latin typeface="Cambria" panose="02040503050406030204" pitchFamily="18" charset="0"/>
              </a:rPr>
              <a:t> prim, ikramiye, komisyon, </a:t>
            </a:r>
            <a:r>
              <a:rPr lang="tr-TR" sz="1800" dirty="0" err="1">
                <a:effectLst/>
                <a:latin typeface="Cambria" panose="02040503050406030204" pitchFamily="18" charset="0"/>
              </a:rPr>
              <a:t>kârdan</a:t>
            </a:r>
            <a:r>
              <a:rPr lang="tr-TR" sz="1800" dirty="0">
                <a:effectLst/>
                <a:latin typeface="Cambria" panose="02040503050406030204" pitchFamily="18" charset="0"/>
              </a:rPr>
              <a:t> pay almanın da </a:t>
            </a:r>
            <a:r>
              <a:rPr lang="tr-TR" sz="1800" dirty="0" err="1">
                <a:effectLst/>
                <a:latin typeface="Cambria" panose="02040503050406030204" pitchFamily="18" charset="0"/>
              </a:rPr>
              <a:t>dâhil</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türüdür</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eki asıl </a:t>
            </a:r>
            <a:r>
              <a:rPr lang="tr-TR" sz="1800" dirty="0" err="1">
                <a:effectLst/>
                <a:latin typeface="Cambria" panose="02040503050406030204" pitchFamily="18" charset="0"/>
              </a:rPr>
              <a:t>ücret</a:t>
            </a:r>
            <a:r>
              <a:rPr lang="tr-TR" sz="1800" dirty="0">
                <a:effectLst/>
                <a:latin typeface="Cambria" panose="02040503050406030204" pitchFamily="18" charset="0"/>
              </a:rPr>
              <a:t> yanında </a:t>
            </a:r>
            <a:r>
              <a:rPr lang="tr-TR" sz="1800" dirty="0" err="1">
                <a:effectLst/>
                <a:latin typeface="Cambria" panose="02040503050406030204" pitchFamily="18" charset="0"/>
              </a:rPr>
              <a:t>sağlanan</a:t>
            </a:r>
            <a:r>
              <a:rPr lang="tr-TR" sz="1800" dirty="0">
                <a:effectLst/>
                <a:latin typeface="Cambria" panose="02040503050406030204" pitchFamily="18" charset="0"/>
              </a:rPr>
              <a:t>, devamlı olan, kanundan veya </a:t>
            </a:r>
            <a:r>
              <a:rPr lang="tr-TR" sz="1800" dirty="0" err="1">
                <a:effectLst/>
                <a:latin typeface="Cambria" panose="02040503050406030204" pitchFamily="18" charset="0"/>
              </a:rPr>
              <a:t>sözleşmeden</a:t>
            </a:r>
            <a:r>
              <a:rPr lang="tr-TR" sz="1800" dirty="0">
                <a:effectLst/>
                <a:latin typeface="Cambria" panose="02040503050406030204" pitchFamily="18" charset="0"/>
              </a:rPr>
              <a:t> </a:t>
            </a:r>
            <a:r>
              <a:rPr lang="tr-TR" sz="1800" dirty="0" err="1">
                <a:effectLst/>
                <a:latin typeface="Cambria" panose="02040503050406030204" pitchFamily="18" charset="0"/>
              </a:rPr>
              <a:t>doğan</a:t>
            </a:r>
            <a:r>
              <a:rPr lang="tr-TR" sz="1800" dirty="0">
                <a:effectLst/>
                <a:latin typeface="Cambria" panose="02040503050406030204" pitchFamily="18" charset="0"/>
              </a:rPr>
              <a:t>, para veya parayla </a:t>
            </a:r>
            <a:r>
              <a:rPr lang="tr-TR" sz="1800" dirty="0" err="1">
                <a:effectLst/>
                <a:latin typeface="Cambria" panose="02040503050406030204" pitchFamily="18" charset="0"/>
              </a:rPr>
              <a:t>ölçülebilen</a:t>
            </a:r>
            <a:r>
              <a:rPr lang="tr-TR" sz="1800" dirty="0">
                <a:effectLst/>
                <a:latin typeface="Cambria" panose="02040503050406030204" pitchFamily="18" charset="0"/>
              </a:rPr>
              <a:t> menfaatler olarak tanımlanmaktadır. </a:t>
            </a:r>
          </a:p>
          <a:p>
            <a:r>
              <a:rPr lang="tr-TR" sz="1800" b="1" dirty="0">
                <a:effectLst/>
                <a:highlight>
                  <a:srgbClr val="FFFF00"/>
                </a:highlight>
                <a:latin typeface="Cambria" panose="02040503050406030204" pitchFamily="18" charset="0"/>
              </a:rPr>
              <a:t>Kıdem ve ihbar tazminatlarının hesabında </a:t>
            </a:r>
            <a:r>
              <a:rPr lang="tr-TR" sz="1800" b="1" dirty="0" err="1">
                <a:effectLst/>
                <a:highlight>
                  <a:srgbClr val="FFFF00"/>
                </a:highlight>
                <a:latin typeface="Cambria" panose="02040503050406030204" pitchFamily="18" charset="0"/>
              </a:rPr>
              <a:t>giydirilmis</a:t>
            </a:r>
            <a:r>
              <a:rPr lang="tr-TR" sz="1800" b="1" dirty="0">
                <a:effectLst/>
                <a:highlight>
                  <a:srgbClr val="FFFF00"/>
                </a:highlight>
                <a:latin typeface="Cambria" panose="02040503050406030204" pitchFamily="18" charset="0"/>
              </a:rPr>
              <a:t>̧ </a:t>
            </a:r>
            <a:r>
              <a:rPr lang="tr-TR" sz="1800" b="1" dirty="0" err="1">
                <a:effectLst/>
                <a:highlight>
                  <a:srgbClr val="FFFF00"/>
                </a:highlight>
                <a:latin typeface="Cambria" panose="02040503050406030204" pitchFamily="18" charset="0"/>
              </a:rPr>
              <a:t>ücret</a:t>
            </a:r>
            <a:r>
              <a:rPr lang="tr-TR" sz="1800" b="1" dirty="0">
                <a:effectLst/>
                <a:highlight>
                  <a:srgbClr val="FFFF00"/>
                </a:highlight>
                <a:latin typeface="Cambria" panose="02040503050406030204" pitchFamily="18" charset="0"/>
              </a:rPr>
              <a:t> esas alınır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299067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A1B2BB-AD44-0EFC-446F-4D756D93B1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6CD9631-7A16-A8ED-72DC-FD01C70A89B2}"/>
              </a:ext>
            </a:extLst>
          </p:cNvPr>
          <p:cNvSpPr>
            <a:spLocks noGrp="1"/>
          </p:cNvSpPr>
          <p:nvPr>
            <p:ph idx="1"/>
          </p:nvPr>
        </p:nvSpPr>
        <p:spPr/>
        <p:txBody>
          <a:bodyPr/>
          <a:lstStyle/>
          <a:p>
            <a:r>
              <a:rPr lang="tr-TR" sz="1800" b="1" dirty="0" err="1">
                <a:effectLst/>
                <a:latin typeface="Cambria" panose="02040503050406030204" pitchFamily="18" charset="0"/>
              </a:rPr>
              <a:t>Brüt</a:t>
            </a:r>
            <a:r>
              <a:rPr lang="tr-TR" sz="1800" b="1" dirty="0">
                <a:effectLst/>
                <a:latin typeface="Cambria" panose="02040503050406030204" pitchFamily="18" charset="0"/>
              </a:rPr>
              <a:t> </a:t>
            </a:r>
            <a:r>
              <a:rPr lang="tr-TR" sz="1800" b="1" dirty="0" err="1">
                <a:effectLst/>
                <a:latin typeface="Cambria" panose="02040503050406030204" pitchFamily="18" charset="0"/>
              </a:rPr>
              <a:t>Ücret-Net</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endParaRPr lang="tr-TR" dirty="0"/>
          </a:p>
          <a:p>
            <a:r>
              <a:rPr lang="tr-TR" sz="1800" dirty="0">
                <a:effectLst/>
                <a:latin typeface="Cambria" panose="02040503050406030204" pitchFamily="18" charset="0"/>
              </a:rPr>
              <a:t>Asıl </a:t>
            </a:r>
            <a:r>
              <a:rPr lang="tr-TR" sz="1800" dirty="0" err="1">
                <a:effectLst/>
                <a:latin typeface="Cambria" panose="02040503050406030204" pitchFamily="18" charset="0"/>
              </a:rPr>
              <a:t>ücret-giydirilmis</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kavramlarına ek olarak,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brüt</a:t>
            </a:r>
            <a:r>
              <a:rPr lang="tr-TR" sz="1800" dirty="0">
                <a:effectLst/>
                <a:latin typeface="Cambria" panose="02040503050406030204" pitchFamily="18" charset="0"/>
              </a:rPr>
              <a:t> ya da net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şeklinde</a:t>
            </a:r>
            <a:r>
              <a:rPr lang="tr-TR" sz="1800" dirty="0">
                <a:effectLst/>
                <a:latin typeface="Cambria" panose="02040503050406030204" pitchFamily="18" charset="0"/>
              </a:rPr>
              <a:t> bir ayrıma da tabi tutulmaktadır. </a:t>
            </a:r>
            <a:r>
              <a:rPr lang="tr-TR" sz="1800" b="1" dirty="0">
                <a:effectLst/>
                <a:latin typeface="Cambria" panose="02040503050406030204" pitchFamily="18" charset="0"/>
              </a:rPr>
              <a:t>Net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hak </a:t>
            </a:r>
            <a:r>
              <a:rPr lang="tr-TR" sz="1800" b="1" dirty="0" err="1">
                <a:effectLst/>
                <a:latin typeface="Cambria" panose="02040503050406030204" pitchFamily="18" charset="0"/>
              </a:rPr>
              <a:t>edişinden</a:t>
            </a:r>
            <a:r>
              <a:rPr lang="tr-TR" sz="1800" b="1" dirty="0">
                <a:effectLst/>
                <a:latin typeface="Cambria" panose="02040503050406030204" pitchFamily="18" charset="0"/>
              </a:rPr>
              <a:t> her </a:t>
            </a:r>
            <a:r>
              <a:rPr lang="tr-TR" sz="1800" b="1" dirty="0" err="1">
                <a:effectLst/>
                <a:latin typeface="Cambria" panose="02040503050406030204" pitchFamily="18" charset="0"/>
              </a:rPr>
              <a:t>türlu</a:t>
            </a:r>
            <a:r>
              <a:rPr lang="tr-TR" sz="1800" b="1" dirty="0">
                <a:effectLst/>
                <a:latin typeface="Cambria" panose="02040503050406030204" pitchFamily="18" charset="0"/>
              </a:rPr>
              <a:t>̈ yasal kesintiler </a:t>
            </a:r>
            <a:r>
              <a:rPr lang="tr-TR" sz="1800" b="1" dirty="0" err="1">
                <a:effectLst/>
                <a:latin typeface="Cambria" panose="02040503050406030204" pitchFamily="18" charset="0"/>
              </a:rPr>
              <a:t>çıktıktan</a:t>
            </a:r>
            <a:r>
              <a:rPr lang="tr-TR" sz="1800" b="1" dirty="0">
                <a:effectLst/>
                <a:latin typeface="Cambria" panose="02040503050406030204" pitchFamily="18" charset="0"/>
              </a:rPr>
              <a:t> sonra geriye kalan </a:t>
            </a:r>
            <a:r>
              <a:rPr lang="tr-TR" sz="1800" dirty="0" err="1">
                <a:effectLst/>
                <a:latin typeface="Cambria" panose="02040503050406030204" pitchFamily="18" charset="0"/>
              </a:rPr>
              <a:t>ücrettir</a:t>
            </a:r>
            <a:r>
              <a:rPr lang="tr-TR" sz="1800" dirty="0">
                <a:effectLst/>
                <a:latin typeface="Cambria" panose="02040503050406030204" pitchFamily="18" charset="0"/>
              </a:rPr>
              <a:t>. </a:t>
            </a:r>
            <a:r>
              <a:rPr lang="tr-TR" sz="1800" b="1" dirty="0" err="1">
                <a:effectLst/>
                <a:latin typeface="Cambria" panose="02040503050406030204" pitchFamily="18" charset="0"/>
              </a:rPr>
              <a:t>Brüt</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ise </a:t>
            </a:r>
            <a:r>
              <a:rPr lang="tr-TR" sz="1800" b="1" dirty="0" err="1">
                <a:effectLst/>
                <a:latin typeface="Cambria" panose="02040503050406030204" pitchFamily="18" charset="0"/>
              </a:rPr>
              <a:t>henüz</a:t>
            </a:r>
            <a:r>
              <a:rPr lang="tr-TR" sz="1800" b="1" dirty="0">
                <a:effectLst/>
                <a:latin typeface="Cambria" panose="02040503050406030204" pitchFamily="18" charset="0"/>
              </a:rPr>
              <a:t> yasal kesintilerin yapılma- </a:t>
            </a:r>
            <a:r>
              <a:rPr lang="tr-TR" sz="1800" b="1" dirty="0" err="1">
                <a:effectLst/>
                <a:latin typeface="Cambria" panose="02040503050406030204" pitchFamily="18" charset="0"/>
              </a:rPr>
              <a:t>mıs</a:t>
            </a:r>
            <a:r>
              <a:rPr lang="tr-TR" sz="1800" b="1" dirty="0">
                <a:effectLst/>
                <a:latin typeface="Cambria" panose="02040503050406030204" pitchFamily="18" charset="0"/>
              </a:rPr>
              <a:t>̧ </a:t>
            </a:r>
            <a:r>
              <a:rPr lang="tr-TR" sz="1800" b="1" dirty="0" err="1">
                <a:effectLst/>
                <a:latin typeface="Cambria" panose="02040503050406030204" pitchFamily="18" charset="0"/>
              </a:rPr>
              <a:t>olduğu</a:t>
            </a:r>
            <a:r>
              <a:rPr lang="tr-TR" sz="1800" b="1"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olarak tanımlanır. </a:t>
            </a:r>
            <a:r>
              <a:rPr lang="tr-TR" sz="1800" b="1" dirty="0">
                <a:effectLst/>
                <a:latin typeface="Cambria" panose="02040503050406030204" pitchFamily="18" charset="0"/>
              </a:rPr>
              <a:t>Kural olarak, </a:t>
            </a:r>
            <a:r>
              <a:rPr lang="tr-TR" sz="1800" b="1" dirty="0" err="1">
                <a:effectLst/>
                <a:latin typeface="Cambria" panose="02040503050406030204" pitchFamily="18" charset="0"/>
              </a:rPr>
              <a:t>işçilik</a:t>
            </a:r>
            <a:r>
              <a:rPr lang="tr-TR" sz="1800" b="1" dirty="0">
                <a:effectLst/>
                <a:latin typeface="Cambria" panose="02040503050406030204" pitchFamily="18" charset="0"/>
              </a:rPr>
              <a:t> alacakları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brüt</a:t>
            </a:r>
            <a:r>
              <a:rPr lang="tr-TR" sz="1800" b="1" dirty="0">
                <a:effectLst/>
                <a:latin typeface="Cambria" panose="02040503050406030204" pitchFamily="18" charset="0"/>
              </a:rPr>
              <a:t> </a:t>
            </a:r>
            <a:r>
              <a:rPr lang="tr-TR" sz="1800" b="1" dirty="0" err="1">
                <a:effectLst/>
                <a:latin typeface="Cambria" panose="02040503050406030204" pitchFamily="18" charset="0"/>
              </a:rPr>
              <a:t>ücreti</a:t>
            </a:r>
            <a:r>
              <a:rPr lang="tr-TR" sz="1800" b="1" dirty="0">
                <a:effectLst/>
                <a:latin typeface="Cambria" panose="02040503050406030204" pitchFamily="18" charset="0"/>
              </a:rPr>
              <a:t> </a:t>
            </a:r>
            <a:r>
              <a:rPr lang="tr-TR" sz="1800" b="1" dirty="0" err="1">
                <a:effectLst/>
                <a:latin typeface="Cambria" panose="02040503050406030204" pitchFamily="18" charset="0"/>
              </a:rPr>
              <a:t>üzerinden</a:t>
            </a:r>
            <a:r>
              <a:rPr lang="tr-TR" sz="1800" b="1" dirty="0">
                <a:effectLst/>
                <a:latin typeface="Cambria" panose="02040503050406030204" pitchFamily="18" charset="0"/>
              </a:rPr>
              <a:t> hesaplanarak </a:t>
            </a:r>
            <a:r>
              <a:rPr lang="tr-TR" sz="1800" dirty="0" err="1">
                <a:effectLst/>
                <a:latin typeface="Cambria" panose="02040503050406030204" pitchFamily="18" charset="0"/>
              </a:rPr>
              <a:t>hüküm</a:t>
            </a:r>
            <a:r>
              <a:rPr lang="tr-TR" sz="1800" dirty="0">
                <a:effectLst/>
                <a:latin typeface="Cambria" panose="02040503050406030204" pitchFamily="18" charset="0"/>
              </a:rPr>
              <a:t> altına alınmalıdır. </a:t>
            </a:r>
            <a:r>
              <a:rPr lang="tr-TR" sz="1800" dirty="0" err="1">
                <a:effectLst/>
                <a:latin typeface="Cambria" panose="02040503050406030204" pitchFamily="18" charset="0"/>
              </a:rPr>
              <a:t>Örneğin</a:t>
            </a:r>
            <a:r>
              <a:rPr lang="tr-TR" sz="1800" dirty="0">
                <a:effectLst/>
                <a:latin typeface="Cambria" panose="02040503050406030204" pitchFamily="18" charset="0"/>
              </a:rPr>
              <a:t>, </a:t>
            </a:r>
            <a:r>
              <a:rPr lang="tr-TR" sz="1800" dirty="0" err="1">
                <a:effectLst/>
                <a:latin typeface="Cambria" panose="02040503050406030204" pitchFamily="18" charset="0"/>
              </a:rPr>
              <a:t>boşta</a:t>
            </a:r>
            <a:r>
              <a:rPr lang="tr-TR" sz="1800" dirty="0">
                <a:effectLst/>
                <a:latin typeface="Cambria" panose="02040503050406030204" pitchFamily="18" charset="0"/>
              </a:rPr>
              <a:t> </a:t>
            </a:r>
            <a:r>
              <a:rPr lang="tr-TR" sz="1800" dirty="0" err="1">
                <a:effectLst/>
                <a:latin typeface="Cambria" panose="02040503050406030204" pitchFamily="18" charset="0"/>
              </a:rPr>
              <a:t>geçen</a:t>
            </a:r>
            <a:r>
              <a:rPr lang="tr-TR" sz="1800" dirty="0">
                <a:effectLst/>
                <a:latin typeface="Cambria" panose="02040503050406030204" pitchFamily="18" charset="0"/>
              </a:rPr>
              <a:t>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brüt</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üzerinden</a:t>
            </a:r>
            <a:r>
              <a:rPr lang="tr-TR" sz="1800" dirty="0">
                <a:effectLst/>
                <a:latin typeface="Cambria" panose="02040503050406030204" pitchFamily="18" charset="0"/>
              </a:rPr>
              <a:t> hesaplanır. Alacakların net miktar </a:t>
            </a:r>
            <a:r>
              <a:rPr lang="tr-TR" sz="1800" dirty="0" err="1">
                <a:effectLst/>
                <a:latin typeface="Cambria" panose="02040503050406030204" pitchFamily="18" charset="0"/>
              </a:rPr>
              <a:t>üzerinden</a:t>
            </a:r>
            <a:r>
              <a:rPr lang="tr-TR" sz="1800" dirty="0">
                <a:effectLst/>
                <a:latin typeface="Cambria" panose="02040503050406030204" pitchFamily="18" charset="0"/>
              </a:rPr>
              <a:t> talep edilmesi halinde ise ala- </a:t>
            </a:r>
            <a:r>
              <a:rPr lang="tr-TR" sz="1800" dirty="0" err="1">
                <a:effectLst/>
                <a:latin typeface="Cambria" panose="02040503050406030204" pitchFamily="18" charset="0"/>
              </a:rPr>
              <a:t>caklar</a:t>
            </a:r>
            <a:r>
              <a:rPr lang="tr-TR" sz="1800" dirty="0">
                <a:effectLst/>
                <a:latin typeface="Cambria" panose="02040503050406030204" pitchFamily="18" charset="0"/>
              </a:rPr>
              <a:t> net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üzerinden</a:t>
            </a:r>
            <a:r>
              <a:rPr lang="tr-TR" sz="1800" dirty="0">
                <a:effectLst/>
                <a:latin typeface="Cambria" panose="02040503050406030204" pitchFamily="18" charset="0"/>
              </a:rPr>
              <a:t> hesaplanarak </a:t>
            </a:r>
            <a:r>
              <a:rPr lang="tr-TR" sz="1800" dirty="0" err="1">
                <a:effectLst/>
                <a:latin typeface="Cambria" panose="02040503050406030204" pitchFamily="18" charset="0"/>
              </a:rPr>
              <a:t>hüküm</a:t>
            </a:r>
            <a:r>
              <a:rPr lang="tr-TR" sz="1800" dirty="0">
                <a:effectLst/>
                <a:latin typeface="Cambria" panose="02040503050406030204" pitchFamily="18" charset="0"/>
              </a:rPr>
              <a:t> altına alınmalıdır. </a:t>
            </a:r>
            <a:endParaRPr lang="tr-TR" dirty="0"/>
          </a:p>
          <a:p>
            <a:endParaRPr lang="tr-TR" dirty="0"/>
          </a:p>
        </p:txBody>
      </p:sp>
    </p:spTree>
    <p:extLst>
      <p:ext uri="{BB962C8B-B14F-4D97-AF65-F5344CB8AC3E}">
        <p14:creationId xmlns:p14="http://schemas.microsoft.com/office/powerpoint/2010/main" val="1379980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BD4958-0984-28A2-9453-DD62F62DAD70}"/>
              </a:ext>
            </a:extLst>
          </p:cNvPr>
          <p:cNvSpPr>
            <a:spLocks noGrp="1"/>
          </p:cNvSpPr>
          <p:nvPr>
            <p:ph type="title"/>
          </p:nvPr>
        </p:nvSpPr>
        <p:spPr/>
        <p:txBody>
          <a:bodyPr>
            <a:normAutofit fontScale="90000"/>
          </a:bodyPr>
          <a:lstStyle/>
          <a:p>
            <a:pPr algn="ctr"/>
            <a:r>
              <a:rPr lang="tr-TR" sz="2000" b="1" dirty="0">
                <a:effectLst/>
                <a:latin typeface="Graphik"/>
              </a:rPr>
              <a:t>ÜCRETİN BELİRLENMESİNE İLİŞKİN YÖNTEMLER </a:t>
            </a:r>
            <a:br>
              <a:rPr lang="tr-TR" dirty="0"/>
            </a:br>
            <a:br>
              <a:rPr lang="tr-TR" dirty="0"/>
            </a:br>
            <a:br>
              <a:rPr lang="tr-TR" sz="2200" dirty="0"/>
            </a:br>
            <a:endParaRPr lang="tr-TR" sz="2200" dirty="0"/>
          </a:p>
        </p:txBody>
      </p:sp>
      <p:sp>
        <p:nvSpPr>
          <p:cNvPr id="3" name="İçerik Yer Tutucusu 2">
            <a:extLst>
              <a:ext uri="{FF2B5EF4-FFF2-40B4-BE49-F238E27FC236}">
                <a16:creationId xmlns:a16="http://schemas.microsoft.com/office/drawing/2014/main" id="{8342F07D-EA5F-9A9D-2EB3-D86D80EEF0AE}"/>
              </a:ext>
            </a:extLst>
          </p:cNvPr>
          <p:cNvSpPr>
            <a:spLocks noGrp="1"/>
          </p:cNvSpPr>
          <p:nvPr>
            <p:ph idx="1"/>
          </p:nvPr>
        </p:nvSpPr>
        <p:spPr/>
        <p:txBody>
          <a:bodyPr>
            <a:normAutofit/>
          </a:bodyPr>
          <a:lstStyle/>
          <a:p>
            <a:r>
              <a:rPr lang="tr-TR" sz="1800" b="1" dirty="0">
                <a:effectLst/>
                <a:latin typeface="Cambria" panose="02040503050406030204" pitchFamily="18" charset="0"/>
              </a:rPr>
              <a:t>Zamana </a:t>
            </a:r>
            <a:r>
              <a:rPr lang="tr-TR" sz="1800" b="1" dirty="0" err="1">
                <a:effectLst/>
                <a:latin typeface="Cambria" panose="02040503050406030204" pitchFamily="18" charset="0"/>
              </a:rPr>
              <a:t>Göre</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 </a:t>
            </a:r>
            <a:r>
              <a:rPr lang="tr-TR" sz="1800" dirty="0" err="1">
                <a:effectLst/>
                <a:latin typeface="Cambria" panose="02040503050406030204" pitchFamily="18" charset="0"/>
              </a:rPr>
              <a:t>Ücretin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süresinin</a:t>
            </a:r>
            <a:r>
              <a:rPr lang="tr-TR" sz="1800" dirty="0">
                <a:effectLst/>
                <a:latin typeface="Cambria" panose="02040503050406030204" pitchFamily="18" charset="0"/>
              </a:rPr>
              <a:t> </a:t>
            </a:r>
            <a:r>
              <a:rPr lang="tr-TR" sz="1800" dirty="0" err="1">
                <a:effectLst/>
                <a:latin typeface="Cambria" panose="02040503050406030204" pitchFamily="18" charset="0"/>
              </a:rPr>
              <a:t>uzunluğuna</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hesaplanması halinde, zamana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ücretten</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edilir. </a:t>
            </a:r>
            <a:r>
              <a:rPr lang="tr-TR" sz="1800" dirty="0" err="1">
                <a:effectLst/>
                <a:latin typeface="Cambria" panose="02040503050406030204" pitchFamily="18" charset="0"/>
              </a:rPr>
              <a:t>Başka</a:t>
            </a:r>
            <a:r>
              <a:rPr lang="tr-TR" sz="1800" dirty="0">
                <a:effectLst/>
                <a:latin typeface="Cambria" panose="02040503050406030204" pitchFamily="18" charset="0"/>
              </a:rPr>
              <a:t> bir ifade ile zamana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belirli bir zaman </a:t>
            </a:r>
            <a:r>
              <a:rPr lang="tr-TR" sz="1800" dirty="0" err="1">
                <a:effectLst/>
                <a:latin typeface="Cambria" panose="02040503050406030204" pitchFamily="18" charset="0"/>
              </a:rPr>
              <a:t>için</a:t>
            </a:r>
            <a:r>
              <a:rPr lang="tr-TR" sz="1800" dirty="0">
                <a:effectLst/>
                <a:latin typeface="Cambria" panose="02040503050406030204" pitchFamily="18" charset="0"/>
              </a:rPr>
              <a:t> bir miktar paranın saptanması ile </a:t>
            </a:r>
            <a:r>
              <a:rPr lang="tr-TR" sz="1800" dirty="0" err="1">
                <a:effectLst/>
                <a:latin typeface="Cambria" panose="02040503050406030204" pitchFamily="18" charset="0"/>
              </a:rPr>
              <a:t>doğar</a:t>
            </a:r>
            <a:r>
              <a:rPr lang="tr-TR" sz="1800" dirty="0">
                <a:effectLst/>
                <a:latin typeface="Cambria" panose="02040503050406030204" pitchFamily="18" charset="0"/>
              </a:rPr>
              <a:t>. Zaman </a:t>
            </a:r>
            <a:r>
              <a:rPr lang="tr-TR" sz="1800" dirty="0" err="1">
                <a:effectLst/>
                <a:latin typeface="Cambria" panose="02040503050406030204" pitchFamily="18" charset="0"/>
              </a:rPr>
              <a:t>ölçüsünün</a:t>
            </a:r>
            <a:r>
              <a:rPr lang="tr-TR" sz="1800" dirty="0">
                <a:effectLst/>
                <a:latin typeface="Cambria" panose="02040503050406030204" pitchFamily="18" charset="0"/>
              </a:rPr>
              <a:t> saat, </a:t>
            </a:r>
            <a:r>
              <a:rPr lang="tr-TR" sz="1800" dirty="0" err="1">
                <a:effectLst/>
                <a:latin typeface="Cambria" panose="02040503050406030204" pitchFamily="18" charset="0"/>
              </a:rPr>
              <a:t>gün</a:t>
            </a:r>
            <a:r>
              <a:rPr lang="tr-TR" sz="1800" dirty="0">
                <a:effectLst/>
                <a:latin typeface="Cambria" panose="02040503050406030204" pitchFamily="18" charset="0"/>
              </a:rPr>
              <a:t>, hafta veya ay olmasına </a:t>
            </a:r>
            <a:r>
              <a:rPr lang="tr-TR" sz="1800" dirty="0" err="1">
                <a:effectLst/>
                <a:latin typeface="Cambria" panose="02040503050406030204" pitchFamily="18" charset="0"/>
              </a:rPr>
              <a:t>göre</a:t>
            </a:r>
            <a:r>
              <a:rPr lang="tr-TR" sz="1800" dirty="0">
                <a:effectLst/>
                <a:latin typeface="Cambria" panose="02040503050406030204" pitchFamily="18" charset="0"/>
              </a:rPr>
              <a:t> de </a:t>
            </a:r>
            <a:r>
              <a:rPr lang="tr-TR" sz="1800" dirty="0" err="1">
                <a:effectLst/>
                <a:latin typeface="Cambria" panose="02040503050406030204" pitchFamily="18" charset="0"/>
              </a:rPr>
              <a:t>ücret</a:t>
            </a:r>
            <a:r>
              <a:rPr lang="tr-TR" sz="1800" dirty="0">
                <a:effectLst/>
                <a:latin typeface="Cambria" panose="02040503050406030204" pitchFamily="18" charset="0"/>
              </a:rPr>
              <a:t>; saat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gündelik</a:t>
            </a:r>
            <a:r>
              <a:rPr lang="tr-TR" sz="1800" dirty="0">
                <a:effectLst/>
                <a:latin typeface="Cambria" panose="02040503050406030204" pitchFamily="18" charset="0"/>
              </a:rPr>
              <a:t>, haftalık, aylık </a:t>
            </a:r>
            <a:r>
              <a:rPr lang="tr-TR" sz="1800" dirty="0" err="1">
                <a:effectLst/>
                <a:latin typeface="Cambria" panose="02040503050406030204" pitchFamily="18" charset="0"/>
              </a:rPr>
              <a:t>ücret</a:t>
            </a:r>
            <a:r>
              <a:rPr lang="tr-TR" sz="1800" dirty="0">
                <a:effectLst/>
                <a:latin typeface="Cambria" panose="02040503050406030204" pitchFamily="18" charset="0"/>
              </a:rPr>
              <a:t> olarak ortaya </a:t>
            </a:r>
            <a:r>
              <a:rPr lang="tr-TR" sz="1800" dirty="0" err="1">
                <a:effectLst/>
                <a:latin typeface="Cambria" panose="02040503050406030204" pitchFamily="18" charset="0"/>
              </a:rPr>
              <a:t>çıkar</a:t>
            </a:r>
            <a:r>
              <a:rPr lang="tr-TR" sz="1800" dirty="0">
                <a:effectLst/>
                <a:latin typeface="Cambria" panose="02040503050406030204" pitchFamily="18" charset="0"/>
              </a:rPr>
              <a:t>. </a:t>
            </a:r>
          </a:p>
          <a:p>
            <a:r>
              <a:rPr lang="tr-TR" sz="1800" b="1" dirty="0">
                <a:effectLst/>
                <a:latin typeface="Cambria" panose="02040503050406030204" pitchFamily="18" charset="0"/>
              </a:rPr>
              <a:t>Akort </a:t>
            </a:r>
            <a:r>
              <a:rPr lang="tr-TR" sz="1800" b="1" dirty="0" err="1">
                <a:effectLst/>
                <a:latin typeface="Cambria" panose="02040503050406030204" pitchFamily="18" charset="0"/>
              </a:rPr>
              <a:t>Ücret</a:t>
            </a:r>
            <a:r>
              <a:rPr lang="tr-TR" sz="1800" b="1" dirty="0">
                <a:effectLst/>
                <a:latin typeface="Cambria" panose="02040503050406030204" pitchFamily="18" charset="0"/>
              </a:rPr>
              <a:t> : </a:t>
            </a:r>
            <a:r>
              <a:rPr lang="tr-TR" sz="1800" dirty="0">
                <a:effectLst/>
                <a:latin typeface="Cambria" panose="02040503050406030204" pitchFamily="18" charset="0"/>
              </a:rPr>
              <a:t>Yapılan </a:t>
            </a:r>
            <a:r>
              <a:rPr lang="tr-TR" sz="1800" dirty="0" err="1">
                <a:effectLst/>
                <a:latin typeface="Cambria" panose="02040503050406030204" pitchFamily="18" charset="0"/>
              </a:rPr>
              <a:t>işin</a:t>
            </a:r>
            <a:r>
              <a:rPr lang="tr-TR" sz="1800" dirty="0">
                <a:effectLst/>
                <a:latin typeface="Cambria" panose="02040503050406030204" pitchFamily="18" charset="0"/>
              </a:rPr>
              <a:t> sonucuna </a:t>
            </a:r>
            <a:r>
              <a:rPr lang="tr-TR" sz="1800" dirty="0" err="1">
                <a:effectLst/>
                <a:latin typeface="Cambria" panose="02040503050406030204" pitchFamily="18" charset="0"/>
              </a:rPr>
              <a:t>göre</a:t>
            </a:r>
            <a:r>
              <a:rPr lang="tr-TR" sz="1800" dirty="0">
                <a:effectLst/>
                <a:latin typeface="Cambria" panose="02040503050406030204" pitchFamily="18" charset="0"/>
              </a:rPr>
              <a:t> hesaplanan </a:t>
            </a:r>
            <a:r>
              <a:rPr lang="tr-TR" sz="1800" dirty="0" err="1">
                <a:effectLst/>
                <a:latin typeface="Cambria" panose="02040503050406030204" pitchFamily="18" charset="0"/>
              </a:rPr>
              <a:t>ücrete</a:t>
            </a:r>
            <a:r>
              <a:rPr lang="tr-TR" sz="1800" dirty="0">
                <a:effectLst/>
                <a:latin typeface="Cambria" panose="02040503050406030204" pitchFamily="18" charset="0"/>
              </a:rPr>
              <a:t> akort </a:t>
            </a:r>
            <a:r>
              <a:rPr lang="tr-TR" sz="1800" dirty="0" err="1">
                <a:effectLst/>
                <a:latin typeface="Cambria" panose="02040503050406030204" pitchFamily="18" charset="0"/>
              </a:rPr>
              <a:t>ücret</a:t>
            </a:r>
            <a:r>
              <a:rPr lang="tr-TR" sz="1800" dirty="0">
                <a:effectLst/>
                <a:latin typeface="Cambria" panose="02040503050406030204" pitchFamily="18" charset="0"/>
              </a:rPr>
              <a:t> denir. Akort </a:t>
            </a:r>
            <a:r>
              <a:rPr lang="tr-TR" sz="1800" dirty="0" err="1">
                <a:effectLst/>
                <a:latin typeface="Cambria" panose="02040503050406030204" pitchFamily="18" charset="0"/>
              </a:rPr>
              <a:t>ücret</a:t>
            </a:r>
            <a:r>
              <a:rPr lang="tr-TR" sz="1800" dirty="0">
                <a:effectLst/>
                <a:latin typeface="Cambria" panose="02040503050406030204" pitchFamily="18" charset="0"/>
              </a:rPr>
              <a:t> uygulaması </a:t>
            </a:r>
            <a:r>
              <a:rPr lang="tr-TR" sz="1800" b="1" dirty="0" err="1">
                <a:effectLst/>
                <a:latin typeface="Cambria" panose="02040503050406030204" pitchFamily="18" charset="0"/>
              </a:rPr>
              <a:t>parça</a:t>
            </a:r>
            <a:r>
              <a:rPr lang="tr-TR" sz="1800" b="1" dirty="0">
                <a:effectLst/>
                <a:latin typeface="Cambria" panose="02040503050406030204" pitchFamily="18" charset="0"/>
              </a:rPr>
              <a:t> </a:t>
            </a:r>
            <a:r>
              <a:rPr lang="tr-TR" sz="1800" b="1" dirty="0" err="1">
                <a:effectLst/>
                <a:latin typeface="Cambria" panose="02040503050406030204" pitchFamily="18" charset="0"/>
              </a:rPr>
              <a:t>başına</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dirty="0" err="1">
                <a:effectLst/>
                <a:latin typeface="Cambria" panose="02040503050406030204" pitchFamily="18" charset="0"/>
              </a:rPr>
              <a:t>olabileceği</a:t>
            </a:r>
            <a:r>
              <a:rPr lang="tr-TR" sz="1800" dirty="0">
                <a:effectLst/>
                <a:latin typeface="Cambria" panose="02040503050406030204" pitchFamily="18" charset="0"/>
              </a:rPr>
              <a:t> gibi yapılan </a:t>
            </a:r>
            <a:r>
              <a:rPr lang="tr-TR" sz="1800" dirty="0" err="1">
                <a:effectLst/>
                <a:latin typeface="Cambria" panose="02040503050406030204" pitchFamily="18" charset="0"/>
              </a:rPr>
              <a:t>işin</a:t>
            </a:r>
            <a:r>
              <a:rPr lang="tr-TR" sz="1800" dirty="0">
                <a:effectLst/>
                <a:latin typeface="Cambria" panose="02040503050406030204" pitchFamily="18" charset="0"/>
              </a:rPr>
              <a:t> birim olarak saptanmasının </a:t>
            </a:r>
            <a:r>
              <a:rPr lang="tr-TR" sz="1800" dirty="0" err="1">
                <a:effectLst/>
                <a:latin typeface="Cambria" panose="02040503050406030204" pitchFamily="18" charset="0"/>
              </a:rPr>
              <a:t>mümkün</a:t>
            </a:r>
            <a:r>
              <a:rPr lang="tr-TR" sz="1800" dirty="0">
                <a:effectLst/>
                <a:latin typeface="Cambria" panose="02040503050406030204" pitchFamily="18" charset="0"/>
              </a:rPr>
              <a:t> </a:t>
            </a:r>
            <a:r>
              <a:rPr lang="tr-TR" sz="1800" dirty="0" err="1">
                <a:effectLst/>
                <a:latin typeface="Cambria" panose="02040503050406030204" pitchFamily="18" charset="0"/>
              </a:rPr>
              <a:t>olmadığı</a:t>
            </a:r>
            <a:r>
              <a:rPr lang="tr-TR" sz="1800" dirty="0">
                <a:effectLst/>
                <a:latin typeface="Cambria" panose="02040503050406030204" pitchFamily="18" charset="0"/>
              </a:rPr>
              <a:t> hallerde </a:t>
            </a:r>
            <a:r>
              <a:rPr lang="tr-TR" sz="1800" b="1" dirty="0" err="1">
                <a:effectLst/>
                <a:latin typeface="Cambria" panose="02040503050406030204" pitchFamily="18" charset="0"/>
              </a:rPr>
              <a:t>götüru</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dirty="0" err="1">
                <a:effectLst/>
                <a:latin typeface="Cambria" panose="02040503050406030204" pitchFamily="18" charset="0"/>
              </a:rPr>
              <a:t>şeklinde</a:t>
            </a:r>
            <a:r>
              <a:rPr lang="tr-TR" sz="1800" dirty="0">
                <a:effectLst/>
                <a:latin typeface="Cambria" panose="02040503050406030204" pitchFamily="18" charset="0"/>
              </a:rPr>
              <a:t> de olabilir. Bir </a:t>
            </a:r>
            <a:r>
              <a:rPr lang="tr-TR" sz="1800" dirty="0" err="1">
                <a:effectLst/>
                <a:latin typeface="Cambria" panose="02040503050406030204" pitchFamily="18" charset="0"/>
              </a:rPr>
              <a:t>presçinin</a:t>
            </a:r>
            <a:r>
              <a:rPr lang="tr-TR" sz="1800" dirty="0">
                <a:effectLst/>
                <a:latin typeface="Cambria" panose="02040503050406030204" pitchFamily="18" charset="0"/>
              </a:rPr>
              <a:t> </a:t>
            </a:r>
            <a:r>
              <a:rPr lang="tr-TR" sz="1800" dirty="0" err="1">
                <a:effectLst/>
                <a:latin typeface="Cambria" panose="02040503050406030204" pitchFamily="18" charset="0"/>
              </a:rPr>
              <a:t>bastığı</a:t>
            </a:r>
            <a:r>
              <a:rPr lang="tr-TR" sz="1800" dirty="0">
                <a:effectLst/>
                <a:latin typeface="Cambria" panose="02040503050406030204" pitchFamily="18" charset="0"/>
              </a:rPr>
              <a:t> kapak sayısına, bir maden </a:t>
            </a:r>
            <a:r>
              <a:rPr lang="tr-TR" sz="1800" dirty="0" err="1">
                <a:effectLst/>
                <a:latin typeface="Cambria" panose="02040503050406030204" pitchFamily="18" charset="0"/>
              </a:rPr>
              <a:t>işçisinin</a:t>
            </a:r>
            <a:r>
              <a:rPr lang="tr-TR" sz="1800" dirty="0">
                <a:effectLst/>
                <a:latin typeface="Cambria" panose="02040503050406030204" pitchFamily="18" charset="0"/>
              </a:rPr>
              <a:t> </a:t>
            </a:r>
            <a:r>
              <a:rPr lang="tr-TR" sz="1800" dirty="0" err="1">
                <a:effectLst/>
                <a:latin typeface="Cambria" panose="02040503050406030204" pitchFamily="18" charset="0"/>
              </a:rPr>
              <a:t>çıkardığı</a:t>
            </a:r>
            <a:r>
              <a:rPr lang="tr-TR" sz="1800" dirty="0">
                <a:effectLst/>
                <a:latin typeface="Cambria" panose="02040503050406030204" pitchFamily="18" charset="0"/>
              </a:rPr>
              <a:t> madenin </a:t>
            </a:r>
            <a:r>
              <a:rPr lang="tr-TR" sz="1800" dirty="0" err="1">
                <a:effectLst/>
                <a:latin typeface="Cambria" panose="02040503050406030204" pitchFamily="18" charset="0"/>
              </a:rPr>
              <a:t>ağırlığına</a:t>
            </a:r>
            <a:r>
              <a:rPr lang="tr-TR" sz="1800" dirty="0">
                <a:effectLst/>
                <a:latin typeface="Cambria" panose="02040503050406030204" pitchFamily="18" charset="0"/>
              </a:rPr>
              <a:t> veya bir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boyadığı</a:t>
            </a:r>
            <a:r>
              <a:rPr lang="tr-TR" sz="1800" dirty="0">
                <a:effectLst/>
                <a:latin typeface="Cambria" panose="02040503050406030204" pitchFamily="18" charset="0"/>
              </a:rPr>
              <a:t> bezin </a:t>
            </a:r>
            <a:r>
              <a:rPr lang="tr-TR" sz="1800" dirty="0" err="1">
                <a:effectLst/>
                <a:latin typeface="Cambria" panose="02040503050406030204" pitchFamily="18" charset="0"/>
              </a:rPr>
              <a:t>uzunluğuna</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ücretin</a:t>
            </a:r>
            <a:r>
              <a:rPr lang="tr-TR" sz="1800" dirty="0">
                <a:effectLst/>
                <a:latin typeface="Cambria" panose="02040503050406030204" pitchFamily="18" charset="0"/>
              </a:rPr>
              <a:t> hesaplanması durumları akort </a:t>
            </a:r>
            <a:r>
              <a:rPr lang="tr-TR" sz="1800" dirty="0" err="1">
                <a:effectLst/>
                <a:latin typeface="Cambria" panose="02040503050406030204" pitchFamily="18" charset="0"/>
              </a:rPr>
              <a:t>ücrete</a:t>
            </a:r>
            <a:r>
              <a:rPr lang="tr-TR" sz="1800" dirty="0">
                <a:effectLst/>
                <a:latin typeface="Cambria" panose="02040503050406030204" pitchFamily="18" charset="0"/>
              </a:rPr>
              <a:t> </a:t>
            </a:r>
            <a:r>
              <a:rPr lang="tr-TR" sz="1800" dirty="0" err="1">
                <a:effectLst/>
                <a:latin typeface="Cambria" panose="02040503050406030204" pitchFamily="18" charset="0"/>
              </a:rPr>
              <a:t>örnek</a:t>
            </a:r>
            <a:r>
              <a:rPr lang="tr-TR" sz="1800" dirty="0">
                <a:effectLst/>
                <a:latin typeface="Cambria" panose="02040503050406030204" pitchFamily="18" charset="0"/>
              </a:rPr>
              <a:t> olarak </a:t>
            </a:r>
            <a:r>
              <a:rPr lang="tr-TR" sz="1800" dirty="0" err="1">
                <a:effectLst/>
                <a:latin typeface="Cambria" panose="02040503050406030204" pitchFamily="18" charset="0"/>
              </a:rPr>
              <a:t>gösterilebilir</a:t>
            </a:r>
            <a:r>
              <a:rPr lang="tr-TR" sz="1800" dirty="0">
                <a:effectLst/>
                <a:latin typeface="Cambria" panose="02040503050406030204" pitchFamily="18" charset="0"/>
              </a:rPr>
              <a:t>. Akort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parça</a:t>
            </a:r>
            <a:r>
              <a:rPr lang="tr-TR" sz="1800" dirty="0">
                <a:effectLst/>
                <a:latin typeface="Cambria" panose="02040503050406030204" pitchFamily="18" charset="0"/>
              </a:rPr>
              <a:t> sayısı, </a:t>
            </a:r>
            <a:r>
              <a:rPr lang="tr-TR" sz="1800" dirty="0" err="1">
                <a:effectLst/>
                <a:latin typeface="Cambria" panose="02040503050406030204" pitchFamily="18" charset="0"/>
              </a:rPr>
              <a:t>büyüklük</a:t>
            </a:r>
            <a:r>
              <a:rPr lang="tr-TR" sz="1800" dirty="0">
                <a:effectLst/>
                <a:latin typeface="Cambria" panose="02040503050406030204" pitchFamily="18" charset="0"/>
              </a:rPr>
              <a:t>, uzunluk veya </a:t>
            </a:r>
            <a:r>
              <a:rPr lang="tr-TR" sz="1800" dirty="0" err="1">
                <a:effectLst/>
                <a:latin typeface="Cambria" panose="02040503050406030204" pitchFamily="18" charset="0"/>
              </a:rPr>
              <a:t>ağırlık</a:t>
            </a:r>
            <a:r>
              <a:rPr lang="tr-TR" sz="1800" dirty="0">
                <a:effectLst/>
                <a:latin typeface="Cambria" panose="02040503050406030204" pitchFamily="18" charset="0"/>
              </a:rPr>
              <a:t> gibi birimlere </a:t>
            </a:r>
            <a:r>
              <a:rPr lang="tr-TR" sz="1800" dirty="0" err="1">
                <a:effectLst/>
                <a:latin typeface="Cambria" panose="02040503050406030204" pitchFamily="18" charset="0"/>
              </a:rPr>
              <a:t>göre</a:t>
            </a:r>
            <a:r>
              <a:rPr lang="tr-TR" sz="1800" dirty="0">
                <a:effectLst/>
                <a:latin typeface="Cambria" panose="02040503050406030204" pitchFamily="18" charset="0"/>
              </a:rPr>
              <a:t> saptanır ve belirli bir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dönemine</a:t>
            </a:r>
            <a:r>
              <a:rPr lang="tr-TR" sz="1800" dirty="0">
                <a:effectLst/>
                <a:latin typeface="Cambria" panose="02040503050406030204" pitchFamily="18" charset="0"/>
              </a:rPr>
              <a:t> </a:t>
            </a:r>
            <a:r>
              <a:rPr lang="tr-TR" sz="1800" dirty="0" err="1">
                <a:effectLst/>
                <a:latin typeface="Cambria" panose="02040503050406030204" pitchFamily="18" charset="0"/>
              </a:rPr>
              <a:t>düşen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her birim </a:t>
            </a:r>
            <a:r>
              <a:rPr lang="tr-TR" sz="1800" dirty="0" err="1">
                <a:effectLst/>
                <a:latin typeface="Cambria" panose="02040503050406030204" pitchFamily="18" charset="0"/>
              </a:rPr>
              <a:t>için</a:t>
            </a:r>
            <a:r>
              <a:rPr lang="tr-TR" sz="1800" dirty="0">
                <a:effectLst/>
                <a:latin typeface="Cambria" panose="02040503050406030204" pitchFamily="18" charset="0"/>
              </a:rPr>
              <a:t> saptanan </a:t>
            </a:r>
            <a:r>
              <a:rPr lang="tr-TR" sz="1800" dirty="0" err="1">
                <a:effectLst/>
                <a:latin typeface="Cambria" panose="02040503050406030204" pitchFamily="18" charset="0"/>
              </a:rPr>
              <a:t>ücretin</a:t>
            </a:r>
            <a:r>
              <a:rPr lang="tr-TR" sz="1800" dirty="0">
                <a:effectLst/>
                <a:latin typeface="Cambria" panose="02040503050406030204" pitchFamily="18" charset="0"/>
              </a:rPr>
              <a:t> birim sayısı toplamı ile </a:t>
            </a:r>
            <a:r>
              <a:rPr lang="tr-TR" sz="1800" dirty="0" err="1">
                <a:effectLst/>
                <a:latin typeface="Cambria" panose="02040503050406030204" pitchFamily="18" charset="0"/>
              </a:rPr>
              <a:t>çarpılması</a:t>
            </a:r>
            <a:r>
              <a:rPr lang="tr-TR" sz="1800" dirty="0">
                <a:effectLst/>
                <a:latin typeface="Cambria" panose="02040503050406030204" pitchFamily="18" charset="0"/>
              </a:rPr>
              <a:t> sonucu bulunur. </a:t>
            </a:r>
            <a:endParaRPr lang="tr-TR" dirty="0"/>
          </a:p>
          <a:p>
            <a:endParaRPr lang="tr-TR" dirty="0"/>
          </a:p>
        </p:txBody>
      </p:sp>
    </p:spTree>
    <p:extLst>
      <p:ext uri="{BB962C8B-B14F-4D97-AF65-F5344CB8AC3E}">
        <p14:creationId xmlns:p14="http://schemas.microsoft.com/office/powerpoint/2010/main" val="1595252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232B8B-0E3E-F797-4813-BB57DCB8831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A149AE0-5E13-5ECE-AFDD-158ADD3BC4EA}"/>
              </a:ext>
            </a:extLst>
          </p:cNvPr>
          <p:cNvSpPr>
            <a:spLocks noGrp="1"/>
          </p:cNvSpPr>
          <p:nvPr>
            <p:ph idx="1"/>
          </p:nvPr>
        </p:nvSpPr>
        <p:spPr/>
        <p:txBody>
          <a:bodyPr/>
          <a:lstStyle/>
          <a:p>
            <a:r>
              <a:rPr lang="tr-TR" sz="1800" b="1" dirty="0" err="1">
                <a:effectLst/>
                <a:latin typeface="Cambria" panose="02040503050406030204" pitchFamily="18" charset="0"/>
              </a:rPr>
              <a:t>Yüzde</a:t>
            </a:r>
            <a:r>
              <a:rPr lang="tr-TR" sz="1800" b="1" dirty="0">
                <a:effectLst/>
                <a:latin typeface="Cambria" panose="02040503050406030204" pitchFamily="18" charset="0"/>
              </a:rPr>
              <a:t> </a:t>
            </a:r>
            <a:r>
              <a:rPr lang="tr-TR" sz="1800" b="1" dirty="0" err="1">
                <a:effectLst/>
                <a:latin typeface="Cambria" panose="02040503050406030204" pitchFamily="18" charset="0"/>
              </a:rPr>
              <a:t>Usûlu</a:t>
            </a:r>
            <a:r>
              <a:rPr lang="tr-TR" sz="1800" b="1" dirty="0">
                <a:effectLst/>
                <a:latin typeface="Cambria" panose="02040503050406030204" pitchFamily="18" charset="0"/>
              </a:rPr>
              <a:t>̈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endParaRPr lang="tr-TR" dirty="0"/>
          </a:p>
          <a:p>
            <a:r>
              <a:rPr lang="tr-TR" sz="1800" dirty="0">
                <a:effectLst/>
                <a:latin typeface="Cambria" panose="02040503050406030204" pitchFamily="18" charset="0"/>
              </a:rPr>
              <a:t>Otel, lokanta, </a:t>
            </a:r>
            <a:r>
              <a:rPr lang="tr-TR" sz="1800" dirty="0" err="1">
                <a:effectLst/>
                <a:latin typeface="Cambria" panose="02040503050406030204" pitchFamily="18" charset="0"/>
              </a:rPr>
              <a:t>eğlence</a:t>
            </a:r>
            <a:r>
              <a:rPr lang="tr-TR" sz="1800" dirty="0">
                <a:effectLst/>
                <a:latin typeface="Cambria" panose="02040503050406030204" pitchFamily="18" charset="0"/>
              </a:rPr>
              <a:t> yerleri ve benzeri yerlerle </a:t>
            </a:r>
            <a:r>
              <a:rPr lang="tr-TR" sz="1800" dirty="0" err="1">
                <a:effectLst/>
                <a:latin typeface="Cambria" panose="02040503050406030204" pitchFamily="18" charset="0"/>
              </a:rPr>
              <a:t>içki</a:t>
            </a:r>
            <a:r>
              <a:rPr lang="tr-TR" sz="1800" dirty="0">
                <a:effectLst/>
                <a:latin typeface="Cambria" panose="02040503050406030204" pitchFamily="18" charset="0"/>
              </a:rPr>
              <a:t> verilen ve hemen orada yenilip </a:t>
            </a:r>
            <a:r>
              <a:rPr lang="tr-TR" sz="1800" dirty="0" err="1">
                <a:effectLst/>
                <a:latin typeface="Cambria" panose="02040503050406030204" pitchFamily="18" charset="0"/>
              </a:rPr>
              <a:t>içilmesi</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çeşitli</a:t>
            </a:r>
            <a:r>
              <a:rPr lang="tr-TR" sz="1800" dirty="0">
                <a:effectLst/>
                <a:latin typeface="Cambria" panose="02040503050406030204" pitchFamily="18" charset="0"/>
              </a:rPr>
              <a:t> yiyecek satan yerlerin </a:t>
            </a:r>
            <a:r>
              <a:rPr lang="tr-TR" sz="1800" dirty="0" err="1">
                <a:effectLst/>
                <a:latin typeface="Cambria" panose="02040503050406030204" pitchFamily="18" charset="0"/>
              </a:rPr>
              <a:t>çoğunda</a:t>
            </a:r>
            <a:r>
              <a:rPr lang="tr-TR" sz="1800" dirty="0">
                <a:effectLst/>
                <a:latin typeface="Cambria" panose="02040503050406030204" pitchFamily="18" charset="0"/>
              </a:rPr>
              <a:t> zamana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bazılarında ise </a:t>
            </a:r>
            <a:r>
              <a:rPr lang="tr-TR" sz="1800" dirty="0" err="1">
                <a:effectLst/>
                <a:latin typeface="Cambria" panose="02040503050406030204" pitchFamily="18" charset="0"/>
              </a:rPr>
              <a:t>yüzdeye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ödenmektedir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51. maddesinde </a:t>
            </a:r>
            <a:r>
              <a:rPr lang="tr-TR" sz="1800" dirty="0" err="1">
                <a:effectLst/>
                <a:latin typeface="Cambria" panose="02040503050406030204" pitchFamily="18" charset="0"/>
              </a:rPr>
              <a:t>yüzde</a:t>
            </a:r>
            <a:r>
              <a:rPr lang="tr-TR" sz="1800" dirty="0">
                <a:effectLst/>
                <a:latin typeface="Cambria" panose="02040503050406030204" pitchFamily="18" charset="0"/>
              </a:rPr>
              <a:t> </a:t>
            </a:r>
            <a:r>
              <a:rPr lang="tr-TR" sz="1800" dirty="0" err="1">
                <a:effectLst/>
                <a:latin typeface="Cambria" panose="02040503050406030204" pitchFamily="18" charset="0"/>
              </a:rPr>
              <a:t>usûlüne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düzenlenmis</a:t>
            </a:r>
            <a:r>
              <a:rPr lang="tr-TR" sz="1800" dirty="0">
                <a:effectLst/>
                <a:latin typeface="Cambria" panose="02040503050406030204" pitchFamily="18" charset="0"/>
              </a:rPr>
              <a:t>̧ olup,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“Otel, lokanta, </a:t>
            </a:r>
            <a:r>
              <a:rPr lang="tr-TR" sz="1800" i="1" dirty="0" err="1">
                <a:effectLst/>
                <a:latin typeface="Cambria" panose="02040503050406030204" pitchFamily="18" charset="0"/>
              </a:rPr>
              <a:t>eğlence</a:t>
            </a:r>
            <a:r>
              <a:rPr lang="tr-TR" sz="1800" i="1" dirty="0">
                <a:effectLst/>
                <a:latin typeface="Cambria" panose="02040503050406030204" pitchFamily="18" charset="0"/>
              </a:rPr>
              <a:t> yerleri ve benzeri yerler ile </a:t>
            </a:r>
            <a:r>
              <a:rPr lang="tr-TR" sz="1800" i="1" dirty="0" err="1">
                <a:effectLst/>
                <a:latin typeface="Cambria" panose="02040503050406030204" pitchFamily="18" charset="0"/>
              </a:rPr>
              <a:t>içki</a:t>
            </a:r>
            <a:r>
              <a:rPr lang="tr-TR" sz="1800" i="1" dirty="0">
                <a:effectLst/>
                <a:latin typeface="Cambria" panose="02040503050406030204" pitchFamily="18" charset="0"/>
              </a:rPr>
              <a:t> verilen ve hemen orada yenilip </a:t>
            </a:r>
            <a:r>
              <a:rPr lang="tr-TR" sz="1800" i="1" dirty="0" err="1">
                <a:effectLst/>
                <a:latin typeface="Cambria" panose="02040503050406030204" pitchFamily="18" charset="0"/>
              </a:rPr>
              <a:t>içilmesi</a:t>
            </a:r>
            <a:r>
              <a:rPr lang="tr-TR" sz="1800" i="1" dirty="0">
                <a:effectLst/>
                <a:latin typeface="Cambria" panose="02040503050406030204" pitchFamily="18" charset="0"/>
              </a:rPr>
              <a:t> </a:t>
            </a:r>
            <a:r>
              <a:rPr lang="tr-TR" sz="1800" i="1" dirty="0" err="1">
                <a:effectLst/>
                <a:latin typeface="Cambria" panose="02040503050406030204" pitchFamily="18" charset="0"/>
              </a:rPr>
              <a:t>için</a:t>
            </a:r>
            <a:r>
              <a:rPr lang="tr-TR" sz="1800" i="1" dirty="0">
                <a:effectLst/>
                <a:latin typeface="Cambria" panose="02040503050406030204" pitchFamily="18" charset="0"/>
              </a:rPr>
              <a:t> </a:t>
            </a:r>
            <a:r>
              <a:rPr lang="tr-TR" sz="1800" i="1" dirty="0" err="1">
                <a:effectLst/>
                <a:latin typeface="Cambria" panose="02040503050406030204" pitchFamily="18" charset="0"/>
              </a:rPr>
              <a:t>çeşitli</a:t>
            </a:r>
            <a:r>
              <a:rPr lang="tr-TR" sz="1800" i="1" dirty="0">
                <a:effectLst/>
                <a:latin typeface="Cambria" panose="02040503050406030204" pitchFamily="18" charset="0"/>
              </a:rPr>
              <a:t> yiyecek satan yerlerden “</a:t>
            </a:r>
            <a:r>
              <a:rPr lang="tr-TR" sz="1800" i="1" dirty="0" err="1">
                <a:effectLst/>
                <a:latin typeface="Cambria" panose="02040503050406030204" pitchFamily="18" charset="0"/>
              </a:rPr>
              <a:t>yüzde</a:t>
            </a:r>
            <a:r>
              <a:rPr lang="tr-TR" sz="1800" i="1" dirty="0">
                <a:effectLst/>
                <a:latin typeface="Cambria" panose="02040503050406030204" pitchFamily="18" charset="0"/>
              </a:rPr>
              <a:t>” </a:t>
            </a:r>
            <a:r>
              <a:rPr lang="tr-TR" sz="1800" i="1" dirty="0" err="1">
                <a:effectLst/>
                <a:latin typeface="Cambria" panose="02040503050406030204" pitchFamily="18" charset="0"/>
              </a:rPr>
              <a:t>usulünün</a:t>
            </a:r>
            <a:r>
              <a:rPr lang="tr-TR" sz="1800" i="1" dirty="0">
                <a:effectLst/>
                <a:latin typeface="Cambria" panose="02040503050406030204" pitchFamily="18" charset="0"/>
              </a:rPr>
              <a:t> </a:t>
            </a:r>
            <a:r>
              <a:rPr lang="tr-TR" sz="1800" i="1" dirty="0" err="1">
                <a:effectLst/>
                <a:latin typeface="Cambria" panose="02040503050406030204" pitchFamily="18" charset="0"/>
              </a:rPr>
              <a:t>uygulandığı</a:t>
            </a:r>
            <a:r>
              <a:rPr lang="tr-TR" sz="1800" i="1" dirty="0">
                <a:effectLst/>
                <a:latin typeface="Cambria" panose="02040503050406030204" pitchFamily="18" charset="0"/>
              </a:rPr>
              <a:t> </a:t>
            </a:r>
            <a:r>
              <a:rPr lang="tr-TR" sz="1800" i="1" dirty="0" err="1">
                <a:effectLst/>
                <a:latin typeface="Cambria" panose="02040503050406030204" pitchFamily="18" charset="0"/>
              </a:rPr>
              <a:t>müesseselerde</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tarafından servis </a:t>
            </a:r>
            <a:r>
              <a:rPr lang="tr-TR" sz="1800" i="1" dirty="0" err="1">
                <a:effectLst/>
                <a:latin typeface="Cambria" panose="02040503050406030204" pitchFamily="18" charset="0"/>
              </a:rPr>
              <a:t>karşılığı</a:t>
            </a:r>
            <a:r>
              <a:rPr lang="tr-TR" sz="1800" i="1" dirty="0">
                <a:effectLst/>
                <a:latin typeface="Cambria" panose="02040503050406030204" pitchFamily="18" charset="0"/>
              </a:rPr>
              <a:t> veya </a:t>
            </a:r>
            <a:r>
              <a:rPr lang="tr-TR" sz="1800" i="1" dirty="0" err="1">
                <a:effectLst/>
                <a:latin typeface="Cambria" panose="02040503050406030204" pitchFamily="18" charset="0"/>
              </a:rPr>
              <a:t>başka</a:t>
            </a:r>
            <a:r>
              <a:rPr lang="tr-TR" sz="1800" i="1" dirty="0">
                <a:effectLst/>
                <a:latin typeface="Cambria" panose="02040503050406030204" pitchFamily="18" charset="0"/>
              </a:rPr>
              <a:t> isimlerle </a:t>
            </a:r>
            <a:r>
              <a:rPr lang="tr-TR" sz="1800" i="1" dirty="0" err="1">
                <a:effectLst/>
                <a:latin typeface="Cambria" panose="02040503050406030204" pitchFamily="18" charset="0"/>
              </a:rPr>
              <a:t>müşterilerin</a:t>
            </a:r>
            <a:r>
              <a:rPr lang="tr-TR" sz="1800" i="1" dirty="0">
                <a:effectLst/>
                <a:latin typeface="Cambria" panose="02040503050406030204" pitchFamily="18" charset="0"/>
              </a:rPr>
              <a:t> hesap pusulalarına “</a:t>
            </a:r>
            <a:r>
              <a:rPr lang="tr-TR" sz="1800" i="1" dirty="0" err="1">
                <a:effectLst/>
                <a:latin typeface="Cambria" panose="02040503050406030204" pitchFamily="18" charset="0"/>
              </a:rPr>
              <a:t>yüzde</a:t>
            </a:r>
            <a:r>
              <a:rPr lang="tr-TR" sz="1800" i="1" dirty="0">
                <a:effectLst/>
                <a:latin typeface="Cambria" panose="02040503050406030204" pitchFamily="18" charset="0"/>
              </a:rPr>
              <a:t>” eklenerek veya ayrı </a:t>
            </a:r>
            <a:r>
              <a:rPr lang="tr-TR" sz="1800" i="1" dirty="0" err="1">
                <a:effectLst/>
                <a:latin typeface="Cambria" panose="02040503050406030204" pitchFamily="18" charset="0"/>
              </a:rPr>
              <a:t>şekillerde</a:t>
            </a:r>
            <a:r>
              <a:rPr lang="tr-TR" sz="1800" i="1" dirty="0">
                <a:effectLst/>
                <a:latin typeface="Cambria" panose="02040503050406030204" pitchFamily="18" charset="0"/>
              </a:rPr>
              <a:t> alınan paralarla kendi </a:t>
            </a:r>
            <a:r>
              <a:rPr lang="tr-TR" sz="1800" i="1" dirty="0" err="1">
                <a:effectLst/>
                <a:latin typeface="Cambria" panose="02040503050406030204" pitchFamily="18" charset="0"/>
              </a:rPr>
              <a:t>isteği</a:t>
            </a:r>
            <a:r>
              <a:rPr lang="tr-TR" sz="1800" i="1" dirty="0">
                <a:effectLst/>
                <a:latin typeface="Cambria" panose="02040503050406030204" pitchFamily="18" charset="0"/>
              </a:rPr>
              <a:t> ile </a:t>
            </a:r>
            <a:r>
              <a:rPr lang="tr-TR" sz="1800" i="1" dirty="0" err="1">
                <a:effectLst/>
                <a:latin typeface="Cambria" panose="02040503050406030204" pitchFamily="18" charset="0"/>
              </a:rPr>
              <a:t>müşteri</a:t>
            </a:r>
            <a:r>
              <a:rPr lang="tr-TR" sz="1800" i="1" dirty="0">
                <a:effectLst/>
                <a:latin typeface="Cambria" panose="02040503050406030204" pitchFamily="18" charset="0"/>
              </a:rPr>
              <a:t> tarafından </a:t>
            </a:r>
            <a:r>
              <a:rPr lang="tr-TR" sz="1800" i="1" dirty="0" err="1">
                <a:effectLst/>
                <a:latin typeface="Cambria" panose="02040503050406030204" pitchFamily="18" charset="0"/>
              </a:rPr>
              <a:t>işverene</a:t>
            </a:r>
            <a:r>
              <a:rPr lang="tr-TR" sz="1800" i="1" dirty="0">
                <a:effectLst/>
                <a:latin typeface="Cambria" panose="02040503050406030204" pitchFamily="18" charset="0"/>
              </a:rPr>
              <a:t> </a:t>
            </a:r>
            <a:r>
              <a:rPr lang="tr-TR" sz="1800" i="1" dirty="0" err="1">
                <a:effectLst/>
                <a:latin typeface="Cambria" panose="02040503050406030204" pitchFamily="18" charset="0"/>
              </a:rPr>
              <a:t>bıra</a:t>
            </a:r>
            <a:r>
              <a:rPr lang="tr-TR" sz="1800" i="1" dirty="0">
                <a:effectLst/>
                <a:latin typeface="Cambria" panose="02040503050406030204" pitchFamily="18" charset="0"/>
              </a:rPr>
              <a:t>- kılan yahut da onun </a:t>
            </a:r>
            <a:r>
              <a:rPr lang="tr-TR" sz="1800" i="1" dirty="0" err="1">
                <a:effectLst/>
                <a:latin typeface="Cambria" panose="02040503050406030204" pitchFamily="18" charset="0"/>
              </a:rPr>
              <a:t>kontrolu</a:t>
            </a:r>
            <a:r>
              <a:rPr lang="tr-TR" sz="1800" i="1" dirty="0">
                <a:effectLst/>
                <a:latin typeface="Cambria" panose="02040503050406030204" pitchFamily="18" charset="0"/>
              </a:rPr>
              <a:t>̈ altında bir araya toplanan paraları </a:t>
            </a:r>
            <a:r>
              <a:rPr lang="tr-TR" sz="1800" i="1" dirty="0" err="1">
                <a:effectLst/>
                <a:latin typeface="Cambria" panose="02040503050406030204" pitchFamily="18" charset="0"/>
              </a:rPr>
              <a:t>işveren</a:t>
            </a:r>
            <a:r>
              <a:rPr lang="tr-TR" sz="1800" i="1" dirty="0">
                <a:effectLst/>
                <a:latin typeface="Cambria" panose="02040503050406030204" pitchFamily="18" charset="0"/>
              </a:rPr>
              <a:t> </a:t>
            </a:r>
            <a:r>
              <a:rPr lang="tr-TR" sz="1800" i="1" dirty="0" err="1">
                <a:effectLst/>
                <a:latin typeface="Cambria" panose="02040503050406030204" pitchFamily="18" charset="0"/>
              </a:rPr>
              <a:t>işyerinde</a:t>
            </a:r>
            <a:r>
              <a:rPr lang="tr-TR" sz="1800" i="1" dirty="0">
                <a:effectLst/>
                <a:latin typeface="Cambria" panose="02040503050406030204" pitchFamily="18" charset="0"/>
              </a:rPr>
              <a:t> </a:t>
            </a:r>
            <a:r>
              <a:rPr lang="tr-TR" sz="1800" i="1" dirty="0" err="1">
                <a:effectLst/>
                <a:latin typeface="Cambria" panose="02040503050406030204" pitchFamily="18" charset="0"/>
              </a:rPr>
              <a:t>çalışan</a:t>
            </a:r>
            <a:r>
              <a:rPr lang="tr-TR" sz="1800" i="1" dirty="0">
                <a:effectLst/>
                <a:latin typeface="Cambria" panose="02040503050406030204" pitchFamily="18" charset="0"/>
              </a:rPr>
              <a:t> </a:t>
            </a:r>
            <a:r>
              <a:rPr lang="tr-TR" sz="1800" i="1" dirty="0" err="1">
                <a:effectLst/>
                <a:latin typeface="Cambria" panose="02040503050406030204" pitchFamily="18" charset="0"/>
              </a:rPr>
              <a:t>tüm</a:t>
            </a:r>
            <a:r>
              <a:rPr lang="tr-TR" sz="1800" i="1" dirty="0">
                <a:effectLst/>
                <a:latin typeface="Cambria" panose="02040503050406030204" pitchFamily="18" charset="0"/>
              </a:rPr>
              <a:t> </a:t>
            </a:r>
            <a:r>
              <a:rPr lang="tr-TR" sz="1800" i="1" dirty="0" err="1">
                <a:effectLst/>
                <a:latin typeface="Cambria" panose="02040503050406030204" pitchFamily="18" charset="0"/>
              </a:rPr>
              <a:t>işçilere</a:t>
            </a:r>
            <a:r>
              <a:rPr lang="tr-TR" sz="1800" i="1" dirty="0">
                <a:effectLst/>
                <a:latin typeface="Cambria" panose="02040503050406030204" pitchFamily="18" charset="0"/>
              </a:rPr>
              <a:t> eksiksiz olarak </a:t>
            </a:r>
            <a:r>
              <a:rPr lang="tr-TR" sz="1800" i="1" dirty="0" err="1">
                <a:effectLst/>
                <a:latin typeface="Cambria" panose="02040503050406030204" pitchFamily="18" charset="0"/>
              </a:rPr>
              <a:t>ödemek</a:t>
            </a:r>
            <a:r>
              <a:rPr lang="tr-TR" sz="1800" i="1" dirty="0">
                <a:effectLst/>
                <a:latin typeface="Cambria" panose="02040503050406030204" pitchFamily="18" charset="0"/>
              </a:rPr>
              <a:t> zorundadır”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3821161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408106-2ECB-59D3-926A-94F06A220844}"/>
              </a:ext>
            </a:extLst>
          </p:cNvPr>
          <p:cNvSpPr>
            <a:spLocks noGrp="1"/>
          </p:cNvSpPr>
          <p:nvPr>
            <p:ph type="title"/>
          </p:nvPr>
        </p:nvSpPr>
        <p:spPr/>
        <p:txBody>
          <a:bodyPr>
            <a:normAutofit/>
          </a:bodyPr>
          <a:lstStyle/>
          <a:p>
            <a:pPr algn="ctr"/>
            <a:r>
              <a:rPr lang="tr-TR" sz="2400" b="1" dirty="0"/>
              <a:t>Ücretin Miktarı ve Ödenmesi</a:t>
            </a:r>
          </a:p>
        </p:txBody>
      </p:sp>
      <p:sp>
        <p:nvSpPr>
          <p:cNvPr id="3" name="İçerik Yer Tutucusu 2">
            <a:extLst>
              <a:ext uri="{FF2B5EF4-FFF2-40B4-BE49-F238E27FC236}">
                <a16:creationId xmlns:a16="http://schemas.microsoft.com/office/drawing/2014/main" id="{972BD3B4-30F9-28F6-E984-8E085EE00629}"/>
              </a:ext>
            </a:extLst>
          </p:cNvPr>
          <p:cNvSpPr>
            <a:spLocks noGrp="1"/>
          </p:cNvSpPr>
          <p:nvPr>
            <p:ph idx="1"/>
          </p:nvPr>
        </p:nvSpPr>
        <p:spPr/>
        <p:txBody>
          <a:bodyPr/>
          <a:lstStyle/>
          <a:p>
            <a:r>
              <a:rPr lang="tr-TR" sz="1800" dirty="0">
                <a:latin typeface="Cambria" panose="02040503050406030204" pitchFamily="18" charset="0"/>
              </a:rPr>
              <a:t>İş </a:t>
            </a:r>
            <a:r>
              <a:rPr lang="tr-TR" sz="1800" dirty="0">
                <a:effectLst/>
                <a:latin typeface="Cambria" panose="02040503050406030204" pitchFamily="18" charset="0"/>
              </a:rPr>
              <a:t>Kanunu’nun 39. ve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401. maddeleri uyarınca </a:t>
            </a:r>
            <a:r>
              <a:rPr lang="tr-TR" sz="1800" dirty="0" err="1">
                <a:effectLst/>
                <a:latin typeface="Cambria" panose="02040503050406030204" pitchFamily="18" charset="0"/>
              </a:rPr>
              <a:t>işçi</a:t>
            </a:r>
            <a:r>
              <a:rPr lang="tr-TR" sz="1800" dirty="0">
                <a:effectLst/>
                <a:latin typeface="Cambria" panose="02040503050406030204" pitchFamily="18" charset="0"/>
              </a:rPr>
              <a:t> ve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sözleşme</a:t>
            </a:r>
            <a:r>
              <a:rPr lang="tr-TR" sz="1800" dirty="0">
                <a:effectLst/>
                <a:latin typeface="Cambria" panose="02040503050406030204" pitchFamily="18" charset="0"/>
              </a:rPr>
              <a:t> serbestisi </a:t>
            </a:r>
            <a:r>
              <a:rPr lang="tr-TR" sz="1800" dirty="0" err="1">
                <a:effectLst/>
                <a:latin typeface="Cambria" panose="02040503050406030204" pitchFamily="18" charset="0"/>
              </a:rPr>
              <a:t>çerçevesinde</a:t>
            </a:r>
            <a:r>
              <a:rPr lang="tr-TR" sz="1800" dirty="0">
                <a:effectLst/>
                <a:latin typeface="Cambria" panose="02040503050406030204" pitchFamily="18" charset="0"/>
              </a:rPr>
              <a:t> </a:t>
            </a:r>
            <a:r>
              <a:rPr lang="tr-TR" sz="1800" dirty="0" err="1">
                <a:effectLst/>
                <a:latin typeface="Cambria" panose="02040503050406030204" pitchFamily="18" charset="0"/>
              </a:rPr>
              <a:t>işçiye</a:t>
            </a:r>
            <a:r>
              <a:rPr lang="tr-TR" sz="1800" dirty="0">
                <a:effectLst/>
                <a:latin typeface="Cambria" panose="02040503050406030204" pitchFamily="18" charset="0"/>
              </a:rPr>
              <a:t> </a:t>
            </a:r>
            <a:r>
              <a:rPr lang="tr-TR" sz="1800" dirty="0" err="1">
                <a:effectLst/>
                <a:latin typeface="Cambria" panose="02040503050406030204" pitchFamily="18" charset="0"/>
              </a:rPr>
              <a:t>ödenecek</a:t>
            </a:r>
            <a:r>
              <a:rPr lang="tr-TR" sz="1800" dirty="0">
                <a:effectLst/>
                <a:latin typeface="Cambria" panose="02040503050406030204" pitchFamily="18" charset="0"/>
              </a:rPr>
              <a:t> </a:t>
            </a:r>
            <a:r>
              <a:rPr lang="tr-TR" sz="1800" dirty="0" err="1">
                <a:effectLst/>
                <a:latin typeface="Cambria" panose="02040503050406030204" pitchFamily="18" charset="0"/>
              </a:rPr>
              <a:t>ücretin</a:t>
            </a:r>
            <a:r>
              <a:rPr lang="tr-TR" sz="1800" dirty="0">
                <a:effectLst/>
                <a:latin typeface="Cambria" panose="02040503050406030204" pitchFamily="18" charset="0"/>
              </a:rPr>
              <a:t> miktarını istedikleri gibi </a:t>
            </a:r>
            <a:r>
              <a:rPr lang="tr-TR" sz="1800" dirty="0" err="1">
                <a:effectLst/>
                <a:latin typeface="Cambria" panose="02040503050406030204" pitchFamily="18" charset="0"/>
              </a:rPr>
              <a:t>kararlaştırabilirler</a:t>
            </a:r>
            <a:r>
              <a:rPr lang="tr-TR" sz="1800" dirty="0">
                <a:effectLst/>
                <a:latin typeface="Cambria" panose="02040503050406030204" pitchFamily="18" charset="0"/>
              </a:rPr>
              <a:t>. Ancak bu </a:t>
            </a:r>
            <a:r>
              <a:rPr lang="tr-TR" sz="1800" dirty="0" err="1">
                <a:effectLst/>
                <a:latin typeface="Cambria" panose="02040503050406030204" pitchFamily="18" charset="0"/>
              </a:rPr>
              <a:t>ücret</a:t>
            </a:r>
            <a:r>
              <a:rPr lang="tr-TR" sz="1800" dirty="0">
                <a:effectLst/>
                <a:latin typeface="Cambria" panose="02040503050406030204" pitchFamily="18" charset="0"/>
              </a:rPr>
              <a:t> asgari </a:t>
            </a:r>
            <a:r>
              <a:rPr lang="tr-TR" sz="1800" dirty="0" err="1">
                <a:effectLst/>
                <a:latin typeface="Cambria" panose="02040503050406030204" pitchFamily="18" charset="0"/>
              </a:rPr>
              <a:t>ücretten</a:t>
            </a:r>
            <a:r>
              <a:rPr lang="tr-TR" sz="1800" dirty="0">
                <a:effectLst/>
                <a:latin typeface="Cambria" panose="02040503050406030204" pitchFamily="18" charset="0"/>
              </a:rPr>
              <a:t> az olamaz. </a:t>
            </a:r>
            <a:endParaRPr lang="tr-TR" dirty="0"/>
          </a:p>
          <a:p>
            <a:r>
              <a:rPr lang="tr-TR" sz="1800" dirty="0">
                <a:effectLst/>
                <a:latin typeface="Cambria" panose="02040503050406030204" pitchFamily="18" charset="0"/>
              </a:rPr>
              <a:t>Ücretin </a:t>
            </a:r>
            <a:r>
              <a:rPr lang="tr-TR" sz="1800" dirty="0" err="1">
                <a:effectLst/>
                <a:latin typeface="Cambria" panose="02040503050406030204" pitchFamily="18" charset="0"/>
              </a:rPr>
              <a:t>ödenmesi</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32. maddesinde </a:t>
            </a:r>
            <a:r>
              <a:rPr lang="tr-TR" sz="1800" dirty="0" err="1">
                <a:effectLst/>
                <a:latin typeface="Cambria" panose="02040503050406030204" pitchFamily="18" charset="0"/>
              </a:rPr>
              <a:t>düzenlenmis</a:t>
            </a:r>
            <a:r>
              <a:rPr lang="tr-TR" sz="1800" dirty="0">
                <a:effectLst/>
                <a:latin typeface="Cambria" panose="02040503050406030204" pitchFamily="18" charset="0"/>
              </a:rPr>
              <a:t>̧ olup,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dirty="0" err="1">
                <a:effectLst/>
                <a:latin typeface="Cambria" panose="02040503050406030204" pitchFamily="18" charset="0"/>
              </a:rPr>
              <a:t>Ücret</a:t>
            </a:r>
            <a:r>
              <a:rPr lang="tr-TR" sz="1800" dirty="0">
                <a:effectLst/>
                <a:latin typeface="Cambria" panose="02040503050406030204" pitchFamily="18" charset="0"/>
              </a:rPr>
              <a:t>, prim, ikramiye ve bu nitelikteki her </a:t>
            </a:r>
            <a:r>
              <a:rPr lang="tr-TR" sz="1800" dirty="0" err="1">
                <a:effectLst/>
                <a:latin typeface="Cambria" panose="02040503050406030204" pitchFamily="18" charset="0"/>
              </a:rPr>
              <a:t>çeşit</a:t>
            </a:r>
            <a:r>
              <a:rPr lang="tr-TR" sz="1800" dirty="0">
                <a:effectLst/>
                <a:latin typeface="Cambria" panose="02040503050406030204" pitchFamily="18" charset="0"/>
              </a:rPr>
              <a:t> istihkak kural olarak, </a:t>
            </a:r>
            <a:r>
              <a:rPr lang="tr-TR" sz="1800" dirty="0" err="1">
                <a:effectLst/>
                <a:latin typeface="Cambria" panose="02040503050406030204" pitchFamily="18" charset="0"/>
              </a:rPr>
              <a:t>Türk</a:t>
            </a:r>
            <a:r>
              <a:rPr lang="tr-TR" sz="1800" dirty="0">
                <a:effectLst/>
                <a:latin typeface="Cambria" panose="02040503050406030204" pitchFamily="18" charset="0"/>
              </a:rPr>
              <a:t> parası ile </a:t>
            </a:r>
            <a:r>
              <a:rPr lang="tr-TR" sz="1800" dirty="0" err="1">
                <a:effectLst/>
                <a:latin typeface="Cambria" panose="02040503050406030204" pitchFamily="18" charset="0"/>
              </a:rPr>
              <a:t>işyerinde</a:t>
            </a:r>
            <a:r>
              <a:rPr lang="tr-TR" sz="1800" dirty="0">
                <a:effectLst/>
                <a:latin typeface="Cambria" panose="02040503050406030204" pitchFamily="18" charset="0"/>
              </a:rPr>
              <a:t> veya </a:t>
            </a:r>
            <a:r>
              <a:rPr lang="tr-TR" sz="1800" dirty="0" err="1">
                <a:effectLst/>
                <a:latin typeface="Cambria" panose="02040503050406030204" pitchFamily="18" charset="0"/>
              </a:rPr>
              <a:t>özel</a:t>
            </a:r>
            <a:r>
              <a:rPr lang="tr-TR" sz="1800" dirty="0">
                <a:effectLst/>
                <a:latin typeface="Cambria" panose="02040503050406030204" pitchFamily="18" charset="0"/>
              </a:rPr>
              <a:t> olarak </a:t>
            </a:r>
            <a:r>
              <a:rPr lang="tr-TR" sz="1800" dirty="0" err="1">
                <a:effectLst/>
                <a:latin typeface="Cambria" panose="02040503050406030204" pitchFamily="18" charset="0"/>
              </a:rPr>
              <a:t>açılan</a:t>
            </a:r>
            <a:r>
              <a:rPr lang="tr-TR" sz="1800" dirty="0">
                <a:effectLst/>
                <a:latin typeface="Cambria" panose="02040503050406030204" pitchFamily="18" charset="0"/>
              </a:rPr>
              <a:t> bir banka hesabına </a:t>
            </a:r>
            <a:r>
              <a:rPr lang="tr-TR" sz="1800" dirty="0" err="1">
                <a:effectLst/>
                <a:latin typeface="Cambria" panose="02040503050406030204" pitchFamily="18" charset="0"/>
              </a:rPr>
              <a:t>ödenir</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prim, ikramiye ve bu nitelikteki her </a:t>
            </a:r>
            <a:r>
              <a:rPr lang="tr-TR" sz="1800" dirty="0" err="1">
                <a:effectLst/>
                <a:latin typeface="Cambria" panose="02040503050406030204" pitchFamily="18" charset="0"/>
              </a:rPr>
              <a:t>çeşit</a:t>
            </a:r>
            <a:r>
              <a:rPr lang="tr-TR" sz="1800" dirty="0">
                <a:effectLst/>
                <a:latin typeface="Cambria" panose="02040503050406030204" pitchFamily="18" charset="0"/>
              </a:rPr>
              <a:t> istihkak, yabancı para olarak </a:t>
            </a:r>
            <a:r>
              <a:rPr lang="tr-TR" sz="1800" dirty="0" err="1">
                <a:effectLst/>
                <a:latin typeface="Cambria" panose="02040503050406030204" pitchFamily="18" charset="0"/>
              </a:rPr>
              <a:t>kararlaştırılmıs</a:t>
            </a:r>
            <a:r>
              <a:rPr lang="tr-TR" sz="1800" dirty="0">
                <a:effectLst/>
                <a:latin typeface="Cambria" panose="02040503050406030204" pitchFamily="18" charset="0"/>
              </a:rPr>
              <a:t>̧ ise </a:t>
            </a:r>
            <a:r>
              <a:rPr lang="tr-TR" sz="1800" dirty="0" err="1">
                <a:effectLst/>
                <a:latin typeface="Cambria" panose="02040503050406030204" pitchFamily="18" charset="0"/>
              </a:rPr>
              <a:t>ödeme</a:t>
            </a:r>
            <a:r>
              <a:rPr lang="tr-TR" sz="1800" dirty="0">
                <a:effectLst/>
                <a:latin typeface="Cambria" panose="02040503050406030204" pitchFamily="18" charset="0"/>
              </a:rPr>
              <a:t> </a:t>
            </a:r>
            <a:r>
              <a:rPr lang="tr-TR" sz="1800" dirty="0" err="1">
                <a:effectLst/>
                <a:latin typeface="Cambria" panose="02040503050406030204" pitchFamily="18" charset="0"/>
              </a:rPr>
              <a:t>günündeki</a:t>
            </a:r>
            <a:r>
              <a:rPr lang="tr-TR" sz="1800" dirty="0">
                <a:effectLst/>
                <a:latin typeface="Cambria" panose="02040503050406030204" pitchFamily="18" charset="0"/>
              </a:rPr>
              <a:t> rayice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Türk</a:t>
            </a:r>
            <a:r>
              <a:rPr lang="tr-TR" sz="1800" dirty="0">
                <a:effectLst/>
                <a:latin typeface="Cambria" panose="02040503050406030204" pitchFamily="18" charset="0"/>
              </a:rPr>
              <a:t> parası ile </a:t>
            </a:r>
            <a:r>
              <a:rPr lang="tr-TR" sz="1800" dirty="0" err="1">
                <a:effectLst/>
                <a:latin typeface="Cambria" panose="02040503050406030204" pitchFamily="18" charset="0"/>
              </a:rPr>
              <a:t>ödeme</a:t>
            </a:r>
            <a:r>
              <a:rPr lang="tr-TR" sz="1800" dirty="0">
                <a:effectLst/>
                <a:latin typeface="Cambria" panose="02040503050406030204" pitchFamily="18" charset="0"/>
              </a:rPr>
              <a:t> yapılabilir</a:t>
            </a:r>
            <a:r>
              <a:rPr lang="tr-TR" sz="1800" i="1" dirty="0">
                <a:effectLst/>
                <a:latin typeface="Cambria" panose="02040503050406030204" pitchFamily="18" charset="0"/>
              </a:rPr>
              <a:t>”</a:t>
            </a:r>
            <a:r>
              <a:rPr lang="tr-TR" sz="1800" dirty="0">
                <a:effectLst/>
                <a:latin typeface="Cambria" panose="02040503050406030204" pitchFamily="18" charset="0"/>
              </a:rPr>
              <a:t>. </a:t>
            </a:r>
            <a:endParaRPr lang="tr-TR" sz="1600" dirty="0"/>
          </a:p>
          <a:p>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315274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44A902-0655-15A5-B054-D56BDEFA7671}"/>
              </a:ext>
            </a:extLst>
          </p:cNvPr>
          <p:cNvSpPr>
            <a:spLocks noGrp="1"/>
          </p:cNvSpPr>
          <p:nvPr>
            <p:ph type="title"/>
          </p:nvPr>
        </p:nvSpPr>
        <p:spPr/>
        <p:txBody>
          <a:bodyPr>
            <a:normAutofit/>
          </a:bodyPr>
          <a:lstStyle/>
          <a:p>
            <a:pPr algn="ctr"/>
            <a:br>
              <a:rPr lang="tr-TR" sz="2800" b="1" dirty="0"/>
            </a:br>
            <a:r>
              <a:rPr lang="tr-TR" sz="2800" b="1" dirty="0"/>
              <a:t>ÜCRETİN ÖDENMEMESİ</a:t>
            </a:r>
          </a:p>
        </p:txBody>
      </p:sp>
      <p:sp>
        <p:nvSpPr>
          <p:cNvPr id="3" name="İçerik Yer Tutucusu 2">
            <a:extLst>
              <a:ext uri="{FF2B5EF4-FFF2-40B4-BE49-F238E27FC236}">
                <a16:creationId xmlns:a16="http://schemas.microsoft.com/office/drawing/2014/main" id="{F055C019-9217-5407-2655-2D6A3FEB9260}"/>
              </a:ext>
            </a:extLst>
          </p:cNvPr>
          <p:cNvSpPr>
            <a:spLocks noGrp="1"/>
          </p:cNvSpPr>
          <p:nvPr>
            <p:ph idx="1"/>
          </p:nvPr>
        </p:nvSpPr>
        <p:spPr/>
        <p:txBody>
          <a:bodyPr/>
          <a:lstStyle/>
          <a:p>
            <a:r>
              <a:rPr lang="tr-TR" sz="1800" dirty="0" err="1">
                <a:effectLst/>
                <a:latin typeface="Cambria" panose="02040503050406030204" pitchFamily="18" charset="0"/>
              </a:rPr>
              <a:t>Ücretin</a:t>
            </a:r>
            <a:r>
              <a:rPr lang="tr-TR" sz="1800" dirty="0">
                <a:effectLst/>
                <a:latin typeface="Cambria" panose="02040503050406030204" pitchFamily="18" charset="0"/>
              </a:rPr>
              <a:t> zamanında </a:t>
            </a:r>
            <a:r>
              <a:rPr lang="tr-TR" sz="1800" dirty="0" err="1">
                <a:effectLst/>
                <a:latin typeface="Cambria" panose="02040503050406030204" pitchFamily="18" charset="0"/>
              </a:rPr>
              <a:t>ödenmemesi</a:t>
            </a:r>
            <a:r>
              <a:rPr lang="tr-TR" sz="1800" dirty="0">
                <a:effectLst/>
                <a:latin typeface="Cambria" panose="02040503050406030204" pitchFamily="18" charset="0"/>
              </a:rPr>
              <a:t> halinde </a:t>
            </a:r>
            <a:r>
              <a:rPr lang="tr-TR" sz="1800" dirty="0" err="1">
                <a:effectLst/>
                <a:latin typeface="Cambria" panose="02040503050406030204" pitchFamily="18" charset="0"/>
              </a:rPr>
              <a:t>işçi</a:t>
            </a:r>
            <a:r>
              <a:rPr lang="tr-TR" sz="1800" dirty="0">
                <a:effectLst/>
                <a:latin typeface="Cambria" panose="02040503050406030204" pitchFamily="18" charset="0"/>
              </a:rPr>
              <a:t> aynen ifa davası </a:t>
            </a:r>
            <a:r>
              <a:rPr lang="tr-TR" sz="1800" dirty="0" err="1">
                <a:effectLst/>
                <a:latin typeface="Cambria" panose="02040503050406030204" pitchFamily="18" charset="0"/>
              </a:rPr>
              <a:t>açabilir</a:t>
            </a:r>
            <a:r>
              <a:rPr lang="tr-TR" sz="1800" dirty="0">
                <a:effectLst/>
                <a:latin typeface="Cambria" panose="02040503050406030204" pitchFamily="18" charset="0"/>
              </a:rPr>
              <a:t> veya ilamsız takip yoluna </a:t>
            </a:r>
            <a:r>
              <a:rPr lang="tr-TR" sz="1800" dirty="0" err="1">
                <a:effectLst/>
                <a:latin typeface="Cambria" panose="02040503050406030204" pitchFamily="18" charset="0"/>
              </a:rPr>
              <a:t>başvurabilir</a:t>
            </a:r>
            <a:r>
              <a:rPr lang="tr-TR" sz="1800" dirty="0">
                <a:effectLst/>
                <a:latin typeface="Cambria" panose="02040503050406030204" pitchFamily="18" charset="0"/>
              </a:rPr>
              <a:t>. Ayrıca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gününde</a:t>
            </a:r>
            <a:r>
              <a:rPr lang="tr-TR" sz="1800" dirty="0">
                <a:effectLst/>
                <a:latin typeface="Cambria" panose="02040503050406030204" pitchFamily="18" charset="0"/>
              </a:rPr>
              <a:t> </a:t>
            </a:r>
            <a:r>
              <a:rPr lang="tr-TR" sz="1800" dirty="0" err="1">
                <a:effectLst/>
                <a:latin typeface="Cambria" panose="02040503050406030204" pitchFamily="18" charset="0"/>
              </a:rPr>
              <a:t>ödenmeyen</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24/II-e maddesi uyarınca </a:t>
            </a:r>
            <a:r>
              <a:rPr lang="tr-TR" sz="1800" dirty="0" err="1">
                <a:effectLst/>
                <a:latin typeface="Cambria" panose="02040503050406030204" pitchFamily="18" charset="0"/>
              </a:rPr>
              <a:t>ücretin</a:t>
            </a:r>
            <a:r>
              <a:rPr lang="tr-TR" sz="1800" dirty="0">
                <a:effectLst/>
                <a:latin typeface="Cambria" panose="02040503050406030204" pitchFamily="18" charset="0"/>
              </a:rPr>
              <a:t> </a:t>
            </a:r>
            <a:r>
              <a:rPr lang="tr-TR" sz="1800" dirty="0" err="1">
                <a:effectLst/>
                <a:latin typeface="Cambria" panose="02040503050406030204" pitchFamily="18" charset="0"/>
              </a:rPr>
              <a:t>ödenmemesi</a:t>
            </a:r>
            <a:r>
              <a:rPr lang="tr-TR" sz="1800" dirty="0">
                <a:effectLst/>
                <a:latin typeface="Cambria" panose="02040503050406030204" pitchFamily="18" charset="0"/>
              </a:rPr>
              <a:t> ya da eksik </a:t>
            </a:r>
            <a:r>
              <a:rPr lang="tr-TR" sz="1800" dirty="0" err="1">
                <a:effectLst/>
                <a:latin typeface="Cambria" panose="02040503050406030204" pitchFamily="18" charset="0"/>
              </a:rPr>
              <a:t>ödenmesi</a:t>
            </a:r>
            <a:r>
              <a:rPr lang="tr-TR" sz="1800" dirty="0">
                <a:effectLst/>
                <a:latin typeface="Cambria" panose="02040503050406030204" pitchFamily="18" charset="0"/>
              </a:rPr>
              <a:t> sebebine dayanarak iş </a:t>
            </a:r>
            <a:r>
              <a:rPr lang="tr-TR" sz="1800" dirty="0" err="1">
                <a:effectLst/>
                <a:latin typeface="Cambria" panose="02040503050406030204" pitchFamily="18" charset="0"/>
              </a:rPr>
              <a:t>sözleşmesini</a:t>
            </a:r>
            <a:r>
              <a:rPr lang="tr-TR" sz="1800" dirty="0">
                <a:effectLst/>
                <a:latin typeface="Cambria" panose="02040503050406030204" pitchFamily="18" charset="0"/>
              </a:rPr>
              <a:t> haklı nedenle derhal feshedebilir. </a:t>
            </a:r>
            <a:r>
              <a:rPr lang="tr-TR" sz="1800" dirty="0" err="1">
                <a:effectLst/>
                <a:latin typeface="Cambria" panose="02040503050406030204" pitchFamily="18" charset="0"/>
              </a:rPr>
              <a:t>Ücreti</a:t>
            </a:r>
            <a:r>
              <a:rPr lang="tr-TR" sz="1800" dirty="0">
                <a:effectLst/>
                <a:latin typeface="Cambria" panose="02040503050406030204" pitchFamily="18" charset="0"/>
              </a:rPr>
              <a:t> zamanında </a:t>
            </a:r>
            <a:r>
              <a:rPr lang="tr-TR" sz="1800" dirty="0" err="1">
                <a:effectLst/>
                <a:latin typeface="Cambria" panose="02040503050406030204" pitchFamily="18" charset="0"/>
              </a:rPr>
              <a:t>ödenmeyen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bir </a:t>
            </a:r>
            <a:r>
              <a:rPr lang="tr-TR" sz="1800" dirty="0" err="1">
                <a:effectLst/>
                <a:latin typeface="Cambria" panose="02040503050406030204" pitchFamily="18" charset="0"/>
              </a:rPr>
              <a:t>diğer</a:t>
            </a:r>
            <a:r>
              <a:rPr lang="tr-TR" sz="1800" dirty="0">
                <a:effectLst/>
                <a:latin typeface="Cambria" panose="02040503050406030204" pitchFamily="18" charset="0"/>
              </a:rPr>
              <a:t> hakkı </a:t>
            </a:r>
            <a:r>
              <a:rPr lang="tr-TR" sz="1800" dirty="0" err="1">
                <a:effectLst/>
                <a:latin typeface="Cambria" panose="02040503050406030204" pitchFamily="18" charset="0"/>
              </a:rPr>
              <a:t>çalışmaktan</a:t>
            </a:r>
            <a:r>
              <a:rPr lang="tr-TR" sz="1800" dirty="0">
                <a:effectLst/>
                <a:latin typeface="Cambria" panose="02040503050406030204" pitchFamily="18" charset="0"/>
              </a:rPr>
              <a:t> </a:t>
            </a:r>
            <a:r>
              <a:rPr lang="tr-TR" sz="1800" dirty="0" err="1">
                <a:effectLst/>
                <a:latin typeface="Cambria" panose="02040503050406030204" pitchFamily="18" charset="0"/>
              </a:rPr>
              <a:t>kaçınma</a:t>
            </a:r>
            <a:r>
              <a:rPr lang="tr-TR" sz="1800" dirty="0">
                <a:effectLst/>
                <a:latin typeface="Cambria" panose="02040503050406030204" pitchFamily="18" charset="0"/>
              </a:rPr>
              <a:t> hakkıdır. </a:t>
            </a:r>
            <a:r>
              <a:rPr lang="tr-TR" sz="1800" dirty="0" err="1">
                <a:effectLst/>
                <a:latin typeface="Cambria" panose="02040503050406030204" pitchFamily="18" charset="0"/>
              </a:rPr>
              <a:t>İs</a:t>
            </a:r>
            <a:r>
              <a:rPr lang="tr-TR" sz="1800" dirty="0">
                <a:effectLst/>
                <a:latin typeface="Cambria" panose="02040503050406030204" pitchFamily="18" charset="0"/>
              </a:rPr>
              <a:t>̧ Kanunu’nun 34. maddesine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ödeme</a:t>
            </a:r>
            <a:r>
              <a:rPr lang="tr-TR" sz="1800" dirty="0">
                <a:effectLst/>
                <a:latin typeface="Cambria" panose="02040503050406030204" pitchFamily="18" charset="0"/>
              </a:rPr>
              <a:t> </a:t>
            </a:r>
            <a:r>
              <a:rPr lang="tr-TR" sz="1800" dirty="0" err="1">
                <a:effectLst/>
                <a:latin typeface="Cambria" panose="02040503050406030204" pitchFamily="18" charset="0"/>
              </a:rPr>
              <a:t>gününden</a:t>
            </a:r>
            <a:r>
              <a:rPr lang="tr-TR" sz="1800" dirty="0">
                <a:effectLst/>
                <a:latin typeface="Cambria" panose="02040503050406030204" pitchFamily="18" charset="0"/>
              </a:rPr>
              <a:t> itibaren yirmi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mücbir</a:t>
            </a:r>
            <a:r>
              <a:rPr lang="tr-TR" sz="1800" dirty="0">
                <a:effectLst/>
                <a:latin typeface="Cambria" panose="02040503050406030204" pitchFamily="18" charset="0"/>
              </a:rPr>
              <a:t> bir neden </a:t>
            </a:r>
            <a:r>
              <a:rPr lang="tr-TR" sz="1800" dirty="0" err="1">
                <a:effectLst/>
                <a:latin typeface="Cambria" panose="02040503050406030204" pitchFamily="18" charset="0"/>
              </a:rPr>
              <a:t>dışında</a:t>
            </a:r>
            <a:r>
              <a:rPr lang="tr-TR" sz="1800" dirty="0">
                <a:effectLst/>
                <a:latin typeface="Cambria" panose="02040503050406030204" pitchFamily="18" charset="0"/>
              </a:rPr>
              <a:t> </a:t>
            </a:r>
            <a:r>
              <a:rPr lang="tr-TR" sz="1800" dirty="0" err="1">
                <a:effectLst/>
                <a:latin typeface="Cambria" panose="02040503050406030204" pitchFamily="18" charset="0"/>
              </a:rPr>
              <a:t>ödenmeyen</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iş </a:t>
            </a:r>
            <a:r>
              <a:rPr lang="tr-TR" sz="1800" dirty="0" err="1">
                <a:effectLst/>
                <a:latin typeface="Cambria" panose="02040503050406030204" pitchFamily="18" charset="0"/>
              </a:rPr>
              <a:t>görme</a:t>
            </a:r>
            <a:r>
              <a:rPr lang="tr-TR" sz="1800" dirty="0">
                <a:effectLst/>
                <a:latin typeface="Cambria" panose="02040503050406030204" pitchFamily="18" charset="0"/>
              </a:rPr>
              <a:t> borcunu yerine getirmekten </a:t>
            </a:r>
            <a:r>
              <a:rPr lang="tr-TR" sz="1800" dirty="0" err="1">
                <a:effectLst/>
                <a:latin typeface="Cambria" panose="02040503050406030204" pitchFamily="18" charset="0"/>
              </a:rPr>
              <a:t>kaçınabilir</a:t>
            </a:r>
            <a:r>
              <a:rPr lang="tr-TR" sz="1800" dirty="0">
                <a:effectLst/>
                <a:latin typeface="Cambria" panose="02040503050406030204" pitchFamily="18" charset="0"/>
              </a:rPr>
              <a:t>. </a:t>
            </a:r>
            <a:endParaRPr lang="tr-TR" dirty="0"/>
          </a:p>
          <a:p>
            <a:r>
              <a:rPr lang="tr-TR" sz="1800" dirty="0" err="1">
                <a:latin typeface="Cambria" panose="02040503050406030204" pitchFamily="18" charset="0"/>
              </a:rPr>
              <a:t>G</a:t>
            </a:r>
            <a:r>
              <a:rPr lang="tr-TR" sz="1800" dirty="0" err="1">
                <a:effectLst/>
                <a:latin typeface="Cambria" panose="02040503050406030204" pitchFamily="18" charset="0"/>
              </a:rPr>
              <a:t>ününde</a:t>
            </a:r>
            <a:r>
              <a:rPr lang="tr-TR" sz="1800" dirty="0">
                <a:effectLst/>
                <a:latin typeface="Cambria" panose="02040503050406030204" pitchFamily="18" charset="0"/>
              </a:rPr>
              <a:t> </a:t>
            </a:r>
            <a:r>
              <a:rPr lang="tr-TR" sz="1800" dirty="0" err="1">
                <a:effectLst/>
                <a:latin typeface="Cambria" panose="02040503050406030204" pitchFamily="18" charset="0"/>
              </a:rPr>
              <a:t>ödenmeyen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alacaklarına </a:t>
            </a:r>
            <a:r>
              <a:rPr lang="tr-TR" sz="1800" b="1" dirty="0">
                <a:effectLst/>
                <a:latin typeface="Cambria" panose="02040503050406030204" pitchFamily="18" charset="0"/>
              </a:rPr>
              <a:t>mevduata uygulanan en </a:t>
            </a:r>
            <a:r>
              <a:rPr lang="tr-TR" sz="1800" b="1" dirty="0" err="1">
                <a:effectLst/>
                <a:latin typeface="Cambria" panose="02040503050406030204" pitchFamily="18" charset="0"/>
              </a:rPr>
              <a:t>yüksek</a:t>
            </a:r>
            <a:r>
              <a:rPr lang="tr-TR" sz="1800" b="1" dirty="0">
                <a:effectLst/>
                <a:latin typeface="Cambria" panose="02040503050406030204" pitchFamily="18" charset="0"/>
              </a:rPr>
              <a:t> faiz oranın </a:t>
            </a:r>
            <a:r>
              <a:rPr lang="tr-TR" sz="1800" dirty="0">
                <a:effectLst/>
                <a:latin typeface="Cambria" panose="02040503050406030204" pitchFamily="18" charset="0"/>
              </a:rPr>
              <a:t>uygulanır.</a:t>
            </a:r>
            <a:endParaRPr lang="tr-TR" dirty="0"/>
          </a:p>
          <a:p>
            <a:endParaRPr lang="tr-TR" dirty="0"/>
          </a:p>
          <a:p>
            <a:endParaRPr lang="tr-TR" dirty="0"/>
          </a:p>
        </p:txBody>
      </p:sp>
    </p:spTree>
    <p:extLst>
      <p:ext uri="{BB962C8B-B14F-4D97-AF65-F5344CB8AC3E}">
        <p14:creationId xmlns:p14="http://schemas.microsoft.com/office/powerpoint/2010/main" val="175240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109BD9-891B-6F6B-A083-611D94C21D41}"/>
              </a:ext>
            </a:extLst>
          </p:cNvPr>
          <p:cNvSpPr>
            <a:spLocks noGrp="1"/>
          </p:cNvSpPr>
          <p:nvPr>
            <p:ph type="title"/>
          </p:nvPr>
        </p:nvSpPr>
        <p:spPr/>
        <p:txBody>
          <a:bodyPr>
            <a:normAutofit/>
          </a:bodyPr>
          <a:lstStyle/>
          <a:p>
            <a:pPr algn="ctr"/>
            <a:r>
              <a:rPr lang="tr-TR" sz="2800" dirty="0"/>
              <a:t>ÜCRETE İLİŞKİN ZAMANAŞIMI</a:t>
            </a:r>
          </a:p>
        </p:txBody>
      </p:sp>
      <p:sp>
        <p:nvSpPr>
          <p:cNvPr id="3" name="İçerik Yer Tutucusu 2">
            <a:extLst>
              <a:ext uri="{FF2B5EF4-FFF2-40B4-BE49-F238E27FC236}">
                <a16:creationId xmlns:a16="http://schemas.microsoft.com/office/drawing/2014/main" id="{575F40B8-7819-AE36-1653-3BDB20A87ABD}"/>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Kanunu’nun 32. maddesinin son fıkrasında </a:t>
            </a:r>
            <a:r>
              <a:rPr lang="tr-TR" sz="1800" b="1" dirty="0" err="1">
                <a:effectLst/>
                <a:latin typeface="Cambria" panose="02040503050406030204" pitchFamily="18" charset="0"/>
              </a:rPr>
              <a:t>ücret</a:t>
            </a:r>
            <a:r>
              <a:rPr lang="tr-TR" sz="1800" b="1" dirty="0">
                <a:effectLst/>
                <a:latin typeface="Cambria" panose="02040503050406030204" pitchFamily="18" charset="0"/>
              </a:rPr>
              <a:t> alacaklarında </a:t>
            </a:r>
            <a:r>
              <a:rPr lang="tr-TR" sz="1800" b="1" dirty="0" err="1">
                <a:effectLst/>
                <a:latin typeface="Cambria" panose="02040503050406030204" pitchFamily="18" charset="0"/>
              </a:rPr>
              <a:t>zamanaşımı</a:t>
            </a:r>
            <a:r>
              <a:rPr lang="tr-TR" sz="1800" b="1" dirty="0">
                <a:effectLst/>
                <a:latin typeface="Cambria" panose="02040503050406030204" pitchFamily="18" charset="0"/>
              </a:rPr>
              <a:t> </a:t>
            </a:r>
            <a:r>
              <a:rPr lang="tr-TR" sz="1800" b="1" dirty="0" err="1">
                <a:effectLst/>
                <a:latin typeface="Cambria" panose="02040503050406030204" pitchFamily="18" charset="0"/>
              </a:rPr>
              <a:t>süresi</a:t>
            </a:r>
            <a:r>
              <a:rPr lang="tr-TR" sz="1800" b="1" dirty="0">
                <a:effectLst/>
                <a:latin typeface="Cambria" panose="02040503050406030204" pitchFamily="18" charset="0"/>
              </a:rPr>
              <a:t> </a:t>
            </a:r>
            <a:r>
              <a:rPr lang="tr-TR" sz="1800" b="1" dirty="0" err="1">
                <a:effectLst/>
                <a:highlight>
                  <a:srgbClr val="FFFF00"/>
                </a:highlight>
                <a:latin typeface="Cambria" panose="02040503050406030204" pitchFamily="18" charset="0"/>
              </a:rPr>
              <a:t>bes</a:t>
            </a:r>
            <a:r>
              <a:rPr lang="tr-TR" sz="1800" b="1" dirty="0">
                <a:effectLst/>
                <a:highlight>
                  <a:srgbClr val="FFFF00"/>
                </a:highlight>
                <a:latin typeface="Cambria" panose="02040503050406030204" pitchFamily="18" charset="0"/>
              </a:rPr>
              <a:t>̧ yıl</a:t>
            </a:r>
            <a:r>
              <a:rPr lang="tr-TR" sz="1800" b="1" dirty="0">
                <a:effectLst/>
                <a:latin typeface="Cambria" panose="02040503050406030204" pitchFamily="18" charset="0"/>
              </a:rPr>
              <a:t> </a:t>
            </a:r>
            <a:r>
              <a:rPr lang="tr-TR" sz="1800" dirty="0">
                <a:effectLst/>
                <a:latin typeface="Cambria" panose="02040503050406030204" pitchFamily="18" charset="0"/>
              </a:rPr>
              <a:t>olarak </a:t>
            </a:r>
            <a:r>
              <a:rPr lang="tr-TR" sz="1800" dirty="0" err="1">
                <a:effectLst/>
                <a:latin typeface="Cambria" panose="02040503050406030204" pitchFamily="18" charset="0"/>
              </a:rPr>
              <a:t>düzenlenmiştir</a:t>
            </a:r>
            <a:r>
              <a:rPr lang="tr-TR" sz="1800" dirty="0">
                <a:effectLst/>
                <a:latin typeface="Cambria" panose="02040503050406030204" pitchFamily="18" charset="0"/>
              </a:rPr>
              <a:t>. Bu </a:t>
            </a:r>
            <a:r>
              <a:rPr lang="tr-TR" sz="1800" dirty="0" err="1">
                <a:effectLst/>
                <a:latin typeface="Cambria" panose="02040503050406030204" pitchFamily="18" charset="0"/>
              </a:rPr>
              <a:t>hükmün</a:t>
            </a:r>
            <a:r>
              <a:rPr lang="tr-TR" sz="1800" dirty="0">
                <a:effectLst/>
                <a:latin typeface="Cambria" panose="02040503050406030204" pitchFamily="18" charset="0"/>
              </a:rPr>
              <a:t> kapsamına fazla </a:t>
            </a:r>
            <a:r>
              <a:rPr lang="tr-TR" sz="1800" dirty="0" err="1">
                <a:effectLst/>
                <a:latin typeface="Cambria" panose="02040503050406030204" pitchFamily="18" charset="0"/>
              </a:rPr>
              <a:t>çalışma</a:t>
            </a:r>
            <a:r>
              <a:rPr lang="tr-TR" sz="1800" dirty="0">
                <a:effectLst/>
                <a:latin typeface="Cambria" panose="02040503050406030204" pitchFamily="18" charset="0"/>
              </a:rPr>
              <a:t>, hafta tatili, ulusal bayram ve genel tatil </a:t>
            </a:r>
            <a:r>
              <a:rPr lang="tr-TR" sz="1800" dirty="0" err="1">
                <a:effectLst/>
                <a:latin typeface="Cambria" panose="02040503050406030204" pitchFamily="18" charset="0"/>
              </a:rPr>
              <a:t>ücretleri</a:t>
            </a:r>
            <a:r>
              <a:rPr lang="tr-TR" sz="1800" dirty="0">
                <a:effectLst/>
                <a:latin typeface="Cambria" panose="02040503050406030204" pitchFamily="18" charset="0"/>
              </a:rPr>
              <a:t> ile ikramiye ve prim gibi </a:t>
            </a:r>
            <a:r>
              <a:rPr lang="tr-TR" sz="1800" dirty="0" err="1">
                <a:effectLst/>
                <a:latin typeface="Cambria" panose="02040503050406030204" pitchFamily="18" charset="0"/>
              </a:rPr>
              <a:t>ücret</a:t>
            </a:r>
            <a:r>
              <a:rPr lang="tr-TR" sz="1800" dirty="0">
                <a:effectLst/>
                <a:latin typeface="Cambria" panose="02040503050406030204" pitchFamily="18" charset="0"/>
              </a:rPr>
              <a:t> ekleri ve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işçilik</a:t>
            </a:r>
            <a:r>
              <a:rPr lang="tr-TR" sz="1800" dirty="0">
                <a:effectLst/>
                <a:latin typeface="Cambria" panose="02040503050406030204" pitchFamily="18" charset="0"/>
              </a:rPr>
              <a:t> hakları da girmektedir.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149. maddesinin 1. fıkrası uyarınca </a:t>
            </a:r>
            <a:r>
              <a:rPr lang="tr-TR" sz="1800" b="1" dirty="0" err="1">
                <a:effectLst/>
                <a:latin typeface="Cambria" panose="02040503050406030204" pitchFamily="18" charset="0"/>
              </a:rPr>
              <a:t>zamanaşımı</a:t>
            </a:r>
            <a:r>
              <a:rPr lang="tr-TR" sz="1800" b="1" dirty="0">
                <a:effectLst/>
                <a:latin typeface="Cambria" panose="02040503050406030204" pitchFamily="18" charset="0"/>
              </a:rPr>
              <a:t> </a:t>
            </a:r>
            <a:r>
              <a:rPr lang="tr-TR" sz="1800" b="1" dirty="0" err="1">
                <a:effectLst/>
                <a:latin typeface="Cambria" panose="02040503050406030204" pitchFamily="18" charset="0"/>
              </a:rPr>
              <a:t>alacağın</a:t>
            </a:r>
            <a:r>
              <a:rPr lang="tr-TR" sz="1800" b="1" dirty="0">
                <a:effectLst/>
                <a:latin typeface="Cambria" panose="02040503050406030204" pitchFamily="18" charset="0"/>
              </a:rPr>
              <a:t> muaccel </a:t>
            </a:r>
            <a:r>
              <a:rPr lang="tr-TR" sz="1800" b="1" dirty="0" err="1">
                <a:effectLst/>
                <a:latin typeface="Cambria" panose="02040503050406030204" pitchFamily="18" charset="0"/>
              </a:rPr>
              <a:t>olduğu</a:t>
            </a:r>
            <a:r>
              <a:rPr lang="tr-TR" sz="1800" b="1" dirty="0">
                <a:effectLst/>
                <a:latin typeface="Cambria" panose="02040503050406030204" pitchFamily="18" charset="0"/>
              </a:rPr>
              <a:t> andan itibaren </a:t>
            </a:r>
            <a:r>
              <a:rPr lang="tr-TR" sz="1800" b="1" dirty="0" err="1">
                <a:effectLst/>
                <a:latin typeface="Cambria" panose="02040503050406030204" pitchFamily="18" charset="0"/>
              </a:rPr>
              <a:t>işlemeye</a:t>
            </a:r>
            <a:r>
              <a:rPr lang="tr-TR" sz="1800" b="1" dirty="0">
                <a:effectLst/>
                <a:latin typeface="Cambria" panose="02040503050406030204" pitchFamily="18" charset="0"/>
              </a:rPr>
              <a:t> </a:t>
            </a:r>
            <a:r>
              <a:rPr lang="tr-TR" sz="1800" b="1" dirty="0" err="1">
                <a:effectLst/>
                <a:latin typeface="Cambria" panose="02040503050406030204" pitchFamily="18" charset="0"/>
              </a:rPr>
              <a:t>başlayacağından</a:t>
            </a:r>
            <a:r>
              <a:rPr lang="tr-TR" sz="1800" b="1" dirty="0">
                <a:effectLst/>
                <a:latin typeface="Cambria" panose="02040503050406030204" pitchFamily="18" charset="0"/>
              </a:rPr>
              <a:t>, </a:t>
            </a:r>
            <a:r>
              <a:rPr lang="tr-TR" sz="1800" b="1" u="sng" dirty="0" err="1">
                <a:effectLst/>
                <a:latin typeface="Cambria" panose="02040503050406030204" pitchFamily="18" charset="0"/>
              </a:rPr>
              <a:t>işçinin</a:t>
            </a:r>
            <a:r>
              <a:rPr lang="tr-TR" sz="1800" b="1" u="sng" dirty="0">
                <a:effectLst/>
                <a:latin typeface="Cambria" panose="02040503050406030204" pitchFamily="18" charset="0"/>
              </a:rPr>
              <a:t> devamlı </a:t>
            </a:r>
            <a:r>
              <a:rPr lang="tr-TR" sz="1800" b="1" u="sng" dirty="0" err="1">
                <a:effectLst/>
                <a:latin typeface="Cambria" panose="02040503050406030204" pitchFamily="18" charset="0"/>
              </a:rPr>
              <a:t>çalışması</a:t>
            </a:r>
            <a:r>
              <a:rPr lang="tr-TR" sz="1800" b="1" u="sng" dirty="0">
                <a:effectLst/>
                <a:latin typeface="Cambria" panose="02040503050406030204" pitchFamily="18" charset="0"/>
              </a:rPr>
              <a:t> </a:t>
            </a:r>
            <a:r>
              <a:rPr lang="tr-TR" sz="1800" b="1" u="sng" dirty="0" err="1">
                <a:effectLst/>
                <a:latin typeface="Cambria" panose="02040503050406030204" pitchFamily="18" charset="0"/>
              </a:rPr>
              <a:t>zamanaşımının</a:t>
            </a:r>
            <a:r>
              <a:rPr lang="tr-TR" sz="1800" b="1" u="sng" dirty="0">
                <a:effectLst/>
                <a:latin typeface="Cambria" panose="02040503050406030204" pitchFamily="18" charset="0"/>
              </a:rPr>
              <a:t> </a:t>
            </a:r>
            <a:r>
              <a:rPr lang="tr-TR" sz="1800" b="1" u="sng" dirty="0" err="1">
                <a:effectLst/>
                <a:latin typeface="Cambria" panose="02040503050406030204" pitchFamily="18" charset="0"/>
              </a:rPr>
              <a:t>işlemesini</a:t>
            </a:r>
            <a:r>
              <a:rPr lang="tr-TR" sz="1800" b="1" u="sng" dirty="0">
                <a:effectLst/>
                <a:latin typeface="Cambria" panose="02040503050406030204" pitchFamily="18" charset="0"/>
              </a:rPr>
              <a:t> durdurmaz</a:t>
            </a:r>
            <a:r>
              <a:rPr lang="tr-TR" sz="1800" dirty="0">
                <a:effectLst/>
                <a:latin typeface="Cambria" panose="02040503050406030204" pitchFamily="18" charset="0"/>
              </a:rPr>
              <a:t>. Bu </a:t>
            </a:r>
            <a:r>
              <a:rPr lang="tr-TR" sz="1800" dirty="0" err="1">
                <a:effectLst/>
                <a:latin typeface="Cambria" panose="02040503050406030204" pitchFamily="18" charset="0"/>
              </a:rPr>
              <a:t>bağlamda</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süresince</a:t>
            </a:r>
            <a:r>
              <a:rPr lang="tr-TR" sz="1800" dirty="0">
                <a:effectLst/>
                <a:latin typeface="Cambria" panose="02040503050406030204" pitchFamily="18" charset="0"/>
              </a:rPr>
              <a:t> </a:t>
            </a:r>
            <a:r>
              <a:rPr lang="tr-TR" sz="1800" dirty="0" err="1">
                <a:effectLst/>
                <a:latin typeface="Cambria" panose="02040503050406030204" pitchFamily="18" charset="0"/>
              </a:rPr>
              <a:t>doğan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alacaklarına </a:t>
            </a:r>
            <a:r>
              <a:rPr lang="tr-TR" sz="1800" dirty="0" err="1">
                <a:effectLst/>
                <a:latin typeface="Cambria" panose="02040503050406030204" pitchFamily="18" charset="0"/>
              </a:rPr>
              <a:t>ilişkin</a:t>
            </a:r>
            <a:r>
              <a:rPr lang="tr-TR" sz="1800" dirty="0">
                <a:effectLst/>
                <a:latin typeface="Cambria" panose="02040503050406030204" pitchFamily="18" charset="0"/>
              </a:rPr>
              <a:t> davalarda </a:t>
            </a:r>
            <a:r>
              <a:rPr lang="tr-TR" sz="1800" dirty="0" err="1">
                <a:effectLst/>
                <a:latin typeface="Cambria" panose="02040503050406030204" pitchFamily="18" charset="0"/>
              </a:rPr>
              <a:t>bes</a:t>
            </a:r>
            <a:r>
              <a:rPr lang="tr-TR" sz="1800" dirty="0">
                <a:effectLst/>
                <a:latin typeface="Cambria" panose="02040503050406030204" pitchFamily="18" charset="0"/>
              </a:rPr>
              <a:t>̧ yıllık </a:t>
            </a:r>
            <a:r>
              <a:rPr lang="tr-TR" sz="1800" dirty="0" err="1">
                <a:effectLst/>
                <a:latin typeface="Cambria" panose="02040503050406030204" pitchFamily="18" charset="0"/>
              </a:rPr>
              <a:t>zamanaşımı</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sona ermesinden itibaren </a:t>
            </a:r>
            <a:r>
              <a:rPr lang="tr-TR" sz="1800" dirty="0" err="1">
                <a:effectLst/>
                <a:latin typeface="Cambria" panose="02040503050406030204" pitchFamily="18" charset="0"/>
              </a:rPr>
              <a:t>başlamaz</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sözleşmesinin</a:t>
            </a:r>
            <a:r>
              <a:rPr lang="tr-TR" sz="1800" dirty="0">
                <a:effectLst/>
                <a:latin typeface="Cambria" panose="02040503050406030204" pitchFamily="18" charset="0"/>
              </a:rPr>
              <a:t> sona erip </a:t>
            </a:r>
            <a:r>
              <a:rPr lang="tr-TR" sz="1800" dirty="0" err="1">
                <a:effectLst/>
                <a:latin typeface="Cambria" panose="02040503050406030204" pitchFamily="18" charset="0"/>
              </a:rPr>
              <a:t>ermediğine</a:t>
            </a:r>
            <a:r>
              <a:rPr lang="tr-TR" sz="1800" dirty="0">
                <a:effectLst/>
                <a:latin typeface="Cambria" panose="02040503050406030204" pitchFamily="18" charset="0"/>
              </a:rPr>
              <a:t> bakılmaksızın </a:t>
            </a:r>
            <a:r>
              <a:rPr lang="tr-TR" sz="1800" dirty="0" err="1">
                <a:effectLst/>
                <a:latin typeface="Cambria" panose="02040503050406030204" pitchFamily="18" charset="0"/>
              </a:rPr>
              <a:t>zamanaşımı</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her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alacağı</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ayrı ayrı hesaplanır. Ancak, </a:t>
            </a:r>
            <a:r>
              <a:rPr lang="tr-TR" sz="1800" b="1" dirty="0">
                <a:effectLst/>
                <a:latin typeface="Cambria" panose="02040503050406030204" pitchFamily="18" charset="0"/>
              </a:rPr>
              <a:t>yıllık </a:t>
            </a:r>
            <a:r>
              <a:rPr lang="tr-TR" sz="1800" b="1" dirty="0" err="1">
                <a:effectLst/>
                <a:latin typeface="Cambria" panose="02040503050406030204" pitchFamily="18" charset="0"/>
              </a:rPr>
              <a:t>ücretli</a:t>
            </a:r>
            <a:r>
              <a:rPr lang="tr-TR" sz="1800" b="1" dirty="0">
                <a:effectLst/>
                <a:latin typeface="Cambria" panose="02040503050406030204" pitchFamily="18" charset="0"/>
              </a:rPr>
              <a:t> izin </a:t>
            </a:r>
            <a:r>
              <a:rPr lang="tr-TR" sz="1800" b="1" dirty="0" err="1">
                <a:effectLst/>
                <a:latin typeface="Cambria" panose="02040503050406030204" pitchFamily="18" charset="0"/>
              </a:rPr>
              <a:t>alacağına</a:t>
            </a:r>
            <a:r>
              <a:rPr lang="tr-TR" sz="1800" b="1" dirty="0">
                <a:effectLst/>
                <a:latin typeface="Cambria" panose="02040503050406030204" pitchFamily="18" charset="0"/>
              </a:rPr>
              <a:t> </a:t>
            </a:r>
            <a:r>
              <a:rPr lang="tr-TR" sz="1800" b="1" dirty="0" err="1">
                <a:effectLst/>
                <a:latin typeface="Cambria" panose="02040503050406030204" pitchFamily="18" charset="0"/>
              </a:rPr>
              <a:t>ilişkin</a:t>
            </a:r>
            <a:r>
              <a:rPr lang="tr-TR" sz="1800" b="1" dirty="0">
                <a:effectLst/>
                <a:latin typeface="Cambria" panose="02040503050406030204" pitchFamily="18" charset="0"/>
              </a:rPr>
              <a:t> </a:t>
            </a:r>
            <a:r>
              <a:rPr lang="tr-TR" sz="1800" b="1" dirty="0" err="1">
                <a:effectLst/>
                <a:latin typeface="Cambria" panose="02040503050406030204" pitchFamily="18" charset="0"/>
              </a:rPr>
              <a:t>zamanaşımı</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sona </a:t>
            </a:r>
            <a:r>
              <a:rPr lang="tr-TR" sz="1800" b="1" dirty="0" err="1">
                <a:effectLst/>
                <a:latin typeface="Cambria" panose="02040503050406030204" pitchFamily="18" charset="0"/>
              </a:rPr>
              <a:t>erdiği</a:t>
            </a:r>
            <a:r>
              <a:rPr lang="tr-TR" sz="1800" b="1" dirty="0">
                <a:effectLst/>
                <a:latin typeface="Cambria" panose="02040503050406030204" pitchFamily="18" charset="0"/>
              </a:rPr>
              <a:t> tarihten itibaren </a:t>
            </a:r>
            <a:r>
              <a:rPr lang="tr-TR" sz="1800" dirty="0" err="1">
                <a:effectLst/>
                <a:latin typeface="Cambria" panose="02040503050406030204" pitchFamily="18" charset="0"/>
              </a:rPr>
              <a:t>başlar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317210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4E87E0-DEA6-6A81-5767-3C26840A76B8}"/>
              </a:ext>
            </a:extLst>
          </p:cNvPr>
          <p:cNvSpPr>
            <a:spLocks noGrp="1"/>
          </p:cNvSpPr>
          <p:nvPr>
            <p:ph type="title"/>
          </p:nvPr>
        </p:nvSpPr>
        <p:spPr/>
        <p:txBody>
          <a:bodyPr>
            <a:normAutofit/>
          </a:bodyPr>
          <a:lstStyle/>
          <a:p>
            <a:pPr algn="ctr"/>
            <a:r>
              <a:rPr lang="tr-TR" sz="2800" dirty="0"/>
              <a:t>İŞ SÖZLEŞMELERİNDE ŞEKİL</a:t>
            </a:r>
          </a:p>
        </p:txBody>
      </p:sp>
      <p:sp>
        <p:nvSpPr>
          <p:cNvPr id="3" name="İçerik Yer Tutucusu 2">
            <a:extLst>
              <a:ext uri="{FF2B5EF4-FFF2-40B4-BE49-F238E27FC236}">
                <a16:creationId xmlns:a16="http://schemas.microsoft.com/office/drawing/2014/main" id="{86F62117-FBBC-2481-95E4-8F8D197F6E3F}"/>
              </a:ext>
            </a:extLst>
          </p:cNvPr>
          <p:cNvSpPr>
            <a:spLocks noGrp="1"/>
          </p:cNvSpPr>
          <p:nvPr>
            <p:ph idx="1"/>
          </p:nvPr>
        </p:nvSpPr>
        <p:spPr/>
        <p:txBody>
          <a:bodyPr>
            <a:normAutofit fontScale="85000" lnSpcReduction="10000"/>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sözleşmeleri</a:t>
            </a:r>
            <a:r>
              <a:rPr lang="tr-TR" sz="1800" dirty="0">
                <a:effectLst/>
                <a:latin typeface="Cambria" panose="02040503050406030204" pitchFamily="18" charset="0"/>
              </a:rPr>
              <a:t> kural olarak </a:t>
            </a:r>
            <a:r>
              <a:rPr lang="tr-TR" sz="1800" b="1" dirty="0" err="1">
                <a:effectLst/>
                <a:latin typeface="Cambria" panose="02040503050406030204" pitchFamily="18" charset="0"/>
              </a:rPr>
              <a:t>şekil</a:t>
            </a:r>
            <a:r>
              <a:rPr lang="tr-TR" sz="1800" b="1" dirty="0">
                <a:effectLst/>
                <a:latin typeface="Cambria" panose="02040503050406030204" pitchFamily="18" charset="0"/>
              </a:rPr>
              <a:t> </a:t>
            </a:r>
            <a:r>
              <a:rPr lang="tr-TR" sz="1800" b="1" dirty="0" err="1">
                <a:effectLst/>
                <a:latin typeface="Cambria" panose="02040503050406030204" pitchFamily="18" charset="0"/>
              </a:rPr>
              <a:t>serbestliği</a:t>
            </a:r>
            <a:r>
              <a:rPr lang="tr-TR" sz="1800" b="1" dirty="0">
                <a:effectLst/>
                <a:latin typeface="Cambria" panose="02040503050406030204" pitchFamily="18" charset="0"/>
              </a:rPr>
              <a:t> </a:t>
            </a:r>
            <a:r>
              <a:rPr lang="tr-TR" sz="1800" dirty="0">
                <a:effectLst/>
                <a:latin typeface="Cambria" panose="02040503050406030204" pitchFamily="18" charset="0"/>
              </a:rPr>
              <a:t>ilkesine tabidir. Bu itibarla, kural olarak,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geçerli</a:t>
            </a:r>
            <a:r>
              <a:rPr lang="tr-TR" sz="1800" dirty="0">
                <a:effectLst/>
                <a:latin typeface="Cambria" panose="02040503050406030204" pitchFamily="18" charset="0"/>
              </a:rPr>
              <a:t> olarak kurulabilmesi </a:t>
            </a:r>
            <a:r>
              <a:rPr lang="tr-TR" sz="1800" dirty="0" err="1">
                <a:effectLst/>
                <a:latin typeface="Cambria" panose="02040503050406030204" pitchFamily="18" charset="0"/>
              </a:rPr>
              <a:t>için</a:t>
            </a:r>
            <a:r>
              <a:rPr lang="tr-TR" sz="1800" dirty="0">
                <a:effectLst/>
                <a:latin typeface="Cambria" panose="02040503050406030204" pitchFamily="18" charset="0"/>
              </a:rPr>
              <a:t> yazılı </a:t>
            </a:r>
            <a:r>
              <a:rPr lang="tr-TR" sz="1800" dirty="0" err="1">
                <a:effectLst/>
                <a:latin typeface="Cambria" panose="02040503050406030204" pitchFamily="18" charset="0"/>
              </a:rPr>
              <a:t>şekilde</a:t>
            </a:r>
            <a:r>
              <a:rPr lang="tr-TR" sz="1800" dirty="0">
                <a:effectLst/>
                <a:latin typeface="Cambria" panose="02040503050406030204" pitchFamily="18" charset="0"/>
              </a:rPr>
              <a:t> yapılması </a:t>
            </a:r>
            <a:r>
              <a:rPr lang="tr-TR" sz="1800" dirty="0" err="1">
                <a:effectLst/>
                <a:latin typeface="Cambria" panose="02040503050406030204" pitchFamily="18" charset="0"/>
              </a:rPr>
              <a:t>zorunluluğu</a:t>
            </a:r>
            <a:r>
              <a:rPr lang="tr-TR" sz="1800" dirty="0">
                <a:effectLst/>
                <a:latin typeface="Cambria" panose="02040503050406030204" pitchFamily="18" charset="0"/>
              </a:rPr>
              <a:t> bulunmamaktadır.</a:t>
            </a:r>
          </a:p>
          <a:p>
            <a:r>
              <a:rPr lang="tr-TR" sz="1800" i="1" u="sng" dirty="0">
                <a:latin typeface="Cambria" panose="02040503050406030204" pitchFamily="18" charset="0"/>
              </a:rPr>
              <a:t>Yazılı şekilde yapılması gereken iş sözleşmeleri;</a:t>
            </a:r>
          </a:p>
          <a:p>
            <a:r>
              <a:rPr lang="tr-TR" sz="1800" b="1" dirty="0" err="1">
                <a:effectLst/>
                <a:latin typeface="Cambria" panose="02040503050406030204" pitchFamily="18" charset="0"/>
              </a:rPr>
              <a:t>Süresi</a:t>
            </a:r>
            <a:r>
              <a:rPr lang="tr-TR" sz="1800" b="1" dirty="0">
                <a:effectLst/>
                <a:latin typeface="Cambria" panose="02040503050406030204" pitchFamily="18" charset="0"/>
              </a:rPr>
              <a:t> bir yıl ya da daha uzun belirli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sözleşmeleri</a:t>
            </a:r>
            <a:r>
              <a:rPr lang="tr-TR" sz="1800" b="1" dirty="0">
                <a:effectLst/>
                <a:latin typeface="Cambria" panose="02040503050406030204" pitchFamily="18" charset="0"/>
              </a:rPr>
              <a:t> </a:t>
            </a:r>
          </a:p>
          <a:p>
            <a:r>
              <a:rPr lang="tr-TR" sz="1800" b="1" dirty="0" err="1">
                <a:effectLst/>
                <a:latin typeface="Cambria" panose="02040503050406030204" pitchFamily="18" charset="0"/>
              </a:rPr>
              <a:t>Çağrı</a:t>
            </a:r>
            <a:r>
              <a:rPr lang="tr-TR" sz="1800" b="1" dirty="0">
                <a:effectLst/>
                <a:latin typeface="Cambria" panose="02040503050406030204" pitchFamily="18" charset="0"/>
              </a:rPr>
              <a:t> </a:t>
            </a:r>
            <a:r>
              <a:rPr lang="tr-TR" sz="1800" b="1" dirty="0" err="1">
                <a:effectLst/>
                <a:latin typeface="Cambria" panose="02040503050406030204" pitchFamily="18" charset="0"/>
              </a:rPr>
              <a:t>üzerine</a:t>
            </a:r>
            <a:r>
              <a:rPr lang="tr-TR" sz="1800" b="1" dirty="0">
                <a:effectLst/>
                <a:latin typeface="Cambria" panose="02040503050406030204" pitchFamily="18" charset="0"/>
              </a:rPr>
              <a:t> yapılan iş </a:t>
            </a:r>
            <a:r>
              <a:rPr lang="tr-TR" sz="1800" b="1" dirty="0" err="1">
                <a:effectLst/>
                <a:latin typeface="Cambria" panose="02040503050406030204" pitchFamily="18" charset="0"/>
              </a:rPr>
              <a:t>sözleşmeleri</a:t>
            </a:r>
            <a:r>
              <a:rPr lang="tr-TR" sz="1800" b="1" dirty="0">
                <a:effectLst/>
                <a:latin typeface="Cambria" panose="02040503050406030204" pitchFamily="18" charset="0"/>
              </a:rPr>
              <a:t> </a:t>
            </a:r>
            <a:r>
              <a:rPr lang="tr-TR" sz="1800" dirty="0">
                <a:effectLst/>
                <a:latin typeface="Cambria" panose="02040503050406030204" pitchFamily="18" charset="0"/>
              </a:rPr>
              <a:t>(İK m. 14/I), </a:t>
            </a:r>
          </a:p>
          <a:p>
            <a:r>
              <a:rPr lang="tr-TR" sz="1800" b="1" dirty="0">
                <a:latin typeface="Cambria" panose="02040503050406030204" pitchFamily="18" charset="0"/>
              </a:rPr>
              <a:t>U</a:t>
            </a:r>
            <a:r>
              <a:rPr lang="tr-TR" sz="1800" b="1" dirty="0">
                <a:effectLst/>
                <a:latin typeface="Cambria" panose="02040503050406030204" pitchFamily="18" charset="0"/>
              </a:rPr>
              <a:t>zaktan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dirty="0">
                <a:effectLst/>
                <a:latin typeface="Cambria" panose="02040503050406030204" pitchFamily="18" charset="0"/>
              </a:rPr>
              <a:t>(İK m. 14/IV), </a:t>
            </a:r>
          </a:p>
          <a:p>
            <a:r>
              <a:rPr lang="tr-TR" sz="1800" b="1" dirty="0">
                <a:latin typeface="Cambria" panose="02040503050406030204" pitchFamily="18" charset="0"/>
              </a:rPr>
              <a:t>T</a:t>
            </a:r>
            <a:r>
              <a:rPr lang="tr-TR" sz="1800" b="1" dirty="0">
                <a:effectLst/>
                <a:latin typeface="Cambria" panose="02040503050406030204" pitchFamily="18" charset="0"/>
              </a:rPr>
              <a:t>akım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t>
            </a:r>
            <a:r>
              <a:rPr lang="tr-TR" sz="1800" dirty="0">
                <a:effectLst/>
                <a:latin typeface="Cambria" panose="02040503050406030204" pitchFamily="18" charset="0"/>
              </a:rPr>
              <a:t>(m. 16/II), </a:t>
            </a:r>
          </a:p>
          <a:p>
            <a:r>
              <a:rPr lang="tr-TR" sz="1800" b="1" dirty="0" err="1">
                <a:latin typeface="Cambria" panose="02040503050406030204" pitchFamily="18" charset="0"/>
              </a:rPr>
              <a:t>G</a:t>
            </a:r>
            <a:r>
              <a:rPr lang="tr-TR" sz="1800" b="1" dirty="0" err="1">
                <a:effectLst/>
                <a:latin typeface="Cambria" panose="02040503050406030204" pitchFamily="18" charset="0"/>
              </a:rPr>
              <a:t>eçici</a:t>
            </a:r>
            <a:r>
              <a:rPr lang="tr-TR" sz="1800" b="1" dirty="0">
                <a:effectLst/>
                <a:latin typeface="Cambria" panose="02040503050406030204" pitchFamily="18" charset="0"/>
              </a:rPr>
              <a:t> iş </a:t>
            </a:r>
            <a:r>
              <a:rPr lang="tr-TR" sz="1800" b="1" dirty="0" err="1">
                <a:effectLst/>
                <a:latin typeface="Cambria" panose="02040503050406030204" pitchFamily="18" charset="0"/>
              </a:rPr>
              <a:t>ilişkisi</a:t>
            </a:r>
            <a:r>
              <a:rPr lang="tr-TR" sz="1800" b="1" dirty="0">
                <a:effectLst/>
                <a:latin typeface="Cambria" panose="02040503050406030204" pitchFamily="18" charset="0"/>
              </a:rPr>
              <a:t> </a:t>
            </a:r>
            <a:r>
              <a:rPr lang="tr-TR" sz="1800" dirty="0">
                <a:effectLst/>
                <a:latin typeface="Cambria" panose="02040503050406030204" pitchFamily="18" charset="0"/>
              </a:rPr>
              <a:t>kapsamındaki </a:t>
            </a:r>
            <a:r>
              <a:rPr lang="tr-TR" sz="1800" dirty="0" err="1">
                <a:effectLst/>
                <a:latin typeface="Cambria" panose="02040503050406030204" pitchFamily="18" charset="0"/>
              </a:rPr>
              <a:t>sözleşmeler</a:t>
            </a:r>
            <a:r>
              <a:rPr lang="tr-TR" sz="1800" dirty="0">
                <a:effectLst/>
                <a:latin typeface="Cambria" panose="02040503050406030204" pitchFamily="18" charset="0"/>
              </a:rPr>
              <a:t> (İK m. 7/XI), </a:t>
            </a:r>
          </a:p>
          <a:p>
            <a:r>
              <a:rPr lang="tr-TR" sz="1800" b="1" dirty="0">
                <a:effectLst/>
                <a:latin typeface="Cambria" panose="02040503050406030204" pitchFamily="18" charset="0"/>
              </a:rPr>
              <a:t>5580 sayılı </a:t>
            </a:r>
            <a:r>
              <a:rPr lang="tr-TR" sz="1800" b="1" dirty="0" err="1">
                <a:effectLst/>
                <a:latin typeface="Cambria" panose="02040503050406030204" pitchFamily="18" charset="0"/>
              </a:rPr>
              <a:t>Özel</a:t>
            </a:r>
            <a:r>
              <a:rPr lang="tr-TR" sz="1800" b="1" dirty="0">
                <a:effectLst/>
                <a:latin typeface="Cambria" panose="02040503050406030204" pitchFamily="18" charset="0"/>
              </a:rPr>
              <a:t> </a:t>
            </a:r>
            <a:r>
              <a:rPr lang="tr-TR" sz="1800" b="1" dirty="0" err="1">
                <a:effectLst/>
                <a:latin typeface="Cambria" panose="02040503050406030204" pitchFamily="18" charset="0"/>
              </a:rPr>
              <a:t>Öğretim</a:t>
            </a:r>
            <a:r>
              <a:rPr lang="tr-TR" sz="1800" b="1" dirty="0">
                <a:effectLst/>
                <a:latin typeface="Cambria" panose="02040503050406030204" pitchFamily="18" charset="0"/>
              </a:rPr>
              <a:t> Kurumları Kanunu </a:t>
            </a:r>
            <a:r>
              <a:rPr lang="tr-TR" sz="1800" dirty="0">
                <a:effectLst/>
                <a:latin typeface="Cambria" panose="02040503050406030204" pitchFamily="18" charset="0"/>
              </a:rPr>
              <a:t>kapsamındaki iş </a:t>
            </a:r>
            <a:r>
              <a:rPr lang="tr-TR" sz="1800" dirty="0" err="1">
                <a:effectLst/>
                <a:latin typeface="Cambria" panose="02040503050406030204" pitchFamily="18" charset="0"/>
              </a:rPr>
              <a:t>sözleşmeleri</a:t>
            </a:r>
            <a:r>
              <a:rPr lang="tr-TR" sz="1800" dirty="0">
                <a:effectLst/>
                <a:latin typeface="Cambria" panose="02040503050406030204" pitchFamily="18" charset="0"/>
              </a:rPr>
              <a:t> (m. 9) yazılı </a:t>
            </a:r>
            <a:r>
              <a:rPr lang="tr-TR" sz="1800" dirty="0" err="1">
                <a:effectLst/>
                <a:latin typeface="Cambria" panose="02040503050406030204" pitchFamily="18" charset="0"/>
              </a:rPr>
              <a:t>şekilde</a:t>
            </a:r>
            <a:r>
              <a:rPr lang="tr-TR" sz="1800" dirty="0">
                <a:effectLst/>
                <a:latin typeface="Cambria" panose="02040503050406030204" pitchFamily="18" charset="0"/>
              </a:rPr>
              <a:t> yapılmalıdır. </a:t>
            </a:r>
          </a:p>
          <a:p>
            <a:r>
              <a:rPr lang="tr-TR" sz="1800" dirty="0">
                <a:effectLst/>
                <a:latin typeface="Cambria" panose="02040503050406030204" pitchFamily="18" charset="0"/>
              </a:rPr>
              <a:t>Deniz </a:t>
            </a:r>
            <a:r>
              <a:rPr lang="tr-TR" sz="1800" dirty="0" err="1">
                <a:effectLst/>
                <a:latin typeface="Cambria" panose="02040503050406030204" pitchFamily="18" charset="0"/>
              </a:rPr>
              <a:t>İs</a:t>
            </a:r>
            <a:r>
              <a:rPr lang="tr-TR" sz="1800" dirty="0">
                <a:effectLst/>
                <a:latin typeface="Cambria" panose="02040503050406030204" pitchFamily="18" charset="0"/>
              </a:rPr>
              <a:t>̧ Kanunu ile Basın </a:t>
            </a:r>
            <a:r>
              <a:rPr lang="tr-TR" sz="1800" dirty="0" err="1">
                <a:effectLst/>
                <a:latin typeface="Cambria" panose="02040503050406030204" pitchFamily="18" charset="0"/>
              </a:rPr>
              <a:t>İs</a:t>
            </a:r>
            <a:r>
              <a:rPr lang="tr-TR" sz="1800" dirty="0">
                <a:effectLst/>
                <a:latin typeface="Cambria" panose="02040503050406030204" pitchFamily="18" charset="0"/>
              </a:rPr>
              <a:t>̧ Kanunu kapsamında yapılan iş </a:t>
            </a:r>
            <a:r>
              <a:rPr lang="tr-TR" sz="1800" dirty="0" err="1">
                <a:effectLst/>
                <a:latin typeface="Cambria" panose="02040503050406030204" pitchFamily="18" charset="0"/>
              </a:rPr>
              <a:t>sözleşmelerinin</a:t>
            </a:r>
            <a:r>
              <a:rPr lang="tr-TR" sz="1800" dirty="0">
                <a:effectLst/>
                <a:latin typeface="Cambria" panose="02040503050406030204" pitchFamily="18" charset="0"/>
              </a:rPr>
              <a:t> de yazılı </a:t>
            </a:r>
            <a:r>
              <a:rPr lang="tr-TR" sz="1800" dirty="0" err="1">
                <a:effectLst/>
                <a:latin typeface="Cambria" panose="02040503050406030204" pitchFamily="18" charset="0"/>
              </a:rPr>
              <a:t>şekilde</a:t>
            </a:r>
            <a:r>
              <a:rPr lang="tr-TR" sz="1800" dirty="0">
                <a:effectLst/>
                <a:latin typeface="Cambria" panose="02040503050406030204" pitchFamily="18" charset="0"/>
              </a:rPr>
              <a:t> yapılması </a:t>
            </a:r>
            <a:r>
              <a:rPr lang="tr-TR" sz="1800" dirty="0" err="1">
                <a:effectLst/>
                <a:latin typeface="Cambria" panose="02040503050406030204" pitchFamily="18" charset="0"/>
              </a:rPr>
              <a:t>öngörülmüştür</a:t>
            </a:r>
            <a:r>
              <a:rPr lang="tr-TR" sz="1800" dirty="0">
                <a:effectLst/>
                <a:latin typeface="Cambria" panose="02040503050406030204" pitchFamily="18" charset="0"/>
              </a:rPr>
              <a:t>. </a:t>
            </a:r>
            <a:endParaRPr lang="tr-TR" sz="1600" dirty="0"/>
          </a:p>
          <a:p>
            <a:endParaRPr lang="tr-TR" sz="1800" dirty="0">
              <a:effectLst/>
              <a:latin typeface="Cambria" panose="02040503050406030204" pitchFamily="18" charset="0"/>
            </a:endParaRPr>
          </a:p>
          <a:p>
            <a:endParaRPr lang="tr-TR" dirty="0"/>
          </a:p>
          <a:p>
            <a:endParaRPr lang="tr-TR" dirty="0"/>
          </a:p>
          <a:p>
            <a:endParaRPr lang="tr-TR" i="1" u="sng" dirty="0"/>
          </a:p>
        </p:txBody>
      </p:sp>
    </p:spTree>
    <p:extLst>
      <p:ext uri="{BB962C8B-B14F-4D97-AF65-F5344CB8AC3E}">
        <p14:creationId xmlns:p14="http://schemas.microsoft.com/office/powerpoint/2010/main" val="2285813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Resim 4" descr="Çubuk Şekil aileleri eller tutan">
            <a:extLst>
              <a:ext uri="{FF2B5EF4-FFF2-40B4-BE49-F238E27FC236}">
                <a16:creationId xmlns:a16="http://schemas.microsoft.com/office/drawing/2014/main" id="{207F461E-167B-0027-159B-A052721ED600}"/>
              </a:ext>
            </a:extLst>
          </p:cNvPr>
          <p:cNvPicPr>
            <a:picLocks noChangeAspect="1"/>
          </p:cNvPicPr>
          <p:nvPr/>
        </p:nvPicPr>
        <p:blipFill rotWithShape="1">
          <a:blip r:embed="rId3"/>
          <a:srcRect t="10273" r="1" b="5435"/>
          <a:stretch/>
        </p:blipFill>
        <p:spPr>
          <a:xfrm>
            <a:off x="10885" y="10896"/>
            <a:ext cx="12188652" cy="6857990"/>
          </a:xfrm>
          <a:prstGeom prst="rect">
            <a:avLst/>
          </a:prstGeom>
        </p:spPr>
      </p:pic>
      <p:sp>
        <p:nvSpPr>
          <p:cNvPr id="10" name="Rectangle 9">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1075C4D-4D1F-DB20-6FA1-F3A115CD938F}"/>
              </a:ext>
            </a:extLst>
          </p:cNvPr>
          <p:cNvSpPr>
            <a:spLocks noGrp="1"/>
          </p:cNvSpPr>
          <p:nvPr>
            <p:ph type="title"/>
          </p:nvPr>
        </p:nvSpPr>
        <p:spPr>
          <a:xfrm>
            <a:off x="1371600" y="685800"/>
            <a:ext cx="9601200" cy="1485900"/>
          </a:xfrm>
        </p:spPr>
        <p:txBody>
          <a:bodyPr>
            <a:normAutofit/>
          </a:bodyPr>
          <a:lstStyle/>
          <a:p>
            <a:r>
              <a:rPr lang="tr-TR" sz="3700" b="1">
                <a:effectLst/>
                <a:latin typeface="Graphik"/>
              </a:rPr>
              <a:t>İŞVERENİN İŞÇİYİ GÖZETME (KORUMA) BORCU </a:t>
            </a:r>
            <a:br>
              <a:rPr lang="tr-TR" sz="3700"/>
            </a:br>
            <a:endParaRPr lang="tr-TR" sz="3700"/>
          </a:p>
        </p:txBody>
      </p:sp>
      <p:sp>
        <p:nvSpPr>
          <p:cNvPr id="12" name="Rectangle 11">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8C0AA248-8447-BCC3-A037-F7BA8E66604E}"/>
              </a:ext>
            </a:extLst>
          </p:cNvPr>
          <p:cNvSpPr>
            <a:spLocks noGrp="1"/>
          </p:cNvSpPr>
          <p:nvPr>
            <p:ph idx="1"/>
          </p:nvPr>
        </p:nvSpPr>
        <p:spPr>
          <a:xfrm>
            <a:off x="1371600" y="2286000"/>
            <a:ext cx="9601200" cy="3581400"/>
          </a:xfrm>
        </p:spPr>
        <p:txBody>
          <a:bodyPr>
            <a:normAutofit/>
          </a:bodyPr>
          <a:lstStyle/>
          <a:p>
            <a:r>
              <a:rPr lang="tr-TR" sz="1700" b="1" dirty="0">
                <a:effectLst/>
                <a:latin typeface="Graphik"/>
              </a:rPr>
              <a:t>İŞÇİNİN KİŞİLİĞİNİ GÖZETME BORCU </a:t>
            </a:r>
            <a:endParaRPr lang="tr-TR" sz="1700" dirty="0"/>
          </a:p>
          <a:p>
            <a:r>
              <a:rPr lang="tr-TR" sz="1700" b="1" dirty="0">
                <a:effectLst/>
                <a:latin typeface="Cambria" panose="02040503050406030204" pitchFamily="18" charset="0"/>
              </a:rPr>
              <a:t>a. Cinsel ve Psikolojik Tacize (</a:t>
            </a:r>
            <a:r>
              <a:rPr lang="tr-TR" sz="1700" b="1" dirty="0" err="1">
                <a:effectLst/>
                <a:latin typeface="Cambria" panose="02040503050406030204" pitchFamily="18" charset="0"/>
              </a:rPr>
              <a:t>Mobbing</a:t>
            </a:r>
            <a:r>
              <a:rPr lang="tr-TR" sz="1700" b="1" dirty="0">
                <a:effectLst/>
                <a:latin typeface="Cambria" panose="02040503050406030204" pitchFamily="18" charset="0"/>
              </a:rPr>
              <a:t>) </a:t>
            </a:r>
            <a:r>
              <a:rPr lang="tr-TR" sz="1700" b="1" dirty="0" err="1">
                <a:effectLst/>
                <a:latin typeface="Cambria" panose="02040503050406030204" pitchFamily="18" charset="0"/>
              </a:rPr>
              <a:t>Karşı</a:t>
            </a:r>
            <a:r>
              <a:rPr lang="tr-TR" sz="1700" b="1" dirty="0">
                <a:effectLst/>
                <a:latin typeface="Cambria" panose="02040503050406030204" pitchFamily="18" charset="0"/>
              </a:rPr>
              <a:t> Koruma </a:t>
            </a:r>
            <a:endParaRPr lang="tr-TR" sz="1700" dirty="0"/>
          </a:p>
          <a:p>
            <a:r>
              <a:rPr lang="tr-TR" sz="1700" dirty="0" err="1">
                <a:effectLst/>
                <a:latin typeface="Cambria" panose="02040503050406030204" pitchFamily="18" charset="0"/>
              </a:rPr>
              <a:t>Türk</a:t>
            </a:r>
            <a:r>
              <a:rPr lang="tr-TR" sz="1700" dirty="0">
                <a:effectLst/>
                <a:latin typeface="Cambria" panose="02040503050406030204" pitchFamily="18" charset="0"/>
              </a:rPr>
              <a:t> </a:t>
            </a:r>
            <a:r>
              <a:rPr lang="tr-TR" sz="1700" dirty="0" err="1">
                <a:effectLst/>
                <a:latin typeface="Cambria" panose="02040503050406030204" pitchFamily="18" charset="0"/>
              </a:rPr>
              <a:t>Borçlar</a:t>
            </a:r>
            <a:r>
              <a:rPr lang="tr-TR" sz="1700" dirty="0">
                <a:effectLst/>
                <a:latin typeface="Cambria" panose="02040503050406030204" pitchFamily="18" charset="0"/>
              </a:rPr>
              <a:t> Kanunu’nun </a:t>
            </a:r>
            <a:r>
              <a:rPr lang="tr-TR" sz="1700" i="1" dirty="0">
                <a:effectLst/>
                <a:latin typeface="Cambria" panose="02040503050406030204" pitchFamily="18" charset="0"/>
              </a:rPr>
              <a:t>“</a:t>
            </a:r>
            <a:r>
              <a:rPr lang="tr-TR" sz="1700" i="1" dirty="0" err="1">
                <a:effectLst/>
                <a:latin typeface="Cambria" panose="02040503050406030204" pitchFamily="18" charset="0"/>
              </a:rPr>
              <a:t>İşveren</a:t>
            </a:r>
            <a:r>
              <a:rPr lang="tr-TR" sz="1700" i="1" dirty="0">
                <a:effectLst/>
                <a:latin typeface="Cambria" panose="02040503050406030204" pitchFamily="18" charset="0"/>
              </a:rPr>
              <a:t>, ..., </a:t>
            </a:r>
            <a:r>
              <a:rPr lang="tr-TR" sz="1700" i="1" dirty="0" err="1">
                <a:effectLst/>
                <a:latin typeface="Cambria" panose="02040503050406030204" pitchFamily="18" charset="0"/>
              </a:rPr>
              <a:t>özellikle</a:t>
            </a:r>
            <a:r>
              <a:rPr lang="tr-TR" sz="1700" i="1" dirty="0">
                <a:effectLst/>
                <a:latin typeface="Cambria" panose="02040503050406030204" pitchFamily="18" charset="0"/>
              </a:rPr>
              <a:t> </a:t>
            </a:r>
            <a:r>
              <a:rPr lang="tr-TR" sz="1700" i="1" dirty="0" err="1">
                <a:effectLst/>
                <a:latin typeface="Cambria" panose="02040503050406030204" pitchFamily="18" charset="0"/>
              </a:rPr>
              <a:t>işçilerin</a:t>
            </a:r>
            <a:r>
              <a:rPr lang="tr-TR" sz="1700" i="1" dirty="0">
                <a:effectLst/>
                <a:latin typeface="Cambria" panose="02040503050406030204" pitchFamily="18" charset="0"/>
              </a:rPr>
              <a:t> psikolojik ve cinsel tacize </a:t>
            </a:r>
            <a:r>
              <a:rPr lang="tr-TR" sz="1700" i="1" dirty="0" err="1">
                <a:effectLst/>
                <a:latin typeface="Cambria" panose="02040503050406030204" pitchFamily="18" charset="0"/>
              </a:rPr>
              <a:t>uğramamaları</a:t>
            </a:r>
            <a:r>
              <a:rPr lang="tr-TR" sz="1700" i="1" dirty="0">
                <a:effectLst/>
                <a:latin typeface="Cambria" panose="02040503050406030204" pitchFamily="18" charset="0"/>
              </a:rPr>
              <a:t> ve bu </a:t>
            </a:r>
            <a:r>
              <a:rPr lang="tr-TR" sz="1700" i="1" dirty="0" err="1">
                <a:effectLst/>
                <a:latin typeface="Cambria" panose="02040503050406030204" pitchFamily="18" charset="0"/>
              </a:rPr>
              <a:t>tür</a:t>
            </a:r>
            <a:r>
              <a:rPr lang="tr-TR" sz="1700" i="1" dirty="0">
                <a:effectLst/>
                <a:latin typeface="Cambria" panose="02040503050406030204" pitchFamily="18" charset="0"/>
              </a:rPr>
              <a:t> tacizlere </a:t>
            </a:r>
            <a:r>
              <a:rPr lang="tr-TR" sz="1700" i="1" dirty="0" err="1">
                <a:effectLst/>
                <a:latin typeface="Cambria" panose="02040503050406030204" pitchFamily="18" charset="0"/>
              </a:rPr>
              <a:t>uğramıs</a:t>
            </a:r>
            <a:r>
              <a:rPr lang="tr-TR" sz="1700" i="1" dirty="0">
                <a:effectLst/>
                <a:latin typeface="Cambria" panose="02040503050406030204" pitchFamily="18" charset="0"/>
              </a:rPr>
              <a:t>̧ olanların daha fazla zarar </a:t>
            </a:r>
            <a:r>
              <a:rPr lang="tr-TR" sz="1700" i="1" dirty="0" err="1">
                <a:effectLst/>
                <a:latin typeface="Cambria" panose="02040503050406030204" pitchFamily="18" charset="0"/>
              </a:rPr>
              <a:t>görmemeleri</a:t>
            </a:r>
            <a:r>
              <a:rPr lang="tr-TR" sz="1700" i="1" dirty="0">
                <a:effectLst/>
                <a:latin typeface="Cambria" panose="02040503050406030204" pitchFamily="18" charset="0"/>
              </a:rPr>
              <a:t> </a:t>
            </a:r>
            <a:r>
              <a:rPr lang="tr-TR" sz="1700" i="1" dirty="0" err="1">
                <a:effectLst/>
                <a:latin typeface="Cambria" panose="02040503050406030204" pitchFamily="18" charset="0"/>
              </a:rPr>
              <a:t>için</a:t>
            </a:r>
            <a:r>
              <a:rPr lang="tr-TR" sz="1700" i="1" dirty="0">
                <a:effectLst/>
                <a:latin typeface="Cambria" panose="02040503050406030204" pitchFamily="18" charset="0"/>
              </a:rPr>
              <a:t> gerekli </a:t>
            </a:r>
            <a:r>
              <a:rPr lang="tr-TR" sz="1700" i="1" dirty="0" err="1">
                <a:effectLst/>
                <a:latin typeface="Cambria" panose="02040503050406030204" pitchFamily="18" charset="0"/>
              </a:rPr>
              <a:t>önlemleri</a:t>
            </a:r>
            <a:r>
              <a:rPr lang="tr-TR" sz="1700" i="1" dirty="0">
                <a:effectLst/>
                <a:latin typeface="Cambria" panose="02040503050406030204" pitchFamily="18" charset="0"/>
              </a:rPr>
              <a:t> almakla </a:t>
            </a:r>
            <a:r>
              <a:rPr lang="tr-TR" sz="1700" i="1" dirty="0" err="1">
                <a:effectLst/>
                <a:latin typeface="Cambria" panose="02040503050406030204" pitchFamily="18" charset="0"/>
              </a:rPr>
              <a:t>yükümlüdür</a:t>
            </a:r>
            <a:r>
              <a:rPr lang="tr-TR" sz="1700" i="1" dirty="0">
                <a:effectLst/>
                <a:latin typeface="Cambria" panose="02040503050406030204" pitchFamily="18" charset="0"/>
              </a:rPr>
              <a:t>” </a:t>
            </a:r>
            <a:r>
              <a:rPr lang="tr-TR" sz="1700" dirty="0" err="1">
                <a:effectLst/>
                <a:latin typeface="Cambria" panose="02040503050406030204" pitchFamily="18" charset="0"/>
              </a:rPr>
              <a:t>şeklindeki</a:t>
            </a:r>
            <a:r>
              <a:rPr lang="tr-TR" sz="1700" dirty="0">
                <a:effectLst/>
                <a:latin typeface="Cambria" panose="02040503050406030204" pitchFamily="18" charset="0"/>
              </a:rPr>
              <a:t> m. 417/I </a:t>
            </a:r>
            <a:r>
              <a:rPr lang="tr-TR" sz="1700" dirty="0" err="1">
                <a:effectLst/>
                <a:latin typeface="Cambria" panose="02040503050406030204" pitchFamily="18" charset="0"/>
              </a:rPr>
              <a:t>hükmu</a:t>
            </a:r>
            <a:r>
              <a:rPr lang="tr-TR" sz="1700" dirty="0">
                <a:effectLst/>
                <a:latin typeface="Cambria" panose="02040503050406030204" pitchFamily="18" charset="0"/>
              </a:rPr>
              <a:t>̈, mevzuatımızda </a:t>
            </a:r>
            <a:r>
              <a:rPr lang="tr-TR" sz="1700" dirty="0" err="1">
                <a:effectLst/>
                <a:latin typeface="Cambria" panose="02040503050406030204" pitchFamily="18" charset="0"/>
              </a:rPr>
              <a:t>açıkça</a:t>
            </a:r>
            <a:r>
              <a:rPr lang="tr-TR" sz="1700" dirty="0">
                <a:effectLst/>
                <a:latin typeface="Cambria" panose="02040503050406030204" pitchFamily="18" charset="0"/>
              </a:rPr>
              <a:t> psikolojik tacize yer veren ilk </a:t>
            </a:r>
            <a:r>
              <a:rPr lang="tr-TR" sz="1700" dirty="0" err="1">
                <a:effectLst/>
                <a:latin typeface="Cambria" panose="02040503050406030204" pitchFamily="18" charset="0"/>
              </a:rPr>
              <a:t>düzenlemedir</a:t>
            </a:r>
            <a:r>
              <a:rPr lang="tr-TR" sz="1700" dirty="0">
                <a:effectLst/>
                <a:latin typeface="Cambria" panose="02040503050406030204" pitchFamily="18" charset="0"/>
              </a:rPr>
              <a:t>. Bu </a:t>
            </a:r>
            <a:r>
              <a:rPr lang="tr-TR" sz="1700" dirty="0" err="1">
                <a:effectLst/>
                <a:latin typeface="Cambria" panose="02040503050406030204" pitchFamily="18" charset="0"/>
              </a:rPr>
              <a:t>hüküm</a:t>
            </a:r>
            <a:r>
              <a:rPr lang="tr-TR" sz="1700" dirty="0">
                <a:effectLst/>
                <a:latin typeface="Cambria" panose="02040503050406030204" pitchFamily="18" charset="0"/>
              </a:rPr>
              <a:t> ile </a:t>
            </a:r>
            <a:r>
              <a:rPr lang="tr-TR" sz="1700" dirty="0" err="1">
                <a:effectLst/>
                <a:latin typeface="Cambria" panose="02040503050406030204" pitchFamily="18" charset="0"/>
              </a:rPr>
              <a:t>işyeri</a:t>
            </a:r>
            <a:r>
              <a:rPr lang="tr-TR" sz="1700" dirty="0">
                <a:effectLst/>
                <a:latin typeface="Cambria" panose="02040503050406030204" pitchFamily="18" charset="0"/>
              </a:rPr>
              <a:t> sınırları </a:t>
            </a:r>
            <a:r>
              <a:rPr lang="tr-TR" sz="1700" dirty="0" err="1">
                <a:effectLst/>
                <a:latin typeface="Cambria" panose="02040503050406030204" pitchFamily="18" charset="0"/>
              </a:rPr>
              <a:t>içerisinde</a:t>
            </a:r>
            <a:r>
              <a:rPr lang="tr-TR" sz="1700" dirty="0">
                <a:effectLst/>
                <a:latin typeface="Cambria" panose="02040503050406030204" pitchFamily="18" charset="0"/>
              </a:rPr>
              <a:t> </a:t>
            </a:r>
            <a:r>
              <a:rPr lang="tr-TR" sz="1700" dirty="0" err="1">
                <a:effectLst/>
                <a:latin typeface="Cambria" panose="02040503050406030204" pitchFamily="18" charset="0"/>
              </a:rPr>
              <a:t>çalışanlarını</a:t>
            </a:r>
            <a:r>
              <a:rPr lang="tr-TR" sz="1700" dirty="0">
                <a:effectLst/>
                <a:latin typeface="Cambria" panose="02040503050406030204" pitchFamily="18" charset="0"/>
              </a:rPr>
              <a:t> cinsel tacizin yanı sıra psikolojik tacizden de korumanın </a:t>
            </a:r>
            <a:r>
              <a:rPr lang="tr-TR" sz="1700" dirty="0" err="1">
                <a:effectLst/>
                <a:latin typeface="Cambria" panose="02040503050406030204" pitchFamily="18" charset="0"/>
              </a:rPr>
              <a:t>işverenin</a:t>
            </a:r>
            <a:r>
              <a:rPr lang="tr-TR" sz="1700" dirty="0">
                <a:effectLst/>
                <a:latin typeface="Cambria" panose="02040503050406030204" pitchFamily="18" charset="0"/>
              </a:rPr>
              <a:t> </a:t>
            </a:r>
            <a:r>
              <a:rPr lang="tr-TR" sz="1700" dirty="0" err="1">
                <a:effectLst/>
                <a:latin typeface="Cambria" panose="02040503050406030204" pitchFamily="18" charset="0"/>
              </a:rPr>
              <a:t>gözetme</a:t>
            </a:r>
            <a:r>
              <a:rPr lang="tr-TR" sz="1700" dirty="0">
                <a:effectLst/>
                <a:latin typeface="Cambria" panose="02040503050406030204" pitchFamily="18" charset="0"/>
              </a:rPr>
              <a:t> borcu kapsamında </a:t>
            </a:r>
            <a:r>
              <a:rPr lang="tr-TR" sz="1700" dirty="0" err="1">
                <a:effectLst/>
                <a:latin typeface="Cambria" panose="02040503050406030204" pitchFamily="18" charset="0"/>
              </a:rPr>
              <a:t>olduğu</a:t>
            </a:r>
            <a:r>
              <a:rPr lang="tr-TR" sz="1700" dirty="0">
                <a:effectLst/>
                <a:latin typeface="Cambria" panose="02040503050406030204" pitchFamily="18" charset="0"/>
              </a:rPr>
              <a:t> </a:t>
            </a:r>
            <a:r>
              <a:rPr lang="tr-TR" sz="1700" dirty="0" err="1">
                <a:effectLst/>
                <a:latin typeface="Cambria" panose="02040503050406030204" pitchFamily="18" charset="0"/>
              </a:rPr>
              <a:t>açıkça</a:t>
            </a:r>
            <a:r>
              <a:rPr lang="tr-TR" sz="1700" dirty="0">
                <a:effectLst/>
                <a:latin typeface="Cambria" panose="02040503050406030204" pitchFamily="18" charset="0"/>
              </a:rPr>
              <a:t> ifade </a:t>
            </a:r>
            <a:r>
              <a:rPr lang="tr-TR" sz="1700" dirty="0" err="1">
                <a:effectLst/>
                <a:latin typeface="Cambria" panose="02040503050406030204" pitchFamily="18" charset="0"/>
              </a:rPr>
              <a:t>edilmiştir</a:t>
            </a:r>
            <a:r>
              <a:rPr lang="tr-TR" sz="1700" dirty="0">
                <a:effectLst/>
                <a:latin typeface="Cambria" panose="02040503050406030204" pitchFamily="18" charset="0"/>
              </a:rPr>
              <a:t>.</a:t>
            </a:r>
          </a:p>
          <a:p>
            <a:r>
              <a:rPr lang="tr-TR" sz="1700" b="1" i="1" dirty="0">
                <a:effectLst/>
                <a:latin typeface="Cambria" panose="02040503050406030204" pitchFamily="18" charset="0"/>
              </a:rPr>
              <a:t>“Psikolojik tacizi; fail kim olursa olsun, (her ne kadar </a:t>
            </a:r>
            <a:r>
              <a:rPr lang="tr-TR" sz="1700" b="1" i="1" dirty="0" err="1">
                <a:effectLst/>
                <a:latin typeface="Cambria" panose="02040503050406030204" pitchFamily="18" charset="0"/>
              </a:rPr>
              <a:t>güdülen</a:t>
            </a:r>
            <a:r>
              <a:rPr lang="tr-TR" sz="1700" b="1" i="1" dirty="0">
                <a:effectLst/>
                <a:latin typeface="Cambria" panose="02040503050406030204" pitchFamily="18" charset="0"/>
              </a:rPr>
              <a:t> </a:t>
            </a:r>
            <a:r>
              <a:rPr lang="tr-TR" sz="1700" b="1" i="1" dirty="0" err="1">
                <a:effectLst/>
                <a:latin typeface="Cambria" panose="02040503050406030204" pitchFamily="18" charset="0"/>
              </a:rPr>
              <a:t>amac</a:t>
            </a:r>
            <a:r>
              <a:rPr lang="tr-TR" sz="1700" b="1" i="1" dirty="0">
                <a:effectLst/>
                <a:latin typeface="Cambria" panose="02040503050406030204" pitchFamily="18" charset="0"/>
              </a:rPr>
              <a:t>̧ </a:t>
            </a:r>
            <a:r>
              <a:rPr lang="tr-TR" sz="1700" b="1" i="1" dirty="0" err="1">
                <a:effectLst/>
                <a:latin typeface="Cambria" panose="02040503050406030204" pitchFamily="18" charset="0"/>
              </a:rPr>
              <a:t>çoğunlukla</a:t>
            </a:r>
            <a:r>
              <a:rPr lang="tr-TR" sz="1700" b="1" i="1" dirty="0">
                <a:effectLst/>
                <a:latin typeface="Cambria" panose="02040503050406030204" pitchFamily="18" charset="0"/>
              </a:rPr>
              <a:t> aynı olsa da) </a:t>
            </a:r>
            <a:r>
              <a:rPr lang="tr-TR" sz="1700" b="1" i="1" dirty="0" err="1">
                <a:effectLst/>
                <a:latin typeface="Cambria" panose="02040503050406030204" pitchFamily="18" charset="0"/>
              </a:rPr>
              <a:t>amac</a:t>
            </a:r>
            <a:r>
              <a:rPr lang="tr-TR" sz="1700" b="1" i="1" dirty="0">
                <a:effectLst/>
                <a:latin typeface="Cambria" panose="02040503050406030204" pitchFamily="18" charset="0"/>
              </a:rPr>
              <a:t>̧ ne olursa olsun </a:t>
            </a:r>
            <a:r>
              <a:rPr lang="tr-TR" sz="1700" b="1" i="1" dirty="0" err="1">
                <a:effectLst/>
                <a:latin typeface="Cambria" panose="02040503050406030204" pitchFamily="18" charset="0"/>
              </a:rPr>
              <a:t>işyerinde</a:t>
            </a:r>
            <a:r>
              <a:rPr lang="tr-TR" sz="1700" b="1" i="1" dirty="0">
                <a:effectLst/>
                <a:latin typeface="Cambria" panose="02040503050406030204" pitchFamily="18" charset="0"/>
              </a:rPr>
              <a:t> bir </a:t>
            </a:r>
            <a:r>
              <a:rPr lang="tr-TR" sz="1700" b="1" i="1" dirty="0" err="1">
                <a:effectLst/>
                <a:latin typeface="Cambria" panose="02040503050406030204" pitchFamily="18" charset="0"/>
              </a:rPr>
              <a:t>çalışana</a:t>
            </a:r>
            <a:r>
              <a:rPr lang="tr-TR" sz="1700" b="1" i="1" dirty="0">
                <a:effectLst/>
                <a:latin typeface="Cambria" panose="02040503050406030204" pitchFamily="18" charset="0"/>
              </a:rPr>
              <a:t> </a:t>
            </a:r>
            <a:r>
              <a:rPr lang="tr-TR" sz="1700" b="1" dirty="0">
                <a:effectLst/>
                <a:latin typeface="Cambria" panose="02040503050406030204" pitchFamily="18" charset="0"/>
              </a:rPr>
              <a:t>(veya </a:t>
            </a:r>
            <a:r>
              <a:rPr lang="tr-TR" sz="1700" b="1" dirty="0" err="1">
                <a:effectLst/>
                <a:latin typeface="Cambria" panose="02040503050406030204" pitchFamily="18" charset="0"/>
              </a:rPr>
              <a:t>çalışanlara</a:t>
            </a:r>
            <a:r>
              <a:rPr lang="tr-TR" sz="1700" b="1" dirty="0">
                <a:effectLst/>
                <a:latin typeface="Cambria" panose="02040503050406030204" pitchFamily="18" charset="0"/>
              </a:rPr>
              <a:t>) </a:t>
            </a:r>
            <a:r>
              <a:rPr lang="tr-TR" sz="1700" b="1" i="1" dirty="0" err="1">
                <a:effectLst/>
                <a:latin typeface="Cambria" panose="02040503050406030204" pitchFamily="18" charset="0"/>
              </a:rPr>
              <a:t>karşı</a:t>
            </a:r>
            <a:r>
              <a:rPr lang="tr-TR" sz="1700" b="1" i="1" dirty="0">
                <a:effectLst/>
                <a:latin typeface="Cambria" panose="02040503050406030204" pitchFamily="18" charset="0"/>
              </a:rPr>
              <a:t> isteyerek ve bilerek sistematik olarak uygulanan </a:t>
            </a:r>
            <a:r>
              <a:rPr lang="tr-TR" sz="1700" b="1" i="1" dirty="0" err="1">
                <a:effectLst/>
                <a:latin typeface="Cambria" panose="02040503050406030204" pitchFamily="18" charset="0"/>
              </a:rPr>
              <a:t>psiko</a:t>
            </a:r>
            <a:r>
              <a:rPr lang="tr-TR" sz="1700" b="1" i="1" dirty="0">
                <a:effectLst/>
                <a:latin typeface="Cambria" panose="02040503050406030204" pitchFamily="18" charset="0"/>
              </a:rPr>
              <a:t>-sosyal saldırı” </a:t>
            </a:r>
            <a:r>
              <a:rPr lang="tr-TR" sz="1700" dirty="0" err="1">
                <a:effectLst/>
                <a:latin typeface="Cambria" panose="02040503050406030204" pitchFamily="18" charset="0"/>
              </a:rPr>
              <a:t>şeklinde</a:t>
            </a:r>
            <a:r>
              <a:rPr lang="tr-TR" sz="1700" dirty="0">
                <a:effectLst/>
                <a:latin typeface="Cambria" panose="02040503050406030204" pitchFamily="18" charset="0"/>
              </a:rPr>
              <a:t> tanımlamak </a:t>
            </a:r>
            <a:r>
              <a:rPr lang="tr-TR" sz="1700" dirty="0" err="1">
                <a:effectLst/>
                <a:latin typeface="Cambria" panose="02040503050406030204" pitchFamily="18" charset="0"/>
              </a:rPr>
              <a:t>mümkündür</a:t>
            </a:r>
            <a:r>
              <a:rPr lang="tr-TR" sz="1700" dirty="0">
                <a:latin typeface="Cambria" panose="02040503050406030204" pitchFamily="18" charset="0"/>
              </a:rPr>
              <a:t>.</a:t>
            </a:r>
            <a:endParaRPr lang="tr-TR" sz="1700" dirty="0"/>
          </a:p>
          <a:p>
            <a:endParaRPr lang="tr-TR" sz="1700" dirty="0"/>
          </a:p>
        </p:txBody>
      </p:sp>
    </p:spTree>
    <p:extLst>
      <p:ext uri="{BB962C8B-B14F-4D97-AF65-F5344CB8AC3E}">
        <p14:creationId xmlns:p14="http://schemas.microsoft.com/office/powerpoint/2010/main" val="3940585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8FFB37-91CF-09B2-F899-07D2331EB0E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4562F2-7AE0-4495-EEA7-1428FEB9DDA8}"/>
              </a:ext>
            </a:extLst>
          </p:cNvPr>
          <p:cNvSpPr>
            <a:spLocks noGrp="1"/>
          </p:cNvSpPr>
          <p:nvPr>
            <p:ph idx="1"/>
          </p:nvPr>
        </p:nvSpPr>
        <p:spPr/>
        <p:txBody>
          <a:bodyPr>
            <a:normAutofit lnSpcReduction="10000"/>
          </a:bodyPr>
          <a:lstStyle/>
          <a:p>
            <a:r>
              <a:rPr lang="tr-TR" sz="1800" dirty="0" err="1">
                <a:effectLst/>
                <a:latin typeface="Cambria" panose="02040503050406030204" pitchFamily="18" charset="0"/>
              </a:rPr>
              <a:t>Gözetme</a:t>
            </a:r>
            <a:r>
              <a:rPr lang="tr-TR" sz="1800" dirty="0">
                <a:effectLst/>
                <a:latin typeface="Cambria" panose="02040503050406030204" pitchFamily="18" charset="0"/>
              </a:rPr>
              <a:t> borcu </a:t>
            </a:r>
            <a:r>
              <a:rPr lang="tr-TR" sz="1800" dirty="0" err="1">
                <a:effectLst/>
                <a:latin typeface="Cambria" panose="02040503050406030204" pitchFamily="18" charset="0"/>
              </a:rPr>
              <a:t>gereği</a:t>
            </a:r>
            <a:r>
              <a:rPr lang="tr-TR" sz="1800" dirty="0">
                <a:effectLst/>
                <a:latin typeface="Cambria" panose="02040503050406030204" pitchFamily="18" charset="0"/>
              </a:rPr>
              <a:t> </a:t>
            </a:r>
            <a:r>
              <a:rPr lang="tr-TR" sz="1800" b="1" dirty="0" err="1">
                <a:effectLst/>
                <a:latin typeface="Cambria" panose="02040503050406030204" pitchFamily="18" charset="0"/>
              </a:rPr>
              <a:t>işveren</a:t>
            </a:r>
            <a:r>
              <a:rPr lang="tr-TR" sz="1800" b="1" dirty="0">
                <a:effectLst/>
                <a:latin typeface="Cambria" panose="02040503050406030204" pitchFamily="18" charset="0"/>
              </a:rPr>
              <a:t>, </a:t>
            </a:r>
            <a:r>
              <a:rPr lang="tr-TR" sz="1800" b="1" dirty="0" err="1">
                <a:effectLst/>
                <a:latin typeface="Cambria" panose="02040503050406030204" pitchFamily="18" charset="0"/>
              </a:rPr>
              <a:t>işçilerin</a:t>
            </a:r>
            <a:r>
              <a:rPr lang="tr-TR" sz="1800" b="1" dirty="0">
                <a:effectLst/>
                <a:latin typeface="Cambria" panose="02040503050406030204" pitchFamily="18" charset="0"/>
              </a:rPr>
              <a:t> </a:t>
            </a:r>
            <a:r>
              <a:rPr lang="tr-TR" sz="1800" b="1" dirty="0" err="1">
                <a:effectLst/>
                <a:latin typeface="Cambria" panose="02040503050406030204" pitchFamily="18" charset="0"/>
              </a:rPr>
              <a:t>işyerlerinde</a:t>
            </a:r>
            <a:r>
              <a:rPr lang="tr-TR" sz="1800" b="1" dirty="0">
                <a:effectLst/>
                <a:latin typeface="Cambria" panose="02040503050406030204" pitchFamily="18" charset="0"/>
              </a:rPr>
              <a:t> cinsel ve psikolojik tacizden </a:t>
            </a:r>
            <a:r>
              <a:rPr lang="tr-TR" sz="1800" b="1" dirty="0" err="1">
                <a:effectLst/>
                <a:latin typeface="Cambria" panose="02040503050406030204" pitchFamily="18" charset="0"/>
              </a:rPr>
              <a:t>ko</a:t>
            </a:r>
            <a:r>
              <a:rPr lang="tr-TR" sz="1800" b="1" dirty="0">
                <a:effectLst/>
                <a:latin typeface="Cambria" panose="02040503050406030204" pitchFamily="18" charset="0"/>
              </a:rPr>
              <a:t>- </a:t>
            </a:r>
            <a:r>
              <a:rPr lang="tr-TR" sz="1800" b="1" dirty="0" err="1">
                <a:effectLst/>
                <a:latin typeface="Cambria" panose="02040503050406030204" pitchFamily="18" charset="0"/>
              </a:rPr>
              <a:t>runmalarını</a:t>
            </a:r>
            <a:r>
              <a:rPr lang="tr-TR" sz="1800" b="1" dirty="0">
                <a:effectLst/>
                <a:latin typeface="Cambria" panose="02040503050406030204" pitchFamily="18" charset="0"/>
              </a:rPr>
              <a:t> </a:t>
            </a:r>
            <a:r>
              <a:rPr lang="tr-TR" sz="1800" b="1" dirty="0" err="1">
                <a:effectLst/>
                <a:latin typeface="Cambria" panose="02040503050406030204" pitchFamily="18" charset="0"/>
              </a:rPr>
              <a:t>sağlamakla</a:t>
            </a:r>
            <a:r>
              <a:rPr lang="tr-TR" sz="1800" b="1" dirty="0">
                <a:effectLst/>
                <a:latin typeface="Cambria" panose="02040503050406030204" pitchFamily="18" charset="0"/>
              </a:rPr>
              <a:t> </a:t>
            </a:r>
            <a:r>
              <a:rPr lang="tr-TR" sz="1800" b="1" dirty="0" err="1">
                <a:effectLst/>
                <a:latin typeface="Cambria" panose="02040503050406030204" pitchFamily="18" charset="0"/>
              </a:rPr>
              <a:t>yükümlu</a:t>
            </a:r>
            <a:r>
              <a:rPr lang="tr-TR" sz="1800" b="1" dirty="0">
                <a:effectLst/>
                <a:latin typeface="Cambria" panose="02040503050406030204" pitchFamily="18" charset="0"/>
              </a:rPr>
              <a:t>̈ </a:t>
            </a:r>
            <a:r>
              <a:rPr lang="tr-TR" sz="1800" dirty="0">
                <a:effectLst/>
                <a:latin typeface="Cambria" panose="02040503050406030204" pitchFamily="18" charset="0"/>
              </a:rPr>
              <a:t>olup, </a:t>
            </a:r>
            <a:r>
              <a:rPr lang="tr-TR" sz="1800" dirty="0" err="1">
                <a:effectLst/>
                <a:latin typeface="Cambria" panose="02040503050406030204" pitchFamily="18" charset="0"/>
              </a:rPr>
              <a:t>söz</a:t>
            </a:r>
            <a:r>
              <a:rPr lang="tr-TR" sz="1800" dirty="0">
                <a:effectLst/>
                <a:latin typeface="Cambria" panose="02040503050406030204" pitchFamily="18" charset="0"/>
              </a:rPr>
              <a:t> konusu </a:t>
            </a:r>
            <a:r>
              <a:rPr lang="tr-TR" sz="1800" dirty="0" err="1">
                <a:effectLst/>
                <a:latin typeface="Cambria" panose="02040503050406030204" pitchFamily="18" charset="0"/>
              </a:rPr>
              <a:t>düzenleme</a:t>
            </a:r>
            <a:r>
              <a:rPr lang="tr-TR" sz="1800" dirty="0">
                <a:effectLst/>
                <a:latin typeface="Cambria" panose="02040503050406030204" pitchFamily="18" charset="0"/>
              </a:rPr>
              <a:t> uyarınca bu </a:t>
            </a:r>
            <a:r>
              <a:rPr lang="tr-TR" sz="1800" dirty="0" err="1">
                <a:effectLst/>
                <a:latin typeface="Cambria" panose="02040503050406030204" pitchFamily="18" charset="0"/>
              </a:rPr>
              <a:t>yükümlülüğu</a:t>
            </a:r>
            <a:r>
              <a:rPr lang="tr-TR" sz="1800" dirty="0">
                <a:effectLst/>
                <a:latin typeface="Cambria" panose="02040503050406030204" pitchFamily="18" charset="0"/>
              </a:rPr>
              <a:t>̈ iki </a:t>
            </a:r>
            <a:r>
              <a:rPr lang="tr-TR" sz="1800" dirty="0" err="1">
                <a:effectLst/>
                <a:latin typeface="Cambria" panose="02040503050406030204" pitchFamily="18" charset="0"/>
              </a:rPr>
              <a:t>aşamalı</a:t>
            </a:r>
            <a:r>
              <a:rPr lang="tr-TR" sz="1800" dirty="0">
                <a:effectLst/>
                <a:latin typeface="Cambria" panose="02040503050406030204" pitchFamily="18" charset="0"/>
              </a:rPr>
              <a:t> olarak </a:t>
            </a:r>
            <a:r>
              <a:rPr lang="tr-TR" sz="1800" dirty="0" err="1">
                <a:effectLst/>
                <a:latin typeface="Cambria" panose="02040503050406030204" pitchFamily="18" charset="0"/>
              </a:rPr>
              <a:t>şekillenmiştir</a:t>
            </a:r>
            <a:r>
              <a:rPr lang="tr-TR" sz="1800" dirty="0">
                <a:effectLst/>
                <a:latin typeface="Cambria" panose="02040503050406030204" pitchFamily="18" charset="0"/>
              </a:rPr>
              <a:t>. </a:t>
            </a:r>
          </a:p>
          <a:p>
            <a:r>
              <a:rPr lang="tr-TR" sz="1800" dirty="0" err="1">
                <a:effectLst/>
                <a:latin typeface="Cambria" panose="02040503050406030204" pitchFamily="18" charset="0"/>
              </a:rPr>
              <a:t>İlk</a:t>
            </a:r>
            <a:r>
              <a:rPr lang="tr-TR" sz="1800" dirty="0">
                <a:effectLst/>
                <a:latin typeface="Cambria" panose="02040503050406030204" pitchFamily="18" charset="0"/>
              </a:rPr>
              <a:t> </a:t>
            </a:r>
            <a:r>
              <a:rPr lang="tr-TR" sz="1800" dirty="0" err="1">
                <a:effectLst/>
                <a:latin typeface="Cambria" panose="02040503050406030204" pitchFamily="18" charset="0"/>
              </a:rPr>
              <a:t>aşamada</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işyerinde</a:t>
            </a:r>
            <a:r>
              <a:rPr lang="tr-TR" sz="1800" dirty="0">
                <a:effectLst/>
                <a:latin typeface="Cambria" panose="02040503050406030204" pitchFamily="18" charset="0"/>
              </a:rPr>
              <a:t> ahlaka uygun bir </a:t>
            </a:r>
            <a:r>
              <a:rPr lang="tr-TR" sz="1800" dirty="0" err="1">
                <a:effectLst/>
                <a:latin typeface="Cambria" panose="02040503050406030204" pitchFamily="18" charset="0"/>
              </a:rPr>
              <a:t>düzen</a:t>
            </a:r>
            <a:r>
              <a:rPr lang="tr-TR" sz="1800" dirty="0">
                <a:effectLst/>
                <a:latin typeface="Cambria" panose="02040503050406030204" pitchFamily="18" charset="0"/>
              </a:rPr>
              <a:t> </a:t>
            </a:r>
            <a:r>
              <a:rPr lang="tr-TR" sz="1800" dirty="0" err="1">
                <a:effectLst/>
                <a:latin typeface="Cambria" panose="02040503050406030204" pitchFamily="18" charset="0"/>
              </a:rPr>
              <a:t>sağlayarak</a:t>
            </a:r>
            <a:r>
              <a:rPr lang="tr-TR" sz="1800" dirty="0">
                <a:effectLst/>
                <a:latin typeface="Cambria" panose="02040503050406030204" pitchFamily="18" charset="0"/>
              </a:rPr>
              <a:t> </a:t>
            </a:r>
            <a:r>
              <a:rPr lang="tr-TR" sz="1800" dirty="0" err="1">
                <a:effectLst/>
                <a:latin typeface="Cambria" panose="02040503050406030204" pitchFamily="18" charset="0"/>
              </a:rPr>
              <a:t>işçilerinin</a:t>
            </a:r>
            <a:r>
              <a:rPr lang="tr-TR" sz="1800" dirty="0">
                <a:effectLst/>
                <a:latin typeface="Cambria" panose="02040503050406030204" pitchFamily="18" charset="0"/>
              </a:rPr>
              <a:t> cinsel ve psikolojik tacize </a:t>
            </a:r>
            <a:r>
              <a:rPr lang="tr-TR" sz="1800" dirty="0" err="1">
                <a:effectLst/>
                <a:latin typeface="Cambria" panose="02040503050406030204" pitchFamily="18" charset="0"/>
              </a:rPr>
              <a:t>uğramamaları</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gerekli her </a:t>
            </a:r>
            <a:r>
              <a:rPr lang="tr-TR" sz="1800" dirty="0" err="1">
                <a:effectLst/>
                <a:latin typeface="Cambria" panose="02040503050406030204" pitchFamily="18" charset="0"/>
              </a:rPr>
              <a:t>türlu</a:t>
            </a:r>
            <a:r>
              <a:rPr lang="tr-TR" sz="1800" dirty="0">
                <a:effectLst/>
                <a:latin typeface="Cambria" panose="02040503050406030204" pitchFamily="18" charset="0"/>
              </a:rPr>
              <a:t>̈ </a:t>
            </a:r>
            <a:r>
              <a:rPr lang="tr-TR" sz="1800" dirty="0" err="1">
                <a:effectLst/>
                <a:latin typeface="Cambria" panose="02040503050406030204" pitchFamily="18" charset="0"/>
              </a:rPr>
              <a:t>önlemi</a:t>
            </a:r>
            <a:r>
              <a:rPr lang="tr-TR" sz="1800" dirty="0">
                <a:effectLst/>
                <a:latin typeface="Cambria" panose="02040503050406030204" pitchFamily="18" charset="0"/>
              </a:rPr>
              <a:t> almakla ve bu </a:t>
            </a:r>
            <a:r>
              <a:rPr lang="tr-TR" sz="1800" dirty="0" err="1">
                <a:effectLst/>
                <a:latin typeface="Cambria" panose="02040503050406030204" pitchFamily="18" charset="0"/>
              </a:rPr>
              <a:t>tür</a:t>
            </a:r>
            <a:r>
              <a:rPr lang="tr-TR" sz="1800" dirty="0">
                <a:effectLst/>
                <a:latin typeface="Cambria" panose="02040503050406030204" pitchFamily="18" charset="0"/>
              </a:rPr>
              <a:t> </a:t>
            </a:r>
            <a:r>
              <a:rPr lang="tr-TR" sz="1800" dirty="0" err="1">
                <a:effectLst/>
                <a:latin typeface="Cambria" panose="02040503050406030204" pitchFamily="18" charset="0"/>
              </a:rPr>
              <a:t>davranışlara</a:t>
            </a:r>
            <a:r>
              <a:rPr lang="tr-TR" sz="1800" dirty="0">
                <a:effectLst/>
                <a:latin typeface="Cambria" panose="02040503050406030204" pitchFamily="18" charset="0"/>
              </a:rPr>
              <a:t> </a:t>
            </a:r>
            <a:r>
              <a:rPr lang="tr-TR" sz="1800" dirty="0" err="1">
                <a:effectLst/>
                <a:latin typeface="Cambria" panose="02040503050406030204" pitchFamily="18" charset="0"/>
              </a:rPr>
              <a:t>göz</a:t>
            </a:r>
            <a:r>
              <a:rPr lang="tr-TR" sz="1800" dirty="0">
                <a:effectLst/>
                <a:latin typeface="Cambria" panose="02040503050406030204" pitchFamily="18" charset="0"/>
              </a:rPr>
              <a:t> yummamakla </a:t>
            </a:r>
            <a:r>
              <a:rPr lang="tr-TR" sz="1800" dirty="0" err="1">
                <a:effectLst/>
                <a:latin typeface="Cambria" panose="02040503050406030204" pitchFamily="18" charset="0"/>
              </a:rPr>
              <a:t>yükümlüdür</a:t>
            </a:r>
            <a:r>
              <a:rPr lang="tr-TR" sz="1800" dirty="0">
                <a:effectLst/>
                <a:latin typeface="Cambria" panose="02040503050406030204" pitchFamily="18" charset="0"/>
              </a:rPr>
              <a:t>. </a:t>
            </a:r>
          </a:p>
          <a:p>
            <a:r>
              <a:rPr lang="tr-TR" sz="1800" dirty="0">
                <a:effectLst/>
                <a:latin typeface="Cambria" panose="02040503050406030204" pitchFamily="18" charset="0"/>
              </a:rPr>
              <a:t>Alınan her </a:t>
            </a:r>
            <a:r>
              <a:rPr lang="tr-TR" sz="1800" dirty="0" err="1">
                <a:effectLst/>
                <a:latin typeface="Cambria" panose="02040503050406030204" pitchFamily="18" charset="0"/>
              </a:rPr>
              <a:t>türlu</a:t>
            </a:r>
            <a:r>
              <a:rPr lang="tr-TR" sz="1800" dirty="0">
                <a:effectLst/>
                <a:latin typeface="Cambria" panose="02040503050406030204" pitchFamily="18" charset="0"/>
              </a:rPr>
              <a:t>̈ </a:t>
            </a:r>
            <a:r>
              <a:rPr lang="tr-TR" sz="1800" dirty="0" err="1">
                <a:effectLst/>
                <a:latin typeface="Cambria" panose="02040503050406030204" pitchFamily="18" charset="0"/>
              </a:rPr>
              <a:t>önleme</a:t>
            </a:r>
            <a:r>
              <a:rPr lang="tr-TR" sz="1800" dirty="0">
                <a:effectLst/>
                <a:latin typeface="Cambria" panose="02040503050406030204" pitchFamily="18" charset="0"/>
              </a:rPr>
              <a:t> </a:t>
            </a:r>
            <a:r>
              <a:rPr lang="tr-TR" sz="1800" dirty="0" err="1">
                <a:effectLst/>
                <a:latin typeface="Cambria" panose="02040503050406030204" pitchFamily="18" charset="0"/>
              </a:rPr>
              <a:t>rağmen</a:t>
            </a:r>
            <a:r>
              <a:rPr lang="tr-TR" sz="1800" dirty="0">
                <a:effectLst/>
                <a:latin typeface="Cambria" panose="02040503050406030204" pitchFamily="18" charset="0"/>
              </a:rPr>
              <a:t> cinsel veya psikolojik tacizin </a:t>
            </a:r>
            <a:r>
              <a:rPr lang="tr-TR" sz="1800" dirty="0" err="1">
                <a:effectLst/>
                <a:latin typeface="Cambria" panose="02040503050406030204" pitchFamily="18" charset="0"/>
              </a:rPr>
              <a:t>yaşanması</a:t>
            </a:r>
            <a:r>
              <a:rPr lang="tr-TR" sz="1800" dirty="0">
                <a:effectLst/>
                <a:latin typeface="Cambria" panose="02040503050406030204" pitchFamily="18" charset="0"/>
              </a:rPr>
              <a:t> durumunda ise </a:t>
            </a:r>
            <a:r>
              <a:rPr lang="tr-TR" sz="1800" dirty="0" err="1">
                <a:effectLst/>
                <a:latin typeface="Cambria" panose="02040503050406030204" pitchFamily="18" charset="0"/>
              </a:rPr>
              <a:t>yükümlülüğün</a:t>
            </a:r>
            <a:r>
              <a:rPr lang="tr-TR" sz="1800" dirty="0">
                <a:effectLst/>
                <a:latin typeface="Cambria" panose="02040503050406030204" pitchFamily="18" charset="0"/>
              </a:rPr>
              <a:t> ikinci </a:t>
            </a:r>
            <a:r>
              <a:rPr lang="tr-TR" sz="1800" dirty="0" err="1">
                <a:effectLst/>
                <a:latin typeface="Cambria" panose="02040503050406030204" pitchFamily="18" charset="0"/>
              </a:rPr>
              <a:t>aşaması</a:t>
            </a:r>
            <a:r>
              <a:rPr lang="tr-TR" sz="1800" dirty="0">
                <a:effectLst/>
                <a:latin typeface="Cambria" panose="02040503050406030204" pitchFamily="18" charset="0"/>
              </a:rPr>
              <a:t> devreye girecektir.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mağdurun</a:t>
            </a:r>
            <a:r>
              <a:rPr lang="tr-TR" sz="1800" dirty="0">
                <a:effectLst/>
                <a:latin typeface="Cambria" panose="02040503050406030204" pitchFamily="18" charset="0"/>
              </a:rPr>
              <a:t> daha fazla zarar </a:t>
            </a:r>
            <a:r>
              <a:rPr lang="tr-TR" sz="1800" dirty="0" err="1">
                <a:effectLst/>
                <a:latin typeface="Cambria" panose="02040503050406030204" pitchFamily="18" charset="0"/>
              </a:rPr>
              <a:t>görmemesi</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gerekli </a:t>
            </a:r>
            <a:r>
              <a:rPr lang="tr-TR" sz="1800" dirty="0" err="1">
                <a:effectLst/>
                <a:latin typeface="Cambria" panose="02040503050406030204" pitchFamily="18" charset="0"/>
              </a:rPr>
              <a:t>önlemleri</a:t>
            </a:r>
            <a:r>
              <a:rPr lang="tr-TR" sz="1800" dirty="0">
                <a:effectLst/>
                <a:latin typeface="Cambria" panose="02040503050406030204" pitchFamily="18" charset="0"/>
              </a:rPr>
              <a:t> alması gerekecektir. </a:t>
            </a:r>
            <a:r>
              <a:rPr lang="tr-TR" sz="1800" dirty="0" err="1">
                <a:effectLst/>
                <a:latin typeface="Cambria" panose="02040503050406030204" pitchFamily="18" charset="0"/>
              </a:rPr>
              <a:t>işyeri</a:t>
            </a:r>
            <a:r>
              <a:rPr lang="tr-TR" sz="1800" dirty="0">
                <a:effectLst/>
                <a:latin typeface="Cambria" panose="02040503050406030204" pitchFamily="18" charset="0"/>
              </a:rPr>
              <a:t> </a:t>
            </a:r>
            <a:r>
              <a:rPr lang="tr-TR" sz="1800" dirty="0" err="1">
                <a:effectLst/>
                <a:latin typeface="Cambria" panose="02040503050406030204" pitchFamily="18" charset="0"/>
              </a:rPr>
              <a:t>dışından</a:t>
            </a:r>
            <a:r>
              <a:rPr lang="tr-TR" sz="1800" dirty="0">
                <a:effectLst/>
                <a:latin typeface="Cambria" panose="02040503050406030204" pitchFamily="18" charset="0"/>
              </a:rPr>
              <a:t> </a:t>
            </a:r>
            <a:r>
              <a:rPr lang="tr-TR" sz="1800" dirty="0" err="1">
                <a:effectLst/>
                <a:latin typeface="Cambria" panose="02040503050406030204" pitchFamily="18" charset="0"/>
              </a:rPr>
              <a:t>kişi</a:t>
            </a:r>
            <a:r>
              <a:rPr lang="tr-TR" sz="1800" dirty="0">
                <a:effectLst/>
                <a:latin typeface="Cambria" panose="02040503050406030204" pitchFamily="18" charset="0"/>
              </a:rPr>
              <a:t>(</a:t>
            </a:r>
            <a:r>
              <a:rPr lang="tr-TR" sz="1800" dirty="0" err="1">
                <a:effectLst/>
                <a:latin typeface="Cambria" panose="02040503050406030204" pitchFamily="18" charset="0"/>
              </a:rPr>
              <a:t>ler</a:t>
            </a:r>
            <a:r>
              <a:rPr lang="tr-TR" sz="1800" dirty="0">
                <a:effectLst/>
                <a:latin typeface="Cambria" panose="02040503050406030204" pitchFamily="18" charset="0"/>
              </a:rPr>
              <a:t>) fail konumunda iseler </a:t>
            </a:r>
            <a:r>
              <a:rPr lang="tr-TR" sz="1800" dirty="0" err="1">
                <a:effectLst/>
                <a:latin typeface="Cambria" panose="02040503050406030204" pitchFamily="18" charset="0"/>
              </a:rPr>
              <a:t>mağdur</a:t>
            </a:r>
            <a:r>
              <a:rPr lang="tr-TR" sz="1800" dirty="0">
                <a:effectLst/>
                <a:latin typeface="Cambria" panose="02040503050406030204" pitchFamily="18" charset="0"/>
              </a:rPr>
              <a:t> ile </a:t>
            </a:r>
            <a:r>
              <a:rPr lang="tr-TR" sz="1800" dirty="0" err="1">
                <a:effectLst/>
                <a:latin typeface="Cambria" panose="02040503050406030204" pitchFamily="18" charset="0"/>
              </a:rPr>
              <a:t>iletişim</a:t>
            </a:r>
            <a:r>
              <a:rPr lang="tr-TR" sz="1800" dirty="0">
                <a:effectLst/>
                <a:latin typeface="Cambria" panose="02040503050406030204" pitchFamily="18" charset="0"/>
              </a:rPr>
              <a:t> ve </a:t>
            </a:r>
            <a:r>
              <a:rPr lang="tr-TR" sz="1800" dirty="0" err="1">
                <a:effectLst/>
                <a:latin typeface="Cambria" panose="02040503050406030204" pitchFamily="18" charset="0"/>
              </a:rPr>
              <a:t>etkileşimlerini</a:t>
            </a:r>
            <a:r>
              <a:rPr lang="tr-TR" sz="1800" dirty="0">
                <a:effectLst/>
                <a:latin typeface="Cambria" panose="02040503050406030204" pitchFamily="18" charset="0"/>
              </a:rPr>
              <a:t> sonlandırmaya </a:t>
            </a:r>
            <a:r>
              <a:rPr lang="tr-TR" sz="1800" dirty="0" err="1">
                <a:effectLst/>
                <a:latin typeface="Cambria" panose="02040503050406030204" pitchFamily="18" charset="0"/>
              </a:rPr>
              <a:t>yönelik</a:t>
            </a:r>
            <a:r>
              <a:rPr lang="tr-TR" sz="1800" dirty="0">
                <a:effectLst/>
                <a:latin typeface="Cambria" panose="02040503050406030204" pitchFamily="18" charset="0"/>
              </a:rPr>
              <a:t> uygulamaları hayata </a:t>
            </a:r>
            <a:r>
              <a:rPr lang="tr-TR" sz="1800" dirty="0" err="1">
                <a:effectLst/>
                <a:latin typeface="Cambria" panose="02040503050406030204" pitchFamily="18" charset="0"/>
              </a:rPr>
              <a:t>geçirebilir</a:t>
            </a:r>
            <a:r>
              <a:rPr lang="tr-TR" sz="1800" dirty="0">
                <a:effectLst/>
                <a:latin typeface="Cambria" panose="02040503050406030204" pitchFamily="18" charset="0"/>
              </a:rPr>
              <a:t>. Ancak </a:t>
            </a:r>
            <a:r>
              <a:rPr lang="tr-TR" sz="1800" dirty="0" err="1">
                <a:effectLst/>
                <a:latin typeface="Cambria" panose="02040503050406030204" pitchFamily="18" charset="0"/>
              </a:rPr>
              <a:t>önemle</a:t>
            </a:r>
            <a:r>
              <a:rPr lang="tr-TR" sz="1800" dirty="0">
                <a:effectLst/>
                <a:latin typeface="Cambria" panose="02040503050406030204" pitchFamily="18" charset="0"/>
              </a:rPr>
              <a:t> belirtilmelidir ki, </a:t>
            </a:r>
            <a:r>
              <a:rPr lang="tr-TR" sz="1800" dirty="0" err="1">
                <a:effectLst/>
                <a:latin typeface="Cambria" panose="02040503050406030204" pitchFamily="18" charset="0"/>
              </a:rPr>
              <a:t>işverenin</a:t>
            </a:r>
            <a:r>
              <a:rPr lang="tr-TR" sz="1800" dirty="0">
                <a:effectLst/>
                <a:latin typeface="Cambria" panose="02040503050406030204" pitchFamily="18" charset="0"/>
              </a:rPr>
              <a:t> bu </a:t>
            </a:r>
            <a:r>
              <a:rPr lang="tr-TR" sz="1800" dirty="0" err="1">
                <a:effectLst/>
                <a:latin typeface="Cambria" panose="02040503050406030204" pitchFamily="18" charset="0"/>
              </a:rPr>
              <a:t>aşamadaki</a:t>
            </a:r>
            <a:r>
              <a:rPr lang="tr-TR" sz="1800" dirty="0">
                <a:effectLst/>
                <a:latin typeface="Cambria" panose="02040503050406030204" pitchFamily="18" charset="0"/>
              </a:rPr>
              <a:t> </a:t>
            </a:r>
            <a:r>
              <a:rPr lang="tr-TR" sz="1800" dirty="0" err="1">
                <a:effectLst/>
                <a:latin typeface="Cambria" panose="02040503050406030204" pitchFamily="18" charset="0"/>
              </a:rPr>
              <a:t>önlemlere</a:t>
            </a:r>
            <a:r>
              <a:rPr lang="tr-TR" sz="1800" dirty="0">
                <a:effectLst/>
                <a:latin typeface="Cambria" panose="02040503050406030204" pitchFamily="18" charset="0"/>
              </a:rPr>
              <a:t> </a:t>
            </a:r>
            <a:r>
              <a:rPr lang="tr-TR" sz="1800" dirty="0" err="1">
                <a:effectLst/>
                <a:latin typeface="Cambria" panose="02040503050406030204" pitchFamily="18" charset="0"/>
              </a:rPr>
              <a:t>başvurabilmesi</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işyerinde</a:t>
            </a:r>
            <a:r>
              <a:rPr lang="tr-TR" sz="1800" dirty="0">
                <a:effectLst/>
                <a:latin typeface="Cambria" panose="02040503050406030204" pitchFamily="18" charset="0"/>
              </a:rPr>
              <a:t> cinsel veya psikolojik taciz </a:t>
            </a:r>
            <a:r>
              <a:rPr lang="tr-TR" sz="1800" dirty="0" err="1">
                <a:effectLst/>
                <a:latin typeface="Cambria" panose="02040503050406030204" pitchFamily="18" charset="0"/>
              </a:rPr>
              <a:t>yaşandığından</a:t>
            </a:r>
            <a:r>
              <a:rPr lang="tr-TR" sz="1800" dirty="0">
                <a:effectLst/>
                <a:latin typeface="Cambria" panose="02040503050406030204" pitchFamily="18" charset="0"/>
              </a:rPr>
              <a:t> bir </a:t>
            </a:r>
            <a:r>
              <a:rPr lang="tr-TR" sz="1800" dirty="0" err="1">
                <a:effectLst/>
                <a:latin typeface="Cambria" panose="02040503050406030204" pitchFamily="18" charset="0"/>
              </a:rPr>
              <a:t>şekilde</a:t>
            </a:r>
            <a:r>
              <a:rPr lang="tr-TR" sz="1800" dirty="0">
                <a:effectLst/>
                <a:latin typeface="Cambria" panose="02040503050406030204" pitchFamily="18" charset="0"/>
              </a:rPr>
              <a:t> haberdar olması gerekmektedir. </a:t>
            </a:r>
            <a:endParaRPr lang="tr-TR" dirty="0"/>
          </a:p>
          <a:p>
            <a:endParaRPr lang="tr-TR" dirty="0"/>
          </a:p>
        </p:txBody>
      </p:sp>
    </p:spTree>
    <p:extLst>
      <p:ext uri="{BB962C8B-B14F-4D97-AF65-F5344CB8AC3E}">
        <p14:creationId xmlns:p14="http://schemas.microsoft.com/office/powerpoint/2010/main" val="1354993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F067B0-4B1F-EC36-9669-CECF34CA9E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C51F1BC-C29A-3290-AA1C-284F2C01C6B0}"/>
              </a:ext>
            </a:extLst>
          </p:cNvPr>
          <p:cNvSpPr>
            <a:spLocks noGrp="1"/>
          </p:cNvSpPr>
          <p:nvPr>
            <p:ph idx="1"/>
          </p:nvPr>
        </p:nvSpPr>
        <p:spPr/>
        <p:txBody>
          <a:bodyPr>
            <a:normAutofit fontScale="77500" lnSpcReduction="20000"/>
          </a:bodyPr>
          <a:lstStyle/>
          <a:p>
            <a:r>
              <a:rPr lang="tr-TR" sz="1800" b="1" dirty="0" err="1">
                <a:effectLst/>
                <a:latin typeface="Cambria" panose="02040503050406030204" pitchFamily="18" charset="0"/>
              </a:rPr>
              <a:t>Kişisel</a:t>
            </a:r>
            <a:r>
              <a:rPr lang="tr-TR" sz="1800" b="1" dirty="0">
                <a:effectLst/>
                <a:latin typeface="Cambria" panose="02040503050406030204" pitchFamily="18" charset="0"/>
              </a:rPr>
              <a:t> Verilerin Korunması</a:t>
            </a:r>
            <a:br>
              <a:rPr lang="tr-TR" sz="1800" b="1" dirty="0">
                <a:effectLst/>
                <a:latin typeface="Cambria" panose="02040503050406030204" pitchFamily="18" charset="0"/>
              </a:rPr>
            </a:b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işçiyi</a:t>
            </a:r>
            <a:r>
              <a:rPr lang="tr-TR" sz="1800" dirty="0">
                <a:effectLst/>
                <a:latin typeface="Cambria" panose="02040503050406030204" pitchFamily="18" charset="0"/>
              </a:rPr>
              <a:t> koruma ve </a:t>
            </a:r>
            <a:r>
              <a:rPr lang="tr-TR" sz="1800" dirty="0" err="1">
                <a:effectLst/>
                <a:latin typeface="Cambria" panose="02040503050406030204" pitchFamily="18" charset="0"/>
              </a:rPr>
              <a:t>gözetme</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kişilik</a:t>
            </a:r>
            <a:r>
              <a:rPr lang="tr-TR" sz="1800" dirty="0">
                <a:effectLst/>
                <a:latin typeface="Cambria" panose="02040503050406030204" pitchFamily="18" charset="0"/>
              </a:rPr>
              <a:t> </a:t>
            </a:r>
            <a:r>
              <a:rPr lang="tr-TR" sz="1800" dirty="0" err="1">
                <a:effectLst/>
                <a:latin typeface="Cambria" panose="02040503050406030204" pitchFamily="18" charset="0"/>
              </a:rPr>
              <a:t>değerlerine</a:t>
            </a:r>
            <a:r>
              <a:rPr lang="tr-TR" sz="1800" dirty="0">
                <a:effectLst/>
                <a:latin typeface="Cambria" panose="02040503050406030204" pitchFamily="18" charset="0"/>
              </a:rPr>
              <a:t> saygı </a:t>
            </a:r>
            <a:r>
              <a:rPr lang="tr-TR" sz="1800" dirty="0" err="1">
                <a:effectLst/>
                <a:latin typeface="Cambria" panose="02040503050406030204" pitchFamily="18" charset="0"/>
              </a:rPr>
              <a:t>gösterme</a:t>
            </a:r>
            <a:r>
              <a:rPr lang="tr-TR" sz="1800" dirty="0">
                <a:effectLst/>
                <a:latin typeface="Cambria" panose="02040503050406030204" pitchFamily="18" charset="0"/>
              </a:rPr>
              <a:t> borcunun kapsamında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kişisel</a:t>
            </a:r>
            <a:r>
              <a:rPr lang="tr-TR" sz="1800" dirty="0">
                <a:effectLst/>
                <a:latin typeface="Cambria" panose="02040503050406030204" pitchFamily="18" charset="0"/>
              </a:rPr>
              <a:t> verilerinin korunması da vardır. </a:t>
            </a:r>
            <a:r>
              <a:rPr lang="tr-TR" sz="1800" dirty="0" err="1">
                <a:effectLst/>
                <a:latin typeface="Cambria" panose="02040503050406030204" pitchFamily="18" charset="0"/>
              </a:rPr>
              <a:t>Günümüzde</a:t>
            </a:r>
            <a:r>
              <a:rPr lang="tr-TR" sz="1800" dirty="0">
                <a:effectLst/>
                <a:latin typeface="Cambria" panose="02040503050406030204" pitchFamily="18" charset="0"/>
              </a:rPr>
              <a:t> teknolojik </a:t>
            </a:r>
            <a:r>
              <a:rPr lang="tr-TR" sz="1800" dirty="0" err="1">
                <a:effectLst/>
                <a:latin typeface="Cambria" panose="02040503050406030204" pitchFamily="18" charset="0"/>
              </a:rPr>
              <a:t>gelişmelerle</a:t>
            </a:r>
            <a:r>
              <a:rPr lang="tr-TR" sz="1800" dirty="0">
                <a:effectLst/>
                <a:latin typeface="Cambria" panose="02040503050406030204" pitchFamily="18" charset="0"/>
              </a:rPr>
              <a:t> birlikte </a:t>
            </a:r>
            <a:r>
              <a:rPr lang="tr-TR" sz="1800" dirty="0" err="1">
                <a:effectLst/>
                <a:latin typeface="Cambria" panose="02040503050406030204" pitchFamily="18" charset="0"/>
              </a:rPr>
              <a:t>kişisel</a:t>
            </a:r>
            <a:r>
              <a:rPr lang="tr-TR" sz="1800" dirty="0">
                <a:effectLst/>
                <a:latin typeface="Cambria" panose="02040503050406030204" pitchFamily="18" charset="0"/>
              </a:rPr>
              <a:t> verilerin </a:t>
            </a:r>
            <a:r>
              <a:rPr lang="tr-TR" sz="1800" dirty="0" err="1">
                <a:effectLst/>
                <a:latin typeface="Cambria" panose="02040503050406030204" pitchFamily="18" charset="0"/>
              </a:rPr>
              <a:t>işlenmesi</a:t>
            </a:r>
            <a:r>
              <a:rPr lang="tr-TR" sz="1800" dirty="0">
                <a:effectLst/>
                <a:latin typeface="Cambria" panose="02040503050406030204" pitchFamily="18" charset="0"/>
              </a:rPr>
              <a:t> hayatın her alanında </a:t>
            </a:r>
            <a:r>
              <a:rPr lang="tr-TR" sz="1800" dirty="0" err="1">
                <a:effectLst/>
                <a:latin typeface="Cambria" panose="02040503050406030204" pitchFamily="18" charset="0"/>
              </a:rPr>
              <a:t>olduğu</a:t>
            </a:r>
            <a:r>
              <a:rPr lang="tr-TR" sz="1800" dirty="0">
                <a:effectLst/>
                <a:latin typeface="Cambria" panose="02040503050406030204" pitchFamily="18" charset="0"/>
              </a:rPr>
              <a:t> gibi, </a:t>
            </a:r>
            <a:r>
              <a:rPr lang="tr-TR" sz="1800" dirty="0" err="1">
                <a:effectLst/>
                <a:latin typeface="Cambria" panose="02040503050406030204" pitchFamily="18" charset="0"/>
              </a:rPr>
              <a:t>çalışma</a:t>
            </a:r>
            <a:r>
              <a:rPr lang="tr-TR" sz="1800" dirty="0">
                <a:effectLst/>
                <a:latin typeface="Cambria" panose="02040503050406030204" pitchFamily="18" charset="0"/>
              </a:rPr>
              <a:t> hayatında da </a:t>
            </a:r>
            <a:r>
              <a:rPr lang="tr-TR" sz="1800" dirty="0" err="1">
                <a:effectLst/>
                <a:latin typeface="Cambria" panose="02040503050406030204" pitchFamily="18" charset="0"/>
              </a:rPr>
              <a:t>oldukça</a:t>
            </a:r>
            <a:r>
              <a:rPr lang="tr-TR" sz="1800" dirty="0">
                <a:effectLst/>
                <a:latin typeface="Cambria" panose="02040503050406030204" pitchFamily="18" charset="0"/>
              </a:rPr>
              <a:t> sık rastlanılan bir durum olup, </a:t>
            </a:r>
            <a:r>
              <a:rPr lang="tr-TR" sz="1800" dirty="0" err="1">
                <a:effectLst/>
                <a:latin typeface="Cambria" panose="02040503050406030204" pitchFamily="18" charset="0"/>
              </a:rPr>
              <a:t>özellikle</a:t>
            </a:r>
            <a:r>
              <a:rPr lang="tr-TR" sz="1800" dirty="0">
                <a:effectLst/>
                <a:latin typeface="Cambria" panose="02040503050406030204" pitchFamily="18" charset="0"/>
              </a:rPr>
              <a:t> bilgisayarın ve internetin hayatın her anında kullanılır hale gelmesi ile </a:t>
            </a:r>
            <a:r>
              <a:rPr lang="tr-TR" sz="1800" dirty="0" err="1">
                <a:effectLst/>
                <a:latin typeface="Cambria" panose="02040503050406030204" pitchFamily="18" charset="0"/>
              </a:rPr>
              <a:t>kişilere</a:t>
            </a:r>
            <a:r>
              <a:rPr lang="tr-TR" sz="1800" dirty="0">
                <a:effectLst/>
                <a:latin typeface="Cambria" panose="02040503050406030204" pitchFamily="18" charset="0"/>
              </a:rPr>
              <a:t> ait verilerin </a:t>
            </a:r>
            <a:r>
              <a:rPr lang="tr-TR" sz="1800" dirty="0" err="1">
                <a:effectLst/>
                <a:latin typeface="Cambria" panose="02040503050406030204" pitchFamily="18" charset="0"/>
              </a:rPr>
              <a:t>işlenmesi</a:t>
            </a:r>
            <a:r>
              <a:rPr lang="tr-TR" sz="1800" dirty="0">
                <a:effectLst/>
                <a:latin typeface="Cambria" panose="02040503050406030204" pitchFamily="18" charset="0"/>
              </a:rPr>
              <a:t>, bu </a:t>
            </a:r>
            <a:r>
              <a:rPr lang="tr-TR" sz="1800" dirty="0" err="1">
                <a:effectLst/>
                <a:latin typeface="Cambria" panose="02040503050406030204" pitchFamily="18" charset="0"/>
              </a:rPr>
              <a:t>bağlamda</a:t>
            </a:r>
            <a:r>
              <a:rPr lang="tr-TR" sz="1800" dirty="0">
                <a:effectLst/>
                <a:latin typeface="Cambria" panose="02040503050406030204" pitchFamily="18" charset="0"/>
              </a:rPr>
              <a:t> da elektronik ortamda depolanması, analiz edilmesi, sistematik olarak yeniden </a:t>
            </a:r>
            <a:r>
              <a:rPr lang="tr-TR" sz="1800" dirty="0" err="1">
                <a:effectLst/>
                <a:latin typeface="Cambria" panose="02040503050406030204" pitchFamily="18" charset="0"/>
              </a:rPr>
              <a:t>işlenmesi</a:t>
            </a:r>
            <a:r>
              <a:rPr lang="tr-TR" sz="1800" dirty="0">
                <a:effectLst/>
                <a:latin typeface="Cambria" panose="02040503050406030204" pitchFamily="18" charset="0"/>
              </a:rPr>
              <a:t>, </a:t>
            </a:r>
            <a:r>
              <a:rPr lang="tr-TR" sz="1800" dirty="0" err="1">
                <a:effectLst/>
                <a:latin typeface="Cambria" panose="02040503050406030204" pitchFamily="18" charset="0"/>
              </a:rPr>
              <a:t>başka</a:t>
            </a:r>
            <a:r>
              <a:rPr lang="tr-TR" sz="1800" dirty="0">
                <a:effectLst/>
                <a:latin typeface="Cambria" panose="02040503050406030204" pitchFamily="18" charset="0"/>
              </a:rPr>
              <a:t> bilgilerle </a:t>
            </a:r>
            <a:r>
              <a:rPr lang="tr-TR" sz="1800" dirty="0" err="1">
                <a:effectLst/>
                <a:latin typeface="Cambria" panose="02040503050406030204" pitchFamily="18" charset="0"/>
              </a:rPr>
              <a:t>birleştirilmesi</a:t>
            </a:r>
            <a:r>
              <a:rPr lang="tr-TR" sz="1800" dirty="0">
                <a:effectLst/>
                <a:latin typeface="Cambria" panose="02040503050406030204" pitchFamily="18" charset="0"/>
              </a:rPr>
              <a:t>, </a:t>
            </a:r>
            <a:r>
              <a:rPr lang="tr-TR" sz="1800" dirty="0" err="1">
                <a:effectLst/>
                <a:latin typeface="Cambria" panose="02040503050406030204" pitchFamily="18" charset="0"/>
              </a:rPr>
              <a:t>başkalarına</a:t>
            </a:r>
            <a:r>
              <a:rPr lang="tr-TR" sz="1800" dirty="0">
                <a:effectLst/>
                <a:latin typeface="Cambria" panose="02040503050406030204" pitchFamily="18" charset="0"/>
              </a:rPr>
              <a:t> aktarılması </a:t>
            </a:r>
            <a:r>
              <a:rPr lang="tr-TR" sz="1800" dirty="0" err="1">
                <a:effectLst/>
                <a:latin typeface="Cambria" panose="02040503050406030204" pitchFamily="18" charset="0"/>
              </a:rPr>
              <a:t>çok</a:t>
            </a:r>
            <a:r>
              <a:rPr lang="tr-TR" sz="1800" dirty="0">
                <a:effectLst/>
                <a:latin typeface="Cambria" panose="02040503050406030204" pitchFamily="18" charset="0"/>
              </a:rPr>
              <a:t> </a:t>
            </a:r>
            <a:r>
              <a:rPr lang="tr-TR" sz="1800" dirty="0" err="1">
                <a:effectLst/>
                <a:latin typeface="Cambria" panose="02040503050406030204" pitchFamily="18" charset="0"/>
              </a:rPr>
              <a:t>kolaylaşmıştır</a:t>
            </a:r>
            <a:r>
              <a:rPr lang="tr-TR" sz="1800" dirty="0">
                <a:effectLst/>
                <a:latin typeface="Cambria" panose="02040503050406030204" pitchFamily="18" charset="0"/>
              </a:rPr>
              <a:t>.</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Kanunu’nda ise konuya </a:t>
            </a:r>
            <a:r>
              <a:rPr lang="tr-TR" sz="1800" dirty="0" err="1">
                <a:effectLst/>
                <a:latin typeface="Cambria" panose="02040503050406030204" pitchFamily="18" charset="0"/>
              </a:rPr>
              <a:t>ilişkin</a:t>
            </a:r>
            <a:r>
              <a:rPr lang="tr-TR" sz="1800" dirty="0">
                <a:effectLst/>
                <a:latin typeface="Cambria" panose="02040503050406030204" pitchFamily="18" charset="0"/>
              </a:rPr>
              <a:t> olarak 28, 75 ve 104. madde </a:t>
            </a:r>
            <a:r>
              <a:rPr lang="tr-TR" sz="1800" dirty="0" err="1">
                <a:effectLst/>
                <a:latin typeface="Cambria" panose="02040503050406030204" pitchFamily="18" charset="0"/>
              </a:rPr>
              <a:t>hükümleri</a:t>
            </a:r>
            <a:r>
              <a:rPr lang="tr-TR" sz="1800" dirty="0">
                <a:effectLst/>
                <a:latin typeface="Cambria" panose="02040503050406030204" pitchFamily="18" charset="0"/>
              </a:rPr>
              <a:t> </a:t>
            </a:r>
            <a:r>
              <a:rPr lang="tr-TR" sz="1800" dirty="0" err="1">
                <a:effectLst/>
                <a:latin typeface="Cambria" panose="02040503050406030204" pitchFamily="18" charset="0"/>
              </a:rPr>
              <a:t>öne</a:t>
            </a:r>
            <a:r>
              <a:rPr lang="tr-TR" sz="1800" dirty="0">
                <a:effectLst/>
                <a:latin typeface="Cambria" panose="02040503050406030204" pitchFamily="18" charset="0"/>
              </a:rPr>
              <a:t> </a:t>
            </a:r>
            <a:r>
              <a:rPr lang="tr-TR" sz="1800" dirty="0" err="1">
                <a:effectLst/>
                <a:latin typeface="Cambria" panose="02040503050406030204" pitchFamily="18" charset="0"/>
              </a:rPr>
              <a:t>çıkmaktadır</a:t>
            </a:r>
            <a:r>
              <a:rPr lang="tr-TR" sz="1800" dirty="0">
                <a:effectLst/>
                <a:latin typeface="Cambria" panose="02040503050406030204" pitchFamily="18" charset="0"/>
              </a:rPr>
              <a:t>. Bu Kanunun 75. maddesine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İşveren</a:t>
            </a:r>
            <a:r>
              <a:rPr lang="tr-TR" sz="1800" i="1" dirty="0">
                <a:effectLst/>
                <a:latin typeface="Cambria" panose="02040503050406030204" pitchFamily="18" charset="0"/>
              </a:rPr>
              <a:t> </a:t>
            </a:r>
            <a:r>
              <a:rPr lang="tr-TR" sz="1800" i="1" dirty="0" err="1">
                <a:effectLst/>
                <a:latin typeface="Cambria" panose="02040503050406030204" pitchFamily="18" charset="0"/>
              </a:rPr>
              <a:t>çalıştırdığı</a:t>
            </a:r>
            <a:r>
              <a:rPr lang="tr-TR" sz="1800" i="1" dirty="0">
                <a:effectLst/>
                <a:latin typeface="Cambria" panose="02040503050406030204" pitchFamily="18" charset="0"/>
              </a:rPr>
              <a:t> her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için</a:t>
            </a:r>
            <a:r>
              <a:rPr lang="tr-TR" sz="1800" i="1" dirty="0">
                <a:effectLst/>
                <a:latin typeface="Cambria" panose="02040503050406030204" pitchFamily="18" charset="0"/>
              </a:rPr>
              <a:t> bir </a:t>
            </a:r>
            <a:r>
              <a:rPr lang="tr-TR" sz="1800" i="1" dirty="0" err="1">
                <a:effectLst/>
                <a:latin typeface="Cambria" panose="02040503050406030204" pitchFamily="18" charset="0"/>
              </a:rPr>
              <a:t>özlük</a:t>
            </a:r>
            <a:r>
              <a:rPr lang="tr-TR" sz="1800" i="1" dirty="0">
                <a:effectLst/>
                <a:latin typeface="Cambria" panose="02040503050406030204" pitchFamily="18" charset="0"/>
              </a:rPr>
              <a:t> dosyası </a:t>
            </a:r>
            <a:r>
              <a:rPr lang="tr-TR" sz="1800" i="1" dirty="0" err="1">
                <a:effectLst/>
                <a:latin typeface="Cambria" panose="02040503050406030204" pitchFamily="18" charset="0"/>
              </a:rPr>
              <a:t>düzenler</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bu dosyada, </a:t>
            </a:r>
            <a:r>
              <a:rPr lang="tr-TR" sz="1800" i="1" dirty="0" err="1">
                <a:effectLst/>
                <a:latin typeface="Cambria" panose="02040503050406030204" pitchFamily="18" charset="0"/>
              </a:rPr>
              <a:t>işçinin</a:t>
            </a:r>
            <a:r>
              <a:rPr lang="tr-TR" sz="1800" i="1" dirty="0">
                <a:effectLst/>
                <a:latin typeface="Cambria" panose="02040503050406030204" pitchFamily="18" charset="0"/>
              </a:rPr>
              <a:t> kimlik bilgilerinin yanında, bu Kanun ve </a:t>
            </a:r>
            <a:r>
              <a:rPr lang="tr-TR" sz="1800" i="1" dirty="0" err="1">
                <a:effectLst/>
                <a:latin typeface="Cambria" panose="02040503050406030204" pitchFamily="18" charset="0"/>
              </a:rPr>
              <a:t>diğer</a:t>
            </a:r>
            <a:r>
              <a:rPr lang="tr-TR" sz="1800" i="1" dirty="0">
                <a:effectLst/>
                <a:latin typeface="Cambria" panose="02040503050406030204" pitchFamily="18" charset="0"/>
              </a:rPr>
              <a:t> kanunlar uyarınca </a:t>
            </a:r>
            <a:r>
              <a:rPr lang="tr-TR" sz="1800" i="1" dirty="0" err="1">
                <a:effectLst/>
                <a:latin typeface="Cambria" panose="02040503050406030204" pitchFamily="18" charset="0"/>
              </a:rPr>
              <a:t>düzenlemek</a:t>
            </a:r>
            <a:r>
              <a:rPr lang="tr-TR" sz="1800" i="1" dirty="0">
                <a:effectLst/>
                <a:latin typeface="Cambria" panose="02040503050406030204" pitchFamily="18" charset="0"/>
              </a:rPr>
              <a:t> zorunda </a:t>
            </a:r>
            <a:r>
              <a:rPr lang="tr-TR" sz="1800" i="1" dirty="0" err="1">
                <a:effectLst/>
                <a:latin typeface="Cambria" panose="02040503050406030204" pitchFamily="18" charset="0"/>
              </a:rPr>
              <a:t>olduğu</a:t>
            </a:r>
            <a:r>
              <a:rPr lang="tr-TR" sz="1800" i="1" dirty="0">
                <a:effectLst/>
                <a:latin typeface="Cambria" panose="02040503050406030204" pitchFamily="18" charset="0"/>
              </a:rPr>
              <a:t> her </a:t>
            </a:r>
            <a:r>
              <a:rPr lang="tr-TR" sz="1800" i="1" dirty="0" err="1">
                <a:effectLst/>
                <a:latin typeface="Cambria" panose="02040503050406030204" pitchFamily="18" charset="0"/>
              </a:rPr>
              <a:t>türlu</a:t>
            </a:r>
            <a:r>
              <a:rPr lang="tr-TR" sz="1800" i="1" dirty="0">
                <a:effectLst/>
                <a:latin typeface="Cambria" panose="02040503050406030204" pitchFamily="18" charset="0"/>
              </a:rPr>
              <a:t>̈ belge ve kayıtları saklamak ve bunları </a:t>
            </a:r>
            <a:r>
              <a:rPr lang="tr-TR" sz="1800" i="1" dirty="0" err="1">
                <a:effectLst/>
                <a:latin typeface="Cambria" panose="02040503050406030204" pitchFamily="18" charset="0"/>
              </a:rPr>
              <a:t>istendiği</a:t>
            </a:r>
            <a:r>
              <a:rPr lang="tr-TR" sz="1800" i="1" dirty="0">
                <a:effectLst/>
                <a:latin typeface="Cambria" panose="02040503050406030204" pitchFamily="18" charset="0"/>
              </a:rPr>
              <a:t> zaman yetkili memur ve mercilere </a:t>
            </a:r>
            <a:r>
              <a:rPr lang="tr-TR" sz="1800" i="1" dirty="0" err="1">
                <a:effectLst/>
                <a:latin typeface="Cambria" panose="02040503050406030204" pitchFamily="18" charset="0"/>
              </a:rPr>
              <a:t>göstermek</a:t>
            </a:r>
            <a:r>
              <a:rPr lang="tr-TR" sz="1800" i="1" dirty="0">
                <a:effectLst/>
                <a:latin typeface="Cambria" panose="02040503050406030204" pitchFamily="18" charset="0"/>
              </a:rPr>
              <a:t> zorundadır. </a:t>
            </a:r>
            <a:r>
              <a:rPr lang="tr-TR" sz="1800" i="1" dirty="0" err="1">
                <a:effectLst/>
                <a:latin typeface="Cambria" panose="02040503050406030204" pitchFamily="18" charset="0"/>
              </a:rPr>
              <a:t>İşveren</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hakkında </a:t>
            </a:r>
            <a:r>
              <a:rPr lang="tr-TR" sz="1800" i="1" dirty="0" err="1">
                <a:effectLst/>
                <a:latin typeface="Cambria" panose="02040503050406030204" pitchFamily="18" charset="0"/>
              </a:rPr>
              <a:t>edindiği</a:t>
            </a:r>
            <a:r>
              <a:rPr lang="tr-TR" sz="1800" i="1" dirty="0">
                <a:effectLst/>
                <a:latin typeface="Cambria" panose="02040503050406030204" pitchFamily="18" charset="0"/>
              </a:rPr>
              <a:t> bilgileri </a:t>
            </a:r>
            <a:r>
              <a:rPr lang="tr-TR" sz="1800" i="1" dirty="0" err="1">
                <a:effectLst/>
                <a:latin typeface="Cambria" panose="02040503050406030204" pitchFamily="18" charset="0"/>
              </a:rPr>
              <a:t>dürüstlük</a:t>
            </a:r>
            <a:r>
              <a:rPr lang="tr-TR" sz="1800" i="1" dirty="0">
                <a:effectLst/>
                <a:latin typeface="Cambria" panose="02040503050406030204" pitchFamily="18" charset="0"/>
              </a:rPr>
              <a:t> kurallarına ve hukuka uygun olarak kullanmak ve gizli kalmasında </a:t>
            </a:r>
            <a:r>
              <a:rPr lang="tr-TR" sz="1800" i="1" dirty="0" err="1">
                <a:effectLst/>
                <a:latin typeface="Cambria" panose="02040503050406030204" pitchFamily="18" charset="0"/>
              </a:rPr>
              <a:t>işçinin</a:t>
            </a:r>
            <a:r>
              <a:rPr lang="tr-TR" sz="1800" i="1" dirty="0">
                <a:effectLst/>
                <a:latin typeface="Cambria" panose="02040503050406030204" pitchFamily="18" charset="0"/>
              </a:rPr>
              <a:t> haklı </a:t>
            </a:r>
            <a:r>
              <a:rPr lang="tr-TR" sz="1800" i="1" dirty="0" err="1">
                <a:effectLst/>
                <a:latin typeface="Cambria" panose="02040503050406030204" pitchFamily="18" charset="0"/>
              </a:rPr>
              <a:t>çıkarı</a:t>
            </a:r>
            <a:r>
              <a:rPr lang="tr-TR" sz="1800" i="1" dirty="0">
                <a:effectLst/>
                <a:latin typeface="Cambria" panose="02040503050406030204" pitchFamily="18" charset="0"/>
              </a:rPr>
              <a:t> bulunan bilgileri </a:t>
            </a:r>
            <a:r>
              <a:rPr lang="tr-TR" sz="1800" i="1" dirty="0" err="1">
                <a:effectLst/>
                <a:latin typeface="Cambria" panose="02040503050406030204" pitchFamily="18" charset="0"/>
              </a:rPr>
              <a:t>açıklamamakla</a:t>
            </a:r>
            <a:r>
              <a:rPr lang="tr-TR" sz="1800" i="1" dirty="0">
                <a:effectLst/>
                <a:latin typeface="Cambria" panose="02040503050406030204" pitchFamily="18" charset="0"/>
              </a:rPr>
              <a:t> </a:t>
            </a:r>
            <a:r>
              <a:rPr lang="tr-TR" sz="1800" i="1" dirty="0" err="1">
                <a:effectLst/>
                <a:latin typeface="Cambria" panose="02040503050406030204" pitchFamily="18" charset="0"/>
              </a:rPr>
              <a:t>yükümlüdür</a:t>
            </a:r>
            <a:r>
              <a:rPr lang="tr-TR" sz="1800" i="1" dirty="0">
                <a:effectLst/>
                <a:latin typeface="Cambria" panose="02040503050406030204" pitchFamily="18" charset="0"/>
              </a:rPr>
              <a:t>”</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özlük</a:t>
            </a:r>
            <a:r>
              <a:rPr lang="tr-TR" sz="1800" dirty="0">
                <a:effectLst/>
                <a:latin typeface="Cambria" panose="02040503050406030204" pitchFamily="18" charset="0"/>
              </a:rPr>
              <a:t> dosyasında bulunan bilgileri saklaması, </a:t>
            </a:r>
            <a:r>
              <a:rPr lang="tr-TR" sz="1800" dirty="0" err="1">
                <a:effectLst/>
                <a:latin typeface="Cambria" panose="02040503050406030204" pitchFamily="18" charset="0"/>
              </a:rPr>
              <a:t>işçi</a:t>
            </a:r>
            <a:r>
              <a:rPr lang="tr-TR" sz="1800" dirty="0">
                <a:effectLst/>
                <a:latin typeface="Cambria" panose="02040503050406030204" pitchFamily="18" charset="0"/>
              </a:rPr>
              <a:t> hakkında </a:t>
            </a:r>
            <a:r>
              <a:rPr lang="tr-TR" sz="1800" dirty="0" err="1">
                <a:effectLst/>
                <a:latin typeface="Cambria" panose="02040503050406030204" pitchFamily="18" charset="0"/>
              </a:rPr>
              <a:t>edindiği</a:t>
            </a:r>
            <a:r>
              <a:rPr lang="tr-TR" sz="1800" dirty="0">
                <a:effectLst/>
                <a:latin typeface="Cambria" panose="02040503050406030204" pitchFamily="18" charset="0"/>
              </a:rPr>
              <a:t> bilgileri hukuka uygun olarak kullanması ve gizli kalması gereken bilgileri </a:t>
            </a:r>
            <a:r>
              <a:rPr lang="tr-TR" sz="1800" dirty="0" err="1">
                <a:effectLst/>
                <a:latin typeface="Cambria" panose="02040503050406030204" pitchFamily="18" charset="0"/>
              </a:rPr>
              <a:t>açıklamaması</a:t>
            </a:r>
            <a:r>
              <a:rPr lang="tr-TR" sz="1800" dirty="0">
                <a:effectLst/>
                <a:latin typeface="Cambria" panose="02040503050406030204" pitchFamily="18" charset="0"/>
              </a:rPr>
              <a:t> gerekmektedir.</a:t>
            </a:r>
          </a:p>
          <a:p>
            <a:r>
              <a:rPr lang="tr-TR" sz="1800" dirty="0">
                <a:effectLst/>
                <a:latin typeface="Cambria" panose="02040503050406030204" pitchFamily="18" charset="0"/>
              </a:rPr>
              <a:t> </a:t>
            </a:r>
            <a:r>
              <a:rPr lang="tr-TR" sz="1800" b="1" u="sng" dirty="0">
                <a:effectLst/>
                <a:latin typeface="Cambria" panose="02040503050406030204" pitchFamily="18" charset="0"/>
              </a:rPr>
              <a:t>Bu </a:t>
            </a:r>
            <a:r>
              <a:rPr lang="tr-TR" sz="1800" b="1" u="sng" dirty="0" err="1">
                <a:effectLst/>
                <a:latin typeface="Cambria" panose="02040503050406030204" pitchFamily="18" charset="0"/>
              </a:rPr>
              <a:t>yükümlülüğün</a:t>
            </a:r>
            <a:r>
              <a:rPr lang="tr-TR" sz="1800" b="1" u="sng" dirty="0">
                <a:effectLst/>
                <a:latin typeface="Cambria" panose="02040503050406030204" pitchFamily="18" charset="0"/>
              </a:rPr>
              <a:t> ihlali halinde </a:t>
            </a:r>
            <a:r>
              <a:rPr lang="tr-TR" sz="1800" dirty="0">
                <a:effectLst/>
                <a:latin typeface="Cambria" panose="02040503050406030204" pitchFamily="18" charset="0"/>
              </a:rPr>
              <a:t>yaptırım olarak sadece </a:t>
            </a:r>
            <a:r>
              <a:rPr lang="tr-TR" sz="1800" dirty="0" err="1">
                <a:effectLst/>
                <a:latin typeface="Cambria" panose="02040503050406030204" pitchFamily="18" charset="0"/>
              </a:rPr>
              <a:t>İs</a:t>
            </a:r>
            <a:r>
              <a:rPr lang="tr-TR" sz="1800" dirty="0">
                <a:effectLst/>
                <a:latin typeface="Cambria" panose="02040503050406030204" pitchFamily="18" charset="0"/>
              </a:rPr>
              <a:t>̧ Kanunu’nun 104. maddesinin 1. fıkrasında </a:t>
            </a:r>
            <a:r>
              <a:rPr lang="tr-TR" sz="1800" dirty="0" err="1">
                <a:effectLst/>
                <a:latin typeface="Cambria" panose="02040503050406030204" pitchFamily="18" charset="0"/>
              </a:rPr>
              <a:t>özlük</a:t>
            </a:r>
            <a:r>
              <a:rPr lang="tr-TR" sz="1800" dirty="0">
                <a:effectLst/>
                <a:latin typeface="Cambria" panose="02040503050406030204" pitchFamily="18" charset="0"/>
              </a:rPr>
              <a:t> dosyalarını </a:t>
            </a:r>
            <a:r>
              <a:rPr lang="tr-TR" sz="1800" dirty="0" err="1">
                <a:effectLst/>
                <a:latin typeface="Cambria" panose="02040503050406030204" pitchFamily="18" charset="0"/>
              </a:rPr>
              <a:t>düzenlemeyen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ve </a:t>
            </a:r>
            <a:r>
              <a:rPr lang="tr-TR" sz="1800" dirty="0" err="1">
                <a:effectLst/>
                <a:latin typeface="Cambria" panose="02040503050406030204" pitchFamily="18" charset="0"/>
              </a:rPr>
              <a:t>işveren</a:t>
            </a:r>
            <a:r>
              <a:rPr lang="tr-TR" sz="1800" dirty="0">
                <a:effectLst/>
                <a:latin typeface="Cambria" panose="02040503050406030204" pitchFamily="18" charset="0"/>
              </a:rPr>
              <a:t> vekilinin para cezası </a:t>
            </a:r>
            <a:r>
              <a:rPr lang="tr-TR" sz="1800" dirty="0" err="1">
                <a:effectLst/>
                <a:latin typeface="Cambria" panose="02040503050406030204" pitchFamily="18" charset="0"/>
              </a:rPr>
              <a:t>ödeyeceği</a:t>
            </a:r>
            <a:r>
              <a:rPr lang="tr-TR" sz="1800" dirty="0">
                <a:effectLst/>
                <a:latin typeface="Cambria" panose="02040503050406030204" pitchFamily="18" charset="0"/>
              </a:rPr>
              <a:t> </a:t>
            </a:r>
            <a:r>
              <a:rPr lang="tr-TR" sz="1800" dirty="0" err="1">
                <a:effectLst/>
                <a:latin typeface="Cambria" panose="02040503050406030204" pitchFamily="18" charset="0"/>
              </a:rPr>
              <a:t>düzenlenmiştir</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kişisel</a:t>
            </a:r>
            <a:r>
              <a:rPr lang="tr-TR" sz="1800" dirty="0">
                <a:effectLst/>
                <a:latin typeface="Cambria" panose="02040503050406030204" pitchFamily="18" charset="0"/>
              </a:rPr>
              <a:t> verilerinin bu </a:t>
            </a:r>
            <a:r>
              <a:rPr lang="tr-TR" sz="1800" dirty="0" err="1">
                <a:effectLst/>
                <a:latin typeface="Cambria" panose="02040503050406030204" pitchFamily="18" charset="0"/>
              </a:rPr>
              <a:t>şekilde</a:t>
            </a:r>
            <a:r>
              <a:rPr lang="tr-TR" sz="1800" dirty="0">
                <a:effectLst/>
                <a:latin typeface="Cambria" panose="02040503050406030204" pitchFamily="18" charset="0"/>
              </a:rPr>
              <a:t> hukuka aykırı olarak kullanılması halinde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m. 24/II </a:t>
            </a:r>
            <a:r>
              <a:rPr lang="tr-TR" sz="1800" dirty="0" err="1">
                <a:effectLst/>
                <a:latin typeface="Cambria" panose="02040503050406030204" pitchFamily="18" charset="0"/>
              </a:rPr>
              <a:t>hükmu</a:t>
            </a:r>
            <a:r>
              <a:rPr lang="tr-TR" sz="1800" dirty="0">
                <a:effectLst/>
                <a:latin typeface="Cambria" panose="02040503050406030204" pitchFamily="18" charset="0"/>
              </a:rPr>
              <a:t>̈ uyarınca iş </a:t>
            </a:r>
            <a:r>
              <a:rPr lang="tr-TR" sz="1800" dirty="0" err="1">
                <a:effectLst/>
                <a:latin typeface="Cambria" panose="02040503050406030204" pitchFamily="18" charset="0"/>
              </a:rPr>
              <a:t>sözleşmesini</a:t>
            </a:r>
            <a:r>
              <a:rPr lang="tr-TR" sz="1800" dirty="0">
                <a:effectLst/>
                <a:latin typeface="Cambria" panose="02040503050406030204" pitchFamily="18" charset="0"/>
              </a:rPr>
              <a:t> haklı sebeple derhal feshedebilir veya genel </a:t>
            </a:r>
            <a:r>
              <a:rPr lang="tr-TR" sz="1800" dirty="0" err="1">
                <a:effectLst/>
                <a:latin typeface="Cambria" panose="02040503050406030204" pitchFamily="18" charset="0"/>
              </a:rPr>
              <a:t>hükümler</a:t>
            </a:r>
            <a:r>
              <a:rPr lang="tr-TR" sz="1800" dirty="0">
                <a:effectLst/>
                <a:latin typeface="Cambria" panose="02040503050406030204" pitchFamily="18" charset="0"/>
              </a:rPr>
              <a:t> </a:t>
            </a:r>
            <a:r>
              <a:rPr lang="tr-TR" sz="1800" dirty="0" err="1">
                <a:effectLst/>
                <a:latin typeface="Cambria" panose="02040503050406030204" pitchFamily="18" charset="0"/>
              </a:rPr>
              <a:t>çerçevesinde</a:t>
            </a:r>
            <a:r>
              <a:rPr lang="tr-TR" sz="1800" dirty="0">
                <a:effectLst/>
                <a:latin typeface="Cambria" panose="02040503050406030204" pitchFamily="18" charset="0"/>
              </a:rPr>
              <a:t> tazminat talep edebilir. </a:t>
            </a:r>
            <a:endParaRPr lang="tr-TR" dirty="0"/>
          </a:p>
          <a:p>
            <a:endParaRPr lang="tr-TR" dirty="0"/>
          </a:p>
        </p:txBody>
      </p:sp>
    </p:spTree>
    <p:extLst>
      <p:ext uri="{BB962C8B-B14F-4D97-AF65-F5344CB8AC3E}">
        <p14:creationId xmlns:p14="http://schemas.microsoft.com/office/powerpoint/2010/main" val="284126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35E527-317B-43F1-CDA4-EC708B620ED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EC9DFDB-4687-EBDC-6790-6155CE0AFA00}"/>
              </a:ext>
            </a:extLst>
          </p:cNvPr>
          <p:cNvSpPr>
            <a:spLocks noGrp="1"/>
          </p:cNvSpPr>
          <p:nvPr>
            <p:ph idx="1"/>
          </p:nvPr>
        </p:nvSpPr>
        <p:spPr/>
        <p:txBody>
          <a:bodyPr>
            <a:normAutofit lnSpcReduction="10000"/>
          </a:bodyPr>
          <a:lstStyle/>
          <a:p>
            <a:r>
              <a:rPr lang="tr-TR" sz="1800" b="1" dirty="0">
                <a:effectLst/>
                <a:latin typeface="Graphik"/>
              </a:rPr>
              <a:t>İŞ SAĞLIĞI VE GÜVENLİĞİ ÖNLEMLERİNİ ALMA BORCU </a:t>
            </a:r>
            <a:endParaRPr lang="tr-TR" dirty="0"/>
          </a:p>
          <a:p>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işçiyi</a:t>
            </a:r>
            <a:r>
              <a:rPr lang="tr-TR" sz="1800" dirty="0">
                <a:effectLst/>
                <a:latin typeface="Cambria" panose="02040503050406030204" pitchFamily="18" charset="0"/>
              </a:rPr>
              <a:t> </a:t>
            </a:r>
            <a:r>
              <a:rPr lang="tr-TR" sz="1800" dirty="0" err="1">
                <a:effectLst/>
                <a:latin typeface="Cambria" panose="02040503050406030204" pitchFamily="18" charset="0"/>
              </a:rPr>
              <a:t>gözetme</a:t>
            </a:r>
            <a:r>
              <a:rPr lang="tr-TR" sz="1800" dirty="0">
                <a:effectLst/>
                <a:latin typeface="Cambria" panose="02040503050406030204" pitchFamily="18" charset="0"/>
              </a:rPr>
              <a:t> borcunun bir </a:t>
            </a:r>
            <a:r>
              <a:rPr lang="tr-TR" sz="1800" dirty="0" err="1">
                <a:effectLst/>
                <a:latin typeface="Cambria" panose="02040503050406030204" pitchFamily="18" charset="0"/>
              </a:rPr>
              <a:t>diğer</a:t>
            </a:r>
            <a:r>
              <a:rPr lang="tr-TR" sz="1800" dirty="0">
                <a:effectLst/>
                <a:latin typeface="Cambria" panose="02040503050406030204" pitchFamily="18" charset="0"/>
              </a:rPr>
              <a:t> boyutu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a:t>
            </a:r>
            <a:r>
              <a:rPr lang="tr-TR" sz="1800" dirty="0" err="1">
                <a:effectLst/>
                <a:latin typeface="Cambria" panose="02040503050406030204" pitchFamily="18" charset="0"/>
              </a:rPr>
              <a:t>önlemlerinin</a:t>
            </a:r>
            <a:r>
              <a:rPr lang="tr-TR" sz="1800" dirty="0">
                <a:effectLst/>
                <a:latin typeface="Cambria" panose="02040503050406030204" pitchFamily="18" charset="0"/>
              </a:rPr>
              <a:t> alınmasıdır. </a:t>
            </a:r>
            <a:r>
              <a:rPr lang="tr-TR" sz="1800" dirty="0" err="1">
                <a:effectLst/>
                <a:latin typeface="Cambria" panose="02040503050406030204" pitchFamily="18" charset="0"/>
              </a:rPr>
              <a:t>İşverenin</a:t>
            </a:r>
            <a:r>
              <a:rPr lang="tr-TR" sz="1800" dirty="0">
                <a:effectLst/>
                <a:latin typeface="Cambria" panose="02040503050406030204" pitchFamily="18" charset="0"/>
              </a:rPr>
              <a:t> en </a:t>
            </a:r>
            <a:r>
              <a:rPr lang="tr-TR" sz="1800" dirty="0" err="1">
                <a:effectLst/>
                <a:latin typeface="Cambria" panose="02040503050406030204" pitchFamily="18" charset="0"/>
              </a:rPr>
              <a:t>önemli</a:t>
            </a:r>
            <a:r>
              <a:rPr lang="tr-TR" sz="1800" dirty="0">
                <a:effectLst/>
                <a:latin typeface="Cambria" panose="02040503050406030204" pitchFamily="18" charset="0"/>
              </a:rPr>
              <a:t> </a:t>
            </a:r>
            <a:r>
              <a:rPr lang="tr-TR" sz="1800" dirty="0" err="1">
                <a:effectLst/>
                <a:latin typeface="Cambria" panose="02040503050406030204" pitchFamily="18" charset="0"/>
              </a:rPr>
              <a:t>borçlarından</a:t>
            </a:r>
            <a:r>
              <a:rPr lang="tr-TR" sz="1800" dirty="0">
                <a:effectLst/>
                <a:latin typeface="Cambria" panose="02040503050406030204" pitchFamily="18" charset="0"/>
              </a:rPr>
              <a:t> biri olan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a:t>
            </a:r>
            <a:r>
              <a:rPr lang="tr-TR" sz="1800" dirty="0" err="1">
                <a:effectLst/>
                <a:latin typeface="Cambria" panose="02040503050406030204" pitchFamily="18" charset="0"/>
              </a:rPr>
              <a:t>önlemlerini</a:t>
            </a:r>
            <a:r>
              <a:rPr lang="tr-TR" sz="1800" dirty="0">
                <a:effectLst/>
                <a:latin typeface="Cambria" panose="02040503050406030204" pitchFamily="18" charset="0"/>
              </a:rPr>
              <a:t> alma borcu sayesinde </a:t>
            </a:r>
            <a:r>
              <a:rPr lang="tr-TR" sz="1800" b="1" dirty="0" err="1">
                <a:effectLst/>
                <a:latin typeface="Cambria" panose="02040503050406030204" pitchFamily="18" charset="0"/>
              </a:rPr>
              <a:t>işyerinde</a:t>
            </a:r>
            <a:r>
              <a:rPr lang="tr-TR" sz="1800" b="1" dirty="0">
                <a:effectLst/>
                <a:latin typeface="Cambria" panose="02040503050406030204" pitchFamily="18" charset="0"/>
              </a:rPr>
              <a:t> iş kazası ve meslek hastalıklarının engellenmesi </a:t>
            </a:r>
            <a:r>
              <a:rPr lang="tr-TR" sz="1800" dirty="0">
                <a:effectLst/>
                <a:latin typeface="Cambria" panose="02040503050406030204" pitchFamily="18" charset="0"/>
              </a:rPr>
              <a:t>hedef- </a:t>
            </a:r>
            <a:r>
              <a:rPr lang="tr-TR" sz="1800" dirty="0" err="1">
                <a:effectLst/>
                <a:latin typeface="Cambria" panose="02040503050406030204" pitchFamily="18" charset="0"/>
              </a:rPr>
              <a:t>lenmektedir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Sosyal </a:t>
            </a:r>
            <a:r>
              <a:rPr lang="tr-TR" sz="1800" dirty="0" err="1">
                <a:effectLst/>
                <a:latin typeface="Cambria" panose="02040503050406030204" pitchFamily="18" charset="0"/>
              </a:rPr>
              <a:t>güvenlik</a:t>
            </a:r>
            <a:r>
              <a:rPr lang="tr-TR" sz="1800" dirty="0">
                <a:effectLst/>
                <a:latin typeface="Cambria" panose="02040503050406030204" pitchFamily="18" charset="0"/>
              </a:rPr>
              <a:t> hukuku anlamındaki iş kazası kavramı, Sosyal Sigortalar ve Genel </a:t>
            </a:r>
            <a:r>
              <a:rPr lang="tr-TR" sz="1800" dirty="0" err="1">
                <a:effectLst/>
                <a:latin typeface="Cambria" panose="02040503050406030204" pitchFamily="18" charset="0"/>
              </a:rPr>
              <a:t>Sağlık</a:t>
            </a:r>
            <a:r>
              <a:rPr lang="tr-TR" sz="1800" dirty="0">
                <a:effectLst/>
                <a:latin typeface="Cambria" panose="02040503050406030204" pitchFamily="18" charset="0"/>
              </a:rPr>
              <a:t> Sigortası Kanunu m. 13’te ele alınmaktadır. Kanun’da </a:t>
            </a:r>
            <a:r>
              <a:rPr lang="tr-TR" sz="1800" dirty="0" err="1">
                <a:effectLst/>
                <a:latin typeface="Cambria" panose="02040503050406030204" pitchFamily="18" charset="0"/>
              </a:rPr>
              <a:t>bes</a:t>
            </a:r>
            <a:r>
              <a:rPr lang="tr-TR" sz="1800" dirty="0">
                <a:effectLst/>
                <a:latin typeface="Cambria" panose="02040503050406030204" pitchFamily="18" charset="0"/>
              </a:rPr>
              <a:t>̧ bent halinde hangi hallerin sosyal </a:t>
            </a:r>
            <a:r>
              <a:rPr lang="tr-TR" sz="1800" dirty="0" err="1">
                <a:effectLst/>
                <a:latin typeface="Cambria" panose="02040503050406030204" pitchFamily="18" charset="0"/>
              </a:rPr>
              <a:t>güvenlik</a:t>
            </a:r>
            <a:r>
              <a:rPr lang="tr-TR" sz="1800" dirty="0">
                <a:effectLst/>
                <a:latin typeface="Cambria" panose="02040503050406030204" pitchFamily="18" charset="0"/>
              </a:rPr>
              <a:t> hukuku anlamında iş kazası </a:t>
            </a:r>
            <a:r>
              <a:rPr lang="tr-TR" sz="1800" dirty="0" err="1">
                <a:effectLst/>
                <a:latin typeface="Cambria" panose="02040503050406030204" pitchFamily="18" charset="0"/>
              </a:rPr>
              <a:t>sayılacağı</a:t>
            </a:r>
            <a:r>
              <a:rPr lang="tr-TR" sz="1800" dirty="0">
                <a:effectLst/>
                <a:latin typeface="Cambria" panose="02040503050406030204" pitchFamily="18" charset="0"/>
              </a:rPr>
              <a:t> </a:t>
            </a:r>
            <a:r>
              <a:rPr lang="tr-TR" sz="1800" dirty="0" err="1">
                <a:effectLst/>
                <a:latin typeface="Cambria" panose="02040503050406030204" pitchFamily="18" charset="0"/>
              </a:rPr>
              <a:t>düzenlenmis</a:t>
            </a:r>
            <a:r>
              <a:rPr lang="tr-TR" sz="1800" dirty="0">
                <a:effectLst/>
                <a:latin typeface="Cambria" panose="02040503050406030204" pitchFamily="18" charset="0"/>
              </a:rPr>
              <a:t>̧ olup, bu kapsamda </a:t>
            </a:r>
            <a:r>
              <a:rPr lang="tr-TR" sz="1800" dirty="0" err="1">
                <a:effectLst/>
                <a:latin typeface="Cambria" panose="02040503050406030204" pitchFamily="18" charset="0"/>
              </a:rPr>
              <a:t>örneğin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işyerinde</a:t>
            </a:r>
            <a:r>
              <a:rPr lang="tr-TR" sz="1800" dirty="0">
                <a:effectLst/>
                <a:latin typeface="Cambria" panose="02040503050406030204" pitchFamily="18" charset="0"/>
              </a:rPr>
              <a:t> </a:t>
            </a:r>
            <a:r>
              <a:rPr lang="tr-TR" sz="1800" dirty="0" err="1">
                <a:effectLst/>
                <a:latin typeface="Cambria" panose="02040503050406030204" pitchFamily="18" charset="0"/>
              </a:rPr>
              <a:t>uğradığı</a:t>
            </a:r>
            <a:r>
              <a:rPr lang="tr-TR" sz="1800" dirty="0">
                <a:effectLst/>
                <a:latin typeface="Cambria" panose="02040503050406030204" pitchFamily="18" charset="0"/>
              </a:rPr>
              <a:t> her kaza iş kazası olarak </a:t>
            </a:r>
            <a:r>
              <a:rPr lang="tr-TR" sz="1800" dirty="0" err="1">
                <a:effectLst/>
                <a:latin typeface="Cambria" panose="02040503050406030204" pitchFamily="18" charset="0"/>
              </a:rPr>
              <a:t>nitelendirilmiştir</a:t>
            </a:r>
            <a:r>
              <a:rPr lang="tr-TR" sz="1800" dirty="0">
                <a:effectLst/>
                <a:latin typeface="Cambria" panose="02040503050406030204" pitchFamily="18" charset="0"/>
              </a:rPr>
              <a:t>. Bu itibarla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işyerinde</a:t>
            </a:r>
            <a:r>
              <a:rPr lang="tr-TR" sz="1800" dirty="0">
                <a:effectLst/>
                <a:latin typeface="Cambria" panose="02040503050406030204" pitchFamily="18" charset="0"/>
              </a:rPr>
              <a:t> kayıp </a:t>
            </a:r>
            <a:r>
              <a:rPr lang="tr-TR" sz="1800" dirty="0" err="1">
                <a:effectLst/>
                <a:latin typeface="Cambria" panose="02040503050406030204" pitchFamily="18" charset="0"/>
              </a:rPr>
              <a:t>düşmesi</a:t>
            </a:r>
            <a:r>
              <a:rPr lang="tr-TR" sz="1800" dirty="0">
                <a:effectLst/>
                <a:latin typeface="Cambria" panose="02040503050406030204" pitchFamily="18" charset="0"/>
              </a:rPr>
              <a:t>, kalp krizi </a:t>
            </a:r>
            <a:r>
              <a:rPr lang="tr-TR" sz="1800" dirty="0" err="1">
                <a:effectLst/>
                <a:latin typeface="Cambria" panose="02040503050406030204" pitchFamily="18" charset="0"/>
              </a:rPr>
              <a:t>geçirmesi</a:t>
            </a:r>
            <a:r>
              <a:rPr lang="tr-TR" sz="1800" dirty="0">
                <a:effectLst/>
                <a:latin typeface="Cambria" panose="02040503050406030204" pitchFamily="18" charset="0"/>
              </a:rPr>
              <a:t>, </a:t>
            </a:r>
            <a:r>
              <a:rPr lang="tr-TR" sz="1800" dirty="0" err="1">
                <a:effectLst/>
                <a:latin typeface="Cambria" panose="02040503050406030204" pitchFamily="18" charset="0"/>
              </a:rPr>
              <a:t>üçüncu</a:t>
            </a:r>
            <a:r>
              <a:rPr lang="tr-TR" sz="1800" dirty="0">
                <a:effectLst/>
                <a:latin typeface="Cambria" panose="02040503050406030204" pitchFamily="18" charset="0"/>
              </a:rPr>
              <a:t>̈ </a:t>
            </a:r>
            <a:r>
              <a:rPr lang="tr-TR" sz="1800" dirty="0" err="1">
                <a:effectLst/>
                <a:latin typeface="Cambria" panose="02040503050406030204" pitchFamily="18" charset="0"/>
              </a:rPr>
              <a:t>kişinin</a:t>
            </a:r>
            <a:r>
              <a:rPr lang="tr-TR" sz="1800" dirty="0">
                <a:effectLst/>
                <a:latin typeface="Cambria" panose="02040503050406030204" pitchFamily="18" charset="0"/>
              </a:rPr>
              <a:t> saldırısına </a:t>
            </a:r>
            <a:r>
              <a:rPr lang="tr-TR" sz="1800" dirty="0" err="1">
                <a:effectLst/>
                <a:latin typeface="Cambria" panose="02040503050406030204" pitchFamily="18" charset="0"/>
              </a:rPr>
              <a:t>uğraması</a:t>
            </a:r>
            <a:r>
              <a:rPr lang="tr-TR" sz="1800" dirty="0">
                <a:effectLst/>
                <a:latin typeface="Cambria" panose="02040503050406030204" pitchFamily="18" charset="0"/>
              </a:rPr>
              <a:t> nedeniyle yaralanması vb. haller, iş kazası olarak nitelendirilmektedir. Verilen </a:t>
            </a:r>
            <a:r>
              <a:rPr lang="tr-TR" sz="1800" dirty="0" err="1">
                <a:effectLst/>
                <a:latin typeface="Cambria" panose="02040503050406030204" pitchFamily="18" charset="0"/>
              </a:rPr>
              <a:t>örneklerden</a:t>
            </a:r>
            <a:r>
              <a:rPr lang="tr-TR" sz="1800" dirty="0">
                <a:effectLst/>
                <a:latin typeface="Cambria" panose="02040503050406030204" pitchFamily="18" charset="0"/>
              </a:rPr>
              <a:t> de </a:t>
            </a:r>
            <a:r>
              <a:rPr lang="tr-TR" sz="1800" dirty="0" err="1">
                <a:effectLst/>
                <a:latin typeface="Cambria" panose="02040503050406030204" pitchFamily="18" charset="0"/>
              </a:rPr>
              <a:t>anlaşıldığı</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sosyal </a:t>
            </a:r>
            <a:r>
              <a:rPr lang="tr-TR" sz="1800" dirty="0" err="1">
                <a:effectLst/>
                <a:latin typeface="Cambria" panose="02040503050406030204" pitchFamily="18" charset="0"/>
              </a:rPr>
              <a:t>güvenlik</a:t>
            </a:r>
            <a:r>
              <a:rPr lang="tr-TR" sz="1800" dirty="0">
                <a:effectLst/>
                <a:latin typeface="Cambria" panose="02040503050406030204" pitchFamily="18" charset="0"/>
              </a:rPr>
              <a:t> hukuku anlamında iş kazasından </a:t>
            </a:r>
            <a:r>
              <a:rPr lang="tr-TR" sz="1800" dirty="0" err="1">
                <a:effectLst/>
                <a:latin typeface="Cambria" panose="02040503050406030204" pitchFamily="18" charset="0"/>
              </a:rPr>
              <a:t>söz</a:t>
            </a:r>
            <a:r>
              <a:rPr lang="tr-TR" sz="1800" dirty="0">
                <a:effectLst/>
                <a:latin typeface="Cambria" panose="02040503050406030204" pitchFamily="18" charset="0"/>
              </a:rPr>
              <a:t> edebilmek </a:t>
            </a:r>
            <a:r>
              <a:rPr lang="tr-TR" sz="1800" dirty="0" err="1">
                <a:effectLst/>
                <a:latin typeface="Cambria" panose="02040503050406030204" pitchFamily="18" charset="0"/>
              </a:rPr>
              <a:t>için</a:t>
            </a:r>
            <a:r>
              <a:rPr lang="tr-TR" sz="1800" dirty="0">
                <a:effectLst/>
                <a:latin typeface="Cambria" panose="02040503050406030204" pitchFamily="18" charset="0"/>
              </a:rPr>
              <a:t> meydana gelen kaza ile zarar arasında uygun illiyet </a:t>
            </a:r>
            <a:r>
              <a:rPr lang="tr-TR" sz="1800" dirty="0" err="1">
                <a:effectLst/>
                <a:latin typeface="Cambria" panose="02040503050406030204" pitchFamily="18" charset="0"/>
              </a:rPr>
              <a:t>bağının</a:t>
            </a:r>
            <a:r>
              <a:rPr lang="tr-TR" sz="1800" dirty="0">
                <a:effectLst/>
                <a:latin typeface="Cambria" panose="02040503050406030204" pitchFamily="18" charset="0"/>
              </a:rPr>
              <a:t> bulunması yeterlidir. </a:t>
            </a:r>
            <a:endParaRPr lang="tr-TR" dirty="0"/>
          </a:p>
          <a:p>
            <a:endParaRPr lang="tr-TR" dirty="0"/>
          </a:p>
          <a:p>
            <a:endParaRPr lang="tr-TR" dirty="0"/>
          </a:p>
        </p:txBody>
      </p:sp>
    </p:spTree>
    <p:extLst>
      <p:ext uri="{BB962C8B-B14F-4D97-AF65-F5344CB8AC3E}">
        <p14:creationId xmlns:p14="http://schemas.microsoft.com/office/powerpoint/2010/main" val="2936202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281C88-3FF8-7D25-5BA4-2B1058ED25B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876BD1E-5016-D203-6523-246851009011}"/>
              </a:ext>
            </a:extLst>
          </p:cNvPr>
          <p:cNvSpPr>
            <a:spLocks noGrp="1"/>
          </p:cNvSpPr>
          <p:nvPr>
            <p:ph idx="1"/>
          </p:nvPr>
        </p:nvSpPr>
        <p:spPr/>
        <p:txBody>
          <a:bodyPr>
            <a:normAutofit fontScale="92500" lnSpcReduction="20000"/>
          </a:bodyPr>
          <a:lstStyle/>
          <a:p>
            <a:r>
              <a:rPr lang="tr-TR" sz="1800" b="1" dirty="0">
                <a:effectLst/>
                <a:latin typeface="Cambria" panose="02040503050406030204" pitchFamily="18" charset="0"/>
              </a:rPr>
              <a:t>Meslek </a:t>
            </a:r>
            <a:r>
              <a:rPr lang="tr-TR" sz="1800" b="1" dirty="0" err="1">
                <a:effectLst/>
                <a:latin typeface="Cambria" panose="02040503050406030204" pitchFamily="18" charset="0"/>
              </a:rPr>
              <a:t>hastalığı</a:t>
            </a:r>
            <a:r>
              <a:rPr lang="tr-TR" sz="1800" b="1" dirty="0">
                <a:effectLst/>
                <a:latin typeface="Cambria" panose="02040503050406030204" pitchFamily="18" charset="0"/>
              </a:rPr>
              <a:t> </a:t>
            </a:r>
            <a:r>
              <a:rPr lang="tr-TR" sz="1800" dirty="0">
                <a:effectLst/>
                <a:latin typeface="Cambria" panose="02040503050406030204" pitchFamily="18" charset="0"/>
              </a:rPr>
              <a:t>ise Sosyal Sigortalar ve Genel </a:t>
            </a:r>
            <a:r>
              <a:rPr lang="tr-TR" sz="1800" dirty="0" err="1">
                <a:effectLst/>
                <a:latin typeface="Cambria" panose="02040503050406030204" pitchFamily="18" charset="0"/>
              </a:rPr>
              <a:t>Sağlık</a:t>
            </a:r>
            <a:r>
              <a:rPr lang="tr-TR" sz="1800" dirty="0">
                <a:effectLst/>
                <a:latin typeface="Cambria" panose="02040503050406030204" pitchFamily="18" charset="0"/>
              </a:rPr>
              <a:t> Sigortası Kanunu m. 14’te, </a:t>
            </a:r>
            <a:r>
              <a:rPr lang="tr-TR" sz="1800" i="1" dirty="0">
                <a:effectLst/>
                <a:latin typeface="Cambria" panose="02040503050406030204" pitchFamily="18" charset="0"/>
              </a:rPr>
              <a:t>“sigortalının </a:t>
            </a:r>
            <a:r>
              <a:rPr lang="tr-TR" sz="1800" i="1" dirty="0" err="1">
                <a:effectLst/>
                <a:latin typeface="Cambria" panose="02040503050406030204" pitchFamily="18" charset="0"/>
              </a:rPr>
              <a:t>çalıştığı</a:t>
            </a:r>
            <a:r>
              <a:rPr lang="tr-TR" sz="1800" i="1" dirty="0">
                <a:effectLst/>
                <a:latin typeface="Cambria" panose="02040503050406030204" pitchFamily="18" charset="0"/>
              </a:rPr>
              <a:t> veya </a:t>
            </a:r>
            <a:r>
              <a:rPr lang="tr-TR" sz="1800" i="1" dirty="0" err="1">
                <a:effectLst/>
                <a:latin typeface="Cambria" panose="02040503050406030204" pitchFamily="18" charset="0"/>
              </a:rPr>
              <a:t>yaptığı</a:t>
            </a:r>
            <a:r>
              <a:rPr lang="tr-TR" sz="1800" i="1" dirty="0">
                <a:effectLst/>
                <a:latin typeface="Cambria" panose="02040503050406030204" pitchFamily="18" charset="0"/>
              </a:rPr>
              <a:t> </a:t>
            </a:r>
            <a:r>
              <a:rPr lang="tr-TR" sz="1800" i="1" dirty="0" err="1">
                <a:effectLst/>
                <a:latin typeface="Cambria" panose="02040503050406030204" pitchFamily="18" charset="0"/>
              </a:rPr>
              <a:t>işin</a:t>
            </a:r>
            <a:r>
              <a:rPr lang="tr-TR" sz="1800" i="1" dirty="0">
                <a:effectLst/>
                <a:latin typeface="Cambria" panose="02040503050406030204" pitchFamily="18" charset="0"/>
              </a:rPr>
              <a:t> </a:t>
            </a:r>
            <a:r>
              <a:rPr lang="tr-TR" sz="1800" i="1" dirty="0" err="1">
                <a:effectLst/>
                <a:latin typeface="Cambria" panose="02040503050406030204" pitchFamily="18" charset="0"/>
              </a:rPr>
              <a:t>niteliğinden</a:t>
            </a:r>
            <a:r>
              <a:rPr lang="tr-TR" sz="1800" i="1" dirty="0">
                <a:effectLst/>
                <a:latin typeface="Cambria" panose="02040503050406030204" pitchFamily="18" charset="0"/>
              </a:rPr>
              <a:t> dolayı tekrarlanan bir sebeple veya </a:t>
            </a:r>
            <a:r>
              <a:rPr lang="tr-TR" sz="1800" i="1" dirty="0" err="1">
                <a:effectLst/>
                <a:latin typeface="Cambria" panose="02040503050406030204" pitchFamily="18" charset="0"/>
              </a:rPr>
              <a:t>işin</a:t>
            </a:r>
            <a:r>
              <a:rPr lang="tr-TR" sz="1800" i="1" dirty="0">
                <a:effectLst/>
                <a:latin typeface="Cambria" panose="02040503050406030204" pitchFamily="18" charset="0"/>
              </a:rPr>
              <a:t> </a:t>
            </a:r>
            <a:r>
              <a:rPr lang="tr-TR" sz="1800" i="1" dirty="0" err="1">
                <a:effectLst/>
                <a:latin typeface="Cambria" panose="02040503050406030204" pitchFamily="18" charset="0"/>
              </a:rPr>
              <a:t>yürütüm</a:t>
            </a:r>
            <a:r>
              <a:rPr lang="tr-TR" sz="1800" i="1" dirty="0">
                <a:effectLst/>
                <a:latin typeface="Cambria" panose="02040503050406030204" pitchFamily="18" charset="0"/>
              </a:rPr>
              <a:t> </a:t>
            </a:r>
            <a:r>
              <a:rPr lang="tr-TR" sz="1800" i="1" dirty="0" err="1">
                <a:effectLst/>
                <a:latin typeface="Cambria" panose="02040503050406030204" pitchFamily="18" charset="0"/>
              </a:rPr>
              <a:t>şartları</a:t>
            </a:r>
            <a:r>
              <a:rPr lang="tr-TR" sz="1800" i="1" dirty="0">
                <a:effectLst/>
                <a:latin typeface="Cambria" panose="02040503050406030204" pitchFamily="18" charset="0"/>
              </a:rPr>
              <a:t> </a:t>
            </a:r>
            <a:r>
              <a:rPr lang="tr-TR" sz="1800" i="1" dirty="0" err="1">
                <a:effectLst/>
                <a:latin typeface="Cambria" panose="02040503050406030204" pitchFamily="18" charset="0"/>
              </a:rPr>
              <a:t>yüzünden</a:t>
            </a:r>
            <a:r>
              <a:rPr lang="tr-TR" sz="1800" i="1" dirty="0">
                <a:effectLst/>
                <a:latin typeface="Cambria" panose="02040503050406030204" pitchFamily="18" charset="0"/>
              </a:rPr>
              <a:t> </a:t>
            </a:r>
            <a:r>
              <a:rPr lang="tr-TR" sz="1800" i="1" dirty="0" err="1">
                <a:effectLst/>
                <a:latin typeface="Cambria" panose="02040503050406030204" pitchFamily="18" charset="0"/>
              </a:rPr>
              <a:t>uğradığı</a:t>
            </a:r>
            <a:r>
              <a:rPr lang="tr-TR" sz="1800" i="1" dirty="0">
                <a:effectLst/>
                <a:latin typeface="Cambria" panose="02040503050406030204" pitchFamily="18" charset="0"/>
              </a:rPr>
              <a:t> </a:t>
            </a:r>
            <a:r>
              <a:rPr lang="tr-TR" sz="1800" i="1" dirty="0" err="1">
                <a:effectLst/>
                <a:latin typeface="Cambria" panose="02040503050406030204" pitchFamily="18" charset="0"/>
              </a:rPr>
              <a:t>geçici</a:t>
            </a:r>
            <a:r>
              <a:rPr lang="tr-TR" sz="1800" i="1" dirty="0">
                <a:effectLst/>
                <a:latin typeface="Cambria" panose="02040503050406030204" pitchFamily="18" charset="0"/>
              </a:rPr>
              <a:t> veya </a:t>
            </a:r>
            <a:r>
              <a:rPr lang="tr-TR" sz="1800" i="1" dirty="0" err="1">
                <a:effectLst/>
                <a:latin typeface="Cambria" panose="02040503050406030204" pitchFamily="18" charset="0"/>
              </a:rPr>
              <a:t>sürekli</a:t>
            </a:r>
            <a:r>
              <a:rPr lang="tr-TR" sz="1800" i="1" dirty="0">
                <a:effectLst/>
                <a:latin typeface="Cambria" panose="02040503050406030204" pitchFamily="18" charset="0"/>
              </a:rPr>
              <a:t> hastalık, bedensel veya ruhsal engellilik halleri” </a:t>
            </a:r>
            <a:r>
              <a:rPr lang="tr-TR" sz="1800" dirty="0">
                <a:effectLst/>
                <a:latin typeface="Cambria" panose="02040503050406030204" pitchFamily="18" charset="0"/>
              </a:rPr>
              <a:t>ifadelerine yer verilerek </a:t>
            </a:r>
            <a:r>
              <a:rPr lang="tr-TR" sz="1800" dirty="0" err="1">
                <a:effectLst/>
                <a:latin typeface="Cambria" panose="02040503050406030204" pitchFamily="18" charset="0"/>
              </a:rPr>
              <a:t>tanımlanmıştır</a:t>
            </a:r>
            <a:r>
              <a:rPr lang="tr-TR" sz="1800" dirty="0">
                <a:effectLst/>
                <a:latin typeface="Cambria" panose="02040503050406030204" pitchFamily="18" charset="0"/>
              </a:rPr>
              <a:t>. </a:t>
            </a:r>
            <a:r>
              <a:rPr lang="tr-TR" sz="1800" dirty="0" err="1">
                <a:effectLst/>
                <a:latin typeface="Cambria" panose="02040503050406030204" pitchFamily="18" charset="0"/>
              </a:rPr>
              <a:t>İlgili</a:t>
            </a:r>
            <a:r>
              <a:rPr lang="tr-TR" sz="1800" dirty="0">
                <a:effectLst/>
                <a:latin typeface="Cambria" panose="02040503050406030204" pitchFamily="18" charset="0"/>
              </a:rPr>
              <a:t> tanımdan </a:t>
            </a:r>
            <a:r>
              <a:rPr lang="tr-TR" sz="1800" dirty="0" err="1">
                <a:effectLst/>
                <a:latin typeface="Cambria" panose="02040503050406030204" pitchFamily="18" charset="0"/>
              </a:rPr>
              <a:t>anlaşıldığı</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bir </a:t>
            </a:r>
            <a:r>
              <a:rPr lang="tr-TR" sz="1800" dirty="0" err="1">
                <a:effectLst/>
                <a:latin typeface="Cambria" panose="02040503050406030204" pitchFamily="18" charset="0"/>
              </a:rPr>
              <a:t>hastalığın</a:t>
            </a:r>
            <a:r>
              <a:rPr lang="tr-TR" sz="1800" dirty="0">
                <a:effectLst/>
                <a:latin typeface="Cambria" panose="02040503050406030204" pitchFamily="18" charset="0"/>
              </a:rPr>
              <a:t> meslek </a:t>
            </a:r>
            <a:r>
              <a:rPr lang="tr-TR" sz="1800" dirty="0" err="1">
                <a:effectLst/>
                <a:latin typeface="Cambria" panose="02040503050406030204" pitchFamily="18" charset="0"/>
              </a:rPr>
              <a:t>hastalığı</a:t>
            </a:r>
            <a:r>
              <a:rPr lang="tr-TR" sz="1800" dirty="0">
                <a:effectLst/>
                <a:latin typeface="Cambria" panose="02040503050406030204" pitchFamily="18" charset="0"/>
              </a:rPr>
              <a:t> olarak nitelendirilebilmesi </a:t>
            </a:r>
            <a:r>
              <a:rPr lang="tr-TR" sz="1800" dirty="0" err="1">
                <a:effectLst/>
                <a:latin typeface="Cambria" panose="02040503050406030204" pitchFamily="18" charset="0"/>
              </a:rPr>
              <a:t>için</a:t>
            </a:r>
            <a:r>
              <a:rPr lang="tr-TR" sz="1800" dirty="0">
                <a:effectLst/>
                <a:latin typeface="Cambria" panose="02040503050406030204" pitchFamily="18" charset="0"/>
              </a:rPr>
              <a:t> sadece </a:t>
            </a:r>
            <a:r>
              <a:rPr lang="tr-TR" sz="1800" dirty="0" err="1">
                <a:effectLst/>
                <a:latin typeface="Cambria" panose="02040503050406030204" pitchFamily="18" charset="0"/>
              </a:rPr>
              <a:t>söz</a:t>
            </a:r>
            <a:r>
              <a:rPr lang="tr-TR" sz="1800" dirty="0">
                <a:effectLst/>
                <a:latin typeface="Cambria" panose="02040503050406030204" pitchFamily="18" charset="0"/>
              </a:rPr>
              <a:t> konusu </a:t>
            </a:r>
            <a:r>
              <a:rPr lang="tr-TR" sz="1800" dirty="0" err="1">
                <a:effectLst/>
                <a:latin typeface="Cambria" panose="02040503050406030204" pitchFamily="18" charset="0"/>
              </a:rPr>
              <a:t>işin</a:t>
            </a:r>
            <a:r>
              <a:rPr lang="tr-TR" sz="1800" dirty="0">
                <a:effectLst/>
                <a:latin typeface="Cambria" panose="02040503050406030204" pitchFamily="18" charset="0"/>
              </a:rPr>
              <a:t> yerine getirilmesinden </a:t>
            </a:r>
            <a:r>
              <a:rPr lang="tr-TR" sz="1800" dirty="0" err="1">
                <a:effectLst/>
                <a:latin typeface="Cambria" panose="02040503050406030204" pitchFamily="18" charset="0"/>
              </a:rPr>
              <a:t>kaynaklanmıs</a:t>
            </a:r>
            <a:r>
              <a:rPr lang="tr-TR" sz="1800" dirty="0">
                <a:effectLst/>
                <a:latin typeface="Cambria" panose="02040503050406030204" pitchFamily="18" charset="0"/>
              </a:rPr>
              <a:t>̧ olması gerekmektedir. </a:t>
            </a:r>
            <a:endParaRPr lang="tr-TR" dirty="0"/>
          </a:p>
          <a:p>
            <a:r>
              <a:rPr lang="tr-TR" sz="1800" dirty="0" err="1">
                <a:effectLst/>
                <a:latin typeface="Cambria" panose="02040503050406030204" pitchFamily="18" charset="0"/>
              </a:rPr>
              <a:t>İşverenin</a:t>
            </a:r>
            <a:r>
              <a:rPr lang="tr-TR" sz="1800" dirty="0">
                <a:effectLst/>
                <a:latin typeface="Cambria" panose="02040503050406030204" pitchFamily="18" charset="0"/>
              </a:rPr>
              <a:t> iş </a:t>
            </a:r>
            <a:r>
              <a:rPr lang="tr-TR" sz="1800" dirty="0" err="1">
                <a:effectLst/>
                <a:latin typeface="Cambria" panose="02040503050406030204" pitchFamily="18" charset="0"/>
              </a:rPr>
              <a:t>sağlığı</a:t>
            </a:r>
            <a:r>
              <a:rPr lang="tr-TR" sz="1800" dirty="0">
                <a:effectLst/>
                <a:latin typeface="Cambria" panose="02040503050406030204" pitchFamily="18" charset="0"/>
              </a:rPr>
              <a:t> ve </a:t>
            </a:r>
            <a:r>
              <a:rPr lang="tr-TR" sz="1800" dirty="0" err="1">
                <a:effectLst/>
                <a:latin typeface="Cambria" panose="02040503050406030204" pitchFamily="18" charset="0"/>
              </a:rPr>
              <a:t>güvenliği</a:t>
            </a:r>
            <a:r>
              <a:rPr lang="tr-TR" sz="1800" dirty="0">
                <a:effectLst/>
                <a:latin typeface="Cambria" panose="02040503050406030204" pitchFamily="18" charset="0"/>
              </a:rPr>
              <a:t> </a:t>
            </a:r>
            <a:r>
              <a:rPr lang="tr-TR" sz="1800" dirty="0" err="1">
                <a:effectLst/>
                <a:latin typeface="Cambria" panose="02040503050406030204" pitchFamily="18" charset="0"/>
              </a:rPr>
              <a:t>önlemlerinin</a:t>
            </a:r>
            <a:r>
              <a:rPr lang="tr-TR" sz="1800" dirty="0">
                <a:effectLst/>
                <a:latin typeface="Cambria" panose="02040503050406030204" pitchFamily="18" charset="0"/>
              </a:rPr>
              <a:t> alınmasıyla </a:t>
            </a:r>
            <a:r>
              <a:rPr lang="tr-TR" sz="1800" dirty="0" err="1">
                <a:effectLst/>
                <a:latin typeface="Cambria" panose="02040503050406030204" pitchFamily="18" charset="0"/>
              </a:rPr>
              <a:t>ilişkili</a:t>
            </a:r>
            <a:r>
              <a:rPr lang="tr-TR" sz="1800" dirty="0">
                <a:effectLst/>
                <a:latin typeface="Cambria" panose="02040503050406030204" pitchFamily="18" charset="0"/>
              </a:rPr>
              <a:t> </a:t>
            </a:r>
            <a:r>
              <a:rPr lang="tr-TR" sz="1800" dirty="0" err="1">
                <a:effectLst/>
                <a:latin typeface="Cambria" panose="02040503050406030204" pitchFamily="18" charset="0"/>
              </a:rPr>
              <a:t>yükümlülüklerini</a:t>
            </a:r>
            <a:r>
              <a:rPr lang="tr-TR" sz="1800" dirty="0">
                <a:effectLst/>
                <a:latin typeface="Cambria" panose="02040503050406030204" pitchFamily="18" charset="0"/>
              </a:rPr>
              <a:t> ihlal etmesi halinde </a:t>
            </a:r>
            <a:r>
              <a:rPr lang="tr-TR" sz="1800" dirty="0" err="1">
                <a:effectLst/>
                <a:latin typeface="Cambria" panose="02040503050406030204" pitchFamily="18" charset="0"/>
              </a:rPr>
              <a:t>işçi</a:t>
            </a:r>
            <a:r>
              <a:rPr lang="tr-TR" sz="1800" dirty="0">
                <a:effectLst/>
                <a:latin typeface="Cambria" panose="02040503050406030204" pitchFamily="18" charset="0"/>
              </a:rPr>
              <a:t> iş kazası </a:t>
            </a:r>
            <a:r>
              <a:rPr lang="tr-TR" sz="1800" dirty="0" err="1">
                <a:effectLst/>
                <a:latin typeface="Cambria" panose="02040503050406030204" pitchFamily="18" charset="0"/>
              </a:rPr>
              <a:t>geçirmis</a:t>
            </a:r>
            <a:r>
              <a:rPr lang="tr-TR" sz="1800" dirty="0">
                <a:effectLst/>
                <a:latin typeface="Cambria" panose="02040503050406030204" pitchFamily="18" charset="0"/>
              </a:rPr>
              <a:t>̧ veya meslek </a:t>
            </a:r>
            <a:r>
              <a:rPr lang="tr-TR" sz="1800" dirty="0" err="1">
                <a:effectLst/>
                <a:latin typeface="Cambria" panose="02040503050406030204" pitchFamily="18" charset="0"/>
              </a:rPr>
              <a:t>hastalığına</a:t>
            </a:r>
            <a:r>
              <a:rPr lang="tr-TR" sz="1800" dirty="0">
                <a:effectLst/>
                <a:latin typeface="Cambria" panose="02040503050406030204" pitchFamily="18" charset="0"/>
              </a:rPr>
              <a:t> </a:t>
            </a:r>
            <a:r>
              <a:rPr lang="tr-TR" sz="1800" dirty="0" err="1">
                <a:effectLst/>
                <a:latin typeface="Cambria" panose="02040503050406030204" pitchFamily="18" charset="0"/>
              </a:rPr>
              <a:t>yakalanmıs</a:t>
            </a:r>
            <a:r>
              <a:rPr lang="tr-TR" sz="1800" dirty="0">
                <a:effectLst/>
                <a:latin typeface="Cambria" panose="02040503050406030204" pitchFamily="18" charset="0"/>
              </a:rPr>
              <a:t>̧ olabilir. Her ne kadar bu durumda Sosyal </a:t>
            </a:r>
            <a:r>
              <a:rPr lang="tr-TR" sz="1800" dirty="0" err="1">
                <a:effectLst/>
                <a:latin typeface="Cambria" panose="02040503050406030204" pitchFamily="18" charset="0"/>
              </a:rPr>
              <a:t>Güvenlik</a:t>
            </a:r>
            <a:r>
              <a:rPr lang="tr-TR" sz="1800" dirty="0">
                <a:effectLst/>
                <a:latin typeface="Cambria" panose="02040503050406030204" pitchFamily="18" charset="0"/>
              </a:rPr>
              <a:t> Kurumu, </a:t>
            </a:r>
            <a:r>
              <a:rPr lang="tr-TR" sz="1800" dirty="0" err="1">
                <a:effectLst/>
                <a:latin typeface="Cambria" panose="02040503050406030204" pitchFamily="18" charset="0"/>
              </a:rPr>
              <a:t>işçiye</a:t>
            </a:r>
            <a:r>
              <a:rPr lang="tr-TR" sz="1800" dirty="0">
                <a:effectLst/>
                <a:latin typeface="Cambria" panose="02040503050406030204" pitchFamily="18" charset="0"/>
              </a:rPr>
              <a:t> ya da geride kalan yakınlarına </a:t>
            </a:r>
            <a:r>
              <a:rPr lang="tr-TR" sz="1800" dirty="0" err="1">
                <a:effectLst/>
                <a:latin typeface="Cambria" panose="02040503050406030204" pitchFamily="18" charset="0"/>
              </a:rPr>
              <a:t>sürekli</a:t>
            </a:r>
            <a:r>
              <a:rPr lang="tr-TR" sz="1800" dirty="0">
                <a:effectLst/>
                <a:latin typeface="Cambria" panose="02040503050406030204" pitchFamily="18" charset="0"/>
              </a:rPr>
              <a:t> iş </a:t>
            </a:r>
            <a:r>
              <a:rPr lang="tr-TR" sz="1800" dirty="0" err="1">
                <a:effectLst/>
                <a:latin typeface="Cambria" panose="02040503050406030204" pitchFamily="18" charset="0"/>
              </a:rPr>
              <a:t>göremezlik</a:t>
            </a:r>
            <a:r>
              <a:rPr lang="tr-TR" sz="1800" dirty="0">
                <a:effectLst/>
                <a:latin typeface="Cambria" panose="02040503050406030204" pitchFamily="18" charset="0"/>
              </a:rPr>
              <a:t> geliri, </a:t>
            </a:r>
            <a:r>
              <a:rPr lang="tr-TR" sz="1800" dirty="0" err="1">
                <a:effectLst/>
                <a:latin typeface="Cambria" panose="02040503050406030204" pitchFamily="18" charset="0"/>
              </a:rPr>
              <a:t>ölüm</a:t>
            </a:r>
            <a:r>
              <a:rPr lang="tr-TR" sz="1800" dirty="0">
                <a:effectLst/>
                <a:latin typeface="Cambria" panose="02040503050406030204" pitchFamily="18" charset="0"/>
              </a:rPr>
              <a:t> geliri gibi sosyal sigorta edimlerinde bulunacaksa da bu durum </a:t>
            </a:r>
            <a:r>
              <a:rPr lang="tr-TR" sz="1800" dirty="0" err="1">
                <a:effectLst/>
                <a:latin typeface="Cambria" panose="02040503050406030204" pitchFamily="18" charset="0"/>
              </a:rPr>
              <a:t>işverenin</a:t>
            </a:r>
            <a:r>
              <a:rPr lang="tr-TR" sz="1800" dirty="0">
                <a:effectLst/>
                <a:latin typeface="Cambria" panose="02040503050406030204" pitchFamily="18" charset="0"/>
              </a:rPr>
              <a:t> hukuki </a:t>
            </a:r>
            <a:r>
              <a:rPr lang="tr-TR" sz="1800" dirty="0" err="1">
                <a:effectLst/>
                <a:latin typeface="Cambria" panose="02040503050406030204" pitchFamily="18" charset="0"/>
              </a:rPr>
              <a:t>açıdan</a:t>
            </a:r>
            <a:r>
              <a:rPr lang="tr-TR" sz="1800" dirty="0">
                <a:effectLst/>
                <a:latin typeface="Cambria" panose="02040503050406030204" pitchFamily="18" charset="0"/>
              </a:rPr>
              <a:t> sorumlu </a:t>
            </a:r>
            <a:r>
              <a:rPr lang="tr-TR" sz="1800" dirty="0" err="1">
                <a:effectLst/>
                <a:latin typeface="Cambria" panose="02040503050406030204" pitchFamily="18" charset="0"/>
              </a:rPr>
              <a:t>olmadığı</a:t>
            </a:r>
            <a:r>
              <a:rPr lang="tr-TR" sz="1800" dirty="0">
                <a:effectLst/>
                <a:latin typeface="Cambria" panose="02040503050406030204" pitchFamily="18" charset="0"/>
              </a:rPr>
              <a:t> anlamına gelmez. Zira </a:t>
            </a:r>
            <a:r>
              <a:rPr lang="tr-TR" sz="1800" b="1" dirty="0">
                <a:effectLst/>
                <a:latin typeface="Cambria" panose="02040503050406030204" pitchFamily="18" charset="0"/>
              </a:rPr>
              <a:t>sosyal sigortadan yapılan yardımlar, </a:t>
            </a:r>
            <a:r>
              <a:rPr lang="tr-TR" sz="1800" b="1" dirty="0" err="1">
                <a:effectLst/>
                <a:latin typeface="Cambria" panose="02040503050406030204" pitchFamily="18" charset="0"/>
              </a:rPr>
              <a:t>işçinin</a:t>
            </a:r>
            <a:r>
              <a:rPr lang="tr-TR" sz="1800" b="1" dirty="0">
                <a:effectLst/>
                <a:latin typeface="Cambria" panose="02040503050406030204" pitchFamily="18" charset="0"/>
              </a:rPr>
              <a:t> veya yakınlarının maddi zararlarının </a:t>
            </a:r>
            <a:r>
              <a:rPr lang="tr-TR" sz="1800" b="1" dirty="0" err="1">
                <a:effectLst/>
                <a:latin typeface="Cambria" panose="02040503050406030204" pitchFamily="18" charset="0"/>
              </a:rPr>
              <a:t>tümünu</a:t>
            </a:r>
            <a:r>
              <a:rPr lang="tr-TR" sz="1800" b="1" dirty="0">
                <a:effectLst/>
                <a:latin typeface="Cambria" panose="02040503050406030204" pitchFamily="18" charset="0"/>
              </a:rPr>
              <a:t>̈ </a:t>
            </a:r>
            <a:r>
              <a:rPr lang="tr-TR" sz="1800" b="1" dirty="0" err="1">
                <a:effectLst/>
                <a:latin typeface="Cambria" panose="02040503050406030204" pitchFamily="18" charset="0"/>
              </a:rPr>
              <a:t>karşılamayabilir</a:t>
            </a:r>
            <a:r>
              <a:rPr lang="tr-TR" sz="1800" b="1" dirty="0">
                <a:effectLst/>
                <a:latin typeface="Cambria" panose="02040503050406030204" pitchFamily="18" charset="0"/>
              </a:rPr>
              <a:t>. Bu durumda </a:t>
            </a:r>
            <a:r>
              <a:rPr lang="tr-TR" sz="1800" b="1" dirty="0" err="1">
                <a:effectLst/>
                <a:latin typeface="Cambria" panose="02040503050406030204" pitchFamily="18" charset="0"/>
              </a:rPr>
              <a:t>işçi</a:t>
            </a:r>
            <a:r>
              <a:rPr lang="tr-TR" sz="1800" b="1" dirty="0">
                <a:effectLst/>
                <a:latin typeface="Cambria" panose="02040503050406030204" pitchFamily="18" charset="0"/>
              </a:rPr>
              <a:t> veya yakınları, </a:t>
            </a:r>
            <a:r>
              <a:rPr lang="tr-TR" sz="1800" b="1" dirty="0" err="1">
                <a:effectLst/>
                <a:latin typeface="Cambria" panose="02040503050406030204" pitchFamily="18" charset="0"/>
              </a:rPr>
              <a:t>işveren</a:t>
            </a:r>
            <a:r>
              <a:rPr lang="tr-TR" sz="1800" b="1" dirty="0">
                <a:effectLst/>
                <a:latin typeface="Cambria" panose="02040503050406030204" pitchFamily="18" charset="0"/>
              </a:rPr>
              <a:t> aleyhine maddi tazminat ya da destekten yoksun kalma tazminatı davası </a:t>
            </a:r>
            <a:r>
              <a:rPr lang="tr-TR" sz="1800" b="1" dirty="0" err="1">
                <a:effectLst/>
                <a:latin typeface="Cambria" panose="02040503050406030204" pitchFamily="18" charset="0"/>
              </a:rPr>
              <a:t>açabileceklerdir</a:t>
            </a:r>
            <a:r>
              <a:rPr lang="tr-TR" sz="1800" b="1" dirty="0">
                <a:effectLst/>
                <a:latin typeface="Cambria" panose="02040503050406030204" pitchFamily="18" charset="0"/>
              </a:rPr>
              <a:t>. </a:t>
            </a:r>
            <a:r>
              <a:rPr lang="tr-TR" sz="1800" dirty="0">
                <a:effectLst/>
                <a:latin typeface="Cambria" panose="02040503050406030204" pitchFamily="18" charset="0"/>
              </a:rPr>
              <a:t>Ayrıca manevi zararlar sosyal sigorta sistemince </a:t>
            </a:r>
            <a:r>
              <a:rPr lang="tr-TR" sz="1800" dirty="0" err="1">
                <a:effectLst/>
                <a:latin typeface="Cambria" panose="02040503050406030204" pitchFamily="18" charset="0"/>
              </a:rPr>
              <a:t>karşılanmaz</a:t>
            </a:r>
            <a:r>
              <a:rPr lang="tr-TR" sz="1800" dirty="0">
                <a:effectLst/>
                <a:latin typeface="Cambria" panose="02040503050406030204" pitchFamily="18" charset="0"/>
              </a:rPr>
              <a:t>. Dolayısıyla, manevi tazminat istemi de </a:t>
            </a:r>
            <a:r>
              <a:rPr lang="tr-TR" sz="1800" dirty="0" err="1">
                <a:effectLst/>
                <a:latin typeface="Cambria" panose="02040503050406030204" pitchFamily="18" charset="0"/>
              </a:rPr>
              <a:t>işverene</a:t>
            </a:r>
            <a:r>
              <a:rPr lang="tr-TR" sz="1800" dirty="0">
                <a:effectLst/>
                <a:latin typeface="Cambria" panose="02040503050406030204" pitchFamily="18" charset="0"/>
              </a:rPr>
              <a:t> </a:t>
            </a:r>
            <a:r>
              <a:rPr lang="tr-TR" sz="1800" dirty="0" err="1">
                <a:effectLst/>
                <a:latin typeface="Cambria" panose="02040503050406030204" pitchFamily="18" charset="0"/>
              </a:rPr>
              <a:t>yöneltilebilecektir</a:t>
            </a:r>
            <a:r>
              <a:rPr lang="tr-TR" sz="1800" dirty="0">
                <a:effectLst/>
                <a:latin typeface="Cambria" panose="02040503050406030204" pitchFamily="18" charset="0"/>
              </a:rPr>
              <a:t>. Bu vesileyle vurgulanmalıdır ki,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sorumluluğu</a:t>
            </a:r>
            <a:r>
              <a:rPr lang="tr-TR" sz="1800" dirty="0">
                <a:effectLst/>
                <a:latin typeface="Cambria" panose="02040503050406030204" pitchFamily="18" charset="0"/>
              </a:rPr>
              <a:t> kusur </a:t>
            </a:r>
            <a:r>
              <a:rPr lang="tr-TR" sz="1800" dirty="0" err="1">
                <a:effectLst/>
                <a:latin typeface="Cambria" panose="02040503050406030204" pitchFamily="18" charset="0"/>
              </a:rPr>
              <a:t>sorumluluğuna</a:t>
            </a:r>
            <a:r>
              <a:rPr lang="tr-TR" sz="1800" dirty="0">
                <a:effectLst/>
                <a:latin typeface="Cambria" panose="02040503050406030204" pitchFamily="18" charset="0"/>
              </a:rPr>
              <a:t> dayanmaktadır. </a:t>
            </a:r>
            <a:endParaRPr lang="tr-TR" dirty="0"/>
          </a:p>
          <a:p>
            <a:endParaRPr lang="tr-TR" dirty="0"/>
          </a:p>
        </p:txBody>
      </p:sp>
    </p:spTree>
    <p:extLst>
      <p:ext uri="{BB962C8B-B14F-4D97-AF65-F5344CB8AC3E}">
        <p14:creationId xmlns:p14="http://schemas.microsoft.com/office/powerpoint/2010/main" val="2625476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AC1ECC-0457-76D8-3873-554F5DAEB1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0C01E8B-E43F-D636-3E01-AA1FAF74C92E}"/>
              </a:ext>
            </a:extLst>
          </p:cNvPr>
          <p:cNvSpPr>
            <a:spLocks noGrp="1"/>
          </p:cNvSpPr>
          <p:nvPr>
            <p:ph idx="1"/>
          </p:nvPr>
        </p:nvSpPr>
        <p:spPr/>
        <p:txBody>
          <a:bodyPr>
            <a:normAutofit/>
          </a:bodyPr>
          <a:lstStyle/>
          <a:p>
            <a:r>
              <a:rPr lang="tr-TR" sz="1800" b="1" dirty="0">
                <a:effectLst/>
                <a:latin typeface="Cambria" panose="02040503050406030204" pitchFamily="18" charset="0"/>
              </a:rPr>
              <a:t>Borca </a:t>
            </a:r>
            <a:r>
              <a:rPr lang="tr-TR" sz="1800" b="1" dirty="0" err="1">
                <a:effectLst/>
                <a:latin typeface="Cambria" panose="02040503050406030204" pitchFamily="18" charset="0"/>
              </a:rPr>
              <a:t>Aykırılığın</a:t>
            </a:r>
            <a:r>
              <a:rPr lang="tr-TR" sz="1800" b="1" dirty="0">
                <a:effectLst/>
                <a:latin typeface="Cambria" panose="02040503050406030204" pitchFamily="18" charset="0"/>
              </a:rPr>
              <a:t> </a:t>
            </a:r>
            <a:r>
              <a:rPr lang="tr-TR" sz="1800" b="1" dirty="0" err="1">
                <a:effectLst/>
                <a:latin typeface="Cambria" panose="02040503050406030204" pitchFamily="18" charset="0"/>
              </a:rPr>
              <a:t>Sonuçları</a:t>
            </a:r>
            <a:br>
              <a:rPr lang="tr-TR" sz="1800" b="1" dirty="0">
                <a:effectLst/>
                <a:latin typeface="Cambria" panose="02040503050406030204" pitchFamily="18" charset="0"/>
              </a:rPr>
            </a:br>
            <a:r>
              <a:rPr lang="tr-TR" sz="1800" b="1" dirty="0">
                <a:effectLst/>
                <a:latin typeface="Cambria" panose="02040503050406030204" pitchFamily="18" charset="0"/>
              </a:rPr>
              <a:t> Maddi </a:t>
            </a:r>
            <a:r>
              <a:rPr lang="tr-TR" sz="1800" b="1" dirty="0" err="1">
                <a:effectLst/>
                <a:latin typeface="Cambria" panose="02040503050406030204" pitchFamily="18" charset="0"/>
              </a:rPr>
              <a:t>Tazminat:</a:t>
            </a:r>
            <a:r>
              <a:rPr lang="tr-TR" sz="1800" dirty="0" err="1">
                <a:effectLst/>
                <a:latin typeface="Cambria" panose="02040503050406030204" pitchFamily="18" charset="0"/>
              </a:rPr>
              <a:t>Maddi</a:t>
            </a:r>
            <a:r>
              <a:rPr lang="tr-TR" sz="1800" dirty="0">
                <a:effectLst/>
                <a:latin typeface="Cambria" panose="02040503050406030204" pitchFamily="18" charset="0"/>
              </a:rPr>
              <a:t> tazminatın amacı,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uğradığı</a:t>
            </a:r>
            <a:r>
              <a:rPr lang="tr-TR" sz="1800" dirty="0">
                <a:effectLst/>
                <a:latin typeface="Cambria" panose="02040503050406030204" pitchFamily="18" charset="0"/>
              </a:rPr>
              <a:t> bedensel zararlar nedeniyle mal </a:t>
            </a:r>
            <a:r>
              <a:rPr lang="tr-TR" sz="1800" dirty="0" err="1">
                <a:effectLst/>
                <a:latin typeface="Cambria" panose="02040503050406030204" pitchFamily="18" charset="0"/>
              </a:rPr>
              <a:t>varlığında</a:t>
            </a:r>
            <a:r>
              <a:rPr lang="tr-TR" sz="1800" dirty="0">
                <a:latin typeface="Cambria" panose="02040503050406030204" pitchFamily="18" charset="0"/>
              </a:rPr>
              <a:t> </a:t>
            </a:r>
            <a:r>
              <a:rPr lang="tr-TR" sz="1800" dirty="0">
                <a:effectLst/>
                <a:latin typeface="Cambria" panose="02040503050406030204" pitchFamily="18" charset="0"/>
              </a:rPr>
              <a:t>meydana gelen eksilmeyi gidermektir. </a:t>
            </a:r>
            <a:r>
              <a:rPr lang="tr-TR" sz="1800" dirty="0" err="1">
                <a:effectLst/>
                <a:latin typeface="Cambria" panose="02040503050406030204" pitchFamily="18" charset="0"/>
              </a:rPr>
              <a:t>Diğer</a:t>
            </a:r>
            <a:r>
              <a:rPr lang="tr-TR" sz="1800" dirty="0">
                <a:effectLst/>
                <a:latin typeface="Cambria" panose="02040503050406030204" pitchFamily="18" charset="0"/>
              </a:rPr>
              <a:t> bir </a:t>
            </a:r>
            <a:r>
              <a:rPr lang="tr-TR" sz="1800" dirty="0" err="1">
                <a:effectLst/>
                <a:latin typeface="Cambria" panose="02040503050406030204" pitchFamily="18" charset="0"/>
              </a:rPr>
              <a:t>deyişle</a:t>
            </a:r>
            <a:r>
              <a:rPr lang="tr-TR" sz="1800" dirty="0">
                <a:effectLst/>
                <a:latin typeface="Cambria" panose="02040503050406030204" pitchFamily="18" charset="0"/>
              </a:rPr>
              <a:t> </a:t>
            </a:r>
            <a:r>
              <a:rPr lang="tr-TR" sz="1800" b="1" dirty="0">
                <a:effectLst/>
                <a:latin typeface="Cambria" panose="02040503050406030204" pitchFamily="18" charset="0"/>
              </a:rPr>
              <a:t>maddi tazminatın hesabında kaza veya hastalık meydana </a:t>
            </a:r>
            <a:r>
              <a:rPr lang="tr-TR" sz="1800" b="1" dirty="0" err="1">
                <a:effectLst/>
                <a:latin typeface="Cambria" panose="02040503050406030204" pitchFamily="18" charset="0"/>
              </a:rPr>
              <a:t>gelmemis</a:t>
            </a:r>
            <a:r>
              <a:rPr lang="tr-TR" sz="1800" b="1" dirty="0">
                <a:effectLst/>
                <a:latin typeface="Cambria" panose="02040503050406030204" pitchFamily="18" charset="0"/>
              </a:rPr>
              <a:t>̧ olsaydı </a:t>
            </a:r>
            <a:r>
              <a:rPr lang="tr-TR" sz="1800" b="1" dirty="0" err="1">
                <a:effectLst/>
                <a:latin typeface="Cambria" panose="02040503050406030204" pitchFamily="18" charset="0"/>
              </a:rPr>
              <a:t>işçi</a:t>
            </a:r>
            <a:r>
              <a:rPr lang="tr-TR" sz="1800" b="1" dirty="0">
                <a:effectLst/>
                <a:latin typeface="Cambria" panose="02040503050406030204" pitchFamily="18" charset="0"/>
              </a:rPr>
              <a:t> hangi maddi durumda olacaktı ise, o durumun </a:t>
            </a:r>
            <a:r>
              <a:rPr lang="tr-TR" sz="1800" b="1" dirty="0" err="1">
                <a:effectLst/>
                <a:latin typeface="Cambria" panose="02040503050406030204" pitchFamily="18" charset="0"/>
              </a:rPr>
              <a:t>sağlanması</a:t>
            </a:r>
            <a:r>
              <a:rPr lang="tr-TR" sz="1800" b="1" dirty="0">
                <a:effectLst/>
                <a:latin typeface="Cambria" panose="02040503050406030204" pitchFamily="18" charset="0"/>
              </a:rPr>
              <a:t> </a:t>
            </a:r>
            <a:r>
              <a:rPr lang="tr-TR" sz="1800" dirty="0">
                <a:effectLst/>
                <a:latin typeface="Cambria" panose="02040503050406030204" pitchFamily="18" charset="0"/>
              </a:rPr>
              <a:t>hedeflenmektedir.</a:t>
            </a:r>
          </a:p>
          <a:p>
            <a:r>
              <a:rPr lang="tr-TR" sz="1800" dirty="0">
                <a:effectLst/>
                <a:latin typeface="Cambria" panose="02040503050406030204" pitchFamily="18" charset="0"/>
              </a:rPr>
              <a:t> </a:t>
            </a:r>
            <a:r>
              <a:rPr lang="tr-TR" sz="1800" b="1" dirty="0">
                <a:effectLst/>
                <a:latin typeface="Cambria" panose="02040503050406030204" pitchFamily="18" charset="0"/>
              </a:rPr>
              <a:t>Destekten Yoksun Kalma Tazminatı </a:t>
            </a:r>
            <a:r>
              <a:rPr lang="tr-TR" dirty="0"/>
              <a:t>: </a:t>
            </a:r>
            <a:r>
              <a:rPr lang="tr-TR" sz="1800" b="1" dirty="0" err="1">
                <a:effectLst/>
                <a:latin typeface="Cambria" panose="02040503050406030204" pitchFamily="18" charset="0"/>
              </a:rPr>
              <a:t>İs</a:t>
            </a:r>
            <a:r>
              <a:rPr lang="tr-TR" sz="1800" b="1" dirty="0">
                <a:effectLst/>
                <a:latin typeface="Cambria" panose="02040503050406030204" pitchFamily="18" charset="0"/>
              </a:rPr>
              <a:t>̧ kazası veya meslek </a:t>
            </a:r>
            <a:r>
              <a:rPr lang="tr-TR" sz="1800" b="1" dirty="0" err="1">
                <a:effectLst/>
                <a:latin typeface="Cambria" panose="02040503050406030204" pitchFamily="18" charset="0"/>
              </a:rPr>
              <a:t>hastalığı</a:t>
            </a:r>
            <a:r>
              <a:rPr lang="tr-TR" sz="1800" b="1" dirty="0">
                <a:effectLst/>
                <a:latin typeface="Cambria" panose="02040503050406030204" pitchFamily="18" charset="0"/>
              </a:rPr>
              <a:t> sonucu </a:t>
            </a:r>
            <a:r>
              <a:rPr lang="tr-TR" sz="1800" b="1" dirty="0" err="1">
                <a:effectLst/>
                <a:latin typeface="Cambria" panose="02040503050406030204" pitchFamily="18" charset="0"/>
              </a:rPr>
              <a:t>işçinin</a:t>
            </a:r>
            <a:r>
              <a:rPr lang="tr-TR" sz="1800" b="1" dirty="0">
                <a:effectLst/>
                <a:latin typeface="Cambria" panose="02040503050406030204" pitchFamily="18" charset="0"/>
              </a:rPr>
              <a:t> hayatını kaybetmesi </a:t>
            </a:r>
            <a:r>
              <a:rPr lang="tr-TR" sz="1800" b="1" dirty="0" err="1">
                <a:effectLst/>
                <a:latin typeface="Cambria" panose="02040503050406030204" pitchFamily="18" charset="0"/>
              </a:rPr>
              <a:t>üzerine</a:t>
            </a:r>
            <a:r>
              <a:rPr lang="tr-TR" sz="1800" b="1" dirty="0">
                <a:effectLst/>
                <a:latin typeface="Cambria" panose="02040503050406030204" pitchFamily="18" charset="0"/>
              </a:rPr>
              <a:t> yakınları </a:t>
            </a:r>
            <a:r>
              <a:rPr lang="tr-TR" sz="1800" b="1" dirty="0" err="1">
                <a:effectLst/>
                <a:latin typeface="Cambria" panose="02040503050406030204" pitchFamily="18" charset="0"/>
              </a:rPr>
              <a:t>işverenden</a:t>
            </a:r>
            <a:r>
              <a:rPr lang="tr-TR" sz="1800" b="1" dirty="0">
                <a:effectLst/>
                <a:latin typeface="Cambria" panose="02040503050406030204" pitchFamily="18" charset="0"/>
              </a:rPr>
              <a:t> destekten yoksun kalma tazminatı </a:t>
            </a:r>
            <a:r>
              <a:rPr lang="tr-TR" sz="1800" dirty="0">
                <a:effectLst/>
                <a:latin typeface="Cambria" panose="02040503050406030204" pitchFamily="18" charset="0"/>
              </a:rPr>
              <a:t>isteyebilirler. </a:t>
            </a:r>
            <a:r>
              <a:rPr lang="tr-TR" sz="1800" dirty="0" err="1">
                <a:effectLst/>
                <a:latin typeface="Cambria" panose="02040503050406030204" pitchFamily="18" charset="0"/>
              </a:rPr>
              <a:t>İşçinin</a:t>
            </a:r>
            <a:r>
              <a:rPr lang="tr-TR" sz="1800" dirty="0">
                <a:effectLst/>
                <a:latin typeface="Cambria" panose="02040503050406030204" pitchFamily="18" charset="0"/>
              </a:rPr>
              <a:t> yakınları, tazminat istemini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 uyarınca taleplerini </a:t>
            </a:r>
            <a:r>
              <a:rPr lang="tr-TR" sz="1800" dirty="0" err="1">
                <a:effectLst/>
                <a:latin typeface="Cambria" panose="02040503050406030204" pitchFamily="18" charset="0"/>
              </a:rPr>
              <a:t>sözleşmeye</a:t>
            </a:r>
            <a:r>
              <a:rPr lang="tr-TR" sz="1800" dirty="0">
                <a:effectLst/>
                <a:latin typeface="Cambria" panose="02040503050406030204" pitchFamily="18" charset="0"/>
              </a:rPr>
              <a:t> aykırılık </a:t>
            </a:r>
            <a:r>
              <a:rPr lang="tr-TR" sz="1800" dirty="0" err="1">
                <a:effectLst/>
                <a:latin typeface="Cambria" panose="02040503050406030204" pitchFamily="18" charset="0"/>
              </a:rPr>
              <a:t>hükümlerine</a:t>
            </a:r>
            <a:r>
              <a:rPr lang="tr-TR" sz="1800" dirty="0">
                <a:effectLst/>
                <a:latin typeface="Cambria" panose="02040503050406030204" pitchFamily="18" charset="0"/>
              </a:rPr>
              <a:t> de dayandırabilirler (m. 417/III). </a:t>
            </a:r>
            <a:r>
              <a:rPr lang="tr-TR" sz="1800" b="1" dirty="0" err="1">
                <a:effectLst/>
                <a:latin typeface="Cambria" panose="02040503050406030204" pitchFamily="18" charset="0"/>
              </a:rPr>
              <a:t>İşçinin</a:t>
            </a:r>
            <a:r>
              <a:rPr lang="tr-TR" sz="1800" b="1" dirty="0">
                <a:effectLst/>
                <a:latin typeface="Cambria" panose="02040503050406030204" pitchFamily="18" charset="0"/>
              </a:rPr>
              <a:t> yakınlarıyla kastedilen </a:t>
            </a:r>
            <a:r>
              <a:rPr lang="tr-TR" sz="1800" b="1" dirty="0" err="1">
                <a:effectLst/>
                <a:latin typeface="Cambria" panose="02040503050406030204" pitchFamily="18" charset="0"/>
              </a:rPr>
              <a:t>mirasçıları</a:t>
            </a:r>
            <a:r>
              <a:rPr lang="tr-TR" sz="1800" b="1" dirty="0">
                <a:effectLst/>
                <a:latin typeface="Cambria" panose="02040503050406030204" pitchFamily="18" charset="0"/>
              </a:rPr>
              <a:t> </a:t>
            </a:r>
            <a:r>
              <a:rPr lang="tr-TR" sz="1800" b="1" dirty="0" err="1">
                <a:effectLst/>
                <a:latin typeface="Cambria" panose="02040503050406030204" pitchFamily="18" charset="0"/>
              </a:rPr>
              <a:t>değildir</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hayattayken maddi destekte </a:t>
            </a:r>
            <a:r>
              <a:rPr lang="tr-TR" sz="1800" dirty="0" err="1">
                <a:effectLst/>
                <a:latin typeface="Cambria" panose="02040503050406030204" pitchFamily="18" charset="0"/>
              </a:rPr>
              <a:t>bulunduğu</a:t>
            </a:r>
            <a:r>
              <a:rPr lang="tr-TR" sz="1800" dirty="0">
                <a:effectLst/>
                <a:latin typeface="Cambria" panose="02040503050406030204" pitchFamily="18" charset="0"/>
              </a:rPr>
              <a:t>, tamamen veya kısmen </a:t>
            </a:r>
            <a:r>
              <a:rPr lang="tr-TR" sz="1800" dirty="0" err="1">
                <a:effectLst/>
                <a:latin typeface="Cambria" panose="02040503050406030204" pitchFamily="18" charset="0"/>
              </a:rPr>
              <a:t>ihtiyaçlarını</a:t>
            </a:r>
            <a:r>
              <a:rPr lang="tr-TR" sz="1800" dirty="0">
                <a:effectLst/>
                <a:latin typeface="Cambria" panose="02040503050406030204" pitchFamily="18" charset="0"/>
              </a:rPr>
              <a:t> </a:t>
            </a:r>
            <a:r>
              <a:rPr lang="tr-TR" sz="1800" dirty="0" err="1">
                <a:effectLst/>
                <a:latin typeface="Cambria" panose="02040503050406030204" pitchFamily="18" charset="0"/>
              </a:rPr>
              <a:t>karşıladığı</a:t>
            </a:r>
            <a:r>
              <a:rPr lang="tr-TR" sz="1800" dirty="0">
                <a:effectLst/>
                <a:latin typeface="Cambria" panose="02040503050406030204" pitchFamily="18" charset="0"/>
              </a:rPr>
              <a:t> </a:t>
            </a:r>
            <a:r>
              <a:rPr lang="tr-TR" sz="1800" dirty="0" err="1">
                <a:effectLst/>
                <a:latin typeface="Cambria" panose="02040503050406030204" pitchFamily="18" charset="0"/>
              </a:rPr>
              <a:t>kişiler</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hayatını kaybetmesi nedeniyle </a:t>
            </a:r>
            <a:r>
              <a:rPr lang="tr-TR" sz="1800" dirty="0" err="1">
                <a:effectLst/>
                <a:latin typeface="Cambria" panose="02040503050406030204" pitchFamily="18" charset="0"/>
              </a:rPr>
              <a:t>işverenden</a:t>
            </a:r>
            <a:r>
              <a:rPr lang="tr-TR" sz="1800" dirty="0">
                <a:effectLst/>
                <a:latin typeface="Cambria" panose="02040503050406030204" pitchFamily="18" charset="0"/>
              </a:rPr>
              <a:t> destekten yoksun kalma tazminatı isteyebilecektir. </a:t>
            </a:r>
            <a:endParaRPr lang="tr-TR" dirty="0"/>
          </a:p>
          <a:p>
            <a:endParaRPr lang="tr-TR" dirty="0"/>
          </a:p>
          <a:p>
            <a:endParaRPr lang="tr-TR" dirty="0"/>
          </a:p>
        </p:txBody>
      </p:sp>
    </p:spTree>
    <p:extLst>
      <p:ext uri="{BB962C8B-B14F-4D97-AF65-F5344CB8AC3E}">
        <p14:creationId xmlns:p14="http://schemas.microsoft.com/office/powerpoint/2010/main" val="3952602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29932-7B92-AD1F-A422-E1F327612D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5235FE6-C70C-D206-09B3-A2AA2446CD2D}"/>
              </a:ext>
            </a:extLst>
          </p:cNvPr>
          <p:cNvSpPr>
            <a:spLocks noGrp="1"/>
          </p:cNvSpPr>
          <p:nvPr>
            <p:ph idx="1"/>
          </p:nvPr>
        </p:nvSpPr>
        <p:spPr/>
        <p:txBody>
          <a:bodyPr/>
          <a:lstStyle/>
          <a:p>
            <a:r>
              <a:rPr lang="tr-TR" sz="1800" b="1" dirty="0">
                <a:effectLst/>
                <a:latin typeface="Cambria" panose="02040503050406030204" pitchFamily="18" charset="0"/>
              </a:rPr>
              <a:t>Manevi Tazminat </a:t>
            </a:r>
            <a:r>
              <a:rPr lang="tr-TR" b="1" dirty="0"/>
              <a:t>:</a:t>
            </a:r>
            <a:r>
              <a:rPr lang="tr-TR" sz="1800" dirty="0">
                <a:effectLst/>
                <a:latin typeface="Cambria" panose="02040503050406030204" pitchFamily="18" charset="0"/>
              </a:rPr>
              <a:t>Manevi tazminat talep hakkı,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Kanunu’nun 56. madde </a:t>
            </a:r>
            <a:r>
              <a:rPr lang="tr-TR" sz="1800" dirty="0" err="1">
                <a:effectLst/>
                <a:latin typeface="Cambria" panose="02040503050406030204" pitchFamily="18" charset="0"/>
              </a:rPr>
              <a:t>hükmünde</a:t>
            </a:r>
            <a:r>
              <a:rPr lang="tr-TR" sz="1800" dirty="0">
                <a:effectLst/>
                <a:latin typeface="Cambria" panose="02040503050406030204" pitchFamily="18" charset="0"/>
              </a:rPr>
              <a:t> </a:t>
            </a:r>
            <a:r>
              <a:rPr lang="tr-TR" sz="1800" i="1" dirty="0" err="1">
                <a:effectLst/>
                <a:latin typeface="Cambria" panose="02040503050406030204" pitchFamily="18" charset="0"/>
              </a:rPr>
              <a:t>düzenlenmiştir</a:t>
            </a:r>
            <a:r>
              <a:rPr lang="tr-TR" sz="1800" i="1" dirty="0">
                <a:effectLst/>
                <a:latin typeface="Cambria" panose="02040503050406030204" pitchFamily="18" charset="0"/>
              </a:rPr>
              <a:t>. </a:t>
            </a:r>
            <a:r>
              <a:rPr lang="tr-TR" sz="1800" i="1" dirty="0" err="1">
                <a:effectLst/>
                <a:latin typeface="Cambria" panose="02040503050406030204" pitchFamily="18" charset="0"/>
              </a:rPr>
              <a:t>İlgili</a:t>
            </a:r>
            <a:r>
              <a:rPr lang="tr-TR" sz="1800" i="1" dirty="0">
                <a:effectLst/>
                <a:latin typeface="Cambria" panose="02040503050406030204" pitchFamily="18" charset="0"/>
              </a:rPr>
              <a:t> </a:t>
            </a:r>
            <a:r>
              <a:rPr lang="tr-TR" sz="1800" i="1" dirty="0" err="1">
                <a:effectLst/>
                <a:latin typeface="Cambria" panose="02040503050406030204" pitchFamily="18" charset="0"/>
              </a:rPr>
              <a:t>hüküm</a:t>
            </a:r>
            <a:r>
              <a:rPr lang="tr-TR" sz="1800" i="1" dirty="0">
                <a:effectLst/>
                <a:latin typeface="Cambria" panose="02040503050406030204" pitchFamily="18" charset="0"/>
              </a:rPr>
              <a:t> uyarınca, iş kazası veya meslek </a:t>
            </a:r>
            <a:r>
              <a:rPr lang="tr-TR" sz="1800" i="1" dirty="0" err="1">
                <a:effectLst/>
                <a:latin typeface="Cambria" panose="02040503050406030204" pitchFamily="18" charset="0"/>
              </a:rPr>
              <a:t>hastalığı</a:t>
            </a:r>
            <a:r>
              <a:rPr lang="tr-TR" sz="1800" i="1" dirty="0">
                <a:effectLst/>
                <a:latin typeface="Cambria" panose="02040503050406030204" pitchFamily="18" charset="0"/>
              </a:rPr>
              <a:t> </a:t>
            </a:r>
            <a:r>
              <a:rPr lang="tr-TR" sz="1800" i="1" dirty="0" err="1">
                <a:effectLst/>
                <a:latin typeface="Cambria" panose="02040503050406030204" pitchFamily="18" charset="0"/>
              </a:rPr>
              <a:t>ölümle</a:t>
            </a:r>
            <a:r>
              <a:rPr lang="tr-TR" sz="1800" i="1" dirty="0">
                <a:effectLst/>
                <a:latin typeface="Cambria" panose="02040503050406030204" pitchFamily="18" charset="0"/>
              </a:rPr>
              <a:t> </a:t>
            </a:r>
            <a:r>
              <a:rPr lang="tr-TR" sz="1800" i="1" dirty="0" err="1">
                <a:effectLst/>
                <a:latin typeface="Cambria" panose="02040503050406030204" pitchFamily="18" charset="0"/>
              </a:rPr>
              <a:t>sonuçlanmadığı</a:t>
            </a:r>
            <a:r>
              <a:rPr lang="tr-TR" sz="1800" i="1" dirty="0">
                <a:effectLst/>
                <a:latin typeface="Cambria" panose="02040503050406030204" pitchFamily="18" charset="0"/>
              </a:rPr>
              <a:t> </a:t>
            </a:r>
            <a:r>
              <a:rPr lang="tr-TR" sz="1800" i="1" dirty="0" err="1">
                <a:effectLst/>
                <a:latin typeface="Cambria" panose="02040503050406030204" pitchFamily="18" charset="0"/>
              </a:rPr>
              <a:t>sürece</a:t>
            </a:r>
            <a:r>
              <a:rPr lang="tr-TR" sz="1800" i="1" dirty="0">
                <a:effectLst/>
                <a:latin typeface="Cambria" panose="02040503050406030204" pitchFamily="18" charset="0"/>
              </a:rPr>
              <a:t> </a:t>
            </a:r>
            <a:r>
              <a:rPr lang="tr-TR" sz="1800" b="1" dirty="0">
                <a:effectLst/>
                <a:latin typeface="Cambria" panose="02040503050406030204" pitchFamily="18" charset="0"/>
              </a:rPr>
              <a:t>kural olarak manevi tazminat, zarar </a:t>
            </a:r>
            <a:r>
              <a:rPr lang="tr-TR" sz="1800" b="1" dirty="0" err="1">
                <a:effectLst/>
                <a:latin typeface="Cambria" panose="02040503050406030204" pitchFamily="18" charset="0"/>
              </a:rPr>
              <a:t>gören</a:t>
            </a:r>
            <a:r>
              <a:rPr lang="tr-TR" sz="1800" b="1" dirty="0">
                <a:effectLst/>
                <a:latin typeface="Cambria" panose="02040503050406030204" pitchFamily="18" charset="0"/>
              </a:rPr>
              <a:t>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dirty="0">
                <a:effectLst/>
                <a:latin typeface="Cambria" panose="02040503050406030204" pitchFamily="18" charset="0"/>
              </a:rPr>
              <a:t>tarafından istenebilir. Ancak </a:t>
            </a:r>
            <a:r>
              <a:rPr lang="tr-TR" sz="1800" b="1" i="1" dirty="0" err="1">
                <a:effectLst/>
                <a:latin typeface="Cambria" panose="02040503050406030204" pitchFamily="18" charset="0"/>
              </a:rPr>
              <a:t>ölüm</a:t>
            </a:r>
            <a:r>
              <a:rPr lang="tr-TR" sz="1800" b="1" i="1" dirty="0">
                <a:effectLst/>
                <a:latin typeface="Cambria" panose="02040503050406030204" pitchFamily="18" charset="0"/>
              </a:rPr>
              <a:t> </a:t>
            </a:r>
            <a:r>
              <a:rPr lang="tr-TR" sz="1800" b="1" i="1" dirty="0" err="1">
                <a:effectLst/>
                <a:latin typeface="Cambria" panose="02040503050406030204" pitchFamily="18" charset="0"/>
              </a:rPr>
              <a:t>gerçekleşmemis</a:t>
            </a:r>
            <a:r>
              <a:rPr lang="tr-TR" sz="1800" b="1" i="1" dirty="0">
                <a:effectLst/>
                <a:latin typeface="Cambria" panose="02040503050406030204" pitchFamily="18" charset="0"/>
              </a:rPr>
              <a:t>̧ olmamakla birlikte </a:t>
            </a:r>
            <a:r>
              <a:rPr lang="tr-TR" sz="1800" b="1" i="1" dirty="0" err="1">
                <a:effectLst/>
                <a:latin typeface="Cambria" panose="02040503050406030204" pitchFamily="18" charset="0"/>
              </a:rPr>
              <a:t>ağır</a:t>
            </a:r>
            <a:r>
              <a:rPr lang="tr-TR" sz="1800" b="1" i="1" dirty="0">
                <a:effectLst/>
                <a:latin typeface="Cambria" panose="02040503050406030204" pitchFamily="18" charset="0"/>
              </a:rPr>
              <a:t> bedensel zarar </a:t>
            </a:r>
            <a:r>
              <a:rPr lang="tr-TR" sz="1800" b="1" i="1" dirty="0" err="1">
                <a:effectLst/>
                <a:latin typeface="Cambria" panose="02040503050406030204" pitchFamily="18" charset="0"/>
              </a:rPr>
              <a:t>söz</a:t>
            </a:r>
            <a:r>
              <a:rPr lang="tr-TR" sz="1800" b="1" i="1" dirty="0">
                <a:effectLst/>
                <a:latin typeface="Cambria" panose="02040503050406030204" pitchFamily="18" charset="0"/>
              </a:rPr>
              <a:t> konusu ise</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yanında yakınları da </a:t>
            </a:r>
            <a:r>
              <a:rPr lang="tr-TR" sz="1800" i="1" dirty="0" err="1">
                <a:effectLst/>
                <a:latin typeface="Cambria" panose="02040503050406030204" pitchFamily="18" charset="0"/>
              </a:rPr>
              <a:t>işverenden</a:t>
            </a:r>
            <a:r>
              <a:rPr lang="tr-TR" sz="1800" i="1" dirty="0">
                <a:effectLst/>
                <a:latin typeface="Cambria" panose="02040503050406030204" pitchFamily="18" charset="0"/>
              </a:rPr>
              <a:t> veya </a:t>
            </a:r>
            <a:r>
              <a:rPr lang="tr-TR" sz="1800" i="1" dirty="0" err="1">
                <a:effectLst/>
                <a:latin typeface="Cambria" panose="02040503050406030204" pitchFamily="18" charset="0"/>
              </a:rPr>
              <a:t>üçüncu</a:t>
            </a:r>
            <a:r>
              <a:rPr lang="tr-TR" sz="1800" i="1" dirty="0">
                <a:effectLst/>
                <a:latin typeface="Cambria" panose="02040503050406030204" pitchFamily="18" charset="0"/>
              </a:rPr>
              <a:t>̈ </a:t>
            </a:r>
            <a:r>
              <a:rPr lang="tr-TR" sz="1800" i="1" dirty="0" err="1">
                <a:effectLst/>
                <a:latin typeface="Cambria" panose="02040503050406030204" pitchFamily="18" charset="0"/>
              </a:rPr>
              <a:t>kişilerden</a:t>
            </a:r>
            <a:r>
              <a:rPr lang="tr-TR" sz="1800" i="1" dirty="0">
                <a:effectLst/>
                <a:latin typeface="Cambria" panose="02040503050406030204" pitchFamily="18" charset="0"/>
              </a:rPr>
              <a:t> manevi tazminat isteminde bulunabilecektir (TBK m</a:t>
            </a:r>
            <a:r>
              <a:rPr lang="tr-TR" sz="1800" dirty="0">
                <a:effectLst/>
                <a:latin typeface="Cambria" panose="02040503050406030204" pitchFamily="18" charset="0"/>
              </a:rPr>
              <a:t>. 56/II). </a:t>
            </a:r>
            <a:endParaRPr lang="tr-TR" dirty="0"/>
          </a:p>
          <a:p>
            <a:r>
              <a:rPr lang="tr-TR" sz="1800" i="1" dirty="0" err="1">
                <a:effectLst/>
                <a:latin typeface="Cambria" panose="02040503050406030204" pitchFamily="18" charset="0"/>
              </a:rPr>
              <a:t>İs</a:t>
            </a:r>
            <a:r>
              <a:rPr lang="tr-TR" sz="1800" i="1" dirty="0">
                <a:effectLst/>
                <a:latin typeface="Cambria" panose="02040503050406030204" pitchFamily="18" charset="0"/>
              </a:rPr>
              <a:t>̧ kazası veya meslek </a:t>
            </a:r>
            <a:r>
              <a:rPr lang="tr-TR" sz="1800" i="1" dirty="0" err="1">
                <a:effectLst/>
                <a:latin typeface="Cambria" panose="02040503050406030204" pitchFamily="18" charset="0"/>
              </a:rPr>
              <a:t>hastalığı</a:t>
            </a:r>
            <a:r>
              <a:rPr lang="tr-TR" sz="1800" i="1" dirty="0">
                <a:effectLst/>
                <a:latin typeface="Cambria" panose="02040503050406030204" pitchFamily="18" charset="0"/>
              </a:rPr>
              <a:t> </a:t>
            </a:r>
            <a:r>
              <a:rPr lang="tr-TR" sz="1800" b="1" i="1" dirty="0" err="1">
                <a:effectLst/>
                <a:latin typeface="Cambria" panose="02040503050406030204" pitchFamily="18" charset="0"/>
              </a:rPr>
              <a:t>ölümle</a:t>
            </a:r>
            <a:r>
              <a:rPr lang="tr-TR" sz="1800" b="1" i="1" dirty="0">
                <a:effectLst/>
                <a:latin typeface="Cambria" panose="02040503050406030204" pitchFamily="18" charset="0"/>
              </a:rPr>
              <a:t> </a:t>
            </a:r>
            <a:r>
              <a:rPr lang="tr-TR" sz="1800" b="1" i="1" dirty="0" err="1">
                <a:effectLst/>
                <a:latin typeface="Cambria" panose="02040503050406030204" pitchFamily="18" charset="0"/>
              </a:rPr>
              <a:t>sonuçlanmışsa</a:t>
            </a:r>
            <a:r>
              <a:rPr lang="tr-TR" sz="1800" b="1" i="1" dirty="0">
                <a:effectLst/>
                <a:latin typeface="Cambria" panose="02040503050406030204" pitchFamily="18" charset="0"/>
              </a:rPr>
              <a:t>, </a:t>
            </a:r>
            <a:r>
              <a:rPr lang="tr-TR" sz="1800" b="1" i="1" dirty="0" err="1">
                <a:effectLst/>
                <a:latin typeface="Cambria" panose="02040503050406030204" pitchFamily="18" charset="0"/>
              </a:rPr>
              <a:t>işçinin</a:t>
            </a:r>
            <a:r>
              <a:rPr lang="tr-TR" sz="1800" b="1" i="1" dirty="0">
                <a:effectLst/>
                <a:latin typeface="Cambria" panose="02040503050406030204" pitchFamily="18" charset="0"/>
              </a:rPr>
              <a:t> yakınları </a:t>
            </a:r>
            <a:r>
              <a:rPr lang="tr-TR" sz="1800" dirty="0">
                <a:effectLst/>
                <a:latin typeface="Cambria" panose="02040503050406030204" pitchFamily="18" charset="0"/>
              </a:rPr>
              <a:t>manevi tazminat isteme hakkına sahiptir. Destekten yoksun kalma tazminatında </a:t>
            </a:r>
            <a:r>
              <a:rPr lang="tr-TR" sz="1800" dirty="0" err="1">
                <a:effectLst/>
                <a:latin typeface="Cambria" panose="02040503050406030204" pitchFamily="18" charset="0"/>
              </a:rPr>
              <a:t>olduğu</a:t>
            </a:r>
            <a:r>
              <a:rPr lang="tr-TR" sz="1800" dirty="0">
                <a:effectLst/>
                <a:latin typeface="Cambria" panose="02040503050406030204" pitchFamily="18" charset="0"/>
              </a:rPr>
              <a:t> gibi, manevi tazminat- ta da </a:t>
            </a:r>
            <a:r>
              <a:rPr lang="tr-TR" sz="1800" dirty="0" err="1">
                <a:effectLst/>
                <a:latin typeface="Cambria" panose="02040503050406030204" pitchFamily="18" charset="0"/>
              </a:rPr>
              <a:t>mirasçılık</a:t>
            </a:r>
            <a:r>
              <a:rPr lang="tr-TR" sz="1800" dirty="0">
                <a:effectLst/>
                <a:latin typeface="Cambria" panose="02040503050406030204" pitchFamily="18" charset="0"/>
              </a:rPr>
              <a:t> </a:t>
            </a:r>
            <a:r>
              <a:rPr lang="tr-TR" sz="1800" dirty="0" err="1">
                <a:effectLst/>
                <a:latin typeface="Cambria" panose="02040503050406030204" pitchFamily="18" charset="0"/>
              </a:rPr>
              <a:t>koşulu</a:t>
            </a:r>
            <a:r>
              <a:rPr lang="tr-TR" sz="1800" dirty="0">
                <a:effectLst/>
                <a:latin typeface="Cambria" panose="02040503050406030204" pitchFamily="18" charset="0"/>
              </a:rPr>
              <a:t> bulunmamaktadır. Bununla birlikte destekten yoksun kalma </a:t>
            </a:r>
            <a:r>
              <a:rPr lang="tr-TR" sz="1800" dirty="0" err="1">
                <a:effectLst/>
                <a:latin typeface="Cambria" panose="02040503050406030204" pitchFamily="18" charset="0"/>
              </a:rPr>
              <a:t>tazmina</a:t>
            </a:r>
            <a:r>
              <a:rPr lang="tr-TR" sz="1800" dirty="0">
                <a:effectLst/>
                <a:latin typeface="Cambria" panose="02040503050406030204" pitchFamily="18" charset="0"/>
              </a:rPr>
              <a:t>- tından farklı olarak </a:t>
            </a:r>
            <a:r>
              <a:rPr lang="tr-TR" sz="1800" b="1" dirty="0">
                <a:effectLst/>
                <a:latin typeface="Cambria" panose="02040503050406030204" pitchFamily="18" charset="0"/>
              </a:rPr>
              <a:t>manevi tazminat isteyebilecek yakınlar belirlenirken</a:t>
            </a:r>
            <a:r>
              <a:rPr lang="tr-TR" sz="1800" dirty="0">
                <a:effectLst/>
                <a:latin typeface="Cambria" panose="02040503050406030204" pitchFamily="18" charset="0"/>
              </a:rPr>
              <a:t>, maddi destek </a:t>
            </a:r>
            <a:r>
              <a:rPr lang="tr-TR" sz="1800" dirty="0" err="1">
                <a:effectLst/>
                <a:latin typeface="Cambria" panose="02040503050406030204" pitchFamily="18" charset="0"/>
              </a:rPr>
              <a:t>ilişkisine</a:t>
            </a:r>
            <a:r>
              <a:rPr lang="tr-TR" sz="1800" dirty="0">
                <a:effectLst/>
                <a:latin typeface="Cambria" panose="02040503050406030204" pitchFamily="18" charset="0"/>
              </a:rPr>
              <a:t> </a:t>
            </a:r>
            <a:r>
              <a:rPr lang="tr-TR" sz="1800" dirty="0" err="1">
                <a:effectLst/>
                <a:latin typeface="Cambria" panose="02040503050406030204" pitchFamily="18" charset="0"/>
              </a:rPr>
              <a:t>değil</a:t>
            </a:r>
            <a:r>
              <a:rPr lang="tr-TR" sz="1800" dirty="0">
                <a:effectLst/>
                <a:latin typeface="Cambria" panose="02040503050406030204" pitchFamily="18" charset="0"/>
              </a:rPr>
              <a:t>, </a:t>
            </a:r>
            <a:r>
              <a:rPr lang="tr-TR" sz="1800" b="1" dirty="0">
                <a:effectLst/>
                <a:latin typeface="Cambria" panose="02040503050406030204" pitchFamily="18" charset="0"/>
              </a:rPr>
              <a:t>duygusal </a:t>
            </a:r>
            <a:r>
              <a:rPr lang="tr-TR" sz="1800" b="1" dirty="0" err="1">
                <a:effectLst/>
                <a:latin typeface="Cambria" panose="02040503050406030204" pitchFamily="18" charset="0"/>
              </a:rPr>
              <a:t>yakınlığa</a:t>
            </a:r>
            <a:r>
              <a:rPr lang="tr-TR" sz="1800" b="1" dirty="0">
                <a:effectLst/>
                <a:latin typeface="Cambria" panose="02040503050406030204" pitchFamily="18" charset="0"/>
              </a:rPr>
              <a:t> </a:t>
            </a:r>
            <a:r>
              <a:rPr lang="tr-TR" sz="1800" dirty="0">
                <a:effectLst/>
                <a:latin typeface="Cambria" panose="02040503050406030204" pitchFamily="18" charset="0"/>
              </a:rPr>
              <a:t>bakılmaktadır. </a:t>
            </a:r>
            <a:endParaRPr lang="tr-TR" dirty="0"/>
          </a:p>
        </p:txBody>
      </p:sp>
    </p:spTree>
    <p:extLst>
      <p:ext uri="{BB962C8B-B14F-4D97-AF65-F5344CB8AC3E}">
        <p14:creationId xmlns:p14="http://schemas.microsoft.com/office/powerpoint/2010/main" val="1872456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EEE983-85B1-1A7A-72B0-D74D7ADB170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0960C50-8461-CE77-4D76-E15EC09532B5}"/>
              </a:ext>
            </a:extLst>
          </p:cNvPr>
          <p:cNvSpPr>
            <a:spLocks noGrp="1"/>
          </p:cNvSpPr>
          <p:nvPr>
            <p:ph idx="1"/>
          </p:nvPr>
        </p:nvSpPr>
        <p:spPr/>
        <p:txBody>
          <a:bodyPr/>
          <a:lstStyle/>
          <a:p>
            <a:r>
              <a:rPr lang="tr-TR" sz="1800" b="1" dirty="0" err="1">
                <a:effectLst/>
                <a:latin typeface="Cambria" panose="02040503050406030204" pitchFamily="18" charset="0"/>
              </a:rPr>
              <a:t>dd</a:t>
            </a:r>
            <a:r>
              <a:rPr lang="tr-TR" sz="1800" b="1" dirty="0">
                <a:effectLst/>
                <a:latin typeface="Cambria" panose="02040503050406030204" pitchFamily="18" charset="0"/>
              </a:rPr>
              <a:t>. Sosyal </a:t>
            </a:r>
            <a:r>
              <a:rPr lang="tr-TR" sz="1800" b="1" dirty="0" err="1">
                <a:effectLst/>
                <a:latin typeface="Cambria" panose="02040503050406030204" pitchFamily="18" charset="0"/>
              </a:rPr>
              <a:t>Güvenlik</a:t>
            </a:r>
            <a:r>
              <a:rPr lang="tr-TR" sz="1800" b="1" dirty="0">
                <a:effectLst/>
                <a:latin typeface="Cambria" panose="02040503050406030204" pitchFamily="18" charset="0"/>
              </a:rPr>
              <a:t> Kurumunun </a:t>
            </a:r>
            <a:r>
              <a:rPr lang="tr-TR" sz="1800" b="1" dirty="0" err="1">
                <a:effectLst/>
                <a:latin typeface="Cambria" panose="02040503050406030204" pitchFamily="18" charset="0"/>
              </a:rPr>
              <a:t>Rücu</a:t>
            </a:r>
            <a:r>
              <a:rPr lang="tr-TR" sz="1800" b="1" dirty="0">
                <a:effectLst/>
                <a:latin typeface="Cambria" panose="02040503050406030204" pitchFamily="18" charset="0"/>
              </a:rPr>
              <a:t> Davaları </a:t>
            </a:r>
            <a:r>
              <a:rPr lang="tr-TR" b="1" dirty="0"/>
              <a:t>:</a:t>
            </a:r>
            <a:r>
              <a:rPr lang="tr-TR" sz="1800" dirty="0">
                <a:effectLst/>
                <a:latin typeface="Cambria" panose="02040503050406030204" pitchFamily="18" charset="0"/>
              </a:rPr>
              <a:t>Sosyal </a:t>
            </a:r>
            <a:r>
              <a:rPr lang="tr-TR" sz="1800" dirty="0" err="1">
                <a:effectLst/>
                <a:latin typeface="Cambria" panose="02040503050406030204" pitchFamily="18" charset="0"/>
              </a:rPr>
              <a:t>Güvenlik</a:t>
            </a:r>
            <a:r>
              <a:rPr lang="tr-TR" sz="1800" dirty="0">
                <a:effectLst/>
                <a:latin typeface="Cambria" panose="02040503050406030204" pitchFamily="18" charset="0"/>
              </a:rPr>
              <a:t> Kurumu, </a:t>
            </a:r>
            <a:r>
              <a:rPr lang="tr-TR" sz="1800" dirty="0" err="1">
                <a:effectLst/>
                <a:latin typeface="Cambria" panose="02040503050406030204" pitchFamily="18" charset="0"/>
              </a:rPr>
              <a:t>rücu</a:t>
            </a:r>
            <a:r>
              <a:rPr lang="tr-TR" sz="1800" dirty="0">
                <a:effectLst/>
                <a:latin typeface="Cambria" panose="02040503050406030204" pitchFamily="18" charset="0"/>
              </a:rPr>
              <a:t> davalarında iş kazası ve meslek </a:t>
            </a:r>
            <a:r>
              <a:rPr lang="tr-TR" sz="1800" dirty="0" err="1">
                <a:effectLst/>
                <a:latin typeface="Cambria" panose="02040503050406030204" pitchFamily="18" charset="0"/>
              </a:rPr>
              <a:t>hastalığı</a:t>
            </a:r>
            <a:r>
              <a:rPr lang="tr-TR" sz="1800" dirty="0">
                <a:effectLst/>
                <a:latin typeface="Cambria" panose="02040503050406030204" pitchFamily="18" charset="0"/>
              </a:rPr>
              <a:t> nedeniyle sigortalıya veya hak sahiplerine </a:t>
            </a:r>
            <a:r>
              <a:rPr lang="tr-TR" sz="1800" dirty="0" err="1">
                <a:effectLst/>
                <a:latin typeface="Cambria" panose="02040503050406030204" pitchFamily="18" charset="0"/>
              </a:rPr>
              <a:t>yaptığı</a:t>
            </a:r>
            <a:r>
              <a:rPr lang="tr-TR" sz="1800" dirty="0">
                <a:effectLst/>
                <a:latin typeface="Cambria" panose="02040503050406030204" pitchFamily="18" charset="0"/>
              </a:rPr>
              <a:t> </a:t>
            </a:r>
            <a:r>
              <a:rPr lang="tr-TR" sz="1800" dirty="0" err="1">
                <a:effectLst/>
                <a:latin typeface="Cambria" panose="02040503050406030204" pitchFamily="18" charset="0"/>
              </a:rPr>
              <a:t>ödemeleri</a:t>
            </a:r>
            <a:r>
              <a:rPr lang="tr-TR" sz="1800" dirty="0">
                <a:effectLst/>
                <a:latin typeface="Cambria" panose="02040503050406030204" pitchFamily="18" charset="0"/>
              </a:rPr>
              <a:t> (</a:t>
            </a:r>
            <a:r>
              <a:rPr lang="tr-TR" sz="1800" dirty="0" err="1">
                <a:effectLst/>
                <a:latin typeface="Cambria" panose="02040503050406030204" pitchFamily="18" charset="0"/>
              </a:rPr>
              <a:t>örn</a:t>
            </a:r>
            <a:r>
              <a:rPr lang="tr-TR" sz="1800" dirty="0">
                <a:effectLst/>
                <a:latin typeface="Cambria" panose="02040503050406030204" pitchFamily="18" charset="0"/>
              </a:rPr>
              <a:t>. </a:t>
            </a:r>
            <a:r>
              <a:rPr lang="tr-TR" sz="1800" i="1" dirty="0" err="1">
                <a:effectLst/>
                <a:latin typeface="Cambria" panose="02040503050406030204" pitchFamily="18" charset="0"/>
              </a:rPr>
              <a:t>sürekli</a:t>
            </a:r>
            <a:r>
              <a:rPr lang="tr-TR" sz="1800" i="1" dirty="0">
                <a:effectLst/>
                <a:latin typeface="Cambria" panose="02040503050406030204" pitchFamily="18" charset="0"/>
              </a:rPr>
              <a:t> iş </a:t>
            </a:r>
            <a:r>
              <a:rPr lang="tr-TR" sz="1800" i="1" dirty="0" err="1">
                <a:effectLst/>
                <a:latin typeface="Cambria" panose="02040503050406030204" pitchFamily="18" charset="0"/>
              </a:rPr>
              <a:t>göremezlik</a:t>
            </a:r>
            <a:r>
              <a:rPr lang="tr-TR" sz="1800" i="1" dirty="0">
                <a:effectLst/>
                <a:latin typeface="Cambria" panose="02040503050406030204" pitchFamily="18" charset="0"/>
              </a:rPr>
              <a:t> geliri veya </a:t>
            </a:r>
            <a:r>
              <a:rPr lang="tr-TR" sz="1800" i="1" dirty="0" err="1">
                <a:effectLst/>
                <a:latin typeface="Cambria" panose="02040503050406030204" pitchFamily="18" charset="0"/>
              </a:rPr>
              <a:t>ölüm</a:t>
            </a:r>
            <a:r>
              <a:rPr lang="tr-TR" sz="1800" i="1" dirty="0">
                <a:effectLst/>
                <a:latin typeface="Cambria" panose="02040503050406030204" pitchFamily="18" charset="0"/>
              </a:rPr>
              <a:t> gelirine </a:t>
            </a:r>
            <a:r>
              <a:rPr lang="tr-TR" sz="1800" i="1" dirty="0" err="1">
                <a:effectLst/>
                <a:latin typeface="Cambria" panose="02040503050406030204" pitchFamily="18" charset="0"/>
              </a:rPr>
              <a:t>ilişkin</a:t>
            </a:r>
            <a:r>
              <a:rPr lang="tr-TR" sz="1800" i="1" dirty="0">
                <a:effectLst/>
                <a:latin typeface="Cambria" panose="02040503050406030204" pitchFamily="18" charset="0"/>
              </a:rPr>
              <a:t> ilk </a:t>
            </a:r>
            <a:r>
              <a:rPr lang="tr-TR" sz="1800" i="1" dirty="0" err="1">
                <a:effectLst/>
                <a:latin typeface="Cambria" panose="02040503050406030204" pitchFamily="18" charset="0"/>
              </a:rPr>
              <a:t>peşin</a:t>
            </a:r>
            <a:r>
              <a:rPr lang="tr-TR" sz="1800" i="1" dirty="0">
                <a:effectLst/>
                <a:latin typeface="Cambria" panose="02040503050406030204" pitchFamily="18" charset="0"/>
              </a:rPr>
              <a:t> sermaye </a:t>
            </a:r>
            <a:r>
              <a:rPr lang="tr-TR" sz="1800" i="1" dirty="0" err="1">
                <a:effectLst/>
                <a:latin typeface="Cambria" panose="02040503050406030204" pitchFamily="18" charset="0"/>
              </a:rPr>
              <a:t>değerini</a:t>
            </a:r>
            <a:r>
              <a:rPr lang="tr-TR" sz="1800" i="1" dirty="0">
                <a:effectLst/>
                <a:latin typeface="Cambria" panose="02040503050406030204" pitchFamily="18" charset="0"/>
              </a:rPr>
              <a:t>) kusuru olan </a:t>
            </a:r>
            <a:r>
              <a:rPr lang="tr-TR" sz="1800" i="1" dirty="0" err="1">
                <a:effectLst/>
                <a:latin typeface="Cambria" panose="02040503050406030204" pitchFamily="18" charset="0"/>
              </a:rPr>
              <a:t>işveren</a:t>
            </a:r>
            <a:r>
              <a:rPr lang="tr-TR" sz="1800" i="1" dirty="0">
                <a:effectLst/>
                <a:latin typeface="Cambria" panose="02040503050406030204" pitchFamily="18" charset="0"/>
              </a:rPr>
              <a:t> veya </a:t>
            </a:r>
            <a:r>
              <a:rPr lang="tr-TR" sz="1800" i="1" dirty="0" err="1">
                <a:effectLst/>
                <a:latin typeface="Cambria" panose="02040503050406030204" pitchFamily="18" charset="0"/>
              </a:rPr>
              <a:t>üçüncu</a:t>
            </a:r>
            <a:r>
              <a:rPr lang="tr-TR" sz="1800" i="1" dirty="0">
                <a:effectLst/>
                <a:latin typeface="Cambria" panose="02040503050406030204" pitchFamily="18" charset="0"/>
              </a:rPr>
              <a:t>̈ </a:t>
            </a:r>
            <a:r>
              <a:rPr lang="tr-TR" sz="1800" i="1" dirty="0" err="1">
                <a:effectLst/>
                <a:latin typeface="Cambria" panose="02040503050406030204" pitchFamily="18" charset="0"/>
              </a:rPr>
              <a:t>kişilerden</a:t>
            </a:r>
            <a:r>
              <a:rPr lang="tr-TR" sz="1800" i="1" dirty="0">
                <a:effectLst/>
                <a:latin typeface="Cambria" panose="02040503050406030204" pitchFamily="18" charset="0"/>
              </a:rPr>
              <a:t> talep etmektedir. B</a:t>
            </a:r>
            <a:r>
              <a:rPr lang="tr-TR" sz="1800" dirty="0">
                <a:effectLst/>
                <a:latin typeface="Cambria" panose="02040503050406030204" pitchFamily="18" charset="0"/>
              </a:rPr>
              <a:t>elirtilen taleplerin hukuki dayanakları, </a:t>
            </a:r>
            <a:r>
              <a:rPr lang="tr-TR" sz="1800" i="1" dirty="0" err="1">
                <a:effectLst/>
                <a:latin typeface="Cambria" panose="02040503050406030204" pitchFamily="18" charset="0"/>
              </a:rPr>
              <a:t>özellikle</a:t>
            </a:r>
            <a:r>
              <a:rPr lang="tr-TR" sz="1800" i="1" dirty="0">
                <a:effectLst/>
                <a:latin typeface="Cambria" panose="02040503050406030204" pitchFamily="18" charset="0"/>
              </a:rPr>
              <a:t> </a:t>
            </a:r>
            <a:r>
              <a:rPr lang="tr-TR" sz="1800" dirty="0">
                <a:effectLst/>
                <a:latin typeface="Cambria" panose="02040503050406030204" pitchFamily="18" charset="0"/>
              </a:rPr>
              <a:t>Sosyal Sigortalar ve Genel </a:t>
            </a:r>
            <a:r>
              <a:rPr lang="tr-TR" sz="1800" dirty="0" err="1">
                <a:effectLst/>
                <a:latin typeface="Cambria" panose="02040503050406030204" pitchFamily="18" charset="0"/>
              </a:rPr>
              <a:t>Sağlık</a:t>
            </a:r>
            <a:r>
              <a:rPr lang="tr-TR" sz="1800" dirty="0">
                <a:effectLst/>
                <a:latin typeface="Cambria" panose="02040503050406030204" pitchFamily="18" charset="0"/>
              </a:rPr>
              <a:t> Sigortası Kanunu m. 21 ve m. 23 </a:t>
            </a:r>
            <a:r>
              <a:rPr lang="tr-TR" sz="1800" dirty="0" err="1">
                <a:effectLst/>
                <a:latin typeface="Cambria" panose="02040503050406030204" pitchFamily="18" charset="0"/>
              </a:rPr>
              <a:t>hükümleridir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5510 sayılı Kanun’un 21. maddesinde hem sigortalı </a:t>
            </a:r>
            <a:r>
              <a:rPr lang="tr-TR" sz="1800" dirty="0" err="1">
                <a:effectLst/>
                <a:latin typeface="Cambria" panose="02040503050406030204" pitchFamily="18" charset="0"/>
              </a:rPr>
              <a:t>çalıştırdığını</a:t>
            </a:r>
            <a:r>
              <a:rPr lang="tr-TR" sz="1800" dirty="0">
                <a:effectLst/>
                <a:latin typeface="Cambria" panose="02040503050406030204" pitchFamily="18" charset="0"/>
              </a:rPr>
              <a:t> Sosyal </a:t>
            </a:r>
            <a:r>
              <a:rPr lang="tr-TR" sz="1800" dirty="0" err="1">
                <a:effectLst/>
                <a:latin typeface="Cambria" panose="02040503050406030204" pitchFamily="18" charset="0"/>
              </a:rPr>
              <a:t>Güvenlik</a:t>
            </a:r>
            <a:r>
              <a:rPr lang="tr-TR" sz="1800" dirty="0">
                <a:effectLst/>
                <a:latin typeface="Cambria" panose="02040503050406030204" pitchFamily="18" charset="0"/>
              </a:rPr>
              <a:t> Kurumu- </a:t>
            </a:r>
            <a:r>
              <a:rPr lang="tr-TR" sz="1800" dirty="0" err="1">
                <a:effectLst/>
                <a:latin typeface="Cambria" panose="02040503050406030204" pitchFamily="18" charset="0"/>
              </a:rPr>
              <a:t>na</a:t>
            </a:r>
            <a:r>
              <a:rPr lang="tr-TR" sz="1800" dirty="0">
                <a:effectLst/>
                <a:latin typeface="Cambria" panose="02040503050406030204" pitchFamily="18" charset="0"/>
              </a:rPr>
              <a:t> bildiren </a:t>
            </a:r>
            <a:r>
              <a:rPr lang="tr-TR" sz="1800" dirty="0" err="1">
                <a:effectLst/>
                <a:latin typeface="Cambria" panose="02040503050406030204" pitchFamily="18" charset="0"/>
              </a:rPr>
              <a:t>işverenin</a:t>
            </a:r>
            <a:r>
              <a:rPr lang="tr-TR" sz="1800" dirty="0">
                <a:effectLst/>
                <a:latin typeface="Cambria" panose="02040503050406030204" pitchFamily="18" charset="0"/>
              </a:rPr>
              <a:t> hem de </a:t>
            </a:r>
            <a:r>
              <a:rPr lang="tr-TR" sz="1800" dirty="0" err="1">
                <a:effectLst/>
                <a:latin typeface="Cambria" panose="02040503050406030204" pitchFamily="18" charset="0"/>
              </a:rPr>
              <a:t>üçüncu</a:t>
            </a:r>
            <a:r>
              <a:rPr lang="tr-TR" sz="1800" dirty="0">
                <a:effectLst/>
                <a:latin typeface="Cambria" panose="02040503050406030204" pitchFamily="18" charset="0"/>
              </a:rPr>
              <a:t>̈ </a:t>
            </a:r>
            <a:r>
              <a:rPr lang="tr-TR" sz="1800" dirty="0" err="1">
                <a:effectLst/>
                <a:latin typeface="Cambria" panose="02040503050406030204" pitchFamily="18" charset="0"/>
              </a:rPr>
              <a:t>kişilerin</a:t>
            </a:r>
            <a:r>
              <a:rPr lang="tr-TR" sz="1800" dirty="0">
                <a:effectLst/>
                <a:latin typeface="Cambria" panose="02040503050406030204" pitchFamily="18" charset="0"/>
              </a:rPr>
              <a:t> </a:t>
            </a:r>
            <a:r>
              <a:rPr lang="tr-TR" sz="1800" dirty="0" err="1">
                <a:effectLst/>
                <a:latin typeface="Cambria" panose="02040503050406030204" pitchFamily="18" charset="0"/>
              </a:rPr>
              <a:t>sorumluluğu</a:t>
            </a:r>
            <a:r>
              <a:rPr lang="tr-TR" sz="1800" dirty="0">
                <a:effectLst/>
                <a:latin typeface="Cambria" panose="02040503050406030204" pitchFamily="18" charset="0"/>
              </a:rPr>
              <a:t> </a:t>
            </a:r>
            <a:r>
              <a:rPr lang="tr-TR" sz="1800" dirty="0" err="1">
                <a:effectLst/>
                <a:latin typeface="Cambria" panose="02040503050406030204" pitchFamily="18" charset="0"/>
              </a:rPr>
              <a:t>düzenlenmişken</a:t>
            </a:r>
            <a:r>
              <a:rPr lang="tr-TR" sz="1800" dirty="0">
                <a:effectLst/>
                <a:latin typeface="Cambria" panose="02040503050406030204" pitchFamily="18" charset="0"/>
              </a:rPr>
              <a:t>, m. 23’te ise </a:t>
            </a:r>
            <a:r>
              <a:rPr lang="tr-TR" sz="1800" dirty="0" err="1">
                <a:effectLst/>
                <a:latin typeface="Cambria" panose="02040503050406030204" pitchFamily="18" charset="0"/>
              </a:rPr>
              <a:t>ka</a:t>
            </a:r>
            <a:r>
              <a:rPr lang="tr-TR" sz="1800" dirty="0">
                <a:effectLst/>
                <a:latin typeface="Cambria" panose="02040503050406030204" pitchFamily="18" charset="0"/>
              </a:rPr>
              <a:t>- </a:t>
            </a:r>
            <a:r>
              <a:rPr lang="tr-TR" sz="1800" dirty="0" err="1">
                <a:effectLst/>
                <a:latin typeface="Cambria" panose="02040503050406030204" pitchFamily="18" charset="0"/>
              </a:rPr>
              <a:t>yıt</a:t>
            </a:r>
            <a:r>
              <a:rPr lang="tr-TR" sz="1800" dirty="0">
                <a:effectLst/>
                <a:latin typeface="Cambria" panose="02040503050406030204" pitchFamily="18" charset="0"/>
              </a:rPr>
              <a:t> </a:t>
            </a:r>
            <a:r>
              <a:rPr lang="tr-TR" sz="1800" dirty="0" err="1">
                <a:effectLst/>
                <a:latin typeface="Cambria" panose="02040503050406030204" pitchFamily="18" charset="0"/>
              </a:rPr>
              <a:t>dışı</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çalıştıran</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sorumluluğu</a:t>
            </a:r>
            <a:r>
              <a:rPr lang="tr-TR" sz="1800" dirty="0">
                <a:effectLst/>
                <a:latin typeface="Cambria" panose="02040503050406030204" pitchFamily="18" charset="0"/>
              </a:rPr>
              <a:t> ele </a:t>
            </a:r>
            <a:r>
              <a:rPr lang="tr-TR" sz="1800" dirty="0" err="1">
                <a:effectLst/>
                <a:latin typeface="Cambria" panose="02040503050406030204" pitchFamily="18" charset="0"/>
              </a:rPr>
              <a:t>alınmıştır</a:t>
            </a:r>
            <a:r>
              <a:rPr lang="tr-TR" sz="1800" dirty="0">
                <a:effectLst/>
                <a:latin typeface="Cambria" panose="02040503050406030204" pitchFamily="18" charset="0"/>
              </a:rPr>
              <a:t>. Ancak her iki madde </a:t>
            </a:r>
            <a:r>
              <a:rPr lang="tr-TR" sz="1800" dirty="0" err="1">
                <a:effectLst/>
                <a:latin typeface="Cambria" panose="02040503050406030204" pitchFamily="18" charset="0"/>
              </a:rPr>
              <a:t>açısından</a:t>
            </a:r>
            <a:r>
              <a:rPr lang="tr-TR" sz="1800" dirty="0">
                <a:effectLst/>
                <a:latin typeface="Cambria" panose="02040503050406030204" pitchFamily="18" charset="0"/>
              </a:rPr>
              <a:t> da ortak olan </a:t>
            </a:r>
            <a:r>
              <a:rPr lang="tr-TR" sz="1800" dirty="0" err="1">
                <a:effectLst/>
                <a:latin typeface="Cambria" panose="02040503050406030204" pitchFamily="18" charset="0"/>
              </a:rPr>
              <a:t>koşullar</a:t>
            </a:r>
            <a:r>
              <a:rPr lang="tr-TR" sz="1800" dirty="0">
                <a:effectLst/>
                <a:latin typeface="Cambria" panose="02040503050406030204" pitchFamily="18" charset="0"/>
              </a:rPr>
              <a:t>; zarara </a:t>
            </a:r>
            <a:r>
              <a:rPr lang="tr-TR" sz="1800" dirty="0" err="1">
                <a:effectLst/>
                <a:latin typeface="Cambria" panose="02040503050406030204" pitchFamily="18" charset="0"/>
              </a:rPr>
              <a:t>uğrayan</a:t>
            </a:r>
            <a:r>
              <a:rPr lang="tr-TR" sz="1800" dirty="0">
                <a:effectLst/>
                <a:latin typeface="Cambria" panose="02040503050406030204" pitchFamily="18" charset="0"/>
              </a:rPr>
              <a:t> </a:t>
            </a:r>
            <a:r>
              <a:rPr lang="tr-TR" sz="1800" dirty="0" err="1">
                <a:effectLst/>
                <a:latin typeface="Cambria" panose="02040503050406030204" pitchFamily="18" charset="0"/>
              </a:rPr>
              <a:t>kişinin</a:t>
            </a:r>
            <a:r>
              <a:rPr lang="tr-TR" sz="1800" dirty="0">
                <a:effectLst/>
                <a:latin typeface="Cambria" panose="02040503050406030204" pitchFamily="18" charset="0"/>
              </a:rPr>
              <a:t>, sigortalı veya hak sahibi olması, zararın iş kazası veya meslek </a:t>
            </a:r>
            <a:r>
              <a:rPr lang="tr-TR" sz="1800" dirty="0" err="1">
                <a:effectLst/>
                <a:latin typeface="Cambria" panose="02040503050406030204" pitchFamily="18" charset="0"/>
              </a:rPr>
              <a:t>hastalığı</a:t>
            </a:r>
            <a:r>
              <a:rPr lang="tr-TR" sz="1800" dirty="0">
                <a:effectLst/>
                <a:latin typeface="Cambria" panose="02040503050406030204" pitchFamily="18" charset="0"/>
              </a:rPr>
              <a:t> sonucu meydana gelmesi ve son olarak iş kazası veya meslek </a:t>
            </a:r>
            <a:r>
              <a:rPr lang="tr-TR" sz="1800" dirty="0" err="1">
                <a:effectLst/>
                <a:latin typeface="Cambria" panose="02040503050406030204" pitchFamily="18" charset="0"/>
              </a:rPr>
              <a:t>hastalığıyla</a:t>
            </a:r>
            <a:r>
              <a:rPr lang="tr-TR" sz="1800" dirty="0">
                <a:effectLst/>
                <a:latin typeface="Cambria" panose="02040503050406030204" pitchFamily="18" charset="0"/>
              </a:rPr>
              <a:t> sorumlu </a:t>
            </a:r>
            <a:r>
              <a:rPr lang="tr-TR" sz="1800" dirty="0" err="1">
                <a:effectLst/>
                <a:latin typeface="Cambria" panose="02040503050406030204" pitchFamily="18" charset="0"/>
              </a:rPr>
              <a:t>kişilerin</a:t>
            </a:r>
            <a:r>
              <a:rPr lang="tr-TR" sz="1800" dirty="0">
                <a:effectLst/>
                <a:latin typeface="Cambria" panose="02040503050406030204" pitchFamily="18" charset="0"/>
              </a:rPr>
              <a:t> fiilleri arasında uygun illiyet </a:t>
            </a:r>
            <a:r>
              <a:rPr lang="tr-TR" sz="1800" dirty="0" err="1">
                <a:effectLst/>
                <a:latin typeface="Cambria" panose="02040503050406030204" pitchFamily="18" charset="0"/>
              </a:rPr>
              <a:t>bağının</a:t>
            </a:r>
            <a:r>
              <a:rPr lang="tr-TR" sz="1800" dirty="0">
                <a:effectLst/>
                <a:latin typeface="Cambria" panose="02040503050406030204" pitchFamily="18" charset="0"/>
              </a:rPr>
              <a:t> bulunmasıdır.</a:t>
            </a:r>
            <a:endParaRPr lang="tr-TR" dirty="0"/>
          </a:p>
        </p:txBody>
      </p:sp>
    </p:spTree>
    <p:extLst>
      <p:ext uri="{BB962C8B-B14F-4D97-AF65-F5344CB8AC3E}">
        <p14:creationId xmlns:p14="http://schemas.microsoft.com/office/powerpoint/2010/main" val="2674412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ir grup çok renkli ahşap insan figürü">
            <a:extLst>
              <a:ext uri="{FF2B5EF4-FFF2-40B4-BE49-F238E27FC236}">
                <a16:creationId xmlns:a16="http://schemas.microsoft.com/office/drawing/2014/main" id="{0B69F5D3-F2B3-7943-5CF1-DC18C35D83CE}"/>
              </a:ext>
            </a:extLst>
          </p:cNvPr>
          <p:cNvPicPr>
            <a:picLocks noChangeAspect="1"/>
          </p:cNvPicPr>
          <p:nvPr/>
        </p:nvPicPr>
        <p:blipFill rotWithShape="1">
          <a:blip r:embed="rId2"/>
          <a:srcRect t="12221" r="1" b="6531"/>
          <a:stretch/>
        </p:blipFill>
        <p:spPr>
          <a:xfrm>
            <a:off x="-1" y="10"/>
            <a:ext cx="12188652" cy="6857990"/>
          </a:xfrm>
          <a:prstGeom prst="rect">
            <a:avLst/>
          </a:prstGeom>
        </p:spPr>
      </p:pic>
      <p:sp>
        <p:nvSpPr>
          <p:cNvPr id="9" name="Rectangle 8">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273752-F60B-6AE4-EFF8-316D7D5AF801}"/>
              </a:ext>
            </a:extLst>
          </p:cNvPr>
          <p:cNvSpPr>
            <a:spLocks noGrp="1"/>
          </p:cNvSpPr>
          <p:nvPr>
            <p:ph type="title"/>
          </p:nvPr>
        </p:nvSpPr>
        <p:spPr>
          <a:xfrm>
            <a:off x="1371600" y="685800"/>
            <a:ext cx="9601200" cy="1485900"/>
          </a:xfrm>
        </p:spPr>
        <p:txBody>
          <a:bodyPr>
            <a:normAutofit/>
          </a:bodyPr>
          <a:lstStyle/>
          <a:p>
            <a:r>
              <a:rPr lang="tr-TR" sz="3400" b="1">
                <a:effectLst/>
                <a:latin typeface="Graphik"/>
              </a:rPr>
              <a:t>EŞİT DAVRANMA BORCU </a:t>
            </a:r>
            <a:br>
              <a:rPr lang="tr-TR" sz="3400"/>
            </a:br>
            <a:br>
              <a:rPr lang="tr-TR" sz="3400"/>
            </a:br>
            <a:endParaRPr lang="tr-TR" sz="3400"/>
          </a:p>
        </p:txBody>
      </p:sp>
      <p:sp>
        <p:nvSpPr>
          <p:cNvPr id="11" name="Rectangle 10">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73D0F994-05C3-D304-A729-686E2C2D1ED7}"/>
              </a:ext>
            </a:extLst>
          </p:cNvPr>
          <p:cNvSpPr>
            <a:spLocks noGrp="1"/>
          </p:cNvSpPr>
          <p:nvPr>
            <p:ph idx="1"/>
          </p:nvPr>
        </p:nvSpPr>
        <p:spPr>
          <a:xfrm>
            <a:off x="1371600" y="2286000"/>
            <a:ext cx="9601200" cy="3581400"/>
          </a:xfrm>
        </p:spPr>
        <p:txBody>
          <a:bodyPr>
            <a:normAutofit fontScale="85000" lnSpcReduction="20000"/>
          </a:bodyPr>
          <a:lstStyle/>
          <a:p>
            <a:r>
              <a:rPr lang="tr-TR" sz="1900" dirty="0" err="1">
                <a:effectLst/>
                <a:latin typeface="Cambria" panose="02040503050406030204" pitchFamily="18" charset="0"/>
              </a:rPr>
              <a:t>İşverenin</a:t>
            </a:r>
            <a:r>
              <a:rPr lang="tr-TR" sz="1900" dirty="0">
                <a:effectLst/>
                <a:latin typeface="Cambria" panose="02040503050406030204" pitchFamily="18" charset="0"/>
              </a:rPr>
              <a:t> aynı </a:t>
            </a:r>
            <a:r>
              <a:rPr lang="tr-TR" sz="1900" dirty="0" err="1">
                <a:effectLst/>
                <a:latin typeface="Cambria" panose="02040503050406030204" pitchFamily="18" charset="0"/>
              </a:rPr>
              <a:t>işyeri</a:t>
            </a:r>
            <a:r>
              <a:rPr lang="tr-TR" sz="1900" dirty="0">
                <a:effectLst/>
                <a:latin typeface="Cambria" panose="02040503050406030204" pitchFamily="18" charset="0"/>
              </a:rPr>
              <a:t> veya </a:t>
            </a:r>
            <a:r>
              <a:rPr lang="tr-TR" sz="1900" dirty="0" err="1">
                <a:effectLst/>
                <a:latin typeface="Cambria" panose="02040503050406030204" pitchFamily="18" charset="0"/>
              </a:rPr>
              <a:t>işletmede</a:t>
            </a:r>
            <a:r>
              <a:rPr lang="tr-TR" sz="1900" dirty="0">
                <a:effectLst/>
                <a:latin typeface="Cambria" panose="02040503050406030204" pitchFamily="18" charset="0"/>
              </a:rPr>
              <a:t> </a:t>
            </a:r>
            <a:r>
              <a:rPr lang="tr-TR" sz="1900" dirty="0" err="1">
                <a:effectLst/>
                <a:latin typeface="Cambria" panose="02040503050406030204" pitchFamily="18" charset="0"/>
              </a:rPr>
              <a:t>çalışan</a:t>
            </a:r>
            <a:r>
              <a:rPr lang="tr-TR" sz="1900" dirty="0">
                <a:effectLst/>
                <a:latin typeface="Cambria" panose="02040503050406030204" pitchFamily="18" charset="0"/>
              </a:rPr>
              <a:t> </a:t>
            </a:r>
            <a:r>
              <a:rPr lang="tr-TR" sz="1900" dirty="0" err="1">
                <a:effectLst/>
                <a:latin typeface="Cambria" panose="02040503050406030204" pitchFamily="18" charset="0"/>
              </a:rPr>
              <a:t>işçilere</a:t>
            </a:r>
            <a:r>
              <a:rPr lang="tr-TR" sz="1900" dirty="0">
                <a:effectLst/>
                <a:latin typeface="Cambria" panose="02040503050406030204" pitchFamily="18" charset="0"/>
              </a:rPr>
              <a:t> objektif ve haklı olmayan nedenlerle farklı davranması yasak olup, buna </a:t>
            </a:r>
            <a:r>
              <a:rPr lang="tr-TR" sz="1900" dirty="0" err="1">
                <a:effectLst/>
                <a:latin typeface="Cambria" panose="02040503050406030204" pitchFamily="18" charset="0"/>
              </a:rPr>
              <a:t>eşit</a:t>
            </a:r>
            <a:r>
              <a:rPr lang="tr-TR" sz="1900" dirty="0">
                <a:effectLst/>
                <a:latin typeface="Cambria" panose="02040503050406030204" pitchFamily="18" charset="0"/>
              </a:rPr>
              <a:t> davranma (</a:t>
            </a:r>
            <a:r>
              <a:rPr lang="tr-TR" sz="1900" dirty="0" err="1">
                <a:effectLst/>
                <a:latin typeface="Cambria" panose="02040503050406030204" pitchFamily="18" charset="0"/>
              </a:rPr>
              <a:t>eşit</a:t>
            </a:r>
            <a:r>
              <a:rPr lang="tr-TR" sz="1900" dirty="0">
                <a:effectLst/>
                <a:latin typeface="Cambria" panose="02040503050406030204" pitchFamily="18" charset="0"/>
              </a:rPr>
              <a:t> </a:t>
            </a:r>
            <a:r>
              <a:rPr lang="tr-TR" sz="1900" dirty="0" err="1">
                <a:effectLst/>
                <a:latin typeface="Cambria" panose="02040503050406030204" pitchFamily="18" charset="0"/>
              </a:rPr>
              <a:t>işlem</a:t>
            </a:r>
            <a:r>
              <a:rPr lang="tr-TR" sz="1900" dirty="0">
                <a:effectLst/>
                <a:latin typeface="Cambria" panose="02040503050406030204" pitchFamily="18" charset="0"/>
              </a:rPr>
              <a:t> yapma) borcu denir. </a:t>
            </a:r>
            <a:r>
              <a:rPr lang="tr-TR" sz="1900" dirty="0" err="1">
                <a:effectLst/>
                <a:latin typeface="Cambria" panose="02040503050406030204" pitchFamily="18" charset="0"/>
              </a:rPr>
              <a:t>Eşit</a:t>
            </a:r>
            <a:r>
              <a:rPr lang="tr-TR" sz="1900" dirty="0">
                <a:effectLst/>
                <a:latin typeface="Cambria" panose="02040503050406030204" pitchFamily="18" charset="0"/>
              </a:rPr>
              <a:t> davranma borcu haklı nedenler </a:t>
            </a:r>
            <a:r>
              <a:rPr lang="tr-TR" sz="1900" dirty="0" err="1">
                <a:effectLst/>
                <a:latin typeface="Cambria" panose="02040503050406030204" pitchFamily="18" charset="0"/>
              </a:rPr>
              <a:t>olmadıkça</a:t>
            </a:r>
            <a:r>
              <a:rPr lang="tr-TR" sz="1900" dirty="0">
                <a:effectLst/>
                <a:latin typeface="Cambria" panose="02040503050406030204" pitchFamily="18" charset="0"/>
              </a:rPr>
              <a:t> </a:t>
            </a:r>
            <a:r>
              <a:rPr lang="tr-TR" sz="1900" dirty="0" err="1">
                <a:effectLst/>
                <a:latin typeface="Cambria" panose="02040503050406030204" pitchFamily="18" charset="0"/>
              </a:rPr>
              <a:t>işverenin</a:t>
            </a:r>
            <a:r>
              <a:rPr lang="tr-TR" sz="1900" dirty="0">
                <a:effectLst/>
                <a:latin typeface="Cambria" panose="02040503050406030204" pitchFamily="18" charset="0"/>
              </a:rPr>
              <a:t> </a:t>
            </a:r>
            <a:r>
              <a:rPr lang="tr-TR" sz="1900" dirty="0" err="1">
                <a:effectLst/>
                <a:latin typeface="Cambria" panose="02040503050406030204" pitchFamily="18" charset="0"/>
              </a:rPr>
              <a:t>işçilere</a:t>
            </a:r>
            <a:r>
              <a:rPr lang="tr-TR" sz="1900" dirty="0">
                <a:effectLst/>
                <a:latin typeface="Cambria" panose="02040503050406030204" pitchFamily="18" charset="0"/>
              </a:rPr>
              <a:t> farklı davranmamasını, haklı nedenler varsa da farklı davranmasını gerektirir. </a:t>
            </a:r>
          </a:p>
          <a:p>
            <a:r>
              <a:rPr lang="tr-TR" sz="1900" b="1" dirty="0" err="1">
                <a:effectLst/>
                <a:latin typeface="Cambria" panose="02040503050406030204" pitchFamily="18" charset="0"/>
              </a:rPr>
              <a:t>İs</a:t>
            </a:r>
            <a:r>
              <a:rPr lang="tr-TR" sz="1900" b="1" dirty="0">
                <a:effectLst/>
                <a:latin typeface="Cambria" panose="02040503050406030204" pitchFamily="18" charset="0"/>
              </a:rPr>
              <a:t>̧ Kanunu’nun 5. maddesinde </a:t>
            </a:r>
            <a:r>
              <a:rPr lang="tr-TR" sz="1900" dirty="0">
                <a:effectLst/>
                <a:latin typeface="Cambria" panose="02040503050406030204" pitchFamily="18" charset="0"/>
              </a:rPr>
              <a:t>de </a:t>
            </a:r>
            <a:r>
              <a:rPr lang="tr-TR" sz="1900" dirty="0" err="1">
                <a:effectLst/>
                <a:latin typeface="Cambria" panose="02040503050406030204" pitchFamily="18" charset="0"/>
              </a:rPr>
              <a:t>eşit</a:t>
            </a:r>
            <a:r>
              <a:rPr lang="tr-TR" sz="1900" dirty="0">
                <a:effectLst/>
                <a:latin typeface="Cambria" panose="02040503050406030204" pitchFamily="18" charset="0"/>
              </a:rPr>
              <a:t> davranma ilkesi </a:t>
            </a:r>
            <a:r>
              <a:rPr lang="tr-TR" sz="1900" dirty="0" err="1">
                <a:effectLst/>
                <a:latin typeface="Cambria" panose="02040503050406030204" pitchFamily="18" charset="0"/>
              </a:rPr>
              <a:t>düzenlenmiştir</a:t>
            </a:r>
            <a:r>
              <a:rPr lang="tr-TR" sz="1900" dirty="0">
                <a:effectLst/>
                <a:latin typeface="Cambria" panose="02040503050406030204" pitchFamily="18" charset="0"/>
              </a:rPr>
              <a:t>. Buna </a:t>
            </a:r>
            <a:r>
              <a:rPr lang="tr-TR" sz="1900" dirty="0" err="1">
                <a:effectLst/>
                <a:latin typeface="Cambria" panose="02040503050406030204" pitchFamily="18" charset="0"/>
              </a:rPr>
              <a:t>göre</a:t>
            </a:r>
            <a:r>
              <a:rPr lang="tr-TR" sz="1900" dirty="0">
                <a:effectLst/>
                <a:latin typeface="Cambria" panose="02040503050406030204" pitchFamily="18" charset="0"/>
              </a:rPr>
              <a:t>, iş </a:t>
            </a:r>
            <a:r>
              <a:rPr lang="tr-TR" sz="1900" dirty="0" err="1">
                <a:effectLst/>
                <a:latin typeface="Cambria" panose="02040503050406030204" pitchFamily="18" charset="0"/>
              </a:rPr>
              <a:t>ilişkisinde</a:t>
            </a:r>
            <a:r>
              <a:rPr lang="tr-TR" sz="1900" dirty="0">
                <a:effectLst/>
                <a:latin typeface="Cambria" panose="02040503050406030204" pitchFamily="18" charset="0"/>
              </a:rPr>
              <a:t> dil, ırk, renk, cinsiyet, engellilik, siyasal </a:t>
            </a:r>
            <a:r>
              <a:rPr lang="tr-TR" sz="1900" dirty="0" err="1">
                <a:effectLst/>
                <a:latin typeface="Cambria" panose="02040503050406030204" pitchFamily="18" charset="0"/>
              </a:rPr>
              <a:t>düşünce</a:t>
            </a:r>
            <a:r>
              <a:rPr lang="tr-TR" sz="1900" dirty="0">
                <a:effectLst/>
                <a:latin typeface="Cambria" panose="02040503050406030204" pitchFamily="18" charset="0"/>
              </a:rPr>
              <a:t>, felsefî </a:t>
            </a:r>
            <a:r>
              <a:rPr lang="tr-TR" sz="1900" dirty="0" err="1">
                <a:effectLst/>
                <a:latin typeface="Cambria" panose="02040503050406030204" pitchFamily="18" charset="0"/>
              </a:rPr>
              <a:t>inanc</a:t>
            </a:r>
            <a:r>
              <a:rPr lang="tr-TR" sz="1900" dirty="0">
                <a:effectLst/>
                <a:latin typeface="Cambria" panose="02040503050406030204" pitchFamily="18" charset="0"/>
              </a:rPr>
              <a:t>̧, din ve mezhep ve benzeri sebeplere dayalı ayrım yapılamaz. Bu maddede </a:t>
            </a:r>
            <a:r>
              <a:rPr lang="tr-TR" sz="1900" dirty="0" err="1">
                <a:effectLst/>
                <a:latin typeface="Cambria" panose="02040503050406030204" pitchFamily="18" charset="0"/>
              </a:rPr>
              <a:t>işverenin</a:t>
            </a:r>
            <a:r>
              <a:rPr lang="tr-TR" sz="1900" dirty="0">
                <a:effectLst/>
                <a:latin typeface="Cambria" panose="02040503050406030204" pitchFamily="18" charset="0"/>
              </a:rPr>
              <a:t> esaslı sebepler </a:t>
            </a:r>
            <a:r>
              <a:rPr lang="tr-TR" sz="1900" dirty="0" err="1">
                <a:effectLst/>
                <a:latin typeface="Cambria" panose="02040503050406030204" pitchFamily="18" charset="0"/>
              </a:rPr>
              <a:t>olmadıkça</a:t>
            </a:r>
            <a:r>
              <a:rPr lang="tr-TR" sz="1900" dirty="0">
                <a:effectLst/>
                <a:latin typeface="Cambria" panose="02040503050406030204" pitchFamily="18" charset="0"/>
              </a:rPr>
              <a:t> tam </a:t>
            </a:r>
            <a:r>
              <a:rPr lang="tr-TR" sz="1900" dirty="0" err="1">
                <a:effectLst/>
                <a:latin typeface="Cambria" panose="02040503050406030204" pitchFamily="18" charset="0"/>
              </a:rPr>
              <a:t>süreli</a:t>
            </a:r>
            <a:r>
              <a:rPr lang="tr-TR" sz="1900" dirty="0">
                <a:effectLst/>
                <a:latin typeface="Cambria" panose="02040503050406030204" pitchFamily="18" charset="0"/>
              </a:rPr>
              <a:t> </a:t>
            </a:r>
            <a:r>
              <a:rPr lang="tr-TR" sz="1900" dirty="0" err="1">
                <a:effectLst/>
                <a:latin typeface="Cambria" panose="02040503050406030204" pitchFamily="18" charset="0"/>
              </a:rPr>
              <a:t>çalışan</a:t>
            </a:r>
            <a:r>
              <a:rPr lang="tr-TR" sz="1900" dirty="0">
                <a:effectLst/>
                <a:latin typeface="Cambria" panose="02040503050406030204" pitchFamily="18" charset="0"/>
              </a:rPr>
              <a:t> </a:t>
            </a:r>
            <a:r>
              <a:rPr lang="tr-TR" sz="1900" dirty="0" err="1">
                <a:effectLst/>
                <a:latin typeface="Cambria" panose="02040503050406030204" pitchFamily="18" charset="0"/>
              </a:rPr>
              <a:t>işçi</a:t>
            </a:r>
            <a:r>
              <a:rPr lang="tr-TR" sz="1900" dirty="0">
                <a:effectLst/>
                <a:latin typeface="Cambria" panose="02040503050406030204" pitchFamily="18" charset="0"/>
              </a:rPr>
              <a:t> </a:t>
            </a:r>
            <a:r>
              <a:rPr lang="tr-TR" sz="1900" dirty="0" err="1">
                <a:effectLst/>
                <a:latin typeface="Cambria" panose="02040503050406030204" pitchFamily="18" charset="0"/>
              </a:rPr>
              <a:t>karşısında</a:t>
            </a:r>
            <a:r>
              <a:rPr lang="tr-TR" sz="1900" dirty="0">
                <a:effectLst/>
                <a:latin typeface="Cambria" panose="02040503050406030204" pitchFamily="18" charset="0"/>
              </a:rPr>
              <a:t> kısmi </a:t>
            </a:r>
            <a:r>
              <a:rPr lang="tr-TR" sz="1900" dirty="0" err="1">
                <a:effectLst/>
                <a:latin typeface="Cambria" panose="02040503050406030204" pitchFamily="18" charset="0"/>
              </a:rPr>
              <a:t>süreli</a:t>
            </a:r>
            <a:r>
              <a:rPr lang="tr-TR" sz="1900" dirty="0">
                <a:effectLst/>
                <a:latin typeface="Cambria" panose="02040503050406030204" pitchFamily="18" charset="0"/>
              </a:rPr>
              <a:t> </a:t>
            </a:r>
            <a:r>
              <a:rPr lang="tr-TR" sz="1900" dirty="0" err="1">
                <a:effectLst/>
                <a:latin typeface="Cambria" panose="02040503050406030204" pitchFamily="18" charset="0"/>
              </a:rPr>
              <a:t>çalışan</a:t>
            </a:r>
            <a:r>
              <a:rPr lang="tr-TR" sz="1900" dirty="0">
                <a:effectLst/>
                <a:latin typeface="Cambria" panose="02040503050406030204" pitchFamily="18" charset="0"/>
              </a:rPr>
              <a:t> </a:t>
            </a:r>
            <a:r>
              <a:rPr lang="tr-TR" sz="1900" dirty="0" err="1">
                <a:effectLst/>
                <a:latin typeface="Cambria" panose="02040503050406030204" pitchFamily="18" charset="0"/>
              </a:rPr>
              <a:t>işçiye</a:t>
            </a:r>
            <a:r>
              <a:rPr lang="tr-TR" sz="1900" dirty="0">
                <a:effectLst/>
                <a:latin typeface="Cambria" panose="02040503050406030204" pitchFamily="18" charset="0"/>
              </a:rPr>
              <a:t>, belirsiz </a:t>
            </a:r>
            <a:r>
              <a:rPr lang="tr-TR" sz="1900" dirty="0" err="1">
                <a:effectLst/>
                <a:latin typeface="Cambria" panose="02040503050406030204" pitchFamily="18" charset="0"/>
              </a:rPr>
              <a:t>süreli</a:t>
            </a:r>
            <a:r>
              <a:rPr lang="tr-TR" sz="1900" dirty="0">
                <a:effectLst/>
                <a:latin typeface="Cambria" panose="02040503050406030204" pitchFamily="18" charset="0"/>
              </a:rPr>
              <a:t> </a:t>
            </a:r>
            <a:r>
              <a:rPr lang="tr-TR" sz="1900" dirty="0" err="1">
                <a:effectLst/>
                <a:latin typeface="Cambria" panose="02040503050406030204" pitchFamily="18" charset="0"/>
              </a:rPr>
              <a:t>çalışan</a:t>
            </a:r>
            <a:r>
              <a:rPr lang="tr-TR" sz="1900" dirty="0">
                <a:effectLst/>
                <a:latin typeface="Cambria" panose="02040503050406030204" pitchFamily="18" charset="0"/>
              </a:rPr>
              <a:t> </a:t>
            </a:r>
            <a:r>
              <a:rPr lang="tr-TR" sz="1900" dirty="0" err="1">
                <a:effectLst/>
                <a:latin typeface="Cambria" panose="02040503050406030204" pitchFamily="18" charset="0"/>
              </a:rPr>
              <a:t>işçi</a:t>
            </a:r>
            <a:r>
              <a:rPr lang="tr-TR" sz="1900" dirty="0">
                <a:effectLst/>
                <a:latin typeface="Cambria" panose="02040503050406030204" pitchFamily="18" charset="0"/>
              </a:rPr>
              <a:t> </a:t>
            </a:r>
            <a:r>
              <a:rPr lang="tr-TR" sz="1900" dirty="0" err="1">
                <a:effectLst/>
                <a:latin typeface="Cambria" panose="02040503050406030204" pitchFamily="18" charset="0"/>
              </a:rPr>
              <a:t>karşısında</a:t>
            </a:r>
            <a:r>
              <a:rPr lang="tr-TR" sz="1900" dirty="0">
                <a:effectLst/>
                <a:latin typeface="Cambria" panose="02040503050406030204" pitchFamily="18" charset="0"/>
              </a:rPr>
              <a:t> belirli </a:t>
            </a:r>
            <a:r>
              <a:rPr lang="tr-TR" sz="1900" dirty="0" err="1">
                <a:effectLst/>
                <a:latin typeface="Cambria" panose="02040503050406030204" pitchFamily="18" charset="0"/>
              </a:rPr>
              <a:t>süreli</a:t>
            </a:r>
            <a:r>
              <a:rPr lang="tr-TR" sz="1900" dirty="0">
                <a:effectLst/>
                <a:latin typeface="Cambria" panose="02040503050406030204" pitchFamily="18" charset="0"/>
              </a:rPr>
              <a:t> </a:t>
            </a:r>
            <a:r>
              <a:rPr lang="tr-TR" sz="1900" dirty="0" err="1">
                <a:effectLst/>
                <a:latin typeface="Cambria" panose="02040503050406030204" pitchFamily="18" charset="0"/>
              </a:rPr>
              <a:t>çalışan</a:t>
            </a:r>
            <a:r>
              <a:rPr lang="tr-TR" sz="1900" dirty="0">
                <a:effectLst/>
                <a:latin typeface="Cambria" panose="02040503050406030204" pitchFamily="18" charset="0"/>
              </a:rPr>
              <a:t> </a:t>
            </a:r>
            <a:r>
              <a:rPr lang="tr-TR" sz="1900" dirty="0" err="1">
                <a:effectLst/>
                <a:latin typeface="Cambria" panose="02040503050406030204" pitchFamily="18" charset="0"/>
              </a:rPr>
              <a:t>işçiye</a:t>
            </a:r>
            <a:r>
              <a:rPr lang="tr-TR" sz="1900" dirty="0">
                <a:effectLst/>
                <a:latin typeface="Cambria" panose="02040503050406030204" pitchFamily="18" charset="0"/>
              </a:rPr>
              <a:t> farklı </a:t>
            </a:r>
            <a:r>
              <a:rPr lang="tr-TR" sz="1900" dirty="0" err="1">
                <a:effectLst/>
                <a:latin typeface="Cambria" panose="02040503050406030204" pitchFamily="18" charset="0"/>
              </a:rPr>
              <a:t>işlem</a:t>
            </a:r>
            <a:r>
              <a:rPr lang="tr-TR" sz="1900" dirty="0">
                <a:effectLst/>
                <a:latin typeface="Cambria" panose="02040503050406030204" pitchFamily="18" charset="0"/>
              </a:rPr>
              <a:t> </a:t>
            </a:r>
            <a:r>
              <a:rPr lang="tr-TR" sz="1900" dirty="0" err="1">
                <a:effectLst/>
                <a:latin typeface="Cambria" panose="02040503050406030204" pitchFamily="18" charset="0"/>
              </a:rPr>
              <a:t>yapamayacağı</a:t>
            </a:r>
            <a:r>
              <a:rPr lang="tr-TR" sz="1900" dirty="0">
                <a:effectLst/>
                <a:latin typeface="Cambria" panose="02040503050406030204" pitchFamily="18" charset="0"/>
              </a:rPr>
              <a:t> da </a:t>
            </a:r>
            <a:r>
              <a:rPr lang="tr-TR" sz="1900" dirty="0" err="1">
                <a:effectLst/>
                <a:latin typeface="Cambria" panose="02040503050406030204" pitchFamily="18" charset="0"/>
              </a:rPr>
              <a:t>düzenlenmiştir</a:t>
            </a:r>
            <a:r>
              <a:rPr lang="tr-TR" sz="1900" dirty="0">
                <a:effectLst/>
                <a:latin typeface="Cambria" panose="02040503050406030204" pitchFamily="18" charset="0"/>
              </a:rPr>
              <a:t>. Yine bu madde </a:t>
            </a:r>
            <a:r>
              <a:rPr lang="tr-TR" sz="1900" dirty="0" err="1">
                <a:effectLst/>
                <a:latin typeface="Cambria" panose="02040503050406030204" pitchFamily="18" charset="0"/>
              </a:rPr>
              <a:t>çerçevesinde</a:t>
            </a:r>
            <a:r>
              <a:rPr lang="tr-TR" sz="1900" dirty="0">
                <a:effectLst/>
                <a:latin typeface="Cambria" panose="02040503050406030204" pitchFamily="18" charset="0"/>
              </a:rPr>
              <a:t> </a:t>
            </a:r>
            <a:r>
              <a:rPr lang="tr-TR" sz="1900" dirty="0" err="1">
                <a:effectLst/>
                <a:latin typeface="Cambria" panose="02040503050406030204" pitchFamily="18" charset="0"/>
              </a:rPr>
              <a:t>işveren</a:t>
            </a:r>
            <a:r>
              <a:rPr lang="tr-TR" sz="1900" dirty="0">
                <a:effectLst/>
                <a:latin typeface="Cambria" panose="02040503050406030204" pitchFamily="18" charset="0"/>
              </a:rPr>
              <a:t>, biyolojik veya </a:t>
            </a:r>
            <a:r>
              <a:rPr lang="tr-TR" sz="1900" dirty="0" err="1">
                <a:effectLst/>
                <a:latin typeface="Cambria" panose="02040503050406030204" pitchFamily="18" charset="0"/>
              </a:rPr>
              <a:t>işin</a:t>
            </a:r>
            <a:r>
              <a:rPr lang="tr-TR" sz="1900" dirty="0">
                <a:effectLst/>
                <a:latin typeface="Cambria" panose="02040503050406030204" pitchFamily="18" charset="0"/>
              </a:rPr>
              <a:t> </a:t>
            </a:r>
            <a:r>
              <a:rPr lang="tr-TR" sz="1900" dirty="0" err="1">
                <a:effectLst/>
                <a:latin typeface="Cambria" panose="02040503050406030204" pitchFamily="18" charset="0"/>
              </a:rPr>
              <a:t>niteliğine</a:t>
            </a:r>
            <a:r>
              <a:rPr lang="tr-TR" sz="1900" dirty="0">
                <a:effectLst/>
                <a:latin typeface="Cambria" panose="02040503050406030204" pitchFamily="18" charset="0"/>
              </a:rPr>
              <a:t> </a:t>
            </a:r>
            <a:r>
              <a:rPr lang="tr-TR" sz="1900" dirty="0" err="1">
                <a:effectLst/>
                <a:latin typeface="Cambria" panose="02040503050406030204" pitchFamily="18" charset="0"/>
              </a:rPr>
              <a:t>ilişkin</a:t>
            </a:r>
            <a:r>
              <a:rPr lang="tr-TR" sz="1900" dirty="0">
                <a:effectLst/>
                <a:latin typeface="Cambria" panose="02040503050406030204" pitchFamily="18" charset="0"/>
              </a:rPr>
              <a:t> sebepler zorunlu </a:t>
            </a:r>
            <a:r>
              <a:rPr lang="tr-TR" sz="1900" dirty="0" err="1">
                <a:effectLst/>
                <a:latin typeface="Cambria" panose="02040503050406030204" pitchFamily="18" charset="0"/>
              </a:rPr>
              <a:t>kılmadıkça</a:t>
            </a:r>
            <a:r>
              <a:rPr lang="tr-TR" sz="1900" dirty="0">
                <a:effectLst/>
                <a:latin typeface="Cambria" panose="02040503050406030204" pitchFamily="18" charset="0"/>
              </a:rPr>
              <a:t>, bir </a:t>
            </a:r>
            <a:r>
              <a:rPr lang="tr-TR" sz="1900" dirty="0" err="1">
                <a:effectLst/>
                <a:latin typeface="Cambria" panose="02040503050406030204" pitchFamily="18" charset="0"/>
              </a:rPr>
              <a:t>işçiye</a:t>
            </a:r>
            <a:r>
              <a:rPr lang="tr-TR" sz="1900" dirty="0">
                <a:effectLst/>
                <a:latin typeface="Cambria" panose="02040503050406030204" pitchFamily="18" charset="0"/>
              </a:rPr>
              <a:t>, iş </a:t>
            </a:r>
            <a:r>
              <a:rPr lang="tr-TR" sz="1900" dirty="0" err="1">
                <a:effectLst/>
                <a:latin typeface="Cambria" panose="02040503050406030204" pitchFamily="18" charset="0"/>
              </a:rPr>
              <a:t>sözleşmesinin</a:t>
            </a:r>
            <a:r>
              <a:rPr lang="tr-TR" sz="1900" dirty="0">
                <a:effectLst/>
                <a:latin typeface="Cambria" panose="02040503050406030204" pitchFamily="18" charset="0"/>
              </a:rPr>
              <a:t> yapılmasında, </a:t>
            </a:r>
            <a:r>
              <a:rPr lang="tr-TR" sz="1900" dirty="0" err="1">
                <a:effectLst/>
                <a:latin typeface="Cambria" panose="02040503050406030204" pitchFamily="18" charset="0"/>
              </a:rPr>
              <a:t>şartlarının</a:t>
            </a:r>
            <a:r>
              <a:rPr lang="tr-TR" sz="1900" dirty="0">
                <a:effectLst/>
                <a:latin typeface="Cambria" panose="02040503050406030204" pitchFamily="18" charset="0"/>
              </a:rPr>
              <a:t> </a:t>
            </a:r>
            <a:r>
              <a:rPr lang="tr-TR" sz="1900" dirty="0" err="1">
                <a:effectLst/>
                <a:latin typeface="Cambria" panose="02040503050406030204" pitchFamily="18" charset="0"/>
              </a:rPr>
              <a:t>oluşturulmasında</a:t>
            </a:r>
            <a:r>
              <a:rPr lang="tr-TR" sz="1900" dirty="0">
                <a:effectLst/>
                <a:latin typeface="Cambria" panose="02040503050406030204" pitchFamily="18" charset="0"/>
              </a:rPr>
              <a:t>, uygulanmasında ve sona ermesinde, cinsiyet veya gebelik nedeniyle </a:t>
            </a:r>
            <a:r>
              <a:rPr lang="tr-TR" sz="1900" dirty="0" err="1">
                <a:effectLst/>
                <a:latin typeface="Cambria" panose="02040503050406030204" pitchFamily="18" charset="0"/>
              </a:rPr>
              <a:t>doğrudan</a:t>
            </a:r>
            <a:r>
              <a:rPr lang="tr-TR" sz="1900" dirty="0">
                <a:effectLst/>
                <a:latin typeface="Cambria" panose="02040503050406030204" pitchFamily="18" charset="0"/>
              </a:rPr>
              <a:t> veya dolaylı farklı </a:t>
            </a:r>
            <a:r>
              <a:rPr lang="tr-TR" sz="1900" dirty="0" err="1">
                <a:effectLst/>
                <a:latin typeface="Cambria" panose="02040503050406030204" pitchFamily="18" charset="0"/>
              </a:rPr>
              <a:t>işlem</a:t>
            </a:r>
            <a:r>
              <a:rPr lang="tr-TR" sz="1900" dirty="0">
                <a:effectLst/>
                <a:latin typeface="Cambria" panose="02040503050406030204" pitchFamily="18" charset="0"/>
              </a:rPr>
              <a:t> yapamaz. Aynı veya </a:t>
            </a:r>
            <a:r>
              <a:rPr lang="tr-TR" sz="1900" dirty="0" err="1">
                <a:effectLst/>
                <a:latin typeface="Cambria" panose="02040503050406030204" pitchFamily="18" charset="0"/>
              </a:rPr>
              <a:t>eşit</a:t>
            </a:r>
            <a:r>
              <a:rPr lang="tr-TR" sz="1900" dirty="0">
                <a:effectLst/>
                <a:latin typeface="Cambria" panose="02040503050406030204" pitchFamily="18" charset="0"/>
              </a:rPr>
              <a:t> </a:t>
            </a:r>
            <a:r>
              <a:rPr lang="tr-TR" sz="1900" dirty="0" err="1">
                <a:effectLst/>
                <a:latin typeface="Cambria" panose="02040503050406030204" pitchFamily="18" charset="0"/>
              </a:rPr>
              <a:t>değerde</a:t>
            </a:r>
            <a:r>
              <a:rPr lang="tr-TR" sz="1900" dirty="0">
                <a:effectLst/>
                <a:latin typeface="Cambria" panose="02040503050406030204" pitchFamily="18" charset="0"/>
              </a:rPr>
              <a:t> bir iş </a:t>
            </a:r>
            <a:r>
              <a:rPr lang="tr-TR" sz="1900" dirty="0" err="1">
                <a:effectLst/>
                <a:latin typeface="Cambria" panose="02040503050406030204" pitchFamily="18" charset="0"/>
              </a:rPr>
              <a:t>için</a:t>
            </a:r>
            <a:r>
              <a:rPr lang="tr-TR" sz="1900" dirty="0">
                <a:effectLst/>
                <a:latin typeface="Cambria" panose="02040503050406030204" pitchFamily="18" charset="0"/>
              </a:rPr>
              <a:t> cinsiyet nedeniyle daha </a:t>
            </a:r>
            <a:r>
              <a:rPr lang="tr-TR" sz="1900" dirty="0" err="1">
                <a:effectLst/>
                <a:latin typeface="Cambria" panose="02040503050406030204" pitchFamily="18" charset="0"/>
              </a:rPr>
              <a:t>düşük</a:t>
            </a:r>
            <a:r>
              <a:rPr lang="tr-TR" sz="1900" dirty="0">
                <a:effectLst/>
                <a:latin typeface="Cambria" panose="02040503050406030204" pitchFamily="18" charset="0"/>
              </a:rPr>
              <a:t> </a:t>
            </a:r>
            <a:r>
              <a:rPr lang="tr-TR" sz="1900" dirty="0" err="1">
                <a:effectLst/>
                <a:latin typeface="Cambria" panose="02040503050406030204" pitchFamily="18" charset="0"/>
              </a:rPr>
              <a:t>ücret</a:t>
            </a:r>
            <a:r>
              <a:rPr lang="tr-TR" sz="1900" dirty="0">
                <a:effectLst/>
                <a:latin typeface="Cambria" panose="02040503050406030204" pitchFamily="18" charset="0"/>
              </a:rPr>
              <a:t> </a:t>
            </a:r>
            <a:r>
              <a:rPr lang="tr-TR" sz="1900" dirty="0" err="1">
                <a:effectLst/>
                <a:latin typeface="Cambria" panose="02040503050406030204" pitchFamily="18" charset="0"/>
              </a:rPr>
              <a:t>kararlaştırılması</a:t>
            </a:r>
            <a:r>
              <a:rPr lang="tr-TR" sz="1900" dirty="0">
                <a:effectLst/>
                <a:latin typeface="Cambria" panose="02040503050406030204" pitchFamily="18" charset="0"/>
              </a:rPr>
              <a:t> da </a:t>
            </a:r>
            <a:r>
              <a:rPr lang="tr-TR" sz="1900" dirty="0" err="1">
                <a:effectLst/>
                <a:latin typeface="Cambria" panose="02040503050406030204" pitchFamily="18" charset="0"/>
              </a:rPr>
              <a:t>mümkün</a:t>
            </a:r>
            <a:r>
              <a:rPr lang="tr-TR" sz="1900" dirty="0">
                <a:effectLst/>
                <a:latin typeface="Cambria" panose="02040503050406030204" pitchFamily="18" charset="0"/>
              </a:rPr>
              <a:t> </a:t>
            </a:r>
            <a:r>
              <a:rPr lang="tr-TR" sz="1900" dirty="0" err="1">
                <a:effectLst/>
                <a:latin typeface="Cambria" panose="02040503050406030204" pitchFamily="18" charset="0"/>
              </a:rPr>
              <a:t>değildir</a:t>
            </a:r>
            <a:r>
              <a:rPr lang="tr-TR" sz="1900" dirty="0">
                <a:effectLst/>
                <a:latin typeface="Cambria" panose="02040503050406030204" pitchFamily="18" charset="0"/>
              </a:rPr>
              <a:t>. Bu </a:t>
            </a:r>
            <a:r>
              <a:rPr lang="tr-TR" sz="1900" dirty="0" err="1">
                <a:effectLst/>
                <a:latin typeface="Cambria" panose="02040503050406030204" pitchFamily="18" charset="0"/>
              </a:rPr>
              <a:t>bağlamda</a:t>
            </a:r>
            <a:r>
              <a:rPr lang="tr-TR" sz="1900" dirty="0">
                <a:effectLst/>
                <a:latin typeface="Cambria" panose="02040503050406030204" pitchFamily="18" charset="0"/>
              </a:rPr>
              <a:t> </a:t>
            </a:r>
            <a:r>
              <a:rPr lang="tr-TR" sz="1900" dirty="0" err="1">
                <a:effectLst/>
                <a:latin typeface="Cambria" panose="02040503050406030204" pitchFamily="18" charset="0"/>
              </a:rPr>
              <a:t>işçinin</a:t>
            </a:r>
            <a:r>
              <a:rPr lang="tr-TR" sz="1900" dirty="0">
                <a:effectLst/>
                <a:latin typeface="Cambria" panose="02040503050406030204" pitchFamily="18" charset="0"/>
              </a:rPr>
              <a:t> cinsiyeti nedeniyle </a:t>
            </a:r>
            <a:r>
              <a:rPr lang="tr-TR" sz="1900" dirty="0" err="1">
                <a:effectLst/>
                <a:latin typeface="Cambria" panose="02040503050406030204" pitchFamily="18" charset="0"/>
              </a:rPr>
              <a:t>özel</a:t>
            </a:r>
            <a:r>
              <a:rPr lang="tr-TR" sz="1900" dirty="0">
                <a:effectLst/>
                <a:latin typeface="Cambria" panose="02040503050406030204" pitchFamily="18" charset="0"/>
              </a:rPr>
              <a:t> koruyucu </a:t>
            </a:r>
            <a:r>
              <a:rPr lang="tr-TR" sz="1900" dirty="0" err="1">
                <a:effectLst/>
                <a:latin typeface="Cambria" panose="02040503050406030204" pitchFamily="18" charset="0"/>
              </a:rPr>
              <a:t>hükümlerin</a:t>
            </a:r>
            <a:r>
              <a:rPr lang="tr-TR" sz="1900" dirty="0">
                <a:effectLst/>
                <a:latin typeface="Cambria" panose="02040503050406030204" pitchFamily="18" charset="0"/>
              </a:rPr>
              <a:t> uygulanması, daha </a:t>
            </a:r>
            <a:r>
              <a:rPr lang="tr-TR" sz="1900" dirty="0" err="1">
                <a:effectLst/>
                <a:latin typeface="Cambria" panose="02040503050406030204" pitchFamily="18" charset="0"/>
              </a:rPr>
              <a:t>düşük</a:t>
            </a:r>
            <a:r>
              <a:rPr lang="tr-TR" sz="1900" dirty="0">
                <a:effectLst/>
                <a:latin typeface="Cambria" panose="02040503050406030204" pitchFamily="18" charset="0"/>
              </a:rPr>
              <a:t> bir </a:t>
            </a:r>
            <a:r>
              <a:rPr lang="tr-TR" sz="1900" dirty="0" err="1">
                <a:effectLst/>
                <a:latin typeface="Cambria" panose="02040503050406030204" pitchFamily="18" charset="0"/>
              </a:rPr>
              <a:t>ücretin</a:t>
            </a:r>
            <a:r>
              <a:rPr lang="tr-TR" sz="1900" dirty="0">
                <a:effectLst/>
                <a:latin typeface="Cambria" panose="02040503050406030204" pitchFamily="18" charset="0"/>
              </a:rPr>
              <a:t> uygulanmasını haklı kılmaz. </a:t>
            </a:r>
            <a:r>
              <a:rPr lang="tr-TR" sz="1900" dirty="0" err="1">
                <a:effectLst/>
                <a:latin typeface="Cambria" panose="02040503050406030204" pitchFamily="18" charset="0"/>
              </a:rPr>
              <a:t>Görüldüğu</a:t>
            </a:r>
            <a:r>
              <a:rPr lang="tr-TR" sz="1900" dirty="0">
                <a:effectLst/>
                <a:latin typeface="Cambria" panose="02040503050406030204" pitchFamily="18" charset="0"/>
              </a:rPr>
              <a:t>̈ </a:t>
            </a:r>
            <a:r>
              <a:rPr lang="tr-TR" sz="1900" dirty="0" err="1">
                <a:effectLst/>
                <a:latin typeface="Cambria" panose="02040503050406030204" pitchFamily="18" charset="0"/>
              </a:rPr>
              <a:t>üzere</a:t>
            </a:r>
            <a:r>
              <a:rPr lang="tr-TR" sz="1900" dirty="0">
                <a:effectLst/>
                <a:latin typeface="Cambria" panose="02040503050406030204" pitchFamily="18" charset="0"/>
              </a:rPr>
              <a:t> </a:t>
            </a:r>
            <a:r>
              <a:rPr lang="tr-TR" sz="1900" dirty="0" err="1">
                <a:effectLst/>
                <a:latin typeface="Cambria" panose="02040503050406030204" pitchFamily="18" charset="0"/>
              </a:rPr>
              <a:t>İs</a:t>
            </a:r>
            <a:r>
              <a:rPr lang="tr-TR" sz="1900" dirty="0">
                <a:effectLst/>
                <a:latin typeface="Cambria" panose="02040503050406030204" pitchFamily="18" charset="0"/>
              </a:rPr>
              <a:t>̧ Kanunu’nun 5. maddesinde iş </a:t>
            </a:r>
            <a:r>
              <a:rPr lang="tr-TR" sz="1900" dirty="0" err="1">
                <a:effectLst/>
                <a:latin typeface="Cambria" panose="02040503050406030204" pitchFamily="18" charset="0"/>
              </a:rPr>
              <a:t>sözleşmesinin</a:t>
            </a:r>
            <a:r>
              <a:rPr lang="tr-TR" sz="1900" dirty="0">
                <a:effectLst/>
                <a:latin typeface="Cambria" panose="02040503050406030204" pitchFamily="18" charset="0"/>
              </a:rPr>
              <a:t> yapılmasında ve devamında ayrım </a:t>
            </a:r>
            <a:r>
              <a:rPr lang="tr-TR" sz="1900" dirty="0" err="1">
                <a:effectLst/>
                <a:latin typeface="Cambria" panose="02040503050406030204" pitchFamily="18" charset="0"/>
              </a:rPr>
              <a:t>yasağı</a:t>
            </a:r>
            <a:r>
              <a:rPr lang="tr-TR" sz="1900" dirty="0">
                <a:effectLst/>
                <a:latin typeface="Cambria" panose="02040503050406030204" pitchFamily="18" charset="0"/>
              </a:rPr>
              <a:t> </a:t>
            </a:r>
            <a:r>
              <a:rPr lang="tr-TR" sz="1900" dirty="0" err="1">
                <a:effectLst/>
                <a:latin typeface="Cambria" panose="02040503050406030204" pitchFamily="18" charset="0"/>
              </a:rPr>
              <a:t>düzenlenmiştir</a:t>
            </a:r>
            <a:r>
              <a:rPr lang="tr-TR" sz="1900" dirty="0">
                <a:effectLst/>
                <a:latin typeface="Cambria" panose="02040503050406030204" pitchFamily="18" charset="0"/>
              </a:rPr>
              <a:t>. </a:t>
            </a:r>
            <a:r>
              <a:rPr lang="tr-TR" sz="1900" dirty="0" err="1">
                <a:effectLst/>
                <a:latin typeface="Cambria" panose="02040503050406030204" pitchFamily="18" charset="0"/>
              </a:rPr>
              <a:t>İs</a:t>
            </a:r>
            <a:r>
              <a:rPr lang="tr-TR" sz="1900" dirty="0">
                <a:effectLst/>
                <a:latin typeface="Cambria" panose="02040503050406030204" pitchFamily="18" charset="0"/>
              </a:rPr>
              <a:t>̧ </a:t>
            </a:r>
            <a:r>
              <a:rPr lang="tr-TR" sz="1900" dirty="0" err="1">
                <a:effectLst/>
                <a:latin typeface="Cambria" panose="02040503050406030204" pitchFamily="18" charset="0"/>
              </a:rPr>
              <a:t>sözles</a:t>
            </a:r>
            <a:r>
              <a:rPr lang="tr-TR" sz="1900" dirty="0">
                <a:effectLst/>
                <a:latin typeface="Cambria" panose="02040503050406030204" pitchFamily="18" charset="0"/>
              </a:rPr>
              <a:t>̧- </a:t>
            </a:r>
            <a:r>
              <a:rPr lang="tr-TR" sz="1900" dirty="0" err="1">
                <a:effectLst/>
                <a:latin typeface="Cambria" panose="02040503050406030204" pitchFamily="18" charset="0"/>
              </a:rPr>
              <a:t>mesi</a:t>
            </a:r>
            <a:r>
              <a:rPr lang="tr-TR" sz="1900" dirty="0">
                <a:effectLst/>
                <a:latin typeface="Cambria" panose="02040503050406030204" pitchFamily="18" charset="0"/>
              </a:rPr>
              <a:t> kurulurken ve devam ederken ayrımcılık yapma </a:t>
            </a:r>
            <a:r>
              <a:rPr lang="tr-TR" sz="1900" dirty="0" err="1">
                <a:effectLst/>
                <a:latin typeface="Cambria" panose="02040503050406030204" pitchFamily="18" charset="0"/>
              </a:rPr>
              <a:t>yasağı</a:t>
            </a:r>
            <a:r>
              <a:rPr lang="tr-TR" sz="1900" dirty="0">
                <a:effectLst/>
                <a:latin typeface="Cambria" panose="02040503050406030204" pitchFamily="18" charset="0"/>
              </a:rPr>
              <a:t> </a:t>
            </a:r>
            <a:r>
              <a:rPr lang="tr-TR" sz="1900" dirty="0" err="1">
                <a:effectLst/>
                <a:latin typeface="Cambria" panose="02040503050406030204" pitchFamily="18" charset="0"/>
              </a:rPr>
              <a:t>olduğu</a:t>
            </a:r>
            <a:r>
              <a:rPr lang="tr-TR" sz="1900" dirty="0">
                <a:effectLst/>
                <a:latin typeface="Cambria" panose="02040503050406030204" pitchFamily="18" charset="0"/>
              </a:rPr>
              <a:t> gibi </a:t>
            </a:r>
            <a:r>
              <a:rPr lang="tr-TR" sz="1900" dirty="0" err="1">
                <a:effectLst/>
                <a:latin typeface="Cambria" panose="02040503050406030204" pitchFamily="18" charset="0"/>
              </a:rPr>
              <a:t>işveren</a:t>
            </a:r>
            <a:r>
              <a:rPr lang="tr-TR" sz="1900" dirty="0">
                <a:effectLst/>
                <a:latin typeface="Cambria" panose="02040503050406030204" pitchFamily="18" charset="0"/>
              </a:rPr>
              <a:t> iş </a:t>
            </a:r>
            <a:r>
              <a:rPr lang="tr-TR" sz="1900" dirty="0" err="1">
                <a:effectLst/>
                <a:latin typeface="Cambria" panose="02040503050406030204" pitchFamily="18" charset="0"/>
              </a:rPr>
              <a:t>sözleşmesini</a:t>
            </a:r>
            <a:r>
              <a:rPr lang="tr-TR" sz="1900" dirty="0">
                <a:effectLst/>
                <a:latin typeface="Cambria" panose="02040503050406030204" pitchFamily="18" charset="0"/>
              </a:rPr>
              <a:t> sona erdirirken de ayrımcılık </a:t>
            </a:r>
            <a:r>
              <a:rPr lang="tr-TR" sz="1900" dirty="0" err="1">
                <a:effectLst/>
                <a:latin typeface="Cambria" panose="02040503050406030204" pitchFamily="18" charset="0"/>
              </a:rPr>
              <a:t>yasağını</a:t>
            </a:r>
            <a:r>
              <a:rPr lang="tr-TR" sz="1900" dirty="0">
                <a:effectLst/>
                <a:latin typeface="Cambria" panose="02040503050406030204" pitchFamily="18" charset="0"/>
              </a:rPr>
              <a:t> ihlal etmemelidir.</a:t>
            </a:r>
            <a:endParaRPr lang="tr-TR" sz="1900" dirty="0"/>
          </a:p>
          <a:p>
            <a:endParaRPr lang="tr-TR" sz="1400" dirty="0"/>
          </a:p>
        </p:txBody>
      </p:sp>
    </p:spTree>
    <p:extLst>
      <p:ext uri="{BB962C8B-B14F-4D97-AF65-F5344CB8AC3E}">
        <p14:creationId xmlns:p14="http://schemas.microsoft.com/office/powerpoint/2010/main" val="2767674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303132-22E7-B006-F411-B1BF5D3BCEF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FE2FDF9-6009-666E-23F9-A51F96212E30}"/>
              </a:ext>
            </a:extLst>
          </p:cNvPr>
          <p:cNvSpPr>
            <a:spLocks noGrp="1"/>
          </p:cNvSpPr>
          <p:nvPr>
            <p:ph idx="1"/>
          </p:nvPr>
        </p:nvSpPr>
        <p:spPr/>
        <p:txBody>
          <a:bodyPr/>
          <a:lstStyle/>
          <a:p>
            <a:r>
              <a:rPr lang="tr-TR" sz="1800" dirty="0">
                <a:effectLst/>
                <a:latin typeface="Cambria" panose="02040503050406030204" pitchFamily="18" charset="0"/>
              </a:rPr>
              <a:t>Farklı ırk, etnik </a:t>
            </a:r>
            <a:r>
              <a:rPr lang="tr-TR" sz="1800" dirty="0" err="1">
                <a:effectLst/>
                <a:latin typeface="Cambria" panose="02040503050406030204" pitchFamily="18" charset="0"/>
              </a:rPr>
              <a:t>köken</a:t>
            </a:r>
            <a:r>
              <a:rPr lang="tr-TR" sz="1800" dirty="0">
                <a:effectLst/>
                <a:latin typeface="Cambria" panose="02040503050406030204" pitchFamily="18" charset="0"/>
              </a:rPr>
              <a:t>, cinsel </a:t>
            </a:r>
            <a:r>
              <a:rPr lang="tr-TR" sz="1800" dirty="0" err="1">
                <a:effectLst/>
                <a:latin typeface="Cambria" panose="02040503050406030204" pitchFamily="18" charset="0"/>
              </a:rPr>
              <a:t>eğilim</a:t>
            </a:r>
            <a:r>
              <a:rPr lang="tr-TR" sz="1800" dirty="0">
                <a:effectLst/>
                <a:latin typeface="Cambria" panose="02040503050406030204" pitchFamily="18" charset="0"/>
              </a:rPr>
              <a:t>, cinsiyet, uyrukluk gibi nedenlerle de </a:t>
            </a:r>
            <a:r>
              <a:rPr lang="tr-TR" sz="1800" dirty="0" err="1">
                <a:effectLst/>
                <a:latin typeface="Cambria" panose="02040503050406030204" pitchFamily="18" charset="0"/>
              </a:rPr>
              <a:t>işverenin</a:t>
            </a:r>
            <a:r>
              <a:rPr lang="tr-TR" sz="1800" dirty="0">
                <a:effectLst/>
                <a:latin typeface="Cambria" panose="02040503050406030204" pitchFamily="18" charset="0"/>
              </a:rPr>
              <a:t> mutlak olarak </a:t>
            </a:r>
            <a:r>
              <a:rPr lang="tr-TR" sz="1800" dirty="0" err="1">
                <a:effectLst/>
                <a:latin typeface="Cambria" panose="02040503050406030204" pitchFamily="18" charset="0"/>
              </a:rPr>
              <a:t>eşit</a:t>
            </a:r>
            <a:r>
              <a:rPr lang="tr-TR" sz="1800" dirty="0">
                <a:effectLst/>
                <a:latin typeface="Cambria" panose="02040503050406030204" pitchFamily="18" charset="0"/>
              </a:rPr>
              <a:t> davranma borcu vardır. Ancak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ücretlerin</a:t>
            </a:r>
            <a:r>
              <a:rPr lang="tr-TR" sz="1800" dirty="0">
                <a:effectLst/>
                <a:latin typeface="Cambria" panose="02040503050406030204" pitchFamily="18" charset="0"/>
              </a:rPr>
              <a:t> belirlenmesinde, iş </a:t>
            </a:r>
            <a:r>
              <a:rPr lang="tr-TR" sz="1800" dirty="0" err="1">
                <a:effectLst/>
                <a:latin typeface="Cambria" panose="02040503050406030204" pitchFamily="18" charset="0"/>
              </a:rPr>
              <a:t>sözleşmelerinin</a:t>
            </a:r>
            <a:r>
              <a:rPr lang="tr-TR" sz="1800" dirty="0">
                <a:effectLst/>
                <a:latin typeface="Cambria" panose="02040503050406030204" pitchFamily="18" charset="0"/>
              </a:rPr>
              <a:t> feshinde mutlak olarak </a:t>
            </a:r>
            <a:r>
              <a:rPr lang="tr-TR" sz="1800" dirty="0" err="1">
                <a:effectLst/>
                <a:latin typeface="Cambria" panose="02040503050406030204" pitchFamily="18" charset="0"/>
              </a:rPr>
              <a:t>eşit</a:t>
            </a:r>
            <a:r>
              <a:rPr lang="tr-TR" sz="1800" dirty="0">
                <a:effectLst/>
                <a:latin typeface="Cambria" panose="02040503050406030204" pitchFamily="18" charset="0"/>
              </a:rPr>
              <a:t> davranmak zorunda </a:t>
            </a:r>
            <a:r>
              <a:rPr lang="tr-TR" sz="1800" dirty="0" err="1">
                <a:effectLst/>
                <a:latin typeface="Cambria" panose="02040503050406030204" pitchFamily="18" charset="0"/>
              </a:rPr>
              <a:t>değildir</a:t>
            </a:r>
            <a:r>
              <a:rPr lang="tr-TR" sz="1800" dirty="0">
                <a:effectLst/>
                <a:latin typeface="Cambria" panose="02040503050406030204" pitchFamily="18" charset="0"/>
              </a:rPr>
              <a:t>  </a:t>
            </a:r>
            <a:r>
              <a:rPr lang="tr-TR" sz="1800" dirty="0" err="1">
                <a:effectLst/>
                <a:latin typeface="Cambria" panose="02040503050406030204" pitchFamily="18" charset="0"/>
              </a:rPr>
              <a:t>Örneğin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uzmanlığı</a:t>
            </a:r>
            <a:r>
              <a:rPr lang="tr-TR" sz="1800" dirty="0">
                <a:effectLst/>
                <a:latin typeface="Cambria" panose="02040503050406030204" pitchFamily="18" charset="0"/>
              </a:rPr>
              <a:t>, </a:t>
            </a:r>
            <a:r>
              <a:rPr lang="tr-TR" sz="1800" dirty="0" err="1">
                <a:effectLst/>
                <a:latin typeface="Cambria" panose="02040503050406030204" pitchFamily="18" charset="0"/>
              </a:rPr>
              <a:t>yaşı</a:t>
            </a:r>
            <a:r>
              <a:rPr lang="tr-TR" sz="1800" dirty="0">
                <a:effectLst/>
                <a:latin typeface="Cambria" panose="02040503050406030204" pitchFamily="18" charset="0"/>
              </a:rPr>
              <a:t>, kıdemi, </a:t>
            </a:r>
            <a:r>
              <a:rPr lang="tr-TR" sz="1800" dirty="0" err="1">
                <a:effectLst/>
                <a:latin typeface="Cambria" panose="02040503050406030204" pitchFamily="18" charset="0"/>
              </a:rPr>
              <a:t>çalışkanlığı</a:t>
            </a:r>
            <a:r>
              <a:rPr lang="tr-TR" sz="1800" dirty="0">
                <a:effectLst/>
                <a:latin typeface="Cambria" panose="02040503050406030204" pitchFamily="18" charset="0"/>
              </a:rPr>
              <a:t> gibi nedenlerle farklı </a:t>
            </a:r>
            <a:r>
              <a:rPr lang="tr-TR" sz="1800" dirty="0" err="1">
                <a:effectLst/>
                <a:latin typeface="Cambria" panose="02040503050406030204" pitchFamily="18" charset="0"/>
              </a:rPr>
              <a:t>ücret</a:t>
            </a:r>
            <a:r>
              <a:rPr lang="tr-TR" sz="1800" dirty="0">
                <a:effectLst/>
                <a:latin typeface="Cambria" panose="02040503050406030204" pitchFamily="18" charset="0"/>
              </a:rPr>
              <a:t> alması </a:t>
            </a:r>
            <a:r>
              <a:rPr lang="tr-TR" sz="1800" dirty="0" err="1">
                <a:effectLst/>
                <a:latin typeface="Cambria" panose="02040503050406030204" pitchFamily="18" charset="0"/>
              </a:rPr>
              <a:t>mümkündür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249085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23782B-460B-8378-50A4-DECEBF62E97B}"/>
              </a:ext>
            </a:extLst>
          </p:cNvPr>
          <p:cNvSpPr>
            <a:spLocks noGrp="1"/>
          </p:cNvSpPr>
          <p:nvPr>
            <p:ph type="title"/>
          </p:nvPr>
        </p:nvSpPr>
        <p:spPr/>
        <p:txBody>
          <a:bodyPr>
            <a:normAutofit/>
          </a:bodyPr>
          <a:lstStyle/>
          <a:p>
            <a:pPr algn="ctr"/>
            <a:r>
              <a:rPr lang="tr-TR" sz="2400" b="1" dirty="0">
                <a:effectLst/>
                <a:latin typeface="Graphik"/>
              </a:rPr>
              <a:t>İŞ SÖZLEŞMESİNİN ÖZELLİKLERİ </a:t>
            </a:r>
            <a:br>
              <a:rPr lang="tr-TR" sz="2400" dirty="0"/>
            </a:br>
            <a:endParaRPr lang="tr-TR" sz="2400" dirty="0"/>
          </a:p>
        </p:txBody>
      </p:sp>
      <p:sp>
        <p:nvSpPr>
          <p:cNvPr id="3" name="İçerik Yer Tutucusu 2">
            <a:extLst>
              <a:ext uri="{FF2B5EF4-FFF2-40B4-BE49-F238E27FC236}">
                <a16:creationId xmlns:a16="http://schemas.microsoft.com/office/drawing/2014/main" id="{DA6FB33D-4D3B-8FA8-5AA4-03EE17EC9BA4}"/>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niteliği</a:t>
            </a:r>
            <a:r>
              <a:rPr lang="tr-TR" sz="1800" dirty="0">
                <a:effectLst/>
                <a:latin typeface="Cambria" panose="02040503050406030204" pitchFamily="18" charset="0"/>
              </a:rPr>
              <a:t> itibariyle taraflar arasında </a:t>
            </a:r>
            <a:r>
              <a:rPr lang="tr-TR" sz="1800" dirty="0" err="1">
                <a:effectLst/>
                <a:latin typeface="Cambria" panose="02040503050406030204" pitchFamily="18" charset="0"/>
              </a:rPr>
              <a:t>kişisel</a:t>
            </a:r>
            <a:r>
              <a:rPr lang="tr-TR" sz="1800" dirty="0">
                <a:effectLst/>
                <a:latin typeface="Cambria" panose="02040503050406030204" pitchFamily="18" charset="0"/>
              </a:rPr>
              <a:t> </a:t>
            </a:r>
            <a:r>
              <a:rPr lang="tr-TR" sz="1800" dirty="0" err="1">
                <a:effectLst/>
                <a:latin typeface="Cambria" panose="02040503050406030204" pitchFamily="18" charset="0"/>
              </a:rPr>
              <a:t>ilişki</a:t>
            </a:r>
            <a:r>
              <a:rPr lang="tr-TR" sz="1800" dirty="0">
                <a:effectLst/>
                <a:latin typeface="Cambria" panose="02040503050406030204" pitchFamily="18" charset="0"/>
              </a:rPr>
              <a:t> kuran, </a:t>
            </a:r>
            <a:r>
              <a:rPr lang="tr-TR" sz="1800" dirty="0" err="1">
                <a:effectLst/>
                <a:latin typeface="Cambria" panose="02040503050406030204" pitchFamily="18" charset="0"/>
              </a:rPr>
              <a:t>karşılıklı</a:t>
            </a:r>
            <a:r>
              <a:rPr lang="tr-TR" sz="1800" dirty="0">
                <a:effectLst/>
                <a:latin typeface="Cambria" panose="02040503050406030204" pitchFamily="18" charset="0"/>
              </a:rPr>
              <a:t> </a:t>
            </a:r>
            <a:r>
              <a:rPr lang="tr-TR" sz="1800" dirty="0" err="1">
                <a:effectLst/>
                <a:latin typeface="Cambria" panose="02040503050406030204" pitchFamily="18" charset="0"/>
              </a:rPr>
              <a:t>borc</a:t>
            </a:r>
            <a:r>
              <a:rPr lang="tr-TR" sz="1800" dirty="0">
                <a:effectLst/>
                <a:latin typeface="Cambria" panose="02040503050406030204" pitchFamily="18" charset="0"/>
              </a:rPr>
              <a:t>̧ </a:t>
            </a:r>
            <a:r>
              <a:rPr lang="tr-TR" sz="1800" dirty="0" err="1">
                <a:effectLst/>
                <a:latin typeface="Cambria" panose="02040503050406030204" pitchFamily="18" charset="0"/>
              </a:rPr>
              <a:t>yükleyen</a:t>
            </a:r>
            <a:r>
              <a:rPr lang="tr-TR" sz="1800" dirty="0">
                <a:effectLst/>
                <a:latin typeface="Cambria" panose="02040503050406030204" pitchFamily="18" charset="0"/>
              </a:rPr>
              <a:t> ve </a:t>
            </a:r>
            <a:r>
              <a:rPr lang="tr-TR" sz="1800" dirty="0" err="1">
                <a:effectLst/>
                <a:latin typeface="Cambria" panose="02040503050406030204" pitchFamily="18" charset="0"/>
              </a:rPr>
              <a:t>sürekli</a:t>
            </a:r>
            <a:r>
              <a:rPr lang="tr-TR" sz="1800" dirty="0">
                <a:effectLst/>
                <a:latin typeface="Cambria" panose="02040503050406030204" pitchFamily="18" charset="0"/>
              </a:rPr>
              <a:t> </a:t>
            </a:r>
            <a:r>
              <a:rPr lang="tr-TR" sz="1800" dirty="0" err="1">
                <a:effectLst/>
                <a:latin typeface="Cambria" panose="02040503050406030204" pitchFamily="18" charset="0"/>
              </a:rPr>
              <a:t>borc</a:t>
            </a:r>
            <a:r>
              <a:rPr lang="tr-TR" sz="1800" dirty="0">
                <a:effectLst/>
                <a:latin typeface="Cambria" panose="02040503050406030204" pitchFamily="18" charset="0"/>
              </a:rPr>
              <a:t>̧ </a:t>
            </a:r>
            <a:r>
              <a:rPr lang="tr-TR" sz="1800" dirty="0" err="1">
                <a:effectLst/>
                <a:latin typeface="Cambria" panose="02040503050406030204" pitchFamily="18" charset="0"/>
              </a:rPr>
              <a:t>ilişkisi</a:t>
            </a:r>
            <a:r>
              <a:rPr lang="tr-TR" sz="1800" dirty="0">
                <a:effectLst/>
                <a:latin typeface="Cambria" panose="02040503050406030204" pitchFamily="18" charset="0"/>
              </a:rPr>
              <a:t> yaratan bir </a:t>
            </a:r>
            <a:r>
              <a:rPr lang="tr-TR" sz="1800" dirty="0" err="1">
                <a:effectLst/>
                <a:latin typeface="Cambria" panose="02040503050406030204" pitchFamily="18" charset="0"/>
              </a:rPr>
              <a:t>özel</a:t>
            </a:r>
            <a:r>
              <a:rPr lang="tr-TR" sz="1800" dirty="0">
                <a:effectLst/>
                <a:latin typeface="Cambria" panose="02040503050406030204" pitchFamily="18" charset="0"/>
              </a:rPr>
              <a:t> hukuk </a:t>
            </a:r>
            <a:r>
              <a:rPr lang="tr-TR" sz="1800" dirty="0" err="1">
                <a:effectLst/>
                <a:latin typeface="Cambria" panose="02040503050406030204" pitchFamily="18" charset="0"/>
              </a:rPr>
              <a:t>sözleşmesidir</a:t>
            </a:r>
            <a:r>
              <a:rPr lang="tr-TR" sz="1800" dirty="0">
                <a:effectLst/>
                <a:latin typeface="Cambria" panose="02040503050406030204" pitchFamily="18" charset="0"/>
              </a:rPr>
              <a:t>. Bu </a:t>
            </a:r>
            <a:r>
              <a:rPr lang="tr-TR" sz="1800" dirty="0" err="1">
                <a:effectLst/>
                <a:latin typeface="Cambria" panose="02040503050406030204" pitchFamily="18" charset="0"/>
              </a:rPr>
              <a:t>bağlamda</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a:t>
            </a:r>
            <a:r>
              <a:rPr lang="tr-TR" sz="1800" dirty="0" err="1">
                <a:effectLst/>
                <a:latin typeface="Cambria" panose="02040503050406030204" pitchFamily="18" charset="0"/>
              </a:rPr>
              <a:t>özellikleri</a:t>
            </a:r>
            <a:r>
              <a:rPr lang="tr-TR" sz="1800" dirty="0">
                <a:effectLst/>
                <a:latin typeface="Cambria" panose="02040503050406030204" pitchFamily="18" charset="0"/>
              </a:rPr>
              <a:t> </a:t>
            </a:r>
            <a:r>
              <a:rPr lang="tr-TR" sz="1800" dirty="0" err="1">
                <a:effectLst/>
                <a:latin typeface="Cambria" panose="02040503050406030204" pitchFamily="18" charset="0"/>
              </a:rPr>
              <a:t>şunlardır</a:t>
            </a:r>
            <a:r>
              <a:rPr lang="tr-TR" sz="1800" dirty="0">
                <a:effectLst/>
                <a:latin typeface="Cambria" panose="02040503050406030204" pitchFamily="18" charset="0"/>
              </a:rPr>
              <a:t>: </a:t>
            </a:r>
          </a:p>
          <a:p>
            <a:r>
              <a:rPr lang="tr-TR" sz="1800" dirty="0" err="1">
                <a:effectLst/>
                <a:latin typeface="Cambria" panose="02040503050406030204" pitchFamily="18" charset="0"/>
              </a:rPr>
              <a:t>Özel</a:t>
            </a:r>
            <a:r>
              <a:rPr lang="tr-TR" sz="1800" dirty="0">
                <a:effectLst/>
                <a:latin typeface="Cambria" panose="02040503050406030204" pitchFamily="18" charset="0"/>
              </a:rPr>
              <a:t> hukuk </a:t>
            </a:r>
            <a:r>
              <a:rPr lang="tr-TR" sz="1800" dirty="0" err="1">
                <a:effectLst/>
                <a:latin typeface="Cambria" panose="02040503050406030204" pitchFamily="18" charset="0"/>
              </a:rPr>
              <a:t>sözleşmesidir</a:t>
            </a:r>
            <a:r>
              <a:rPr lang="tr-TR" sz="1800" dirty="0">
                <a:effectLst/>
                <a:latin typeface="Cambria" panose="02040503050406030204" pitchFamily="18" charset="0"/>
              </a:rPr>
              <a:t>, </a:t>
            </a:r>
          </a:p>
          <a:p>
            <a:r>
              <a:rPr lang="tr-TR" sz="1800" dirty="0">
                <a:effectLst/>
                <a:latin typeface="Cambria" panose="02040503050406030204" pitchFamily="18" charset="0"/>
              </a:rPr>
              <a:t>İşçinin kişiliğine bağlıdır, </a:t>
            </a:r>
          </a:p>
          <a:p>
            <a:r>
              <a:rPr lang="tr-TR" sz="1800" dirty="0">
                <a:effectLst/>
                <a:latin typeface="Cambria" panose="02040503050406030204" pitchFamily="18" charset="0"/>
              </a:rPr>
              <a:t>iki tarafa </a:t>
            </a:r>
            <a:r>
              <a:rPr lang="tr-TR" sz="1800" dirty="0" err="1">
                <a:effectLst/>
                <a:latin typeface="Cambria" panose="02040503050406030204" pitchFamily="18" charset="0"/>
              </a:rPr>
              <a:t>borc</a:t>
            </a:r>
            <a:r>
              <a:rPr lang="tr-TR" sz="1800" dirty="0">
                <a:effectLst/>
                <a:latin typeface="Cambria" panose="02040503050406030204" pitchFamily="18" charset="0"/>
              </a:rPr>
              <a:t>̧ </a:t>
            </a:r>
            <a:r>
              <a:rPr lang="tr-TR" sz="1800" dirty="0" err="1">
                <a:effectLst/>
                <a:latin typeface="Cambria" panose="02040503050406030204" pitchFamily="18" charset="0"/>
              </a:rPr>
              <a:t>yükler</a:t>
            </a:r>
            <a:r>
              <a:rPr lang="tr-TR" sz="1800" dirty="0">
                <a:effectLst/>
                <a:latin typeface="Cambria" panose="02040503050406030204" pitchFamily="18" charset="0"/>
              </a:rPr>
              <a:t>, </a:t>
            </a:r>
          </a:p>
          <a:p>
            <a:r>
              <a:rPr lang="tr-TR" sz="1800" dirty="0">
                <a:effectLst/>
                <a:latin typeface="Cambria" panose="02040503050406030204" pitchFamily="18" charset="0"/>
              </a:rPr>
              <a:t>devamlı </a:t>
            </a:r>
            <a:r>
              <a:rPr lang="tr-TR" sz="1800" dirty="0" err="1">
                <a:effectLst/>
                <a:latin typeface="Cambria" panose="02040503050406030204" pitchFamily="18" charset="0"/>
              </a:rPr>
              <a:t>sözleşmedir</a:t>
            </a:r>
            <a:r>
              <a:rPr lang="tr-TR" sz="1800" dirty="0">
                <a:latin typeface="Cambria" panose="02040503050406030204" pitchFamily="18" charset="0"/>
              </a:rPr>
              <a:t>.</a:t>
            </a:r>
            <a:endParaRPr lang="tr-TR" dirty="0"/>
          </a:p>
          <a:p>
            <a:endParaRPr lang="tr-TR" dirty="0"/>
          </a:p>
        </p:txBody>
      </p:sp>
    </p:spTree>
    <p:extLst>
      <p:ext uri="{BB962C8B-B14F-4D97-AF65-F5344CB8AC3E}">
        <p14:creationId xmlns:p14="http://schemas.microsoft.com/office/powerpoint/2010/main" val="1280151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D893D-26F2-335F-2FFB-0A31FDCD93A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4DFC879-DCE0-1651-83B2-921399B86110}"/>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Kanunu’nun 5. maddesinin 6. fıkrasına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ilişkisinde</a:t>
            </a:r>
            <a:r>
              <a:rPr lang="tr-TR" sz="1800" dirty="0">
                <a:effectLst/>
                <a:latin typeface="Cambria" panose="02040503050406030204" pitchFamily="18" charset="0"/>
              </a:rPr>
              <a:t> veya sona ermesinde </a:t>
            </a:r>
            <a:r>
              <a:rPr lang="tr-TR" sz="1800" dirty="0" err="1">
                <a:effectLst/>
                <a:latin typeface="Cambria" panose="02040503050406030204" pitchFamily="18" charset="0"/>
              </a:rPr>
              <a:t>yuka</a:t>
            </a:r>
            <a:r>
              <a:rPr lang="tr-TR" sz="1800" dirty="0">
                <a:effectLst/>
                <a:latin typeface="Cambria" panose="02040503050406030204" pitchFamily="18" charset="0"/>
              </a:rPr>
              <a:t>- </a:t>
            </a:r>
            <a:r>
              <a:rPr lang="tr-TR" sz="1800" dirty="0" err="1">
                <a:effectLst/>
                <a:latin typeface="Cambria" panose="02040503050406030204" pitchFamily="18" charset="0"/>
              </a:rPr>
              <a:t>rıdaki</a:t>
            </a:r>
            <a:r>
              <a:rPr lang="tr-TR" sz="1800" dirty="0">
                <a:effectLst/>
                <a:latin typeface="Cambria" panose="02040503050406030204" pitchFamily="18" charset="0"/>
              </a:rPr>
              <a:t> fıkra </a:t>
            </a:r>
            <a:r>
              <a:rPr lang="tr-TR" sz="1800" dirty="0" err="1">
                <a:effectLst/>
                <a:latin typeface="Cambria" panose="02040503050406030204" pitchFamily="18" charset="0"/>
              </a:rPr>
              <a:t>hükümlerine</a:t>
            </a:r>
            <a:r>
              <a:rPr lang="tr-TR" sz="1800" dirty="0">
                <a:effectLst/>
                <a:latin typeface="Cambria" panose="02040503050406030204" pitchFamily="18" charset="0"/>
              </a:rPr>
              <a:t> aykırı </a:t>
            </a:r>
            <a:r>
              <a:rPr lang="tr-TR" sz="1800" dirty="0" err="1">
                <a:effectLst/>
                <a:latin typeface="Cambria" panose="02040503050406030204" pitchFamily="18" charset="0"/>
              </a:rPr>
              <a:t>davranıldığında</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dört</a:t>
            </a:r>
            <a:r>
              <a:rPr lang="tr-TR" sz="1800" dirty="0">
                <a:effectLst/>
                <a:latin typeface="Cambria" panose="02040503050406030204" pitchFamily="18" charset="0"/>
              </a:rPr>
              <a:t> aya kadar </a:t>
            </a:r>
            <a:r>
              <a:rPr lang="tr-TR" sz="1800" dirty="0" err="1">
                <a:effectLst/>
                <a:latin typeface="Cambria" panose="02040503050406030204" pitchFamily="18" charset="0"/>
              </a:rPr>
              <a:t>ücreti</a:t>
            </a:r>
            <a:r>
              <a:rPr lang="tr-TR" sz="1800" dirty="0">
                <a:effectLst/>
                <a:latin typeface="Cambria" panose="02040503050406030204" pitchFamily="18" charset="0"/>
              </a:rPr>
              <a:t> tutarındaki uygun bir tazminattan </a:t>
            </a:r>
            <a:r>
              <a:rPr lang="tr-TR" sz="1800" dirty="0" err="1">
                <a:effectLst/>
                <a:latin typeface="Cambria" panose="02040503050406030204" pitchFamily="18" charset="0"/>
              </a:rPr>
              <a:t>başka</a:t>
            </a:r>
            <a:r>
              <a:rPr lang="tr-TR" sz="1800" dirty="0">
                <a:effectLst/>
                <a:latin typeface="Cambria" panose="02040503050406030204" pitchFamily="18" charset="0"/>
              </a:rPr>
              <a:t> yoksun </a:t>
            </a:r>
            <a:r>
              <a:rPr lang="tr-TR" sz="1800" dirty="0" err="1">
                <a:effectLst/>
                <a:latin typeface="Cambria" panose="02040503050406030204" pitchFamily="18" charset="0"/>
              </a:rPr>
              <a:t>bırakıldığı</a:t>
            </a:r>
            <a:r>
              <a:rPr lang="tr-TR" sz="1800" dirty="0">
                <a:effectLst/>
                <a:latin typeface="Cambria" panose="02040503050406030204" pitchFamily="18" charset="0"/>
              </a:rPr>
              <a:t> haklarını da talep edebilir. 2821 sayılı Sendikalar Kanununun 31 inci maddesi </a:t>
            </a:r>
            <a:r>
              <a:rPr lang="tr-TR" sz="1800" dirty="0" err="1">
                <a:effectLst/>
                <a:latin typeface="Cambria" panose="02040503050406030204" pitchFamily="18" charset="0"/>
              </a:rPr>
              <a:t>hükümleri</a:t>
            </a:r>
            <a:r>
              <a:rPr lang="tr-TR" sz="1800" dirty="0">
                <a:effectLst/>
                <a:latin typeface="Cambria" panose="02040503050406030204" pitchFamily="18" charset="0"/>
              </a:rPr>
              <a:t> saklıdır</a:t>
            </a:r>
            <a:r>
              <a:rPr lang="tr-TR" sz="1800" i="1" dirty="0">
                <a:effectLst/>
                <a:latin typeface="Cambria" panose="02040503050406030204" pitchFamily="18" charset="0"/>
              </a:rPr>
              <a:t>”. </a:t>
            </a:r>
            <a:r>
              <a:rPr lang="tr-TR" sz="1800" dirty="0">
                <a:effectLst/>
                <a:latin typeface="Cambria" panose="02040503050406030204" pitchFamily="18" charset="0"/>
              </a:rPr>
              <a:t>Bu </a:t>
            </a:r>
            <a:r>
              <a:rPr lang="tr-TR" sz="1800" dirty="0" err="1">
                <a:effectLst/>
                <a:latin typeface="Cambria" panose="02040503050406030204" pitchFamily="18" charset="0"/>
              </a:rPr>
              <a:t>bağlamda</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b="1" dirty="0">
                <a:effectLst/>
                <a:latin typeface="Cambria" panose="02040503050406030204" pitchFamily="18" charset="0"/>
              </a:rPr>
              <a:t>ayrımcılık tazminatı </a:t>
            </a:r>
            <a:r>
              <a:rPr lang="tr-TR" sz="1800" dirty="0">
                <a:effectLst/>
                <a:latin typeface="Cambria" panose="02040503050406030204" pitchFamily="18" charset="0"/>
              </a:rPr>
              <a:t>olarak adlandırılan uygun bir tazminat ve </a:t>
            </a:r>
            <a:r>
              <a:rPr lang="tr-TR" sz="1800" b="1" dirty="0">
                <a:effectLst/>
                <a:latin typeface="Cambria" panose="02040503050406030204" pitchFamily="18" charset="0"/>
              </a:rPr>
              <a:t>yoksun </a:t>
            </a:r>
            <a:r>
              <a:rPr lang="tr-TR" sz="1800" b="1" dirty="0" err="1">
                <a:effectLst/>
                <a:latin typeface="Cambria" panose="02040503050406030204" pitchFamily="18" charset="0"/>
              </a:rPr>
              <a:t>kaldığı</a:t>
            </a:r>
            <a:r>
              <a:rPr lang="tr-TR" sz="1800" b="1" dirty="0">
                <a:effectLst/>
                <a:latin typeface="Cambria" panose="02040503050406030204" pitchFamily="18" charset="0"/>
              </a:rPr>
              <a:t> haklarını </a:t>
            </a:r>
            <a:r>
              <a:rPr lang="tr-TR" sz="1800" dirty="0">
                <a:effectLst/>
                <a:latin typeface="Cambria" panose="02040503050406030204" pitchFamily="18" charset="0"/>
              </a:rPr>
              <a:t>talep edebilir. Ayrımcı- </a:t>
            </a:r>
            <a:r>
              <a:rPr lang="tr-TR" sz="1800" dirty="0" err="1">
                <a:effectLst/>
                <a:latin typeface="Cambria" panose="02040503050406030204" pitchFamily="18" charset="0"/>
              </a:rPr>
              <a:t>lık</a:t>
            </a:r>
            <a:r>
              <a:rPr lang="tr-TR" sz="1800" dirty="0">
                <a:effectLst/>
                <a:latin typeface="Cambria" panose="02040503050406030204" pitchFamily="18" charset="0"/>
              </a:rPr>
              <a:t> tazminatının hesaplanmasında </a:t>
            </a:r>
            <a:r>
              <a:rPr lang="tr-TR" sz="1800" dirty="0" err="1">
                <a:effectLst/>
                <a:latin typeface="Cambria" panose="02040503050406030204" pitchFamily="18" charset="0"/>
              </a:rPr>
              <a:t>çıplak</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esas alınır. </a:t>
            </a:r>
            <a:endParaRPr lang="tr-TR" dirty="0"/>
          </a:p>
          <a:p>
            <a:r>
              <a:rPr lang="tr-TR" sz="1800" dirty="0" err="1">
                <a:latin typeface="Cambria" panose="02040503050406030204" pitchFamily="18" charset="0"/>
              </a:rPr>
              <a:t>İ</a:t>
            </a:r>
            <a:r>
              <a:rPr lang="tr-TR" sz="1800" dirty="0" err="1">
                <a:effectLst/>
                <a:latin typeface="Cambria" panose="02040503050406030204" pitchFamily="18" charset="0"/>
              </a:rPr>
              <a:t>şverenin</a:t>
            </a:r>
            <a:r>
              <a:rPr lang="tr-TR" sz="1800" dirty="0">
                <a:effectLst/>
                <a:latin typeface="Cambria" panose="02040503050406030204" pitchFamily="18" charset="0"/>
              </a:rPr>
              <a:t> </a:t>
            </a:r>
            <a:r>
              <a:rPr lang="tr-TR" sz="1800" dirty="0" err="1">
                <a:effectLst/>
                <a:latin typeface="Cambria" panose="02040503050406030204" pitchFamily="18" charset="0"/>
              </a:rPr>
              <a:t>eşit</a:t>
            </a:r>
            <a:r>
              <a:rPr lang="tr-TR" sz="1800" dirty="0">
                <a:effectLst/>
                <a:latin typeface="Cambria" panose="02040503050406030204" pitchFamily="18" charset="0"/>
              </a:rPr>
              <a:t> davranma borcuna aykırı hareket etmesinin cezai yaptırımları da vardır.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a:t>
            </a:r>
            <a:r>
              <a:rPr lang="tr-TR" sz="1800" i="1" dirty="0">
                <a:effectLst/>
                <a:latin typeface="Cambria" panose="02040503050406030204" pitchFamily="18" charset="0"/>
              </a:rPr>
              <a:t>“5 inci maddesinde </a:t>
            </a:r>
            <a:r>
              <a:rPr lang="tr-TR" sz="1800" i="1" dirty="0" err="1">
                <a:effectLst/>
                <a:latin typeface="Cambria" panose="02040503050406030204" pitchFamily="18" charset="0"/>
              </a:rPr>
              <a:t>öngörülen</a:t>
            </a:r>
            <a:r>
              <a:rPr lang="tr-TR" sz="1800" i="1" dirty="0">
                <a:effectLst/>
                <a:latin typeface="Cambria" panose="02040503050406030204" pitchFamily="18" charset="0"/>
              </a:rPr>
              <a:t> ilke ve </a:t>
            </a:r>
            <a:r>
              <a:rPr lang="tr-TR" sz="1800" i="1" dirty="0" err="1">
                <a:effectLst/>
                <a:latin typeface="Cambria" panose="02040503050406030204" pitchFamily="18" charset="0"/>
              </a:rPr>
              <a:t>yükümlülüklere</a:t>
            </a:r>
            <a:r>
              <a:rPr lang="tr-TR" sz="1800" i="1" dirty="0">
                <a:effectLst/>
                <a:latin typeface="Cambria" panose="02040503050406030204" pitchFamily="18" charset="0"/>
              </a:rPr>
              <a:t> aykırı davranan </a:t>
            </a:r>
            <a:r>
              <a:rPr lang="tr-TR" sz="1800" i="1" dirty="0" err="1">
                <a:effectLst/>
                <a:latin typeface="Cambria" panose="02040503050406030204" pitchFamily="18" charset="0"/>
              </a:rPr>
              <a:t>işveren</a:t>
            </a:r>
            <a:r>
              <a:rPr lang="tr-TR" sz="1800" i="1" dirty="0">
                <a:effectLst/>
                <a:latin typeface="Cambria" panose="02040503050406030204" pitchFamily="18" charset="0"/>
              </a:rPr>
              <a:t> veya </a:t>
            </a:r>
            <a:r>
              <a:rPr lang="tr-TR" sz="1800" i="1" dirty="0" err="1">
                <a:effectLst/>
                <a:latin typeface="Cambria" panose="02040503050406030204" pitchFamily="18" charset="0"/>
              </a:rPr>
              <a:t>işveren</a:t>
            </a:r>
            <a:r>
              <a:rPr lang="tr-TR" sz="1800" i="1" dirty="0">
                <a:effectLst/>
                <a:latin typeface="Cambria" panose="02040503050406030204" pitchFamily="18" charset="0"/>
              </a:rPr>
              <a:t> vekiline bu durumdaki her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için</a:t>
            </a:r>
            <a:r>
              <a:rPr lang="tr-TR" sz="1800" i="1" dirty="0">
                <a:effectLst/>
                <a:latin typeface="Cambria" panose="02040503050406030204" pitchFamily="18" charset="0"/>
              </a:rPr>
              <a:t> </a:t>
            </a:r>
            <a:r>
              <a:rPr lang="tr-TR" sz="1800" i="1" dirty="0" err="1">
                <a:effectLst/>
                <a:latin typeface="Cambria" panose="02040503050406030204" pitchFamily="18" charset="0"/>
              </a:rPr>
              <a:t>yüz</a:t>
            </a:r>
            <a:r>
              <a:rPr lang="tr-TR" sz="1800" i="1" dirty="0">
                <a:effectLst/>
                <a:latin typeface="Cambria" panose="02040503050406030204" pitchFamily="18" charset="0"/>
              </a:rPr>
              <a:t> elli </a:t>
            </a:r>
            <a:r>
              <a:rPr lang="tr-TR" sz="1800" i="1" dirty="0" err="1">
                <a:effectLst/>
                <a:latin typeface="Cambria" panose="02040503050406030204" pitchFamily="18" charset="0"/>
              </a:rPr>
              <a:t>Türk</a:t>
            </a:r>
            <a:r>
              <a:rPr lang="tr-TR" sz="1800" i="1" dirty="0">
                <a:effectLst/>
                <a:latin typeface="Cambria" panose="02040503050406030204" pitchFamily="18" charset="0"/>
              </a:rPr>
              <a:t> lirası” </a:t>
            </a:r>
            <a:r>
              <a:rPr lang="tr-TR" sz="1800" dirty="0">
                <a:effectLst/>
                <a:latin typeface="Cambria" panose="02040503050406030204" pitchFamily="18" charset="0"/>
              </a:rPr>
              <a:t>idari para cezası verilir (İK m. 99/I-a). </a:t>
            </a:r>
            <a:endParaRPr lang="tr-TR" dirty="0"/>
          </a:p>
          <a:p>
            <a:pPr marL="0" indent="0">
              <a:buNone/>
            </a:pPr>
            <a:endParaRPr lang="tr-TR" dirty="0"/>
          </a:p>
        </p:txBody>
      </p:sp>
    </p:spTree>
    <p:extLst>
      <p:ext uri="{BB962C8B-B14F-4D97-AF65-F5344CB8AC3E}">
        <p14:creationId xmlns:p14="http://schemas.microsoft.com/office/powerpoint/2010/main" val="4232895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49AACC-4787-261B-10A5-433EC809285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1D6F573-06AC-6A52-0FC5-35CB1C453F4C}"/>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Kanunu’nun 5. maddesine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eşit</a:t>
            </a:r>
            <a:r>
              <a:rPr lang="tr-TR" sz="1800" dirty="0">
                <a:effectLst/>
                <a:latin typeface="Cambria" panose="02040503050406030204" pitchFamily="18" charset="0"/>
              </a:rPr>
              <a:t> davranma borcunu ihlal </a:t>
            </a:r>
            <a:r>
              <a:rPr lang="tr-TR" sz="1800" dirty="0" err="1">
                <a:effectLst/>
                <a:latin typeface="Cambria" panose="02040503050406030204" pitchFamily="18" charset="0"/>
              </a:rPr>
              <a:t>ettiğini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ispat etmelidir. 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“20 </a:t>
            </a:r>
            <a:r>
              <a:rPr lang="tr-TR" sz="1800" i="1" dirty="0" err="1">
                <a:effectLst/>
                <a:latin typeface="Cambria" panose="02040503050406030204" pitchFamily="18" charset="0"/>
              </a:rPr>
              <a:t>nci</a:t>
            </a:r>
            <a:r>
              <a:rPr lang="tr-TR" sz="1800" i="1" dirty="0">
                <a:effectLst/>
                <a:latin typeface="Cambria" panose="02040503050406030204" pitchFamily="18" charset="0"/>
              </a:rPr>
              <a:t> madde </a:t>
            </a:r>
            <a:r>
              <a:rPr lang="tr-TR" sz="1800" i="1" dirty="0" err="1">
                <a:effectLst/>
                <a:latin typeface="Cambria" panose="02040503050406030204" pitchFamily="18" charset="0"/>
              </a:rPr>
              <a:t>hükümleri</a:t>
            </a:r>
            <a:r>
              <a:rPr lang="tr-TR" sz="1800" i="1" dirty="0">
                <a:effectLst/>
                <a:latin typeface="Cambria" panose="02040503050406030204" pitchFamily="18" charset="0"/>
              </a:rPr>
              <a:t> saklı kalmak </a:t>
            </a:r>
            <a:r>
              <a:rPr lang="tr-TR" sz="1800" i="1" dirty="0" err="1">
                <a:effectLst/>
                <a:latin typeface="Cambria" panose="02040503050406030204" pitchFamily="18" charset="0"/>
              </a:rPr>
              <a:t>üzere</a:t>
            </a:r>
            <a:r>
              <a:rPr lang="tr-TR" sz="1800" i="1" dirty="0">
                <a:effectLst/>
                <a:latin typeface="Cambria" panose="02040503050406030204" pitchFamily="18" charset="0"/>
              </a:rPr>
              <a:t> </a:t>
            </a:r>
            <a:r>
              <a:rPr lang="tr-TR" sz="1800" i="1" dirty="0" err="1">
                <a:effectLst/>
                <a:latin typeface="Cambria" panose="02040503050406030204" pitchFamily="18" charset="0"/>
              </a:rPr>
              <a:t>işverenin</a:t>
            </a:r>
            <a:r>
              <a:rPr lang="tr-TR" sz="1800" i="1" dirty="0">
                <a:effectLst/>
                <a:latin typeface="Cambria" panose="02040503050406030204" pitchFamily="18" charset="0"/>
              </a:rPr>
              <a:t> yukarıdaki fıkra </a:t>
            </a:r>
            <a:r>
              <a:rPr lang="tr-TR" sz="1800" i="1" dirty="0" err="1">
                <a:effectLst/>
                <a:latin typeface="Cambria" panose="02040503050406030204" pitchFamily="18" charset="0"/>
              </a:rPr>
              <a:t>hükümlerine</a:t>
            </a:r>
            <a:r>
              <a:rPr lang="tr-TR" sz="1800" i="1" dirty="0">
                <a:effectLst/>
                <a:latin typeface="Cambria" panose="02040503050406030204" pitchFamily="18" charset="0"/>
              </a:rPr>
              <a:t> aykırı </a:t>
            </a:r>
            <a:r>
              <a:rPr lang="tr-TR" sz="1800" i="1" dirty="0" err="1">
                <a:effectLst/>
                <a:latin typeface="Cambria" panose="02040503050406030204" pitchFamily="18" charset="0"/>
              </a:rPr>
              <a:t>davrandığını</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ispat etmekle </a:t>
            </a:r>
            <a:r>
              <a:rPr lang="tr-TR" sz="1800" i="1" dirty="0" err="1">
                <a:effectLst/>
                <a:latin typeface="Cambria" panose="02040503050406030204" pitchFamily="18" charset="0"/>
              </a:rPr>
              <a:t>yükümlüdür</a:t>
            </a:r>
            <a:r>
              <a:rPr lang="tr-TR" sz="1800" i="1" dirty="0">
                <a:effectLst/>
                <a:latin typeface="Cambria" panose="02040503050406030204" pitchFamily="18" charset="0"/>
              </a:rPr>
              <a:t>. Ancak, </a:t>
            </a:r>
            <a:r>
              <a:rPr lang="tr-TR" sz="1800" i="1" dirty="0" err="1">
                <a:effectLst/>
                <a:latin typeface="Cambria" panose="02040503050406030204" pitchFamily="18" charset="0"/>
              </a:rPr>
              <a:t>işçi</a:t>
            </a:r>
            <a:r>
              <a:rPr lang="tr-TR" sz="1800" i="1" dirty="0">
                <a:effectLst/>
                <a:latin typeface="Cambria" panose="02040503050406030204" pitchFamily="18" charset="0"/>
              </a:rPr>
              <a:t> bir ihlalin </a:t>
            </a:r>
            <a:r>
              <a:rPr lang="tr-TR" sz="1800" i="1" dirty="0" err="1">
                <a:effectLst/>
                <a:latin typeface="Cambria" panose="02040503050406030204" pitchFamily="18" charset="0"/>
              </a:rPr>
              <a:t>varlığı</a:t>
            </a:r>
            <a:r>
              <a:rPr lang="tr-TR" sz="1800" i="1" dirty="0">
                <a:effectLst/>
                <a:latin typeface="Cambria" panose="02040503050406030204" pitchFamily="18" charset="0"/>
              </a:rPr>
              <a:t> ihtimalini </a:t>
            </a:r>
            <a:r>
              <a:rPr lang="tr-TR" sz="1800" i="1" dirty="0" err="1">
                <a:effectLst/>
                <a:latin typeface="Cambria" panose="02040503050406030204" pitchFamily="18" charset="0"/>
              </a:rPr>
              <a:t>güçlu</a:t>
            </a:r>
            <a:r>
              <a:rPr lang="tr-TR" sz="1800" i="1" dirty="0">
                <a:effectLst/>
                <a:latin typeface="Cambria" panose="02040503050406030204" pitchFamily="18" charset="0"/>
              </a:rPr>
              <a:t>̈ bir </a:t>
            </a:r>
            <a:r>
              <a:rPr lang="tr-TR" sz="1800" i="1" dirty="0" err="1">
                <a:effectLst/>
                <a:latin typeface="Cambria" panose="02040503050406030204" pitchFamily="18" charset="0"/>
              </a:rPr>
              <a:t>biçimde</a:t>
            </a:r>
            <a:r>
              <a:rPr lang="tr-TR" sz="1800" i="1" dirty="0">
                <a:effectLst/>
                <a:latin typeface="Cambria" panose="02040503050406030204" pitchFamily="18" charset="0"/>
              </a:rPr>
              <a:t> </a:t>
            </a:r>
            <a:r>
              <a:rPr lang="tr-TR" sz="1800" i="1" dirty="0" err="1">
                <a:effectLst/>
                <a:latin typeface="Cambria" panose="02040503050406030204" pitchFamily="18" charset="0"/>
              </a:rPr>
              <a:t>gösteren</a:t>
            </a:r>
            <a:r>
              <a:rPr lang="tr-TR" sz="1800" i="1" dirty="0">
                <a:effectLst/>
                <a:latin typeface="Cambria" panose="02040503050406030204" pitchFamily="18" charset="0"/>
              </a:rPr>
              <a:t> bir durumu ortaya </a:t>
            </a:r>
            <a:r>
              <a:rPr lang="tr-TR" sz="1800" i="1" dirty="0" err="1">
                <a:effectLst/>
                <a:latin typeface="Cambria" panose="02040503050406030204" pitchFamily="18" charset="0"/>
              </a:rPr>
              <a:t>koyduğunda</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a:t>
            </a:r>
            <a:r>
              <a:rPr lang="tr-TR" sz="1800" i="1" dirty="0" err="1">
                <a:effectLst/>
                <a:latin typeface="Cambria" panose="02040503050406030204" pitchFamily="18" charset="0"/>
              </a:rPr>
              <a:t>böyle</a:t>
            </a:r>
            <a:r>
              <a:rPr lang="tr-TR" sz="1800" i="1" dirty="0">
                <a:effectLst/>
                <a:latin typeface="Cambria" panose="02040503050406030204" pitchFamily="18" charset="0"/>
              </a:rPr>
              <a:t> bir ihlalin mevcut </a:t>
            </a:r>
            <a:r>
              <a:rPr lang="tr-TR" sz="1800" i="1" dirty="0" err="1">
                <a:effectLst/>
                <a:latin typeface="Cambria" panose="02040503050406030204" pitchFamily="18" charset="0"/>
              </a:rPr>
              <a:t>olmadığını</a:t>
            </a:r>
            <a:r>
              <a:rPr lang="tr-TR" sz="1800" i="1" dirty="0">
                <a:effectLst/>
                <a:latin typeface="Cambria" panose="02040503050406030204" pitchFamily="18" charset="0"/>
              </a:rPr>
              <a:t> ispat etmekle </a:t>
            </a:r>
            <a:r>
              <a:rPr lang="tr-TR" sz="1800" i="1" dirty="0" err="1">
                <a:effectLst/>
                <a:latin typeface="Cambria" panose="02040503050406030204" pitchFamily="18" charset="0"/>
              </a:rPr>
              <a:t>yükümlu</a:t>
            </a:r>
            <a:r>
              <a:rPr lang="tr-TR" sz="1800" i="1" dirty="0">
                <a:effectLst/>
                <a:latin typeface="Cambria" panose="02040503050406030204" pitchFamily="18" charset="0"/>
              </a:rPr>
              <a:t>̈ olur”</a:t>
            </a:r>
            <a:r>
              <a:rPr lang="tr-TR" sz="1800" dirty="0">
                <a:effectLst/>
                <a:latin typeface="Cambria" panose="02040503050406030204" pitchFamily="18" charset="0"/>
              </a:rPr>
              <a:t>. </a:t>
            </a:r>
          </a:p>
          <a:p>
            <a:endParaRPr lang="tr-TR" dirty="0"/>
          </a:p>
          <a:p>
            <a:endParaRPr lang="tr-TR" dirty="0"/>
          </a:p>
        </p:txBody>
      </p:sp>
    </p:spTree>
    <p:extLst>
      <p:ext uri="{BB962C8B-B14F-4D97-AF65-F5344CB8AC3E}">
        <p14:creationId xmlns:p14="http://schemas.microsoft.com/office/powerpoint/2010/main" val="3297956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CE7634-B9B0-3E5E-1559-CF12C1FD5A80}"/>
              </a:ext>
            </a:extLst>
          </p:cNvPr>
          <p:cNvSpPr>
            <a:spLocks noGrp="1"/>
          </p:cNvSpPr>
          <p:nvPr>
            <p:ph type="title"/>
          </p:nvPr>
        </p:nvSpPr>
        <p:spPr/>
        <p:txBody>
          <a:bodyPr>
            <a:normAutofit/>
          </a:bodyPr>
          <a:lstStyle/>
          <a:p>
            <a:pPr algn="ctr"/>
            <a:r>
              <a:rPr lang="tr-TR" sz="2400" dirty="0"/>
              <a:t>İŞVERENİN DİĞER BORÇLARI</a:t>
            </a:r>
          </a:p>
        </p:txBody>
      </p:sp>
      <p:sp>
        <p:nvSpPr>
          <p:cNvPr id="3" name="İçerik Yer Tutucusu 2">
            <a:extLst>
              <a:ext uri="{FF2B5EF4-FFF2-40B4-BE49-F238E27FC236}">
                <a16:creationId xmlns:a16="http://schemas.microsoft.com/office/drawing/2014/main" id="{FABED918-AFC4-1D1B-0F70-4BFAB7686DAE}"/>
              </a:ext>
            </a:extLst>
          </p:cNvPr>
          <p:cNvSpPr>
            <a:spLocks noGrp="1"/>
          </p:cNvSpPr>
          <p:nvPr>
            <p:ph idx="1"/>
          </p:nvPr>
        </p:nvSpPr>
        <p:spPr/>
        <p:txBody>
          <a:bodyPr>
            <a:normAutofit/>
          </a:bodyPr>
          <a:lstStyle/>
          <a:p>
            <a:r>
              <a:rPr lang="tr-TR" sz="1800" b="1" dirty="0">
                <a:effectLst/>
                <a:latin typeface="Graphik"/>
              </a:rPr>
              <a:t> İŞÇİYE ÇALIŞMA BELGESİ VERME YÜKÜMLÜLÜĞÜ </a:t>
            </a:r>
            <a:endParaRPr lang="tr-TR" dirty="0"/>
          </a:p>
          <a:p>
            <a:r>
              <a:rPr lang="tr-TR" sz="1800" b="1" dirty="0">
                <a:effectLst/>
                <a:latin typeface="Graphik"/>
              </a:rPr>
              <a:t>ÖZLÜK DOSYASI DÜZENLEME BORCU </a:t>
            </a:r>
          </a:p>
          <a:p>
            <a:r>
              <a:rPr lang="tr-TR" sz="1800" b="1" dirty="0">
                <a:effectLst/>
                <a:latin typeface="Graphik"/>
              </a:rPr>
              <a:t>GEREKLİ ARAÇ VE MALZEMEYİ VERME BORCU </a:t>
            </a:r>
          </a:p>
          <a:p>
            <a:r>
              <a:rPr lang="tr-TR" sz="1800" b="1" dirty="0">
                <a:effectLst/>
                <a:latin typeface="Graphik"/>
              </a:rPr>
              <a:t>HİZMET BULUŞU KARŞILIĞINDA ÇALIŞANA BEDEL ÖDEME YÜKÜMLÜLÜĞÜ </a:t>
            </a:r>
            <a:endParaRPr lang="tr-TR" dirty="0"/>
          </a:p>
          <a:p>
            <a:endParaRPr lang="tr-TR" dirty="0"/>
          </a:p>
        </p:txBody>
      </p:sp>
    </p:spTree>
    <p:extLst>
      <p:ext uri="{BB962C8B-B14F-4D97-AF65-F5344CB8AC3E}">
        <p14:creationId xmlns:p14="http://schemas.microsoft.com/office/powerpoint/2010/main" val="6169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çerik Yer Tutucusu 4" descr="İnsanların masalarında çalıştığı, parlak, modern ofis alanı">
            <a:extLst>
              <a:ext uri="{FF2B5EF4-FFF2-40B4-BE49-F238E27FC236}">
                <a16:creationId xmlns:a16="http://schemas.microsoft.com/office/drawing/2014/main" id="{73F698D3-2813-0D80-4FC7-3151C483C815}"/>
              </a:ext>
            </a:extLst>
          </p:cNvPr>
          <p:cNvPicPr>
            <a:picLocks noChangeAspect="1"/>
          </p:cNvPicPr>
          <p:nvPr/>
        </p:nvPicPr>
        <p:blipFill rotWithShape="1">
          <a:blip r:embed="rId3"/>
          <a:srcRect r="1" b="17862"/>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EF9BADB-E9D4-D900-741E-8421CA62CD59}"/>
              </a:ext>
            </a:extLst>
          </p:cNvPr>
          <p:cNvSpPr>
            <a:spLocks noGrp="1"/>
          </p:cNvSpPr>
          <p:nvPr>
            <p:ph type="title"/>
          </p:nvPr>
        </p:nvSpPr>
        <p:spPr>
          <a:xfrm>
            <a:off x="1371600" y="685800"/>
            <a:ext cx="9601200" cy="1485900"/>
          </a:xfrm>
        </p:spPr>
        <p:txBody>
          <a:bodyPr>
            <a:normAutofit/>
          </a:bodyPr>
          <a:lstStyle/>
          <a:p>
            <a:pPr algn="ctr"/>
            <a:r>
              <a:rPr lang="tr-TR" sz="2800" dirty="0"/>
              <a:t>5.BÖLÜM</a:t>
            </a:r>
            <a:br>
              <a:rPr lang="tr-TR" sz="2800" dirty="0"/>
            </a:br>
            <a:r>
              <a:rPr lang="tr-TR" sz="2800" dirty="0"/>
              <a:t>İŞİN DÜZENLENMESİ</a:t>
            </a:r>
            <a:br>
              <a:rPr lang="tr-TR" sz="2800" dirty="0"/>
            </a:br>
            <a:r>
              <a:rPr lang="tr-TR" sz="2400" dirty="0"/>
              <a:t>ÇALIŞMA VE DİNLENME SÜRELERİ</a:t>
            </a:r>
          </a:p>
        </p:txBody>
      </p:sp>
      <p:sp>
        <p:nvSpPr>
          <p:cNvPr id="16" name="Rectangle 13">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250B9F00-226D-160A-270A-EDF04CAF8E0E}"/>
              </a:ext>
            </a:extLst>
          </p:cNvPr>
          <p:cNvSpPr>
            <a:spLocks noGrp="1"/>
          </p:cNvSpPr>
          <p:nvPr>
            <p:ph idx="1"/>
          </p:nvPr>
        </p:nvSpPr>
        <p:spPr>
          <a:xfrm>
            <a:off x="1371600" y="2286000"/>
            <a:ext cx="9601200" cy="3581400"/>
          </a:xfrm>
        </p:spPr>
        <p:txBody>
          <a:bodyPr>
            <a:normAutofit fontScale="92500" lnSpcReduction="10000"/>
          </a:bodyPr>
          <a:lstStyle/>
          <a:p>
            <a:r>
              <a:rPr lang="tr-TR" sz="1800" b="1" dirty="0">
                <a:effectLst/>
                <a:latin typeface="Graphik"/>
              </a:rPr>
              <a:t>ÇALIŞMA SÜRESİNDEN SAYILAN VE SAYILMAYAN HALLER </a:t>
            </a:r>
            <a:endParaRPr lang="tr-TR" dirty="0"/>
          </a:p>
          <a:p>
            <a:pPr marL="0" indent="0">
              <a:buNone/>
            </a:pPr>
            <a:r>
              <a:rPr lang="tr-TR" sz="1800" b="1" dirty="0">
                <a:effectLst/>
                <a:latin typeface="Graphik"/>
              </a:rPr>
              <a:t>FİİLİ ÇALIŞMA SÜRELERİ </a:t>
            </a:r>
            <a:endParaRPr lang="tr-TR" dirty="0"/>
          </a:p>
          <a:p>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Yönetmeliği</a:t>
            </a:r>
            <a:r>
              <a:rPr lang="tr-TR" sz="1800" dirty="0">
                <a:effectLst/>
                <a:latin typeface="Cambria" panose="02040503050406030204" pitchFamily="18" charset="0"/>
              </a:rPr>
              <a:t> m. 3/I </a:t>
            </a:r>
            <a:r>
              <a:rPr lang="tr-TR" sz="1800" dirty="0" err="1">
                <a:effectLst/>
                <a:latin typeface="Cambria" panose="02040503050406030204" pitchFamily="18" charset="0"/>
              </a:rPr>
              <a:t>hükmünün</a:t>
            </a:r>
            <a:r>
              <a:rPr lang="tr-TR" sz="1800" dirty="0">
                <a:effectLst/>
                <a:latin typeface="Cambria" panose="02040503050406030204" pitchFamily="18" charset="0"/>
              </a:rPr>
              <a:t> ilk </a:t>
            </a:r>
            <a:r>
              <a:rPr lang="tr-TR" sz="1800" dirty="0" err="1">
                <a:effectLst/>
                <a:latin typeface="Cambria" panose="02040503050406030204" pitchFamily="18" charset="0"/>
              </a:rPr>
              <a:t>cümlesi</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süresi</a:t>
            </a:r>
            <a:r>
              <a:rPr lang="tr-TR" sz="1800" i="1" dirty="0">
                <a:effectLst/>
                <a:latin typeface="Cambria" panose="02040503050406030204" pitchFamily="18" charset="0"/>
              </a:rPr>
              <a:t>, </a:t>
            </a:r>
            <a:r>
              <a:rPr lang="tr-TR" sz="1800" b="1" i="1" dirty="0" err="1">
                <a:effectLst/>
                <a:latin typeface="Cambria" panose="02040503050406030204" pitchFamily="18" charset="0"/>
              </a:rPr>
              <a:t>işçinin</a:t>
            </a:r>
            <a:r>
              <a:rPr lang="tr-TR" sz="1800" b="1" i="1" dirty="0">
                <a:effectLst/>
                <a:latin typeface="Cambria" panose="02040503050406030204" pitchFamily="18" charset="0"/>
              </a:rPr>
              <a:t> </a:t>
            </a:r>
            <a:r>
              <a:rPr lang="tr-TR" sz="1800" b="1" i="1" dirty="0" err="1">
                <a:effectLst/>
                <a:latin typeface="Cambria" panose="02040503050406030204" pitchFamily="18" charset="0"/>
              </a:rPr>
              <a:t>çalıştırıldığı</a:t>
            </a:r>
            <a:r>
              <a:rPr lang="tr-TR" sz="1800" b="1" i="1" dirty="0">
                <a:effectLst/>
                <a:latin typeface="Cambria" panose="02040503050406030204" pitchFamily="18" charset="0"/>
              </a:rPr>
              <a:t> </a:t>
            </a:r>
            <a:r>
              <a:rPr lang="tr-TR" sz="1800" b="1" i="1" dirty="0" err="1">
                <a:effectLst/>
                <a:latin typeface="Cambria" panose="02040503050406030204" pitchFamily="18" charset="0"/>
              </a:rPr>
              <a:t>işte</a:t>
            </a:r>
            <a:r>
              <a:rPr lang="tr-TR" sz="1800" b="1" i="1" dirty="0">
                <a:effectLst/>
                <a:latin typeface="Cambria" panose="02040503050406030204" pitchFamily="18" charset="0"/>
              </a:rPr>
              <a:t> </a:t>
            </a:r>
            <a:r>
              <a:rPr lang="tr-TR" sz="1800" b="1" i="1" dirty="0" err="1">
                <a:effectLst/>
                <a:latin typeface="Cambria" panose="02040503050406030204" pitchFamily="18" charset="0"/>
              </a:rPr>
              <a:t>geçirdiği</a:t>
            </a:r>
            <a:r>
              <a:rPr lang="tr-TR" sz="1800" b="1" i="1" dirty="0">
                <a:effectLst/>
                <a:latin typeface="Cambria" panose="02040503050406030204" pitchFamily="18" charset="0"/>
              </a:rPr>
              <a:t> </a:t>
            </a:r>
            <a:r>
              <a:rPr lang="tr-TR" sz="1800" b="1" i="1" dirty="0" err="1">
                <a:effectLst/>
                <a:latin typeface="Cambria" panose="02040503050406030204" pitchFamily="18" charset="0"/>
              </a:rPr>
              <a:t>süre</a:t>
            </a:r>
            <a:r>
              <a:rPr lang="tr-TR" sz="1800" i="1" dirty="0" err="1">
                <a:effectLst/>
                <a:latin typeface="Cambria" panose="02040503050406030204" pitchFamily="18" charset="0"/>
              </a:rPr>
              <a:t>dir</a:t>
            </a:r>
            <a:r>
              <a:rPr lang="tr-TR" sz="1800" i="1" dirty="0">
                <a:effectLst/>
                <a:latin typeface="Cambria" panose="02040503050406030204" pitchFamily="18" charset="0"/>
              </a:rPr>
              <a:t>” </a:t>
            </a:r>
            <a:r>
              <a:rPr lang="tr-TR" sz="1800" dirty="0" err="1">
                <a:effectLst/>
                <a:latin typeface="Cambria" panose="02040503050406030204" pitchFamily="18" charset="0"/>
              </a:rPr>
              <a:t>şeklindedir</a:t>
            </a:r>
            <a:r>
              <a:rPr lang="tr-TR" sz="1800" dirty="0">
                <a:effectLst/>
                <a:latin typeface="Cambria" panose="02040503050406030204" pitchFamily="18" charset="0"/>
              </a:rPr>
              <a:t>. Dolayısıyla,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otoritesi altına </a:t>
            </a:r>
            <a:r>
              <a:rPr lang="tr-TR" sz="1800" dirty="0" err="1">
                <a:effectLst/>
                <a:latin typeface="Cambria" panose="02040503050406030204" pitchFamily="18" charset="0"/>
              </a:rPr>
              <a:t>girdiği</a:t>
            </a:r>
            <a:r>
              <a:rPr lang="tr-TR" sz="1800" dirty="0">
                <a:effectLst/>
                <a:latin typeface="Cambria" panose="02040503050406030204" pitchFamily="18" charset="0"/>
              </a:rPr>
              <a:t> andan </a:t>
            </a:r>
            <a:r>
              <a:rPr lang="tr-TR" sz="1800" dirty="0" err="1">
                <a:effectLst/>
                <a:latin typeface="Cambria" panose="02040503050406030204" pitchFamily="18" charset="0"/>
              </a:rPr>
              <a:t>söz</a:t>
            </a:r>
            <a:r>
              <a:rPr lang="tr-TR" sz="1800" dirty="0">
                <a:effectLst/>
                <a:latin typeface="Cambria" panose="02040503050406030204" pitchFamily="18" charset="0"/>
              </a:rPr>
              <a:t> konusu otoriteden </a:t>
            </a:r>
            <a:r>
              <a:rPr lang="tr-TR" sz="1800" dirty="0" err="1">
                <a:effectLst/>
                <a:latin typeface="Cambria" panose="02040503050406030204" pitchFamily="18" charset="0"/>
              </a:rPr>
              <a:t>çıktığı</a:t>
            </a:r>
            <a:r>
              <a:rPr lang="tr-TR" sz="1800" dirty="0">
                <a:effectLst/>
                <a:latin typeface="Cambria" panose="02040503050406030204" pitchFamily="18" charset="0"/>
              </a:rPr>
              <a:t> ana kadar fiilen iş </a:t>
            </a:r>
            <a:r>
              <a:rPr lang="tr-TR" sz="1800" dirty="0" err="1">
                <a:effectLst/>
                <a:latin typeface="Cambria" panose="02040503050406030204" pitchFamily="18" charset="0"/>
              </a:rPr>
              <a:t>görmeyi</a:t>
            </a:r>
            <a:r>
              <a:rPr lang="tr-TR" sz="1800" dirty="0">
                <a:effectLst/>
                <a:latin typeface="Cambria" panose="02040503050406030204" pitchFamily="18" charset="0"/>
              </a:rPr>
              <a:t> </a:t>
            </a:r>
            <a:r>
              <a:rPr lang="tr-TR" sz="1800" dirty="0" err="1">
                <a:effectLst/>
                <a:latin typeface="Cambria" panose="02040503050406030204" pitchFamily="18" charset="0"/>
              </a:rPr>
              <a:t>üstlendiği</a:t>
            </a:r>
            <a:r>
              <a:rPr lang="tr-TR" sz="1800" dirty="0">
                <a:effectLst/>
                <a:latin typeface="Cambria" panose="02040503050406030204" pitchFamily="18" charset="0"/>
              </a:rPr>
              <a:t> </a:t>
            </a:r>
            <a:r>
              <a:rPr lang="tr-TR" sz="1800" dirty="0" err="1">
                <a:effectLst/>
                <a:latin typeface="Cambria" panose="02040503050406030204" pitchFamily="18" charset="0"/>
              </a:rPr>
              <a:t>süre</a:t>
            </a:r>
            <a:r>
              <a:rPr lang="tr-TR" sz="1800" dirty="0">
                <a:effectLst/>
                <a:latin typeface="Cambria" panose="02040503050406030204" pitchFamily="18" charset="0"/>
              </a:rPr>
              <a:t> fiili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süresidir</a:t>
            </a:r>
            <a:r>
              <a:rPr lang="tr-TR" sz="1800" dirty="0">
                <a:effectLst/>
                <a:latin typeface="Cambria" panose="02040503050406030204" pitchFamily="18" charset="0"/>
              </a:rPr>
              <a:t>. </a:t>
            </a:r>
            <a:endParaRPr lang="tr-TR" dirty="0"/>
          </a:p>
          <a:p>
            <a:pPr marL="0" indent="0">
              <a:buNone/>
            </a:pPr>
            <a:r>
              <a:rPr lang="tr-TR" sz="1800" b="1" dirty="0">
                <a:effectLst/>
                <a:latin typeface="Graphik"/>
              </a:rPr>
              <a:t>FARAZİ ÇALIŞMA SÜRESİ (ÇALIŞMA SÜRESİNDEN SAYILAN HALLER) </a:t>
            </a:r>
            <a:endParaRPr lang="tr-TR" dirty="0"/>
          </a:p>
          <a:p>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Yönetmeliği</a:t>
            </a:r>
            <a:r>
              <a:rPr lang="tr-TR" sz="1800" dirty="0">
                <a:effectLst/>
                <a:latin typeface="Cambria" panose="02040503050406030204" pitchFamily="18" charset="0"/>
              </a:rPr>
              <a:t> m. 3/I </a:t>
            </a:r>
            <a:r>
              <a:rPr lang="tr-TR" sz="1800" dirty="0" err="1">
                <a:effectLst/>
                <a:latin typeface="Cambria" panose="02040503050406030204" pitchFamily="18" charset="0"/>
              </a:rPr>
              <a:t>hükmünde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çalıştırıldığı</a:t>
            </a:r>
            <a:r>
              <a:rPr lang="tr-TR" sz="1800" dirty="0">
                <a:effectLst/>
                <a:latin typeface="Cambria" panose="02040503050406030204" pitchFamily="18" charset="0"/>
              </a:rPr>
              <a:t> </a:t>
            </a:r>
            <a:r>
              <a:rPr lang="tr-TR" sz="1800" dirty="0" err="1">
                <a:effectLst/>
                <a:latin typeface="Cambria" panose="02040503050406030204" pitchFamily="18" charset="0"/>
              </a:rPr>
              <a:t>işte</a:t>
            </a:r>
            <a:r>
              <a:rPr lang="tr-TR" sz="1800" dirty="0">
                <a:effectLst/>
                <a:latin typeface="Cambria" panose="02040503050406030204" pitchFamily="18" charset="0"/>
              </a:rPr>
              <a:t> </a:t>
            </a:r>
            <a:r>
              <a:rPr lang="tr-TR" sz="1800" dirty="0" err="1">
                <a:effectLst/>
                <a:latin typeface="Cambria" panose="02040503050406030204" pitchFamily="18" charset="0"/>
              </a:rPr>
              <a:t>geçirdiği</a:t>
            </a:r>
            <a:r>
              <a:rPr lang="tr-TR" sz="1800" dirty="0">
                <a:effectLst/>
                <a:latin typeface="Cambria" panose="02040503050406030204" pitchFamily="18" charset="0"/>
              </a:rPr>
              <a:t> </a:t>
            </a:r>
            <a:r>
              <a:rPr lang="tr-TR" sz="1800" dirty="0" err="1">
                <a:effectLst/>
                <a:latin typeface="Cambria" panose="02040503050406030204" pitchFamily="18" charset="0"/>
              </a:rPr>
              <a:t>süre</a:t>
            </a:r>
            <a:r>
              <a:rPr lang="tr-TR" sz="1800" dirty="0">
                <a:effectLst/>
                <a:latin typeface="Cambria" panose="02040503050406030204" pitchFamily="18" charset="0"/>
              </a:rPr>
              <a:t> olarak ifade edildikten hemen sonra </a:t>
            </a:r>
            <a:r>
              <a:rPr lang="tr-TR" sz="1800" i="1" dirty="0">
                <a:effectLst/>
                <a:latin typeface="Cambria" panose="02040503050406030204" pitchFamily="18" charset="0"/>
              </a:rPr>
              <a:t>“</a:t>
            </a:r>
            <a:r>
              <a:rPr lang="tr-TR" sz="1800" i="1" dirty="0" err="1">
                <a:effectLst/>
                <a:latin typeface="Cambria" panose="02040503050406030204" pitchFamily="18" charset="0"/>
              </a:rPr>
              <a:t>İs</a:t>
            </a:r>
            <a:r>
              <a:rPr lang="tr-TR" sz="1800" i="1" dirty="0">
                <a:effectLst/>
                <a:latin typeface="Cambria" panose="02040503050406030204" pitchFamily="18" charset="0"/>
              </a:rPr>
              <a:t>̧ Kanununun 66 </a:t>
            </a:r>
            <a:r>
              <a:rPr lang="tr-TR" sz="1800" i="1" dirty="0" err="1">
                <a:effectLst/>
                <a:latin typeface="Cambria" panose="02040503050406030204" pitchFamily="18" charset="0"/>
              </a:rPr>
              <a:t>ncı</a:t>
            </a:r>
            <a:r>
              <a:rPr lang="tr-TR" sz="1800" i="1" dirty="0">
                <a:effectLst/>
                <a:latin typeface="Cambria" panose="02040503050406030204" pitchFamily="18" charset="0"/>
              </a:rPr>
              <a:t> maddesinin birinci fıkrasında yazılı </a:t>
            </a:r>
            <a:r>
              <a:rPr lang="tr-TR" sz="1800" i="1" dirty="0" err="1">
                <a:effectLst/>
                <a:latin typeface="Cambria" panose="02040503050406030204" pitchFamily="18" charset="0"/>
              </a:rPr>
              <a:t>sürelerin</a:t>
            </a:r>
            <a:r>
              <a:rPr lang="tr-TR" sz="1800" i="1" dirty="0">
                <a:effectLst/>
                <a:latin typeface="Cambria" panose="02040503050406030204" pitchFamily="18" charset="0"/>
              </a:rPr>
              <a:t> de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süresinden</a:t>
            </a:r>
            <a:r>
              <a:rPr lang="tr-TR" sz="1800" i="1" dirty="0">
                <a:effectLst/>
                <a:latin typeface="Cambria" panose="02040503050406030204" pitchFamily="18" charset="0"/>
              </a:rPr>
              <a:t>” </a:t>
            </a:r>
            <a:r>
              <a:rPr lang="tr-TR" sz="1800" dirty="0" err="1">
                <a:effectLst/>
                <a:latin typeface="Cambria" panose="02040503050406030204" pitchFamily="18" charset="0"/>
              </a:rPr>
              <a:t>sayılacağı</a:t>
            </a:r>
            <a:r>
              <a:rPr lang="tr-TR" sz="1800" dirty="0">
                <a:effectLst/>
                <a:latin typeface="Cambria" panose="02040503050406030204" pitchFamily="18" charset="0"/>
              </a:rPr>
              <a:t> </a:t>
            </a:r>
            <a:r>
              <a:rPr lang="tr-TR" sz="1800" dirty="0" err="1">
                <a:effectLst/>
                <a:latin typeface="Cambria" panose="02040503050406030204" pitchFamily="18" charset="0"/>
              </a:rPr>
              <a:t>belirtilmiştir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Kanunu’nun 66. maddesinde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çalıştığı</a:t>
            </a:r>
            <a:r>
              <a:rPr lang="tr-TR" sz="1800" b="1" dirty="0">
                <a:effectLst/>
                <a:latin typeface="Cambria" panose="02040503050406030204" pitchFamily="18" charset="0"/>
              </a:rPr>
              <a:t> </a:t>
            </a:r>
            <a:r>
              <a:rPr lang="tr-TR" sz="1800" b="1" dirty="0" err="1">
                <a:effectLst/>
                <a:latin typeface="Cambria" panose="02040503050406030204" pitchFamily="18" charset="0"/>
              </a:rPr>
              <a:t>işin</a:t>
            </a:r>
            <a:r>
              <a:rPr lang="tr-TR" sz="1800" b="1" dirty="0">
                <a:effectLst/>
                <a:latin typeface="Cambria" panose="02040503050406030204" pitchFamily="18" charset="0"/>
              </a:rPr>
              <a:t> </a:t>
            </a:r>
            <a:r>
              <a:rPr lang="tr-TR" sz="1800" b="1" dirty="0" err="1">
                <a:effectLst/>
                <a:latin typeface="Cambria" panose="02040503050406030204" pitchFamily="18" charset="0"/>
              </a:rPr>
              <a:t>özelliğinden</a:t>
            </a:r>
            <a:r>
              <a:rPr lang="tr-TR" sz="1800" b="1" dirty="0">
                <a:effectLst/>
                <a:latin typeface="Cambria" panose="02040503050406030204" pitchFamily="18" charset="0"/>
              </a:rPr>
              <a:t>, teknik </a:t>
            </a:r>
            <a:r>
              <a:rPr lang="tr-TR" sz="1800" b="1" dirty="0" err="1">
                <a:effectLst/>
                <a:latin typeface="Cambria" panose="02040503050406030204" pitchFamily="18" charset="0"/>
              </a:rPr>
              <a:t>niteliğinden</a:t>
            </a:r>
            <a:r>
              <a:rPr lang="tr-TR" sz="1800" b="1" dirty="0">
                <a:effectLst/>
                <a:latin typeface="Cambria" panose="02040503050406030204" pitchFamily="18" charset="0"/>
              </a:rPr>
              <a:t> veya sosyal bir nedenden dolayı iş </a:t>
            </a:r>
            <a:r>
              <a:rPr lang="tr-TR" sz="1800" b="1" dirty="0" err="1">
                <a:effectLst/>
                <a:latin typeface="Cambria" panose="02040503050406030204" pitchFamily="18" charset="0"/>
              </a:rPr>
              <a:t>görmek</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a:t>
            </a:r>
            <a:r>
              <a:rPr lang="tr-TR" sz="1800" b="1" dirty="0" err="1">
                <a:effectLst/>
                <a:latin typeface="Cambria" panose="02040503050406030204" pitchFamily="18" charset="0"/>
              </a:rPr>
              <a:t>işverenin</a:t>
            </a:r>
            <a:r>
              <a:rPr lang="tr-TR" sz="1800" b="1" dirty="0">
                <a:effectLst/>
                <a:latin typeface="Cambria" panose="02040503050406030204" pitchFamily="18" charset="0"/>
              </a:rPr>
              <a:t> emri altında </a:t>
            </a:r>
            <a:r>
              <a:rPr lang="tr-TR" sz="1800" b="1" dirty="0" err="1">
                <a:effectLst/>
                <a:latin typeface="Cambria" panose="02040503050406030204" pitchFamily="18" charset="0"/>
              </a:rPr>
              <a:t>beklediği</a:t>
            </a:r>
            <a:r>
              <a:rPr lang="tr-TR" sz="1800" b="1" dirty="0">
                <a:effectLst/>
                <a:latin typeface="Cambria" panose="02040503050406030204" pitchFamily="18" charset="0"/>
              </a:rPr>
              <a:t> ve fiilen </a:t>
            </a:r>
            <a:r>
              <a:rPr lang="tr-TR" sz="1800" b="1" dirty="0" err="1">
                <a:effectLst/>
                <a:latin typeface="Cambria" panose="02040503050406030204" pitchFamily="18" charset="0"/>
              </a:rPr>
              <a:t>çalışmasa</a:t>
            </a:r>
            <a:r>
              <a:rPr lang="tr-TR" sz="1800" b="1" dirty="0">
                <a:effectLst/>
                <a:latin typeface="Cambria" panose="02040503050406030204" pitchFamily="18" charset="0"/>
              </a:rPr>
              <a:t> da </a:t>
            </a:r>
            <a:r>
              <a:rPr lang="tr-TR" sz="1800" b="1" dirty="0" err="1">
                <a:effectLst/>
                <a:latin typeface="Cambria" panose="02040503050406030204" pitchFamily="18" charset="0"/>
              </a:rPr>
              <a:t>geçirdiği</a:t>
            </a:r>
            <a:r>
              <a:rPr lang="tr-TR" sz="1800" b="1" dirty="0">
                <a:effectLst/>
                <a:latin typeface="Cambria" panose="02040503050406030204" pitchFamily="18" charset="0"/>
              </a:rPr>
              <a:t> </a:t>
            </a:r>
            <a:r>
              <a:rPr lang="tr-TR" sz="1800" b="1" dirty="0" err="1">
                <a:effectLst/>
                <a:latin typeface="Cambria" panose="02040503050406030204" pitchFamily="18" charset="0"/>
              </a:rPr>
              <a:t>süreler</a:t>
            </a:r>
            <a:r>
              <a:rPr lang="tr-TR" sz="1800" b="1" dirty="0">
                <a:effectLst/>
                <a:latin typeface="Cambria" panose="02040503050406030204" pitchFamily="18" charset="0"/>
              </a:rPr>
              <a:t> </a:t>
            </a:r>
            <a:r>
              <a:rPr lang="tr-TR" sz="1800" b="1" dirty="0" err="1">
                <a:effectLst/>
                <a:latin typeface="Cambria" panose="02040503050406030204" pitchFamily="18" charset="0"/>
              </a:rPr>
              <a:t>günlük</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süresinden</a:t>
            </a:r>
            <a:r>
              <a:rPr lang="tr-TR" sz="1800" b="1" dirty="0">
                <a:effectLst/>
                <a:latin typeface="Cambria" panose="02040503050406030204" pitchFamily="18" charset="0"/>
              </a:rPr>
              <a:t> sayılan </a:t>
            </a:r>
            <a:r>
              <a:rPr lang="tr-TR" sz="1800" b="1" dirty="0" err="1">
                <a:effectLst/>
                <a:latin typeface="Cambria" panose="02040503050406030204" pitchFamily="18" charset="0"/>
              </a:rPr>
              <a:t>süreler</a:t>
            </a:r>
            <a:r>
              <a:rPr lang="tr-TR" sz="1800" b="1" dirty="0">
                <a:effectLst/>
                <a:latin typeface="Cambria" panose="02040503050406030204" pitchFamily="18" charset="0"/>
              </a:rPr>
              <a:t> </a:t>
            </a:r>
            <a:r>
              <a:rPr lang="tr-TR" sz="1800" dirty="0">
                <a:effectLst/>
                <a:latin typeface="Cambria" panose="02040503050406030204" pitchFamily="18" charset="0"/>
              </a:rPr>
              <a:t>olarak </a:t>
            </a:r>
            <a:r>
              <a:rPr lang="tr-TR" sz="1800" dirty="0" err="1">
                <a:effectLst/>
                <a:latin typeface="Cambria" panose="02040503050406030204" pitchFamily="18" charset="0"/>
              </a:rPr>
              <a:t>düzenlenmiştir</a:t>
            </a:r>
            <a:r>
              <a:rPr lang="tr-TR" sz="1800" dirty="0">
                <a:effectLst/>
                <a:latin typeface="Cambria" panose="02040503050406030204" pitchFamily="18" charset="0"/>
              </a:rPr>
              <a:t>. </a:t>
            </a:r>
            <a:endParaRPr lang="tr-TR" dirty="0"/>
          </a:p>
          <a:p>
            <a:endParaRPr lang="en-US" dirty="0"/>
          </a:p>
        </p:txBody>
      </p:sp>
    </p:spTree>
    <p:extLst>
      <p:ext uri="{BB962C8B-B14F-4D97-AF65-F5344CB8AC3E}">
        <p14:creationId xmlns:p14="http://schemas.microsoft.com/office/powerpoint/2010/main" val="552620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FC53C4-AAAD-FF55-C8F0-2005D3F45F0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0604613-9B8F-510D-F6D7-66FBFBE43311}"/>
              </a:ext>
            </a:extLst>
          </p:cNvPr>
          <p:cNvSpPr>
            <a:spLocks noGrp="1"/>
          </p:cNvSpPr>
          <p:nvPr>
            <p:ph idx="1"/>
          </p:nvPr>
        </p:nvSpPr>
        <p:spPr/>
        <p:txBody>
          <a:bodyPr/>
          <a:lstStyle/>
          <a:p>
            <a:r>
              <a:rPr lang="tr-TR" sz="1800" b="1" dirty="0">
                <a:effectLst/>
                <a:latin typeface="Graphik"/>
              </a:rPr>
              <a:t>ÇALIŞMA SÜRESİNDEN SAYILMAYAN HALLER </a:t>
            </a:r>
            <a:endParaRPr lang="tr-TR" dirty="0"/>
          </a:p>
          <a:p>
            <a:pPr marL="0" indent="0">
              <a:buNone/>
            </a:pPr>
            <a:r>
              <a:rPr lang="tr-TR" b="1" dirty="0">
                <a:latin typeface="Cambria" panose="02040503050406030204" pitchFamily="18" charset="0"/>
              </a:rPr>
              <a:t>B</a:t>
            </a:r>
            <a:r>
              <a:rPr lang="tr-TR" b="1" dirty="0">
                <a:effectLst/>
                <a:latin typeface="Cambria" panose="02040503050406030204" pitchFamily="18" charset="0"/>
              </a:rPr>
              <a:t>azı </a:t>
            </a:r>
            <a:r>
              <a:rPr lang="tr-TR" b="1" dirty="0" err="1">
                <a:effectLst/>
                <a:latin typeface="Cambria" panose="02040503050406030204" pitchFamily="18" charset="0"/>
              </a:rPr>
              <a:t>sürelerin</a:t>
            </a:r>
            <a:r>
              <a:rPr lang="tr-TR" b="1" dirty="0">
                <a:effectLst/>
                <a:latin typeface="Cambria" panose="02040503050406030204" pitchFamily="18" charset="0"/>
              </a:rPr>
              <a:t> </a:t>
            </a:r>
            <a:r>
              <a:rPr lang="tr-TR" b="1" dirty="0" err="1">
                <a:effectLst/>
                <a:latin typeface="Cambria" panose="02040503050406030204" pitchFamily="18" charset="0"/>
              </a:rPr>
              <a:t>çalışma</a:t>
            </a:r>
            <a:r>
              <a:rPr lang="tr-TR" b="1" dirty="0">
                <a:effectLst/>
                <a:latin typeface="Cambria" panose="02040503050406030204" pitchFamily="18" charset="0"/>
              </a:rPr>
              <a:t> </a:t>
            </a:r>
            <a:r>
              <a:rPr lang="tr-TR" b="1" dirty="0" err="1">
                <a:effectLst/>
                <a:latin typeface="Cambria" panose="02040503050406030204" pitchFamily="18" charset="0"/>
              </a:rPr>
              <a:t>süresinden</a:t>
            </a:r>
            <a:r>
              <a:rPr lang="tr-TR" b="1" dirty="0">
                <a:effectLst/>
                <a:latin typeface="Cambria" panose="02040503050406030204" pitchFamily="18" charset="0"/>
              </a:rPr>
              <a:t> </a:t>
            </a:r>
            <a:r>
              <a:rPr lang="tr-TR" b="1" dirty="0" err="1">
                <a:effectLst/>
                <a:latin typeface="Cambria" panose="02040503050406030204" pitchFamily="18" charset="0"/>
              </a:rPr>
              <a:t>sayılmayacağı</a:t>
            </a:r>
            <a:r>
              <a:rPr lang="tr-TR" dirty="0" err="1">
                <a:effectLst/>
                <a:latin typeface="Cambria" panose="02040503050406030204" pitchFamily="18" charset="0"/>
              </a:rPr>
              <a:t>na</a:t>
            </a:r>
            <a:r>
              <a:rPr lang="tr-TR" dirty="0">
                <a:effectLst/>
                <a:latin typeface="Cambria" panose="02040503050406030204" pitchFamily="18" charset="0"/>
              </a:rPr>
              <a:t> </a:t>
            </a:r>
            <a:r>
              <a:rPr lang="tr-TR" dirty="0" err="1">
                <a:effectLst/>
                <a:latin typeface="Cambria" panose="02040503050406030204" pitchFamily="18" charset="0"/>
              </a:rPr>
              <a:t>ilişkin</a:t>
            </a:r>
            <a:r>
              <a:rPr lang="tr-TR" dirty="0">
                <a:effectLst/>
                <a:latin typeface="Cambria" panose="02040503050406030204" pitchFamily="18" charset="0"/>
              </a:rPr>
              <a:t> </a:t>
            </a:r>
            <a:r>
              <a:rPr lang="tr-TR" dirty="0" err="1">
                <a:effectLst/>
                <a:latin typeface="Cambria" panose="02040503050406030204" pitchFamily="18" charset="0"/>
              </a:rPr>
              <a:t>özel</a:t>
            </a:r>
            <a:r>
              <a:rPr lang="tr-TR" dirty="0">
                <a:effectLst/>
                <a:latin typeface="Cambria" panose="02040503050406030204" pitchFamily="18" charset="0"/>
              </a:rPr>
              <a:t> </a:t>
            </a:r>
            <a:r>
              <a:rPr lang="tr-TR" dirty="0" err="1">
                <a:effectLst/>
                <a:latin typeface="Cambria" panose="02040503050406030204" pitchFamily="18" charset="0"/>
              </a:rPr>
              <a:t>düzenlemeler</a:t>
            </a:r>
            <a:r>
              <a:rPr lang="tr-TR" dirty="0">
                <a:effectLst/>
                <a:latin typeface="Cambria" panose="02040503050406030204" pitchFamily="18" charset="0"/>
              </a:rPr>
              <a:t> de </a:t>
            </a:r>
            <a:r>
              <a:rPr lang="tr-TR" dirty="0" err="1">
                <a:effectLst/>
                <a:latin typeface="Cambria" panose="02040503050406030204" pitchFamily="18" charset="0"/>
              </a:rPr>
              <a:t>söz</a:t>
            </a:r>
            <a:r>
              <a:rPr lang="tr-TR" dirty="0">
                <a:effectLst/>
                <a:latin typeface="Cambria" panose="02040503050406030204" pitchFamily="18" charset="0"/>
              </a:rPr>
              <a:t> konusudur. </a:t>
            </a:r>
            <a:endParaRPr lang="tr-TR" dirty="0"/>
          </a:p>
          <a:p>
            <a:r>
              <a:rPr lang="tr-TR" dirty="0">
                <a:solidFill>
                  <a:srgbClr val="4C4C4C"/>
                </a:solidFill>
                <a:effectLst/>
                <a:latin typeface="ZapDingbatsNormal"/>
              </a:rPr>
              <a:t> </a:t>
            </a:r>
            <a:r>
              <a:rPr lang="tr-TR" b="1" dirty="0">
                <a:effectLst/>
                <a:latin typeface="Cambria" panose="02040503050406030204" pitchFamily="18" charset="0"/>
              </a:rPr>
              <a:t>Ara dinlenme süresi:</a:t>
            </a:r>
            <a:r>
              <a:rPr lang="tr-TR" dirty="0">
                <a:effectLst/>
                <a:latin typeface="Cambria" panose="02040503050406030204" pitchFamily="18" charset="0"/>
              </a:rPr>
              <a:t>İşKanunum.68/son </a:t>
            </a:r>
            <a:r>
              <a:rPr lang="tr-TR" dirty="0" err="1">
                <a:effectLst/>
                <a:latin typeface="Cambria" panose="02040503050406030204" pitchFamily="18" charset="0"/>
              </a:rPr>
              <a:t>hükmünde</a:t>
            </a:r>
            <a:r>
              <a:rPr lang="tr-TR" dirty="0">
                <a:effectLst/>
                <a:latin typeface="Cambria" panose="02040503050406030204" pitchFamily="18" charset="0"/>
              </a:rPr>
              <a:t> ara </a:t>
            </a:r>
            <a:r>
              <a:rPr lang="tr-TR" dirty="0" err="1">
                <a:effectLst/>
                <a:latin typeface="Cambria" panose="02040503050406030204" pitchFamily="18" charset="0"/>
              </a:rPr>
              <a:t>dinlenmelerininc</a:t>
            </a:r>
            <a:r>
              <a:rPr lang="tr-TR" dirty="0">
                <a:effectLst/>
                <a:latin typeface="Cambria" panose="02040503050406030204" pitchFamily="18" charset="0"/>
              </a:rPr>
              <a:t> ̧</a:t>
            </a:r>
            <a:r>
              <a:rPr lang="tr-TR" dirty="0" err="1">
                <a:effectLst/>
                <a:latin typeface="Cambria" panose="02040503050406030204" pitchFamily="18" charset="0"/>
              </a:rPr>
              <a:t>alışma</a:t>
            </a:r>
            <a:r>
              <a:rPr lang="tr-TR" dirty="0">
                <a:effectLst/>
                <a:latin typeface="Cambria" panose="02040503050406030204" pitchFamily="18" charset="0"/>
              </a:rPr>
              <a:t> </a:t>
            </a:r>
            <a:r>
              <a:rPr lang="tr-TR" dirty="0" err="1">
                <a:effectLst/>
                <a:latin typeface="Cambria" panose="02040503050406030204" pitchFamily="18" charset="0"/>
              </a:rPr>
              <a:t>süresinden</a:t>
            </a:r>
            <a:r>
              <a:rPr lang="tr-TR" dirty="0">
                <a:effectLst/>
                <a:latin typeface="Cambria" panose="02040503050406030204" pitchFamily="18" charset="0"/>
              </a:rPr>
              <a:t> </a:t>
            </a:r>
            <a:r>
              <a:rPr lang="tr-TR" dirty="0" err="1">
                <a:effectLst/>
                <a:latin typeface="Cambria" panose="02040503050406030204" pitchFamily="18" charset="0"/>
              </a:rPr>
              <a:t>sayılmayacağı</a:t>
            </a:r>
            <a:r>
              <a:rPr lang="tr-TR" dirty="0">
                <a:effectLst/>
                <a:latin typeface="Cambria" panose="02040503050406030204" pitchFamily="18" charset="0"/>
              </a:rPr>
              <a:t> </a:t>
            </a:r>
            <a:r>
              <a:rPr lang="tr-TR" dirty="0" err="1">
                <a:effectLst/>
                <a:latin typeface="Cambria" panose="02040503050406030204" pitchFamily="18" charset="0"/>
              </a:rPr>
              <a:t>açıkça</a:t>
            </a:r>
            <a:r>
              <a:rPr lang="tr-TR" dirty="0">
                <a:effectLst/>
                <a:latin typeface="Cambria" panose="02040503050406030204" pitchFamily="18" charset="0"/>
              </a:rPr>
              <a:t> </a:t>
            </a:r>
            <a:r>
              <a:rPr lang="tr-TR" dirty="0" err="1">
                <a:effectLst/>
                <a:latin typeface="Cambria" panose="02040503050406030204" pitchFamily="18" charset="0"/>
              </a:rPr>
              <a:t>öngörülmüştür</a:t>
            </a:r>
            <a:r>
              <a:rPr lang="tr-TR" dirty="0">
                <a:effectLst/>
                <a:latin typeface="Cambria" panose="02040503050406030204" pitchFamily="18" charset="0"/>
              </a:rPr>
              <a:t>.</a:t>
            </a:r>
          </a:p>
          <a:p>
            <a:r>
              <a:rPr lang="tr-TR" b="1" dirty="0">
                <a:effectLst/>
                <a:latin typeface="Cambria" panose="02040503050406030204" pitchFamily="18" charset="0"/>
              </a:rPr>
              <a:t>Sosyal yardım amacıyla </a:t>
            </a:r>
            <a:r>
              <a:rPr lang="tr-TR" b="1" dirty="0" err="1">
                <a:effectLst/>
                <a:latin typeface="Cambria" panose="02040503050406030204" pitchFamily="18" charset="0"/>
              </a:rPr>
              <a:t>sağlanan</a:t>
            </a:r>
            <a:r>
              <a:rPr lang="tr-TR" b="1" dirty="0">
                <a:effectLst/>
                <a:latin typeface="Cambria" panose="02040503050406030204" pitchFamily="18" charset="0"/>
              </a:rPr>
              <a:t> </a:t>
            </a:r>
            <a:r>
              <a:rPr lang="tr-TR" b="1" dirty="0" err="1">
                <a:effectLst/>
                <a:latin typeface="Cambria" panose="02040503050406030204" pitchFamily="18" charset="0"/>
              </a:rPr>
              <a:t>araçlarda</a:t>
            </a:r>
            <a:r>
              <a:rPr lang="tr-TR" b="1" dirty="0">
                <a:effectLst/>
                <a:latin typeface="Cambria" panose="02040503050406030204" pitchFamily="18" charset="0"/>
              </a:rPr>
              <a:t> yolda </a:t>
            </a:r>
            <a:r>
              <a:rPr lang="tr-TR" b="1" dirty="0" err="1">
                <a:effectLst/>
                <a:latin typeface="Cambria" panose="02040503050406030204" pitchFamily="18" charset="0"/>
              </a:rPr>
              <a:t>geçen</a:t>
            </a:r>
            <a:r>
              <a:rPr lang="tr-TR" b="1" dirty="0">
                <a:effectLst/>
                <a:latin typeface="Cambria" panose="02040503050406030204" pitchFamily="18" charset="0"/>
              </a:rPr>
              <a:t> </a:t>
            </a:r>
            <a:r>
              <a:rPr lang="tr-TR" b="1" dirty="0" err="1">
                <a:effectLst/>
                <a:latin typeface="Cambria" panose="02040503050406030204" pitchFamily="18" charset="0"/>
              </a:rPr>
              <a:t>süre</a:t>
            </a:r>
            <a:r>
              <a:rPr lang="tr-TR" b="1" dirty="0">
                <a:effectLst/>
                <a:latin typeface="Cambria" panose="02040503050406030204" pitchFamily="18" charset="0"/>
              </a:rPr>
              <a:t>: </a:t>
            </a:r>
            <a:r>
              <a:rPr lang="tr-TR" dirty="0" err="1">
                <a:effectLst/>
                <a:latin typeface="Cambria" panose="02040503050406030204" pitchFamily="18" charset="0"/>
              </a:rPr>
              <a:t>İşçilerin</a:t>
            </a:r>
            <a:r>
              <a:rPr lang="tr-TR" dirty="0">
                <a:effectLst/>
                <a:latin typeface="Cambria" panose="02040503050406030204" pitchFamily="18" charset="0"/>
              </a:rPr>
              <a:t> evlerinden veya belirli ortak noktalardan alınıp </a:t>
            </a:r>
            <a:r>
              <a:rPr lang="tr-TR" dirty="0" err="1">
                <a:effectLst/>
                <a:latin typeface="Cambria" panose="02040503050406030204" pitchFamily="18" charset="0"/>
              </a:rPr>
              <a:t>işyerlerine</a:t>
            </a:r>
            <a:r>
              <a:rPr lang="tr-TR" dirty="0">
                <a:effectLst/>
                <a:latin typeface="Cambria" panose="02040503050406030204" pitchFamily="18" charset="0"/>
              </a:rPr>
              <a:t> getirilip </a:t>
            </a:r>
            <a:r>
              <a:rPr lang="tr-TR" dirty="0" err="1">
                <a:effectLst/>
                <a:latin typeface="Cambria" panose="02040503050406030204" pitchFamily="18" charset="0"/>
              </a:rPr>
              <a:t>götürülmeleri</a:t>
            </a:r>
            <a:r>
              <a:rPr lang="tr-TR" dirty="0">
                <a:effectLst/>
                <a:latin typeface="Cambria" panose="02040503050406030204" pitchFamily="18" charset="0"/>
              </a:rPr>
              <a:t> sık </a:t>
            </a:r>
            <a:r>
              <a:rPr lang="tr-TR" dirty="0" err="1">
                <a:effectLst/>
                <a:latin typeface="Cambria" panose="02040503050406030204" pitchFamily="18" charset="0"/>
              </a:rPr>
              <a:t>karşılaşılan</a:t>
            </a:r>
            <a:r>
              <a:rPr lang="tr-TR" dirty="0">
                <a:effectLst/>
                <a:latin typeface="Cambria" panose="02040503050406030204" pitchFamily="18" charset="0"/>
              </a:rPr>
              <a:t> bir uygulamadır. Ancak, </a:t>
            </a:r>
            <a:r>
              <a:rPr lang="tr-TR" dirty="0" err="1">
                <a:effectLst/>
                <a:latin typeface="Cambria" panose="02040503050406030204" pitchFamily="18" charset="0"/>
              </a:rPr>
              <a:t>işin</a:t>
            </a:r>
            <a:r>
              <a:rPr lang="tr-TR" dirty="0">
                <a:effectLst/>
                <a:latin typeface="Cambria" panose="02040503050406030204" pitchFamily="18" charset="0"/>
              </a:rPr>
              <a:t> </a:t>
            </a:r>
            <a:r>
              <a:rPr lang="tr-TR" dirty="0" err="1">
                <a:effectLst/>
                <a:latin typeface="Cambria" panose="02040503050406030204" pitchFamily="18" charset="0"/>
              </a:rPr>
              <a:t>niteliğinden</a:t>
            </a:r>
            <a:r>
              <a:rPr lang="tr-TR" dirty="0">
                <a:effectLst/>
                <a:latin typeface="Cambria" panose="02040503050406030204" pitchFamily="18" charset="0"/>
              </a:rPr>
              <a:t> </a:t>
            </a:r>
            <a:r>
              <a:rPr lang="tr-TR" dirty="0" err="1">
                <a:effectLst/>
                <a:latin typeface="Cambria" panose="02040503050406030204" pitchFamily="18" charset="0"/>
              </a:rPr>
              <a:t>doğmayıp</a:t>
            </a:r>
            <a:r>
              <a:rPr lang="tr-TR" dirty="0">
                <a:effectLst/>
                <a:latin typeface="Cambria" panose="02040503050406030204" pitchFamily="18" charset="0"/>
              </a:rPr>
              <a:t> da </a:t>
            </a:r>
            <a:r>
              <a:rPr lang="tr-TR" dirty="0" err="1">
                <a:effectLst/>
                <a:latin typeface="Cambria" panose="02040503050406030204" pitchFamily="18" charset="0"/>
              </a:rPr>
              <a:t>işveren</a:t>
            </a:r>
            <a:r>
              <a:rPr lang="tr-TR" dirty="0">
                <a:effectLst/>
                <a:latin typeface="Cambria" panose="02040503050406030204" pitchFamily="18" charset="0"/>
              </a:rPr>
              <a:t> tarafından sırf sosyal yardım amacıyla </a:t>
            </a:r>
            <a:r>
              <a:rPr lang="tr-TR" dirty="0" err="1">
                <a:effectLst/>
                <a:latin typeface="Cambria" panose="02040503050406030204" pitchFamily="18" charset="0"/>
              </a:rPr>
              <a:t>sağlanan</a:t>
            </a:r>
            <a:r>
              <a:rPr lang="tr-TR" dirty="0">
                <a:effectLst/>
                <a:latin typeface="Cambria" panose="02040503050406030204" pitchFamily="18" charset="0"/>
              </a:rPr>
              <a:t> </a:t>
            </a:r>
            <a:r>
              <a:rPr lang="tr-TR" dirty="0" err="1">
                <a:effectLst/>
                <a:latin typeface="Cambria" panose="02040503050406030204" pitchFamily="18" charset="0"/>
              </a:rPr>
              <a:t>araçlarda</a:t>
            </a:r>
            <a:r>
              <a:rPr lang="tr-TR" dirty="0">
                <a:effectLst/>
                <a:latin typeface="Cambria" panose="02040503050406030204" pitchFamily="18" charset="0"/>
              </a:rPr>
              <a:t> </a:t>
            </a:r>
            <a:r>
              <a:rPr lang="tr-TR" dirty="0" err="1">
                <a:effectLst/>
                <a:latin typeface="Cambria" panose="02040503050406030204" pitchFamily="18" charset="0"/>
              </a:rPr>
              <a:t>işyerine</a:t>
            </a:r>
            <a:r>
              <a:rPr lang="tr-TR" dirty="0">
                <a:effectLst/>
                <a:latin typeface="Cambria" panose="02040503050406030204" pitchFamily="18" charset="0"/>
              </a:rPr>
              <a:t> </a:t>
            </a:r>
            <a:r>
              <a:rPr lang="tr-TR" dirty="0" err="1">
                <a:effectLst/>
                <a:latin typeface="Cambria" panose="02040503050406030204" pitchFamily="18" charset="0"/>
              </a:rPr>
              <a:t>götürülüp</a:t>
            </a:r>
            <a:r>
              <a:rPr lang="tr-TR" dirty="0">
                <a:effectLst/>
                <a:latin typeface="Cambria" panose="02040503050406030204" pitchFamily="18" charset="0"/>
              </a:rPr>
              <a:t> getirilme esnasında </a:t>
            </a:r>
            <a:r>
              <a:rPr lang="tr-TR" dirty="0" err="1">
                <a:effectLst/>
                <a:latin typeface="Cambria" panose="02040503050406030204" pitchFamily="18" charset="0"/>
              </a:rPr>
              <a:t>geçen</a:t>
            </a:r>
            <a:r>
              <a:rPr lang="tr-TR" dirty="0">
                <a:effectLst/>
                <a:latin typeface="Cambria" panose="02040503050406030204" pitchFamily="18" charset="0"/>
              </a:rPr>
              <a:t> </a:t>
            </a:r>
            <a:r>
              <a:rPr lang="tr-TR" dirty="0" err="1">
                <a:effectLst/>
                <a:latin typeface="Cambria" panose="02040503050406030204" pitchFamily="18" charset="0"/>
              </a:rPr>
              <a:t>süre</a:t>
            </a:r>
            <a:r>
              <a:rPr lang="tr-TR" dirty="0">
                <a:effectLst/>
                <a:latin typeface="Cambria" panose="02040503050406030204" pitchFamily="18" charset="0"/>
              </a:rPr>
              <a:t> </a:t>
            </a:r>
            <a:r>
              <a:rPr lang="tr-TR" dirty="0" err="1">
                <a:effectLst/>
                <a:latin typeface="Cambria" panose="02040503050406030204" pitchFamily="18" charset="0"/>
              </a:rPr>
              <a:t>çalışma</a:t>
            </a:r>
            <a:r>
              <a:rPr lang="tr-TR" dirty="0">
                <a:effectLst/>
                <a:latin typeface="Cambria" panose="02040503050406030204" pitchFamily="18" charset="0"/>
              </a:rPr>
              <a:t> </a:t>
            </a:r>
            <a:r>
              <a:rPr lang="tr-TR" dirty="0" err="1">
                <a:effectLst/>
                <a:latin typeface="Cambria" panose="02040503050406030204" pitchFamily="18" charset="0"/>
              </a:rPr>
              <a:t>süresinden</a:t>
            </a:r>
            <a:r>
              <a:rPr lang="tr-TR" dirty="0">
                <a:effectLst/>
                <a:latin typeface="Cambria" panose="02040503050406030204" pitchFamily="18" charset="0"/>
              </a:rPr>
              <a:t> sayılmamaktadır.</a:t>
            </a:r>
            <a:endParaRPr lang="tr-TR" dirty="0"/>
          </a:p>
          <a:p>
            <a:endParaRPr lang="tr-TR" dirty="0"/>
          </a:p>
        </p:txBody>
      </p:sp>
    </p:spTree>
    <p:extLst>
      <p:ext uri="{BB962C8B-B14F-4D97-AF65-F5344CB8AC3E}">
        <p14:creationId xmlns:p14="http://schemas.microsoft.com/office/powerpoint/2010/main" val="1654242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206943-38C3-E4DB-72DB-8FFA4740CB9B}"/>
              </a:ext>
            </a:extLst>
          </p:cNvPr>
          <p:cNvSpPr>
            <a:spLocks noGrp="1"/>
          </p:cNvSpPr>
          <p:nvPr>
            <p:ph type="title"/>
          </p:nvPr>
        </p:nvSpPr>
        <p:spPr/>
        <p:txBody>
          <a:bodyPr/>
          <a:lstStyle/>
          <a:p>
            <a:pPr algn="ctr"/>
            <a:r>
              <a:rPr lang="tr-TR" sz="1800" b="1" dirty="0">
                <a:effectLst/>
                <a:latin typeface="Graphik"/>
              </a:rPr>
              <a:t>ÖZELLİK GÖSTEREN ÇALIŞMA SÜRELERİ </a:t>
            </a:r>
            <a:br>
              <a:rPr lang="tr-TR" dirty="0"/>
            </a:br>
            <a:endParaRPr lang="tr-TR" dirty="0"/>
          </a:p>
        </p:txBody>
      </p:sp>
      <p:sp>
        <p:nvSpPr>
          <p:cNvPr id="3" name="İçerik Yer Tutucusu 2">
            <a:extLst>
              <a:ext uri="{FF2B5EF4-FFF2-40B4-BE49-F238E27FC236}">
                <a16:creationId xmlns:a16="http://schemas.microsoft.com/office/drawing/2014/main" id="{E91B59F7-D2F7-BA0D-B952-BC6FD29BCF1A}"/>
              </a:ext>
            </a:extLst>
          </p:cNvPr>
          <p:cNvSpPr>
            <a:spLocks noGrp="1"/>
          </p:cNvSpPr>
          <p:nvPr>
            <p:ph idx="1"/>
          </p:nvPr>
        </p:nvSpPr>
        <p:spPr/>
        <p:txBody>
          <a:bodyPr>
            <a:normAutofit fontScale="92500" lnSpcReduction="20000"/>
          </a:bodyPr>
          <a:lstStyle/>
          <a:p>
            <a:r>
              <a:rPr lang="tr-TR" dirty="0" err="1">
                <a:effectLst/>
                <a:latin typeface="Cambria" panose="02040503050406030204" pitchFamily="18" charset="0"/>
              </a:rPr>
              <a:t>İs</a:t>
            </a:r>
            <a:r>
              <a:rPr lang="tr-TR" dirty="0">
                <a:effectLst/>
                <a:latin typeface="Cambria" panose="02040503050406030204" pitchFamily="18" charset="0"/>
              </a:rPr>
              <a:t>̧ Kanunu’nun m. 63/II </a:t>
            </a:r>
            <a:r>
              <a:rPr lang="tr-TR" dirty="0" err="1">
                <a:effectLst/>
                <a:latin typeface="Cambria" panose="02040503050406030204" pitchFamily="18" charset="0"/>
              </a:rPr>
              <a:t>hükmünde</a:t>
            </a:r>
            <a:r>
              <a:rPr lang="tr-TR" dirty="0">
                <a:effectLst/>
                <a:latin typeface="Cambria" panose="02040503050406030204" pitchFamily="18" charset="0"/>
              </a:rPr>
              <a:t> </a:t>
            </a:r>
            <a:r>
              <a:rPr lang="tr-TR" dirty="0" err="1">
                <a:effectLst/>
                <a:latin typeface="Cambria" panose="02040503050406030204" pitchFamily="18" charset="0"/>
              </a:rPr>
              <a:t>işyerlerinde</a:t>
            </a:r>
            <a:r>
              <a:rPr lang="tr-TR" dirty="0">
                <a:effectLst/>
                <a:latin typeface="Cambria" panose="02040503050406030204" pitchFamily="18" charset="0"/>
              </a:rPr>
              <a:t> </a:t>
            </a:r>
            <a:r>
              <a:rPr lang="tr-TR" dirty="0" err="1">
                <a:effectLst/>
                <a:latin typeface="Cambria" panose="02040503050406030204" pitchFamily="18" charset="0"/>
              </a:rPr>
              <a:t>yoğunlaştırılmıs</a:t>
            </a:r>
            <a:r>
              <a:rPr lang="tr-TR" dirty="0">
                <a:effectLst/>
                <a:latin typeface="Cambria" panose="02040503050406030204" pitchFamily="18" charset="0"/>
              </a:rPr>
              <a:t>̧ iş haftasının uygulanabilmesine, ortalama olarak haftalık </a:t>
            </a:r>
            <a:r>
              <a:rPr lang="tr-TR" dirty="0" err="1">
                <a:effectLst/>
                <a:latin typeface="Cambria" panose="02040503050406030204" pitchFamily="18" charset="0"/>
              </a:rPr>
              <a:t>çalışma</a:t>
            </a:r>
            <a:r>
              <a:rPr lang="tr-TR" dirty="0">
                <a:effectLst/>
                <a:latin typeface="Cambria" panose="02040503050406030204" pitchFamily="18" charset="0"/>
              </a:rPr>
              <a:t> </a:t>
            </a:r>
            <a:r>
              <a:rPr lang="tr-TR" dirty="0" err="1">
                <a:effectLst/>
                <a:latin typeface="Cambria" panose="02040503050406030204" pitchFamily="18" charset="0"/>
              </a:rPr>
              <a:t>süresinin</a:t>
            </a:r>
            <a:r>
              <a:rPr lang="tr-TR" dirty="0">
                <a:effectLst/>
                <a:latin typeface="Cambria" panose="02040503050406030204" pitchFamily="18" charset="0"/>
              </a:rPr>
              <a:t> kırk </a:t>
            </a:r>
            <a:r>
              <a:rPr lang="tr-TR" dirty="0" err="1">
                <a:effectLst/>
                <a:latin typeface="Cambria" panose="02040503050406030204" pitchFamily="18" charset="0"/>
              </a:rPr>
              <a:t>bes</a:t>
            </a:r>
            <a:r>
              <a:rPr lang="tr-TR" dirty="0">
                <a:effectLst/>
                <a:latin typeface="Cambria" panose="02040503050406030204" pitchFamily="18" charset="0"/>
              </a:rPr>
              <a:t>̧ saati </a:t>
            </a:r>
            <a:r>
              <a:rPr lang="tr-TR" dirty="0" err="1">
                <a:effectLst/>
                <a:latin typeface="Cambria" panose="02040503050406030204" pitchFamily="18" charset="0"/>
              </a:rPr>
              <a:t>aşmaması</a:t>
            </a:r>
            <a:r>
              <a:rPr lang="tr-TR" dirty="0">
                <a:effectLst/>
                <a:latin typeface="Cambria" panose="02040503050406030204" pitchFamily="18" charset="0"/>
              </a:rPr>
              <a:t> </a:t>
            </a:r>
            <a:r>
              <a:rPr lang="tr-TR" dirty="0" err="1">
                <a:effectLst/>
                <a:latin typeface="Cambria" panose="02040503050406030204" pitchFamily="18" charset="0"/>
              </a:rPr>
              <a:t>koşulu</a:t>
            </a:r>
            <a:r>
              <a:rPr lang="tr-TR" dirty="0">
                <a:effectLst/>
                <a:latin typeface="Cambria" panose="02040503050406030204" pitchFamily="18" charset="0"/>
              </a:rPr>
              <a:t> ile bazı haftalarda normal </a:t>
            </a:r>
            <a:r>
              <a:rPr lang="tr-TR" dirty="0" err="1">
                <a:effectLst/>
                <a:latin typeface="Cambria" panose="02040503050406030204" pitchFamily="18" charset="0"/>
              </a:rPr>
              <a:t>çalışma</a:t>
            </a:r>
            <a:r>
              <a:rPr lang="tr-TR" dirty="0">
                <a:effectLst/>
                <a:latin typeface="Cambria" panose="02040503050406030204" pitchFamily="18" charset="0"/>
              </a:rPr>
              <a:t> </a:t>
            </a:r>
            <a:r>
              <a:rPr lang="tr-TR" dirty="0" err="1">
                <a:effectLst/>
                <a:latin typeface="Cambria" panose="02040503050406030204" pitchFamily="18" charset="0"/>
              </a:rPr>
              <a:t>süresinin</a:t>
            </a:r>
            <a:r>
              <a:rPr lang="tr-TR" dirty="0">
                <a:effectLst/>
                <a:latin typeface="Cambria" panose="02040503050406030204" pitchFamily="18" charset="0"/>
              </a:rPr>
              <a:t> </a:t>
            </a:r>
            <a:r>
              <a:rPr lang="tr-TR" dirty="0" err="1">
                <a:effectLst/>
                <a:latin typeface="Cambria" panose="02040503050406030204" pitchFamily="18" charset="0"/>
              </a:rPr>
              <a:t>üzerine</a:t>
            </a:r>
            <a:r>
              <a:rPr lang="tr-TR" dirty="0">
                <a:effectLst/>
                <a:latin typeface="Cambria" panose="02040503050406030204" pitchFamily="18" charset="0"/>
              </a:rPr>
              <a:t> </a:t>
            </a:r>
            <a:r>
              <a:rPr lang="tr-TR" dirty="0" err="1">
                <a:effectLst/>
                <a:latin typeface="Cambria" panose="02040503050406030204" pitchFamily="18" charset="0"/>
              </a:rPr>
              <a:t>çıkılmasına</a:t>
            </a:r>
            <a:r>
              <a:rPr lang="tr-TR" dirty="0">
                <a:effectLst/>
                <a:latin typeface="Cambria" panose="02040503050406030204" pitchFamily="18" charset="0"/>
              </a:rPr>
              <a:t> (</a:t>
            </a:r>
            <a:r>
              <a:rPr lang="tr-TR" dirty="0" err="1">
                <a:effectLst/>
                <a:latin typeface="Cambria" panose="02040503050406030204" pitchFamily="18" charset="0"/>
              </a:rPr>
              <a:t>yoğunlaştırılmıs</a:t>
            </a:r>
            <a:r>
              <a:rPr lang="tr-TR" dirty="0">
                <a:effectLst/>
                <a:latin typeface="Cambria" panose="02040503050406030204" pitchFamily="18" charset="0"/>
              </a:rPr>
              <a:t>̧ iş haftası uygulamasına) cevaz </a:t>
            </a:r>
            <a:r>
              <a:rPr lang="tr-TR" dirty="0" err="1">
                <a:effectLst/>
                <a:latin typeface="Cambria" panose="02040503050406030204" pitchFamily="18" charset="0"/>
              </a:rPr>
              <a:t>verilmis</a:t>
            </a:r>
            <a:r>
              <a:rPr lang="tr-TR" dirty="0">
                <a:effectLst/>
                <a:latin typeface="Cambria" panose="02040503050406030204" pitchFamily="18" charset="0"/>
              </a:rPr>
              <a:t>̧ ve bunun fazla saatlerle </a:t>
            </a:r>
            <a:r>
              <a:rPr lang="tr-TR" dirty="0" err="1">
                <a:effectLst/>
                <a:latin typeface="Cambria" panose="02040503050406030204" pitchFamily="18" charset="0"/>
              </a:rPr>
              <a:t>çalışma</a:t>
            </a:r>
            <a:r>
              <a:rPr lang="tr-TR" dirty="0">
                <a:effectLst/>
                <a:latin typeface="Cambria" panose="02040503050406030204" pitchFamily="18" charset="0"/>
              </a:rPr>
              <a:t> </a:t>
            </a:r>
            <a:r>
              <a:rPr lang="tr-TR" dirty="0" err="1">
                <a:effectLst/>
                <a:latin typeface="Cambria" panose="02040503050406030204" pitchFamily="18" charset="0"/>
              </a:rPr>
              <a:t>sayılmayacağı</a:t>
            </a:r>
            <a:r>
              <a:rPr lang="tr-TR" dirty="0">
                <a:effectLst/>
                <a:latin typeface="Cambria" panose="02040503050406030204" pitchFamily="18" charset="0"/>
              </a:rPr>
              <a:t> da </a:t>
            </a:r>
            <a:r>
              <a:rPr lang="tr-TR" dirty="0" err="1">
                <a:effectLst/>
                <a:latin typeface="Cambria" panose="02040503050406030204" pitchFamily="18" charset="0"/>
              </a:rPr>
              <a:t>açıkça</a:t>
            </a:r>
            <a:r>
              <a:rPr lang="tr-TR" dirty="0">
                <a:effectLst/>
                <a:latin typeface="Cambria" panose="02040503050406030204" pitchFamily="18" charset="0"/>
              </a:rPr>
              <a:t> </a:t>
            </a:r>
            <a:r>
              <a:rPr lang="tr-TR" dirty="0" err="1">
                <a:effectLst/>
                <a:latin typeface="Cambria" panose="02040503050406030204" pitchFamily="18" charset="0"/>
              </a:rPr>
              <a:t>hüküm</a:t>
            </a:r>
            <a:r>
              <a:rPr lang="tr-TR" dirty="0">
                <a:effectLst/>
                <a:latin typeface="Cambria" panose="02040503050406030204" pitchFamily="18" charset="0"/>
              </a:rPr>
              <a:t> altına </a:t>
            </a:r>
            <a:r>
              <a:rPr lang="tr-TR" dirty="0" err="1">
                <a:effectLst/>
                <a:latin typeface="Cambria" panose="02040503050406030204" pitchFamily="18" charset="0"/>
              </a:rPr>
              <a:t>alınmıştır</a:t>
            </a:r>
            <a:r>
              <a:rPr lang="tr-TR" dirty="0">
                <a:effectLst/>
                <a:latin typeface="Cambria" panose="02040503050406030204" pitchFamily="18" charset="0"/>
              </a:rPr>
              <a:t> (İK m. 41/I)6. </a:t>
            </a:r>
            <a:r>
              <a:rPr lang="tr-TR" dirty="0" err="1">
                <a:effectLst/>
                <a:latin typeface="Cambria" panose="02040503050406030204" pitchFamily="18" charset="0"/>
              </a:rPr>
              <a:t>Söz</a:t>
            </a:r>
            <a:r>
              <a:rPr lang="tr-TR" dirty="0">
                <a:effectLst/>
                <a:latin typeface="Cambria" panose="02040503050406030204" pitchFamily="18" charset="0"/>
              </a:rPr>
              <a:t> konusu </a:t>
            </a:r>
            <a:r>
              <a:rPr lang="tr-TR" dirty="0" err="1">
                <a:effectLst/>
                <a:latin typeface="Cambria" panose="02040503050406030204" pitchFamily="18" charset="0"/>
              </a:rPr>
              <a:t>düzenleme</a:t>
            </a:r>
            <a:r>
              <a:rPr lang="tr-TR" dirty="0">
                <a:effectLst/>
                <a:latin typeface="Cambria" panose="02040503050406030204" pitchFamily="18" charset="0"/>
              </a:rPr>
              <a:t> </a:t>
            </a:r>
            <a:r>
              <a:rPr lang="tr-TR" i="1" dirty="0">
                <a:effectLst/>
                <a:latin typeface="Cambria" panose="02040503050406030204" pitchFamily="18" charset="0"/>
              </a:rPr>
              <a:t>“</a:t>
            </a:r>
            <a:r>
              <a:rPr lang="tr-TR" i="1" u="sng" dirty="0">
                <a:effectLst/>
                <a:latin typeface="Cambria" panose="02040503050406030204" pitchFamily="18" charset="0"/>
              </a:rPr>
              <a:t>Tarafların </a:t>
            </a:r>
            <a:r>
              <a:rPr lang="tr-TR" i="1" u="sng" dirty="0" err="1">
                <a:effectLst/>
                <a:latin typeface="Cambria" panose="02040503050406030204" pitchFamily="18" charset="0"/>
              </a:rPr>
              <a:t>anlaşmas</a:t>
            </a:r>
            <a:r>
              <a:rPr lang="tr-TR" i="1" dirty="0" err="1">
                <a:effectLst/>
                <a:latin typeface="Cambria" panose="02040503050406030204" pitchFamily="18" charset="0"/>
              </a:rPr>
              <a:t>ı</a:t>
            </a:r>
            <a:r>
              <a:rPr lang="tr-TR" i="1" dirty="0">
                <a:effectLst/>
                <a:latin typeface="Cambria" panose="02040503050406030204" pitchFamily="18" charset="0"/>
              </a:rPr>
              <a:t> ile haftalık normal </a:t>
            </a:r>
            <a:r>
              <a:rPr lang="tr-TR" i="1" dirty="0" err="1">
                <a:effectLst/>
                <a:latin typeface="Cambria" panose="02040503050406030204" pitchFamily="18" charset="0"/>
              </a:rPr>
              <a:t>çalışma</a:t>
            </a:r>
            <a:r>
              <a:rPr lang="tr-TR" i="1" dirty="0">
                <a:effectLst/>
                <a:latin typeface="Cambria" panose="02040503050406030204" pitchFamily="18" charset="0"/>
              </a:rPr>
              <a:t> </a:t>
            </a:r>
            <a:r>
              <a:rPr lang="tr-TR" i="1" dirty="0" err="1">
                <a:effectLst/>
                <a:latin typeface="Cambria" panose="02040503050406030204" pitchFamily="18" charset="0"/>
              </a:rPr>
              <a:t>süresi</a:t>
            </a:r>
            <a:r>
              <a:rPr lang="tr-TR" i="1" dirty="0">
                <a:effectLst/>
                <a:latin typeface="Cambria" panose="02040503050406030204" pitchFamily="18" charset="0"/>
              </a:rPr>
              <a:t>, </a:t>
            </a:r>
            <a:r>
              <a:rPr lang="tr-TR" i="1" dirty="0" err="1">
                <a:effectLst/>
                <a:latin typeface="Cambria" panose="02040503050406030204" pitchFamily="18" charset="0"/>
              </a:rPr>
              <a:t>işyerlerinde</a:t>
            </a:r>
            <a:r>
              <a:rPr lang="tr-TR" i="1" dirty="0">
                <a:effectLst/>
                <a:latin typeface="Cambria" panose="02040503050406030204" pitchFamily="18" charset="0"/>
              </a:rPr>
              <a:t> haftanın </a:t>
            </a:r>
            <a:r>
              <a:rPr lang="tr-TR" i="1" dirty="0" err="1">
                <a:effectLst/>
                <a:latin typeface="Cambria" panose="02040503050406030204" pitchFamily="18" charset="0"/>
              </a:rPr>
              <a:t>çalışılan</a:t>
            </a:r>
            <a:r>
              <a:rPr lang="tr-TR" i="1" dirty="0">
                <a:effectLst/>
                <a:latin typeface="Cambria" panose="02040503050406030204" pitchFamily="18" charset="0"/>
              </a:rPr>
              <a:t> </a:t>
            </a:r>
            <a:r>
              <a:rPr lang="tr-TR" i="1" dirty="0" err="1">
                <a:effectLst/>
                <a:latin typeface="Cambria" panose="02040503050406030204" pitchFamily="18" charset="0"/>
              </a:rPr>
              <a:t>günlerine</a:t>
            </a:r>
            <a:r>
              <a:rPr lang="tr-TR" i="1" dirty="0">
                <a:effectLst/>
                <a:latin typeface="Cambria" panose="02040503050406030204" pitchFamily="18" charset="0"/>
              </a:rPr>
              <a:t>, </a:t>
            </a:r>
            <a:r>
              <a:rPr lang="tr-TR" i="1" dirty="0" err="1">
                <a:effectLst/>
                <a:latin typeface="Cambria" panose="02040503050406030204" pitchFamily="18" charset="0"/>
              </a:rPr>
              <a:t>günde</a:t>
            </a:r>
            <a:r>
              <a:rPr lang="tr-TR" i="1" dirty="0">
                <a:effectLst/>
                <a:latin typeface="Cambria" panose="02040503050406030204" pitchFamily="18" charset="0"/>
              </a:rPr>
              <a:t> </a:t>
            </a:r>
            <a:r>
              <a:rPr lang="tr-TR" i="1" dirty="0" err="1">
                <a:effectLst/>
                <a:latin typeface="Cambria" panose="02040503050406030204" pitchFamily="18" charset="0"/>
              </a:rPr>
              <a:t>onbir</a:t>
            </a:r>
            <a:r>
              <a:rPr lang="tr-TR" i="1" dirty="0">
                <a:effectLst/>
                <a:latin typeface="Cambria" panose="02040503050406030204" pitchFamily="18" charset="0"/>
              </a:rPr>
              <a:t> saati </a:t>
            </a:r>
            <a:r>
              <a:rPr lang="tr-TR" i="1" dirty="0" err="1">
                <a:effectLst/>
                <a:latin typeface="Cambria" panose="02040503050406030204" pitchFamily="18" charset="0"/>
              </a:rPr>
              <a:t>aşmamak</a:t>
            </a:r>
            <a:r>
              <a:rPr lang="tr-TR" i="1" dirty="0">
                <a:effectLst/>
                <a:latin typeface="Cambria" panose="02040503050406030204" pitchFamily="18" charset="0"/>
              </a:rPr>
              <a:t> </a:t>
            </a:r>
            <a:r>
              <a:rPr lang="tr-TR" i="1" dirty="0" err="1">
                <a:effectLst/>
                <a:latin typeface="Cambria" panose="02040503050406030204" pitchFamily="18" charset="0"/>
              </a:rPr>
              <a:t>koşulu</a:t>
            </a:r>
            <a:r>
              <a:rPr lang="tr-TR" i="1" dirty="0">
                <a:effectLst/>
                <a:latin typeface="Cambria" panose="02040503050406030204" pitchFamily="18" charset="0"/>
              </a:rPr>
              <a:t> ile farklı </a:t>
            </a:r>
            <a:r>
              <a:rPr lang="tr-TR" i="1" dirty="0" err="1">
                <a:effectLst/>
                <a:latin typeface="Cambria" panose="02040503050406030204" pitchFamily="18" charset="0"/>
              </a:rPr>
              <a:t>şekilde</a:t>
            </a:r>
            <a:r>
              <a:rPr lang="tr-TR" i="1" dirty="0">
                <a:effectLst/>
                <a:latin typeface="Cambria" panose="02040503050406030204" pitchFamily="18" charset="0"/>
              </a:rPr>
              <a:t> </a:t>
            </a:r>
            <a:r>
              <a:rPr lang="tr-TR" i="1" dirty="0" err="1">
                <a:effectLst/>
                <a:latin typeface="Cambria" panose="02040503050406030204" pitchFamily="18" charset="0"/>
              </a:rPr>
              <a:t>dağıtılabilir</a:t>
            </a:r>
            <a:r>
              <a:rPr lang="tr-TR" i="1" dirty="0">
                <a:effectLst/>
                <a:latin typeface="Cambria" panose="02040503050406030204" pitchFamily="18" charset="0"/>
              </a:rPr>
              <a:t>. Bu halde, iki aylık </a:t>
            </a:r>
            <a:r>
              <a:rPr lang="tr-TR" i="1" dirty="0" err="1">
                <a:effectLst/>
                <a:latin typeface="Cambria" panose="02040503050406030204" pitchFamily="18" charset="0"/>
              </a:rPr>
              <a:t>süre</a:t>
            </a:r>
            <a:r>
              <a:rPr lang="tr-TR" i="1" dirty="0">
                <a:effectLst/>
                <a:latin typeface="Cambria" panose="02040503050406030204" pitchFamily="18" charset="0"/>
              </a:rPr>
              <a:t> </a:t>
            </a:r>
            <a:r>
              <a:rPr lang="tr-TR" i="1" dirty="0" err="1">
                <a:effectLst/>
                <a:latin typeface="Cambria" panose="02040503050406030204" pitchFamily="18" charset="0"/>
              </a:rPr>
              <a:t>içinde</a:t>
            </a:r>
            <a:r>
              <a:rPr lang="tr-TR" i="1" dirty="0">
                <a:effectLst/>
                <a:latin typeface="Cambria" panose="02040503050406030204" pitchFamily="18" charset="0"/>
              </a:rPr>
              <a:t> </a:t>
            </a:r>
            <a:r>
              <a:rPr lang="tr-TR" i="1" dirty="0" err="1">
                <a:effectLst/>
                <a:latin typeface="Cambria" panose="02040503050406030204" pitchFamily="18" charset="0"/>
              </a:rPr>
              <a:t>işçinin</a:t>
            </a:r>
            <a:r>
              <a:rPr lang="tr-TR" i="1" dirty="0">
                <a:effectLst/>
                <a:latin typeface="Cambria" panose="02040503050406030204" pitchFamily="18" charset="0"/>
              </a:rPr>
              <a:t> haftalık ortalama </a:t>
            </a:r>
            <a:r>
              <a:rPr lang="tr-TR" i="1" dirty="0" err="1">
                <a:effectLst/>
                <a:latin typeface="Cambria" panose="02040503050406030204" pitchFamily="18" charset="0"/>
              </a:rPr>
              <a:t>çalışma</a:t>
            </a:r>
            <a:r>
              <a:rPr lang="tr-TR" i="1" dirty="0">
                <a:effectLst/>
                <a:latin typeface="Cambria" panose="02040503050406030204" pitchFamily="18" charset="0"/>
              </a:rPr>
              <a:t> </a:t>
            </a:r>
            <a:r>
              <a:rPr lang="tr-TR" i="1" dirty="0" err="1">
                <a:effectLst/>
                <a:latin typeface="Cambria" panose="02040503050406030204" pitchFamily="18" charset="0"/>
              </a:rPr>
              <a:t>süresi</a:t>
            </a:r>
            <a:r>
              <a:rPr lang="tr-TR" i="1" dirty="0">
                <a:effectLst/>
                <a:latin typeface="Cambria" panose="02040503050406030204" pitchFamily="18" charset="0"/>
              </a:rPr>
              <a:t>, normal haftalık </a:t>
            </a:r>
            <a:r>
              <a:rPr lang="tr-TR" i="1" dirty="0" err="1">
                <a:effectLst/>
                <a:latin typeface="Cambria" panose="02040503050406030204" pitchFamily="18" charset="0"/>
              </a:rPr>
              <a:t>çalışma</a:t>
            </a:r>
            <a:r>
              <a:rPr lang="tr-TR" i="1" dirty="0">
                <a:effectLst/>
                <a:latin typeface="Cambria" panose="02040503050406030204" pitchFamily="18" charset="0"/>
              </a:rPr>
              <a:t> </a:t>
            </a:r>
            <a:r>
              <a:rPr lang="tr-TR" i="1" dirty="0" err="1">
                <a:effectLst/>
                <a:latin typeface="Cambria" panose="02040503050406030204" pitchFamily="18" charset="0"/>
              </a:rPr>
              <a:t>süresini</a:t>
            </a:r>
            <a:r>
              <a:rPr lang="tr-TR" i="1" dirty="0">
                <a:effectLst/>
                <a:latin typeface="Cambria" panose="02040503050406030204" pitchFamily="18" charset="0"/>
              </a:rPr>
              <a:t> </a:t>
            </a:r>
            <a:r>
              <a:rPr lang="tr-TR" i="1" dirty="0" err="1">
                <a:effectLst/>
                <a:latin typeface="Cambria" panose="02040503050406030204" pitchFamily="18" charset="0"/>
              </a:rPr>
              <a:t>aşamaz</a:t>
            </a:r>
            <a:r>
              <a:rPr lang="tr-TR" i="1" dirty="0">
                <a:effectLst/>
                <a:latin typeface="Cambria" panose="02040503050406030204" pitchFamily="18" charset="0"/>
              </a:rPr>
              <a:t>. </a:t>
            </a:r>
            <a:r>
              <a:rPr lang="tr-TR" i="1" dirty="0" err="1">
                <a:effectLst/>
                <a:latin typeface="Cambria" panose="02040503050406030204" pitchFamily="18" charset="0"/>
              </a:rPr>
              <a:t>Denkleştirme</a:t>
            </a:r>
            <a:r>
              <a:rPr lang="tr-TR" i="1" dirty="0">
                <a:effectLst/>
                <a:latin typeface="Cambria" panose="02040503050406030204" pitchFamily="18" charset="0"/>
              </a:rPr>
              <a:t> </a:t>
            </a:r>
            <a:r>
              <a:rPr lang="tr-TR" i="1" dirty="0" err="1">
                <a:effectLst/>
                <a:latin typeface="Cambria" panose="02040503050406030204" pitchFamily="18" charset="0"/>
              </a:rPr>
              <a:t>süresi</a:t>
            </a:r>
            <a:r>
              <a:rPr lang="tr-TR" i="1" dirty="0">
                <a:effectLst/>
                <a:latin typeface="Cambria" panose="02040503050406030204" pitchFamily="18" charset="0"/>
              </a:rPr>
              <a:t> toplu iş </a:t>
            </a:r>
            <a:r>
              <a:rPr lang="tr-TR" i="1" dirty="0" err="1">
                <a:effectLst/>
                <a:latin typeface="Cambria" panose="02040503050406030204" pitchFamily="18" charset="0"/>
              </a:rPr>
              <a:t>sözleşmeleri</a:t>
            </a:r>
            <a:r>
              <a:rPr lang="tr-TR" i="1" dirty="0">
                <a:effectLst/>
                <a:latin typeface="Cambria" panose="02040503050406030204" pitchFamily="18" charset="0"/>
              </a:rPr>
              <a:t> ile </a:t>
            </a:r>
            <a:r>
              <a:rPr lang="tr-TR" i="1" dirty="0" err="1">
                <a:effectLst/>
                <a:latin typeface="Cambria" panose="02040503050406030204" pitchFamily="18" charset="0"/>
              </a:rPr>
              <a:t>dört</a:t>
            </a:r>
            <a:r>
              <a:rPr lang="tr-TR" i="1" dirty="0">
                <a:effectLst/>
                <a:latin typeface="Cambria" panose="02040503050406030204" pitchFamily="18" charset="0"/>
              </a:rPr>
              <a:t> aya kadar artırılabilir. Turizm </a:t>
            </a:r>
            <a:r>
              <a:rPr lang="tr-TR" i="1" dirty="0" err="1">
                <a:effectLst/>
                <a:latin typeface="Cambria" panose="02040503050406030204" pitchFamily="18" charset="0"/>
              </a:rPr>
              <a:t>sektöründe</a:t>
            </a:r>
            <a:r>
              <a:rPr lang="tr-TR" i="1" dirty="0">
                <a:effectLst/>
                <a:latin typeface="Cambria" panose="02040503050406030204" pitchFamily="18" charset="0"/>
              </a:rPr>
              <a:t> </a:t>
            </a:r>
            <a:r>
              <a:rPr lang="tr-TR" i="1" dirty="0" err="1">
                <a:effectLst/>
                <a:latin typeface="Cambria" panose="02040503050406030204" pitchFamily="18" charset="0"/>
              </a:rPr>
              <a:t>dört</a:t>
            </a:r>
            <a:r>
              <a:rPr lang="tr-TR" i="1" dirty="0">
                <a:effectLst/>
                <a:latin typeface="Cambria" panose="02040503050406030204" pitchFamily="18" charset="0"/>
              </a:rPr>
              <a:t> aylık </a:t>
            </a:r>
            <a:r>
              <a:rPr lang="tr-TR" i="1" dirty="0" err="1">
                <a:effectLst/>
                <a:latin typeface="Cambria" panose="02040503050406030204" pitchFamily="18" charset="0"/>
              </a:rPr>
              <a:t>süre</a:t>
            </a:r>
            <a:r>
              <a:rPr lang="tr-TR" i="1" dirty="0">
                <a:effectLst/>
                <a:latin typeface="Cambria" panose="02040503050406030204" pitchFamily="18" charset="0"/>
              </a:rPr>
              <a:t> </a:t>
            </a:r>
            <a:r>
              <a:rPr lang="tr-TR" i="1" dirty="0" err="1">
                <a:effectLst/>
                <a:latin typeface="Cambria" panose="02040503050406030204" pitchFamily="18" charset="0"/>
              </a:rPr>
              <a:t>içinde</a:t>
            </a:r>
            <a:r>
              <a:rPr lang="tr-TR" i="1" dirty="0">
                <a:effectLst/>
                <a:latin typeface="Cambria" panose="02040503050406030204" pitchFamily="18" charset="0"/>
              </a:rPr>
              <a:t> </a:t>
            </a:r>
            <a:r>
              <a:rPr lang="tr-TR" i="1" dirty="0" err="1">
                <a:effectLst/>
                <a:latin typeface="Cambria" panose="02040503050406030204" pitchFamily="18" charset="0"/>
              </a:rPr>
              <a:t>işçinin</a:t>
            </a:r>
            <a:r>
              <a:rPr lang="tr-TR" i="1" dirty="0">
                <a:effectLst/>
                <a:latin typeface="Cambria" panose="02040503050406030204" pitchFamily="18" charset="0"/>
              </a:rPr>
              <a:t> haftalık ortalama </a:t>
            </a:r>
            <a:r>
              <a:rPr lang="tr-TR" i="1" dirty="0" err="1">
                <a:effectLst/>
                <a:latin typeface="Cambria" panose="02040503050406030204" pitchFamily="18" charset="0"/>
              </a:rPr>
              <a:t>çalışma</a:t>
            </a:r>
            <a:r>
              <a:rPr lang="tr-TR" i="1" dirty="0">
                <a:effectLst/>
                <a:latin typeface="Cambria" panose="02040503050406030204" pitchFamily="18" charset="0"/>
              </a:rPr>
              <a:t> </a:t>
            </a:r>
            <a:r>
              <a:rPr lang="tr-TR" i="1" dirty="0" err="1">
                <a:effectLst/>
                <a:latin typeface="Cambria" panose="02040503050406030204" pitchFamily="18" charset="0"/>
              </a:rPr>
              <a:t>süresi</a:t>
            </a:r>
            <a:r>
              <a:rPr lang="tr-TR" i="1" dirty="0">
                <a:effectLst/>
                <a:latin typeface="Cambria" panose="02040503050406030204" pitchFamily="18" charset="0"/>
              </a:rPr>
              <a:t>, normal haftalık </a:t>
            </a:r>
            <a:r>
              <a:rPr lang="tr-TR" i="1" dirty="0" err="1">
                <a:effectLst/>
                <a:latin typeface="Cambria" panose="02040503050406030204" pitchFamily="18" charset="0"/>
              </a:rPr>
              <a:t>çalışma</a:t>
            </a:r>
            <a:r>
              <a:rPr lang="tr-TR" i="1" dirty="0">
                <a:effectLst/>
                <a:latin typeface="Cambria" panose="02040503050406030204" pitchFamily="18" charset="0"/>
              </a:rPr>
              <a:t> </a:t>
            </a:r>
            <a:r>
              <a:rPr lang="tr-TR" i="1" dirty="0" err="1">
                <a:effectLst/>
                <a:latin typeface="Cambria" panose="02040503050406030204" pitchFamily="18" charset="0"/>
              </a:rPr>
              <a:t>süresini</a:t>
            </a:r>
            <a:r>
              <a:rPr lang="tr-TR" i="1" dirty="0">
                <a:effectLst/>
                <a:latin typeface="Cambria" panose="02040503050406030204" pitchFamily="18" charset="0"/>
              </a:rPr>
              <a:t> </a:t>
            </a:r>
            <a:r>
              <a:rPr lang="tr-TR" i="1" dirty="0" err="1">
                <a:effectLst/>
                <a:latin typeface="Cambria" panose="02040503050406030204" pitchFamily="18" charset="0"/>
              </a:rPr>
              <a:t>aşamaz</a:t>
            </a:r>
            <a:r>
              <a:rPr lang="tr-TR" i="1" dirty="0">
                <a:effectLst/>
                <a:latin typeface="Cambria" panose="02040503050406030204" pitchFamily="18" charset="0"/>
              </a:rPr>
              <a:t>; </a:t>
            </a:r>
            <a:r>
              <a:rPr lang="tr-TR" i="1" dirty="0" err="1">
                <a:effectLst/>
                <a:latin typeface="Cambria" panose="02040503050406030204" pitchFamily="18" charset="0"/>
              </a:rPr>
              <a:t>denkleştirme</a:t>
            </a:r>
            <a:r>
              <a:rPr lang="tr-TR" i="1" dirty="0">
                <a:effectLst/>
                <a:latin typeface="Cambria" panose="02040503050406030204" pitchFamily="18" charset="0"/>
              </a:rPr>
              <a:t> </a:t>
            </a:r>
            <a:r>
              <a:rPr lang="tr-TR" i="1" dirty="0" err="1">
                <a:effectLst/>
                <a:latin typeface="Cambria" panose="02040503050406030204" pitchFamily="18" charset="0"/>
              </a:rPr>
              <a:t>süresi</a:t>
            </a:r>
            <a:r>
              <a:rPr lang="tr-TR" i="1" dirty="0">
                <a:effectLst/>
                <a:latin typeface="Cambria" panose="02040503050406030204" pitchFamily="18" charset="0"/>
              </a:rPr>
              <a:t> toplu iş </a:t>
            </a:r>
            <a:r>
              <a:rPr lang="tr-TR" i="1" dirty="0" err="1">
                <a:effectLst/>
                <a:latin typeface="Cambria" panose="02040503050406030204" pitchFamily="18" charset="0"/>
              </a:rPr>
              <a:t>sözleşmeleri</a:t>
            </a:r>
            <a:r>
              <a:rPr lang="tr-TR" i="1" dirty="0">
                <a:effectLst/>
                <a:latin typeface="Cambria" panose="02040503050406030204" pitchFamily="18" charset="0"/>
              </a:rPr>
              <a:t> ile altı aya kadar artırılabilir” </a:t>
            </a:r>
            <a:r>
              <a:rPr lang="tr-TR" dirty="0" err="1">
                <a:effectLst/>
                <a:latin typeface="Cambria" panose="02040503050406030204" pitchFamily="18" charset="0"/>
              </a:rPr>
              <a:t>şeklindedir</a:t>
            </a:r>
            <a:r>
              <a:rPr lang="tr-TR" dirty="0">
                <a:effectLst/>
                <a:latin typeface="Cambria" panose="02040503050406030204" pitchFamily="18" charset="0"/>
              </a:rPr>
              <a:t>. </a:t>
            </a:r>
            <a:r>
              <a:rPr lang="tr-TR" dirty="0" err="1">
                <a:effectLst/>
                <a:latin typeface="Cambria" panose="02040503050406030204" pitchFamily="18" charset="0"/>
              </a:rPr>
              <a:t>Böylelikle</a:t>
            </a:r>
            <a:r>
              <a:rPr lang="tr-TR" dirty="0">
                <a:effectLst/>
                <a:latin typeface="Cambria" panose="02040503050406030204" pitchFamily="18" charset="0"/>
              </a:rPr>
              <a:t>, </a:t>
            </a:r>
            <a:r>
              <a:rPr lang="tr-TR" dirty="0" err="1">
                <a:effectLst/>
                <a:latin typeface="Cambria" panose="02040503050406030204" pitchFamily="18" charset="0"/>
              </a:rPr>
              <a:t>işverenlerin</a:t>
            </a:r>
            <a:r>
              <a:rPr lang="tr-TR" dirty="0">
                <a:effectLst/>
                <a:latin typeface="Cambria" panose="02040503050406030204" pitchFamily="18" charset="0"/>
              </a:rPr>
              <a:t> </a:t>
            </a:r>
            <a:r>
              <a:rPr lang="tr-TR" b="1" dirty="0">
                <a:effectLst/>
                <a:latin typeface="Cambria" panose="02040503050406030204" pitchFamily="18" charset="0"/>
              </a:rPr>
              <a:t>iki aylık </a:t>
            </a:r>
            <a:r>
              <a:rPr lang="tr-TR" b="1" dirty="0" err="1">
                <a:effectLst/>
                <a:latin typeface="Cambria" panose="02040503050406030204" pitchFamily="18" charset="0"/>
              </a:rPr>
              <a:t>dönem</a:t>
            </a:r>
            <a:r>
              <a:rPr lang="tr-TR" b="1" dirty="0">
                <a:effectLst/>
                <a:latin typeface="Cambria" panose="02040503050406030204" pitchFamily="18" charset="0"/>
              </a:rPr>
              <a:t> </a:t>
            </a:r>
            <a:r>
              <a:rPr lang="tr-TR" b="1" dirty="0" err="1">
                <a:effectLst/>
                <a:latin typeface="Cambria" panose="02040503050406030204" pitchFamily="18" charset="0"/>
              </a:rPr>
              <a:t>içerisinde</a:t>
            </a:r>
            <a:r>
              <a:rPr lang="tr-TR" b="1" dirty="0">
                <a:effectLst/>
                <a:latin typeface="Cambria" panose="02040503050406030204" pitchFamily="18" charset="0"/>
              </a:rPr>
              <a:t> </a:t>
            </a:r>
            <a:r>
              <a:rPr lang="tr-TR" b="1" dirty="0" err="1">
                <a:effectLst/>
                <a:latin typeface="Cambria" panose="02040503050406030204" pitchFamily="18" charset="0"/>
              </a:rPr>
              <a:t>günlük</a:t>
            </a:r>
            <a:r>
              <a:rPr lang="tr-TR" b="1" dirty="0">
                <a:effectLst/>
                <a:latin typeface="Cambria" panose="02040503050406030204" pitchFamily="18" charset="0"/>
              </a:rPr>
              <a:t> on bir saati </a:t>
            </a:r>
            <a:r>
              <a:rPr lang="tr-TR" b="1" dirty="0" err="1">
                <a:effectLst/>
                <a:latin typeface="Cambria" panose="02040503050406030204" pitchFamily="18" charset="0"/>
              </a:rPr>
              <a:t>aşmamak</a:t>
            </a:r>
            <a:r>
              <a:rPr lang="tr-TR" b="1" dirty="0">
                <a:effectLst/>
                <a:latin typeface="Cambria" panose="02040503050406030204" pitchFamily="18" charset="0"/>
              </a:rPr>
              <a:t> </a:t>
            </a:r>
            <a:r>
              <a:rPr lang="tr-TR" b="1" dirty="0" err="1">
                <a:effectLst/>
                <a:latin typeface="Cambria" panose="02040503050406030204" pitchFamily="18" charset="0"/>
              </a:rPr>
              <a:t>koşulu</a:t>
            </a:r>
            <a:r>
              <a:rPr lang="tr-TR" b="1" dirty="0">
                <a:effectLst/>
                <a:latin typeface="Cambria" panose="02040503050406030204" pitchFamily="18" charset="0"/>
              </a:rPr>
              <a:t> </a:t>
            </a:r>
            <a:r>
              <a:rPr lang="tr-TR" dirty="0">
                <a:effectLst/>
                <a:latin typeface="Cambria" panose="02040503050406030204" pitchFamily="18" charset="0"/>
              </a:rPr>
              <a:t>ile </a:t>
            </a:r>
            <a:r>
              <a:rPr lang="tr-TR" b="1" dirty="0">
                <a:effectLst/>
                <a:latin typeface="Cambria" panose="02040503050406030204" pitchFamily="18" charset="0"/>
              </a:rPr>
              <a:t>haftalık kırk </a:t>
            </a:r>
            <a:r>
              <a:rPr lang="tr-TR" b="1" dirty="0" err="1">
                <a:effectLst/>
                <a:latin typeface="Cambria" panose="02040503050406030204" pitchFamily="18" charset="0"/>
              </a:rPr>
              <a:t>bes</a:t>
            </a:r>
            <a:r>
              <a:rPr lang="tr-TR" b="1" dirty="0">
                <a:effectLst/>
                <a:latin typeface="Cambria" panose="02040503050406030204" pitchFamily="18" charset="0"/>
              </a:rPr>
              <a:t>̧ saatin </a:t>
            </a:r>
            <a:r>
              <a:rPr lang="tr-TR" b="1" dirty="0" err="1">
                <a:effectLst/>
                <a:latin typeface="Cambria" panose="02040503050406030204" pitchFamily="18" charset="0"/>
              </a:rPr>
              <a:t>üzerinde</a:t>
            </a:r>
            <a:r>
              <a:rPr lang="tr-TR" b="1" dirty="0">
                <a:effectLst/>
                <a:latin typeface="Cambria" panose="02040503050406030204" pitchFamily="18" charset="0"/>
              </a:rPr>
              <a:t> </a:t>
            </a:r>
            <a:r>
              <a:rPr lang="tr-TR" b="1" dirty="0" err="1">
                <a:effectLst/>
                <a:latin typeface="Cambria" panose="02040503050406030204" pitchFamily="18" charset="0"/>
              </a:rPr>
              <a:t>çalışma</a:t>
            </a:r>
            <a:r>
              <a:rPr lang="tr-TR" b="1" dirty="0">
                <a:effectLst/>
                <a:latin typeface="Cambria" panose="02040503050406030204" pitchFamily="18" charset="0"/>
              </a:rPr>
              <a:t> yaptırarak </a:t>
            </a:r>
            <a:r>
              <a:rPr lang="tr-TR" b="1" dirty="0" err="1">
                <a:effectLst/>
                <a:latin typeface="Cambria" panose="02040503050406030204" pitchFamily="18" charset="0"/>
              </a:rPr>
              <a:t>işyerinde</a:t>
            </a:r>
            <a:r>
              <a:rPr lang="tr-TR" b="1" dirty="0">
                <a:effectLst/>
                <a:latin typeface="Cambria" panose="02040503050406030204" pitchFamily="18" charset="0"/>
              </a:rPr>
              <a:t> </a:t>
            </a:r>
            <a:r>
              <a:rPr lang="tr-TR" b="1" dirty="0" err="1">
                <a:effectLst/>
                <a:latin typeface="Cambria" panose="02040503050406030204" pitchFamily="18" charset="0"/>
              </a:rPr>
              <a:t>denkleştirme</a:t>
            </a:r>
            <a:r>
              <a:rPr lang="tr-TR" b="1" dirty="0">
                <a:effectLst/>
                <a:latin typeface="Cambria" panose="02040503050406030204" pitchFamily="18" charset="0"/>
              </a:rPr>
              <a:t> uygulayabilmeleri </a:t>
            </a:r>
            <a:r>
              <a:rPr lang="tr-TR" dirty="0" err="1">
                <a:effectLst/>
                <a:latin typeface="Cambria" panose="02040503050406030204" pitchFamily="18" charset="0"/>
              </a:rPr>
              <a:t>sağlanmıştır</a:t>
            </a:r>
            <a:r>
              <a:rPr lang="tr-TR" dirty="0">
                <a:effectLst/>
                <a:latin typeface="Cambria" panose="02040503050406030204" pitchFamily="18" charset="0"/>
              </a:rPr>
              <a:t>. Gece </a:t>
            </a:r>
            <a:r>
              <a:rPr lang="tr-TR" dirty="0" err="1">
                <a:effectLst/>
                <a:latin typeface="Cambria" panose="02040503050406030204" pitchFamily="18" charset="0"/>
              </a:rPr>
              <a:t>çalışmalarında</a:t>
            </a:r>
            <a:r>
              <a:rPr lang="tr-TR" dirty="0">
                <a:effectLst/>
                <a:latin typeface="Cambria" panose="02040503050406030204" pitchFamily="18" charset="0"/>
              </a:rPr>
              <a:t> ise </a:t>
            </a:r>
            <a:r>
              <a:rPr lang="tr-TR" b="1" dirty="0">
                <a:effectLst/>
                <a:latin typeface="Cambria" panose="02040503050406030204" pitchFamily="18" charset="0"/>
              </a:rPr>
              <a:t>yedi </a:t>
            </a:r>
            <a:r>
              <a:rPr lang="tr-TR" b="1" dirty="0" err="1">
                <a:effectLst/>
                <a:latin typeface="Cambria" panose="02040503050406030204" pitchFamily="18" charset="0"/>
              </a:rPr>
              <a:t>buçuk</a:t>
            </a:r>
            <a:r>
              <a:rPr lang="tr-TR" b="1" dirty="0">
                <a:effectLst/>
                <a:latin typeface="Cambria" panose="02040503050406030204" pitchFamily="18" charset="0"/>
              </a:rPr>
              <a:t> saati </a:t>
            </a:r>
            <a:r>
              <a:rPr lang="tr-TR" b="1" dirty="0" err="1">
                <a:effectLst/>
                <a:latin typeface="Cambria" panose="02040503050406030204" pitchFamily="18" charset="0"/>
              </a:rPr>
              <a:t>aşan</a:t>
            </a:r>
            <a:r>
              <a:rPr lang="tr-TR" b="1" dirty="0">
                <a:effectLst/>
                <a:latin typeface="Cambria" panose="02040503050406030204" pitchFamily="18" charset="0"/>
              </a:rPr>
              <a:t> </a:t>
            </a:r>
            <a:r>
              <a:rPr lang="tr-TR" b="1" dirty="0" err="1">
                <a:effectLst/>
                <a:latin typeface="Cambria" panose="02040503050406030204" pitchFamily="18" charset="0"/>
              </a:rPr>
              <a:t>süre</a:t>
            </a:r>
            <a:r>
              <a:rPr lang="tr-TR" b="1" dirty="0">
                <a:effectLst/>
                <a:latin typeface="Cambria" panose="02040503050406030204" pitchFamily="18" charset="0"/>
              </a:rPr>
              <a:t> </a:t>
            </a:r>
            <a:r>
              <a:rPr lang="tr-TR" b="1" dirty="0" err="1">
                <a:effectLst/>
                <a:latin typeface="Cambria" panose="02040503050406030204" pitchFamily="18" charset="0"/>
              </a:rPr>
              <a:t>denkleştirmeye</a:t>
            </a:r>
            <a:r>
              <a:rPr lang="tr-TR" b="1" dirty="0">
                <a:effectLst/>
                <a:latin typeface="Cambria" panose="02040503050406030204" pitchFamily="18" charset="0"/>
              </a:rPr>
              <a:t> tabi tutulamaz</a:t>
            </a:r>
            <a:r>
              <a:rPr lang="tr-TR"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540507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ED44A8-E5E3-87CA-0D05-BF2D5AF2CA9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CB56ED-B286-FB39-32BF-3431B237F69B}"/>
              </a:ext>
            </a:extLst>
          </p:cNvPr>
          <p:cNvSpPr>
            <a:spLocks noGrp="1"/>
          </p:cNvSpPr>
          <p:nvPr>
            <p:ph idx="1"/>
          </p:nvPr>
        </p:nvSpPr>
        <p:spPr/>
        <p:txBody>
          <a:bodyPr>
            <a:normAutofit fontScale="85000" lnSpcReduction="10000"/>
          </a:bodyPr>
          <a:lstStyle/>
          <a:p>
            <a:r>
              <a:rPr lang="tr-TR" sz="1800" b="1" dirty="0">
                <a:effectLst/>
                <a:latin typeface="Graphik"/>
              </a:rPr>
              <a:t>TELAFİ ÇALIŞMALARI </a:t>
            </a:r>
            <a:endParaRPr lang="tr-TR" dirty="0"/>
          </a:p>
          <a:p>
            <a:r>
              <a:rPr lang="tr-TR" sz="1800" dirty="0">
                <a:effectLst/>
                <a:latin typeface="Cambria" panose="02040503050406030204" pitchFamily="18" charset="0"/>
              </a:rPr>
              <a:t>Telafi </a:t>
            </a:r>
            <a:r>
              <a:rPr lang="tr-TR" sz="1800" dirty="0" err="1">
                <a:effectLst/>
                <a:latin typeface="Cambria" panose="02040503050406030204" pitchFamily="18" charset="0"/>
              </a:rPr>
              <a:t>çalışması</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sürelerinin</a:t>
            </a:r>
            <a:r>
              <a:rPr lang="tr-TR" sz="1800" dirty="0">
                <a:effectLst/>
                <a:latin typeface="Cambria" panose="02040503050406030204" pitchFamily="18" charset="0"/>
              </a:rPr>
              <a:t> </a:t>
            </a:r>
            <a:r>
              <a:rPr lang="tr-TR" sz="1800" dirty="0" err="1">
                <a:effectLst/>
                <a:latin typeface="Cambria" panose="02040503050406030204" pitchFamily="18" charset="0"/>
              </a:rPr>
              <a:t>esnekleştirilmesi</a:t>
            </a:r>
            <a:r>
              <a:rPr lang="tr-TR" sz="1800" dirty="0">
                <a:effectLst/>
                <a:latin typeface="Cambria" panose="02040503050406030204" pitchFamily="18" charset="0"/>
              </a:rPr>
              <a:t> </a:t>
            </a:r>
            <a:r>
              <a:rPr lang="tr-TR" sz="1800" dirty="0" err="1">
                <a:effectLst/>
                <a:latin typeface="Cambria" panose="02040503050406030204" pitchFamily="18" charset="0"/>
              </a:rPr>
              <a:t>çerçevesinde</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Kanunu’nda yer verilen bir </a:t>
            </a:r>
            <a:r>
              <a:rPr lang="tr-TR" sz="1800" dirty="0" err="1">
                <a:effectLst/>
                <a:latin typeface="Cambria" panose="02040503050406030204" pitchFamily="18" charset="0"/>
              </a:rPr>
              <a:t>başka</a:t>
            </a:r>
            <a:r>
              <a:rPr lang="tr-TR" sz="1800" dirty="0">
                <a:effectLst/>
                <a:latin typeface="Cambria" panose="02040503050406030204" pitchFamily="18" charset="0"/>
              </a:rPr>
              <a:t> </a:t>
            </a:r>
            <a:r>
              <a:rPr lang="tr-TR" sz="1800" dirty="0" err="1">
                <a:effectLst/>
                <a:latin typeface="Cambria" panose="02040503050406030204" pitchFamily="18" charset="0"/>
              </a:rPr>
              <a:t>yöntemdir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 m. 64/I </a:t>
            </a:r>
            <a:r>
              <a:rPr lang="tr-TR" sz="1800" dirty="0" err="1">
                <a:effectLst/>
                <a:latin typeface="Cambria" panose="02040503050406030204" pitchFamily="18" charset="0"/>
              </a:rPr>
              <a:t>hükmünde</a:t>
            </a:r>
            <a:r>
              <a:rPr lang="tr-TR" sz="1800" dirty="0">
                <a:effectLst/>
                <a:latin typeface="Cambria" panose="02040503050406030204" pitchFamily="18" charset="0"/>
              </a:rPr>
              <a:t> zorunlu nedenlerle </a:t>
            </a:r>
            <a:r>
              <a:rPr lang="tr-TR" sz="1800" dirty="0" err="1">
                <a:effectLst/>
                <a:latin typeface="Cambria" panose="02040503050406030204" pitchFamily="18" charset="0"/>
              </a:rPr>
              <a:t>işin</a:t>
            </a:r>
            <a:r>
              <a:rPr lang="tr-TR" sz="1800" dirty="0">
                <a:effectLst/>
                <a:latin typeface="Cambria" panose="02040503050406030204" pitchFamily="18" charset="0"/>
              </a:rPr>
              <a:t> durması, ulusal bayram ve genel tatillerden </a:t>
            </a:r>
            <a:r>
              <a:rPr lang="tr-TR" sz="1800" dirty="0" err="1">
                <a:effectLst/>
                <a:latin typeface="Cambria" panose="02040503050406030204" pitchFamily="18" charset="0"/>
              </a:rPr>
              <a:t>önce</a:t>
            </a:r>
            <a:r>
              <a:rPr lang="tr-TR" sz="1800" dirty="0">
                <a:effectLst/>
                <a:latin typeface="Cambria" panose="02040503050406030204" pitchFamily="18" charset="0"/>
              </a:rPr>
              <a:t> veya sonra </a:t>
            </a:r>
            <a:r>
              <a:rPr lang="tr-TR" sz="1800" dirty="0" err="1">
                <a:effectLst/>
                <a:latin typeface="Cambria" panose="02040503050406030204" pitchFamily="18" charset="0"/>
              </a:rPr>
              <a:t>işyerinin</a:t>
            </a:r>
            <a:r>
              <a:rPr lang="tr-TR" sz="1800" dirty="0">
                <a:effectLst/>
                <a:latin typeface="Cambria" panose="02040503050406030204" pitchFamily="18" charset="0"/>
              </a:rPr>
              <a:t> tatil edilmesi veya benzer nedenlerle </a:t>
            </a:r>
            <a:r>
              <a:rPr lang="tr-TR" sz="1800" dirty="0" err="1">
                <a:effectLst/>
                <a:latin typeface="Cambria" panose="02040503050406030204" pitchFamily="18" charset="0"/>
              </a:rPr>
              <a:t>işyerinde</a:t>
            </a:r>
            <a:r>
              <a:rPr lang="tr-TR" sz="1800" dirty="0">
                <a:effectLst/>
                <a:latin typeface="Cambria" panose="02040503050406030204" pitchFamily="18" charset="0"/>
              </a:rPr>
              <a:t> normal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sürelerinin</a:t>
            </a:r>
            <a:r>
              <a:rPr lang="tr-TR" sz="1800" dirty="0">
                <a:effectLst/>
                <a:latin typeface="Cambria" panose="02040503050406030204" pitchFamily="18" charset="0"/>
              </a:rPr>
              <a:t> </a:t>
            </a:r>
            <a:r>
              <a:rPr lang="tr-TR" sz="1800" dirty="0" err="1">
                <a:effectLst/>
                <a:latin typeface="Cambria" panose="02040503050406030204" pitchFamily="18" charset="0"/>
              </a:rPr>
              <a:t>önemli</a:t>
            </a:r>
            <a:r>
              <a:rPr lang="tr-TR" sz="1800" dirty="0">
                <a:effectLst/>
                <a:latin typeface="Cambria" panose="02040503050406030204" pitchFamily="18" charset="0"/>
              </a:rPr>
              <a:t> </a:t>
            </a:r>
            <a:r>
              <a:rPr lang="tr-TR" sz="1800" dirty="0" err="1">
                <a:effectLst/>
                <a:latin typeface="Cambria" panose="02040503050406030204" pitchFamily="18" charset="0"/>
              </a:rPr>
              <a:t>ölçüde</a:t>
            </a:r>
            <a:r>
              <a:rPr lang="tr-TR" sz="1800" dirty="0">
                <a:effectLst/>
                <a:latin typeface="Cambria" panose="02040503050406030204" pitchFamily="18" charset="0"/>
              </a:rPr>
              <a:t> altında </a:t>
            </a:r>
            <a:r>
              <a:rPr lang="tr-TR" sz="1800" dirty="0" err="1">
                <a:effectLst/>
                <a:latin typeface="Cambria" panose="02040503050406030204" pitchFamily="18" charset="0"/>
              </a:rPr>
              <a:t>çalışılması</a:t>
            </a:r>
            <a:r>
              <a:rPr lang="tr-TR" sz="1800" dirty="0">
                <a:effectLst/>
                <a:latin typeface="Cambria" panose="02040503050406030204" pitchFamily="18" charset="0"/>
              </a:rPr>
              <a:t> veya tamamen tatil edilmesi ya da </a:t>
            </a:r>
            <a:r>
              <a:rPr lang="tr-TR" sz="1800" dirty="0" err="1">
                <a:effectLst/>
                <a:latin typeface="Cambria" panose="02040503050406030204" pitchFamily="18" charset="0"/>
              </a:rPr>
              <a:t>işçinin</a:t>
            </a:r>
            <a:r>
              <a:rPr lang="tr-TR" sz="1800" dirty="0">
                <a:effectLst/>
                <a:latin typeface="Cambria" panose="02040503050406030204" pitchFamily="18" charset="0"/>
              </a:rPr>
              <a:t> talebi ile kendisine izin verilmesi hallerinde, </a:t>
            </a:r>
            <a:r>
              <a:rPr lang="tr-TR" sz="1800" b="1" dirty="0" err="1">
                <a:effectLst/>
                <a:latin typeface="Cambria" panose="02040503050406030204" pitchFamily="18" charset="0"/>
              </a:rPr>
              <a:t>işverenin</a:t>
            </a:r>
            <a:r>
              <a:rPr lang="tr-TR" sz="1800" b="1" dirty="0">
                <a:effectLst/>
                <a:latin typeface="Cambria" panose="02040503050406030204" pitchFamily="18" charset="0"/>
              </a:rPr>
              <a:t> </a:t>
            </a:r>
            <a:r>
              <a:rPr lang="tr-TR" sz="1800" b="1" dirty="0" err="1">
                <a:effectLst/>
                <a:latin typeface="Cambria" panose="02040503050406030204" pitchFamily="18" charset="0"/>
              </a:rPr>
              <a:t>çalışılmayan</a:t>
            </a:r>
            <a:r>
              <a:rPr lang="tr-TR" sz="1800" b="1" dirty="0">
                <a:effectLst/>
                <a:latin typeface="Cambria" panose="02040503050406030204" pitchFamily="18" charset="0"/>
              </a:rPr>
              <a:t> </a:t>
            </a:r>
            <a:r>
              <a:rPr lang="tr-TR" sz="1800" b="1" dirty="0" err="1">
                <a:effectLst/>
                <a:latin typeface="Cambria" panose="02040503050406030204" pitchFamily="18" charset="0"/>
              </a:rPr>
              <a:t>süreler</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telafi </a:t>
            </a:r>
            <a:r>
              <a:rPr lang="tr-TR" sz="1800" b="1" dirty="0" err="1">
                <a:effectLst/>
                <a:latin typeface="Cambria" panose="02040503050406030204" pitchFamily="18" charset="0"/>
              </a:rPr>
              <a:t>çalışması</a:t>
            </a:r>
            <a:r>
              <a:rPr lang="tr-TR" sz="1800" b="1" dirty="0">
                <a:effectLst/>
                <a:latin typeface="Cambria" panose="02040503050406030204" pitchFamily="18" charset="0"/>
              </a:rPr>
              <a:t> </a:t>
            </a:r>
            <a:r>
              <a:rPr lang="tr-TR" sz="1800" b="1" dirty="0" err="1">
                <a:effectLst/>
                <a:latin typeface="Cambria" panose="02040503050406030204" pitchFamily="18" charset="0"/>
              </a:rPr>
              <a:t>yaptırabileceği</a:t>
            </a:r>
            <a:r>
              <a:rPr lang="tr-TR" sz="1800" b="1" dirty="0">
                <a:effectLst/>
                <a:latin typeface="Cambria" panose="02040503050406030204" pitchFamily="18" charset="0"/>
              </a:rPr>
              <a:t> </a:t>
            </a:r>
            <a:r>
              <a:rPr lang="tr-TR" sz="1800" dirty="0" err="1">
                <a:effectLst/>
                <a:latin typeface="Cambria" panose="02040503050406030204" pitchFamily="18" charset="0"/>
              </a:rPr>
              <a:t>öngörülmüştür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Telafi </a:t>
            </a:r>
            <a:r>
              <a:rPr lang="tr-TR" sz="1800" dirty="0" err="1">
                <a:effectLst/>
                <a:latin typeface="Cambria" panose="02040503050406030204" pitchFamily="18" charset="0"/>
              </a:rPr>
              <a:t>çalışmasına</a:t>
            </a:r>
            <a:r>
              <a:rPr lang="tr-TR" sz="1800" dirty="0">
                <a:effectLst/>
                <a:latin typeface="Cambria" panose="02040503050406030204" pitchFamily="18" charset="0"/>
              </a:rPr>
              <a:t> karar verme ve bunu uygulama </a:t>
            </a:r>
            <a:r>
              <a:rPr lang="tr-TR" sz="1800" dirty="0" err="1">
                <a:effectLst/>
                <a:latin typeface="Cambria" panose="02040503050406030204" pitchFamily="18" charset="0"/>
              </a:rPr>
              <a:t>yönetim</a:t>
            </a:r>
            <a:r>
              <a:rPr lang="tr-TR" sz="1800" dirty="0">
                <a:effectLst/>
                <a:latin typeface="Cambria" panose="02040503050406030204" pitchFamily="18" charset="0"/>
              </a:rPr>
              <a:t> hakkının kapsamı </a:t>
            </a:r>
            <a:r>
              <a:rPr lang="tr-TR" sz="1800" dirty="0" err="1">
                <a:effectLst/>
                <a:latin typeface="Cambria" panose="02040503050406030204" pitchFamily="18" charset="0"/>
              </a:rPr>
              <a:t>içinde</a:t>
            </a:r>
            <a:r>
              <a:rPr lang="tr-TR" sz="1800" dirty="0">
                <a:effectLst/>
                <a:latin typeface="Cambria" panose="02040503050406030204" pitchFamily="18" charset="0"/>
              </a:rPr>
              <a:t> kabul edilerek </a:t>
            </a:r>
            <a:r>
              <a:rPr lang="tr-TR" sz="1800" dirty="0" err="1">
                <a:effectLst/>
                <a:latin typeface="Cambria" panose="02040503050406030204" pitchFamily="18" charset="0"/>
              </a:rPr>
              <a:t>işverenin</a:t>
            </a:r>
            <a:r>
              <a:rPr lang="tr-TR" sz="1800" dirty="0">
                <a:effectLst/>
                <a:latin typeface="Cambria" panose="02040503050406030204" pitchFamily="18" charset="0"/>
              </a:rPr>
              <a:t> takdirine </a:t>
            </a:r>
            <a:r>
              <a:rPr lang="tr-TR" sz="1800" dirty="0" err="1">
                <a:effectLst/>
                <a:latin typeface="Cambria" panose="02040503050406030204" pitchFamily="18" charset="0"/>
              </a:rPr>
              <a:t>bırakılmıştır</a:t>
            </a:r>
            <a:r>
              <a:rPr lang="tr-TR" sz="1800" dirty="0">
                <a:effectLst/>
                <a:latin typeface="Cambria" panose="02040503050406030204" pitchFamily="18" charset="0"/>
              </a:rPr>
              <a:t>. Bu nedenle, telafi </a:t>
            </a:r>
            <a:r>
              <a:rPr lang="tr-TR" sz="1800" dirty="0" err="1">
                <a:effectLst/>
                <a:latin typeface="Cambria" panose="02040503050406030204" pitchFamily="18" charset="0"/>
              </a:rPr>
              <a:t>çalışması</a:t>
            </a:r>
            <a:r>
              <a:rPr lang="tr-TR" sz="1800" dirty="0">
                <a:effectLst/>
                <a:latin typeface="Cambria" panose="02040503050406030204" pitchFamily="18" charset="0"/>
              </a:rPr>
              <a:t> yaptıracak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çalışmanın</a:t>
            </a:r>
            <a:r>
              <a:rPr lang="tr-TR" sz="1800" dirty="0">
                <a:effectLst/>
                <a:latin typeface="Cambria" panose="02040503050406030204" pitchFamily="18" charset="0"/>
              </a:rPr>
              <a:t> </a:t>
            </a:r>
            <a:r>
              <a:rPr lang="tr-TR" sz="1800" dirty="0" err="1">
                <a:effectLst/>
                <a:latin typeface="Cambria" panose="02040503050406030204" pitchFamily="18" charset="0"/>
              </a:rPr>
              <a:t>dayanağını</a:t>
            </a:r>
            <a:r>
              <a:rPr lang="tr-TR" sz="1800" dirty="0">
                <a:effectLst/>
                <a:latin typeface="Cambria" panose="02040503050406030204" pitchFamily="18" charset="0"/>
              </a:rPr>
              <a:t> </a:t>
            </a:r>
            <a:r>
              <a:rPr lang="tr-TR" sz="1800" dirty="0" err="1">
                <a:effectLst/>
                <a:latin typeface="Cambria" panose="02040503050406030204" pitchFamily="18" charset="0"/>
              </a:rPr>
              <a:t>açık</a:t>
            </a:r>
            <a:r>
              <a:rPr lang="tr-TR" sz="1800" dirty="0">
                <a:effectLst/>
                <a:latin typeface="Cambria" panose="02040503050406030204" pitchFamily="18" charset="0"/>
              </a:rPr>
              <a:t> olarak belirtmesi ve hangi tarihte </a:t>
            </a:r>
            <a:r>
              <a:rPr lang="tr-TR" sz="1800" dirty="0" err="1">
                <a:effectLst/>
                <a:latin typeface="Cambria" panose="02040503050406030204" pitchFamily="18" charset="0"/>
              </a:rPr>
              <a:t>çalışmaya</a:t>
            </a:r>
            <a:r>
              <a:rPr lang="tr-TR" sz="1800" dirty="0">
                <a:effectLst/>
                <a:latin typeface="Cambria" panose="02040503050406030204" pitchFamily="18" charset="0"/>
              </a:rPr>
              <a:t> </a:t>
            </a:r>
            <a:r>
              <a:rPr lang="tr-TR" sz="1800" dirty="0" err="1">
                <a:effectLst/>
                <a:latin typeface="Cambria" panose="02040503050406030204" pitchFamily="18" charset="0"/>
              </a:rPr>
              <a:t>başlanacağını</a:t>
            </a:r>
            <a:r>
              <a:rPr lang="tr-TR" sz="1800" dirty="0">
                <a:effectLst/>
                <a:latin typeface="Cambria" panose="02040503050406030204" pitchFamily="18" charset="0"/>
              </a:rPr>
              <a:t> ilgili </a:t>
            </a:r>
            <a:r>
              <a:rPr lang="tr-TR" sz="1800" dirty="0" err="1">
                <a:effectLst/>
                <a:latin typeface="Cambria" panose="02040503050406030204" pitchFamily="18" charset="0"/>
              </a:rPr>
              <a:t>işçilere</a:t>
            </a:r>
            <a:r>
              <a:rPr lang="tr-TR" sz="1800" dirty="0">
                <a:effectLst/>
                <a:latin typeface="Cambria" panose="02040503050406030204" pitchFamily="18" charset="0"/>
              </a:rPr>
              <a:t> makul bir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öncesinde</a:t>
            </a:r>
            <a:r>
              <a:rPr lang="tr-TR" sz="1800" dirty="0">
                <a:effectLst/>
                <a:latin typeface="Cambria" panose="02040503050406030204" pitchFamily="18" charset="0"/>
              </a:rPr>
              <a:t> bildirmesi gerekli ve yeterlidir (</a:t>
            </a:r>
            <a:r>
              <a:rPr lang="tr-TR" sz="1800" dirty="0" err="1">
                <a:effectLst/>
                <a:latin typeface="Cambria" panose="02040503050406030204" pitchFamily="18" charset="0"/>
              </a:rPr>
              <a:t>İs</a:t>
            </a:r>
            <a:r>
              <a:rPr lang="tr-TR" sz="1800" dirty="0">
                <a:effectLst/>
                <a:latin typeface="Cambria" panose="02040503050406030204" pitchFamily="18" charset="0"/>
              </a:rPr>
              <a:t>̧ Kanununa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Yönetmeliği</a:t>
            </a:r>
            <a:r>
              <a:rPr lang="tr-TR" sz="1800" dirty="0">
                <a:effectLst/>
                <a:latin typeface="Cambria" panose="02040503050406030204" pitchFamily="18" charset="0"/>
              </a:rPr>
              <a:t> m. 7/II).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Kanunu’nda gerek bu </a:t>
            </a:r>
            <a:r>
              <a:rPr lang="tr-TR" sz="1800" dirty="0" err="1">
                <a:effectLst/>
                <a:latin typeface="Cambria" panose="02040503050406030204" pitchFamily="18" charset="0"/>
              </a:rPr>
              <a:t>çalışmanın</a:t>
            </a:r>
            <a:r>
              <a:rPr lang="tr-TR" sz="1800" dirty="0">
                <a:effectLst/>
                <a:latin typeface="Cambria" panose="02040503050406030204" pitchFamily="18" charset="0"/>
              </a:rPr>
              <a:t> uygulamaya </a:t>
            </a:r>
            <a:r>
              <a:rPr lang="tr-TR" sz="1800" dirty="0" err="1">
                <a:effectLst/>
                <a:latin typeface="Cambria" panose="02040503050406030204" pitchFamily="18" charset="0"/>
              </a:rPr>
              <a:t>geçirilmesi</a:t>
            </a:r>
            <a:r>
              <a:rPr lang="tr-TR" sz="1800" dirty="0">
                <a:effectLst/>
                <a:latin typeface="Cambria" panose="02040503050406030204" pitchFamily="18" charset="0"/>
              </a:rPr>
              <a:t> gerekse uygulanması </a:t>
            </a:r>
            <a:r>
              <a:rPr lang="tr-TR" sz="1800" dirty="0" err="1">
                <a:effectLst/>
                <a:latin typeface="Cambria" panose="02040503050406030204" pitchFamily="18" charset="0"/>
              </a:rPr>
              <a:t>aşamalarına</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süre</a:t>
            </a:r>
            <a:r>
              <a:rPr lang="tr-TR" sz="1800" dirty="0">
                <a:effectLst/>
                <a:latin typeface="Cambria" panose="02040503050406030204" pitchFamily="18" charset="0"/>
              </a:rPr>
              <a:t> sınırlamaları </a:t>
            </a:r>
            <a:r>
              <a:rPr lang="tr-TR" sz="1800" dirty="0" err="1">
                <a:effectLst/>
                <a:latin typeface="Cambria" panose="02040503050406030204" pitchFamily="18" charset="0"/>
              </a:rPr>
              <a:t>öngörülmüştür</a:t>
            </a:r>
            <a:r>
              <a:rPr lang="tr-TR" sz="1800" dirty="0">
                <a:effectLst/>
                <a:latin typeface="Cambria" panose="02040503050406030204" pitchFamily="18" charset="0"/>
              </a:rPr>
              <a:t>. </a:t>
            </a:r>
            <a:r>
              <a:rPr lang="tr-TR" sz="1800" dirty="0" err="1">
                <a:effectLst/>
                <a:latin typeface="Cambria" panose="02040503050406030204" pitchFamily="18" charset="0"/>
              </a:rPr>
              <a:t>Şöyle</a:t>
            </a:r>
            <a:r>
              <a:rPr lang="tr-TR" sz="1800" dirty="0">
                <a:effectLst/>
                <a:latin typeface="Cambria" panose="02040503050406030204" pitchFamily="18" charset="0"/>
              </a:rPr>
              <a:t> ki, telafi </a:t>
            </a:r>
            <a:r>
              <a:rPr lang="tr-TR" sz="1800" dirty="0" err="1">
                <a:effectLst/>
                <a:latin typeface="Cambria" panose="02040503050406030204" pitchFamily="18" charset="0"/>
              </a:rPr>
              <a:t>çalışması</a:t>
            </a:r>
            <a:r>
              <a:rPr lang="tr-TR" sz="1800" dirty="0">
                <a:effectLst/>
                <a:latin typeface="Cambria" panose="02040503050406030204" pitchFamily="18" charset="0"/>
              </a:rPr>
              <a:t> </a:t>
            </a:r>
            <a:r>
              <a:rPr lang="tr-TR" sz="1800" dirty="0" err="1">
                <a:effectLst/>
                <a:latin typeface="Cambria" panose="02040503050406030204" pitchFamily="18" charset="0"/>
              </a:rPr>
              <a:t>gerekçesini</a:t>
            </a:r>
            <a:r>
              <a:rPr lang="tr-TR" sz="1800" dirty="0">
                <a:effectLst/>
                <a:latin typeface="Cambria" panose="02040503050406030204" pitchFamily="18" charset="0"/>
              </a:rPr>
              <a:t> </a:t>
            </a:r>
            <a:r>
              <a:rPr lang="tr-TR" sz="1800" dirty="0" err="1">
                <a:effectLst/>
                <a:latin typeface="Cambria" panose="02040503050406030204" pitchFamily="18" charset="0"/>
              </a:rPr>
              <a:t>teşkil</a:t>
            </a:r>
            <a:r>
              <a:rPr lang="tr-TR" sz="1800" dirty="0">
                <a:effectLst/>
                <a:latin typeface="Cambria" panose="02040503050406030204" pitchFamily="18" charset="0"/>
              </a:rPr>
              <a:t> eden halin ortadan kalkmasından, yani </a:t>
            </a:r>
            <a:r>
              <a:rPr lang="tr-TR" sz="1800" dirty="0" err="1">
                <a:effectLst/>
                <a:latin typeface="Cambria" panose="02040503050406030204" pitchFamily="18" charset="0"/>
              </a:rPr>
              <a:t>işyerinin</a:t>
            </a:r>
            <a:r>
              <a:rPr lang="tr-TR" sz="1800" dirty="0">
                <a:effectLst/>
                <a:latin typeface="Cambria" panose="02040503050406030204" pitchFamily="18" charset="0"/>
              </a:rPr>
              <a:t> normal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dönemine</a:t>
            </a:r>
            <a:r>
              <a:rPr lang="tr-TR" sz="1800" dirty="0">
                <a:effectLst/>
                <a:latin typeface="Cambria" panose="02040503050406030204" pitchFamily="18" charset="0"/>
              </a:rPr>
              <a:t> </a:t>
            </a:r>
            <a:r>
              <a:rPr lang="tr-TR" sz="1800" dirty="0" err="1">
                <a:effectLst/>
                <a:latin typeface="Cambria" panose="02040503050406030204" pitchFamily="18" charset="0"/>
              </a:rPr>
              <a:t>başlamasından</a:t>
            </a:r>
            <a:r>
              <a:rPr lang="tr-TR" sz="1800" dirty="0">
                <a:effectLst/>
                <a:latin typeface="Cambria" panose="02040503050406030204" pitchFamily="18" charset="0"/>
              </a:rPr>
              <a:t> itibaren </a:t>
            </a:r>
            <a:r>
              <a:rPr lang="tr-TR" sz="1800" dirty="0" err="1">
                <a:effectLst/>
                <a:latin typeface="Cambria" panose="02040503050406030204" pitchFamily="18" charset="0"/>
              </a:rPr>
              <a:t>dört</a:t>
            </a:r>
            <a:r>
              <a:rPr lang="tr-TR" sz="1800" dirty="0">
                <a:effectLst/>
                <a:latin typeface="Cambria" panose="02040503050406030204" pitchFamily="18" charset="0"/>
              </a:rPr>
              <a:t> ay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gerçekleştirilmelidir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1559470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BE084C-B845-4947-80C6-EFC367F22A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4BDCA7E-E1AF-49AE-2002-092605B18740}"/>
              </a:ext>
            </a:extLst>
          </p:cNvPr>
          <p:cNvSpPr>
            <a:spLocks noGrp="1"/>
          </p:cNvSpPr>
          <p:nvPr>
            <p:ph idx="1"/>
          </p:nvPr>
        </p:nvSpPr>
        <p:spPr/>
        <p:txBody>
          <a:bodyPr/>
          <a:lstStyle/>
          <a:p>
            <a:r>
              <a:rPr lang="tr-TR" sz="1800" b="1" dirty="0">
                <a:effectLst/>
                <a:latin typeface="Graphik"/>
              </a:rPr>
              <a:t>GECE ÇALIŞMALARI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Kanunu m. 69/I </a:t>
            </a:r>
            <a:r>
              <a:rPr lang="tr-TR" sz="1800" dirty="0" err="1">
                <a:effectLst/>
                <a:latin typeface="Cambria" panose="02040503050406030204" pitchFamily="18" charset="0"/>
              </a:rPr>
              <a:t>hükmünde</a:t>
            </a:r>
            <a:r>
              <a:rPr lang="tr-TR" sz="1800" dirty="0">
                <a:effectLst/>
                <a:latin typeface="Cambria" panose="02040503050406030204" pitchFamily="18" charset="0"/>
              </a:rPr>
              <a:t> yer alan tanıma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a:effectLst/>
                <a:latin typeface="Cambria" panose="02040503050406030204" pitchFamily="18" charset="0"/>
              </a:rPr>
              <a:t>“gece”</a:t>
            </a:r>
            <a:r>
              <a:rPr lang="tr-TR" sz="1800" dirty="0">
                <a:effectLst/>
                <a:latin typeface="Cambria" panose="02040503050406030204" pitchFamily="18" charset="0"/>
              </a:rPr>
              <a:t>; </a:t>
            </a:r>
            <a:r>
              <a:rPr lang="tr-TR" sz="1800" i="1" dirty="0" err="1">
                <a:effectLst/>
                <a:latin typeface="Cambria" panose="02040503050406030204" pitchFamily="18" charset="0"/>
              </a:rPr>
              <a:t>çalışma</a:t>
            </a:r>
            <a:r>
              <a:rPr lang="tr-TR" sz="1800" i="1" dirty="0">
                <a:effectLst/>
                <a:latin typeface="Cambria" panose="02040503050406030204" pitchFamily="18" charset="0"/>
              </a:rPr>
              <a:t> hayatında en </a:t>
            </a:r>
            <a:r>
              <a:rPr lang="tr-TR" sz="1800" i="1" dirty="0" err="1">
                <a:effectLst/>
                <a:latin typeface="Cambria" panose="02040503050406030204" pitchFamily="18" charset="0"/>
              </a:rPr>
              <a:t>gec</a:t>
            </a:r>
            <a:r>
              <a:rPr lang="tr-TR" sz="1800" i="1" dirty="0">
                <a:effectLst/>
                <a:latin typeface="Cambria" panose="02040503050406030204" pitchFamily="18" charset="0"/>
              </a:rPr>
              <a:t>̧ saat </a:t>
            </a:r>
            <a:r>
              <a:rPr lang="tr-TR" sz="1800" b="1" dirty="0">
                <a:effectLst/>
                <a:latin typeface="Cambria" panose="02040503050406030204" pitchFamily="18" charset="0"/>
              </a:rPr>
              <a:t>20.00’de </a:t>
            </a:r>
            <a:r>
              <a:rPr lang="tr-TR" sz="1800" b="1" dirty="0" err="1">
                <a:effectLst/>
                <a:latin typeface="Cambria" panose="02040503050406030204" pitchFamily="18" charset="0"/>
              </a:rPr>
              <a:t>başlayarak</a:t>
            </a:r>
            <a:r>
              <a:rPr lang="tr-TR" sz="1800" b="1" dirty="0">
                <a:effectLst/>
                <a:latin typeface="Cambria" panose="02040503050406030204" pitchFamily="18" charset="0"/>
              </a:rPr>
              <a:t> en erken saat 06.00’ya kadar </a:t>
            </a:r>
            <a:r>
              <a:rPr lang="tr-TR" sz="1800" b="1" dirty="0" err="1">
                <a:effectLst/>
                <a:latin typeface="Cambria" panose="02040503050406030204" pitchFamily="18" charset="0"/>
              </a:rPr>
              <a:t>geçen</a:t>
            </a:r>
            <a:r>
              <a:rPr lang="tr-TR" sz="1800" b="1" dirty="0">
                <a:effectLst/>
                <a:latin typeface="Cambria" panose="02040503050406030204" pitchFamily="18" charset="0"/>
              </a:rPr>
              <a:t> </a:t>
            </a:r>
            <a:r>
              <a:rPr lang="tr-TR" sz="1800" dirty="0">
                <a:effectLst/>
                <a:latin typeface="Cambria" panose="02040503050406030204" pitchFamily="18" charset="0"/>
              </a:rPr>
              <a:t>ve her halde en fazla on bir saat </a:t>
            </a:r>
            <a:r>
              <a:rPr lang="tr-TR" sz="1800" dirty="0" err="1">
                <a:effectLst/>
                <a:latin typeface="Cambria" panose="02040503050406030204" pitchFamily="18" charset="0"/>
              </a:rPr>
              <a:t>süren</a:t>
            </a:r>
            <a:r>
              <a:rPr lang="tr-TR" sz="1800" dirty="0">
                <a:effectLst/>
                <a:latin typeface="Cambria" panose="02040503050406030204" pitchFamily="18" charset="0"/>
              </a:rPr>
              <a:t> </a:t>
            </a:r>
            <a:r>
              <a:rPr lang="tr-TR" sz="1800" dirty="0" err="1">
                <a:effectLst/>
                <a:latin typeface="Cambria" panose="02040503050406030204" pitchFamily="18" charset="0"/>
              </a:rPr>
              <a:t>dönemdir</a:t>
            </a:r>
            <a:r>
              <a:rPr lang="tr-TR" sz="1800" dirty="0">
                <a:effectLst/>
                <a:latin typeface="Cambria" panose="02040503050406030204" pitchFamily="18" charset="0"/>
              </a:rPr>
              <a:t>. </a:t>
            </a:r>
            <a:r>
              <a:rPr lang="tr-TR" sz="1800" dirty="0" err="1">
                <a:effectLst/>
                <a:latin typeface="Cambria" panose="02040503050406030204" pitchFamily="18" charset="0"/>
              </a:rPr>
              <a:t>Düzenlemede</a:t>
            </a:r>
            <a:r>
              <a:rPr lang="tr-TR" sz="1800" dirty="0">
                <a:effectLst/>
                <a:latin typeface="Cambria" panose="02040503050406030204" pitchFamily="18" charset="0"/>
              </a:rPr>
              <a:t> belirtilen saatlerde </a:t>
            </a:r>
            <a:r>
              <a:rPr lang="tr-TR" sz="1800" dirty="0" err="1">
                <a:effectLst/>
                <a:latin typeface="Cambria" panose="02040503050406030204" pitchFamily="18" charset="0"/>
              </a:rPr>
              <a:t>gerçekleştirilen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gece </a:t>
            </a:r>
            <a:r>
              <a:rPr lang="tr-TR" sz="1800" dirty="0" err="1">
                <a:effectLst/>
                <a:latin typeface="Cambria" panose="02040503050406030204" pitchFamily="18" charset="0"/>
              </a:rPr>
              <a:t>çalışması</a:t>
            </a:r>
            <a:r>
              <a:rPr lang="tr-TR" sz="1800" dirty="0">
                <a:effectLst/>
                <a:latin typeface="Cambria" panose="02040503050406030204" pitchFamily="18" charset="0"/>
              </a:rPr>
              <a:t> olarak nitelendirilmektedir.</a:t>
            </a:r>
          </a:p>
          <a:p>
            <a:r>
              <a:rPr lang="tr-TR" sz="1800" b="1" dirty="0">
                <a:latin typeface="Cambria" panose="02040503050406030204" pitchFamily="18" charset="0"/>
              </a:rPr>
              <a:t>T</a:t>
            </a:r>
            <a:r>
              <a:rPr lang="tr-TR" sz="1800" b="1" dirty="0">
                <a:effectLst/>
                <a:latin typeface="Cambria" panose="02040503050406030204" pitchFamily="18" charset="0"/>
              </a:rPr>
              <a:t>urizm, </a:t>
            </a:r>
            <a:r>
              <a:rPr lang="tr-TR" sz="1800" b="1" dirty="0" err="1">
                <a:effectLst/>
                <a:latin typeface="Cambria" panose="02040503050406030204" pitchFamily="18" charset="0"/>
              </a:rPr>
              <a:t>özel</a:t>
            </a:r>
            <a:r>
              <a:rPr lang="tr-TR" sz="1800" b="1" dirty="0">
                <a:effectLst/>
                <a:latin typeface="Cambria" panose="02040503050406030204" pitchFamily="18" charset="0"/>
              </a:rPr>
              <a:t> </a:t>
            </a:r>
            <a:r>
              <a:rPr lang="tr-TR" sz="1800" b="1" dirty="0" err="1">
                <a:effectLst/>
                <a:latin typeface="Cambria" panose="02040503050406030204" pitchFamily="18" charset="0"/>
              </a:rPr>
              <a:t>güvenlik</a:t>
            </a:r>
            <a:r>
              <a:rPr lang="tr-TR" sz="1800" b="1" dirty="0">
                <a:effectLst/>
                <a:latin typeface="Cambria" panose="02040503050406030204" pitchFamily="18" charset="0"/>
              </a:rPr>
              <a:t>, </a:t>
            </a:r>
            <a:r>
              <a:rPr lang="tr-TR" sz="1800" b="1" dirty="0" err="1">
                <a:effectLst/>
                <a:latin typeface="Cambria" panose="02040503050406030204" pitchFamily="18" charset="0"/>
              </a:rPr>
              <a:t>sağlık</a:t>
            </a:r>
            <a:r>
              <a:rPr lang="tr-TR" sz="1800" b="1" dirty="0">
                <a:effectLst/>
                <a:latin typeface="Cambria" panose="02040503050406030204" pitchFamily="18" charset="0"/>
              </a:rPr>
              <a:t> hizmeti </a:t>
            </a:r>
            <a:r>
              <a:rPr lang="tr-TR" sz="1800" dirty="0">
                <a:effectLst/>
                <a:latin typeface="Cambria" panose="02040503050406030204" pitchFamily="18" charset="0"/>
              </a:rPr>
              <a:t>ve 30.5.2013 tarih ve 6491 sayılı </a:t>
            </a:r>
            <a:r>
              <a:rPr lang="tr-TR" sz="1800" dirty="0" err="1">
                <a:effectLst/>
                <a:latin typeface="Cambria" panose="02040503050406030204" pitchFamily="18" charset="0"/>
              </a:rPr>
              <a:t>Türk</a:t>
            </a:r>
            <a:r>
              <a:rPr lang="tr-TR" sz="1800" dirty="0">
                <a:effectLst/>
                <a:latin typeface="Cambria" panose="02040503050406030204" pitchFamily="18" charset="0"/>
              </a:rPr>
              <a:t> Petrol Kanunu uyarınca </a:t>
            </a:r>
            <a:r>
              <a:rPr lang="tr-TR" sz="1800" b="1" dirty="0">
                <a:effectLst/>
                <a:latin typeface="Cambria" panose="02040503050406030204" pitchFamily="18" charset="0"/>
              </a:rPr>
              <a:t>petrol </a:t>
            </a:r>
            <a:r>
              <a:rPr lang="tr-TR" sz="1800" b="1" dirty="0" err="1">
                <a:effectLst/>
                <a:latin typeface="Cambria" panose="02040503050406030204" pitchFamily="18" charset="0"/>
              </a:rPr>
              <a:t>araştırma</a:t>
            </a:r>
            <a:r>
              <a:rPr lang="tr-TR" sz="1800" b="1" dirty="0">
                <a:effectLst/>
                <a:latin typeface="Cambria" panose="02040503050406030204" pitchFamily="18" charset="0"/>
              </a:rPr>
              <a:t>, arama ve sondaj faaliyetleri </a:t>
            </a:r>
            <a:r>
              <a:rPr lang="tr-TR" sz="1800" dirty="0">
                <a:effectLst/>
                <a:latin typeface="Cambria" panose="02040503050406030204" pitchFamily="18" charset="0"/>
              </a:rPr>
              <a:t>kapsamında </a:t>
            </a:r>
            <a:r>
              <a:rPr lang="tr-TR" sz="1800" dirty="0" err="1">
                <a:effectLst/>
                <a:latin typeface="Cambria" panose="02040503050406030204" pitchFamily="18" charset="0"/>
              </a:rPr>
              <a:t>yürütülen</a:t>
            </a:r>
            <a:r>
              <a:rPr lang="tr-TR" sz="1800" dirty="0">
                <a:effectLst/>
                <a:latin typeface="Cambria" panose="02040503050406030204" pitchFamily="18" charset="0"/>
              </a:rPr>
              <a:t> </a:t>
            </a:r>
            <a:r>
              <a:rPr lang="tr-TR" sz="1800" dirty="0" err="1">
                <a:effectLst/>
                <a:latin typeface="Cambria" panose="02040503050406030204" pitchFamily="18" charset="0"/>
              </a:rPr>
              <a:t>işlerde</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işçilerin</a:t>
            </a:r>
            <a:r>
              <a:rPr lang="tr-TR" sz="1800" dirty="0">
                <a:effectLst/>
                <a:latin typeface="Cambria" panose="02040503050406030204" pitchFamily="18" charset="0"/>
              </a:rPr>
              <a:t> yazılı onaylarının alınması </a:t>
            </a:r>
            <a:r>
              <a:rPr lang="tr-TR" sz="1800" dirty="0" err="1">
                <a:effectLst/>
                <a:latin typeface="Cambria" panose="02040503050406030204" pitchFamily="18" charset="0"/>
              </a:rPr>
              <a:t>şartıyla</a:t>
            </a:r>
            <a:r>
              <a:rPr lang="tr-TR" sz="1800" dirty="0">
                <a:effectLst/>
                <a:latin typeface="Cambria" panose="02040503050406030204" pitchFamily="18" charset="0"/>
              </a:rPr>
              <a:t> yedi </a:t>
            </a:r>
            <a:r>
              <a:rPr lang="tr-TR" sz="1800" dirty="0" err="1">
                <a:effectLst/>
                <a:latin typeface="Cambria" panose="02040503050406030204" pitchFamily="18" charset="0"/>
              </a:rPr>
              <a:t>buçuk</a:t>
            </a:r>
            <a:r>
              <a:rPr lang="tr-TR" sz="1800" dirty="0">
                <a:effectLst/>
                <a:latin typeface="Cambria" panose="02040503050406030204" pitchFamily="18" charset="0"/>
              </a:rPr>
              <a:t> saatin </a:t>
            </a:r>
            <a:r>
              <a:rPr lang="tr-TR" sz="1800" dirty="0" err="1">
                <a:effectLst/>
                <a:latin typeface="Cambria" panose="02040503050406030204" pitchFamily="18" charset="0"/>
              </a:rPr>
              <a:t>üzerinde</a:t>
            </a:r>
            <a:r>
              <a:rPr lang="tr-TR" sz="1800" dirty="0">
                <a:effectLst/>
                <a:latin typeface="Cambria" panose="02040503050406030204" pitchFamily="18" charset="0"/>
              </a:rPr>
              <a:t> gece </a:t>
            </a:r>
            <a:r>
              <a:rPr lang="tr-TR" sz="1800" dirty="0" err="1">
                <a:effectLst/>
                <a:latin typeface="Cambria" panose="02040503050406030204" pitchFamily="18" charset="0"/>
              </a:rPr>
              <a:t>çalışması</a:t>
            </a:r>
            <a:r>
              <a:rPr lang="tr-TR" sz="1800" dirty="0">
                <a:effectLst/>
                <a:latin typeface="Cambria" panose="02040503050406030204" pitchFamily="18" charset="0"/>
              </a:rPr>
              <a:t> yaptırılabilir (İK m. 69/III). </a:t>
            </a:r>
            <a:r>
              <a:rPr lang="tr-TR" sz="1800" dirty="0" err="1">
                <a:effectLst/>
                <a:latin typeface="Cambria" panose="02040503050406030204" pitchFamily="18" charset="0"/>
              </a:rPr>
              <a:t>Düzenlemede</a:t>
            </a:r>
            <a:r>
              <a:rPr lang="tr-TR" sz="1800" dirty="0">
                <a:effectLst/>
                <a:latin typeface="Cambria" panose="02040503050406030204" pitchFamily="18" charset="0"/>
              </a:rPr>
              <a:t> de </a:t>
            </a:r>
            <a:r>
              <a:rPr lang="tr-TR" sz="1800" dirty="0" err="1">
                <a:effectLst/>
                <a:latin typeface="Cambria" panose="02040503050406030204" pitchFamily="18" charset="0"/>
              </a:rPr>
              <a:t>açıkça</a:t>
            </a:r>
            <a:r>
              <a:rPr lang="tr-TR" sz="1800" dirty="0">
                <a:effectLst/>
                <a:latin typeface="Cambria" panose="02040503050406030204" pitchFamily="18" charset="0"/>
              </a:rPr>
              <a:t> </a:t>
            </a:r>
            <a:r>
              <a:rPr lang="tr-TR" sz="1800" dirty="0" err="1">
                <a:effectLst/>
                <a:latin typeface="Cambria" panose="02040503050406030204" pitchFamily="18" charset="0"/>
              </a:rPr>
              <a:t>belirtildiği</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istisnaya konu </a:t>
            </a:r>
            <a:r>
              <a:rPr lang="tr-TR" sz="1800" dirty="0" err="1">
                <a:effectLst/>
                <a:latin typeface="Cambria" panose="02040503050406030204" pitchFamily="18" charset="0"/>
              </a:rPr>
              <a:t>işlerde</a:t>
            </a:r>
            <a:r>
              <a:rPr lang="tr-TR" sz="1800" dirty="0">
                <a:effectLst/>
                <a:latin typeface="Cambria" panose="02040503050406030204" pitchFamily="18" charset="0"/>
              </a:rPr>
              <a:t> gece </a:t>
            </a:r>
            <a:r>
              <a:rPr lang="tr-TR" sz="1800" dirty="0" err="1">
                <a:effectLst/>
                <a:latin typeface="Cambria" panose="02040503050406030204" pitchFamily="18" charset="0"/>
              </a:rPr>
              <a:t>çalışması</a:t>
            </a:r>
            <a:r>
              <a:rPr lang="tr-TR" sz="1800" dirty="0">
                <a:effectLst/>
                <a:latin typeface="Cambria" panose="02040503050406030204" pitchFamily="18" charset="0"/>
              </a:rPr>
              <a:t> yapılması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onayı yazılı olmalıdır. Bu, </a:t>
            </a:r>
            <a:r>
              <a:rPr lang="tr-TR" sz="1800" dirty="0" err="1">
                <a:effectLst/>
                <a:latin typeface="Cambria" panose="02040503050406030204" pitchFamily="18" charset="0"/>
              </a:rPr>
              <a:t>geçerlilik</a:t>
            </a:r>
            <a:r>
              <a:rPr lang="tr-TR" sz="1800" dirty="0">
                <a:effectLst/>
                <a:latin typeface="Cambria" panose="02040503050406030204" pitchFamily="18" charset="0"/>
              </a:rPr>
              <a:t> </a:t>
            </a:r>
            <a:r>
              <a:rPr lang="tr-TR" sz="1800" dirty="0" err="1">
                <a:effectLst/>
                <a:latin typeface="Cambria" panose="02040503050406030204" pitchFamily="18" charset="0"/>
              </a:rPr>
              <a:t>şartıdır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646638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F26CFA-F104-51F6-2D13-F18C61220C3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97D8A87-5A0D-C8CF-9978-FFA5670198CE}"/>
              </a:ext>
            </a:extLst>
          </p:cNvPr>
          <p:cNvSpPr>
            <a:spLocks noGrp="1"/>
          </p:cNvSpPr>
          <p:nvPr>
            <p:ph idx="1"/>
          </p:nvPr>
        </p:nvSpPr>
        <p:spPr/>
        <p:txBody>
          <a:bodyPr/>
          <a:lstStyle/>
          <a:p>
            <a:r>
              <a:rPr lang="tr-TR" sz="1800" b="1" dirty="0">
                <a:effectLst/>
                <a:latin typeface="Graphik"/>
              </a:rPr>
              <a:t>HAZIRLAMA, TAMAMLAMA VE TEMİZLEME İŞLERİ </a:t>
            </a:r>
            <a:endParaRPr lang="tr-TR" dirty="0"/>
          </a:p>
          <a:p>
            <a:r>
              <a:rPr lang="tr-TR" sz="1800" dirty="0">
                <a:effectLst/>
                <a:latin typeface="Cambria" panose="02040503050406030204" pitchFamily="18" charset="0"/>
              </a:rPr>
              <a:t>Bir </a:t>
            </a:r>
            <a:r>
              <a:rPr lang="tr-TR" sz="1800" dirty="0" err="1">
                <a:effectLst/>
                <a:latin typeface="Cambria" panose="02040503050406030204" pitchFamily="18" charset="0"/>
              </a:rPr>
              <a:t>işyerinde</a:t>
            </a:r>
            <a:r>
              <a:rPr lang="tr-TR" sz="1800" dirty="0">
                <a:effectLst/>
                <a:latin typeface="Cambria" panose="02040503050406030204" pitchFamily="18" charset="0"/>
              </a:rPr>
              <a:t> </a:t>
            </a:r>
            <a:r>
              <a:rPr lang="tr-TR" sz="1800" dirty="0" err="1">
                <a:effectLst/>
                <a:latin typeface="Cambria" panose="02040503050406030204" pitchFamily="18" charset="0"/>
              </a:rPr>
              <a:t>yürütülen</a:t>
            </a:r>
            <a:r>
              <a:rPr lang="tr-TR" sz="1800" dirty="0">
                <a:effectLst/>
                <a:latin typeface="Cambria" panose="02040503050406030204" pitchFamily="18" charset="0"/>
              </a:rPr>
              <a:t> asıl </a:t>
            </a:r>
            <a:r>
              <a:rPr lang="tr-TR" sz="1800" b="1" dirty="0" err="1">
                <a:effectLst/>
                <a:latin typeface="Cambria" panose="02040503050406030204" pitchFamily="18" charset="0"/>
              </a:rPr>
              <a:t>işlerin</a:t>
            </a:r>
            <a:r>
              <a:rPr lang="tr-TR" sz="1800" b="1" dirty="0">
                <a:effectLst/>
                <a:latin typeface="Cambria" panose="02040503050406030204" pitchFamily="18" charset="0"/>
              </a:rPr>
              <a:t> </a:t>
            </a:r>
            <a:r>
              <a:rPr lang="tr-TR" sz="1800" b="1" dirty="0" err="1">
                <a:effectLst/>
                <a:latin typeface="Cambria" panose="02040503050406030204" pitchFamily="18" charset="0"/>
              </a:rPr>
              <a:t>düzenli</a:t>
            </a:r>
            <a:r>
              <a:rPr lang="tr-TR" sz="1800" b="1" dirty="0">
                <a:effectLst/>
                <a:latin typeface="Cambria" panose="02040503050406030204" pitchFamily="18" charset="0"/>
              </a:rPr>
              <a:t>, </a:t>
            </a:r>
            <a:r>
              <a:rPr lang="tr-TR" sz="1800" b="1" dirty="0" err="1">
                <a:effectLst/>
                <a:latin typeface="Cambria" panose="02040503050406030204" pitchFamily="18" charset="0"/>
              </a:rPr>
              <a:t>sağlıklı</a:t>
            </a:r>
            <a:r>
              <a:rPr lang="tr-TR" sz="1800" b="1" dirty="0">
                <a:effectLst/>
                <a:latin typeface="Cambria" panose="02040503050406030204" pitchFamily="18" charset="0"/>
              </a:rPr>
              <a:t> ve </a:t>
            </a:r>
            <a:r>
              <a:rPr lang="tr-TR" sz="1800" b="1" dirty="0" err="1">
                <a:effectLst/>
                <a:latin typeface="Cambria" panose="02040503050406030204" pitchFamily="18" charset="0"/>
              </a:rPr>
              <a:t>güvenli</a:t>
            </a:r>
            <a:r>
              <a:rPr lang="tr-TR" sz="1800" b="1" dirty="0">
                <a:effectLst/>
                <a:latin typeface="Cambria" panose="02040503050406030204" pitchFamily="18" charset="0"/>
              </a:rPr>
              <a:t> bir </a:t>
            </a:r>
            <a:r>
              <a:rPr lang="tr-TR" sz="1800" b="1" dirty="0" err="1">
                <a:effectLst/>
                <a:latin typeface="Cambria" panose="02040503050406030204" pitchFamily="18" charset="0"/>
              </a:rPr>
              <a:t>şekilde</a:t>
            </a:r>
            <a:r>
              <a:rPr lang="tr-TR" sz="1800" b="1" dirty="0">
                <a:effectLst/>
                <a:latin typeface="Cambria" panose="02040503050406030204" pitchFamily="18" charset="0"/>
              </a:rPr>
              <a:t> </a:t>
            </a:r>
            <a:r>
              <a:rPr lang="tr-TR" sz="1800" b="1" dirty="0" err="1">
                <a:effectLst/>
                <a:latin typeface="Cambria" panose="02040503050406030204" pitchFamily="18" charset="0"/>
              </a:rPr>
              <a:t>sürdürüle</a:t>
            </a:r>
            <a:r>
              <a:rPr lang="tr-TR" sz="1800" b="1" dirty="0">
                <a:effectLst/>
                <a:latin typeface="Cambria" panose="02040503050406030204" pitchFamily="18" charset="0"/>
              </a:rPr>
              <a:t>- bilmesi </a:t>
            </a:r>
            <a:r>
              <a:rPr lang="tr-TR" sz="1800" b="1" dirty="0" err="1">
                <a:effectLst/>
                <a:latin typeface="Cambria" panose="02040503050406030204" pitchFamily="18" charset="0"/>
              </a:rPr>
              <a:t>için</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saatlerinden </a:t>
            </a:r>
            <a:r>
              <a:rPr lang="tr-TR" sz="1800" b="1" dirty="0" err="1">
                <a:effectLst/>
                <a:latin typeface="Cambria" panose="02040503050406030204" pitchFamily="18" charset="0"/>
              </a:rPr>
              <a:t>önce</a:t>
            </a:r>
            <a:r>
              <a:rPr lang="tr-TR" sz="1800" b="1" dirty="0">
                <a:effectLst/>
                <a:latin typeface="Cambria" panose="02040503050406030204" pitchFamily="18" charset="0"/>
              </a:rPr>
              <a:t> veya sonra yapılması zorunlu olan hazırlama, tamamlama ve temizleme </a:t>
            </a:r>
            <a:r>
              <a:rPr lang="tr-TR" sz="1800" b="1" dirty="0" err="1">
                <a:effectLst/>
                <a:latin typeface="Cambria" panose="02040503050406030204" pitchFamily="18" charset="0"/>
              </a:rPr>
              <a:t>işleri</a:t>
            </a:r>
            <a:r>
              <a:rPr lang="tr-TR" sz="1800" b="1" dirty="0">
                <a:effectLst/>
                <a:latin typeface="Cambria" panose="02040503050406030204" pitchFamily="18" charset="0"/>
              </a:rPr>
              <a:t> </a:t>
            </a:r>
            <a:r>
              <a:rPr lang="tr-TR" sz="1800" dirty="0">
                <a:effectLst/>
                <a:latin typeface="Cambria" panose="02040503050406030204" pitchFamily="18" charset="0"/>
              </a:rPr>
              <a:t>olabilir.</a:t>
            </a:r>
            <a:endParaRPr lang="tr-TR" dirty="0"/>
          </a:p>
          <a:p>
            <a:r>
              <a:rPr lang="tr-TR" sz="1800" dirty="0">
                <a:effectLst/>
                <a:latin typeface="Cambria" panose="02040503050406030204" pitchFamily="18" charset="0"/>
              </a:rPr>
              <a:t>Hazırlama, tamamlama ve temizleme </a:t>
            </a:r>
            <a:r>
              <a:rPr lang="tr-TR" sz="1800" dirty="0" err="1">
                <a:effectLst/>
                <a:latin typeface="Cambria" panose="02040503050406030204" pitchFamily="18" charset="0"/>
              </a:rPr>
              <a:t>işlerini</a:t>
            </a:r>
            <a:r>
              <a:rPr lang="tr-TR" sz="1800" dirty="0">
                <a:effectLst/>
                <a:latin typeface="Cambria" panose="02040503050406030204" pitchFamily="18" charset="0"/>
              </a:rPr>
              <a:t> yapacak olan </a:t>
            </a:r>
            <a:r>
              <a:rPr lang="tr-TR" sz="1800" dirty="0" err="1">
                <a:effectLst/>
                <a:latin typeface="Cambria" panose="02040503050406030204" pitchFamily="18" charset="0"/>
              </a:rPr>
              <a:t>işçiler</a:t>
            </a:r>
            <a:r>
              <a:rPr lang="tr-TR" sz="1800" dirty="0">
                <a:effectLst/>
                <a:latin typeface="Cambria" panose="02040503050406030204" pitchFamily="18" charset="0"/>
              </a:rPr>
              <a:t> asıl iş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belirlenmis</a:t>
            </a:r>
            <a:r>
              <a:rPr lang="tr-TR" sz="1800" dirty="0">
                <a:effectLst/>
                <a:latin typeface="Cambria" panose="02040503050406030204" pitchFamily="18" charset="0"/>
              </a:rPr>
              <a:t>̧ olan </a:t>
            </a:r>
            <a:r>
              <a:rPr lang="tr-TR" sz="1800" dirty="0" err="1">
                <a:effectLst/>
                <a:latin typeface="Cambria" panose="02040503050406030204" pitchFamily="18" charset="0"/>
              </a:rPr>
              <a:t>günlük</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sürelerine</a:t>
            </a:r>
            <a:r>
              <a:rPr lang="tr-TR" sz="1800" dirty="0">
                <a:effectLst/>
                <a:latin typeface="Cambria" panose="02040503050406030204" pitchFamily="18" charset="0"/>
              </a:rPr>
              <a:t> ek olarak, </a:t>
            </a:r>
            <a:r>
              <a:rPr lang="tr-TR" sz="1800" b="1" dirty="0" err="1">
                <a:effectLst/>
                <a:latin typeface="Cambria" panose="02040503050406030204" pitchFamily="18" charset="0"/>
              </a:rPr>
              <a:t>işe</a:t>
            </a:r>
            <a:r>
              <a:rPr lang="tr-TR" sz="1800" b="1" dirty="0">
                <a:effectLst/>
                <a:latin typeface="Cambria" panose="02040503050406030204" pitchFamily="18" charset="0"/>
              </a:rPr>
              <a:t> </a:t>
            </a:r>
            <a:r>
              <a:rPr lang="tr-TR" sz="1800" b="1" dirty="0" err="1">
                <a:effectLst/>
                <a:latin typeface="Cambria" panose="02040503050406030204" pitchFamily="18" charset="0"/>
              </a:rPr>
              <a:t>başlama</a:t>
            </a:r>
            <a:r>
              <a:rPr lang="tr-TR" sz="1800" b="1" dirty="0">
                <a:effectLst/>
                <a:latin typeface="Cambria" panose="02040503050406030204" pitchFamily="18" charset="0"/>
              </a:rPr>
              <a:t> ve </a:t>
            </a:r>
            <a:r>
              <a:rPr lang="tr-TR" sz="1800" b="1" dirty="0" err="1">
                <a:effectLst/>
                <a:latin typeface="Cambria" panose="02040503050406030204" pitchFamily="18" charset="0"/>
              </a:rPr>
              <a:t>işin</a:t>
            </a:r>
            <a:r>
              <a:rPr lang="tr-TR" sz="1800" b="1" dirty="0">
                <a:effectLst/>
                <a:latin typeface="Cambria" panose="02040503050406030204" pitchFamily="18" charset="0"/>
              </a:rPr>
              <a:t> </a:t>
            </a:r>
            <a:r>
              <a:rPr lang="tr-TR" sz="1800" b="1" dirty="0" err="1">
                <a:effectLst/>
                <a:latin typeface="Cambria" panose="02040503050406030204" pitchFamily="18" charset="0"/>
              </a:rPr>
              <a:t>bitis</a:t>
            </a:r>
            <a:r>
              <a:rPr lang="tr-TR" sz="1800" b="1" dirty="0">
                <a:effectLst/>
                <a:latin typeface="Cambria" panose="02040503050406030204" pitchFamily="18" charset="0"/>
              </a:rPr>
              <a:t>̧ saatlerinden </a:t>
            </a:r>
            <a:r>
              <a:rPr lang="tr-TR" sz="1800" b="1" dirty="0" err="1">
                <a:effectLst/>
                <a:latin typeface="Cambria" panose="02040503050406030204" pitchFamily="18" charset="0"/>
              </a:rPr>
              <a:t>önce</a:t>
            </a:r>
            <a:r>
              <a:rPr lang="tr-TR" sz="1800" b="1" dirty="0">
                <a:effectLst/>
                <a:latin typeface="Cambria" panose="02040503050406030204" pitchFamily="18" charset="0"/>
              </a:rPr>
              <a:t> veya sonra bu </a:t>
            </a:r>
            <a:r>
              <a:rPr lang="tr-TR" sz="1800" b="1" dirty="0" err="1">
                <a:effectLst/>
                <a:latin typeface="Cambria" panose="02040503050406030204" pitchFamily="18" charset="0"/>
              </a:rPr>
              <a:t>işlerde</a:t>
            </a:r>
            <a:r>
              <a:rPr lang="tr-TR" sz="1800" b="1" dirty="0">
                <a:effectLst/>
                <a:latin typeface="Cambria" panose="02040503050406030204" pitchFamily="18" charset="0"/>
              </a:rPr>
              <a:t> en fazla iki saat </a:t>
            </a:r>
            <a:r>
              <a:rPr lang="tr-TR" sz="1800" dirty="0">
                <a:effectLst/>
                <a:latin typeface="Cambria" panose="02040503050406030204" pitchFamily="18" charset="0"/>
              </a:rPr>
              <a:t>daha </a:t>
            </a:r>
            <a:r>
              <a:rPr lang="tr-TR" sz="1800" dirty="0" err="1">
                <a:effectLst/>
                <a:latin typeface="Cambria" panose="02040503050406030204" pitchFamily="18" charset="0"/>
              </a:rPr>
              <a:t>çalıştırılabilirler</a:t>
            </a:r>
            <a:r>
              <a:rPr lang="tr-TR" sz="1800" dirty="0">
                <a:effectLst/>
                <a:latin typeface="Cambria" panose="02040503050406030204" pitchFamily="18" charset="0"/>
              </a:rPr>
              <a:t> (</a:t>
            </a:r>
            <a:r>
              <a:rPr lang="tr-TR" sz="1800" dirty="0" err="1">
                <a:effectLst/>
                <a:latin typeface="Cambria" panose="02040503050406030204" pitchFamily="18" charset="0"/>
              </a:rPr>
              <a:t>Yönetmelik</a:t>
            </a:r>
            <a:r>
              <a:rPr lang="tr-TR" sz="1800" dirty="0">
                <a:effectLst/>
                <a:latin typeface="Cambria" panose="02040503050406030204" pitchFamily="18" charset="0"/>
              </a:rPr>
              <a:t> m. 5). Bu </a:t>
            </a:r>
            <a:r>
              <a:rPr lang="tr-TR" sz="1800" dirty="0" err="1">
                <a:effectLst/>
                <a:latin typeface="Cambria" panose="02040503050406030204" pitchFamily="18" charset="0"/>
              </a:rPr>
              <a:t>işleri</a:t>
            </a:r>
            <a:r>
              <a:rPr lang="tr-TR" sz="1800" dirty="0">
                <a:effectLst/>
                <a:latin typeface="Cambria" panose="02040503050406030204" pitchFamily="18" charset="0"/>
              </a:rPr>
              <a:t> </a:t>
            </a:r>
            <a:r>
              <a:rPr lang="tr-TR" sz="1800" dirty="0" err="1">
                <a:effectLst/>
                <a:latin typeface="Cambria" panose="02040503050406030204" pitchFamily="18" charset="0"/>
              </a:rPr>
              <a:t>işye</a:t>
            </a:r>
            <a:r>
              <a:rPr lang="tr-TR" sz="1800" dirty="0">
                <a:effectLst/>
                <a:latin typeface="Cambria" panose="02040503050406030204" pitchFamily="18" charset="0"/>
              </a:rPr>
              <a:t>- rinde </a:t>
            </a:r>
            <a:r>
              <a:rPr lang="tr-TR" sz="1800" dirty="0" err="1">
                <a:effectLst/>
                <a:latin typeface="Cambria" panose="02040503050406030204" pitchFamily="18" charset="0"/>
              </a:rPr>
              <a:t>yürütülen</a:t>
            </a:r>
            <a:r>
              <a:rPr lang="tr-TR" sz="1800" dirty="0">
                <a:effectLst/>
                <a:latin typeface="Cambria" panose="02040503050406030204" pitchFamily="18" charset="0"/>
              </a:rPr>
              <a:t> asıl </a:t>
            </a:r>
            <a:r>
              <a:rPr lang="tr-TR" sz="1800" dirty="0" err="1">
                <a:effectLst/>
                <a:latin typeface="Cambria" panose="02040503050406030204" pitchFamily="18" charset="0"/>
              </a:rPr>
              <a:t>işin</a:t>
            </a:r>
            <a:r>
              <a:rPr lang="tr-TR" sz="1800" dirty="0">
                <a:effectLst/>
                <a:latin typeface="Cambria" panose="02040503050406030204" pitchFamily="18" charset="0"/>
              </a:rPr>
              <a:t> bitmesinden sonra yapacak olan </a:t>
            </a:r>
            <a:r>
              <a:rPr lang="tr-TR" sz="1800" dirty="0" err="1">
                <a:effectLst/>
                <a:latin typeface="Cambria" panose="02040503050406030204" pitchFamily="18" charset="0"/>
              </a:rPr>
              <a:t>işçilerin</a:t>
            </a:r>
            <a:r>
              <a:rPr lang="tr-TR" sz="1800" dirty="0">
                <a:effectLst/>
                <a:latin typeface="Cambria" panose="02040503050406030204" pitchFamily="18" charset="0"/>
              </a:rPr>
              <a:t>, bu </a:t>
            </a:r>
            <a:r>
              <a:rPr lang="tr-TR" sz="1800" dirty="0" err="1">
                <a:effectLst/>
                <a:latin typeface="Cambria" panose="02040503050406030204" pitchFamily="18" charset="0"/>
              </a:rPr>
              <a:t>işlere</a:t>
            </a:r>
            <a:r>
              <a:rPr lang="tr-TR" sz="1800" dirty="0">
                <a:effectLst/>
                <a:latin typeface="Cambria" panose="02040503050406030204" pitchFamily="18" charset="0"/>
              </a:rPr>
              <a:t> </a:t>
            </a:r>
            <a:r>
              <a:rPr lang="tr-TR" sz="1800" dirty="0" err="1">
                <a:effectLst/>
                <a:latin typeface="Cambria" panose="02040503050406030204" pitchFamily="18" charset="0"/>
              </a:rPr>
              <a:t>başlamadan</a:t>
            </a:r>
            <a:r>
              <a:rPr lang="tr-TR" sz="1800" dirty="0">
                <a:effectLst/>
                <a:latin typeface="Cambria" panose="02040503050406030204" pitchFamily="18" charset="0"/>
              </a:rPr>
              <a:t> </a:t>
            </a:r>
            <a:r>
              <a:rPr lang="tr-TR" sz="1800" dirty="0" err="1">
                <a:effectLst/>
                <a:latin typeface="Cambria" panose="02040503050406030204" pitchFamily="18" charset="0"/>
              </a:rPr>
              <a:t>önce</a:t>
            </a:r>
            <a:r>
              <a:rPr lang="tr-TR" sz="1800" dirty="0">
                <a:effectLst/>
                <a:latin typeface="Cambria" panose="02040503050406030204" pitchFamily="18" charset="0"/>
              </a:rPr>
              <a:t> yarım saatten az olmamak </a:t>
            </a:r>
            <a:r>
              <a:rPr lang="tr-TR" sz="1800" dirty="0" err="1">
                <a:effectLst/>
                <a:latin typeface="Cambria" panose="02040503050406030204" pitchFamily="18" charset="0"/>
              </a:rPr>
              <a:t>üzere</a:t>
            </a:r>
            <a:r>
              <a:rPr lang="tr-TR" sz="1800" dirty="0">
                <a:effectLst/>
                <a:latin typeface="Cambria" panose="02040503050406030204" pitchFamily="18" charset="0"/>
              </a:rPr>
              <a:t> dinlenmeleri zorunludur. </a:t>
            </a:r>
            <a:endParaRPr lang="tr-TR" dirty="0"/>
          </a:p>
          <a:p>
            <a:endParaRPr lang="tr-TR" dirty="0"/>
          </a:p>
        </p:txBody>
      </p:sp>
    </p:spTree>
    <p:extLst>
      <p:ext uri="{BB962C8B-B14F-4D97-AF65-F5344CB8AC3E}">
        <p14:creationId xmlns:p14="http://schemas.microsoft.com/office/powerpoint/2010/main" val="3250754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0720EE-879C-5665-4BA4-EFB52E35B1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74091A7-4FE1-3E03-5D59-82DBF82B549F}"/>
              </a:ext>
            </a:extLst>
          </p:cNvPr>
          <p:cNvSpPr>
            <a:spLocks noGrp="1"/>
          </p:cNvSpPr>
          <p:nvPr>
            <p:ph idx="1"/>
          </p:nvPr>
        </p:nvSpPr>
        <p:spPr/>
        <p:txBody>
          <a:bodyPr/>
          <a:lstStyle/>
          <a:p>
            <a:r>
              <a:rPr lang="tr-TR" sz="1800" b="1" dirty="0">
                <a:effectLst/>
                <a:latin typeface="Graphik"/>
              </a:rPr>
              <a:t>KISA ÇALIŞMA </a:t>
            </a:r>
            <a:endParaRPr lang="tr-TR" dirty="0"/>
          </a:p>
          <a:p>
            <a:r>
              <a:rPr lang="tr-TR" sz="1800" dirty="0">
                <a:effectLst/>
                <a:latin typeface="Cambria" panose="02040503050406030204" pitchFamily="18" charset="0"/>
              </a:rPr>
              <a:t>Kural olarak </a:t>
            </a:r>
            <a:r>
              <a:rPr lang="tr-TR" sz="1800" dirty="0" err="1">
                <a:effectLst/>
                <a:latin typeface="Cambria" panose="02040503050406030204" pitchFamily="18" charset="0"/>
              </a:rPr>
              <a:t>işletme</a:t>
            </a:r>
            <a:r>
              <a:rPr lang="tr-TR" sz="1800" dirty="0">
                <a:effectLst/>
                <a:latin typeface="Cambria" panose="02040503050406030204" pitchFamily="18" charset="0"/>
              </a:rPr>
              <a:t> rizikosunun </a:t>
            </a:r>
            <a:r>
              <a:rPr lang="tr-TR" sz="1800" dirty="0" err="1">
                <a:effectLst/>
                <a:latin typeface="Cambria" panose="02040503050406030204" pitchFamily="18" charset="0"/>
              </a:rPr>
              <a:t>işverende</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ve </a:t>
            </a:r>
            <a:r>
              <a:rPr lang="tr-TR" sz="1800" dirty="0" err="1">
                <a:effectLst/>
                <a:latin typeface="Cambria" panose="02040503050406030204" pitchFamily="18" charset="0"/>
              </a:rPr>
              <a:t>ücrete</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riski de </a:t>
            </a:r>
            <a:r>
              <a:rPr lang="tr-TR" sz="1800" dirty="0" err="1">
                <a:effectLst/>
                <a:latin typeface="Cambria" panose="02040503050406030204" pitchFamily="18" charset="0"/>
              </a:rPr>
              <a:t>işverenin</a:t>
            </a:r>
            <a:r>
              <a:rPr lang="tr-TR" sz="1800" dirty="0">
                <a:effectLst/>
                <a:latin typeface="Cambria" panose="02040503050406030204" pitchFamily="18" charset="0"/>
              </a:rPr>
              <a:t> ta- </a:t>
            </a:r>
            <a:r>
              <a:rPr lang="tr-TR" sz="1800" dirty="0" err="1">
                <a:effectLst/>
                <a:latin typeface="Cambria" panose="02040503050406030204" pitchFamily="18" charset="0"/>
              </a:rPr>
              <a:t>şıması</a:t>
            </a:r>
            <a:r>
              <a:rPr lang="tr-TR" sz="1800" dirty="0">
                <a:effectLst/>
                <a:latin typeface="Cambria" panose="02040503050406030204" pitchFamily="18" charset="0"/>
              </a:rPr>
              <a:t> </a:t>
            </a:r>
            <a:r>
              <a:rPr lang="tr-TR" sz="1800" dirty="0" err="1">
                <a:effectLst/>
                <a:latin typeface="Cambria" panose="02040503050406030204" pitchFamily="18" charset="0"/>
              </a:rPr>
              <a:t>gerektiği</a:t>
            </a:r>
            <a:r>
              <a:rPr lang="tr-TR" sz="1800" dirty="0">
                <a:effectLst/>
                <a:latin typeface="Cambria" panose="02040503050406030204" pitchFamily="18" charset="0"/>
              </a:rPr>
              <a:t> kabul edilmekle birlikte, </a:t>
            </a:r>
            <a:r>
              <a:rPr lang="tr-TR" sz="1800" b="1" dirty="0">
                <a:effectLst/>
                <a:latin typeface="Cambria" panose="02040503050406030204" pitchFamily="18" charset="0"/>
              </a:rPr>
              <a:t>ekonomik tehdit altındaki </a:t>
            </a:r>
            <a:r>
              <a:rPr lang="tr-TR" sz="1800" b="1" dirty="0" err="1">
                <a:effectLst/>
                <a:latin typeface="Cambria" panose="02040503050406030204" pitchFamily="18" charset="0"/>
              </a:rPr>
              <a:t>işletmeler</a:t>
            </a:r>
            <a:r>
              <a:rPr lang="tr-TR" sz="1800" b="1" dirty="0">
                <a:effectLst/>
                <a:latin typeface="Cambria" panose="02040503050406030204" pitchFamily="18" charset="0"/>
              </a:rPr>
              <a:t> </a:t>
            </a:r>
            <a:r>
              <a:rPr lang="tr-TR" sz="1800" b="1" dirty="0" err="1">
                <a:effectLst/>
                <a:latin typeface="Cambria" panose="02040503050406030204" pitchFamily="18" charset="0"/>
              </a:rPr>
              <a:t>açısından</a:t>
            </a:r>
            <a:r>
              <a:rPr lang="tr-TR" sz="1800" b="1" dirty="0">
                <a:effectLst/>
                <a:latin typeface="Cambria" panose="02040503050406030204" pitchFamily="18" charset="0"/>
              </a:rPr>
              <a:t> </a:t>
            </a:r>
            <a:r>
              <a:rPr lang="tr-TR" sz="1800" b="1" dirty="0" err="1">
                <a:effectLst/>
                <a:latin typeface="Cambria" panose="02040503050406030204" pitchFamily="18" charset="0"/>
              </a:rPr>
              <a:t>işten</a:t>
            </a:r>
            <a:r>
              <a:rPr lang="tr-TR" sz="1800" b="1" dirty="0">
                <a:effectLst/>
                <a:latin typeface="Cambria" panose="02040503050406030204" pitchFamily="18" charset="0"/>
              </a:rPr>
              <a:t> </a:t>
            </a:r>
            <a:r>
              <a:rPr lang="tr-TR" sz="1800" b="1" dirty="0" err="1">
                <a:effectLst/>
                <a:latin typeface="Cambria" panose="02040503050406030204" pitchFamily="18" charset="0"/>
              </a:rPr>
              <a:t>çıkarmaların</a:t>
            </a:r>
            <a:r>
              <a:rPr lang="tr-TR" sz="1800" b="1" dirty="0">
                <a:effectLst/>
                <a:latin typeface="Cambria" panose="02040503050406030204" pitchFamily="18" charset="0"/>
              </a:rPr>
              <a:t> </a:t>
            </a:r>
            <a:r>
              <a:rPr lang="tr-TR" sz="1800" b="1" dirty="0" err="1">
                <a:effectLst/>
                <a:latin typeface="Cambria" panose="02040503050406030204" pitchFamily="18" charset="0"/>
              </a:rPr>
              <a:t>önüne</a:t>
            </a:r>
            <a:r>
              <a:rPr lang="tr-TR" sz="1800" b="1" dirty="0">
                <a:effectLst/>
                <a:latin typeface="Cambria" panose="02040503050406030204" pitchFamily="18" charset="0"/>
              </a:rPr>
              <a:t> </a:t>
            </a:r>
            <a:r>
              <a:rPr lang="tr-TR" sz="1800" b="1" dirty="0" err="1">
                <a:effectLst/>
                <a:latin typeface="Cambria" panose="02040503050406030204" pitchFamily="18" charset="0"/>
              </a:rPr>
              <a:t>geçebilmek</a:t>
            </a:r>
            <a:r>
              <a:rPr lang="tr-TR" sz="1800" b="1" dirty="0">
                <a:effectLst/>
                <a:latin typeface="Cambria" panose="02040503050406030204" pitchFamily="18" charset="0"/>
              </a:rPr>
              <a:t> ve </a:t>
            </a:r>
            <a:r>
              <a:rPr lang="tr-TR" sz="1800" b="1" dirty="0" err="1">
                <a:effectLst/>
                <a:latin typeface="Cambria" panose="02040503050406030204" pitchFamily="18" charset="0"/>
              </a:rPr>
              <a:t>ülkedeki</a:t>
            </a:r>
            <a:r>
              <a:rPr lang="tr-TR" sz="1800" b="1" dirty="0">
                <a:effectLst/>
                <a:latin typeface="Cambria" panose="02040503050406030204" pitchFamily="18" charset="0"/>
              </a:rPr>
              <a:t> </a:t>
            </a:r>
            <a:r>
              <a:rPr lang="tr-TR" sz="1800" b="1" dirty="0" err="1">
                <a:effectLst/>
                <a:latin typeface="Cambria" panose="02040503050406030204" pitchFamily="18" charset="0"/>
              </a:rPr>
              <a:t>işsizlik</a:t>
            </a:r>
            <a:r>
              <a:rPr lang="tr-TR" sz="1800" b="1" dirty="0">
                <a:effectLst/>
                <a:latin typeface="Cambria" panose="02040503050406030204" pitchFamily="18" charset="0"/>
              </a:rPr>
              <a:t> oranının artmasına engel olmak amacıyla </a:t>
            </a:r>
            <a:r>
              <a:rPr lang="tr-TR" sz="1800" b="1" dirty="0" err="1">
                <a:effectLst/>
                <a:latin typeface="Cambria" panose="02040503050406030204" pitchFamily="18" charset="0"/>
              </a:rPr>
              <a:t>işverenlere</a:t>
            </a:r>
            <a:r>
              <a:rPr lang="tr-TR" sz="1800" b="1" dirty="0">
                <a:effectLst/>
                <a:latin typeface="Cambria" panose="02040503050406030204" pitchFamily="18" charset="0"/>
              </a:rPr>
              <a:t> </a:t>
            </a:r>
            <a:r>
              <a:rPr lang="tr-TR" sz="1800" b="1" dirty="0" err="1">
                <a:effectLst/>
                <a:latin typeface="Cambria" panose="02040503050406030204" pitchFamily="18" charset="0"/>
              </a:rPr>
              <a:t>sağlanmıs</a:t>
            </a:r>
            <a:r>
              <a:rPr lang="tr-TR" sz="1800" b="1" dirty="0">
                <a:effectLst/>
                <a:latin typeface="Cambria" panose="02040503050406030204" pitchFamily="18" charset="0"/>
              </a:rPr>
              <a:t>̧ </a:t>
            </a:r>
            <a:r>
              <a:rPr lang="tr-TR" sz="1800" dirty="0" err="1">
                <a:effectLst/>
                <a:latin typeface="Cambria" panose="02040503050406030204" pitchFamily="18" charset="0"/>
              </a:rPr>
              <a:t>çeşitli</a:t>
            </a:r>
            <a:r>
              <a:rPr lang="tr-TR" sz="1800" dirty="0">
                <a:effectLst/>
                <a:latin typeface="Cambria" panose="02040503050406030204" pitchFamily="18" charset="0"/>
              </a:rPr>
              <a:t> </a:t>
            </a:r>
            <a:r>
              <a:rPr lang="tr-TR" sz="1800" dirty="0" err="1">
                <a:effectLst/>
                <a:latin typeface="Cambria" panose="02040503050406030204" pitchFamily="18" charset="0"/>
              </a:rPr>
              <a:t>imkânlar</a:t>
            </a:r>
            <a:r>
              <a:rPr lang="tr-TR" sz="1800" dirty="0">
                <a:effectLst/>
                <a:latin typeface="Cambria" panose="02040503050406030204" pitchFamily="18" charset="0"/>
              </a:rPr>
              <a:t> bulunmaktadır. </a:t>
            </a:r>
            <a:r>
              <a:rPr lang="tr-TR" sz="1800" b="1" dirty="0">
                <a:effectLst/>
                <a:latin typeface="Cambria" panose="02040503050406030204" pitchFamily="18" charset="0"/>
              </a:rPr>
              <a:t>Bu </a:t>
            </a:r>
            <a:r>
              <a:rPr lang="tr-TR" sz="1800" b="1" dirty="0" err="1">
                <a:effectLst/>
                <a:latin typeface="Cambria" panose="02040503050406030204" pitchFamily="18" charset="0"/>
              </a:rPr>
              <a:t>imkânlardan</a:t>
            </a:r>
            <a:r>
              <a:rPr lang="tr-TR" sz="1800" b="1" dirty="0">
                <a:effectLst/>
                <a:latin typeface="Cambria" panose="02040503050406030204" pitchFamily="18" charset="0"/>
              </a:rPr>
              <a:t> biri de kısa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dirty="0">
                <a:effectLst/>
                <a:latin typeface="Cambria" panose="02040503050406030204" pitchFamily="18" charset="0"/>
              </a:rPr>
              <a:t>uygulamasıdır. Kısa </a:t>
            </a:r>
            <a:r>
              <a:rPr lang="tr-TR" sz="1800" dirty="0" err="1">
                <a:effectLst/>
                <a:latin typeface="Cambria" panose="02040503050406030204" pitchFamily="18" charset="0"/>
              </a:rPr>
              <a:t>çalışma</a:t>
            </a:r>
            <a:r>
              <a:rPr lang="tr-TR" sz="1800" dirty="0">
                <a:effectLst/>
                <a:latin typeface="Cambria" panose="02040503050406030204" pitchFamily="18" charset="0"/>
              </a:rPr>
              <a:t> ile </a:t>
            </a:r>
            <a:r>
              <a:rPr lang="tr-TR" sz="1800" dirty="0" err="1">
                <a:effectLst/>
                <a:latin typeface="Cambria" panose="02040503050406030204" pitchFamily="18" charset="0"/>
              </a:rPr>
              <a:t>amaçlanan</a:t>
            </a:r>
            <a:r>
              <a:rPr lang="tr-TR" sz="1800" dirty="0">
                <a:effectLst/>
                <a:latin typeface="Cambria" panose="02040503050406030204" pitchFamily="18" charset="0"/>
              </a:rPr>
              <a:t>; </a:t>
            </a:r>
            <a:r>
              <a:rPr lang="tr-TR" sz="1800" b="1" dirty="0">
                <a:effectLst/>
                <a:latin typeface="Cambria" panose="02040503050406030204" pitchFamily="18" charset="0"/>
              </a:rPr>
              <a:t>ekonomik kriz veya zor- </a:t>
            </a:r>
            <a:r>
              <a:rPr lang="tr-TR" sz="1800" b="1" dirty="0" err="1">
                <a:effectLst/>
                <a:latin typeface="Cambria" panose="02040503050406030204" pitchFamily="18" charset="0"/>
              </a:rPr>
              <a:t>layıcı</a:t>
            </a:r>
            <a:r>
              <a:rPr lang="tr-TR" sz="1800" b="1" dirty="0">
                <a:effectLst/>
                <a:latin typeface="Cambria" panose="02040503050406030204" pitchFamily="18" charset="0"/>
              </a:rPr>
              <a:t> sebeplere </a:t>
            </a:r>
            <a:r>
              <a:rPr lang="tr-TR" sz="1800" b="1" dirty="0" err="1">
                <a:effectLst/>
                <a:latin typeface="Cambria" panose="02040503050406030204" pitchFamily="18" charset="0"/>
              </a:rPr>
              <a:t>bağlı</a:t>
            </a:r>
            <a:r>
              <a:rPr lang="tr-TR" sz="1800" b="1" dirty="0">
                <a:effectLst/>
                <a:latin typeface="Cambria" panose="02040503050406030204" pitchFamily="18" charset="0"/>
              </a:rPr>
              <a:t> </a:t>
            </a:r>
            <a:r>
              <a:rPr lang="tr-TR" sz="1800" dirty="0">
                <a:effectLst/>
                <a:latin typeface="Cambria" panose="02040503050406030204" pitchFamily="18" charset="0"/>
              </a:rPr>
              <a:t>olarak, </a:t>
            </a:r>
            <a:r>
              <a:rPr lang="tr-TR" sz="1800" dirty="0" err="1">
                <a:effectLst/>
                <a:latin typeface="Cambria" panose="02040503050406030204" pitchFamily="18" charset="0"/>
              </a:rPr>
              <a:t>işgücu</a:t>
            </a:r>
            <a:r>
              <a:rPr lang="tr-TR" sz="1800" dirty="0">
                <a:effectLst/>
                <a:latin typeface="Cambria" panose="02040503050406030204" pitchFamily="18" charset="0"/>
              </a:rPr>
              <a:t>̈ ihtiyacının </a:t>
            </a:r>
            <a:r>
              <a:rPr lang="tr-TR" sz="1800" dirty="0" err="1">
                <a:effectLst/>
                <a:latin typeface="Cambria" panose="02040503050406030204" pitchFamily="18" charset="0"/>
              </a:rPr>
              <a:t>geçici</a:t>
            </a:r>
            <a:r>
              <a:rPr lang="tr-TR" sz="1800" dirty="0">
                <a:effectLst/>
                <a:latin typeface="Cambria" panose="02040503050406030204" pitchFamily="18" charset="0"/>
              </a:rPr>
              <a:t> olarak </a:t>
            </a:r>
            <a:r>
              <a:rPr lang="tr-TR" sz="1800" dirty="0" err="1">
                <a:effectLst/>
                <a:latin typeface="Cambria" panose="02040503050406030204" pitchFamily="18" charset="0"/>
              </a:rPr>
              <a:t>azaldığı</a:t>
            </a:r>
            <a:r>
              <a:rPr lang="tr-TR" sz="1800" dirty="0">
                <a:effectLst/>
                <a:latin typeface="Cambria" panose="02040503050406030204" pitchFamily="18" charset="0"/>
              </a:rPr>
              <a:t> </a:t>
            </a:r>
            <a:r>
              <a:rPr lang="tr-TR" sz="1800" dirty="0" err="1">
                <a:effectLst/>
                <a:latin typeface="Cambria" panose="02040503050406030204" pitchFamily="18" charset="0"/>
              </a:rPr>
              <a:t>dönemlerde</a:t>
            </a:r>
            <a:r>
              <a:rPr lang="tr-TR" sz="1800" dirty="0">
                <a:effectLst/>
                <a:latin typeface="Cambria" panose="02040503050406030204" pitchFamily="18" charset="0"/>
              </a:rPr>
              <a:t>, </a:t>
            </a:r>
            <a:r>
              <a:rPr lang="tr-TR" sz="1800" dirty="0" err="1">
                <a:effectLst/>
                <a:latin typeface="Cambria" panose="02040503050406030204" pitchFamily="18" charset="0"/>
              </a:rPr>
              <a:t>işyerinin</a:t>
            </a:r>
            <a:r>
              <a:rPr lang="tr-TR" sz="1800" dirty="0">
                <a:effectLst/>
                <a:latin typeface="Cambria" panose="02040503050406030204" pitchFamily="18" charset="0"/>
              </a:rPr>
              <a:t> tamamen kapatılması, </a:t>
            </a:r>
            <a:r>
              <a:rPr lang="tr-TR" sz="1800" dirty="0" err="1">
                <a:effectLst/>
                <a:latin typeface="Cambria" panose="02040503050406030204" pitchFamily="18" charset="0"/>
              </a:rPr>
              <a:t>işletmesel</a:t>
            </a:r>
            <a:r>
              <a:rPr lang="tr-TR" sz="1800" dirty="0">
                <a:effectLst/>
                <a:latin typeface="Cambria" panose="02040503050406030204" pitchFamily="18" charset="0"/>
              </a:rPr>
              <a:t> gerekliliklere </a:t>
            </a:r>
            <a:r>
              <a:rPr lang="tr-TR" sz="1800" dirty="0" err="1">
                <a:effectLst/>
                <a:latin typeface="Cambria" panose="02040503050406030204" pitchFamily="18" charset="0"/>
              </a:rPr>
              <a:t>bağlı</a:t>
            </a:r>
            <a:r>
              <a:rPr lang="tr-TR" sz="1800" dirty="0">
                <a:effectLst/>
                <a:latin typeface="Cambria" panose="02040503050406030204" pitchFamily="18" charset="0"/>
              </a:rPr>
              <a:t> fesih, toplu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çıkartma</a:t>
            </a:r>
            <a:r>
              <a:rPr lang="tr-TR" sz="1800" dirty="0">
                <a:effectLst/>
                <a:latin typeface="Cambria" panose="02040503050406030204" pitchFamily="18" charset="0"/>
              </a:rPr>
              <a:t> yahut </a:t>
            </a:r>
            <a:r>
              <a:rPr lang="tr-TR" sz="1800" dirty="0" err="1">
                <a:effectLst/>
                <a:latin typeface="Cambria" panose="02040503050406030204" pitchFamily="18" charset="0"/>
              </a:rPr>
              <a:t>ücretsiz</a:t>
            </a:r>
            <a:r>
              <a:rPr lang="tr-TR" sz="1800" dirty="0">
                <a:effectLst/>
                <a:latin typeface="Cambria" panose="02040503050406030204" pitchFamily="18" charset="0"/>
              </a:rPr>
              <a:t> izin gibi </a:t>
            </a:r>
            <a:r>
              <a:rPr lang="tr-TR" sz="1800" dirty="0" err="1">
                <a:effectLst/>
                <a:latin typeface="Cambria" panose="02040503050406030204" pitchFamily="18" charset="0"/>
              </a:rPr>
              <a:t>başka</a:t>
            </a:r>
            <a:r>
              <a:rPr lang="tr-TR" sz="1800" dirty="0">
                <a:effectLst/>
                <a:latin typeface="Cambria" panose="02040503050406030204" pitchFamily="18" charset="0"/>
              </a:rPr>
              <a:t> uygulamalara </a:t>
            </a:r>
            <a:r>
              <a:rPr lang="tr-TR" sz="1800" dirty="0" err="1">
                <a:effectLst/>
                <a:latin typeface="Cambria" panose="02040503050406030204" pitchFamily="18" charset="0"/>
              </a:rPr>
              <a:t>başvurulmasının</a:t>
            </a:r>
            <a:r>
              <a:rPr lang="tr-TR" sz="1800" dirty="0">
                <a:effectLst/>
                <a:latin typeface="Cambria" panose="02040503050406030204" pitchFamily="18" charset="0"/>
              </a:rPr>
              <a:t> </a:t>
            </a:r>
            <a:r>
              <a:rPr lang="tr-TR" sz="1800" dirty="0" err="1">
                <a:effectLst/>
                <a:latin typeface="Cambria" panose="02040503050406030204" pitchFamily="18" charset="0"/>
              </a:rPr>
              <a:t>önüne</a:t>
            </a:r>
            <a:r>
              <a:rPr lang="tr-TR" sz="1800" dirty="0">
                <a:effectLst/>
                <a:latin typeface="Cambria" panose="02040503050406030204" pitchFamily="18" charset="0"/>
              </a:rPr>
              <a:t> </a:t>
            </a:r>
            <a:r>
              <a:rPr lang="tr-TR" sz="1800" dirty="0" err="1">
                <a:effectLst/>
                <a:latin typeface="Cambria" panose="02040503050406030204" pitchFamily="18" charset="0"/>
              </a:rPr>
              <a:t>geçilerek</a:t>
            </a:r>
            <a:r>
              <a:rPr lang="tr-TR" sz="1800" dirty="0">
                <a:effectLst/>
                <a:latin typeface="Cambria" panose="02040503050406030204" pitchFamily="18" charset="0"/>
              </a:rPr>
              <a:t>, bir yandan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istih</a:t>
            </a:r>
            <a:r>
              <a:rPr lang="tr-TR" sz="1800" dirty="0">
                <a:effectLst/>
                <a:latin typeface="Cambria" panose="02040503050406030204" pitchFamily="18" charset="0"/>
              </a:rPr>
              <a:t>- dam maliyetinin azaltılması </a:t>
            </a:r>
            <a:r>
              <a:rPr lang="tr-TR" sz="1800" dirty="0" err="1">
                <a:effectLst/>
                <a:latin typeface="Cambria" panose="02040503050406030204" pitchFamily="18" charset="0"/>
              </a:rPr>
              <a:t>diğer</a:t>
            </a:r>
            <a:r>
              <a:rPr lang="tr-TR" sz="1800" dirty="0">
                <a:effectLst/>
                <a:latin typeface="Cambria" panose="02040503050406030204" pitchFamily="18" charset="0"/>
              </a:rPr>
              <a:t> yandan </a:t>
            </a:r>
            <a:r>
              <a:rPr lang="tr-TR" sz="1800" dirty="0" err="1">
                <a:effectLst/>
                <a:latin typeface="Cambria" panose="02040503050406030204" pitchFamily="18" charset="0"/>
              </a:rPr>
              <a:t>işçiye</a:t>
            </a:r>
            <a:r>
              <a:rPr lang="tr-TR" sz="1800" dirty="0">
                <a:effectLst/>
                <a:latin typeface="Cambria" panose="02040503050406030204" pitchFamily="18" charset="0"/>
              </a:rPr>
              <a:t> bir gelir </a:t>
            </a:r>
            <a:r>
              <a:rPr lang="tr-TR" sz="1800" dirty="0" err="1">
                <a:effectLst/>
                <a:latin typeface="Cambria" panose="02040503050406030204" pitchFamily="18" charset="0"/>
              </a:rPr>
              <a:t>güvencesi</a:t>
            </a:r>
            <a:r>
              <a:rPr lang="tr-TR" sz="1800" dirty="0">
                <a:effectLst/>
                <a:latin typeface="Cambria" panose="02040503050406030204" pitchFamily="18" charset="0"/>
              </a:rPr>
              <a:t> </a:t>
            </a:r>
            <a:r>
              <a:rPr lang="tr-TR" sz="1800" dirty="0" err="1">
                <a:effectLst/>
                <a:latin typeface="Cambria" panose="02040503050406030204" pitchFamily="18" charset="0"/>
              </a:rPr>
              <a:t>sağlanabilmesidir</a:t>
            </a:r>
            <a:r>
              <a:rPr lang="tr-TR" sz="1800" dirty="0">
                <a:effectLst/>
                <a:latin typeface="Cambria" panose="02040503050406030204" pitchFamily="18" charset="0"/>
              </a:rPr>
              <a:t>. Hu- kukumuzda kısa </a:t>
            </a:r>
            <a:r>
              <a:rPr lang="tr-TR" sz="1800" dirty="0" err="1">
                <a:effectLst/>
                <a:latin typeface="Cambria" panose="02040503050406030204" pitchFamily="18" charset="0"/>
              </a:rPr>
              <a:t>çalışma</a:t>
            </a:r>
            <a:r>
              <a:rPr lang="tr-TR" sz="1800" dirty="0">
                <a:effectLst/>
                <a:latin typeface="Cambria" panose="02040503050406030204" pitchFamily="18" charset="0"/>
              </a:rPr>
              <a:t> 4447 sayılı </a:t>
            </a:r>
            <a:r>
              <a:rPr lang="tr-TR" sz="1800" dirty="0" err="1">
                <a:effectLst/>
                <a:latin typeface="Cambria" panose="02040503050406030204" pitchFamily="18" charset="0"/>
              </a:rPr>
              <a:t>İşsizlik</a:t>
            </a:r>
            <a:r>
              <a:rPr lang="tr-TR" sz="1800" dirty="0">
                <a:effectLst/>
                <a:latin typeface="Cambria" panose="02040503050406030204" pitchFamily="18" charset="0"/>
              </a:rPr>
              <a:t> Sigortası Kanunu21 ek m. 2 ve Kısa </a:t>
            </a:r>
            <a:r>
              <a:rPr lang="tr-TR" sz="1800" dirty="0" err="1">
                <a:effectLst/>
                <a:latin typeface="Cambria" panose="02040503050406030204" pitchFamily="18" charset="0"/>
              </a:rPr>
              <a:t>Çalışma</a:t>
            </a:r>
            <a:r>
              <a:rPr lang="tr-TR" sz="1800" dirty="0">
                <a:effectLst/>
                <a:latin typeface="Cambria" panose="02040503050406030204" pitchFamily="18" charset="0"/>
              </a:rPr>
              <a:t> ve Kısa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Ödeneği</a:t>
            </a:r>
            <a:r>
              <a:rPr lang="tr-TR" sz="1800" dirty="0">
                <a:effectLst/>
                <a:latin typeface="Cambria" panose="02040503050406030204" pitchFamily="18" charset="0"/>
              </a:rPr>
              <a:t> </a:t>
            </a:r>
            <a:r>
              <a:rPr lang="tr-TR" sz="1800" dirty="0" err="1">
                <a:effectLst/>
                <a:latin typeface="Cambria" panose="02040503050406030204" pitchFamily="18" charset="0"/>
              </a:rPr>
              <a:t>Yönetmeliği</a:t>
            </a:r>
            <a:r>
              <a:rPr lang="tr-TR" sz="1800" dirty="0">
                <a:effectLst/>
                <a:latin typeface="Cambria" panose="02040503050406030204" pitchFamily="18" charset="0"/>
              </a:rPr>
              <a:t> ile </a:t>
            </a:r>
            <a:r>
              <a:rPr lang="tr-TR" sz="1800" dirty="0" err="1">
                <a:effectLst/>
                <a:latin typeface="Cambria" panose="02040503050406030204" pitchFamily="18" charset="0"/>
              </a:rPr>
              <a:t>düzenlenmiştir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621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E5EF7F-964A-BD38-985C-38FCE3239271}"/>
              </a:ext>
            </a:extLst>
          </p:cNvPr>
          <p:cNvSpPr>
            <a:spLocks noGrp="1"/>
          </p:cNvSpPr>
          <p:nvPr>
            <p:ph type="title"/>
          </p:nvPr>
        </p:nvSpPr>
        <p:spPr/>
        <p:txBody>
          <a:bodyPr>
            <a:normAutofit/>
          </a:bodyPr>
          <a:lstStyle/>
          <a:p>
            <a:pPr algn="ctr"/>
            <a:r>
              <a:rPr lang="tr-TR" sz="2400" b="1" dirty="0">
                <a:effectLst/>
                <a:latin typeface="Graphik"/>
              </a:rPr>
              <a:t>İŞ SÖZLEŞMESİNİN TARAFLARI VE SÖZLEŞMENİN DEVRİ </a:t>
            </a:r>
            <a:br>
              <a:rPr lang="tr-TR" sz="2400" dirty="0"/>
            </a:br>
            <a:endParaRPr lang="tr-TR" sz="2400" dirty="0"/>
          </a:p>
        </p:txBody>
      </p:sp>
      <p:sp>
        <p:nvSpPr>
          <p:cNvPr id="3" name="İçerik Yer Tutucusu 2">
            <a:extLst>
              <a:ext uri="{FF2B5EF4-FFF2-40B4-BE49-F238E27FC236}">
                <a16:creationId xmlns:a16="http://schemas.microsoft.com/office/drawing/2014/main" id="{05878376-9BEE-7AC1-9106-FDA7616123FF}"/>
              </a:ext>
            </a:extLst>
          </p:cNvPr>
          <p:cNvSpPr>
            <a:spLocks noGrp="1"/>
          </p:cNvSpPr>
          <p:nvPr>
            <p:ph idx="1"/>
          </p:nvPr>
        </p:nvSpPr>
        <p:spPr/>
        <p:txBody>
          <a:bodyPr>
            <a:noAutofit/>
          </a:bodyPr>
          <a:lstStyle/>
          <a:p>
            <a:r>
              <a:rPr lang="tr-TR" sz="1600" dirty="0" err="1">
                <a:effectLst/>
                <a:latin typeface="Cambria" panose="02040503050406030204" pitchFamily="18" charset="0"/>
              </a:rPr>
              <a:t>İs</a:t>
            </a:r>
            <a:r>
              <a:rPr lang="tr-TR" sz="1600" dirty="0">
                <a:effectLst/>
                <a:latin typeface="Cambria" panose="02040503050406030204" pitchFamily="18" charset="0"/>
              </a:rPr>
              <a:t>̧ </a:t>
            </a:r>
            <a:r>
              <a:rPr lang="tr-TR" sz="1600" dirty="0" err="1">
                <a:effectLst/>
                <a:latin typeface="Cambria" panose="02040503050406030204" pitchFamily="18" charset="0"/>
              </a:rPr>
              <a:t>sözleşmesinin</a:t>
            </a:r>
            <a:r>
              <a:rPr lang="tr-TR" sz="1600" dirty="0">
                <a:effectLst/>
                <a:latin typeface="Cambria" panose="02040503050406030204" pitchFamily="18" charset="0"/>
              </a:rPr>
              <a:t> bir tarafını </a:t>
            </a:r>
            <a:r>
              <a:rPr lang="tr-TR" sz="1600" dirty="0" err="1">
                <a:effectLst/>
                <a:latin typeface="Cambria" panose="02040503050406030204" pitchFamily="18" charset="0"/>
              </a:rPr>
              <a:t>işçi</a:t>
            </a:r>
            <a:r>
              <a:rPr lang="tr-TR" sz="1600" dirty="0">
                <a:effectLst/>
                <a:latin typeface="Cambria" panose="02040503050406030204" pitchFamily="18" charset="0"/>
              </a:rPr>
              <a:t>, </a:t>
            </a:r>
            <a:r>
              <a:rPr lang="tr-TR" sz="1600" dirty="0" err="1">
                <a:effectLst/>
                <a:latin typeface="Cambria" panose="02040503050406030204" pitchFamily="18" charset="0"/>
              </a:rPr>
              <a:t>diğer</a:t>
            </a:r>
            <a:r>
              <a:rPr lang="tr-TR" sz="1600" dirty="0">
                <a:effectLst/>
                <a:latin typeface="Cambria" panose="02040503050406030204" pitchFamily="18" charset="0"/>
              </a:rPr>
              <a:t> tarafını </a:t>
            </a:r>
            <a:r>
              <a:rPr lang="tr-TR" sz="1600" dirty="0" err="1">
                <a:effectLst/>
                <a:latin typeface="Cambria" panose="02040503050406030204" pitchFamily="18" charset="0"/>
              </a:rPr>
              <a:t>işveren</a:t>
            </a:r>
            <a:r>
              <a:rPr lang="tr-TR" sz="1600" dirty="0">
                <a:effectLst/>
                <a:latin typeface="Cambria" panose="02040503050406030204" pitchFamily="18" charset="0"/>
              </a:rPr>
              <a:t> </a:t>
            </a:r>
            <a:r>
              <a:rPr lang="tr-TR" sz="1600" dirty="0" err="1">
                <a:effectLst/>
                <a:latin typeface="Cambria" panose="02040503050406030204" pitchFamily="18" charset="0"/>
              </a:rPr>
              <a:t>oluşturur</a:t>
            </a:r>
            <a:r>
              <a:rPr lang="tr-TR" sz="1600" dirty="0">
                <a:effectLst/>
                <a:latin typeface="Cambria" panose="02040503050406030204" pitchFamily="18" charset="0"/>
              </a:rPr>
              <a:t>. </a:t>
            </a:r>
          </a:p>
          <a:p>
            <a:r>
              <a:rPr lang="tr-TR" sz="1600" b="1" dirty="0">
                <a:effectLst/>
                <a:latin typeface="Graphik"/>
              </a:rPr>
              <a:t>İŞ SÖZLEŞMESİNİN DEVRİ </a:t>
            </a:r>
            <a:endParaRPr lang="tr-TR" sz="1600" dirty="0"/>
          </a:p>
          <a:p>
            <a:r>
              <a:rPr lang="tr-TR" sz="1600" dirty="0" err="1">
                <a:effectLst/>
                <a:latin typeface="Cambria" panose="02040503050406030204" pitchFamily="18" charset="0"/>
              </a:rPr>
              <a:t>İs</a:t>
            </a:r>
            <a:r>
              <a:rPr lang="tr-TR" sz="1600" dirty="0">
                <a:effectLst/>
                <a:latin typeface="Cambria" panose="02040503050406030204" pitchFamily="18" charset="0"/>
              </a:rPr>
              <a:t>̧ Kanunu’nda iş </a:t>
            </a:r>
            <a:r>
              <a:rPr lang="tr-TR" sz="1600" dirty="0" err="1">
                <a:effectLst/>
                <a:latin typeface="Cambria" panose="02040503050406030204" pitchFamily="18" charset="0"/>
              </a:rPr>
              <a:t>sözleşmesinin</a:t>
            </a:r>
            <a:r>
              <a:rPr lang="tr-TR" sz="1600" dirty="0">
                <a:effectLst/>
                <a:latin typeface="Cambria" panose="02040503050406030204" pitchFamily="18" charset="0"/>
              </a:rPr>
              <a:t> </a:t>
            </a:r>
            <a:r>
              <a:rPr lang="tr-TR" sz="1600" dirty="0" err="1">
                <a:effectLst/>
                <a:latin typeface="Cambria" panose="02040503050406030204" pitchFamily="18" charset="0"/>
              </a:rPr>
              <a:t>tüm</a:t>
            </a:r>
            <a:r>
              <a:rPr lang="tr-TR" sz="1600" dirty="0">
                <a:effectLst/>
                <a:latin typeface="Cambria" panose="02040503050406030204" pitchFamily="18" charset="0"/>
              </a:rPr>
              <a:t> hak ve </a:t>
            </a:r>
            <a:r>
              <a:rPr lang="tr-TR" sz="1600" dirty="0" err="1">
                <a:effectLst/>
                <a:latin typeface="Cambria" panose="02040503050406030204" pitchFamily="18" charset="0"/>
              </a:rPr>
              <a:t>borçlarıyla</a:t>
            </a:r>
            <a:r>
              <a:rPr lang="tr-TR" sz="1600" dirty="0">
                <a:effectLst/>
                <a:latin typeface="Cambria" panose="02040503050406030204" pitchFamily="18" charset="0"/>
              </a:rPr>
              <a:t> bir </a:t>
            </a:r>
            <a:r>
              <a:rPr lang="tr-TR" sz="1600" dirty="0" err="1">
                <a:effectLst/>
                <a:latin typeface="Cambria" panose="02040503050406030204" pitchFamily="18" charset="0"/>
              </a:rPr>
              <a:t>bütün</a:t>
            </a:r>
            <a:r>
              <a:rPr lang="tr-TR" sz="1600" dirty="0">
                <a:effectLst/>
                <a:latin typeface="Cambria" panose="02040503050406030204" pitchFamily="18" charset="0"/>
              </a:rPr>
              <a:t> olarak bir </a:t>
            </a:r>
            <a:r>
              <a:rPr lang="tr-TR" sz="1600" dirty="0" err="1">
                <a:effectLst/>
                <a:latin typeface="Cambria" panose="02040503050406030204" pitchFamily="18" charset="0"/>
              </a:rPr>
              <a:t>başka</a:t>
            </a:r>
            <a:r>
              <a:rPr lang="tr-TR" sz="1600" dirty="0">
                <a:effectLst/>
                <a:latin typeface="Cambria" panose="02040503050406030204" pitchFamily="18" charset="0"/>
              </a:rPr>
              <a:t> </a:t>
            </a:r>
            <a:r>
              <a:rPr lang="tr-TR" sz="1600" dirty="0" err="1">
                <a:effectLst/>
                <a:latin typeface="Cambria" panose="02040503050406030204" pitchFamily="18" charset="0"/>
              </a:rPr>
              <a:t>işverene</a:t>
            </a:r>
            <a:r>
              <a:rPr lang="tr-TR" sz="1600" dirty="0">
                <a:effectLst/>
                <a:latin typeface="Cambria" panose="02040503050406030204" pitchFamily="18" charset="0"/>
              </a:rPr>
              <a:t> devri </a:t>
            </a:r>
            <a:r>
              <a:rPr lang="tr-TR" sz="1600" dirty="0" err="1">
                <a:effectLst/>
                <a:latin typeface="Cambria" panose="02040503050406030204" pitchFamily="18" charset="0"/>
              </a:rPr>
              <a:t>düzenlenmemiştir</a:t>
            </a:r>
            <a:r>
              <a:rPr lang="tr-TR" sz="1600" dirty="0">
                <a:effectLst/>
                <a:latin typeface="Cambria" panose="02040503050406030204" pitchFamily="18" charset="0"/>
              </a:rPr>
              <a:t>. </a:t>
            </a:r>
            <a:endParaRPr lang="tr-TR" sz="1600" dirty="0"/>
          </a:p>
          <a:p>
            <a:r>
              <a:rPr lang="tr-TR" sz="1600" dirty="0" err="1">
                <a:effectLst/>
                <a:latin typeface="Cambria" panose="02040503050406030204" pitchFamily="18" charset="0"/>
              </a:rPr>
              <a:t>Türk</a:t>
            </a:r>
            <a:r>
              <a:rPr lang="tr-TR" sz="1600" dirty="0">
                <a:effectLst/>
                <a:latin typeface="Cambria" panose="02040503050406030204" pitchFamily="18" charset="0"/>
              </a:rPr>
              <a:t> </a:t>
            </a:r>
            <a:r>
              <a:rPr lang="tr-TR" sz="1600" dirty="0" err="1">
                <a:effectLst/>
                <a:latin typeface="Cambria" panose="02040503050406030204" pitchFamily="18" charset="0"/>
              </a:rPr>
              <a:t>Borçlar</a:t>
            </a:r>
            <a:r>
              <a:rPr lang="tr-TR" sz="1600" dirty="0">
                <a:effectLst/>
                <a:latin typeface="Cambria" panose="02040503050406030204" pitchFamily="18" charset="0"/>
              </a:rPr>
              <a:t> Kanunu’nun “</a:t>
            </a:r>
            <a:r>
              <a:rPr lang="tr-TR" sz="1600" dirty="0" err="1">
                <a:effectLst/>
                <a:latin typeface="Cambria" panose="02040503050406030204" pitchFamily="18" charset="0"/>
              </a:rPr>
              <a:t>sözleşmenin</a:t>
            </a:r>
            <a:r>
              <a:rPr lang="tr-TR" sz="1600" dirty="0">
                <a:effectLst/>
                <a:latin typeface="Cambria" panose="02040503050406030204" pitchFamily="18" charset="0"/>
              </a:rPr>
              <a:t> devri” kenar </a:t>
            </a:r>
            <a:r>
              <a:rPr lang="tr-TR" sz="1600" dirty="0" err="1">
                <a:effectLst/>
                <a:latin typeface="Cambria" panose="02040503050406030204" pitchFamily="18" charset="0"/>
              </a:rPr>
              <a:t>başlıklı</a:t>
            </a:r>
            <a:r>
              <a:rPr lang="tr-TR" sz="1600" dirty="0">
                <a:effectLst/>
                <a:latin typeface="Cambria" panose="02040503050406030204" pitchFamily="18" charset="0"/>
              </a:rPr>
              <a:t> 429. maddesine </a:t>
            </a:r>
            <a:r>
              <a:rPr lang="tr-TR" sz="1600" dirty="0" err="1">
                <a:effectLst/>
                <a:latin typeface="Cambria" panose="02040503050406030204" pitchFamily="18" charset="0"/>
              </a:rPr>
              <a:t>göre</a:t>
            </a:r>
            <a:r>
              <a:rPr lang="tr-TR" sz="1600" dirty="0">
                <a:effectLst/>
                <a:latin typeface="Cambria" panose="02040503050406030204" pitchFamily="18" charset="0"/>
              </a:rPr>
              <a:t>, </a:t>
            </a:r>
            <a:r>
              <a:rPr lang="tr-TR" sz="1600" i="1" dirty="0">
                <a:effectLst/>
                <a:latin typeface="Cambria" panose="02040503050406030204" pitchFamily="18" charset="0"/>
              </a:rPr>
              <a:t>“Hizmet </a:t>
            </a:r>
            <a:r>
              <a:rPr lang="tr-TR" sz="1600" i="1" dirty="0" err="1">
                <a:effectLst/>
                <a:latin typeface="Cambria" panose="02040503050406030204" pitchFamily="18" charset="0"/>
              </a:rPr>
              <a:t>sözleşmesi</a:t>
            </a:r>
            <a:r>
              <a:rPr lang="tr-TR" sz="1600" i="1" dirty="0">
                <a:effectLst/>
                <a:latin typeface="Cambria" panose="02040503050406030204" pitchFamily="18" charset="0"/>
              </a:rPr>
              <a:t>, ancak </a:t>
            </a:r>
            <a:r>
              <a:rPr lang="tr-TR" sz="1600" i="1" dirty="0" err="1">
                <a:effectLst/>
                <a:latin typeface="Cambria" panose="02040503050406030204" pitchFamily="18" charset="0"/>
              </a:rPr>
              <a:t>işçinin</a:t>
            </a:r>
            <a:r>
              <a:rPr lang="tr-TR" sz="1600" i="1" dirty="0">
                <a:effectLst/>
                <a:latin typeface="Cambria" panose="02040503050406030204" pitchFamily="18" charset="0"/>
              </a:rPr>
              <a:t> yazılı rızası alınmak suretiyle, </a:t>
            </a:r>
            <a:r>
              <a:rPr lang="tr-TR" sz="1600" i="1" dirty="0" err="1">
                <a:effectLst/>
                <a:latin typeface="Cambria" panose="02040503050406030204" pitchFamily="18" charset="0"/>
              </a:rPr>
              <a:t>sürekli</a:t>
            </a:r>
            <a:r>
              <a:rPr lang="tr-TR" sz="1600" i="1" dirty="0">
                <a:effectLst/>
                <a:latin typeface="Cambria" panose="02040503050406030204" pitchFamily="18" charset="0"/>
              </a:rPr>
              <a:t> olarak </a:t>
            </a:r>
            <a:r>
              <a:rPr lang="tr-TR" sz="1600" i="1" dirty="0" err="1">
                <a:effectLst/>
                <a:latin typeface="Cambria" panose="02040503050406030204" pitchFamily="18" charset="0"/>
              </a:rPr>
              <a:t>başka</a:t>
            </a:r>
            <a:r>
              <a:rPr lang="tr-TR" sz="1600" i="1" dirty="0">
                <a:effectLst/>
                <a:latin typeface="Cambria" panose="02040503050406030204" pitchFamily="18" charset="0"/>
              </a:rPr>
              <a:t> bir </a:t>
            </a:r>
            <a:r>
              <a:rPr lang="tr-TR" sz="1600" i="1" dirty="0" err="1">
                <a:effectLst/>
                <a:latin typeface="Cambria" panose="02040503050406030204" pitchFamily="18" charset="0"/>
              </a:rPr>
              <a:t>işverene</a:t>
            </a:r>
            <a:r>
              <a:rPr lang="tr-TR" sz="1600" i="1" dirty="0">
                <a:effectLst/>
                <a:latin typeface="Cambria" panose="02040503050406030204" pitchFamily="18" charset="0"/>
              </a:rPr>
              <a:t> devredilebilir. Devir </a:t>
            </a:r>
            <a:r>
              <a:rPr lang="tr-TR" sz="1600" i="1" dirty="0" err="1">
                <a:effectLst/>
                <a:latin typeface="Cambria" panose="02040503050406030204" pitchFamily="18" charset="0"/>
              </a:rPr>
              <a:t>işlemiyle</a:t>
            </a:r>
            <a:r>
              <a:rPr lang="tr-TR" sz="1600" i="1" dirty="0">
                <a:effectLst/>
                <a:latin typeface="Cambria" panose="02040503050406030204" pitchFamily="18" charset="0"/>
              </a:rPr>
              <a:t>, devralan, </a:t>
            </a:r>
            <a:r>
              <a:rPr lang="tr-TR" sz="1600" i="1" dirty="0" err="1">
                <a:effectLst/>
                <a:latin typeface="Cambria" panose="02040503050406030204" pitchFamily="18" charset="0"/>
              </a:rPr>
              <a:t>bütün</a:t>
            </a:r>
            <a:r>
              <a:rPr lang="tr-TR" sz="1600" i="1" dirty="0">
                <a:effectLst/>
                <a:latin typeface="Cambria" panose="02040503050406030204" pitchFamily="18" charset="0"/>
              </a:rPr>
              <a:t> hak ve </a:t>
            </a:r>
            <a:r>
              <a:rPr lang="tr-TR" sz="1600" i="1" dirty="0" err="1">
                <a:effectLst/>
                <a:latin typeface="Cambria" panose="02040503050406030204" pitchFamily="18" charset="0"/>
              </a:rPr>
              <a:t>borçları</a:t>
            </a:r>
            <a:r>
              <a:rPr lang="tr-TR" sz="1600" i="1" dirty="0">
                <a:effectLst/>
                <a:latin typeface="Cambria" panose="02040503050406030204" pitchFamily="18" charset="0"/>
              </a:rPr>
              <a:t> ile birlikte, hizmet </a:t>
            </a:r>
            <a:r>
              <a:rPr lang="tr-TR" sz="1600" i="1" dirty="0" err="1">
                <a:effectLst/>
                <a:latin typeface="Cambria" panose="02040503050406030204" pitchFamily="18" charset="0"/>
              </a:rPr>
              <a:t>sözleşmesinin</a:t>
            </a:r>
            <a:r>
              <a:rPr lang="tr-TR" sz="1600" i="1" dirty="0">
                <a:effectLst/>
                <a:latin typeface="Cambria" panose="02040503050406030204" pitchFamily="18" charset="0"/>
              </a:rPr>
              <a:t> </a:t>
            </a:r>
            <a:r>
              <a:rPr lang="tr-TR" sz="1600" i="1" dirty="0" err="1">
                <a:effectLst/>
                <a:latin typeface="Cambria" panose="02040503050406030204" pitchFamily="18" charset="0"/>
              </a:rPr>
              <a:t>işveren</a:t>
            </a:r>
            <a:r>
              <a:rPr lang="tr-TR" sz="1600" i="1" dirty="0">
                <a:effectLst/>
                <a:latin typeface="Cambria" panose="02040503050406030204" pitchFamily="18" charset="0"/>
              </a:rPr>
              <a:t> tarafı olur. Bu durumda, </a:t>
            </a:r>
            <a:r>
              <a:rPr lang="tr-TR" sz="1600" i="1" dirty="0" err="1">
                <a:effectLst/>
                <a:latin typeface="Cambria" panose="02040503050406030204" pitchFamily="18" charset="0"/>
              </a:rPr>
              <a:t>işçinin</a:t>
            </a:r>
            <a:r>
              <a:rPr lang="tr-TR" sz="1600" i="1" dirty="0">
                <a:effectLst/>
                <a:latin typeface="Cambria" panose="02040503050406030204" pitchFamily="18" charset="0"/>
              </a:rPr>
              <a:t>, hizmet </a:t>
            </a:r>
            <a:r>
              <a:rPr lang="tr-TR" sz="1600" i="1" dirty="0" err="1">
                <a:effectLst/>
                <a:latin typeface="Cambria" panose="02040503050406030204" pitchFamily="18" charset="0"/>
              </a:rPr>
              <a:t>süresine</a:t>
            </a:r>
            <a:r>
              <a:rPr lang="tr-TR" sz="1600" i="1" dirty="0">
                <a:effectLst/>
                <a:latin typeface="Cambria" panose="02040503050406030204" pitchFamily="18" charset="0"/>
              </a:rPr>
              <a:t> </a:t>
            </a:r>
            <a:r>
              <a:rPr lang="tr-TR" sz="1600" i="1" dirty="0" err="1">
                <a:effectLst/>
                <a:latin typeface="Cambria" panose="02040503050406030204" pitchFamily="18" charset="0"/>
              </a:rPr>
              <a:t>bağlı</a:t>
            </a:r>
            <a:r>
              <a:rPr lang="tr-TR" sz="1600" i="1" dirty="0">
                <a:effectLst/>
                <a:latin typeface="Cambria" panose="02040503050406030204" pitchFamily="18" charset="0"/>
              </a:rPr>
              <a:t> hakları bakımından, devreden </a:t>
            </a:r>
            <a:r>
              <a:rPr lang="tr-TR" sz="1600" i="1" dirty="0" err="1">
                <a:effectLst/>
                <a:latin typeface="Cambria" panose="02040503050406030204" pitchFamily="18" charset="0"/>
              </a:rPr>
              <a:t>işveren</a:t>
            </a:r>
            <a:r>
              <a:rPr lang="tr-TR" sz="1600" i="1" dirty="0">
                <a:effectLst/>
                <a:latin typeface="Cambria" panose="02040503050406030204" pitchFamily="18" charset="0"/>
              </a:rPr>
              <a:t> yanında </a:t>
            </a:r>
            <a:r>
              <a:rPr lang="tr-TR" sz="1600" i="1" dirty="0" err="1">
                <a:effectLst/>
                <a:latin typeface="Cambria" panose="02040503050406030204" pitchFamily="18" charset="0"/>
              </a:rPr>
              <a:t>işe</a:t>
            </a:r>
            <a:r>
              <a:rPr lang="tr-TR" sz="1600" i="1" dirty="0">
                <a:effectLst/>
                <a:latin typeface="Cambria" panose="02040503050406030204" pitchFamily="18" charset="0"/>
              </a:rPr>
              <a:t> </a:t>
            </a:r>
            <a:r>
              <a:rPr lang="tr-TR" sz="1600" i="1" dirty="0" err="1">
                <a:effectLst/>
                <a:latin typeface="Cambria" panose="02040503050406030204" pitchFamily="18" charset="0"/>
              </a:rPr>
              <a:t>başladığı</a:t>
            </a:r>
            <a:r>
              <a:rPr lang="tr-TR" sz="1600" i="1" dirty="0">
                <a:effectLst/>
                <a:latin typeface="Cambria" panose="02040503050406030204" pitchFamily="18" charset="0"/>
              </a:rPr>
              <a:t> tarih esas alınır”</a:t>
            </a:r>
            <a:r>
              <a:rPr lang="tr-TR" sz="1600" dirty="0">
                <a:effectLst/>
                <a:latin typeface="Cambria" panose="02040503050406030204" pitchFamily="18" charset="0"/>
              </a:rPr>
              <a:t>. </a:t>
            </a:r>
            <a:endParaRPr lang="tr-TR" sz="1600" dirty="0"/>
          </a:p>
          <a:p>
            <a:r>
              <a:rPr lang="tr-TR" sz="1600" b="1" dirty="0" err="1">
                <a:effectLst/>
                <a:latin typeface="Cambria" panose="02040503050406030204" pitchFamily="18" charset="0"/>
              </a:rPr>
              <a:t>İs</a:t>
            </a:r>
            <a:r>
              <a:rPr lang="tr-TR" sz="1600" b="1" dirty="0">
                <a:effectLst/>
                <a:latin typeface="Cambria" panose="02040503050406030204" pitchFamily="18" charset="0"/>
              </a:rPr>
              <a:t>̧ </a:t>
            </a:r>
            <a:r>
              <a:rPr lang="tr-TR" sz="1600" b="1" dirty="0" err="1">
                <a:effectLst/>
                <a:latin typeface="Cambria" panose="02040503050406030204" pitchFamily="18" charset="0"/>
              </a:rPr>
              <a:t>sözleşmesinin</a:t>
            </a:r>
            <a:r>
              <a:rPr lang="tr-TR" sz="1600" b="1" dirty="0">
                <a:effectLst/>
                <a:latin typeface="Cambria" panose="02040503050406030204" pitchFamily="18" charset="0"/>
              </a:rPr>
              <a:t> devri, </a:t>
            </a:r>
            <a:r>
              <a:rPr lang="tr-TR" sz="1600" b="1" dirty="0" err="1">
                <a:effectLst/>
                <a:latin typeface="Cambria" panose="02040503050406030204" pitchFamily="18" charset="0"/>
              </a:rPr>
              <a:t>işyerinin</a:t>
            </a:r>
            <a:r>
              <a:rPr lang="tr-TR" sz="1600" b="1" dirty="0">
                <a:effectLst/>
                <a:latin typeface="Cambria" panose="02040503050406030204" pitchFamily="18" charset="0"/>
              </a:rPr>
              <a:t> devri ile </a:t>
            </a:r>
            <a:r>
              <a:rPr lang="tr-TR" sz="1600" b="1" dirty="0" err="1">
                <a:effectLst/>
                <a:latin typeface="Cambria" panose="02040503050406030204" pitchFamily="18" charset="0"/>
              </a:rPr>
              <a:t>geçici</a:t>
            </a:r>
            <a:r>
              <a:rPr lang="tr-TR" sz="1600" b="1" dirty="0">
                <a:effectLst/>
                <a:latin typeface="Cambria" panose="02040503050406030204" pitchFamily="18" charset="0"/>
              </a:rPr>
              <a:t> iş </a:t>
            </a:r>
            <a:r>
              <a:rPr lang="tr-TR" sz="1600" b="1" dirty="0" err="1">
                <a:effectLst/>
                <a:latin typeface="Cambria" panose="02040503050406030204" pitchFamily="18" charset="0"/>
              </a:rPr>
              <a:t>ilişkisinden</a:t>
            </a:r>
            <a:r>
              <a:rPr lang="tr-TR" sz="1600" b="1" dirty="0">
                <a:effectLst/>
                <a:latin typeface="Cambria" panose="02040503050406030204" pitchFamily="18" charset="0"/>
              </a:rPr>
              <a:t> farklıdır. </a:t>
            </a:r>
            <a:r>
              <a:rPr lang="tr-TR" sz="1600" dirty="0">
                <a:effectLst/>
                <a:latin typeface="Cambria" panose="02040503050406030204" pitchFamily="18" charset="0"/>
              </a:rPr>
              <a:t> </a:t>
            </a:r>
            <a:r>
              <a:rPr lang="tr-TR" sz="1600" dirty="0" err="1">
                <a:latin typeface="Cambria" panose="02040503050406030204" pitchFamily="18" charset="0"/>
              </a:rPr>
              <a:t>İ</a:t>
            </a:r>
            <a:r>
              <a:rPr lang="tr-TR" sz="1600" dirty="0" err="1">
                <a:effectLst/>
                <a:latin typeface="Cambria" panose="02040503050406030204" pitchFamily="18" charset="0"/>
              </a:rPr>
              <a:t>şyerinin</a:t>
            </a:r>
            <a:r>
              <a:rPr lang="tr-TR" sz="1600" dirty="0">
                <a:effectLst/>
                <a:latin typeface="Cambria" panose="02040503050406030204" pitchFamily="18" charset="0"/>
              </a:rPr>
              <a:t> veya bir </a:t>
            </a:r>
            <a:r>
              <a:rPr lang="tr-TR" sz="1600" dirty="0" err="1">
                <a:effectLst/>
                <a:latin typeface="Cambria" panose="02040503050406030204" pitchFamily="18" charset="0"/>
              </a:rPr>
              <a:t>bölümünün</a:t>
            </a:r>
            <a:r>
              <a:rPr lang="tr-TR" sz="1600" dirty="0">
                <a:effectLst/>
                <a:latin typeface="Cambria" panose="02040503050406030204" pitchFamily="18" charset="0"/>
              </a:rPr>
              <a:t> devrinde, devir tarihinde devre konu </a:t>
            </a:r>
            <a:r>
              <a:rPr lang="tr-TR" sz="1600" dirty="0" err="1">
                <a:effectLst/>
                <a:latin typeface="Cambria" panose="02040503050406030204" pitchFamily="18" charset="0"/>
              </a:rPr>
              <a:t>bölümde</a:t>
            </a:r>
            <a:r>
              <a:rPr lang="tr-TR" sz="1600" dirty="0">
                <a:effectLst/>
                <a:latin typeface="Cambria" panose="02040503050406030204" pitchFamily="18" charset="0"/>
              </a:rPr>
              <a:t> mevcut iş </a:t>
            </a:r>
            <a:r>
              <a:rPr lang="tr-TR" sz="1600" dirty="0" err="1">
                <a:effectLst/>
                <a:latin typeface="Cambria" panose="02040503050406030204" pitchFamily="18" charset="0"/>
              </a:rPr>
              <a:t>sözleşmeleri</a:t>
            </a:r>
            <a:r>
              <a:rPr lang="tr-TR" sz="1600" dirty="0">
                <a:effectLst/>
                <a:latin typeface="Cambria" panose="02040503050406030204" pitchFamily="18" charset="0"/>
              </a:rPr>
              <a:t> </a:t>
            </a:r>
            <a:r>
              <a:rPr lang="tr-TR" sz="1600" dirty="0" err="1">
                <a:effectLst/>
                <a:latin typeface="Cambria" panose="02040503050406030204" pitchFamily="18" charset="0"/>
              </a:rPr>
              <a:t>bütün</a:t>
            </a:r>
            <a:r>
              <a:rPr lang="tr-TR" sz="1600" dirty="0">
                <a:effectLst/>
                <a:latin typeface="Cambria" panose="02040503050406030204" pitchFamily="18" charset="0"/>
              </a:rPr>
              <a:t> hak ve </a:t>
            </a:r>
            <a:r>
              <a:rPr lang="tr-TR" sz="1600" dirty="0" err="1">
                <a:effectLst/>
                <a:latin typeface="Cambria" panose="02040503050406030204" pitchFamily="18" charset="0"/>
              </a:rPr>
              <a:t>borçları</a:t>
            </a:r>
            <a:r>
              <a:rPr lang="tr-TR" sz="1600" dirty="0">
                <a:effectLst/>
                <a:latin typeface="Cambria" panose="02040503050406030204" pitchFamily="18" charset="0"/>
              </a:rPr>
              <a:t> ile devralana </a:t>
            </a:r>
            <a:r>
              <a:rPr lang="tr-TR" sz="1600" dirty="0" err="1">
                <a:effectLst/>
                <a:latin typeface="Cambria" panose="02040503050406030204" pitchFamily="18" charset="0"/>
              </a:rPr>
              <a:t>geçer</a:t>
            </a:r>
            <a:r>
              <a:rPr lang="tr-TR" sz="1600" dirty="0">
                <a:effectLst/>
                <a:latin typeface="Cambria" panose="02040503050406030204" pitchFamily="18" charset="0"/>
              </a:rPr>
              <a:t>. </a:t>
            </a:r>
            <a:r>
              <a:rPr lang="tr-TR" sz="1600" dirty="0" err="1">
                <a:effectLst/>
                <a:latin typeface="Cambria" panose="02040503050406030204" pitchFamily="18" charset="0"/>
              </a:rPr>
              <a:t>İşçilerin</a:t>
            </a:r>
            <a:r>
              <a:rPr lang="tr-TR" sz="1600" dirty="0">
                <a:effectLst/>
                <a:latin typeface="Cambria" panose="02040503050406030204" pitchFamily="18" charset="0"/>
              </a:rPr>
              <a:t> devir </a:t>
            </a:r>
            <a:r>
              <a:rPr lang="tr-TR" sz="1600" dirty="0" err="1">
                <a:effectLst/>
                <a:latin typeface="Cambria" panose="02040503050406030204" pitchFamily="18" charset="0"/>
              </a:rPr>
              <a:t>için</a:t>
            </a:r>
            <a:r>
              <a:rPr lang="tr-TR" sz="1600" dirty="0">
                <a:effectLst/>
                <a:latin typeface="Cambria" panose="02040503050406030204" pitchFamily="18" charset="0"/>
              </a:rPr>
              <a:t> onayına gerek olmayıp, devreden </a:t>
            </a:r>
            <a:r>
              <a:rPr lang="tr-TR" sz="1600" dirty="0" err="1">
                <a:effectLst/>
                <a:latin typeface="Cambria" panose="02040503050406030204" pitchFamily="18" charset="0"/>
              </a:rPr>
              <a:t>işveren</a:t>
            </a:r>
            <a:r>
              <a:rPr lang="tr-TR" sz="1600" dirty="0">
                <a:effectLst/>
                <a:latin typeface="Cambria" panose="02040503050406030204" pitchFamily="18" charset="0"/>
              </a:rPr>
              <a:t> ile devralan </a:t>
            </a:r>
            <a:r>
              <a:rPr lang="tr-TR" sz="1600" dirty="0" err="1">
                <a:effectLst/>
                <a:latin typeface="Cambria" panose="02040503050406030204" pitchFamily="18" charset="0"/>
              </a:rPr>
              <a:t>işverenin</a:t>
            </a:r>
            <a:r>
              <a:rPr lang="tr-TR" sz="1600" dirty="0">
                <a:effectLst/>
                <a:latin typeface="Cambria" panose="02040503050406030204" pitchFamily="18" charset="0"/>
              </a:rPr>
              <a:t> </a:t>
            </a:r>
            <a:r>
              <a:rPr lang="tr-TR" sz="1600" dirty="0" err="1">
                <a:effectLst/>
                <a:latin typeface="Cambria" panose="02040503050406030204" pitchFamily="18" charset="0"/>
              </a:rPr>
              <a:t>anlaşmaları</a:t>
            </a:r>
            <a:r>
              <a:rPr lang="tr-TR" sz="1600" dirty="0">
                <a:effectLst/>
                <a:latin typeface="Cambria" panose="02040503050406030204" pitchFamily="18" charset="0"/>
              </a:rPr>
              <a:t> yeterli olmaktadır (İK m. 6). Buna </a:t>
            </a:r>
            <a:r>
              <a:rPr lang="tr-TR" sz="1600" dirty="0" err="1">
                <a:effectLst/>
                <a:latin typeface="Cambria" panose="02040503050406030204" pitchFamily="18" charset="0"/>
              </a:rPr>
              <a:t>karşın</a:t>
            </a:r>
            <a:r>
              <a:rPr lang="tr-TR" sz="1600" dirty="0">
                <a:effectLst/>
                <a:latin typeface="Cambria" panose="02040503050406030204" pitchFamily="18" charset="0"/>
              </a:rPr>
              <a:t> </a:t>
            </a:r>
            <a:r>
              <a:rPr lang="tr-TR" sz="1600" b="1" dirty="0">
                <a:effectLst/>
                <a:latin typeface="Cambria" panose="02040503050406030204" pitchFamily="18" charset="0"/>
              </a:rPr>
              <a:t>iş </a:t>
            </a:r>
            <a:r>
              <a:rPr lang="tr-TR" sz="1600" b="1" dirty="0" err="1">
                <a:effectLst/>
                <a:latin typeface="Cambria" panose="02040503050406030204" pitchFamily="18" charset="0"/>
              </a:rPr>
              <a:t>sözleşmesinin</a:t>
            </a:r>
            <a:r>
              <a:rPr lang="tr-TR" sz="1600" b="1" dirty="0">
                <a:effectLst/>
                <a:latin typeface="Cambria" panose="02040503050406030204" pitchFamily="18" charset="0"/>
              </a:rPr>
              <a:t> devrinde </a:t>
            </a:r>
            <a:r>
              <a:rPr lang="tr-TR" sz="1600" b="1" dirty="0" err="1">
                <a:effectLst/>
                <a:latin typeface="Cambria" panose="02040503050406030204" pitchFamily="18" charset="0"/>
              </a:rPr>
              <a:t>üc</a:t>
            </a:r>
            <a:r>
              <a:rPr lang="tr-TR" sz="1600" b="1" dirty="0">
                <a:effectLst/>
                <a:latin typeface="Cambria" panose="02040503050406030204" pitchFamily="18" charset="0"/>
              </a:rPr>
              <a:t>̧ tarafın da </a:t>
            </a:r>
            <a:r>
              <a:rPr lang="tr-TR" sz="1600" b="1" dirty="0" err="1">
                <a:effectLst/>
                <a:latin typeface="Cambria" panose="02040503050406030204" pitchFamily="18" charset="0"/>
              </a:rPr>
              <a:t>anlaşması</a:t>
            </a:r>
            <a:r>
              <a:rPr lang="tr-TR" sz="1600" b="1" dirty="0">
                <a:effectLst/>
                <a:latin typeface="Cambria" panose="02040503050406030204" pitchFamily="18" charset="0"/>
              </a:rPr>
              <a:t> ve </a:t>
            </a:r>
            <a:r>
              <a:rPr lang="tr-TR" sz="1600" b="1" dirty="0" err="1">
                <a:effectLst/>
                <a:latin typeface="Cambria" panose="02040503050406030204" pitchFamily="18" charset="0"/>
              </a:rPr>
              <a:t>işçinin</a:t>
            </a:r>
            <a:r>
              <a:rPr lang="tr-TR" sz="1600" b="1" dirty="0">
                <a:effectLst/>
                <a:latin typeface="Cambria" panose="02040503050406030204" pitchFamily="18" charset="0"/>
              </a:rPr>
              <a:t> yazılı rızasının alınması gerekir </a:t>
            </a:r>
            <a:r>
              <a:rPr lang="tr-TR" sz="1600" dirty="0">
                <a:effectLst/>
                <a:latin typeface="Cambria" panose="02040503050406030204" pitchFamily="18" charset="0"/>
              </a:rPr>
              <a:t>(TBK m. 429/I)39.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ilişkisinde</a:t>
            </a:r>
            <a:r>
              <a:rPr lang="tr-TR" sz="1600" dirty="0">
                <a:effectLst/>
                <a:latin typeface="Cambria" panose="02040503050406030204" pitchFamily="18" charset="0"/>
              </a:rPr>
              <a:t> ise </a:t>
            </a:r>
            <a:r>
              <a:rPr lang="tr-TR" sz="1600" dirty="0" err="1">
                <a:effectLst/>
                <a:latin typeface="Cambria" panose="02040503050406030204" pitchFamily="18" charset="0"/>
              </a:rPr>
              <a:t>geçici</a:t>
            </a:r>
            <a:r>
              <a:rPr lang="tr-TR" sz="1600" dirty="0">
                <a:effectLst/>
                <a:latin typeface="Cambria" panose="02040503050406030204" pitchFamily="18" charset="0"/>
              </a:rPr>
              <a:t> olarak </a:t>
            </a:r>
            <a:r>
              <a:rPr lang="tr-TR" sz="1600" dirty="0" err="1">
                <a:effectLst/>
                <a:latin typeface="Cambria" panose="02040503050406030204" pitchFamily="18" charset="0"/>
              </a:rPr>
              <a:t>işçiyi</a:t>
            </a:r>
            <a:r>
              <a:rPr lang="tr-TR" sz="1600" dirty="0">
                <a:effectLst/>
                <a:latin typeface="Cambria" panose="02040503050406030204" pitchFamily="18" charset="0"/>
              </a:rPr>
              <a:t> devreden </a:t>
            </a:r>
            <a:r>
              <a:rPr lang="tr-TR" sz="1600" dirty="0" err="1">
                <a:effectLst/>
                <a:latin typeface="Cambria" panose="02040503050406030204" pitchFamily="18" charset="0"/>
              </a:rPr>
              <a:t>işveren</a:t>
            </a:r>
            <a:r>
              <a:rPr lang="tr-TR" sz="1600" dirty="0">
                <a:effectLst/>
                <a:latin typeface="Cambria" panose="02040503050406030204" pitchFamily="18" charset="0"/>
              </a:rPr>
              <a:t> ile </a:t>
            </a:r>
            <a:r>
              <a:rPr lang="tr-TR" sz="1600" dirty="0" err="1">
                <a:effectLst/>
                <a:latin typeface="Cambria" panose="02040503050406030204" pitchFamily="18" charset="0"/>
              </a:rPr>
              <a:t>işçi</a:t>
            </a:r>
            <a:r>
              <a:rPr lang="tr-TR" sz="1600" dirty="0">
                <a:effectLst/>
                <a:latin typeface="Cambria" panose="02040503050406030204" pitchFamily="18" charset="0"/>
              </a:rPr>
              <a:t> arasında iş </a:t>
            </a:r>
            <a:r>
              <a:rPr lang="tr-TR" sz="1600" dirty="0" err="1">
                <a:effectLst/>
                <a:latin typeface="Cambria" panose="02040503050406030204" pitchFamily="18" charset="0"/>
              </a:rPr>
              <a:t>sözleşmesi</a:t>
            </a:r>
            <a:r>
              <a:rPr lang="tr-TR" sz="1600" dirty="0">
                <a:effectLst/>
                <a:latin typeface="Cambria" panose="02040503050406030204" pitchFamily="18" charset="0"/>
              </a:rPr>
              <a:t> devam eder. Fakat </a:t>
            </a:r>
            <a:r>
              <a:rPr lang="tr-TR" sz="1600" dirty="0" err="1">
                <a:effectLst/>
                <a:latin typeface="Cambria" panose="02040503050406030204" pitchFamily="18" charset="0"/>
              </a:rPr>
              <a:t>işçi</a:t>
            </a:r>
            <a:r>
              <a:rPr lang="tr-TR" sz="1600" dirty="0">
                <a:effectLst/>
                <a:latin typeface="Cambria" panose="02040503050406030204" pitchFamily="18" charset="0"/>
              </a:rPr>
              <a:t> bu </a:t>
            </a:r>
            <a:r>
              <a:rPr lang="tr-TR" sz="1600" dirty="0" err="1">
                <a:effectLst/>
                <a:latin typeface="Cambria" panose="02040503050406030204" pitchFamily="18" charset="0"/>
              </a:rPr>
              <a:t>sözleşmeye</a:t>
            </a:r>
            <a:r>
              <a:rPr lang="tr-TR" sz="1600" dirty="0">
                <a:effectLst/>
                <a:latin typeface="Cambria" panose="02040503050406030204" pitchFamily="18" charset="0"/>
              </a:rPr>
              <a:t> </a:t>
            </a:r>
            <a:r>
              <a:rPr lang="tr-TR" sz="1600" dirty="0" err="1">
                <a:effectLst/>
                <a:latin typeface="Cambria" panose="02040503050406030204" pitchFamily="18" charset="0"/>
              </a:rPr>
              <a:t>göre</a:t>
            </a:r>
            <a:r>
              <a:rPr lang="tr-TR" sz="1600" dirty="0">
                <a:effectLst/>
                <a:latin typeface="Cambria" panose="02040503050406030204" pitchFamily="18" charset="0"/>
              </a:rPr>
              <a:t> </a:t>
            </a:r>
            <a:r>
              <a:rPr lang="tr-TR" sz="1600" dirty="0" err="1">
                <a:effectLst/>
                <a:latin typeface="Cambria" panose="02040503050406030204" pitchFamily="18" charset="0"/>
              </a:rPr>
              <a:t>üstlendiği</a:t>
            </a:r>
            <a:r>
              <a:rPr lang="tr-TR" sz="1600" dirty="0">
                <a:effectLst/>
                <a:latin typeface="Cambria" panose="02040503050406030204" pitchFamily="18" charset="0"/>
              </a:rPr>
              <a:t> </a:t>
            </a:r>
            <a:r>
              <a:rPr lang="tr-TR" sz="1600" dirty="0" err="1">
                <a:effectLst/>
                <a:latin typeface="Cambria" panose="02040503050406030204" pitchFamily="18" charset="0"/>
              </a:rPr>
              <a:t>işin</a:t>
            </a:r>
            <a:r>
              <a:rPr lang="tr-TR" sz="1600" dirty="0">
                <a:effectLst/>
                <a:latin typeface="Cambria" panose="02040503050406030204" pitchFamily="18" charset="0"/>
              </a:rPr>
              <a:t> </a:t>
            </a:r>
            <a:r>
              <a:rPr lang="tr-TR" sz="1600" dirty="0" err="1">
                <a:effectLst/>
                <a:latin typeface="Cambria" panose="02040503050406030204" pitchFamily="18" charset="0"/>
              </a:rPr>
              <a:t>görülmesini</a:t>
            </a:r>
            <a:r>
              <a:rPr lang="tr-TR" sz="1600" dirty="0">
                <a:effectLst/>
                <a:latin typeface="Cambria" panose="02040503050406030204" pitchFamily="18" charset="0"/>
              </a:rPr>
              <a:t>,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kurulan </a:t>
            </a:r>
            <a:r>
              <a:rPr lang="tr-TR" sz="1600" dirty="0" err="1">
                <a:effectLst/>
                <a:latin typeface="Cambria" panose="02040503050406030204" pitchFamily="18" charset="0"/>
              </a:rPr>
              <a:t>işverene</a:t>
            </a:r>
            <a:r>
              <a:rPr lang="tr-TR" sz="1600" dirty="0">
                <a:effectLst/>
                <a:latin typeface="Cambria" panose="02040503050406030204" pitchFamily="18" charset="0"/>
              </a:rPr>
              <a:t> </a:t>
            </a:r>
            <a:r>
              <a:rPr lang="tr-TR" sz="1600" dirty="0" err="1">
                <a:effectLst/>
                <a:latin typeface="Cambria" panose="02040503050406030204" pitchFamily="18" charset="0"/>
              </a:rPr>
              <a:t>karşı</a:t>
            </a:r>
            <a:r>
              <a:rPr lang="tr-TR" sz="1600" dirty="0">
                <a:effectLst/>
                <a:latin typeface="Cambria" panose="02040503050406030204" pitchFamily="18" charset="0"/>
              </a:rPr>
              <a:t> yerine getirmekle </a:t>
            </a:r>
            <a:r>
              <a:rPr lang="tr-TR" sz="1600" dirty="0" err="1">
                <a:effectLst/>
                <a:latin typeface="Cambria" panose="02040503050406030204" pitchFamily="18" charset="0"/>
              </a:rPr>
              <a:t>yükümlu</a:t>
            </a:r>
            <a:r>
              <a:rPr lang="tr-TR" sz="1600" dirty="0">
                <a:effectLst/>
                <a:latin typeface="Cambria" panose="02040503050406030204" pitchFamily="18" charset="0"/>
              </a:rPr>
              <a:t>̈ olur (İK m. 7/I)</a:t>
            </a:r>
            <a:endParaRPr lang="tr-TR" sz="1600" dirty="0"/>
          </a:p>
        </p:txBody>
      </p:sp>
    </p:spTree>
    <p:extLst>
      <p:ext uri="{BB962C8B-B14F-4D97-AF65-F5344CB8AC3E}">
        <p14:creationId xmlns:p14="http://schemas.microsoft.com/office/powerpoint/2010/main" val="619103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9B5622-1CA1-715E-8461-66CF3760F69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BC6B3DB-1FE8-D450-92A2-2C61029706C7}"/>
              </a:ext>
            </a:extLst>
          </p:cNvPr>
          <p:cNvSpPr>
            <a:spLocks noGrp="1"/>
          </p:cNvSpPr>
          <p:nvPr>
            <p:ph idx="1"/>
          </p:nvPr>
        </p:nvSpPr>
        <p:spPr/>
        <p:txBody>
          <a:bodyPr/>
          <a:lstStyle/>
          <a:p>
            <a:r>
              <a:rPr lang="tr-TR" sz="1800" b="1" dirty="0">
                <a:effectLst/>
                <a:latin typeface="Graphik"/>
              </a:rPr>
              <a:t>FAZLA SAATLERLE ÇALIŞMA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Kanunu’nun 63. maddesinin ilk iki fıkra </a:t>
            </a:r>
            <a:r>
              <a:rPr lang="tr-TR" sz="1800" dirty="0" err="1">
                <a:effectLst/>
                <a:latin typeface="Cambria" panose="02040503050406030204" pitchFamily="18" charset="0"/>
              </a:rPr>
              <a:t>hükmu</a:t>
            </a:r>
            <a:r>
              <a:rPr lang="tr-TR" sz="1800" dirty="0">
                <a:effectLst/>
                <a:latin typeface="Cambria" panose="02040503050406030204" pitchFamily="18" charset="0"/>
              </a:rPr>
              <a:t>̈ uyarınca, genel bakımdan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haftada en </a:t>
            </a:r>
            <a:r>
              <a:rPr lang="tr-TR" sz="1800" dirty="0" err="1">
                <a:effectLst/>
                <a:latin typeface="Cambria" panose="02040503050406030204" pitchFamily="18" charset="0"/>
              </a:rPr>
              <a:t>çok</a:t>
            </a:r>
            <a:r>
              <a:rPr lang="tr-TR" sz="1800" dirty="0">
                <a:effectLst/>
                <a:latin typeface="Cambria" panose="02040503050406030204" pitchFamily="18" charset="0"/>
              </a:rPr>
              <a:t> </a:t>
            </a:r>
            <a:r>
              <a:rPr lang="tr-TR" sz="1800" b="1" dirty="0">
                <a:effectLst/>
                <a:highlight>
                  <a:srgbClr val="FFFF00"/>
                </a:highlight>
                <a:latin typeface="Cambria" panose="02040503050406030204" pitchFamily="18" charset="0"/>
              </a:rPr>
              <a:t>kırk </a:t>
            </a:r>
            <a:r>
              <a:rPr lang="tr-TR" sz="1800" b="1" dirty="0" err="1">
                <a:effectLst/>
                <a:highlight>
                  <a:srgbClr val="FFFF00"/>
                </a:highlight>
                <a:latin typeface="Cambria" panose="02040503050406030204" pitchFamily="18" charset="0"/>
              </a:rPr>
              <a:t>bes</a:t>
            </a:r>
            <a:r>
              <a:rPr lang="tr-TR" sz="1800" b="1" dirty="0">
                <a:effectLst/>
                <a:highlight>
                  <a:srgbClr val="FFFF00"/>
                </a:highlight>
                <a:latin typeface="Cambria" panose="02040503050406030204" pitchFamily="18" charset="0"/>
              </a:rPr>
              <a:t>̧ </a:t>
            </a:r>
            <a:r>
              <a:rPr lang="tr-TR" sz="1800" dirty="0">
                <a:effectLst/>
                <a:latin typeface="Cambria" panose="02040503050406030204" pitchFamily="18" charset="0"/>
              </a:rPr>
              <a:t>saattir. Aksi </a:t>
            </a:r>
            <a:r>
              <a:rPr lang="tr-TR" sz="1800" dirty="0" err="1">
                <a:effectLst/>
                <a:latin typeface="Cambria" panose="02040503050406030204" pitchFamily="18" charset="0"/>
              </a:rPr>
              <a:t>kararlaştırılmamışsa</a:t>
            </a:r>
            <a:r>
              <a:rPr lang="tr-TR" sz="1800" dirty="0">
                <a:effectLst/>
                <a:latin typeface="Cambria" panose="02040503050406030204" pitchFamily="18" charset="0"/>
              </a:rPr>
              <a:t> bu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haftanın </a:t>
            </a:r>
            <a:r>
              <a:rPr lang="tr-TR" sz="1800" dirty="0" err="1">
                <a:effectLst/>
                <a:latin typeface="Cambria" panose="02040503050406030204" pitchFamily="18" charset="0"/>
              </a:rPr>
              <a:t>çalışılan</a:t>
            </a:r>
            <a:r>
              <a:rPr lang="tr-TR" sz="1800" dirty="0">
                <a:effectLst/>
                <a:latin typeface="Cambria" panose="02040503050406030204" pitchFamily="18" charset="0"/>
              </a:rPr>
              <a:t> </a:t>
            </a:r>
            <a:r>
              <a:rPr lang="tr-TR" sz="1800" dirty="0" err="1">
                <a:effectLst/>
                <a:latin typeface="Cambria" panose="02040503050406030204" pitchFamily="18" charset="0"/>
              </a:rPr>
              <a:t>günlerine</a:t>
            </a:r>
            <a:r>
              <a:rPr lang="tr-TR" sz="1800" dirty="0">
                <a:effectLst/>
                <a:latin typeface="Cambria" panose="02040503050406030204" pitchFamily="18" charset="0"/>
              </a:rPr>
              <a:t> </a:t>
            </a:r>
            <a:r>
              <a:rPr lang="tr-TR" sz="1800" dirty="0" err="1">
                <a:effectLst/>
                <a:latin typeface="Cambria" panose="02040503050406030204" pitchFamily="18" charset="0"/>
              </a:rPr>
              <a:t>eşit</a:t>
            </a:r>
            <a:r>
              <a:rPr lang="tr-TR" sz="1800" dirty="0">
                <a:effectLst/>
                <a:latin typeface="Cambria" panose="02040503050406030204" pitchFamily="18" charset="0"/>
              </a:rPr>
              <a:t> </a:t>
            </a:r>
            <a:r>
              <a:rPr lang="tr-TR" sz="1800" dirty="0" err="1">
                <a:effectLst/>
                <a:latin typeface="Cambria" panose="02040503050406030204" pitchFamily="18" charset="0"/>
              </a:rPr>
              <a:t>ölçüde</a:t>
            </a:r>
            <a:r>
              <a:rPr lang="tr-TR" sz="1800" dirty="0">
                <a:effectLst/>
                <a:latin typeface="Cambria" panose="02040503050406030204" pitchFamily="18" charset="0"/>
              </a:rPr>
              <a:t> </a:t>
            </a:r>
            <a:r>
              <a:rPr lang="tr-TR" sz="1800" dirty="0" err="1">
                <a:effectLst/>
                <a:latin typeface="Cambria" panose="02040503050406030204" pitchFamily="18" charset="0"/>
              </a:rPr>
              <a:t>bölünerek</a:t>
            </a:r>
            <a:r>
              <a:rPr lang="tr-TR" sz="1800" dirty="0">
                <a:effectLst/>
                <a:latin typeface="Cambria" panose="02040503050406030204" pitchFamily="18" charset="0"/>
              </a:rPr>
              <a:t> uygulanır. Tarafların </a:t>
            </a:r>
            <a:r>
              <a:rPr lang="tr-TR" sz="1800" dirty="0" err="1">
                <a:effectLst/>
                <a:latin typeface="Cambria" panose="02040503050406030204" pitchFamily="18" charset="0"/>
              </a:rPr>
              <a:t>anlaşması</a:t>
            </a:r>
            <a:r>
              <a:rPr lang="tr-TR" sz="1800" dirty="0">
                <a:effectLst/>
                <a:latin typeface="Cambria" panose="02040503050406030204" pitchFamily="18" charset="0"/>
              </a:rPr>
              <a:t> ile haftalık normal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haftanın </a:t>
            </a:r>
            <a:r>
              <a:rPr lang="tr-TR" sz="1800" dirty="0" err="1">
                <a:effectLst/>
                <a:latin typeface="Cambria" panose="02040503050406030204" pitchFamily="18" charset="0"/>
              </a:rPr>
              <a:t>çalışılan</a:t>
            </a:r>
            <a:r>
              <a:rPr lang="tr-TR" sz="1800" dirty="0">
                <a:effectLst/>
                <a:latin typeface="Cambria" panose="02040503050406030204" pitchFamily="18" charset="0"/>
              </a:rPr>
              <a:t> </a:t>
            </a:r>
            <a:r>
              <a:rPr lang="tr-TR" sz="1800" dirty="0" err="1">
                <a:effectLst/>
                <a:latin typeface="Cambria" panose="02040503050406030204" pitchFamily="18" charset="0"/>
              </a:rPr>
              <a:t>günlerine</a:t>
            </a:r>
            <a:r>
              <a:rPr lang="tr-TR" sz="1800" dirty="0">
                <a:effectLst/>
                <a:latin typeface="Cambria" panose="02040503050406030204" pitchFamily="18" charset="0"/>
              </a:rPr>
              <a:t>, </a:t>
            </a:r>
            <a:r>
              <a:rPr lang="tr-TR" sz="1800" b="1" dirty="0" err="1">
                <a:effectLst/>
                <a:highlight>
                  <a:srgbClr val="FFFF00"/>
                </a:highlight>
                <a:latin typeface="Cambria" panose="02040503050406030204" pitchFamily="18" charset="0"/>
              </a:rPr>
              <a:t>günde</a:t>
            </a:r>
            <a:r>
              <a:rPr lang="tr-TR" sz="1800" b="1" dirty="0">
                <a:effectLst/>
                <a:highlight>
                  <a:srgbClr val="FFFF00"/>
                </a:highlight>
                <a:latin typeface="Cambria" panose="02040503050406030204" pitchFamily="18" charset="0"/>
              </a:rPr>
              <a:t> on bir saati </a:t>
            </a:r>
            <a:r>
              <a:rPr lang="tr-TR" sz="1800" b="1" dirty="0" err="1">
                <a:effectLst/>
                <a:highlight>
                  <a:srgbClr val="FFFF00"/>
                </a:highlight>
                <a:latin typeface="Cambria" panose="02040503050406030204" pitchFamily="18" charset="0"/>
              </a:rPr>
              <a:t>aşmamak</a:t>
            </a:r>
            <a:r>
              <a:rPr lang="tr-TR" sz="1800" b="1" dirty="0">
                <a:effectLst/>
                <a:highlight>
                  <a:srgbClr val="FFFF00"/>
                </a:highlight>
                <a:latin typeface="Cambria" panose="02040503050406030204" pitchFamily="18" charset="0"/>
              </a:rPr>
              <a:t> </a:t>
            </a:r>
            <a:r>
              <a:rPr lang="tr-TR" sz="1800" dirty="0" err="1">
                <a:effectLst/>
                <a:latin typeface="Cambria" panose="02040503050406030204" pitchFamily="18" charset="0"/>
              </a:rPr>
              <a:t>koşulu</a:t>
            </a:r>
            <a:r>
              <a:rPr lang="tr-TR" sz="1800" dirty="0">
                <a:effectLst/>
                <a:latin typeface="Cambria" panose="02040503050406030204" pitchFamily="18" charset="0"/>
              </a:rPr>
              <a:t> ile farklı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dağıtılabilir</a:t>
            </a:r>
            <a:r>
              <a:rPr lang="tr-TR" sz="1800" dirty="0">
                <a:effectLst/>
                <a:latin typeface="Cambria" panose="02040503050406030204" pitchFamily="18" charset="0"/>
              </a:rPr>
              <a:t>. Yer altı maden </a:t>
            </a:r>
            <a:r>
              <a:rPr lang="tr-TR" sz="1800" dirty="0" err="1">
                <a:effectLst/>
                <a:latin typeface="Cambria" panose="02040503050406030204" pitchFamily="18" charset="0"/>
              </a:rPr>
              <a:t>işlerinde</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işçilerin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ise </a:t>
            </a:r>
            <a:r>
              <a:rPr lang="tr-TR" sz="1800" dirty="0" err="1">
                <a:effectLst/>
                <a:latin typeface="Cambria" panose="02040503050406030204" pitchFamily="18" charset="0"/>
              </a:rPr>
              <a:t>günde</a:t>
            </a:r>
            <a:r>
              <a:rPr lang="tr-TR" sz="1800" dirty="0">
                <a:effectLst/>
                <a:latin typeface="Cambria" panose="02040503050406030204" pitchFamily="18" charset="0"/>
              </a:rPr>
              <a:t> en </a:t>
            </a:r>
            <a:r>
              <a:rPr lang="tr-TR" sz="1800" dirty="0" err="1">
                <a:effectLst/>
                <a:latin typeface="Cambria" panose="02040503050406030204" pitchFamily="18" charset="0"/>
              </a:rPr>
              <a:t>çok</a:t>
            </a:r>
            <a:r>
              <a:rPr lang="tr-TR" sz="1800" dirty="0">
                <a:effectLst/>
                <a:latin typeface="Cambria" panose="02040503050406030204" pitchFamily="18" charset="0"/>
              </a:rPr>
              <a:t> yedi </a:t>
            </a:r>
            <a:r>
              <a:rPr lang="tr-TR" sz="1800" dirty="0" err="1">
                <a:effectLst/>
                <a:latin typeface="Cambria" panose="02040503050406030204" pitchFamily="18" charset="0"/>
              </a:rPr>
              <a:t>buçuk</a:t>
            </a:r>
            <a:r>
              <a:rPr lang="tr-TR" sz="1800" dirty="0">
                <a:effectLst/>
                <a:latin typeface="Cambria" panose="02040503050406030204" pitchFamily="18" charset="0"/>
              </a:rPr>
              <a:t> saat, haftada en </a:t>
            </a:r>
            <a:r>
              <a:rPr lang="tr-TR" sz="1800" dirty="0" err="1">
                <a:effectLst/>
                <a:latin typeface="Cambria" panose="02040503050406030204" pitchFamily="18" charset="0"/>
              </a:rPr>
              <a:t>çok</a:t>
            </a:r>
            <a:r>
              <a:rPr lang="tr-TR" sz="1800" dirty="0">
                <a:effectLst/>
                <a:latin typeface="Cambria" panose="02040503050406030204" pitchFamily="18" charset="0"/>
              </a:rPr>
              <a:t> otuz yedi </a:t>
            </a:r>
            <a:r>
              <a:rPr lang="tr-TR" sz="1800" dirty="0" err="1">
                <a:effectLst/>
                <a:latin typeface="Cambria" panose="02040503050406030204" pitchFamily="18" charset="0"/>
              </a:rPr>
              <a:t>buçuk</a:t>
            </a:r>
            <a:r>
              <a:rPr lang="tr-TR" sz="1800" dirty="0">
                <a:effectLst/>
                <a:latin typeface="Cambria" panose="02040503050406030204" pitchFamily="18" charset="0"/>
              </a:rPr>
              <a:t> saat olabilir. </a:t>
            </a:r>
          </a:p>
          <a:p>
            <a:r>
              <a:rPr lang="tr-TR" sz="1800" dirty="0">
                <a:latin typeface="Cambria" panose="02040503050406030204" pitchFamily="18" charset="0"/>
              </a:rPr>
              <a:t>H</a:t>
            </a:r>
            <a:r>
              <a:rPr lang="tr-TR" sz="1800" dirty="0">
                <a:effectLst/>
                <a:latin typeface="Cambria" panose="02040503050406030204" pitchFamily="18" charset="0"/>
              </a:rPr>
              <a:t>aftalık yasal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süresini</a:t>
            </a:r>
            <a:r>
              <a:rPr lang="tr-TR" sz="1800" dirty="0">
                <a:effectLst/>
                <a:latin typeface="Cambria" panose="02040503050406030204" pitchFamily="18" charset="0"/>
              </a:rPr>
              <a:t> </a:t>
            </a:r>
            <a:r>
              <a:rPr lang="tr-TR" sz="1800" dirty="0" err="1">
                <a:effectLst/>
                <a:latin typeface="Cambria" panose="02040503050406030204" pitchFamily="18" charset="0"/>
              </a:rPr>
              <a:t>aşan</a:t>
            </a:r>
            <a:r>
              <a:rPr lang="tr-TR" sz="1800" dirty="0">
                <a:effectLst/>
                <a:latin typeface="Cambria" panose="02040503050406030204" pitchFamily="18" charset="0"/>
              </a:rPr>
              <a:t> </a:t>
            </a:r>
            <a:r>
              <a:rPr lang="tr-TR" sz="1800" dirty="0" err="1">
                <a:effectLst/>
                <a:latin typeface="Cambria" panose="02040503050406030204" pitchFamily="18" charset="0"/>
              </a:rPr>
              <a:t>çalışmalar</a:t>
            </a:r>
            <a:r>
              <a:rPr lang="tr-TR" sz="1800" dirty="0">
                <a:effectLst/>
                <a:latin typeface="Cambria" panose="02040503050406030204" pitchFamily="18" charset="0"/>
              </a:rPr>
              <a:t> </a:t>
            </a:r>
            <a:r>
              <a:rPr lang="tr-TR" sz="1800" b="1" dirty="0">
                <a:effectLst/>
                <a:latin typeface="Cambria" panose="02040503050406030204" pitchFamily="18" charset="0"/>
              </a:rPr>
              <a:t>“fazla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dirty="0">
                <a:effectLst/>
                <a:latin typeface="Cambria" panose="02040503050406030204" pitchFamily="18" charset="0"/>
              </a:rPr>
              <a:t>olarak adlandırılırken, yasal </a:t>
            </a:r>
            <a:r>
              <a:rPr lang="tr-TR" sz="1800" dirty="0" err="1">
                <a:effectLst/>
                <a:latin typeface="Cambria" panose="02040503050406030204" pitchFamily="18" charset="0"/>
              </a:rPr>
              <a:t>süreyi</a:t>
            </a:r>
            <a:r>
              <a:rPr lang="tr-TR" sz="1800" dirty="0">
                <a:effectLst/>
                <a:latin typeface="Cambria" panose="02040503050406030204" pitchFamily="18" charset="0"/>
              </a:rPr>
              <a:t> </a:t>
            </a:r>
            <a:r>
              <a:rPr lang="tr-TR" sz="1800" dirty="0" err="1">
                <a:effectLst/>
                <a:latin typeface="Cambria" panose="02040503050406030204" pitchFamily="18" charset="0"/>
              </a:rPr>
              <a:t>aşmamakla</a:t>
            </a:r>
            <a:r>
              <a:rPr lang="tr-TR" sz="1800" dirty="0">
                <a:effectLst/>
                <a:latin typeface="Cambria" panose="02040503050406030204" pitchFamily="18" charset="0"/>
              </a:rPr>
              <a:t> birlikte </a:t>
            </a:r>
            <a:r>
              <a:rPr lang="tr-TR" sz="1800" dirty="0" err="1">
                <a:effectLst/>
                <a:latin typeface="Cambria" panose="02040503050406030204" pitchFamily="18" charset="0"/>
              </a:rPr>
              <a:t>sözleşmede</a:t>
            </a:r>
            <a:r>
              <a:rPr lang="tr-TR" sz="1800" dirty="0">
                <a:effectLst/>
                <a:latin typeface="Cambria" panose="02040503050406030204" pitchFamily="18" charset="0"/>
              </a:rPr>
              <a:t> </a:t>
            </a:r>
            <a:r>
              <a:rPr lang="tr-TR" sz="1800" dirty="0" err="1">
                <a:effectLst/>
                <a:latin typeface="Cambria" panose="02040503050406030204" pitchFamily="18" charset="0"/>
              </a:rPr>
              <a:t>kararlaştırılan</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süresini</a:t>
            </a:r>
            <a:r>
              <a:rPr lang="tr-TR" sz="1800" dirty="0">
                <a:effectLst/>
                <a:latin typeface="Cambria" panose="02040503050406030204" pitchFamily="18" charset="0"/>
              </a:rPr>
              <a:t> </a:t>
            </a:r>
            <a:r>
              <a:rPr lang="tr-TR" sz="1800" dirty="0" err="1">
                <a:effectLst/>
                <a:latin typeface="Cambria" panose="02040503050406030204" pitchFamily="18" charset="0"/>
              </a:rPr>
              <a:t>aşan</a:t>
            </a:r>
            <a:r>
              <a:rPr lang="tr-TR" sz="1800" dirty="0">
                <a:effectLst/>
                <a:latin typeface="Cambria" panose="02040503050406030204" pitchFamily="18" charset="0"/>
              </a:rPr>
              <a:t> </a:t>
            </a:r>
            <a:r>
              <a:rPr lang="tr-TR" sz="1800" dirty="0" err="1">
                <a:effectLst/>
                <a:latin typeface="Cambria" panose="02040503050406030204" pitchFamily="18" charset="0"/>
              </a:rPr>
              <a:t>süreler</a:t>
            </a:r>
            <a:r>
              <a:rPr lang="tr-TR" sz="1800" dirty="0">
                <a:effectLst/>
                <a:latin typeface="Cambria" panose="02040503050406030204" pitchFamily="18" charset="0"/>
              </a:rPr>
              <a:t> ise </a:t>
            </a:r>
            <a:r>
              <a:rPr lang="tr-TR" sz="1800" b="1" dirty="0">
                <a:effectLst/>
                <a:latin typeface="Cambria" panose="02040503050406030204" pitchFamily="18" charset="0"/>
              </a:rPr>
              <a:t>“fazla </a:t>
            </a:r>
            <a:r>
              <a:rPr lang="tr-TR" sz="1800" b="1" dirty="0" err="1">
                <a:effectLst/>
                <a:latin typeface="Cambria" panose="02040503050406030204" pitchFamily="18" charset="0"/>
              </a:rPr>
              <a:t>sürelerle</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dirty="0">
                <a:effectLst/>
                <a:latin typeface="Cambria" panose="02040503050406030204" pitchFamily="18" charset="0"/>
              </a:rPr>
              <a:t>olarak anılmaktadır. </a:t>
            </a:r>
            <a:endParaRPr lang="tr-TR" dirty="0"/>
          </a:p>
          <a:p>
            <a:endParaRPr lang="tr-TR" dirty="0"/>
          </a:p>
        </p:txBody>
      </p:sp>
    </p:spTree>
    <p:extLst>
      <p:ext uri="{BB962C8B-B14F-4D97-AF65-F5344CB8AC3E}">
        <p14:creationId xmlns:p14="http://schemas.microsoft.com/office/powerpoint/2010/main" val="1907967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BB313F-AB27-DD1E-9470-4ED2932C778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8C02E3B-D7CB-8C98-96A2-84525B4F4BA3}"/>
              </a:ext>
            </a:extLst>
          </p:cNvPr>
          <p:cNvSpPr>
            <a:spLocks noGrp="1"/>
          </p:cNvSpPr>
          <p:nvPr>
            <p:ph idx="1"/>
          </p:nvPr>
        </p:nvSpPr>
        <p:spPr/>
        <p:txBody>
          <a:bodyPr/>
          <a:lstStyle/>
          <a:p>
            <a:r>
              <a:rPr lang="tr-TR" sz="1800" b="1" dirty="0">
                <a:effectLst/>
                <a:latin typeface="Graphik"/>
              </a:rPr>
              <a:t>FAZLA ÇALIŞMA </a:t>
            </a:r>
            <a:endParaRPr lang="tr-TR" dirty="0"/>
          </a:p>
          <a:p>
            <a:r>
              <a:rPr lang="tr-TR" sz="1800" dirty="0">
                <a:effectLst/>
                <a:latin typeface="Cambria" panose="02040503050406030204" pitchFamily="18" charset="0"/>
              </a:rPr>
              <a:t>Fazla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Kanunu’nda yazılı </a:t>
            </a:r>
            <a:r>
              <a:rPr lang="tr-TR" sz="1800" dirty="0" err="1">
                <a:effectLst/>
                <a:latin typeface="Cambria" panose="02040503050406030204" pitchFamily="18" charset="0"/>
              </a:rPr>
              <a:t>koşullar</a:t>
            </a:r>
            <a:r>
              <a:rPr lang="tr-TR" sz="1800" dirty="0">
                <a:effectLst/>
                <a:latin typeface="Cambria" panose="02040503050406030204" pitchFamily="18" charset="0"/>
              </a:rPr>
              <a:t> </a:t>
            </a:r>
            <a:r>
              <a:rPr lang="tr-TR" sz="1800" dirty="0" err="1">
                <a:effectLst/>
                <a:latin typeface="Cambria" panose="02040503050406030204" pitchFamily="18" charset="0"/>
              </a:rPr>
              <a:t>çerçevesinde</a:t>
            </a:r>
            <a:r>
              <a:rPr lang="tr-TR" sz="1800" dirty="0">
                <a:effectLst/>
                <a:latin typeface="Cambria" panose="02040503050406030204" pitchFamily="18" charset="0"/>
              </a:rPr>
              <a:t> </a:t>
            </a:r>
            <a:r>
              <a:rPr lang="tr-TR" sz="1800" b="1" dirty="0">
                <a:effectLst/>
                <a:latin typeface="Cambria" panose="02040503050406030204" pitchFamily="18" charset="0"/>
              </a:rPr>
              <a:t>haftalık kırk </a:t>
            </a:r>
            <a:r>
              <a:rPr lang="tr-TR" sz="1800" b="1" dirty="0" err="1">
                <a:effectLst/>
                <a:latin typeface="Cambria" panose="02040503050406030204" pitchFamily="18" charset="0"/>
              </a:rPr>
              <a:t>bes</a:t>
            </a:r>
            <a:r>
              <a:rPr lang="tr-TR" sz="1800" b="1" dirty="0">
                <a:effectLst/>
                <a:latin typeface="Cambria" panose="02040503050406030204" pitchFamily="18" charset="0"/>
              </a:rPr>
              <a:t>̧ saati </a:t>
            </a:r>
            <a:r>
              <a:rPr lang="tr-TR" sz="1800" b="1" dirty="0" err="1">
                <a:effectLst/>
                <a:latin typeface="Cambria" panose="02040503050406030204" pitchFamily="18" charset="0"/>
              </a:rPr>
              <a:t>aşan</a:t>
            </a:r>
            <a:r>
              <a:rPr lang="tr-TR" sz="1800" b="1" dirty="0">
                <a:effectLst/>
                <a:latin typeface="Cambria" panose="02040503050406030204" pitchFamily="18" charset="0"/>
              </a:rPr>
              <a:t> </a:t>
            </a:r>
            <a:r>
              <a:rPr lang="tr-TR" sz="1800" b="1" dirty="0" err="1">
                <a:effectLst/>
                <a:latin typeface="Cambria" panose="02040503050406030204" pitchFamily="18" charset="0"/>
              </a:rPr>
              <a:t>çalıs</a:t>
            </a:r>
            <a:r>
              <a:rPr lang="tr-TR" sz="1800" b="1" dirty="0">
                <a:effectLst/>
                <a:latin typeface="Cambria" panose="02040503050406030204" pitchFamily="18" charset="0"/>
              </a:rPr>
              <a:t>̧- </a:t>
            </a:r>
            <a:r>
              <a:rPr lang="tr-TR" sz="1800" b="1" dirty="0" err="1">
                <a:effectLst/>
                <a:latin typeface="Cambria" panose="02040503050406030204" pitchFamily="18" charset="0"/>
              </a:rPr>
              <a:t>ma</a:t>
            </a:r>
            <a:r>
              <a:rPr lang="tr-TR" sz="1800" dirty="0" err="1">
                <a:effectLst/>
                <a:latin typeface="Cambria" panose="02040503050406030204" pitchFamily="18" charset="0"/>
              </a:rPr>
              <a:t>lardır</a:t>
            </a:r>
            <a:r>
              <a:rPr lang="tr-TR" sz="1800" dirty="0">
                <a:effectLst/>
                <a:latin typeface="Cambria" panose="02040503050406030204" pitchFamily="18" charset="0"/>
              </a:rPr>
              <a:t>. </a:t>
            </a:r>
          </a:p>
          <a:p>
            <a:r>
              <a:rPr lang="tr-TR" sz="1800" dirty="0" err="1">
                <a:effectLst/>
                <a:latin typeface="Cambria" panose="02040503050406030204" pitchFamily="18" charset="0"/>
              </a:rPr>
              <a:t>Sağlık</a:t>
            </a:r>
            <a:r>
              <a:rPr lang="tr-TR" sz="1800" dirty="0">
                <a:effectLst/>
                <a:latin typeface="Cambria" panose="02040503050406030204" pitchFamily="18" charset="0"/>
              </a:rPr>
              <a:t> Kuralları Bakımından </a:t>
            </a:r>
            <a:r>
              <a:rPr lang="tr-TR" sz="1800" dirty="0" err="1">
                <a:effectLst/>
                <a:latin typeface="Cambria" panose="02040503050406030204" pitchFamily="18" charset="0"/>
              </a:rPr>
              <a:t>Günde</a:t>
            </a:r>
            <a:r>
              <a:rPr lang="tr-TR" sz="1800" dirty="0">
                <a:effectLst/>
                <a:latin typeface="Cambria" panose="02040503050406030204" pitchFamily="18" charset="0"/>
              </a:rPr>
              <a:t> Azami Yedi </a:t>
            </a:r>
            <a:r>
              <a:rPr lang="tr-TR" sz="1800" dirty="0" err="1">
                <a:effectLst/>
                <a:latin typeface="Cambria" panose="02040503050406030204" pitchFamily="18" charset="0"/>
              </a:rPr>
              <a:t>Buçuk</a:t>
            </a:r>
            <a:r>
              <a:rPr lang="tr-TR" sz="1800" dirty="0">
                <a:effectLst/>
                <a:latin typeface="Cambria" panose="02040503050406030204" pitchFamily="18" charset="0"/>
              </a:rPr>
              <a:t> Saat veya Daha Az </a:t>
            </a:r>
            <a:r>
              <a:rPr lang="tr-TR" sz="1800" dirty="0" err="1">
                <a:effectLst/>
                <a:latin typeface="Cambria" panose="02040503050406030204" pitchFamily="18" charset="0"/>
              </a:rPr>
              <a:t>Çalışılması</a:t>
            </a:r>
            <a:r>
              <a:rPr lang="tr-TR" sz="1800" dirty="0">
                <a:effectLst/>
                <a:latin typeface="Cambria" panose="02040503050406030204" pitchFamily="18" charset="0"/>
              </a:rPr>
              <a:t> Gereken </a:t>
            </a:r>
            <a:r>
              <a:rPr lang="tr-TR" sz="1800" dirty="0" err="1">
                <a:effectLst/>
                <a:latin typeface="Cambria" panose="02040503050406030204" pitchFamily="18" charset="0"/>
              </a:rPr>
              <a:t>İşler</a:t>
            </a:r>
            <a:r>
              <a:rPr lang="tr-TR" sz="1800" dirty="0">
                <a:effectLst/>
                <a:latin typeface="Cambria" panose="02040503050406030204" pitchFamily="18" charset="0"/>
              </a:rPr>
              <a:t> Hakkında </a:t>
            </a:r>
            <a:r>
              <a:rPr lang="tr-TR" sz="1800" dirty="0" err="1">
                <a:effectLst/>
                <a:latin typeface="Cambria" panose="02040503050406030204" pitchFamily="18" charset="0"/>
              </a:rPr>
              <a:t>Yönetmelik’te</a:t>
            </a:r>
            <a:r>
              <a:rPr lang="tr-TR" sz="1800" dirty="0">
                <a:effectLst/>
                <a:latin typeface="Cambria" panose="02040503050406030204" pitchFamily="18" charset="0"/>
              </a:rPr>
              <a:t> </a:t>
            </a:r>
            <a:r>
              <a:rPr lang="tr-TR" sz="1800" dirty="0" err="1">
                <a:effectLst/>
                <a:latin typeface="Cambria" panose="02040503050406030204" pitchFamily="18" charset="0"/>
              </a:rPr>
              <a:t>günde</a:t>
            </a:r>
            <a:r>
              <a:rPr lang="tr-TR" sz="1800" dirty="0">
                <a:effectLst/>
                <a:latin typeface="Cambria" panose="02040503050406030204" pitchFamily="18" charset="0"/>
              </a:rPr>
              <a:t> azami yedi </a:t>
            </a:r>
            <a:r>
              <a:rPr lang="tr-TR" sz="1800" dirty="0" err="1">
                <a:effectLst/>
                <a:latin typeface="Cambria" panose="02040503050406030204" pitchFamily="18" charset="0"/>
              </a:rPr>
              <a:t>buçuk</a:t>
            </a:r>
            <a:r>
              <a:rPr lang="tr-TR" sz="1800" dirty="0">
                <a:effectLst/>
                <a:latin typeface="Cambria" panose="02040503050406030204" pitchFamily="18" charset="0"/>
              </a:rPr>
              <a:t> saat </a:t>
            </a:r>
            <a:r>
              <a:rPr lang="tr-TR" sz="1800" dirty="0" err="1">
                <a:effectLst/>
                <a:latin typeface="Cambria" panose="02040503050406030204" pitchFamily="18" charset="0"/>
              </a:rPr>
              <a:t>çalışılabilecek</a:t>
            </a:r>
            <a:r>
              <a:rPr lang="tr-TR" sz="1800" dirty="0">
                <a:effectLst/>
                <a:latin typeface="Cambria" panose="02040503050406030204" pitchFamily="18" charset="0"/>
              </a:rPr>
              <a:t> </a:t>
            </a:r>
            <a:r>
              <a:rPr lang="tr-TR" sz="1800" dirty="0" err="1">
                <a:effectLst/>
                <a:latin typeface="Cambria" panose="02040503050406030204" pitchFamily="18" charset="0"/>
              </a:rPr>
              <a:t>işler</a:t>
            </a:r>
            <a:r>
              <a:rPr lang="tr-TR" sz="1800" dirty="0">
                <a:effectLst/>
                <a:latin typeface="Cambria" panose="02040503050406030204" pitchFamily="18" charset="0"/>
              </a:rPr>
              <a:t> ile yedi </a:t>
            </a:r>
            <a:r>
              <a:rPr lang="tr-TR" sz="1800" dirty="0" err="1">
                <a:effectLst/>
                <a:latin typeface="Cambria" panose="02040503050406030204" pitchFamily="18" charset="0"/>
              </a:rPr>
              <a:t>buçuk</a:t>
            </a:r>
            <a:r>
              <a:rPr lang="tr-TR" sz="1800" dirty="0">
                <a:effectLst/>
                <a:latin typeface="Cambria" panose="02040503050406030204" pitchFamily="18" charset="0"/>
              </a:rPr>
              <a:t> saatten daha az </a:t>
            </a:r>
            <a:r>
              <a:rPr lang="tr-TR" sz="1800" dirty="0" err="1">
                <a:effectLst/>
                <a:latin typeface="Cambria" panose="02040503050406030204" pitchFamily="18" charset="0"/>
              </a:rPr>
              <a:t>çalışılması</a:t>
            </a:r>
            <a:r>
              <a:rPr lang="tr-TR" sz="1800" dirty="0">
                <a:effectLst/>
                <a:latin typeface="Cambria" panose="02040503050406030204" pitchFamily="18" charset="0"/>
              </a:rPr>
              <a:t> gereken </a:t>
            </a:r>
            <a:r>
              <a:rPr lang="tr-TR" sz="1800" dirty="0" err="1">
                <a:effectLst/>
                <a:latin typeface="Cambria" panose="02040503050406030204" pitchFamily="18" charset="0"/>
              </a:rPr>
              <a:t>işlerde</a:t>
            </a:r>
            <a:r>
              <a:rPr lang="tr-TR" sz="1800" dirty="0">
                <a:effectLst/>
                <a:latin typeface="Cambria" panose="02040503050406030204" pitchFamily="18" charset="0"/>
              </a:rPr>
              <a:t> fazla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yasağı</a:t>
            </a:r>
            <a:r>
              <a:rPr lang="tr-TR" sz="1800" dirty="0">
                <a:effectLst/>
                <a:latin typeface="Cambria" panose="02040503050406030204" pitchFamily="18" charset="0"/>
              </a:rPr>
              <a:t> </a:t>
            </a:r>
            <a:r>
              <a:rPr lang="tr-TR" sz="1800" dirty="0" err="1">
                <a:effectLst/>
                <a:latin typeface="Cambria" panose="02040503050406030204" pitchFamily="18" charset="0"/>
              </a:rPr>
              <a:t>öngörülmüştür</a:t>
            </a:r>
            <a:r>
              <a:rPr lang="tr-TR" sz="1800" dirty="0">
                <a:effectLst/>
                <a:latin typeface="Cambria" panose="02040503050406030204" pitchFamily="18" charset="0"/>
              </a:rPr>
              <a:t> (m. 7) </a:t>
            </a:r>
          </a:p>
          <a:p>
            <a:endParaRPr lang="tr-TR" dirty="0"/>
          </a:p>
          <a:p>
            <a:endParaRPr lang="tr-TR" dirty="0"/>
          </a:p>
        </p:txBody>
      </p:sp>
    </p:spTree>
    <p:extLst>
      <p:ext uri="{BB962C8B-B14F-4D97-AF65-F5344CB8AC3E}">
        <p14:creationId xmlns:p14="http://schemas.microsoft.com/office/powerpoint/2010/main" val="1819023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DFF641-C7EC-3969-7B20-CEC64F97641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03CC70E-0DCC-D8C8-0867-02D20186DCF1}"/>
              </a:ext>
            </a:extLst>
          </p:cNvPr>
          <p:cNvSpPr>
            <a:spLocks noGrp="1"/>
          </p:cNvSpPr>
          <p:nvPr>
            <p:ph idx="1"/>
          </p:nvPr>
        </p:nvSpPr>
        <p:spPr/>
        <p:txBody>
          <a:bodyPr>
            <a:normAutofit lnSpcReduction="10000"/>
          </a:bodyPr>
          <a:lstStyle/>
          <a:p>
            <a:r>
              <a:rPr lang="tr-TR" sz="2000" dirty="0" err="1">
                <a:effectLst/>
                <a:latin typeface="Cambria" panose="02040503050406030204" pitchFamily="18" charset="0"/>
              </a:rPr>
              <a:t>İs</a:t>
            </a:r>
            <a:r>
              <a:rPr lang="tr-TR" sz="2000" dirty="0">
                <a:effectLst/>
                <a:latin typeface="Cambria" panose="02040503050406030204" pitchFamily="18" charset="0"/>
              </a:rPr>
              <a:t>̧ Kanunu m. 69/I uyarınca gece sayılan </a:t>
            </a:r>
            <a:r>
              <a:rPr lang="tr-TR" sz="2000" dirty="0" err="1">
                <a:effectLst/>
                <a:latin typeface="Cambria" panose="02040503050406030204" pitchFamily="18" charset="0"/>
              </a:rPr>
              <a:t>gün</a:t>
            </a:r>
            <a:r>
              <a:rPr lang="tr-TR" sz="2000" dirty="0">
                <a:effectLst/>
                <a:latin typeface="Cambria" panose="02040503050406030204" pitchFamily="18" charset="0"/>
              </a:rPr>
              <a:t> </a:t>
            </a:r>
            <a:r>
              <a:rPr lang="tr-TR" sz="2000" dirty="0" err="1">
                <a:effectLst/>
                <a:latin typeface="Cambria" panose="02040503050406030204" pitchFamily="18" charset="0"/>
              </a:rPr>
              <a:t>döneminde</a:t>
            </a:r>
            <a:r>
              <a:rPr lang="tr-TR" sz="2000" dirty="0">
                <a:effectLst/>
                <a:latin typeface="Cambria" panose="02040503050406030204" pitchFamily="18" charset="0"/>
              </a:rPr>
              <a:t> </a:t>
            </a:r>
            <a:r>
              <a:rPr lang="tr-TR" sz="2000" dirty="0" err="1">
                <a:effectLst/>
                <a:latin typeface="Cambria" panose="02040503050406030204" pitchFamily="18" charset="0"/>
              </a:rPr>
              <a:t>yürütülen</a:t>
            </a:r>
            <a:r>
              <a:rPr lang="tr-TR" sz="2000" dirty="0">
                <a:effectLst/>
                <a:latin typeface="Cambria" panose="02040503050406030204" pitchFamily="18" charset="0"/>
              </a:rPr>
              <a:t> </a:t>
            </a:r>
            <a:r>
              <a:rPr lang="tr-TR" sz="2000" dirty="0" err="1">
                <a:effectLst/>
                <a:latin typeface="Cambria" panose="02040503050406030204" pitchFamily="18" charset="0"/>
              </a:rPr>
              <a:t>işlerde</a:t>
            </a:r>
            <a:r>
              <a:rPr lang="tr-TR" sz="2000" dirty="0">
                <a:effectLst/>
                <a:latin typeface="Cambria" panose="02040503050406030204" pitchFamily="18" charset="0"/>
              </a:rPr>
              <a:t> ve yer ve su altında yapılan </a:t>
            </a:r>
            <a:r>
              <a:rPr lang="tr-TR" sz="2000" dirty="0" err="1">
                <a:effectLst/>
                <a:latin typeface="Cambria" panose="02040503050406030204" pitchFamily="18" charset="0"/>
              </a:rPr>
              <a:t>işlerde</a:t>
            </a:r>
            <a:r>
              <a:rPr lang="tr-TR" sz="2000" dirty="0">
                <a:effectLst/>
                <a:latin typeface="Cambria" panose="02040503050406030204" pitchFamily="18" charset="0"/>
              </a:rPr>
              <a:t>; </a:t>
            </a:r>
          </a:p>
          <a:p>
            <a:r>
              <a:rPr lang="tr-TR" dirty="0">
                <a:latin typeface="Cambria" panose="02040503050406030204" pitchFamily="18" charset="0"/>
              </a:rPr>
              <a:t>O</a:t>
            </a:r>
            <a:r>
              <a:rPr lang="tr-TR" sz="2000" dirty="0">
                <a:effectLst/>
                <a:latin typeface="Cambria" panose="02040503050406030204" pitchFamily="18" charset="0"/>
              </a:rPr>
              <a:t>n sekiz </a:t>
            </a:r>
            <a:r>
              <a:rPr lang="tr-TR" sz="2000" dirty="0" err="1">
                <a:effectLst/>
                <a:latin typeface="Cambria" panose="02040503050406030204" pitchFamily="18" charset="0"/>
              </a:rPr>
              <a:t>yaşını</a:t>
            </a:r>
            <a:r>
              <a:rPr lang="tr-TR" sz="2000" dirty="0">
                <a:effectLst/>
                <a:latin typeface="Cambria" panose="02040503050406030204" pitchFamily="18" charset="0"/>
              </a:rPr>
              <a:t> </a:t>
            </a:r>
            <a:r>
              <a:rPr lang="tr-TR" sz="2000" dirty="0" err="1">
                <a:effectLst/>
                <a:latin typeface="Cambria" panose="02040503050406030204" pitchFamily="18" charset="0"/>
              </a:rPr>
              <a:t>doldurmamıs</a:t>
            </a:r>
            <a:r>
              <a:rPr lang="tr-TR" sz="2000" dirty="0">
                <a:effectLst/>
                <a:latin typeface="Cambria" panose="02040503050406030204" pitchFamily="18" charset="0"/>
              </a:rPr>
              <a:t>̧ </a:t>
            </a:r>
            <a:r>
              <a:rPr lang="tr-TR" sz="2000" dirty="0" err="1">
                <a:effectLst/>
                <a:latin typeface="Cambria" panose="02040503050406030204" pitchFamily="18" charset="0"/>
              </a:rPr>
              <a:t>işçilere</a:t>
            </a:r>
            <a:r>
              <a:rPr lang="tr-TR" sz="2000" dirty="0">
                <a:effectLst/>
                <a:latin typeface="Cambria" panose="02040503050406030204" pitchFamily="18" charset="0"/>
              </a:rPr>
              <a:t>, </a:t>
            </a:r>
          </a:p>
          <a:p>
            <a:r>
              <a:rPr lang="tr-TR" dirty="0">
                <a:latin typeface="Cambria" panose="02040503050406030204" pitchFamily="18" charset="0"/>
              </a:rPr>
              <a:t>İ</a:t>
            </a:r>
            <a:r>
              <a:rPr lang="tr-TR" sz="2000" dirty="0">
                <a:effectLst/>
                <a:latin typeface="Cambria" panose="02040503050406030204" pitchFamily="18" charset="0"/>
              </a:rPr>
              <a:t>ş </a:t>
            </a:r>
            <a:r>
              <a:rPr lang="tr-TR" sz="2000" dirty="0" err="1">
                <a:effectLst/>
                <a:latin typeface="Cambria" panose="02040503050406030204" pitchFamily="18" charset="0"/>
              </a:rPr>
              <a:t>sözleşmesi</a:t>
            </a:r>
            <a:r>
              <a:rPr lang="tr-TR" sz="2000" dirty="0">
                <a:effectLst/>
                <a:latin typeface="Cambria" panose="02040503050406030204" pitchFamily="18" charset="0"/>
              </a:rPr>
              <a:t> veya toplu iş </a:t>
            </a:r>
            <a:r>
              <a:rPr lang="tr-TR" sz="2000" dirty="0" err="1">
                <a:effectLst/>
                <a:latin typeface="Cambria" panose="02040503050406030204" pitchFamily="18" charset="0"/>
              </a:rPr>
              <a:t>sözleşmesi</a:t>
            </a:r>
            <a:r>
              <a:rPr lang="tr-TR" sz="2000" dirty="0">
                <a:effectLst/>
                <a:latin typeface="Cambria" panose="02040503050406030204" pitchFamily="18" charset="0"/>
              </a:rPr>
              <a:t> ile </a:t>
            </a:r>
            <a:r>
              <a:rPr lang="tr-TR" sz="2000" dirty="0" err="1">
                <a:effectLst/>
                <a:latin typeface="Cambria" panose="02040503050406030204" pitchFamily="18" charset="0"/>
              </a:rPr>
              <a:t>önceden</a:t>
            </a:r>
            <a:r>
              <a:rPr lang="tr-TR" sz="2000" dirty="0">
                <a:effectLst/>
                <a:latin typeface="Cambria" panose="02040503050406030204" pitchFamily="18" charset="0"/>
              </a:rPr>
              <a:t> veya sonradan fazla </a:t>
            </a:r>
            <a:r>
              <a:rPr lang="tr-TR" sz="2000" dirty="0" err="1">
                <a:effectLst/>
                <a:latin typeface="Cambria" panose="02040503050406030204" pitchFamily="18" charset="0"/>
              </a:rPr>
              <a:t>çalışmayı</a:t>
            </a:r>
            <a:r>
              <a:rPr lang="tr-TR" sz="2000" dirty="0">
                <a:effectLst/>
                <a:latin typeface="Cambria" panose="02040503050406030204" pitchFamily="18" charset="0"/>
              </a:rPr>
              <a:t> kabul </a:t>
            </a:r>
            <a:r>
              <a:rPr lang="tr-TR" sz="1800" dirty="0" err="1">
                <a:effectLst/>
                <a:latin typeface="Cambria" panose="02040503050406030204" pitchFamily="18" charset="0"/>
              </a:rPr>
              <a:t>etmis</a:t>
            </a:r>
            <a:r>
              <a:rPr lang="tr-TR" sz="1800" dirty="0">
                <a:effectLst/>
                <a:latin typeface="Cambria" panose="02040503050406030204" pitchFamily="18" charset="0"/>
              </a:rPr>
              <a:t>̧ olsalar bile </a:t>
            </a:r>
            <a:r>
              <a:rPr lang="tr-TR" sz="1800" dirty="0" err="1">
                <a:effectLst/>
                <a:latin typeface="Cambria" panose="02040503050406030204" pitchFamily="18" charset="0"/>
              </a:rPr>
              <a:t>sağlıklarının</a:t>
            </a:r>
            <a:r>
              <a:rPr lang="tr-TR" sz="1800" dirty="0">
                <a:effectLst/>
                <a:latin typeface="Cambria" panose="02040503050406030204" pitchFamily="18" charset="0"/>
              </a:rPr>
              <a:t> </a:t>
            </a:r>
            <a:r>
              <a:rPr lang="tr-TR" sz="1800" dirty="0" err="1">
                <a:effectLst/>
                <a:latin typeface="Cambria" panose="02040503050406030204" pitchFamily="18" charset="0"/>
              </a:rPr>
              <a:t>elvermediği</a:t>
            </a:r>
            <a:r>
              <a:rPr lang="tr-TR" sz="1800" dirty="0">
                <a:effectLst/>
                <a:latin typeface="Cambria" panose="02040503050406030204" pitchFamily="18" charset="0"/>
              </a:rPr>
              <a:t>  herhangi bir hekimin raporu ile belgelenen </a:t>
            </a:r>
            <a:r>
              <a:rPr lang="tr-TR" sz="1800" dirty="0" err="1">
                <a:effectLst/>
                <a:latin typeface="Cambria" panose="02040503050406030204" pitchFamily="18" charset="0"/>
              </a:rPr>
              <a:t>işçilere</a:t>
            </a:r>
            <a:r>
              <a:rPr lang="tr-TR" sz="1800" dirty="0">
                <a:effectLst/>
                <a:latin typeface="Cambria" panose="02040503050406030204" pitchFamily="18" charset="0"/>
              </a:rPr>
              <a:t>, </a:t>
            </a:r>
          </a:p>
          <a:p>
            <a:r>
              <a:rPr lang="tr-TR" sz="1800" dirty="0">
                <a:latin typeface="Cambria" panose="02040503050406030204" pitchFamily="18" charset="0"/>
              </a:rPr>
              <a:t>G</a:t>
            </a:r>
            <a:r>
              <a:rPr lang="tr-TR" sz="1800" dirty="0">
                <a:effectLst/>
                <a:latin typeface="Cambria" panose="02040503050406030204" pitchFamily="18" charset="0"/>
              </a:rPr>
              <a:t>ebe, yeni </a:t>
            </a:r>
            <a:r>
              <a:rPr lang="tr-TR" sz="1800" dirty="0" err="1">
                <a:effectLst/>
                <a:latin typeface="Cambria" panose="02040503050406030204" pitchFamily="18" charset="0"/>
              </a:rPr>
              <a:t>doğum</a:t>
            </a:r>
            <a:r>
              <a:rPr lang="tr-TR" sz="1800" dirty="0">
                <a:effectLst/>
                <a:latin typeface="Cambria" panose="02040503050406030204" pitchFamily="18" charset="0"/>
              </a:rPr>
              <a:t> </a:t>
            </a:r>
            <a:r>
              <a:rPr lang="tr-TR" sz="1800" dirty="0" err="1">
                <a:effectLst/>
                <a:latin typeface="Cambria" panose="02040503050406030204" pitchFamily="18" charset="0"/>
              </a:rPr>
              <a:t>yapmıs</a:t>
            </a:r>
            <a:r>
              <a:rPr lang="tr-TR" sz="1800" dirty="0">
                <a:effectLst/>
                <a:latin typeface="Cambria" panose="02040503050406030204" pitchFamily="18" charset="0"/>
              </a:rPr>
              <a:t>̧ ve </a:t>
            </a:r>
            <a:r>
              <a:rPr lang="tr-TR" sz="1800" dirty="0" err="1">
                <a:effectLst/>
                <a:latin typeface="Cambria" panose="02040503050406030204" pitchFamily="18" charset="0"/>
              </a:rPr>
              <a:t>çocuk</a:t>
            </a:r>
            <a:r>
              <a:rPr lang="tr-TR" sz="1800" dirty="0">
                <a:effectLst/>
                <a:latin typeface="Cambria" panose="02040503050406030204" pitchFamily="18" charset="0"/>
              </a:rPr>
              <a:t> emziren </a:t>
            </a:r>
            <a:r>
              <a:rPr lang="tr-TR" sz="1800" dirty="0" err="1">
                <a:effectLst/>
                <a:latin typeface="Cambria" panose="02040503050406030204" pitchFamily="18" charset="0"/>
              </a:rPr>
              <a:t>çalışanlara</a:t>
            </a:r>
            <a:r>
              <a:rPr lang="tr-TR" sz="1800" dirty="0">
                <a:latin typeface="Cambria" panose="02040503050406030204" pitchFamily="18" charset="0"/>
              </a:rPr>
              <a:t>,</a:t>
            </a:r>
          </a:p>
          <a:p>
            <a:r>
              <a:rPr lang="tr-TR" sz="1800" dirty="0">
                <a:latin typeface="Cambria" panose="02040503050406030204" pitchFamily="18" charset="0"/>
              </a:rPr>
              <a:t>K</a:t>
            </a:r>
            <a:r>
              <a:rPr lang="tr-TR" sz="1800" dirty="0">
                <a:effectLst/>
                <a:latin typeface="Cambria" panose="02040503050406030204" pitchFamily="18" charset="0"/>
              </a:rPr>
              <a:t>ısmi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ile </a:t>
            </a:r>
            <a:r>
              <a:rPr lang="tr-TR" sz="1800" dirty="0" err="1">
                <a:effectLst/>
                <a:latin typeface="Cambria" panose="02040503050406030204" pitchFamily="18" charset="0"/>
              </a:rPr>
              <a:t>çalıştırılan</a:t>
            </a:r>
            <a:r>
              <a:rPr lang="tr-TR" sz="1800" dirty="0">
                <a:effectLst/>
                <a:latin typeface="Cambria" panose="02040503050406030204" pitchFamily="18" charset="0"/>
              </a:rPr>
              <a:t> </a:t>
            </a:r>
            <a:r>
              <a:rPr lang="tr-TR" sz="1800" dirty="0" err="1">
                <a:effectLst/>
                <a:latin typeface="Cambria" panose="02040503050406030204" pitchFamily="18" charset="0"/>
              </a:rPr>
              <a:t>işçilere</a:t>
            </a:r>
            <a:r>
              <a:rPr lang="tr-TR" sz="1800" dirty="0">
                <a:latin typeface="Cambria" panose="02040503050406030204" pitchFamily="18" charset="0"/>
              </a:rPr>
              <a:t>,</a:t>
            </a:r>
          </a:p>
          <a:p>
            <a:r>
              <a:rPr lang="tr-TR" sz="1800" dirty="0" err="1">
                <a:effectLst/>
                <a:latin typeface="Cambria" panose="02040503050406030204" pitchFamily="18" charset="0"/>
              </a:rPr>
              <a:t>İs</a:t>
            </a:r>
            <a:r>
              <a:rPr lang="tr-TR" sz="1800" dirty="0">
                <a:effectLst/>
                <a:latin typeface="Cambria" panose="02040503050406030204" pitchFamily="18" charset="0"/>
              </a:rPr>
              <a:t>̧ Kanunu’nun 42. maddesi uyarınca zorunlu nedenler ile 43. maddesi uyarınca </a:t>
            </a:r>
            <a:r>
              <a:rPr lang="tr-TR" sz="1800" dirty="0" err="1">
                <a:effectLst/>
                <a:latin typeface="Cambria" panose="02040503050406030204" pitchFamily="18" charset="0"/>
              </a:rPr>
              <a:t>olağanüstu</a:t>
            </a:r>
            <a:r>
              <a:rPr lang="tr-TR" sz="1800" dirty="0">
                <a:effectLst/>
                <a:latin typeface="Cambria" panose="02040503050406030204" pitchFamily="18" charset="0"/>
              </a:rPr>
              <a:t>̈ haller </a:t>
            </a:r>
            <a:r>
              <a:rPr lang="tr-TR" sz="1800" dirty="0" err="1">
                <a:effectLst/>
                <a:latin typeface="Cambria" panose="02040503050406030204" pitchFamily="18" charset="0"/>
              </a:rPr>
              <a:t>dışında</a:t>
            </a:r>
            <a:r>
              <a:rPr lang="tr-TR" sz="1800" dirty="0">
                <a:effectLst/>
                <a:latin typeface="Cambria" panose="02040503050406030204" pitchFamily="18" charset="0"/>
              </a:rPr>
              <a:t> yer altında maden </a:t>
            </a:r>
            <a:r>
              <a:rPr lang="tr-TR" sz="1800" dirty="0" err="1">
                <a:effectLst/>
                <a:latin typeface="Cambria" panose="02040503050406030204" pitchFamily="18" charset="0"/>
              </a:rPr>
              <a:t>işlerinde</a:t>
            </a:r>
            <a:r>
              <a:rPr lang="tr-TR" sz="1800" dirty="0">
                <a:effectLst/>
                <a:latin typeface="Cambria" panose="02040503050406030204" pitchFamily="18" charset="0"/>
              </a:rPr>
              <a:t> </a:t>
            </a:r>
            <a:r>
              <a:rPr lang="tr-TR" sz="1800" dirty="0" err="1">
                <a:effectLst/>
                <a:latin typeface="Cambria" panose="02040503050406030204" pitchFamily="18" charset="0"/>
              </a:rPr>
              <a:t>çalışan</a:t>
            </a:r>
            <a:r>
              <a:rPr lang="tr-TR" sz="1800" dirty="0">
                <a:effectLst/>
                <a:latin typeface="Cambria" panose="02040503050406030204" pitchFamily="18" charset="0"/>
              </a:rPr>
              <a:t> </a:t>
            </a:r>
            <a:r>
              <a:rPr lang="tr-TR" sz="1800" dirty="0" err="1">
                <a:effectLst/>
                <a:latin typeface="Cambria" panose="02040503050406030204" pitchFamily="18" charset="0"/>
              </a:rPr>
              <a:t>işçilere</a:t>
            </a:r>
            <a:r>
              <a:rPr lang="tr-TR" sz="1800" dirty="0">
                <a:effectLst/>
                <a:latin typeface="Cambria" panose="02040503050406030204" pitchFamily="18" charset="0"/>
              </a:rPr>
              <a:t> </a:t>
            </a:r>
            <a:r>
              <a:rPr lang="tr-TR" sz="1800" b="1" dirty="0">
                <a:effectLst/>
                <a:highlight>
                  <a:srgbClr val="FFFF00"/>
                </a:highlight>
                <a:latin typeface="Cambria" panose="02040503050406030204" pitchFamily="18" charset="0"/>
              </a:rPr>
              <a:t>fazla </a:t>
            </a:r>
            <a:r>
              <a:rPr lang="tr-TR" sz="1800" b="1" dirty="0" err="1">
                <a:effectLst/>
                <a:highlight>
                  <a:srgbClr val="FFFF00"/>
                </a:highlight>
                <a:latin typeface="Cambria" panose="02040503050406030204" pitchFamily="18" charset="0"/>
              </a:rPr>
              <a:t>çalışma</a:t>
            </a:r>
            <a:r>
              <a:rPr lang="tr-TR" sz="1800" b="1" dirty="0">
                <a:effectLst/>
                <a:highlight>
                  <a:srgbClr val="FFFF00"/>
                </a:highlight>
                <a:latin typeface="Cambria" panose="02040503050406030204" pitchFamily="18" charset="0"/>
              </a:rPr>
              <a:t> yaptırılamaz.</a:t>
            </a:r>
            <a:r>
              <a:rPr lang="tr-TR" sz="1800" dirty="0">
                <a:effectLst/>
                <a:latin typeface="Cambria" panose="02040503050406030204" pitchFamily="18" charset="0"/>
              </a:rPr>
              <a:t> </a:t>
            </a: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303748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8FE352-C40E-D489-5A8A-076ECC7D0FE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346B7E6-8F4D-00A6-0591-A8BB8C4C62D5}"/>
              </a:ext>
            </a:extLst>
          </p:cNvPr>
          <p:cNvSpPr>
            <a:spLocks noGrp="1"/>
          </p:cNvSpPr>
          <p:nvPr>
            <p:ph idx="1"/>
          </p:nvPr>
        </p:nvSpPr>
        <p:spPr/>
        <p:txBody>
          <a:bodyPr/>
          <a:lstStyle/>
          <a:p>
            <a:r>
              <a:rPr lang="tr-TR" sz="1800" b="1" dirty="0">
                <a:latin typeface="Cambria" panose="02040503050406030204" pitchFamily="18" charset="0"/>
              </a:rPr>
              <a:t>N</a:t>
            </a:r>
            <a:r>
              <a:rPr lang="tr-TR" sz="1800" b="1" dirty="0">
                <a:effectLst/>
                <a:latin typeface="Cambria" panose="02040503050406030204" pitchFamily="18" charset="0"/>
              </a:rPr>
              <a:t>ormal fazla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onayına </a:t>
            </a:r>
            <a:r>
              <a:rPr lang="tr-TR" sz="1800" b="1" dirty="0" err="1">
                <a:effectLst/>
                <a:latin typeface="Cambria" panose="02040503050406030204" pitchFamily="18" charset="0"/>
              </a:rPr>
              <a:t>bağlı</a:t>
            </a:r>
            <a:r>
              <a:rPr lang="tr-TR" sz="1800" b="1" dirty="0">
                <a:effectLst/>
                <a:latin typeface="Cambria" panose="02040503050406030204" pitchFamily="18" charset="0"/>
              </a:rPr>
              <a:t> </a:t>
            </a:r>
            <a:r>
              <a:rPr lang="tr-TR" sz="1800" dirty="0" err="1">
                <a:effectLst/>
                <a:latin typeface="Cambria" panose="02040503050406030204" pitchFamily="18" charset="0"/>
              </a:rPr>
              <a:t>tutulmuştur</a:t>
            </a:r>
            <a:r>
              <a:rPr lang="tr-TR" sz="1800" dirty="0">
                <a:effectLst/>
                <a:latin typeface="Cambria" panose="02040503050406030204" pitchFamily="18" charset="0"/>
              </a:rPr>
              <a:t> (İK m. 41/VII). Bu onay; </a:t>
            </a:r>
            <a:r>
              <a:rPr lang="tr-TR" sz="1800" b="1" dirty="0">
                <a:effectLst/>
                <a:latin typeface="Cambria" panose="02040503050406030204" pitchFamily="18" charset="0"/>
              </a:rPr>
              <a:t>yazılı olmalı, 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yapılması esnasında ya da bu </a:t>
            </a:r>
            <a:r>
              <a:rPr lang="tr-TR" sz="1800" b="1" dirty="0" err="1">
                <a:effectLst/>
                <a:latin typeface="Cambria" panose="02040503050406030204" pitchFamily="18" charset="0"/>
              </a:rPr>
              <a:t>ihtiyac</a:t>
            </a:r>
            <a:r>
              <a:rPr lang="tr-TR" sz="1800" b="1" dirty="0">
                <a:effectLst/>
                <a:latin typeface="Cambria" panose="02040503050406030204" pitchFamily="18" charset="0"/>
              </a:rPr>
              <a:t>̧ ortaya </a:t>
            </a:r>
            <a:r>
              <a:rPr lang="tr-TR" sz="1800" b="1" dirty="0" err="1">
                <a:effectLst/>
                <a:latin typeface="Cambria" panose="02040503050406030204" pitchFamily="18" charset="0"/>
              </a:rPr>
              <a:t>çıktığında</a:t>
            </a:r>
            <a:r>
              <a:rPr lang="tr-TR" sz="1800" b="1" dirty="0">
                <a:effectLst/>
                <a:latin typeface="Cambria" panose="02040503050406030204" pitchFamily="18" charset="0"/>
              </a:rPr>
              <a:t> alınmalı ve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özlük</a:t>
            </a:r>
            <a:r>
              <a:rPr lang="tr-TR" sz="1800" b="1" dirty="0">
                <a:effectLst/>
                <a:latin typeface="Cambria" panose="02040503050406030204" pitchFamily="18" charset="0"/>
              </a:rPr>
              <a:t> dosyasında </a:t>
            </a:r>
            <a:r>
              <a:rPr lang="tr-TR" sz="1800" dirty="0">
                <a:effectLst/>
                <a:latin typeface="Cambria" panose="02040503050406030204" pitchFamily="18" charset="0"/>
              </a:rPr>
              <a:t>saklanmalıdır. Fazla </a:t>
            </a:r>
            <a:r>
              <a:rPr lang="tr-TR" sz="1800" dirty="0" err="1">
                <a:effectLst/>
                <a:latin typeface="Cambria" panose="02040503050406030204" pitchFamily="18" charset="0"/>
              </a:rPr>
              <a:t>çalışma</a:t>
            </a:r>
            <a:r>
              <a:rPr lang="tr-TR" sz="1800" dirty="0">
                <a:effectLst/>
                <a:latin typeface="Cambria" panose="02040503050406030204" pitchFamily="18" charset="0"/>
              </a:rPr>
              <a:t> yapmak istemeyen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verdiği</a:t>
            </a:r>
            <a:r>
              <a:rPr lang="tr-TR" sz="1800" b="1" dirty="0">
                <a:effectLst/>
                <a:latin typeface="Cambria" panose="02040503050406030204" pitchFamily="18" charset="0"/>
              </a:rPr>
              <a:t> onayı otuz </a:t>
            </a:r>
            <a:r>
              <a:rPr lang="tr-TR" sz="1800" b="1" dirty="0" err="1">
                <a:effectLst/>
                <a:latin typeface="Cambria" panose="02040503050406030204" pitchFamily="18" charset="0"/>
              </a:rPr>
              <a:t>gün</a:t>
            </a:r>
            <a:r>
              <a:rPr lang="tr-TR" sz="1800" b="1" dirty="0">
                <a:effectLst/>
                <a:latin typeface="Cambria" panose="02040503050406030204" pitchFamily="18" charset="0"/>
              </a:rPr>
              <a:t> </a:t>
            </a:r>
            <a:r>
              <a:rPr lang="tr-TR" sz="1800" b="1" dirty="0" err="1">
                <a:effectLst/>
                <a:latin typeface="Cambria" panose="02040503050406030204" pitchFamily="18" charset="0"/>
              </a:rPr>
              <a:t>önceden</a:t>
            </a:r>
            <a:r>
              <a:rPr lang="tr-TR" sz="1800" b="1" dirty="0">
                <a:effectLst/>
                <a:latin typeface="Cambria" panose="02040503050406030204" pitchFamily="18" charset="0"/>
              </a:rPr>
              <a:t> </a:t>
            </a:r>
            <a:r>
              <a:rPr lang="tr-TR" sz="1800" b="1" dirty="0" err="1">
                <a:effectLst/>
                <a:latin typeface="Cambria" panose="02040503050406030204" pitchFamily="18" charset="0"/>
              </a:rPr>
              <a:t>işverene</a:t>
            </a:r>
            <a:r>
              <a:rPr lang="tr-TR" sz="1800" b="1" dirty="0">
                <a:effectLst/>
                <a:latin typeface="Cambria" panose="02040503050406030204" pitchFamily="18" charset="0"/>
              </a:rPr>
              <a:t> yazılı olarak bildirimde bulunmak kaydıyla geri alabilir (</a:t>
            </a:r>
            <a:r>
              <a:rPr lang="tr-TR" sz="1800" b="1" dirty="0" err="1">
                <a:effectLst/>
                <a:latin typeface="Cambria" panose="02040503050406030204" pitchFamily="18" charset="0"/>
              </a:rPr>
              <a:t>İs</a:t>
            </a:r>
            <a:r>
              <a:rPr lang="tr-TR" sz="1800" b="1" dirty="0">
                <a:effectLst/>
                <a:latin typeface="Cambria" panose="02040503050406030204" pitchFamily="18" charset="0"/>
              </a:rPr>
              <a:t>̧ Kanununa </a:t>
            </a:r>
            <a:r>
              <a:rPr lang="tr-TR" sz="1800" b="1" dirty="0" err="1">
                <a:effectLst/>
                <a:latin typeface="Cambria" panose="02040503050406030204" pitchFamily="18" charset="0"/>
              </a:rPr>
              <a:t>İlişkin</a:t>
            </a:r>
            <a:r>
              <a:rPr lang="tr-TR" sz="1800" b="1" dirty="0">
                <a:effectLst/>
                <a:latin typeface="Cambria" panose="02040503050406030204" pitchFamily="18" charset="0"/>
              </a:rPr>
              <a:t> Fazla </a:t>
            </a:r>
            <a:r>
              <a:rPr lang="tr-TR" sz="1800" b="1" dirty="0" err="1">
                <a:effectLst/>
                <a:latin typeface="Cambria" panose="02040503050406030204" pitchFamily="18" charset="0"/>
              </a:rPr>
              <a:t>Çalışma</a:t>
            </a:r>
            <a:r>
              <a:rPr lang="tr-TR" sz="1800" b="1" dirty="0">
                <a:effectLst/>
                <a:latin typeface="Cambria" panose="02040503050406030204" pitchFamily="18" charset="0"/>
              </a:rPr>
              <a:t> ve Fazla </a:t>
            </a:r>
            <a:r>
              <a:rPr lang="tr-TR" sz="1800" b="1" dirty="0" err="1">
                <a:effectLst/>
                <a:latin typeface="Cambria" panose="02040503050406030204" pitchFamily="18" charset="0"/>
              </a:rPr>
              <a:t>Sürelerle</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Yönetmeliği</a:t>
            </a:r>
            <a:r>
              <a:rPr lang="tr-TR" sz="1800" b="1" dirty="0">
                <a:effectLst/>
                <a:latin typeface="Cambria" panose="02040503050406030204" pitchFamily="18" charset="0"/>
              </a:rPr>
              <a:t> m. 9). Bu onayı almadan normal fazla </a:t>
            </a:r>
            <a:r>
              <a:rPr lang="tr-TR" sz="1800" b="1" dirty="0" err="1">
                <a:effectLst/>
                <a:latin typeface="Cambria" panose="02040503050406030204" pitchFamily="18" charset="0"/>
              </a:rPr>
              <a:t>çalışma</a:t>
            </a:r>
            <a:r>
              <a:rPr lang="tr-TR" sz="1800" b="1" dirty="0">
                <a:effectLst/>
                <a:latin typeface="Cambria" panose="02040503050406030204" pitchFamily="18" charset="0"/>
              </a:rPr>
              <a:t> yaptıran </a:t>
            </a:r>
            <a:r>
              <a:rPr lang="tr-TR" sz="1800" b="1" dirty="0" err="1">
                <a:effectLst/>
                <a:latin typeface="Cambria" panose="02040503050406030204" pitchFamily="18" charset="0"/>
              </a:rPr>
              <a:t>işveren</a:t>
            </a:r>
            <a:r>
              <a:rPr lang="tr-TR" sz="1800" b="1" dirty="0">
                <a:effectLst/>
                <a:latin typeface="Cambria" panose="02040503050406030204" pitchFamily="18" charset="0"/>
              </a:rPr>
              <a:t> veya </a:t>
            </a:r>
            <a:r>
              <a:rPr lang="tr-TR" sz="1800" b="1" dirty="0" err="1">
                <a:effectLst/>
                <a:latin typeface="Cambria" panose="02040503050406030204" pitchFamily="18" charset="0"/>
              </a:rPr>
              <a:t>işveren</a:t>
            </a:r>
            <a:r>
              <a:rPr lang="tr-TR" sz="1800" b="1" dirty="0">
                <a:effectLst/>
                <a:latin typeface="Cambria" panose="02040503050406030204" pitchFamily="18" charset="0"/>
              </a:rPr>
              <a:t> vekiline idari para cezası verilir.</a:t>
            </a:r>
          </a:p>
          <a:p>
            <a:endParaRPr lang="tr-TR" dirty="0"/>
          </a:p>
          <a:p>
            <a:endParaRPr lang="tr-TR" dirty="0"/>
          </a:p>
        </p:txBody>
      </p:sp>
    </p:spTree>
    <p:extLst>
      <p:ext uri="{BB962C8B-B14F-4D97-AF65-F5344CB8AC3E}">
        <p14:creationId xmlns:p14="http://schemas.microsoft.com/office/powerpoint/2010/main" val="2154642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75C1C-90C8-CE98-06D4-066566CD5BC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4EE39D1-C269-9111-1A4C-F526F429C5A9}"/>
              </a:ext>
            </a:extLst>
          </p:cNvPr>
          <p:cNvSpPr>
            <a:spLocks noGrp="1"/>
          </p:cNvSpPr>
          <p:nvPr>
            <p:ph idx="1"/>
          </p:nvPr>
        </p:nvSpPr>
        <p:spPr/>
        <p:txBody>
          <a:bodyPr/>
          <a:lstStyle/>
          <a:p>
            <a:r>
              <a:rPr lang="tr-TR" sz="1800" b="1" dirty="0">
                <a:effectLst/>
                <a:latin typeface="Graphik"/>
              </a:rPr>
              <a:t>FAZLA SÜRELERLE ÇALIŞMA </a:t>
            </a: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Kanunu’nun </a:t>
            </a:r>
            <a:r>
              <a:rPr lang="tr-TR" sz="1800" dirty="0" err="1">
                <a:effectLst/>
                <a:latin typeface="Cambria" panose="02040503050406030204" pitchFamily="18" charset="0"/>
              </a:rPr>
              <a:t>günlük</a:t>
            </a:r>
            <a:r>
              <a:rPr lang="tr-TR" sz="1800" dirty="0">
                <a:effectLst/>
                <a:latin typeface="Cambria" panose="02040503050406030204" pitchFamily="18" charset="0"/>
              </a:rPr>
              <a:t> ve haftalık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sürelerine</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öngördüğu</a:t>
            </a:r>
            <a:r>
              <a:rPr lang="tr-TR" sz="1800" dirty="0">
                <a:effectLst/>
                <a:latin typeface="Cambria" panose="02040503050406030204" pitchFamily="18" charset="0"/>
              </a:rPr>
              <a:t>̈ </a:t>
            </a:r>
            <a:r>
              <a:rPr lang="tr-TR" sz="1800" dirty="0" err="1">
                <a:effectLst/>
                <a:latin typeface="Cambria" panose="02040503050406030204" pitchFamily="18" charset="0"/>
              </a:rPr>
              <a:t>düzenlemeler</a:t>
            </a:r>
            <a:r>
              <a:rPr lang="tr-TR" sz="1800" dirty="0">
                <a:effectLst/>
                <a:latin typeface="Cambria" panose="02040503050406030204" pitchFamily="18" charset="0"/>
              </a:rPr>
              <a:t> nispi emredici nitelikte </a:t>
            </a:r>
            <a:r>
              <a:rPr lang="tr-TR" sz="1800" dirty="0" err="1">
                <a:effectLst/>
                <a:latin typeface="Cambria" panose="02040503050406030204" pitchFamily="18" charset="0"/>
              </a:rPr>
              <a:t>olduğundan</a:t>
            </a:r>
            <a:r>
              <a:rPr lang="tr-TR" sz="1800" dirty="0">
                <a:effectLst/>
                <a:latin typeface="Cambria" panose="02040503050406030204" pitchFamily="18" charset="0"/>
              </a:rPr>
              <a:t>, </a:t>
            </a:r>
            <a:r>
              <a:rPr lang="tr-TR" sz="1800" dirty="0" err="1">
                <a:effectLst/>
                <a:latin typeface="Cambria" panose="02040503050406030204" pitchFamily="18" charset="0"/>
              </a:rPr>
              <a:t>sözleşmelerle</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yararına olacak </a:t>
            </a:r>
            <a:r>
              <a:rPr lang="tr-TR" sz="1800" dirty="0" err="1">
                <a:effectLst/>
                <a:latin typeface="Cambria" panose="02040503050406030204" pitchFamily="18" charset="0"/>
              </a:rPr>
              <a:t>şekilde</a:t>
            </a:r>
            <a:r>
              <a:rPr lang="tr-TR" sz="1800" dirty="0">
                <a:effectLst/>
                <a:latin typeface="Cambria" panose="02040503050406030204" pitchFamily="18" charset="0"/>
              </a:rPr>
              <a:t> daha az </a:t>
            </a:r>
            <a:r>
              <a:rPr lang="tr-TR" sz="1800" dirty="0" err="1">
                <a:effectLst/>
                <a:latin typeface="Cambria" panose="02040503050406030204" pitchFamily="18" charset="0"/>
              </a:rPr>
              <a:t>günlük</a:t>
            </a:r>
            <a:r>
              <a:rPr lang="tr-TR" sz="1800" dirty="0">
                <a:effectLst/>
                <a:latin typeface="Cambria" panose="02040503050406030204" pitchFamily="18" charset="0"/>
              </a:rPr>
              <a:t> ve haftalık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a:t>
            </a:r>
            <a:r>
              <a:rPr lang="tr-TR" sz="1800" dirty="0">
                <a:effectLst/>
                <a:latin typeface="Cambria" panose="02040503050406030204" pitchFamily="18" charset="0"/>
              </a:rPr>
              <a:t> belirlenmesi </a:t>
            </a:r>
            <a:r>
              <a:rPr lang="tr-TR" sz="1800" dirty="0" err="1">
                <a:effectLst/>
                <a:latin typeface="Cambria" panose="02040503050406030204" pitchFamily="18" charset="0"/>
              </a:rPr>
              <a:t>mümkündür</a:t>
            </a:r>
            <a:r>
              <a:rPr lang="tr-TR" sz="1800" dirty="0">
                <a:effectLst/>
                <a:latin typeface="Cambria" panose="02040503050406030204" pitchFamily="18" charset="0"/>
              </a:rPr>
              <a:t>. </a:t>
            </a:r>
            <a:r>
              <a:rPr lang="tr-TR" sz="1800" dirty="0" err="1">
                <a:effectLst/>
                <a:latin typeface="Cambria" panose="02040503050406030204" pitchFamily="18" charset="0"/>
              </a:rPr>
              <a:t>Böyle</a:t>
            </a:r>
            <a:r>
              <a:rPr lang="tr-TR" sz="1800" dirty="0">
                <a:effectLst/>
                <a:latin typeface="Cambria" panose="02040503050406030204" pitchFamily="18" charset="0"/>
              </a:rPr>
              <a:t> bir durumda, </a:t>
            </a:r>
            <a:r>
              <a:rPr lang="tr-TR" sz="1800" b="1" dirty="0" err="1">
                <a:effectLst/>
                <a:latin typeface="Cambria" panose="02040503050406030204" pitchFamily="18" charset="0"/>
              </a:rPr>
              <a:t>sözleşmesel</a:t>
            </a:r>
            <a:r>
              <a:rPr lang="tr-TR" sz="1800" b="1" dirty="0">
                <a:effectLst/>
                <a:latin typeface="Cambria" panose="02040503050406030204" pitchFamily="18" charset="0"/>
              </a:rPr>
              <a:t> haftalık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süresini</a:t>
            </a:r>
            <a:r>
              <a:rPr lang="tr-TR" sz="1800" b="1" dirty="0">
                <a:effectLst/>
                <a:latin typeface="Cambria" panose="02040503050406030204" pitchFamily="18" charset="0"/>
              </a:rPr>
              <a:t> </a:t>
            </a:r>
            <a:r>
              <a:rPr lang="tr-TR" sz="1800" b="1" dirty="0" err="1">
                <a:effectLst/>
                <a:latin typeface="Cambria" panose="02040503050406030204" pitchFamily="18" charset="0"/>
              </a:rPr>
              <a:t>aşan</a:t>
            </a:r>
            <a:r>
              <a:rPr lang="tr-TR" sz="1800" b="1" dirty="0">
                <a:effectLst/>
                <a:latin typeface="Cambria" panose="02040503050406030204" pitchFamily="18" charset="0"/>
              </a:rPr>
              <a:t> ve fakat kırk </a:t>
            </a:r>
            <a:r>
              <a:rPr lang="tr-TR" sz="1800" b="1" dirty="0" err="1">
                <a:effectLst/>
                <a:latin typeface="Cambria" panose="02040503050406030204" pitchFamily="18" charset="0"/>
              </a:rPr>
              <a:t>bes</a:t>
            </a:r>
            <a:r>
              <a:rPr lang="tr-TR" sz="1800" b="1" dirty="0">
                <a:effectLst/>
                <a:latin typeface="Cambria" panose="02040503050406030204" pitchFamily="18" charset="0"/>
              </a:rPr>
              <a:t>̧ saate kadar yapılan </a:t>
            </a:r>
            <a:r>
              <a:rPr lang="tr-TR" sz="1800" b="1" dirty="0" err="1">
                <a:effectLst/>
                <a:latin typeface="Cambria" panose="02040503050406030204" pitchFamily="18" charset="0"/>
              </a:rPr>
              <a:t>çalışmalar</a:t>
            </a:r>
            <a:r>
              <a:rPr lang="tr-TR" sz="1800" b="1" dirty="0">
                <a:effectLst/>
                <a:latin typeface="Cambria" panose="02040503050406030204" pitchFamily="18" charset="0"/>
              </a:rPr>
              <a:t> fazla </a:t>
            </a:r>
            <a:r>
              <a:rPr lang="tr-TR" sz="1800" b="1" dirty="0" err="1">
                <a:effectLst/>
                <a:latin typeface="Cambria" panose="02040503050406030204" pitchFamily="18" charset="0"/>
              </a:rPr>
              <a:t>sürelerle</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dirty="0">
                <a:effectLst/>
                <a:latin typeface="Cambria" panose="02040503050406030204" pitchFamily="18" charset="0"/>
              </a:rPr>
              <a:t>olarak adlandırılmaktadır (İK m. 41/III).</a:t>
            </a:r>
          </a:p>
          <a:p>
            <a:r>
              <a:rPr lang="tr-TR" sz="1800" dirty="0">
                <a:effectLst/>
                <a:latin typeface="Cambria" panose="02040503050406030204" pitchFamily="18" charset="0"/>
              </a:rPr>
              <a:t> </a:t>
            </a:r>
            <a:r>
              <a:rPr lang="tr-TR" sz="1800" b="1" dirty="0">
                <a:latin typeface="Cambria" panose="02040503050406030204" pitchFamily="18" charset="0"/>
              </a:rPr>
              <a:t>N</a:t>
            </a:r>
            <a:r>
              <a:rPr lang="tr-TR" sz="1800" b="1" dirty="0">
                <a:effectLst/>
                <a:latin typeface="Cambria" panose="02040503050406030204" pitchFamily="18" charset="0"/>
              </a:rPr>
              <a:t>ormal fazla </a:t>
            </a:r>
            <a:r>
              <a:rPr lang="tr-TR" sz="1800" b="1" dirty="0" err="1">
                <a:effectLst/>
                <a:latin typeface="Cambria" panose="02040503050406030204" pitchFamily="18" charset="0"/>
              </a:rPr>
              <a:t>sürelerle</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onayına </a:t>
            </a:r>
            <a:r>
              <a:rPr lang="tr-TR" sz="1800" b="1" dirty="0" err="1">
                <a:effectLst/>
                <a:latin typeface="Cambria" panose="02040503050406030204" pitchFamily="18" charset="0"/>
              </a:rPr>
              <a:t>bağlı</a:t>
            </a:r>
            <a:r>
              <a:rPr lang="tr-TR" sz="1800" b="1" dirty="0">
                <a:effectLst/>
                <a:latin typeface="Cambria" panose="02040503050406030204" pitchFamily="18" charset="0"/>
              </a:rPr>
              <a:t> </a:t>
            </a:r>
            <a:r>
              <a:rPr lang="tr-TR" sz="1800" dirty="0" err="1">
                <a:effectLst/>
                <a:latin typeface="Cambria" panose="02040503050406030204" pitchFamily="18" charset="0"/>
              </a:rPr>
              <a:t>tutulmuştur</a:t>
            </a:r>
            <a:r>
              <a:rPr lang="tr-TR" sz="1800" dirty="0">
                <a:effectLst/>
                <a:latin typeface="Cambria" panose="02040503050406030204" pitchFamily="18" charset="0"/>
              </a:rPr>
              <a:t> (İK m. 41/VII). Bu onay; </a:t>
            </a:r>
            <a:r>
              <a:rPr lang="tr-TR" sz="1800" b="1" dirty="0">
                <a:effectLst/>
                <a:latin typeface="Cambria" panose="02040503050406030204" pitchFamily="18" charset="0"/>
              </a:rPr>
              <a:t>yazılı olmalı, 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yapılması esnasında ya da bu </a:t>
            </a:r>
            <a:r>
              <a:rPr lang="tr-TR" sz="1800" b="1" dirty="0" err="1">
                <a:effectLst/>
                <a:latin typeface="Cambria" panose="02040503050406030204" pitchFamily="18" charset="0"/>
              </a:rPr>
              <a:t>ihtiyac</a:t>
            </a:r>
            <a:r>
              <a:rPr lang="tr-TR" sz="1800" b="1" dirty="0">
                <a:effectLst/>
                <a:latin typeface="Cambria" panose="02040503050406030204" pitchFamily="18" charset="0"/>
              </a:rPr>
              <a:t>̧ ortaya </a:t>
            </a:r>
            <a:r>
              <a:rPr lang="tr-TR" sz="1800" b="1" dirty="0" err="1">
                <a:effectLst/>
                <a:latin typeface="Cambria" panose="02040503050406030204" pitchFamily="18" charset="0"/>
              </a:rPr>
              <a:t>çıktığında</a:t>
            </a:r>
            <a:r>
              <a:rPr lang="tr-TR" sz="1800" b="1" dirty="0">
                <a:effectLst/>
                <a:latin typeface="Cambria" panose="02040503050406030204" pitchFamily="18" charset="0"/>
              </a:rPr>
              <a:t> alınmalı ve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özlük</a:t>
            </a:r>
            <a:r>
              <a:rPr lang="tr-TR" sz="1800" b="1" dirty="0">
                <a:effectLst/>
                <a:latin typeface="Cambria" panose="02040503050406030204" pitchFamily="18" charset="0"/>
              </a:rPr>
              <a:t> dosyasında saklanmalı</a:t>
            </a:r>
            <a:r>
              <a:rPr lang="tr-TR" sz="1800" dirty="0">
                <a:effectLst/>
                <a:latin typeface="Cambria" panose="02040503050406030204" pitchFamily="18" charset="0"/>
              </a:rPr>
              <a:t>dır. </a:t>
            </a:r>
            <a:endParaRPr lang="tr-TR" dirty="0"/>
          </a:p>
          <a:p>
            <a:endParaRPr lang="tr-TR" dirty="0"/>
          </a:p>
          <a:p>
            <a:endParaRPr lang="tr-TR" dirty="0"/>
          </a:p>
        </p:txBody>
      </p:sp>
    </p:spTree>
    <p:extLst>
      <p:ext uri="{BB962C8B-B14F-4D97-AF65-F5344CB8AC3E}">
        <p14:creationId xmlns:p14="http://schemas.microsoft.com/office/powerpoint/2010/main" val="2013085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3871CB-26B8-85D2-798A-E37C7F5EE09F}"/>
              </a:ext>
            </a:extLst>
          </p:cNvPr>
          <p:cNvSpPr>
            <a:spLocks noGrp="1"/>
          </p:cNvSpPr>
          <p:nvPr>
            <p:ph type="title"/>
          </p:nvPr>
        </p:nvSpPr>
        <p:spPr/>
        <p:txBody>
          <a:bodyPr/>
          <a:lstStyle/>
          <a:p>
            <a:pPr algn="ctr"/>
            <a:r>
              <a:rPr lang="tr-TR" sz="1800" b="1" dirty="0">
                <a:effectLst/>
                <a:latin typeface="Graphik"/>
              </a:rPr>
              <a:t>FAZLA SAATLERLE ÇALIŞMANIN İSPATI </a:t>
            </a:r>
            <a:br>
              <a:rPr lang="tr-TR" dirty="0"/>
            </a:br>
            <a:endParaRPr lang="tr-TR" dirty="0"/>
          </a:p>
        </p:txBody>
      </p:sp>
      <p:sp>
        <p:nvSpPr>
          <p:cNvPr id="3" name="İçerik Yer Tutucusu 2">
            <a:extLst>
              <a:ext uri="{FF2B5EF4-FFF2-40B4-BE49-F238E27FC236}">
                <a16:creationId xmlns:a16="http://schemas.microsoft.com/office/drawing/2014/main" id="{7A2D150E-7BC5-89A8-9CEE-A964C82A130D}"/>
              </a:ext>
            </a:extLst>
          </p:cNvPr>
          <p:cNvSpPr>
            <a:spLocks noGrp="1"/>
          </p:cNvSpPr>
          <p:nvPr>
            <p:ph idx="1"/>
          </p:nvPr>
        </p:nvSpPr>
        <p:spPr/>
        <p:txBody>
          <a:bodyPr>
            <a:normAutofit fontScale="85000" lnSpcReduction="10000"/>
          </a:bodyPr>
          <a:lstStyle/>
          <a:p>
            <a:r>
              <a:rPr lang="tr-TR" sz="2000" dirty="0">
                <a:effectLst/>
                <a:latin typeface="Cambria" panose="02040503050406030204" pitchFamily="18" charset="0"/>
              </a:rPr>
              <a:t>Ne </a:t>
            </a:r>
            <a:r>
              <a:rPr lang="tr-TR" sz="2000" dirty="0" err="1">
                <a:effectLst/>
                <a:latin typeface="Cambria" panose="02040503050406030204" pitchFamily="18" charset="0"/>
              </a:rPr>
              <a:t>İs</a:t>
            </a:r>
            <a:r>
              <a:rPr lang="tr-TR" sz="2000" dirty="0">
                <a:effectLst/>
                <a:latin typeface="Cambria" panose="02040503050406030204" pitchFamily="18" charset="0"/>
              </a:rPr>
              <a:t>̧ Kanunu’nda ne de </a:t>
            </a:r>
            <a:r>
              <a:rPr lang="tr-TR" sz="2000" dirty="0" err="1">
                <a:effectLst/>
                <a:latin typeface="Cambria" panose="02040503050406030204" pitchFamily="18" charset="0"/>
              </a:rPr>
              <a:t>İs</a:t>
            </a:r>
            <a:r>
              <a:rPr lang="tr-TR" sz="2000" dirty="0">
                <a:effectLst/>
                <a:latin typeface="Cambria" panose="02040503050406030204" pitchFamily="18" charset="0"/>
              </a:rPr>
              <a:t>̧ Mahkemeleri Kanunu’nda </a:t>
            </a:r>
            <a:r>
              <a:rPr lang="tr-TR" sz="2000" dirty="0" err="1">
                <a:effectLst/>
                <a:latin typeface="Cambria" panose="02040503050406030204" pitchFamily="18" charset="0"/>
              </a:rPr>
              <a:t>özel</a:t>
            </a:r>
            <a:r>
              <a:rPr lang="tr-TR" sz="2000" dirty="0">
                <a:effectLst/>
                <a:latin typeface="Cambria" panose="02040503050406030204" pitchFamily="18" charset="0"/>
              </a:rPr>
              <a:t> bir </a:t>
            </a:r>
            <a:r>
              <a:rPr lang="tr-TR" sz="2000" dirty="0" err="1">
                <a:effectLst/>
                <a:latin typeface="Cambria" panose="02040503050406030204" pitchFamily="18" charset="0"/>
              </a:rPr>
              <a:t>düzenleme</a:t>
            </a:r>
            <a:r>
              <a:rPr lang="tr-TR" sz="2000" dirty="0">
                <a:effectLst/>
                <a:latin typeface="Cambria" panose="02040503050406030204" pitchFamily="18" charset="0"/>
              </a:rPr>
              <a:t> </a:t>
            </a:r>
            <a:r>
              <a:rPr lang="tr-TR" sz="2000" dirty="0" err="1">
                <a:effectLst/>
                <a:latin typeface="Cambria" panose="02040503050406030204" pitchFamily="18" charset="0"/>
              </a:rPr>
              <a:t>bulunduğundan</a:t>
            </a:r>
            <a:r>
              <a:rPr lang="tr-TR" sz="2000" dirty="0">
                <a:effectLst/>
                <a:latin typeface="Cambria" panose="02040503050406030204" pitchFamily="18" charset="0"/>
              </a:rPr>
              <a:t>, fazla saatlerle </a:t>
            </a:r>
            <a:r>
              <a:rPr lang="tr-TR" sz="2000" dirty="0" err="1">
                <a:effectLst/>
                <a:latin typeface="Cambria" panose="02040503050406030204" pitchFamily="18" charset="0"/>
              </a:rPr>
              <a:t>çalışmaya</a:t>
            </a:r>
            <a:r>
              <a:rPr lang="tr-TR" sz="2000" dirty="0">
                <a:effectLst/>
                <a:latin typeface="Cambria" panose="02040503050406030204" pitchFamily="18" charset="0"/>
              </a:rPr>
              <a:t> </a:t>
            </a:r>
            <a:r>
              <a:rPr lang="tr-TR" sz="2000" dirty="0" err="1">
                <a:effectLst/>
                <a:latin typeface="Cambria" panose="02040503050406030204" pitchFamily="18" charset="0"/>
              </a:rPr>
              <a:t>ilişkin</a:t>
            </a:r>
            <a:r>
              <a:rPr lang="tr-TR" sz="2000" dirty="0">
                <a:effectLst/>
                <a:latin typeface="Cambria" panose="02040503050406030204" pitchFamily="18" charset="0"/>
              </a:rPr>
              <a:t> ispat </a:t>
            </a:r>
            <a:r>
              <a:rPr lang="tr-TR" sz="2000" dirty="0" err="1">
                <a:effectLst/>
                <a:latin typeface="Cambria" panose="02040503050406030204" pitchFamily="18" charset="0"/>
              </a:rPr>
              <a:t>yüku</a:t>
            </a:r>
            <a:r>
              <a:rPr lang="tr-TR" sz="2000" dirty="0">
                <a:effectLst/>
                <a:latin typeface="Cambria" panose="02040503050406030204" pitchFamily="18" charset="0"/>
              </a:rPr>
              <a:t>̈ genel </a:t>
            </a:r>
            <a:r>
              <a:rPr lang="tr-TR" sz="2000" dirty="0" err="1">
                <a:effectLst/>
                <a:latin typeface="Cambria" panose="02040503050406030204" pitchFamily="18" charset="0"/>
              </a:rPr>
              <a:t>hükümlere</a:t>
            </a:r>
            <a:r>
              <a:rPr lang="tr-TR" sz="2000" dirty="0">
                <a:effectLst/>
                <a:latin typeface="Cambria" panose="02040503050406030204" pitchFamily="18" charset="0"/>
              </a:rPr>
              <a:t> tabidir. </a:t>
            </a:r>
            <a:endParaRPr lang="tr-TR" dirty="0"/>
          </a:p>
          <a:p>
            <a:r>
              <a:rPr lang="tr-TR" sz="1800" b="1" dirty="0" err="1">
                <a:latin typeface="Cambria" panose="02040503050406030204" pitchFamily="18" charset="0"/>
              </a:rPr>
              <a:t>İ</a:t>
            </a:r>
            <a:r>
              <a:rPr lang="tr-TR" sz="1800" b="1" dirty="0" err="1">
                <a:effectLst/>
                <a:latin typeface="Cambria" panose="02040503050406030204" pitchFamily="18" charset="0"/>
              </a:rPr>
              <a:t>şverenin</a:t>
            </a:r>
            <a:r>
              <a:rPr lang="tr-TR" sz="1800" b="1" dirty="0">
                <a:effectLst/>
                <a:latin typeface="Cambria" panose="02040503050406030204" pitchFamily="18" charset="0"/>
              </a:rPr>
              <a:t> talebi </a:t>
            </a:r>
            <a:r>
              <a:rPr lang="tr-TR" sz="1800" b="1" dirty="0" err="1">
                <a:effectLst/>
                <a:latin typeface="Cambria" panose="02040503050406030204" pitchFamily="18" charset="0"/>
              </a:rPr>
              <a:t>üzerine</a:t>
            </a:r>
            <a:r>
              <a:rPr lang="tr-TR" sz="1800" b="1" dirty="0">
                <a:effectLst/>
                <a:latin typeface="Cambria" panose="02040503050406030204" pitchFamily="18" charset="0"/>
              </a:rPr>
              <a:t> </a:t>
            </a:r>
            <a:r>
              <a:rPr lang="tr-TR" sz="1800" u="sng" dirty="0">
                <a:effectLst/>
                <a:latin typeface="Cambria" panose="02040503050406030204" pitchFamily="18" charset="0"/>
              </a:rPr>
              <a:t>fazla saatlerle </a:t>
            </a:r>
            <a:r>
              <a:rPr lang="tr-TR" sz="1800" u="sng" dirty="0" err="1">
                <a:effectLst/>
                <a:latin typeface="Cambria" panose="02040503050406030204" pitchFamily="18" charset="0"/>
              </a:rPr>
              <a:t>çalışma</a:t>
            </a:r>
            <a:r>
              <a:rPr lang="tr-TR" sz="1800" u="sng" dirty="0">
                <a:effectLst/>
                <a:latin typeface="Cambria" panose="02040503050406030204" pitchFamily="18" charset="0"/>
              </a:rPr>
              <a:t> </a:t>
            </a:r>
            <a:r>
              <a:rPr lang="tr-TR" sz="1800" u="sng" dirty="0" err="1">
                <a:effectLst/>
                <a:latin typeface="Cambria" panose="02040503050406030204" pitchFamily="18" charset="0"/>
              </a:rPr>
              <a:t>yaptığını</a:t>
            </a:r>
            <a:r>
              <a:rPr lang="tr-TR" sz="1800" b="1" dirty="0">
                <a:effectLst/>
                <a:latin typeface="Cambria" panose="02040503050406030204" pitchFamily="18" charset="0"/>
              </a:rPr>
              <a:t> </a:t>
            </a:r>
            <a:r>
              <a:rPr lang="tr-TR" sz="1800" b="1" dirty="0" err="1">
                <a:effectLst/>
                <a:highlight>
                  <a:srgbClr val="FFFF00"/>
                </a:highlight>
                <a:latin typeface="Cambria" panose="02040503050406030204" pitchFamily="18" charset="0"/>
              </a:rPr>
              <a:t>işçi</a:t>
            </a:r>
            <a:r>
              <a:rPr lang="tr-TR" sz="1800" b="1" dirty="0">
                <a:effectLst/>
                <a:highlight>
                  <a:srgbClr val="FFFF00"/>
                </a:highlight>
                <a:latin typeface="Cambria" panose="02040503050406030204" pitchFamily="18" charset="0"/>
              </a:rPr>
              <a:t>; </a:t>
            </a:r>
            <a:r>
              <a:rPr lang="tr-TR" sz="1800" b="1" dirty="0">
                <a:effectLst/>
                <a:latin typeface="Cambria" panose="02040503050406030204" pitchFamily="18" charset="0"/>
              </a:rPr>
              <a:t>bu </a:t>
            </a:r>
            <a:r>
              <a:rPr lang="tr-TR" sz="1800" b="1" dirty="0" err="1">
                <a:effectLst/>
                <a:latin typeface="Cambria" panose="02040503050406030204" pitchFamily="18" charset="0"/>
              </a:rPr>
              <a:t>c</a:t>
            </a:r>
            <a:r>
              <a:rPr lang="tr-TR" sz="1800" b="1" u="sng" dirty="0" err="1">
                <a:effectLst/>
                <a:latin typeface="Cambria" panose="02040503050406030204" pitchFamily="18" charset="0"/>
              </a:rPr>
              <a:t>̧alışmaların</a:t>
            </a:r>
            <a:r>
              <a:rPr lang="tr-TR" sz="1800" b="1" u="sng" dirty="0">
                <a:effectLst/>
                <a:latin typeface="Cambria" panose="02040503050406030204" pitchFamily="18" charset="0"/>
              </a:rPr>
              <a:t> </a:t>
            </a:r>
            <a:r>
              <a:rPr lang="tr-TR" sz="1800" b="1" u="sng" dirty="0" err="1">
                <a:effectLst/>
                <a:latin typeface="Cambria" panose="02040503050406030204" pitchFamily="18" charset="0"/>
              </a:rPr>
              <a:t>karşılığının</a:t>
            </a:r>
            <a:r>
              <a:rPr lang="tr-TR" sz="1800" b="1" u="sng" dirty="0">
                <a:effectLst/>
                <a:latin typeface="Cambria" panose="02040503050406030204" pitchFamily="18" charset="0"/>
              </a:rPr>
              <a:t> </a:t>
            </a:r>
            <a:r>
              <a:rPr lang="tr-TR" sz="1800" b="1" u="sng" dirty="0" err="1">
                <a:effectLst/>
                <a:latin typeface="Cambria" panose="02040503050406030204" pitchFamily="18" charset="0"/>
              </a:rPr>
              <a:t>verildiğini</a:t>
            </a:r>
            <a:r>
              <a:rPr lang="tr-TR" sz="1800" b="1" u="sng" dirty="0">
                <a:effectLst/>
                <a:latin typeface="Cambria" panose="02040503050406030204" pitchFamily="18" charset="0"/>
              </a:rPr>
              <a:t> </a:t>
            </a:r>
            <a:r>
              <a:rPr lang="tr-TR" sz="1800" b="1" dirty="0">
                <a:effectLst/>
                <a:latin typeface="Cambria" panose="02040503050406030204" pitchFamily="18" charset="0"/>
              </a:rPr>
              <a:t>ise </a:t>
            </a:r>
            <a:r>
              <a:rPr lang="tr-TR" sz="1800" b="1" dirty="0" err="1">
                <a:effectLst/>
                <a:highlight>
                  <a:srgbClr val="FFFF00"/>
                </a:highlight>
                <a:latin typeface="Cambria" panose="02040503050406030204" pitchFamily="18" charset="0"/>
              </a:rPr>
              <a:t>işveren</a:t>
            </a:r>
            <a:r>
              <a:rPr lang="tr-TR" sz="1800" b="1" dirty="0">
                <a:effectLst/>
                <a:latin typeface="Cambria" panose="02040503050406030204" pitchFamily="18" charset="0"/>
              </a:rPr>
              <a:t> ispat etmekle </a:t>
            </a:r>
            <a:r>
              <a:rPr lang="tr-TR" sz="1800" b="1" dirty="0" err="1">
                <a:effectLst/>
                <a:latin typeface="Cambria" panose="02040503050406030204" pitchFamily="18" charset="0"/>
              </a:rPr>
              <a:t>yükümlü</a:t>
            </a:r>
            <a:r>
              <a:rPr lang="tr-TR" sz="1800" dirty="0" err="1">
                <a:effectLst/>
                <a:latin typeface="Cambria" panose="02040503050406030204" pitchFamily="18" charset="0"/>
              </a:rPr>
              <a:t>dür</a:t>
            </a:r>
            <a:r>
              <a:rPr lang="tr-TR" sz="1800" dirty="0">
                <a:effectLst/>
                <a:latin typeface="Cambria" panose="02040503050406030204" pitchFamily="18" charset="0"/>
              </a:rPr>
              <a:t>. </a:t>
            </a:r>
            <a:endParaRPr lang="tr-TR" dirty="0"/>
          </a:p>
          <a:p>
            <a:r>
              <a:rPr lang="tr-TR" sz="1800" dirty="0">
                <a:latin typeface="Cambria" panose="02040503050406030204" pitchFamily="18" charset="0"/>
              </a:rPr>
              <a:t>F</a:t>
            </a:r>
            <a:r>
              <a:rPr lang="tr-TR" sz="1800" dirty="0">
                <a:effectLst/>
                <a:latin typeface="Cambria" panose="02040503050406030204" pitchFamily="18" charset="0"/>
              </a:rPr>
              <a:t>azla saatlerle </a:t>
            </a:r>
            <a:r>
              <a:rPr lang="tr-TR" sz="1800" dirty="0" err="1">
                <a:effectLst/>
                <a:latin typeface="Cambria" panose="02040503050406030204" pitchFamily="18" charset="0"/>
              </a:rPr>
              <a:t>çalışma</a:t>
            </a:r>
            <a:r>
              <a:rPr lang="tr-TR" sz="1800" dirty="0">
                <a:effectLst/>
                <a:latin typeface="Cambria" panose="02040503050406030204" pitchFamily="18" charset="0"/>
              </a:rPr>
              <a:t> yapılması fiili bir olgu </a:t>
            </a:r>
            <a:r>
              <a:rPr lang="tr-TR" sz="1800" dirty="0" err="1">
                <a:effectLst/>
                <a:latin typeface="Cambria" panose="02040503050406030204" pitchFamily="18" charset="0"/>
              </a:rPr>
              <a:t>niteliğinde</a:t>
            </a:r>
            <a:r>
              <a:rPr lang="tr-TR" sz="1800" dirty="0">
                <a:effectLst/>
                <a:latin typeface="Cambria" panose="02040503050406030204" pitchFamily="18" charset="0"/>
              </a:rPr>
              <a:t> </a:t>
            </a:r>
            <a:r>
              <a:rPr lang="tr-TR" sz="1800" dirty="0" err="1">
                <a:effectLst/>
                <a:latin typeface="Cambria" panose="02040503050406030204" pitchFamily="18" charset="0"/>
              </a:rPr>
              <a:t>olduğundan</a:t>
            </a:r>
            <a:r>
              <a:rPr lang="tr-TR" sz="1800"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tanık beyanları </a:t>
            </a:r>
            <a:r>
              <a:rPr lang="tr-TR" sz="1800" b="1" dirty="0" err="1">
                <a:effectLst/>
                <a:latin typeface="Cambria" panose="02040503050406030204" pitchFamily="18" charset="0"/>
              </a:rPr>
              <a:t>dâhil</a:t>
            </a:r>
            <a:r>
              <a:rPr lang="tr-TR" sz="1800" b="1" dirty="0">
                <a:effectLst/>
                <a:latin typeface="Cambria" panose="02040503050406030204" pitchFamily="18" charset="0"/>
              </a:rPr>
              <a:t> her </a:t>
            </a:r>
            <a:r>
              <a:rPr lang="tr-TR" sz="1800" b="1" dirty="0" err="1">
                <a:effectLst/>
                <a:latin typeface="Cambria" panose="02040503050406030204" pitchFamily="18" charset="0"/>
              </a:rPr>
              <a:t>türlu</a:t>
            </a:r>
            <a:r>
              <a:rPr lang="tr-TR" sz="1800" b="1" dirty="0">
                <a:effectLst/>
                <a:latin typeface="Cambria" panose="02040503050406030204" pitchFamily="18" charset="0"/>
              </a:rPr>
              <a:t>̈ delille iddiasını ispat </a:t>
            </a:r>
            <a:r>
              <a:rPr lang="tr-TR" sz="1800" b="1" dirty="0" err="1">
                <a:effectLst/>
                <a:latin typeface="Cambria" panose="02040503050406030204" pitchFamily="18" charset="0"/>
              </a:rPr>
              <a:t>edebileceği</a:t>
            </a:r>
            <a:r>
              <a:rPr lang="tr-TR" sz="1800" b="1" dirty="0">
                <a:effectLst/>
                <a:latin typeface="Cambria" panose="02040503050406030204" pitchFamily="18" charset="0"/>
              </a:rPr>
              <a:t> </a:t>
            </a:r>
            <a:r>
              <a:rPr lang="tr-TR" sz="1800" dirty="0">
                <a:effectLst/>
                <a:latin typeface="Cambria" panose="02040503050406030204" pitchFamily="18" charset="0"/>
              </a:rPr>
              <a:t>kabul edilmektedir. </a:t>
            </a:r>
          </a:p>
          <a:p>
            <a:r>
              <a:rPr lang="tr-TR" sz="1800" dirty="0">
                <a:effectLst/>
                <a:latin typeface="Cambria" panose="02040503050406030204" pitchFamily="18" charset="0"/>
              </a:rPr>
              <a:t>Yargıtay Hukuk Genel Kurulu’nun 2022 yılında </a:t>
            </a:r>
            <a:r>
              <a:rPr lang="tr-TR" sz="1800" dirty="0" err="1">
                <a:effectLst/>
                <a:latin typeface="Cambria" panose="02040503050406030204" pitchFamily="18" charset="0"/>
              </a:rPr>
              <a:t>verdiği</a:t>
            </a:r>
            <a:r>
              <a:rPr lang="tr-TR" sz="1800" dirty="0">
                <a:effectLst/>
                <a:latin typeface="Cambria" panose="02040503050406030204" pitchFamily="18" charset="0"/>
              </a:rPr>
              <a:t> bir kararda ispata </a:t>
            </a:r>
            <a:r>
              <a:rPr lang="tr-TR" sz="1800" dirty="0" err="1">
                <a:effectLst/>
                <a:latin typeface="Cambria" panose="02040503050406030204" pitchFamily="18" charset="0"/>
              </a:rPr>
              <a:t>ilişkin</a:t>
            </a:r>
            <a:r>
              <a:rPr lang="tr-TR" sz="1800" dirty="0">
                <a:effectLst/>
                <a:latin typeface="Cambria" panose="02040503050406030204" pitchFamily="18" charset="0"/>
              </a:rPr>
              <a:t> esaslar </a:t>
            </a:r>
            <a:r>
              <a:rPr lang="tr-TR" sz="1800" dirty="0" err="1">
                <a:effectLst/>
                <a:latin typeface="Cambria" panose="02040503050406030204" pitchFamily="18" charset="0"/>
              </a:rPr>
              <a:t>şöyle</a:t>
            </a:r>
            <a:r>
              <a:rPr lang="tr-TR" sz="1800" dirty="0">
                <a:effectLst/>
                <a:latin typeface="Cambria" panose="02040503050406030204" pitchFamily="18" charset="0"/>
              </a:rPr>
              <a:t> </a:t>
            </a:r>
            <a:r>
              <a:rPr lang="tr-TR" sz="1800" dirty="0" err="1">
                <a:effectLst/>
                <a:latin typeface="Cambria" panose="02040503050406030204" pitchFamily="18" charset="0"/>
              </a:rPr>
              <a:t>açıklanmıştır</a:t>
            </a:r>
            <a:r>
              <a:rPr lang="tr-TR" sz="1800" dirty="0">
                <a:effectLst/>
                <a:latin typeface="Cambria" panose="02040503050406030204" pitchFamily="18" charset="0"/>
              </a:rPr>
              <a:t>: </a:t>
            </a:r>
            <a:r>
              <a:rPr lang="tr-TR" sz="1800" i="1" dirty="0">
                <a:latin typeface="Cambria" panose="02040503050406030204" pitchFamily="18" charset="0"/>
              </a:rPr>
              <a:t>... Sözü </a:t>
            </a:r>
            <a:r>
              <a:rPr lang="tr-TR" sz="1800" i="1" dirty="0">
                <a:effectLst/>
                <a:latin typeface="Cambria" panose="02040503050406030204" pitchFamily="18" charset="0"/>
              </a:rPr>
              <a:t>edilen alacakların ispatı genel </a:t>
            </a:r>
            <a:r>
              <a:rPr lang="tr-TR" sz="1800" i="1" dirty="0" err="1">
                <a:effectLst/>
                <a:latin typeface="Cambria" panose="02040503050406030204" pitchFamily="18" charset="0"/>
              </a:rPr>
              <a:t>hükümlere</a:t>
            </a:r>
            <a:r>
              <a:rPr lang="tr-TR" sz="1800" i="1" dirty="0">
                <a:effectLst/>
                <a:latin typeface="Cambria" panose="02040503050406030204" pitchFamily="18" charset="0"/>
              </a:rPr>
              <a:t> tabidir... </a:t>
            </a:r>
            <a:endParaRPr lang="tr-TR" sz="1600" dirty="0"/>
          </a:p>
          <a:p>
            <a:r>
              <a:rPr lang="tr-TR" sz="1800" b="1" i="1" dirty="0">
                <a:effectLst/>
                <a:latin typeface="Cambria" panose="02040503050406030204" pitchFamily="18" charset="0"/>
              </a:rPr>
              <a:t>Fazla </a:t>
            </a:r>
            <a:r>
              <a:rPr lang="tr-TR" sz="1800" b="1" i="1" dirty="0" err="1">
                <a:effectLst/>
                <a:latin typeface="Cambria" panose="02040503050406030204" pitchFamily="18" charset="0"/>
              </a:rPr>
              <a:t>çalışma</a:t>
            </a:r>
            <a:r>
              <a:rPr lang="tr-TR" sz="1800" b="1" i="1" dirty="0">
                <a:effectLst/>
                <a:latin typeface="Cambria" panose="02040503050406030204" pitchFamily="18" charset="0"/>
              </a:rPr>
              <a:t> </a:t>
            </a:r>
            <a:r>
              <a:rPr lang="tr-TR" sz="1800" b="1" i="1" dirty="0" err="1">
                <a:effectLst/>
                <a:latin typeface="Cambria" panose="02040503050406030204" pitchFamily="18" charset="0"/>
              </a:rPr>
              <a:t>yaptığını</a:t>
            </a:r>
            <a:r>
              <a:rPr lang="tr-TR" sz="1800" b="1" i="1" dirty="0">
                <a:effectLst/>
                <a:latin typeface="Cambria" panose="02040503050406030204" pitchFamily="18" charset="0"/>
              </a:rPr>
              <a:t>, ulusal bayram ve genel tatil </a:t>
            </a:r>
            <a:r>
              <a:rPr lang="tr-TR" sz="1800" b="1" i="1" dirty="0" err="1">
                <a:effectLst/>
                <a:latin typeface="Cambria" panose="02040503050406030204" pitchFamily="18" charset="0"/>
              </a:rPr>
              <a:t>günlerinde</a:t>
            </a:r>
            <a:r>
              <a:rPr lang="tr-TR" sz="1800" b="1" i="1" dirty="0">
                <a:effectLst/>
                <a:latin typeface="Cambria" panose="02040503050406030204" pitchFamily="18" charset="0"/>
              </a:rPr>
              <a:t> </a:t>
            </a:r>
            <a:r>
              <a:rPr lang="tr-TR" sz="1800" b="1" i="1" dirty="0" err="1">
                <a:effectLst/>
                <a:latin typeface="Cambria" panose="02040503050406030204" pitchFamily="18" charset="0"/>
              </a:rPr>
              <a:t>çalıştığını</a:t>
            </a:r>
            <a:r>
              <a:rPr lang="tr-TR" sz="1800" b="1" i="1" dirty="0">
                <a:effectLst/>
                <a:latin typeface="Cambria" panose="02040503050406030204" pitchFamily="18" charset="0"/>
              </a:rPr>
              <a:t> iddia eden </a:t>
            </a:r>
            <a:r>
              <a:rPr lang="tr-TR" sz="1800" b="1" i="1" dirty="0" err="1">
                <a:effectLst/>
                <a:latin typeface="Cambria" panose="02040503050406030204" pitchFamily="18" charset="0"/>
              </a:rPr>
              <a:t>işçi</a:t>
            </a:r>
            <a:r>
              <a:rPr lang="tr-TR" sz="1800" b="1" i="1" dirty="0">
                <a:effectLst/>
                <a:latin typeface="Cambria" panose="02040503050406030204" pitchFamily="18" charset="0"/>
              </a:rPr>
              <a:t> kural olarak bu iddiasını ispat etmek zorundadır. Fiili bir olgu </a:t>
            </a:r>
            <a:r>
              <a:rPr lang="tr-TR" sz="1800" b="1" i="1" dirty="0" err="1">
                <a:effectLst/>
                <a:latin typeface="Cambria" panose="02040503050406030204" pitchFamily="18" charset="0"/>
              </a:rPr>
              <a:t>söz</a:t>
            </a:r>
            <a:r>
              <a:rPr lang="tr-TR" sz="1800" b="1" i="1" dirty="0">
                <a:effectLst/>
                <a:latin typeface="Cambria" panose="02040503050406030204" pitchFamily="18" charset="0"/>
              </a:rPr>
              <a:t> konusu </a:t>
            </a:r>
            <a:r>
              <a:rPr lang="tr-TR" sz="1800" b="1" i="1" dirty="0" err="1">
                <a:effectLst/>
                <a:latin typeface="Cambria" panose="02040503050406030204" pitchFamily="18" charset="0"/>
              </a:rPr>
              <a:t>olduğundan</a:t>
            </a:r>
            <a:r>
              <a:rPr lang="tr-TR" sz="1800" b="1" i="1" dirty="0">
                <a:effectLst/>
                <a:latin typeface="Cambria" panose="02040503050406030204" pitchFamily="18" charset="0"/>
              </a:rPr>
              <a:t> kural olarak </a:t>
            </a:r>
            <a:r>
              <a:rPr lang="tr-TR" sz="1800" b="1" i="1" dirty="0" err="1">
                <a:effectLst/>
                <a:latin typeface="Cambria" panose="02040503050406030204" pitchFamily="18" charset="0"/>
              </a:rPr>
              <a:t>işçi</a:t>
            </a:r>
            <a:r>
              <a:rPr lang="tr-TR" sz="1800" b="1" i="1" dirty="0">
                <a:effectLst/>
                <a:latin typeface="Cambria" panose="02040503050406030204" pitchFamily="18" charset="0"/>
              </a:rPr>
              <a:t> fazla </a:t>
            </a:r>
            <a:r>
              <a:rPr lang="tr-TR" sz="1800" b="1" i="1" dirty="0" err="1">
                <a:effectLst/>
                <a:latin typeface="Cambria" panose="02040503050406030204" pitchFamily="18" charset="0"/>
              </a:rPr>
              <a:t>çalışma</a:t>
            </a:r>
            <a:r>
              <a:rPr lang="tr-TR" sz="1800" b="1" i="1" dirty="0">
                <a:effectLst/>
                <a:latin typeface="Cambria" panose="02040503050406030204" pitchFamily="18" charset="0"/>
              </a:rPr>
              <a:t> </a:t>
            </a:r>
            <a:r>
              <a:rPr lang="tr-TR" sz="1800" b="1" i="1" dirty="0" err="1">
                <a:effectLst/>
                <a:latin typeface="Cambria" panose="02040503050406030204" pitchFamily="18" charset="0"/>
              </a:rPr>
              <a:t>yaptığını</a:t>
            </a:r>
            <a:r>
              <a:rPr lang="tr-TR" sz="1800" b="1" i="1" dirty="0">
                <a:effectLst/>
                <a:latin typeface="Cambria" panose="02040503050406030204" pitchFamily="18" charset="0"/>
              </a:rPr>
              <a:t>, ulusal bayram ve genel tatil </a:t>
            </a:r>
            <a:r>
              <a:rPr lang="tr-TR" sz="1800" b="1" i="1" dirty="0" err="1">
                <a:effectLst/>
                <a:latin typeface="Cambria" panose="02040503050406030204" pitchFamily="18" charset="0"/>
              </a:rPr>
              <a:t>günlerinde</a:t>
            </a:r>
            <a:r>
              <a:rPr lang="tr-TR" sz="1800" b="1" i="1" dirty="0">
                <a:effectLst/>
                <a:latin typeface="Cambria" panose="02040503050406030204" pitchFamily="18" charset="0"/>
              </a:rPr>
              <a:t> </a:t>
            </a:r>
            <a:r>
              <a:rPr lang="tr-TR" sz="1800" b="1" i="1" dirty="0" err="1">
                <a:effectLst/>
                <a:latin typeface="Cambria" panose="02040503050406030204" pitchFamily="18" charset="0"/>
              </a:rPr>
              <a:t>çalıştığını</a:t>
            </a:r>
            <a:r>
              <a:rPr lang="tr-TR" sz="1800" b="1" i="1" dirty="0">
                <a:effectLst/>
                <a:latin typeface="Cambria" panose="02040503050406030204" pitchFamily="18" charset="0"/>
              </a:rPr>
              <a:t> her </a:t>
            </a:r>
            <a:r>
              <a:rPr lang="tr-TR" sz="1800" b="1" i="1" dirty="0" err="1">
                <a:effectLst/>
                <a:latin typeface="Cambria" panose="02040503050406030204" pitchFamily="18" charset="0"/>
              </a:rPr>
              <a:t>türlu</a:t>
            </a:r>
            <a:r>
              <a:rPr lang="tr-TR" sz="1800" b="1" i="1" dirty="0">
                <a:effectLst/>
                <a:latin typeface="Cambria" panose="02040503050406030204" pitchFamily="18" charset="0"/>
              </a:rPr>
              <a:t>̈ delille ispat edebilir.</a:t>
            </a:r>
          </a:p>
          <a:p>
            <a:r>
              <a:rPr lang="tr-TR" sz="1800" b="1" dirty="0">
                <a:effectLst/>
                <a:latin typeface="Cambria" panose="02040503050406030204" pitchFamily="18" charset="0"/>
              </a:rPr>
              <a:t>Fazla saatlerle </a:t>
            </a:r>
            <a:r>
              <a:rPr lang="tr-TR" sz="1800" b="1" dirty="0" err="1">
                <a:effectLst/>
                <a:latin typeface="Cambria" panose="02040503050406030204" pitchFamily="18" charset="0"/>
              </a:rPr>
              <a:t>çalışmanın</a:t>
            </a:r>
            <a:r>
              <a:rPr lang="tr-TR" sz="1800" b="1" dirty="0">
                <a:effectLst/>
                <a:latin typeface="Cambria" panose="02040503050406030204" pitchFamily="18" charset="0"/>
              </a:rPr>
              <a:t> </a:t>
            </a:r>
            <a:r>
              <a:rPr lang="tr-TR" sz="1800" b="1" dirty="0" err="1">
                <a:effectLst/>
                <a:latin typeface="Cambria" panose="02040503050406030204" pitchFamily="18" charset="0"/>
              </a:rPr>
              <a:t>karşılığının</a:t>
            </a:r>
            <a:r>
              <a:rPr lang="tr-TR" sz="1800" b="1" dirty="0">
                <a:effectLst/>
                <a:latin typeface="Cambria" panose="02040503050406030204" pitchFamily="18" charset="0"/>
              </a:rPr>
              <a:t> </a:t>
            </a:r>
            <a:r>
              <a:rPr lang="tr-TR" sz="1800" b="1" dirty="0" err="1">
                <a:effectLst/>
                <a:latin typeface="Cambria" panose="02040503050406030204" pitchFamily="18" charset="0"/>
              </a:rPr>
              <a:t>verildiği</a:t>
            </a:r>
            <a:r>
              <a:rPr lang="tr-TR" sz="1800" b="1" dirty="0">
                <a:effectLst/>
                <a:latin typeface="Cambria" panose="02040503050406030204" pitchFamily="18" charset="0"/>
              </a:rPr>
              <a:t> ise hukuki bir </a:t>
            </a:r>
            <a:r>
              <a:rPr lang="tr-TR" sz="1800" b="1" dirty="0" err="1">
                <a:effectLst/>
                <a:latin typeface="Cambria" panose="02040503050406030204" pitchFamily="18" charset="0"/>
              </a:rPr>
              <a:t>işlem</a:t>
            </a:r>
            <a:r>
              <a:rPr lang="tr-TR" sz="1800" b="1" dirty="0">
                <a:effectLst/>
                <a:latin typeface="Cambria" panose="02040503050406030204" pitchFamily="18" charset="0"/>
              </a:rPr>
              <a:t> </a:t>
            </a:r>
            <a:r>
              <a:rPr lang="tr-TR" sz="1800" b="1" dirty="0" err="1">
                <a:effectLst/>
                <a:latin typeface="Cambria" panose="02040503050406030204" pitchFamily="18" charset="0"/>
              </a:rPr>
              <a:t>olduğundan</a:t>
            </a:r>
            <a:r>
              <a:rPr lang="tr-TR" sz="1800" b="1" dirty="0">
                <a:effectLst/>
                <a:latin typeface="Cambria" panose="02040503050406030204" pitchFamily="18" charset="0"/>
              </a:rPr>
              <a:t>, </a:t>
            </a:r>
            <a:r>
              <a:rPr lang="tr-TR" sz="1800" b="1" u="sng" dirty="0" err="1">
                <a:effectLst/>
                <a:latin typeface="Cambria" panose="02040503050406030204" pitchFamily="18" charset="0"/>
              </a:rPr>
              <a:t>işveren</a:t>
            </a:r>
            <a:r>
              <a:rPr lang="tr-TR" sz="1800" b="1" dirty="0">
                <a:effectLst/>
                <a:latin typeface="Cambria" panose="02040503050406030204" pitchFamily="18" charset="0"/>
              </a:rPr>
              <a:t> bunu ancak mevzuatta </a:t>
            </a:r>
            <a:r>
              <a:rPr lang="tr-TR" sz="1800" b="1" dirty="0" err="1">
                <a:effectLst/>
                <a:latin typeface="Cambria" panose="02040503050406030204" pitchFamily="18" charset="0"/>
              </a:rPr>
              <a:t>öngörülen</a:t>
            </a:r>
            <a:r>
              <a:rPr lang="tr-TR" sz="1800" b="1" dirty="0">
                <a:effectLst/>
                <a:latin typeface="Cambria" panose="02040503050406030204" pitchFamily="18" charset="0"/>
              </a:rPr>
              <a:t> </a:t>
            </a:r>
            <a:r>
              <a:rPr lang="tr-TR" sz="1800" b="1" dirty="0">
                <a:effectLst/>
                <a:highlight>
                  <a:srgbClr val="FFFF00"/>
                </a:highlight>
                <a:latin typeface="Cambria" panose="02040503050406030204" pitchFamily="18" charset="0"/>
              </a:rPr>
              <a:t>yazılı delillerle ispat edebilir</a:t>
            </a:r>
            <a:r>
              <a:rPr lang="tr-TR" sz="1800" dirty="0">
                <a:effectLst/>
                <a:latin typeface="Cambria" panose="02040503050406030204" pitchFamily="18" charset="0"/>
              </a:rPr>
              <a:t>. </a:t>
            </a:r>
            <a:endParaRPr lang="tr-TR" sz="1400" dirty="0"/>
          </a:p>
          <a:p>
            <a:endParaRPr lang="tr-TR" sz="1600" dirty="0"/>
          </a:p>
          <a:p>
            <a:endParaRPr lang="tr-TR" sz="1800" dirty="0">
              <a:effectLst/>
              <a:latin typeface="Cambria" panose="02040503050406030204" pitchFamily="18" charset="0"/>
            </a:endParaRPr>
          </a:p>
          <a:p>
            <a:endParaRPr lang="tr-TR" dirty="0"/>
          </a:p>
          <a:p>
            <a:endParaRPr lang="tr-TR" dirty="0"/>
          </a:p>
        </p:txBody>
      </p:sp>
    </p:spTree>
    <p:extLst>
      <p:ext uri="{BB962C8B-B14F-4D97-AF65-F5344CB8AC3E}">
        <p14:creationId xmlns:p14="http://schemas.microsoft.com/office/powerpoint/2010/main" val="1639552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063DC-4B80-D30F-D08F-3FEB550992C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74A4C6C-9831-86A7-BBA1-855CEC8A1FE3}"/>
              </a:ext>
            </a:extLst>
          </p:cNvPr>
          <p:cNvSpPr>
            <a:spLocks noGrp="1"/>
          </p:cNvSpPr>
          <p:nvPr>
            <p:ph idx="1"/>
          </p:nvPr>
        </p:nvSpPr>
        <p:spPr/>
        <p:txBody>
          <a:bodyPr/>
          <a:lstStyle/>
          <a:p>
            <a:r>
              <a:rPr lang="tr-TR" sz="1800" i="1" dirty="0" err="1">
                <a:effectLst/>
                <a:latin typeface="Cambria" panose="02040503050406030204" pitchFamily="18" charset="0"/>
              </a:rPr>
              <a:t>Yüksek</a:t>
            </a:r>
            <a:r>
              <a:rPr lang="tr-TR" sz="1800" i="1" dirty="0">
                <a:effectLst/>
                <a:latin typeface="Cambria" panose="02040503050406030204" pitchFamily="18" charset="0"/>
              </a:rPr>
              <a:t> Mahkeme </a:t>
            </a:r>
            <a:r>
              <a:rPr lang="tr-TR" sz="1800" b="1" i="1" dirty="0" err="1">
                <a:effectLst/>
                <a:latin typeface="Cambria" panose="02040503050406030204" pitchFamily="18" charset="0"/>
              </a:rPr>
              <a:t>çalışma</a:t>
            </a:r>
            <a:r>
              <a:rPr lang="tr-TR" sz="1800" b="1" i="1" dirty="0">
                <a:effectLst/>
                <a:latin typeface="Cambria" panose="02040503050406030204" pitchFamily="18" charset="0"/>
              </a:rPr>
              <a:t> saatlerini kendisi belirleyen </a:t>
            </a:r>
            <a:r>
              <a:rPr lang="tr-TR" sz="1800" b="1" i="1" dirty="0" err="1">
                <a:effectLst/>
                <a:latin typeface="Cambria" panose="02040503050406030204" pitchFamily="18" charset="0"/>
              </a:rPr>
              <a:t>üst</a:t>
            </a:r>
            <a:r>
              <a:rPr lang="tr-TR" sz="1800" b="1" i="1" dirty="0">
                <a:effectLst/>
                <a:latin typeface="Cambria" panose="02040503050406030204" pitchFamily="18" charset="0"/>
              </a:rPr>
              <a:t> </a:t>
            </a:r>
            <a:r>
              <a:rPr lang="tr-TR" sz="1800" b="1" i="1" dirty="0" err="1">
                <a:effectLst/>
                <a:latin typeface="Cambria" panose="02040503050406030204" pitchFamily="18" charset="0"/>
              </a:rPr>
              <a:t>düzey</a:t>
            </a:r>
            <a:r>
              <a:rPr lang="tr-TR" sz="1800" b="1" i="1" dirty="0">
                <a:effectLst/>
                <a:latin typeface="Cambria" panose="02040503050406030204" pitchFamily="18" charset="0"/>
              </a:rPr>
              <a:t> </a:t>
            </a:r>
            <a:r>
              <a:rPr lang="tr-TR" sz="1800" b="1" i="1" dirty="0" err="1">
                <a:effectLst/>
                <a:latin typeface="Cambria" panose="02040503050406030204" pitchFamily="18" charset="0"/>
              </a:rPr>
              <a:t>yöneticilerin</a:t>
            </a:r>
            <a:r>
              <a:rPr lang="tr-TR" sz="1800" b="1" i="1" dirty="0">
                <a:effectLst/>
                <a:latin typeface="Cambria" panose="02040503050406030204" pitchFamily="18" charset="0"/>
              </a:rPr>
              <a:t> fazla </a:t>
            </a:r>
            <a:r>
              <a:rPr lang="tr-TR" sz="1800" b="1" i="1" dirty="0" err="1">
                <a:effectLst/>
                <a:latin typeface="Cambria" panose="02040503050406030204" pitchFamily="18" charset="0"/>
              </a:rPr>
              <a:t>çalışmaya</a:t>
            </a:r>
            <a:r>
              <a:rPr lang="tr-TR" sz="1800" b="1" i="1" dirty="0">
                <a:effectLst/>
                <a:latin typeface="Cambria" panose="02040503050406030204" pitchFamily="18" charset="0"/>
              </a:rPr>
              <a:t> hak </a:t>
            </a:r>
            <a:r>
              <a:rPr lang="tr-TR" sz="1800" b="1" i="1" dirty="0" err="1">
                <a:effectLst/>
                <a:latin typeface="Cambria" panose="02040503050406030204" pitchFamily="18" charset="0"/>
              </a:rPr>
              <a:t>kazanamayacağı</a:t>
            </a:r>
            <a:r>
              <a:rPr lang="tr-TR" sz="1800" dirty="0" err="1">
                <a:effectLst/>
                <a:latin typeface="Cambria" panose="02040503050406030204" pitchFamily="18" charset="0"/>
              </a:rPr>
              <a:t>nı</a:t>
            </a:r>
            <a:r>
              <a:rPr lang="tr-TR" sz="1800" dirty="0">
                <a:effectLst/>
                <a:latin typeface="Cambria" panose="02040503050406030204" pitchFamily="18" charset="0"/>
              </a:rPr>
              <a:t> kabul etmektedir. </a:t>
            </a:r>
            <a:r>
              <a:rPr lang="tr-TR" sz="1800" dirty="0" err="1">
                <a:effectLst/>
                <a:latin typeface="Cambria" panose="02040503050406030204" pitchFamily="18" charset="0"/>
              </a:rPr>
              <a:t>İşverence</a:t>
            </a:r>
            <a:r>
              <a:rPr lang="tr-TR" sz="1800" dirty="0">
                <a:effectLst/>
                <a:latin typeface="Cambria" panose="02040503050406030204" pitchFamily="18" charset="0"/>
              </a:rPr>
              <a:t> bu </a:t>
            </a:r>
            <a:r>
              <a:rPr lang="tr-TR" sz="1800" dirty="0" err="1">
                <a:effectLst/>
                <a:latin typeface="Cambria" panose="02040503050406030204" pitchFamily="18" charset="0"/>
              </a:rPr>
              <a:t>yönde</a:t>
            </a:r>
            <a:r>
              <a:rPr lang="tr-TR" sz="1800" dirty="0">
                <a:effectLst/>
                <a:latin typeface="Cambria" panose="02040503050406030204" pitchFamily="18" charset="0"/>
              </a:rPr>
              <a:t> iddiada bulunulan dosyaya </a:t>
            </a:r>
            <a:r>
              <a:rPr lang="tr-TR" sz="1800" dirty="0" err="1">
                <a:effectLst/>
                <a:latin typeface="Cambria" panose="02040503050406030204" pitchFamily="18" charset="0"/>
              </a:rPr>
              <a:t>ilişkin</a:t>
            </a:r>
            <a:r>
              <a:rPr lang="tr-TR" sz="1800" dirty="0">
                <a:effectLst/>
                <a:latin typeface="Cambria" panose="02040503050406030204" pitchFamily="18" charset="0"/>
              </a:rPr>
              <a:t> verilen karara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“her ne kadar davalı tarafından davacının </a:t>
            </a:r>
            <a:r>
              <a:rPr lang="tr-TR" sz="1800" i="1" dirty="0" err="1">
                <a:effectLst/>
                <a:latin typeface="Cambria" panose="02040503050406030204" pitchFamily="18" charset="0"/>
              </a:rPr>
              <a:t>üst</a:t>
            </a:r>
            <a:r>
              <a:rPr lang="tr-TR" sz="1800" i="1" dirty="0">
                <a:effectLst/>
                <a:latin typeface="Cambria" panose="02040503050406030204" pitchFamily="18" charset="0"/>
              </a:rPr>
              <a:t> </a:t>
            </a:r>
            <a:r>
              <a:rPr lang="tr-TR" sz="1800" i="1" dirty="0" err="1">
                <a:effectLst/>
                <a:latin typeface="Cambria" panose="02040503050406030204" pitchFamily="18" charset="0"/>
              </a:rPr>
              <a:t>düzey</a:t>
            </a:r>
            <a:r>
              <a:rPr lang="tr-TR" sz="1800" i="1" dirty="0">
                <a:effectLst/>
                <a:latin typeface="Cambria" panose="02040503050406030204" pitchFamily="18" charset="0"/>
              </a:rPr>
              <a:t> </a:t>
            </a:r>
            <a:r>
              <a:rPr lang="tr-TR" sz="1800" i="1" dirty="0" err="1">
                <a:effectLst/>
                <a:latin typeface="Cambria" panose="02040503050406030204" pitchFamily="18" charset="0"/>
              </a:rPr>
              <a:t>yönetici</a:t>
            </a:r>
            <a:r>
              <a:rPr lang="tr-TR" sz="1800" i="1" dirty="0">
                <a:effectLst/>
                <a:latin typeface="Cambria" panose="02040503050406030204" pitchFamily="18" charset="0"/>
              </a:rPr>
              <a:t> </a:t>
            </a:r>
            <a:r>
              <a:rPr lang="tr-TR" sz="1800" i="1" dirty="0" err="1">
                <a:effectLst/>
                <a:latin typeface="Cambria" panose="02040503050406030204" pitchFamily="18" charset="0"/>
              </a:rPr>
              <a:t>olduğu</a:t>
            </a:r>
            <a:r>
              <a:rPr lang="tr-TR" sz="1800" i="1" dirty="0">
                <a:effectLst/>
                <a:latin typeface="Cambria" panose="02040503050406030204" pitchFamily="18" charset="0"/>
              </a:rPr>
              <a:t> ve </a:t>
            </a:r>
            <a:r>
              <a:rPr lang="tr-TR" sz="1800" i="1" dirty="0" err="1">
                <a:effectLst/>
                <a:latin typeface="Cambria" panose="02040503050406030204" pitchFamily="18" charset="0"/>
              </a:rPr>
              <a:t>çalışma</a:t>
            </a:r>
            <a:r>
              <a:rPr lang="tr-TR" sz="1800" i="1" dirty="0">
                <a:effectLst/>
                <a:latin typeface="Cambria" panose="02040503050406030204" pitchFamily="18" charset="0"/>
              </a:rPr>
              <a:t> saatlerini kendisinin </a:t>
            </a:r>
            <a:r>
              <a:rPr lang="tr-TR" sz="1800" i="1" dirty="0" err="1">
                <a:effectLst/>
                <a:latin typeface="Cambria" panose="02040503050406030204" pitchFamily="18" charset="0"/>
              </a:rPr>
              <a:t>belirlediği</a:t>
            </a:r>
            <a:r>
              <a:rPr lang="tr-TR" sz="1800" i="1" dirty="0">
                <a:effectLst/>
                <a:latin typeface="Cambria" panose="02040503050406030204" pitchFamily="18" charset="0"/>
              </a:rPr>
              <a:t> </a:t>
            </a:r>
            <a:r>
              <a:rPr lang="tr-TR" sz="1800" i="1" dirty="0" err="1">
                <a:effectLst/>
                <a:latin typeface="Cambria" panose="02040503050406030204" pitchFamily="18" charset="0"/>
              </a:rPr>
              <a:t>savunulmus</a:t>
            </a:r>
            <a:r>
              <a:rPr lang="tr-TR" sz="1800" i="1" dirty="0">
                <a:effectLst/>
                <a:latin typeface="Cambria" panose="02040503050406030204" pitchFamily="18" charset="0"/>
              </a:rPr>
              <a:t>̧ ise de dinlenen tanık beyanları, dosya arasında bulunan ve davalı tarafından itiraz edilmeyen imzasız </a:t>
            </a:r>
            <a:r>
              <a:rPr lang="tr-TR" sz="1800" i="1" dirty="0" err="1">
                <a:effectLst/>
                <a:latin typeface="Cambria" panose="02040503050406030204" pitchFamily="18" charset="0"/>
              </a:rPr>
              <a:t>nöbet</a:t>
            </a:r>
            <a:r>
              <a:rPr lang="tr-TR" sz="1800" i="1" dirty="0">
                <a:effectLst/>
                <a:latin typeface="Cambria" panose="02040503050406030204" pitchFamily="18" charset="0"/>
              </a:rPr>
              <a:t> </a:t>
            </a:r>
            <a:r>
              <a:rPr lang="tr-TR" sz="1800" i="1" dirty="0" err="1">
                <a:effectLst/>
                <a:latin typeface="Cambria" panose="02040503050406030204" pitchFamily="18" charset="0"/>
              </a:rPr>
              <a:t>çizelgeleri</a:t>
            </a:r>
            <a:r>
              <a:rPr lang="tr-TR" sz="1800" i="1" dirty="0">
                <a:effectLst/>
                <a:latin typeface="Cambria" panose="02040503050406030204" pitchFamily="18" charset="0"/>
              </a:rPr>
              <a:t> ve e-postalar dikkate </a:t>
            </a:r>
            <a:r>
              <a:rPr lang="tr-TR" sz="1800" i="1" dirty="0" err="1">
                <a:effectLst/>
                <a:latin typeface="Cambria" panose="02040503050406030204" pitchFamily="18" charset="0"/>
              </a:rPr>
              <a:t>alındığında</a:t>
            </a:r>
            <a:r>
              <a:rPr lang="tr-TR" sz="1800" i="1" dirty="0">
                <a:effectLst/>
                <a:latin typeface="Cambria" panose="02040503050406030204" pitchFamily="18" charset="0"/>
              </a:rPr>
              <a:t> davacının </a:t>
            </a:r>
            <a:r>
              <a:rPr lang="tr-TR" sz="1800" i="1" dirty="0" err="1">
                <a:effectLst/>
                <a:latin typeface="Cambria" panose="02040503050406030204" pitchFamily="18" charset="0"/>
              </a:rPr>
              <a:t>çalışma</a:t>
            </a:r>
            <a:r>
              <a:rPr lang="tr-TR" sz="1800" i="1" dirty="0">
                <a:effectLst/>
                <a:latin typeface="Cambria" panose="02040503050406030204" pitchFamily="18" charset="0"/>
              </a:rPr>
              <a:t> saatlerinin kendisi tarafından </a:t>
            </a:r>
            <a:r>
              <a:rPr lang="tr-TR" sz="1800" i="1" dirty="0" err="1">
                <a:effectLst/>
                <a:latin typeface="Cambria" panose="02040503050406030204" pitchFamily="18" charset="0"/>
              </a:rPr>
              <a:t>belirlendiğine</a:t>
            </a:r>
            <a:r>
              <a:rPr lang="tr-TR" sz="1800" i="1" dirty="0">
                <a:effectLst/>
                <a:latin typeface="Cambria" panose="02040503050406030204" pitchFamily="18" charset="0"/>
              </a:rPr>
              <a:t> </a:t>
            </a:r>
            <a:r>
              <a:rPr lang="tr-TR" sz="1800" i="1" dirty="0" err="1">
                <a:effectLst/>
                <a:latin typeface="Cambria" panose="02040503050406030204" pitchFamily="18" charset="0"/>
              </a:rPr>
              <a:t>ilişkin</a:t>
            </a:r>
            <a:r>
              <a:rPr lang="tr-TR" sz="1800" i="1" dirty="0">
                <a:effectLst/>
                <a:latin typeface="Cambria" panose="02040503050406030204" pitchFamily="18" charset="0"/>
              </a:rPr>
              <a:t> somut delil </a:t>
            </a:r>
            <a:r>
              <a:rPr lang="tr-TR" sz="1800" i="1" dirty="0" err="1">
                <a:effectLst/>
                <a:latin typeface="Cambria" panose="02040503050406030204" pitchFamily="18" charset="0"/>
              </a:rPr>
              <a:t>bulunmadığı</a:t>
            </a:r>
            <a:r>
              <a:rPr lang="tr-TR" sz="1800" i="1" dirty="0">
                <a:effectLst/>
                <a:latin typeface="Cambria" panose="02040503050406030204" pitchFamily="18" charset="0"/>
              </a:rPr>
              <a:t>, davacının </a:t>
            </a:r>
            <a:r>
              <a:rPr lang="tr-TR" sz="1800" i="1" dirty="0" err="1">
                <a:effectLst/>
                <a:latin typeface="Cambria" panose="02040503050406030204" pitchFamily="18" charset="0"/>
              </a:rPr>
              <a:t>yüksek</a:t>
            </a:r>
            <a:r>
              <a:rPr lang="tr-TR" sz="1800" i="1" dirty="0">
                <a:effectLst/>
                <a:latin typeface="Cambria" panose="02040503050406030204" pitchFamily="18" charset="0"/>
              </a:rPr>
              <a:t> </a:t>
            </a:r>
            <a:r>
              <a:rPr lang="tr-TR" sz="1800" i="1" dirty="0" err="1">
                <a:effectLst/>
                <a:latin typeface="Cambria" panose="02040503050406030204" pitchFamily="18" charset="0"/>
              </a:rPr>
              <a:t>ücretle</a:t>
            </a:r>
            <a:r>
              <a:rPr lang="tr-TR" sz="1800" i="1" dirty="0">
                <a:effectLst/>
                <a:latin typeface="Cambria" panose="02040503050406030204" pitchFamily="18" charset="0"/>
              </a:rPr>
              <a:t> </a:t>
            </a:r>
            <a:r>
              <a:rPr lang="tr-TR" sz="1800" i="1" dirty="0" err="1">
                <a:effectLst/>
                <a:latin typeface="Cambria" panose="02040503050406030204" pitchFamily="18" charset="0"/>
              </a:rPr>
              <a:t>yönetici</a:t>
            </a:r>
            <a:r>
              <a:rPr lang="tr-TR" sz="1800" i="1" dirty="0">
                <a:effectLst/>
                <a:latin typeface="Cambria" panose="02040503050406030204" pitchFamily="18" charset="0"/>
              </a:rPr>
              <a:t> olarak </a:t>
            </a:r>
            <a:r>
              <a:rPr lang="tr-TR" sz="1800" i="1" dirty="0" err="1">
                <a:effectLst/>
                <a:latin typeface="Cambria" panose="02040503050406030204" pitchFamily="18" charset="0"/>
              </a:rPr>
              <a:t>çalışmasının</a:t>
            </a:r>
            <a:r>
              <a:rPr lang="tr-TR" sz="1800" i="1" dirty="0">
                <a:effectLst/>
                <a:latin typeface="Cambria" panose="02040503050406030204" pitchFamily="18" charset="0"/>
              </a:rPr>
              <a:t> her zaman </a:t>
            </a:r>
            <a:r>
              <a:rPr lang="tr-TR" sz="1800" i="1" dirty="0" err="1">
                <a:effectLst/>
                <a:latin typeface="Cambria" panose="02040503050406030204" pitchFamily="18" charset="0"/>
              </a:rPr>
              <a:t>için</a:t>
            </a:r>
            <a:r>
              <a:rPr lang="tr-TR" sz="1800" i="1" dirty="0">
                <a:effectLst/>
                <a:latin typeface="Cambria" panose="02040503050406030204" pitchFamily="18" charset="0"/>
              </a:rPr>
              <a:t> mesai saatlerini kendisinin </a:t>
            </a:r>
            <a:r>
              <a:rPr lang="tr-TR" sz="1800" i="1" dirty="0" err="1">
                <a:effectLst/>
                <a:latin typeface="Cambria" panose="02040503050406030204" pitchFamily="18" charset="0"/>
              </a:rPr>
              <a:t>belirlediği</a:t>
            </a:r>
            <a:r>
              <a:rPr lang="tr-TR" sz="1800" i="1" dirty="0">
                <a:effectLst/>
                <a:latin typeface="Cambria" panose="02040503050406030204" pitchFamily="18" charset="0"/>
              </a:rPr>
              <a:t> anlamına </a:t>
            </a:r>
            <a:r>
              <a:rPr lang="tr-TR" sz="1800" i="1" dirty="0" err="1">
                <a:effectLst/>
                <a:latin typeface="Cambria" panose="02040503050406030204" pitchFamily="18" charset="0"/>
              </a:rPr>
              <a:t>gelmeyeceği</a:t>
            </a:r>
            <a:r>
              <a:rPr lang="tr-TR" sz="1800" i="1" dirty="0">
                <a:effectLst/>
                <a:latin typeface="Cambria" panose="02040503050406030204" pitchFamily="18" charset="0"/>
              </a:rPr>
              <a:t> ve fazla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alacağının</a:t>
            </a:r>
            <a:r>
              <a:rPr lang="tr-TR" sz="1800" i="1" dirty="0">
                <a:effectLst/>
                <a:latin typeface="Cambria" panose="02040503050406030204" pitchFamily="18" charset="0"/>
              </a:rPr>
              <a:t> </a:t>
            </a:r>
            <a:r>
              <a:rPr lang="tr-TR" sz="1800" i="1" dirty="0" err="1">
                <a:effectLst/>
                <a:latin typeface="Cambria" panose="02040503050406030204" pitchFamily="18" charset="0"/>
              </a:rPr>
              <a:t>ispatlandığı</a:t>
            </a:r>
            <a:r>
              <a:rPr lang="tr-TR" sz="1800" i="1" dirty="0">
                <a:effectLst/>
                <a:latin typeface="Cambria" panose="02040503050406030204" pitchFamily="18" charset="0"/>
              </a:rPr>
              <a:t>; tanık beyanlarına </a:t>
            </a:r>
            <a:r>
              <a:rPr lang="tr-TR" sz="1800" i="1" dirty="0" err="1">
                <a:effectLst/>
                <a:latin typeface="Cambria" panose="02040503050406030204" pitchFamily="18" charset="0"/>
              </a:rPr>
              <a:t>göre</a:t>
            </a:r>
            <a:r>
              <a:rPr lang="tr-TR" sz="1800" i="1" dirty="0">
                <a:effectLst/>
                <a:latin typeface="Cambria" panose="02040503050406030204" pitchFamily="18" charset="0"/>
              </a:rPr>
              <a:t> davacının hafta tatili ve ulusal bayram ve genel tatil </a:t>
            </a:r>
            <a:r>
              <a:rPr lang="tr-TR" sz="1800" i="1" dirty="0" err="1">
                <a:effectLst/>
                <a:latin typeface="Cambria" panose="02040503050406030204" pitchFamily="18" charset="0"/>
              </a:rPr>
              <a:t>günlerinde</a:t>
            </a:r>
            <a:r>
              <a:rPr lang="tr-TR" sz="1800" i="1" dirty="0">
                <a:effectLst/>
                <a:latin typeface="Cambria" panose="02040503050406030204" pitchFamily="18" charset="0"/>
              </a:rPr>
              <a:t> </a:t>
            </a:r>
            <a:r>
              <a:rPr lang="tr-TR" sz="1800" i="1" dirty="0" err="1">
                <a:effectLst/>
                <a:latin typeface="Cambria" panose="02040503050406030204" pitchFamily="18" charset="0"/>
              </a:rPr>
              <a:t>çalıştığının</a:t>
            </a:r>
            <a:r>
              <a:rPr lang="tr-TR" sz="1800" i="1" dirty="0">
                <a:effectLst/>
                <a:latin typeface="Cambria" panose="02040503050406030204" pitchFamily="18" charset="0"/>
              </a:rPr>
              <a:t> da </a:t>
            </a:r>
            <a:r>
              <a:rPr lang="tr-TR" sz="1800" i="1" dirty="0" err="1">
                <a:effectLst/>
                <a:latin typeface="Cambria" panose="02040503050406030204" pitchFamily="18" charset="0"/>
              </a:rPr>
              <a:t>ispatlandığı</a:t>
            </a:r>
            <a:r>
              <a:rPr lang="tr-TR" sz="1800" i="1" dirty="0">
                <a:effectLst/>
                <a:latin typeface="Cambria" panose="02040503050406030204" pitchFamily="18" charset="0"/>
              </a:rPr>
              <a:t>, ancak dava konusu alacakların </a:t>
            </a:r>
            <a:r>
              <a:rPr lang="tr-TR" sz="1800" i="1" dirty="0" err="1">
                <a:effectLst/>
                <a:latin typeface="Cambria" panose="02040503050406030204" pitchFamily="18" charset="0"/>
              </a:rPr>
              <a:t>karşılığının</a:t>
            </a:r>
            <a:r>
              <a:rPr lang="tr-TR" sz="1800" i="1" dirty="0">
                <a:effectLst/>
                <a:latin typeface="Cambria" panose="02040503050406030204" pitchFamily="18" charset="0"/>
              </a:rPr>
              <a:t> davalı tarafından </a:t>
            </a:r>
            <a:r>
              <a:rPr lang="tr-TR" sz="1800" i="1" dirty="0" err="1">
                <a:effectLst/>
                <a:latin typeface="Cambria" panose="02040503050406030204" pitchFamily="18" charset="0"/>
              </a:rPr>
              <a:t>ödenmediği</a:t>
            </a:r>
            <a:r>
              <a:rPr lang="tr-TR" sz="1800" i="1" dirty="0">
                <a:effectLst/>
                <a:latin typeface="Cambria" panose="02040503050406030204" pitchFamily="18" charset="0"/>
              </a:rPr>
              <a:t> </a:t>
            </a:r>
            <a:r>
              <a:rPr lang="tr-TR" sz="1800" i="1" dirty="0" err="1">
                <a:effectLst/>
                <a:latin typeface="Cambria" panose="02040503050406030204" pitchFamily="18" charset="0"/>
              </a:rPr>
              <a:t>anlaşılmakla</a:t>
            </a:r>
            <a:r>
              <a:rPr lang="tr-TR" sz="1800" i="1" dirty="0">
                <a:effectLst/>
                <a:latin typeface="Cambria" panose="02040503050406030204" pitchFamily="18" charset="0"/>
              </a:rPr>
              <a:t> davalının </a:t>
            </a:r>
            <a:r>
              <a:rPr lang="tr-TR" sz="1800" i="1" dirty="0" err="1">
                <a:effectLst/>
                <a:latin typeface="Cambria" panose="02040503050406030204" pitchFamily="18" charset="0"/>
              </a:rPr>
              <a:t>tüm</a:t>
            </a:r>
            <a:r>
              <a:rPr lang="tr-TR" sz="1800" i="1" dirty="0">
                <a:effectLst/>
                <a:latin typeface="Cambria" panose="02040503050406030204" pitchFamily="18" charset="0"/>
              </a:rPr>
              <a:t> temyiz itirazlarının </a:t>
            </a:r>
            <a:r>
              <a:rPr lang="tr-TR" sz="1800" i="1" dirty="0" err="1">
                <a:effectLst/>
                <a:latin typeface="Cambria" panose="02040503050406030204" pitchFamily="18" charset="0"/>
              </a:rPr>
              <a:t>red</a:t>
            </a:r>
            <a:r>
              <a:rPr lang="tr-TR" sz="1800" i="1" dirty="0">
                <a:effectLst/>
                <a:latin typeface="Cambria" panose="02040503050406030204" pitchFamily="18" charset="0"/>
              </a:rPr>
              <a:t>- </a:t>
            </a:r>
            <a:r>
              <a:rPr lang="tr-TR" sz="1800" i="1" dirty="0" err="1">
                <a:effectLst/>
                <a:latin typeface="Cambria" panose="02040503050406030204" pitchFamily="18" charset="0"/>
              </a:rPr>
              <a:t>di</a:t>
            </a:r>
            <a:r>
              <a:rPr lang="tr-TR" sz="1800" i="1" dirty="0">
                <a:effectLst/>
                <a:latin typeface="Cambria" panose="02040503050406030204" pitchFamily="18" charset="0"/>
              </a:rPr>
              <a:t> </a:t>
            </a:r>
            <a:r>
              <a:rPr lang="tr-TR" sz="1800" i="1" dirty="0" err="1">
                <a:effectLst/>
                <a:latin typeface="Cambria" panose="02040503050406030204" pitchFamily="18" charset="0"/>
              </a:rPr>
              <a:t>gerekmiştir</a:t>
            </a:r>
            <a:r>
              <a:rPr lang="tr-TR" sz="1800" i="1" dirty="0">
                <a:effectLst/>
                <a:latin typeface="Cambria" panose="02040503050406030204" pitchFamily="18" charset="0"/>
              </a:rPr>
              <a:t>”</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816586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71B3E3-8D32-FE3F-1C1F-521EF32EE28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4729C5C-F646-5246-1DC5-04638FDACC91}"/>
              </a:ext>
            </a:extLst>
          </p:cNvPr>
          <p:cNvSpPr>
            <a:spLocks noGrp="1"/>
          </p:cNvSpPr>
          <p:nvPr>
            <p:ph idx="1"/>
          </p:nvPr>
        </p:nvSpPr>
        <p:spPr/>
        <p:txBody>
          <a:bodyPr>
            <a:normAutofit lnSpcReduction="10000"/>
          </a:bodyPr>
          <a:lstStyle/>
          <a:p>
            <a:r>
              <a:rPr lang="tr-TR" sz="1800" b="1" dirty="0">
                <a:effectLst/>
                <a:latin typeface="Graphik"/>
              </a:rPr>
              <a:t>FAZLA SAATLERLE ÇALIŞMA KARŞILIĞINDA SERBEST ZAMAN KULLANDIRILMASI</a:t>
            </a:r>
            <a:br>
              <a:rPr lang="tr-TR" sz="1800" b="1" dirty="0">
                <a:effectLst/>
                <a:latin typeface="Graphik"/>
              </a:rPr>
            </a:br>
            <a:r>
              <a:rPr lang="tr-TR" sz="1800" dirty="0" err="1">
                <a:effectLst/>
                <a:latin typeface="Cambria" panose="02040503050406030204" pitchFamily="18" charset="0"/>
              </a:rPr>
              <a:t>Öncelikle</a:t>
            </a:r>
            <a:r>
              <a:rPr lang="tr-TR" sz="1800" dirty="0">
                <a:effectLst/>
                <a:latin typeface="Cambria" panose="02040503050406030204" pitchFamily="18" charset="0"/>
              </a:rPr>
              <a:t> belirtmek gerekir ki, fazla saatlerle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karşılığında</a:t>
            </a:r>
            <a:r>
              <a:rPr lang="tr-TR" sz="1800" dirty="0">
                <a:effectLst/>
                <a:latin typeface="Cambria" panose="02040503050406030204" pitchFamily="18" charset="0"/>
              </a:rPr>
              <a:t> serbest zaman kullandırılması, sadece </a:t>
            </a:r>
            <a:r>
              <a:rPr lang="tr-TR" sz="1800" dirty="0" err="1">
                <a:effectLst/>
                <a:latin typeface="Cambria" panose="02040503050406030204" pitchFamily="18" charset="0"/>
              </a:rPr>
              <a:t>olağan</a:t>
            </a:r>
            <a:r>
              <a:rPr lang="tr-TR" sz="1800" dirty="0">
                <a:effectLst/>
                <a:latin typeface="Cambria" panose="02040503050406030204" pitchFamily="18" charset="0"/>
              </a:rPr>
              <a:t> fazla saatlerle </a:t>
            </a:r>
            <a:r>
              <a:rPr lang="tr-TR" sz="1800" dirty="0" err="1">
                <a:effectLst/>
                <a:latin typeface="Cambria" panose="02040503050406030204" pitchFamily="18" charset="0"/>
              </a:rPr>
              <a:t>çalışmalar</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a:t>
            </a:r>
            <a:r>
              <a:rPr lang="tr-TR" sz="1800" dirty="0" err="1">
                <a:effectLst/>
                <a:latin typeface="Cambria" panose="02040503050406030204" pitchFamily="18" charset="0"/>
              </a:rPr>
              <a:t>mümkündür</a:t>
            </a:r>
            <a:r>
              <a:rPr lang="tr-TR" sz="1800" dirty="0">
                <a:effectLst/>
                <a:latin typeface="Cambria" panose="02040503050406030204" pitchFamily="18" charset="0"/>
              </a:rPr>
              <a:t>. </a:t>
            </a:r>
          </a:p>
          <a:p>
            <a:r>
              <a:rPr lang="tr-TR" sz="1800" dirty="0">
                <a:effectLst/>
                <a:latin typeface="Cambria" panose="02040503050406030204" pitchFamily="18" charset="0"/>
              </a:rPr>
              <a:t>Fazla saatlerle </a:t>
            </a:r>
            <a:r>
              <a:rPr lang="tr-TR" sz="1800" dirty="0" err="1">
                <a:effectLst/>
                <a:latin typeface="Cambria" panose="02040503050406030204" pitchFamily="18" charset="0"/>
              </a:rPr>
              <a:t>çalışma</a:t>
            </a:r>
            <a:r>
              <a:rPr lang="tr-TR" sz="1800" dirty="0">
                <a:effectLst/>
                <a:latin typeface="Cambria" panose="02040503050406030204" pitchFamily="18" charset="0"/>
              </a:rPr>
              <a:t> yapan </a:t>
            </a:r>
            <a:r>
              <a:rPr lang="tr-TR" sz="1800" b="1" dirty="0" err="1">
                <a:effectLst/>
                <a:latin typeface="Cambria" panose="02040503050406030204" pitchFamily="18" charset="0"/>
              </a:rPr>
              <a:t>işçi</a:t>
            </a:r>
            <a:r>
              <a:rPr lang="tr-TR" sz="1800" b="1" dirty="0">
                <a:effectLst/>
                <a:latin typeface="Cambria" panose="02040503050406030204" pitchFamily="18" charset="0"/>
              </a:rPr>
              <a:t> isterse, </a:t>
            </a:r>
            <a:r>
              <a:rPr lang="tr-TR" sz="1800" dirty="0">
                <a:effectLst/>
                <a:latin typeface="Cambria" panose="02040503050406030204" pitchFamily="18" charset="0"/>
              </a:rPr>
              <a:t>bu </a:t>
            </a:r>
            <a:r>
              <a:rPr lang="tr-TR" sz="1800" dirty="0" err="1">
                <a:effectLst/>
                <a:latin typeface="Cambria" panose="02040503050406030204" pitchFamily="18" charset="0"/>
              </a:rPr>
              <a:t>çalışmalar</a:t>
            </a:r>
            <a:r>
              <a:rPr lang="tr-TR" sz="1800" dirty="0">
                <a:effectLst/>
                <a:latin typeface="Cambria" panose="02040503050406030204" pitchFamily="18" charset="0"/>
              </a:rPr>
              <a:t> </a:t>
            </a:r>
            <a:r>
              <a:rPr lang="tr-TR" sz="1800" dirty="0" err="1">
                <a:effectLst/>
                <a:latin typeface="Cambria" panose="02040503050406030204" pitchFamily="18" charset="0"/>
              </a:rPr>
              <a:t>karşılığı</a:t>
            </a:r>
            <a:r>
              <a:rPr lang="tr-TR" sz="1800" dirty="0">
                <a:effectLst/>
                <a:latin typeface="Cambria" panose="02040503050406030204" pitchFamily="18" charset="0"/>
              </a:rPr>
              <a:t> </a:t>
            </a:r>
            <a:r>
              <a:rPr lang="tr-TR" sz="1800" b="1" dirty="0">
                <a:effectLst/>
                <a:latin typeface="Cambria" panose="02040503050406030204" pitchFamily="18" charset="0"/>
              </a:rPr>
              <a:t>fazla </a:t>
            </a:r>
            <a:r>
              <a:rPr lang="tr-TR" sz="1800" b="1" dirty="0" err="1">
                <a:effectLst/>
                <a:latin typeface="Cambria" panose="02040503050406030204" pitchFamily="18" charset="0"/>
              </a:rPr>
              <a:t>çalıştığı</a:t>
            </a:r>
            <a:r>
              <a:rPr lang="tr-TR" sz="1800" b="1" dirty="0">
                <a:effectLst/>
                <a:latin typeface="Cambria" panose="02040503050406030204" pitchFamily="18" charset="0"/>
              </a:rPr>
              <a:t> her saat </a:t>
            </a:r>
            <a:r>
              <a:rPr lang="tr-TR" sz="1800" b="1" dirty="0" err="1">
                <a:effectLst/>
                <a:latin typeface="Cambria" panose="02040503050406030204" pitchFamily="18" charset="0"/>
              </a:rPr>
              <a:t>karşılığında</a:t>
            </a:r>
            <a:r>
              <a:rPr lang="tr-TR" sz="1800" b="1" dirty="0">
                <a:effectLst/>
                <a:latin typeface="Cambria" panose="02040503050406030204" pitchFamily="18" charset="0"/>
              </a:rPr>
              <a:t> bir saat otuz dakikayı, fazla </a:t>
            </a:r>
            <a:r>
              <a:rPr lang="tr-TR" sz="1800" b="1" dirty="0" err="1">
                <a:effectLst/>
                <a:latin typeface="Cambria" panose="02040503050406030204" pitchFamily="18" charset="0"/>
              </a:rPr>
              <a:t>sürelerle</a:t>
            </a:r>
            <a:r>
              <a:rPr lang="tr-TR" sz="1800" b="1" dirty="0">
                <a:effectLst/>
                <a:latin typeface="Cambria" panose="02040503050406030204" pitchFamily="18" charset="0"/>
              </a:rPr>
              <a:t> </a:t>
            </a:r>
            <a:r>
              <a:rPr lang="tr-TR" sz="1800" b="1" dirty="0" err="1">
                <a:effectLst/>
                <a:latin typeface="Cambria" panose="02040503050406030204" pitchFamily="18" charset="0"/>
              </a:rPr>
              <a:t>çalıştığı</a:t>
            </a:r>
            <a:r>
              <a:rPr lang="tr-TR" sz="1800" b="1" dirty="0">
                <a:effectLst/>
                <a:latin typeface="Cambria" panose="02040503050406030204" pitchFamily="18" charset="0"/>
              </a:rPr>
              <a:t> her saat </a:t>
            </a:r>
            <a:r>
              <a:rPr lang="tr-TR" sz="1800" b="1" dirty="0" err="1">
                <a:effectLst/>
                <a:latin typeface="Cambria" panose="02040503050406030204" pitchFamily="18" charset="0"/>
              </a:rPr>
              <a:t>karşılığında</a:t>
            </a:r>
            <a:r>
              <a:rPr lang="tr-TR" sz="1800" b="1" dirty="0">
                <a:effectLst/>
                <a:latin typeface="Cambria" panose="02040503050406030204" pitchFamily="18" charset="0"/>
              </a:rPr>
              <a:t> bir saat on </a:t>
            </a:r>
            <a:r>
              <a:rPr lang="tr-TR" sz="1800" b="1" dirty="0" err="1">
                <a:effectLst/>
                <a:latin typeface="Cambria" panose="02040503050406030204" pitchFamily="18" charset="0"/>
              </a:rPr>
              <a:t>bes</a:t>
            </a:r>
            <a:r>
              <a:rPr lang="tr-TR" sz="1800" b="1" dirty="0">
                <a:effectLst/>
                <a:latin typeface="Cambria" panose="02040503050406030204" pitchFamily="18" charset="0"/>
              </a:rPr>
              <a:t>̧ dakikayı serbest zaman </a:t>
            </a:r>
            <a:r>
              <a:rPr lang="tr-TR" sz="1800" dirty="0">
                <a:effectLst/>
                <a:latin typeface="Cambria" panose="02040503050406030204" pitchFamily="18" charset="0"/>
              </a:rPr>
              <a:t>olarak kullanabilir (İK m. 41/IV). Taraflar </a:t>
            </a:r>
            <a:r>
              <a:rPr lang="tr-TR" sz="1800" dirty="0" err="1">
                <a:effectLst/>
                <a:latin typeface="Cambria" panose="02040503050406030204" pitchFamily="18" charset="0"/>
              </a:rPr>
              <a:t>anlaşarak</a:t>
            </a:r>
            <a:r>
              <a:rPr lang="tr-TR" sz="1800" dirty="0">
                <a:effectLst/>
                <a:latin typeface="Cambria" panose="02040503050406030204" pitchFamily="18" charset="0"/>
              </a:rPr>
              <a:t> daha </a:t>
            </a:r>
            <a:r>
              <a:rPr lang="tr-TR" sz="1800" dirty="0" err="1">
                <a:effectLst/>
                <a:latin typeface="Cambria" panose="02040503050406030204" pitchFamily="18" charset="0"/>
              </a:rPr>
              <a:t>yüksek</a:t>
            </a:r>
            <a:r>
              <a:rPr lang="tr-TR" sz="1800" dirty="0">
                <a:effectLst/>
                <a:latin typeface="Cambria" panose="02040503050406030204" pitchFamily="18" charset="0"/>
              </a:rPr>
              <a:t> oranda bir serbest zaman kullanılmasını </a:t>
            </a:r>
            <a:r>
              <a:rPr lang="tr-TR" sz="1800" dirty="0" err="1">
                <a:effectLst/>
                <a:latin typeface="Cambria" panose="02040503050406030204" pitchFamily="18" charset="0"/>
              </a:rPr>
              <a:t>kararlaştırabilirler</a:t>
            </a:r>
            <a:r>
              <a:rPr lang="tr-TR" sz="1800" dirty="0">
                <a:effectLst/>
                <a:latin typeface="Cambria" panose="02040503050406030204" pitchFamily="18" charset="0"/>
              </a:rPr>
              <a:t>. </a:t>
            </a:r>
            <a:endParaRPr lang="tr-TR" dirty="0"/>
          </a:p>
          <a:p>
            <a:r>
              <a:rPr lang="tr-TR" sz="1800" dirty="0">
                <a:effectLst/>
                <a:latin typeface="Cambria" panose="02040503050406030204" pitchFamily="18" charset="0"/>
              </a:rPr>
              <a:t>Fazla </a:t>
            </a:r>
            <a:r>
              <a:rPr lang="tr-TR" sz="1800" dirty="0" err="1">
                <a:effectLst/>
                <a:latin typeface="Cambria" panose="02040503050406030204" pitchFamily="18" charset="0"/>
              </a:rPr>
              <a:t>çalışma</a:t>
            </a:r>
            <a:r>
              <a:rPr lang="tr-TR" sz="1800" dirty="0">
                <a:effectLst/>
                <a:latin typeface="Cambria" panose="02040503050406030204" pitchFamily="18" charset="0"/>
              </a:rPr>
              <a:t> veya fazla </a:t>
            </a:r>
            <a:r>
              <a:rPr lang="tr-TR" sz="1800" dirty="0" err="1">
                <a:effectLst/>
                <a:latin typeface="Cambria" panose="02040503050406030204" pitchFamily="18" charset="0"/>
              </a:rPr>
              <a:t>sürelerle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sürelerinin</a:t>
            </a:r>
            <a:r>
              <a:rPr lang="tr-TR" sz="1800" dirty="0">
                <a:effectLst/>
                <a:latin typeface="Cambria" panose="02040503050406030204" pitchFamily="18" charset="0"/>
              </a:rPr>
              <a:t> hesabında yarım saatten az olan </a:t>
            </a:r>
            <a:r>
              <a:rPr lang="tr-TR" sz="1800" dirty="0" err="1">
                <a:effectLst/>
                <a:latin typeface="Cambria" panose="02040503050406030204" pitchFamily="18" charset="0"/>
              </a:rPr>
              <a:t>süreler</a:t>
            </a:r>
            <a:r>
              <a:rPr lang="tr-TR" sz="1800" dirty="0">
                <a:effectLst/>
                <a:latin typeface="Cambria" panose="02040503050406030204" pitchFamily="18" charset="0"/>
              </a:rPr>
              <a:t> yarım saat, yarım saati </a:t>
            </a:r>
            <a:r>
              <a:rPr lang="tr-TR" sz="1800" dirty="0" err="1">
                <a:effectLst/>
                <a:latin typeface="Cambria" panose="02040503050406030204" pitchFamily="18" charset="0"/>
              </a:rPr>
              <a:t>aşan</a:t>
            </a:r>
            <a:r>
              <a:rPr lang="tr-TR" sz="1800" dirty="0">
                <a:effectLst/>
                <a:latin typeface="Cambria" panose="02040503050406030204" pitchFamily="18" charset="0"/>
              </a:rPr>
              <a:t> </a:t>
            </a:r>
            <a:r>
              <a:rPr lang="tr-TR" sz="1800" dirty="0" err="1">
                <a:effectLst/>
                <a:latin typeface="Cambria" panose="02040503050406030204" pitchFamily="18" charset="0"/>
              </a:rPr>
              <a:t>süreler</a:t>
            </a:r>
            <a:r>
              <a:rPr lang="tr-TR" sz="1800" dirty="0">
                <a:effectLst/>
                <a:latin typeface="Cambria" panose="02040503050406030204" pitchFamily="18" charset="0"/>
              </a:rPr>
              <a:t> ise bir saat sayılır </a:t>
            </a:r>
            <a:endParaRPr lang="tr-TR" dirty="0"/>
          </a:p>
          <a:p>
            <a:r>
              <a:rPr lang="tr-TR" sz="1800" dirty="0" err="1">
                <a:effectLst/>
                <a:latin typeface="Cambria" panose="02040503050406030204" pitchFamily="18" charset="0"/>
              </a:rPr>
              <a:t>İşçi</a:t>
            </a:r>
            <a:r>
              <a:rPr lang="tr-TR" sz="1800" dirty="0">
                <a:effectLst/>
                <a:latin typeface="Cambria" panose="02040503050406030204" pitchFamily="18" charset="0"/>
              </a:rPr>
              <a:t> hak </a:t>
            </a:r>
            <a:r>
              <a:rPr lang="tr-TR" sz="1800" dirty="0" err="1">
                <a:effectLst/>
                <a:latin typeface="Cambria" panose="02040503050406030204" pitchFamily="18" charset="0"/>
              </a:rPr>
              <a:t>ettiği</a:t>
            </a:r>
            <a:r>
              <a:rPr lang="tr-TR" sz="1800" dirty="0">
                <a:effectLst/>
                <a:latin typeface="Cambria" panose="02040503050406030204" pitchFamily="18" charset="0"/>
              </a:rPr>
              <a:t> serbest zamanı altı ay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işverene</a:t>
            </a:r>
            <a:r>
              <a:rPr lang="tr-TR" sz="1800" dirty="0">
                <a:effectLst/>
                <a:latin typeface="Cambria" panose="02040503050406030204" pitchFamily="18" charset="0"/>
              </a:rPr>
              <a:t> </a:t>
            </a:r>
            <a:r>
              <a:rPr lang="tr-TR" sz="1800" dirty="0" err="1">
                <a:effectLst/>
                <a:latin typeface="Cambria" panose="02040503050406030204" pitchFamily="18" charset="0"/>
              </a:rPr>
              <a:t>önce</a:t>
            </a:r>
            <a:r>
              <a:rPr lang="tr-TR" sz="1800" dirty="0">
                <a:effectLst/>
                <a:latin typeface="Cambria" panose="02040503050406030204" pitchFamily="18" charset="0"/>
              </a:rPr>
              <a:t>- den yazılı olarak bildirmesi </a:t>
            </a:r>
            <a:r>
              <a:rPr lang="tr-TR" sz="1800" dirty="0" err="1">
                <a:effectLst/>
                <a:latin typeface="Cambria" panose="02040503050406030204" pitchFamily="18" charset="0"/>
              </a:rPr>
              <a:t>koşuluyla</a:t>
            </a:r>
            <a:r>
              <a:rPr lang="tr-TR" sz="1800" dirty="0">
                <a:effectLst/>
                <a:latin typeface="Cambria" panose="02040503050406030204" pitchFamily="18" charset="0"/>
              </a:rPr>
              <a:t> </a:t>
            </a:r>
            <a:r>
              <a:rPr lang="tr-TR" sz="1800" dirty="0" err="1">
                <a:effectLst/>
                <a:latin typeface="Cambria" panose="02040503050406030204" pitchFamily="18" charset="0"/>
              </a:rPr>
              <a:t>işin</a:t>
            </a:r>
            <a:r>
              <a:rPr lang="tr-TR" sz="1800" dirty="0">
                <a:effectLst/>
                <a:latin typeface="Cambria" panose="02040503050406030204" pitchFamily="18" charset="0"/>
              </a:rPr>
              <a:t> ve </a:t>
            </a:r>
            <a:r>
              <a:rPr lang="tr-TR" sz="1800" dirty="0" err="1">
                <a:effectLst/>
                <a:latin typeface="Cambria" panose="02040503050406030204" pitchFamily="18" charset="0"/>
              </a:rPr>
              <a:t>işyerinin</a:t>
            </a:r>
            <a:r>
              <a:rPr lang="tr-TR" sz="1800" dirty="0">
                <a:effectLst/>
                <a:latin typeface="Cambria" panose="02040503050406030204" pitchFamily="18" charset="0"/>
              </a:rPr>
              <a:t> gereklerine uygun olarak </a:t>
            </a:r>
            <a:r>
              <a:rPr lang="tr-TR" sz="1800" dirty="0" err="1">
                <a:effectLst/>
                <a:latin typeface="Cambria" panose="02040503050406030204" pitchFamily="18" charset="0"/>
              </a:rPr>
              <a:t>işverence</a:t>
            </a:r>
            <a:r>
              <a:rPr lang="tr-TR" sz="1800" dirty="0">
                <a:effectLst/>
                <a:latin typeface="Cambria" panose="02040503050406030204" pitchFamily="18" charset="0"/>
              </a:rPr>
              <a:t> belirlenen tarihten itibaren </a:t>
            </a:r>
            <a:r>
              <a:rPr lang="tr-TR" sz="1800" dirty="0" err="1">
                <a:effectLst/>
                <a:latin typeface="Cambria" panose="02040503050406030204" pitchFamily="18" charset="0"/>
              </a:rPr>
              <a:t>işgünleri</a:t>
            </a:r>
            <a:r>
              <a:rPr lang="tr-TR" sz="1800" dirty="0">
                <a:effectLst/>
                <a:latin typeface="Cambria" panose="02040503050406030204" pitchFamily="18" charset="0"/>
              </a:rPr>
              <a:t> </a:t>
            </a:r>
            <a:r>
              <a:rPr lang="tr-TR" sz="1800" dirty="0" err="1">
                <a:effectLst/>
                <a:latin typeface="Cambria" panose="02040503050406030204" pitchFamily="18" charset="0"/>
              </a:rPr>
              <a:t>içerisinde</a:t>
            </a:r>
            <a:r>
              <a:rPr lang="tr-TR" sz="1800" dirty="0">
                <a:effectLst/>
                <a:latin typeface="Cambria" panose="02040503050406030204" pitchFamily="18" charset="0"/>
              </a:rPr>
              <a:t> aralıksız ve </a:t>
            </a:r>
            <a:r>
              <a:rPr lang="tr-TR" sz="1800" dirty="0" err="1">
                <a:effectLst/>
                <a:latin typeface="Cambria" panose="02040503050406030204" pitchFamily="18" charset="0"/>
              </a:rPr>
              <a:t>ücretinde</a:t>
            </a:r>
            <a:r>
              <a:rPr lang="tr-TR" sz="1800" dirty="0">
                <a:effectLst/>
                <a:latin typeface="Cambria" panose="02040503050406030204" pitchFamily="18" charset="0"/>
              </a:rPr>
              <a:t> bir kesinti olmadan kullanır </a:t>
            </a:r>
            <a:endParaRPr lang="tr-TR" dirty="0"/>
          </a:p>
          <a:p>
            <a:endParaRPr lang="tr-TR" dirty="0"/>
          </a:p>
          <a:p>
            <a:endParaRPr lang="tr-TR" dirty="0"/>
          </a:p>
        </p:txBody>
      </p:sp>
    </p:spTree>
    <p:extLst>
      <p:ext uri="{BB962C8B-B14F-4D97-AF65-F5344CB8AC3E}">
        <p14:creationId xmlns:p14="http://schemas.microsoft.com/office/powerpoint/2010/main" val="3178531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34DB54-3E0B-49CC-BBBD-7D6E49851519}"/>
              </a:ext>
            </a:extLst>
          </p:cNvPr>
          <p:cNvSpPr>
            <a:spLocks noGrp="1"/>
          </p:cNvSpPr>
          <p:nvPr>
            <p:ph type="title"/>
          </p:nvPr>
        </p:nvSpPr>
        <p:spPr/>
        <p:txBody>
          <a:bodyPr/>
          <a:lstStyle/>
          <a:p>
            <a:pPr algn="ctr"/>
            <a:r>
              <a:rPr lang="tr-TR" sz="2800" b="1" dirty="0">
                <a:effectLst/>
                <a:latin typeface="Graphik"/>
              </a:rPr>
              <a:t>FAZLA ÇALIŞMA ÜCRETİ </a:t>
            </a:r>
            <a:br>
              <a:rPr lang="tr-TR" dirty="0"/>
            </a:br>
            <a:endParaRPr lang="tr-TR" dirty="0"/>
          </a:p>
        </p:txBody>
      </p:sp>
      <p:sp>
        <p:nvSpPr>
          <p:cNvPr id="3" name="İçerik Yer Tutucusu 2">
            <a:extLst>
              <a:ext uri="{FF2B5EF4-FFF2-40B4-BE49-F238E27FC236}">
                <a16:creationId xmlns:a16="http://schemas.microsoft.com/office/drawing/2014/main" id="{4328B889-340D-FA0A-7705-0CBEA3F6EF0F}"/>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a:effectLst/>
                <a:latin typeface="Cambria" panose="02040503050406030204" pitchFamily="18" charset="0"/>
              </a:rPr>
              <a:t>her bir fazla saat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verilecek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ücretinin</a:t>
            </a:r>
            <a:r>
              <a:rPr lang="tr-TR" sz="1800" b="1" dirty="0">
                <a:effectLst/>
                <a:latin typeface="Cambria" panose="02040503050406030204" pitchFamily="18" charset="0"/>
              </a:rPr>
              <a:t> saat </a:t>
            </a:r>
            <a:r>
              <a:rPr lang="tr-TR" sz="1800" b="1" dirty="0" err="1">
                <a:effectLst/>
                <a:latin typeface="Cambria" panose="02040503050406030204" pitchFamily="18" charset="0"/>
              </a:rPr>
              <a:t>başına</a:t>
            </a:r>
            <a:r>
              <a:rPr lang="tr-TR" sz="1800" b="1" dirty="0">
                <a:effectLst/>
                <a:latin typeface="Cambria" panose="02040503050406030204" pitchFamily="18" charset="0"/>
              </a:rPr>
              <a:t> </a:t>
            </a:r>
            <a:r>
              <a:rPr lang="tr-TR" sz="1800" b="1" dirty="0" err="1">
                <a:effectLst/>
                <a:latin typeface="Cambria" panose="02040503050406030204" pitchFamily="18" charset="0"/>
              </a:rPr>
              <a:t>düşen</a:t>
            </a:r>
            <a:r>
              <a:rPr lang="tr-TR" sz="1800" b="1" dirty="0">
                <a:effectLst/>
                <a:latin typeface="Cambria" panose="02040503050406030204" pitchFamily="18" charset="0"/>
              </a:rPr>
              <a:t> miktarının </a:t>
            </a:r>
            <a:r>
              <a:rPr lang="tr-TR" sz="1800" b="1" dirty="0" err="1">
                <a:effectLst/>
                <a:highlight>
                  <a:srgbClr val="FFFF00"/>
                </a:highlight>
                <a:latin typeface="Cambria" panose="02040503050406030204" pitchFamily="18" charset="0"/>
              </a:rPr>
              <a:t>yüzde</a:t>
            </a:r>
            <a:r>
              <a:rPr lang="tr-TR" sz="1800" b="1" dirty="0">
                <a:effectLst/>
                <a:highlight>
                  <a:srgbClr val="FFFF00"/>
                </a:highlight>
                <a:latin typeface="Cambria" panose="02040503050406030204" pitchFamily="18" charset="0"/>
              </a:rPr>
              <a:t> elli </a:t>
            </a:r>
            <a:r>
              <a:rPr lang="tr-TR" sz="1800" b="1" dirty="0" err="1">
                <a:effectLst/>
                <a:highlight>
                  <a:srgbClr val="FFFF00"/>
                </a:highlight>
                <a:latin typeface="Cambria" panose="02040503050406030204" pitchFamily="18" charset="0"/>
              </a:rPr>
              <a:t>yükseltilmesi</a:t>
            </a:r>
            <a:r>
              <a:rPr lang="tr-TR" sz="1800" b="1" dirty="0">
                <a:effectLst/>
                <a:highlight>
                  <a:srgbClr val="FFFF00"/>
                </a:highlight>
                <a:latin typeface="Cambria" panose="02040503050406030204" pitchFamily="18" charset="0"/>
              </a:rPr>
              <a:t> </a:t>
            </a:r>
            <a:r>
              <a:rPr lang="tr-TR" sz="1800" dirty="0">
                <a:effectLst/>
                <a:latin typeface="Cambria" panose="02040503050406030204" pitchFamily="18" charset="0"/>
              </a:rPr>
              <a:t>suretiyle </a:t>
            </a:r>
            <a:r>
              <a:rPr lang="tr-TR" sz="1800" dirty="0" err="1">
                <a:effectLst/>
                <a:latin typeface="Cambria" panose="02040503050406030204" pitchFamily="18" charset="0"/>
              </a:rPr>
              <a:t>ödenir</a:t>
            </a:r>
            <a:r>
              <a:rPr lang="tr-TR" sz="1800" dirty="0">
                <a:effectLst/>
                <a:latin typeface="Cambria" panose="02040503050406030204" pitchFamily="18" charset="0"/>
              </a:rPr>
              <a:t> (m. 41/II). </a:t>
            </a:r>
          </a:p>
          <a:p>
            <a:r>
              <a:rPr lang="tr-TR" sz="1800" b="1" dirty="0">
                <a:effectLst/>
                <a:latin typeface="Cambria" panose="02040503050406030204" pitchFamily="18" charset="0"/>
              </a:rPr>
              <a:t>Fazla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çalışmalarda</a:t>
            </a:r>
            <a:r>
              <a:rPr lang="tr-TR" sz="1800" b="1" dirty="0">
                <a:effectLst/>
                <a:latin typeface="Cambria" panose="02040503050406030204" pitchFamily="18" charset="0"/>
              </a:rPr>
              <a:t> ise her bir saat fazla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verilecek </a:t>
            </a:r>
            <a:r>
              <a:rPr lang="tr-TR" sz="1800" b="1" dirty="0" err="1">
                <a:effectLst/>
                <a:latin typeface="Cambria" panose="02040503050406030204" pitchFamily="18" charset="0"/>
              </a:rPr>
              <a:t>ücret</a:t>
            </a:r>
            <a:r>
              <a:rPr lang="tr-TR" sz="1800" b="1" dirty="0">
                <a:effectLst/>
                <a:latin typeface="Cambria" panose="02040503050406030204" pitchFamily="18" charset="0"/>
              </a:rPr>
              <a:t>, normal </a:t>
            </a:r>
            <a:r>
              <a:rPr lang="tr-TR" sz="1800" b="1" dirty="0" err="1">
                <a:effectLst/>
                <a:latin typeface="Cambria" panose="02040503050406030204" pitchFamily="18" charset="0"/>
              </a:rPr>
              <a:t>ça</a:t>
            </a:r>
            <a:r>
              <a:rPr lang="tr-TR" sz="1800" b="1" dirty="0">
                <a:effectLst/>
                <a:latin typeface="Cambria" panose="02040503050406030204" pitchFamily="18" charset="0"/>
              </a:rPr>
              <a:t>- </a:t>
            </a:r>
            <a:r>
              <a:rPr lang="tr-TR" sz="1800" b="1" dirty="0" err="1">
                <a:effectLst/>
                <a:latin typeface="Cambria" panose="02040503050406030204" pitchFamily="18" charset="0"/>
              </a:rPr>
              <a:t>lışma</a:t>
            </a:r>
            <a:r>
              <a:rPr lang="tr-TR" sz="1800" b="1" dirty="0">
                <a:effectLst/>
                <a:latin typeface="Cambria" panose="02040503050406030204" pitchFamily="18" charset="0"/>
              </a:rPr>
              <a:t> </a:t>
            </a:r>
            <a:r>
              <a:rPr lang="tr-TR" sz="1800" b="1" dirty="0" err="1">
                <a:effectLst/>
                <a:latin typeface="Cambria" panose="02040503050406030204" pitchFamily="18" charset="0"/>
              </a:rPr>
              <a:t>ücretinin</a:t>
            </a:r>
            <a:r>
              <a:rPr lang="tr-TR" sz="1800" b="1" dirty="0">
                <a:effectLst/>
                <a:latin typeface="Cambria" panose="02040503050406030204" pitchFamily="18" charset="0"/>
              </a:rPr>
              <a:t> saat </a:t>
            </a:r>
            <a:r>
              <a:rPr lang="tr-TR" sz="1800" b="1" dirty="0" err="1">
                <a:effectLst/>
                <a:latin typeface="Cambria" panose="02040503050406030204" pitchFamily="18" charset="0"/>
              </a:rPr>
              <a:t>başına</a:t>
            </a:r>
            <a:r>
              <a:rPr lang="tr-TR" sz="1800" b="1" dirty="0">
                <a:effectLst/>
                <a:latin typeface="Cambria" panose="02040503050406030204" pitchFamily="18" charset="0"/>
              </a:rPr>
              <a:t> </a:t>
            </a:r>
            <a:r>
              <a:rPr lang="tr-TR" sz="1800" b="1" dirty="0" err="1">
                <a:effectLst/>
                <a:latin typeface="Cambria" panose="02040503050406030204" pitchFamily="18" charset="0"/>
              </a:rPr>
              <a:t>düşen</a:t>
            </a:r>
            <a:r>
              <a:rPr lang="tr-TR" sz="1800" b="1" dirty="0">
                <a:effectLst/>
                <a:latin typeface="Cambria" panose="02040503050406030204" pitchFamily="18" charset="0"/>
              </a:rPr>
              <a:t> miktarının </a:t>
            </a:r>
            <a:r>
              <a:rPr lang="tr-TR" sz="1800" b="1" dirty="0" err="1">
                <a:effectLst/>
                <a:highlight>
                  <a:srgbClr val="FFFF00"/>
                </a:highlight>
                <a:latin typeface="Cambria" panose="02040503050406030204" pitchFamily="18" charset="0"/>
              </a:rPr>
              <a:t>yüzde</a:t>
            </a:r>
            <a:r>
              <a:rPr lang="tr-TR" sz="1800" b="1" dirty="0">
                <a:effectLst/>
                <a:highlight>
                  <a:srgbClr val="FFFF00"/>
                </a:highlight>
                <a:latin typeface="Cambria" panose="02040503050406030204" pitchFamily="18" charset="0"/>
              </a:rPr>
              <a:t> yirmi </a:t>
            </a:r>
            <a:r>
              <a:rPr lang="tr-TR" sz="1800" b="1" dirty="0" err="1">
                <a:effectLst/>
                <a:highlight>
                  <a:srgbClr val="FFFF00"/>
                </a:highlight>
                <a:latin typeface="Cambria" panose="02040503050406030204" pitchFamily="18" charset="0"/>
              </a:rPr>
              <a:t>bes</a:t>
            </a:r>
            <a:r>
              <a:rPr lang="tr-TR" sz="1800" b="1" dirty="0">
                <a:effectLst/>
                <a:latin typeface="Cambria" panose="02040503050406030204" pitchFamily="18" charset="0"/>
              </a:rPr>
              <a:t>̧ </a:t>
            </a:r>
            <a:r>
              <a:rPr lang="tr-TR" sz="1800" b="1" dirty="0" err="1">
                <a:effectLst/>
                <a:latin typeface="Cambria" panose="02040503050406030204" pitchFamily="18" charset="0"/>
              </a:rPr>
              <a:t>yükseltilmesi</a:t>
            </a:r>
            <a:r>
              <a:rPr lang="tr-TR" sz="1800" dirty="0" err="1">
                <a:effectLst/>
                <a:latin typeface="Cambria" panose="02040503050406030204" pitchFamily="18" charset="0"/>
              </a:rPr>
              <a:t>yle</a:t>
            </a:r>
            <a:r>
              <a:rPr lang="tr-TR" sz="1800" dirty="0">
                <a:effectLst/>
                <a:latin typeface="Cambria" panose="02040503050406030204" pitchFamily="18" charset="0"/>
              </a:rPr>
              <a:t> </a:t>
            </a:r>
            <a:r>
              <a:rPr lang="tr-TR" sz="1800" dirty="0" err="1">
                <a:effectLst/>
                <a:latin typeface="Cambria" panose="02040503050406030204" pitchFamily="18" charset="0"/>
              </a:rPr>
              <a:t>ödenir</a:t>
            </a:r>
            <a:r>
              <a:rPr lang="tr-TR" sz="1800" dirty="0">
                <a:latin typeface="Cambria" panose="02040503050406030204" pitchFamily="18" charset="0"/>
              </a:rPr>
              <a:t>.</a:t>
            </a:r>
          </a:p>
          <a:p>
            <a:r>
              <a:rPr lang="tr-TR" sz="1800" dirty="0">
                <a:effectLst/>
                <a:latin typeface="Cambria" panose="02040503050406030204" pitchFamily="18" charset="0"/>
              </a:rPr>
              <a:t>Belirtilen </a:t>
            </a:r>
            <a:r>
              <a:rPr lang="tr-TR" sz="1800" b="1" dirty="0" err="1">
                <a:effectLst/>
                <a:latin typeface="Cambria" panose="02040503050406030204" pitchFamily="18" charset="0"/>
              </a:rPr>
              <a:t>ücretin</a:t>
            </a:r>
            <a:r>
              <a:rPr lang="tr-TR" sz="1800" b="1" dirty="0">
                <a:effectLst/>
                <a:latin typeface="Cambria" panose="02040503050406030204" pitchFamily="18" charset="0"/>
              </a:rPr>
              <a:t> hesaplanmasında </a:t>
            </a:r>
            <a:r>
              <a:rPr lang="tr-TR" sz="1800" b="1" dirty="0" err="1">
                <a:effectLst/>
                <a:latin typeface="Cambria" panose="02040503050406030204" pitchFamily="18" charset="0"/>
              </a:rPr>
              <a:t>işçinin</a:t>
            </a:r>
            <a:r>
              <a:rPr lang="tr-TR" sz="1800" b="1" dirty="0">
                <a:effectLst/>
                <a:latin typeface="Cambria" panose="02040503050406030204" pitchFamily="18" charset="0"/>
              </a:rPr>
              <a:t> temel (</a:t>
            </a:r>
            <a:r>
              <a:rPr lang="tr-TR" sz="1800" b="1" dirty="0" err="1">
                <a:effectLst/>
                <a:latin typeface="Cambria" panose="02040503050406030204" pitchFamily="18" charset="0"/>
              </a:rPr>
              <a:t>çıplak</a:t>
            </a:r>
            <a:r>
              <a:rPr lang="tr-TR" sz="1800" b="1" dirty="0">
                <a:effectLst/>
                <a:latin typeface="Cambria" panose="02040503050406030204" pitchFamily="18" charset="0"/>
              </a:rPr>
              <a:t>) </a:t>
            </a:r>
            <a:r>
              <a:rPr lang="tr-TR" sz="1800" b="1" dirty="0" err="1">
                <a:effectLst/>
                <a:latin typeface="Cambria" panose="02040503050406030204" pitchFamily="18" charset="0"/>
              </a:rPr>
              <a:t>ücreti</a:t>
            </a:r>
            <a:r>
              <a:rPr lang="tr-TR" sz="1800" b="1" dirty="0">
                <a:effectLst/>
                <a:latin typeface="Cambria" panose="02040503050406030204" pitchFamily="18" charset="0"/>
              </a:rPr>
              <a:t> </a:t>
            </a:r>
            <a:r>
              <a:rPr lang="tr-TR" sz="1800" dirty="0">
                <a:effectLst/>
                <a:latin typeface="Cambria" panose="02040503050406030204" pitchFamily="18" charset="0"/>
              </a:rPr>
              <a:t>esas alınır. Zamanında </a:t>
            </a:r>
            <a:r>
              <a:rPr lang="tr-TR" sz="1800" dirty="0" err="1">
                <a:effectLst/>
                <a:latin typeface="Cambria" panose="02040503050406030204" pitchFamily="18" charset="0"/>
              </a:rPr>
              <a:t>ödenmeyen</a:t>
            </a:r>
            <a:r>
              <a:rPr lang="tr-TR" sz="1800" dirty="0">
                <a:effectLst/>
                <a:latin typeface="Cambria" panose="02040503050406030204" pitchFamily="18" charset="0"/>
              </a:rPr>
              <a:t> fazla </a:t>
            </a:r>
            <a:r>
              <a:rPr lang="tr-TR" sz="1800" dirty="0" err="1">
                <a:effectLst/>
                <a:latin typeface="Cambria" panose="02040503050406030204" pitchFamily="18" charset="0"/>
              </a:rPr>
              <a:t>sürelerle</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ücreti</a:t>
            </a:r>
            <a:r>
              <a:rPr lang="tr-TR" sz="1800" dirty="0">
                <a:effectLst/>
                <a:latin typeface="Cambria" panose="02040503050406030204" pitchFamily="18" charset="0"/>
              </a:rPr>
              <a:t> son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üzerinden</a:t>
            </a:r>
            <a:r>
              <a:rPr lang="tr-TR" sz="1800" dirty="0">
                <a:effectLst/>
                <a:latin typeface="Cambria" panose="02040503050406030204" pitchFamily="18" charset="0"/>
              </a:rPr>
              <a:t> </a:t>
            </a:r>
            <a:r>
              <a:rPr lang="tr-TR" sz="1800" dirty="0" err="1">
                <a:effectLst/>
                <a:latin typeface="Cambria" panose="02040503050406030204" pitchFamily="18" charset="0"/>
              </a:rPr>
              <a:t>değil</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konusu </a:t>
            </a:r>
            <a:r>
              <a:rPr lang="tr-TR" sz="1800" dirty="0" err="1">
                <a:effectLst/>
                <a:latin typeface="Cambria" panose="02040503050406030204" pitchFamily="18" charset="0"/>
              </a:rPr>
              <a:t>çalışmanın</a:t>
            </a:r>
            <a:r>
              <a:rPr lang="tr-TR" sz="1800" dirty="0">
                <a:effectLst/>
                <a:latin typeface="Cambria" panose="02040503050406030204" pitchFamily="18" charset="0"/>
              </a:rPr>
              <a:t> </a:t>
            </a:r>
            <a:r>
              <a:rPr lang="tr-TR" sz="1800" dirty="0" err="1">
                <a:effectLst/>
                <a:latin typeface="Cambria" panose="02040503050406030204" pitchFamily="18" charset="0"/>
              </a:rPr>
              <a:t>gerçekleştiği</a:t>
            </a:r>
            <a:r>
              <a:rPr lang="tr-TR" sz="1800" dirty="0">
                <a:effectLst/>
                <a:latin typeface="Cambria" panose="02040503050406030204" pitchFamily="18" charset="0"/>
              </a:rPr>
              <a:t> </a:t>
            </a:r>
            <a:r>
              <a:rPr lang="tr-TR" sz="1800" dirty="0" err="1">
                <a:effectLst/>
                <a:latin typeface="Cambria" panose="02040503050406030204" pitchFamily="18" charset="0"/>
              </a:rPr>
              <a:t>dönem</a:t>
            </a:r>
            <a:r>
              <a:rPr lang="tr-TR" sz="1800" dirty="0">
                <a:effectLst/>
                <a:latin typeface="Cambria" panose="02040503050406030204" pitchFamily="18" charset="0"/>
              </a:rPr>
              <a:t>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üzerinden</a:t>
            </a:r>
            <a:r>
              <a:rPr lang="tr-TR" sz="1800" dirty="0">
                <a:effectLst/>
                <a:latin typeface="Cambria" panose="02040503050406030204" pitchFamily="18" charset="0"/>
              </a:rPr>
              <a:t> hesap edilir. </a:t>
            </a:r>
            <a:endParaRPr lang="tr-TR" dirty="0"/>
          </a:p>
          <a:p>
            <a:endParaRPr lang="tr-TR" dirty="0"/>
          </a:p>
        </p:txBody>
      </p:sp>
    </p:spTree>
    <p:extLst>
      <p:ext uri="{BB962C8B-B14F-4D97-AF65-F5344CB8AC3E}">
        <p14:creationId xmlns:p14="http://schemas.microsoft.com/office/powerpoint/2010/main" val="2447300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5AC773-0753-3C61-5204-41E4D0C180E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9BD2EA4-B603-FA9B-438D-34B59F7A58D7}"/>
              </a:ext>
            </a:extLst>
          </p:cNvPr>
          <p:cNvSpPr>
            <a:spLocks noGrp="1"/>
          </p:cNvSpPr>
          <p:nvPr>
            <p:ph idx="1"/>
          </p:nvPr>
        </p:nvSpPr>
        <p:spPr/>
        <p:txBody>
          <a:bodyPr/>
          <a:lstStyle/>
          <a:p>
            <a:r>
              <a:rPr lang="tr-TR" sz="1800" b="1" dirty="0">
                <a:latin typeface="Cambria" panose="02040503050406030204" pitchFamily="18" charset="0"/>
              </a:rPr>
              <a:t>F</a:t>
            </a:r>
            <a:r>
              <a:rPr lang="tr-TR" sz="1800" b="1" dirty="0">
                <a:effectLst/>
                <a:latin typeface="Cambria" panose="02040503050406030204" pitchFamily="18" charset="0"/>
              </a:rPr>
              <a:t>azla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ücretinin</a:t>
            </a:r>
            <a:r>
              <a:rPr lang="tr-TR" sz="1800" b="1" dirty="0">
                <a:effectLst/>
                <a:latin typeface="Cambria" panose="02040503050406030204" pitchFamily="18" charset="0"/>
              </a:rPr>
              <a:t> </a:t>
            </a:r>
            <a:r>
              <a:rPr lang="tr-TR" sz="1800" b="1" dirty="0" err="1">
                <a:effectLst/>
                <a:latin typeface="Cambria" panose="02040503050406030204" pitchFamily="18" charset="0"/>
              </a:rPr>
              <a:t>ücrete</a:t>
            </a:r>
            <a:r>
              <a:rPr lang="tr-TR" sz="1800" b="1" dirty="0">
                <a:effectLst/>
                <a:latin typeface="Cambria" panose="02040503050406030204" pitchFamily="18" charset="0"/>
              </a:rPr>
              <a:t> </a:t>
            </a:r>
            <a:r>
              <a:rPr lang="tr-TR" sz="1800" b="1" dirty="0" err="1">
                <a:effectLst/>
                <a:latin typeface="Cambria" panose="02040503050406030204" pitchFamily="18" charset="0"/>
              </a:rPr>
              <a:t>dâhil</a:t>
            </a:r>
            <a:r>
              <a:rPr lang="tr-TR" sz="1800" b="1" dirty="0">
                <a:effectLst/>
                <a:latin typeface="Cambria" panose="02040503050406030204" pitchFamily="18" charset="0"/>
              </a:rPr>
              <a:t> </a:t>
            </a:r>
            <a:r>
              <a:rPr lang="tr-TR" sz="1800" b="1" dirty="0" err="1">
                <a:effectLst/>
                <a:latin typeface="Cambria" panose="02040503050406030204" pitchFamily="18" charset="0"/>
              </a:rPr>
              <a:t>olduğunun</a:t>
            </a:r>
            <a:r>
              <a:rPr lang="tr-TR" sz="1800" b="1" dirty="0">
                <a:effectLst/>
                <a:latin typeface="Cambria" panose="02040503050406030204" pitchFamily="18" charset="0"/>
              </a:rPr>
              <a:t> </a:t>
            </a:r>
            <a:r>
              <a:rPr lang="tr-TR" sz="1800" b="1" dirty="0" err="1">
                <a:effectLst/>
                <a:latin typeface="Cambria" panose="02040503050406030204" pitchFamily="18" charset="0"/>
              </a:rPr>
              <a:t>kararlaştırılması</a:t>
            </a:r>
            <a:endParaRPr lang="tr-TR" sz="1800" b="1" dirty="0">
              <a:effectLst/>
              <a:latin typeface="Cambria" panose="02040503050406030204" pitchFamily="18" charset="0"/>
            </a:endParaRPr>
          </a:p>
          <a:p>
            <a:r>
              <a:rPr lang="tr-TR" sz="1800" b="1" dirty="0">
                <a:latin typeface="Cambria" panose="02040503050406030204" pitchFamily="18" charset="0"/>
              </a:rPr>
              <a:t>B</a:t>
            </a:r>
            <a:r>
              <a:rPr lang="tr-TR" sz="1800" b="1" dirty="0">
                <a:effectLst/>
                <a:latin typeface="Cambria" panose="02040503050406030204" pitchFamily="18" charset="0"/>
              </a:rPr>
              <a:t>elli </a:t>
            </a:r>
            <a:r>
              <a:rPr lang="tr-TR" sz="1800" b="1" dirty="0" err="1">
                <a:effectLst/>
                <a:latin typeface="Cambria" panose="02040503050406030204" pitchFamily="18" charset="0"/>
              </a:rPr>
              <a:t>sürelerle</a:t>
            </a:r>
            <a:r>
              <a:rPr lang="tr-TR" sz="1800" b="1" dirty="0">
                <a:effectLst/>
                <a:latin typeface="Cambria" panose="02040503050406030204" pitchFamily="18" charset="0"/>
              </a:rPr>
              <a:t> sınırlı olarak </a:t>
            </a:r>
            <a:r>
              <a:rPr lang="tr-TR" sz="1800" dirty="0" err="1">
                <a:effectLst/>
                <a:latin typeface="Cambria" panose="02040503050406030204" pitchFamily="18" charset="0"/>
              </a:rPr>
              <a:t>kararlaştırmanın</a:t>
            </a:r>
            <a:r>
              <a:rPr lang="tr-TR" sz="1800" dirty="0">
                <a:effectLst/>
                <a:latin typeface="Cambria" panose="02040503050406030204" pitchFamily="18" charset="0"/>
              </a:rPr>
              <a:t> </a:t>
            </a:r>
            <a:r>
              <a:rPr lang="tr-TR" sz="1800" dirty="0" err="1">
                <a:effectLst/>
                <a:latin typeface="Cambria" panose="02040503050406030204" pitchFamily="18" charset="0"/>
              </a:rPr>
              <a:t>geçerli</a:t>
            </a:r>
            <a:r>
              <a:rPr lang="tr-TR" sz="1800" dirty="0">
                <a:effectLst/>
                <a:latin typeface="Cambria" panose="02040503050406030204" pitchFamily="18" charset="0"/>
              </a:rPr>
              <a:t> </a:t>
            </a:r>
            <a:r>
              <a:rPr lang="tr-TR" sz="1800" dirty="0" err="1">
                <a:effectLst/>
                <a:latin typeface="Cambria" panose="02040503050406030204" pitchFamily="18" charset="0"/>
              </a:rPr>
              <a:t>olabileceği</a:t>
            </a:r>
            <a:r>
              <a:rPr lang="tr-TR" sz="1800" dirty="0">
                <a:effectLst/>
                <a:latin typeface="Cambria" panose="02040503050406030204" pitchFamily="18" charset="0"/>
              </a:rPr>
              <a:t> kabul edilmektedir. </a:t>
            </a:r>
            <a:r>
              <a:rPr lang="tr-TR" sz="1800" dirty="0" err="1">
                <a:effectLst/>
                <a:latin typeface="Cambria" panose="02040503050406030204" pitchFamily="18" charset="0"/>
              </a:rPr>
              <a:t>Yüksek</a:t>
            </a:r>
            <a:r>
              <a:rPr lang="tr-TR" sz="1800" dirty="0">
                <a:effectLst/>
                <a:latin typeface="Cambria" panose="02040503050406030204" pitchFamily="18" charset="0"/>
              </a:rPr>
              <a:t> Mahkemeye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a:t>
            </a:r>
            <a:r>
              <a:rPr lang="tr-TR" sz="1800" i="1" dirty="0">
                <a:effectLst/>
                <a:latin typeface="Cambria" panose="02040503050406030204" pitchFamily="18" charset="0"/>
              </a:rPr>
              <a:t>̧ </a:t>
            </a:r>
            <a:r>
              <a:rPr lang="tr-TR" sz="1800" i="1" dirty="0" err="1">
                <a:effectLst/>
                <a:latin typeface="Cambria" panose="02040503050406030204" pitchFamily="18" charset="0"/>
              </a:rPr>
              <a:t>sözleşmelerinde</a:t>
            </a:r>
            <a:r>
              <a:rPr lang="tr-TR" sz="1800" i="1" dirty="0">
                <a:effectLst/>
                <a:latin typeface="Cambria" panose="02040503050406030204" pitchFamily="18" charset="0"/>
              </a:rPr>
              <a:t> yer alan fazla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ücretinin</a:t>
            </a:r>
            <a:r>
              <a:rPr lang="tr-TR" sz="1800" i="1" dirty="0">
                <a:effectLst/>
                <a:latin typeface="Cambria" panose="02040503050406030204" pitchFamily="18" charset="0"/>
              </a:rPr>
              <a:t> aylık </a:t>
            </a:r>
            <a:r>
              <a:rPr lang="tr-TR" sz="1800" i="1" dirty="0" err="1">
                <a:effectLst/>
                <a:latin typeface="Cambria" panose="02040503050406030204" pitchFamily="18" charset="0"/>
              </a:rPr>
              <a:t>ücrete</a:t>
            </a:r>
            <a:r>
              <a:rPr lang="tr-TR" sz="1800" i="1" dirty="0">
                <a:effectLst/>
                <a:latin typeface="Cambria" panose="02040503050406030204" pitchFamily="18" charset="0"/>
              </a:rPr>
              <a:t> dahil </a:t>
            </a:r>
            <a:r>
              <a:rPr lang="tr-TR" sz="1800" i="1" dirty="0" err="1">
                <a:effectLst/>
                <a:latin typeface="Cambria" panose="02040503050406030204" pitchFamily="18" charset="0"/>
              </a:rPr>
              <a:t>olduğu</a:t>
            </a:r>
            <a:r>
              <a:rPr lang="tr-TR" sz="1800" i="1" dirty="0">
                <a:effectLst/>
                <a:latin typeface="Cambria" panose="02040503050406030204" pitchFamily="18" charset="0"/>
              </a:rPr>
              <a:t> </a:t>
            </a:r>
            <a:r>
              <a:rPr lang="tr-TR" sz="1800" i="1" dirty="0" err="1">
                <a:effectLst/>
                <a:latin typeface="Cambria" panose="02040503050406030204" pitchFamily="18" charset="0"/>
              </a:rPr>
              <a:t>yönündeki</a:t>
            </a:r>
            <a:r>
              <a:rPr lang="tr-TR" sz="1800" i="1" dirty="0">
                <a:effectLst/>
                <a:latin typeface="Cambria" panose="02040503050406030204" pitchFamily="18" charset="0"/>
              </a:rPr>
              <a:t> kurallara sınırlı olarak </a:t>
            </a:r>
            <a:r>
              <a:rPr lang="tr-TR" sz="1800" i="1" dirty="0" err="1">
                <a:effectLst/>
                <a:latin typeface="Cambria" panose="02040503050406030204" pitchFamily="18" charset="0"/>
              </a:rPr>
              <a:t>değer</a:t>
            </a:r>
            <a:r>
              <a:rPr lang="tr-TR" sz="1800" i="1" dirty="0">
                <a:effectLst/>
                <a:latin typeface="Cambria" panose="02040503050406030204" pitchFamily="18" charset="0"/>
              </a:rPr>
              <a:t> verilmelidir. Dairemiz uy- </a:t>
            </a:r>
            <a:r>
              <a:rPr lang="tr-TR" sz="1800" i="1" dirty="0" err="1">
                <a:effectLst/>
                <a:latin typeface="Cambria" panose="02040503050406030204" pitchFamily="18" charset="0"/>
              </a:rPr>
              <a:t>gulamasına</a:t>
            </a:r>
            <a:r>
              <a:rPr lang="tr-TR" sz="1800" i="1" dirty="0">
                <a:effectLst/>
                <a:latin typeface="Cambria" panose="02040503050406030204" pitchFamily="18" charset="0"/>
              </a:rPr>
              <a:t> </a:t>
            </a:r>
            <a:r>
              <a:rPr lang="tr-TR" sz="1800" i="1" dirty="0" err="1">
                <a:effectLst/>
                <a:latin typeface="Cambria" panose="02040503050406030204" pitchFamily="18" charset="0"/>
              </a:rPr>
              <a:t>göre</a:t>
            </a:r>
            <a:r>
              <a:rPr lang="tr-TR" sz="1800" i="1" dirty="0">
                <a:effectLst/>
                <a:latin typeface="Cambria" panose="02040503050406030204" pitchFamily="18" charset="0"/>
              </a:rPr>
              <a:t> fazla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ücretinin</a:t>
            </a:r>
            <a:r>
              <a:rPr lang="tr-TR" sz="1800" i="1" dirty="0">
                <a:effectLst/>
                <a:latin typeface="Cambria" panose="02040503050406030204" pitchFamily="18" charset="0"/>
              </a:rPr>
              <a:t> aylık </a:t>
            </a:r>
            <a:r>
              <a:rPr lang="tr-TR" sz="1800" i="1" dirty="0" err="1">
                <a:effectLst/>
                <a:latin typeface="Cambria" panose="02040503050406030204" pitchFamily="18" charset="0"/>
              </a:rPr>
              <a:t>ücrete</a:t>
            </a:r>
            <a:r>
              <a:rPr lang="tr-TR" sz="1800" i="1" dirty="0">
                <a:effectLst/>
                <a:latin typeface="Cambria" panose="02040503050406030204" pitchFamily="18" charset="0"/>
              </a:rPr>
              <a:t> dahil </a:t>
            </a:r>
            <a:r>
              <a:rPr lang="tr-TR" sz="1800" i="1" dirty="0" err="1">
                <a:effectLst/>
                <a:latin typeface="Cambria" panose="02040503050406030204" pitchFamily="18" charset="0"/>
              </a:rPr>
              <a:t>olduğu</a:t>
            </a:r>
            <a:r>
              <a:rPr lang="tr-TR" sz="1800" i="1" dirty="0">
                <a:effectLst/>
                <a:latin typeface="Cambria" panose="02040503050406030204" pitchFamily="18" charset="0"/>
              </a:rPr>
              <a:t> </a:t>
            </a:r>
            <a:r>
              <a:rPr lang="tr-TR" sz="1800" i="1" dirty="0" err="1">
                <a:effectLst/>
                <a:latin typeface="Cambria" panose="02040503050406030204" pitchFamily="18" charset="0"/>
              </a:rPr>
              <a:t>yönündeki</a:t>
            </a:r>
            <a:r>
              <a:rPr lang="tr-TR" sz="1800" i="1" dirty="0">
                <a:effectLst/>
                <a:latin typeface="Cambria" panose="02040503050406030204" pitchFamily="18" charset="0"/>
              </a:rPr>
              <a:t> kayıtların yıllık </a:t>
            </a:r>
            <a:r>
              <a:rPr lang="tr-TR" sz="1800" i="1" dirty="0" err="1">
                <a:effectLst/>
                <a:highlight>
                  <a:srgbClr val="FFFF00"/>
                </a:highlight>
                <a:latin typeface="Cambria" panose="02040503050406030204" pitchFamily="18" charset="0"/>
              </a:rPr>
              <a:t>ikiyüzyetmis</a:t>
            </a:r>
            <a:r>
              <a:rPr lang="tr-TR" sz="1800" i="1" dirty="0">
                <a:effectLst/>
                <a:highlight>
                  <a:srgbClr val="FFFF00"/>
                </a:highlight>
                <a:latin typeface="Cambria" panose="02040503050406030204" pitchFamily="18" charset="0"/>
              </a:rPr>
              <a:t>̧ saatle sınırlı </a:t>
            </a:r>
            <a:r>
              <a:rPr lang="tr-TR" sz="1800" i="1" dirty="0">
                <a:effectLst/>
                <a:latin typeface="Cambria" panose="02040503050406030204" pitchFamily="18" charset="0"/>
              </a:rPr>
              <a:t>olarak </a:t>
            </a:r>
            <a:r>
              <a:rPr lang="tr-TR" sz="1800" i="1" dirty="0" err="1">
                <a:effectLst/>
                <a:latin typeface="Cambria" panose="02040503050406030204" pitchFamily="18" charset="0"/>
              </a:rPr>
              <a:t>geçerli</a:t>
            </a:r>
            <a:r>
              <a:rPr lang="tr-TR" sz="1800" i="1" dirty="0">
                <a:effectLst/>
                <a:latin typeface="Cambria" panose="02040503050406030204" pitchFamily="18" charset="0"/>
              </a:rPr>
              <a:t> </a:t>
            </a:r>
            <a:r>
              <a:rPr lang="tr-TR" sz="1800" i="1" dirty="0" err="1">
                <a:effectLst/>
                <a:latin typeface="Cambria" panose="02040503050406030204" pitchFamily="18" charset="0"/>
              </a:rPr>
              <a:t>olduğu</a:t>
            </a:r>
            <a:r>
              <a:rPr lang="tr-TR" sz="1800" i="1" dirty="0">
                <a:effectLst/>
                <a:latin typeface="Cambria" panose="02040503050406030204" pitchFamily="18" charset="0"/>
              </a:rPr>
              <a:t> kabul edilmektedir. ...... imzalı bordrodaki fazla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süresini</a:t>
            </a:r>
            <a:r>
              <a:rPr lang="tr-TR" sz="1800" i="1" dirty="0">
                <a:effectLst/>
                <a:latin typeface="Cambria" panose="02040503050406030204" pitchFamily="18" charset="0"/>
              </a:rPr>
              <a:t> </a:t>
            </a:r>
            <a:r>
              <a:rPr lang="tr-TR" sz="1800" i="1" dirty="0" err="1">
                <a:effectLst/>
                <a:latin typeface="Cambria" panose="02040503050406030204" pitchFamily="18" charset="0"/>
              </a:rPr>
              <a:t>aşacak</a:t>
            </a:r>
            <a:r>
              <a:rPr lang="tr-TR" sz="1800" i="1" dirty="0">
                <a:effectLst/>
                <a:latin typeface="Cambria" panose="02040503050406030204" pitchFamily="18" charset="0"/>
              </a:rPr>
              <a:t> </a:t>
            </a:r>
            <a:r>
              <a:rPr lang="tr-TR" sz="1800" i="1" dirty="0" err="1">
                <a:effectLst/>
                <a:latin typeface="Cambria" panose="02040503050406030204" pitchFamily="18" charset="0"/>
              </a:rPr>
              <a:t>şekil</a:t>
            </a:r>
            <a:r>
              <a:rPr lang="tr-TR" sz="1800" i="1" dirty="0">
                <a:effectLst/>
                <a:latin typeface="Cambria" panose="02040503050406030204" pitchFamily="18" charset="0"/>
              </a:rPr>
              <a:t> de fazla </a:t>
            </a:r>
            <a:r>
              <a:rPr lang="tr-TR" sz="1800" i="1" dirty="0" err="1">
                <a:effectLst/>
                <a:latin typeface="Cambria" panose="02040503050406030204" pitchFamily="18" charset="0"/>
              </a:rPr>
              <a:t>çalışma</a:t>
            </a:r>
            <a:r>
              <a:rPr lang="tr-TR" sz="1800" i="1" dirty="0">
                <a:effectLst/>
                <a:latin typeface="Cambria" panose="02040503050406030204" pitchFamily="18" charset="0"/>
              </a:rPr>
              <a:t> </a:t>
            </a:r>
            <a:r>
              <a:rPr lang="tr-TR" sz="1800" i="1" dirty="0" err="1">
                <a:effectLst/>
                <a:latin typeface="Cambria" panose="02040503050406030204" pitchFamily="18" charset="0"/>
              </a:rPr>
              <a:t>yapıldığı</a:t>
            </a:r>
            <a:r>
              <a:rPr lang="tr-TR" sz="1800" i="1" dirty="0">
                <a:effectLst/>
                <a:latin typeface="Cambria" panose="02040503050406030204" pitchFamily="18" charset="0"/>
              </a:rPr>
              <a:t> iddiası ancak yazılı bir delil ile ispatlanabilir. </a:t>
            </a:r>
          </a:p>
          <a:p>
            <a:r>
              <a:rPr lang="tr-TR" sz="1800" b="1" dirty="0" err="1">
                <a:effectLst/>
                <a:latin typeface="Cambria" panose="02040503050406030204" pitchFamily="18" charset="0"/>
              </a:rPr>
              <a:t>İs</a:t>
            </a:r>
            <a:r>
              <a:rPr lang="tr-TR" sz="1800" b="1" dirty="0">
                <a:effectLst/>
                <a:latin typeface="Cambria" panose="02040503050406030204" pitchFamily="18" charset="0"/>
              </a:rPr>
              <a:t>̧ Kanunu’nun 32. maddesinin son fıkrasına </a:t>
            </a:r>
            <a:r>
              <a:rPr lang="tr-TR" sz="1800" b="1" dirty="0" err="1">
                <a:effectLst/>
                <a:latin typeface="Cambria" panose="02040503050406030204" pitchFamily="18" charset="0"/>
              </a:rPr>
              <a:t>göre</a:t>
            </a:r>
            <a:r>
              <a:rPr lang="tr-TR" sz="1800" b="1"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Ücret</a:t>
            </a:r>
            <a:r>
              <a:rPr lang="tr-TR" sz="1800" i="1" dirty="0">
                <a:effectLst/>
                <a:latin typeface="Cambria" panose="02040503050406030204" pitchFamily="18" charset="0"/>
              </a:rPr>
              <a:t> alacaklarında </a:t>
            </a:r>
            <a:r>
              <a:rPr lang="tr-TR" sz="1800" i="1" dirty="0" err="1">
                <a:effectLst/>
                <a:latin typeface="Cambria" panose="02040503050406030204" pitchFamily="18" charset="0"/>
              </a:rPr>
              <a:t>zamanaşımı</a:t>
            </a:r>
            <a:r>
              <a:rPr lang="tr-TR" sz="1800" i="1" dirty="0">
                <a:effectLst/>
                <a:latin typeface="Cambria" panose="02040503050406030204" pitchFamily="18" charset="0"/>
              </a:rPr>
              <a:t> </a:t>
            </a:r>
            <a:r>
              <a:rPr lang="tr-TR" sz="1800" i="1" dirty="0" err="1">
                <a:effectLst/>
                <a:latin typeface="Cambria" panose="02040503050406030204" pitchFamily="18" charset="0"/>
              </a:rPr>
              <a:t>süresi</a:t>
            </a:r>
            <a:r>
              <a:rPr lang="tr-TR" sz="1800" i="1" dirty="0">
                <a:effectLst/>
                <a:latin typeface="Cambria" panose="02040503050406030204" pitchFamily="18" charset="0"/>
              </a:rPr>
              <a:t> </a:t>
            </a:r>
            <a:r>
              <a:rPr lang="tr-TR" sz="1800" i="1" dirty="0" err="1">
                <a:effectLst/>
                <a:highlight>
                  <a:srgbClr val="FFFF00"/>
                </a:highlight>
                <a:latin typeface="Cambria" panose="02040503050406030204" pitchFamily="18" charset="0"/>
              </a:rPr>
              <a:t>bes</a:t>
            </a:r>
            <a:r>
              <a:rPr lang="tr-TR" sz="1800" i="1" dirty="0">
                <a:effectLst/>
                <a:highlight>
                  <a:srgbClr val="FFFF00"/>
                </a:highlight>
                <a:latin typeface="Cambria" panose="02040503050406030204" pitchFamily="18" charset="0"/>
              </a:rPr>
              <a:t>̧ yıldır</a:t>
            </a:r>
            <a:r>
              <a:rPr lang="tr-TR" sz="1800" i="1" dirty="0">
                <a:effectLst/>
                <a:latin typeface="Cambria" panose="02040503050406030204" pitchFamily="18" charset="0"/>
              </a:rPr>
              <a:t>”</a:t>
            </a:r>
            <a:r>
              <a:rPr lang="tr-TR" sz="1800" dirty="0">
                <a:effectLst/>
                <a:latin typeface="Cambria" panose="02040503050406030204" pitchFamily="18" charset="0"/>
              </a:rPr>
              <a:t>. </a:t>
            </a: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85565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393D58-3B56-9031-0215-F517D65FFD27}"/>
              </a:ext>
            </a:extLst>
          </p:cNvPr>
          <p:cNvSpPr>
            <a:spLocks noGrp="1"/>
          </p:cNvSpPr>
          <p:nvPr>
            <p:ph type="title"/>
          </p:nvPr>
        </p:nvSpPr>
        <p:spPr/>
        <p:txBody>
          <a:bodyPr/>
          <a:lstStyle/>
          <a:p>
            <a:pPr algn="ctr"/>
            <a:r>
              <a:rPr lang="tr-TR" sz="2400" b="1" dirty="0">
                <a:latin typeface="Graphik"/>
              </a:rPr>
              <a:t>İ</a:t>
            </a:r>
            <a:r>
              <a:rPr lang="tr-TR" sz="2400" b="1" dirty="0">
                <a:effectLst/>
                <a:latin typeface="Graphik"/>
              </a:rPr>
              <a:t>Ş SÖZLEŞMESİNİN TÜRLERİ </a:t>
            </a:r>
            <a:br>
              <a:rPr lang="tr-TR" sz="2400" dirty="0"/>
            </a:br>
            <a:br>
              <a:rPr lang="tr-TR" sz="2400" dirty="0"/>
            </a:br>
            <a:r>
              <a:rPr lang="tr-TR" sz="1800" b="1" dirty="0">
                <a:effectLst/>
                <a:latin typeface="Graphik"/>
              </a:rPr>
              <a:t>SÜREKLİ-SÜREKSİZ İŞ SÖZLEŞMESİ </a:t>
            </a:r>
            <a:br>
              <a:rPr lang="tr-TR" sz="1050" dirty="0"/>
            </a:br>
            <a:endParaRPr lang="tr-TR" sz="2400" dirty="0"/>
          </a:p>
        </p:txBody>
      </p:sp>
      <p:sp>
        <p:nvSpPr>
          <p:cNvPr id="3" name="İçerik Yer Tutucusu 2">
            <a:extLst>
              <a:ext uri="{FF2B5EF4-FFF2-40B4-BE49-F238E27FC236}">
                <a16:creationId xmlns:a16="http://schemas.microsoft.com/office/drawing/2014/main" id="{ED610E39-79DF-D0F8-77C5-4C9171B7320E}"/>
              </a:ext>
            </a:extLst>
          </p:cNvPr>
          <p:cNvSpPr>
            <a:spLocks noGrp="1"/>
          </p:cNvSpPr>
          <p:nvPr>
            <p:ph idx="1"/>
          </p:nvPr>
        </p:nvSpPr>
        <p:spPr/>
        <p:txBody>
          <a:bodyPr>
            <a:normAutofit/>
          </a:bodyPr>
          <a:lstStyle/>
          <a:p>
            <a:r>
              <a:rPr lang="tr-TR" dirty="0" err="1">
                <a:effectLst/>
                <a:latin typeface="Cambria" panose="02040503050406030204" pitchFamily="18" charset="0"/>
              </a:rPr>
              <a:t>Sürekli</a:t>
            </a:r>
            <a:r>
              <a:rPr lang="tr-TR" dirty="0">
                <a:effectLst/>
                <a:latin typeface="Cambria" panose="02040503050406030204" pitchFamily="18" charset="0"/>
              </a:rPr>
              <a:t> ve </a:t>
            </a:r>
            <a:r>
              <a:rPr lang="tr-TR" dirty="0" err="1">
                <a:effectLst/>
                <a:latin typeface="Cambria" panose="02040503050406030204" pitchFamily="18" charset="0"/>
              </a:rPr>
              <a:t>süreksiz</a:t>
            </a:r>
            <a:r>
              <a:rPr lang="tr-TR" dirty="0">
                <a:effectLst/>
                <a:latin typeface="Cambria" panose="02040503050406030204" pitchFamily="18" charset="0"/>
              </a:rPr>
              <a:t> iş </a:t>
            </a:r>
            <a:r>
              <a:rPr lang="tr-TR" dirty="0" err="1">
                <a:effectLst/>
                <a:latin typeface="Cambria" panose="02040503050406030204" pitchFamily="18" charset="0"/>
              </a:rPr>
              <a:t>sözleşmeleri</a:t>
            </a:r>
            <a:r>
              <a:rPr lang="tr-TR" dirty="0">
                <a:effectLst/>
                <a:latin typeface="Cambria" panose="02040503050406030204" pitchFamily="18" charset="0"/>
              </a:rPr>
              <a:t> </a:t>
            </a:r>
            <a:r>
              <a:rPr lang="tr-TR" dirty="0" err="1">
                <a:effectLst/>
                <a:latin typeface="Cambria" panose="02040503050406030204" pitchFamily="18" charset="0"/>
              </a:rPr>
              <a:t>İs</a:t>
            </a:r>
            <a:r>
              <a:rPr lang="tr-TR" dirty="0">
                <a:effectLst/>
                <a:latin typeface="Cambria" panose="02040503050406030204" pitchFamily="18" charset="0"/>
              </a:rPr>
              <a:t>̧ Kanunu’nun 10. maddesinde </a:t>
            </a:r>
            <a:r>
              <a:rPr lang="tr-TR" dirty="0" err="1">
                <a:effectLst/>
                <a:latin typeface="Cambria" panose="02040503050406030204" pitchFamily="18" charset="0"/>
              </a:rPr>
              <a:t>düzenlenmiştir</a:t>
            </a:r>
            <a:r>
              <a:rPr lang="tr-TR" dirty="0">
                <a:effectLst/>
                <a:latin typeface="Cambria" panose="02040503050406030204" pitchFamily="18" charset="0"/>
              </a:rPr>
              <a:t>. Buna </a:t>
            </a:r>
            <a:r>
              <a:rPr lang="tr-TR" dirty="0" err="1">
                <a:effectLst/>
                <a:latin typeface="Cambria" panose="02040503050406030204" pitchFamily="18" charset="0"/>
              </a:rPr>
              <a:t>göre</a:t>
            </a:r>
            <a:r>
              <a:rPr lang="tr-TR" dirty="0">
                <a:effectLst/>
                <a:latin typeface="Cambria" panose="02040503050406030204" pitchFamily="18" charset="0"/>
              </a:rPr>
              <a:t> </a:t>
            </a:r>
            <a:r>
              <a:rPr lang="tr-TR" b="1" dirty="0" err="1">
                <a:effectLst/>
                <a:latin typeface="Cambria" panose="02040503050406030204" pitchFamily="18" charset="0"/>
              </a:rPr>
              <a:t>niteliği</a:t>
            </a:r>
            <a:r>
              <a:rPr lang="tr-TR" b="1" dirty="0">
                <a:effectLst/>
                <a:latin typeface="Cambria" panose="02040503050406030204" pitchFamily="18" charset="0"/>
              </a:rPr>
              <a:t> </a:t>
            </a:r>
            <a:r>
              <a:rPr lang="tr-TR" b="1" dirty="0" err="1">
                <a:effectLst/>
                <a:latin typeface="Cambria" panose="02040503050406030204" pitchFamily="18" charset="0"/>
              </a:rPr>
              <a:t>gereği</a:t>
            </a:r>
            <a:r>
              <a:rPr lang="tr-TR" b="1" dirty="0">
                <a:effectLst/>
                <a:latin typeface="Cambria" panose="02040503050406030204" pitchFamily="18" charset="0"/>
              </a:rPr>
              <a:t> en </a:t>
            </a:r>
            <a:r>
              <a:rPr lang="tr-TR" b="1" dirty="0" err="1">
                <a:effectLst/>
                <a:latin typeface="Cambria" panose="02040503050406030204" pitchFamily="18" charset="0"/>
              </a:rPr>
              <a:t>çok</a:t>
            </a:r>
            <a:r>
              <a:rPr lang="tr-TR" b="1" dirty="0">
                <a:effectLst/>
                <a:latin typeface="Cambria" panose="02040503050406030204" pitchFamily="18" charset="0"/>
              </a:rPr>
              <a:t> otuz </a:t>
            </a:r>
            <a:r>
              <a:rPr lang="tr-TR" b="1" dirty="0" err="1">
                <a:effectLst/>
                <a:latin typeface="Cambria" panose="02040503050406030204" pitchFamily="18" charset="0"/>
              </a:rPr>
              <a:t>işgünu</a:t>
            </a:r>
            <a:r>
              <a:rPr lang="tr-TR" b="1" dirty="0">
                <a:effectLst/>
                <a:latin typeface="Cambria" panose="02040503050406030204" pitchFamily="18" charset="0"/>
              </a:rPr>
              <a:t>̈ </a:t>
            </a:r>
            <a:r>
              <a:rPr lang="tr-TR" b="1" dirty="0" err="1">
                <a:effectLst/>
                <a:latin typeface="Cambria" panose="02040503050406030204" pitchFamily="18" charset="0"/>
              </a:rPr>
              <a:t>süren</a:t>
            </a:r>
            <a:r>
              <a:rPr lang="tr-TR" b="1" dirty="0">
                <a:effectLst/>
                <a:latin typeface="Cambria" panose="02040503050406030204" pitchFamily="18" charset="0"/>
              </a:rPr>
              <a:t> </a:t>
            </a:r>
            <a:r>
              <a:rPr lang="tr-TR" b="1" dirty="0" err="1">
                <a:effectLst/>
                <a:latin typeface="Cambria" panose="02040503050406030204" pitchFamily="18" charset="0"/>
              </a:rPr>
              <a:t>işlere</a:t>
            </a:r>
            <a:r>
              <a:rPr lang="tr-TR" b="1" dirty="0">
                <a:effectLst/>
                <a:latin typeface="Cambria" panose="02040503050406030204" pitchFamily="18" charset="0"/>
              </a:rPr>
              <a:t> </a:t>
            </a:r>
            <a:r>
              <a:rPr lang="tr-TR" b="1" dirty="0" err="1">
                <a:effectLst/>
                <a:latin typeface="Cambria" panose="02040503050406030204" pitchFamily="18" charset="0"/>
              </a:rPr>
              <a:t>süreksiz</a:t>
            </a:r>
            <a:r>
              <a:rPr lang="tr-TR" b="1" dirty="0">
                <a:effectLst/>
                <a:latin typeface="Cambria" panose="02040503050406030204" pitchFamily="18" charset="0"/>
              </a:rPr>
              <a:t> iş</a:t>
            </a:r>
            <a:r>
              <a:rPr lang="tr-TR" dirty="0">
                <a:effectLst/>
                <a:latin typeface="Cambria" panose="02040503050406030204" pitchFamily="18" charset="0"/>
              </a:rPr>
              <a:t>, bundan daha fazla devam edenlere </a:t>
            </a:r>
            <a:r>
              <a:rPr lang="tr-TR" dirty="0" err="1">
                <a:effectLst/>
                <a:latin typeface="Cambria" panose="02040503050406030204" pitchFamily="18" charset="0"/>
              </a:rPr>
              <a:t>sürekli</a:t>
            </a:r>
            <a:r>
              <a:rPr lang="tr-TR" dirty="0">
                <a:effectLst/>
                <a:latin typeface="Cambria" panose="02040503050406030204" pitchFamily="18" charset="0"/>
              </a:rPr>
              <a:t> iş denir. </a:t>
            </a:r>
            <a:r>
              <a:rPr lang="tr-TR" dirty="0" err="1">
                <a:effectLst/>
                <a:latin typeface="Cambria" panose="02040503050406030204" pitchFamily="18" charset="0"/>
              </a:rPr>
              <a:t>Sürekli-süreksiz</a:t>
            </a:r>
            <a:r>
              <a:rPr lang="tr-TR" dirty="0">
                <a:effectLst/>
                <a:latin typeface="Cambria" panose="02040503050406030204" pitchFamily="18" charset="0"/>
              </a:rPr>
              <a:t> iş ayırımında </a:t>
            </a:r>
            <a:r>
              <a:rPr lang="tr-TR" dirty="0" err="1">
                <a:effectLst/>
                <a:latin typeface="Cambria" panose="02040503050406030204" pitchFamily="18" charset="0"/>
              </a:rPr>
              <a:t>işçinin</a:t>
            </a:r>
            <a:r>
              <a:rPr lang="tr-TR" dirty="0">
                <a:effectLst/>
                <a:latin typeface="Cambria" panose="02040503050406030204" pitchFamily="18" charset="0"/>
              </a:rPr>
              <a:t> fiilen </a:t>
            </a:r>
            <a:r>
              <a:rPr lang="tr-TR" dirty="0" err="1">
                <a:effectLst/>
                <a:latin typeface="Cambria" panose="02040503050406030204" pitchFamily="18" charset="0"/>
              </a:rPr>
              <a:t>çalıştığı</a:t>
            </a:r>
            <a:r>
              <a:rPr lang="tr-TR" dirty="0">
                <a:effectLst/>
                <a:latin typeface="Cambria" panose="02040503050406030204" pitchFamily="18" charset="0"/>
              </a:rPr>
              <a:t> </a:t>
            </a:r>
            <a:r>
              <a:rPr lang="tr-TR" dirty="0" err="1">
                <a:effectLst/>
                <a:latin typeface="Cambria" panose="02040503050406030204" pitchFamily="18" charset="0"/>
              </a:rPr>
              <a:t>süre</a:t>
            </a:r>
            <a:r>
              <a:rPr lang="tr-TR" dirty="0">
                <a:effectLst/>
                <a:latin typeface="Cambria" panose="02040503050406030204" pitchFamily="18" charset="0"/>
              </a:rPr>
              <a:t> </a:t>
            </a:r>
            <a:r>
              <a:rPr lang="tr-TR" dirty="0" err="1">
                <a:effectLst/>
                <a:latin typeface="Cambria" panose="02040503050406030204" pitchFamily="18" charset="0"/>
              </a:rPr>
              <a:t>değil</a:t>
            </a:r>
            <a:r>
              <a:rPr lang="tr-TR" dirty="0">
                <a:effectLst/>
                <a:latin typeface="Cambria" panose="02040503050406030204" pitchFamily="18" charset="0"/>
              </a:rPr>
              <a:t>, </a:t>
            </a:r>
            <a:r>
              <a:rPr lang="tr-TR" dirty="0" err="1">
                <a:effectLst/>
                <a:latin typeface="Cambria" panose="02040503050406030204" pitchFamily="18" charset="0"/>
              </a:rPr>
              <a:t>işin</a:t>
            </a:r>
            <a:r>
              <a:rPr lang="tr-TR" dirty="0">
                <a:effectLst/>
                <a:latin typeface="Cambria" panose="02040503050406030204" pitchFamily="18" charset="0"/>
              </a:rPr>
              <a:t> </a:t>
            </a:r>
            <a:r>
              <a:rPr lang="tr-TR" dirty="0" err="1">
                <a:effectLst/>
                <a:latin typeface="Cambria" panose="02040503050406030204" pitchFamily="18" charset="0"/>
              </a:rPr>
              <a:t>niteliği</a:t>
            </a:r>
            <a:r>
              <a:rPr lang="tr-TR" dirty="0">
                <a:effectLst/>
                <a:latin typeface="Cambria" panose="02040503050406030204" pitchFamily="18" charset="0"/>
              </a:rPr>
              <a:t> </a:t>
            </a:r>
            <a:r>
              <a:rPr lang="tr-TR" dirty="0" err="1">
                <a:effectLst/>
                <a:latin typeface="Cambria" panose="02040503050406030204" pitchFamily="18" charset="0"/>
              </a:rPr>
              <a:t>gereği</a:t>
            </a:r>
            <a:r>
              <a:rPr lang="tr-TR" dirty="0">
                <a:effectLst/>
                <a:latin typeface="Cambria" panose="02040503050406030204" pitchFamily="18" charset="0"/>
              </a:rPr>
              <a:t> ne kadar </a:t>
            </a:r>
            <a:r>
              <a:rPr lang="tr-TR" dirty="0" err="1">
                <a:effectLst/>
                <a:latin typeface="Cambria" panose="02040503050406030204" pitchFamily="18" charset="0"/>
              </a:rPr>
              <a:t>süreceği</a:t>
            </a:r>
            <a:r>
              <a:rPr lang="tr-TR" dirty="0">
                <a:effectLst/>
                <a:latin typeface="Cambria" panose="02040503050406030204" pitchFamily="18" charset="0"/>
              </a:rPr>
              <a:t> dikkate alınır. </a:t>
            </a:r>
            <a:endParaRPr lang="tr-TR" dirty="0"/>
          </a:p>
        </p:txBody>
      </p:sp>
    </p:spTree>
    <p:extLst>
      <p:ext uri="{BB962C8B-B14F-4D97-AF65-F5344CB8AC3E}">
        <p14:creationId xmlns:p14="http://schemas.microsoft.com/office/powerpoint/2010/main" val="1504178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D21620-83A9-FA7D-FAD3-E131E45E7CF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DFEA8BC-21E9-FFCD-4ECC-0B00C0D0F1BC}"/>
              </a:ext>
            </a:extLst>
          </p:cNvPr>
          <p:cNvSpPr>
            <a:spLocks noGrp="1"/>
          </p:cNvSpPr>
          <p:nvPr>
            <p:ph idx="1"/>
          </p:nvPr>
        </p:nvSpPr>
        <p:spPr/>
        <p:txBody>
          <a:bodyPr/>
          <a:lstStyle/>
          <a:p>
            <a:r>
              <a:rPr lang="tr-TR" sz="1800" b="1" dirty="0" err="1">
                <a:effectLst/>
                <a:latin typeface="Cambria" panose="02040503050406030204" pitchFamily="18" charset="0"/>
              </a:rPr>
              <a:t>İs</a:t>
            </a:r>
            <a:r>
              <a:rPr lang="tr-TR" sz="1800" b="1" dirty="0">
                <a:effectLst/>
                <a:latin typeface="Cambria" panose="02040503050406030204" pitchFamily="18" charset="0"/>
              </a:rPr>
              <a:t>̧ Kanunu’nun 34. maddesi </a:t>
            </a:r>
            <a:r>
              <a:rPr lang="tr-TR" sz="1800" b="1" dirty="0" err="1">
                <a:effectLst/>
                <a:latin typeface="Cambria" panose="02040503050406030204" pitchFamily="18" charset="0"/>
              </a:rPr>
              <a:t>gereğince</a:t>
            </a:r>
            <a:r>
              <a:rPr lang="tr-TR" sz="1800" b="1" dirty="0">
                <a:effectLst/>
                <a:latin typeface="Cambria" panose="02040503050406030204" pitchFamily="18" charset="0"/>
              </a:rPr>
              <a:t>, </a:t>
            </a:r>
            <a:r>
              <a:rPr lang="tr-TR" sz="1800" b="1" dirty="0" err="1">
                <a:effectLst/>
                <a:latin typeface="Cambria" panose="02040503050406030204" pitchFamily="18" charset="0"/>
              </a:rPr>
              <a:t>gününde</a:t>
            </a:r>
            <a:r>
              <a:rPr lang="tr-TR" sz="1800" b="1" dirty="0">
                <a:effectLst/>
                <a:latin typeface="Cambria" panose="02040503050406030204" pitchFamily="18" charset="0"/>
              </a:rPr>
              <a:t> </a:t>
            </a:r>
            <a:r>
              <a:rPr lang="tr-TR" sz="1800" b="1" dirty="0" err="1">
                <a:effectLst/>
                <a:latin typeface="Cambria" panose="02040503050406030204" pitchFamily="18" charset="0"/>
              </a:rPr>
              <a:t>ödenmeyen</a:t>
            </a:r>
            <a:r>
              <a:rPr lang="tr-TR" sz="1800" b="1" dirty="0">
                <a:effectLst/>
                <a:latin typeface="Cambria" panose="02040503050406030204" pitchFamily="18" charset="0"/>
              </a:rPr>
              <a:t> </a:t>
            </a:r>
            <a:r>
              <a:rPr lang="tr-TR" sz="1800" b="1" dirty="0" err="1">
                <a:effectLst/>
                <a:latin typeface="Cambria" panose="02040503050406030204" pitchFamily="18" charset="0"/>
              </a:rPr>
              <a:t>ücretler</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mevduata uygulanan en </a:t>
            </a:r>
            <a:r>
              <a:rPr lang="tr-TR" sz="1800" b="1" dirty="0" err="1">
                <a:effectLst/>
                <a:latin typeface="Cambria" panose="02040503050406030204" pitchFamily="18" charset="0"/>
              </a:rPr>
              <a:t>yüksek</a:t>
            </a:r>
            <a:r>
              <a:rPr lang="tr-TR" sz="1800" b="1" dirty="0">
                <a:effectLst/>
                <a:latin typeface="Cambria" panose="02040503050406030204" pitchFamily="18" charset="0"/>
              </a:rPr>
              <a:t> faiz oranı uygulanması gerekir. </a:t>
            </a:r>
            <a:endParaRPr lang="tr-TR" dirty="0"/>
          </a:p>
          <a:p>
            <a:r>
              <a:rPr lang="tr-TR" sz="1800" dirty="0">
                <a:effectLst/>
                <a:latin typeface="Cambria" panose="02040503050406030204" pitchFamily="18" charset="0"/>
              </a:rPr>
              <a:t>Faizin </a:t>
            </a:r>
            <a:r>
              <a:rPr lang="tr-TR" sz="1800" dirty="0" err="1">
                <a:effectLst/>
                <a:latin typeface="Cambria" panose="02040503050406030204" pitchFamily="18" charset="0"/>
              </a:rPr>
              <a:t>işlemeye</a:t>
            </a:r>
            <a:r>
              <a:rPr lang="tr-TR" sz="1800" dirty="0">
                <a:effectLst/>
                <a:latin typeface="Cambria" panose="02040503050406030204" pitchFamily="18" charset="0"/>
              </a:rPr>
              <a:t> </a:t>
            </a:r>
            <a:r>
              <a:rPr lang="tr-TR" sz="1800" dirty="0" err="1">
                <a:effectLst/>
                <a:latin typeface="Cambria" panose="02040503050406030204" pitchFamily="18" charset="0"/>
              </a:rPr>
              <a:t>başlaması</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temerrüdün</a:t>
            </a:r>
            <a:r>
              <a:rPr lang="tr-TR" sz="1800" dirty="0">
                <a:effectLst/>
                <a:latin typeface="Cambria" panose="02040503050406030204" pitchFamily="18" charset="0"/>
              </a:rPr>
              <a:t> </a:t>
            </a:r>
            <a:r>
              <a:rPr lang="tr-TR" sz="1800" dirty="0" err="1">
                <a:effectLst/>
                <a:latin typeface="Cambria" panose="02040503050406030204" pitchFamily="18" charset="0"/>
              </a:rPr>
              <a:t>gerçekleşmesi</a:t>
            </a:r>
            <a:r>
              <a:rPr lang="tr-TR" sz="1800" dirty="0">
                <a:effectLst/>
                <a:latin typeface="Cambria" panose="02040503050406030204" pitchFamily="18" charset="0"/>
              </a:rPr>
              <a:t> gerekir. </a:t>
            </a:r>
            <a:r>
              <a:rPr lang="tr-TR" sz="1800" dirty="0" err="1">
                <a:effectLst/>
                <a:latin typeface="Cambria" panose="02040503050406030204" pitchFamily="18" charset="0"/>
              </a:rPr>
              <a:t>Yüksek</a:t>
            </a:r>
            <a:r>
              <a:rPr lang="tr-TR" sz="1800" dirty="0">
                <a:effectLst/>
                <a:latin typeface="Cambria" panose="02040503050406030204" pitchFamily="18" charset="0"/>
              </a:rPr>
              <a:t> Mahkemeye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“Dairemizin </a:t>
            </a:r>
            <a:r>
              <a:rPr lang="tr-TR" sz="1800" i="1" dirty="0" err="1">
                <a:effectLst/>
                <a:latin typeface="Cambria" panose="02040503050406030204" pitchFamily="18" charset="0"/>
              </a:rPr>
              <a:t>yerleşik</a:t>
            </a:r>
            <a:r>
              <a:rPr lang="tr-TR" sz="1800" i="1" dirty="0">
                <a:effectLst/>
                <a:latin typeface="Cambria" panose="02040503050406030204" pitchFamily="18" charset="0"/>
              </a:rPr>
              <a:t> uygulaması uyarınca, </a:t>
            </a:r>
            <a:r>
              <a:rPr lang="tr-TR" sz="1800" i="1" dirty="0" err="1">
                <a:effectLst/>
                <a:latin typeface="Cambria" panose="02040503050406030204" pitchFamily="18" charset="0"/>
              </a:rPr>
              <a:t>işçi</a:t>
            </a:r>
            <a:r>
              <a:rPr lang="tr-TR" sz="1800" i="1" dirty="0">
                <a:effectLst/>
                <a:latin typeface="Cambria" panose="02040503050406030204" pitchFamily="18" charset="0"/>
              </a:rPr>
              <a:t> muaccel alacaklarını tek tek belirtmek kay- </a:t>
            </a:r>
            <a:r>
              <a:rPr lang="tr-TR" sz="1800" i="1" dirty="0" err="1">
                <a:effectLst/>
                <a:latin typeface="Cambria" panose="02040503050406030204" pitchFamily="18" charset="0"/>
              </a:rPr>
              <a:t>dıyla</a:t>
            </a:r>
            <a:r>
              <a:rPr lang="tr-TR" sz="1800" i="1" dirty="0">
                <a:effectLst/>
                <a:latin typeface="Cambria" panose="02040503050406030204" pitchFamily="18" charset="0"/>
              </a:rPr>
              <a:t> </a:t>
            </a:r>
            <a:r>
              <a:rPr lang="tr-TR" sz="1800" i="1" u="sng" dirty="0">
                <a:effectLst/>
                <a:highlight>
                  <a:srgbClr val="FFFF00"/>
                </a:highlight>
                <a:latin typeface="Cambria" panose="02040503050406030204" pitchFamily="18" charset="0"/>
              </a:rPr>
              <a:t>ihtarname ile </a:t>
            </a:r>
            <a:r>
              <a:rPr lang="tr-TR" sz="1800" i="1" u="sng" dirty="0" err="1">
                <a:effectLst/>
                <a:highlight>
                  <a:srgbClr val="FFFF00"/>
                </a:highlight>
                <a:latin typeface="Cambria" panose="02040503050406030204" pitchFamily="18" charset="0"/>
              </a:rPr>
              <a:t>işvereni</a:t>
            </a:r>
            <a:r>
              <a:rPr lang="tr-TR" sz="1800" i="1" u="sng" dirty="0">
                <a:effectLst/>
                <a:highlight>
                  <a:srgbClr val="FFFF00"/>
                </a:highlight>
                <a:latin typeface="Cambria" panose="02040503050406030204" pitchFamily="18" charset="0"/>
              </a:rPr>
              <a:t> </a:t>
            </a:r>
            <a:r>
              <a:rPr lang="tr-TR" sz="1800" i="1" u="sng" dirty="0" err="1">
                <a:effectLst/>
                <a:highlight>
                  <a:srgbClr val="FFFF00"/>
                </a:highlight>
                <a:latin typeface="Cambria" panose="02040503050406030204" pitchFamily="18" charset="0"/>
              </a:rPr>
              <a:t>temerrüde</a:t>
            </a:r>
            <a:r>
              <a:rPr lang="tr-TR" sz="1800" i="1" u="sng" dirty="0">
                <a:effectLst/>
                <a:highlight>
                  <a:srgbClr val="FFFF00"/>
                </a:highlight>
                <a:latin typeface="Cambria" panose="02040503050406030204" pitchFamily="18" charset="0"/>
              </a:rPr>
              <a:t> </a:t>
            </a:r>
            <a:r>
              <a:rPr lang="tr-TR" sz="1800" i="1" u="sng" dirty="0" err="1">
                <a:effectLst/>
                <a:highlight>
                  <a:srgbClr val="FFFF00"/>
                </a:highlight>
                <a:latin typeface="Cambria" panose="02040503050406030204" pitchFamily="18" charset="0"/>
              </a:rPr>
              <a:t>düşürebilir</a:t>
            </a:r>
            <a:r>
              <a:rPr lang="tr-TR" sz="1800" i="1" u="sng" dirty="0">
                <a:effectLst/>
                <a:highlight>
                  <a:srgbClr val="FFFF00"/>
                </a:highlight>
                <a:latin typeface="Cambria" panose="02040503050406030204" pitchFamily="18" charset="0"/>
              </a:rPr>
              <a:t>.</a:t>
            </a:r>
            <a:r>
              <a:rPr lang="tr-TR" sz="1800" i="1" dirty="0">
                <a:effectLst/>
                <a:latin typeface="Cambria" panose="02040503050406030204" pitchFamily="18" charset="0"/>
              </a:rPr>
              <a:t> </a:t>
            </a:r>
            <a:r>
              <a:rPr lang="tr-TR" sz="1800" i="1" dirty="0" err="1">
                <a:effectLst/>
                <a:latin typeface="Cambria" panose="02040503050406030204" pitchFamily="18" charset="0"/>
              </a:rPr>
              <a:t>Söz</a:t>
            </a:r>
            <a:r>
              <a:rPr lang="tr-TR" sz="1800" i="1" dirty="0">
                <a:effectLst/>
                <a:latin typeface="Cambria" panose="02040503050406030204" pitchFamily="18" charset="0"/>
              </a:rPr>
              <a:t> konusu ihtarnamede alacak miktarla- </a:t>
            </a:r>
            <a:r>
              <a:rPr lang="tr-TR" sz="1800" i="1" dirty="0" err="1">
                <a:effectLst/>
                <a:latin typeface="Cambria" panose="02040503050406030204" pitchFamily="18" charset="0"/>
              </a:rPr>
              <a:t>rının</a:t>
            </a:r>
            <a:r>
              <a:rPr lang="tr-TR" sz="1800" i="1" dirty="0">
                <a:effectLst/>
                <a:latin typeface="Cambria" panose="02040503050406030204" pitchFamily="18" charset="0"/>
              </a:rPr>
              <a:t> belirtilmesi gerekmez. Dava tarihinden </a:t>
            </a:r>
            <a:r>
              <a:rPr lang="tr-TR" sz="1800" i="1" dirty="0" err="1">
                <a:effectLst/>
                <a:latin typeface="Cambria" panose="02040503050406030204" pitchFamily="18" charset="0"/>
              </a:rPr>
              <a:t>önce</a:t>
            </a:r>
            <a:r>
              <a:rPr lang="tr-TR" sz="1800" i="1" dirty="0">
                <a:effectLst/>
                <a:latin typeface="Cambria" panose="02040503050406030204" pitchFamily="18" charset="0"/>
              </a:rPr>
              <a:t> </a:t>
            </a:r>
            <a:r>
              <a:rPr lang="tr-TR" sz="1800" i="1" dirty="0" err="1">
                <a:effectLst/>
                <a:latin typeface="Cambria" panose="02040503050406030204" pitchFamily="18" charset="0"/>
              </a:rPr>
              <a:t>yürütülen</a:t>
            </a:r>
            <a:r>
              <a:rPr lang="tr-TR" sz="1800" i="1" dirty="0">
                <a:effectLst/>
                <a:latin typeface="Cambria" panose="02040503050406030204" pitchFamily="18" charset="0"/>
              </a:rPr>
              <a:t> arabuluculuk </a:t>
            </a:r>
            <a:r>
              <a:rPr lang="tr-TR" sz="1800" i="1" dirty="0" err="1">
                <a:effectLst/>
                <a:latin typeface="Cambria" panose="02040503050406030204" pitchFamily="18" charset="0"/>
              </a:rPr>
              <a:t>süreci</a:t>
            </a:r>
            <a:r>
              <a:rPr lang="tr-TR" sz="1800" i="1" dirty="0">
                <a:effectLst/>
                <a:latin typeface="Cambria" panose="02040503050406030204" pitchFamily="18" charset="0"/>
              </a:rPr>
              <a:t> sonucunda </a:t>
            </a:r>
            <a:r>
              <a:rPr lang="tr-TR" sz="1800" i="1" dirty="0" err="1">
                <a:effectLst/>
                <a:latin typeface="Cambria" panose="02040503050406030204" pitchFamily="18" charset="0"/>
              </a:rPr>
              <a:t>anlaşma</a:t>
            </a:r>
            <a:r>
              <a:rPr lang="tr-TR" sz="1800" i="1" dirty="0">
                <a:effectLst/>
                <a:latin typeface="Cambria" panose="02040503050406030204" pitchFamily="18" charset="0"/>
              </a:rPr>
              <a:t> </a:t>
            </a:r>
            <a:r>
              <a:rPr lang="tr-TR" sz="1800" i="1" dirty="0" err="1">
                <a:effectLst/>
                <a:latin typeface="Cambria" panose="02040503050406030204" pitchFamily="18" charset="0"/>
              </a:rPr>
              <a:t>yapılamadığına</a:t>
            </a:r>
            <a:r>
              <a:rPr lang="tr-TR" sz="1800" i="1" dirty="0">
                <a:effectLst/>
                <a:latin typeface="Cambria" panose="02040503050406030204" pitchFamily="18" charset="0"/>
              </a:rPr>
              <a:t> dair </a:t>
            </a:r>
            <a:r>
              <a:rPr lang="tr-TR" sz="1800" i="1" dirty="0" err="1">
                <a:effectLst/>
                <a:latin typeface="Cambria" panose="02040503050406030204" pitchFamily="18" charset="0"/>
              </a:rPr>
              <a:t>düzenlenen</a:t>
            </a:r>
            <a:r>
              <a:rPr lang="tr-TR" sz="1800" i="1" dirty="0">
                <a:effectLst/>
                <a:latin typeface="Cambria" panose="02040503050406030204" pitchFamily="18" charset="0"/>
              </a:rPr>
              <a:t> son tutanak bu </a:t>
            </a:r>
            <a:r>
              <a:rPr lang="tr-TR" sz="1800" i="1" dirty="0" err="1">
                <a:effectLst/>
                <a:latin typeface="Cambria" panose="02040503050406030204" pitchFamily="18" charset="0"/>
              </a:rPr>
              <a:t>bağlamda</a:t>
            </a:r>
            <a:r>
              <a:rPr lang="tr-TR" sz="1800" i="1" dirty="0">
                <a:effectLst/>
                <a:latin typeface="Cambria" panose="02040503050406030204" pitchFamily="18" charset="0"/>
              </a:rPr>
              <a:t> </a:t>
            </a:r>
            <a:r>
              <a:rPr lang="tr-TR" sz="1800" i="1" dirty="0" err="1">
                <a:effectLst/>
                <a:latin typeface="Cambria" panose="02040503050406030204" pitchFamily="18" charset="0"/>
              </a:rPr>
              <a:t>değerlendirildiğinde</a:t>
            </a:r>
            <a:r>
              <a:rPr lang="tr-TR" sz="1800" i="1" dirty="0">
                <a:effectLst/>
                <a:latin typeface="Cambria" panose="02040503050406030204" pitchFamily="18" charset="0"/>
              </a:rPr>
              <a:t> dava konusu alacakların dava tarihinden </a:t>
            </a:r>
            <a:r>
              <a:rPr lang="tr-TR" sz="1800" i="1" dirty="0" err="1">
                <a:effectLst/>
                <a:latin typeface="Cambria" panose="02040503050406030204" pitchFamily="18" charset="0"/>
              </a:rPr>
              <a:t>önce</a:t>
            </a:r>
            <a:r>
              <a:rPr lang="tr-TR" sz="1800" i="1" dirty="0">
                <a:effectLst/>
                <a:latin typeface="Cambria" panose="02040503050406030204" pitchFamily="18" charset="0"/>
              </a:rPr>
              <a:t> arabuluculuk </a:t>
            </a:r>
            <a:r>
              <a:rPr lang="tr-TR" sz="1800" i="1" dirty="0" err="1">
                <a:effectLst/>
                <a:latin typeface="Cambria" panose="02040503050406030204" pitchFamily="18" charset="0"/>
              </a:rPr>
              <a:t>aracılığıyla</a:t>
            </a:r>
            <a:r>
              <a:rPr lang="tr-TR" sz="1800" i="1" dirty="0">
                <a:effectLst/>
                <a:latin typeface="Cambria" panose="02040503050406030204" pitchFamily="18" charset="0"/>
              </a:rPr>
              <a:t> talep edilmesi </a:t>
            </a:r>
            <a:r>
              <a:rPr lang="tr-TR" sz="1800" i="1" dirty="0" err="1">
                <a:effectLst/>
                <a:latin typeface="Cambria" panose="02040503050406030204" pitchFamily="18" charset="0"/>
              </a:rPr>
              <a:t>karşısında</a:t>
            </a:r>
            <a:r>
              <a:rPr lang="tr-TR" sz="1800" i="1" dirty="0">
                <a:effectLst/>
                <a:latin typeface="Cambria" panose="02040503050406030204" pitchFamily="18" charset="0"/>
              </a:rPr>
              <a:t> davalı </a:t>
            </a:r>
            <a:r>
              <a:rPr lang="tr-TR" sz="1800" i="1" dirty="0" err="1">
                <a:effectLst/>
                <a:latin typeface="Cambria" panose="02040503050406030204" pitchFamily="18" charset="0"/>
              </a:rPr>
              <a:t>işverenin</a:t>
            </a:r>
            <a:r>
              <a:rPr lang="tr-TR" sz="1800" i="1" dirty="0">
                <a:effectLst/>
                <a:latin typeface="Cambria" panose="02040503050406030204" pitchFamily="18" charset="0"/>
              </a:rPr>
              <a:t> </a:t>
            </a:r>
            <a:r>
              <a:rPr lang="tr-TR" sz="1800" i="1" u="sng" dirty="0">
                <a:effectLst/>
                <a:highlight>
                  <a:srgbClr val="FFFF00"/>
                </a:highlight>
                <a:latin typeface="Cambria" panose="02040503050406030204" pitchFamily="18" charset="0"/>
              </a:rPr>
              <a:t>arabuluculuk son tutanak tarihi itibariyle </a:t>
            </a:r>
            <a:r>
              <a:rPr lang="tr-TR" sz="1800" i="1" u="sng" dirty="0" err="1">
                <a:effectLst/>
                <a:highlight>
                  <a:srgbClr val="FFFF00"/>
                </a:highlight>
                <a:latin typeface="Cambria" panose="02040503050406030204" pitchFamily="18" charset="0"/>
              </a:rPr>
              <a:t>temerrüde</a:t>
            </a:r>
            <a:r>
              <a:rPr lang="tr-TR" sz="1800" i="1" u="sng" dirty="0">
                <a:effectLst/>
                <a:highlight>
                  <a:srgbClr val="FFFF00"/>
                </a:highlight>
                <a:latin typeface="Cambria" panose="02040503050406030204" pitchFamily="18" charset="0"/>
              </a:rPr>
              <a:t> </a:t>
            </a:r>
            <a:r>
              <a:rPr lang="tr-TR" sz="1800" i="1" u="sng" dirty="0" err="1">
                <a:effectLst/>
                <a:highlight>
                  <a:srgbClr val="FFFF00"/>
                </a:highlight>
                <a:latin typeface="Cambria" panose="02040503050406030204" pitchFamily="18" charset="0"/>
              </a:rPr>
              <a:t>düştüğünün</a:t>
            </a:r>
            <a:r>
              <a:rPr lang="tr-TR" sz="1800" i="1" u="sng" dirty="0">
                <a:effectLst/>
                <a:highlight>
                  <a:srgbClr val="FFFF00"/>
                </a:highlight>
                <a:latin typeface="Cambria" panose="02040503050406030204" pitchFamily="18" charset="0"/>
              </a:rPr>
              <a:t> </a:t>
            </a:r>
            <a:r>
              <a:rPr lang="tr-TR" sz="1800" i="1" u="sng" dirty="0" err="1">
                <a:effectLst/>
                <a:highlight>
                  <a:srgbClr val="FFFF00"/>
                </a:highlight>
                <a:latin typeface="Cambria" panose="02040503050406030204" pitchFamily="18" charset="0"/>
              </a:rPr>
              <a:t>kabulu</a:t>
            </a:r>
            <a:r>
              <a:rPr lang="tr-TR" sz="1800" i="1" dirty="0">
                <a:effectLst/>
                <a:latin typeface="Cambria" panose="02040503050406030204" pitchFamily="18" charset="0"/>
              </a:rPr>
              <a:t>̈ ge- </a:t>
            </a:r>
            <a:r>
              <a:rPr lang="tr-TR" sz="1800" i="1" dirty="0" err="1">
                <a:effectLst/>
                <a:latin typeface="Cambria" panose="02040503050406030204" pitchFamily="18" charset="0"/>
              </a:rPr>
              <a:t>rekmektedir</a:t>
            </a:r>
            <a:r>
              <a:rPr lang="tr-TR" sz="1800" i="1" dirty="0">
                <a:effectLst/>
                <a:latin typeface="Cambria" panose="02040503050406030204" pitchFamily="18" charset="0"/>
              </a:rPr>
              <a:t>. Bu </a:t>
            </a:r>
            <a:r>
              <a:rPr lang="tr-TR" sz="1800" i="1" dirty="0" err="1">
                <a:effectLst/>
                <a:latin typeface="Cambria" panose="02040503050406030204" pitchFamily="18" charset="0"/>
              </a:rPr>
              <a:t>sonuc</a:t>
            </a:r>
            <a:r>
              <a:rPr lang="tr-TR" sz="1800" i="1" dirty="0">
                <a:effectLst/>
                <a:latin typeface="Cambria" panose="02040503050406030204" pitchFamily="18" charset="0"/>
              </a:rPr>
              <a:t>̧ davalı </a:t>
            </a:r>
            <a:r>
              <a:rPr lang="tr-TR" sz="1800" i="1" dirty="0" err="1">
                <a:effectLst/>
                <a:latin typeface="Cambria" panose="02040503050406030204" pitchFamily="18" charset="0"/>
              </a:rPr>
              <a:t>işverenin</a:t>
            </a:r>
            <a:r>
              <a:rPr lang="tr-TR" sz="1800" i="1" dirty="0">
                <a:effectLst/>
                <a:latin typeface="Cambria" panose="02040503050406030204" pitchFamily="18" charset="0"/>
              </a:rPr>
              <a:t> </a:t>
            </a:r>
            <a:r>
              <a:rPr lang="tr-TR" sz="1800" i="1" dirty="0" err="1">
                <a:effectLst/>
                <a:latin typeface="Cambria" panose="02040503050406030204" pitchFamily="18" charset="0"/>
              </a:rPr>
              <a:t>usulüne</a:t>
            </a:r>
            <a:r>
              <a:rPr lang="tr-TR" sz="1800" i="1" dirty="0">
                <a:effectLst/>
                <a:latin typeface="Cambria" panose="02040503050406030204" pitchFamily="18" charset="0"/>
              </a:rPr>
              <a:t> uygun davet edilmesine </a:t>
            </a:r>
            <a:r>
              <a:rPr lang="tr-TR" sz="1800" i="1" dirty="0" err="1">
                <a:effectLst/>
                <a:latin typeface="Cambria" panose="02040503050406030204" pitchFamily="18" charset="0"/>
              </a:rPr>
              <a:t>rağmen</a:t>
            </a:r>
            <a:r>
              <a:rPr lang="tr-TR" sz="1800" i="1" dirty="0">
                <a:effectLst/>
                <a:latin typeface="Cambria" panose="02040503050406030204" pitchFamily="18" charset="0"/>
              </a:rPr>
              <a:t> arabuluculuk </a:t>
            </a:r>
            <a:r>
              <a:rPr lang="tr-TR" sz="1800" i="1" dirty="0" err="1">
                <a:effectLst/>
                <a:latin typeface="Cambria" panose="02040503050406030204" pitchFamily="18" charset="0"/>
              </a:rPr>
              <a:t>görüşmelerine</a:t>
            </a:r>
            <a:r>
              <a:rPr lang="tr-TR" sz="1800" i="1" dirty="0">
                <a:effectLst/>
                <a:latin typeface="Cambria" panose="02040503050406030204" pitchFamily="18" charset="0"/>
              </a:rPr>
              <a:t> </a:t>
            </a:r>
            <a:r>
              <a:rPr lang="tr-TR" sz="1800" i="1" dirty="0" err="1">
                <a:effectLst/>
                <a:latin typeface="Cambria" panose="02040503050406030204" pitchFamily="18" charset="0"/>
              </a:rPr>
              <a:t>katılmadığı</a:t>
            </a:r>
            <a:r>
              <a:rPr lang="tr-TR" sz="1800" i="1" dirty="0">
                <a:effectLst/>
                <a:latin typeface="Cambria" panose="02040503050406030204" pitchFamily="18" charset="0"/>
              </a:rPr>
              <a:t> durumlarda da </a:t>
            </a:r>
            <a:r>
              <a:rPr lang="tr-TR" sz="1800" i="1" dirty="0" err="1">
                <a:effectLst/>
                <a:latin typeface="Cambria" panose="02040503050406030204" pitchFamily="18" charset="0"/>
              </a:rPr>
              <a:t>geçerlidir</a:t>
            </a:r>
            <a:r>
              <a:rPr lang="tr-TR" sz="1800" i="1" dirty="0">
                <a:effectLst/>
                <a:latin typeface="Cambria" panose="02040503050406030204" pitchFamily="18" charset="0"/>
              </a:rPr>
              <a:t>”</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400647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0B8350-B519-AB9C-479B-857BF998849D}"/>
              </a:ext>
            </a:extLst>
          </p:cNvPr>
          <p:cNvSpPr>
            <a:spLocks noGrp="1"/>
          </p:cNvSpPr>
          <p:nvPr>
            <p:ph type="title"/>
          </p:nvPr>
        </p:nvSpPr>
        <p:spPr/>
        <p:txBody>
          <a:bodyPr/>
          <a:lstStyle/>
          <a:p>
            <a:pPr algn="ctr"/>
            <a:r>
              <a:rPr lang="tr-TR" sz="1800" b="1" dirty="0">
                <a:effectLst/>
                <a:latin typeface="Graphik"/>
              </a:rPr>
              <a:t>DİNLENME SÜRELERİ </a:t>
            </a:r>
            <a:br>
              <a:rPr lang="tr-TR" dirty="0"/>
            </a:br>
            <a:endParaRPr lang="tr-TR" dirty="0"/>
          </a:p>
        </p:txBody>
      </p:sp>
      <p:sp>
        <p:nvSpPr>
          <p:cNvPr id="3" name="İçerik Yer Tutucusu 2">
            <a:extLst>
              <a:ext uri="{FF2B5EF4-FFF2-40B4-BE49-F238E27FC236}">
                <a16:creationId xmlns:a16="http://schemas.microsoft.com/office/drawing/2014/main" id="{7A8926F7-3F1E-D231-AD41-CC307AB4082B}"/>
              </a:ext>
            </a:extLst>
          </p:cNvPr>
          <p:cNvSpPr>
            <a:spLocks noGrp="1"/>
          </p:cNvSpPr>
          <p:nvPr>
            <p:ph idx="1"/>
          </p:nvPr>
        </p:nvSpPr>
        <p:spPr/>
        <p:txBody>
          <a:bodyPr>
            <a:normAutofit fontScale="92500"/>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Kanunu’nda ara dinlenmesi </a:t>
            </a:r>
            <a:r>
              <a:rPr lang="tr-TR" sz="1800" dirty="0" err="1">
                <a:effectLst/>
                <a:latin typeface="Cambria" panose="02040503050406030204" pitchFamily="18" charset="0"/>
              </a:rPr>
              <a:t>süreleri</a:t>
            </a:r>
            <a:r>
              <a:rPr lang="tr-TR" sz="1800" dirty="0">
                <a:effectLst/>
                <a:latin typeface="Cambria" panose="02040503050406030204" pitchFamily="18" charset="0"/>
              </a:rPr>
              <a:t> </a:t>
            </a:r>
            <a:r>
              <a:rPr lang="tr-TR" sz="1800" dirty="0" err="1">
                <a:effectLst/>
                <a:latin typeface="Cambria" panose="02040503050406030204" pitchFamily="18" charset="0"/>
              </a:rPr>
              <a:t>işyerindeki</a:t>
            </a:r>
            <a:r>
              <a:rPr lang="tr-TR" sz="1800" dirty="0">
                <a:effectLst/>
                <a:latin typeface="Cambria" panose="02040503050406030204" pitchFamily="18" charset="0"/>
              </a:rPr>
              <a:t> </a:t>
            </a:r>
            <a:r>
              <a:rPr lang="tr-TR" sz="1800" dirty="0" err="1">
                <a:effectLst/>
                <a:latin typeface="Cambria" panose="02040503050406030204" pitchFamily="18" charset="0"/>
              </a:rPr>
              <a:t>günlük</a:t>
            </a:r>
            <a:r>
              <a:rPr lang="tr-TR" sz="1800" dirty="0">
                <a:effectLst/>
                <a:latin typeface="Cambria" panose="02040503050406030204" pitchFamily="18" charset="0"/>
              </a:rPr>
              <a:t>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sürelerine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kademeli olarak ve alt sınırdan </a:t>
            </a:r>
            <a:r>
              <a:rPr lang="tr-TR" sz="1800" dirty="0" err="1">
                <a:effectLst/>
                <a:latin typeface="Cambria" panose="02040503050406030204" pitchFamily="18" charset="0"/>
              </a:rPr>
              <a:t>belirlenmiştir</a:t>
            </a:r>
            <a:r>
              <a:rPr lang="tr-TR" sz="1800" dirty="0">
                <a:effectLst/>
                <a:latin typeface="Cambria" panose="02040503050406030204" pitchFamily="18" charset="0"/>
              </a:rPr>
              <a:t>. </a:t>
            </a:r>
          </a:p>
          <a:p>
            <a:r>
              <a:rPr lang="tr-TR" sz="1800" dirty="0">
                <a:effectLst/>
                <a:latin typeface="Cambria" panose="02040503050406030204" pitchFamily="18" charset="0"/>
              </a:rPr>
              <a:t>Buna </a:t>
            </a:r>
            <a:r>
              <a:rPr lang="tr-TR" sz="1800" dirty="0" err="1">
                <a:effectLst/>
                <a:latin typeface="Cambria" panose="02040503050406030204" pitchFamily="18" charset="0"/>
              </a:rPr>
              <a:t>göre</a:t>
            </a:r>
            <a:r>
              <a:rPr lang="tr-TR" sz="1800" dirty="0">
                <a:effectLst/>
                <a:latin typeface="Cambria" panose="02040503050406030204" pitchFamily="18" charset="0"/>
              </a:rPr>
              <a:t>, </a:t>
            </a:r>
          </a:p>
          <a:p>
            <a:pPr>
              <a:buFont typeface="Wingdings" pitchFamily="2" charset="2"/>
              <a:buChar char="v"/>
            </a:pPr>
            <a:r>
              <a:rPr lang="tr-TR" sz="1800" b="1" dirty="0" err="1">
                <a:latin typeface="Cambria" panose="02040503050406030204" pitchFamily="18" charset="0"/>
              </a:rPr>
              <a:t>D</a:t>
            </a:r>
            <a:r>
              <a:rPr lang="tr-TR" sz="1800" b="1" dirty="0" err="1">
                <a:effectLst/>
                <a:latin typeface="Cambria" panose="02040503050406030204" pitchFamily="18" charset="0"/>
              </a:rPr>
              <a:t>ört</a:t>
            </a:r>
            <a:r>
              <a:rPr lang="tr-TR" sz="1800" b="1" dirty="0">
                <a:effectLst/>
                <a:latin typeface="Cambria" panose="02040503050406030204" pitchFamily="18" charset="0"/>
              </a:rPr>
              <a:t> saat veya daha kısa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işlerde</a:t>
            </a:r>
            <a:r>
              <a:rPr lang="tr-TR" sz="1800" b="1" dirty="0">
                <a:effectLst/>
                <a:latin typeface="Cambria" panose="02040503050406030204" pitchFamily="18" charset="0"/>
              </a:rPr>
              <a:t> en az on </a:t>
            </a:r>
            <a:r>
              <a:rPr lang="tr-TR" sz="1800" b="1" dirty="0" err="1">
                <a:effectLst/>
                <a:latin typeface="Cambria" panose="02040503050406030204" pitchFamily="18" charset="0"/>
              </a:rPr>
              <a:t>bes</a:t>
            </a:r>
            <a:r>
              <a:rPr lang="tr-TR" sz="1800" b="1" dirty="0">
                <a:effectLst/>
                <a:latin typeface="Cambria" panose="02040503050406030204" pitchFamily="18" charset="0"/>
              </a:rPr>
              <a:t>̧ dakika, </a:t>
            </a:r>
          </a:p>
          <a:p>
            <a:pPr>
              <a:buFont typeface="Wingdings" pitchFamily="2" charset="2"/>
              <a:buChar char="v"/>
            </a:pPr>
            <a:r>
              <a:rPr lang="tr-TR" sz="1800" b="1" dirty="0" err="1">
                <a:latin typeface="Cambria" panose="02040503050406030204" pitchFamily="18" charset="0"/>
              </a:rPr>
              <a:t>D</a:t>
            </a:r>
            <a:r>
              <a:rPr lang="tr-TR" sz="1800" b="1" dirty="0" err="1">
                <a:effectLst/>
                <a:latin typeface="Cambria" panose="02040503050406030204" pitchFamily="18" charset="0"/>
              </a:rPr>
              <a:t>ört</a:t>
            </a:r>
            <a:r>
              <a:rPr lang="tr-TR" sz="1800" b="1" dirty="0">
                <a:effectLst/>
                <a:latin typeface="Cambria" panose="02040503050406030204" pitchFamily="18" charset="0"/>
              </a:rPr>
              <a:t> saatten fazla ve yedi </a:t>
            </a:r>
            <a:r>
              <a:rPr lang="tr-TR" sz="1800" b="1" dirty="0" err="1">
                <a:effectLst/>
                <a:latin typeface="Cambria" panose="02040503050406030204" pitchFamily="18" charset="0"/>
              </a:rPr>
              <a:t>buçuk</a:t>
            </a:r>
            <a:r>
              <a:rPr lang="tr-TR" sz="1800" b="1" dirty="0">
                <a:effectLst/>
                <a:latin typeface="Cambria" panose="02040503050406030204" pitchFamily="18" charset="0"/>
              </a:rPr>
              <a:t> saate kadar (yedi </a:t>
            </a:r>
            <a:r>
              <a:rPr lang="tr-TR" sz="1800" b="1" dirty="0" err="1">
                <a:effectLst/>
                <a:latin typeface="Cambria" panose="02040503050406030204" pitchFamily="18" charset="0"/>
              </a:rPr>
              <a:t>buçuk</a:t>
            </a:r>
            <a:r>
              <a:rPr lang="tr-TR" sz="1800" b="1" dirty="0">
                <a:effectLst/>
                <a:latin typeface="Cambria" panose="02040503050406030204" pitchFamily="18" charset="0"/>
              </a:rPr>
              <a:t> saat </a:t>
            </a:r>
            <a:r>
              <a:rPr lang="tr-TR" sz="1800" b="1" dirty="0" err="1">
                <a:effectLst/>
                <a:latin typeface="Cambria" panose="02040503050406030204" pitchFamily="18" charset="0"/>
              </a:rPr>
              <a:t>dâhil</a:t>
            </a:r>
            <a:r>
              <a:rPr lang="tr-TR" sz="1800" b="1" dirty="0">
                <a:effectLst/>
                <a:latin typeface="Cambria" panose="02040503050406030204" pitchFamily="18" charset="0"/>
              </a:rPr>
              <a:t>)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işlerde</a:t>
            </a:r>
            <a:r>
              <a:rPr lang="tr-TR" sz="1800" b="1" dirty="0">
                <a:effectLst/>
                <a:latin typeface="Cambria" panose="02040503050406030204" pitchFamily="18" charset="0"/>
              </a:rPr>
              <a:t> en az yarım saat, </a:t>
            </a:r>
          </a:p>
          <a:p>
            <a:pPr>
              <a:buFont typeface="Wingdings" pitchFamily="2" charset="2"/>
              <a:buChar char="v"/>
            </a:pPr>
            <a:r>
              <a:rPr lang="tr-TR" sz="1800" b="1" dirty="0">
                <a:latin typeface="Cambria" panose="02040503050406030204" pitchFamily="18" charset="0"/>
              </a:rPr>
              <a:t>Y</a:t>
            </a:r>
            <a:r>
              <a:rPr lang="tr-TR" sz="1800" b="1" dirty="0">
                <a:effectLst/>
                <a:latin typeface="Cambria" panose="02040503050406030204" pitchFamily="18" charset="0"/>
              </a:rPr>
              <a:t>edi </a:t>
            </a:r>
            <a:r>
              <a:rPr lang="tr-TR" sz="1800" b="1" dirty="0" err="1">
                <a:effectLst/>
                <a:latin typeface="Cambria" panose="02040503050406030204" pitchFamily="18" charset="0"/>
              </a:rPr>
              <a:t>buçuk</a:t>
            </a:r>
            <a:r>
              <a:rPr lang="tr-TR" sz="1800" b="1" dirty="0">
                <a:effectLst/>
                <a:latin typeface="Cambria" panose="02040503050406030204" pitchFamily="18" charset="0"/>
              </a:rPr>
              <a:t> saatten fazla </a:t>
            </a:r>
            <a:r>
              <a:rPr lang="tr-TR" sz="1800" b="1" dirty="0" err="1">
                <a:effectLst/>
                <a:latin typeface="Cambria" panose="02040503050406030204" pitchFamily="18" charset="0"/>
              </a:rPr>
              <a:t>süreli</a:t>
            </a:r>
            <a:r>
              <a:rPr lang="tr-TR" sz="1800" b="1" dirty="0">
                <a:effectLst/>
                <a:latin typeface="Cambria" panose="02040503050406030204" pitchFamily="18" charset="0"/>
              </a:rPr>
              <a:t> </a:t>
            </a:r>
            <a:r>
              <a:rPr lang="tr-TR" sz="1800" b="1" dirty="0" err="1">
                <a:effectLst/>
                <a:latin typeface="Cambria" panose="02040503050406030204" pitchFamily="18" charset="0"/>
              </a:rPr>
              <a:t>işlerde</a:t>
            </a:r>
            <a:r>
              <a:rPr lang="tr-TR" sz="1800" b="1" dirty="0">
                <a:effectLst/>
                <a:latin typeface="Cambria" panose="02040503050406030204" pitchFamily="18" charset="0"/>
              </a:rPr>
              <a:t> ise en az bir saattir</a:t>
            </a:r>
            <a:r>
              <a:rPr lang="tr-TR" sz="1800" dirty="0">
                <a:effectLst/>
                <a:latin typeface="Cambria" panose="02040503050406030204" pitchFamily="18" charset="0"/>
              </a:rPr>
              <a:t> (İK m. 68/II). </a:t>
            </a:r>
          </a:p>
          <a:p>
            <a:r>
              <a:rPr lang="tr-TR" sz="1800" dirty="0">
                <a:effectLst/>
                <a:latin typeface="Cambria" panose="02040503050406030204" pitchFamily="18" charset="0"/>
              </a:rPr>
              <a:t>Ara dinlenmesinden beklenen faydanın elde edilebilmesi </a:t>
            </a:r>
            <a:r>
              <a:rPr lang="tr-TR" sz="1800" dirty="0" err="1">
                <a:effectLst/>
                <a:latin typeface="Cambria" panose="02040503050406030204" pitchFamily="18" charset="0"/>
              </a:rPr>
              <a:t>için</a:t>
            </a:r>
            <a:r>
              <a:rPr lang="tr-TR" sz="1800" dirty="0">
                <a:effectLst/>
                <a:latin typeface="Cambria" panose="02040503050406030204" pitchFamily="18" charset="0"/>
              </a:rPr>
              <a:t> kural, bu </a:t>
            </a:r>
            <a:r>
              <a:rPr lang="tr-TR" sz="1800" dirty="0" err="1">
                <a:effectLst/>
                <a:latin typeface="Cambria" panose="02040503050406030204" pitchFamily="18" charset="0"/>
              </a:rPr>
              <a:t>sürelerin</a:t>
            </a:r>
            <a:r>
              <a:rPr lang="tr-TR" sz="1800" dirty="0">
                <a:effectLst/>
                <a:latin typeface="Cambria" panose="02040503050406030204" pitchFamily="18" charset="0"/>
              </a:rPr>
              <a:t> aralıksız kullanılmasıdır. ara dinlenmeleri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süresinden</a:t>
            </a:r>
            <a:r>
              <a:rPr lang="tr-TR" sz="1800" dirty="0">
                <a:effectLst/>
                <a:latin typeface="Cambria" panose="02040503050406030204" pitchFamily="18" charset="0"/>
              </a:rPr>
              <a:t> sayılmaz (İK m. 68/son). Ancak ara dinlenmesi sırasında </a:t>
            </a:r>
            <a:r>
              <a:rPr lang="tr-TR" sz="1800" dirty="0" err="1">
                <a:effectLst/>
                <a:latin typeface="Cambria" panose="02040503050406030204" pitchFamily="18" charset="0"/>
              </a:rPr>
              <a:t>işçi</a:t>
            </a:r>
            <a:r>
              <a:rPr lang="tr-TR" sz="1800" dirty="0">
                <a:effectLst/>
                <a:latin typeface="Cambria" panose="02040503050406030204" pitchFamily="18" charset="0"/>
              </a:rPr>
              <a:t> fiilen </a:t>
            </a:r>
            <a:r>
              <a:rPr lang="tr-TR" sz="1800" dirty="0" err="1">
                <a:effectLst/>
                <a:latin typeface="Cambria" panose="02040503050406030204" pitchFamily="18" charset="0"/>
              </a:rPr>
              <a:t>çalıştırılmıs</a:t>
            </a:r>
            <a:r>
              <a:rPr lang="tr-TR" sz="1800" dirty="0">
                <a:effectLst/>
                <a:latin typeface="Cambria" panose="02040503050406030204" pitchFamily="18" charset="0"/>
              </a:rPr>
              <a:t>̧ veya </a:t>
            </a:r>
            <a:r>
              <a:rPr lang="tr-TR" sz="1800" dirty="0" err="1">
                <a:effectLst/>
                <a:latin typeface="Cambria" panose="02040503050406030204" pitchFamily="18" charset="0"/>
              </a:rPr>
              <a:t>işe</a:t>
            </a:r>
            <a:r>
              <a:rPr lang="tr-TR" sz="1800" dirty="0">
                <a:effectLst/>
                <a:latin typeface="Cambria" panose="02040503050406030204" pitchFamily="18" charset="0"/>
              </a:rPr>
              <a:t> hazır durumda </a:t>
            </a:r>
            <a:r>
              <a:rPr lang="tr-TR" sz="1800" dirty="0" err="1">
                <a:effectLst/>
                <a:latin typeface="Cambria" panose="02040503050406030204" pitchFamily="18" charset="0"/>
              </a:rPr>
              <a:t>tutulmus</a:t>
            </a:r>
            <a:r>
              <a:rPr lang="tr-TR" sz="1800" dirty="0">
                <a:effectLst/>
                <a:latin typeface="Cambria" panose="02040503050406030204" pitchFamily="18" charset="0"/>
              </a:rPr>
              <a:t>̧ ise ara dinlenmesi </a:t>
            </a:r>
            <a:r>
              <a:rPr lang="tr-TR" sz="1800" dirty="0" err="1">
                <a:effectLst/>
                <a:latin typeface="Cambria" panose="02040503050406030204" pitchFamily="18" charset="0"/>
              </a:rPr>
              <a:t>yaptığından</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a:t>
            </a:r>
            <a:r>
              <a:rPr lang="tr-TR" sz="1800" dirty="0" err="1">
                <a:effectLst/>
                <a:latin typeface="Cambria" panose="02040503050406030204" pitchFamily="18" charset="0"/>
              </a:rPr>
              <a:t>edilemeyeceği</a:t>
            </a:r>
            <a:r>
              <a:rPr lang="tr-TR" sz="1800" dirty="0">
                <a:effectLst/>
                <a:latin typeface="Cambria" panose="02040503050406030204" pitchFamily="18" charset="0"/>
              </a:rPr>
              <a:t> gibi bu </a:t>
            </a:r>
            <a:r>
              <a:rPr lang="tr-TR" sz="1800" dirty="0" err="1">
                <a:effectLst/>
                <a:latin typeface="Cambria" panose="02040503050406030204" pitchFamily="18" charset="0"/>
              </a:rPr>
              <a:t>sürenin</a:t>
            </a:r>
            <a:r>
              <a:rPr lang="tr-TR" sz="1800" dirty="0">
                <a:effectLst/>
                <a:latin typeface="Cambria" panose="02040503050406030204" pitchFamily="18" charset="0"/>
              </a:rPr>
              <a:t> de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süresinden</a:t>
            </a:r>
            <a:r>
              <a:rPr lang="tr-TR" sz="1800" dirty="0">
                <a:effectLst/>
                <a:latin typeface="Cambria" panose="02040503050406030204" pitchFamily="18" charset="0"/>
              </a:rPr>
              <a:t> sayılması gerekir. </a:t>
            </a:r>
            <a:endParaRPr lang="tr-TR" dirty="0"/>
          </a:p>
          <a:p>
            <a:endParaRPr lang="tr-TR" dirty="0"/>
          </a:p>
          <a:p>
            <a:endParaRPr lang="tr-TR" dirty="0"/>
          </a:p>
        </p:txBody>
      </p:sp>
    </p:spTree>
    <p:extLst>
      <p:ext uri="{BB962C8B-B14F-4D97-AF65-F5344CB8AC3E}">
        <p14:creationId xmlns:p14="http://schemas.microsoft.com/office/powerpoint/2010/main" val="3823707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9F1A9F-D062-2661-29EC-64F32705F85A}"/>
              </a:ext>
            </a:extLst>
          </p:cNvPr>
          <p:cNvSpPr>
            <a:spLocks noGrp="1"/>
          </p:cNvSpPr>
          <p:nvPr>
            <p:ph type="title"/>
          </p:nvPr>
        </p:nvSpPr>
        <p:spPr/>
        <p:txBody>
          <a:bodyPr>
            <a:normAutofit/>
          </a:bodyPr>
          <a:lstStyle/>
          <a:p>
            <a:pPr algn="ctr"/>
            <a:r>
              <a:rPr lang="tr-TR" sz="2400" b="1" dirty="0">
                <a:effectLst/>
                <a:latin typeface="Graphik"/>
              </a:rPr>
              <a:t>HAFTA TATİLİ </a:t>
            </a:r>
            <a:br>
              <a:rPr lang="tr-TR" sz="2400" dirty="0"/>
            </a:br>
            <a:endParaRPr lang="tr-TR" sz="2400" dirty="0"/>
          </a:p>
        </p:txBody>
      </p:sp>
      <p:sp>
        <p:nvSpPr>
          <p:cNvPr id="3" name="İçerik Yer Tutucusu 2">
            <a:extLst>
              <a:ext uri="{FF2B5EF4-FFF2-40B4-BE49-F238E27FC236}">
                <a16:creationId xmlns:a16="http://schemas.microsoft.com/office/drawing/2014/main" id="{F369A0F3-2427-EFA7-DC69-DF85D57AF3D2}"/>
              </a:ext>
            </a:extLst>
          </p:cNvPr>
          <p:cNvSpPr>
            <a:spLocks noGrp="1"/>
          </p:cNvSpPr>
          <p:nvPr>
            <p:ph idx="1"/>
          </p:nvPr>
        </p:nvSpPr>
        <p:spPr/>
        <p:txBody>
          <a:bodyPr/>
          <a:lstStyle/>
          <a:p>
            <a:pPr marL="0" indent="0">
              <a:buNone/>
            </a:pPr>
            <a:r>
              <a:rPr lang="tr-TR" sz="1800" dirty="0" err="1">
                <a:effectLst/>
                <a:latin typeface="Cambria" panose="02040503050406030204" pitchFamily="18" charset="0"/>
              </a:rPr>
              <a:t>İs</a:t>
            </a:r>
            <a:r>
              <a:rPr lang="tr-TR" sz="1800" dirty="0">
                <a:effectLst/>
                <a:latin typeface="Cambria" panose="02040503050406030204" pitchFamily="18" charset="0"/>
              </a:rPr>
              <a:t>̧ Kanunu’nun kapsamına giren </a:t>
            </a:r>
            <a:r>
              <a:rPr lang="tr-TR" sz="1800" dirty="0" err="1">
                <a:effectLst/>
                <a:latin typeface="Cambria" panose="02040503050406030204" pitchFamily="18" charset="0"/>
              </a:rPr>
              <a:t>işyerlerinde</a:t>
            </a:r>
            <a:r>
              <a:rPr lang="tr-TR" sz="1800" dirty="0">
                <a:effectLst/>
                <a:latin typeface="Cambria" panose="02040503050406030204" pitchFamily="18" charset="0"/>
              </a:rPr>
              <a:t>, </a:t>
            </a:r>
            <a:r>
              <a:rPr lang="tr-TR" sz="1800" dirty="0" err="1">
                <a:effectLst/>
                <a:latin typeface="Cambria" panose="02040503050406030204" pitchFamily="18" charset="0"/>
              </a:rPr>
              <a:t>işçilere</a:t>
            </a:r>
            <a:r>
              <a:rPr lang="tr-TR" sz="1800" dirty="0">
                <a:effectLst/>
                <a:latin typeface="Cambria" panose="02040503050406030204" pitchFamily="18" charset="0"/>
              </a:rPr>
              <a:t> tatil </a:t>
            </a:r>
            <a:r>
              <a:rPr lang="tr-TR" sz="1800" dirty="0" err="1">
                <a:effectLst/>
                <a:latin typeface="Cambria" panose="02040503050406030204" pitchFamily="18" charset="0"/>
              </a:rPr>
              <a:t>gününden</a:t>
            </a:r>
            <a:r>
              <a:rPr lang="tr-TR" sz="1800" dirty="0">
                <a:effectLst/>
                <a:latin typeface="Cambria" panose="02040503050406030204" pitchFamily="18" charset="0"/>
              </a:rPr>
              <a:t> </a:t>
            </a:r>
            <a:r>
              <a:rPr lang="tr-TR" sz="1800" dirty="0" err="1">
                <a:effectLst/>
                <a:latin typeface="Cambria" panose="02040503050406030204" pitchFamily="18" charset="0"/>
              </a:rPr>
              <a:t>önce</a:t>
            </a:r>
            <a:r>
              <a:rPr lang="tr-TR" sz="1800" dirty="0">
                <a:effectLst/>
                <a:latin typeface="Cambria" panose="02040503050406030204" pitchFamily="18" charset="0"/>
              </a:rPr>
              <a:t> 63. maddeye </a:t>
            </a:r>
            <a:r>
              <a:rPr lang="tr-TR" sz="1800" dirty="0" err="1">
                <a:effectLst/>
                <a:latin typeface="Cambria" panose="02040503050406030204" pitchFamily="18" charset="0"/>
              </a:rPr>
              <a:t>göre</a:t>
            </a:r>
            <a:r>
              <a:rPr lang="tr-TR" sz="1800" dirty="0">
                <a:effectLst/>
                <a:latin typeface="Cambria" panose="02040503050406030204" pitchFamily="18" charset="0"/>
              </a:rPr>
              <a:t> belirlenen </a:t>
            </a:r>
            <a:r>
              <a:rPr lang="tr-TR" sz="1800" dirty="0" err="1">
                <a:effectLst/>
                <a:latin typeface="Cambria" panose="02040503050406030204" pitchFamily="18" charset="0"/>
              </a:rPr>
              <a:t>işgünlerinde</a:t>
            </a:r>
            <a:r>
              <a:rPr lang="tr-TR" sz="1800" dirty="0">
                <a:effectLst/>
                <a:latin typeface="Cambria" panose="02040503050406030204" pitchFamily="18" charset="0"/>
              </a:rPr>
              <a:t> </a:t>
            </a:r>
            <a:r>
              <a:rPr lang="tr-TR" sz="1800" dirty="0" err="1">
                <a:effectLst/>
                <a:latin typeface="Cambria" panose="02040503050406030204" pitchFamily="18" charset="0"/>
              </a:rPr>
              <a:t>çalışmıs</a:t>
            </a:r>
            <a:r>
              <a:rPr lang="tr-TR" sz="1800" dirty="0">
                <a:effectLst/>
                <a:latin typeface="Cambria" panose="02040503050406030204" pitchFamily="18" charset="0"/>
              </a:rPr>
              <a:t>̧ olmaları </a:t>
            </a:r>
            <a:r>
              <a:rPr lang="tr-TR" sz="1800" dirty="0" err="1">
                <a:effectLst/>
                <a:latin typeface="Cambria" panose="02040503050406030204" pitchFamily="18" charset="0"/>
              </a:rPr>
              <a:t>koşulu</a:t>
            </a:r>
            <a:r>
              <a:rPr lang="tr-TR" sz="1800" dirty="0">
                <a:effectLst/>
                <a:latin typeface="Cambria" panose="02040503050406030204" pitchFamily="18" charset="0"/>
              </a:rPr>
              <a:t> ile </a:t>
            </a:r>
            <a:r>
              <a:rPr lang="tr-TR" sz="1800" b="1" dirty="0">
                <a:effectLst/>
                <a:latin typeface="Cambria" panose="02040503050406030204" pitchFamily="18" charset="0"/>
              </a:rPr>
              <a:t>yedi </a:t>
            </a:r>
            <a:r>
              <a:rPr lang="tr-TR" sz="1800" b="1" dirty="0" err="1">
                <a:effectLst/>
                <a:latin typeface="Cambria" panose="02040503050406030204" pitchFamily="18" charset="0"/>
              </a:rPr>
              <a:t>günlük</a:t>
            </a:r>
            <a:r>
              <a:rPr lang="tr-TR" sz="1800" b="1" dirty="0">
                <a:effectLst/>
                <a:latin typeface="Cambria" panose="02040503050406030204" pitchFamily="18" charset="0"/>
              </a:rPr>
              <a:t> bir zaman dilimi </a:t>
            </a:r>
            <a:r>
              <a:rPr lang="tr-TR" sz="1800" b="1" dirty="0" err="1">
                <a:effectLst/>
                <a:latin typeface="Cambria" panose="02040503050406030204" pitchFamily="18" charset="0"/>
              </a:rPr>
              <a:t>içinde</a:t>
            </a:r>
            <a:r>
              <a:rPr lang="tr-TR" sz="1800" b="1" dirty="0">
                <a:effectLst/>
                <a:latin typeface="Cambria" panose="02040503050406030204" pitchFamily="18" charset="0"/>
              </a:rPr>
              <a:t> kesintisiz en az yirmi </a:t>
            </a:r>
            <a:r>
              <a:rPr lang="tr-TR" sz="1800" b="1" dirty="0" err="1">
                <a:effectLst/>
                <a:latin typeface="Cambria" panose="02040503050406030204" pitchFamily="18" charset="0"/>
              </a:rPr>
              <a:t>dört</a:t>
            </a:r>
            <a:r>
              <a:rPr lang="tr-TR" sz="1800" b="1" dirty="0">
                <a:effectLst/>
                <a:latin typeface="Cambria" panose="02040503050406030204" pitchFamily="18" charset="0"/>
              </a:rPr>
              <a:t> saat dinlenme (hafta tatili) </a:t>
            </a:r>
            <a:r>
              <a:rPr lang="tr-TR" sz="1800" dirty="0">
                <a:effectLst/>
                <a:latin typeface="Cambria" panose="02040503050406030204" pitchFamily="18" charset="0"/>
              </a:rPr>
              <a:t>verilir. Hafta tatiline hak kazanmak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çalışılması</a:t>
            </a:r>
            <a:r>
              <a:rPr lang="tr-TR" sz="1800" dirty="0">
                <a:effectLst/>
                <a:latin typeface="Cambria" panose="02040503050406030204" pitchFamily="18" charset="0"/>
              </a:rPr>
              <a:t> gereken </a:t>
            </a:r>
            <a:r>
              <a:rPr lang="tr-TR" sz="1800" dirty="0" err="1">
                <a:effectLst/>
                <a:latin typeface="Cambria" panose="02040503050406030204" pitchFamily="18" charset="0"/>
              </a:rPr>
              <a:t>sürenin</a:t>
            </a:r>
            <a:r>
              <a:rPr lang="tr-TR" sz="1800" dirty="0">
                <a:effectLst/>
                <a:latin typeface="Cambria" panose="02040503050406030204" pitchFamily="18" charset="0"/>
              </a:rPr>
              <a:t> hesabında sadece fiilen </a:t>
            </a:r>
            <a:r>
              <a:rPr lang="tr-TR" sz="1800" dirty="0" err="1">
                <a:effectLst/>
                <a:latin typeface="Cambria" panose="02040503050406030204" pitchFamily="18" charset="0"/>
              </a:rPr>
              <a:t>çalışılan</a:t>
            </a:r>
            <a:r>
              <a:rPr lang="tr-TR" sz="1800" dirty="0">
                <a:effectLst/>
                <a:latin typeface="Cambria" panose="02040503050406030204" pitchFamily="18" charset="0"/>
              </a:rPr>
              <a:t> </a:t>
            </a:r>
            <a:r>
              <a:rPr lang="tr-TR" sz="1800" dirty="0" err="1">
                <a:effectLst/>
                <a:latin typeface="Cambria" panose="02040503050406030204" pitchFamily="18" charset="0"/>
              </a:rPr>
              <a:t>süreler</a:t>
            </a:r>
            <a:r>
              <a:rPr lang="tr-TR" sz="1800" dirty="0">
                <a:effectLst/>
                <a:latin typeface="Cambria" panose="02040503050406030204" pitchFamily="18" charset="0"/>
              </a:rPr>
              <a:t> </a:t>
            </a:r>
            <a:r>
              <a:rPr lang="tr-TR" sz="1800" dirty="0" err="1">
                <a:effectLst/>
                <a:latin typeface="Cambria" panose="02040503050406030204" pitchFamily="18" charset="0"/>
              </a:rPr>
              <a:t>değil</a:t>
            </a:r>
            <a:r>
              <a:rPr lang="tr-TR" sz="1800" dirty="0">
                <a:effectLst/>
                <a:latin typeface="Cambria" panose="02040503050406030204" pitchFamily="18" charset="0"/>
              </a:rPr>
              <a:t>, farazi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süreleri</a:t>
            </a:r>
            <a:r>
              <a:rPr lang="tr-TR" sz="1800" dirty="0">
                <a:effectLst/>
                <a:latin typeface="Cambria" panose="02040503050406030204" pitchFamily="18" charset="0"/>
              </a:rPr>
              <a:t> ile bazı tatil </a:t>
            </a:r>
            <a:r>
              <a:rPr lang="tr-TR" sz="1800" dirty="0" err="1">
                <a:effectLst/>
                <a:latin typeface="Cambria" panose="02040503050406030204" pitchFamily="18" charset="0"/>
              </a:rPr>
              <a:t>günleri</a:t>
            </a:r>
            <a:r>
              <a:rPr lang="tr-TR" sz="1800" dirty="0">
                <a:effectLst/>
                <a:latin typeface="Cambria" panose="02040503050406030204" pitchFamily="18" charset="0"/>
              </a:rPr>
              <a:t> de nazara alınmaktadır. </a:t>
            </a:r>
          </a:p>
          <a:p>
            <a:pPr marL="0" indent="0">
              <a:buNone/>
            </a:pPr>
            <a:r>
              <a:rPr lang="tr-TR" sz="1800" dirty="0">
                <a:effectLst/>
                <a:latin typeface="Cambria" panose="02040503050406030204" pitchFamily="18" charset="0"/>
              </a:rPr>
              <a:t>Hafta tatili </a:t>
            </a:r>
            <a:r>
              <a:rPr lang="tr-TR" sz="1800" dirty="0" err="1">
                <a:effectLst/>
                <a:latin typeface="Cambria" panose="02040503050406030204" pitchFamily="18" charset="0"/>
              </a:rPr>
              <a:t>günu</a:t>
            </a:r>
            <a:r>
              <a:rPr lang="tr-TR" sz="1800" dirty="0">
                <a:effectLst/>
                <a:latin typeface="Cambria" panose="02040503050406030204" pitchFamily="18" charset="0"/>
              </a:rPr>
              <a:t>̈ kural olarak Pazar </a:t>
            </a:r>
            <a:r>
              <a:rPr lang="tr-TR" sz="1800" dirty="0" err="1">
                <a:effectLst/>
                <a:latin typeface="Cambria" panose="02040503050406030204" pitchFamily="18" charset="0"/>
              </a:rPr>
              <a:t>günüdür</a:t>
            </a:r>
            <a:r>
              <a:rPr lang="tr-TR" sz="1800" dirty="0">
                <a:effectLst/>
                <a:latin typeface="Cambria" panose="02040503050406030204" pitchFamily="18" charset="0"/>
              </a:rPr>
              <a:t>. Bununla birlikte, haftanın yedi </a:t>
            </a:r>
            <a:r>
              <a:rPr lang="tr-TR" sz="1800" dirty="0" err="1">
                <a:effectLst/>
                <a:latin typeface="Cambria" panose="02040503050406030204" pitchFamily="18" charset="0"/>
              </a:rPr>
              <a:t>günu</a:t>
            </a:r>
            <a:r>
              <a:rPr lang="tr-TR" sz="1800" dirty="0">
                <a:effectLst/>
                <a:latin typeface="Cambria" panose="02040503050406030204" pitchFamily="18" charset="0"/>
              </a:rPr>
              <a:t>̈ faaliyetlerini </a:t>
            </a:r>
            <a:r>
              <a:rPr lang="tr-TR" sz="1800" dirty="0" err="1">
                <a:effectLst/>
                <a:latin typeface="Cambria" panose="02040503050406030204" pitchFamily="18" charset="0"/>
              </a:rPr>
              <a:t>sürdüren</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a:t>
            </a:r>
            <a:r>
              <a:rPr lang="tr-TR" sz="1800" dirty="0" err="1">
                <a:effectLst/>
                <a:latin typeface="Cambria" panose="02040503050406030204" pitchFamily="18" charset="0"/>
              </a:rPr>
              <a:t>çalışanlar</a:t>
            </a:r>
            <a:r>
              <a:rPr lang="tr-TR" sz="1800" dirty="0">
                <a:effectLst/>
                <a:latin typeface="Cambria" panose="02040503050406030204" pitchFamily="18" charset="0"/>
              </a:rPr>
              <a:t> haftanın </a:t>
            </a:r>
            <a:r>
              <a:rPr lang="tr-TR" sz="1800" dirty="0" err="1">
                <a:effectLst/>
                <a:latin typeface="Cambria" panose="02040503050406030204" pitchFamily="18" charset="0"/>
              </a:rPr>
              <a:t>başka</a:t>
            </a:r>
            <a:r>
              <a:rPr lang="tr-TR" sz="1800" dirty="0">
                <a:effectLst/>
                <a:latin typeface="Cambria" panose="02040503050406030204" pitchFamily="18" charset="0"/>
              </a:rPr>
              <a:t> bir </a:t>
            </a:r>
            <a:r>
              <a:rPr lang="tr-TR" sz="1800" dirty="0" err="1">
                <a:effectLst/>
                <a:latin typeface="Cambria" panose="02040503050406030204" pitchFamily="18" charset="0"/>
              </a:rPr>
              <a:t>günu</a:t>
            </a:r>
            <a:r>
              <a:rPr lang="tr-TR" sz="1800" dirty="0">
                <a:effectLst/>
                <a:latin typeface="Cambria" panose="02040503050406030204" pitchFamily="18" charset="0"/>
              </a:rPr>
              <a:t>̈ hafta tatili haklarını kullanabilirler. </a:t>
            </a:r>
            <a:r>
              <a:rPr lang="tr-TR" sz="1800" dirty="0" err="1">
                <a:effectLst/>
                <a:latin typeface="Cambria" panose="02040503050406030204" pitchFamily="18" charset="0"/>
              </a:rPr>
              <a:t>Şunu</a:t>
            </a:r>
            <a:r>
              <a:rPr lang="tr-TR" sz="1800" dirty="0">
                <a:effectLst/>
                <a:latin typeface="Cambria" panose="02040503050406030204" pitchFamily="18" charset="0"/>
              </a:rPr>
              <a:t> da belirtelim ki, </a:t>
            </a:r>
            <a:r>
              <a:rPr lang="tr-TR" sz="1800" dirty="0" err="1">
                <a:effectLst/>
                <a:latin typeface="Cambria" panose="02040503050406030204" pitchFamily="18" charset="0"/>
              </a:rPr>
              <a:t>Yüksek</a:t>
            </a:r>
            <a:r>
              <a:rPr lang="tr-TR" sz="1800" dirty="0">
                <a:effectLst/>
                <a:latin typeface="Cambria" panose="02040503050406030204" pitchFamily="18" charset="0"/>
              </a:rPr>
              <a:t> Mahkeme </a:t>
            </a:r>
            <a:r>
              <a:rPr lang="tr-TR" sz="1800" dirty="0" err="1">
                <a:effectLst/>
                <a:latin typeface="Cambria" panose="02040503050406030204" pitchFamily="18" charset="0"/>
              </a:rPr>
              <a:t>açık</a:t>
            </a:r>
            <a:r>
              <a:rPr lang="tr-TR" sz="1800" dirty="0">
                <a:effectLst/>
                <a:latin typeface="Cambria" panose="02040503050406030204" pitchFamily="18" charset="0"/>
              </a:rPr>
              <a:t> </a:t>
            </a:r>
            <a:r>
              <a:rPr lang="tr-TR" sz="1800" dirty="0" err="1">
                <a:effectLst/>
                <a:latin typeface="Cambria" panose="02040503050406030204" pitchFamily="18" charset="0"/>
              </a:rPr>
              <a:t>düzenleme</a:t>
            </a:r>
            <a:r>
              <a:rPr lang="tr-TR" sz="1800" dirty="0">
                <a:effectLst/>
                <a:latin typeface="Cambria" panose="02040503050406030204" pitchFamily="18" charset="0"/>
              </a:rPr>
              <a:t> </a:t>
            </a:r>
            <a:r>
              <a:rPr lang="tr-TR" sz="1800" dirty="0" err="1">
                <a:effectLst/>
                <a:latin typeface="Cambria" panose="02040503050406030204" pitchFamily="18" charset="0"/>
              </a:rPr>
              <a:t>olmadıkça</a:t>
            </a:r>
            <a:r>
              <a:rPr lang="tr-TR" sz="1800" dirty="0">
                <a:effectLst/>
                <a:latin typeface="Cambria" panose="02040503050406030204" pitchFamily="18" charset="0"/>
              </a:rPr>
              <a:t> </a:t>
            </a:r>
            <a:r>
              <a:rPr lang="tr-TR" sz="1800" dirty="0" err="1">
                <a:effectLst/>
                <a:latin typeface="Cambria" panose="02040503050406030204" pitchFamily="18" charset="0"/>
              </a:rPr>
              <a:t>çalışılmayan</a:t>
            </a:r>
            <a:r>
              <a:rPr lang="tr-TR" sz="1800" dirty="0">
                <a:effectLst/>
                <a:latin typeface="Cambria" panose="02040503050406030204" pitchFamily="18" charset="0"/>
              </a:rPr>
              <a:t> Cumartesi </a:t>
            </a:r>
            <a:r>
              <a:rPr lang="tr-TR" sz="1800" dirty="0" err="1">
                <a:effectLst/>
                <a:latin typeface="Cambria" panose="02040503050406030204" pitchFamily="18" charset="0"/>
              </a:rPr>
              <a:t>gününu</a:t>
            </a:r>
            <a:r>
              <a:rPr lang="tr-TR" sz="1800" dirty="0">
                <a:effectLst/>
                <a:latin typeface="Cambria" panose="02040503050406030204" pitchFamily="18" charset="0"/>
              </a:rPr>
              <a:t>̈ hafta tatili olarak nitelendirmemektedir.</a:t>
            </a:r>
            <a:endParaRPr lang="tr-TR" dirty="0"/>
          </a:p>
          <a:p>
            <a:pPr marL="0" indent="0">
              <a:buNone/>
            </a:pPr>
            <a:endParaRPr lang="tr-TR" dirty="0"/>
          </a:p>
        </p:txBody>
      </p:sp>
    </p:spTree>
    <p:extLst>
      <p:ext uri="{BB962C8B-B14F-4D97-AF65-F5344CB8AC3E}">
        <p14:creationId xmlns:p14="http://schemas.microsoft.com/office/powerpoint/2010/main" val="469954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60F34D-96A1-3A96-855B-3855582CC82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E291C63-3577-2BFA-0A22-488DA05665BA}"/>
              </a:ext>
            </a:extLst>
          </p:cNvPr>
          <p:cNvSpPr>
            <a:spLocks noGrp="1"/>
          </p:cNvSpPr>
          <p:nvPr>
            <p:ph idx="1"/>
          </p:nvPr>
        </p:nvSpPr>
        <p:spPr/>
        <p:txBody>
          <a:bodyPr/>
          <a:lstStyle/>
          <a:p>
            <a:r>
              <a:rPr lang="tr-TR" sz="1800" b="1" dirty="0">
                <a:effectLst/>
                <a:latin typeface="Graphik"/>
              </a:rPr>
              <a:t>HAFTA TATİLİNDE ÇALIŞMA HALİNDE ÖDENECEK ÜCRET </a:t>
            </a:r>
            <a:endParaRPr lang="tr-TR" dirty="0"/>
          </a:p>
          <a:p>
            <a:r>
              <a:rPr lang="tr-TR" sz="1800" dirty="0" err="1">
                <a:effectLst/>
                <a:latin typeface="Cambria" panose="02040503050406030204" pitchFamily="18" charset="0"/>
              </a:rPr>
              <a:t>Çalışılmayan</a:t>
            </a:r>
            <a:r>
              <a:rPr lang="tr-TR" sz="1800" dirty="0">
                <a:effectLst/>
                <a:latin typeface="Cambria" panose="02040503050406030204" pitchFamily="18" charset="0"/>
              </a:rPr>
              <a:t> hafta tatili </a:t>
            </a:r>
            <a:r>
              <a:rPr lang="tr-TR" sz="1800" dirty="0" err="1">
                <a:effectLst/>
                <a:latin typeface="Cambria" panose="02040503050406030204" pitchFamily="18" charset="0"/>
              </a:rPr>
              <a:t>günu</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tarafından </a:t>
            </a:r>
            <a:r>
              <a:rPr lang="tr-TR" sz="1800" b="1" dirty="0">
                <a:effectLst/>
                <a:latin typeface="Cambria" panose="02040503050406030204" pitchFamily="18" charset="0"/>
              </a:rPr>
              <a:t>bir iş </a:t>
            </a:r>
            <a:r>
              <a:rPr lang="tr-TR" sz="1800" b="1" dirty="0" err="1">
                <a:effectLst/>
                <a:latin typeface="Cambria" panose="02040503050406030204" pitchFamily="18" charset="0"/>
              </a:rPr>
              <a:t>karşılığı</a:t>
            </a:r>
            <a:r>
              <a:rPr lang="tr-TR" sz="1800" b="1" dirty="0">
                <a:effectLst/>
                <a:latin typeface="Cambria" panose="02040503050406030204" pitchFamily="18" charset="0"/>
              </a:rPr>
              <a:t> olmaksızın o </a:t>
            </a:r>
            <a:r>
              <a:rPr lang="tr-TR" sz="1800" b="1" dirty="0" err="1">
                <a:effectLst/>
                <a:latin typeface="Cambria" panose="02040503050406030204" pitchFamily="18" charset="0"/>
              </a:rPr>
              <a:t>günün</a:t>
            </a:r>
            <a:r>
              <a:rPr lang="tr-TR" sz="1800" b="1" dirty="0">
                <a:effectLst/>
                <a:latin typeface="Cambria" panose="02040503050406030204" pitchFamily="18" charset="0"/>
              </a:rPr>
              <a:t> </a:t>
            </a:r>
            <a:r>
              <a:rPr lang="tr-TR" sz="1800" b="1" dirty="0" err="1">
                <a:effectLst/>
                <a:latin typeface="Cambria" panose="02040503050406030204" pitchFamily="18" charset="0"/>
              </a:rPr>
              <a:t>ücreti</a:t>
            </a:r>
            <a:r>
              <a:rPr lang="tr-TR" sz="1800" b="1" dirty="0">
                <a:effectLst/>
                <a:latin typeface="Cambria" panose="02040503050406030204" pitchFamily="18" charset="0"/>
              </a:rPr>
              <a:t> tam olarak </a:t>
            </a:r>
            <a:r>
              <a:rPr lang="tr-TR" sz="1800" b="1" dirty="0" err="1">
                <a:effectLst/>
                <a:latin typeface="Cambria" panose="02040503050406030204" pitchFamily="18" charset="0"/>
              </a:rPr>
              <a:t>ödenir</a:t>
            </a:r>
            <a:r>
              <a:rPr lang="tr-TR" sz="1800" b="1" dirty="0">
                <a:latin typeface="Cambria" panose="02040503050406030204" pitchFamily="18" charset="0"/>
              </a:rPr>
              <a:t>.</a:t>
            </a:r>
            <a:endParaRPr lang="tr-TR" dirty="0"/>
          </a:p>
          <a:p>
            <a:r>
              <a:rPr lang="tr-TR" sz="1800" dirty="0" err="1">
                <a:effectLst/>
                <a:latin typeface="Cambria" panose="02040503050406030204" pitchFamily="18" charset="0"/>
              </a:rPr>
              <a:t>İşçiler</a:t>
            </a:r>
            <a:r>
              <a:rPr lang="tr-TR" sz="1800" dirty="0">
                <a:effectLst/>
                <a:latin typeface="Cambria" panose="02040503050406030204" pitchFamily="18" charset="0"/>
              </a:rPr>
              <a:t> hafta tatilinde </a:t>
            </a:r>
            <a:r>
              <a:rPr lang="tr-TR" sz="1800" dirty="0" err="1">
                <a:effectLst/>
                <a:latin typeface="Cambria" panose="02040503050406030204" pitchFamily="18" charset="0"/>
              </a:rPr>
              <a:t>çalıştırılamazlar</a:t>
            </a:r>
            <a:r>
              <a:rPr lang="tr-TR" sz="1800" dirty="0">
                <a:effectLst/>
                <a:latin typeface="Cambria" panose="02040503050406030204" pitchFamily="18" charset="0"/>
              </a:rPr>
              <a:t>. Buna </a:t>
            </a:r>
            <a:r>
              <a:rPr lang="tr-TR" sz="1800" dirty="0" err="1">
                <a:effectLst/>
                <a:latin typeface="Cambria" panose="02040503050406030204" pitchFamily="18" charset="0"/>
              </a:rPr>
              <a:t>rağmen</a:t>
            </a:r>
            <a:r>
              <a:rPr lang="tr-TR" sz="1800" dirty="0">
                <a:effectLst/>
                <a:latin typeface="Cambria" panose="02040503050406030204" pitchFamily="18" charset="0"/>
              </a:rPr>
              <a:t> </a:t>
            </a:r>
            <a:r>
              <a:rPr lang="tr-TR" sz="1800" b="1" dirty="0" err="1">
                <a:effectLst/>
                <a:latin typeface="Cambria" panose="02040503050406030204" pitchFamily="18" charset="0"/>
              </a:rPr>
              <a:t>işçi</a:t>
            </a:r>
            <a:r>
              <a:rPr lang="tr-TR" sz="1800" b="1" dirty="0">
                <a:effectLst/>
                <a:latin typeface="Cambria" panose="02040503050406030204" pitchFamily="18" charset="0"/>
              </a:rPr>
              <a:t> hafta tatili </a:t>
            </a:r>
            <a:r>
              <a:rPr lang="tr-TR" sz="1800" b="1" dirty="0" err="1">
                <a:effectLst/>
                <a:latin typeface="Cambria" panose="02040503050406030204" pitchFamily="18" charset="0"/>
              </a:rPr>
              <a:t>gününde</a:t>
            </a:r>
            <a:r>
              <a:rPr lang="tr-TR" sz="1800" b="1" dirty="0">
                <a:effectLst/>
                <a:latin typeface="Cambria" panose="02040503050406030204" pitchFamily="18" charset="0"/>
              </a:rPr>
              <a:t> de </a:t>
            </a:r>
            <a:r>
              <a:rPr lang="tr-TR" sz="1800" b="1" dirty="0" err="1">
                <a:effectLst/>
                <a:latin typeface="Cambria" panose="02040503050406030204" pitchFamily="18" charset="0"/>
              </a:rPr>
              <a:t>çalıştı</a:t>
            </a:r>
            <a:r>
              <a:rPr lang="tr-TR" sz="1800" b="1" dirty="0">
                <a:effectLst/>
                <a:latin typeface="Cambria" panose="02040503050406030204" pitchFamily="18" charset="0"/>
              </a:rPr>
              <a:t>- </a:t>
            </a:r>
            <a:r>
              <a:rPr lang="tr-TR" sz="1800" b="1" dirty="0" err="1">
                <a:effectLst/>
                <a:latin typeface="Cambria" panose="02040503050406030204" pitchFamily="18" charset="0"/>
              </a:rPr>
              <a:t>rılmıs</a:t>
            </a:r>
            <a:r>
              <a:rPr lang="tr-TR" sz="1800" b="1" dirty="0">
                <a:effectLst/>
                <a:latin typeface="Cambria" panose="02040503050406030204" pitchFamily="18" charset="0"/>
              </a:rPr>
              <a:t>̧ ise Yargıtay bu </a:t>
            </a:r>
            <a:r>
              <a:rPr lang="tr-TR" sz="1800" b="1" dirty="0" err="1">
                <a:effectLst/>
                <a:latin typeface="Cambria" panose="02040503050406030204" pitchFamily="18" charset="0"/>
              </a:rPr>
              <a:t>çalışmayı</a:t>
            </a:r>
            <a:r>
              <a:rPr lang="tr-TR" sz="1800" b="1" dirty="0">
                <a:effectLst/>
                <a:latin typeface="Cambria" panose="02040503050406030204" pitchFamily="18" charset="0"/>
              </a:rPr>
              <a:t> fazla </a:t>
            </a:r>
            <a:r>
              <a:rPr lang="tr-TR" sz="1800" b="1" dirty="0" err="1">
                <a:effectLst/>
                <a:latin typeface="Cambria" panose="02040503050406030204" pitchFamily="18" charset="0"/>
              </a:rPr>
              <a:t>çalışma</a:t>
            </a:r>
            <a:r>
              <a:rPr lang="tr-TR" sz="1800" b="1" dirty="0">
                <a:effectLst/>
                <a:latin typeface="Cambria" panose="02040503050406030204" pitchFamily="18" charset="0"/>
              </a:rPr>
              <a:t> gibi nitelendirmekte </a:t>
            </a:r>
            <a:r>
              <a:rPr lang="tr-TR" sz="1800" dirty="0">
                <a:effectLst/>
                <a:latin typeface="Cambria" panose="02040503050406030204" pitchFamily="18" charset="0"/>
              </a:rPr>
              <a:t>ve o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toplam- da </a:t>
            </a:r>
            <a:r>
              <a:rPr lang="tr-TR" sz="1800" dirty="0">
                <a:effectLst/>
                <a:highlight>
                  <a:srgbClr val="FFFF00"/>
                </a:highlight>
                <a:latin typeface="Cambria" panose="02040503050406030204" pitchFamily="18" charset="0"/>
              </a:rPr>
              <a:t>iki </a:t>
            </a:r>
            <a:r>
              <a:rPr lang="tr-TR" sz="1800" dirty="0" err="1">
                <a:effectLst/>
                <a:highlight>
                  <a:srgbClr val="FFFF00"/>
                </a:highlight>
                <a:latin typeface="Cambria" panose="02040503050406030204" pitchFamily="18" charset="0"/>
              </a:rPr>
              <a:t>buçuk</a:t>
            </a:r>
            <a:r>
              <a:rPr lang="tr-TR" sz="1800" dirty="0">
                <a:effectLst/>
                <a:highlight>
                  <a:srgbClr val="FFFF00"/>
                </a:highlight>
                <a:latin typeface="Cambria" panose="02040503050406030204" pitchFamily="18" charset="0"/>
              </a:rPr>
              <a:t> </a:t>
            </a:r>
            <a:r>
              <a:rPr lang="tr-TR" sz="1800" dirty="0" err="1">
                <a:effectLst/>
                <a:highlight>
                  <a:srgbClr val="FFFF00"/>
                </a:highlight>
                <a:latin typeface="Cambria" panose="02040503050406030204" pitchFamily="18" charset="0"/>
              </a:rPr>
              <a:t>gündelik</a:t>
            </a:r>
            <a:r>
              <a:rPr lang="tr-TR" sz="1800" dirty="0">
                <a:effectLst/>
                <a:highlight>
                  <a:srgbClr val="FFFF00"/>
                </a:highlight>
                <a:latin typeface="Cambria" panose="02040503050406030204" pitchFamily="18" charset="0"/>
              </a:rPr>
              <a:t> </a:t>
            </a:r>
            <a:r>
              <a:rPr lang="tr-TR" sz="1800" dirty="0" err="1">
                <a:effectLst/>
                <a:highlight>
                  <a:srgbClr val="FFFF00"/>
                </a:highlight>
                <a:latin typeface="Cambria" panose="02040503050406030204" pitchFamily="18" charset="0"/>
              </a:rPr>
              <a:t>ücretin</a:t>
            </a:r>
            <a:r>
              <a:rPr lang="tr-TR" sz="1800" dirty="0">
                <a:effectLst/>
                <a:highlight>
                  <a:srgbClr val="FFFF00"/>
                </a:highlight>
                <a:latin typeface="Cambria" panose="02040503050406030204" pitchFamily="18" charset="0"/>
              </a:rPr>
              <a:t> </a:t>
            </a:r>
            <a:r>
              <a:rPr lang="tr-TR" sz="1800" dirty="0" err="1">
                <a:effectLst/>
                <a:latin typeface="Cambria" panose="02040503050406030204" pitchFamily="18" charset="0"/>
              </a:rPr>
              <a:t>ödenmesi</a:t>
            </a:r>
            <a:r>
              <a:rPr lang="tr-TR" sz="1800" dirty="0">
                <a:effectLst/>
                <a:latin typeface="Cambria" panose="02040503050406030204" pitchFamily="18" charset="0"/>
              </a:rPr>
              <a:t> </a:t>
            </a:r>
            <a:r>
              <a:rPr lang="tr-TR" sz="1800" dirty="0" err="1">
                <a:effectLst/>
                <a:latin typeface="Cambria" panose="02040503050406030204" pitchFamily="18" charset="0"/>
              </a:rPr>
              <a:t>gerektiğine</a:t>
            </a:r>
            <a:r>
              <a:rPr lang="tr-TR" sz="1800" dirty="0">
                <a:effectLst/>
                <a:latin typeface="Cambria" panose="02040503050406030204" pitchFamily="18" charset="0"/>
              </a:rPr>
              <a:t> </a:t>
            </a:r>
            <a:r>
              <a:rPr lang="tr-TR" sz="1800" dirty="0" err="1">
                <a:effectLst/>
                <a:latin typeface="Cambria" panose="02040503050406030204" pitchFamily="18" charset="0"/>
              </a:rPr>
              <a:t>hükmetmektedir</a:t>
            </a:r>
            <a:r>
              <a:rPr lang="tr-TR" sz="1800" dirty="0">
                <a:effectLst/>
                <a:latin typeface="Cambria" panose="02040503050406030204" pitchFamily="18" charset="0"/>
              </a:rPr>
              <a:t>. </a:t>
            </a:r>
            <a:r>
              <a:rPr lang="tr-TR" sz="1800" dirty="0" err="1">
                <a:effectLst/>
                <a:latin typeface="Cambria" panose="02040503050406030204" pitchFamily="18" charset="0"/>
              </a:rPr>
              <a:t>Böyle</a:t>
            </a:r>
            <a:r>
              <a:rPr lang="tr-TR" sz="1800" dirty="0">
                <a:effectLst/>
                <a:latin typeface="Cambria" panose="02040503050406030204" pitchFamily="18" charset="0"/>
              </a:rPr>
              <a:t> bir durumda </a:t>
            </a:r>
            <a:r>
              <a:rPr lang="tr-TR" sz="1800" dirty="0" err="1">
                <a:effectLst/>
                <a:latin typeface="Cambria" panose="02040503050406030204" pitchFamily="18" charset="0"/>
              </a:rPr>
              <a:t>işçi</a:t>
            </a:r>
            <a:r>
              <a:rPr lang="tr-TR" sz="1800" dirty="0">
                <a:effectLst/>
                <a:latin typeface="Cambria" panose="02040503050406030204" pitchFamily="18" charset="0"/>
              </a:rPr>
              <a:t> hafta tatilinde de </a:t>
            </a:r>
            <a:r>
              <a:rPr lang="tr-TR" sz="1800" dirty="0" err="1">
                <a:effectLst/>
                <a:latin typeface="Cambria" panose="02040503050406030204" pitchFamily="18" charset="0"/>
              </a:rPr>
              <a:t>çalıştığını</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ise bu </a:t>
            </a:r>
            <a:r>
              <a:rPr lang="tr-TR" sz="1800" dirty="0" err="1">
                <a:effectLst/>
                <a:latin typeface="Cambria" panose="02040503050406030204" pitchFamily="18" charset="0"/>
              </a:rPr>
              <a:t>çalışmanın</a:t>
            </a:r>
            <a:r>
              <a:rPr lang="tr-TR" sz="1800" dirty="0">
                <a:effectLst/>
                <a:latin typeface="Cambria" panose="02040503050406030204" pitchFamily="18" charset="0"/>
              </a:rPr>
              <a:t> </a:t>
            </a:r>
            <a:r>
              <a:rPr lang="tr-TR" sz="1800" dirty="0" err="1">
                <a:effectLst/>
                <a:latin typeface="Cambria" panose="02040503050406030204" pitchFamily="18" charset="0"/>
              </a:rPr>
              <a:t>karşılığı</a:t>
            </a:r>
            <a:r>
              <a:rPr lang="tr-TR" sz="1800" dirty="0">
                <a:effectLst/>
                <a:latin typeface="Cambria" panose="02040503050406030204" pitchFamily="18" charset="0"/>
              </a:rPr>
              <a:t> </a:t>
            </a:r>
            <a:r>
              <a:rPr lang="tr-TR" sz="1800" dirty="0" err="1">
                <a:effectLst/>
                <a:latin typeface="Cambria" panose="02040503050406030204" pitchFamily="18" charset="0"/>
              </a:rPr>
              <a:t>ücretin</a:t>
            </a:r>
            <a:r>
              <a:rPr lang="tr-TR" sz="1800" dirty="0">
                <a:effectLst/>
                <a:latin typeface="Cambria" panose="02040503050406030204" pitchFamily="18" charset="0"/>
              </a:rPr>
              <a:t> eksiksiz bir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ödendiğini</a:t>
            </a:r>
            <a:r>
              <a:rPr lang="tr-TR" sz="1800" dirty="0">
                <a:effectLst/>
                <a:latin typeface="Cambria" panose="02040503050406030204" pitchFamily="18" charset="0"/>
              </a:rPr>
              <a:t> ispatla </a:t>
            </a:r>
            <a:r>
              <a:rPr lang="tr-TR" sz="1800" dirty="0" err="1">
                <a:effectLst/>
                <a:latin typeface="Cambria" panose="02040503050406030204" pitchFamily="18" charset="0"/>
              </a:rPr>
              <a:t>yükümlu</a:t>
            </a:r>
            <a:r>
              <a:rPr lang="tr-TR" sz="1800" dirty="0">
                <a:effectLst/>
                <a:latin typeface="Cambria" panose="02040503050406030204" pitchFamily="18" charset="0"/>
              </a:rPr>
              <a:t>̈ olmaktadır. </a:t>
            </a:r>
            <a:endParaRPr lang="tr-TR" dirty="0"/>
          </a:p>
        </p:txBody>
      </p:sp>
    </p:spTree>
    <p:extLst>
      <p:ext uri="{BB962C8B-B14F-4D97-AF65-F5344CB8AC3E}">
        <p14:creationId xmlns:p14="http://schemas.microsoft.com/office/powerpoint/2010/main" val="420262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5E3F66-243A-26EE-E9D2-2F58D8388974}"/>
              </a:ext>
            </a:extLst>
          </p:cNvPr>
          <p:cNvSpPr>
            <a:spLocks noGrp="1"/>
          </p:cNvSpPr>
          <p:nvPr>
            <p:ph type="title"/>
          </p:nvPr>
        </p:nvSpPr>
        <p:spPr/>
        <p:txBody>
          <a:bodyPr/>
          <a:lstStyle/>
          <a:p>
            <a:pPr algn="ctr"/>
            <a:r>
              <a:rPr lang="tr-TR" sz="2400" b="1" dirty="0">
                <a:effectLst/>
                <a:latin typeface="Graphik"/>
              </a:rPr>
              <a:t>ULUSAL BAYRAM VE GENEL TATİLLER </a:t>
            </a:r>
            <a:br>
              <a:rPr lang="tr-TR" dirty="0"/>
            </a:br>
            <a:endParaRPr lang="tr-TR" dirty="0"/>
          </a:p>
        </p:txBody>
      </p:sp>
      <p:sp>
        <p:nvSpPr>
          <p:cNvPr id="3" name="İçerik Yer Tutucusu 2">
            <a:extLst>
              <a:ext uri="{FF2B5EF4-FFF2-40B4-BE49-F238E27FC236}">
                <a16:creationId xmlns:a16="http://schemas.microsoft.com/office/drawing/2014/main" id="{C0DAE0E9-C686-981A-5526-04BA0283FC01}"/>
              </a:ext>
            </a:extLst>
          </p:cNvPr>
          <p:cNvSpPr>
            <a:spLocks noGrp="1"/>
          </p:cNvSpPr>
          <p:nvPr>
            <p:ph idx="1"/>
          </p:nvPr>
        </p:nvSpPr>
        <p:spPr/>
        <p:txBody>
          <a:bodyPr/>
          <a:lstStyle/>
          <a:p>
            <a:r>
              <a:rPr lang="tr-TR" sz="1800" b="1" dirty="0">
                <a:latin typeface="Cambria" panose="02040503050406030204" pitchFamily="18" charset="0"/>
              </a:rPr>
              <a:t>U</a:t>
            </a:r>
            <a:r>
              <a:rPr lang="tr-TR" sz="1800" b="1" dirty="0">
                <a:effectLst/>
                <a:latin typeface="Cambria" panose="02040503050406030204" pitchFamily="18" charset="0"/>
              </a:rPr>
              <a:t>lusal bayram </a:t>
            </a:r>
            <a:r>
              <a:rPr lang="tr-TR" sz="1800" dirty="0">
                <a:effectLst/>
                <a:latin typeface="Cambria" panose="02040503050406030204" pitchFamily="18" charset="0"/>
              </a:rPr>
              <a:t>sadece </a:t>
            </a:r>
            <a:r>
              <a:rPr lang="tr-TR" sz="1800" b="1" dirty="0">
                <a:effectLst/>
                <a:latin typeface="Cambria" panose="02040503050406030204" pitchFamily="18" charset="0"/>
              </a:rPr>
              <a:t>Cumhuriyet Bayramı</a:t>
            </a:r>
            <a:r>
              <a:rPr lang="tr-TR" sz="1800" dirty="0">
                <a:effectLst/>
                <a:latin typeface="Cambria" panose="02040503050406030204" pitchFamily="18" charset="0"/>
              </a:rPr>
              <a:t>’dır. </a:t>
            </a:r>
          </a:p>
          <a:p>
            <a:r>
              <a:rPr lang="tr-TR" sz="1800" b="1" dirty="0">
                <a:effectLst/>
                <a:latin typeface="Cambria" panose="02040503050406030204" pitchFamily="18" charset="0"/>
              </a:rPr>
              <a:t>Genel tatil </a:t>
            </a:r>
            <a:r>
              <a:rPr lang="tr-TR" sz="1800" b="1" dirty="0" err="1">
                <a:effectLst/>
                <a:latin typeface="Cambria" panose="02040503050406030204" pitchFamily="18" charset="0"/>
              </a:rPr>
              <a:t>günleri</a:t>
            </a:r>
            <a:r>
              <a:rPr lang="tr-TR" sz="1800" b="1" dirty="0">
                <a:effectLst/>
                <a:latin typeface="Cambria" panose="02040503050406030204" pitchFamily="18" charset="0"/>
              </a:rPr>
              <a:t> </a:t>
            </a:r>
            <a:r>
              <a:rPr lang="tr-TR" sz="1800" dirty="0">
                <a:effectLst/>
                <a:latin typeface="Cambria" panose="02040503050406030204" pitchFamily="18" charset="0"/>
              </a:rPr>
              <a:t>ise </a:t>
            </a:r>
            <a:r>
              <a:rPr lang="tr-TR" sz="1800" dirty="0" err="1">
                <a:effectLst/>
                <a:latin typeface="Cambria" panose="02040503050406030204" pitchFamily="18" charset="0"/>
              </a:rPr>
              <a:t>üc</a:t>
            </a:r>
            <a:r>
              <a:rPr lang="tr-TR" sz="1800" dirty="0">
                <a:effectLst/>
                <a:latin typeface="Cambria" panose="02040503050406030204" pitchFamily="18" charset="0"/>
              </a:rPr>
              <a:t>̧ grupta </a:t>
            </a:r>
            <a:r>
              <a:rPr lang="tr-TR" sz="1800" dirty="0" err="1">
                <a:effectLst/>
                <a:latin typeface="Cambria" panose="02040503050406030204" pitchFamily="18" charset="0"/>
              </a:rPr>
              <a:t>toplanmıştır</a:t>
            </a:r>
            <a:r>
              <a:rPr lang="tr-TR" sz="1800" dirty="0">
                <a:effectLst/>
                <a:latin typeface="Cambria" panose="02040503050406030204" pitchFamily="18" charset="0"/>
              </a:rPr>
              <a:t>. Bunlar; </a:t>
            </a:r>
            <a:r>
              <a:rPr lang="tr-TR" sz="1800" b="1" dirty="0">
                <a:effectLst/>
                <a:latin typeface="Cambria" panose="02040503050406030204" pitchFamily="18" charset="0"/>
              </a:rPr>
              <a:t>resmi bayram </a:t>
            </a:r>
            <a:r>
              <a:rPr lang="tr-TR" sz="1800" b="1" dirty="0" err="1">
                <a:effectLst/>
                <a:latin typeface="Cambria" panose="02040503050406030204" pitchFamily="18" charset="0"/>
              </a:rPr>
              <a:t>günleri</a:t>
            </a:r>
            <a:r>
              <a:rPr lang="tr-TR" sz="1800" b="1" dirty="0">
                <a:effectLst/>
                <a:latin typeface="Cambria" panose="02040503050406030204" pitchFamily="18" charset="0"/>
              </a:rPr>
              <a:t> </a:t>
            </a:r>
            <a:r>
              <a:rPr lang="tr-TR" sz="1800" dirty="0">
                <a:effectLst/>
                <a:latin typeface="Cambria" panose="02040503050406030204" pitchFamily="18" charset="0"/>
              </a:rPr>
              <a:t>(23 Nisan Ulusal Egemenlik ve </a:t>
            </a:r>
            <a:r>
              <a:rPr lang="tr-TR" sz="1800" dirty="0" err="1">
                <a:effectLst/>
                <a:latin typeface="Cambria" panose="02040503050406030204" pitchFamily="18" charset="0"/>
              </a:rPr>
              <a:t>Çocuk</a:t>
            </a:r>
            <a:r>
              <a:rPr lang="tr-TR" sz="1800" dirty="0">
                <a:effectLst/>
                <a:latin typeface="Cambria" panose="02040503050406030204" pitchFamily="18" charset="0"/>
              </a:rPr>
              <a:t> Bayramı, 19 Mayıs </a:t>
            </a:r>
            <a:r>
              <a:rPr lang="tr-TR" sz="1800" dirty="0" err="1">
                <a:effectLst/>
                <a:latin typeface="Cambria" panose="02040503050406030204" pitchFamily="18" charset="0"/>
              </a:rPr>
              <a:t>Atatürk’u</a:t>
            </a:r>
            <a:r>
              <a:rPr lang="tr-TR" sz="1800" dirty="0">
                <a:effectLst/>
                <a:latin typeface="Cambria" panose="02040503050406030204" pitchFamily="18" charset="0"/>
              </a:rPr>
              <a:t>̈ Anma ve </a:t>
            </a:r>
            <a:r>
              <a:rPr lang="tr-TR" sz="1800" dirty="0" err="1">
                <a:effectLst/>
                <a:latin typeface="Cambria" panose="02040503050406030204" pitchFamily="18" charset="0"/>
              </a:rPr>
              <a:t>Gençlik</a:t>
            </a:r>
            <a:r>
              <a:rPr lang="tr-TR" sz="1800" dirty="0">
                <a:effectLst/>
                <a:latin typeface="Cambria" panose="02040503050406030204" pitchFamily="18" charset="0"/>
              </a:rPr>
              <a:t> ve Spor Bayramı, 30 </a:t>
            </a:r>
            <a:r>
              <a:rPr lang="tr-TR" sz="1800" dirty="0" err="1">
                <a:effectLst/>
                <a:latin typeface="Cambria" panose="02040503050406030204" pitchFamily="18" charset="0"/>
              </a:rPr>
              <a:t>Ağustos</a:t>
            </a:r>
            <a:r>
              <a:rPr lang="tr-TR" sz="1800" dirty="0">
                <a:effectLst/>
                <a:latin typeface="Cambria" panose="02040503050406030204" pitchFamily="18" charset="0"/>
              </a:rPr>
              <a:t> Zafer Bayramı), </a:t>
            </a:r>
            <a:r>
              <a:rPr lang="tr-TR" sz="1800" b="1" dirty="0">
                <a:effectLst/>
                <a:latin typeface="Cambria" panose="02040503050406030204" pitchFamily="18" charset="0"/>
              </a:rPr>
              <a:t>dini bayram </a:t>
            </a:r>
            <a:r>
              <a:rPr lang="tr-TR" sz="1800" b="1" dirty="0" err="1">
                <a:effectLst/>
                <a:latin typeface="Cambria" panose="02040503050406030204" pitchFamily="18" charset="0"/>
              </a:rPr>
              <a:t>günleri</a:t>
            </a:r>
            <a:r>
              <a:rPr lang="tr-TR" sz="1800" b="1" dirty="0">
                <a:effectLst/>
                <a:latin typeface="Cambria" panose="02040503050406030204" pitchFamily="18" charset="0"/>
              </a:rPr>
              <a:t> </a:t>
            </a:r>
            <a:r>
              <a:rPr lang="tr-TR" sz="1800" dirty="0">
                <a:effectLst/>
                <a:latin typeface="Cambria" panose="02040503050406030204" pitchFamily="18" charset="0"/>
              </a:rPr>
              <a:t>(arife </a:t>
            </a:r>
            <a:r>
              <a:rPr lang="tr-TR" sz="1800" dirty="0" err="1">
                <a:effectLst/>
                <a:latin typeface="Cambria" panose="02040503050406030204" pitchFamily="18" charset="0"/>
              </a:rPr>
              <a:t>günu</a:t>
            </a:r>
            <a:r>
              <a:rPr lang="tr-TR" sz="1800" dirty="0">
                <a:effectLst/>
                <a:latin typeface="Cambria" panose="02040503050406030204" pitchFamily="18" charset="0"/>
              </a:rPr>
              <a:t>̈ saat 13.00’ten itibaren 3,5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süren</a:t>
            </a:r>
            <a:r>
              <a:rPr lang="tr-TR" sz="1800" dirty="0">
                <a:effectLst/>
                <a:latin typeface="Cambria" panose="02040503050406030204" pitchFamily="18" charset="0"/>
              </a:rPr>
              <a:t> Ramazan Bayramı, arife </a:t>
            </a:r>
            <a:r>
              <a:rPr lang="tr-TR" sz="1800" dirty="0" err="1">
                <a:effectLst/>
                <a:latin typeface="Cambria" panose="02040503050406030204" pitchFamily="18" charset="0"/>
              </a:rPr>
              <a:t>günu</a:t>
            </a:r>
            <a:r>
              <a:rPr lang="tr-TR" sz="1800" dirty="0">
                <a:effectLst/>
                <a:latin typeface="Cambria" panose="02040503050406030204" pitchFamily="18" charset="0"/>
              </a:rPr>
              <a:t>̈ saat 13.00’ten itibaren 4,5 </a:t>
            </a:r>
            <a:r>
              <a:rPr lang="tr-TR" sz="1800" dirty="0" err="1">
                <a:effectLst/>
                <a:latin typeface="Cambria" panose="02040503050406030204" pitchFamily="18" charset="0"/>
              </a:rPr>
              <a:t>gün</a:t>
            </a:r>
            <a:r>
              <a:rPr lang="tr-TR" sz="1800" dirty="0">
                <a:effectLst/>
                <a:latin typeface="Cambria" panose="02040503050406030204" pitchFamily="18" charset="0"/>
              </a:rPr>
              <a:t> </a:t>
            </a:r>
            <a:r>
              <a:rPr lang="tr-TR" sz="1800" dirty="0" err="1">
                <a:effectLst/>
                <a:latin typeface="Cambria" panose="02040503050406030204" pitchFamily="18" charset="0"/>
              </a:rPr>
              <a:t>süren</a:t>
            </a:r>
            <a:r>
              <a:rPr lang="tr-TR" sz="1800" dirty="0">
                <a:effectLst/>
                <a:latin typeface="Cambria" panose="02040503050406030204" pitchFamily="18" charset="0"/>
              </a:rPr>
              <a:t> Kurban Bayramı) ile </a:t>
            </a:r>
            <a:r>
              <a:rPr lang="tr-TR" sz="1800" b="1" dirty="0">
                <a:effectLst/>
                <a:latin typeface="Cambria" panose="02040503050406030204" pitchFamily="18" charset="0"/>
              </a:rPr>
              <a:t>1 Ocak </a:t>
            </a:r>
            <a:r>
              <a:rPr lang="tr-TR" sz="1800" b="1" dirty="0" err="1">
                <a:effectLst/>
                <a:latin typeface="Cambria" panose="02040503050406030204" pitchFamily="18" charset="0"/>
              </a:rPr>
              <a:t>yılbaşı</a:t>
            </a:r>
            <a:r>
              <a:rPr lang="tr-TR" sz="1800" b="1" dirty="0">
                <a:effectLst/>
                <a:latin typeface="Cambria" panose="02040503050406030204" pitchFamily="18" charset="0"/>
              </a:rPr>
              <a:t> tatili, 1 Mayıs Emek ve </a:t>
            </a:r>
            <a:r>
              <a:rPr lang="tr-TR" sz="1800" b="1" dirty="0" err="1">
                <a:effectLst/>
                <a:latin typeface="Cambria" panose="02040503050406030204" pitchFamily="18" charset="0"/>
              </a:rPr>
              <a:t>Dayanışma</a:t>
            </a:r>
            <a:r>
              <a:rPr lang="tr-TR" sz="1800" b="1" dirty="0">
                <a:effectLst/>
                <a:latin typeface="Cambria" panose="02040503050406030204" pitchFamily="18" charset="0"/>
              </a:rPr>
              <a:t> </a:t>
            </a:r>
            <a:r>
              <a:rPr lang="tr-TR" sz="1800" b="1" dirty="0" err="1">
                <a:effectLst/>
                <a:latin typeface="Cambria" panose="02040503050406030204" pitchFamily="18" charset="0"/>
              </a:rPr>
              <a:t>Günu</a:t>
            </a:r>
            <a:r>
              <a:rPr lang="tr-TR" sz="1800" b="1" dirty="0">
                <a:effectLst/>
                <a:latin typeface="Cambria" panose="02040503050406030204" pitchFamily="18" charset="0"/>
              </a:rPr>
              <a:t>̈, 15 Temmuz Demokrasi ve Milli Birlik Günü</a:t>
            </a:r>
            <a:r>
              <a:rPr lang="tr-TR" sz="1800" dirty="0">
                <a:effectLst/>
                <a:latin typeface="Cambria" panose="02040503050406030204" pitchFamily="18" charset="0"/>
              </a:rPr>
              <a:t>’</a:t>
            </a:r>
            <a:r>
              <a:rPr lang="tr-TR" sz="1800" dirty="0" err="1">
                <a:effectLst/>
                <a:latin typeface="Cambria" panose="02040503050406030204" pitchFamily="18" charset="0"/>
              </a:rPr>
              <a:t>dür</a:t>
            </a:r>
            <a:r>
              <a:rPr lang="tr-TR" sz="1800" dirty="0">
                <a:effectLst/>
                <a:latin typeface="Cambria" panose="02040503050406030204" pitchFamily="18" charset="0"/>
              </a:rPr>
              <a:t>.</a:t>
            </a:r>
          </a:p>
          <a:p>
            <a:r>
              <a:rPr lang="tr-TR" sz="1800" dirty="0">
                <a:effectLst/>
                <a:latin typeface="Cambria" panose="02040503050406030204" pitchFamily="18" charset="0"/>
              </a:rPr>
              <a:t> Ulusal bayram ve genel tatil </a:t>
            </a:r>
            <a:r>
              <a:rPr lang="tr-TR" sz="1800" dirty="0" err="1">
                <a:effectLst/>
                <a:latin typeface="Cambria" panose="02040503050406030204" pitchFamily="18" charset="0"/>
              </a:rPr>
              <a:t>günlerinde</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a:t>
            </a:r>
            <a:r>
              <a:rPr lang="tr-TR" sz="1800" dirty="0" err="1">
                <a:effectLst/>
                <a:latin typeface="Cambria" panose="02040503050406030204" pitchFamily="18" charset="0"/>
              </a:rPr>
              <a:t>çalışılıp</a:t>
            </a:r>
            <a:r>
              <a:rPr lang="tr-TR" sz="1800" dirty="0">
                <a:effectLst/>
                <a:latin typeface="Cambria" panose="02040503050406030204" pitchFamily="18" charset="0"/>
              </a:rPr>
              <a:t> </a:t>
            </a:r>
            <a:r>
              <a:rPr lang="tr-TR" sz="1800" dirty="0" err="1">
                <a:effectLst/>
                <a:latin typeface="Cambria" panose="02040503050406030204" pitchFamily="18" charset="0"/>
              </a:rPr>
              <a:t>çalışılmayacağı</a:t>
            </a:r>
            <a:r>
              <a:rPr lang="tr-TR" sz="1800" dirty="0">
                <a:effectLst/>
                <a:latin typeface="Cambria" panose="02040503050406030204" pitchFamily="18" charset="0"/>
              </a:rPr>
              <a:t> toplu iş </a:t>
            </a:r>
            <a:r>
              <a:rPr lang="tr-TR" sz="1800" dirty="0" err="1">
                <a:effectLst/>
                <a:latin typeface="Cambria" panose="02040503050406030204" pitchFamily="18" charset="0"/>
              </a:rPr>
              <a:t>sözleşmesi</a:t>
            </a:r>
            <a:r>
              <a:rPr lang="tr-TR" sz="1800" dirty="0">
                <a:effectLst/>
                <a:latin typeface="Cambria" panose="02040503050406030204" pitchFamily="18" charset="0"/>
              </a:rPr>
              <a:t> veya iş </a:t>
            </a:r>
            <a:r>
              <a:rPr lang="tr-TR" sz="1800" dirty="0" err="1">
                <a:effectLst/>
                <a:latin typeface="Cambria" panose="02040503050406030204" pitchFamily="18" charset="0"/>
              </a:rPr>
              <a:t>sözleşmeleri</a:t>
            </a:r>
            <a:r>
              <a:rPr lang="tr-TR" sz="1800" dirty="0">
                <a:effectLst/>
                <a:latin typeface="Cambria" panose="02040503050406030204" pitchFamily="18" charset="0"/>
              </a:rPr>
              <a:t> ile </a:t>
            </a:r>
            <a:r>
              <a:rPr lang="tr-TR" sz="1800" dirty="0" err="1">
                <a:effectLst/>
                <a:latin typeface="Cambria" panose="02040503050406030204" pitchFamily="18" charset="0"/>
              </a:rPr>
              <a:t>kararlaştırılabilmektedir</a:t>
            </a:r>
            <a:r>
              <a:rPr lang="tr-TR" sz="1800" dirty="0">
                <a:effectLst/>
                <a:latin typeface="Cambria" panose="02040503050406030204" pitchFamily="18" charset="0"/>
              </a:rPr>
              <a:t>. </a:t>
            </a:r>
            <a:r>
              <a:rPr lang="tr-TR" sz="1800" dirty="0" err="1">
                <a:effectLst/>
                <a:latin typeface="Cambria" panose="02040503050406030204" pitchFamily="18" charset="0"/>
              </a:rPr>
              <a:t>Sözleşmelerde</a:t>
            </a:r>
            <a:r>
              <a:rPr lang="tr-TR" sz="1800" dirty="0">
                <a:effectLst/>
                <a:latin typeface="Cambria" panose="02040503050406030204" pitchFamily="18" charset="0"/>
              </a:rPr>
              <a:t> </a:t>
            </a:r>
            <a:r>
              <a:rPr lang="tr-TR" sz="1800" dirty="0" err="1">
                <a:effectLst/>
                <a:latin typeface="Cambria" panose="02040503050406030204" pitchFamily="18" charset="0"/>
              </a:rPr>
              <a:t>hüküm</a:t>
            </a:r>
            <a:r>
              <a:rPr lang="tr-TR" sz="1800" dirty="0">
                <a:effectLst/>
                <a:latin typeface="Cambria" panose="02040503050406030204" pitchFamily="18" charset="0"/>
              </a:rPr>
              <a:t> bulunmaması halinde </a:t>
            </a:r>
            <a:r>
              <a:rPr lang="tr-TR" sz="1800" dirty="0" err="1">
                <a:effectLst/>
                <a:latin typeface="Cambria" panose="02040503050406030204" pitchFamily="18" charset="0"/>
              </a:rPr>
              <a:t>söz</a:t>
            </a:r>
            <a:r>
              <a:rPr lang="tr-TR" sz="1800" dirty="0">
                <a:effectLst/>
                <a:latin typeface="Cambria" panose="02040503050406030204" pitchFamily="18" charset="0"/>
              </a:rPr>
              <a:t> konusu </a:t>
            </a:r>
            <a:r>
              <a:rPr lang="tr-TR" sz="1800" dirty="0" err="1">
                <a:effectLst/>
                <a:latin typeface="Cambria" panose="02040503050406030204" pitchFamily="18" charset="0"/>
              </a:rPr>
              <a:t>günlerde</a:t>
            </a:r>
            <a:r>
              <a:rPr lang="tr-TR" sz="1800" dirty="0">
                <a:effectLst/>
                <a:latin typeface="Cambria" panose="02040503050406030204" pitchFamily="18" charset="0"/>
              </a:rPr>
              <a:t> </a:t>
            </a:r>
            <a:r>
              <a:rPr lang="tr-TR" sz="1800" dirty="0" err="1">
                <a:effectLst/>
                <a:latin typeface="Cambria" panose="02040503050406030204" pitchFamily="18" charset="0"/>
              </a:rPr>
              <a:t>çalışılması</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onayı gereklidir.</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2073890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68C525-310D-21B8-C285-8BF0036C874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AEE77F6-C5DE-E3E4-63C7-2847A4CA7236}"/>
              </a:ext>
            </a:extLst>
          </p:cNvPr>
          <p:cNvSpPr>
            <a:spLocks noGrp="1"/>
          </p:cNvSpPr>
          <p:nvPr>
            <p:ph idx="1"/>
          </p:nvPr>
        </p:nvSpPr>
        <p:spPr/>
        <p:txBody>
          <a:bodyPr/>
          <a:lstStyle/>
          <a:p>
            <a:r>
              <a:rPr lang="tr-TR" sz="1800" dirty="0">
                <a:effectLst/>
                <a:latin typeface="Cambria" panose="02040503050406030204" pitchFamily="18" charset="0"/>
              </a:rPr>
              <a:t>Ulusal bayram ve genel tatil </a:t>
            </a:r>
            <a:r>
              <a:rPr lang="tr-TR" sz="1800" dirty="0" err="1">
                <a:effectLst/>
                <a:latin typeface="Cambria" panose="02040503050406030204" pitchFamily="18" charset="0"/>
              </a:rPr>
              <a:t>günu</a:t>
            </a:r>
            <a:r>
              <a:rPr lang="tr-TR" sz="1800" dirty="0">
                <a:effectLst/>
                <a:latin typeface="Cambria" panose="02040503050406030204" pitchFamily="18" charset="0"/>
              </a:rPr>
              <a:t>̈ olarak kabul edilen </a:t>
            </a:r>
            <a:r>
              <a:rPr lang="tr-TR" sz="1800" dirty="0" err="1">
                <a:effectLst/>
                <a:latin typeface="Cambria" panose="02040503050406030204" pitchFamily="18" charset="0"/>
              </a:rPr>
              <a:t>günlerde</a:t>
            </a:r>
            <a:r>
              <a:rPr lang="tr-TR" sz="1800" dirty="0">
                <a:effectLst/>
                <a:latin typeface="Cambria" panose="02040503050406030204" pitchFamily="18" charset="0"/>
              </a:rPr>
              <a:t> </a:t>
            </a:r>
            <a:r>
              <a:rPr lang="tr-TR" sz="1800" dirty="0" err="1">
                <a:effectLst/>
                <a:latin typeface="Cambria" panose="02040503050406030204" pitchFamily="18" charset="0"/>
              </a:rPr>
              <a:t>çalışmayan</a:t>
            </a:r>
            <a:r>
              <a:rPr lang="tr-TR" sz="1800" dirty="0">
                <a:effectLst/>
                <a:latin typeface="Cambria" panose="02040503050406030204" pitchFamily="18" charset="0"/>
              </a:rPr>
              <a:t> </a:t>
            </a:r>
            <a:r>
              <a:rPr lang="tr-TR" sz="1800" dirty="0" err="1">
                <a:effectLst/>
                <a:latin typeface="Cambria" panose="02040503050406030204" pitchFamily="18" charset="0"/>
              </a:rPr>
              <a:t>işçilere</a:t>
            </a:r>
            <a:r>
              <a:rPr lang="tr-TR" sz="1800" dirty="0">
                <a:effectLst/>
                <a:latin typeface="Cambria" panose="02040503050406030204" pitchFamily="18" charset="0"/>
              </a:rPr>
              <a:t>, </a:t>
            </a:r>
            <a:r>
              <a:rPr lang="tr-TR" sz="1800" b="1" dirty="0">
                <a:effectLst/>
                <a:latin typeface="Cambria" panose="02040503050406030204" pitchFamily="18" charset="0"/>
              </a:rPr>
              <a:t>bir iş </a:t>
            </a:r>
            <a:r>
              <a:rPr lang="tr-TR" sz="1800" b="1" dirty="0" err="1">
                <a:effectLst/>
                <a:latin typeface="Cambria" panose="02040503050406030204" pitchFamily="18" charset="0"/>
              </a:rPr>
              <a:t>karşılığı</a:t>
            </a:r>
            <a:r>
              <a:rPr lang="tr-TR" sz="1800" b="1" dirty="0">
                <a:effectLst/>
                <a:latin typeface="Cambria" panose="02040503050406030204" pitchFamily="18" charset="0"/>
              </a:rPr>
              <a:t> olmaksızın o </a:t>
            </a:r>
            <a:r>
              <a:rPr lang="tr-TR" sz="1800" b="1" dirty="0" err="1">
                <a:effectLst/>
                <a:latin typeface="Cambria" panose="02040503050406030204" pitchFamily="18" charset="0"/>
              </a:rPr>
              <a:t>günün</a:t>
            </a:r>
            <a:r>
              <a:rPr lang="tr-TR" sz="1800" b="1" dirty="0">
                <a:effectLst/>
                <a:latin typeface="Cambria" panose="02040503050406030204" pitchFamily="18" charset="0"/>
              </a:rPr>
              <a:t> </a:t>
            </a:r>
            <a:r>
              <a:rPr lang="tr-TR" sz="1800" b="1" dirty="0" err="1">
                <a:effectLst/>
                <a:latin typeface="Cambria" panose="02040503050406030204" pitchFamily="18" charset="0"/>
              </a:rPr>
              <a:t>ücretleri</a:t>
            </a:r>
            <a:r>
              <a:rPr lang="tr-TR" sz="1800" b="1" dirty="0">
                <a:effectLst/>
                <a:latin typeface="Cambria" panose="02040503050406030204" pitchFamily="18" charset="0"/>
              </a:rPr>
              <a:t> tam olarak, tatil yapmayarak </a:t>
            </a:r>
            <a:r>
              <a:rPr lang="tr-TR" sz="1800" b="1" dirty="0" err="1">
                <a:effectLst/>
                <a:latin typeface="Cambria" panose="02040503050406030204" pitchFamily="18" charset="0"/>
              </a:rPr>
              <a:t>çalışanlara</a:t>
            </a:r>
            <a:r>
              <a:rPr lang="tr-TR" sz="1800" b="1" dirty="0">
                <a:effectLst/>
                <a:latin typeface="Cambria" panose="02040503050406030204" pitchFamily="18" charset="0"/>
              </a:rPr>
              <a:t> ise </a:t>
            </a:r>
            <a:r>
              <a:rPr lang="tr-TR" sz="1800" b="1" dirty="0" err="1">
                <a:effectLst/>
                <a:latin typeface="Cambria" panose="02040503050406030204" pitchFamily="18" charset="0"/>
              </a:rPr>
              <a:t>ça</a:t>
            </a:r>
            <a:r>
              <a:rPr lang="tr-TR" sz="1800" b="1" dirty="0">
                <a:effectLst/>
                <a:latin typeface="Cambria" panose="02040503050406030204" pitchFamily="18" charset="0"/>
              </a:rPr>
              <a:t>- </a:t>
            </a:r>
            <a:r>
              <a:rPr lang="tr-TR" sz="1800" b="1" dirty="0" err="1">
                <a:effectLst/>
                <a:latin typeface="Cambria" panose="02040503050406030204" pitchFamily="18" charset="0"/>
              </a:rPr>
              <a:t>lışılan</a:t>
            </a:r>
            <a:r>
              <a:rPr lang="tr-TR" sz="1800" b="1" dirty="0">
                <a:effectLst/>
                <a:latin typeface="Cambria" panose="02040503050406030204" pitchFamily="18" charset="0"/>
              </a:rPr>
              <a:t> her </a:t>
            </a:r>
            <a:r>
              <a:rPr lang="tr-TR" sz="1800" b="1" dirty="0" err="1">
                <a:effectLst/>
                <a:latin typeface="Cambria" panose="02040503050406030204" pitchFamily="18" charset="0"/>
              </a:rPr>
              <a:t>gün</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ayrıca bir </a:t>
            </a:r>
            <a:r>
              <a:rPr lang="tr-TR" sz="1800" b="1" dirty="0" err="1">
                <a:effectLst/>
                <a:latin typeface="Cambria" panose="02040503050406030204" pitchFamily="18" charset="0"/>
              </a:rPr>
              <a:t>günlük</a:t>
            </a:r>
            <a:r>
              <a:rPr lang="tr-TR" sz="1800" b="1" dirty="0">
                <a:effectLst/>
                <a:latin typeface="Cambria" panose="02040503050406030204" pitchFamily="18" charset="0"/>
              </a:rPr>
              <a:t> </a:t>
            </a:r>
            <a:r>
              <a:rPr lang="tr-TR" sz="1800" b="1" dirty="0" err="1">
                <a:effectLst/>
                <a:latin typeface="Cambria" panose="02040503050406030204" pitchFamily="18" charset="0"/>
              </a:rPr>
              <a:t>ücretleri</a:t>
            </a:r>
            <a:r>
              <a:rPr lang="tr-TR" sz="1800" b="1" dirty="0">
                <a:effectLst/>
                <a:latin typeface="Cambria" panose="02040503050406030204" pitchFamily="18" charset="0"/>
              </a:rPr>
              <a:t> </a:t>
            </a:r>
            <a:r>
              <a:rPr lang="tr-TR" sz="1800" dirty="0" err="1">
                <a:effectLst/>
                <a:latin typeface="Cambria" panose="02040503050406030204" pitchFamily="18" charset="0"/>
              </a:rPr>
              <a:t>ödenir</a:t>
            </a:r>
            <a:r>
              <a:rPr lang="tr-TR" sz="1800" dirty="0">
                <a:effectLst/>
                <a:latin typeface="Cambria" panose="02040503050406030204" pitchFamily="18" charset="0"/>
              </a:rPr>
              <a:t>. </a:t>
            </a:r>
          </a:p>
          <a:p>
            <a:r>
              <a:rPr lang="tr-TR" sz="1800" dirty="0">
                <a:effectLst/>
                <a:latin typeface="Cambria" panose="02040503050406030204" pitchFamily="18" charset="0"/>
              </a:rPr>
              <a:t>Belirtilen </a:t>
            </a:r>
            <a:r>
              <a:rPr lang="tr-TR" sz="1800" dirty="0" err="1">
                <a:effectLst/>
                <a:latin typeface="Cambria" panose="02040503050406030204" pitchFamily="18" charset="0"/>
              </a:rPr>
              <a:t>ödemelerin</a:t>
            </a:r>
            <a:r>
              <a:rPr lang="tr-TR" sz="1800" dirty="0">
                <a:effectLst/>
                <a:latin typeface="Cambria" panose="02040503050406030204" pitchFamily="18" charset="0"/>
              </a:rPr>
              <a:t> hesaplanmasında esas alınacak </a:t>
            </a:r>
            <a:r>
              <a:rPr lang="tr-TR" sz="1800" dirty="0" err="1">
                <a:effectLst/>
                <a:latin typeface="Cambria" panose="02040503050406030204" pitchFamily="18" charset="0"/>
              </a:rPr>
              <a:t>ücret</a:t>
            </a:r>
            <a:r>
              <a:rPr lang="tr-TR" sz="1800" dirty="0">
                <a:latin typeface="Cambria" panose="02040503050406030204" pitchFamily="18" charset="0"/>
              </a:rPr>
              <a:t> </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temel (</a:t>
            </a:r>
            <a:r>
              <a:rPr lang="tr-TR" sz="1800" dirty="0" err="1">
                <a:effectLst/>
                <a:latin typeface="Cambria" panose="02040503050406030204" pitchFamily="18" charset="0"/>
              </a:rPr>
              <a:t>çıplak</a:t>
            </a:r>
            <a:r>
              <a:rPr lang="tr-TR" sz="1800" dirty="0">
                <a:effectLst/>
                <a:latin typeface="Cambria" panose="02040503050406030204" pitchFamily="18" charset="0"/>
              </a:rPr>
              <a:t>) ücretidir.</a:t>
            </a:r>
          </a:p>
          <a:p>
            <a:r>
              <a:rPr lang="tr-TR" sz="1800" dirty="0">
                <a:effectLst/>
                <a:latin typeface="Cambria" panose="02040503050406030204" pitchFamily="18" charset="0"/>
              </a:rPr>
              <a:t>Zamanında </a:t>
            </a:r>
            <a:r>
              <a:rPr lang="tr-TR" sz="1800" dirty="0" err="1">
                <a:effectLst/>
                <a:latin typeface="Cambria" panose="02040503050406030204" pitchFamily="18" charset="0"/>
              </a:rPr>
              <a:t>ödenmeyen</a:t>
            </a:r>
            <a:r>
              <a:rPr lang="tr-TR" sz="1800" dirty="0">
                <a:effectLst/>
                <a:latin typeface="Cambria" panose="02040503050406030204" pitchFamily="18" charset="0"/>
              </a:rPr>
              <a:t> ulusal bayram ve genel tatil </a:t>
            </a:r>
            <a:r>
              <a:rPr lang="tr-TR" sz="1800" dirty="0" err="1">
                <a:effectLst/>
                <a:latin typeface="Cambria" panose="02040503050406030204" pitchFamily="18" charset="0"/>
              </a:rPr>
              <a:t>ücreti</a:t>
            </a:r>
            <a:r>
              <a:rPr lang="tr-TR" sz="1800" dirty="0">
                <a:effectLst/>
                <a:latin typeface="Cambria" panose="02040503050406030204" pitchFamily="18" charset="0"/>
              </a:rPr>
              <a:t> son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üzerinden</a:t>
            </a:r>
            <a:r>
              <a:rPr lang="tr-TR" sz="1800" dirty="0">
                <a:effectLst/>
                <a:latin typeface="Cambria" panose="02040503050406030204" pitchFamily="18" charset="0"/>
              </a:rPr>
              <a:t> </a:t>
            </a:r>
            <a:r>
              <a:rPr lang="tr-TR" sz="1800" dirty="0" err="1">
                <a:effectLst/>
                <a:latin typeface="Cambria" panose="02040503050406030204" pitchFamily="18" charset="0"/>
              </a:rPr>
              <a:t>değil</a:t>
            </a:r>
            <a:r>
              <a:rPr lang="tr-TR" sz="1800" dirty="0">
                <a:effectLst/>
                <a:latin typeface="Cambria" panose="02040503050406030204" pitchFamily="18" charset="0"/>
              </a:rPr>
              <a:t>, </a:t>
            </a:r>
            <a:r>
              <a:rPr lang="tr-TR" sz="1800" dirty="0" err="1">
                <a:effectLst/>
                <a:latin typeface="Cambria" panose="02040503050406030204" pitchFamily="18" charset="0"/>
              </a:rPr>
              <a:t>çalışılan</a:t>
            </a:r>
            <a:r>
              <a:rPr lang="tr-TR" sz="1800" dirty="0">
                <a:effectLst/>
                <a:latin typeface="Cambria" panose="02040503050406030204" pitchFamily="18" charset="0"/>
              </a:rPr>
              <a:t> </a:t>
            </a:r>
            <a:r>
              <a:rPr lang="tr-TR" sz="1800" dirty="0" err="1">
                <a:effectLst/>
                <a:latin typeface="Cambria" panose="02040503050406030204" pitchFamily="18" charset="0"/>
              </a:rPr>
              <a:t>dönem</a:t>
            </a:r>
            <a:r>
              <a:rPr lang="tr-TR" sz="1800" dirty="0">
                <a:effectLst/>
                <a:latin typeface="Cambria" panose="02040503050406030204" pitchFamily="18" charset="0"/>
              </a:rPr>
              <a:t>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üzerinden</a:t>
            </a:r>
            <a:r>
              <a:rPr lang="tr-TR" sz="1800" dirty="0">
                <a:effectLst/>
                <a:latin typeface="Cambria" panose="02040503050406030204" pitchFamily="18" charset="0"/>
              </a:rPr>
              <a:t> hesaplanır. </a:t>
            </a:r>
            <a:endParaRPr lang="tr-TR" dirty="0"/>
          </a:p>
          <a:p>
            <a:endParaRPr lang="tr-TR" dirty="0"/>
          </a:p>
        </p:txBody>
      </p:sp>
    </p:spTree>
    <p:extLst>
      <p:ext uri="{BB962C8B-B14F-4D97-AF65-F5344CB8AC3E}">
        <p14:creationId xmlns:p14="http://schemas.microsoft.com/office/powerpoint/2010/main" val="2205391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032D90-4BCB-99AD-C986-9933BCA0CC2E}"/>
              </a:ext>
            </a:extLst>
          </p:cNvPr>
          <p:cNvSpPr>
            <a:spLocks noGrp="1"/>
          </p:cNvSpPr>
          <p:nvPr>
            <p:ph type="title"/>
          </p:nvPr>
        </p:nvSpPr>
        <p:spPr/>
        <p:txBody>
          <a:bodyPr>
            <a:normAutofit/>
          </a:bodyPr>
          <a:lstStyle/>
          <a:p>
            <a:pPr algn="ctr"/>
            <a:r>
              <a:rPr lang="tr-TR" sz="2400" b="1" dirty="0">
                <a:effectLst/>
                <a:latin typeface="Graphik"/>
              </a:rPr>
              <a:t>YILLIK ÜCRETLİ İZİN </a:t>
            </a:r>
            <a:br>
              <a:rPr lang="tr-TR" sz="2400" dirty="0"/>
            </a:br>
            <a:endParaRPr lang="tr-TR" sz="2400" dirty="0"/>
          </a:p>
        </p:txBody>
      </p:sp>
      <p:sp>
        <p:nvSpPr>
          <p:cNvPr id="3" name="İçerik Yer Tutucusu 2">
            <a:extLst>
              <a:ext uri="{FF2B5EF4-FFF2-40B4-BE49-F238E27FC236}">
                <a16:creationId xmlns:a16="http://schemas.microsoft.com/office/drawing/2014/main" id="{31FEF058-C65C-E714-551A-D0CC21551549}"/>
              </a:ext>
            </a:extLst>
          </p:cNvPr>
          <p:cNvSpPr>
            <a:spLocks noGrp="1"/>
          </p:cNvSpPr>
          <p:nvPr>
            <p:ph idx="1"/>
          </p:nvPr>
        </p:nvSpPr>
        <p:spPr/>
        <p:txBody>
          <a:bodyPr>
            <a:normAutofit lnSpcReduction="10000"/>
          </a:bodyPr>
          <a:lstStyle/>
          <a:p>
            <a:r>
              <a:rPr lang="tr-TR" sz="1800" dirty="0">
                <a:effectLst/>
                <a:latin typeface="Cambria" panose="02040503050406030204" pitchFamily="18" charset="0"/>
              </a:rPr>
              <a:t>Anayasa’da </a:t>
            </a:r>
            <a:r>
              <a:rPr lang="tr-TR" sz="1800" dirty="0" err="1">
                <a:effectLst/>
                <a:latin typeface="Cambria" panose="02040503050406030204" pitchFamily="18" charset="0"/>
              </a:rPr>
              <a:t>düzenlenen</a:t>
            </a:r>
            <a:r>
              <a:rPr lang="tr-TR" sz="1800" dirty="0">
                <a:effectLst/>
                <a:latin typeface="Cambria" panose="02040503050406030204" pitchFamily="18" charset="0"/>
              </a:rPr>
              <a:t> dinlenme hakkının (m. 50) iş hukukundaki bir </a:t>
            </a:r>
            <a:r>
              <a:rPr lang="tr-TR" sz="1800" dirty="0" err="1">
                <a:effectLst/>
                <a:latin typeface="Cambria" panose="02040503050406030204" pitchFamily="18" charset="0"/>
              </a:rPr>
              <a:t>diğer</a:t>
            </a:r>
            <a:r>
              <a:rPr lang="tr-TR" sz="1800" dirty="0">
                <a:effectLst/>
                <a:latin typeface="Cambria" panose="02040503050406030204" pitchFamily="18" charset="0"/>
              </a:rPr>
              <a:t> </a:t>
            </a:r>
            <a:r>
              <a:rPr lang="tr-TR" sz="1800" dirty="0" err="1">
                <a:effectLst/>
                <a:latin typeface="Cambria" panose="02040503050406030204" pitchFamily="18" charset="0"/>
              </a:rPr>
              <a:t>karşılığı</a:t>
            </a:r>
            <a:r>
              <a:rPr lang="tr-TR" sz="1800" dirty="0">
                <a:effectLst/>
                <a:latin typeface="Cambria" panose="02040503050406030204" pitchFamily="18" charset="0"/>
              </a:rPr>
              <a:t> olan yıllık </a:t>
            </a:r>
            <a:r>
              <a:rPr lang="tr-TR" sz="1800" dirty="0" err="1">
                <a:effectLst/>
                <a:latin typeface="Cambria" panose="02040503050406030204" pitchFamily="18" charset="0"/>
              </a:rPr>
              <a:t>ücretli</a:t>
            </a:r>
            <a:r>
              <a:rPr lang="tr-TR" sz="1800" dirty="0">
                <a:effectLst/>
                <a:latin typeface="Cambria" panose="02040503050406030204" pitchFamily="18" charset="0"/>
              </a:rPr>
              <a:t> izin; bir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hakkından yoksun kalmadan </a:t>
            </a:r>
            <a:r>
              <a:rPr lang="tr-TR" sz="1800" dirty="0" err="1">
                <a:effectLst/>
                <a:latin typeface="Cambria" panose="02040503050406030204" pitchFamily="18" charset="0"/>
              </a:rPr>
              <a:t>geçici</a:t>
            </a:r>
            <a:r>
              <a:rPr lang="tr-TR" sz="1800" dirty="0">
                <a:effectLst/>
                <a:latin typeface="Cambria" panose="02040503050406030204" pitchFamily="18" charset="0"/>
              </a:rPr>
              <a:t> olarak iş </a:t>
            </a:r>
            <a:r>
              <a:rPr lang="tr-TR" sz="1800" dirty="0" err="1">
                <a:effectLst/>
                <a:latin typeface="Cambria" panose="02040503050406030204" pitchFamily="18" charset="0"/>
              </a:rPr>
              <a:t>yükünden</a:t>
            </a:r>
            <a:r>
              <a:rPr lang="tr-TR" sz="1800" dirty="0">
                <a:effectLst/>
                <a:latin typeface="Cambria" panose="02040503050406030204" pitchFamily="18" charset="0"/>
              </a:rPr>
              <a:t> </a:t>
            </a:r>
            <a:r>
              <a:rPr lang="tr-TR" sz="1800" dirty="0" err="1">
                <a:effectLst/>
                <a:latin typeface="Cambria" panose="02040503050406030204" pitchFamily="18" charset="0"/>
              </a:rPr>
              <a:t>uzaklaşmasını</a:t>
            </a:r>
            <a:r>
              <a:rPr lang="tr-TR" sz="1800" dirty="0">
                <a:effectLst/>
                <a:latin typeface="Cambria" panose="02040503050406030204" pitchFamily="18" charset="0"/>
              </a:rPr>
              <a:t> </a:t>
            </a:r>
            <a:r>
              <a:rPr lang="tr-TR" sz="1800" dirty="0" err="1">
                <a:effectLst/>
                <a:latin typeface="Cambria" panose="02040503050406030204" pitchFamily="18" charset="0"/>
              </a:rPr>
              <a:t>sağlayan</a:t>
            </a:r>
            <a:r>
              <a:rPr lang="tr-TR" sz="1800" dirty="0">
                <a:effectLst/>
                <a:latin typeface="Cambria" panose="02040503050406030204" pitchFamily="18" charset="0"/>
              </a:rPr>
              <a:t> ve ona </a:t>
            </a:r>
            <a:r>
              <a:rPr lang="tr-TR" sz="1800" dirty="0" err="1">
                <a:effectLst/>
                <a:latin typeface="Cambria" panose="02040503050406030204" pitchFamily="18" charset="0"/>
              </a:rPr>
              <a:t>güc</a:t>
            </a:r>
            <a:r>
              <a:rPr lang="tr-TR" sz="1800" dirty="0">
                <a:effectLst/>
                <a:latin typeface="Cambria" panose="02040503050406030204" pitchFamily="18" charset="0"/>
              </a:rPr>
              <a:t>̧ kazanması, dinlenerek iş </a:t>
            </a:r>
            <a:r>
              <a:rPr lang="tr-TR" sz="1800" dirty="0" err="1">
                <a:effectLst/>
                <a:latin typeface="Cambria" panose="02040503050406030204" pitchFamily="18" charset="0"/>
              </a:rPr>
              <a:t>gücünu</a:t>
            </a:r>
            <a:r>
              <a:rPr lang="tr-TR" sz="1800" dirty="0">
                <a:effectLst/>
                <a:latin typeface="Cambria" panose="02040503050406030204" pitchFamily="18" charset="0"/>
              </a:rPr>
              <a:t>̈ koruması amacıyla ve- </a:t>
            </a:r>
            <a:r>
              <a:rPr lang="tr-TR" sz="1800" dirty="0" err="1">
                <a:effectLst/>
                <a:latin typeface="Cambria" panose="02040503050406030204" pitchFamily="18" charset="0"/>
              </a:rPr>
              <a:t>rilen</a:t>
            </a:r>
            <a:r>
              <a:rPr lang="tr-TR" sz="1800" dirty="0">
                <a:effectLst/>
                <a:latin typeface="Cambria" panose="02040503050406030204" pitchFamily="18" charset="0"/>
              </a:rPr>
              <a:t> izin </a:t>
            </a:r>
            <a:r>
              <a:rPr lang="tr-TR" sz="1800" dirty="0" err="1">
                <a:effectLst/>
                <a:latin typeface="Cambria" panose="02040503050406030204" pitchFamily="18" charset="0"/>
              </a:rPr>
              <a:t>dönemlerini</a:t>
            </a:r>
            <a:r>
              <a:rPr lang="tr-TR" sz="1800" dirty="0">
                <a:effectLst/>
                <a:latin typeface="Cambria" panose="02040503050406030204" pitchFamily="18" charset="0"/>
              </a:rPr>
              <a:t> ifade etmektedir. Yıllık </a:t>
            </a:r>
            <a:r>
              <a:rPr lang="tr-TR" sz="1800" dirty="0" err="1">
                <a:effectLst/>
                <a:latin typeface="Cambria" panose="02040503050406030204" pitchFamily="18" charset="0"/>
              </a:rPr>
              <a:t>ücretli</a:t>
            </a:r>
            <a:r>
              <a:rPr lang="tr-TR" sz="1800" dirty="0">
                <a:effectLst/>
                <a:latin typeface="Cambria" panose="02040503050406030204" pitchFamily="18" charset="0"/>
              </a:rPr>
              <a:t> izin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a:t>
            </a:r>
            <a:r>
              <a:rPr lang="tr-TR" sz="1800" b="1" dirty="0" err="1">
                <a:effectLst/>
                <a:latin typeface="Cambria" panose="02040503050406030204" pitchFamily="18" charset="0"/>
              </a:rPr>
              <a:t>vazgeçilemez</a:t>
            </a:r>
            <a:r>
              <a:rPr lang="tr-TR" sz="1800" dirty="0">
                <a:effectLst/>
                <a:latin typeface="Cambria" panose="02040503050406030204" pitchFamily="18" charset="0"/>
              </a:rPr>
              <a:t>, </a:t>
            </a:r>
            <a:r>
              <a:rPr lang="tr-TR" sz="1800" b="1" dirty="0">
                <a:effectLst/>
                <a:latin typeface="Cambria" panose="02040503050406030204" pitchFamily="18" charset="0"/>
              </a:rPr>
              <a:t>devredilemez</a:t>
            </a:r>
            <a:r>
              <a:rPr lang="tr-TR" sz="1800" dirty="0">
                <a:effectLst/>
                <a:latin typeface="Cambria" panose="02040503050406030204" pitchFamily="18" charset="0"/>
              </a:rPr>
              <a:t>, </a:t>
            </a:r>
            <a:r>
              <a:rPr lang="tr-TR" sz="1800" b="1" dirty="0">
                <a:effectLst/>
                <a:latin typeface="Cambria" panose="02040503050406030204" pitchFamily="18" charset="0"/>
              </a:rPr>
              <a:t>haczedilemez </a:t>
            </a:r>
            <a:r>
              <a:rPr lang="tr-TR" sz="1800" dirty="0">
                <a:effectLst/>
                <a:latin typeface="Cambria" panose="02040503050406030204" pitchFamily="18" charset="0"/>
              </a:rPr>
              <a:t>ve </a:t>
            </a:r>
            <a:r>
              <a:rPr lang="tr-TR" sz="1800" b="1" dirty="0" err="1">
                <a:effectLst/>
                <a:latin typeface="Cambria" panose="02040503050406030204" pitchFamily="18" charset="0"/>
              </a:rPr>
              <a:t>kişiliğe</a:t>
            </a:r>
            <a:r>
              <a:rPr lang="tr-TR" sz="1800" b="1" dirty="0">
                <a:effectLst/>
                <a:latin typeface="Cambria" panose="02040503050406030204" pitchFamily="18" charset="0"/>
              </a:rPr>
              <a:t> </a:t>
            </a:r>
            <a:r>
              <a:rPr lang="tr-TR" sz="1800" b="1" dirty="0" err="1">
                <a:effectLst/>
                <a:latin typeface="Cambria" panose="02040503050406030204" pitchFamily="18" charset="0"/>
              </a:rPr>
              <a:t>bağlı</a:t>
            </a:r>
            <a:r>
              <a:rPr lang="tr-TR" sz="1800" b="1" dirty="0">
                <a:effectLst/>
                <a:latin typeface="Cambria" panose="02040503050406030204" pitchFamily="18" charset="0"/>
              </a:rPr>
              <a:t> bir hak </a:t>
            </a:r>
            <a:r>
              <a:rPr lang="tr-TR" sz="1800" dirty="0">
                <a:effectLst/>
                <a:latin typeface="Cambria" panose="02040503050406030204" pitchFamily="18" charset="0"/>
              </a:rPr>
              <a:t>iken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bir </a:t>
            </a:r>
            <a:r>
              <a:rPr lang="tr-TR" sz="1800" dirty="0" err="1">
                <a:effectLst/>
                <a:latin typeface="Cambria" panose="02040503050406030204" pitchFamily="18" charset="0"/>
              </a:rPr>
              <a:t>yükümlülük</a:t>
            </a:r>
            <a:r>
              <a:rPr lang="tr-TR" sz="1800" dirty="0">
                <a:effectLst/>
                <a:latin typeface="Cambria" panose="02040503050406030204" pitchFamily="18" charset="0"/>
              </a:rPr>
              <a:t> </a:t>
            </a:r>
            <a:r>
              <a:rPr lang="tr-TR" sz="1800" dirty="0" err="1">
                <a:effectLst/>
                <a:latin typeface="Cambria" panose="02040503050406030204" pitchFamily="18" charset="0"/>
              </a:rPr>
              <a:t>teşkil</a:t>
            </a:r>
            <a:r>
              <a:rPr lang="tr-TR" sz="1800" dirty="0">
                <a:effectLst/>
                <a:latin typeface="Cambria" panose="02040503050406030204" pitchFamily="18" charset="0"/>
              </a:rPr>
              <a:t> etmektedir. </a:t>
            </a:r>
            <a:endParaRPr lang="tr-TR" dirty="0"/>
          </a:p>
          <a:p>
            <a:r>
              <a:rPr lang="tr-TR" sz="1800" dirty="0" err="1">
                <a:effectLst/>
                <a:latin typeface="Cambria" panose="02040503050406030204" pitchFamily="18" charset="0"/>
              </a:rPr>
              <a:t>İşçinin</a:t>
            </a:r>
            <a:r>
              <a:rPr lang="tr-TR" sz="1800" dirty="0">
                <a:effectLst/>
                <a:latin typeface="Cambria" panose="02040503050406030204" pitchFamily="18" charset="0"/>
              </a:rPr>
              <a:t> yıllık </a:t>
            </a:r>
            <a:r>
              <a:rPr lang="tr-TR" sz="1800" dirty="0" err="1">
                <a:effectLst/>
                <a:latin typeface="Cambria" panose="02040503050406030204" pitchFamily="18" charset="0"/>
              </a:rPr>
              <a:t>ücretli</a:t>
            </a:r>
            <a:r>
              <a:rPr lang="tr-TR" sz="1800" dirty="0">
                <a:effectLst/>
                <a:latin typeface="Cambria" panose="02040503050406030204" pitchFamily="18" charset="0"/>
              </a:rPr>
              <a:t> izne hak kazanabilmesi, belirli bir </a:t>
            </a:r>
            <a:r>
              <a:rPr lang="tr-TR" sz="1800" dirty="0" err="1">
                <a:effectLst/>
                <a:latin typeface="Cambria" panose="02040503050406030204" pitchFamily="18" charset="0"/>
              </a:rPr>
              <a:t>çalışma</a:t>
            </a:r>
            <a:r>
              <a:rPr lang="tr-TR" sz="1800" dirty="0">
                <a:effectLst/>
                <a:latin typeface="Cambria" panose="02040503050406030204" pitchFamily="18" charset="0"/>
              </a:rPr>
              <a:t> </a:t>
            </a:r>
            <a:r>
              <a:rPr lang="tr-TR" sz="1800" dirty="0" err="1">
                <a:effectLst/>
                <a:latin typeface="Cambria" panose="02040503050406030204" pitchFamily="18" charset="0"/>
              </a:rPr>
              <a:t>süresine</a:t>
            </a:r>
            <a:r>
              <a:rPr lang="tr-TR" sz="1800" dirty="0">
                <a:effectLst/>
                <a:latin typeface="Cambria" panose="02040503050406030204" pitchFamily="18" charset="0"/>
              </a:rPr>
              <a:t> sahip olmasına </a:t>
            </a:r>
            <a:r>
              <a:rPr lang="tr-TR" sz="1800" dirty="0" err="1">
                <a:effectLst/>
                <a:latin typeface="Cambria" panose="02040503050406030204" pitchFamily="18" charset="0"/>
              </a:rPr>
              <a:t>bağlıdır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 kapsamındaki iş </a:t>
            </a:r>
            <a:r>
              <a:rPr lang="tr-TR" sz="1800" dirty="0" err="1">
                <a:effectLst/>
                <a:latin typeface="Cambria" panose="02040503050406030204" pitchFamily="18" charset="0"/>
              </a:rPr>
              <a:t>ilişkileri</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bekleme süresi </a:t>
            </a:r>
            <a:r>
              <a:rPr lang="tr-TR" sz="1800" b="1" dirty="0">
                <a:effectLst/>
                <a:latin typeface="Cambria" panose="02040503050406030204" pitchFamily="18" charset="0"/>
              </a:rPr>
              <a:t>bir yıldır.</a:t>
            </a:r>
          </a:p>
          <a:p>
            <a:r>
              <a:rPr lang="tr-TR" sz="1800" dirty="0">
                <a:effectLst/>
                <a:latin typeface="Cambria" panose="02040503050406030204" pitchFamily="18" charset="0"/>
              </a:rPr>
              <a:t>Kısmi </a:t>
            </a:r>
            <a:r>
              <a:rPr lang="tr-TR" sz="1800" dirty="0" err="1">
                <a:effectLst/>
                <a:latin typeface="Cambria" panose="02040503050406030204" pitchFamily="18" charset="0"/>
              </a:rPr>
              <a:t>süreli</a:t>
            </a:r>
            <a:r>
              <a:rPr lang="tr-TR" sz="1800" dirty="0">
                <a:effectLst/>
                <a:latin typeface="Cambria" panose="02040503050406030204" pitchFamily="18" charset="0"/>
              </a:rPr>
              <a:t> ya da </a:t>
            </a:r>
            <a:r>
              <a:rPr lang="tr-TR" sz="1800" dirty="0" err="1">
                <a:effectLst/>
                <a:latin typeface="Cambria" panose="02040503050406030204" pitchFamily="18" charset="0"/>
              </a:rPr>
              <a:t>çağrı</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ile </a:t>
            </a:r>
            <a:r>
              <a:rPr lang="tr-TR" sz="1800" dirty="0" err="1">
                <a:effectLst/>
                <a:latin typeface="Cambria" panose="02040503050406030204" pitchFamily="18" charset="0"/>
              </a:rPr>
              <a:t>çalışanlar</a:t>
            </a:r>
            <a:r>
              <a:rPr lang="tr-TR" sz="1800" dirty="0">
                <a:effectLst/>
                <a:latin typeface="Cambria" panose="02040503050406030204" pitchFamily="18" charset="0"/>
              </a:rPr>
              <a:t> da yıllık </a:t>
            </a:r>
            <a:r>
              <a:rPr lang="tr-TR" sz="1800" dirty="0" err="1">
                <a:effectLst/>
                <a:latin typeface="Cambria" panose="02040503050406030204" pitchFamily="18" charset="0"/>
              </a:rPr>
              <a:t>ücretli</a:t>
            </a:r>
            <a:r>
              <a:rPr lang="tr-TR" sz="1800" dirty="0">
                <a:effectLst/>
                <a:latin typeface="Cambria" panose="02040503050406030204" pitchFamily="18" charset="0"/>
              </a:rPr>
              <a:t> izin hakkından tam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çalışanlar</a:t>
            </a:r>
            <a:r>
              <a:rPr lang="tr-TR" sz="1800" dirty="0">
                <a:effectLst/>
                <a:latin typeface="Cambria" panose="02040503050406030204" pitchFamily="18" charset="0"/>
              </a:rPr>
              <a:t> gibi yararlanır ve farklı </a:t>
            </a:r>
            <a:r>
              <a:rPr lang="tr-TR" sz="1800" dirty="0" err="1">
                <a:effectLst/>
                <a:latin typeface="Cambria" panose="02040503050406030204" pitchFamily="18" charset="0"/>
              </a:rPr>
              <a:t>işleme</a:t>
            </a:r>
            <a:r>
              <a:rPr lang="tr-TR" sz="1800" dirty="0">
                <a:effectLst/>
                <a:latin typeface="Cambria" panose="02040503050406030204" pitchFamily="18" charset="0"/>
              </a:rPr>
              <a:t> tabi tutulamaz. Bunlar, iş </a:t>
            </a:r>
            <a:r>
              <a:rPr lang="tr-TR" sz="1800" dirty="0" err="1">
                <a:effectLst/>
                <a:latin typeface="Cambria" panose="02040503050406030204" pitchFamily="18" charset="0"/>
              </a:rPr>
              <a:t>sözleşmeleri</a:t>
            </a:r>
            <a:r>
              <a:rPr lang="tr-TR" sz="1800" dirty="0">
                <a:effectLst/>
                <a:latin typeface="Cambria" panose="02040503050406030204" pitchFamily="18" charset="0"/>
              </a:rPr>
              <a:t> devam </a:t>
            </a:r>
            <a:r>
              <a:rPr lang="tr-TR" sz="1800" dirty="0" err="1">
                <a:effectLst/>
                <a:latin typeface="Cambria" panose="02040503050406030204" pitchFamily="18" charset="0"/>
              </a:rPr>
              <a:t>ettiği</a:t>
            </a:r>
            <a:r>
              <a:rPr lang="tr-TR" sz="1800" dirty="0">
                <a:effectLst/>
                <a:latin typeface="Cambria" panose="02040503050406030204" pitchFamily="18" charset="0"/>
              </a:rPr>
              <a:t> </a:t>
            </a:r>
            <a:r>
              <a:rPr lang="tr-TR" sz="1800" dirty="0" err="1">
                <a:effectLst/>
                <a:latin typeface="Cambria" panose="02040503050406030204" pitchFamily="18" charset="0"/>
              </a:rPr>
              <a:t>sürece</a:t>
            </a:r>
            <a:r>
              <a:rPr lang="tr-TR" sz="1800" dirty="0">
                <a:effectLst/>
                <a:latin typeface="Cambria" panose="02040503050406030204" pitchFamily="18" charset="0"/>
              </a:rPr>
              <a:t>, her yıl hak ettikleri izinleri bir sonraki yıl izin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içine</a:t>
            </a:r>
            <a:r>
              <a:rPr lang="tr-TR" sz="1800" dirty="0">
                <a:effectLst/>
                <a:latin typeface="Cambria" panose="02040503050406030204" pitchFamily="18" charset="0"/>
              </a:rPr>
              <a:t> isabet eden kısmi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işgünlerinde</a:t>
            </a:r>
            <a:r>
              <a:rPr lang="tr-TR" sz="1800" dirty="0">
                <a:effectLst/>
                <a:latin typeface="Cambria" panose="02040503050406030204" pitchFamily="18" charset="0"/>
              </a:rPr>
              <a:t> </a:t>
            </a:r>
            <a:r>
              <a:rPr lang="tr-TR" sz="1800" dirty="0" err="1">
                <a:effectLst/>
                <a:latin typeface="Cambria" panose="02040503050406030204" pitchFamily="18" charset="0"/>
              </a:rPr>
              <a:t>çalışmayarak</a:t>
            </a:r>
            <a:r>
              <a:rPr lang="tr-TR" sz="1800" dirty="0">
                <a:effectLst/>
                <a:latin typeface="Cambria" panose="02040503050406030204" pitchFamily="18" charset="0"/>
              </a:rPr>
              <a:t> kullanır. Bu </a:t>
            </a:r>
            <a:r>
              <a:rPr lang="tr-TR" sz="1800" dirty="0" err="1">
                <a:effectLst/>
                <a:latin typeface="Cambria" panose="02040503050406030204" pitchFamily="18" charset="0"/>
              </a:rPr>
              <a:t>işçilerle</a:t>
            </a:r>
            <a:r>
              <a:rPr lang="tr-TR" sz="1800" dirty="0">
                <a:effectLst/>
                <a:latin typeface="Cambria" panose="02040503050406030204" pitchFamily="18" charset="0"/>
              </a:rPr>
              <a:t> tam </a:t>
            </a:r>
            <a:r>
              <a:rPr lang="tr-TR" sz="1800" dirty="0" err="1">
                <a:effectLst/>
                <a:latin typeface="Cambria" panose="02040503050406030204" pitchFamily="18" charset="0"/>
              </a:rPr>
              <a:t>süreli</a:t>
            </a:r>
            <a:r>
              <a:rPr lang="tr-TR" sz="1800" dirty="0">
                <a:effectLst/>
                <a:latin typeface="Cambria" panose="02040503050406030204" pitchFamily="18" charset="0"/>
              </a:rPr>
              <a:t> </a:t>
            </a:r>
            <a:r>
              <a:rPr lang="tr-TR" sz="1800" dirty="0" err="1">
                <a:effectLst/>
                <a:latin typeface="Cambria" panose="02040503050406030204" pitchFamily="18" charset="0"/>
              </a:rPr>
              <a:t>çalışanlar</a:t>
            </a:r>
            <a:r>
              <a:rPr lang="tr-TR" sz="1800" dirty="0">
                <a:effectLst/>
                <a:latin typeface="Cambria" panose="02040503050406030204" pitchFamily="18" charset="0"/>
              </a:rPr>
              <a:t> arasında yıllık izin </a:t>
            </a:r>
            <a:r>
              <a:rPr lang="tr-TR" sz="1800" dirty="0" err="1">
                <a:effectLst/>
                <a:latin typeface="Cambria" panose="02040503050406030204" pitchFamily="18" charset="0"/>
              </a:rPr>
              <a:t>süreleri</a:t>
            </a:r>
            <a:r>
              <a:rPr lang="tr-TR" sz="1800" dirty="0">
                <a:effectLst/>
                <a:latin typeface="Cambria" panose="02040503050406030204" pitchFamily="18" charset="0"/>
              </a:rPr>
              <a:t> ve izin </a:t>
            </a:r>
            <a:r>
              <a:rPr lang="tr-TR" sz="1800" dirty="0" err="1">
                <a:effectLst/>
                <a:latin typeface="Cambria" panose="02040503050406030204" pitchFamily="18" charset="0"/>
              </a:rPr>
              <a:t>ücretleri</a:t>
            </a:r>
            <a:r>
              <a:rPr lang="tr-TR" sz="1800" dirty="0">
                <a:effectLst/>
                <a:latin typeface="Cambria" panose="02040503050406030204" pitchFamily="18" charset="0"/>
              </a:rPr>
              <a:t> konularında bir ayrım yapılamaz.</a:t>
            </a:r>
            <a:endParaRPr lang="tr-TR" sz="1800" b="1" dirty="0">
              <a:effectLst/>
              <a:latin typeface="Cambria" panose="02040503050406030204" pitchFamily="18" charset="0"/>
            </a:endParaRPr>
          </a:p>
          <a:p>
            <a:endParaRPr lang="tr-TR" sz="1800" b="1" dirty="0">
              <a:effectLst/>
              <a:latin typeface="Cambria" panose="02040503050406030204" pitchFamily="18" charset="0"/>
            </a:endParaRPr>
          </a:p>
          <a:p>
            <a:endParaRPr lang="tr-TR" dirty="0"/>
          </a:p>
          <a:p>
            <a:endParaRPr lang="tr-TR" dirty="0"/>
          </a:p>
        </p:txBody>
      </p:sp>
    </p:spTree>
    <p:extLst>
      <p:ext uri="{BB962C8B-B14F-4D97-AF65-F5344CB8AC3E}">
        <p14:creationId xmlns:p14="http://schemas.microsoft.com/office/powerpoint/2010/main" val="87500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A11A2-F21D-5BED-B1ED-2735B3E4F16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1AC3EF3-F2D4-F0B8-B077-D0005889776D}"/>
              </a:ext>
            </a:extLst>
          </p:cNvPr>
          <p:cNvSpPr>
            <a:spLocks noGrp="1"/>
          </p:cNvSpPr>
          <p:nvPr>
            <p:ph idx="1"/>
          </p:nvPr>
        </p:nvSpPr>
        <p:spPr/>
        <p:txBody>
          <a:bodyPr/>
          <a:lstStyle/>
          <a:p>
            <a:r>
              <a:rPr lang="tr-TR" dirty="0" err="1">
                <a:effectLst/>
                <a:latin typeface="Cambria" panose="02040503050406030204" pitchFamily="18" charset="0"/>
              </a:rPr>
              <a:t>İşçilere</a:t>
            </a:r>
            <a:r>
              <a:rPr lang="tr-TR" dirty="0">
                <a:effectLst/>
                <a:latin typeface="Cambria" panose="02040503050406030204" pitchFamily="18" charset="0"/>
              </a:rPr>
              <a:t> verilecek </a:t>
            </a:r>
            <a:r>
              <a:rPr lang="tr-TR" b="1" dirty="0">
                <a:effectLst/>
                <a:latin typeface="Cambria" panose="02040503050406030204" pitchFamily="18" charset="0"/>
              </a:rPr>
              <a:t>yıllık </a:t>
            </a:r>
            <a:r>
              <a:rPr lang="tr-TR" b="1" dirty="0" err="1">
                <a:effectLst/>
                <a:latin typeface="Cambria" panose="02040503050406030204" pitchFamily="18" charset="0"/>
              </a:rPr>
              <a:t>ücretli</a:t>
            </a:r>
            <a:r>
              <a:rPr lang="tr-TR" b="1" dirty="0">
                <a:effectLst/>
                <a:latin typeface="Cambria" panose="02040503050406030204" pitchFamily="18" charset="0"/>
              </a:rPr>
              <a:t> izin </a:t>
            </a:r>
            <a:r>
              <a:rPr lang="tr-TR" b="1" dirty="0" err="1">
                <a:effectLst/>
                <a:latin typeface="Cambria" panose="02040503050406030204" pitchFamily="18" charset="0"/>
              </a:rPr>
              <a:t>süreleri</a:t>
            </a:r>
            <a:r>
              <a:rPr lang="tr-TR" b="1" dirty="0">
                <a:effectLst/>
                <a:latin typeface="Cambria" panose="02040503050406030204" pitchFamily="18" charset="0"/>
              </a:rPr>
              <a:t>; </a:t>
            </a:r>
            <a:r>
              <a:rPr lang="tr-TR" b="1" dirty="0" err="1">
                <a:effectLst/>
                <a:latin typeface="Cambria" panose="02040503050406030204" pitchFamily="18" charset="0"/>
              </a:rPr>
              <a:t>işçilerin</a:t>
            </a:r>
            <a:r>
              <a:rPr lang="tr-TR" b="1" dirty="0">
                <a:effectLst/>
                <a:latin typeface="Cambria" panose="02040503050406030204" pitchFamily="18" charset="0"/>
              </a:rPr>
              <a:t> </a:t>
            </a:r>
            <a:r>
              <a:rPr lang="tr-TR" b="1" dirty="0" err="1">
                <a:effectLst/>
                <a:latin typeface="Cambria" panose="02040503050406030204" pitchFamily="18" charset="0"/>
              </a:rPr>
              <a:t>işyerindeki</a:t>
            </a:r>
            <a:r>
              <a:rPr lang="tr-TR" b="1" dirty="0">
                <a:effectLst/>
                <a:latin typeface="Cambria" panose="02040503050406030204" pitchFamily="18" charset="0"/>
              </a:rPr>
              <a:t> hizmet </a:t>
            </a:r>
            <a:r>
              <a:rPr lang="tr-TR" b="1" dirty="0" err="1">
                <a:effectLst/>
                <a:latin typeface="Cambria" panose="02040503050406030204" pitchFamily="18" charset="0"/>
              </a:rPr>
              <a:t>sürelerinin</a:t>
            </a:r>
            <a:r>
              <a:rPr lang="tr-TR" b="1" dirty="0">
                <a:effectLst/>
                <a:latin typeface="Cambria" panose="02040503050406030204" pitchFamily="18" charset="0"/>
              </a:rPr>
              <a:t> </a:t>
            </a:r>
            <a:r>
              <a:rPr lang="tr-TR" b="1" dirty="0" err="1">
                <a:effectLst/>
                <a:latin typeface="Cambria" panose="02040503050406030204" pitchFamily="18" charset="0"/>
              </a:rPr>
              <a:t>uzunluğu</a:t>
            </a:r>
            <a:r>
              <a:rPr lang="tr-TR" b="1" dirty="0">
                <a:effectLst/>
                <a:latin typeface="Cambria" panose="02040503050406030204" pitchFamily="18" charset="0"/>
              </a:rPr>
              <a:t> ile </a:t>
            </a:r>
            <a:r>
              <a:rPr lang="tr-TR" b="1" dirty="0" err="1">
                <a:effectLst/>
                <a:latin typeface="Cambria" panose="02040503050406030204" pitchFamily="18" charset="0"/>
              </a:rPr>
              <a:t>yaşları</a:t>
            </a:r>
            <a:r>
              <a:rPr lang="tr-TR" b="1" dirty="0">
                <a:effectLst/>
                <a:latin typeface="Cambria" panose="02040503050406030204" pitchFamily="18" charset="0"/>
              </a:rPr>
              <a:t> </a:t>
            </a:r>
            <a:r>
              <a:rPr lang="tr-TR" dirty="0">
                <a:effectLst/>
                <a:latin typeface="Cambria" panose="02040503050406030204" pitchFamily="18" charset="0"/>
              </a:rPr>
              <a:t>nazara alınmak suretiyle </a:t>
            </a:r>
            <a:r>
              <a:rPr lang="tr-TR" dirty="0" err="1">
                <a:effectLst/>
                <a:latin typeface="Cambria" panose="02040503050406030204" pitchFamily="18" charset="0"/>
              </a:rPr>
              <a:t>belirlenmiştir</a:t>
            </a:r>
            <a:r>
              <a:rPr lang="tr-TR" dirty="0">
                <a:effectLst/>
                <a:latin typeface="Cambria" panose="02040503050406030204" pitchFamily="18" charset="0"/>
              </a:rPr>
              <a:t>. Buna </a:t>
            </a:r>
            <a:r>
              <a:rPr lang="tr-TR" dirty="0" err="1">
                <a:effectLst/>
                <a:latin typeface="Cambria" panose="02040503050406030204" pitchFamily="18" charset="0"/>
              </a:rPr>
              <a:t>göre</a:t>
            </a:r>
            <a:r>
              <a:rPr lang="tr-TR" dirty="0">
                <a:effectLst/>
                <a:latin typeface="Cambria" panose="02040503050406030204" pitchFamily="18" charset="0"/>
              </a:rPr>
              <a:t>, </a:t>
            </a:r>
            <a:r>
              <a:rPr lang="tr-TR" b="1" dirty="0">
                <a:effectLst/>
                <a:latin typeface="Cambria" panose="02040503050406030204" pitchFamily="18" charset="0"/>
              </a:rPr>
              <a:t>hizmet </a:t>
            </a:r>
            <a:r>
              <a:rPr lang="tr-TR" b="1" dirty="0" err="1">
                <a:effectLst/>
                <a:latin typeface="Cambria" panose="02040503050406030204" pitchFamily="18" charset="0"/>
              </a:rPr>
              <a:t>süresi</a:t>
            </a:r>
            <a:r>
              <a:rPr lang="tr-TR" b="1" dirty="0">
                <a:effectLst/>
                <a:latin typeface="Cambria" panose="02040503050406030204" pitchFamily="18" charset="0"/>
              </a:rPr>
              <a:t> bir yıldan </a:t>
            </a:r>
            <a:r>
              <a:rPr lang="tr-TR" b="1" dirty="0" err="1">
                <a:effectLst/>
                <a:latin typeface="Cambria" panose="02040503050406030204" pitchFamily="18" charset="0"/>
              </a:rPr>
              <a:t>bes</a:t>
            </a:r>
            <a:r>
              <a:rPr lang="tr-TR" b="1" dirty="0">
                <a:effectLst/>
                <a:latin typeface="Cambria" panose="02040503050406030204" pitchFamily="18" charset="0"/>
              </a:rPr>
              <a:t>̧ yıla kadar (</a:t>
            </a:r>
            <a:r>
              <a:rPr lang="tr-TR" b="1" dirty="0" err="1">
                <a:effectLst/>
                <a:latin typeface="Cambria" panose="02040503050406030204" pitchFamily="18" charset="0"/>
              </a:rPr>
              <a:t>bes</a:t>
            </a:r>
            <a:r>
              <a:rPr lang="tr-TR" b="1" dirty="0">
                <a:effectLst/>
                <a:latin typeface="Cambria" panose="02040503050406030204" pitchFamily="18" charset="0"/>
              </a:rPr>
              <a:t>̧ yıl </a:t>
            </a:r>
            <a:r>
              <a:rPr lang="tr-TR" b="1" dirty="0" err="1">
                <a:effectLst/>
                <a:latin typeface="Cambria" panose="02040503050406030204" pitchFamily="18" charset="0"/>
              </a:rPr>
              <a:t>dâhil</a:t>
            </a:r>
            <a:r>
              <a:rPr lang="tr-TR" b="1" dirty="0">
                <a:effectLst/>
                <a:latin typeface="Cambria" panose="02040503050406030204" pitchFamily="18" charset="0"/>
              </a:rPr>
              <a:t>) olanlara on </a:t>
            </a:r>
            <a:r>
              <a:rPr lang="tr-TR" b="1" dirty="0" err="1">
                <a:effectLst/>
                <a:latin typeface="Cambria" panose="02040503050406030204" pitchFamily="18" charset="0"/>
              </a:rPr>
              <a:t>dört</a:t>
            </a:r>
            <a:r>
              <a:rPr lang="tr-TR" b="1" dirty="0">
                <a:effectLst/>
                <a:latin typeface="Cambria" panose="02040503050406030204" pitchFamily="18" charset="0"/>
              </a:rPr>
              <a:t> </a:t>
            </a:r>
            <a:r>
              <a:rPr lang="tr-TR" b="1" dirty="0" err="1">
                <a:effectLst/>
                <a:latin typeface="Cambria" panose="02040503050406030204" pitchFamily="18" charset="0"/>
              </a:rPr>
              <a:t>günden</a:t>
            </a:r>
            <a:r>
              <a:rPr lang="tr-TR" b="1" dirty="0">
                <a:effectLst/>
                <a:latin typeface="Cambria" panose="02040503050406030204" pitchFamily="18" charset="0"/>
              </a:rPr>
              <a:t>; </a:t>
            </a:r>
            <a:r>
              <a:rPr lang="tr-TR" b="1" dirty="0" err="1">
                <a:effectLst/>
                <a:latin typeface="Cambria" panose="02040503050406030204" pitchFamily="18" charset="0"/>
              </a:rPr>
              <a:t>bes</a:t>
            </a:r>
            <a:r>
              <a:rPr lang="tr-TR" b="1" dirty="0">
                <a:effectLst/>
                <a:latin typeface="Cambria" panose="02040503050406030204" pitchFamily="18" charset="0"/>
              </a:rPr>
              <a:t>̧ yıldan fazla on </a:t>
            </a:r>
            <a:r>
              <a:rPr lang="tr-TR" b="1" dirty="0" err="1">
                <a:effectLst/>
                <a:latin typeface="Cambria" panose="02040503050406030204" pitchFamily="18" charset="0"/>
              </a:rPr>
              <a:t>bes</a:t>
            </a:r>
            <a:r>
              <a:rPr lang="tr-TR" b="1" dirty="0">
                <a:effectLst/>
                <a:latin typeface="Cambria" panose="02040503050406030204" pitchFamily="18" charset="0"/>
              </a:rPr>
              <a:t>̧ yıldan az olanlara yirmi </a:t>
            </a:r>
            <a:r>
              <a:rPr lang="tr-TR" b="1" dirty="0" err="1">
                <a:effectLst/>
                <a:latin typeface="Cambria" panose="02040503050406030204" pitchFamily="18" charset="0"/>
              </a:rPr>
              <a:t>günden</a:t>
            </a:r>
            <a:r>
              <a:rPr lang="tr-TR" b="1" dirty="0">
                <a:effectLst/>
                <a:latin typeface="Cambria" panose="02040503050406030204" pitchFamily="18" charset="0"/>
              </a:rPr>
              <a:t>; on </a:t>
            </a:r>
            <a:r>
              <a:rPr lang="tr-TR" b="1" dirty="0" err="1">
                <a:effectLst/>
                <a:latin typeface="Cambria" panose="02040503050406030204" pitchFamily="18" charset="0"/>
              </a:rPr>
              <a:t>bes</a:t>
            </a:r>
            <a:r>
              <a:rPr lang="tr-TR" b="1" dirty="0">
                <a:effectLst/>
                <a:latin typeface="Cambria" panose="02040503050406030204" pitchFamily="18" charset="0"/>
              </a:rPr>
              <a:t>̧ yıl (</a:t>
            </a:r>
            <a:r>
              <a:rPr lang="tr-TR" b="1" dirty="0" err="1">
                <a:effectLst/>
                <a:latin typeface="Cambria" panose="02040503050406030204" pitchFamily="18" charset="0"/>
              </a:rPr>
              <a:t>dâhil</a:t>
            </a:r>
            <a:r>
              <a:rPr lang="tr-TR" b="1" dirty="0">
                <a:effectLst/>
                <a:latin typeface="Cambria" panose="02040503050406030204" pitchFamily="18" charset="0"/>
              </a:rPr>
              <a:t>) ve daha fazla olanlara yirmi altı </a:t>
            </a:r>
            <a:r>
              <a:rPr lang="tr-TR" b="1" dirty="0" err="1">
                <a:effectLst/>
                <a:latin typeface="Cambria" panose="02040503050406030204" pitchFamily="18" charset="0"/>
              </a:rPr>
              <a:t>günden</a:t>
            </a:r>
            <a:r>
              <a:rPr lang="tr-TR" b="1" dirty="0">
                <a:effectLst/>
                <a:latin typeface="Cambria" panose="02040503050406030204" pitchFamily="18" charset="0"/>
              </a:rPr>
              <a:t> az olamaz (İK m. 53/IV). </a:t>
            </a:r>
          </a:p>
          <a:p>
            <a:r>
              <a:rPr lang="tr-TR" b="1" dirty="0">
                <a:effectLst/>
                <a:latin typeface="Cambria" panose="02040503050406030204" pitchFamily="18" charset="0"/>
              </a:rPr>
              <a:t>Ancak on sekiz ve daha </a:t>
            </a:r>
            <a:r>
              <a:rPr lang="tr-TR" b="1" dirty="0" err="1">
                <a:effectLst/>
                <a:latin typeface="Cambria" panose="02040503050406030204" pitchFamily="18" charset="0"/>
              </a:rPr>
              <a:t>küçük</a:t>
            </a:r>
            <a:r>
              <a:rPr lang="tr-TR" b="1" dirty="0">
                <a:effectLst/>
                <a:latin typeface="Cambria" panose="02040503050406030204" pitchFamily="18" charset="0"/>
              </a:rPr>
              <a:t> </a:t>
            </a:r>
            <a:r>
              <a:rPr lang="tr-TR" b="1" dirty="0" err="1">
                <a:effectLst/>
                <a:latin typeface="Cambria" panose="02040503050406030204" pitchFamily="18" charset="0"/>
              </a:rPr>
              <a:t>yaştaki</a:t>
            </a:r>
            <a:r>
              <a:rPr lang="tr-TR" b="1" dirty="0">
                <a:effectLst/>
                <a:latin typeface="Cambria" panose="02040503050406030204" pitchFamily="18" charset="0"/>
              </a:rPr>
              <a:t> </a:t>
            </a:r>
            <a:r>
              <a:rPr lang="tr-TR" b="1" dirty="0" err="1">
                <a:effectLst/>
                <a:latin typeface="Cambria" panose="02040503050406030204" pitchFamily="18" charset="0"/>
              </a:rPr>
              <a:t>işçilerle</a:t>
            </a:r>
            <a:r>
              <a:rPr lang="tr-TR" b="1" dirty="0">
                <a:effectLst/>
                <a:latin typeface="Cambria" panose="02040503050406030204" pitchFamily="18" charset="0"/>
              </a:rPr>
              <a:t> elli ve daha yukarı </a:t>
            </a:r>
            <a:r>
              <a:rPr lang="tr-TR" b="1" dirty="0" err="1">
                <a:effectLst/>
                <a:latin typeface="Cambria" panose="02040503050406030204" pitchFamily="18" charset="0"/>
              </a:rPr>
              <a:t>yaştaki</a:t>
            </a:r>
            <a:r>
              <a:rPr lang="tr-TR" b="1" dirty="0">
                <a:effectLst/>
                <a:latin typeface="Cambria" panose="02040503050406030204" pitchFamily="18" charset="0"/>
              </a:rPr>
              <a:t> </a:t>
            </a:r>
            <a:r>
              <a:rPr lang="tr-TR" b="1" dirty="0" err="1">
                <a:effectLst/>
                <a:latin typeface="Cambria" panose="02040503050406030204" pitchFamily="18" charset="0"/>
              </a:rPr>
              <a:t>işçilere</a:t>
            </a:r>
            <a:r>
              <a:rPr lang="tr-TR" b="1" dirty="0">
                <a:effectLst/>
                <a:latin typeface="Cambria" panose="02040503050406030204" pitchFamily="18" charset="0"/>
              </a:rPr>
              <a:t> verilecek yıllık </a:t>
            </a:r>
            <a:r>
              <a:rPr lang="tr-TR" b="1" dirty="0" err="1">
                <a:effectLst/>
                <a:latin typeface="Cambria" panose="02040503050406030204" pitchFamily="18" charset="0"/>
              </a:rPr>
              <a:t>ücretli</a:t>
            </a:r>
            <a:r>
              <a:rPr lang="tr-TR" b="1" dirty="0">
                <a:effectLst/>
                <a:latin typeface="Cambria" panose="02040503050406030204" pitchFamily="18" charset="0"/>
              </a:rPr>
              <a:t> izin </a:t>
            </a:r>
            <a:r>
              <a:rPr lang="tr-TR" b="1" dirty="0" err="1">
                <a:effectLst/>
                <a:latin typeface="Cambria" panose="02040503050406030204" pitchFamily="18" charset="0"/>
              </a:rPr>
              <a:t>süresi</a:t>
            </a:r>
            <a:r>
              <a:rPr lang="tr-TR" b="1" dirty="0">
                <a:effectLst/>
                <a:latin typeface="Cambria" panose="02040503050406030204" pitchFamily="18" charset="0"/>
              </a:rPr>
              <a:t> yirmi </a:t>
            </a:r>
            <a:r>
              <a:rPr lang="tr-TR" b="1" dirty="0" err="1">
                <a:effectLst/>
                <a:latin typeface="Cambria" panose="02040503050406030204" pitchFamily="18" charset="0"/>
              </a:rPr>
              <a:t>günden</a:t>
            </a:r>
            <a:r>
              <a:rPr lang="tr-TR" b="1" dirty="0">
                <a:effectLst/>
                <a:latin typeface="Cambria" panose="02040503050406030204" pitchFamily="18" charset="0"/>
              </a:rPr>
              <a:t> az olamaz </a:t>
            </a:r>
            <a:r>
              <a:rPr lang="tr-TR" dirty="0">
                <a:effectLst/>
                <a:latin typeface="Cambria" panose="02040503050406030204" pitchFamily="18" charset="0"/>
              </a:rPr>
              <a:t>(İK m. 53/V). </a:t>
            </a:r>
          </a:p>
          <a:p>
            <a:r>
              <a:rPr lang="tr-TR" dirty="0">
                <a:effectLst/>
                <a:latin typeface="Cambria" panose="02040503050406030204" pitchFamily="18" charset="0"/>
              </a:rPr>
              <a:t>Yer altı </a:t>
            </a:r>
            <a:r>
              <a:rPr lang="tr-TR" dirty="0" err="1">
                <a:effectLst/>
                <a:latin typeface="Cambria" panose="02040503050406030204" pitchFamily="18" charset="0"/>
              </a:rPr>
              <a:t>işlerinde</a:t>
            </a:r>
            <a:r>
              <a:rPr lang="tr-TR" dirty="0">
                <a:effectLst/>
                <a:latin typeface="Cambria" panose="02040503050406030204" pitchFamily="18" charset="0"/>
              </a:rPr>
              <a:t> </a:t>
            </a:r>
            <a:r>
              <a:rPr lang="tr-TR" dirty="0" err="1">
                <a:effectLst/>
                <a:latin typeface="Cambria" panose="02040503050406030204" pitchFamily="18" charset="0"/>
              </a:rPr>
              <a:t>çalışan</a:t>
            </a:r>
            <a:r>
              <a:rPr lang="tr-TR" dirty="0">
                <a:effectLst/>
                <a:latin typeface="Cambria" panose="02040503050406030204" pitchFamily="18" charset="0"/>
              </a:rPr>
              <a:t> </a:t>
            </a:r>
            <a:r>
              <a:rPr lang="tr-TR" dirty="0" err="1">
                <a:effectLst/>
                <a:latin typeface="Cambria" panose="02040503050406030204" pitchFamily="18" charset="0"/>
              </a:rPr>
              <a:t>işçilerin</a:t>
            </a:r>
            <a:r>
              <a:rPr lang="tr-TR" dirty="0">
                <a:effectLst/>
                <a:latin typeface="Cambria" panose="02040503050406030204" pitchFamily="18" charset="0"/>
              </a:rPr>
              <a:t> yıllık </a:t>
            </a:r>
            <a:r>
              <a:rPr lang="tr-TR" dirty="0" err="1">
                <a:effectLst/>
                <a:latin typeface="Cambria" panose="02040503050406030204" pitchFamily="18" charset="0"/>
              </a:rPr>
              <a:t>ücretli</a:t>
            </a:r>
            <a:r>
              <a:rPr lang="tr-TR" dirty="0">
                <a:effectLst/>
                <a:latin typeface="Cambria" panose="02040503050406030204" pitchFamily="18" charset="0"/>
              </a:rPr>
              <a:t> izin </a:t>
            </a:r>
            <a:r>
              <a:rPr lang="tr-TR" dirty="0" err="1">
                <a:effectLst/>
                <a:latin typeface="Cambria" panose="02040503050406030204" pitchFamily="18" charset="0"/>
              </a:rPr>
              <a:t>süreleri</a:t>
            </a:r>
            <a:r>
              <a:rPr lang="tr-TR" dirty="0">
                <a:effectLst/>
                <a:latin typeface="Cambria" panose="02040503050406030204" pitchFamily="18" charset="0"/>
              </a:rPr>
              <a:t> </a:t>
            </a:r>
            <a:r>
              <a:rPr lang="tr-TR" dirty="0" err="1">
                <a:effectLst/>
                <a:latin typeface="Cambria" panose="02040503050406030204" pitchFamily="18" charset="0"/>
              </a:rPr>
              <a:t>dörder</a:t>
            </a:r>
            <a:r>
              <a:rPr lang="tr-TR" dirty="0">
                <a:effectLst/>
                <a:latin typeface="Cambria" panose="02040503050406030204" pitchFamily="18" charset="0"/>
              </a:rPr>
              <a:t> </a:t>
            </a:r>
            <a:r>
              <a:rPr lang="tr-TR" dirty="0" err="1">
                <a:effectLst/>
                <a:latin typeface="Cambria" panose="02040503050406030204" pitchFamily="18" charset="0"/>
              </a:rPr>
              <a:t>gün</a:t>
            </a:r>
            <a:r>
              <a:rPr lang="tr-TR" dirty="0">
                <a:effectLst/>
                <a:latin typeface="Cambria" panose="02040503050406030204" pitchFamily="18" charset="0"/>
              </a:rPr>
              <a:t> arttırılarak uygulanır.</a:t>
            </a:r>
            <a:endParaRPr lang="tr-TR" dirty="0"/>
          </a:p>
          <a:p>
            <a:endParaRPr lang="tr-TR" dirty="0"/>
          </a:p>
        </p:txBody>
      </p:sp>
    </p:spTree>
    <p:extLst>
      <p:ext uri="{BB962C8B-B14F-4D97-AF65-F5344CB8AC3E}">
        <p14:creationId xmlns:p14="http://schemas.microsoft.com/office/powerpoint/2010/main" val="1935866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31A36-AA40-0BD9-B16F-7F08027487E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DDEFC10-094E-FD95-6DC9-B3F4369634DF}"/>
              </a:ext>
            </a:extLst>
          </p:cNvPr>
          <p:cNvSpPr>
            <a:spLocks noGrp="1"/>
          </p:cNvSpPr>
          <p:nvPr>
            <p:ph idx="1"/>
          </p:nvPr>
        </p:nvSpPr>
        <p:spPr/>
        <p:txBody>
          <a:bodyPr/>
          <a:lstStyle/>
          <a:p>
            <a:r>
              <a:rPr lang="tr-TR" sz="1800" dirty="0">
                <a:latin typeface="Cambria" panose="02040503050406030204" pitchFamily="18" charset="0"/>
              </a:rPr>
              <a:t>Y</a:t>
            </a:r>
            <a:r>
              <a:rPr lang="tr-TR" sz="1800" dirty="0">
                <a:effectLst/>
                <a:latin typeface="Cambria" panose="02040503050406030204" pitchFamily="18" charset="0"/>
              </a:rPr>
              <a:t>ıllık izin </a:t>
            </a:r>
            <a:r>
              <a:rPr lang="tr-TR" sz="1800" dirty="0" err="1">
                <a:effectLst/>
                <a:latin typeface="Cambria" panose="02040503050406030204" pitchFamily="18" charset="0"/>
              </a:rPr>
              <a:t>ücreti</a:t>
            </a:r>
            <a:r>
              <a:rPr lang="tr-TR" sz="1800" dirty="0">
                <a:effectLst/>
                <a:latin typeface="Cambria" panose="02040503050406030204" pitchFamily="18" charset="0"/>
              </a:rPr>
              <a:t> de </a:t>
            </a:r>
            <a:r>
              <a:rPr lang="tr-TR" sz="1800" dirty="0" err="1">
                <a:effectLst/>
                <a:latin typeface="Cambria" panose="02040503050406030204" pitchFamily="18" charset="0"/>
              </a:rPr>
              <a:t>çıplak</a:t>
            </a:r>
            <a:r>
              <a:rPr lang="tr-TR" sz="1800" dirty="0">
                <a:effectLst/>
                <a:latin typeface="Cambria" panose="02040503050406030204" pitchFamily="18" charset="0"/>
              </a:rPr>
              <a:t> </a:t>
            </a:r>
            <a:r>
              <a:rPr lang="tr-TR" sz="1800" dirty="0" err="1">
                <a:effectLst/>
                <a:latin typeface="Cambria" panose="02040503050406030204" pitchFamily="18" charset="0"/>
              </a:rPr>
              <a:t>ücretten</a:t>
            </a:r>
            <a:r>
              <a:rPr lang="tr-TR" sz="1800" dirty="0">
                <a:effectLst/>
                <a:latin typeface="Cambria" panose="02040503050406030204" pitchFamily="18" charset="0"/>
              </a:rPr>
              <a:t> hesaplanmaktadır.</a:t>
            </a:r>
          </a:p>
          <a:p>
            <a:r>
              <a:rPr lang="tr-TR" sz="1800" b="1" dirty="0">
                <a:latin typeface="Cambria" panose="02040503050406030204" pitchFamily="18" charset="0"/>
              </a:rPr>
              <a:t>İ</a:t>
            </a:r>
            <a:r>
              <a:rPr lang="tr-TR" sz="1800" b="1" dirty="0">
                <a:effectLst/>
                <a:latin typeface="Cambria" panose="02040503050406030204" pitchFamily="18" charset="0"/>
              </a:rPr>
              <a:t>zinde </a:t>
            </a:r>
            <a:r>
              <a:rPr lang="tr-TR" sz="1800" b="1" dirty="0" err="1">
                <a:effectLst/>
                <a:latin typeface="Cambria" panose="02040503050406030204" pitchFamily="18" charset="0"/>
              </a:rPr>
              <a:t>çalışma</a:t>
            </a:r>
            <a:r>
              <a:rPr lang="tr-TR" sz="1800" b="1" dirty="0">
                <a:effectLst/>
                <a:latin typeface="Cambria" panose="02040503050406030204" pitchFamily="18" charset="0"/>
              </a:rPr>
              <a:t> </a:t>
            </a:r>
            <a:r>
              <a:rPr lang="tr-TR" sz="1800" b="1" dirty="0" err="1">
                <a:effectLst/>
                <a:latin typeface="Cambria" panose="02040503050406030204" pitchFamily="18" charset="0"/>
              </a:rPr>
              <a:t>yasağı</a:t>
            </a:r>
            <a:r>
              <a:rPr lang="tr-TR" sz="1800" b="1" dirty="0">
                <a:effectLst/>
                <a:latin typeface="Cambria" panose="02040503050406030204" pitchFamily="18" charset="0"/>
              </a:rPr>
              <a:t> </a:t>
            </a:r>
            <a:r>
              <a:rPr lang="tr-TR" sz="1800" dirty="0" err="1">
                <a:effectLst/>
                <a:latin typeface="Cambria" panose="02040503050406030204" pitchFamily="18" charset="0"/>
              </a:rPr>
              <a:t>öngörülmüs</a:t>
            </a:r>
            <a:r>
              <a:rPr lang="tr-TR" sz="1800" dirty="0">
                <a:effectLst/>
                <a:latin typeface="Cambria" panose="02040503050406030204" pitchFamily="18" charset="0"/>
              </a:rPr>
              <a:t>̧ olup, yıllık </a:t>
            </a:r>
            <a:r>
              <a:rPr lang="tr-TR" sz="1800" dirty="0" err="1">
                <a:effectLst/>
                <a:latin typeface="Cambria" panose="02040503050406030204" pitchFamily="18" charset="0"/>
              </a:rPr>
              <a:t>ücretli</a:t>
            </a:r>
            <a:r>
              <a:rPr lang="tr-TR" sz="1800" dirty="0">
                <a:effectLst/>
                <a:latin typeface="Cambria" panose="02040503050406030204" pitchFamily="18" charset="0"/>
              </a:rPr>
              <a:t> iznini kullanmakta olan </a:t>
            </a:r>
            <a:r>
              <a:rPr lang="tr-TR" sz="1800" dirty="0" err="1">
                <a:effectLst/>
                <a:latin typeface="Cambria" panose="02040503050406030204" pitchFamily="18" charset="0"/>
              </a:rPr>
              <a:t>işçinin</a:t>
            </a:r>
            <a:r>
              <a:rPr lang="tr-TR" sz="1800" dirty="0">
                <a:effectLst/>
                <a:latin typeface="Cambria" panose="02040503050406030204" pitchFamily="18" charset="0"/>
              </a:rPr>
              <a:t> izin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karşılığı</a:t>
            </a:r>
            <a:r>
              <a:rPr lang="tr-TR" sz="1800" dirty="0">
                <a:effectLst/>
                <a:latin typeface="Cambria" panose="02040503050406030204" pitchFamily="18" charset="0"/>
              </a:rPr>
              <a:t> bir </a:t>
            </a:r>
            <a:r>
              <a:rPr lang="tr-TR" sz="1800" dirty="0" err="1">
                <a:effectLst/>
                <a:latin typeface="Cambria" panose="02040503050406030204" pitchFamily="18" charset="0"/>
              </a:rPr>
              <a:t>işte</a:t>
            </a:r>
            <a:r>
              <a:rPr lang="tr-TR" sz="1800" dirty="0">
                <a:effectLst/>
                <a:latin typeface="Cambria" panose="02040503050406030204" pitchFamily="18" charset="0"/>
              </a:rPr>
              <a:t> </a:t>
            </a:r>
            <a:r>
              <a:rPr lang="tr-TR" sz="1800" dirty="0" err="1">
                <a:effectLst/>
                <a:latin typeface="Cambria" panose="02040503050406030204" pitchFamily="18" charset="0"/>
              </a:rPr>
              <a:t>çalıştığı</a:t>
            </a:r>
            <a:r>
              <a:rPr lang="tr-TR" sz="1800" dirty="0">
                <a:effectLst/>
                <a:latin typeface="Cambria" panose="02040503050406030204" pitchFamily="18" charset="0"/>
              </a:rPr>
              <a:t> </a:t>
            </a:r>
            <a:r>
              <a:rPr lang="tr-TR" sz="1800" dirty="0" err="1">
                <a:effectLst/>
                <a:latin typeface="Cambria" panose="02040503050406030204" pitchFamily="18" charset="0"/>
              </a:rPr>
              <a:t>anlaşılırsa</a:t>
            </a:r>
            <a:r>
              <a:rPr lang="tr-TR" sz="1800" dirty="0">
                <a:effectLst/>
                <a:latin typeface="Cambria" panose="02040503050406030204" pitchFamily="18" charset="0"/>
              </a:rPr>
              <a:t>, bu izin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kendisine </a:t>
            </a:r>
            <a:r>
              <a:rPr lang="tr-TR" sz="1800" dirty="0" err="1">
                <a:effectLst/>
                <a:latin typeface="Cambria" panose="02040503050406030204" pitchFamily="18" charset="0"/>
              </a:rPr>
              <a:t>ödenen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tarafından geri alınabilecektir.</a:t>
            </a:r>
          </a:p>
          <a:p>
            <a:r>
              <a:rPr lang="tr-TR" sz="1800" dirty="0" err="1">
                <a:effectLst/>
                <a:latin typeface="Cambria" panose="02040503050406030204" pitchFamily="18" charset="0"/>
              </a:rPr>
              <a:t>İşçinin</a:t>
            </a:r>
            <a:r>
              <a:rPr lang="tr-TR" sz="1800" dirty="0">
                <a:effectLst/>
                <a:latin typeface="Cambria" panose="02040503050406030204" pitchFamily="18" charset="0"/>
              </a:rPr>
              <a:t> hak </a:t>
            </a:r>
            <a:r>
              <a:rPr lang="tr-TR" sz="1800" dirty="0" err="1">
                <a:effectLst/>
                <a:latin typeface="Cambria" panose="02040503050406030204" pitchFamily="18" charset="0"/>
              </a:rPr>
              <a:t>kazandığı</a:t>
            </a:r>
            <a:r>
              <a:rPr lang="tr-TR" sz="1800" dirty="0">
                <a:effectLst/>
                <a:latin typeface="Cambria" panose="02040503050406030204" pitchFamily="18" charset="0"/>
              </a:rPr>
              <a:t> </a:t>
            </a:r>
            <a:r>
              <a:rPr lang="tr-TR" sz="1800" b="1" dirty="0">
                <a:effectLst/>
                <a:latin typeface="Cambria" panose="02040503050406030204" pitchFamily="18" charset="0"/>
              </a:rPr>
              <a:t>yıllık </a:t>
            </a:r>
            <a:r>
              <a:rPr lang="tr-TR" sz="1800" b="1" dirty="0" err="1">
                <a:effectLst/>
                <a:latin typeface="Cambria" panose="02040503050406030204" pitchFamily="18" charset="0"/>
              </a:rPr>
              <a:t>ücretli</a:t>
            </a:r>
            <a:r>
              <a:rPr lang="tr-TR" sz="1800" b="1" dirty="0">
                <a:effectLst/>
                <a:latin typeface="Cambria" panose="02040503050406030204" pitchFamily="18" charset="0"/>
              </a:rPr>
              <a:t> izinlerini kullanamadan iş </a:t>
            </a:r>
            <a:r>
              <a:rPr lang="tr-TR" sz="1800" b="1" dirty="0" err="1">
                <a:effectLst/>
                <a:latin typeface="Cambria" panose="02040503050406030204" pitchFamily="18" charset="0"/>
              </a:rPr>
              <a:t>sözleşmesinin</a:t>
            </a:r>
            <a:r>
              <a:rPr lang="tr-TR" sz="1800" b="1" dirty="0">
                <a:effectLst/>
                <a:latin typeface="Cambria" panose="02040503050406030204" pitchFamily="18" charset="0"/>
              </a:rPr>
              <a:t> sona ermesi halinde </a:t>
            </a:r>
            <a:r>
              <a:rPr lang="tr-TR" sz="1800" dirty="0">
                <a:effectLst/>
                <a:latin typeface="Cambria" panose="02040503050406030204" pitchFamily="18" charset="0"/>
              </a:rPr>
              <a:t>ise, </a:t>
            </a:r>
            <a:r>
              <a:rPr lang="tr-TR" sz="1800" dirty="0" err="1">
                <a:effectLst/>
                <a:latin typeface="Cambria" panose="02040503050406030204" pitchFamily="18" charset="0"/>
              </a:rPr>
              <a:t>söz</a:t>
            </a:r>
            <a:r>
              <a:rPr lang="tr-TR" sz="1800" dirty="0">
                <a:effectLst/>
                <a:latin typeface="Cambria" panose="02040503050406030204" pitchFamily="18" charset="0"/>
              </a:rPr>
              <a:t> konusu hak </a:t>
            </a:r>
            <a:r>
              <a:rPr lang="tr-TR" sz="1800" b="1" dirty="0">
                <a:effectLst/>
                <a:latin typeface="Cambria" panose="02040503050406030204" pitchFamily="18" charset="0"/>
              </a:rPr>
              <a:t>bir </a:t>
            </a:r>
            <a:r>
              <a:rPr lang="tr-TR" sz="1800" b="1" dirty="0" err="1">
                <a:effectLst/>
                <a:latin typeface="Cambria" panose="02040503050406030204" pitchFamily="18" charset="0"/>
              </a:rPr>
              <a:t>işçilik</a:t>
            </a:r>
            <a:r>
              <a:rPr lang="tr-TR" sz="1800" b="1" dirty="0">
                <a:effectLst/>
                <a:latin typeface="Cambria" panose="02040503050406030204" pitchFamily="18" charset="0"/>
              </a:rPr>
              <a:t> </a:t>
            </a:r>
            <a:r>
              <a:rPr lang="tr-TR" sz="1800" b="1" dirty="0" err="1">
                <a:effectLst/>
                <a:latin typeface="Cambria" panose="02040503050406030204" pitchFamily="18" charset="0"/>
              </a:rPr>
              <a:t>alacağına</a:t>
            </a:r>
            <a:r>
              <a:rPr lang="tr-TR" sz="1800" b="1" dirty="0">
                <a:effectLst/>
                <a:latin typeface="Cambria" panose="02040503050406030204" pitchFamily="18" charset="0"/>
              </a:rPr>
              <a:t> </a:t>
            </a:r>
            <a:r>
              <a:rPr lang="tr-TR" sz="1800" dirty="0" err="1">
                <a:effectLst/>
                <a:latin typeface="Cambria" panose="02040503050406030204" pitchFamily="18" charset="0"/>
              </a:rPr>
              <a:t>dönüşmektedir</a:t>
            </a:r>
            <a:r>
              <a:rPr lang="tr-TR" sz="1800" dirty="0">
                <a:effectLst/>
                <a:latin typeface="Cambria" panose="02040503050406030204" pitchFamily="18" charset="0"/>
              </a:rPr>
              <a:t>. </a:t>
            </a:r>
            <a:endParaRPr lang="tr-TR" dirty="0"/>
          </a:p>
          <a:p>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sözleşmenin</a:t>
            </a:r>
            <a:r>
              <a:rPr lang="tr-TR" sz="1800" dirty="0">
                <a:effectLst/>
                <a:latin typeface="Cambria" panose="02040503050406030204" pitchFamily="18" charset="0"/>
              </a:rPr>
              <a:t> </a:t>
            </a:r>
            <a:r>
              <a:rPr lang="tr-TR" sz="1800" b="1" dirty="0">
                <a:effectLst/>
                <a:latin typeface="Cambria" panose="02040503050406030204" pitchFamily="18" charset="0"/>
              </a:rPr>
              <a:t>sona </a:t>
            </a:r>
            <a:r>
              <a:rPr lang="tr-TR" sz="1800" b="1" dirty="0" err="1">
                <a:effectLst/>
                <a:latin typeface="Cambria" panose="02040503050406030204" pitchFamily="18" charset="0"/>
              </a:rPr>
              <a:t>erdiği</a:t>
            </a:r>
            <a:r>
              <a:rPr lang="tr-TR" sz="1800" b="1" dirty="0">
                <a:effectLst/>
                <a:latin typeface="Cambria" panose="02040503050406030204" pitchFamily="18" charset="0"/>
              </a:rPr>
              <a:t> tarihteki son temel </a:t>
            </a:r>
            <a:r>
              <a:rPr lang="tr-TR" sz="1800" b="1" dirty="0" err="1">
                <a:effectLst/>
                <a:latin typeface="Cambria" panose="02040503050406030204" pitchFamily="18" charset="0"/>
              </a:rPr>
              <a:t>ücreti</a:t>
            </a:r>
            <a:r>
              <a:rPr lang="tr-TR" sz="1800" b="1" dirty="0">
                <a:effectLst/>
                <a:latin typeface="Cambria" panose="02040503050406030204" pitchFamily="18" charset="0"/>
              </a:rPr>
              <a:t> </a:t>
            </a:r>
            <a:r>
              <a:rPr lang="tr-TR" sz="1800" b="1" dirty="0" err="1">
                <a:effectLst/>
                <a:latin typeface="Cambria" panose="02040503050406030204" pitchFamily="18" charset="0"/>
              </a:rPr>
              <a:t>üzerinden</a:t>
            </a:r>
            <a:r>
              <a:rPr lang="tr-TR" sz="1800" b="1" dirty="0">
                <a:effectLst/>
                <a:latin typeface="Cambria" panose="02040503050406030204" pitchFamily="18" charset="0"/>
              </a:rPr>
              <a:t> ve kalan yıllık izin </a:t>
            </a:r>
            <a:r>
              <a:rPr lang="tr-TR" sz="1800" b="1" dirty="0" err="1">
                <a:effectLst/>
                <a:latin typeface="Cambria" panose="02040503050406030204" pitchFamily="18" charset="0"/>
              </a:rPr>
              <a:t>süresine</a:t>
            </a:r>
            <a:r>
              <a:rPr lang="tr-TR" sz="1800" b="1" dirty="0">
                <a:effectLst/>
                <a:latin typeface="Cambria" panose="02040503050406030204" pitchFamily="18" charset="0"/>
              </a:rPr>
              <a:t> </a:t>
            </a:r>
            <a:r>
              <a:rPr lang="tr-TR" sz="1800" b="1" dirty="0" err="1">
                <a:effectLst/>
                <a:latin typeface="Cambria" panose="02040503050406030204" pitchFamily="18" charset="0"/>
              </a:rPr>
              <a:t>göre</a:t>
            </a:r>
            <a:r>
              <a:rPr lang="tr-TR" sz="1800" b="1" dirty="0">
                <a:effectLst/>
                <a:latin typeface="Cambria" panose="02040503050406030204" pitchFamily="18" charset="0"/>
              </a:rPr>
              <a:t> hesaplanarak </a:t>
            </a:r>
            <a:r>
              <a:rPr lang="tr-TR" sz="1800" b="1" dirty="0" err="1">
                <a:effectLst/>
                <a:latin typeface="Cambria" panose="02040503050406030204" pitchFamily="18" charset="0"/>
              </a:rPr>
              <a:t>işçiye</a:t>
            </a:r>
            <a:r>
              <a:rPr lang="tr-TR" sz="1800" b="1" dirty="0">
                <a:effectLst/>
                <a:latin typeface="Cambria" panose="02040503050406030204" pitchFamily="18" charset="0"/>
              </a:rPr>
              <a:t> veya hak sahiplerine </a:t>
            </a:r>
            <a:r>
              <a:rPr lang="tr-TR" sz="1800" dirty="0" err="1">
                <a:effectLst/>
                <a:latin typeface="Cambria" panose="02040503050406030204" pitchFamily="18" charset="0"/>
              </a:rPr>
              <a:t>ödenmektedir</a:t>
            </a:r>
            <a:r>
              <a:rPr lang="tr-TR" sz="1800" dirty="0">
                <a:latin typeface="Cambria" panose="02040503050406030204" pitchFamily="18" charset="0"/>
              </a:rPr>
              <a:t>.</a:t>
            </a:r>
          </a:p>
          <a:p>
            <a:r>
              <a:rPr lang="tr-TR" sz="1800" dirty="0">
                <a:effectLst/>
                <a:latin typeface="Cambria" panose="02040503050406030204" pitchFamily="18" charset="0"/>
              </a:rPr>
              <a:t>Bu </a:t>
            </a:r>
            <a:r>
              <a:rPr lang="tr-TR" sz="1800" dirty="0" err="1">
                <a:effectLst/>
                <a:latin typeface="Cambria" panose="02040503050406030204" pitchFamily="18" charset="0"/>
              </a:rPr>
              <a:t>ücrete</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zamanaşımı</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sona </a:t>
            </a:r>
            <a:r>
              <a:rPr lang="tr-TR" sz="1800" dirty="0" err="1">
                <a:effectLst/>
                <a:latin typeface="Cambria" panose="02040503050406030204" pitchFamily="18" charset="0"/>
              </a:rPr>
              <a:t>erdiği</a:t>
            </a:r>
            <a:r>
              <a:rPr lang="tr-TR" sz="1800" dirty="0">
                <a:effectLst/>
                <a:latin typeface="Cambria" panose="02040503050406030204" pitchFamily="18" charset="0"/>
              </a:rPr>
              <a:t> tarihten itibaren </a:t>
            </a:r>
            <a:r>
              <a:rPr lang="tr-TR" sz="1800" dirty="0" err="1">
                <a:effectLst/>
                <a:latin typeface="Cambria" panose="02040503050406030204" pitchFamily="18" charset="0"/>
              </a:rPr>
              <a:t>başlar</a:t>
            </a:r>
            <a:r>
              <a:rPr lang="tr-TR" sz="1800" dirty="0">
                <a:effectLst/>
                <a:latin typeface="Cambria" panose="02040503050406030204" pitchFamily="18" charset="0"/>
              </a:rPr>
              <a:t> (İK m. 59/I). </a:t>
            </a:r>
            <a:r>
              <a:rPr lang="tr-TR" sz="1800" dirty="0" err="1">
                <a:effectLst/>
                <a:latin typeface="Cambria" panose="02040503050406030204" pitchFamily="18" charset="0"/>
              </a:rPr>
              <a:t>Tüm</a:t>
            </a:r>
            <a:r>
              <a:rPr lang="tr-TR" sz="1800" dirty="0">
                <a:effectLst/>
                <a:latin typeface="Cambria" panose="02040503050406030204" pitchFamily="18" charset="0"/>
              </a:rPr>
              <a:t> iş </a:t>
            </a:r>
            <a:r>
              <a:rPr lang="tr-TR" sz="1800" dirty="0" err="1">
                <a:effectLst/>
                <a:latin typeface="Cambria" panose="02040503050406030204" pitchFamily="18" charset="0"/>
              </a:rPr>
              <a:t>ilişkileri</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yıllık izin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alacağı</a:t>
            </a:r>
            <a:r>
              <a:rPr lang="tr-TR" sz="1800" dirty="0">
                <a:effectLst/>
                <a:latin typeface="Cambria" panose="02040503050406030204" pitchFamily="18" charset="0"/>
              </a:rPr>
              <a:t> </a:t>
            </a:r>
            <a:r>
              <a:rPr lang="tr-TR" sz="1800" u="sng" dirty="0" err="1">
                <a:effectLst/>
                <a:highlight>
                  <a:srgbClr val="FFFF00"/>
                </a:highlight>
                <a:latin typeface="Cambria" panose="02040503050406030204" pitchFamily="18" charset="0"/>
              </a:rPr>
              <a:t>bes</a:t>
            </a:r>
            <a:r>
              <a:rPr lang="tr-TR" sz="1800" u="sng" dirty="0">
                <a:effectLst/>
                <a:highlight>
                  <a:srgbClr val="FFFF00"/>
                </a:highlight>
                <a:latin typeface="Cambria" panose="02040503050406030204" pitchFamily="18" charset="0"/>
              </a:rPr>
              <a:t>̧ yıllık </a:t>
            </a:r>
            <a:r>
              <a:rPr lang="tr-TR" sz="1800" dirty="0" err="1">
                <a:effectLst/>
                <a:latin typeface="Cambria" panose="02040503050406030204" pitchFamily="18" charset="0"/>
              </a:rPr>
              <a:t>zamanaşımı</a:t>
            </a:r>
            <a:r>
              <a:rPr lang="tr-TR" sz="1800" dirty="0">
                <a:effectLst/>
                <a:latin typeface="Cambria" panose="02040503050406030204" pitchFamily="18" charset="0"/>
              </a:rPr>
              <a:t> </a:t>
            </a:r>
            <a:r>
              <a:rPr lang="tr-TR" sz="1800" dirty="0" err="1">
                <a:effectLst/>
                <a:latin typeface="Cambria" panose="02040503050406030204" pitchFamily="18" charset="0"/>
              </a:rPr>
              <a:t>süresine</a:t>
            </a:r>
            <a:r>
              <a:rPr lang="tr-TR" sz="1800" dirty="0">
                <a:effectLst/>
                <a:latin typeface="Cambria" panose="02040503050406030204" pitchFamily="18" charset="0"/>
              </a:rPr>
              <a:t> tabidir.</a:t>
            </a:r>
            <a:endParaRPr lang="tr-TR" dirty="0"/>
          </a:p>
          <a:p>
            <a:endParaRPr lang="tr-TR" dirty="0"/>
          </a:p>
          <a:p>
            <a:endParaRPr lang="tr-TR" dirty="0"/>
          </a:p>
        </p:txBody>
      </p:sp>
    </p:spTree>
    <p:extLst>
      <p:ext uri="{BB962C8B-B14F-4D97-AF65-F5344CB8AC3E}">
        <p14:creationId xmlns:p14="http://schemas.microsoft.com/office/powerpoint/2010/main" val="1499476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CE5572-31B7-7DAF-15F0-2954CD63D14C}"/>
              </a:ext>
            </a:extLst>
          </p:cNvPr>
          <p:cNvSpPr>
            <a:spLocks noGrp="1"/>
          </p:cNvSpPr>
          <p:nvPr>
            <p:ph type="title"/>
          </p:nvPr>
        </p:nvSpPr>
        <p:spPr/>
        <p:txBody>
          <a:bodyPr>
            <a:normAutofit fontScale="90000"/>
          </a:bodyPr>
          <a:lstStyle/>
          <a:p>
            <a:pPr algn="ctr"/>
            <a:r>
              <a:rPr lang="tr-TR" sz="2700" dirty="0"/>
              <a:t>6.BÖLÜM</a:t>
            </a:r>
            <a:br>
              <a:rPr lang="tr-TR" sz="2700" dirty="0"/>
            </a:br>
            <a:r>
              <a:rPr lang="tr-TR" sz="2700" dirty="0"/>
              <a:t>İŞ SÖZLEŞMESİNİN SONA ERMESİ</a:t>
            </a:r>
            <a:br>
              <a:rPr lang="tr-TR" sz="2700" dirty="0"/>
            </a:br>
            <a:br>
              <a:rPr lang="tr-TR" sz="2700" dirty="0"/>
            </a:br>
            <a:r>
              <a:rPr lang="tr-TR" sz="2700" b="1" dirty="0">
                <a:effectLst/>
                <a:latin typeface="Graphik"/>
              </a:rPr>
              <a:t>FESİH DIŞI SONA ERME HALLERI</a:t>
            </a:r>
            <a:r>
              <a:rPr lang="tr-TR" sz="2000" b="1" dirty="0">
                <a:effectLst/>
                <a:latin typeface="Graphik"/>
              </a:rPr>
              <a:t>̇ </a:t>
            </a:r>
            <a:br>
              <a:rPr lang="tr-TR" sz="1100" dirty="0"/>
            </a:br>
            <a:endParaRPr lang="tr-TR" sz="2800" dirty="0"/>
          </a:p>
        </p:txBody>
      </p:sp>
      <p:sp>
        <p:nvSpPr>
          <p:cNvPr id="3" name="İçerik Yer Tutucusu 2">
            <a:extLst>
              <a:ext uri="{FF2B5EF4-FFF2-40B4-BE49-F238E27FC236}">
                <a16:creationId xmlns:a16="http://schemas.microsoft.com/office/drawing/2014/main" id="{56B65CB2-A94C-C7E9-F0DF-560132E725C2}"/>
              </a:ext>
            </a:extLst>
          </p:cNvPr>
          <p:cNvSpPr>
            <a:spLocks noGrp="1"/>
          </p:cNvSpPr>
          <p:nvPr>
            <p:ph idx="1"/>
          </p:nvPr>
        </p:nvSpPr>
        <p:spPr/>
        <p:txBody>
          <a:bodyPr>
            <a:normAutofit fontScale="92500" lnSpcReduction="10000"/>
          </a:bodyPr>
          <a:lstStyle/>
          <a:p>
            <a:r>
              <a:rPr lang="tr-TR" sz="1800" b="1" dirty="0">
                <a:effectLst/>
                <a:latin typeface="Cambria" panose="02040503050406030204" pitchFamily="18" charset="0"/>
              </a:rPr>
              <a:t>İKALE</a:t>
            </a:r>
          </a:p>
          <a:p>
            <a:r>
              <a:rPr lang="tr-TR" sz="1800" dirty="0" err="1">
                <a:effectLst/>
                <a:latin typeface="Cambria" panose="02040503050406030204" pitchFamily="18" charset="0"/>
              </a:rPr>
              <a:t>I</a:t>
            </a:r>
            <a:r>
              <a:rPr lang="tr-TR" dirty="0" err="1">
                <a:effectLst/>
                <a:latin typeface="Cambria" panose="02040503050406030204" pitchFamily="18" charset="0"/>
              </a:rPr>
              <a:t>̇s</a:t>
            </a:r>
            <a:r>
              <a:rPr lang="tr-TR" dirty="0">
                <a:effectLst/>
                <a:latin typeface="Cambria" panose="02040503050406030204" pitchFamily="18" charset="0"/>
              </a:rPr>
              <a:t>̧ </a:t>
            </a:r>
            <a:r>
              <a:rPr lang="tr-TR" dirty="0" err="1">
                <a:effectLst/>
                <a:latin typeface="Cambria" panose="02040503050406030204" pitchFamily="18" charset="0"/>
              </a:rPr>
              <a:t>sözleşmesi</a:t>
            </a:r>
            <a:r>
              <a:rPr lang="tr-TR" dirty="0">
                <a:effectLst/>
                <a:latin typeface="Cambria" panose="02040503050406030204" pitchFamily="18" charset="0"/>
              </a:rPr>
              <a:t>, her </a:t>
            </a:r>
            <a:r>
              <a:rPr lang="tr-TR" dirty="0" err="1">
                <a:effectLst/>
                <a:latin typeface="Cambria" panose="02040503050406030204" pitchFamily="18" charset="0"/>
              </a:rPr>
              <a:t>sözleşmede</a:t>
            </a:r>
            <a:r>
              <a:rPr lang="tr-TR" dirty="0">
                <a:effectLst/>
                <a:latin typeface="Cambria" panose="02040503050406030204" pitchFamily="18" charset="0"/>
              </a:rPr>
              <a:t> </a:t>
            </a:r>
            <a:r>
              <a:rPr lang="tr-TR" dirty="0" err="1">
                <a:effectLst/>
                <a:latin typeface="Cambria" panose="02040503050406030204" pitchFamily="18" charset="0"/>
              </a:rPr>
              <a:t>mümkün</a:t>
            </a:r>
            <a:r>
              <a:rPr lang="tr-TR" dirty="0">
                <a:effectLst/>
                <a:latin typeface="Cambria" panose="02040503050406030204" pitchFamily="18" charset="0"/>
              </a:rPr>
              <a:t> </a:t>
            </a:r>
            <a:r>
              <a:rPr lang="tr-TR" dirty="0" err="1">
                <a:effectLst/>
                <a:latin typeface="Cambria" panose="02040503050406030204" pitchFamily="18" charset="0"/>
              </a:rPr>
              <a:t>olduğu</a:t>
            </a:r>
            <a:r>
              <a:rPr lang="tr-TR" dirty="0">
                <a:effectLst/>
                <a:latin typeface="Cambria" panose="02040503050406030204" pitchFamily="18" charset="0"/>
              </a:rPr>
              <a:t> ve “</a:t>
            </a:r>
            <a:r>
              <a:rPr lang="tr-TR" dirty="0" err="1">
                <a:effectLst/>
                <a:latin typeface="Cambria" panose="02040503050406030204" pitchFamily="18" charset="0"/>
              </a:rPr>
              <a:t>sözleşme</a:t>
            </a:r>
            <a:r>
              <a:rPr lang="tr-TR" dirty="0">
                <a:effectLst/>
                <a:latin typeface="Cambria" panose="02040503050406030204" pitchFamily="18" charset="0"/>
              </a:rPr>
              <a:t> </a:t>
            </a:r>
            <a:r>
              <a:rPr lang="tr-TR" dirty="0" err="1">
                <a:effectLst/>
                <a:latin typeface="Cambria" panose="02040503050406030204" pitchFamily="18" charset="0"/>
              </a:rPr>
              <a:t>özgürlüğu</a:t>
            </a:r>
            <a:r>
              <a:rPr lang="tr-TR" dirty="0">
                <a:effectLst/>
                <a:latin typeface="Cambria" panose="02040503050406030204" pitchFamily="18" charset="0"/>
              </a:rPr>
              <a:t>̈ </a:t>
            </a:r>
            <a:r>
              <a:rPr lang="tr-TR" dirty="0" err="1">
                <a:effectLst/>
                <a:latin typeface="Cambria" panose="02040503050406030204" pitchFamily="18" charset="0"/>
              </a:rPr>
              <a:t>ilkesi”nin</a:t>
            </a:r>
            <a:r>
              <a:rPr lang="tr-TR" dirty="0">
                <a:effectLst/>
                <a:latin typeface="Cambria" panose="02040503050406030204" pitchFamily="18" charset="0"/>
              </a:rPr>
              <a:t> de ge- </a:t>
            </a:r>
            <a:r>
              <a:rPr lang="tr-TR" dirty="0" err="1">
                <a:effectLst/>
                <a:latin typeface="Cambria" panose="02040503050406030204" pitchFamily="18" charset="0"/>
              </a:rPr>
              <a:t>rektirdiği</a:t>
            </a:r>
            <a:r>
              <a:rPr lang="tr-TR" dirty="0">
                <a:effectLst/>
                <a:latin typeface="Cambria" panose="02040503050406030204" pitchFamily="18" charset="0"/>
              </a:rPr>
              <a:t> </a:t>
            </a:r>
            <a:r>
              <a:rPr lang="tr-TR" dirty="0" err="1">
                <a:effectLst/>
                <a:latin typeface="Cambria" panose="02040503050406030204" pitchFamily="18" charset="0"/>
              </a:rPr>
              <a:t>üzere</a:t>
            </a:r>
            <a:r>
              <a:rPr lang="tr-TR" dirty="0">
                <a:effectLst/>
                <a:latin typeface="Cambria" panose="02040503050406030204" pitchFamily="18" charset="0"/>
              </a:rPr>
              <a:t>, </a:t>
            </a:r>
            <a:r>
              <a:rPr lang="tr-TR" dirty="0" err="1">
                <a:effectLst/>
                <a:latin typeface="Cambria" panose="02040503050406030204" pitchFamily="18" charset="0"/>
              </a:rPr>
              <a:t>sözleşme</a:t>
            </a:r>
            <a:r>
              <a:rPr lang="tr-TR" dirty="0">
                <a:effectLst/>
                <a:latin typeface="Cambria" panose="02040503050406030204" pitchFamily="18" charset="0"/>
              </a:rPr>
              <a:t> taraflarının </a:t>
            </a:r>
            <a:r>
              <a:rPr lang="tr-TR" dirty="0" err="1">
                <a:effectLst/>
                <a:latin typeface="Cambria" panose="02040503050406030204" pitchFamily="18" charset="0"/>
              </a:rPr>
              <a:t>anlaşmasıyla</a:t>
            </a:r>
            <a:r>
              <a:rPr lang="tr-TR" dirty="0">
                <a:effectLst/>
                <a:latin typeface="Cambria" panose="02040503050406030204" pitchFamily="18" charset="0"/>
              </a:rPr>
              <a:t> her zaman sona erdirilebilir3. Bu bakımdan iş </a:t>
            </a:r>
            <a:r>
              <a:rPr lang="tr-TR" dirty="0" err="1">
                <a:effectLst/>
                <a:latin typeface="Cambria" panose="02040503050406030204" pitchFamily="18" charset="0"/>
              </a:rPr>
              <a:t>sözleşmesinin</a:t>
            </a:r>
            <a:r>
              <a:rPr lang="tr-TR" dirty="0">
                <a:effectLst/>
                <a:latin typeface="Cambria" panose="02040503050406030204" pitchFamily="18" charset="0"/>
              </a:rPr>
              <a:t> </a:t>
            </a:r>
            <a:r>
              <a:rPr lang="tr-TR" dirty="0" err="1">
                <a:effectLst/>
                <a:latin typeface="Cambria" panose="02040503050406030204" pitchFamily="18" charset="0"/>
              </a:rPr>
              <a:t>türu</a:t>
            </a:r>
            <a:r>
              <a:rPr lang="tr-TR" dirty="0">
                <a:effectLst/>
                <a:latin typeface="Cambria" panose="02040503050406030204" pitchFamily="18" charset="0"/>
              </a:rPr>
              <a:t>̈ de </a:t>
            </a:r>
            <a:r>
              <a:rPr lang="tr-TR" dirty="0" err="1">
                <a:effectLst/>
                <a:latin typeface="Cambria" panose="02040503050406030204" pitchFamily="18" charset="0"/>
              </a:rPr>
              <a:t>önem</a:t>
            </a:r>
            <a:r>
              <a:rPr lang="tr-TR" dirty="0">
                <a:effectLst/>
                <a:latin typeface="Cambria" panose="02040503050406030204" pitchFamily="18" charset="0"/>
              </a:rPr>
              <a:t> arz etmez. </a:t>
            </a:r>
            <a:r>
              <a:rPr lang="tr-TR" dirty="0" err="1">
                <a:effectLst/>
                <a:latin typeface="Cambria" panose="02040503050406030204" pitchFamily="18" charset="0"/>
              </a:rPr>
              <a:t>Söz</a:t>
            </a:r>
            <a:r>
              <a:rPr lang="tr-TR" dirty="0">
                <a:effectLst/>
                <a:latin typeface="Cambria" panose="02040503050406030204" pitchFamily="18" charset="0"/>
              </a:rPr>
              <a:t> konusu </a:t>
            </a:r>
            <a:r>
              <a:rPr lang="tr-TR" dirty="0" err="1">
                <a:effectLst/>
                <a:latin typeface="Cambria" panose="02040503050406030204" pitchFamily="18" charset="0"/>
              </a:rPr>
              <a:t>anlaşma</a:t>
            </a:r>
            <a:r>
              <a:rPr lang="tr-TR" dirty="0">
                <a:effectLst/>
                <a:latin typeface="Cambria" panose="02040503050406030204" pitchFamily="18" charset="0"/>
              </a:rPr>
              <a:t> ise </a:t>
            </a:r>
            <a:r>
              <a:rPr lang="tr-TR" b="1" dirty="0">
                <a:effectLst/>
                <a:latin typeface="Cambria" panose="02040503050406030204" pitchFamily="18" charset="0"/>
              </a:rPr>
              <a:t>“</a:t>
            </a:r>
            <a:r>
              <a:rPr lang="tr-TR" b="1" dirty="0" err="1">
                <a:effectLst/>
                <a:latin typeface="Cambria" panose="02040503050406030204" pitchFamily="18" charset="0"/>
              </a:rPr>
              <a:t>ikale</a:t>
            </a:r>
            <a:r>
              <a:rPr lang="tr-TR" b="1" dirty="0">
                <a:effectLst/>
                <a:latin typeface="Cambria" panose="02040503050406030204" pitchFamily="18" charset="0"/>
              </a:rPr>
              <a:t> </a:t>
            </a:r>
            <a:r>
              <a:rPr lang="tr-TR" b="1" dirty="0" err="1">
                <a:effectLst/>
                <a:latin typeface="Cambria" panose="02040503050406030204" pitchFamily="18" charset="0"/>
              </a:rPr>
              <a:t>sözleşmesi</a:t>
            </a:r>
            <a:r>
              <a:rPr lang="tr-TR" b="1" dirty="0">
                <a:effectLst/>
                <a:latin typeface="Cambria" panose="02040503050406030204" pitchFamily="18" charset="0"/>
              </a:rPr>
              <a:t>” (“bozma </a:t>
            </a:r>
            <a:r>
              <a:rPr lang="tr-TR" b="1" dirty="0" err="1">
                <a:effectLst/>
                <a:latin typeface="Cambria" panose="02040503050406030204" pitchFamily="18" charset="0"/>
              </a:rPr>
              <a:t>sözleşmesi</a:t>
            </a:r>
            <a:r>
              <a:rPr lang="tr-TR" b="1" dirty="0">
                <a:effectLst/>
                <a:latin typeface="Cambria" panose="02040503050406030204" pitchFamily="18" charset="0"/>
              </a:rPr>
              <a:t>”</a:t>
            </a:r>
            <a:r>
              <a:rPr lang="tr-TR" dirty="0">
                <a:effectLst/>
                <a:latin typeface="Cambria" panose="02040503050406030204" pitchFamily="18" charset="0"/>
              </a:rPr>
              <a:t>) olarak adlandırılmaktadır. </a:t>
            </a:r>
          </a:p>
          <a:p>
            <a:r>
              <a:rPr lang="tr-TR" dirty="0" err="1">
                <a:effectLst/>
                <a:latin typeface="Cambria" panose="02040503050406030204" pitchFamily="18" charset="0"/>
              </a:rPr>
              <a:t>İkale</a:t>
            </a:r>
            <a:r>
              <a:rPr lang="tr-TR" dirty="0">
                <a:effectLst/>
                <a:latin typeface="Cambria" panose="02040503050406030204" pitchFamily="18" charset="0"/>
              </a:rPr>
              <a:t> </a:t>
            </a:r>
            <a:r>
              <a:rPr lang="tr-TR" dirty="0" err="1">
                <a:effectLst/>
                <a:latin typeface="Cambria" panose="02040503050406030204" pitchFamily="18" charset="0"/>
              </a:rPr>
              <a:t>sözleşmelerinin</a:t>
            </a:r>
            <a:r>
              <a:rPr lang="tr-TR" dirty="0">
                <a:effectLst/>
                <a:latin typeface="Cambria" panose="02040503050406030204" pitchFamily="18" charset="0"/>
              </a:rPr>
              <a:t> </a:t>
            </a:r>
            <a:r>
              <a:rPr lang="tr-TR" dirty="0" err="1">
                <a:effectLst/>
                <a:latin typeface="Cambria" panose="02040503050406030204" pitchFamily="18" charset="0"/>
              </a:rPr>
              <a:t>geçerli</a:t>
            </a:r>
            <a:r>
              <a:rPr lang="tr-TR" dirty="0">
                <a:effectLst/>
                <a:latin typeface="Cambria" panose="02040503050406030204" pitchFamily="18" charset="0"/>
              </a:rPr>
              <a:t> olarak kurulabilmesi,  </a:t>
            </a:r>
            <a:r>
              <a:rPr lang="tr-TR" dirty="0" err="1">
                <a:effectLst/>
                <a:latin typeface="Cambria" panose="02040503050406030204" pitchFamily="18" charset="0"/>
              </a:rPr>
              <a:t>hüküm</a:t>
            </a:r>
            <a:r>
              <a:rPr lang="tr-TR" dirty="0">
                <a:effectLst/>
                <a:latin typeface="Cambria" panose="02040503050406030204" pitchFamily="18" charset="0"/>
              </a:rPr>
              <a:t> ve </a:t>
            </a:r>
            <a:r>
              <a:rPr lang="tr-TR" dirty="0" err="1">
                <a:effectLst/>
                <a:latin typeface="Cambria" panose="02040503050406030204" pitchFamily="18" charset="0"/>
              </a:rPr>
              <a:t>sonuçlarını</a:t>
            </a:r>
            <a:r>
              <a:rPr lang="tr-TR" dirty="0">
                <a:effectLst/>
                <a:latin typeface="Cambria" panose="02040503050406030204" pitchFamily="18" charset="0"/>
              </a:rPr>
              <a:t> </a:t>
            </a:r>
            <a:r>
              <a:rPr lang="tr-TR" dirty="0" err="1">
                <a:effectLst/>
                <a:latin typeface="Cambria" panose="02040503050406030204" pitchFamily="18" charset="0"/>
              </a:rPr>
              <a:t>doğurabilmesi</a:t>
            </a:r>
            <a:r>
              <a:rPr lang="tr-TR" dirty="0">
                <a:effectLst/>
                <a:latin typeface="Cambria" panose="02040503050406030204" pitchFamily="18" charset="0"/>
              </a:rPr>
              <a:t> yargı kararlarında </a:t>
            </a:r>
            <a:r>
              <a:rPr lang="tr-TR" i="1" dirty="0" err="1">
                <a:effectLst/>
                <a:latin typeface="Cambria" panose="02040503050406030204" pitchFamily="18" charset="0"/>
              </a:rPr>
              <a:t>ikalenin</a:t>
            </a:r>
            <a:r>
              <a:rPr lang="tr-TR" i="1" dirty="0">
                <a:effectLst/>
                <a:latin typeface="Cambria" panose="02040503050406030204" pitchFamily="18" charset="0"/>
              </a:rPr>
              <a:t> </a:t>
            </a:r>
            <a:r>
              <a:rPr lang="tr-TR" i="1" dirty="0" err="1">
                <a:effectLst/>
                <a:latin typeface="Cambria" panose="02040503050406030204" pitchFamily="18" charset="0"/>
              </a:rPr>
              <a:t>sonuçları</a:t>
            </a:r>
            <a:r>
              <a:rPr lang="tr-TR" i="1" dirty="0">
                <a:effectLst/>
                <a:latin typeface="Cambria" panose="02040503050406030204" pitchFamily="18" charset="0"/>
              </a:rPr>
              <a:t> hakkında </a:t>
            </a:r>
            <a:r>
              <a:rPr lang="tr-TR" b="1" i="1" dirty="0" err="1">
                <a:effectLst/>
                <a:latin typeface="Cambria" panose="02040503050406030204" pitchFamily="18" charset="0"/>
              </a:rPr>
              <a:t>işçinin</a:t>
            </a:r>
            <a:r>
              <a:rPr lang="tr-TR" b="1" i="1" dirty="0">
                <a:effectLst/>
                <a:latin typeface="Cambria" panose="02040503050406030204" pitchFamily="18" charset="0"/>
              </a:rPr>
              <a:t> </a:t>
            </a:r>
            <a:r>
              <a:rPr lang="tr-TR" b="1" i="1" dirty="0" err="1">
                <a:effectLst/>
                <a:latin typeface="Cambria" panose="02040503050406030204" pitchFamily="18" charset="0"/>
              </a:rPr>
              <a:t>bilgilendirilmis</a:t>
            </a:r>
            <a:r>
              <a:rPr lang="tr-TR" b="1" i="1" dirty="0">
                <a:effectLst/>
                <a:latin typeface="Cambria" panose="02040503050406030204" pitchFamily="18" charset="0"/>
              </a:rPr>
              <a:t>̧ olması </a:t>
            </a:r>
            <a:r>
              <a:rPr lang="tr-TR" dirty="0">
                <a:effectLst/>
                <a:latin typeface="Cambria" panose="02040503050406030204" pitchFamily="18" charset="0"/>
              </a:rPr>
              <a:t>ile </a:t>
            </a:r>
            <a:r>
              <a:rPr lang="tr-TR" b="1" i="1" dirty="0" err="1">
                <a:effectLst/>
                <a:latin typeface="Cambria" panose="02040503050406030204" pitchFamily="18" charset="0"/>
              </a:rPr>
              <a:t>işçiye</a:t>
            </a:r>
            <a:r>
              <a:rPr lang="tr-TR" b="1" i="1" dirty="0">
                <a:effectLst/>
                <a:latin typeface="Cambria" panose="02040503050406030204" pitchFamily="18" charset="0"/>
              </a:rPr>
              <a:t> makul bir yarar </a:t>
            </a:r>
            <a:r>
              <a:rPr lang="tr-TR" b="1" i="1" dirty="0" err="1">
                <a:effectLst/>
                <a:latin typeface="Cambria" panose="02040503050406030204" pitchFamily="18" charset="0"/>
              </a:rPr>
              <a:t>sağlanmıs</a:t>
            </a:r>
            <a:r>
              <a:rPr lang="tr-TR" b="1" i="1" dirty="0">
                <a:effectLst/>
                <a:latin typeface="Cambria" panose="02040503050406030204" pitchFamily="18" charset="0"/>
              </a:rPr>
              <a:t>̧ olması</a:t>
            </a:r>
            <a:r>
              <a:rPr lang="tr-TR" dirty="0">
                <a:effectLst/>
                <a:latin typeface="Cambria" panose="02040503050406030204" pitchFamily="18" charset="0"/>
              </a:rPr>
              <a:t>na </a:t>
            </a:r>
            <a:r>
              <a:rPr lang="tr-TR" dirty="0" err="1">
                <a:effectLst/>
                <a:latin typeface="Cambria" panose="02040503050406030204" pitchFamily="18" charset="0"/>
              </a:rPr>
              <a:t>bağlı</a:t>
            </a:r>
            <a:r>
              <a:rPr lang="tr-TR" dirty="0">
                <a:effectLst/>
                <a:latin typeface="Cambria" panose="02040503050406030204" pitchFamily="18" charset="0"/>
              </a:rPr>
              <a:t> </a:t>
            </a:r>
            <a:r>
              <a:rPr lang="tr-TR" dirty="0" err="1">
                <a:effectLst/>
                <a:latin typeface="Cambria" panose="02040503050406030204" pitchFamily="18" charset="0"/>
              </a:rPr>
              <a:t>kılınmıştır</a:t>
            </a:r>
            <a:r>
              <a:rPr lang="tr-TR" dirty="0">
                <a:effectLst/>
                <a:latin typeface="Cambria" panose="02040503050406030204" pitchFamily="18" charset="0"/>
              </a:rPr>
              <a:t>. Makul yararın </a:t>
            </a:r>
            <a:r>
              <a:rPr lang="tr-TR" dirty="0" err="1">
                <a:effectLst/>
                <a:latin typeface="Cambria" panose="02040503050406030204" pitchFamily="18" charset="0"/>
              </a:rPr>
              <a:t>sağlanıp</a:t>
            </a:r>
            <a:r>
              <a:rPr lang="tr-TR" dirty="0">
                <a:effectLst/>
                <a:latin typeface="Cambria" panose="02040503050406030204" pitchFamily="18" charset="0"/>
              </a:rPr>
              <a:t> </a:t>
            </a:r>
            <a:r>
              <a:rPr lang="tr-TR" dirty="0" err="1">
                <a:effectLst/>
                <a:latin typeface="Cambria" panose="02040503050406030204" pitchFamily="18" charset="0"/>
              </a:rPr>
              <a:t>sağlanmadığı</a:t>
            </a:r>
            <a:r>
              <a:rPr lang="tr-TR" dirty="0">
                <a:effectLst/>
                <a:latin typeface="Cambria" panose="02040503050406030204" pitchFamily="18" charset="0"/>
              </a:rPr>
              <a:t> her somut olayın </a:t>
            </a:r>
            <a:r>
              <a:rPr lang="tr-TR" dirty="0" err="1">
                <a:effectLst/>
                <a:latin typeface="Cambria" panose="02040503050406030204" pitchFamily="18" charset="0"/>
              </a:rPr>
              <a:t>özelliklerine</a:t>
            </a:r>
            <a:r>
              <a:rPr lang="tr-TR" dirty="0">
                <a:effectLst/>
                <a:latin typeface="Cambria" panose="02040503050406030204" pitchFamily="18" charset="0"/>
              </a:rPr>
              <a:t> </a:t>
            </a:r>
            <a:r>
              <a:rPr lang="tr-TR" dirty="0" err="1">
                <a:effectLst/>
                <a:latin typeface="Cambria" panose="02040503050406030204" pitchFamily="18" charset="0"/>
              </a:rPr>
              <a:t>göre</a:t>
            </a:r>
            <a:r>
              <a:rPr lang="tr-TR" dirty="0">
                <a:effectLst/>
                <a:latin typeface="Cambria" panose="02040503050406030204" pitchFamily="18" charset="0"/>
              </a:rPr>
              <a:t> tespit edilecek bir husus olup, bunun </a:t>
            </a:r>
            <a:r>
              <a:rPr lang="tr-TR" dirty="0" err="1">
                <a:effectLst/>
                <a:latin typeface="Cambria" panose="02040503050406030204" pitchFamily="18" charset="0"/>
              </a:rPr>
              <a:t>işçiye</a:t>
            </a:r>
            <a:r>
              <a:rPr lang="tr-TR" dirty="0">
                <a:effectLst/>
                <a:latin typeface="Cambria" panose="02040503050406030204" pitchFamily="18" charset="0"/>
              </a:rPr>
              <a:t> </a:t>
            </a:r>
            <a:r>
              <a:rPr lang="tr-TR" dirty="0" err="1">
                <a:effectLst/>
                <a:latin typeface="Cambria" panose="02040503050406030204" pitchFamily="18" charset="0"/>
              </a:rPr>
              <a:t>sağlanmadığının</a:t>
            </a:r>
            <a:r>
              <a:rPr lang="tr-TR" dirty="0">
                <a:effectLst/>
                <a:latin typeface="Cambria" panose="02040503050406030204" pitchFamily="18" charset="0"/>
              </a:rPr>
              <a:t> tespiti halinde iş </a:t>
            </a:r>
            <a:r>
              <a:rPr lang="tr-TR" dirty="0" err="1">
                <a:effectLst/>
                <a:latin typeface="Cambria" panose="02040503050406030204" pitchFamily="18" charset="0"/>
              </a:rPr>
              <a:t>sözleşmesinin</a:t>
            </a:r>
            <a:r>
              <a:rPr lang="tr-TR" dirty="0">
                <a:effectLst/>
                <a:latin typeface="Cambria" panose="02040503050406030204" pitchFamily="18" charset="0"/>
              </a:rPr>
              <a:t> </a:t>
            </a:r>
            <a:r>
              <a:rPr lang="tr-TR" dirty="0" err="1">
                <a:effectLst/>
                <a:latin typeface="Cambria" panose="02040503050406030204" pitchFamily="18" charset="0"/>
              </a:rPr>
              <a:t>ikale</a:t>
            </a:r>
            <a:r>
              <a:rPr lang="tr-TR" dirty="0">
                <a:effectLst/>
                <a:latin typeface="Cambria" panose="02040503050406030204" pitchFamily="18" charset="0"/>
              </a:rPr>
              <a:t> yoluyla ile </a:t>
            </a:r>
            <a:r>
              <a:rPr lang="tr-TR" dirty="0" err="1">
                <a:effectLst/>
                <a:latin typeface="Cambria" panose="02040503050406030204" pitchFamily="18" charset="0"/>
              </a:rPr>
              <a:t>değil</a:t>
            </a:r>
            <a:r>
              <a:rPr lang="tr-TR" dirty="0">
                <a:effectLst/>
                <a:latin typeface="Cambria" panose="02040503050406030204" pitchFamily="18" charset="0"/>
              </a:rPr>
              <a:t>, </a:t>
            </a:r>
            <a:r>
              <a:rPr lang="tr-TR" dirty="0" err="1">
                <a:effectLst/>
                <a:latin typeface="Cambria" panose="02040503050406030204" pitchFamily="18" charset="0"/>
              </a:rPr>
              <a:t>işverenin</a:t>
            </a:r>
            <a:r>
              <a:rPr lang="tr-TR" dirty="0">
                <a:effectLst/>
                <a:latin typeface="Cambria" panose="02040503050406030204" pitchFamily="18" charset="0"/>
              </a:rPr>
              <a:t> feshi ile sona </a:t>
            </a:r>
            <a:r>
              <a:rPr lang="tr-TR" dirty="0" err="1">
                <a:effectLst/>
                <a:latin typeface="Cambria" panose="02040503050406030204" pitchFamily="18" charset="0"/>
              </a:rPr>
              <a:t>erdiği</a:t>
            </a:r>
            <a:r>
              <a:rPr lang="tr-TR" dirty="0">
                <a:effectLst/>
                <a:latin typeface="Cambria" panose="02040503050406030204" pitchFamily="18" charset="0"/>
              </a:rPr>
              <a:t> kabul edilmektedir. </a:t>
            </a:r>
          </a:p>
          <a:p>
            <a:r>
              <a:rPr lang="tr-TR" dirty="0">
                <a:effectLst/>
                <a:latin typeface="Cambria" panose="02040503050406030204" pitchFamily="18" charset="0"/>
              </a:rPr>
              <a:t>Yargı kararlarında </a:t>
            </a:r>
            <a:r>
              <a:rPr lang="tr-TR" b="1" dirty="0" err="1">
                <a:effectLst/>
                <a:latin typeface="Cambria" panose="02040503050406030204" pitchFamily="18" charset="0"/>
              </a:rPr>
              <a:t>ikale</a:t>
            </a:r>
            <a:r>
              <a:rPr lang="tr-TR" b="1" dirty="0">
                <a:effectLst/>
                <a:latin typeface="Cambria" panose="02040503050406030204" pitchFamily="18" charset="0"/>
              </a:rPr>
              <a:t> teklifinin kim tarafından </a:t>
            </a:r>
            <a:r>
              <a:rPr lang="tr-TR" b="1" dirty="0" err="1">
                <a:effectLst/>
                <a:latin typeface="Cambria" panose="02040503050406030204" pitchFamily="18" charset="0"/>
              </a:rPr>
              <a:t>yapıldığı</a:t>
            </a:r>
            <a:r>
              <a:rPr lang="tr-TR" b="1" dirty="0">
                <a:effectLst/>
                <a:latin typeface="Cambria" panose="02040503050406030204" pitchFamily="18" charset="0"/>
              </a:rPr>
              <a:t> </a:t>
            </a:r>
            <a:r>
              <a:rPr lang="tr-TR" dirty="0">
                <a:effectLst/>
                <a:latin typeface="Cambria" panose="02040503050406030204" pitchFamily="18" charset="0"/>
              </a:rPr>
              <a:t>da </a:t>
            </a:r>
            <a:r>
              <a:rPr lang="tr-TR" dirty="0" err="1">
                <a:effectLst/>
                <a:latin typeface="Cambria" panose="02040503050406030204" pitchFamily="18" charset="0"/>
              </a:rPr>
              <a:t>değerlendirilmektedir</a:t>
            </a:r>
            <a:r>
              <a:rPr lang="tr-TR" dirty="0">
                <a:effectLst/>
                <a:latin typeface="Cambria" panose="02040503050406030204" pitchFamily="18" charset="0"/>
              </a:rPr>
              <a:t> </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17679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C6F10-1CBD-3463-C285-25AE458412B3}"/>
              </a:ext>
            </a:extLst>
          </p:cNvPr>
          <p:cNvSpPr>
            <a:spLocks noGrp="1"/>
          </p:cNvSpPr>
          <p:nvPr>
            <p:ph type="title"/>
          </p:nvPr>
        </p:nvSpPr>
        <p:spPr/>
        <p:txBody>
          <a:bodyPr>
            <a:normAutofit/>
          </a:bodyPr>
          <a:lstStyle/>
          <a:p>
            <a:pPr algn="ctr"/>
            <a:r>
              <a:rPr lang="tr-TR" sz="2000" b="1" dirty="0">
                <a:effectLst/>
                <a:latin typeface="Graphik"/>
              </a:rPr>
              <a:t>BELİRLİ-BELİRSİZ İŞ SÖZLEŞMESİ </a:t>
            </a:r>
            <a:br>
              <a:rPr lang="tr-TR" sz="2000" dirty="0"/>
            </a:br>
            <a:endParaRPr lang="tr-TR" sz="2000" dirty="0"/>
          </a:p>
        </p:txBody>
      </p:sp>
      <p:sp>
        <p:nvSpPr>
          <p:cNvPr id="3" name="İçerik Yer Tutucusu 2">
            <a:extLst>
              <a:ext uri="{FF2B5EF4-FFF2-40B4-BE49-F238E27FC236}">
                <a16:creationId xmlns:a16="http://schemas.microsoft.com/office/drawing/2014/main" id="{B0C0168F-4181-1081-13B7-8B5A2371B3C8}"/>
              </a:ext>
            </a:extLst>
          </p:cNvPr>
          <p:cNvSpPr>
            <a:spLocks noGrp="1"/>
          </p:cNvSpPr>
          <p:nvPr>
            <p:ph idx="1"/>
          </p:nvPr>
        </p:nvSpPr>
        <p:spPr/>
        <p:txBody>
          <a:bodyPr/>
          <a:lstStyle/>
          <a:p>
            <a:r>
              <a:rPr lang="tr-TR" sz="1800" b="1" dirty="0">
                <a:effectLst/>
                <a:latin typeface="Cambria" panose="02040503050406030204" pitchFamily="18" charset="0"/>
              </a:rPr>
              <a:t>Belirli-belirsiz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ayrımı </a:t>
            </a:r>
            <a:r>
              <a:rPr lang="tr-TR" sz="1800" b="1" dirty="0" err="1">
                <a:effectLst/>
                <a:latin typeface="Cambria" panose="02040503050406030204" pitchFamily="18" charset="0"/>
              </a:rPr>
              <a:t>sözleşmenin</a:t>
            </a:r>
            <a:r>
              <a:rPr lang="tr-TR" sz="1800" b="1" dirty="0">
                <a:effectLst/>
                <a:latin typeface="Cambria" panose="02040503050406030204" pitchFamily="18" charset="0"/>
              </a:rPr>
              <a:t> taraflarca </a:t>
            </a:r>
            <a:r>
              <a:rPr lang="tr-TR" sz="1800" b="1" dirty="0" err="1">
                <a:effectLst/>
                <a:latin typeface="Cambria" panose="02040503050406030204" pitchFamily="18" charset="0"/>
              </a:rPr>
              <a:t>süreye</a:t>
            </a:r>
            <a:r>
              <a:rPr lang="tr-TR" sz="1800" b="1" dirty="0">
                <a:effectLst/>
                <a:latin typeface="Cambria" panose="02040503050406030204" pitchFamily="18" charset="0"/>
              </a:rPr>
              <a:t> </a:t>
            </a:r>
            <a:r>
              <a:rPr lang="tr-TR" sz="1800" b="1" dirty="0" err="1">
                <a:effectLst/>
                <a:latin typeface="Cambria" panose="02040503050406030204" pitchFamily="18" charset="0"/>
              </a:rPr>
              <a:t>bağlanıp</a:t>
            </a:r>
            <a:r>
              <a:rPr lang="tr-TR" sz="1800" b="1" dirty="0">
                <a:effectLst/>
                <a:latin typeface="Cambria" panose="02040503050406030204" pitchFamily="18" charset="0"/>
              </a:rPr>
              <a:t> </a:t>
            </a:r>
            <a:r>
              <a:rPr lang="tr-TR" sz="1800" b="1" dirty="0" err="1">
                <a:effectLst/>
                <a:latin typeface="Cambria" panose="02040503050406030204" pitchFamily="18" charset="0"/>
              </a:rPr>
              <a:t>bag</a:t>
            </a:r>
            <a:r>
              <a:rPr lang="tr-TR" sz="1800" b="1" dirty="0">
                <a:effectLst/>
                <a:latin typeface="Cambria" panose="02040503050406030204" pitchFamily="18" charset="0"/>
              </a:rPr>
              <a:t>̆- </a:t>
            </a:r>
            <a:r>
              <a:rPr lang="tr-TR" sz="1800" b="1" dirty="0" err="1">
                <a:effectLst/>
                <a:latin typeface="Cambria" panose="02040503050406030204" pitchFamily="18" charset="0"/>
              </a:rPr>
              <a:t>lanmadığına</a:t>
            </a:r>
            <a:r>
              <a:rPr lang="tr-TR" sz="1800" b="1" dirty="0">
                <a:effectLst/>
                <a:latin typeface="Cambria" panose="02040503050406030204" pitchFamily="18" charset="0"/>
              </a:rPr>
              <a:t> </a:t>
            </a:r>
            <a:r>
              <a:rPr lang="tr-TR" sz="1800" b="1" dirty="0" err="1">
                <a:effectLst/>
                <a:latin typeface="Cambria" panose="02040503050406030204" pitchFamily="18" charset="0"/>
              </a:rPr>
              <a:t>ilişkindir</a:t>
            </a:r>
            <a:r>
              <a:rPr lang="tr-TR" sz="1800" b="1" dirty="0">
                <a:effectLst/>
                <a:latin typeface="Cambria" panose="02040503050406030204" pitchFamily="18" charset="0"/>
              </a:rPr>
              <a:t>. </a:t>
            </a:r>
            <a:r>
              <a:rPr lang="tr-TR" sz="1800" b="1" dirty="0" err="1">
                <a:effectLst/>
                <a:latin typeface="Cambria" panose="02040503050406030204" pitchFamily="18" charset="0"/>
              </a:rPr>
              <a:t>İs</a:t>
            </a:r>
            <a:r>
              <a:rPr lang="tr-TR" sz="1800" b="1" dirty="0">
                <a:effectLst/>
                <a:latin typeface="Cambria" panose="02040503050406030204" pitchFamily="18" charset="0"/>
              </a:rPr>
              <a:t>̧ Kanunu›na </a:t>
            </a:r>
            <a:r>
              <a:rPr lang="tr-TR" sz="1800" b="1" dirty="0" err="1">
                <a:effectLst/>
                <a:latin typeface="Cambria" panose="02040503050406030204" pitchFamily="18" charset="0"/>
              </a:rPr>
              <a:t>göre</a:t>
            </a:r>
            <a:r>
              <a:rPr lang="tr-TR" sz="1800" b="1"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a:t>
            </a:r>
            <a:r>
              <a:rPr lang="tr-TR" sz="1800" i="1" dirty="0">
                <a:effectLst/>
                <a:latin typeface="Cambria" panose="02040503050406030204" pitchFamily="18" charset="0"/>
              </a:rPr>
              <a:t>̧ </a:t>
            </a:r>
            <a:r>
              <a:rPr lang="tr-TR" sz="1800" i="1" dirty="0" err="1">
                <a:effectLst/>
                <a:latin typeface="Cambria" panose="02040503050406030204" pitchFamily="18" charset="0"/>
              </a:rPr>
              <a:t>ilişkisinin</a:t>
            </a:r>
            <a:r>
              <a:rPr lang="tr-TR" sz="1800" i="1" dirty="0">
                <a:effectLst/>
                <a:latin typeface="Cambria" panose="02040503050406030204" pitchFamily="18" charset="0"/>
              </a:rPr>
              <a:t> bir </a:t>
            </a:r>
            <a:r>
              <a:rPr lang="tr-TR" sz="1800" i="1" dirty="0" err="1">
                <a:effectLst/>
                <a:latin typeface="Cambria" panose="02040503050406030204" pitchFamily="18" charset="0"/>
              </a:rPr>
              <a:t>süreye</a:t>
            </a:r>
            <a:r>
              <a:rPr lang="tr-TR" sz="1800" i="1" dirty="0">
                <a:effectLst/>
                <a:latin typeface="Cambria" panose="02040503050406030204" pitchFamily="18" charset="0"/>
              </a:rPr>
              <a:t> </a:t>
            </a:r>
            <a:r>
              <a:rPr lang="tr-TR" sz="1800" i="1" dirty="0" err="1">
                <a:effectLst/>
                <a:latin typeface="Cambria" panose="02040503050406030204" pitchFamily="18" charset="0"/>
              </a:rPr>
              <a:t>bağlı</a:t>
            </a:r>
            <a:r>
              <a:rPr lang="tr-TR" sz="1800" i="1" dirty="0">
                <a:effectLst/>
                <a:latin typeface="Cambria" panose="02040503050406030204" pitchFamily="18" charset="0"/>
              </a:rPr>
              <a:t> olarak </a:t>
            </a:r>
            <a:r>
              <a:rPr lang="tr-TR" sz="1800" i="1" dirty="0" err="1">
                <a:effectLst/>
                <a:latin typeface="Cambria" panose="02040503050406030204" pitchFamily="18" charset="0"/>
              </a:rPr>
              <a:t>yapılmadığı</a:t>
            </a:r>
            <a:r>
              <a:rPr lang="tr-TR" sz="1800" i="1" dirty="0">
                <a:effectLst/>
                <a:latin typeface="Cambria" panose="02040503050406030204" pitchFamily="18" charset="0"/>
              </a:rPr>
              <a:t> halde </a:t>
            </a:r>
            <a:r>
              <a:rPr lang="tr-TR" sz="1800" i="1" dirty="0" err="1">
                <a:effectLst/>
                <a:latin typeface="Cambria" panose="02040503050406030204" pitchFamily="18" charset="0"/>
              </a:rPr>
              <a:t>sözleşme</a:t>
            </a:r>
            <a:r>
              <a:rPr lang="tr-TR" sz="1800" i="1" dirty="0">
                <a:effectLst/>
                <a:latin typeface="Cambria" panose="02040503050406030204" pitchFamily="18" charset="0"/>
              </a:rPr>
              <a:t> belirsiz </a:t>
            </a:r>
            <a:r>
              <a:rPr lang="tr-TR" sz="1800" i="1" dirty="0" err="1">
                <a:effectLst/>
                <a:latin typeface="Cambria" panose="02040503050406030204" pitchFamily="18" charset="0"/>
              </a:rPr>
              <a:t>süreli</a:t>
            </a:r>
            <a:r>
              <a:rPr lang="tr-TR" sz="1800" i="1" dirty="0">
                <a:effectLst/>
                <a:latin typeface="Cambria" panose="02040503050406030204" pitchFamily="18" charset="0"/>
              </a:rPr>
              <a:t> sayılır. Belirli </a:t>
            </a:r>
            <a:r>
              <a:rPr lang="tr-TR" sz="1800" i="1" dirty="0" err="1">
                <a:effectLst/>
                <a:latin typeface="Cambria" panose="02040503050406030204" pitchFamily="18" charset="0"/>
              </a:rPr>
              <a:t>süreli</a:t>
            </a:r>
            <a:r>
              <a:rPr lang="tr-TR" sz="1800" i="1" dirty="0">
                <a:effectLst/>
                <a:latin typeface="Cambria" panose="02040503050406030204" pitchFamily="18" charset="0"/>
              </a:rPr>
              <a:t> </a:t>
            </a:r>
            <a:r>
              <a:rPr lang="tr-TR" sz="1800" i="1" dirty="0" err="1">
                <a:effectLst/>
                <a:latin typeface="Cambria" panose="02040503050406030204" pitchFamily="18" charset="0"/>
              </a:rPr>
              <a:t>işlerde</a:t>
            </a:r>
            <a:r>
              <a:rPr lang="tr-TR" sz="1800" i="1" dirty="0">
                <a:effectLst/>
                <a:latin typeface="Cambria" panose="02040503050406030204" pitchFamily="18" charset="0"/>
              </a:rPr>
              <a:t> veya belli bir </a:t>
            </a:r>
            <a:r>
              <a:rPr lang="tr-TR" sz="1800" i="1" dirty="0" err="1">
                <a:effectLst/>
                <a:latin typeface="Cambria" panose="02040503050406030204" pitchFamily="18" charset="0"/>
              </a:rPr>
              <a:t>işin</a:t>
            </a:r>
            <a:r>
              <a:rPr lang="tr-TR" sz="1800" i="1" dirty="0">
                <a:effectLst/>
                <a:latin typeface="Cambria" panose="02040503050406030204" pitchFamily="18" charset="0"/>
              </a:rPr>
              <a:t> tamamlanması veya belirli bir olgunun ortaya </a:t>
            </a:r>
            <a:r>
              <a:rPr lang="tr-TR" sz="1800" i="1" dirty="0" err="1">
                <a:effectLst/>
                <a:latin typeface="Cambria" panose="02040503050406030204" pitchFamily="18" charset="0"/>
              </a:rPr>
              <a:t>çıkması</a:t>
            </a:r>
            <a:r>
              <a:rPr lang="tr-TR" sz="1800" i="1" dirty="0">
                <a:effectLst/>
                <a:latin typeface="Cambria" panose="02040503050406030204" pitchFamily="18" charset="0"/>
              </a:rPr>
              <a:t> gibi objektif </a:t>
            </a:r>
            <a:r>
              <a:rPr lang="tr-TR" sz="1800" i="1" dirty="0" err="1">
                <a:effectLst/>
                <a:latin typeface="Cambria" panose="02040503050406030204" pitchFamily="18" charset="0"/>
              </a:rPr>
              <a:t>koşullara</a:t>
            </a:r>
            <a:r>
              <a:rPr lang="tr-TR" sz="1800" i="1" dirty="0">
                <a:effectLst/>
                <a:latin typeface="Cambria" panose="02040503050406030204" pitchFamily="18" charset="0"/>
              </a:rPr>
              <a:t> </a:t>
            </a:r>
            <a:r>
              <a:rPr lang="tr-TR" sz="1800" i="1" dirty="0" err="1">
                <a:effectLst/>
                <a:latin typeface="Cambria" panose="02040503050406030204" pitchFamily="18" charset="0"/>
              </a:rPr>
              <a:t>bağlı</a:t>
            </a:r>
            <a:r>
              <a:rPr lang="tr-TR" sz="1800" i="1" dirty="0">
                <a:effectLst/>
                <a:latin typeface="Cambria" panose="02040503050406030204" pitchFamily="18" charset="0"/>
              </a:rPr>
              <a:t> olarak </a:t>
            </a:r>
            <a:r>
              <a:rPr lang="tr-TR" sz="1800" i="1" dirty="0" err="1">
                <a:effectLst/>
                <a:latin typeface="Cambria" panose="02040503050406030204" pitchFamily="18" charset="0"/>
              </a:rPr>
              <a:t>işveren</a:t>
            </a:r>
            <a:r>
              <a:rPr lang="tr-TR" sz="1800" i="1" dirty="0">
                <a:effectLst/>
                <a:latin typeface="Cambria" panose="02040503050406030204" pitchFamily="18" charset="0"/>
              </a:rPr>
              <a:t> ile </a:t>
            </a:r>
            <a:r>
              <a:rPr lang="tr-TR" sz="1800" i="1" dirty="0" err="1">
                <a:effectLst/>
                <a:latin typeface="Cambria" panose="02040503050406030204" pitchFamily="18" charset="0"/>
              </a:rPr>
              <a:t>işçi</a:t>
            </a:r>
            <a:r>
              <a:rPr lang="tr-TR" sz="1800" i="1" dirty="0">
                <a:effectLst/>
                <a:latin typeface="Cambria" panose="02040503050406030204" pitchFamily="18" charset="0"/>
              </a:rPr>
              <a:t> arasında yazılı </a:t>
            </a:r>
            <a:r>
              <a:rPr lang="tr-TR" sz="1800" i="1" dirty="0" err="1">
                <a:effectLst/>
                <a:latin typeface="Cambria" panose="02040503050406030204" pitchFamily="18" charset="0"/>
              </a:rPr>
              <a:t>şekilde</a:t>
            </a:r>
            <a:r>
              <a:rPr lang="tr-TR" sz="1800" i="1" dirty="0">
                <a:effectLst/>
                <a:latin typeface="Cambria" panose="02040503050406030204" pitchFamily="18" charset="0"/>
              </a:rPr>
              <a:t> yapılan iş </a:t>
            </a:r>
            <a:r>
              <a:rPr lang="tr-TR" sz="1800" i="1" dirty="0" err="1">
                <a:effectLst/>
                <a:latin typeface="Cambria" panose="02040503050406030204" pitchFamily="18" charset="0"/>
              </a:rPr>
              <a:t>sözleşmesi</a:t>
            </a:r>
            <a:r>
              <a:rPr lang="tr-TR" sz="1800" i="1" dirty="0">
                <a:effectLst/>
                <a:latin typeface="Cambria" panose="02040503050406030204" pitchFamily="18" charset="0"/>
              </a:rPr>
              <a:t> belirli </a:t>
            </a:r>
            <a:r>
              <a:rPr lang="tr-TR" sz="1800" i="1" dirty="0" err="1">
                <a:effectLst/>
                <a:latin typeface="Cambria" panose="02040503050406030204" pitchFamily="18" charset="0"/>
              </a:rPr>
              <a:t>süreli</a:t>
            </a:r>
            <a:r>
              <a:rPr lang="tr-TR" sz="1800" i="1" dirty="0">
                <a:effectLst/>
                <a:latin typeface="Cambria" panose="02040503050406030204" pitchFamily="18" charset="0"/>
              </a:rPr>
              <a:t> iş </a:t>
            </a:r>
            <a:r>
              <a:rPr lang="tr-TR" sz="1800" i="1" dirty="0" err="1">
                <a:effectLst/>
                <a:latin typeface="Cambria" panose="02040503050406030204" pitchFamily="18" charset="0"/>
              </a:rPr>
              <a:t>sözleşmesidir</a:t>
            </a:r>
            <a:r>
              <a:rPr lang="tr-TR" sz="1800" i="1" dirty="0">
                <a:effectLst/>
                <a:latin typeface="Cambria" panose="02040503050406030204" pitchFamily="18" charset="0"/>
              </a:rPr>
              <a:t>” </a:t>
            </a:r>
            <a:r>
              <a:rPr lang="tr-TR" sz="1800" dirty="0">
                <a:effectLst/>
                <a:latin typeface="Cambria" panose="02040503050406030204" pitchFamily="18" charset="0"/>
              </a:rPr>
              <a:t>(m. 11/I). </a:t>
            </a:r>
            <a:r>
              <a:rPr lang="tr-TR" sz="1800" dirty="0" err="1">
                <a:effectLst/>
                <a:latin typeface="Cambria" panose="02040503050406030204" pitchFamily="18" charset="0"/>
              </a:rPr>
              <a:t>Böylece</a:t>
            </a:r>
            <a:r>
              <a:rPr lang="tr-TR" sz="1800" dirty="0">
                <a:effectLst/>
                <a:latin typeface="Cambria" panose="02040503050406030204" pitchFamily="18" charset="0"/>
              </a:rPr>
              <a:t> kanun koyucu </a:t>
            </a:r>
            <a:r>
              <a:rPr lang="tr-TR" sz="1800" dirty="0" err="1">
                <a:effectLst/>
                <a:latin typeface="Cambria" panose="02040503050406030204" pitchFamily="18" charset="0"/>
              </a:rPr>
              <a:t>sözleşmenin</a:t>
            </a:r>
            <a:r>
              <a:rPr lang="tr-TR" sz="1800" dirty="0">
                <a:effectLst/>
                <a:latin typeface="Cambria" panose="02040503050406030204" pitchFamily="18" charset="0"/>
              </a:rPr>
              <a:t> unsurlarını </a:t>
            </a:r>
            <a:r>
              <a:rPr lang="tr-TR" sz="1800" dirty="0" err="1">
                <a:effectLst/>
                <a:latin typeface="Cambria" panose="02040503050406030204" pitchFamily="18" charset="0"/>
              </a:rPr>
              <a:t>içerir</a:t>
            </a:r>
            <a:r>
              <a:rPr lang="tr-TR" sz="1800" dirty="0">
                <a:effectLst/>
                <a:latin typeface="Cambria" panose="02040503050406030204" pitchFamily="18" charset="0"/>
              </a:rPr>
              <a:t> bir tanım </a:t>
            </a:r>
            <a:r>
              <a:rPr lang="tr-TR" sz="1800" dirty="0" err="1">
                <a:effectLst/>
                <a:latin typeface="Cambria" panose="02040503050406030204" pitchFamily="18" charset="0"/>
              </a:rPr>
              <a:t>getirmiştir</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a:t>
            </a:r>
            <a:r>
              <a:rPr lang="tr-TR" sz="1800" dirty="0" err="1">
                <a:effectLst/>
                <a:latin typeface="Cambria" panose="02040503050406030204" pitchFamily="18" charset="0"/>
              </a:rPr>
              <a:t>ilişkisinin</a:t>
            </a:r>
            <a:r>
              <a:rPr lang="tr-TR" sz="1800" dirty="0">
                <a:effectLst/>
                <a:latin typeface="Cambria" panose="02040503050406030204" pitchFamily="18" charset="0"/>
              </a:rPr>
              <a:t> </a:t>
            </a:r>
            <a:r>
              <a:rPr lang="tr-TR" sz="1800" dirty="0" err="1">
                <a:effectLst/>
                <a:latin typeface="Cambria" panose="02040503050406030204" pitchFamily="18" charset="0"/>
              </a:rPr>
              <a:t>süreye</a:t>
            </a:r>
            <a:r>
              <a:rPr lang="tr-TR" sz="1800" dirty="0">
                <a:effectLst/>
                <a:latin typeface="Cambria" panose="02040503050406030204" pitchFamily="18" charset="0"/>
              </a:rPr>
              <a:t> </a:t>
            </a:r>
            <a:r>
              <a:rPr lang="tr-TR" sz="1800" dirty="0" err="1">
                <a:effectLst/>
                <a:latin typeface="Cambria" panose="02040503050406030204" pitchFamily="18" charset="0"/>
              </a:rPr>
              <a:t>bağlı</a:t>
            </a:r>
            <a:r>
              <a:rPr lang="tr-TR" sz="1800" dirty="0">
                <a:effectLst/>
                <a:latin typeface="Cambria" panose="02040503050406030204" pitchFamily="18" charset="0"/>
              </a:rPr>
              <a:t> olarak </a:t>
            </a:r>
            <a:r>
              <a:rPr lang="tr-TR" sz="1800" dirty="0" err="1">
                <a:effectLst/>
                <a:latin typeface="Cambria" panose="02040503050406030204" pitchFamily="18" charset="0"/>
              </a:rPr>
              <a:t>yapılmadığı</a:t>
            </a:r>
            <a:r>
              <a:rPr lang="tr-TR" sz="1800" dirty="0">
                <a:effectLst/>
                <a:latin typeface="Cambria" panose="02040503050406030204" pitchFamily="18" charset="0"/>
              </a:rPr>
              <a:t> hallerde belirsiz </a:t>
            </a:r>
            <a:r>
              <a:rPr lang="tr-TR" sz="1800" dirty="0" err="1">
                <a:effectLst/>
                <a:latin typeface="Cambria" panose="02040503050406030204" pitchFamily="18" charset="0"/>
              </a:rPr>
              <a:t>süreli</a:t>
            </a:r>
            <a:r>
              <a:rPr lang="tr-TR" sz="1800" dirty="0">
                <a:effectLst/>
                <a:latin typeface="Cambria" panose="02040503050406030204" pitchFamily="18" charset="0"/>
              </a:rPr>
              <a:t>, aksi halde 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konusu olur. </a:t>
            </a:r>
            <a:endParaRPr lang="tr-TR" dirty="0"/>
          </a:p>
          <a:p>
            <a:endParaRPr lang="tr-TR" dirty="0"/>
          </a:p>
        </p:txBody>
      </p:sp>
    </p:spTree>
    <p:extLst>
      <p:ext uri="{BB962C8B-B14F-4D97-AF65-F5344CB8AC3E}">
        <p14:creationId xmlns:p14="http://schemas.microsoft.com/office/powerpoint/2010/main" val="2062334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BF253A-34D1-0A05-CDE6-44FB98C84BAA}"/>
              </a:ext>
            </a:extLst>
          </p:cNvPr>
          <p:cNvSpPr>
            <a:spLocks noGrp="1"/>
          </p:cNvSpPr>
          <p:nvPr>
            <p:ph type="title"/>
          </p:nvPr>
        </p:nvSpPr>
        <p:spPr/>
        <p:txBody>
          <a:bodyPr>
            <a:normAutofit/>
          </a:bodyPr>
          <a:lstStyle/>
          <a:p>
            <a:pPr algn="ctr"/>
            <a:r>
              <a:rPr lang="tr-TR" sz="2400" b="1" dirty="0">
                <a:effectLst/>
                <a:latin typeface="Graphik"/>
              </a:rPr>
              <a:t>BELİRLİ SÜRENİN SONA ERMESİ </a:t>
            </a:r>
            <a:br>
              <a:rPr lang="tr-TR" sz="2400" dirty="0"/>
            </a:br>
            <a:endParaRPr lang="tr-TR" sz="2400" dirty="0"/>
          </a:p>
        </p:txBody>
      </p:sp>
      <p:sp>
        <p:nvSpPr>
          <p:cNvPr id="3" name="İçerik Yer Tutucusu 2">
            <a:extLst>
              <a:ext uri="{FF2B5EF4-FFF2-40B4-BE49-F238E27FC236}">
                <a16:creationId xmlns:a16="http://schemas.microsoft.com/office/drawing/2014/main" id="{3CA4415E-B8B4-1F28-DA5E-F123D9AC6A42}"/>
              </a:ext>
            </a:extLst>
          </p:cNvPr>
          <p:cNvSpPr>
            <a:spLocks noGrp="1"/>
          </p:cNvSpPr>
          <p:nvPr>
            <p:ph idx="1"/>
          </p:nvPr>
        </p:nvSpPr>
        <p:spPr/>
        <p:txBody>
          <a:bodyPr/>
          <a:lstStyle/>
          <a:p>
            <a:r>
              <a:rPr lang="tr-TR" sz="1800" dirty="0">
                <a:effectLst/>
                <a:latin typeface="Cambria" panose="02040503050406030204" pitchFamily="18" charset="0"/>
              </a:rPr>
              <a:t>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kural olarak </a:t>
            </a:r>
            <a:r>
              <a:rPr lang="tr-TR" sz="1800" dirty="0" err="1">
                <a:effectLst/>
                <a:latin typeface="Cambria" panose="02040503050406030204" pitchFamily="18" charset="0"/>
              </a:rPr>
              <a:t>süreli</a:t>
            </a:r>
            <a:r>
              <a:rPr lang="tr-TR" sz="1800" dirty="0">
                <a:effectLst/>
                <a:latin typeface="Cambria" panose="02040503050406030204" pitchFamily="18" charset="0"/>
              </a:rPr>
              <a:t> fesih bildirimi ile sona erdirilemez. </a:t>
            </a:r>
            <a:r>
              <a:rPr lang="tr-TR" sz="1800">
                <a:effectLst/>
                <a:latin typeface="Cambria" panose="02040503050406030204" pitchFamily="18" charset="0"/>
              </a:rPr>
              <a:t>Tarafları </a:t>
            </a:r>
            <a:r>
              <a:rPr lang="tr-TR" sz="1800" dirty="0">
                <a:effectLst/>
                <a:latin typeface="Cambria" panose="02040503050406030204" pitchFamily="18" charset="0"/>
              </a:rPr>
              <a:t>arasında </a:t>
            </a:r>
            <a:r>
              <a:rPr lang="tr-TR" sz="1800" dirty="0" err="1">
                <a:effectLst/>
                <a:latin typeface="Cambria" panose="02040503050406030204" pitchFamily="18" charset="0"/>
              </a:rPr>
              <a:t>geçerli</a:t>
            </a:r>
            <a:r>
              <a:rPr lang="tr-TR" sz="1800" dirty="0">
                <a:effectLst/>
                <a:latin typeface="Cambria" panose="02040503050406030204" pitchFamily="18" charset="0"/>
              </a:rPr>
              <a:t> bir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kurulmus</a:t>
            </a:r>
            <a:r>
              <a:rPr lang="tr-TR" sz="1800" dirty="0">
                <a:effectLst/>
                <a:latin typeface="Cambria" panose="02040503050406030204" pitchFamily="18" charset="0"/>
              </a:rPr>
              <a:t>̧ belirli </a:t>
            </a:r>
            <a:r>
              <a:rPr lang="tr-TR" sz="1800" dirty="0" err="1">
                <a:effectLst/>
                <a:latin typeface="Cambria" panose="02040503050406030204" pitchFamily="18" charset="0"/>
              </a:rPr>
              <a:t>süreli</a:t>
            </a:r>
            <a:r>
              <a:rPr lang="tr-TR" sz="1800" dirty="0">
                <a:effectLst/>
                <a:latin typeface="Cambria" panose="02040503050406030204" pitchFamily="18" charset="0"/>
              </a:rPr>
              <a:t> bir iş </a:t>
            </a:r>
            <a:r>
              <a:rPr lang="tr-TR" sz="1800" dirty="0" err="1">
                <a:effectLst/>
                <a:latin typeface="Cambria" panose="02040503050406030204" pitchFamily="18" charset="0"/>
              </a:rPr>
              <a:t>sözleşmesinin</a:t>
            </a:r>
            <a:r>
              <a:rPr lang="tr-TR" sz="1800" dirty="0">
                <a:effectLst/>
                <a:latin typeface="Cambria" panose="02040503050406030204" pitchFamily="18" charset="0"/>
              </a:rPr>
              <a:t> mevcut </a:t>
            </a:r>
            <a:r>
              <a:rPr lang="tr-TR" sz="1800" dirty="0" err="1">
                <a:effectLst/>
                <a:latin typeface="Cambria" panose="02040503050406030204" pitchFamily="18" charset="0"/>
              </a:rPr>
              <a:t>olduğu</a:t>
            </a:r>
            <a:r>
              <a:rPr lang="tr-TR" sz="1800" dirty="0">
                <a:effectLst/>
                <a:latin typeface="Cambria" panose="02040503050406030204" pitchFamily="18" charset="0"/>
              </a:rPr>
              <a:t> </a:t>
            </a:r>
            <a:r>
              <a:rPr lang="tr-TR" sz="1800" dirty="0" err="1">
                <a:effectLst/>
                <a:latin typeface="Cambria" panose="02040503050406030204" pitchFamily="18" charset="0"/>
              </a:rPr>
              <a:t>du</a:t>
            </a:r>
            <a:r>
              <a:rPr lang="tr-TR" sz="1800" dirty="0">
                <a:effectLst/>
                <a:latin typeface="Cambria" panose="02040503050406030204" pitchFamily="18" charset="0"/>
              </a:rPr>
              <a:t>- </a:t>
            </a:r>
            <a:r>
              <a:rPr lang="tr-TR" sz="1800" dirty="0" err="1">
                <a:effectLst/>
                <a:latin typeface="Cambria" panose="02040503050406030204" pitchFamily="18" charset="0"/>
              </a:rPr>
              <a:t>rumlarda</a:t>
            </a:r>
            <a:r>
              <a:rPr lang="tr-TR" sz="1800" dirty="0">
                <a:effectLst/>
                <a:latin typeface="Cambria" panose="02040503050406030204" pitchFamily="18" charset="0"/>
              </a:rPr>
              <a:t>, </a:t>
            </a:r>
            <a:r>
              <a:rPr lang="tr-TR" sz="1800" dirty="0" err="1">
                <a:effectLst/>
                <a:latin typeface="Cambria" panose="02040503050406030204" pitchFamily="18" charset="0"/>
              </a:rPr>
              <a:t>sözleşmede</a:t>
            </a:r>
            <a:r>
              <a:rPr lang="tr-TR" sz="1800" dirty="0">
                <a:effectLst/>
                <a:latin typeface="Cambria" panose="02040503050406030204" pitchFamily="18" charset="0"/>
              </a:rPr>
              <a:t> </a:t>
            </a:r>
            <a:r>
              <a:rPr lang="tr-TR" sz="1800" dirty="0" err="1">
                <a:effectLst/>
                <a:latin typeface="Cambria" panose="02040503050406030204" pitchFamily="18" charset="0"/>
              </a:rPr>
              <a:t>öngörülen</a:t>
            </a:r>
            <a:r>
              <a:rPr lang="tr-TR" sz="1800" dirty="0">
                <a:effectLst/>
                <a:latin typeface="Cambria" panose="02040503050406030204" pitchFamily="18" charset="0"/>
              </a:rPr>
              <a:t> </a:t>
            </a:r>
            <a:r>
              <a:rPr lang="tr-TR" sz="1800" dirty="0" err="1">
                <a:effectLst/>
                <a:latin typeface="Cambria" panose="02040503050406030204" pitchFamily="18" charset="0"/>
              </a:rPr>
              <a:t>sürenin</a:t>
            </a:r>
            <a:r>
              <a:rPr lang="tr-TR" sz="1800" dirty="0">
                <a:effectLst/>
                <a:latin typeface="Cambria" panose="02040503050406030204" pitchFamily="18" charset="0"/>
              </a:rPr>
              <a:t> dolması ile herhangi bir ihbarda bulunmaya gerek olmaksızın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kendiliğinden</a:t>
            </a:r>
            <a:r>
              <a:rPr lang="tr-TR" sz="1800" dirty="0">
                <a:effectLst/>
                <a:latin typeface="Cambria" panose="02040503050406030204" pitchFamily="18" charset="0"/>
              </a:rPr>
              <a:t> sona erer (TBK m. 430/I). Bu halde bir fesih </a:t>
            </a:r>
            <a:r>
              <a:rPr lang="tr-TR" sz="1800" dirty="0" err="1">
                <a:effectLst/>
                <a:latin typeface="Cambria" panose="02040503050406030204" pitchFamily="18" charset="0"/>
              </a:rPr>
              <a:t>söz</a:t>
            </a:r>
            <a:r>
              <a:rPr lang="tr-TR" sz="1800" dirty="0">
                <a:effectLst/>
                <a:latin typeface="Cambria" panose="02040503050406030204" pitchFamily="18" charset="0"/>
              </a:rPr>
              <a:t> konusu </a:t>
            </a:r>
            <a:r>
              <a:rPr lang="tr-TR" sz="1800" dirty="0" err="1">
                <a:effectLst/>
                <a:latin typeface="Cambria" panose="02040503050406030204" pitchFamily="18" charset="0"/>
              </a:rPr>
              <a:t>olmadığından</a:t>
            </a:r>
            <a:r>
              <a:rPr lang="tr-TR" sz="1800" dirty="0">
                <a:effectLst/>
                <a:latin typeface="Cambria" panose="02040503050406030204" pitchFamily="18" charset="0"/>
              </a:rPr>
              <a:t> feshe </a:t>
            </a:r>
            <a:r>
              <a:rPr lang="tr-TR" sz="1800" dirty="0" err="1">
                <a:effectLst/>
                <a:latin typeface="Cambria" panose="02040503050406030204" pitchFamily="18" charset="0"/>
              </a:rPr>
              <a:t>bağlı</a:t>
            </a:r>
            <a:r>
              <a:rPr lang="tr-TR" sz="1800" dirty="0">
                <a:effectLst/>
                <a:latin typeface="Cambria" panose="02040503050406030204" pitchFamily="18" charset="0"/>
              </a:rPr>
              <a:t> haklar da </a:t>
            </a:r>
            <a:r>
              <a:rPr lang="tr-TR" sz="1800" dirty="0" err="1">
                <a:effectLst/>
                <a:latin typeface="Cambria" panose="02040503050406030204" pitchFamily="18" charset="0"/>
              </a:rPr>
              <a:t>gündeme</a:t>
            </a:r>
            <a:r>
              <a:rPr lang="tr-TR" sz="1800" dirty="0">
                <a:effectLst/>
                <a:latin typeface="Cambria" panose="02040503050406030204" pitchFamily="18" charset="0"/>
              </a:rPr>
              <a:t> gelmez. Belirli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sözleşmelerinin</a:t>
            </a:r>
            <a:r>
              <a:rPr lang="tr-TR" sz="1800" dirty="0">
                <a:effectLst/>
                <a:latin typeface="Cambria" panose="02040503050406030204" pitchFamily="18" charset="0"/>
              </a:rPr>
              <a:t> en </a:t>
            </a:r>
            <a:r>
              <a:rPr lang="tr-TR" sz="1800" dirty="0" err="1">
                <a:effectLst/>
                <a:latin typeface="Cambria" panose="02040503050406030204" pitchFamily="18" charset="0"/>
              </a:rPr>
              <a:t>ka</a:t>
            </a:r>
            <a:r>
              <a:rPr lang="tr-TR" sz="1800" dirty="0">
                <a:effectLst/>
                <a:latin typeface="Cambria" panose="02040503050406030204" pitchFamily="18" charset="0"/>
              </a:rPr>
              <a:t>- </a:t>
            </a:r>
            <a:r>
              <a:rPr lang="tr-TR" sz="1800" dirty="0" err="1">
                <a:effectLst/>
                <a:latin typeface="Cambria" panose="02040503050406030204" pitchFamily="18" charset="0"/>
              </a:rPr>
              <a:t>rakteristik</a:t>
            </a:r>
            <a:r>
              <a:rPr lang="tr-TR" sz="1800" dirty="0">
                <a:effectLst/>
                <a:latin typeface="Cambria" panose="02040503050406030204" pitchFamily="18" charset="0"/>
              </a:rPr>
              <a:t> </a:t>
            </a:r>
            <a:r>
              <a:rPr lang="tr-TR" sz="1800" dirty="0" err="1">
                <a:effectLst/>
                <a:latin typeface="Cambria" panose="02040503050406030204" pitchFamily="18" charset="0"/>
              </a:rPr>
              <a:t>özelliği</a:t>
            </a:r>
            <a:r>
              <a:rPr lang="tr-TR" sz="1800" dirty="0">
                <a:effectLst/>
                <a:latin typeface="Cambria" panose="02040503050406030204" pitchFamily="18" charset="0"/>
              </a:rPr>
              <a:t> de budur. Taraflarca iş </a:t>
            </a:r>
            <a:r>
              <a:rPr lang="tr-TR" sz="1800" dirty="0" err="1">
                <a:effectLst/>
                <a:latin typeface="Cambria" panose="02040503050406030204" pitchFamily="18" charset="0"/>
              </a:rPr>
              <a:t>sözleşmesinin</a:t>
            </a:r>
            <a:r>
              <a:rPr lang="tr-TR" sz="1800" dirty="0">
                <a:effectLst/>
                <a:latin typeface="Cambria" panose="02040503050406030204" pitchFamily="18" charset="0"/>
              </a:rPr>
              <a:t> bir takvim birimi esas alınarak sü- reye </a:t>
            </a:r>
            <a:r>
              <a:rPr lang="tr-TR" sz="1800" dirty="0" err="1">
                <a:effectLst/>
                <a:latin typeface="Cambria" panose="02040503050406030204" pitchFamily="18" charset="0"/>
              </a:rPr>
              <a:t>bağlandığı</a:t>
            </a:r>
            <a:r>
              <a:rPr lang="tr-TR" sz="1800" dirty="0">
                <a:effectLst/>
                <a:latin typeface="Cambria" panose="02040503050406030204" pitchFamily="18" charset="0"/>
              </a:rPr>
              <a:t> hallerde, </a:t>
            </a:r>
            <a:r>
              <a:rPr lang="tr-TR" sz="1800" dirty="0" err="1">
                <a:effectLst/>
                <a:latin typeface="Cambria" panose="02040503050406030204" pitchFamily="18" charset="0"/>
              </a:rPr>
              <a:t>sözleşme</a:t>
            </a:r>
            <a:r>
              <a:rPr lang="tr-TR" sz="1800" dirty="0">
                <a:effectLst/>
                <a:latin typeface="Cambria" panose="02040503050406030204" pitchFamily="18" charset="0"/>
              </a:rPr>
              <a:t> </a:t>
            </a:r>
            <a:r>
              <a:rPr lang="tr-TR" sz="1800" dirty="0" err="1">
                <a:effectLst/>
                <a:latin typeface="Cambria" panose="02040503050406030204" pitchFamily="18" charset="0"/>
              </a:rPr>
              <a:t>kararlaştırılan</a:t>
            </a:r>
            <a:r>
              <a:rPr lang="tr-TR" sz="1800" dirty="0">
                <a:effectLst/>
                <a:latin typeface="Cambria" panose="02040503050406030204" pitchFamily="18" charset="0"/>
              </a:rPr>
              <a:t> an itibariyle </a:t>
            </a:r>
            <a:r>
              <a:rPr lang="tr-TR" sz="1800" dirty="0" err="1">
                <a:effectLst/>
                <a:latin typeface="Cambria" panose="02040503050406030204" pitchFamily="18" charset="0"/>
              </a:rPr>
              <a:t>kendiliğinden</a:t>
            </a:r>
            <a:r>
              <a:rPr lang="tr-TR" sz="1800" dirty="0">
                <a:effectLst/>
                <a:latin typeface="Cambria" panose="02040503050406030204" pitchFamily="18" charset="0"/>
              </a:rPr>
              <a:t> sona erecektir. </a:t>
            </a:r>
            <a:r>
              <a:rPr lang="tr-TR" sz="1800" dirty="0" err="1">
                <a:effectLst/>
                <a:latin typeface="Cambria" panose="02040503050406030204" pitchFamily="18" charset="0"/>
              </a:rPr>
              <a:t>Örneğin</a:t>
            </a:r>
            <a:r>
              <a:rPr lang="tr-TR" sz="1800" dirty="0">
                <a:effectLst/>
                <a:latin typeface="Cambria" panose="02040503050406030204" pitchFamily="18" charset="0"/>
              </a:rPr>
              <a:t>, iş </a:t>
            </a:r>
            <a:r>
              <a:rPr lang="tr-TR" sz="1800" dirty="0" err="1">
                <a:effectLst/>
                <a:latin typeface="Cambria" panose="02040503050406030204" pitchFamily="18" charset="0"/>
              </a:rPr>
              <a:t>sözleşmesinde</a:t>
            </a:r>
            <a:r>
              <a:rPr lang="tr-TR" sz="1800" dirty="0">
                <a:effectLst/>
                <a:latin typeface="Cambria" panose="02040503050406030204" pitchFamily="18" charset="0"/>
              </a:rPr>
              <a:t> </a:t>
            </a:r>
            <a:r>
              <a:rPr lang="tr-TR" sz="1800" dirty="0" err="1">
                <a:effectLst/>
                <a:latin typeface="Cambria" panose="02040503050406030204" pitchFamily="18" charset="0"/>
              </a:rPr>
              <a:t>sözleşmenin</a:t>
            </a:r>
            <a:r>
              <a:rPr lang="tr-TR" sz="1800" dirty="0">
                <a:effectLst/>
                <a:latin typeface="Cambria" panose="02040503050406030204" pitchFamily="18" charset="0"/>
              </a:rPr>
              <a:t> 1.1.2025 tarihinde sona </a:t>
            </a:r>
            <a:r>
              <a:rPr lang="tr-TR" sz="1800" dirty="0" err="1">
                <a:effectLst/>
                <a:latin typeface="Cambria" panose="02040503050406030204" pitchFamily="18" charset="0"/>
              </a:rPr>
              <a:t>ereceği</a:t>
            </a:r>
            <a:r>
              <a:rPr lang="tr-TR" sz="1800" dirty="0">
                <a:effectLst/>
                <a:latin typeface="Cambria" panose="02040503050406030204" pitchFamily="18" charset="0"/>
              </a:rPr>
              <a:t> </a:t>
            </a:r>
            <a:r>
              <a:rPr lang="tr-TR" sz="1800" dirty="0" err="1">
                <a:effectLst/>
                <a:latin typeface="Cambria" panose="02040503050406030204" pitchFamily="18" charset="0"/>
              </a:rPr>
              <a:t>kararlaştırılmışsa</a:t>
            </a:r>
            <a:r>
              <a:rPr lang="tr-TR" sz="1800" dirty="0">
                <a:effectLst/>
                <a:latin typeface="Cambria" panose="02040503050406030204" pitchFamily="18" charset="0"/>
              </a:rPr>
              <a:t>, taraflarca ayrıca bir bildirimde bulunulması gerekmeksizin belirlenen tarihte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kendiliğinden</a:t>
            </a:r>
            <a:r>
              <a:rPr lang="tr-TR" sz="1800" dirty="0">
                <a:effectLst/>
                <a:latin typeface="Cambria" panose="02040503050406030204" pitchFamily="18" charset="0"/>
              </a:rPr>
              <a:t> sona erecektir. </a:t>
            </a:r>
            <a:endParaRPr lang="tr-TR" dirty="0"/>
          </a:p>
        </p:txBody>
      </p:sp>
    </p:spTree>
    <p:extLst>
      <p:ext uri="{BB962C8B-B14F-4D97-AF65-F5344CB8AC3E}">
        <p14:creationId xmlns:p14="http://schemas.microsoft.com/office/powerpoint/2010/main" val="3587350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CBCBE7-AE35-C1E6-0925-335E76189ACA}"/>
              </a:ext>
            </a:extLst>
          </p:cNvPr>
          <p:cNvSpPr>
            <a:spLocks noGrp="1"/>
          </p:cNvSpPr>
          <p:nvPr>
            <p:ph type="title"/>
          </p:nvPr>
        </p:nvSpPr>
        <p:spPr/>
        <p:txBody>
          <a:bodyPr>
            <a:normAutofit/>
          </a:bodyPr>
          <a:lstStyle/>
          <a:p>
            <a:pPr algn="ctr"/>
            <a:r>
              <a:rPr lang="tr-TR" sz="2800" b="1" dirty="0">
                <a:effectLst/>
                <a:latin typeface="Graphik"/>
              </a:rPr>
              <a:t>ÖLÜM </a:t>
            </a:r>
            <a:br>
              <a:rPr lang="tr-TR" sz="2800" dirty="0"/>
            </a:br>
            <a:endParaRPr lang="tr-TR" sz="2800" dirty="0"/>
          </a:p>
        </p:txBody>
      </p:sp>
      <p:sp>
        <p:nvSpPr>
          <p:cNvPr id="3" name="İçerik Yer Tutucusu 2">
            <a:extLst>
              <a:ext uri="{FF2B5EF4-FFF2-40B4-BE49-F238E27FC236}">
                <a16:creationId xmlns:a16="http://schemas.microsoft.com/office/drawing/2014/main" id="{F7FB584E-3FF6-1FE7-5D63-08EE81092615}"/>
              </a:ext>
            </a:extLst>
          </p:cNvPr>
          <p:cNvSpPr>
            <a:spLocks noGrp="1"/>
          </p:cNvSpPr>
          <p:nvPr>
            <p:ph idx="1"/>
          </p:nvPr>
        </p:nvSpPr>
        <p:spPr/>
        <p:txBody>
          <a:bodyPr>
            <a:normAutofit/>
          </a:bodyPr>
          <a:lstStyle/>
          <a:p>
            <a:r>
              <a:rPr lang="tr-TR" sz="1800" b="1" dirty="0">
                <a:effectLst/>
                <a:latin typeface="Graphik"/>
              </a:rPr>
              <a:t>1. İŞÇİNİN ÖLÜMÜ </a:t>
            </a:r>
            <a:endParaRPr lang="tr-TR" dirty="0"/>
          </a:p>
          <a:p>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kişiliğine</a:t>
            </a:r>
            <a:r>
              <a:rPr lang="tr-TR" sz="1800" dirty="0">
                <a:effectLst/>
                <a:latin typeface="Cambria" panose="02040503050406030204" pitchFamily="18" charset="0"/>
              </a:rPr>
              <a:t> </a:t>
            </a:r>
            <a:r>
              <a:rPr lang="tr-TR" sz="1800" dirty="0" err="1">
                <a:effectLst/>
                <a:latin typeface="Cambria" panose="02040503050406030204" pitchFamily="18" charset="0"/>
              </a:rPr>
              <a:t>bağlı</a:t>
            </a:r>
            <a:r>
              <a:rPr lang="tr-TR" sz="1800" dirty="0">
                <a:effectLst/>
                <a:latin typeface="Cambria" panose="02040503050406030204" pitchFamily="18" charset="0"/>
              </a:rPr>
              <a:t> bir </a:t>
            </a:r>
            <a:r>
              <a:rPr lang="tr-TR" sz="1800" dirty="0" err="1">
                <a:effectLst/>
                <a:latin typeface="Cambria" panose="02040503050406030204" pitchFamily="18" charset="0"/>
              </a:rPr>
              <a:t>sözleşme</a:t>
            </a:r>
            <a:r>
              <a:rPr lang="tr-TR" sz="1800" dirty="0">
                <a:effectLst/>
                <a:latin typeface="Cambria" panose="02040503050406030204" pitchFamily="18" charset="0"/>
              </a:rPr>
              <a:t> olma </a:t>
            </a:r>
            <a:r>
              <a:rPr lang="tr-TR" sz="1800" dirty="0" err="1">
                <a:effectLst/>
                <a:latin typeface="Cambria" panose="02040503050406030204" pitchFamily="18" charset="0"/>
              </a:rPr>
              <a:t>niteliği</a:t>
            </a:r>
            <a:r>
              <a:rPr lang="tr-TR" sz="1800" dirty="0">
                <a:effectLst/>
                <a:latin typeface="Cambria" panose="02040503050406030204" pitchFamily="18" charset="0"/>
              </a:rPr>
              <a:t> ve </a:t>
            </a:r>
            <a:r>
              <a:rPr lang="tr-TR" sz="1800" dirty="0" err="1">
                <a:effectLst/>
                <a:latin typeface="Cambria" panose="02040503050406030204" pitchFamily="18" charset="0"/>
              </a:rPr>
              <a:t>Türk</a:t>
            </a:r>
            <a:r>
              <a:rPr lang="tr-TR" sz="1800" dirty="0">
                <a:effectLst/>
                <a:latin typeface="Cambria" panose="02040503050406030204" pitchFamily="18" charset="0"/>
              </a:rPr>
              <a:t> </a:t>
            </a:r>
            <a:r>
              <a:rPr lang="tr-TR" sz="1800" dirty="0" err="1">
                <a:effectLst/>
                <a:latin typeface="Cambria" panose="02040503050406030204" pitchFamily="18" charset="0"/>
              </a:rPr>
              <a:t>Borçlar</a:t>
            </a:r>
            <a:r>
              <a:rPr lang="tr-TR" sz="1800" dirty="0">
                <a:effectLst/>
                <a:latin typeface="Cambria" panose="02040503050406030204" pitchFamily="18" charset="0"/>
              </a:rPr>
              <a:t> Kanunu m. 395 uyarınca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işi</a:t>
            </a:r>
            <a:r>
              <a:rPr lang="tr-TR" sz="1800" dirty="0">
                <a:effectLst/>
                <a:latin typeface="Cambria" panose="02040503050406030204" pitchFamily="18" charset="0"/>
              </a:rPr>
              <a:t> bizzat ifa etmesi kuralı </a:t>
            </a:r>
            <a:r>
              <a:rPr lang="tr-TR" sz="1800" dirty="0" err="1">
                <a:effectLst/>
                <a:latin typeface="Cambria" panose="02040503050406030204" pitchFamily="18" charset="0"/>
              </a:rPr>
              <a:t>gereğince</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türu</a:t>
            </a:r>
            <a:r>
              <a:rPr lang="tr-TR" sz="1800" dirty="0">
                <a:effectLst/>
                <a:latin typeface="Cambria" panose="02040503050406030204" pitchFamily="18" charset="0"/>
              </a:rPr>
              <a:t>̈ ne olursa olsun,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ölümu</a:t>
            </a:r>
            <a:r>
              <a:rPr lang="tr-TR" sz="1800" b="1" dirty="0">
                <a:effectLst/>
                <a:latin typeface="Cambria" panose="02040503050406030204" pitchFamily="18" charset="0"/>
              </a:rPr>
              <a:t>̈ ile </a:t>
            </a:r>
            <a:r>
              <a:rPr lang="tr-TR" sz="1800" b="1" dirty="0" err="1">
                <a:effectLst/>
                <a:latin typeface="Cambria" panose="02040503050406030204" pitchFamily="18" charset="0"/>
              </a:rPr>
              <a:t>kendiliğinden</a:t>
            </a:r>
            <a:r>
              <a:rPr lang="tr-TR" sz="1800" b="1" dirty="0">
                <a:effectLst/>
                <a:latin typeface="Cambria" panose="02040503050406030204" pitchFamily="18" charset="0"/>
              </a:rPr>
              <a:t> sona erer </a:t>
            </a:r>
            <a:r>
              <a:rPr lang="tr-TR" sz="1800" dirty="0">
                <a:effectLst/>
                <a:latin typeface="Cambria" panose="02040503050406030204" pitchFamily="18" charset="0"/>
              </a:rPr>
              <a:t>(TBK m. 440). </a:t>
            </a:r>
          </a:p>
          <a:p>
            <a:r>
              <a:rPr lang="tr-TR" sz="1800" dirty="0" err="1">
                <a:latin typeface="Cambria" panose="02040503050406030204" pitchFamily="18" charset="0"/>
              </a:rPr>
              <a:t>İ</a:t>
            </a:r>
            <a:r>
              <a:rPr lang="tr-TR" sz="1800" dirty="0" err="1">
                <a:effectLst/>
                <a:latin typeface="Cambria" panose="02040503050406030204" pitchFamily="18" charset="0"/>
              </a:rPr>
              <a:t>şveren</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sag</a:t>
            </a:r>
            <a:r>
              <a:rPr lang="tr-TR" sz="1800" dirty="0">
                <a:effectLst/>
                <a:latin typeface="Cambria" panose="02040503050406030204" pitchFamily="18" charset="0"/>
              </a:rPr>
              <a:t>̆ kalan </a:t>
            </a:r>
            <a:r>
              <a:rPr lang="tr-TR" sz="1800" dirty="0" err="1">
                <a:effectLst/>
                <a:latin typeface="Cambria" panose="02040503050406030204" pitchFamily="18" charset="0"/>
              </a:rPr>
              <a:t>eşine</a:t>
            </a:r>
            <a:r>
              <a:rPr lang="tr-TR" sz="1800" dirty="0">
                <a:effectLst/>
                <a:latin typeface="Cambria" panose="02040503050406030204" pitchFamily="18" charset="0"/>
              </a:rPr>
              <a:t> ve ergin olmayan </a:t>
            </a:r>
            <a:r>
              <a:rPr lang="tr-TR" sz="1800" dirty="0" err="1">
                <a:effectLst/>
                <a:latin typeface="Cambria" panose="02040503050406030204" pitchFamily="18" charset="0"/>
              </a:rPr>
              <a:t>çocuklarına</a:t>
            </a:r>
            <a:r>
              <a:rPr lang="tr-TR" sz="1800" dirty="0">
                <a:effectLst/>
                <a:latin typeface="Cambria" panose="02040503050406030204" pitchFamily="18" charset="0"/>
              </a:rPr>
              <a:t>, yoksa bakmakla </a:t>
            </a:r>
            <a:r>
              <a:rPr lang="tr-TR" sz="1800" dirty="0" err="1">
                <a:effectLst/>
                <a:latin typeface="Cambria" panose="02040503050406030204" pitchFamily="18" charset="0"/>
              </a:rPr>
              <a:t>yükümlu</a:t>
            </a:r>
            <a:r>
              <a:rPr lang="tr-TR" sz="1800" dirty="0">
                <a:effectLst/>
                <a:latin typeface="Cambria" panose="02040503050406030204" pitchFamily="18" charset="0"/>
              </a:rPr>
              <a:t>̈ </a:t>
            </a:r>
            <a:r>
              <a:rPr lang="tr-TR" sz="1800" dirty="0" err="1">
                <a:effectLst/>
                <a:latin typeface="Cambria" panose="02040503050406030204" pitchFamily="18" charset="0"/>
              </a:rPr>
              <a:t>olduğu</a:t>
            </a:r>
            <a:r>
              <a:rPr lang="tr-TR" sz="1800" dirty="0">
                <a:effectLst/>
                <a:latin typeface="Cambria" panose="02040503050406030204" pitchFamily="18" charset="0"/>
              </a:rPr>
              <a:t> </a:t>
            </a:r>
            <a:r>
              <a:rPr lang="tr-TR" sz="1800" dirty="0" err="1">
                <a:effectLst/>
                <a:latin typeface="Cambria" panose="02040503050406030204" pitchFamily="18" charset="0"/>
              </a:rPr>
              <a:t>kişilere</a:t>
            </a:r>
            <a:r>
              <a:rPr lang="tr-TR" sz="1800" dirty="0">
                <a:effectLst/>
                <a:latin typeface="Cambria" panose="02040503050406030204" pitchFamily="18" charset="0"/>
              </a:rPr>
              <a:t>, </a:t>
            </a:r>
            <a:r>
              <a:rPr lang="tr-TR" sz="1800" dirty="0" err="1">
                <a:effectLst/>
                <a:latin typeface="Cambria" panose="02040503050406030204" pitchFamily="18" charset="0"/>
              </a:rPr>
              <a:t>ölüm</a:t>
            </a:r>
            <a:r>
              <a:rPr lang="tr-TR" sz="1800" dirty="0">
                <a:effectLst/>
                <a:latin typeface="Cambria" panose="02040503050406030204" pitchFamily="18" charset="0"/>
              </a:rPr>
              <a:t> </a:t>
            </a:r>
            <a:r>
              <a:rPr lang="tr-TR" sz="1800" dirty="0" err="1">
                <a:effectLst/>
                <a:latin typeface="Cambria" panose="02040503050406030204" pitchFamily="18" charset="0"/>
              </a:rPr>
              <a:t>gününden</a:t>
            </a:r>
            <a:r>
              <a:rPr lang="tr-TR" sz="1800" dirty="0">
                <a:effectLst/>
                <a:latin typeface="Cambria" panose="02040503050406030204" pitchFamily="18" charset="0"/>
              </a:rPr>
              <a:t> </a:t>
            </a:r>
            <a:r>
              <a:rPr lang="tr-TR" sz="1800" dirty="0" err="1">
                <a:effectLst/>
                <a:latin typeface="Cambria" panose="02040503050406030204" pitchFamily="18" charset="0"/>
              </a:rPr>
              <a:t>başlayarak</a:t>
            </a:r>
            <a:r>
              <a:rPr lang="tr-TR" sz="1800" dirty="0">
                <a:effectLst/>
                <a:latin typeface="Cambria" panose="02040503050406030204" pitchFamily="18" charset="0"/>
              </a:rPr>
              <a:t> bir aylık; iş </a:t>
            </a:r>
            <a:r>
              <a:rPr lang="tr-TR" sz="1800" dirty="0" err="1">
                <a:effectLst/>
                <a:latin typeface="Cambria" panose="02040503050406030204" pitchFamily="18" charset="0"/>
              </a:rPr>
              <a:t>ilişkisi</a:t>
            </a:r>
            <a:r>
              <a:rPr lang="tr-TR" sz="1800" dirty="0">
                <a:effectLst/>
                <a:latin typeface="Cambria" panose="02040503050406030204" pitchFamily="18" charset="0"/>
              </a:rPr>
              <a:t> </a:t>
            </a:r>
            <a:r>
              <a:rPr lang="tr-TR" sz="1800" dirty="0" err="1">
                <a:effectLst/>
                <a:latin typeface="Cambria" panose="02040503050406030204" pitchFamily="18" charset="0"/>
              </a:rPr>
              <a:t>bes</a:t>
            </a:r>
            <a:r>
              <a:rPr lang="tr-TR" sz="1800" dirty="0">
                <a:effectLst/>
                <a:latin typeface="Cambria" panose="02040503050406030204" pitchFamily="18" charset="0"/>
              </a:rPr>
              <a:t>̧ yıldan uzun bir </a:t>
            </a:r>
            <a:r>
              <a:rPr lang="tr-TR" sz="1800" dirty="0" err="1">
                <a:effectLst/>
                <a:latin typeface="Cambria" panose="02040503050406030204" pitchFamily="18" charset="0"/>
              </a:rPr>
              <a:t>süre</a:t>
            </a:r>
            <a:r>
              <a:rPr lang="tr-TR" sz="1800" dirty="0">
                <a:effectLst/>
                <a:latin typeface="Cambria" panose="02040503050406030204" pitchFamily="18" charset="0"/>
              </a:rPr>
              <a:t> devam </a:t>
            </a:r>
            <a:r>
              <a:rPr lang="tr-TR" sz="1800" dirty="0" err="1">
                <a:effectLst/>
                <a:latin typeface="Cambria" panose="02040503050406030204" pitchFamily="18" charset="0"/>
              </a:rPr>
              <a:t>etmişse</a:t>
            </a:r>
            <a:r>
              <a:rPr lang="tr-TR" sz="1800" dirty="0">
                <a:effectLst/>
                <a:latin typeface="Cambria" panose="02040503050406030204" pitchFamily="18" charset="0"/>
              </a:rPr>
              <a:t> iki aylık </a:t>
            </a:r>
            <a:r>
              <a:rPr lang="tr-TR" sz="1800" dirty="0" err="1">
                <a:effectLst/>
                <a:latin typeface="Cambria" panose="02040503050406030204" pitchFamily="18" charset="0"/>
              </a:rPr>
              <a:t>ücret</a:t>
            </a:r>
            <a:r>
              <a:rPr lang="tr-TR" sz="1800" dirty="0">
                <a:effectLst/>
                <a:latin typeface="Cambria" panose="02040503050406030204" pitchFamily="18" charset="0"/>
              </a:rPr>
              <a:t> tutarında </a:t>
            </a:r>
            <a:r>
              <a:rPr lang="tr-TR" sz="1800" b="1" dirty="0">
                <a:effectLst/>
                <a:latin typeface="Cambria" panose="02040503050406030204" pitchFamily="18" charset="0"/>
              </a:rPr>
              <a:t>“</a:t>
            </a:r>
            <a:r>
              <a:rPr lang="tr-TR" sz="1800" b="1" dirty="0" err="1">
                <a:effectLst/>
                <a:latin typeface="Cambria" panose="02040503050406030204" pitchFamily="18" charset="0"/>
              </a:rPr>
              <a:t>ölüm</a:t>
            </a:r>
            <a:r>
              <a:rPr lang="tr-TR" sz="1800" b="1" dirty="0">
                <a:effectLst/>
                <a:latin typeface="Cambria" panose="02040503050406030204" pitchFamily="18" charset="0"/>
              </a:rPr>
              <a:t> tazminatı” </a:t>
            </a:r>
            <a:r>
              <a:rPr lang="tr-TR" sz="1800" dirty="0" err="1">
                <a:effectLst/>
                <a:latin typeface="Cambria" panose="02040503050406030204" pitchFamily="18" charset="0"/>
              </a:rPr>
              <a:t>ödemekle</a:t>
            </a:r>
            <a:r>
              <a:rPr lang="tr-TR" sz="1800" dirty="0">
                <a:effectLst/>
                <a:latin typeface="Cambria" panose="02040503050406030204" pitchFamily="18" charset="0"/>
              </a:rPr>
              <a:t> </a:t>
            </a:r>
            <a:r>
              <a:rPr lang="tr-TR" sz="1800" dirty="0" err="1">
                <a:effectLst/>
                <a:latin typeface="Cambria" panose="02040503050406030204" pitchFamily="18" charset="0"/>
              </a:rPr>
              <a:t>yükümlüdür</a:t>
            </a:r>
            <a:r>
              <a:rPr lang="tr-TR" sz="1800" dirty="0">
                <a:effectLst/>
                <a:latin typeface="Cambria" panose="02040503050406030204" pitchFamily="18" charset="0"/>
              </a:rPr>
              <a:t> (TBK m. 440). Birden fazla hak sahibinin </a:t>
            </a:r>
            <a:r>
              <a:rPr lang="tr-TR" sz="1800" dirty="0" err="1">
                <a:effectLst/>
                <a:latin typeface="Cambria" panose="02040503050406030204" pitchFamily="18" charset="0"/>
              </a:rPr>
              <a:t>bulunduğu</a:t>
            </a:r>
            <a:r>
              <a:rPr lang="tr-TR" sz="1800" dirty="0">
                <a:effectLst/>
                <a:latin typeface="Cambria" panose="02040503050406030204" pitchFamily="18" charset="0"/>
              </a:rPr>
              <a:t> durumlarda </a:t>
            </a:r>
            <a:r>
              <a:rPr lang="tr-TR" sz="1800" dirty="0" err="1">
                <a:effectLst/>
                <a:latin typeface="Cambria" panose="02040503050406030204" pitchFamily="18" charset="0"/>
              </a:rPr>
              <a:t>ödeme</a:t>
            </a:r>
            <a:r>
              <a:rPr lang="tr-TR" sz="1800" dirty="0">
                <a:effectLst/>
                <a:latin typeface="Cambria" panose="02040503050406030204" pitchFamily="18" charset="0"/>
              </a:rPr>
              <a:t> </a:t>
            </a:r>
            <a:r>
              <a:rPr lang="tr-TR" sz="1800" dirty="0" err="1">
                <a:effectLst/>
                <a:latin typeface="Cambria" panose="02040503050406030204" pitchFamily="18" charset="0"/>
              </a:rPr>
              <a:t>eşit</a:t>
            </a:r>
            <a:r>
              <a:rPr lang="tr-TR" sz="1800" dirty="0">
                <a:effectLst/>
                <a:latin typeface="Cambria" panose="02040503050406030204" pitchFamily="18" charset="0"/>
              </a:rPr>
              <a:t> </a:t>
            </a:r>
            <a:r>
              <a:rPr lang="tr-TR" sz="1800" dirty="0" err="1">
                <a:effectLst/>
                <a:latin typeface="Cambria" panose="02040503050406030204" pitchFamily="18" charset="0"/>
              </a:rPr>
              <a:t>şekilde</a:t>
            </a:r>
            <a:r>
              <a:rPr lang="tr-TR" sz="1800" dirty="0">
                <a:effectLst/>
                <a:latin typeface="Cambria" panose="02040503050406030204" pitchFamily="18" charset="0"/>
              </a:rPr>
              <a:t> </a:t>
            </a:r>
            <a:r>
              <a:rPr lang="tr-TR" sz="1800" dirty="0" err="1">
                <a:effectLst/>
                <a:latin typeface="Cambria" panose="02040503050406030204" pitchFamily="18" charset="0"/>
              </a:rPr>
              <a:t>dağıtılır</a:t>
            </a:r>
            <a:r>
              <a:rPr lang="tr-TR" sz="1800" dirty="0">
                <a:effectLst/>
                <a:latin typeface="Cambria" panose="02040503050406030204" pitchFamily="18" charset="0"/>
              </a:rPr>
              <a:t>. </a:t>
            </a:r>
            <a:r>
              <a:rPr lang="tr-TR" sz="1800" dirty="0" err="1">
                <a:effectLst/>
                <a:latin typeface="Cambria" panose="02040503050406030204" pitchFamily="18" charset="0"/>
              </a:rPr>
              <a:t>Düzenleme</a:t>
            </a:r>
            <a:r>
              <a:rPr lang="tr-TR" sz="1800" dirty="0">
                <a:effectLst/>
                <a:latin typeface="Cambria" panose="02040503050406030204" pitchFamily="18" charset="0"/>
              </a:rPr>
              <a:t> </a:t>
            </a:r>
            <a:r>
              <a:rPr lang="tr-TR" sz="1800" dirty="0" err="1">
                <a:effectLst/>
                <a:latin typeface="Cambria" panose="02040503050406030204" pitchFamily="18" charset="0"/>
              </a:rPr>
              <a:t>İs</a:t>
            </a:r>
            <a:r>
              <a:rPr lang="tr-TR" sz="1800" dirty="0">
                <a:effectLst/>
                <a:latin typeface="Cambria" panose="02040503050406030204" pitchFamily="18" charset="0"/>
              </a:rPr>
              <a:t>̧ Kanunu ve Deniz </a:t>
            </a:r>
            <a:r>
              <a:rPr lang="tr-TR" sz="1800" dirty="0" err="1">
                <a:effectLst/>
                <a:latin typeface="Cambria" panose="02040503050406030204" pitchFamily="18" charset="0"/>
              </a:rPr>
              <a:t>İs</a:t>
            </a:r>
            <a:r>
              <a:rPr lang="tr-TR" sz="1800" dirty="0">
                <a:effectLst/>
                <a:latin typeface="Cambria" panose="02040503050406030204" pitchFamily="18" charset="0"/>
              </a:rPr>
              <a:t>̧ Kanunu kapsamındaki </a:t>
            </a:r>
            <a:r>
              <a:rPr lang="tr-TR" sz="1800" dirty="0" err="1">
                <a:effectLst/>
                <a:latin typeface="Cambria" panose="02040503050406030204" pitchFamily="18" charset="0"/>
              </a:rPr>
              <a:t>işçilere</a:t>
            </a:r>
            <a:r>
              <a:rPr lang="tr-TR" sz="1800" dirty="0">
                <a:effectLst/>
                <a:latin typeface="Cambria" panose="02040503050406030204" pitchFamily="18" charset="0"/>
              </a:rPr>
              <a:t> de uygulanmalıdır. </a:t>
            </a:r>
            <a:endParaRPr lang="tr-TR" dirty="0"/>
          </a:p>
          <a:p>
            <a:endParaRPr lang="tr-TR" dirty="0"/>
          </a:p>
        </p:txBody>
      </p:sp>
    </p:spTree>
    <p:extLst>
      <p:ext uri="{BB962C8B-B14F-4D97-AF65-F5344CB8AC3E}">
        <p14:creationId xmlns:p14="http://schemas.microsoft.com/office/powerpoint/2010/main" val="116551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57B76-7DAA-2431-8227-22A044076F2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2165EF1-8E4A-8099-79FE-B703EA4040C0}"/>
              </a:ext>
            </a:extLst>
          </p:cNvPr>
          <p:cNvSpPr>
            <a:spLocks noGrp="1"/>
          </p:cNvSpPr>
          <p:nvPr>
            <p:ph idx="1"/>
          </p:nvPr>
        </p:nvSpPr>
        <p:spPr/>
        <p:txBody>
          <a:bodyPr/>
          <a:lstStyle/>
          <a:p>
            <a:r>
              <a:rPr lang="tr-TR" b="1" dirty="0">
                <a:effectLst/>
                <a:latin typeface="Graphik"/>
              </a:rPr>
              <a:t>İŞVERENİN ÖLÜMÜ </a:t>
            </a:r>
            <a:endParaRPr lang="tr-TR" dirty="0"/>
          </a:p>
          <a:p>
            <a:r>
              <a:rPr lang="tr-TR" b="1" dirty="0" err="1">
                <a:effectLst/>
                <a:latin typeface="Cambria" panose="02040503050406030204" pitchFamily="18" charset="0"/>
              </a:rPr>
              <a:t>İşverenin</a:t>
            </a:r>
            <a:r>
              <a:rPr lang="tr-TR" b="1" dirty="0">
                <a:effectLst/>
                <a:latin typeface="Cambria" panose="02040503050406030204" pitchFamily="18" charset="0"/>
              </a:rPr>
              <a:t> </a:t>
            </a:r>
            <a:r>
              <a:rPr lang="tr-TR" b="1" dirty="0" err="1">
                <a:effectLst/>
                <a:latin typeface="Cambria" panose="02040503050406030204" pitchFamily="18" charset="0"/>
              </a:rPr>
              <a:t>ölümu</a:t>
            </a:r>
            <a:r>
              <a:rPr lang="tr-TR" b="1" dirty="0">
                <a:effectLst/>
                <a:latin typeface="Cambria" panose="02040503050406030204" pitchFamily="18" charset="0"/>
              </a:rPr>
              <a:t>̈ </a:t>
            </a:r>
            <a:r>
              <a:rPr lang="tr-TR" dirty="0">
                <a:effectLst/>
                <a:latin typeface="Cambria" panose="02040503050406030204" pitchFamily="18" charset="0"/>
              </a:rPr>
              <a:t>ise, </a:t>
            </a:r>
            <a:r>
              <a:rPr lang="tr-TR" dirty="0" err="1">
                <a:effectLst/>
                <a:latin typeface="Cambria" panose="02040503050406030204" pitchFamily="18" charset="0"/>
              </a:rPr>
              <a:t>Türk</a:t>
            </a:r>
            <a:r>
              <a:rPr lang="tr-TR" dirty="0">
                <a:effectLst/>
                <a:latin typeface="Cambria" panose="02040503050406030204" pitchFamily="18" charset="0"/>
              </a:rPr>
              <a:t> </a:t>
            </a:r>
            <a:r>
              <a:rPr lang="tr-TR" dirty="0" err="1">
                <a:effectLst/>
                <a:latin typeface="Cambria" panose="02040503050406030204" pitchFamily="18" charset="0"/>
              </a:rPr>
              <a:t>Borçlar</a:t>
            </a:r>
            <a:r>
              <a:rPr lang="tr-TR" dirty="0">
                <a:effectLst/>
                <a:latin typeface="Cambria" panose="02040503050406030204" pitchFamily="18" charset="0"/>
              </a:rPr>
              <a:t> Kanunu m. 441/I </a:t>
            </a:r>
            <a:r>
              <a:rPr lang="tr-TR" dirty="0" err="1">
                <a:effectLst/>
                <a:latin typeface="Cambria" panose="02040503050406030204" pitchFamily="18" charset="0"/>
              </a:rPr>
              <a:t>hükmünde</a:t>
            </a:r>
            <a:r>
              <a:rPr lang="tr-TR" dirty="0">
                <a:effectLst/>
                <a:latin typeface="Cambria" panose="02040503050406030204" pitchFamily="18" charset="0"/>
              </a:rPr>
              <a:t> </a:t>
            </a:r>
            <a:r>
              <a:rPr lang="tr-TR" dirty="0" err="1">
                <a:effectLst/>
                <a:latin typeface="Cambria" panose="02040503050406030204" pitchFamily="18" charset="0"/>
              </a:rPr>
              <a:t>açıkça</a:t>
            </a:r>
            <a:r>
              <a:rPr lang="tr-TR" dirty="0">
                <a:effectLst/>
                <a:latin typeface="Cambria" panose="02040503050406030204" pitchFamily="18" charset="0"/>
              </a:rPr>
              <a:t> </a:t>
            </a:r>
            <a:r>
              <a:rPr lang="tr-TR" dirty="0" err="1">
                <a:effectLst/>
                <a:latin typeface="Cambria" panose="02040503050406030204" pitchFamily="18" charset="0"/>
              </a:rPr>
              <a:t>belirtildiği</a:t>
            </a:r>
            <a:r>
              <a:rPr lang="tr-TR" dirty="0">
                <a:effectLst/>
                <a:latin typeface="Cambria" panose="02040503050406030204" pitchFamily="18" charset="0"/>
              </a:rPr>
              <a:t> </a:t>
            </a:r>
            <a:r>
              <a:rPr lang="tr-TR" dirty="0" err="1">
                <a:effectLst/>
                <a:latin typeface="Cambria" panose="02040503050406030204" pitchFamily="18" charset="0"/>
              </a:rPr>
              <a:t>üzere</a:t>
            </a:r>
            <a:r>
              <a:rPr lang="tr-TR" dirty="0">
                <a:effectLst/>
                <a:latin typeface="Cambria" panose="02040503050406030204" pitchFamily="18" charset="0"/>
              </a:rPr>
              <a:t>, </a:t>
            </a:r>
            <a:r>
              <a:rPr lang="tr-TR" b="1" dirty="0">
                <a:effectLst/>
                <a:latin typeface="Cambria" panose="02040503050406030204" pitchFamily="18" charset="0"/>
              </a:rPr>
              <a:t>kural olarak iş </a:t>
            </a:r>
            <a:r>
              <a:rPr lang="tr-TR" b="1" dirty="0" err="1">
                <a:effectLst/>
                <a:latin typeface="Cambria" panose="02040503050406030204" pitchFamily="18" charset="0"/>
              </a:rPr>
              <a:t>sözleşmesini</a:t>
            </a:r>
            <a:r>
              <a:rPr lang="tr-TR" b="1" dirty="0">
                <a:effectLst/>
                <a:latin typeface="Cambria" panose="02040503050406030204" pitchFamily="18" charset="0"/>
              </a:rPr>
              <a:t> sona erdiren bir neden </a:t>
            </a:r>
            <a:r>
              <a:rPr lang="tr-TR" b="1" dirty="0" err="1">
                <a:effectLst/>
                <a:latin typeface="Cambria" panose="02040503050406030204" pitchFamily="18" charset="0"/>
              </a:rPr>
              <a:t>teşkil</a:t>
            </a:r>
            <a:r>
              <a:rPr lang="tr-TR" b="1" dirty="0">
                <a:effectLst/>
                <a:latin typeface="Cambria" panose="02040503050406030204" pitchFamily="18" charset="0"/>
              </a:rPr>
              <a:t> etmez</a:t>
            </a:r>
            <a:r>
              <a:rPr lang="tr-TR" dirty="0">
                <a:effectLst/>
                <a:latin typeface="Cambria" panose="02040503050406030204" pitchFamily="18" charset="0"/>
              </a:rPr>
              <a:t>. </a:t>
            </a:r>
            <a:r>
              <a:rPr lang="tr-TR" dirty="0" err="1">
                <a:effectLst/>
                <a:latin typeface="Cambria" panose="02040503050406030204" pitchFamily="18" charset="0"/>
              </a:rPr>
              <a:t>Böyle</a:t>
            </a:r>
            <a:r>
              <a:rPr lang="tr-TR" dirty="0">
                <a:effectLst/>
                <a:latin typeface="Cambria" panose="02040503050406030204" pitchFamily="18" charset="0"/>
              </a:rPr>
              <a:t> bir durumda </a:t>
            </a:r>
            <a:r>
              <a:rPr lang="tr-TR" dirty="0" err="1">
                <a:effectLst/>
                <a:latin typeface="Cambria" panose="02040503050406030204" pitchFamily="18" charset="0"/>
              </a:rPr>
              <a:t>işverenin</a:t>
            </a:r>
            <a:r>
              <a:rPr lang="tr-TR" dirty="0">
                <a:effectLst/>
                <a:latin typeface="Cambria" panose="02040503050406030204" pitchFamily="18" charset="0"/>
              </a:rPr>
              <a:t> yerini </a:t>
            </a:r>
            <a:r>
              <a:rPr lang="tr-TR" dirty="0" err="1">
                <a:effectLst/>
                <a:latin typeface="Cambria" panose="02040503050406030204" pitchFamily="18" charset="0"/>
              </a:rPr>
              <a:t>mirasçıları</a:t>
            </a:r>
            <a:r>
              <a:rPr lang="tr-TR" dirty="0">
                <a:effectLst/>
                <a:latin typeface="Cambria" panose="02040503050406030204" pitchFamily="18" charset="0"/>
              </a:rPr>
              <a:t> almakta ve </a:t>
            </a:r>
            <a:r>
              <a:rPr lang="tr-TR" dirty="0" err="1">
                <a:effectLst/>
                <a:latin typeface="Cambria" panose="02040503050406030204" pitchFamily="18" charset="0"/>
              </a:rPr>
              <a:t>işyerinin</a:t>
            </a:r>
            <a:r>
              <a:rPr lang="tr-TR" dirty="0">
                <a:effectLst/>
                <a:latin typeface="Cambria" panose="02040503050406030204" pitchFamily="18" charset="0"/>
              </a:rPr>
              <a:t> tamamının veya bir </a:t>
            </a:r>
            <a:r>
              <a:rPr lang="tr-TR" dirty="0" err="1">
                <a:effectLst/>
                <a:latin typeface="Cambria" panose="02040503050406030204" pitchFamily="18" charset="0"/>
              </a:rPr>
              <a:t>bölümünün</a:t>
            </a:r>
            <a:r>
              <a:rPr lang="tr-TR" dirty="0">
                <a:effectLst/>
                <a:latin typeface="Cambria" panose="02040503050406030204" pitchFamily="18" charset="0"/>
              </a:rPr>
              <a:t> devri ile </a:t>
            </a:r>
            <a:r>
              <a:rPr lang="tr-TR" dirty="0" err="1">
                <a:effectLst/>
                <a:latin typeface="Cambria" panose="02040503050406030204" pitchFamily="18" charset="0"/>
              </a:rPr>
              <a:t>gerçekleşen</a:t>
            </a:r>
            <a:r>
              <a:rPr lang="tr-TR" dirty="0">
                <a:effectLst/>
                <a:latin typeface="Cambria" panose="02040503050406030204" pitchFamily="18" charset="0"/>
              </a:rPr>
              <a:t> iş </a:t>
            </a:r>
            <a:r>
              <a:rPr lang="tr-TR" dirty="0" err="1">
                <a:effectLst/>
                <a:latin typeface="Cambria" panose="02040503050406030204" pitchFamily="18" charset="0"/>
              </a:rPr>
              <a:t>ilişkisinin</a:t>
            </a:r>
            <a:r>
              <a:rPr lang="tr-TR" dirty="0">
                <a:effectLst/>
                <a:latin typeface="Cambria" panose="02040503050406030204" pitchFamily="18" charset="0"/>
              </a:rPr>
              <a:t> devrine </a:t>
            </a:r>
            <a:r>
              <a:rPr lang="tr-TR" dirty="0" err="1">
                <a:effectLst/>
                <a:latin typeface="Cambria" panose="02040503050406030204" pitchFamily="18" charset="0"/>
              </a:rPr>
              <a:t>ilişkin</a:t>
            </a:r>
            <a:r>
              <a:rPr lang="tr-TR" dirty="0">
                <a:effectLst/>
                <a:latin typeface="Cambria" panose="02040503050406030204" pitchFamily="18" charset="0"/>
              </a:rPr>
              <a:t> </a:t>
            </a:r>
            <a:r>
              <a:rPr lang="tr-TR" dirty="0" err="1">
                <a:effectLst/>
                <a:latin typeface="Cambria" panose="02040503050406030204" pitchFamily="18" charset="0"/>
              </a:rPr>
              <a:t>hükümler</a:t>
            </a:r>
            <a:r>
              <a:rPr lang="tr-TR" dirty="0">
                <a:effectLst/>
                <a:latin typeface="Cambria" panose="02040503050406030204" pitchFamily="18" charset="0"/>
              </a:rPr>
              <a:t> kıyas yoluyla uygulanma alanı bulmaktadır. Bir </a:t>
            </a:r>
            <a:r>
              <a:rPr lang="tr-TR" dirty="0" err="1">
                <a:effectLst/>
                <a:latin typeface="Cambria" panose="02040503050406030204" pitchFamily="18" charset="0"/>
              </a:rPr>
              <a:t>diğer</a:t>
            </a:r>
            <a:r>
              <a:rPr lang="tr-TR" dirty="0">
                <a:effectLst/>
                <a:latin typeface="Cambria" panose="02040503050406030204" pitchFamily="18" charset="0"/>
              </a:rPr>
              <a:t> ifade ile iş </a:t>
            </a:r>
            <a:r>
              <a:rPr lang="tr-TR" dirty="0" err="1">
                <a:effectLst/>
                <a:latin typeface="Cambria" panose="02040503050406030204" pitchFamily="18" charset="0"/>
              </a:rPr>
              <a:t>sözleşmesi</a:t>
            </a:r>
            <a:r>
              <a:rPr lang="tr-TR" dirty="0">
                <a:effectLst/>
                <a:latin typeface="Cambria" panose="02040503050406030204" pitchFamily="18" charset="0"/>
              </a:rPr>
              <a:t> </a:t>
            </a:r>
            <a:r>
              <a:rPr lang="tr-TR" dirty="0" err="1">
                <a:effectLst/>
                <a:latin typeface="Cambria" panose="02040503050406030204" pitchFamily="18" charset="0"/>
              </a:rPr>
              <a:t>tüm</a:t>
            </a:r>
            <a:r>
              <a:rPr lang="tr-TR" dirty="0">
                <a:effectLst/>
                <a:latin typeface="Cambria" panose="02040503050406030204" pitchFamily="18" charset="0"/>
              </a:rPr>
              <a:t> hak ve </a:t>
            </a:r>
            <a:r>
              <a:rPr lang="tr-TR" dirty="0" err="1">
                <a:effectLst/>
                <a:latin typeface="Cambria" panose="02040503050406030204" pitchFamily="18" charset="0"/>
              </a:rPr>
              <a:t>borçlarıyla</a:t>
            </a:r>
            <a:r>
              <a:rPr lang="tr-TR" dirty="0">
                <a:effectLst/>
                <a:latin typeface="Cambria" panose="02040503050406030204" pitchFamily="18" charset="0"/>
              </a:rPr>
              <a:t> birlikte </a:t>
            </a:r>
            <a:r>
              <a:rPr lang="tr-TR" dirty="0" err="1">
                <a:effectLst/>
                <a:latin typeface="Cambria" panose="02040503050406030204" pitchFamily="18" charset="0"/>
              </a:rPr>
              <a:t>mirasçılara</a:t>
            </a:r>
            <a:r>
              <a:rPr lang="tr-TR" dirty="0">
                <a:effectLst/>
                <a:latin typeface="Cambria" panose="02040503050406030204" pitchFamily="18" charset="0"/>
              </a:rPr>
              <a:t> </a:t>
            </a:r>
            <a:r>
              <a:rPr lang="tr-TR" dirty="0" err="1">
                <a:effectLst/>
                <a:latin typeface="Cambria" panose="02040503050406030204" pitchFamily="18" charset="0"/>
              </a:rPr>
              <a:t>geçmekte</a:t>
            </a:r>
            <a:r>
              <a:rPr lang="tr-TR" dirty="0">
                <a:effectLst/>
                <a:latin typeface="Cambria" panose="02040503050406030204" pitchFamily="18" charset="0"/>
              </a:rPr>
              <a:t>, onlarla devam etmektedir. </a:t>
            </a:r>
            <a:endParaRPr lang="tr-TR" dirty="0"/>
          </a:p>
          <a:p>
            <a:endParaRPr lang="tr-TR" dirty="0"/>
          </a:p>
        </p:txBody>
      </p:sp>
    </p:spTree>
    <p:extLst>
      <p:ext uri="{BB962C8B-B14F-4D97-AF65-F5344CB8AC3E}">
        <p14:creationId xmlns:p14="http://schemas.microsoft.com/office/powerpoint/2010/main" val="2773689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E745E1-0CEF-944B-BD08-A2DC03CC6F78}"/>
              </a:ext>
            </a:extLst>
          </p:cNvPr>
          <p:cNvSpPr>
            <a:spLocks noGrp="1"/>
          </p:cNvSpPr>
          <p:nvPr>
            <p:ph type="title"/>
          </p:nvPr>
        </p:nvSpPr>
        <p:spPr/>
        <p:txBody>
          <a:bodyPr/>
          <a:lstStyle/>
          <a:p>
            <a:pPr algn="ctr"/>
            <a:r>
              <a:rPr lang="tr-TR" b="1" dirty="0"/>
              <a:t>İş Sözleşmesinin Fesih ile Sona Ermesi</a:t>
            </a:r>
          </a:p>
        </p:txBody>
      </p:sp>
      <p:sp>
        <p:nvSpPr>
          <p:cNvPr id="3" name="İçerik Yer Tutucusu 2">
            <a:extLst>
              <a:ext uri="{FF2B5EF4-FFF2-40B4-BE49-F238E27FC236}">
                <a16:creationId xmlns:a16="http://schemas.microsoft.com/office/drawing/2014/main" id="{F1C0F173-BCA1-B85F-5E14-DA858307DA8D}"/>
              </a:ext>
            </a:extLst>
          </p:cNvPr>
          <p:cNvSpPr>
            <a:spLocks noGrp="1"/>
          </p:cNvSpPr>
          <p:nvPr>
            <p:ph idx="1"/>
          </p:nvPr>
        </p:nvSpPr>
        <p:spPr/>
        <p:txBody>
          <a:bodyPr>
            <a:normAutofit/>
          </a:bodyPr>
          <a:lstStyle/>
          <a:p>
            <a:r>
              <a:rPr lang="tr-TR" dirty="0" err="1">
                <a:effectLst/>
                <a:latin typeface="Cambria" panose="02040503050406030204" pitchFamily="18" charset="0"/>
              </a:rPr>
              <a:t>İs</a:t>
            </a:r>
            <a:r>
              <a:rPr lang="tr-TR" dirty="0">
                <a:effectLst/>
                <a:latin typeface="Cambria" panose="02040503050406030204" pitchFamily="18" charset="0"/>
              </a:rPr>
              <a:t>̧ </a:t>
            </a:r>
            <a:r>
              <a:rPr lang="tr-TR" dirty="0" err="1">
                <a:effectLst/>
                <a:latin typeface="Cambria" panose="02040503050406030204" pitchFamily="18" charset="0"/>
              </a:rPr>
              <a:t>sözleşmelerinin</a:t>
            </a:r>
            <a:r>
              <a:rPr lang="tr-TR" dirty="0">
                <a:effectLst/>
                <a:latin typeface="Cambria" panose="02040503050406030204" pitchFamily="18" charset="0"/>
              </a:rPr>
              <a:t> feshi </a:t>
            </a:r>
            <a:r>
              <a:rPr lang="tr-TR" dirty="0" err="1">
                <a:effectLst/>
                <a:latin typeface="Cambria" panose="02040503050406030204" pitchFamily="18" charset="0"/>
              </a:rPr>
              <a:t>açısından</a:t>
            </a:r>
            <a:r>
              <a:rPr lang="tr-TR" dirty="0">
                <a:effectLst/>
                <a:latin typeface="Cambria" panose="02040503050406030204" pitchFamily="18" charset="0"/>
              </a:rPr>
              <a:t> </a:t>
            </a:r>
            <a:r>
              <a:rPr lang="tr-TR" b="1" dirty="0" err="1">
                <a:effectLst/>
                <a:latin typeface="Cambria" panose="02040503050406030204" pitchFamily="18" charset="0"/>
              </a:rPr>
              <a:t>süreli</a:t>
            </a:r>
            <a:r>
              <a:rPr lang="tr-TR" b="1" dirty="0">
                <a:effectLst/>
                <a:latin typeface="Cambria" panose="02040503050406030204" pitchFamily="18" charset="0"/>
              </a:rPr>
              <a:t> fesih </a:t>
            </a:r>
            <a:r>
              <a:rPr lang="tr-TR" dirty="0">
                <a:effectLst/>
                <a:latin typeface="Cambria" panose="02040503050406030204" pitchFamily="18" charset="0"/>
              </a:rPr>
              <a:t>ile </a:t>
            </a:r>
            <a:r>
              <a:rPr lang="tr-TR" b="1" dirty="0">
                <a:effectLst/>
                <a:latin typeface="Cambria" panose="02040503050406030204" pitchFamily="18" charset="0"/>
              </a:rPr>
              <a:t>haklı nedenle derhal fesih </a:t>
            </a:r>
            <a:r>
              <a:rPr lang="tr-TR" dirty="0">
                <a:effectLst/>
                <a:latin typeface="Cambria" panose="02040503050406030204" pitchFamily="18" charset="0"/>
              </a:rPr>
              <a:t>olmak </a:t>
            </a:r>
            <a:r>
              <a:rPr lang="tr-TR" dirty="0" err="1">
                <a:effectLst/>
                <a:latin typeface="Cambria" panose="02040503050406030204" pitchFamily="18" charset="0"/>
              </a:rPr>
              <a:t>üzere</a:t>
            </a:r>
            <a:r>
              <a:rPr lang="tr-TR" dirty="0">
                <a:effectLst/>
                <a:latin typeface="Cambria" panose="02040503050406030204" pitchFamily="18" charset="0"/>
              </a:rPr>
              <a:t> iki </a:t>
            </a:r>
            <a:r>
              <a:rPr lang="tr-TR" dirty="0" err="1">
                <a:effectLst/>
                <a:latin typeface="Cambria" panose="02040503050406030204" pitchFamily="18" charset="0"/>
              </a:rPr>
              <a:t>türlu</a:t>
            </a:r>
            <a:r>
              <a:rPr lang="tr-TR" dirty="0">
                <a:effectLst/>
                <a:latin typeface="Cambria" panose="02040503050406030204" pitchFamily="18" charset="0"/>
              </a:rPr>
              <a:t>̈ fesih mevcuttur. </a:t>
            </a:r>
          </a:p>
          <a:p>
            <a:r>
              <a:rPr lang="tr-TR" b="1" u="sng" dirty="0">
                <a:latin typeface="Cambria" panose="02040503050406030204" pitchFamily="18" charset="0"/>
              </a:rPr>
              <a:t>SÜRELİ FESİH</a:t>
            </a:r>
            <a:endParaRPr lang="tr-TR" b="1" u="sng" dirty="0"/>
          </a:p>
          <a:p>
            <a:r>
              <a:rPr lang="tr-TR" dirty="0" err="1">
                <a:effectLst/>
                <a:latin typeface="Cambria" panose="02040503050406030204" pitchFamily="18" charset="0"/>
              </a:rPr>
              <a:t>Süreli</a:t>
            </a:r>
            <a:r>
              <a:rPr lang="tr-TR" dirty="0">
                <a:effectLst/>
                <a:latin typeface="Cambria" panose="02040503050406030204" pitchFamily="18" charset="0"/>
              </a:rPr>
              <a:t> fesih; </a:t>
            </a:r>
            <a:r>
              <a:rPr lang="tr-TR" dirty="0" err="1">
                <a:effectLst/>
                <a:latin typeface="Cambria" panose="02040503050406030204" pitchFamily="18" charset="0"/>
              </a:rPr>
              <a:t>sürekli</a:t>
            </a:r>
            <a:r>
              <a:rPr lang="tr-TR" dirty="0">
                <a:effectLst/>
                <a:latin typeface="Cambria" panose="02040503050406030204" pitchFamily="18" charset="0"/>
              </a:rPr>
              <a:t> </a:t>
            </a:r>
            <a:r>
              <a:rPr lang="tr-TR" dirty="0" err="1">
                <a:effectLst/>
                <a:latin typeface="Cambria" panose="02040503050406030204" pitchFamily="18" charset="0"/>
              </a:rPr>
              <a:t>işlerde</a:t>
            </a:r>
            <a:r>
              <a:rPr lang="tr-TR" dirty="0">
                <a:effectLst/>
                <a:latin typeface="Cambria" panose="02040503050406030204" pitchFamily="18" charset="0"/>
              </a:rPr>
              <a:t> yapılan </a:t>
            </a:r>
            <a:r>
              <a:rPr lang="tr-TR" b="1" dirty="0">
                <a:effectLst/>
                <a:latin typeface="Cambria" panose="02040503050406030204" pitchFamily="18" charset="0"/>
              </a:rPr>
              <a:t>belirsiz </a:t>
            </a:r>
            <a:r>
              <a:rPr lang="tr-TR" b="1" dirty="0" err="1">
                <a:effectLst/>
                <a:latin typeface="Cambria" panose="02040503050406030204" pitchFamily="18" charset="0"/>
              </a:rPr>
              <a:t>süreli</a:t>
            </a:r>
            <a:r>
              <a:rPr lang="tr-TR" b="1" dirty="0">
                <a:effectLst/>
                <a:latin typeface="Cambria" panose="02040503050406030204" pitchFamily="18" charset="0"/>
              </a:rPr>
              <a:t> iş </a:t>
            </a:r>
            <a:r>
              <a:rPr lang="tr-TR" b="1" dirty="0" err="1">
                <a:effectLst/>
                <a:latin typeface="Cambria" panose="02040503050406030204" pitchFamily="18" charset="0"/>
              </a:rPr>
              <a:t>sözleşmelerinde</a:t>
            </a:r>
            <a:r>
              <a:rPr lang="tr-TR" b="1" dirty="0">
                <a:latin typeface="Cambria" panose="02040503050406030204" pitchFamily="18" charset="0"/>
              </a:rPr>
              <a:t> </a:t>
            </a:r>
            <a:r>
              <a:rPr lang="tr-TR" dirty="0">
                <a:effectLst/>
                <a:latin typeface="Cambria" panose="02040503050406030204" pitchFamily="18" charset="0"/>
              </a:rPr>
              <a:t> tarafların </a:t>
            </a:r>
            <a:r>
              <a:rPr lang="tr-TR" dirty="0" err="1">
                <a:effectLst/>
                <a:latin typeface="Cambria" panose="02040503050406030204" pitchFamily="18" charset="0"/>
              </a:rPr>
              <a:t>başvurabildikleri</a:t>
            </a:r>
            <a:r>
              <a:rPr lang="tr-TR" dirty="0">
                <a:effectLst/>
                <a:latin typeface="Cambria" panose="02040503050406030204" pitchFamily="18" charset="0"/>
              </a:rPr>
              <a:t> ve </a:t>
            </a:r>
            <a:r>
              <a:rPr lang="tr-TR" b="1" dirty="0">
                <a:effectLst/>
                <a:latin typeface="Cambria" panose="02040503050406030204" pitchFamily="18" charset="0"/>
              </a:rPr>
              <a:t>fesih bildiriminden belli bir </a:t>
            </a:r>
            <a:r>
              <a:rPr lang="tr-TR" b="1" dirty="0" err="1">
                <a:effectLst/>
                <a:latin typeface="Cambria" panose="02040503050406030204" pitchFamily="18" charset="0"/>
              </a:rPr>
              <a:t>süre</a:t>
            </a:r>
            <a:r>
              <a:rPr lang="tr-TR" b="1" dirty="0">
                <a:effectLst/>
                <a:latin typeface="Cambria" panose="02040503050406030204" pitchFamily="18" charset="0"/>
              </a:rPr>
              <a:t> </a:t>
            </a:r>
            <a:r>
              <a:rPr lang="tr-TR" b="1" dirty="0" err="1">
                <a:effectLst/>
                <a:latin typeface="Cambria" panose="02040503050406030204" pitchFamily="18" charset="0"/>
              </a:rPr>
              <a:t>geçtikten</a:t>
            </a:r>
            <a:r>
              <a:rPr lang="tr-TR" b="1" dirty="0">
                <a:effectLst/>
                <a:latin typeface="Cambria" panose="02040503050406030204" pitchFamily="18" charset="0"/>
              </a:rPr>
              <a:t> sonra </a:t>
            </a:r>
            <a:r>
              <a:rPr lang="tr-TR" b="1" dirty="0" err="1">
                <a:effectLst/>
                <a:latin typeface="Cambria" panose="02040503050406030204" pitchFamily="18" charset="0"/>
              </a:rPr>
              <a:t>sözleşmeyi</a:t>
            </a:r>
            <a:r>
              <a:rPr lang="tr-TR" b="1" dirty="0">
                <a:effectLst/>
                <a:latin typeface="Cambria" panose="02040503050406030204" pitchFamily="18" charset="0"/>
              </a:rPr>
              <a:t> sona erdiren </a:t>
            </a:r>
            <a:r>
              <a:rPr lang="tr-TR" dirty="0">
                <a:effectLst/>
                <a:latin typeface="Cambria" panose="02040503050406030204" pitchFamily="18" charset="0"/>
              </a:rPr>
              <a:t>fesih </a:t>
            </a:r>
            <a:r>
              <a:rPr lang="tr-TR" dirty="0" err="1">
                <a:effectLst/>
                <a:latin typeface="Cambria" panose="02040503050406030204" pitchFamily="18" charset="0"/>
              </a:rPr>
              <a:t>türüdür</a:t>
            </a:r>
            <a:r>
              <a:rPr lang="tr-TR" dirty="0">
                <a:effectLst/>
                <a:latin typeface="Cambria" panose="02040503050406030204" pitchFamily="18" charset="0"/>
              </a:rPr>
              <a:t> </a:t>
            </a:r>
            <a:endParaRPr lang="tr-TR" dirty="0"/>
          </a:p>
          <a:p>
            <a:r>
              <a:rPr lang="tr-TR" dirty="0" err="1">
                <a:effectLst/>
                <a:latin typeface="Cambria" panose="02040503050406030204" pitchFamily="18" charset="0"/>
              </a:rPr>
              <a:t>Süreli</a:t>
            </a:r>
            <a:r>
              <a:rPr lang="tr-TR" dirty="0">
                <a:effectLst/>
                <a:latin typeface="Cambria" panose="02040503050406030204" pitchFamily="18" charset="0"/>
              </a:rPr>
              <a:t> feshi iş </a:t>
            </a:r>
            <a:r>
              <a:rPr lang="tr-TR" dirty="0" err="1">
                <a:effectLst/>
                <a:latin typeface="Cambria" panose="02040503050406030204" pitchFamily="18" charset="0"/>
              </a:rPr>
              <a:t>güvencesi</a:t>
            </a:r>
            <a:r>
              <a:rPr lang="tr-TR" dirty="0">
                <a:effectLst/>
                <a:latin typeface="Cambria" panose="02040503050406030204" pitchFamily="18" charset="0"/>
              </a:rPr>
              <a:t> olan ve olmayan </a:t>
            </a:r>
            <a:r>
              <a:rPr lang="tr-TR" dirty="0" err="1">
                <a:effectLst/>
                <a:latin typeface="Cambria" panose="02040503050406030204" pitchFamily="18" charset="0"/>
              </a:rPr>
              <a:t>işçiler</a:t>
            </a:r>
            <a:r>
              <a:rPr lang="tr-TR" dirty="0">
                <a:effectLst/>
                <a:latin typeface="Cambria" panose="02040503050406030204" pitchFamily="18" charset="0"/>
              </a:rPr>
              <a:t> bakımından ayrı ayrı ele almak gerekir.</a:t>
            </a:r>
            <a:endParaRPr lang="tr-TR" dirty="0"/>
          </a:p>
        </p:txBody>
      </p:sp>
    </p:spTree>
    <p:extLst>
      <p:ext uri="{BB962C8B-B14F-4D97-AF65-F5344CB8AC3E}">
        <p14:creationId xmlns:p14="http://schemas.microsoft.com/office/powerpoint/2010/main" val="4166396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ABD4ED-170F-0FB4-41D7-8973B5160027}"/>
              </a:ext>
            </a:extLst>
          </p:cNvPr>
          <p:cNvSpPr>
            <a:spLocks noGrp="1"/>
          </p:cNvSpPr>
          <p:nvPr>
            <p:ph type="title"/>
          </p:nvPr>
        </p:nvSpPr>
        <p:spPr/>
        <p:txBody>
          <a:bodyPr>
            <a:normAutofit/>
          </a:bodyPr>
          <a:lstStyle/>
          <a:p>
            <a:r>
              <a:rPr lang="tr-TR" sz="1800" b="1" dirty="0">
                <a:effectLst/>
                <a:latin typeface="Graphik"/>
              </a:rPr>
              <a:t>İŞ GÜVENCESİ KAPSAMINDA OLAN VE OLMAYAN İŞÇİLERE UYGULANAN ORTAK HÜKÜMLER</a:t>
            </a:r>
            <a:endParaRPr lang="tr-TR" dirty="0"/>
          </a:p>
        </p:txBody>
      </p:sp>
      <p:sp>
        <p:nvSpPr>
          <p:cNvPr id="3" name="İçerik Yer Tutucusu 2">
            <a:extLst>
              <a:ext uri="{FF2B5EF4-FFF2-40B4-BE49-F238E27FC236}">
                <a16:creationId xmlns:a16="http://schemas.microsoft.com/office/drawing/2014/main" id="{0B11F007-1FEC-9636-784F-3D81D0825E7A}"/>
              </a:ext>
            </a:extLst>
          </p:cNvPr>
          <p:cNvSpPr>
            <a:spLocks noGrp="1"/>
          </p:cNvSpPr>
          <p:nvPr>
            <p:ph idx="1"/>
          </p:nvPr>
        </p:nvSpPr>
        <p:spPr/>
        <p:txBody>
          <a:bodyPr/>
          <a:lstStyle/>
          <a:p>
            <a:r>
              <a:rPr lang="tr-TR" sz="1800" b="1" dirty="0">
                <a:effectLst/>
                <a:latin typeface="Cambria" panose="02040503050406030204" pitchFamily="18" charset="0"/>
              </a:rPr>
              <a:t>Bildirim </a:t>
            </a:r>
            <a:r>
              <a:rPr lang="tr-TR" sz="1800" b="1" dirty="0" err="1">
                <a:effectLst/>
                <a:latin typeface="Cambria" panose="02040503050406030204" pitchFamily="18" charset="0"/>
              </a:rPr>
              <a:t>Süresi</a:t>
            </a:r>
            <a:br>
              <a:rPr lang="tr-TR" sz="1800" b="1" dirty="0">
                <a:effectLst/>
                <a:latin typeface="Cambria" panose="02040503050406030204" pitchFamily="18" charset="0"/>
              </a:rPr>
            </a:br>
            <a:endParaRPr lang="tr-TR" dirty="0"/>
          </a:p>
          <a:p>
            <a:r>
              <a:rPr lang="tr-TR" sz="1800" dirty="0" err="1">
                <a:effectLst/>
                <a:latin typeface="Cambria" panose="02040503050406030204" pitchFamily="18" charset="0"/>
              </a:rPr>
              <a:t>İs</a:t>
            </a:r>
            <a:r>
              <a:rPr lang="tr-TR" sz="1800" dirty="0">
                <a:effectLst/>
                <a:latin typeface="Cambria" panose="02040503050406030204" pitchFamily="18" charset="0"/>
              </a:rPr>
              <a:t>̧ Kanunu’nda fesih bildirim </a:t>
            </a:r>
            <a:r>
              <a:rPr lang="tr-TR" sz="1800" dirty="0" err="1">
                <a:effectLst/>
                <a:latin typeface="Cambria" panose="02040503050406030204" pitchFamily="18" charset="0"/>
              </a:rPr>
              <a:t>süresi</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kıdemi esas alınmak suretiyle </a:t>
            </a:r>
            <a:r>
              <a:rPr lang="tr-TR" sz="1800" dirty="0" err="1">
                <a:effectLst/>
                <a:latin typeface="Cambria" panose="02040503050406030204" pitchFamily="18" charset="0"/>
              </a:rPr>
              <a:t>işçi</a:t>
            </a:r>
            <a:r>
              <a:rPr lang="tr-TR" sz="1800" dirty="0">
                <a:effectLst/>
                <a:latin typeface="Cambria" panose="02040503050406030204" pitchFamily="18" charset="0"/>
              </a:rPr>
              <a:t> ve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ortak </a:t>
            </a:r>
            <a:r>
              <a:rPr lang="tr-TR" sz="1800" dirty="0" err="1">
                <a:effectLst/>
                <a:latin typeface="Cambria" panose="02040503050406030204" pitchFamily="18" charset="0"/>
              </a:rPr>
              <a:t>belirlenmiştir</a:t>
            </a:r>
            <a:r>
              <a:rPr lang="tr-TR" sz="1800" dirty="0">
                <a:effectLst/>
                <a:latin typeface="Cambria" panose="02040503050406030204" pitchFamily="18" charset="0"/>
              </a:rPr>
              <a:t>. </a:t>
            </a:r>
          </a:p>
          <a:p>
            <a:r>
              <a:rPr lang="tr-TR" sz="1800" dirty="0">
                <a:effectLst/>
                <a:latin typeface="Cambria" panose="02040503050406030204" pitchFamily="18" charset="0"/>
              </a:rPr>
              <a:t>Buna </a:t>
            </a:r>
            <a:r>
              <a:rPr lang="tr-TR" sz="1800" dirty="0" err="1">
                <a:effectLst/>
                <a:latin typeface="Cambria" panose="02040503050406030204" pitchFamily="18" charset="0"/>
              </a:rPr>
              <a:t>göre</a:t>
            </a:r>
            <a:r>
              <a:rPr lang="tr-TR" sz="1800" dirty="0">
                <a:effectLst/>
                <a:latin typeface="Cambria" panose="02040503050406030204" pitchFamily="18" charset="0"/>
              </a:rPr>
              <a:t>, </a:t>
            </a:r>
          </a:p>
          <a:p>
            <a:pPr marL="0" indent="0">
              <a:buNone/>
            </a:pPr>
            <a:r>
              <a:rPr lang="tr-TR" sz="1800" b="1" dirty="0">
                <a:effectLst/>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altı aydan az </a:t>
            </a:r>
            <a:r>
              <a:rPr lang="tr-TR" sz="1800" b="1" dirty="0" err="1">
                <a:effectLst/>
                <a:latin typeface="Cambria" panose="02040503050406030204" pitchFamily="18" charset="0"/>
              </a:rPr>
              <a:t>sürmüs</a:t>
            </a:r>
            <a:r>
              <a:rPr lang="tr-TR" sz="1800" b="1" dirty="0">
                <a:effectLst/>
                <a:latin typeface="Cambria" panose="02040503050406030204" pitchFamily="18" charset="0"/>
              </a:rPr>
              <a:t>̧ olan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iki; </a:t>
            </a:r>
          </a:p>
          <a:p>
            <a:pPr marL="0" indent="0">
              <a:buNone/>
            </a:pPr>
            <a:r>
              <a:rPr lang="tr-TR" sz="1800" b="1" dirty="0">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altı aydan bir </a:t>
            </a:r>
            <a:r>
              <a:rPr lang="tr-TR" sz="1800" b="1" dirty="0" err="1">
                <a:effectLst/>
                <a:latin typeface="Cambria" panose="02040503050406030204" pitchFamily="18" charset="0"/>
              </a:rPr>
              <a:t>buçuk</a:t>
            </a:r>
            <a:r>
              <a:rPr lang="tr-TR" sz="1800" b="1" dirty="0">
                <a:effectLst/>
                <a:latin typeface="Cambria" panose="02040503050406030204" pitchFamily="18" charset="0"/>
              </a:rPr>
              <a:t> yıla kadar </a:t>
            </a:r>
            <a:r>
              <a:rPr lang="tr-TR" sz="1800" b="1" dirty="0" err="1">
                <a:effectLst/>
                <a:latin typeface="Cambria" panose="02040503050406030204" pitchFamily="18" charset="0"/>
              </a:rPr>
              <a:t>sürmüs</a:t>
            </a:r>
            <a:r>
              <a:rPr lang="tr-TR" sz="1800" b="1" dirty="0">
                <a:effectLst/>
                <a:latin typeface="Cambria" panose="02040503050406030204" pitchFamily="18" charset="0"/>
              </a:rPr>
              <a:t>̧ olan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a:t>
            </a:r>
            <a:r>
              <a:rPr lang="tr-TR" sz="1800" b="1" dirty="0" err="1">
                <a:effectLst/>
                <a:latin typeface="Cambria" panose="02040503050406030204" pitchFamily="18" charset="0"/>
              </a:rPr>
              <a:t>dört</a:t>
            </a:r>
            <a:r>
              <a:rPr lang="tr-TR" sz="1800" b="1" dirty="0">
                <a:effectLst/>
                <a:latin typeface="Cambria" panose="02040503050406030204" pitchFamily="18" charset="0"/>
              </a:rPr>
              <a:t>; </a:t>
            </a:r>
          </a:p>
          <a:p>
            <a:pPr marL="0" indent="0">
              <a:buNone/>
            </a:pPr>
            <a:r>
              <a:rPr lang="tr-TR" sz="1800" b="1" dirty="0">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bir </a:t>
            </a:r>
            <a:r>
              <a:rPr lang="tr-TR" sz="1800" b="1" dirty="0" err="1">
                <a:effectLst/>
                <a:latin typeface="Cambria" panose="02040503050406030204" pitchFamily="18" charset="0"/>
              </a:rPr>
              <a:t>buçuk</a:t>
            </a:r>
            <a:r>
              <a:rPr lang="tr-TR" sz="1800" b="1" dirty="0">
                <a:effectLst/>
                <a:latin typeface="Cambria" panose="02040503050406030204" pitchFamily="18" charset="0"/>
              </a:rPr>
              <a:t> yıldan </a:t>
            </a:r>
            <a:r>
              <a:rPr lang="tr-TR" sz="1800" b="1" dirty="0" err="1">
                <a:effectLst/>
                <a:latin typeface="Cambria" panose="02040503050406030204" pitchFamily="18" charset="0"/>
              </a:rPr>
              <a:t>üc</a:t>
            </a:r>
            <a:r>
              <a:rPr lang="tr-TR" sz="1800" b="1" dirty="0">
                <a:effectLst/>
                <a:latin typeface="Cambria" panose="02040503050406030204" pitchFamily="18" charset="0"/>
              </a:rPr>
              <a:t>̧ yıla kadar </a:t>
            </a:r>
            <a:r>
              <a:rPr lang="tr-TR" sz="1800" b="1" dirty="0" err="1">
                <a:effectLst/>
                <a:latin typeface="Cambria" panose="02040503050406030204" pitchFamily="18" charset="0"/>
              </a:rPr>
              <a:t>sürmüs</a:t>
            </a:r>
            <a:r>
              <a:rPr lang="tr-TR" sz="1800" b="1" dirty="0">
                <a:effectLst/>
                <a:latin typeface="Cambria" panose="02040503050406030204" pitchFamily="18" charset="0"/>
              </a:rPr>
              <a:t>̧ olan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altı; </a:t>
            </a:r>
          </a:p>
          <a:p>
            <a:pPr marL="0" indent="0">
              <a:buNone/>
            </a:pPr>
            <a:r>
              <a:rPr lang="tr-TR" sz="1800" b="1" dirty="0">
                <a:latin typeface="Cambria" panose="02040503050406030204" pitchFamily="18" charset="0"/>
              </a:rPr>
              <a:t>	</a:t>
            </a:r>
            <a:r>
              <a:rPr lang="tr-TR" sz="1800" b="1" dirty="0" err="1">
                <a:effectLst/>
                <a:latin typeface="Cambria" panose="02040503050406030204" pitchFamily="18" charset="0"/>
              </a:rPr>
              <a:t>işi</a:t>
            </a:r>
            <a:r>
              <a:rPr lang="tr-TR" sz="1800" b="1" dirty="0">
                <a:effectLst/>
                <a:latin typeface="Cambria" panose="02040503050406030204" pitchFamily="18" charset="0"/>
              </a:rPr>
              <a:t> </a:t>
            </a:r>
            <a:r>
              <a:rPr lang="tr-TR" sz="1800" b="1" dirty="0" err="1">
                <a:effectLst/>
                <a:latin typeface="Cambria" panose="02040503050406030204" pitchFamily="18" charset="0"/>
              </a:rPr>
              <a:t>üc</a:t>
            </a:r>
            <a:r>
              <a:rPr lang="tr-TR" sz="1800" b="1" dirty="0">
                <a:effectLst/>
                <a:latin typeface="Cambria" panose="02040503050406030204" pitchFamily="18" charset="0"/>
              </a:rPr>
              <a:t>̧ yıldan fazla </a:t>
            </a:r>
            <a:r>
              <a:rPr lang="tr-TR" sz="1800" b="1" dirty="0" err="1">
                <a:effectLst/>
                <a:latin typeface="Cambria" panose="02040503050406030204" pitchFamily="18" charset="0"/>
              </a:rPr>
              <a:t>sürmüs</a:t>
            </a:r>
            <a:r>
              <a:rPr lang="tr-TR" sz="1800" b="1" dirty="0">
                <a:effectLst/>
                <a:latin typeface="Cambria" panose="02040503050406030204" pitchFamily="18" charset="0"/>
              </a:rPr>
              <a:t>̧ olan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sekiz haftadır </a:t>
            </a:r>
            <a:r>
              <a:rPr lang="tr-TR" sz="1800" dirty="0">
                <a:effectLst/>
                <a:latin typeface="Cambria" panose="02040503050406030204" pitchFamily="18" charset="0"/>
              </a:rPr>
              <a:t>(m. 17/II). </a:t>
            </a:r>
            <a:endParaRPr lang="tr-TR" dirty="0"/>
          </a:p>
          <a:p>
            <a:endParaRPr lang="tr-TR" dirty="0"/>
          </a:p>
        </p:txBody>
      </p:sp>
    </p:spTree>
    <p:extLst>
      <p:ext uri="{BB962C8B-B14F-4D97-AF65-F5344CB8AC3E}">
        <p14:creationId xmlns:p14="http://schemas.microsoft.com/office/powerpoint/2010/main" val="410232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DB8891-F176-BFD6-52F0-92120E317B0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2472E1E-6C9A-2E2D-2F3D-3A57799A0E78}"/>
              </a:ext>
            </a:extLst>
          </p:cNvPr>
          <p:cNvSpPr>
            <a:spLocks noGrp="1"/>
          </p:cNvSpPr>
          <p:nvPr>
            <p:ph idx="1"/>
          </p:nvPr>
        </p:nvSpPr>
        <p:spPr/>
        <p:txBody>
          <a:bodyPr/>
          <a:lstStyle/>
          <a:p>
            <a:r>
              <a:rPr lang="tr-TR" sz="2400" dirty="0">
                <a:effectLst/>
                <a:latin typeface="Cambria" panose="02040503050406030204" pitchFamily="18" charset="0"/>
              </a:rPr>
              <a:t>Fesih bildirim </a:t>
            </a:r>
            <a:r>
              <a:rPr lang="tr-TR" sz="2400" dirty="0" err="1">
                <a:effectLst/>
                <a:latin typeface="Cambria" panose="02040503050406030204" pitchFamily="18" charset="0"/>
              </a:rPr>
              <a:t>süreleri</a:t>
            </a:r>
            <a:r>
              <a:rPr lang="tr-TR" sz="2400" dirty="0">
                <a:effectLst/>
                <a:latin typeface="Cambria" panose="02040503050406030204" pitchFamily="18" charset="0"/>
              </a:rPr>
              <a:t> </a:t>
            </a:r>
            <a:r>
              <a:rPr lang="tr-TR" sz="2400" b="1" dirty="0">
                <a:effectLst/>
                <a:latin typeface="Cambria" panose="02040503050406030204" pitchFamily="18" charset="0"/>
              </a:rPr>
              <a:t>asgari </a:t>
            </a:r>
            <a:r>
              <a:rPr lang="tr-TR" sz="2400" dirty="0">
                <a:effectLst/>
                <a:latin typeface="Cambria" panose="02040503050406030204" pitchFamily="18" charset="0"/>
              </a:rPr>
              <a:t>olup </a:t>
            </a:r>
            <a:r>
              <a:rPr lang="tr-TR" sz="2400" b="1" dirty="0" err="1">
                <a:effectLst/>
                <a:latin typeface="Cambria" panose="02040503050406030204" pitchFamily="18" charset="0"/>
              </a:rPr>
              <a:t>sözleşmeler</a:t>
            </a:r>
            <a:r>
              <a:rPr lang="tr-TR" sz="2400" b="1" dirty="0">
                <a:effectLst/>
                <a:latin typeface="Cambria" panose="02040503050406030204" pitchFamily="18" charset="0"/>
              </a:rPr>
              <a:t> ile arttırılabilir </a:t>
            </a:r>
            <a:r>
              <a:rPr lang="tr-TR" sz="2400" dirty="0">
                <a:effectLst/>
                <a:latin typeface="Cambria" panose="02040503050406030204" pitchFamily="18" charset="0"/>
              </a:rPr>
              <a:t>(İK m. 17/III), fakat </a:t>
            </a:r>
            <a:r>
              <a:rPr lang="tr-TR" sz="2400" b="1" dirty="0">
                <a:effectLst/>
                <a:latin typeface="Cambria" panose="02040503050406030204" pitchFamily="18" charset="0"/>
              </a:rPr>
              <a:t>azaltılamaz veya tamamen ortadan kaldırılamaz</a:t>
            </a:r>
            <a:r>
              <a:rPr lang="tr-TR" sz="2400" dirty="0">
                <a:effectLst/>
                <a:latin typeface="Cambria" panose="02040503050406030204" pitchFamily="18" charset="0"/>
              </a:rPr>
              <a:t>. </a:t>
            </a:r>
            <a:r>
              <a:rPr lang="tr-TR" sz="2400" dirty="0">
                <a:latin typeface="Cambria" panose="02040503050406030204" pitchFamily="18" charset="0"/>
              </a:rPr>
              <a:t>T</a:t>
            </a:r>
            <a:r>
              <a:rPr lang="tr-TR" sz="2400" dirty="0">
                <a:effectLst/>
                <a:latin typeface="Cambria" panose="02040503050406030204" pitchFamily="18" charset="0"/>
              </a:rPr>
              <a:t>araflar Kanunda </a:t>
            </a:r>
            <a:r>
              <a:rPr lang="tr-TR" sz="2400" dirty="0" err="1">
                <a:effectLst/>
                <a:latin typeface="Cambria" panose="02040503050406030204" pitchFamily="18" charset="0"/>
              </a:rPr>
              <a:t>öngörülen</a:t>
            </a:r>
            <a:r>
              <a:rPr lang="tr-TR" sz="2400" dirty="0">
                <a:effectLst/>
                <a:latin typeface="Cambria" panose="02040503050406030204" pitchFamily="18" charset="0"/>
              </a:rPr>
              <a:t> </a:t>
            </a:r>
            <a:r>
              <a:rPr lang="tr-TR" sz="2400" dirty="0" err="1">
                <a:effectLst/>
                <a:latin typeface="Cambria" panose="02040503050406030204" pitchFamily="18" charset="0"/>
              </a:rPr>
              <a:t>sürenin</a:t>
            </a:r>
            <a:r>
              <a:rPr lang="tr-TR" sz="2400" dirty="0">
                <a:effectLst/>
                <a:latin typeface="Cambria" panose="02040503050406030204" pitchFamily="18" charset="0"/>
              </a:rPr>
              <a:t> altında bir </a:t>
            </a:r>
            <a:r>
              <a:rPr lang="tr-TR" sz="2400" dirty="0" err="1">
                <a:effectLst/>
                <a:latin typeface="Cambria" panose="02040503050406030204" pitchFamily="18" charset="0"/>
              </a:rPr>
              <a:t>süre</a:t>
            </a:r>
            <a:r>
              <a:rPr lang="tr-TR" sz="2400" dirty="0">
                <a:effectLst/>
                <a:latin typeface="Cambria" panose="02040503050406030204" pitchFamily="18" charset="0"/>
              </a:rPr>
              <a:t> belirledikleri takdirde Kanundaki asgari </a:t>
            </a:r>
            <a:r>
              <a:rPr lang="tr-TR" sz="2400" dirty="0" err="1">
                <a:effectLst/>
                <a:latin typeface="Cambria" panose="02040503050406030204" pitchFamily="18" charset="0"/>
              </a:rPr>
              <a:t>süre</a:t>
            </a:r>
            <a:r>
              <a:rPr lang="tr-TR" sz="2400" dirty="0">
                <a:effectLst/>
                <a:latin typeface="Cambria" panose="02040503050406030204" pitchFamily="18" charset="0"/>
              </a:rPr>
              <a:t> uygulama alanı bulur. Her ne kadar tarafların Kanunda </a:t>
            </a:r>
            <a:r>
              <a:rPr lang="tr-TR" sz="2400" dirty="0" err="1">
                <a:effectLst/>
                <a:latin typeface="Cambria" panose="02040503050406030204" pitchFamily="18" charset="0"/>
              </a:rPr>
              <a:t>öngörülen</a:t>
            </a:r>
            <a:r>
              <a:rPr lang="tr-TR" sz="2400" dirty="0">
                <a:effectLst/>
                <a:latin typeface="Cambria" panose="02040503050406030204" pitchFamily="18" charset="0"/>
              </a:rPr>
              <a:t> </a:t>
            </a:r>
            <a:r>
              <a:rPr lang="tr-TR" sz="2400" dirty="0" err="1">
                <a:effectLst/>
                <a:latin typeface="Cambria" panose="02040503050406030204" pitchFamily="18" charset="0"/>
              </a:rPr>
              <a:t>süreleri</a:t>
            </a:r>
            <a:r>
              <a:rPr lang="tr-TR" sz="2400" dirty="0">
                <a:effectLst/>
                <a:latin typeface="Cambria" panose="02040503050406030204" pitchFamily="18" charset="0"/>
              </a:rPr>
              <a:t> arttırmaları </a:t>
            </a:r>
            <a:r>
              <a:rPr lang="tr-TR" sz="2400" dirty="0" err="1">
                <a:effectLst/>
                <a:latin typeface="Cambria" panose="02040503050406030204" pitchFamily="18" charset="0"/>
              </a:rPr>
              <a:t>mümkün</a:t>
            </a:r>
            <a:r>
              <a:rPr lang="tr-TR" sz="2400" dirty="0">
                <a:effectLst/>
                <a:latin typeface="Cambria" panose="02040503050406030204" pitchFamily="18" charset="0"/>
              </a:rPr>
              <a:t> ise de kanun bu sürelere ilişkin üst sınır belirlememiştir. </a:t>
            </a:r>
            <a:endParaRPr lang="tr-TR" dirty="0"/>
          </a:p>
        </p:txBody>
      </p:sp>
    </p:spTree>
    <p:extLst>
      <p:ext uri="{BB962C8B-B14F-4D97-AF65-F5344CB8AC3E}">
        <p14:creationId xmlns:p14="http://schemas.microsoft.com/office/powerpoint/2010/main" val="25000491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3D899E-B9A5-4320-A198-0FE3D9A594B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6119815-51A0-66CB-0C58-BD82D6CF4A3B}"/>
              </a:ext>
            </a:extLst>
          </p:cNvPr>
          <p:cNvSpPr>
            <a:spLocks noGrp="1"/>
          </p:cNvSpPr>
          <p:nvPr>
            <p:ph idx="1"/>
          </p:nvPr>
        </p:nvSpPr>
        <p:spPr/>
        <p:txBody>
          <a:bodyPr/>
          <a:lstStyle/>
          <a:p>
            <a:r>
              <a:rPr lang="tr-TR" sz="1800" b="1" dirty="0" err="1">
                <a:effectLst/>
                <a:latin typeface="Cambria" panose="02040503050406030204" pitchFamily="18" charset="0"/>
              </a:rPr>
              <a:t>Peşin</a:t>
            </a:r>
            <a:r>
              <a:rPr lang="tr-TR" sz="1800" b="1" dirty="0">
                <a:effectLst/>
                <a:latin typeface="Cambria" panose="02040503050406030204" pitchFamily="18" charset="0"/>
              </a:rPr>
              <a:t> </a:t>
            </a:r>
            <a:r>
              <a:rPr lang="tr-TR" sz="1800" b="1" dirty="0" err="1">
                <a:effectLst/>
                <a:latin typeface="Cambria" panose="02040503050406030204" pitchFamily="18" charset="0"/>
              </a:rPr>
              <a:t>Ödeme</a:t>
            </a:r>
            <a:r>
              <a:rPr lang="tr-TR" sz="1800" b="1" dirty="0">
                <a:effectLst/>
                <a:latin typeface="Cambria" panose="02040503050406030204" pitchFamily="18" charset="0"/>
              </a:rPr>
              <a:t> Yolu </a:t>
            </a:r>
            <a:r>
              <a:rPr lang="tr-TR" sz="1800" b="1" dirty="0" err="1">
                <a:effectLst/>
                <a:latin typeface="Cambria" panose="02040503050406030204" pitchFamily="18" charset="0"/>
              </a:rPr>
              <a:t>İle</a:t>
            </a:r>
            <a:r>
              <a:rPr lang="tr-TR" sz="1800" b="1" dirty="0">
                <a:effectLst/>
                <a:latin typeface="Cambria" panose="02040503050406030204" pitchFamily="18" charset="0"/>
              </a:rPr>
              <a:t> Fesih </a:t>
            </a:r>
            <a:endParaRPr lang="tr-TR" dirty="0"/>
          </a:p>
          <a:p>
            <a:r>
              <a:rPr lang="tr-TR" dirty="0">
                <a:effectLst/>
                <a:latin typeface="Cambria" panose="02040503050406030204" pitchFamily="18" charset="0"/>
              </a:rPr>
              <a:t>Her ne kadar iş </a:t>
            </a:r>
            <a:r>
              <a:rPr lang="tr-TR" dirty="0" err="1">
                <a:effectLst/>
                <a:latin typeface="Cambria" panose="02040503050406030204" pitchFamily="18" charset="0"/>
              </a:rPr>
              <a:t>sözleşmesini</a:t>
            </a:r>
            <a:r>
              <a:rPr lang="tr-TR" dirty="0">
                <a:effectLst/>
                <a:latin typeface="Cambria" panose="02040503050406030204" pitchFamily="18" charset="0"/>
              </a:rPr>
              <a:t> feshedecek tarafın </a:t>
            </a:r>
            <a:r>
              <a:rPr lang="tr-TR" dirty="0" err="1">
                <a:effectLst/>
                <a:latin typeface="Cambria" panose="02040503050406030204" pitchFamily="18" charset="0"/>
              </a:rPr>
              <a:t>karşı</a:t>
            </a:r>
            <a:r>
              <a:rPr lang="tr-TR" dirty="0">
                <a:effectLst/>
                <a:latin typeface="Cambria" panose="02040503050406030204" pitchFamily="18" charset="0"/>
              </a:rPr>
              <a:t> tarafı bundan haberdar ederek bildirim </a:t>
            </a:r>
            <a:r>
              <a:rPr lang="tr-TR" dirty="0" err="1">
                <a:effectLst/>
                <a:latin typeface="Cambria" panose="02040503050406030204" pitchFamily="18" charset="0"/>
              </a:rPr>
              <a:t>süresi</a:t>
            </a:r>
            <a:r>
              <a:rPr lang="tr-TR" dirty="0">
                <a:effectLst/>
                <a:latin typeface="Cambria" panose="02040503050406030204" pitchFamily="18" charset="0"/>
              </a:rPr>
              <a:t> vermesi gerekli ise de kanun koyucu bu kurala istisna </a:t>
            </a:r>
            <a:r>
              <a:rPr lang="tr-TR" dirty="0" err="1">
                <a:effectLst/>
                <a:latin typeface="Cambria" panose="02040503050406030204" pitchFamily="18" charset="0"/>
              </a:rPr>
              <a:t>getirmiştir</a:t>
            </a:r>
            <a:r>
              <a:rPr lang="tr-TR" dirty="0">
                <a:effectLst/>
                <a:latin typeface="Cambria" panose="02040503050406030204" pitchFamily="18" charset="0"/>
              </a:rPr>
              <a:t>. </a:t>
            </a:r>
            <a:r>
              <a:rPr lang="tr-TR" dirty="0" err="1">
                <a:effectLst/>
                <a:latin typeface="Cambria" panose="02040503050406030204" pitchFamily="18" charset="0"/>
              </a:rPr>
              <a:t>Şöyle</a:t>
            </a:r>
            <a:r>
              <a:rPr lang="tr-TR" dirty="0">
                <a:effectLst/>
                <a:latin typeface="Cambria" panose="02040503050406030204" pitchFamily="18" charset="0"/>
              </a:rPr>
              <a:t> ki, </a:t>
            </a:r>
            <a:r>
              <a:rPr lang="tr-TR" dirty="0" err="1">
                <a:effectLst/>
                <a:latin typeface="Cambria" panose="02040503050406030204" pitchFamily="18" charset="0"/>
              </a:rPr>
              <a:t>İs</a:t>
            </a:r>
            <a:r>
              <a:rPr lang="tr-TR" dirty="0">
                <a:effectLst/>
                <a:latin typeface="Cambria" panose="02040503050406030204" pitchFamily="18" charset="0"/>
              </a:rPr>
              <a:t>̧ Kanunu m. 17/V ile </a:t>
            </a:r>
            <a:r>
              <a:rPr lang="tr-TR" dirty="0" err="1">
                <a:effectLst/>
                <a:latin typeface="Cambria" panose="02040503050406030204" pitchFamily="18" charset="0"/>
              </a:rPr>
              <a:t>Türk</a:t>
            </a:r>
            <a:r>
              <a:rPr lang="tr-TR" dirty="0">
                <a:effectLst/>
                <a:latin typeface="Cambria" panose="02040503050406030204" pitchFamily="18" charset="0"/>
              </a:rPr>
              <a:t> </a:t>
            </a:r>
            <a:r>
              <a:rPr lang="tr-TR" dirty="0" err="1">
                <a:effectLst/>
                <a:latin typeface="Cambria" panose="02040503050406030204" pitchFamily="18" charset="0"/>
              </a:rPr>
              <a:t>Borçlar</a:t>
            </a:r>
            <a:r>
              <a:rPr lang="tr-TR" dirty="0">
                <a:effectLst/>
                <a:latin typeface="Cambria" panose="02040503050406030204" pitchFamily="18" charset="0"/>
              </a:rPr>
              <a:t> Kanunu m. 432/IV uyarınca </a:t>
            </a:r>
            <a:r>
              <a:rPr lang="tr-TR" b="1" dirty="0">
                <a:effectLst/>
                <a:latin typeface="Cambria" panose="02040503050406030204" pitchFamily="18" charset="0"/>
              </a:rPr>
              <a:t>sadece </a:t>
            </a:r>
            <a:r>
              <a:rPr lang="tr-TR" b="1" dirty="0" err="1">
                <a:effectLst/>
                <a:latin typeface="Cambria" panose="02040503050406030204" pitchFamily="18" charset="0"/>
              </a:rPr>
              <a:t>işverenin</a:t>
            </a:r>
            <a:r>
              <a:rPr lang="tr-TR" dirty="0">
                <a:effectLst/>
                <a:latin typeface="Cambria" panose="02040503050406030204" pitchFamily="18" charset="0"/>
              </a:rPr>
              <a:t>, Basın </a:t>
            </a:r>
            <a:r>
              <a:rPr lang="tr-TR" dirty="0" err="1">
                <a:effectLst/>
                <a:latin typeface="Cambria" panose="02040503050406030204" pitchFamily="18" charset="0"/>
              </a:rPr>
              <a:t>İs</a:t>
            </a:r>
            <a:r>
              <a:rPr lang="tr-TR" dirty="0">
                <a:effectLst/>
                <a:latin typeface="Cambria" panose="02040503050406030204" pitchFamily="18" charset="0"/>
              </a:rPr>
              <a:t>̧ Kanunu m. 5 /II uyarınca </a:t>
            </a:r>
            <a:r>
              <a:rPr lang="tr-TR" b="1" dirty="0">
                <a:effectLst/>
                <a:latin typeface="Cambria" panose="02040503050406030204" pitchFamily="18" charset="0"/>
              </a:rPr>
              <a:t>hem </a:t>
            </a:r>
            <a:r>
              <a:rPr lang="tr-TR" b="1" dirty="0" err="1">
                <a:effectLst/>
                <a:latin typeface="Cambria" panose="02040503050406030204" pitchFamily="18" charset="0"/>
              </a:rPr>
              <a:t>işveren</a:t>
            </a:r>
            <a:r>
              <a:rPr lang="tr-TR" b="1" dirty="0">
                <a:effectLst/>
                <a:latin typeface="Cambria" panose="02040503050406030204" pitchFamily="18" charset="0"/>
              </a:rPr>
              <a:t> hem de gazeteci</a:t>
            </a:r>
            <a:r>
              <a:rPr lang="tr-TR" dirty="0">
                <a:effectLst/>
                <a:latin typeface="Cambria" panose="02040503050406030204" pitchFamily="18" charset="0"/>
              </a:rPr>
              <a:t>nin bildirim </a:t>
            </a:r>
            <a:r>
              <a:rPr lang="tr-TR" dirty="0" err="1">
                <a:effectLst/>
                <a:latin typeface="Cambria" panose="02040503050406030204" pitchFamily="18" charset="0"/>
              </a:rPr>
              <a:t>süresine</a:t>
            </a:r>
            <a:r>
              <a:rPr lang="tr-TR" dirty="0">
                <a:effectLst/>
                <a:latin typeface="Cambria" panose="02040503050406030204" pitchFamily="18" charset="0"/>
              </a:rPr>
              <a:t> ait </a:t>
            </a:r>
            <a:r>
              <a:rPr lang="tr-TR" dirty="0" err="1">
                <a:effectLst/>
                <a:latin typeface="Cambria" panose="02040503050406030204" pitchFamily="18" charset="0"/>
              </a:rPr>
              <a:t>ücreti</a:t>
            </a:r>
            <a:r>
              <a:rPr lang="tr-TR" dirty="0">
                <a:effectLst/>
                <a:latin typeface="Cambria" panose="02040503050406030204" pitchFamily="18" charset="0"/>
              </a:rPr>
              <a:t> </a:t>
            </a:r>
            <a:r>
              <a:rPr lang="tr-TR" dirty="0" err="1">
                <a:effectLst/>
                <a:latin typeface="Cambria" panose="02040503050406030204" pitchFamily="18" charset="0"/>
              </a:rPr>
              <a:t>peşin</a:t>
            </a:r>
            <a:r>
              <a:rPr lang="tr-TR" dirty="0">
                <a:effectLst/>
                <a:latin typeface="Cambria" panose="02040503050406030204" pitchFamily="18" charset="0"/>
              </a:rPr>
              <a:t> </a:t>
            </a:r>
            <a:r>
              <a:rPr lang="tr-TR" dirty="0" err="1">
                <a:effectLst/>
                <a:latin typeface="Cambria" panose="02040503050406030204" pitchFamily="18" charset="0"/>
              </a:rPr>
              <a:t>ödemek</a:t>
            </a:r>
            <a:r>
              <a:rPr lang="tr-TR" dirty="0">
                <a:effectLst/>
                <a:latin typeface="Cambria" panose="02040503050406030204" pitchFamily="18" charset="0"/>
              </a:rPr>
              <a:t> suretiyle iş </a:t>
            </a:r>
            <a:r>
              <a:rPr lang="tr-TR" dirty="0" err="1">
                <a:effectLst/>
                <a:latin typeface="Cambria" panose="02040503050406030204" pitchFamily="18" charset="0"/>
              </a:rPr>
              <a:t>sözleşmesini</a:t>
            </a:r>
            <a:r>
              <a:rPr lang="tr-TR" dirty="0">
                <a:effectLst/>
                <a:latin typeface="Cambria" panose="02040503050406030204" pitchFamily="18" charset="0"/>
              </a:rPr>
              <a:t> ihbar </a:t>
            </a:r>
            <a:r>
              <a:rPr lang="tr-TR" dirty="0" err="1">
                <a:effectLst/>
                <a:latin typeface="Cambria" panose="02040503050406030204" pitchFamily="18" charset="0"/>
              </a:rPr>
              <a:t>süresinin</a:t>
            </a:r>
            <a:r>
              <a:rPr lang="tr-TR" dirty="0">
                <a:effectLst/>
                <a:latin typeface="Cambria" panose="02040503050406030204" pitchFamily="18" charset="0"/>
              </a:rPr>
              <a:t> </a:t>
            </a:r>
            <a:r>
              <a:rPr lang="tr-TR" dirty="0" err="1">
                <a:effectLst/>
                <a:latin typeface="Cambria" panose="02040503050406030204" pitchFamily="18" charset="0"/>
              </a:rPr>
              <a:t>geçmesini</a:t>
            </a:r>
            <a:r>
              <a:rPr lang="tr-TR" dirty="0">
                <a:effectLst/>
                <a:latin typeface="Cambria" panose="02040503050406030204" pitchFamily="18" charset="0"/>
              </a:rPr>
              <a:t> beklemeksizin feshetme hakkı vardır. Buna </a:t>
            </a:r>
            <a:r>
              <a:rPr lang="tr-TR" b="1" dirty="0">
                <a:effectLst/>
                <a:latin typeface="Cambria" panose="02040503050406030204" pitchFamily="18" charset="0"/>
              </a:rPr>
              <a:t>“</a:t>
            </a:r>
            <a:r>
              <a:rPr lang="tr-TR" b="1" dirty="0" err="1">
                <a:effectLst/>
                <a:latin typeface="Cambria" panose="02040503050406030204" pitchFamily="18" charset="0"/>
              </a:rPr>
              <a:t>peşin</a:t>
            </a:r>
            <a:r>
              <a:rPr lang="tr-TR" b="1" dirty="0">
                <a:effectLst/>
                <a:latin typeface="Cambria" panose="02040503050406030204" pitchFamily="18" charset="0"/>
              </a:rPr>
              <a:t> </a:t>
            </a:r>
            <a:r>
              <a:rPr lang="tr-TR" b="1" dirty="0" err="1">
                <a:effectLst/>
                <a:latin typeface="Cambria" panose="02040503050406030204" pitchFamily="18" charset="0"/>
              </a:rPr>
              <a:t>ödeme</a:t>
            </a:r>
            <a:r>
              <a:rPr lang="tr-TR" b="1" dirty="0">
                <a:effectLst/>
                <a:latin typeface="Cambria" panose="02040503050406030204" pitchFamily="18" charset="0"/>
              </a:rPr>
              <a:t> yolu ile fesih” </a:t>
            </a:r>
            <a:r>
              <a:rPr lang="tr-TR" dirty="0">
                <a:effectLst/>
                <a:latin typeface="Cambria" panose="02040503050406030204" pitchFamily="18" charset="0"/>
              </a:rPr>
              <a:t>denir. </a:t>
            </a:r>
            <a:endParaRPr lang="tr-TR" dirty="0"/>
          </a:p>
          <a:p>
            <a:r>
              <a:rPr lang="tr-TR" b="1" dirty="0">
                <a:latin typeface="Cambria" panose="02040503050406030204" pitchFamily="18" charset="0"/>
              </a:rPr>
              <a:t>B</a:t>
            </a:r>
            <a:r>
              <a:rPr lang="tr-TR" b="1" dirty="0">
                <a:effectLst/>
                <a:latin typeface="Cambria" panose="02040503050406030204" pitchFamily="18" charset="0"/>
              </a:rPr>
              <a:t>ildirim </a:t>
            </a:r>
            <a:r>
              <a:rPr lang="tr-TR" b="1" dirty="0" err="1">
                <a:effectLst/>
                <a:latin typeface="Cambria" panose="02040503050406030204" pitchFamily="18" charset="0"/>
              </a:rPr>
              <a:t>süresi</a:t>
            </a:r>
            <a:r>
              <a:rPr lang="tr-TR" b="1" dirty="0">
                <a:effectLst/>
                <a:latin typeface="Cambria" panose="02040503050406030204" pitchFamily="18" charset="0"/>
              </a:rPr>
              <a:t> vermek ile </a:t>
            </a:r>
            <a:r>
              <a:rPr lang="tr-TR" b="1" dirty="0" err="1">
                <a:effectLst/>
                <a:latin typeface="Cambria" panose="02040503050406030204" pitchFamily="18" charset="0"/>
              </a:rPr>
              <a:t>peşin</a:t>
            </a:r>
            <a:r>
              <a:rPr lang="tr-TR" b="1" dirty="0">
                <a:effectLst/>
                <a:latin typeface="Cambria" panose="02040503050406030204" pitchFamily="18" charset="0"/>
              </a:rPr>
              <a:t> </a:t>
            </a:r>
            <a:r>
              <a:rPr lang="tr-TR" b="1" dirty="0" err="1">
                <a:effectLst/>
                <a:latin typeface="Cambria" panose="02040503050406030204" pitchFamily="18" charset="0"/>
              </a:rPr>
              <a:t>ödeme</a:t>
            </a:r>
            <a:r>
              <a:rPr lang="tr-TR" b="1" dirty="0">
                <a:effectLst/>
                <a:latin typeface="Cambria" panose="02040503050406030204" pitchFamily="18" charset="0"/>
              </a:rPr>
              <a:t> yolu iki ayrı </a:t>
            </a:r>
            <a:r>
              <a:rPr lang="tr-TR" b="1" dirty="0" err="1">
                <a:effectLst/>
                <a:latin typeface="Cambria" panose="02040503050406030204" pitchFamily="18" charset="0"/>
              </a:rPr>
              <a:t>yöntem</a:t>
            </a:r>
            <a:r>
              <a:rPr lang="tr-TR" b="1" dirty="0">
                <a:effectLst/>
                <a:latin typeface="Cambria" panose="02040503050406030204" pitchFamily="18" charset="0"/>
              </a:rPr>
              <a:t> olup, hak sahibi bunlardan sadece birini </a:t>
            </a:r>
            <a:r>
              <a:rPr lang="tr-TR" b="1" dirty="0" err="1">
                <a:effectLst/>
                <a:latin typeface="Cambria" panose="02040503050406030204" pitchFamily="18" charset="0"/>
              </a:rPr>
              <a:t>seçip</a:t>
            </a:r>
            <a:r>
              <a:rPr lang="tr-TR" b="1" dirty="0">
                <a:effectLst/>
                <a:latin typeface="Cambria" panose="02040503050406030204" pitchFamily="18" charset="0"/>
              </a:rPr>
              <a:t> kullanabilir</a:t>
            </a:r>
            <a:r>
              <a:rPr lang="tr-TR"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958619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D6B7B1-84C8-ED18-F2B4-EE74584A489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ABBF9BA-C0BE-9399-15AB-E539D39EC6D8}"/>
              </a:ext>
            </a:extLst>
          </p:cNvPr>
          <p:cNvSpPr>
            <a:spLocks noGrp="1"/>
          </p:cNvSpPr>
          <p:nvPr>
            <p:ph idx="1"/>
          </p:nvPr>
        </p:nvSpPr>
        <p:spPr/>
        <p:txBody>
          <a:bodyPr/>
          <a:lstStyle/>
          <a:p>
            <a:r>
              <a:rPr lang="tr-TR" sz="1800" b="1" dirty="0">
                <a:effectLst/>
                <a:latin typeface="Cambria" panose="02040503050406030204" pitchFamily="18" charset="0"/>
              </a:rPr>
              <a:t>Yeni </a:t>
            </a:r>
            <a:r>
              <a:rPr lang="tr-TR" sz="1800" b="1" dirty="0" err="1">
                <a:effectLst/>
                <a:latin typeface="Cambria" panose="02040503050406030204" pitchFamily="18" charset="0"/>
              </a:rPr>
              <a:t>İs</a:t>
            </a:r>
            <a:r>
              <a:rPr lang="tr-TR" sz="1800" b="1" dirty="0">
                <a:effectLst/>
                <a:latin typeface="Cambria" panose="02040503050406030204" pitchFamily="18" charset="0"/>
              </a:rPr>
              <a:t>̧ Arama </a:t>
            </a:r>
            <a:r>
              <a:rPr lang="tr-TR" sz="1800" b="1" dirty="0" err="1">
                <a:effectLst/>
                <a:latin typeface="Cambria" panose="02040503050406030204" pitchFamily="18" charset="0"/>
              </a:rPr>
              <a:t>İzni</a:t>
            </a:r>
            <a:br>
              <a:rPr lang="tr-TR" sz="1800" b="1" dirty="0">
                <a:effectLst/>
                <a:latin typeface="Cambria" panose="02040503050406030204" pitchFamily="18" charset="0"/>
              </a:rPr>
            </a:br>
            <a:br>
              <a:rPr lang="tr-TR" sz="1800" b="1" dirty="0">
                <a:effectLst/>
                <a:latin typeface="Cambria" panose="02040503050406030204" pitchFamily="18" charset="0"/>
              </a:rPr>
            </a:br>
            <a:r>
              <a:rPr lang="tr-TR" dirty="0">
                <a:effectLst/>
                <a:latin typeface="Cambria" panose="02040503050406030204" pitchFamily="18" charset="0"/>
              </a:rPr>
              <a:t>Bildirim </a:t>
            </a:r>
            <a:r>
              <a:rPr lang="tr-TR" dirty="0" err="1">
                <a:effectLst/>
                <a:latin typeface="Cambria" panose="02040503050406030204" pitchFamily="18" charset="0"/>
              </a:rPr>
              <a:t>süreleri</a:t>
            </a:r>
            <a:r>
              <a:rPr lang="tr-TR" dirty="0">
                <a:effectLst/>
                <a:latin typeface="Cambria" panose="02040503050406030204" pitchFamily="18" charset="0"/>
              </a:rPr>
              <a:t> </a:t>
            </a:r>
            <a:r>
              <a:rPr lang="tr-TR" dirty="0" err="1">
                <a:effectLst/>
                <a:latin typeface="Cambria" panose="02040503050406030204" pitchFamily="18" charset="0"/>
              </a:rPr>
              <a:t>içinde</a:t>
            </a:r>
            <a:r>
              <a:rPr lang="tr-TR" dirty="0">
                <a:effectLst/>
                <a:latin typeface="Cambria" panose="02040503050406030204" pitchFamily="18" charset="0"/>
              </a:rPr>
              <a:t> </a:t>
            </a:r>
            <a:r>
              <a:rPr lang="tr-TR" dirty="0" err="1">
                <a:effectLst/>
                <a:latin typeface="Cambria" panose="02040503050406030204" pitchFamily="18" charset="0"/>
              </a:rPr>
              <a:t>işveren</a:t>
            </a:r>
            <a:r>
              <a:rPr lang="tr-TR" dirty="0">
                <a:effectLst/>
                <a:latin typeface="Cambria" panose="02040503050406030204" pitchFamily="18" charset="0"/>
              </a:rPr>
              <a:t>, </a:t>
            </a:r>
            <a:r>
              <a:rPr lang="tr-TR" dirty="0" err="1">
                <a:effectLst/>
                <a:latin typeface="Cambria" panose="02040503050406030204" pitchFamily="18" charset="0"/>
              </a:rPr>
              <a:t>işçiye</a:t>
            </a:r>
            <a:r>
              <a:rPr lang="tr-TR" dirty="0">
                <a:effectLst/>
                <a:latin typeface="Cambria" panose="02040503050406030204" pitchFamily="18" charset="0"/>
              </a:rPr>
              <a:t> </a:t>
            </a:r>
            <a:r>
              <a:rPr lang="tr-TR" b="1" dirty="0">
                <a:effectLst/>
                <a:latin typeface="Cambria" panose="02040503050406030204" pitchFamily="18" charset="0"/>
              </a:rPr>
              <a:t>yeni bir iş bulması </a:t>
            </a:r>
            <a:r>
              <a:rPr lang="tr-TR" b="1" dirty="0" err="1">
                <a:effectLst/>
                <a:latin typeface="Cambria" panose="02040503050406030204" pitchFamily="18" charset="0"/>
              </a:rPr>
              <a:t>için</a:t>
            </a:r>
            <a:r>
              <a:rPr lang="tr-TR" b="1" dirty="0">
                <a:effectLst/>
                <a:latin typeface="Cambria" panose="02040503050406030204" pitchFamily="18" charset="0"/>
              </a:rPr>
              <a:t> gerekli olan iş arama iznini iş saatleri </a:t>
            </a:r>
            <a:r>
              <a:rPr lang="tr-TR" b="1" dirty="0" err="1">
                <a:effectLst/>
                <a:latin typeface="Cambria" panose="02040503050406030204" pitchFamily="18" charset="0"/>
              </a:rPr>
              <a:t>içinde</a:t>
            </a:r>
            <a:r>
              <a:rPr lang="tr-TR" b="1" dirty="0">
                <a:effectLst/>
                <a:latin typeface="Cambria" panose="02040503050406030204" pitchFamily="18" charset="0"/>
              </a:rPr>
              <a:t> ve </a:t>
            </a:r>
            <a:r>
              <a:rPr lang="tr-TR" b="1" dirty="0" err="1">
                <a:effectLst/>
                <a:latin typeface="Cambria" panose="02040503050406030204" pitchFamily="18" charset="0"/>
              </a:rPr>
              <a:t>ücret</a:t>
            </a:r>
            <a:r>
              <a:rPr lang="tr-TR" b="1" dirty="0">
                <a:effectLst/>
                <a:latin typeface="Cambria" panose="02040503050406030204" pitchFamily="18" charset="0"/>
              </a:rPr>
              <a:t> kesintisi yapmadan </a:t>
            </a:r>
            <a:r>
              <a:rPr lang="tr-TR" dirty="0">
                <a:effectLst/>
                <a:latin typeface="Cambria" panose="02040503050406030204" pitchFamily="18" charset="0"/>
              </a:rPr>
              <a:t>vermeye mecburdur. </a:t>
            </a:r>
            <a:r>
              <a:rPr lang="tr-TR" dirty="0" err="1">
                <a:effectLst/>
                <a:latin typeface="Cambria" panose="02040503050406030204" pitchFamily="18" charset="0"/>
              </a:rPr>
              <a:t>İs</a:t>
            </a:r>
            <a:r>
              <a:rPr lang="tr-TR" dirty="0">
                <a:effectLst/>
                <a:latin typeface="Cambria" panose="02040503050406030204" pitchFamily="18" charset="0"/>
              </a:rPr>
              <a:t>̧ arama izninin </a:t>
            </a:r>
            <a:r>
              <a:rPr lang="tr-TR" dirty="0" err="1">
                <a:effectLst/>
                <a:latin typeface="Cambria" panose="02040503050406030204" pitchFamily="18" charset="0"/>
              </a:rPr>
              <a:t>süresi</a:t>
            </a:r>
            <a:r>
              <a:rPr lang="tr-TR" dirty="0">
                <a:effectLst/>
                <a:latin typeface="Cambria" panose="02040503050406030204" pitchFamily="18" charset="0"/>
              </a:rPr>
              <a:t> </a:t>
            </a:r>
            <a:r>
              <a:rPr lang="tr-TR" b="1" dirty="0" err="1">
                <a:effectLst/>
                <a:latin typeface="Cambria" panose="02040503050406030204" pitchFamily="18" charset="0"/>
              </a:rPr>
              <a:t>günde</a:t>
            </a:r>
            <a:r>
              <a:rPr lang="tr-TR" b="1" dirty="0">
                <a:effectLst/>
                <a:latin typeface="Cambria" panose="02040503050406030204" pitchFamily="18" charset="0"/>
              </a:rPr>
              <a:t> iki saatten az olamaz ve </a:t>
            </a:r>
            <a:r>
              <a:rPr lang="tr-TR" b="1" dirty="0" err="1">
                <a:effectLst/>
                <a:latin typeface="Cambria" panose="02040503050406030204" pitchFamily="18" charset="0"/>
              </a:rPr>
              <a:t>işçi</a:t>
            </a:r>
            <a:r>
              <a:rPr lang="tr-TR" b="1" dirty="0">
                <a:effectLst/>
                <a:latin typeface="Cambria" panose="02040503050406030204" pitchFamily="18" charset="0"/>
              </a:rPr>
              <a:t> isterse iş arama izin saatlerini </a:t>
            </a:r>
            <a:r>
              <a:rPr lang="tr-TR" b="1" dirty="0" err="1">
                <a:effectLst/>
                <a:latin typeface="Cambria" panose="02040503050406030204" pitchFamily="18" charset="0"/>
              </a:rPr>
              <a:t>birleştirerek</a:t>
            </a:r>
            <a:r>
              <a:rPr lang="tr-TR" b="1" dirty="0">
                <a:effectLst/>
                <a:latin typeface="Cambria" panose="02040503050406030204" pitchFamily="18" charset="0"/>
              </a:rPr>
              <a:t> toplu </a:t>
            </a:r>
            <a:r>
              <a:rPr lang="tr-TR" dirty="0">
                <a:effectLst/>
                <a:latin typeface="Cambria" panose="02040503050406030204" pitchFamily="18" charset="0"/>
              </a:rPr>
              <a:t>kullanabilir. Bu ihtimalde </a:t>
            </a:r>
            <a:r>
              <a:rPr lang="tr-TR" dirty="0" err="1">
                <a:effectLst/>
                <a:latin typeface="Cambria" panose="02040503050406030204" pitchFamily="18" charset="0"/>
              </a:rPr>
              <a:t>işçi</a:t>
            </a:r>
            <a:r>
              <a:rPr lang="tr-TR" dirty="0">
                <a:effectLst/>
                <a:latin typeface="Cambria" panose="02040503050406030204" pitchFamily="18" charset="0"/>
              </a:rPr>
              <a:t>, bunu </a:t>
            </a:r>
            <a:r>
              <a:rPr lang="tr-TR" dirty="0" err="1">
                <a:effectLst/>
                <a:latin typeface="Cambria" panose="02040503050406030204" pitchFamily="18" charset="0"/>
              </a:rPr>
              <a:t>işten</a:t>
            </a:r>
            <a:r>
              <a:rPr lang="tr-TR" dirty="0">
                <a:effectLst/>
                <a:latin typeface="Cambria" panose="02040503050406030204" pitchFamily="18" charset="0"/>
              </a:rPr>
              <a:t> </a:t>
            </a:r>
            <a:r>
              <a:rPr lang="tr-TR" dirty="0" err="1">
                <a:effectLst/>
                <a:latin typeface="Cambria" panose="02040503050406030204" pitchFamily="18" charset="0"/>
              </a:rPr>
              <a:t>ayrılacağı</a:t>
            </a:r>
            <a:r>
              <a:rPr lang="tr-TR" dirty="0">
                <a:effectLst/>
                <a:latin typeface="Cambria" panose="02040503050406030204" pitchFamily="18" charset="0"/>
              </a:rPr>
              <a:t> </a:t>
            </a:r>
            <a:r>
              <a:rPr lang="tr-TR" dirty="0" err="1">
                <a:effectLst/>
                <a:latin typeface="Cambria" panose="02040503050406030204" pitchFamily="18" charset="0"/>
              </a:rPr>
              <a:t>günden</a:t>
            </a:r>
            <a:r>
              <a:rPr lang="tr-TR" dirty="0">
                <a:effectLst/>
                <a:latin typeface="Cambria" panose="02040503050406030204" pitchFamily="18" charset="0"/>
              </a:rPr>
              <a:t> evvelki </a:t>
            </a:r>
            <a:r>
              <a:rPr lang="tr-TR" dirty="0" err="1">
                <a:effectLst/>
                <a:latin typeface="Cambria" panose="02040503050406030204" pitchFamily="18" charset="0"/>
              </a:rPr>
              <a:t>günlere</a:t>
            </a:r>
            <a:r>
              <a:rPr lang="tr-TR" dirty="0">
                <a:effectLst/>
                <a:latin typeface="Cambria" panose="02040503050406030204" pitchFamily="18" charset="0"/>
              </a:rPr>
              <a:t> rastlatmak ve bu durumu fesih bildiriminin </a:t>
            </a:r>
            <a:r>
              <a:rPr lang="tr-TR" dirty="0" err="1">
                <a:effectLst/>
                <a:latin typeface="Cambria" panose="02040503050406030204" pitchFamily="18" charset="0"/>
              </a:rPr>
              <a:t>yapıldığı</a:t>
            </a:r>
            <a:r>
              <a:rPr lang="tr-TR" dirty="0">
                <a:effectLst/>
                <a:latin typeface="Cambria" panose="02040503050406030204" pitchFamily="18" charset="0"/>
              </a:rPr>
              <a:t> </a:t>
            </a:r>
            <a:r>
              <a:rPr lang="tr-TR" dirty="0" err="1">
                <a:effectLst/>
                <a:latin typeface="Cambria" panose="02040503050406030204" pitchFamily="18" charset="0"/>
              </a:rPr>
              <a:t>gün</a:t>
            </a:r>
            <a:r>
              <a:rPr lang="tr-TR" dirty="0">
                <a:effectLst/>
                <a:latin typeface="Cambria" panose="02040503050406030204" pitchFamily="18" charset="0"/>
              </a:rPr>
              <a:t> veya en </a:t>
            </a:r>
            <a:r>
              <a:rPr lang="tr-TR" dirty="0" err="1">
                <a:effectLst/>
                <a:latin typeface="Cambria" panose="02040503050406030204" pitchFamily="18" charset="0"/>
              </a:rPr>
              <a:t>gec</a:t>
            </a:r>
            <a:r>
              <a:rPr lang="tr-TR" dirty="0">
                <a:effectLst/>
                <a:latin typeface="Cambria" panose="02040503050406030204" pitchFamily="18" charset="0"/>
              </a:rPr>
              <a:t>̧ ertesi </a:t>
            </a:r>
            <a:r>
              <a:rPr lang="tr-TR" dirty="0" err="1">
                <a:effectLst/>
                <a:latin typeface="Cambria" panose="02040503050406030204" pitchFamily="18" charset="0"/>
              </a:rPr>
              <a:t>gün</a:t>
            </a:r>
            <a:r>
              <a:rPr lang="tr-TR" dirty="0">
                <a:effectLst/>
                <a:latin typeface="Cambria" panose="02040503050406030204" pitchFamily="18" charset="0"/>
              </a:rPr>
              <a:t> </a:t>
            </a:r>
            <a:r>
              <a:rPr lang="tr-TR" dirty="0" err="1">
                <a:effectLst/>
                <a:latin typeface="Cambria" panose="02040503050406030204" pitchFamily="18" charset="0"/>
              </a:rPr>
              <a:t>işverene</a:t>
            </a:r>
            <a:r>
              <a:rPr lang="tr-TR" dirty="0">
                <a:effectLst/>
                <a:latin typeface="Cambria" panose="02040503050406030204" pitchFamily="18" charset="0"/>
              </a:rPr>
              <a:t> bildirmek zorundadır (İK m. 27/I). </a:t>
            </a:r>
            <a:endParaRPr lang="tr-TR" dirty="0"/>
          </a:p>
          <a:p>
            <a:r>
              <a:rPr lang="tr-TR" b="1" dirty="0" err="1">
                <a:effectLst/>
                <a:latin typeface="Cambria" panose="02040503050406030204" pitchFamily="18" charset="0"/>
              </a:rPr>
              <a:t>işveren</a:t>
            </a:r>
            <a:r>
              <a:rPr lang="tr-TR" b="1" dirty="0">
                <a:effectLst/>
                <a:latin typeface="Cambria" panose="02040503050406030204" pitchFamily="18" charset="0"/>
              </a:rPr>
              <a:t> iş arama izni esnasında </a:t>
            </a:r>
            <a:r>
              <a:rPr lang="tr-TR" b="1" dirty="0" err="1">
                <a:effectLst/>
                <a:latin typeface="Cambria" panose="02040503050406030204" pitchFamily="18" charset="0"/>
              </a:rPr>
              <a:t>işçiyi</a:t>
            </a:r>
            <a:r>
              <a:rPr lang="tr-TR" b="1" dirty="0">
                <a:effectLst/>
                <a:latin typeface="Cambria" panose="02040503050406030204" pitchFamily="18" charset="0"/>
              </a:rPr>
              <a:t> </a:t>
            </a:r>
            <a:r>
              <a:rPr lang="tr-TR" b="1" dirty="0" err="1">
                <a:effectLst/>
                <a:latin typeface="Cambria" panose="02040503050406030204" pitchFamily="18" charset="0"/>
              </a:rPr>
              <a:t>çalıştırır</a:t>
            </a:r>
            <a:r>
              <a:rPr lang="tr-TR" b="1" dirty="0">
                <a:effectLst/>
                <a:latin typeface="Cambria" panose="02040503050406030204" pitchFamily="18" charset="0"/>
              </a:rPr>
              <a:t> ise </a:t>
            </a:r>
            <a:r>
              <a:rPr lang="tr-TR" b="1" dirty="0" err="1">
                <a:effectLst/>
                <a:latin typeface="Cambria" panose="02040503050406030204" pitchFamily="18" charset="0"/>
              </a:rPr>
              <a:t>işçinin</a:t>
            </a:r>
            <a:r>
              <a:rPr lang="tr-TR" b="1" dirty="0">
                <a:effectLst/>
                <a:latin typeface="Cambria" panose="02040503050406030204" pitchFamily="18" charset="0"/>
              </a:rPr>
              <a:t> izin kullanarak bir </a:t>
            </a:r>
            <a:r>
              <a:rPr lang="tr-TR" b="1" dirty="0" err="1">
                <a:effectLst/>
                <a:latin typeface="Cambria" panose="02040503050406030204" pitchFamily="18" charset="0"/>
              </a:rPr>
              <a:t>çalışma</a:t>
            </a:r>
            <a:r>
              <a:rPr lang="tr-TR" b="1" dirty="0">
                <a:effectLst/>
                <a:latin typeface="Cambria" panose="02040503050406030204" pitchFamily="18" charset="0"/>
              </a:rPr>
              <a:t> </a:t>
            </a:r>
            <a:r>
              <a:rPr lang="tr-TR" b="1" dirty="0" err="1">
                <a:effectLst/>
                <a:latin typeface="Cambria" panose="02040503050406030204" pitchFamily="18" charset="0"/>
              </a:rPr>
              <a:t>karşılığı</a:t>
            </a:r>
            <a:r>
              <a:rPr lang="tr-TR" b="1" dirty="0">
                <a:effectLst/>
                <a:latin typeface="Cambria" panose="02040503050406030204" pitchFamily="18" charset="0"/>
              </a:rPr>
              <a:t> olmaksızın </a:t>
            </a:r>
            <a:r>
              <a:rPr lang="tr-TR" b="1" dirty="0" err="1">
                <a:effectLst/>
                <a:latin typeface="Cambria" panose="02040503050406030204" pitchFamily="18" charset="0"/>
              </a:rPr>
              <a:t>alacağı</a:t>
            </a:r>
            <a:r>
              <a:rPr lang="tr-TR" b="1" dirty="0">
                <a:effectLst/>
                <a:latin typeface="Cambria" panose="02040503050406030204" pitchFamily="18" charset="0"/>
              </a:rPr>
              <a:t> </a:t>
            </a:r>
            <a:r>
              <a:rPr lang="tr-TR" b="1" dirty="0" err="1">
                <a:effectLst/>
                <a:latin typeface="Cambria" panose="02040503050406030204" pitchFamily="18" charset="0"/>
              </a:rPr>
              <a:t>ücrete</a:t>
            </a:r>
            <a:r>
              <a:rPr lang="tr-TR" b="1" dirty="0">
                <a:effectLst/>
                <a:latin typeface="Cambria" panose="02040503050406030204" pitchFamily="18" charset="0"/>
              </a:rPr>
              <a:t> ilaveten, </a:t>
            </a:r>
            <a:r>
              <a:rPr lang="tr-TR" b="1" dirty="0" err="1">
                <a:effectLst/>
                <a:latin typeface="Cambria" panose="02040503050406030204" pitchFamily="18" charset="0"/>
              </a:rPr>
              <a:t>çalıştırdığı</a:t>
            </a:r>
            <a:r>
              <a:rPr lang="tr-TR" b="1" dirty="0">
                <a:effectLst/>
                <a:latin typeface="Cambria" panose="02040503050406030204" pitchFamily="18" charset="0"/>
              </a:rPr>
              <a:t> </a:t>
            </a:r>
            <a:r>
              <a:rPr lang="tr-TR" b="1" dirty="0" err="1">
                <a:effectLst/>
                <a:latin typeface="Cambria" panose="02040503050406030204" pitchFamily="18" charset="0"/>
              </a:rPr>
              <a:t>sürenin</a:t>
            </a:r>
            <a:r>
              <a:rPr lang="tr-TR" b="1" dirty="0">
                <a:effectLst/>
                <a:latin typeface="Cambria" panose="02040503050406030204" pitchFamily="18" charset="0"/>
              </a:rPr>
              <a:t> </a:t>
            </a:r>
            <a:r>
              <a:rPr lang="tr-TR" b="1" dirty="0" err="1">
                <a:effectLst/>
                <a:latin typeface="Cambria" panose="02040503050406030204" pitchFamily="18" charset="0"/>
              </a:rPr>
              <a:t>ücretini</a:t>
            </a:r>
            <a:r>
              <a:rPr lang="tr-TR" b="1" dirty="0">
                <a:effectLst/>
                <a:latin typeface="Cambria" panose="02040503050406030204" pitchFamily="18" charset="0"/>
              </a:rPr>
              <a:t> </a:t>
            </a:r>
            <a:r>
              <a:rPr lang="tr-TR" b="1" dirty="0" err="1">
                <a:effectLst/>
                <a:latin typeface="Cambria" panose="02040503050406030204" pitchFamily="18" charset="0"/>
              </a:rPr>
              <a:t>yüzde</a:t>
            </a:r>
            <a:r>
              <a:rPr lang="tr-TR" b="1" dirty="0">
                <a:effectLst/>
                <a:latin typeface="Cambria" panose="02040503050406030204" pitchFamily="18" charset="0"/>
              </a:rPr>
              <a:t> </a:t>
            </a:r>
            <a:r>
              <a:rPr lang="tr-TR" b="1" dirty="0" err="1">
                <a:effectLst/>
                <a:latin typeface="Cambria" panose="02040503050406030204" pitchFamily="18" charset="0"/>
              </a:rPr>
              <a:t>yüz</a:t>
            </a:r>
            <a:r>
              <a:rPr lang="tr-TR" b="1" dirty="0">
                <a:effectLst/>
                <a:latin typeface="Cambria" panose="02040503050406030204" pitchFamily="18" charset="0"/>
              </a:rPr>
              <a:t> zamlı </a:t>
            </a:r>
            <a:r>
              <a:rPr lang="tr-TR" b="1" dirty="0" err="1">
                <a:effectLst/>
                <a:latin typeface="Cambria" panose="02040503050406030204" pitchFamily="18" charset="0"/>
              </a:rPr>
              <a:t>öder</a:t>
            </a:r>
            <a:r>
              <a:rPr lang="tr-TR" b="1" dirty="0">
                <a:latin typeface="Cambria" panose="02040503050406030204" pitchFamily="18" charset="0"/>
              </a:rPr>
              <a:t>.</a:t>
            </a:r>
            <a:endParaRPr lang="tr-TR" dirty="0"/>
          </a:p>
        </p:txBody>
      </p:sp>
    </p:spTree>
    <p:extLst>
      <p:ext uri="{BB962C8B-B14F-4D97-AF65-F5344CB8AC3E}">
        <p14:creationId xmlns:p14="http://schemas.microsoft.com/office/powerpoint/2010/main" val="3534657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189B1-3F7B-0A60-5587-E1F24775470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997679C-9632-8558-E9D2-2CFC4C9F032B}"/>
              </a:ext>
            </a:extLst>
          </p:cNvPr>
          <p:cNvSpPr>
            <a:spLocks noGrp="1"/>
          </p:cNvSpPr>
          <p:nvPr>
            <p:ph idx="1"/>
          </p:nvPr>
        </p:nvSpPr>
        <p:spPr/>
        <p:txBody>
          <a:bodyPr/>
          <a:lstStyle/>
          <a:p>
            <a:r>
              <a:rPr lang="tr-TR" sz="1800" dirty="0">
                <a:effectLst/>
                <a:latin typeface="Cambria" panose="02040503050406030204" pitchFamily="18" charset="0"/>
              </a:rPr>
              <a:t>Belirsiz </a:t>
            </a:r>
            <a:r>
              <a:rPr lang="tr-TR" sz="1800" dirty="0" err="1">
                <a:effectLst/>
                <a:latin typeface="Cambria" panose="02040503050406030204" pitchFamily="18" charset="0"/>
              </a:rPr>
              <a:t>süreli</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bildirim </a:t>
            </a:r>
            <a:r>
              <a:rPr lang="tr-TR" sz="1800" dirty="0" err="1">
                <a:effectLst/>
                <a:latin typeface="Cambria" panose="02040503050406030204" pitchFamily="18" charset="0"/>
              </a:rPr>
              <a:t>süresine</a:t>
            </a:r>
            <a:r>
              <a:rPr lang="tr-TR" sz="1800" dirty="0">
                <a:effectLst/>
                <a:latin typeface="Cambria" panose="02040503050406030204" pitchFamily="18" charset="0"/>
              </a:rPr>
              <a:t> uyulmaksızın </a:t>
            </a:r>
            <a:r>
              <a:rPr lang="tr-TR" sz="1800" dirty="0" err="1">
                <a:effectLst/>
                <a:latin typeface="Cambria" panose="02040503050406030204" pitchFamily="18" charset="0"/>
              </a:rPr>
              <a:t>feshedildiği</a:t>
            </a:r>
            <a:r>
              <a:rPr lang="tr-TR" sz="1800" dirty="0">
                <a:effectLst/>
                <a:latin typeface="Cambria" panose="02040503050406030204" pitchFamily="18" charset="0"/>
              </a:rPr>
              <a:t> durumlarda, </a:t>
            </a:r>
            <a:r>
              <a:rPr lang="tr-TR" sz="1800" b="1" dirty="0">
                <a:effectLst/>
                <a:latin typeface="Cambria" panose="02040503050406030204" pitchFamily="18" charset="0"/>
              </a:rPr>
              <a:t>“</a:t>
            </a:r>
            <a:r>
              <a:rPr lang="tr-TR" sz="1800" b="1" dirty="0" err="1">
                <a:effectLst/>
                <a:latin typeface="Cambria" panose="02040503050406030204" pitchFamily="18" charset="0"/>
              </a:rPr>
              <a:t>usûlsüz</a:t>
            </a:r>
            <a:r>
              <a:rPr lang="tr-TR" sz="1800" b="1" dirty="0">
                <a:effectLst/>
                <a:latin typeface="Cambria" panose="02040503050406030204" pitchFamily="18" charset="0"/>
              </a:rPr>
              <a:t> fesih” </a:t>
            </a:r>
            <a:r>
              <a:rPr lang="tr-TR" sz="1800" dirty="0" err="1">
                <a:effectLst/>
                <a:latin typeface="Cambria" panose="02040503050406030204" pitchFamily="18" charset="0"/>
              </a:rPr>
              <a:t>söz</a:t>
            </a:r>
            <a:r>
              <a:rPr lang="tr-TR" sz="1800" dirty="0">
                <a:effectLst/>
                <a:latin typeface="Cambria" panose="02040503050406030204" pitchFamily="18" charset="0"/>
              </a:rPr>
              <a:t> konusu olur ve </a:t>
            </a:r>
            <a:r>
              <a:rPr lang="tr-TR" sz="1800" dirty="0" err="1">
                <a:effectLst/>
                <a:latin typeface="Cambria" panose="02040503050406030204" pitchFamily="18" charset="0"/>
              </a:rPr>
              <a:t>sözleşmeyi</a:t>
            </a:r>
            <a:r>
              <a:rPr lang="tr-TR" sz="1800" dirty="0">
                <a:effectLst/>
                <a:latin typeface="Cambria" panose="02040503050406030204" pitchFamily="18" charset="0"/>
              </a:rPr>
              <a:t> feshedenin bildirim </a:t>
            </a:r>
            <a:r>
              <a:rPr lang="tr-TR" sz="1800" dirty="0" err="1">
                <a:effectLst/>
                <a:latin typeface="Cambria" panose="02040503050406030204" pitchFamily="18" charset="0"/>
              </a:rPr>
              <a:t>sürelerine</a:t>
            </a:r>
            <a:r>
              <a:rPr lang="tr-TR" sz="1800" dirty="0">
                <a:effectLst/>
                <a:latin typeface="Cambria" panose="02040503050406030204" pitchFamily="18" charset="0"/>
              </a:rPr>
              <a:t> </a:t>
            </a:r>
            <a:r>
              <a:rPr lang="tr-TR" sz="1800" dirty="0" err="1">
                <a:effectLst/>
                <a:latin typeface="Cambria" panose="02040503050406030204" pitchFamily="18" charset="0"/>
              </a:rPr>
              <a:t>ilişkin</a:t>
            </a:r>
            <a:r>
              <a:rPr lang="tr-TR" sz="1800" dirty="0">
                <a:effectLst/>
                <a:latin typeface="Cambria" panose="02040503050406030204" pitchFamily="18" charset="0"/>
              </a:rPr>
              <a:t> </a:t>
            </a:r>
            <a:r>
              <a:rPr lang="tr-TR" sz="1800" dirty="0" err="1">
                <a:effectLst/>
                <a:latin typeface="Cambria" panose="02040503050406030204" pitchFamily="18" charset="0"/>
              </a:rPr>
              <a:t>ücret</a:t>
            </a:r>
            <a:r>
              <a:rPr lang="tr-TR" sz="1800" dirty="0">
                <a:effectLst/>
                <a:latin typeface="Cambria" panose="02040503050406030204" pitchFamily="18" charset="0"/>
              </a:rPr>
              <a:t> tutarını tazminat olarak </a:t>
            </a:r>
            <a:r>
              <a:rPr lang="tr-TR" sz="1800" dirty="0" err="1">
                <a:effectLst/>
                <a:latin typeface="Cambria" panose="02040503050406030204" pitchFamily="18" charset="0"/>
              </a:rPr>
              <a:t>ödeme</a:t>
            </a:r>
            <a:r>
              <a:rPr lang="tr-TR" sz="1800" dirty="0">
                <a:effectLst/>
                <a:latin typeface="Cambria" panose="02040503050406030204" pitchFamily="18" charset="0"/>
              </a:rPr>
              <a:t> </a:t>
            </a:r>
            <a:r>
              <a:rPr lang="tr-TR" sz="1800" dirty="0" err="1">
                <a:effectLst/>
                <a:latin typeface="Cambria" panose="02040503050406030204" pitchFamily="18" charset="0"/>
              </a:rPr>
              <a:t>zorunluluğu</a:t>
            </a:r>
            <a:r>
              <a:rPr lang="tr-TR" sz="1800" dirty="0">
                <a:effectLst/>
                <a:latin typeface="Cambria" panose="02040503050406030204" pitchFamily="18" charset="0"/>
              </a:rPr>
              <a:t> </a:t>
            </a:r>
            <a:r>
              <a:rPr lang="tr-TR" sz="1800" dirty="0" err="1">
                <a:effectLst/>
                <a:latin typeface="Cambria" panose="02040503050406030204" pitchFamily="18" charset="0"/>
              </a:rPr>
              <a:t>doğar</a:t>
            </a:r>
            <a:r>
              <a:rPr lang="tr-TR" sz="1800" dirty="0">
                <a:effectLst/>
                <a:latin typeface="Cambria" panose="02040503050406030204" pitchFamily="18" charset="0"/>
              </a:rPr>
              <a:t> (İK m. 17/IV). Buna </a:t>
            </a:r>
            <a:r>
              <a:rPr lang="tr-TR" sz="1800" b="1" dirty="0">
                <a:effectLst/>
                <a:latin typeface="Cambria" panose="02040503050406030204" pitchFamily="18" charset="0"/>
              </a:rPr>
              <a:t>“ihbar tazminatı” </a:t>
            </a:r>
            <a:r>
              <a:rPr lang="tr-TR" sz="1800" dirty="0">
                <a:effectLst/>
                <a:latin typeface="Cambria" panose="02040503050406030204" pitchFamily="18" charset="0"/>
              </a:rPr>
              <a:t>denir. </a:t>
            </a:r>
          </a:p>
          <a:p>
            <a:r>
              <a:rPr lang="tr-TR" sz="1800" b="1" dirty="0">
                <a:latin typeface="Cambria" panose="02040503050406030204" pitchFamily="18" charset="0"/>
              </a:rPr>
              <a:t>İ</a:t>
            </a:r>
            <a:r>
              <a:rPr lang="tr-TR" sz="1800" b="1" dirty="0">
                <a:effectLst/>
                <a:latin typeface="Cambria" panose="02040503050406030204" pitchFamily="18" charset="0"/>
              </a:rPr>
              <a:t>hbar tazminatının hesabında m. 32/I </a:t>
            </a:r>
            <a:r>
              <a:rPr lang="tr-TR" sz="1800" b="1" dirty="0" err="1">
                <a:effectLst/>
                <a:latin typeface="Cambria" panose="02040503050406030204" pitchFamily="18" charset="0"/>
              </a:rPr>
              <a:t>hükmünde</a:t>
            </a:r>
            <a:r>
              <a:rPr lang="tr-TR" sz="1800" b="1" dirty="0">
                <a:effectLst/>
                <a:latin typeface="Cambria" panose="02040503050406030204" pitchFamily="18" charset="0"/>
              </a:rPr>
              <a:t> yazılan </a:t>
            </a:r>
            <a:r>
              <a:rPr lang="tr-TR" sz="1800" b="1" dirty="0" err="1">
                <a:effectLst/>
                <a:latin typeface="Cambria" panose="02040503050406030204" pitchFamily="18" charset="0"/>
              </a:rPr>
              <a:t>ücrete</a:t>
            </a:r>
            <a:r>
              <a:rPr lang="tr-TR" sz="1800" b="1" dirty="0">
                <a:effectLst/>
                <a:latin typeface="Cambria" panose="02040503050406030204" pitchFamily="18" charset="0"/>
              </a:rPr>
              <a:t> ek olarak </a:t>
            </a:r>
            <a:r>
              <a:rPr lang="tr-TR" sz="1800" b="1" dirty="0" err="1">
                <a:effectLst/>
                <a:latin typeface="Cambria" panose="02040503050406030204" pitchFamily="18" charset="0"/>
              </a:rPr>
              <a:t>işçiye</a:t>
            </a:r>
            <a:r>
              <a:rPr lang="tr-TR" sz="1800" b="1" dirty="0">
                <a:effectLst/>
                <a:latin typeface="Cambria" panose="02040503050406030204" pitchFamily="18" charset="0"/>
              </a:rPr>
              <a:t> </a:t>
            </a:r>
            <a:r>
              <a:rPr lang="tr-TR" sz="1800" b="1" dirty="0" err="1">
                <a:effectLst/>
                <a:latin typeface="Cambria" panose="02040503050406030204" pitchFamily="18" charset="0"/>
              </a:rPr>
              <a:t>sağlanmıs</a:t>
            </a:r>
            <a:r>
              <a:rPr lang="tr-TR" sz="1800" b="1" dirty="0">
                <a:effectLst/>
                <a:latin typeface="Cambria" panose="02040503050406030204" pitchFamily="18" charset="0"/>
              </a:rPr>
              <a:t>̧ para veya para ile </a:t>
            </a:r>
            <a:r>
              <a:rPr lang="tr-TR" sz="1800" b="1" dirty="0" err="1">
                <a:effectLst/>
                <a:latin typeface="Cambria" panose="02040503050406030204" pitchFamily="18" charset="0"/>
              </a:rPr>
              <a:t>ölçülmesi</a:t>
            </a:r>
            <a:r>
              <a:rPr lang="tr-TR" sz="1800" b="1" dirty="0">
                <a:effectLst/>
                <a:latin typeface="Cambria" panose="02040503050406030204" pitchFamily="18" charset="0"/>
              </a:rPr>
              <a:t> </a:t>
            </a:r>
            <a:r>
              <a:rPr lang="tr-TR" sz="1800" b="1" dirty="0" err="1">
                <a:effectLst/>
                <a:latin typeface="Cambria" panose="02040503050406030204" pitchFamily="18" charset="0"/>
              </a:rPr>
              <a:t>mümkün</a:t>
            </a:r>
            <a:r>
              <a:rPr lang="tr-TR" sz="1800" b="1" dirty="0">
                <a:effectLst/>
                <a:latin typeface="Cambria" panose="02040503050406030204" pitchFamily="18" charset="0"/>
              </a:rPr>
              <a:t> </a:t>
            </a:r>
            <a:r>
              <a:rPr lang="tr-TR" sz="1800" b="1" dirty="0" err="1">
                <a:effectLst/>
                <a:latin typeface="Cambria" panose="02040503050406030204" pitchFamily="18" charset="0"/>
              </a:rPr>
              <a:t>sözleşme</a:t>
            </a:r>
            <a:r>
              <a:rPr lang="tr-TR" sz="1800" b="1" dirty="0">
                <a:effectLst/>
                <a:latin typeface="Cambria" panose="02040503050406030204" pitchFamily="18" charset="0"/>
              </a:rPr>
              <a:t> ve Kanundan </a:t>
            </a:r>
            <a:r>
              <a:rPr lang="tr-TR" sz="1800" b="1" dirty="0" err="1">
                <a:effectLst/>
                <a:latin typeface="Cambria" panose="02040503050406030204" pitchFamily="18" charset="0"/>
              </a:rPr>
              <a:t>doğan</a:t>
            </a:r>
            <a:r>
              <a:rPr lang="tr-TR" sz="1800" b="1" dirty="0">
                <a:effectLst/>
                <a:latin typeface="Cambria" panose="02040503050406030204" pitchFamily="18" charset="0"/>
              </a:rPr>
              <a:t> menfaatler </a:t>
            </a:r>
            <a:r>
              <a:rPr lang="tr-TR" sz="1800" dirty="0">
                <a:effectLst/>
                <a:latin typeface="Cambria" panose="02040503050406030204" pitchFamily="18" charset="0"/>
              </a:rPr>
              <a:t>de </a:t>
            </a:r>
            <a:r>
              <a:rPr lang="tr-TR" sz="1800" dirty="0" err="1">
                <a:effectLst/>
                <a:latin typeface="Cambria" panose="02040503050406030204" pitchFamily="18" charset="0"/>
              </a:rPr>
              <a:t>göz</a:t>
            </a:r>
            <a:r>
              <a:rPr lang="tr-TR" sz="1800" dirty="0">
                <a:effectLst/>
                <a:latin typeface="Cambria" panose="02040503050406030204" pitchFamily="18" charset="0"/>
              </a:rPr>
              <a:t> </a:t>
            </a:r>
            <a:r>
              <a:rPr lang="tr-TR" sz="1800" dirty="0" err="1">
                <a:effectLst/>
                <a:latin typeface="Cambria" panose="02040503050406030204" pitchFamily="18" charset="0"/>
              </a:rPr>
              <a:t>önünde</a:t>
            </a:r>
            <a:r>
              <a:rPr lang="tr-TR" sz="1800" dirty="0">
                <a:effectLst/>
                <a:latin typeface="Cambria" panose="02040503050406030204" pitchFamily="18" charset="0"/>
              </a:rPr>
              <a:t> tutulur. Buna </a:t>
            </a:r>
            <a:r>
              <a:rPr lang="tr-TR" sz="1800" dirty="0" err="1">
                <a:effectLst/>
                <a:latin typeface="Cambria" panose="02040503050406030204" pitchFamily="18" charset="0"/>
              </a:rPr>
              <a:t>göre</a:t>
            </a:r>
            <a:r>
              <a:rPr lang="tr-TR" sz="1800" dirty="0">
                <a:effectLst/>
                <a:latin typeface="Cambria" panose="02040503050406030204" pitchFamily="18" charset="0"/>
              </a:rPr>
              <a:t> ihbar tazminatı, </a:t>
            </a:r>
            <a:r>
              <a:rPr lang="tr-TR" sz="1800" b="1" dirty="0" err="1">
                <a:effectLst/>
                <a:latin typeface="Cambria" panose="02040503050406030204" pitchFamily="18" charset="0"/>
              </a:rPr>
              <a:t>işçinin</a:t>
            </a:r>
            <a:r>
              <a:rPr lang="tr-TR" sz="1800" b="1" dirty="0">
                <a:effectLst/>
                <a:latin typeface="Cambria" panose="02040503050406030204" pitchFamily="18" charset="0"/>
              </a:rPr>
              <a:t> fesih bildirimi </a:t>
            </a:r>
            <a:r>
              <a:rPr lang="tr-TR" sz="1800" b="1" dirty="0" err="1">
                <a:effectLst/>
                <a:latin typeface="Cambria" panose="02040503050406030204" pitchFamily="18" charset="0"/>
              </a:rPr>
              <a:t>süresine</a:t>
            </a:r>
            <a:r>
              <a:rPr lang="tr-TR" sz="1800" b="1" dirty="0">
                <a:effectLst/>
                <a:latin typeface="Cambria" panose="02040503050406030204" pitchFamily="18" charset="0"/>
              </a:rPr>
              <a:t> </a:t>
            </a:r>
            <a:r>
              <a:rPr lang="tr-TR" sz="1800" b="1" dirty="0" err="1">
                <a:effectLst/>
                <a:latin typeface="Cambria" panose="02040503050406030204" pitchFamily="18" charset="0"/>
              </a:rPr>
              <a:t>ilişkin</a:t>
            </a:r>
            <a:r>
              <a:rPr lang="tr-TR" sz="1800" b="1" dirty="0">
                <a:effectLst/>
                <a:latin typeface="Cambria" panose="02040503050406030204" pitchFamily="18" charset="0"/>
              </a:rPr>
              <a:t> </a:t>
            </a:r>
            <a:r>
              <a:rPr lang="tr-TR" sz="1800" b="1" dirty="0" err="1">
                <a:effectLst/>
                <a:latin typeface="Cambria" panose="02040503050406030204" pitchFamily="18" charset="0"/>
              </a:rPr>
              <a:t>gün</a:t>
            </a:r>
            <a:r>
              <a:rPr lang="tr-TR" sz="1800" b="1" dirty="0">
                <a:effectLst/>
                <a:latin typeface="Cambria" panose="02040503050406030204" pitchFamily="18" charset="0"/>
              </a:rPr>
              <a:t> sayısı ile bir </a:t>
            </a:r>
            <a:r>
              <a:rPr lang="tr-TR" sz="1800" b="1" dirty="0" err="1">
                <a:effectLst/>
                <a:latin typeface="Cambria" panose="02040503050406030204" pitchFamily="18" charset="0"/>
              </a:rPr>
              <a:t>günlük</a:t>
            </a:r>
            <a:r>
              <a:rPr lang="tr-TR" sz="1800" b="1" dirty="0">
                <a:effectLst/>
                <a:latin typeface="Cambria" panose="02040503050406030204" pitchFamily="18" charset="0"/>
              </a:rPr>
              <a:t> (</a:t>
            </a:r>
            <a:r>
              <a:rPr lang="tr-TR" sz="1800" b="1" dirty="0" err="1">
                <a:effectLst/>
                <a:latin typeface="Cambria" panose="02040503050406030204" pitchFamily="18" charset="0"/>
              </a:rPr>
              <a:t>giydirilmis</a:t>
            </a:r>
            <a:r>
              <a:rPr lang="tr-TR" sz="1800" b="1" dirty="0">
                <a:effectLst/>
                <a:latin typeface="Cambria" panose="02040503050406030204" pitchFamily="18" charset="0"/>
              </a:rPr>
              <a:t>̧ </a:t>
            </a:r>
            <a:r>
              <a:rPr lang="tr-TR" sz="1800" b="1" dirty="0" err="1">
                <a:effectLst/>
                <a:latin typeface="Cambria" panose="02040503050406030204" pitchFamily="18" charset="0"/>
              </a:rPr>
              <a:t>brüt</a:t>
            </a:r>
            <a:r>
              <a:rPr lang="tr-TR" sz="1800" b="1" dirty="0">
                <a:effectLst/>
                <a:latin typeface="Cambria" panose="02040503050406030204" pitchFamily="18" charset="0"/>
              </a:rPr>
              <a:t>) </a:t>
            </a:r>
            <a:r>
              <a:rPr lang="tr-TR" sz="1800" b="1" dirty="0" err="1">
                <a:effectLst/>
                <a:latin typeface="Cambria" panose="02040503050406030204" pitchFamily="18" charset="0"/>
              </a:rPr>
              <a:t>ücretinin</a:t>
            </a:r>
            <a:r>
              <a:rPr lang="tr-TR" sz="1800" b="1" dirty="0">
                <a:effectLst/>
                <a:latin typeface="Cambria" panose="02040503050406030204" pitchFamily="18" charset="0"/>
              </a:rPr>
              <a:t> </a:t>
            </a:r>
            <a:r>
              <a:rPr lang="tr-TR" sz="1800" b="1" dirty="0" err="1">
                <a:effectLst/>
                <a:latin typeface="Cambria" panose="02040503050406030204" pitchFamily="18" charset="0"/>
              </a:rPr>
              <a:t>çarpılması</a:t>
            </a:r>
            <a:r>
              <a:rPr lang="tr-TR" sz="1800" b="1" dirty="0">
                <a:effectLst/>
                <a:latin typeface="Cambria" panose="02040503050406030204" pitchFamily="18" charset="0"/>
              </a:rPr>
              <a:t> suretiyle </a:t>
            </a:r>
            <a:r>
              <a:rPr lang="tr-TR" sz="1800" dirty="0">
                <a:effectLst/>
                <a:latin typeface="Cambria" panose="02040503050406030204" pitchFamily="18" charset="0"/>
              </a:rPr>
              <a:t>hesaplanır.</a:t>
            </a:r>
          </a:p>
          <a:p>
            <a:r>
              <a:rPr lang="tr-TR" sz="1800" dirty="0">
                <a:effectLst/>
                <a:latin typeface="Cambria" panose="02040503050406030204" pitchFamily="18" charset="0"/>
              </a:rPr>
              <a:t> </a:t>
            </a:r>
            <a:r>
              <a:rPr lang="tr-TR" sz="1800" dirty="0" err="1">
                <a:effectLst/>
                <a:latin typeface="Cambria" panose="02040503050406030204" pitchFamily="18" charset="0"/>
              </a:rPr>
              <a:t>Tüm</a:t>
            </a:r>
            <a:r>
              <a:rPr lang="tr-TR" sz="1800" dirty="0">
                <a:effectLst/>
                <a:latin typeface="Cambria" panose="02040503050406030204" pitchFamily="18" charset="0"/>
              </a:rPr>
              <a:t> iş </a:t>
            </a:r>
            <a:r>
              <a:rPr lang="tr-TR" sz="1800" dirty="0" err="1">
                <a:effectLst/>
                <a:latin typeface="Cambria" panose="02040503050406030204" pitchFamily="18" charset="0"/>
              </a:rPr>
              <a:t>ilişkileri</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a:t>
            </a:r>
            <a:r>
              <a:rPr lang="tr-TR" sz="1800" b="1" dirty="0">
                <a:effectLst/>
                <a:latin typeface="Cambria" panose="02040503050406030204" pitchFamily="18" charset="0"/>
              </a:rPr>
              <a:t>ihbar tazminatı isteme hakkı </a:t>
            </a:r>
            <a:r>
              <a:rPr lang="tr-TR" sz="1800" b="1" dirty="0" err="1">
                <a:effectLst/>
                <a:latin typeface="Cambria" panose="02040503050406030204" pitchFamily="18" charset="0"/>
              </a:rPr>
              <a:t>bes</a:t>
            </a:r>
            <a:r>
              <a:rPr lang="tr-TR" sz="1800" b="1" dirty="0">
                <a:effectLst/>
                <a:latin typeface="Cambria" panose="02040503050406030204" pitchFamily="18" charset="0"/>
              </a:rPr>
              <a:t>̧ yıllık </a:t>
            </a:r>
            <a:r>
              <a:rPr lang="tr-TR" sz="1800" b="1" dirty="0" err="1">
                <a:effectLst/>
                <a:latin typeface="Cambria" panose="02040503050406030204" pitchFamily="18" charset="0"/>
              </a:rPr>
              <a:t>zamanaşımı</a:t>
            </a:r>
            <a:r>
              <a:rPr lang="tr-TR" sz="1800" b="1" dirty="0">
                <a:effectLst/>
                <a:latin typeface="Cambria" panose="02040503050406030204" pitchFamily="18" charset="0"/>
              </a:rPr>
              <a:t> </a:t>
            </a:r>
            <a:r>
              <a:rPr lang="tr-TR" sz="1800" b="1" dirty="0" err="1">
                <a:effectLst/>
                <a:latin typeface="Cambria" panose="02040503050406030204" pitchFamily="18" charset="0"/>
              </a:rPr>
              <a:t>süresine</a:t>
            </a:r>
            <a:r>
              <a:rPr lang="tr-TR" sz="1800" b="1" dirty="0">
                <a:effectLst/>
                <a:latin typeface="Cambria" panose="02040503050406030204" pitchFamily="18" charset="0"/>
              </a:rPr>
              <a:t> tabidir (İK ek m. 3). </a:t>
            </a:r>
            <a:endParaRPr lang="tr-TR" sz="1800" dirty="0">
              <a:effectLst/>
              <a:latin typeface="Cambria" panose="02040503050406030204" pitchFamily="18" charset="0"/>
            </a:endParaRPr>
          </a:p>
          <a:p>
            <a:endParaRPr lang="tr-TR" dirty="0"/>
          </a:p>
        </p:txBody>
      </p:sp>
    </p:spTree>
    <p:extLst>
      <p:ext uri="{BB962C8B-B14F-4D97-AF65-F5344CB8AC3E}">
        <p14:creationId xmlns:p14="http://schemas.microsoft.com/office/powerpoint/2010/main" val="13670792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C7FD85-D501-138D-DDD7-6DEEC63C8984}"/>
              </a:ext>
            </a:extLst>
          </p:cNvPr>
          <p:cNvSpPr>
            <a:spLocks noGrp="1"/>
          </p:cNvSpPr>
          <p:nvPr>
            <p:ph type="title"/>
          </p:nvPr>
        </p:nvSpPr>
        <p:spPr/>
        <p:txBody>
          <a:bodyPr>
            <a:normAutofit/>
          </a:bodyPr>
          <a:lstStyle/>
          <a:p>
            <a:pPr algn="ctr"/>
            <a:r>
              <a:rPr lang="tr-TR" sz="2400" b="1" dirty="0">
                <a:effectLst/>
                <a:latin typeface="Graphik"/>
              </a:rPr>
              <a:t>FESİH HAKKININ KÖTÜYE KULLANILMASI </a:t>
            </a:r>
            <a:endParaRPr lang="tr-TR" sz="2400" dirty="0"/>
          </a:p>
        </p:txBody>
      </p:sp>
      <p:sp>
        <p:nvSpPr>
          <p:cNvPr id="3" name="İçerik Yer Tutucusu 2">
            <a:extLst>
              <a:ext uri="{FF2B5EF4-FFF2-40B4-BE49-F238E27FC236}">
                <a16:creationId xmlns:a16="http://schemas.microsoft.com/office/drawing/2014/main" id="{36CD1600-0F83-CB5F-2CB1-E43C13EC052E}"/>
              </a:ext>
            </a:extLst>
          </p:cNvPr>
          <p:cNvSpPr>
            <a:spLocks noGrp="1"/>
          </p:cNvSpPr>
          <p:nvPr>
            <p:ph idx="1"/>
          </p:nvPr>
        </p:nvSpPr>
        <p:spPr/>
        <p:txBody>
          <a:bodyPr/>
          <a:lstStyle/>
          <a:p>
            <a:r>
              <a:rPr lang="tr-TR" sz="1800" i="1" dirty="0" err="1">
                <a:effectLst/>
                <a:latin typeface="Cambria" panose="02040503050406030204" pitchFamily="18" charset="0"/>
              </a:rPr>
              <a:t>İşveren</a:t>
            </a:r>
            <a:r>
              <a:rPr lang="tr-TR" sz="1800" i="1" dirty="0">
                <a:effectLst/>
                <a:latin typeface="Cambria" panose="02040503050406030204" pitchFamily="18" charset="0"/>
              </a:rPr>
              <a:t> bu durumdaki (iş </a:t>
            </a:r>
            <a:r>
              <a:rPr lang="tr-TR" sz="1800" i="1" dirty="0" err="1">
                <a:effectLst/>
                <a:latin typeface="Cambria" panose="02040503050406030204" pitchFamily="18" charset="0"/>
              </a:rPr>
              <a:t>güvencesi</a:t>
            </a:r>
            <a:r>
              <a:rPr lang="tr-TR" sz="1800" i="1" dirty="0">
                <a:effectLst/>
                <a:latin typeface="Cambria" panose="02040503050406030204" pitchFamily="18" charset="0"/>
              </a:rPr>
              <a:t> kapsamı </a:t>
            </a:r>
            <a:r>
              <a:rPr lang="tr-TR" sz="1800" i="1" dirty="0" err="1">
                <a:effectLst/>
                <a:latin typeface="Cambria" panose="02040503050406030204" pitchFamily="18" charset="0"/>
              </a:rPr>
              <a:t>dışındaki</a:t>
            </a:r>
            <a:r>
              <a:rPr lang="tr-TR" sz="1800" i="1" dirty="0">
                <a:effectLst/>
                <a:latin typeface="Cambria" panose="02040503050406030204" pitchFamily="18" charset="0"/>
              </a:rPr>
              <a:t>) </a:t>
            </a:r>
            <a:r>
              <a:rPr lang="tr-TR" sz="1800" i="1" dirty="0" err="1">
                <a:effectLst/>
                <a:latin typeface="Cambria" panose="02040503050406030204" pitchFamily="18" charset="0"/>
              </a:rPr>
              <a:t>işçilerin</a:t>
            </a:r>
            <a:r>
              <a:rPr lang="tr-TR" sz="1800" i="1" dirty="0">
                <a:effectLst/>
                <a:latin typeface="Cambria" panose="02040503050406030204" pitchFamily="18" charset="0"/>
              </a:rPr>
              <a:t> iş </a:t>
            </a:r>
            <a:r>
              <a:rPr lang="tr-TR" sz="1800" i="1" dirty="0" err="1">
                <a:effectLst/>
                <a:latin typeface="Cambria" panose="02040503050406030204" pitchFamily="18" charset="0"/>
              </a:rPr>
              <a:t>sözleşmelerini</a:t>
            </a:r>
            <a:r>
              <a:rPr lang="tr-TR" sz="1800" i="1" dirty="0">
                <a:effectLst/>
                <a:latin typeface="Cambria" panose="02040503050406030204" pitchFamily="18" charset="0"/>
              </a:rPr>
              <a:t> fesih hakkını </a:t>
            </a:r>
            <a:r>
              <a:rPr lang="tr-TR" sz="1800" i="1" dirty="0" err="1">
                <a:effectLst/>
                <a:latin typeface="Cambria" panose="02040503050406030204" pitchFamily="18" charset="0"/>
              </a:rPr>
              <a:t>kötüye</a:t>
            </a:r>
            <a:r>
              <a:rPr lang="tr-TR" sz="1800" i="1" dirty="0">
                <a:effectLst/>
                <a:latin typeface="Cambria" panose="02040503050406030204" pitchFamily="18" charset="0"/>
              </a:rPr>
              <a:t> kullanarak, </a:t>
            </a:r>
            <a:r>
              <a:rPr lang="tr-TR" sz="1800" i="1" dirty="0" err="1">
                <a:effectLst/>
                <a:latin typeface="Cambria" panose="02040503050406030204" pitchFamily="18" charset="0"/>
              </a:rPr>
              <a:t>sözgelimi</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kendisi hakkında bir </a:t>
            </a:r>
            <a:r>
              <a:rPr lang="tr-TR" sz="1800" i="1" dirty="0" err="1">
                <a:effectLst/>
                <a:latin typeface="Cambria" panose="02040503050406030204" pitchFamily="18" charset="0"/>
              </a:rPr>
              <a:t>şikâyette</a:t>
            </a:r>
            <a:r>
              <a:rPr lang="tr-TR" sz="1800" i="1" dirty="0">
                <a:effectLst/>
                <a:latin typeface="Cambria" panose="02040503050406030204" pitchFamily="18" charset="0"/>
              </a:rPr>
              <a:t> </a:t>
            </a:r>
            <a:r>
              <a:rPr lang="tr-TR" sz="1800" i="1" dirty="0" err="1">
                <a:effectLst/>
                <a:latin typeface="Cambria" panose="02040503050406030204" pitchFamily="18" charset="0"/>
              </a:rPr>
              <a:t>bulunduğu</a:t>
            </a:r>
            <a:r>
              <a:rPr lang="tr-TR" sz="1800" i="1" dirty="0">
                <a:effectLst/>
                <a:latin typeface="Cambria" panose="02040503050406030204" pitchFamily="18" charset="0"/>
              </a:rPr>
              <a:t> veya kendisi aleyhinde dava </a:t>
            </a:r>
            <a:r>
              <a:rPr lang="tr-TR" sz="1800" i="1" dirty="0" err="1">
                <a:effectLst/>
                <a:latin typeface="Cambria" panose="02040503050406030204" pitchFamily="18" charset="0"/>
              </a:rPr>
              <a:t>açtığı</a:t>
            </a:r>
            <a:r>
              <a:rPr lang="tr-TR" sz="1800" i="1" dirty="0">
                <a:effectLst/>
                <a:latin typeface="Cambria" panose="02040503050406030204" pitchFamily="18" charset="0"/>
              </a:rPr>
              <a:t> ya da </a:t>
            </a:r>
            <a:r>
              <a:rPr lang="tr-TR" sz="1800" i="1" dirty="0" err="1">
                <a:effectLst/>
                <a:latin typeface="Cambria" panose="02040503050406030204" pitchFamily="18" charset="0"/>
              </a:rPr>
              <a:t>şahitlik</a:t>
            </a:r>
            <a:r>
              <a:rPr lang="tr-TR" sz="1800" i="1" dirty="0">
                <a:effectLst/>
                <a:latin typeface="Cambria" panose="02040503050406030204" pitchFamily="18" charset="0"/>
              </a:rPr>
              <a:t> </a:t>
            </a:r>
            <a:r>
              <a:rPr lang="tr-TR" sz="1800" i="1" dirty="0" err="1">
                <a:effectLst/>
                <a:latin typeface="Cambria" panose="02040503050406030204" pitchFamily="18" charset="0"/>
              </a:rPr>
              <a:t>yaptığı</a:t>
            </a:r>
            <a:r>
              <a:rPr lang="tr-TR" sz="1800" i="1" dirty="0">
                <a:effectLst/>
                <a:latin typeface="Cambria" panose="02040503050406030204" pitchFamily="18" charset="0"/>
              </a:rPr>
              <a:t> </a:t>
            </a:r>
            <a:r>
              <a:rPr lang="tr-TR" sz="1800" i="1" dirty="0" err="1">
                <a:effectLst/>
                <a:latin typeface="Cambria" panose="02040503050406030204" pitchFamily="18" charset="0"/>
              </a:rPr>
              <a:t>için</a:t>
            </a:r>
            <a:r>
              <a:rPr lang="tr-TR" sz="1800" i="1" dirty="0">
                <a:effectLst/>
                <a:latin typeface="Cambria" panose="02040503050406030204" pitchFamily="18" charset="0"/>
              </a:rPr>
              <a:t> sona </a:t>
            </a:r>
            <a:r>
              <a:rPr lang="tr-TR" sz="1800" i="1" dirty="0" err="1">
                <a:effectLst/>
                <a:latin typeface="Cambria" panose="02040503050406030204" pitchFamily="18" charset="0"/>
              </a:rPr>
              <a:t>erdirmis</a:t>
            </a:r>
            <a:r>
              <a:rPr lang="tr-TR" sz="1800" i="1" dirty="0">
                <a:effectLst/>
                <a:latin typeface="Cambria" panose="02040503050406030204" pitchFamily="18" charset="0"/>
              </a:rPr>
              <a:t>̧ ise, </a:t>
            </a:r>
            <a:r>
              <a:rPr lang="tr-TR" sz="1800" i="1" dirty="0" err="1">
                <a:effectLst/>
                <a:latin typeface="Cambria" panose="02040503050406030204" pitchFamily="18" charset="0"/>
              </a:rPr>
              <a:t>işçiye</a:t>
            </a:r>
            <a:r>
              <a:rPr lang="tr-TR" sz="1800" i="1" dirty="0">
                <a:effectLst/>
                <a:latin typeface="Cambria" panose="02040503050406030204" pitchFamily="18" charset="0"/>
              </a:rPr>
              <a:t> bildirim </a:t>
            </a:r>
            <a:r>
              <a:rPr lang="tr-TR" sz="1800" i="1" dirty="0" err="1">
                <a:effectLst/>
                <a:latin typeface="Cambria" panose="02040503050406030204" pitchFamily="18" charset="0"/>
              </a:rPr>
              <a:t>süresinin</a:t>
            </a:r>
            <a:r>
              <a:rPr lang="tr-TR" sz="1800" i="1" dirty="0">
                <a:effectLst/>
                <a:latin typeface="Cambria" panose="02040503050406030204" pitchFamily="18" charset="0"/>
              </a:rPr>
              <a:t> </a:t>
            </a:r>
            <a:r>
              <a:rPr lang="tr-TR" sz="1800" i="1" dirty="0" err="1">
                <a:effectLst/>
                <a:latin typeface="Cambria" panose="02040503050406030204" pitchFamily="18" charset="0"/>
              </a:rPr>
              <a:t>üc</a:t>
            </a:r>
            <a:r>
              <a:rPr lang="tr-TR" sz="1800" i="1" dirty="0">
                <a:effectLst/>
                <a:latin typeface="Cambria" panose="02040503050406030204" pitchFamily="18" charset="0"/>
              </a:rPr>
              <a:t>̧ katı tutarında bir </a:t>
            </a:r>
            <a:r>
              <a:rPr lang="tr-TR" sz="1800" i="1" dirty="0" err="1">
                <a:effectLst/>
                <a:latin typeface="Cambria" panose="02040503050406030204" pitchFamily="18" charset="0"/>
              </a:rPr>
              <a:t>kötüniyet</a:t>
            </a:r>
            <a:r>
              <a:rPr lang="tr-TR" sz="1800" i="1" dirty="0">
                <a:effectLst/>
                <a:latin typeface="Cambria" panose="02040503050406030204" pitchFamily="18" charset="0"/>
              </a:rPr>
              <a:t> tazminatı </a:t>
            </a:r>
            <a:r>
              <a:rPr lang="tr-TR" sz="1800" i="1" dirty="0" err="1">
                <a:effectLst/>
                <a:latin typeface="Cambria" panose="02040503050406030204" pitchFamily="18" charset="0"/>
              </a:rPr>
              <a:t>ödeyecektir</a:t>
            </a:r>
            <a:r>
              <a:rPr lang="tr-TR" sz="1800" i="1" dirty="0">
                <a:effectLst/>
                <a:latin typeface="Cambria" panose="02040503050406030204" pitchFamily="18" charset="0"/>
              </a:rPr>
              <a:t>” </a:t>
            </a:r>
            <a:r>
              <a:rPr lang="tr-TR" sz="1800" dirty="0">
                <a:effectLst/>
                <a:latin typeface="Cambria" panose="02040503050406030204" pitchFamily="18" charset="0"/>
              </a:rPr>
              <a:t>ifadesi bulunmaktadır. </a:t>
            </a:r>
          </a:p>
          <a:p>
            <a:r>
              <a:rPr lang="tr-TR" sz="1800" dirty="0">
                <a:latin typeface="Cambria" panose="02040503050406030204" pitchFamily="18" charset="0"/>
              </a:rPr>
              <a:t>F</a:t>
            </a:r>
            <a:r>
              <a:rPr lang="tr-TR" sz="1800" dirty="0">
                <a:effectLst/>
                <a:latin typeface="Cambria" panose="02040503050406030204" pitchFamily="18" charset="0"/>
              </a:rPr>
              <a:t>esih hakkının </a:t>
            </a:r>
            <a:r>
              <a:rPr lang="tr-TR" sz="1800" dirty="0" err="1">
                <a:effectLst/>
                <a:latin typeface="Cambria" panose="02040503050406030204" pitchFamily="18" charset="0"/>
              </a:rPr>
              <a:t>kötüniyetli</a:t>
            </a:r>
            <a:r>
              <a:rPr lang="tr-TR" sz="1800" dirty="0">
                <a:effectLst/>
                <a:latin typeface="Cambria" panose="02040503050406030204" pitchFamily="18" charset="0"/>
              </a:rPr>
              <a:t> kullanımına </a:t>
            </a:r>
            <a:r>
              <a:rPr lang="tr-TR" sz="1800" dirty="0" err="1">
                <a:effectLst/>
                <a:latin typeface="Cambria" panose="02040503050406030204" pitchFamily="18" charset="0"/>
              </a:rPr>
              <a:t>bağlı</a:t>
            </a:r>
            <a:r>
              <a:rPr lang="tr-TR" sz="1800" dirty="0">
                <a:effectLst/>
                <a:latin typeface="Cambria" panose="02040503050406030204" pitchFamily="18" charset="0"/>
              </a:rPr>
              <a:t> olarak </a:t>
            </a:r>
            <a:r>
              <a:rPr lang="tr-TR" sz="1800" dirty="0" err="1">
                <a:effectLst/>
                <a:latin typeface="Cambria" panose="02040503050406030204" pitchFamily="18" charset="0"/>
              </a:rPr>
              <a:t>kötüniyet</a:t>
            </a:r>
            <a:r>
              <a:rPr lang="tr-TR" sz="1800" dirty="0">
                <a:effectLst/>
                <a:latin typeface="Cambria" panose="02040503050406030204" pitchFamily="18" charset="0"/>
              </a:rPr>
              <a:t> tazminatı talep etme hakkı </a:t>
            </a:r>
            <a:r>
              <a:rPr lang="tr-TR" sz="1800" b="1" dirty="0">
                <a:effectLst/>
                <a:latin typeface="Cambria" panose="02040503050406030204" pitchFamily="18" charset="0"/>
              </a:rPr>
              <a:t>iş </a:t>
            </a:r>
            <a:r>
              <a:rPr lang="tr-TR" sz="1800" b="1" dirty="0" err="1">
                <a:effectLst/>
                <a:latin typeface="Cambria" panose="02040503050406030204" pitchFamily="18" charset="0"/>
              </a:rPr>
              <a:t>güvencesinin</a:t>
            </a:r>
            <a:r>
              <a:rPr lang="tr-TR" sz="1800" b="1" dirty="0">
                <a:effectLst/>
                <a:latin typeface="Cambria" panose="02040503050406030204" pitchFamily="18" charset="0"/>
              </a:rPr>
              <a:t> kapsamı </a:t>
            </a:r>
            <a:r>
              <a:rPr lang="tr-TR" sz="1800" b="1" dirty="0" err="1">
                <a:effectLst/>
                <a:latin typeface="Cambria" panose="02040503050406030204" pitchFamily="18" charset="0"/>
              </a:rPr>
              <a:t>dışında</a:t>
            </a:r>
            <a:r>
              <a:rPr lang="tr-TR" sz="1800" b="1" dirty="0">
                <a:effectLst/>
                <a:latin typeface="Cambria" panose="02040503050406030204" pitchFamily="18" charset="0"/>
              </a:rPr>
              <a:t> kalan </a:t>
            </a:r>
            <a:r>
              <a:rPr lang="tr-TR" sz="1800" b="1" dirty="0" err="1">
                <a:effectLst/>
                <a:latin typeface="Cambria" panose="02040503050406030204" pitchFamily="18" charset="0"/>
              </a:rPr>
              <a:t>işçilere</a:t>
            </a:r>
            <a:r>
              <a:rPr lang="tr-TR" sz="1800" b="1" dirty="0">
                <a:effectLst/>
                <a:latin typeface="Cambria" panose="02040503050406030204" pitchFamily="18" charset="0"/>
              </a:rPr>
              <a:t> mahsustur</a:t>
            </a:r>
            <a:r>
              <a:rPr lang="tr-TR" sz="1800" dirty="0">
                <a:effectLst/>
                <a:latin typeface="Cambria" panose="02040503050406030204" pitchFamily="18" charset="0"/>
              </a:rPr>
              <a:t>. </a:t>
            </a:r>
            <a:endParaRPr lang="tr-TR" dirty="0"/>
          </a:p>
          <a:p>
            <a:r>
              <a:rPr lang="tr-TR" sz="1800" dirty="0" err="1">
                <a:latin typeface="Cambria" panose="02040503050406030204" pitchFamily="18" charset="0"/>
              </a:rPr>
              <a:t>İ</a:t>
            </a:r>
            <a:r>
              <a:rPr lang="tr-TR" sz="1800" dirty="0" err="1">
                <a:effectLst/>
                <a:latin typeface="Cambria" panose="02040503050406030204" pitchFamily="18" charset="0"/>
              </a:rPr>
              <a:t>şçilerin</a:t>
            </a:r>
            <a:r>
              <a:rPr lang="tr-TR" sz="1800" dirty="0">
                <a:effectLst/>
                <a:latin typeface="Cambria" panose="02040503050406030204" pitchFamily="18" charset="0"/>
              </a:rPr>
              <a:t> iş </a:t>
            </a:r>
            <a:r>
              <a:rPr lang="tr-TR" sz="1800" dirty="0" err="1">
                <a:effectLst/>
                <a:latin typeface="Cambria" panose="02040503050406030204" pitchFamily="18" charset="0"/>
              </a:rPr>
              <a:t>sözleşmesinin</a:t>
            </a:r>
            <a:r>
              <a:rPr lang="tr-TR" sz="1800" dirty="0">
                <a:effectLst/>
                <a:latin typeface="Cambria" panose="02040503050406030204" pitchFamily="18" charset="0"/>
              </a:rPr>
              <a:t> fesih hakkının </a:t>
            </a:r>
            <a:r>
              <a:rPr lang="tr-TR" sz="1800" dirty="0" err="1">
                <a:effectLst/>
                <a:latin typeface="Cambria" panose="02040503050406030204" pitchFamily="18" charset="0"/>
              </a:rPr>
              <a:t>kötüye</a:t>
            </a:r>
            <a:r>
              <a:rPr lang="tr-TR" sz="1800" dirty="0">
                <a:effectLst/>
                <a:latin typeface="Cambria" panose="02040503050406030204" pitchFamily="18" charset="0"/>
              </a:rPr>
              <a:t> kullanılarak sona </a:t>
            </a:r>
            <a:r>
              <a:rPr lang="tr-TR" sz="1800" dirty="0" err="1">
                <a:effectLst/>
                <a:latin typeface="Cambria" panose="02040503050406030204" pitchFamily="18" charset="0"/>
              </a:rPr>
              <a:t>erdirildiği</a:t>
            </a:r>
            <a:r>
              <a:rPr lang="tr-TR" sz="1800" dirty="0">
                <a:effectLst/>
                <a:latin typeface="Cambria" panose="02040503050406030204" pitchFamily="18" charset="0"/>
              </a:rPr>
              <a:t> durumlarda </a:t>
            </a:r>
            <a:r>
              <a:rPr lang="tr-TR" sz="1800" dirty="0" err="1">
                <a:effectLst/>
                <a:latin typeface="Cambria" panose="02040503050406030204" pitchFamily="18" charset="0"/>
              </a:rPr>
              <a:t>işçiye</a:t>
            </a:r>
            <a:r>
              <a:rPr lang="tr-TR" sz="1800" dirty="0">
                <a:effectLst/>
                <a:latin typeface="Cambria" panose="02040503050406030204" pitchFamily="18" charset="0"/>
              </a:rPr>
              <a:t> </a:t>
            </a:r>
            <a:r>
              <a:rPr lang="tr-TR" sz="1800" b="1" dirty="0">
                <a:effectLst/>
                <a:latin typeface="Cambria" panose="02040503050406030204" pitchFamily="18" charset="0"/>
              </a:rPr>
              <a:t>bildirim </a:t>
            </a:r>
            <a:r>
              <a:rPr lang="tr-TR" sz="1800" b="1" dirty="0" err="1">
                <a:effectLst/>
                <a:latin typeface="Cambria" panose="02040503050406030204" pitchFamily="18" charset="0"/>
              </a:rPr>
              <a:t>süresinin</a:t>
            </a:r>
            <a:r>
              <a:rPr lang="tr-TR" sz="1800" b="1" dirty="0">
                <a:effectLst/>
                <a:latin typeface="Cambria" panose="02040503050406030204" pitchFamily="18" charset="0"/>
              </a:rPr>
              <a:t> </a:t>
            </a:r>
            <a:r>
              <a:rPr lang="tr-TR" sz="1800" b="1" dirty="0" err="1">
                <a:effectLst/>
                <a:latin typeface="Cambria" panose="02040503050406030204" pitchFamily="18" charset="0"/>
              </a:rPr>
              <a:t>üc</a:t>
            </a:r>
            <a:r>
              <a:rPr lang="tr-TR" sz="1800" b="1" dirty="0">
                <a:effectLst/>
                <a:latin typeface="Cambria" panose="02040503050406030204" pitchFamily="18" charset="0"/>
              </a:rPr>
              <a:t>̧ katı tutarında </a:t>
            </a:r>
            <a:r>
              <a:rPr lang="tr-TR" sz="1800" dirty="0">
                <a:effectLst/>
                <a:latin typeface="Cambria" panose="02040503050406030204" pitchFamily="18" charset="0"/>
              </a:rPr>
              <a:t>tazminat </a:t>
            </a:r>
            <a:r>
              <a:rPr lang="tr-TR" sz="1800" dirty="0" err="1">
                <a:effectLst/>
                <a:latin typeface="Cambria" panose="02040503050406030204" pitchFamily="18" charset="0"/>
              </a:rPr>
              <a:t>ödenir</a:t>
            </a:r>
            <a:r>
              <a:rPr lang="tr-TR" sz="1800" dirty="0">
                <a:effectLst/>
                <a:latin typeface="Cambria" panose="02040503050406030204" pitchFamily="18" charset="0"/>
              </a:rPr>
              <a:t>. </a:t>
            </a:r>
            <a:endParaRPr lang="tr-TR" dirty="0"/>
          </a:p>
          <a:p>
            <a:r>
              <a:rPr lang="tr-TR" sz="1800" b="1" dirty="0" err="1">
                <a:latin typeface="Cambria" panose="02040503050406030204" pitchFamily="18" charset="0"/>
              </a:rPr>
              <a:t>Kö</a:t>
            </a:r>
            <a:r>
              <a:rPr lang="tr-TR" sz="1800" b="1" dirty="0" err="1">
                <a:effectLst/>
                <a:latin typeface="Cambria" panose="02040503050406030204" pitchFamily="18" charset="0"/>
              </a:rPr>
              <a:t>tüniyet</a:t>
            </a:r>
            <a:r>
              <a:rPr lang="tr-TR" sz="1800" b="1" dirty="0">
                <a:effectLst/>
                <a:latin typeface="Cambria" panose="02040503050406030204" pitchFamily="18" charset="0"/>
              </a:rPr>
              <a:t> tazminatı, </a:t>
            </a:r>
            <a:r>
              <a:rPr lang="tr-TR" sz="1800" b="1" dirty="0" err="1">
                <a:effectLst/>
                <a:latin typeface="Cambria" panose="02040503050406030204" pitchFamily="18" charset="0"/>
              </a:rPr>
              <a:t>işçinin</a:t>
            </a:r>
            <a:r>
              <a:rPr lang="tr-TR" sz="1800" b="1" dirty="0">
                <a:effectLst/>
                <a:latin typeface="Cambria" panose="02040503050406030204" pitchFamily="18" charset="0"/>
              </a:rPr>
              <a:t> fesih bildirimi </a:t>
            </a:r>
            <a:r>
              <a:rPr lang="tr-TR" sz="1800" b="1" dirty="0" err="1">
                <a:effectLst/>
                <a:latin typeface="Cambria" panose="02040503050406030204" pitchFamily="18" charset="0"/>
              </a:rPr>
              <a:t>süresine</a:t>
            </a:r>
            <a:r>
              <a:rPr lang="tr-TR" sz="1800" b="1" dirty="0">
                <a:effectLst/>
                <a:latin typeface="Cambria" panose="02040503050406030204" pitchFamily="18" charset="0"/>
              </a:rPr>
              <a:t> </a:t>
            </a:r>
            <a:r>
              <a:rPr lang="tr-TR" sz="1800" b="1" dirty="0" err="1">
                <a:effectLst/>
                <a:latin typeface="Cambria" panose="02040503050406030204" pitchFamily="18" charset="0"/>
              </a:rPr>
              <a:t>ilişkin</a:t>
            </a:r>
            <a:r>
              <a:rPr lang="tr-TR" sz="1800" b="1" dirty="0">
                <a:effectLst/>
                <a:latin typeface="Cambria" panose="02040503050406030204" pitchFamily="18" charset="0"/>
              </a:rPr>
              <a:t> </a:t>
            </a:r>
            <a:r>
              <a:rPr lang="tr-TR" sz="1800" b="1" dirty="0" err="1">
                <a:effectLst/>
                <a:latin typeface="Cambria" panose="02040503050406030204" pitchFamily="18" charset="0"/>
              </a:rPr>
              <a:t>gün</a:t>
            </a:r>
            <a:r>
              <a:rPr lang="tr-TR" sz="1800" b="1" dirty="0">
                <a:effectLst/>
                <a:latin typeface="Cambria" panose="02040503050406030204" pitchFamily="18" charset="0"/>
              </a:rPr>
              <a:t> sayısının </a:t>
            </a:r>
            <a:r>
              <a:rPr lang="tr-TR" sz="1800" b="1" dirty="0" err="1">
                <a:effectLst/>
                <a:latin typeface="Cambria" panose="02040503050406030204" pitchFamily="18" charset="0"/>
              </a:rPr>
              <a:t>üc</a:t>
            </a:r>
            <a:r>
              <a:rPr lang="tr-TR" sz="1800" b="1" dirty="0">
                <a:effectLst/>
                <a:latin typeface="Cambria" panose="02040503050406030204" pitchFamily="18" charset="0"/>
              </a:rPr>
              <a:t>̧ katı ile bir </a:t>
            </a:r>
            <a:r>
              <a:rPr lang="tr-TR" sz="1800" b="1" dirty="0" err="1">
                <a:effectLst/>
                <a:latin typeface="Cambria" panose="02040503050406030204" pitchFamily="18" charset="0"/>
              </a:rPr>
              <a:t>günlük</a:t>
            </a:r>
            <a:r>
              <a:rPr lang="tr-TR" sz="1800" b="1" dirty="0">
                <a:effectLst/>
                <a:latin typeface="Cambria" panose="02040503050406030204" pitchFamily="18" charset="0"/>
              </a:rPr>
              <a:t> (</a:t>
            </a:r>
            <a:r>
              <a:rPr lang="tr-TR" sz="1800" b="1" dirty="0" err="1">
                <a:effectLst/>
                <a:latin typeface="Cambria" panose="02040503050406030204" pitchFamily="18" charset="0"/>
              </a:rPr>
              <a:t>giydirilmis</a:t>
            </a:r>
            <a:r>
              <a:rPr lang="tr-TR" sz="1800" b="1" dirty="0">
                <a:effectLst/>
                <a:latin typeface="Cambria" panose="02040503050406030204" pitchFamily="18" charset="0"/>
              </a:rPr>
              <a:t>̧ </a:t>
            </a:r>
            <a:r>
              <a:rPr lang="tr-TR" sz="1800" b="1" dirty="0" err="1">
                <a:effectLst/>
                <a:latin typeface="Cambria" panose="02040503050406030204" pitchFamily="18" charset="0"/>
              </a:rPr>
              <a:t>brüt</a:t>
            </a:r>
            <a:r>
              <a:rPr lang="tr-TR" sz="1800" b="1" dirty="0">
                <a:effectLst/>
                <a:latin typeface="Cambria" panose="02040503050406030204" pitchFamily="18" charset="0"/>
              </a:rPr>
              <a:t>) </a:t>
            </a:r>
            <a:r>
              <a:rPr lang="tr-TR" sz="1800" b="1" dirty="0" err="1">
                <a:effectLst/>
                <a:latin typeface="Cambria" panose="02040503050406030204" pitchFamily="18" charset="0"/>
              </a:rPr>
              <a:t>ücretinin</a:t>
            </a:r>
            <a:r>
              <a:rPr lang="tr-TR" sz="1800" b="1" dirty="0">
                <a:effectLst/>
                <a:latin typeface="Cambria" panose="02040503050406030204" pitchFamily="18" charset="0"/>
              </a:rPr>
              <a:t> </a:t>
            </a:r>
            <a:r>
              <a:rPr lang="tr-TR" sz="1800" b="1" dirty="0" err="1">
                <a:effectLst/>
                <a:latin typeface="Cambria" panose="02040503050406030204" pitchFamily="18" charset="0"/>
              </a:rPr>
              <a:t>çarpılması</a:t>
            </a:r>
            <a:r>
              <a:rPr lang="tr-TR" sz="1800" b="1" dirty="0">
                <a:effectLst/>
                <a:latin typeface="Cambria" panose="02040503050406030204" pitchFamily="18" charset="0"/>
              </a:rPr>
              <a:t> suretiyle </a:t>
            </a:r>
            <a:r>
              <a:rPr lang="tr-TR" sz="1800" dirty="0">
                <a:effectLst/>
                <a:latin typeface="Cambria" panose="02040503050406030204" pitchFamily="18" charset="0"/>
              </a:rPr>
              <a:t>hesaplanır. </a:t>
            </a:r>
            <a:endParaRPr lang="tr-TR" dirty="0"/>
          </a:p>
        </p:txBody>
      </p:sp>
    </p:spTree>
    <p:extLst>
      <p:ext uri="{BB962C8B-B14F-4D97-AF65-F5344CB8AC3E}">
        <p14:creationId xmlns:p14="http://schemas.microsoft.com/office/powerpoint/2010/main" val="216728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FBDA4C-A351-EDA6-516C-1AD3560A23B4}"/>
              </a:ext>
            </a:extLst>
          </p:cNvPr>
          <p:cNvSpPr>
            <a:spLocks noGrp="1"/>
          </p:cNvSpPr>
          <p:nvPr>
            <p:ph type="title"/>
          </p:nvPr>
        </p:nvSpPr>
        <p:spPr/>
        <p:txBody>
          <a:bodyPr>
            <a:normAutofit/>
          </a:bodyPr>
          <a:lstStyle/>
          <a:p>
            <a:pPr algn="ctr"/>
            <a:r>
              <a:rPr lang="tr-TR" sz="2800" dirty="0"/>
              <a:t>Belirli Süreli Belirsiz Süreli İş Sözleşmesi</a:t>
            </a:r>
          </a:p>
        </p:txBody>
      </p:sp>
      <p:graphicFrame>
        <p:nvGraphicFramePr>
          <p:cNvPr id="4" name="İçerik Yer Tutucusu 3">
            <a:extLst>
              <a:ext uri="{FF2B5EF4-FFF2-40B4-BE49-F238E27FC236}">
                <a16:creationId xmlns:a16="http://schemas.microsoft.com/office/drawing/2014/main" id="{AD19DBB8-F42B-702C-5847-09EAC72DDA84}"/>
              </a:ext>
            </a:extLst>
          </p:cNvPr>
          <p:cNvGraphicFramePr>
            <a:graphicFrameLocks noGrp="1"/>
          </p:cNvGraphicFramePr>
          <p:nvPr>
            <p:ph idx="1"/>
            <p:extLst>
              <p:ext uri="{D42A27DB-BD31-4B8C-83A1-F6EECF244321}">
                <p14:modId xmlns:p14="http://schemas.microsoft.com/office/powerpoint/2010/main" val="61162406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535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75EC9-41E7-EA5C-E367-CFED0532F28F}"/>
              </a:ext>
            </a:extLst>
          </p:cNvPr>
          <p:cNvSpPr>
            <a:spLocks noGrp="1"/>
          </p:cNvSpPr>
          <p:nvPr>
            <p:ph type="title"/>
          </p:nvPr>
        </p:nvSpPr>
        <p:spPr/>
        <p:txBody>
          <a:bodyPr/>
          <a:lstStyle/>
          <a:p>
            <a:pPr algn="ctr"/>
            <a:r>
              <a:rPr lang="tr-TR" dirty="0"/>
              <a:t>İŞ GÜVENCESİ</a:t>
            </a:r>
          </a:p>
        </p:txBody>
      </p:sp>
      <p:sp>
        <p:nvSpPr>
          <p:cNvPr id="3" name="İçerik Yer Tutucusu 2">
            <a:extLst>
              <a:ext uri="{FF2B5EF4-FFF2-40B4-BE49-F238E27FC236}">
                <a16:creationId xmlns:a16="http://schemas.microsoft.com/office/drawing/2014/main" id="{CDDC7AE4-3860-7CE7-D4F9-1052FE40DCB9}"/>
              </a:ext>
            </a:extLst>
          </p:cNvPr>
          <p:cNvSpPr>
            <a:spLocks noGrp="1"/>
          </p:cNvSpPr>
          <p:nvPr>
            <p:ph idx="1"/>
          </p:nvPr>
        </p:nvSpPr>
        <p:spPr/>
        <p:txBody>
          <a:bodyPr/>
          <a:lstStyle/>
          <a:p>
            <a:r>
              <a:rPr lang="tr-TR" sz="1800" dirty="0">
                <a:effectLst/>
                <a:latin typeface="Cambria" panose="02040503050406030204" pitchFamily="18" charset="0"/>
              </a:rPr>
              <a:t>iş </a:t>
            </a:r>
            <a:r>
              <a:rPr lang="tr-TR" sz="1800" dirty="0" err="1">
                <a:effectLst/>
                <a:latin typeface="Cambria" panose="02040503050406030204" pitchFamily="18" charset="0"/>
              </a:rPr>
              <a:t>güvencesi</a:t>
            </a:r>
            <a:r>
              <a:rPr lang="tr-TR" sz="1800" dirty="0">
                <a:effectLst/>
                <a:latin typeface="Cambria" panose="02040503050406030204" pitchFamily="18" charset="0"/>
              </a:rPr>
              <a:t> kapsamına giren iş </a:t>
            </a:r>
            <a:r>
              <a:rPr lang="tr-TR" sz="1800" dirty="0" err="1">
                <a:effectLst/>
                <a:latin typeface="Cambria" panose="02040503050406030204" pitchFamily="18" charset="0"/>
              </a:rPr>
              <a:t>ilişkileri</a:t>
            </a:r>
            <a:r>
              <a:rPr lang="tr-TR" sz="1800" dirty="0">
                <a:effectLst/>
                <a:latin typeface="Cambria" panose="02040503050406030204" pitchFamily="18" charset="0"/>
              </a:rPr>
              <a:t> </a:t>
            </a:r>
            <a:r>
              <a:rPr lang="tr-TR" sz="1800" dirty="0" err="1">
                <a:effectLst/>
                <a:latin typeface="Cambria" panose="02040503050406030204" pitchFamily="18" charset="0"/>
              </a:rPr>
              <a:t>açısından</a:t>
            </a:r>
            <a:r>
              <a:rPr lang="tr-TR" sz="1800" dirty="0">
                <a:effectLst/>
                <a:latin typeface="Cambria" panose="02040503050406030204" pitchFamily="18" charset="0"/>
              </a:rPr>
              <a:t> fesih serbestisine son </a:t>
            </a:r>
            <a:r>
              <a:rPr lang="tr-TR" sz="1800" dirty="0" err="1">
                <a:effectLst/>
                <a:latin typeface="Cambria" panose="02040503050406030204" pitchFamily="18" charset="0"/>
              </a:rPr>
              <a:t>verilmis</a:t>
            </a:r>
            <a:r>
              <a:rPr lang="tr-TR" sz="1800" dirty="0">
                <a:effectLst/>
                <a:latin typeface="Cambria" panose="02040503050406030204" pitchFamily="18" charset="0"/>
              </a:rPr>
              <a:t>̧, </a:t>
            </a:r>
            <a:r>
              <a:rPr lang="tr-TR" sz="1800" b="1" dirty="0" err="1">
                <a:effectLst/>
                <a:latin typeface="Cambria" panose="02040503050406030204" pitchFamily="18" charset="0"/>
              </a:rPr>
              <a:t>işverenin</a:t>
            </a:r>
            <a:r>
              <a:rPr lang="tr-TR" sz="1800" b="1" dirty="0">
                <a:effectLst/>
                <a:latin typeface="Cambria" panose="02040503050406030204" pitchFamily="18" charset="0"/>
              </a:rPr>
              <a:t> </a:t>
            </a:r>
            <a:r>
              <a:rPr lang="tr-TR" sz="1800" b="1" dirty="0" err="1">
                <a:effectLst/>
                <a:latin typeface="Cambria" panose="02040503050406030204" pitchFamily="18" charset="0"/>
              </a:rPr>
              <a:t>süreli</a:t>
            </a:r>
            <a:r>
              <a:rPr lang="tr-TR" sz="1800" b="1" dirty="0">
                <a:effectLst/>
                <a:latin typeface="Cambria" panose="02040503050406030204" pitchFamily="18" charset="0"/>
              </a:rPr>
              <a:t> fesih hakkı </a:t>
            </a:r>
            <a:r>
              <a:rPr lang="tr-TR" sz="1800" b="1" dirty="0" err="1">
                <a:effectLst/>
                <a:latin typeface="Cambria" panose="02040503050406030204" pitchFamily="18" charset="0"/>
              </a:rPr>
              <a:t>geçerli</a:t>
            </a:r>
            <a:r>
              <a:rPr lang="tr-TR" sz="1800" b="1" dirty="0">
                <a:effectLst/>
                <a:latin typeface="Cambria" panose="02040503050406030204" pitchFamily="18" charset="0"/>
              </a:rPr>
              <a:t> nedenin </a:t>
            </a:r>
            <a:r>
              <a:rPr lang="tr-TR" sz="1800" b="1" dirty="0" err="1">
                <a:effectLst/>
                <a:latin typeface="Cambria" panose="02040503050406030204" pitchFamily="18" charset="0"/>
              </a:rPr>
              <a:t>varlığına</a:t>
            </a:r>
            <a:r>
              <a:rPr lang="tr-TR" sz="1800" b="1" dirty="0">
                <a:effectLst/>
                <a:latin typeface="Cambria" panose="02040503050406030204" pitchFamily="18" charset="0"/>
              </a:rPr>
              <a:t> </a:t>
            </a:r>
            <a:r>
              <a:rPr lang="tr-TR" sz="1800" b="1" dirty="0" err="1">
                <a:effectLst/>
                <a:latin typeface="Cambria" panose="02040503050406030204" pitchFamily="18" charset="0"/>
              </a:rPr>
              <a:t>bağlı</a:t>
            </a:r>
            <a:r>
              <a:rPr lang="tr-TR" sz="1800" b="1" dirty="0">
                <a:effectLst/>
                <a:latin typeface="Cambria" panose="02040503050406030204" pitchFamily="18" charset="0"/>
              </a:rPr>
              <a:t> kılınarak </a:t>
            </a:r>
            <a:r>
              <a:rPr lang="tr-TR" sz="1800" b="1" dirty="0" err="1">
                <a:effectLst/>
                <a:latin typeface="Cambria" panose="02040503050406030204" pitchFamily="18" charset="0"/>
              </a:rPr>
              <a:t>sınırlandırılmıştır</a:t>
            </a:r>
            <a:r>
              <a:rPr lang="tr-TR" sz="1800" dirty="0">
                <a:effectLst/>
                <a:latin typeface="Cambria" panose="02040503050406030204" pitchFamily="18" charset="0"/>
              </a:rPr>
              <a:t>. Nitekim </a:t>
            </a:r>
            <a:r>
              <a:rPr lang="tr-TR" sz="1800" dirty="0" err="1">
                <a:effectLst/>
                <a:latin typeface="Cambria" panose="02040503050406030204" pitchFamily="18" charset="0"/>
              </a:rPr>
              <a:t>İs</a:t>
            </a:r>
            <a:r>
              <a:rPr lang="tr-TR" sz="1800" dirty="0">
                <a:effectLst/>
                <a:latin typeface="Cambria" panose="02040503050406030204" pitchFamily="18" charset="0"/>
              </a:rPr>
              <a:t>̧ Kanunu m. 18/I uyarınca, </a:t>
            </a:r>
            <a:r>
              <a:rPr lang="tr-TR" sz="1800" b="1" dirty="0">
                <a:effectLst/>
                <a:latin typeface="Cambria" panose="02040503050406030204" pitchFamily="18" charset="0"/>
              </a:rPr>
              <a:t>otuz veya daha fazla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çalıştıran</a:t>
            </a:r>
            <a:r>
              <a:rPr lang="tr-TR" sz="1800" b="1" dirty="0">
                <a:effectLst/>
                <a:latin typeface="Cambria" panose="02040503050406030204" pitchFamily="18" charset="0"/>
              </a:rPr>
              <a:t> </a:t>
            </a:r>
            <a:r>
              <a:rPr lang="tr-TR" sz="1800" b="1" dirty="0" err="1">
                <a:effectLst/>
                <a:latin typeface="Cambria" panose="02040503050406030204" pitchFamily="18" charset="0"/>
              </a:rPr>
              <a:t>işyerlerinde</a:t>
            </a:r>
            <a:r>
              <a:rPr lang="tr-TR" sz="1800" b="1" dirty="0">
                <a:effectLst/>
                <a:latin typeface="Cambria" panose="02040503050406030204" pitchFamily="18" charset="0"/>
              </a:rPr>
              <a:t> en az altı aylık kıdemi olan </a:t>
            </a:r>
            <a:r>
              <a:rPr lang="tr-TR" sz="1800" b="1" dirty="0" err="1">
                <a:effectLst/>
                <a:latin typeface="Cambria" panose="02040503050406030204" pitchFamily="18" charset="0"/>
              </a:rPr>
              <a:t>işçinin</a:t>
            </a:r>
            <a:r>
              <a:rPr lang="tr-TR" sz="1800" b="1" dirty="0">
                <a:effectLst/>
                <a:latin typeface="Cambria" panose="02040503050406030204" pitchFamily="18" charset="0"/>
              </a:rPr>
              <a:t> belirsiz </a:t>
            </a:r>
            <a:r>
              <a:rPr lang="tr-TR" sz="1800" b="1" dirty="0" err="1">
                <a:effectLst/>
                <a:latin typeface="Cambria" panose="02040503050406030204" pitchFamily="18" charset="0"/>
              </a:rPr>
              <a:t>süreli</a:t>
            </a:r>
            <a:r>
              <a:rPr lang="tr-TR" sz="1800" b="1" dirty="0">
                <a:effectLst/>
                <a:latin typeface="Cambria" panose="02040503050406030204" pitchFamily="18" charset="0"/>
              </a:rPr>
              <a:t> iş </a:t>
            </a:r>
            <a:r>
              <a:rPr lang="tr-TR" sz="1800" b="1" dirty="0" err="1">
                <a:effectLst/>
                <a:latin typeface="Cambria" panose="02040503050406030204" pitchFamily="18" charset="0"/>
              </a:rPr>
              <a:t>sözleşmesini</a:t>
            </a:r>
            <a:r>
              <a:rPr lang="tr-TR" sz="1800" b="1" dirty="0">
                <a:effectLst/>
                <a:latin typeface="Cambria" panose="02040503050406030204" pitchFamily="18" charset="0"/>
              </a:rPr>
              <a:t> fesheden </a:t>
            </a:r>
            <a:r>
              <a:rPr lang="tr-TR" sz="1800" b="1" dirty="0" err="1">
                <a:effectLst/>
                <a:latin typeface="Cambria" panose="02040503050406030204" pitchFamily="18" charset="0"/>
              </a:rPr>
              <a:t>işveren</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yeterliliğinden</a:t>
            </a:r>
            <a:r>
              <a:rPr lang="tr-TR" sz="1800" b="1" dirty="0">
                <a:effectLst/>
                <a:latin typeface="Cambria" panose="02040503050406030204" pitchFamily="18" charset="0"/>
              </a:rPr>
              <a:t> veya </a:t>
            </a:r>
            <a:r>
              <a:rPr lang="tr-TR" sz="1800" b="1" dirty="0" err="1">
                <a:effectLst/>
                <a:latin typeface="Cambria" panose="02040503050406030204" pitchFamily="18" charset="0"/>
              </a:rPr>
              <a:t>davranışlarından</a:t>
            </a:r>
            <a:r>
              <a:rPr lang="tr-TR" sz="1800" b="1" dirty="0">
                <a:effectLst/>
                <a:latin typeface="Cambria" panose="02040503050406030204" pitchFamily="18" charset="0"/>
              </a:rPr>
              <a:t> ya da </a:t>
            </a:r>
            <a:r>
              <a:rPr lang="tr-TR" sz="1800" b="1" dirty="0" err="1">
                <a:effectLst/>
                <a:latin typeface="Cambria" panose="02040503050406030204" pitchFamily="18" charset="0"/>
              </a:rPr>
              <a:t>işletmenin</a:t>
            </a:r>
            <a:r>
              <a:rPr lang="tr-TR" sz="1800" b="1" dirty="0">
                <a:effectLst/>
                <a:latin typeface="Cambria" panose="02040503050406030204" pitchFamily="18" charset="0"/>
              </a:rPr>
              <a:t>, </a:t>
            </a:r>
            <a:r>
              <a:rPr lang="tr-TR" sz="1800" b="1" dirty="0" err="1">
                <a:effectLst/>
                <a:latin typeface="Cambria" panose="02040503050406030204" pitchFamily="18" charset="0"/>
              </a:rPr>
              <a:t>işyerinin</a:t>
            </a:r>
            <a:r>
              <a:rPr lang="tr-TR" sz="1800" b="1" dirty="0">
                <a:effectLst/>
                <a:latin typeface="Cambria" panose="02040503050406030204" pitchFamily="18" charset="0"/>
              </a:rPr>
              <a:t> veya </a:t>
            </a:r>
            <a:r>
              <a:rPr lang="tr-TR" sz="1800" b="1" dirty="0" err="1">
                <a:effectLst/>
                <a:latin typeface="Cambria" panose="02040503050406030204" pitchFamily="18" charset="0"/>
              </a:rPr>
              <a:t>işin</a:t>
            </a:r>
            <a:r>
              <a:rPr lang="tr-TR" sz="1800" b="1" dirty="0">
                <a:effectLst/>
                <a:latin typeface="Cambria" panose="02040503050406030204" pitchFamily="18" charset="0"/>
              </a:rPr>
              <a:t> gereklerinden kaynaklanan </a:t>
            </a:r>
            <a:r>
              <a:rPr lang="tr-TR" sz="1800" b="1" dirty="0" err="1">
                <a:effectLst/>
                <a:latin typeface="Cambria" panose="02040503050406030204" pitchFamily="18" charset="0"/>
              </a:rPr>
              <a:t>geçerli</a:t>
            </a:r>
            <a:r>
              <a:rPr lang="tr-TR" sz="1800" b="1" dirty="0">
                <a:effectLst/>
                <a:latin typeface="Cambria" panose="02040503050406030204" pitchFamily="18" charset="0"/>
              </a:rPr>
              <a:t> bir nedene dayanmak zorundadır</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tarafından yapılan fesihlerin </a:t>
            </a:r>
            <a:r>
              <a:rPr lang="tr-TR" sz="1800" dirty="0" err="1">
                <a:effectLst/>
                <a:latin typeface="Cambria" panose="02040503050406030204" pitchFamily="18" charset="0"/>
              </a:rPr>
              <a:t>geçerli</a:t>
            </a:r>
            <a:r>
              <a:rPr lang="tr-TR" sz="1800" dirty="0">
                <a:effectLst/>
                <a:latin typeface="Cambria" panose="02040503050406030204" pitchFamily="18" charset="0"/>
              </a:rPr>
              <a:t> bir nedene dayanması gerekmekte, </a:t>
            </a:r>
            <a:r>
              <a:rPr lang="tr-TR" sz="1800" b="1" dirty="0">
                <a:effectLst/>
                <a:latin typeface="Cambria" panose="02040503050406030204" pitchFamily="18" charset="0"/>
              </a:rPr>
              <a:t>aksi takdirde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dirty="0" err="1">
                <a:effectLst/>
                <a:latin typeface="Cambria" panose="02040503050406030204" pitchFamily="18" charset="0"/>
              </a:rPr>
              <a:t>önce</a:t>
            </a:r>
            <a:r>
              <a:rPr lang="tr-TR" sz="1800" dirty="0">
                <a:effectLst/>
                <a:latin typeface="Cambria" panose="02040503050406030204" pitchFamily="18" charset="0"/>
              </a:rPr>
              <a:t> arabulucuya, </a:t>
            </a:r>
            <a:r>
              <a:rPr lang="tr-TR" sz="1800" dirty="0" err="1">
                <a:effectLst/>
                <a:latin typeface="Cambria" panose="02040503050406030204" pitchFamily="18" charset="0"/>
              </a:rPr>
              <a:t>anlaşma</a:t>
            </a:r>
            <a:r>
              <a:rPr lang="tr-TR" sz="1800" dirty="0">
                <a:effectLst/>
                <a:latin typeface="Cambria" panose="02040503050406030204" pitchFamily="18" charset="0"/>
              </a:rPr>
              <a:t> </a:t>
            </a:r>
            <a:r>
              <a:rPr lang="tr-TR" sz="1800" dirty="0" err="1">
                <a:effectLst/>
                <a:latin typeface="Cambria" panose="02040503050406030204" pitchFamily="18" charset="0"/>
              </a:rPr>
              <a:t>sağlanamadığı</a:t>
            </a:r>
            <a:r>
              <a:rPr lang="tr-TR" sz="1800" dirty="0">
                <a:effectLst/>
                <a:latin typeface="Cambria" panose="02040503050406030204" pitchFamily="18" charset="0"/>
              </a:rPr>
              <a:t> takdirde ise yetkili mahkemeye veya tahkime </a:t>
            </a:r>
            <a:r>
              <a:rPr lang="tr-TR" sz="1800" dirty="0" err="1">
                <a:effectLst/>
                <a:latin typeface="Cambria" panose="02040503050406030204" pitchFamily="18" charset="0"/>
              </a:rPr>
              <a:t>başvurarak</a:t>
            </a:r>
            <a:r>
              <a:rPr lang="tr-TR" sz="1800" dirty="0">
                <a:effectLst/>
                <a:latin typeface="Cambria" panose="02040503050406030204" pitchFamily="18" charset="0"/>
              </a:rPr>
              <a:t> yapılan </a:t>
            </a:r>
            <a:r>
              <a:rPr lang="tr-TR" sz="1800" b="1" dirty="0">
                <a:effectLst/>
                <a:latin typeface="Cambria" panose="02040503050406030204" pitchFamily="18" charset="0"/>
              </a:rPr>
              <a:t>fesih </a:t>
            </a:r>
            <a:r>
              <a:rPr lang="tr-TR" sz="1800" b="1" dirty="0" err="1">
                <a:effectLst/>
                <a:latin typeface="Cambria" panose="02040503050406030204" pitchFamily="18" charset="0"/>
              </a:rPr>
              <a:t>işleminin</a:t>
            </a:r>
            <a:r>
              <a:rPr lang="tr-TR" sz="1800" b="1" dirty="0">
                <a:effectLst/>
                <a:latin typeface="Cambria" panose="02040503050406030204" pitchFamily="18" charset="0"/>
              </a:rPr>
              <a:t> </a:t>
            </a:r>
            <a:r>
              <a:rPr lang="tr-TR" sz="1800" b="1" dirty="0" err="1">
                <a:effectLst/>
                <a:latin typeface="Cambria" panose="02040503050406030204" pitchFamily="18" charset="0"/>
              </a:rPr>
              <a:t>geçersiz</a:t>
            </a:r>
            <a:r>
              <a:rPr lang="tr-TR" sz="1800" b="1" dirty="0">
                <a:effectLst/>
                <a:latin typeface="Cambria" panose="02040503050406030204" pitchFamily="18" charset="0"/>
              </a:rPr>
              <a:t> sayılmasını ve </a:t>
            </a:r>
            <a:r>
              <a:rPr lang="tr-TR" sz="1800" b="1" dirty="0" err="1">
                <a:effectLst/>
                <a:latin typeface="Cambria" panose="02040503050406030204" pitchFamily="18" charset="0"/>
              </a:rPr>
              <a:t>işe</a:t>
            </a:r>
            <a:r>
              <a:rPr lang="tr-TR" sz="1800" b="1" dirty="0">
                <a:effectLst/>
                <a:latin typeface="Cambria" panose="02040503050406030204" pitchFamily="18" charset="0"/>
              </a:rPr>
              <a:t> iade edilmesine karar verilmesini </a:t>
            </a:r>
            <a:r>
              <a:rPr lang="tr-TR" sz="1800" dirty="0">
                <a:effectLst/>
                <a:latin typeface="Cambria" panose="02040503050406030204" pitchFamily="18" charset="0"/>
              </a:rPr>
              <a:t>talep edebilmektedir. </a:t>
            </a:r>
            <a:endParaRPr lang="tr-TR" dirty="0"/>
          </a:p>
          <a:p>
            <a:endParaRPr lang="tr-TR" dirty="0"/>
          </a:p>
          <a:p>
            <a:endParaRPr lang="tr-TR" dirty="0"/>
          </a:p>
        </p:txBody>
      </p:sp>
    </p:spTree>
    <p:extLst>
      <p:ext uri="{BB962C8B-B14F-4D97-AF65-F5344CB8AC3E}">
        <p14:creationId xmlns:p14="http://schemas.microsoft.com/office/powerpoint/2010/main" val="7979203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289DBA-9E49-774A-2146-76DBA0BF4D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079358F-3679-CFB2-CE50-DAC6A6F3EA17}"/>
              </a:ext>
            </a:extLst>
          </p:cNvPr>
          <p:cNvSpPr>
            <a:spLocks noGrp="1"/>
          </p:cNvSpPr>
          <p:nvPr>
            <p:ph idx="1"/>
          </p:nvPr>
        </p:nvSpPr>
        <p:spPr/>
        <p:txBody>
          <a:bodyPr>
            <a:normAutofit/>
          </a:bodyPr>
          <a:lstStyle/>
          <a:p>
            <a:r>
              <a:rPr lang="tr-TR" sz="1800" dirty="0">
                <a:latin typeface="Cambria" panose="02040503050406030204" pitchFamily="18" charset="0"/>
              </a:rPr>
              <a:t>İ</a:t>
            </a:r>
            <a:r>
              <a:rPr lang="tr-TR" sz="1800" dirty="0">
                <a:effectLst/>
                <a:latin typeface="Cambria" panose="02040503050406030204" pitchFamily="18" charset="0"/>
              </a:rPr>
              <a:t>ş </a:t>
            </a:r>
            <a:r>
              <a:rPr lang="tr-TR" sz="1800" dirty="0" err="1">
                <a:effectLst/>
                <a:latin typeface="Cambria" panose="02040503050406030204" pitchFamily="18" charset="0"/>
              </a:rPr>
              <a:t>güvencesi</a:t>
            </a:r>
            <a:r>
              <a:rPr lang="tr-TR" sz="1800" dirty="0">
                <a:effectLst/>
                <a:latin typeface="Cambria" panose="02040503050406030204" pitchFamily="18" charset="0"/>
              </a:rPr>
              <a:t> </a:t>
            </a:r>
            <a:r>
              <a:rPr lang="tr-TR" sz="1800" dirty="0" err="1">
                <a:effectLst/>
                <a:latin typeface="Cambria" panose="02040503050406030204" pitchFamily="18" charset="0"/>
              </a:rPr>
              <a:t>hükümlerinden</a:t>
            </a:r>
            <a:r>
              <a:rPr lang="tr-TR" sz="1800" dirty="0">
                <a:effectLst/>
                <a:latin typeface="Cambria" panose="02040503050406030204" pitchFamily="18" charset="0"/>
              </a:rPr>
              <a:t> yararlanabilmek </a:t>
            </a:r>
            <a:r>
              <a:rPr lang="tr-TR" sz="1800" dirty="0" err="1">
                <a:effectLst/>
                <a:latin typeface="Cambria" panose="02040503050406030204" pitchFamily="18" charset="0"/>
              </a:rPr>
              <a:t>için</a:t>
            </a:r>
            <a:r>
              <a:rPr lang="tr-TR" sz="1800" dirty="0">
                <a:effectLst/>
                <a:latin typeface="Cambria" panose="02040503050406030204" pitchFamily="18" charset="0"/>
              </a:rPr>
              <a:t> birtakım </a:t>
            </a:r>
            <a:r>
              <a:rPr lang="tr-TR" sz="1800" dirty="0" err="1">
                <a:effectLst/>
                <a:latin typeface="Cambria" panose="02040503050406030204" pitchFamily="18" charset="0"/>
              </a:rPr>
              <a:t>koşullar</a:t>
            </a:r>
            <a:r>
              <a:rPr lang="tr-TR" sz="1800" dirty="0">
                <a:effectLst/>
                <a:latin typeface="Cambria" panose="02040503050406030204" pitchFamily="18" charset="0"/>
              </a:rPr>
              <a:t> </a:t>
            </a:r>
            <a:r>
              <a:rPr lang="tr-TR" sz="1800" dirty="0" err="1">
                <a:effectLst/>
                <a:latin typeface="Cambria" panose="02040503050406030204" pitchFamily="18" charset="0"/>
              </a:rPr>
              <a:t>öngörülmüştür</a:t>
            </a:r>
            <a:r>
              <a:rPr lang="tr-TR" sz="1800" dirty="0">
                <a:effectLst/>
                <a:latin typeface="Cambria" panose="02040503050406030204" pitchFamily="18" charset="0"/>
              </a:rPr>
              <a:t>. </a:t>
            </a:r>
            <a:endParaRPr lang="tr-TR" dirty="0"/>
          </a:p>
          <a:p>
            <a:r>
              <a:rPr lang="tr-TR" sz="1800" b="1" dirty="0" err="1">
                <a:effectLst/>
                <a:latin typeface="Cambria" panose="02040503050406030204" pitchFamily="18" charset="0"/>
              </a:rPr>
              <a:t>İs</a:t>
            </a:r>
            <a:r>
              <a:rPr lang="tr-TR" sz="1800" b="1" dirty="0">
                <a:effectLst/>
                <a:latin typeface="Cambria" panose="02040503050406030204" pitchFamily="18" charset="0"/>
              </a:rPr>
              <a:t>̧ Kanunu’na veya Basın </a:t>
            </a:r>
            <a:r>
              <a:rPr lang="tr-TR" sz="1800" b="1" dirty="0" err="1">
                <a:effectLst/>
                <a:latin typeface="Cambria" panose="02040503050406030204" pitchFamily="18" charset="0"/>
              </a:rPr>
              <a:t>İs</a:t>
            </a:r>
            <a:r>
              <a:rPr lang="tr-TR" sz="1800" b="1" dirty="0">
                <a:effectLst/>
                <a:latin typeface="Cambria" panose="02040503050406030204" pitchFamily="18" charset="0"/>
              </a:rPr>
              <a:t>̧ Kanunu’na tabi olunmalıdır.</a:t>
            </a:r>
            <a:endParaRPr lang="tr-TR" sz="1800" b="1" dirty="0">
              <a:latin typeface="Cambria" panose="02040503050406030204" pitchFamily="18" charset="0"/>
            </a:endParaRPr>
          </a:p>
          <a:p>
            <a:r>
              <a:rPr lang="tr-TR" sz="1800" dirty="0">
                <a:solidFill>
                  <a:srgbClr val="4C4C4C"/>
                </a:solidFill>
                <a:effectLst/>
                <a:latin typeface="ZapDingbatsNormal"/>
              </a:rPr>
              <a:t> </a:t>
            </a:r>
            <a:r>
              <a:rPr lang="tr-TR" sz="1800" b="1" dirty="0">
                <a:effectLst/>
                <a:latin typeface="Cambria" panose="02040503050406030204" pitchFamily="18" charset="0"/>
              </a:rPr>
              <a:t>Belirsiz </a:t>
            </a:r>
            <a:r>
              <a:rPr lang="tr-TR" sz="1800" b="1" dirty="0" err="1">
                <a:effectLst/>
                <a:latin typeface="Cambria" panose="02040503050406030204" pitchFamily="18" charset="0"/>
              </a:rPr>
              <a:t>süreli</a:t>
            </a:r>
            <a:r>
              <a:rPr lang="tr-TR" sz="1800" b="1" dirty="0">
                <a:effectLst/>
                <a:latin typeface="Cambria" panose="02040503050406030204" pitchFamily="18" charset="0"/>
              </a:rPr>
              <a:t> bir 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mevcut olmalıdır.</a:t>
            </a:r>
          </a:p>
          <a:p>
            <a:r>
              <a:rPr lang="tr-TR" sz="1800" b="1" dirty="0" err="1">
                <a:effectLst/>
                <a:latin typeface="Cambria" panose="02040503050406030204" pitchFamily="18" charset="0"/>
              </a:rPr>
              <a:t>İşyerinde</a:t>
            </a:r>
            <a:r>
              <a:rPr lang="tr-TR" sz="1800" b="1" dirty="0">
                <a:effectLst/>
                <a:latin typeface="Cambria" panose="02040503050406030204" pitchFamily="18" charset="0"/>
              </a:rPr>
              <a:t> en az otuz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latin typeface="Cambria" panose="02040503050406030204" pitchFamily="18" charset="0"/>
              </a:rPr>
              <a:t>ç</a:t>
            </a:r>
            <a:r>
              <a:rPr lang="tr-TR" sz="1800" b="1" dirty="0" err="1">
                <a:effectLst/>
                <a:latin typeface="Cambria" panose="02040503050406030204" pitchFamily="18" charset="0"/>
              </a:rPr>
              <a:t>alıştırılmalıdır</a:t>
            </a:r>
            <a:r>
              <a:rPr lang="tr-TR" sz="1800" b="1" dirty="0">
                <a:latin typeface="Cambria" panose="02040503050406030204" pitchFamily="18" charset="0"/>
              </a:rPr>
              <a:t>.</a:t>
            </a:r>
          </a:p>
          <a:p>
            <a:r>
              <a:rPr lang="tr-TR" sz="1800" b="1" dirty="0" err="1">
                <a:effectLst/>
                <a:latin typeface="Cambria" panose="02040503050406030204" pitchFamily="18" charset="0"/>
              </a:rPr>
              <a:t>İşçi</a:t>
            </a:r>
            <a:r>
              <a:rPr lang="tr-TR" sz="1800" b="1" dirty="0">
                <a:effectLst/>
                <a:latin typeface="Cambria" panose="02040503050406030204" pitchFamily="18" charset="0"/>
              </a:rPr>
              <a:t> en az altı ay kıdeme sahip olmalıdır.</a:t>
            </a:r>
          </a:p>
          <a:p>
            <a:r>
              <a:rPr lang="tr-TR" sz="1800" b="1" dirty="0">
                <a:effectLst/>
                <a:latin typeface="Cambria" panose="02040503050406030204" pitchFamily="18" charset="0"/>
              </a:rPr>
              <a:t>Belirli konumdaki </a:t>
            </a:r>
            <a:r>
              <a:rPr lang="tr-TR" sz="1800" b="1" dirty="0" err="1">
                <a:effectLst/>
                <a:latin typeface="Cambria" panose="02040503050406030204" pitchFamily="18" charset="0"/>
              </a:rPr>
              <a:t>işveren</a:t>
            </a:r>
            <a:r>
              <a:rPr lang="tr-TR" sz="1800" b="1" dirty="0">
                <a:effectLst/>
                <a:latin typeface="Cambria" panose="02040503050406030204" pitchFamily="18" charset="0"/>
              </a:rPr>
              <a:t> vekili olunmamalıdır.</a:t>
            </a:r>
            <a:endParaRPr lang="tr-TR" dirty="0"/>
          </a:p>
          <a:p>
            <a:endParaRPr lang="tr-TR" dirty="0"/>
          </a:p>
          <a:p>
            <a:endParaRPr lang="tr-TR" dirty="0"/>
          </a:p>
        </p:txBody>
      </p:sp>
    </p:spTree>
    <p:extLst>
      <p:ext uri="{BB962C8B-B14F-4D97-AF65-F5344CB8AC3E}">
        <p14:creationId xmlns:p14="http://schemas.microsoft.com/office/powerpoint/2010/main" val="2022117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28B26B-0C0A-55D0-73B5-A49A938DE825}"/>
              </a:ext>
            </a:extLst>
          </p:cNvPr>
          <p:cNvSpPr>
            <a:spLocks noGrp="1"/>
          </p:cNvSpPr>
          <p:nvPr>
            <p:ph type="title"/>
          </p:nvPr>
        </p:nvSpPr>
        <p:spPr/>
        <p:txBody>
          <a:bodyPr>
            <a:normAutofit/>
          </a:bodyPr>
          <a:lstStyle/>
          <a:p>
            <a:r>
              <a:rPr lang="tr-TR" sz="2400" b="1" dirty="0" err="1">
                <a:effectLst/>
                <a:latin typeface="Cambria" panose="02040503050406030204" pitchFamily="18" charset="0"/>
              </a:rPr>
              <a:t>Geçerli</a:t>
            </a:r>
            <a:r>
              <a:rPr lang="tr-TR" sz="2400" b="1" dirty="0">
                <a:effectLst/>
                <a:latin typeface="Cambria" panose="02040503050406030204" pitchFamily="18" charset="0"/>
              </a:rPr>
              <a:t> Fesih Nedenleri </a:t>
            </a:r>
            <a:br>
              <a:rPr lang="tr-TR" sz="2400" dirty="0"/>
            </a:br>
            <a:endParaRPr lang="tr-TR" sz="2400" dirty="0"/>
          </a:p>
        </p:txBody>
      </p:sp>
      <p:sp>
        <p:nvSpPr>
          <p:cNvPr id="3" name="İçerik Yer Tutucusu 2">
            <a:extLst>
              <a:ext uri="{FF2B5EF4-FFF2-40B4-BE49-F238E27FC236}">
                <a16:creationId xmlns:a16="http://schemas.microsoft.com/office/drawing/2014/main" id="{2AEDF12A-AD54-31C6-4894-E36428489289}"/>
              </a:ext>
            </a:extLst>
          </p:cNvPr>
          <p:cNvSpPr>
            <a:spLocks noGrp="1"/>
          </p:cNvSpPr>
          <p:nvPr>
            <p:ph idx="1"/>
          </p:nvPr>
        </p:nvSpPr>
        <p:spPr/>
        <p:txBody>
          <a:bodyPr>
            <a:normAutofit fontScale="85000" lnSpcReduction="20000"/>
          </a:bodyPr>
          <a:lstStyle/>
          <a:p>
            <a:r>
              <a:rPr lang="tr-TR" sz="2400" dirty="0">
                <a:latin typeface="Cambria" panose="02040503050406030204" pitchFamily="18" charset="0"/>
              </a:rPr>
              <a:t>İş</a:t>
            </a:r>
            <a:r>
              <a:rPr lang="tr-TR" sz="2400" dirty="0">
                <a:effectLst/>
                <a:latin typeface="Cambria" panose="02040503050406030204" pitchFamily="18" charset="0"/>
              </a:rPr>
              <a:t> Kanunu m. 18/I </a:t>
            </a:r>
            <a:r>
              <a:rPr lang="tr-TR" sz="2400" dirty="0" err="1">
                <a:effectLst/>
                <a:latin typeface="Cambria" panose="02040503050406030204" pitchFamily="18" charset="0"/>
              </a:rPr>
              <a:t>hükmünde</a:t>
            </a:r>
            <a:r>
              <a:rPr lang="tr-TR" sz="2400" dirty="0">
                <a:effectLst/>
                <a:latin typeface="Cambria" panose="02040503050406030204" pitchFamily="18" charset="0"/>
              </a:rPr>
              <a:t> belirsiz </a:t>
            </a:r>
            <a:r>
              <a:rPr lang="tr-TR" sz="2400" dirty="0" err="1">
                <a:effectLst/>
                <a:latin typeface="Cambria" panose="02040503050406030204" pitchFamily="18" charset="0"/>
              </a:rPr>
              <a:t>süreli</a:t>
            </a:r>
            <a:r>
              <a:rPr lang="tr-TR" sz="2400" dirty="0">
                <a:effectLst/>
                <a:latin typeface="Cambria" panose="02040503050406030204" pitchFamily="18" charset="0"/>
              </a:rPr>
              <a:t> iş </a:t>
            </a:r>
            <a:r>
              <a:rPr lang="tr-TR" sz="2400" dirty="0" err="1">
                <a:effectLst/>
                <a:latin typeface="Cambria" panose="02040503050406030204" pitchFamily="18" charset="0"/>
              </a:rPr>
              <a:t>sözleşmesini</a:t>
            </a:r>
            <a:r>
              <a:rPr lang="tr-TR" sz="2400" dirty="0">
                <a:effectLst/>
                <a:latin typeface="Cambria" panose="02040503050406030204" pitchFamily="18" charset="0"/>
              </a:rPr>
              <a:t> fesheden </a:t>
            </a:r>
            <a:r>
              <a:rPr lang="tr-TR" sz="2400" dirty="0" err="1">
                <a:effectLst/>
                <a:latin typeface="Cambria" panose="02040503050406030204" pitchFamily="18" charset="0"/>
              </a:rPr>
              <a:t>işverenin</a:t>
            </a:r>
            <a:r>
              <a:rPr lang="tr-TR" sz="2400" dirty="0">
                <a:effectLst/>
                <a:latin typeface="Cambria" panose="02040503050406030204" pitchFamily="18" charset="0"/>
              </a:rPr>
              <a:t>, </a:t>
            </a:r>
            <a:r>
              <a:rPr lang="tr-TR" sz="2400" u="sng" dirty="0" err="1">
                <a:effectLst/>
                <a:latin typeface="Cambria" panose="02040503050406030204" pitchFamily="18" charset="0"/>
              </a:rPr>
              <a:t>işçinin</a:t>
            </a:r>
            <a:r>
              <a:rPr lang="tr-TR" sz="2400" u="sng" dirty="0">
                <a:effectLst/>
                <a:latin typeface="Cambria" panose="02040503050406030204" pitchFamily="18" charset="0"/>
              </a:rPr>
              <a:t> </a:t>
            </a:r>
            <a:r>
              <a:rPr lang="tr-TR" sz="2400" u="sng" dirty="0" err="1">
                <a:effectLst/>
                <a:latin typeface="Cambria" panose="02040503050406030204" pitchFamily="18" charset="0"/>
              </a:rPr>
              <a:t>yeterliliğinden</a:t>
            </a:r>
            <a:r>
              <a:rPr lang="tr-TR" sz="2400" u="sng" dirty="0">
                <a:effectLst/>
                <a:latin typeface="Cambria" panose="02040503050406030204" pitchFamily="18" charset="0"/>
              </a:rPr>
              <a:t> veya </a:t>
            </a:r>
            <a:r>
              <a:rPr lang="tr-TR" sz="2400" u="sng" dirty="0" err="1">
                <a:effectLst/>
                <a:latin typeface="Cambria" panose="02040503050406030204" pitchFamily="18" charset="0"/>
              </a:rPr>
              <a:t>davranışlarından</a:t>
            </a:r>
            <a:r>
              <a:rPr lang="tr-TR" sz="2400" dirty="0">
                <a:effectLst/>
                <a:latin typeface="Cambria" panose="02040503050406030204" pitchFamily="18" charset="0"/>
              </a:rPr>
              <a:t> ya da </a:t>
            </a:r>
            <a:r>
              <a:rPr lang="tr-TR" sz="2400" u="sng" dirty="0" err="1">
                <a:effectLst/>
                <a:latin typeface="Cambria" panose="02040503050406030204" pitchFamily="18" charset="0"/>
              </a:rPr>
              <a:t>işletmenin</a:t>
            </a:r>
            <a:r>
              <a:rPr lang="tr-TR" sz="2400" u="sng" dirty="0">
                <a:effectLst/>
                <a:latin typeface="Cambria" panose="02040503050406030204" pitchFamily="18" charset="0"/>
              </a:rPr>
              <a:t>, </a:t>
            </a:r>
            <a:r>
              <a:rPr lang="tr-TR" sz="2400" u="sng" dirty="0" err="1">
                <a:effectLst/>
                <a:latin typeface="Cambria" panose="02040503050406030204" pitchFamily="18" charset="0"/>
              </a:rPr>
              <a:t>işyerinin</a:t>
            </a:r>
            <a:r>
              <a:rPr lang="tr-TR" sz="2400" u="sng" dirty="0">
                <a:effectLst/>
                <a:latin typeface="Cambria" panose="02040503050406030204" pitchFamily="18" charset="0"/>
              </a:rPr>
              <a:t> veya </a:t>
            </a:r>
            <a:r>
              <a:rPr lang="tr-TR" sz="2400" u="sng" dirty="0" err="1">
                <a:effectLst/>
                <a:latin typeface="Cambria" panose="02040503050406030204" pitchFamily="18" charset="0"/>
              </a:rPr>
              <a:t>işin</a:t>
            </a:r>
            <a:r>
              <a:rPr lang="tr-TR" sz="2400" u="sng" dirty="0">
                <a:effectLst/>
                <a:latin typeface="Cambria" panose="02040503050406030204" pitchFamily="18" charset="0"/>
              </a:rPr>
              <a:t> gereklerinden kaynaklanan </a:t>
            </a:r>
            <a:r>
              <a:rPr lang="tr-TR" sz="2400" dirty="0" err="1">
                <a:effectLst/>
                <a:latin typeface="Cambria" panose="02040503050406030204" pitchFamily="18" charset="0"/>
              </a:rPr>
              <a:t>geçerli</a:t>
            </a:r>
            <a:r>
              <a:rPr lang="tr-TR" sz="2400" dirty="0">
                <a:effectLst/>
                <a:latin typeface="Cambria" panose="02040503050406030204" pitchFamily="18" charset="0"/>
              </a:rPr>
              <a:t> bir nedene dayanmak zorunda </a:t>
            </a:r>
            <a:r>
              <a:rPr lang="tr-TR" sz="2400" dirty="0" err="1">
                <a:effectLst/>
                <a:latin typeface="Cambria" panose="02040503050406030204" pitchFamily="18" charset="0"/>
              </a:rPr>
              <a:t>olduğu</a:t>
            </a:r>
            <a:r>
              <a:rPr lang="tr-TR" sz="2400" dirty="0">
                <a:effectLst/>
                <a:latin typeface="Cambria" panose="02040503050406030204" pitchFamily="18" charset="0"/>
              </a:rPr>
              <a:t> </a:t>
            </a:r>
            <a:r>
              <a:rPr lang="tr-TR" sz="2400" dirty="0" err="1">
                <a:effectLst/>
                <a:latin typeface="Cambria" panose="02040503050406030204" pitchFamily="18" charset="0"/>
              </a:rPr>
              <a:t>öngörülmüştür</a:t>
            </a:r>
            <a:r>
              <a:rPr lang="tr-TR" sz="2400" dirty="0">
                <a:effectLst/>
                <a:latin typeface="Cambria" panose="02040503050406030204" pitchFamily="18" charset="0"/>
              </a:rPr>
              <a:t>. </a:t>
            </a:r>
            <a:endParaRPr lang="tr-TR" sz="2400" dirty="0"/>
          </a:p>
          <a:p>
            <a:r>
              <a:rPr lang="tr-TR" sz="2400" b="1" dirty="0" err="1">
                <a:effectLst/>
                <a:latin typeface="Cambria" panose="02040503050406030204" pitchFamily="18" charset="0"/>
              </a:rPr>
              <a:t>İşçinin</a:t>
            </a:r>
            <a:r>
              <a:rPr lang="tr-TR" sz="2400" b="1" dirty="0">
                <a:effectLst/>
                <a:latin typeface="Cambria" panose="02040503050406030204" pitchFamily="18" charset="0"/>
              </a:rPr>
              <a:t> </a:t>
            </a:r>
            <a:r>
              <a:rPr lang="tr-TR" sz="2400" b="1" dirty="0" err="1">
                <a:effectLst/>
                <a:latin typeface="Cambria" panose="02040503050406030204" pitchFamily="18" charset="0"/>
              </a:rPr>
              <a:t>Yetersizliği</a:t>
            </a:r>
            <a:r>
              <a:rPr lang="tr-TR" sz="2400" b="1" dirty="0">
                <a:effectLst/>
                <a:latin typeface="Cambria" panose="02040503050406030204" pitchFamily="18" charset="0"/>
              </a:rPr>
              <a:t> veya </a:t>
            </a:r>
            <a:r>
              <a:rPr lang="tr-TR" sz="2400" b="1" dirty="0" err="1">
                <a:effectLst/>
                <a:latin typeface="Cambria" panose="02040503050406030204" pitchFamily="18" charset="0"/>
              </a:rPr>
              <a:t>Davranışları</a:t>
            </a:r>
            <a:r>
              <a:rPr lang="tr-TR" sz="2400" b="1" dirty="0">
                <a:effectLst/>
                <a:latin typeface="Cambria" panose="02040503050406030204" pitchFamily="18" charset="0"/>
              </a:rPr>
              <a:t> </a:t>
            </a:r>
            <a:endParaRPr lang="tr-TR" sz="2400" dirty="0"/>
          </a:p>
          <a:p>
            <a:r>
              <a:rPr lang="tr-TR" sz="2400" b="1" dirty="0" err="1">
                <a:effectLst/>
                <a:latin typeface="Cambria" panose="02040503050406030204" pitchFamily="18" charset="0"/>
              </a:rPr>
              <a:t>Davranıs</a:t>
            </a:r>
            <a:r>
              <a:rPr lang="tr-TR" sz="2400" b="1" dirty="0">
                <a:effectLst/>
                <a:latin typeface="Cambria" panose="02040503050406030204" pitchFamily="18" charset="0"/>
              </a:rPr>
              <a:t>̧ </a:t>
            </a:r>
            <a:r>
              <a:rPr lang="tr-TR" sz="2400" dirty="0">
                <a:effectLst/>
                <a:latin typeface="Cambria" panose="02040503050406030204" pitchFamily="18" charset="0"/>
              </a:rPr>
              <a:t>temelli </a:t>
            </a:r>
            <a:r>
              <a:rPr lang="tr-TR" sz="2400" dirty="0" err="1">
                <a:effectLst/>
                <a:latin typeface="Cambria" panose="02040503050406030204" pitchFamily="18" charset="0"/>
              </a:rPr>
              <a:t>geçerli</a:t>
            </a:r>
            <a:r>
              <a:rPr lang="tr-TR" sz="2400" dirty="0">
                <a:effectLst/>
                <a:latin typeface="Cambria" panose="02040503050406030204" pitchFamily="18" charset="0"/>
              </a:rPr>
              <a:t> fesih nedenleri </a:t>
            </a:r>
            <a:r>
              <a:rPr lang="tr-TR" sz="2400" b="1" dirty="0">
                <a:effectLst/>
                <a:latin typeface="Cambria" panose="02040503050406030204" pitchFamily="18" charset="0"/>
              </a:rPr>
              <a:t>iş </a:t>
            </a:r>
            <a:r>
              <a:rPr lang="tr-TR" sz="2400" b="1" dirty="0" err="1">
                <a:effectLst/>
                <a:latin typeface="Cambria" panose="02040503050406030204" pitchFamily="18" charset="0"/>
              </a:rPr>
              <a:t>sözleşmesinin</a:t>
            </a:r>
            <a:r>
              <a:rPr lang="tr-TR" sz="2400" b="1" dirty="0">
                <a:effectLst/>
                <a:latin typeface="Cambria" panose="02040503050406030204" pitchFamily="18" charset="0"/>
              </a:rPr>
              <a:t> haklı nedenle derhal feshine yol </a:t>
            </a:r>
            <a:r>
              <a:rPr lang="tr-TR" sz="2400" b="1" dirty="0" err="1">
                <a:effectLst/>
                <a:latin typeface="Cambria" panose="02040503050406030204" pitchFamily="18" charset="0"/>
              </a:rPr>
              <a:t>açacak</a:t>
            </a:r>
            <a:r>
              <a:rPr lang="tr-TR" sz="2400" b="1" dirty="0">
                <a:effectLst/>
                <a:latin typeface="Cambria" panose="02040503050406030204" pitchFamily="18" charset="0"/>
              </a:rPr>
              <a:t> </a:t>
            </a:r>
            <a:r>
              <a:rPr lang="tr-TR" sz="2400" b="1" dirty="0" err="1">
                <a:effectLst/>
                <a:latin typeface="Cambria" panose="02040503050406030204" pitchFamily="18" charset="0"/>
              </a:rPr>
              <a:t>ağırlıkta</a:t>
            </a:r>
            <a:r>
              <a:rPr lang="tr-TR" sz="2400" b="1" dirty="0">
                <a:effectLst/>
                <a:latin typeface="Cambria" panose="02040503050406030204" pitchFamily="18" charset="0"/>
              </a:rPr>
              <a:t> olmamakla birlikte, </a:t>
            </a:r>
            <a:r>
              <a:rPr lang="tr-TR" sz="2400" b="1" dirty="0" err="1">
                <a:effectLst/>
                <a:latin typeface="Cambria" panose="02040503050406030204" pitchFamily="18" charset="0"/>
              </a:rPr>
              <a:t>işyerinin</a:t>
            </a:r>
            <a:r>
              <a:rPr lang="tr-TR" sz="2400" b="1" dirty="0">
                <a:effectLst/>
                <a:latin typeface="Cambria" panose="02040503050406030204" pitchFamily="18" charset="0"/>
              </a:rPr>
              <a:t> normal </a:t>
            </a:r>
            <a:r>
              <a:rPr lang="tr-TR" sz="2400" b="1" dirty="0" err="1">
                <a:effectLst/>
                <a:latin typeface="Cambria" panose="02040503050406030204" pitchFamily="18" charset="0"/>
              </a:rPr>
              <a:t>işleyişini</a:t>
            </a:r>
            <a:r>
              <a:rPr lang="tr-TR" sz="2400" b="1" dirty="0">
                <a:effectLst/>
                <a:latin typeface="Cambria" panose="02040503050406030204" pitchFamily="18" charset="0"/>
              </a:rPr>
              <a:t> ve </a:t>
            </a:r>
            <a:r>
              <a:rPr lang="tr-TR" sz="2400" b="1" dirty="0" err="1">
                <a:effectLst/>
                <a:latin typeface="Cambria" panose="02040503050406030204" pitchFamily="18" charset="0"/>
              </a:rPr>
              <a:t>yürüyüşünu</a:t>
            </a:r>
            <a:r>
              <a:rPr lang="tr-TR" sz="2400" b="1" dirty="0">
                <a:effectLst/>
                <a:latin typeface="Cambria" panose="02040503050406030204" pitchFamily="18" charset="0"/>
              </a:rPr>
              <a:t>̈ bozan, </a:t>
            </a:r>
            <a:r>
              <a:rPr lang="tr-TR" sz="2400" b="1" dirty="0" err="1">
                <a:effectLst/>
                <a:latin typeface="Cambria" panose="02040503050406030204" pitchFamily="18" charset="0"/>
              </a:rPr>
              <a:t>işyerindeki</a:t>
            </a:r>
            <a:r>
              <a:rPr lang="tr-TR" sz="2400" b="1" dirty="0">
                <a:effectLst/>
                <a:latin typeface="Cambria" panose="02040503050406030204" pitchFamily="18" charset="0"/>
              </a:rPr>
              <a:t> uyumu olumsuz </a:t>
            </a:r>
            <a:r>
              <a:rPr lang="tr-TR" sz="2400" b="1" dirty="0" err="1">
                <a:effectLst/>
                <a:latin typeface="Cambria" panose="02040503050406030204" pitchFamily="18" charset="0"/>
              </a:rPr>
              <a:t>yönde</a:t>
            </a:r>
            <a:r>
              <a:rPr lang="tr-TR" sz="2400" b="1" dirty="0">
                <a:effectLst/>
                <a:latin typeface="Cambria" panose="02040503050406030204" pitchFamily="18" charset="0"/>
              </a:rPr>
              <a:t> etkileyen, iş </a:t>
            </a:r>
            <a:r>
              <a:rPr lang="tr-TR" sz="2400" b="1" dirty="0" err="1">
                <a:effectLst/>
                <a:latin typeface="Cambria" panose="02040503050406030204" pitchFamily="18" charset="0"/>
              </a:rPr>
              <a:t>görme</a:t>
            </a:r>
            <a:r>
              <a:rPr lang="tr-TR" sz="2400" b="1" dirty="0">
                <a:effectLst/>
                <a:latin typeface="Cambria" panose="02040503050406030204" pitchFamily="18" charset="0"/>
              </a:rPr>
              <a:t> borcunun </a:t>
            </a:r>
            <a:r>
              <a:rPr lang="tr-TR" sz="2400" b="1" dirty="0" err="1">
                <a:effectLst/>
                <a:latin typeface="Cambria" panose="02040503050406030204" pitchFamily="18" charset="0"/>
              </a:rPr>
              <a:t>gerektiği</a:t>
            </a:r>
            <a:r>
              <a:rPr lang="tr-TR" sz="2400" b="1" dirty="0">
                <a:effectLst/>
                <a:latin typeface="Cambria" panose="02040503050406030204" pitchFamily="18" charset="0"/>
              </a:rPr>
              <a:t> </a:t>
            </a:r>
            <a:r>
              <a:rPr lang="tr-TR" sz="2400" b="1" dirty="0" err="1">
                <a:effectLst/>
                <a:latin typeface="Cambria" panose="02040503050406030204" pitchFamily="18" charset="0"/>
              </a:rPr>
              <a:t>şekilde</a:t>
            </a:r>
            <a:r>
              <a:rPr lang="tr-TR" sz="2400" b="1" dirty="0">
                <a:effectLst/>
                <a:latin typeface="Cambria" panose="02040503050406030204" pitchFamily="18" charset="0"/>
              </a:rPr>
              <a:t> yerine getirilmesini engelleyen </a:t>
            </a:r>
            <a:r>
              <a:rPr lang="tr-TR" sz="2400" dirty="0">
                <a:effectLst/>
                <a:latin typeface="Cambria" panose="02040503050406030204" pitchFamily="18" charset="0"/>
              </a:rPr>
              <a:t>hallerdir.</a:t>
            </a:r>
            <a:endParaRPr lang="tr-TR" sz="2400" dirty="0"/>
          </a:p>
          <a:p>
            <a:r>
              <a:rPr lang="tr-TR" sz="2400" i="1" dirty="0" err="1">
                <a:effectLst/>
                <a:latin typeface="Cambria" panose="02040503050406030204" pitchFamily="18" charset="0"/>
              </a:rPr>
              <a:t>İşverene</a:t>
            </a:r>
            <a:r>
              <a:rPr lang="tr-TR" sz="2400" i="1" dirty="0">
                <a:effectLst/>
                <a:latin typeface="Cambria" panose="02040503050406030204" pitchFamily="18" charset="0"/>
              </a:rPr>
              <a:t> zarar vermek ya da zararın tekrarı </a:t>
            </a:r>
            <a:r>
              <a:rPr lang="tr-TR" sz="2400" i="1" dirty="0" err="1">
                <a:effectLst/>
                <a:latin typeface="Cambria" panose="02040503050406030204" pitchFamily="18" charset="0"/>
              </a:rPr>
              <a:t>tedirginliğini</a:t>
            </a:r>
            <a:r>
              <a:rPr lang="tr-TR" sz="2400" i="1" dirty="0">
                <a:effectLst/>
                <a:latin typeface="Cambria" panose="02040503050406030204" pitchFamily="18" charset="0"/>
              </a:rPr>
              <a:t> yaratmak; </a:t>
            </a:r>
            <a:r>
              <a:rPr lang="tr-TR" sz="2400" i="1" dirty="0" err="1">
                <a:effectLst/>
                <a:latin typeface="Cambria" panose="02040503050406030204" pitchFamily="18" charset="0"/>
              </a:rPr>
              <a:t>işyerinde</a:t>
            </a:r>
            <a:r>
              <a:rPr lang="tr-TR" sz="2400" i="1" dirty="0">
                <a:effectLst/>
                <a:latin typeface="Cambria" panose="02040503050406030204" pitchFamily="18" charset="0"/>
              </a:rPr>
              <a:t> </a:t>
            </a:r>
            <a:r>
              <a:rPr lang="tr-TR" sz="2400" i="1" dirty="0" err="1">
                <a:effectLst/>
                <a:latin typeface="Cambria" panose="02040503050406030204" pitchFamily="18" charset="0"/>
              </a:rPr>
              <a:t>ra</a:t>
            </a:r>
            <a:r>
              <a:rPr lang="tr-TR" sz="2400" i="1" dirty="0">
                <a:effectLst/>
                <a:latin typeface="Cambria" panose="02040503050406030204" pitchFamily="18" charset="0"/>
              </a:rPr>
              <a:t>- </a:t>
            </a:r>
            <a:r>
              <a:rPr lang="tr-TR" sz="2400" i="1" dirty="0" err="1">
                <a:effectLst/>
                <a:latin typeface="Cambria" panose="02040503050406030204" pitchFamily="18" charset="0"/>
              </a:rPr>
              <a:t>hatsızlık</a:t>
            </a:r>
            <a:r>
              <a:rPr lang="tr-TR" sz="2400" i="1" dirty="0">
                <a:effectLst/>
                <a:latin typeface="Cambria" panose="02040503050406030204" pitchFamily="18" charset="0"/>
              </a:rPr>
              <a:t> yaratacak </a:t>
            </a:r>
            <a:r>
              <a:rPr lang="tr-TR" sz="2400" i="1" dirty="0" err="1">
                <a:effectLst/>
                <a:latin typeface="Cambria" panose="02040503050406030204" pitchFamily="18" charset="0"/>
              </a:rPr>
              <a:t>şekilde</a:t>
            </a:r>
            <a:r>
              <a:rPr lang="tr-TR" sz="2400" i="1" dirty="0">
                <a:effectLst/>
                <a:latin typeface="Cambria" panose="02040503050406030204" pitchFamily="18" charset="0"/>
              </a:rPr>
              <a:t> </a:t>
            </a:r>
            <a:r>
              <a:rPr lang="tr-TR" sz="2400" i="1" dirty="0" err="1">
                <a:effectLst/>
                <a:latin typeface="Cambria" panose="02040503050406030204" pitchFamily="18" charset="0"/>
              </a:rPr>
              <a:t>çalışma</a:t>
            </a:r>
            <a:r>
              <a:rPr lang="tr-TR" sz="2400" i="1" dirty="0">
                <a:effectLst/>
                <a:latin typeface="Cambria" panose="02040503050406030204" pitchFamily="18" charset="0"/>
              </a:rPr>
              <a:t> </a:t>
            </a:r>
            <a:r>
              <a:rPr lang="tr-TR" sz="2400" i="1" dirty="0" err="1">
                <a:effectLst/>
                <a:latin typeface="Cambria" panose="02040503050406030204" pitchFamily="18" charset="0"/>
              </a:rPr>
              <a:t>arkadaşlarından</a:t>
            </a:r>
            <a:r>
              <a:rPr lang="tr-TR" sz="2400" i="1" dirty="0">
                <a:effectLst/>
                <a:latin typeface="Cambria" panose="02040503050406030204" pitchFamily="18" charset="0"/>
              </a:rPr>
              <a:t> </a:t>
            </a:r>
            <a:r>
              <a:rPr lang="tr-TR" sz="2400" i="1" dirty="0" err="1">
                <a:effectLst/>
                <a:latin typeface="Cambria" panose="02040503050406030204" pitchFamily="18" charset="0"/>
              </a:rPr>
              <a:t>borc</a:t>
            </a:r>
            <a:r>
              <a:rPr lang="tr-TR" sz="2400" i="1" dirty="0">
                <a:effectLst/>
                <a:latin typeface="Cambria" panose="02040503050406030204" pitchFamily="18" charset="0"/>
              </a:rPr>
              <a:t>̧ para istemek; </a:t>
            </a:r>
            <a:r>
              <a:rPr lang="tr-TR" sz="2400" i="1" dirty="0" err="1">
                <a:effectLst/>
                <a:latin typeface="Cambria" panose="02040503050406030204" pitchFamily="18" charset="0"/>
              </a:rPr>
              <a:t>arkadaşlarını</a:t>
            </a:r>
            <a:r>
              <a:rPr lang="tr-TR" sz="2400" i="1" dirty="0">
                <a:effectLst/>
                <a:latin typeface="Cambria" panose="02040503050406030204" pitchFamily="18" charset="0"/>
              </a:rPr>
              <a:t> </a:t>
            </a:r>
            <a:r>
              <a:rPr lang="tr-TR" sz="2400" i="1" dirty="0" err="1">
                <a:effectLst/>
                <a:latin typeface="Cambria" panose="02040503050406030204" pitchFamily="18" charset="0"/>
              </a:rPr>
              <a:t>işverene</a:t>
            </a:r>
            <a:r>
              <a:rPr lang="tr-TR" sz="2400" i="1" dirty="0">
                <a:effectLst/>
                <a:latin typeface="Cambria" panose="02040503050406030204" pitchFamily="18" charset="0"/>
              </a:rPr>
              <a:t> </a:t>
            </a:r>
            <a:r>
              <a:rPr lang="tr-TR" sz="2400" i="1" dirty="0" err="1">
                <a:effectLst/>
                <a:latin typeface="Cambria" panose="02040503050406030204" pitchFamily="18" charset="0"/>
              </a:rPr>
              <a:t>karşı</a:t>
            </a:r>
            <a:r>
              <a:rPr lang="tr-TR" sz="2400" i="1" dirty="0">
                <a:effectLst/>
                <a:latin typeface="Cambria" panose="02040503050406030204" pitchFamily="18" charset="0"/>
              </a:rPr>
              <a:t> </a:t>
            </a:r>
            <a:r>
              <a:rPr lang="tr-TR" sz="2400" i="1" dirty="0" err="1">
                <a:effectLst/>
                <a:latin typeface="Cambria" panose="02040503050406030204" pitchFamily="18" charset="0"/>
              </a:rPr>
              <a:t>kışkırtmak</a:t>
            </a:r>
            <a:r>
              <a:rPr lang="tr-TR" sz="2400" i="1" dirty="0">
                <a:effectLst/>
                <a:latin typeface="Cambria" panose="02040503050406030204" pitchFamily="18" charset="0"/>
              </a:rPr>
              <a:t> </a:t>
            </a:r>
            <a:r>
              <a:rPr lang="tr-TR" sz="2400" dirty="0">
                <a:effectLst/>
                <a:latin typeface="Cambria" panose="02040503050406030204" pitchFamily="18" charset="0"/>
              </a:rPr>
              <a:t>işçinin davranışlarından kaynaklanan fesih nedenlerine örnek gösterilebilir.</a:t>
            </a:r>
            <a:endParaRPr lang="tr-TR" sz="2400" dirty="0"/>
          </a:p>
          <a:p>
            <a:endParaRPr lang="tr-TR" dirty="0"/>
          </a:p>
        </p:txBody>
      </p:sp>
    </p:spTree>
    <p:extLst>
      <p:ext uri="{BB962C8B-B14F-4D97-AF65-F5344CB8AC3E}">
        <p14:creationId xmlns:p14="http://schemas.microsoft.com/office/powerpoint/2010/main" val="33427933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A3F7AD-1B8E-348E-5B7B-EECCB1AE0C3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27F4F8D-8A97-8ECB-A075-AA12039512DE}"/>
              </a:ext>
            </a:extLst>
          </p:cNvPr>
          <p:cNvSpPr>
            <a:spLocks noGrp="1"/>
          </p:cNvSpPr>
          <p:nvPr>
            <p:ph idx="1"/>
          </p:nvPr>
        </p:nvSpPr>
        <p:spPr/>
        <p:txBody>
          <a:bodyPr>
            <a:normAutofit/>
          </a:bodyPr>
          <a:lstStyle/>
          <a:p>
            <a:r>
              <a:rPr lang="tr-TR" sz="2400" b="1" i="1" dirty="0">
                <a:effectLst/>
                <a:latin typeface="Cambria" panose="02040503050406030204" pitchFamily="18" charset="0"/>
              </a:rPr>
              <a:t>Ortalama olarak benzer </a:t>
            </a:r>
            <a:r>
              <a:rPr lang="tr-TR" sz="2400" b="1" i="1" dirty="0" err="1">
                <a:effectLst/>
                <a:latin typeface="Cambria" panose="02040503050406030204" pitchFamily="18" charset="0"/>
              </a:rPr>
              <a:t>işi</a:t>
            </a:r>
            <a:r>
              <a:rPr lang="tr-TR" sz="2400" b="1" i="1" dirty="0">
                <a:effectLst/>
                <a:latin typeface="Cambria" panose="02040503050406030204" pitchFamily="18" charset="0"/>
              </a:rPr>
              <a:t> </a:t>
            </a:r>
            <a:r>
              <a:rPr lang="tr-TR" sz="2400" b="1" i="1" dirty="0" err="1">
                <a:effectLst/>
                <a:latin typeface="Cambria" panose="02040503050406030204" pitchFamily="18" charset="0"/>
              </a:rPr>
              <a:t>görenlerden</a:t>
            </a:r>
            <a:r>
              <a:rPr lang="tr-TR" sz="2400" b="1" i="1" dirty="0">
                <a:effectLst/>
                <a:latin typeface="Cambria" panose="02040503050406030204" pitchFamily="18" charset="0"/>
              </a:rPr>
              <a:t> daha az verimli </a:t>
            </a:r>
            <a:r>
              <a:rPr lang="tr-TR" sz="2400" b="1" i="1" dirty="0" err="1">
                <a:effectLst/>
                <a:latin typeface="Cambria" panose="02040503050406030204" pitchFamily="18" charset="0"/>
              </a:rPr>
              <a:t>çalışma</a:t>
            </a:r>
            <a:r>
              <a:rPr lang="tr-TR" sz="2400" b="1" i="1" dirty="0">
                <a:effectLst/>
                <a:latin typeface="Cambria" panose="02040503050406030204" pitchFamily="18" charset="0"/>
              </a:rPr>
              <a:t>; </a:t>
            </a:r>
            <a:r>
              <a:rPr lang="tr-TR" sz="2400" b="1" i="1" dirty="0" err="1">
                <a:effectLst/>
                <a:latin typeface="Cambria" panose="02040503050406030204" pitchFamily="18" charset="0"/>
              </a:rPr>
              <a:t>gösterdiği</a:t>
            </a:r>
            <a:r>
              <a:rPr lang="tr-TR" sz="2400" b="1" i="1" dirty="0">
                <a:effectLst/>
                <a:latin typeface="Cambria" panose="02040503050406030204" pitchFamily="18" charset="0"/>
              </a:rPr>
              <a:t> niteliklerden beklenenden daha </a:t>
            </a:r>
            <a:r>
              <a:rPr lang="tr-TR" sz="2400" b="1" i="1" dirty="0" err="1">
                <a:effectLst/>
                <a:latin typeface="Cambria" panose="02040503050406030204" pitchFamily="18" charset="0"/>
              </a:rPr>
              <a:t>düşük</a:t>
            </a:r>
            <a:r>
              <a:rPr lang="tr-TR" sz="2400" b="1" i="1" dirty="0">
                <a:effectLst/>
                <a:latin typeface="Cambria" panose="02040503050406030204" pitchFamily="18" charset="0"/>
              </a:rPr>
              <a:t> performansa sahip olma; </a:t>
            </a:r>
            <a:r>
              <a:rPr lang="tr-TR" sz="2400" b="1" i="1" dirty="0" err="1">
                <a:effectLst/>
                <a:latin typeface="Cambria" panose="02040503050406030204" pitchFamily="18" charset="0"/>
              </a:rPr>
              <a:t>işe</a:t>
            </a:r>
            <a:r>
              <a:rPr lang="tr-TR" sz="2400" b="1" i="1" dirty="0">
                <a:effectLst/>
                <a:latin typeface="Cambria" panose="02040503050406030204" pitchFamily="18" charset="0"/>
              </a:rPr>
              <a:t> </a:t>
            </a:r>
            <a:r>
              <a:rPr lang="tr-TR" sz="2400" b="1" i="1" dirty="0" err="1">
                <a:effectLst/>
                <a:latin typeface="Cambria" panose="02040503050406030204" pitchFamily="18" charset="0"/>
              </a:rPr>
              <a:t>yoğunlaşmasının</a:t>
            </a:r>
            <a:r>
              <a:rPr lang="tr-TR" sz="2400" b="1" i="1" dirty="0">
                <a:effectLst/>
                <a:latin typeface="Cambria" panose="02040503050406030204" pitchFamily="18" charset="0"/>
              </a:rPr>
              <a:t> giderek azalması; </a:t>
            </a:r>
            <a:r>
              <a:rPr lang="tr-TR" sz="2400" b="1" i="1" dirty="0" err="1">
                <a:effectLst/>
                <a:latin typeface="Cambria" panose="02040503050406030204" pitchFamily="18" charset="0"/>
              </a:rPr>
              <a:t>işe</a:t>
            </a:r>
            <a:r>
              <a:rPr lang="tr-TR" sz="2400" b="1" i="1" dirty="0">
                <a:effectLst/>
                <a:latin typeface="Cambria" panose="02040503050406030204" pitchFamily="18" charset="0"/>
              </a:rPr>
              <a:t> yatkın olmama; </a:t>
            </a:r>
            <a:r>
              <a:rPr lang="tr-TR" sz="2400" b="1" i="1" dirty="0" err="1">
                <a:effectLst/>
                <a:latin typeface="Cambria" panose="02040503050406030204" pitchFamily="18" charset="0"/>
              </a:rPr>
              <a:t>öğrenme</a:t>
            </a:r>
            <a:r>
              <a:rPr lang="tr-TR" sz="2400" b="1" i="1" dirty="0">
                <a:effectLst/>
                <a:latin typeface="Cambria" panose="02040503050406030204" pitchFamily="18" charset="0"/>
              </a:rPr>
              <a:t> ve kendini </a:t>
            </a:r>
            <a:r>
              <a:rPr lang="tr-TR" sz="2400" b="1" i="1" dirty="0" err="1">
                <a:effectLst/>
                <a:latin typeface="Cambria" panose="02040503050406030204" pitchFamily="18" charset="0"/>
              </a:rPr>
              <a:t>yetiştirme</a:t>
            </a:r>
            <a:r>
              <a:rPr lang="tr-TR" sz="2400" b="1" i="1" dirty="0">
                <a:effectLst/>
                <a:latin typeface="Cambria" panose="02040503050406030204" pitchFamily="18" charset="0"/>
              </a:rPr>
              <a:t> </a:t>
            </a:r>
            <a:r>
              <a:rPr lang="tr-TR" sz="2400" b="1" i="1" dirty="0" err="1">
                <a:effectLst/>
                <a:latin typeface="Cambria" panose="02040503050406030204" pitchFamily="18" charset="0"/>
              </a:rPr>
              <a:t>yetersizliği</a:t>
            </a:r>
            <a:r>
              <a:rPr lang="tr-TR" sz="2400" b="1" i="1" dirty="0">
                <a:effectLst/>
                <a:latin typeface="Cambria" panose="02040503050406030204" pitchFamily="18" charset="0"/>
              </a:rPr>
              <a:t>; sık sık hastalanma; </a:t>
            </a:r>
            <a:r>
              <a:rPr lang="tr-TR" sz="2400" b="1" i="1" dirty="0" err="1">
                <a:effectLst/>
                <a:latin typeface="Cambria" panose="02040503050406030204" pitchFamily="18" charset="0"/>
              </a:rPr>
              <a:t>çalışamaz</a:t>
            </a:r>
            <a:r>
              <a:rPr lang="tr-TR" sz="2400" b="1" i="1" dirty="0">
                <a:effectLst/>
                <a:latin typeface="Cambria" panose="02040503050406030204" pitchFamily="18" charset="0"/>
              </a:rPr>
              <a:t> duruma getirmemekle birlikte </a:t>
            </a:r>
            <a:r>
              <a:rPr lang="tr-TR" sz="2400" b="1" i="1" dirty="0" err="1">
                <a:effectLst/>
                <a:latin typeface="Cambria" panose="02040503050406030204" pitchFamily="18" charset="0"/>
              </a:rPr>
              <a:t>işini</a:t>
            </a:r>
            <a:r>
              <a:rPr lang="tr-TR" sz="2400" b="1" i="1" dirty="0">
                <a:effectLst/>
                <a:latin typeface="Cambria" panose="02040503050406030204" pitchFamily="18" charset="0"/>
              </a:rPr>
              <a:t> </a:t>
            </a:r>
            <a:r>
              <a:rPr lang="tr-TR" sz="2400" b="1" i="1" dirty="0" err="1">
                <a:effectLst/>
                <a:latin typeface="Cambria" panose="02040503050406030204" pitchFamily="18" charset="0"/>
              </a:rPr>
              <a:t>gerektiği</a:t>
            </a:r>
            <a:r>
              <a:rPr lang="tr-TR" sz="2400" b="1" i="1" dirty="0">
                <a:effectLst/>
                <a:latin typeface="Cambria" panose="02040503050406030204" pitchFamily="18" charset="0"/>
              </a:rPr>
              <a:t> </a:t>
            </a:r>
            <a:r>
              <a:rPr lang="tr-TR" sz="2400" b="1" i="1" dirty="0" err="1">
                <a:effectLst/>
                <a:latin typeface="Cambria" panose="02040503050406030204" pitchFamily="18" charset="0"/>
              </a:rPr>
              <a:t>şekilde</a:t>
            </a:r>
            <a:r>
              <a:rPr lang="tr-TR" sz="2400" b="1" i="1" dirty="0">
                <a:effectLst/>
                <a:latin typeface="Cambria" panose="02040503050406030204" pitchFamily="18" charset="0"/>
              </a:rPr>
              <a:t> yapmasını devamlı olarak etkileyen hastalık </a:t>
            </a:r>
            <a:r>
              <a:rPr lang="tr-TR" sz="2400" dirty="0">
                <a:effectLst/>
                <a:latin typeface="Cambria" panose="02040503050406030204" pitchFamily="18" charset="0"/>
              </a:rPr>
              <a:t>işçinin  yetersizliğinden kaynaklanan fesih nedenlerine örnek olarak gösterilebilir.</a:t>
            </a:r>
            <a:endParaRPr lang="tr-TR" sz="2400" dirty="0"/>
          </a:p>
          <a:p>
            <a:endParaRPr lang="tr-TR" dirty="0"/>
          </a:p>
        </p:txBody>
      </p:sp>
    </p:spTree>
    <p:extLst>
      <p:ext uri="{BB962C8B-B14F-4D97-AF65-F5344CB8AC3E}">
        <p14:creationId xmlns:p14="http://schemas.microsoft.com/office/powerpoint/2010/main" val="3086903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58632E-9C46-5645-6F46-6CCFE41A2F6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3B17CCA-943A-8C32-D679-08AF0A5D3866}"/>
              </a:ext>
            </a:extLst>
          </p:cNvPr>
          <p:cNvSpPr>
            <a:spLocks noGrp="1"/>
          </p:cNvSpPr>
          <p:nvPr>
            <p:ph idx="1"/>
          </p:nvPr>
        </p:nvSpPr>
        <p:spPr/>
        <p:txBody>
          <a:bodyPr/>
          <a:lstStyle/>
          <a:p>
            <a:r>
              <a:rPr lang="tr-TR" sz="2000" b="1" dirty="0" err="1">
                <a:effectLst/>
                <a:latin typeface="Cambria" panose="02040503050406030204" pitchFamily="18" charset="0"/>
              </a:rPr>
              <a:t>İşletmenin</a:t>
            </a:r>
            <a:r>
              <a:rPr lang="tr-TR" sz="2000" b="1" dirty="0">
                <a:effectLst/>
                <a:latin typeface="Cambria" panose="02040503050406030204" pitchFamily="18" charset="0"/>
              </a:rPr>
              <a:t>, </a:t>
            </a:r>
            <a:r>
              <a:rPr lang="tr-TR" sz="2000" b="1" dirty="0" err="1">
                <a:effectLst/>
                <a:latin typeface="Cambria" panose="02040503050406030204" pitchFamily="18" charset="0"/>
              </a:rPr>
              <a:t>İşyerinin</a:t>
            </a:r>
            <a:r>
              <a:rPr lang="tr-TR" sz="2000" b="1" dirty="0">
                <a:effectLst/>
                <a:latin typeface="Cambria" panose="02040503050406030204" pitchFamily="18" charset="0"/>
              </a:rPr>
              <a:t> ve </a:t>
            </a:r>
            <a:r>
              <a:rPr lang="tr-TR" sz="2000" b="1" dirty="0" err="1">
                <a:effectLst/>
                <a:latin typeface="Cambria" panose="02040503050406030204" pitchFamily="18" charset="0"/>
              </a:rPr>
              <a:t>İşin</a:t>
            </a:r>
            <a:r>
              <a:rPr lang="tr-TR" sz="2000" b="1" dirty="0">
                <a:effectLst/>
                <a:latin typeface="Cambria" panose="02040503050406030204" pitchFamily="18" charset="0"/>
              </a:rPr>
              <a:t> Gerekleri </a:t>
            </a:r>
            <a:endParaRPr lang="tr-TR" sz="2000" dirty="0"/>
          </a:p>
          <a:p>
            <a:r>
              <a:rPr lang="tr-TR" sz="2000" dirty="0" err="1">
                <a:effectLst/>
                <a:latin typeface="Cambria" panose="02040503050406030204" pitchFamily="18" charset="0"/>
              </a:rPr>
              <a:t>İşletmenin</a:t>
            </a:r>
            <a:r>
              <a:rPr lang="tr-TR" sz="2000" dirty="0">
                <a:effectLst/>
                <a:latin typeface="Cambria" panose="02040503050406030204" pitchFamily="18" charset="0"/>
              </a:rPr>
              <a:t>, </a:t>
            </a:r>
            <a:r>
              <a:rPr lang="tr-TR" sz="2000" dirty="0" err="1">
                <a:effectLst/>
                <a:latin typeface="Cambria" panose="02040503050406030204" pitchFamily="18" charset="0"/>
              </a:rPr>
              <a:t>işyerinin</a:t>
            </a:r>
            <a:r>
              <a:rPr lang="tr-TR" sz="2000" dirty="0">
                <a:effectLst/>
                <a:latin typeface="Cambria" panose="02040503050406030204" pitchFamily="18" charset="0"/>
              </a:rPr>
              <a:t> ve </a:t>
            </a:r>
            <a:r>
              <a:rPr lang="tr-TR" sz="2000" dirty="0" err="1">
                <a:effectLst/>
                <a:latin typeface="Cambria" panose="02040503050406030204" pitchFamily="18" charset="0"/>
              </a:rPr>
              <a:t>işin</a:t>
            </a:r>
            <a:r>
              <a:rPr lang="tr-TR" sz="2000" dirty="0">
                <a:effectLst/>
                <a:latin typeface="Cambria" panose="02040503050406030204" pitchFamily="18" charset="0"/>
              </a:rPr>
              <a:t> gereklerinden kaynaklanan nedenler, </a:t>
            </a:r>
            <a:r>
              <a:rPr lang="tr-TR" sz="2000" dirty="0" err="1">
                <a:effectLst/>
                <a:latin typeface="Cambria" panose="02040503050406030204" pitchFamily="18" charset="0"/>
              </a:rPr>
              <a:t>işçiden</a:t>
            </a:r>
            <a:r>
              <a:rPr lang="tr-TR" sz="2000" dirty="0">
                <a:effectLst/>
                <a:latin typeface="Cambria" panose="02040503050406030204" pitchFamily="18" charset="0"/>
              </a:rPr>
              <a:t> kaynaklanan fesih sebeplerinden farklı olarak </a:t>
            </a:r>
            <a:r>
              <a:rPr lang="tr-TR" sz="2000" dirty="0" err="1">
                <a:effectLst/>
                <a:latin typeface="Cambria" panose="02040503050406030204" pitchFamily="18" charset="0"/>
              </a:rPr>
              <a:t>işçinin</a:t>
            </a:r>
            <a:r>
              <a:rPr lang="tr-TR" sz="2000" dirty="0">
                <a:effectLst/>
                <a:latin typeface="Cambria" panose="02040503050406030204" pitchFamily="18" charset="0"/>
              </a:rPr>
              <a:t> sorumluluk alanı </a:t>
            </a:r>
            <a:r>
              <a:rPr lang="tr-TR" sz="2000" dirty="0" err="1">
                <a:effectLst/>
                <a:latin typeface="Cambria" panose="02040503050406030204" pitchFamily="18" charset="0"/>
              </a:rPr>
              <a:t>dışında</a:t>
            </a:r>
            <a:r>
              <a:rPr lang="tr-TR" sz="2000" dirty="0">
                <a:effectLst/>
                <a:latin typeface="Cambria" panose="02040503050406030204" pitchFamily="18" charset="0"/>
              </a:rPr>
              <a:t> </a:t>
            </a:r>
            <a:r>
              <a:rPr lang="tr-TR" sz="2000" dirty="0" err="1">
                <a:effectLst/>
                <a:latin typeface="Cambria" panose="02040503050406030204" pitchFamily="18" charset="0"/>
              </a:rPr>
              <a:t>gerçekleşmektedir</a:t>
            </a:r>
            <a:r>
              <a:rPr lang="tr-TR" sz="2000" dirty="0">
                <a:effectLst/>
                <a:latin typeface="Cambria" panose="02040503050406030204" pitchFamily="18" charset="0"/>
              </a:rPr>
              <a:t>. </a:t>
            </a:r>
            <a:r>
              <a:rPr lang="tr-TR" sz="2000" dirty="0" err="1">
                <a:effectLst/>
                <a:latin typeface="Cambria" panose="02040503050406030204" pitchFamily="18" charset="0"/>
              </a:rPr>
              <a:t>İs</a:t>
            </a:r>
            <a:r>
              <a:rPr lang="tr-TR" sz="2000" dirty="0">
                <a:effectLst/>
                <a:latin typeface="Cambria" panose="02040503050406030204" pitchFamily="18" charset="0"/>
              </a:rPr>
              <a:t>̧ Kanunu’nda </a:t>
            </a:r>
            <a:r>
              <a:rPr lang="tr-TR" sz="2000" dirty="0" err="1">
                <a:effectLst/>
                <a:latin typeface="Cambria" panose="02040503050406030204" pitchFamily="18" charset="0"/>
              </a:rPr>
              <a:t>düzenlenmemekle</a:t>
            </a:r>
            <a:r>
              <a:rPr lang="tr-TR" sz="2000" dirty="0">
                <a:effectLst/>
                <a:latin typeface="Cambria" panose="02040503050406030204" pitchFamily="18" charset="0"/>
              </a:rPr>
              <a:t> birlikte madde </a:t>
            </a:r>
            <a:r>
              <a:rPr lang="tr-TR" sz="2000" dirty="0" err="1">
                <a:effectLst/>
                <a:latin typeface="Cambria" panose="02040503050406030204" pitchFamily="18" charset="0"/>
              </a:rPr>
              <a:t>gerekçesinde</a:t>
            </a:r>
            <a:r>
              <a:rPr lang="tr-TR" sz="2000" dirty="0">
                <a:effectLst/>
                <a:latin typeface="Cambria" panose="02040503050406030204" pitchFamily="18" charset="0"/>
              </a:rPr>
              <a:t> </a:t>
            </a:r>
            <a:r>
              <a:rPr lang="tr-TR" sz="2000" b="1" dirty="0">
                <a:effectLst/>
                <a:latin typeface="Cambria" panose="02040503050406030204" pitchFamily="18" charset="0"/>
              </a:rPr>
              <a:t>“</a:t>
            </a:r>
            <a:r>
              <a:rPr lang="tr-TR" sz="2000" b="1" dirty="0" err="1">
                <a:effectLst/>
                <a:latin typeface="Cambria" panose="02040503050406030204" pitchFamily="18" charset="0"/>
              </a:rPr>
              <a:t>işyeri</a:t>
            </a:r>
            <a:r>
              <a:rPr lang="tr-TR" sz="2000" b="1" dirty="0">
                <a:effectLst/>
                <a:latin typeface="Cambria" panose="02040503050406030204" pitchFamily="18" charset="0"/>
              </a:rPr>
              <a:t> </a:t>
            </a:r>
            <a:r>
              <a:rPr lang="tr-TR" sz="2000" b="1" dirty="0" err="1">
                <a:effectLst/>
                <a:latin typeface="Cambria" panose="02040503050406030204" pitchFamily="18" charset="0"/>
              </a:rPr>
              <a:t>dışından</a:t>
            </a:r>
            <a:r>
              <a:rPr lang="tr-TR" sz="2000" b="1" dirty="0">
                <a:effectLst/>
                <a:latin typeface="Cambria" panose="02040503050406030204" pitchFamily="18" charset="0"/>
              </a:rPr>
              <a:t> kaynaklanan sebepler” </a:t>
            </a:r>
            <a:r>
              <a:rPr lang="tr-TR" sz="2000" dirty="0">
                <a:effectLst/>
                <a:latin typeface="Cambria" panose="02040503050406030204" pitchFamily="18" charset="0"/>
              </a:rPr>
              <a:t>ile </a:t>
            </a:r>
            <a:r>
              <a:rPr lang="tr-TR" sz="2000" b="1" dirty="0">
                <a:effectLst/>
                <a:latin typeface="Cambria" panose="02040503050406030204" pitchFamily="18" charset="0"/>
              </a:rPr>
              <a:t>“</a:t>
            </a:r>
            <a:r>
              <a:rPr lang="tr-TR" sz="2000" b="1" dirty="0" err="1">
                <a:effectLst/>
                <a:latin typeface="Cambria" panose="02040503050406030204" pitchFamily="18" charset="0"/>
              </a:rPr>
              <a:t>işyeri</a:t>
            </a:r>
            <a:r>
              <a:rPr lang="tr-TR" sz="2000" b="1" dirty="0">
                <a:effectLst/>
                <a:latin typeface="Cambria" panose="02040503050406030204" pitchFamily="18" charset="0"/>
              </a:rPr>
              <a:t> </a:t>
            </a:r>
            <a:r>
              <a:rPr lang="tr-TR" sz="2000" b="1" dirty="0" err="1">
                <a:effectLst/>
                <a:latin typeface="Cambria" panose="02040503050406030204" pitchFamily="18" charset="0"/>
              </a:rPr>
              <a:t>içi</a:t>
            </a:r>
            <a:r>
              <a:rPr lang="tr-TR" sz="2000" b="1" dirty="0">
                <a:effectLst/>
                <a:latin typeface="Cambria" panose="02040503050406030204" pitchFamily="18" charset="0"/>
              </a:rPr>
              <a:t> sebepler” </a:t>
            </a:r>
            <a:r>
              <a:rPr lang="tr-TR" sz="2000" dirty="0" err="1">
                <a:effectLst/>
                <a:latin typeface="Cambria" panose="02040503050406030204" pitchFamily="18" charset="0"/>
              </a:rPr>
              <a:t>şeklinde</a:t>
            </a:r>
            <a:r>
              <a:rPr lang="tr-TR" sz="2000" dirty="0">
                <a:effectLst/>
                <a:latin typeface="Cambria" panose="02040503050406030204" pitchFamily="18" charset="0"/>
              </a:rPr>
              <a:t> ikiye ayrılmak suretiyle </a:t>
            </a:r>
            <a:r>
              <a:rPr lang="tr-TR" sz="2000" dirty="0" err="1">
                <a:effectLst/>
                <a:latin typeface="Cambria" panose="02040503050406030204" pitchFamily="18" charset="0"/>
              </a:rPr>
              <a:t>belirtilmiştir</a:t>
            </a:r>
            <a:r>
              <a:rPr lang="tr-TR" sz="2000" dirty="0">
                <a:effectLst/>
                <a:latin typeface="Cambria" panose="02040503050406030204" pitchFamily="18" charset="0"/>
              </a:rPr>
              <a:t>. Buna </a:t>
            </a:r>
            <a:r>
              <a:rPr lang="tr-TR" sz="2000" dirty="0" err="1">
                <a:effectLst/>
                <a:latin typeface="Cambria" panose="02040503050406030204" pitchFamily="18" charset="0"/>
              </a:rPr>
              <a:t>göre</a:t>
            </a:r>
            <a:r>
              <a:rPr lang="tr-TR" sz="2000" dirty="0">
                <a:effectLst/>
                <a:latin typeface="Cambria" panose="02040503050406030204" pitchFamily="18" charset="0"/>
              </a:rPr>
              <a:t>, “</a:t>
            </a:r>
            <a:r>
              <a:rPr lang="tr-TR" sz="2000" i="1" dirty="0" err="1">
                <a:effectLst/>
                <a:latin typeface="Cambria" panose="02040503050406030204" pitchFamily="18" charset="0"/>
              </a:rPr>
              <a:t>sürüm</a:t>
            </a:r>
            <a:r>
              <a:rPr lang="tr-TR" sz="2000" i="1" dirty="0">
                <a:effectLst/>
                <a:latin typeface="Cambria" panose="02040503050406030204" pitchFamily="18" charset="0"/>
              </a:rPr>
              <a:t> ve </a:t>
            </a:r>
            <a:r>
              <a:rPr lang="tr-TR" sz="2000" i="1" dirty="0" err="1">
                <a:effectLst/>
                <a:latin typeface="Cambria" panose="02040503050406030204" pitchFamily="18" charset="0"/>
              </a:rPr>
              <a:t>satıs</a:t>
            </a:r>
            <a:r>
              <a:rPr lang="tr-TR" sz="2000" i="1" dirty="0">
                <a:effectLst/>
                <a:latin typeface="Cambria" panose="02040503050406030204" pitchFamily="18" charset="0"/>
              </a:rPr>
              <a:t>̧ olanaklarının azalması; talep ve </a:t>
            </a:r>
            <a:r>
              <a:rPr lang="tr-TR" sz="2000" i="1" dirty="0" err="1">
                <a:effectLst/>
                <a:latin typeface="Cambria" panose="02040503050406030204" pitchFamily="18" charset="0"/>
              </a:rPr>
              <a:t>siparis</a:t>
            </a:r>
            <a:r>
              <a:rPr lang="tr-TR" sz="2000" i="1" dirty="0">
                <a:effectLst/>
                <a:latin typeface="Cambria" panose="02040503050406030204" pitchFamily="18" charset="0"/>
              </a:rPr>
              <a:t>̧ azalması; enerji sıkıntısı; </a:t>
            </a:r>
            <a:r>
              <a:rPr lang="tr-TR" sz="2000" i="1" dirty="0" err="1">
                <a:effectLst/>
                <a:latin typeface="Cambria" panose="02040503050406030204" pitchFamily="18" charset="0"/>
              </a:rPr>
              <a:t>ülkede</a:t>
            </a:r>
            <a:r>
              <a:rPr lang="tr-TR" sz="2000" i="1" dirty="0">
                <a:effectLst/>
                <a:latin typeface="Cambria" panose="02040503050406030204" pitchFamily="18" charset="0"/>
              </a:rPr>
              <a:t> </a:t>
            </a:r>
            <a:r>
              <a:rPr lang="tr-TR" sz="2000" i="1" dirty="0" err="1">
                <a:effectLst/>
                <a:latin typeface="Cambria" panose="02040503050406030204" pitchFamily="18" charset="0"/>
              </a:rPr>
              <a:t>yaşanan</a:t>
            </a:r>
            <a:r>
              <a:rPr lang="tr-TR" sz="2000" i="1" dirty="0">
                <a:effectLst/>
                <a:latin typeface="Cambria" panose="02040503050406030204" pitchFamily="18" charset="0"/>
              </a:rPr>
              <a:t> ekonomik kriz; piyasada genel durgunluk; </a:t>
            </a:r>
            <a:r>
              <a:rPr lang="tr-TR" sz="2000" i="1" dirty="0" err="1">
                <a:effectLst/>
                <a:latin typeface="Cambria" panose="02040503050406030204" pitchFamily="18" charset="0"/>
              </a:rPr>
              <a:t>dıs</a:t>
            </a:r>
            <a:r>
              <a:rPr lang="tr-TR" sz="2000" i="1" dirty="0">
                <a:effectLst/>
                <a:latin typeface="Cambria" panose="02040503050406030204" pitchFamily="18" charset="0"/>
              </a:rPr>
              <a:t>̧ pazar kaybı; ham madde sıkıntısı gibi sebepler” </a:t>
            </a:r>
            <a:r>
              <a:rPr lang="tr-TR" sz="2000" dirty="0" err="1">
                <a:effectLst/>
                <a:latin typeface="Cambria" panose="02040503050406030204" pitchFamily="18" charset="0"/>
              </a:rPr>
              <a:t>işyeri</a:t>
            </a:r>
            <a:r>
              <a:rPr lang="tr-TR" sz="2000" dirty="0">
                <a:effectLst/>
                <a:latin typeface="Cambria" panose="02040503050406030204" pitchFamily="18" charset="0"/>
              </a:rPr>
              <a:t> </a:t>
            </a:r>
            <a:r>
              <a:rPr lang="tr-TR" sz="2000" dirty="0" err="1">
                <a:effectLst/>
                <a:latin typeface="Cambria" panose="02040503050406030204" pitchFamily="18" charset="0"/>
              </a:rPr>
              <a:t>dışından</a:t>
            </a:r>
            <a:r>
              <a:rPr lang="tr-TR" sz="2000" dirty="0">
                <a:effectLst/>
                <a:latin typeface="Cambria" panose="02040503050406030204" pitchFamily="18" charset="0"/>
              </a:rPr>
              <a:t> kaynaklanan nedenlere, </a:t>
            </a:r>
            <a:r>
              <a:rPr lang="tr-TR" sz="2000" i="1" dirty="0">
                <a:effectLst/>
                <a:latin typeface="Cambria" panose="02040503050406030204" pitchFamily="18" charset="0"/>
              </a:rPr>
              <a:t>“yeni </a:t>
            </a:r>
            <a:r>
              <a:rPr lang="tr-TR" sz="2000" i="1" dirty="0" err="1">
                <a:effectLst/>
                <a:latin typeface="Cambria" panose="02040503050406030204" pitchFamily="18" charset="0"/>
              </a:rPr>
              <a:t>çalışma</a:t>
            </a:r>
            <a:r>
              <a:rPr lang="tr-TR" sz="2000" i="1" dirty="0">
                <a:effectLst/>
                <a:latin typeface="Cambria" panose="02040503050406030204" pitchFamily="18" charset="0"/>
              </a:rPr>
              <a:t> </a:t>
            </a:r>
            <a:r>
              <a:rPr lang="tr-TR" sz="2000" i="1" dirty="0" err="1">
                <a:effectLst/>
                <a:latin typeface="Cambria" panose="02040503050406030204" pitchFamily="18" charset="0"/>
              </a:rPr>
              <a:t>yöntemlerinin</a:t>
            </a:r>
            <a:r>
              <a:rPr lang="tr-TR" sz="2000" i="1" dirty="0">
                <a:effectLst/>
                <a:latin typeface="Cambria" panose="02040503050406030204" pitchFamily="18" charset="0"/>
              </a:rPr>
              <a:t> uygulanması; </a:t>
            </a:r>
            <a:r>
              <a:rPr lang="tr-TR" sz="2000" i="1" dirty="0" err="1">
                <a:effectLst/>
                <a:latin typeface="Cambria" panose="02040503050406030204" pitchFamily="18" charset="0"/>
              </a:rPr>
              <a:t>işyerinin</a:t>
            </a:r>
            <a:r>
              <a:rPr lang="tr-TR" sz="2000" i="1" dirty="0">
                <a:effectLst/>
                <a:latin typeface="Cambria" panose="02040503050406030204" pitchFamily="18" charset="0"/>
              </a:rPr>
              <a:t> daraltılması; yeni teknolojinin uygulanması; </a:t>
            </a:r>
            <a:r>
              <a:rPr lang="tr-TR" sz="2000" i="1" dirty="0" err="1">
                <a:effectLst/>
                <a:latin typeface="Cambria" panose="02040503050406030204" pitchFamily="18" charset="0"/>
              </a:rPr>
              <a:t>işyerlerinin</a:t>
            </a:r>
            <a:r>
              <a:rPr lang="tr-TR" sz="2000" i="1" dirty="0">
                <a:effectLst/>
                <a:latin typeface="Cambria" panose="02040503050406030204" pitchFamily="18" charset="0"/>
              </a:rPr>
              <a:t> bazı </a:t>
            </a:r>
            <a:r>
              <a:rPr lang="tr-TR" sz="2000" i="1" dirty="0" err="1">
                <a:effectLst/>
                <a:latin typeface="Cambria" panose="02040503050406030204" pitchFamily="18" charset="0"/>
              </a:rPr>
              <a:t>bölümlerinin</a:t>
            </a:r>
            <a:r>
              <a:rPr lang="tr-TR" sz="2000" i="1" dirty="0">
                <a:effectLst/>
                <a:latin typeface="Cambria" panose="02040503050406030204" pitchFamily="18" charset="0"/>
              </a:rPr>
              <a:t> iptal edil- </a:t>
            </a:r>
            <a:r>
              <a:rPr lang="tr-TR" sz="2000" i="1" dirty="0" err="1">
                <a:effectLst/>
                <a:latin typeface="Cambria" panose="02040503050406030204" pitchFamily="18" charset="0"/>
              </a:rPr>
              <a:t>mesi</a:t>
            </a:r>
            <a:r>
              <a:rPr lang="tr-TR" sz="2000" i="1" dirty="0">
                <a:effectLst/>
                <a:latin typeface="Cambria" panose="02040503050406030204" pitchFamily="18" charset="0"/>
              </a:rPr>
              <a:t>; bazı iş </a:t>
            </a:r>
            <a:r>
              <a:rPr lang="tr-TR" sz="2000" i="1" dirty="0" err="1">
                <a:effectLst/>
                <a:latin typeface="Cambria" panose="02040503050406030204" pitchFamily="18" charset="0"/>
              </a:rPr>
              <a:t>türlerinin</a:t>
            </a:r>
            <a:r>
              <a:rPr lang="tr-TR" sz="2000" i="1" dirty="0">
                <a:effectLst/>
                <a:latin typeface="Cambria" panose="02040503050406030204" pitchFamily="18" charset="0"/>
              </a:rPr>
              <a:t> kaldırılması” </a:t>
            </a:r>
            <a:r>
              <a:rPr lang="tr-TR" sz="2000" dirty="0" err="1">
                <a:effectLst/>
                <a:latin typeface="Cambria" panose="02040503050406030204" pitchFamily="18" charset="0"/>
              </a:rPr>
              <a:t>işyeri</a:t>
            </a:r>
            <a:r>
              <a:rPr lang="tr-TR" sz="2000" dirty="0">
                <a:effectLst/>
                <a:latin typeface="Cambria" panose="02040503050406030204" pitchFamily="18" charset="0"/>
              </a:rPr>
              <a:t> </a:t>
            </a:r>
            <a:r>
              <a:rPr lang="tr-TR" sz="2000" dirty="0" err="1">
                <a:effectLst/>
                <a:latin typeface="Cambria" panose="02040503050406030204" pitchFamily="18" charset="0"/>
              </a:rPr>
              <a:t>içi</a:t>
            </a:r>
            <a:r>
              <a:rPr lang="tr-TR" sz="2000" dirty="0">
                <a:effectLst/>
                <a:latin typeface="Cambria" panose="02040503050406030204" pitchFamily="18" charset="0"/>
              </a:rPr>
              <a:t> nedenlere </a:t>
            </a:r>
            <a:r>
              <a:rPr lang="tr-TR" sz="2000" dirty="0" err="1">
                <a:effectLst/>
                <a:latin typeface="Cambria" panose="02040503050406030204" pitchFamily="18" charset="0"/>
              </a:rPr>
              <a:t>örnektir</a:t>
            </a:r>
            <a:r>
              <a:rPr lang="tr-TR" sz="2000" dirty="0">
                <a:effectLst/>
                <a:latin typeface="Cambria" panose="02040503050406030204" pitchFamily="18" charset="0"/>
              </a:rPr>
              <a:t>. </a:t>
            </a:r>
            <a:endParaRPr lang="tr-TR" sz="2000" dirty="0"/>
          </a:p>
        </p:txBody>
      </p:sp>
    </p:spTree>
    <p:extLst>
      <p:ext uri="{BB962C8B-B14F-4D97-AF65-F5344CB8AC3E}">
        <p14:creationId xmlns:p14="http://schemas.microsoft.com/office/powerpoint/2010/main" val="2801499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2CEF08-6191-F3F2-08F6-343079C53C44}"/>
              </a:ext>
            </a:extLst>
          </p:cNvPr>
          <p:cNvSpPr>
            <a:spLocks noGrp="1"/>
          </p:cNvSpPr>
          <p:nvPr>
            <p:ph type="title"/>
          </p:nvPr>
        </p:nvSpPr>
        <p:spPr/>
        <p:txBody>
          <a:bodyPr/>
          <a:lstStyle/>
          <a:p>
            <a:r>
              <a:rPr lang="tr-TR" dirty="0"/>
              <a:t>Fesihte Uyulacak Usul</a:t>
            </a:r>
          </a:p>
        </p:txBody>
      </p:sp>
      <p:sp>
        <p:nvSpPr>
          <p:cNvPr id="3" name="İçerik Yer Tutucusu 2">
            <a:extLst>
              <a:ext uri="{FF2B5EF4-FFF2-40B4-BE49-F238E27FC236}">
                <a16:creationId xmlns:a16="http://schemas.microsoft.com/office/drawing/2014/main" id="{31A0FE2E-10FE-F04F-7B27-4D3DAF41E26B}"/>
              </a:ext>
            </a:extLst>
          </p:cNvPr>
          <p:cNvSpPr>
            <a:spLocks noGrp="1"/>
          </p:cNvSpPr>
          <p:nvPr>
            <p:ph idx="1"/>
          </p:nvPr>
        </p:nvSpPr>
        <p:spPr/>
        <p:txBody>
          <a:bodyPr/>
          <a:lstStyle/>
          <a:p>
            <a:r>
              <a:rPr lang="tr-TR" sz="1800" i="1" dirty="0" err="1">
                <a:effectLst/>
                <a:latin typeface="Cambria" panose="02040503050406030204" pitchFamily="18" charset="0"/>
              </a:rPr>
              <a:t>İşveren</a:t>
            </a:r>
            <a:r>
              <a:rPr lang="tr-TR" sz="1800" i="1" dirty="0">
                <a:effectLst/>
                <a:latin typeface="Cambria" panose="02040503050406030204" pitchFamily="18" charset="0"/>
              </a:rPr>
              <a:t> fesih bildirimini </a:t>
            </a:r>
            <a:r>
              <a:rPr lang="tr-TR" sz="1800" b="1" i="1" dirty="0">
                <a:effectLst/>
                <a:latin typeface="Cambria" panose="02040503050406030204" pitchFamily="18" charset="0"/>
              </a:rPr>
              <a:t>yazılı </a:t>
            </a:r>
            <a:r>
              <a:rPr lang="tr-TR" sz="1800" i="1" dirty="0">
                <a:effectLst/>
                <a:latin typeface="Cambria" panose="02040503050406030204" pitchFamily="18" charset="0"/>
              </a:rPr>
              <a:t>olarak yapmak ve </a:t>
            </a:r>
            <a:r>
              <a:rPr lang="tr-TR" sz="1800" b="1" i="1" dirty="0">
                <a:effectLst/>
                <a:latin typeface="Cambria" panose="02040503050406030204" pitchFamily="18" charset="0"/>
              </a:rPr>
              <a:t>fesih sebebini </a:t>
            </a:r>
            <a:r>
              <a:rPr lang="tr-TR" sz="1800" b="1" i="1" dirty="0" err="1">
                <a:effectLst/>
                <a:latin typeface="Cambria" panose="02040503050406030204" pitchFamily="18" charset="0"/>
              </a:rPr>
              <a:t>açık</a:t>
            </a:r>
            <a:r>
              <a:rPr lang="tr-TR" sz="1800" b="1" i="1" dirty="0">
                <a:effectLst/>
                <a:latin typeface="Cambria" panose="02040503050406030204" pitchFamily="18" charset="0"/>
              </a:rPr>
              <a:t> ve kesin bir </a:t>
            </a:r>
            <a:r>
              <a:rPr lang="tr-TR" sz="1800" b="1" i="1" dirty="0" err="1">
                <a:effectLst/>
                <a:latin typeface="Cambria" panose="02040503050406030204" pitchFamily="18" charset="0"/>
              </a:rPr>
              <a:t>şekilde</a:t>
            </a:r>
            <a:r>
              <a:rPr lang="tr-TR" sz="1800" b="1" i="1" dirty="0">
                <a:effectLst/>
                <a:latin typeface="Cambria" panose="02040503050406030204" pitchFamily="18" charset="0"/>
              </a:rPr>
              <a:t> belirtmek zorunda</a:t>
            </a:r>
            <a:r>
              <a:rPr lang="tr-TR" sz="1800" i="1" dirty="0">
                <a:effectLst/>
                <a:latin typeface="Cambria" panose="02040503050406030204" pitchFamily="18" charset="0"/>
              </a:rPr>
              <a:t>dır. </a:t>
            </a:r>
            <a:endParaRPr lang="tr-TR" dirty="0"/>
          </a:p>
          <a:p>
            <a:r>
              <a:rPr lang="tr-TR" sz="1800" b="1" i="1" dirty="0">
                <a:effectLst/>
                <a:latin typeface="Cambria" panose="02040503050406030204" pitchFamily="18" charset="0"/>
              </a:rPr>
              <a:t>Hakkındaki iddialara </a:t>
            </a:r>
            <a:r>
              <a:rPr lang="tr-TR" sz="1800" b="1" i="1" dirty="0" err="1">
                <a:effectLst/>
                <a:latin typeface="Cambria" panose="02040503050406030204" pitchFamily="18" charset="0"/>
              </a:rPr>
              <a:t>karşı</a:t>
            </a:r>
            <a:r>
              <a:rPr lang="tr-TR" sz="1800" b="1" i="1" dirty="0">
                <a:effectLst/>
                <a:latin typeface="Cambria" panose="02040503050406030204" pitchFamily="18" charset="0"/>
              </a:rPr>
              <a:t> savunmasını </a:t>
            </a:r>
            <a:r>
              <a:rPr lang="tr-TR" sz="1800" i="1" dirty="0">
                <a:effectLst/>
                <a:latin typeface="Cambria" panose="02040503050406030204" pitchFamily="18" charset="0"/>
              </a:rPr>
              <a:t>almadan bir </a:t>
            </a:r>
            <a:r>
              <a:rPr lang="tr-TR" sz="1800" i="1" dirty="0" err="1">
                <a:effectLst/>
                <a:latin typeface="Cambria" panose="02040503050406030204" pitchFamily="18" charset="0"/>
              </a:rPr>
              <a:t>işçinin</a:t>
            </a:r>
            <a:r>
              <a:rPr lang="tr-TR" sz="1800" i="1" dirty="0">
                <a:effectLst/>
                <a:latin typeface="Cambria" panose="02040503050406030204" pitchFamily="18" charset="0"/>
              </a:rPr>
              <a:t> belirsiz </a:t>
            </a:r>
            <a:r>
              <a:rPr lang="tr-TR" sz="1800" i="1" dirty="0" err="1">
                <a:effectLst/>
                <a:latin typeface="Cambria" panose="02040503050406030204" pitchFamily="18" charset="0"/>
              </a:rPr>
              <a:t>süreli</a:t>
            </a:r>
            <a:r>
              <a:rPr lang="tr-TR" sz="1800" i="1" dirty="0">
                <a:effectLst/>
                <a:latin typeface="Cambria" panose="02040503050406030204" pitchFamily="18" charset="0"/>
              </a:rPr>
              <a:t> iş </a:t>
            </a:r>
            <a:r>
              <a:rPr lang="tr-TR" sz="1800" i="1" dirty="0" err="1">
                <a:effectLst/>
                <a:latin typeface="Cambria" panose="02040503050406030204" pitchFamily="18" charset="0"/>
              </a:rPr>
              <a:t>sözleşmesi</a:t>
            </a:r>
            <a:r>
              <a:rPr lang="tr-TR" sz="1800" i="1" dirty="0">
                <a:effectLst/>
                <a:latin typeface="Cambria" panose="02040503050406030204" pitchFamily="18" charset="0"/>
              </a:rPr>
              <a:t>, o </a:t>
            </a:r>
            <a:r>
              <a:rPr lang="tr-TR" sz="1800" i="1" dirty="0" err="1">
                <a:effectLst/>
                <a:latin typeface="Cambria" panose="02040503050406030204" pitchFamily="18" charset="0"/>
              </a:rPr>
              <a:t>işçinin</a:t>
            </a:r>
            <a:r>
              <a:rPr lang="tr-TR" sz="1800" i="1" dirty="0">
                <a:effectLst/>
                <a:latin typeface="Cambria" panose="02040503050406030204" pitchFamily="18" charset="0"/>
              </a:rPr>
              <a:t> </a:t>
            </a:r>
            <a:r>
              <a:rPr lang="tr-TR" sz="1800" i="1" dirty="0" err="1">
                <a:effectLst/>
                <a:latin typeface="Cambria" panose="02040503050406030204" pitchFamily="18" charset="0"/>
              </a:rPr>
              <a:t>davranışı</a:t>
            </a:r>
            <a:r>
              <a:rPr lang="tr-TR" sz="1800" i="1" dirty="0">
                <a:effectLst/>
                <a:latin typeface="Cambria" panose="02040503050406030204" pitchFamily="18" charset="0"/>
              </a:rPr>
              <a:t> veya verimi ile ilgili nedenlerle feshedilemez. </a:t>
            </a:r>
            <a:endParaRPr lang="tr-TR" dirty="0"/>
          </a:p>
          <a:p>
            <a:r>
              <a:rPr lang="tr-TR" sz="1800" b="1" dirty="0">
                <a:latin typeface="Cambria" panose="02040503050406030204" pitchFamily="18" charset="0"/>
              </a:rPr>
              <a:t>F</a:t>
            </a:r>
            <a:r>
              <a:rPr lang="tr-TR" sz="1800" b="1" dirty="0">
                <a:effectLst/>
                <a:latin typeface="Cambria" panose="02040503050406030204" pitchFamily="18" charset="0"/>
              </a:rPr>
              <a:t>esih bildiriminin yazılı yapılmaması, fesih sebebinin </a:t>
            </a:r>
            <a:r>
              <a:rPr lang="tr-TR" sz="1800" b="1" dirty="0" err="1">
                <a:effectLst/>
                <a:latin typeface="Cambria" panose="02040503050406030204" pitchFamily="18" charset="0"/>
              </a:rPr>
              <a:t>açık</a:t>
            </a:r>
            <a:r>
              <a:rPr lang="tr-TR" sz="1800" b="1" dirty="0">
                <a:effectLst/>
                <a:latin typeface="Cambria" panose="02040503050406030204" pitchFamily="18" charset="0"/>
              </a:rPr>
              <a:t> ve kesin bir </a:t>
            </a:r>
            <a:r>
              <a:rPr lang="tr-TR" sz="1800" b="1" dirty="0" err="1">
                <a:effectLst/>
                <a:latin typeface="Cambria" panose="02040503050406030204" pitchFamily="18" charset="0"/>
              </a:rPr>
              <a:t>şekilde</a:t>
            </a:r>
            <a:r>
              <a:rPr lang="tr-TR" sz="1800" b="1" dirty="0">
                <a:effectLst/>
                <a:latin typeface="Cambria" panose="02040503050406030204" pitchFamily="18" charset="0"/>
              </a:rPr>
              <a:t> belirtilmemesi ve </a:t>
            </a:r>
            <a:r>
              <a:rPr lang="tr-TR" sz="1800" b="1" dirty="0" err="1">
                <a:effectLst/>
                <a:latin typeface="Cambria" panose="02040503050406030204" pitchFamily="18" charset="0"/>
              </a:rPr>
              <a:t>sözleşmenin</a:t>
            </a:r>
            <a:r>
              <a:rPr lang="tr-TR" sz="1800" b="1" dirty="0">
                <a:effectLst/>
                <a:latin typeface="Cambria" panose="02040503050406030204" pitchFamily="18" charset="0"/>
              </a:rPr>
              <a:t> </a:t>
            </a:r>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davranışı</a:t>
            </a:r>
            <a:r>
              <a:rPr lang="tr-TR" sz="1800" b="1" dirty="0">
                <a:effectLst/>
                <a:latin typeface="Cambria" panose="02040503050406030204" pitchFamily="18" charset="0"/>
              </a:rPr>
              <a:t> veya verimi ile ilgili nedenle feshedilmesi </a:t>
            </a:r>
            <a:r>
              <a:rPr lang="tr-TR" sz="1800" b="1" dirty="0" err="1">
                <a:effectLst/>
                <a:latin typeface="Cambria" panose="02040503050406030204" pitchFamily="18" charset="0"/>
              </a:rPr>
              <a:t>hâlinde</a:t>
            </a:r>
            <a:r>
              <a:rPr lang="tr-TR" sz="1800" b="1" dirty="0">
                <a:effectLst/>
                <a:latin typeface="Cambria" panose="02040503050406030204" pitchFamily="18" charset="0"/>
              </a:rPr>
              <a:t>, fesihten </a:t>
            </a:r>
            <a:r>
              <a:rPr lang="tr-TR" sz="1800" b="1" dirty="0" err="1">
                <a:effectLst/>
                <a:latin typeface="Cambria" panose="02040503050406030204" pitchFamily="18" charset="0"/>
              </a:rPr>
              <a:t>önce</a:t>
            </a:r>
            <a:r>
              <a:rPr lang="tr-TR" sz="1800" b="1" dirty="0">
                <a:effectLst/>
                <a:latin typeface="Cambria" panose="02040503050406030204" pitchFamily="18" charset="0"/>
              </a:rPr>
              <a:t> </a:t>
            </a:r>
            <a:r>
              <a:rPr lang="tr-TR" sz="1800" b="1" dirty="0" err="1">
                <a:effectLst/>
                <a:latin typeface="Cambria" panose="02040503050406030204" pitchFamily="18" charset="0"/>
              </a:rPr>
              <a:t>işçiden</a:t>
            </a:r>
            <a:r>
              <a:rPr lang="tr-TR" sz="1800" b="1" dirty="0">
                <a:effectLst/>
                <a:latin typeface="Cambria" panose="02040503050406030204" pitchFamily="18" charset="0"/>
              </a:rPr>
              <a:t> savunma alınmaması durumlarında, salt bu </a:t>
            </a:r>
            <a:r>
              <a:rPr lang="tr-TR" sz="1800" b="1" dirty="0" err="1">
                <a:effectLst/>
                <a:latin typeface="Cambria" panose="02040503050406030204" pitchFamily="18" charset="0"/>
              </a:rPr>
              <a:t>şekle</a:t>
            </a:r>
            <a:r>
              <a:rPr lang="tr-TR" sz="1800" b="1" dirty="0">
                <a:effectLst/>
                <a:latin typeface="Cambria" panose="02040503050406030204" pitchFamily="18" charset="0"/>
              </a:rPr>
              <a:t> aykırılıklar feshin </a:t>
            </a:r>
            <a:r>
              <a:rPr lang="tr-TR" sz="1800" b="1" dirty="0" err="1">
                <a:effectLst/>
                <a:latin typeface="Cambria" panose="02040503050406030204" pitchFamily="18" charset="0"/>
              </a:rPr>
              <a:t>geçersizliği</a:t>
            </a:r>
            <a:r>
              <a:rPr lang="tr-TR" sz="1800" b="1" dirty="0">
                <a:effectLst/>
                <a:latin typeface="Cambria" panose="02040503050406030204" pitchFamily="18" charset="0"/>
              </a:rPr>
              <a:t> </a:t>
            </a:r>
            <a:r>
              <a:rPr lang="tr-TR" sz="1800" dirty="0">
                <a:effectLst/>
                <a:latin typeface="Cambria" panose="02040503050406030204" pitchFamily="18" charset="0"/>
              </a:rPr>
              <a:t>sonucunu </a:t>
            </a:r>
            <a:r>
              <a:rPr lang="tr-TR" sz="1800" dirty="0" err="1">
                <a:effectLst/>
                <a:latin typeface="Cambria" panose="02040503050406030204" pitchFamily="18" charset="0"/>
              </a:rPr>
              <a:t>doğurmaktadır</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12472869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03000D-EE47-A531-2868-9224AE88007D}"/>
              </a:ext>
            </a:extLst>
          </p:cNvPr>
          <p:cNvSpPr>
            <a:spLocks noGrp="1"/>
          </p:cNvSpPr>
          <p:nvPr>
            <p:ph type="title"/>
          </p:nvPr>
        </p:nvSpPr>
        <p:spPr/>
        <p:txBody>
          <a:bodyPr>
            <a:normAutofit/>
          </a:bodyPr>
          <a:lstStyle/>
          <a:p>
            <a:pPr algn="ctr"/>
            <a:r>
              <a:rPr lang="tr-TR" sz="2000" b="1" dirty="0">
                <a:effectLst/>
                <a:latin typeface="Graphik"/>
              </a:rPr>
              <a:t>FESİH BİLDİRİMİNE İTİRAZ VE GEÇERSİZ FESHİN SONUÇLARI </a:t>
            </a:r>
            <a:endParaRPr lang="tr-TR" sz="2000" dirty="0"/>
          </a:p>
        </p:txBody>
      </p:sp>
      <p:sp>
        <p:nvSpPr>
          <p:cNvPr id="3" name="İçerik Yer Tutucusu 2">
            <a:extLst>
              <a:ext uri="{FF2B5EF4-FFF2-40B4-BE49-F238E27FC236}">
                <a16:creationId xmlns:a16="http://schemas.microsoft.com/office/drawing/2014/main" id="{726374D6-62BD-EA76-3AAE-7817E65F5BB8}"/>
              </a:ext>
            </a:extLst>
          </p:cNvPr>
          <p:cNvSpPr>
            <a:spLocks noGrp="1"/>
          </p:cNvSpPr>
          <p:nvPr>
            <p:ph idx="1"/>
          </p:nvPr>
        </p:nvSpPr>
        <p:spPr/>
        <p:txBody>
          <a:bodyPr/>
          <a:lstStyle/>
          <a:p>
            <a:r>
              <a:rPr lang="tr-TR" sz="1800" dirty="0" err="1">
                <a:effectLst/>
                <a:latin typeface="Cambria" panose="02040503050406030204" pitchFamily="18" charset="0"/>
              </a:rPr>
              <a:t>I</a:t>
            </a:r>
            <a:r>
              <a:rPr lang="tr-TR" dirty="0" err="1">
                <a:effectLst/>
                <a:latin typeface="Cambria" panose="02040503050406030204" pitchFamily="18" charset="0"/>
              </a:rPr>
              <a:t>̇s</a:t>
            </a:r>
            <a:r>
              <a:rPr lang="tr-TR" dirty="0">
                <a:effectLst/>
                <a:latin typeface="Cambria" panose="02040503050406030204" pitchFamily="18" charset="0"/>
              </a:rPr>
              <a:t>̧ </a:t>
            </a:r>
            <a:r>
              <a:rPr lang="tr-TR" dirty="0" err="1">
                <a:effectLst/>
                <a:latin typeface="Cambria" panose="02040503050406030204" pitchFamily="18" charset="0"/>
              </a:rPr>
              <a:t>güvencesi</a:t>
            </a:r>
            <a:r>
              <a:rPr lang="tr-TR" dirty="0">
                <a:effectLst/>
                <a:latin typeface="Cambria" panose="02040503050406030204" pitchFamily="18" charset="0"/>
              </a:rPr>
              <a:t> kapsamındaki </a:t>
            </a:r>
            <a:r>
              <a:rPr lang="tr-TR" dirty="0" err="1">
                <a:effectLst/>
                <a:latin typeface="Cambria" panose="02040503050406030204" pitchFamily="18" charset="0"/>
              </a:rPr>
              <a:t>işçi</a:t>
            </a:r>
            <a:r>
              <a:rPr lang="tr-TR" dirty="0">
                <a:effectLst/>
                <a:latin typeface="Cambria" panose="02040503050406030204" pitchFamily="18" charset="0"/>
              </a:rPr>
              <a:t>, fesih bildiriminde neden </a:t>
            </a:r>
            <a:r>
              <a:rPr lang="tr-TR" dirty="0" err="1">
                <a:effectLst/>
                <a:latin typeface="Cambria" panose="02040503050406030204" pitchFamily="18" charset="0"/>
              </a:rPr>
              <a:t>gösterilmediği</a:t>
            </a:r>
            <a:r>
              <a:rPr lang="tr-TR" dirty="0">
                <a:effectLst/>
                <a:latin typeface="Cambria" panose="02040503050406030204" pitchFamily="18" charset="0"/>
              </a:rPr>
              <a:t> veya </a:t>
            </a:r>
            <a:r>
              <a:rPr lang="tr-TR" dirty="0" err="1">
                <a:effectLst/>
                <a:latin typeface="Cambria" panose="02040503050406030204" pitchFamily="18" charset="0"/>
              </a:rPr>
              <a:t>gösterilen</a:t>
            </a:r>
            <a:r>
              <a:rPr lang="tr-TR" dirty="0">
                <a:effectLst/>
                <a:latin typeface="Cambria" panose="02040503050406030204" pitchFamily="18" charset="0"/>
              </a:rPr>
              <a:t> nedenin </a:t>
            </a:r>
            <a:r>
              <a:rPr lang="tr-TR" dirty="0" err="1">
                <a:effectLst/>
                <a:latin typeface="Cambria" panose="02040503050406030204" pitchFamily="18" charset="0"/>
              </a:rPr>
              <a:t>geçerli</a:t>
            </a:r>
            <a:r>
              <a:rPr lang="tr-TR" dirty="0">
                <a:effectLst/>
                <a:latin typeface="Cambria" panose="02040503050406030204" pitchFamily="18" charset="0"/>
              </a:rPr>
              <a:t> bir neden </a:t>
            </a:r>
            <a:r>
              <a:rPr lang="tr-TR" dirty="0" err="1">
                <a:effectLst/>
                <a:latin typeface="Cambria" panose="02040503050406030204" pitchFamily="18" charset="0"/>
              </a:rPr>
              <a:t>olmadığı</a:t>
            </a:r>
            <a:r>
              <a:rPr lang="tr-TR" dirty="0">
                <a:effectLst/>
                <a:latin typeface="Cambria" panose="02040503050406030204" pitchFamily="18" charset="0"/>
              </a:rPr>
              <a:t> iddiası ile </a:t>
            </a:r>
            <a:r>
              <a:rPr lang="tr-TR" b="1" dirty="0">
                <a:effectLst/>
                <a:latin typeface="Cambria" panose="02040503050406030204" pitchFamily="18" charset="0"/>
              </a:rPr>
              <a:t>fesih bildiriminin </a:t>
            </a:r>
            <a:r>
              <a:rPr lang="tr-TR" b="1" dirty="0" err="1">
                <a:effectLst/>
                <a:latin typeface="Cambria" panose="02040503050406030204" pitchFamily="18" charset="0"/>
              </a:rPr>
              <a:t>tebliğinden</a:t>
            </a:r>
            <a:r>
              <a:rPr lang="tr-TR" b="1" dirty="0">
                <a:effectLst/>
                <a:latin typeface="Cambria" panose="02040503050406030204" pitchFamily="18" charset="0"/>
              </a:rPr>
              <a:t> itibaren bir ay </a:t>
            </a:r>
            <a:r>
              <a:rPr lang="tr-TR" b="1" dirty="0" err="1">
                <a:effectLst/>
                <a:latin typeface="Cambria" panose="02040503050406030204" pitchFamily="18" charset="0"/>
              </a:rPr>
              <a:t>içinde</a:t>
            </a:r>
            <a:r>
              <a:rPr lang="tr-TR" b="1" dirty="0">
                <a:effectLst/>
                <a:latin typeface="Cambria" panose="02040503050406030204" pitchFamily="18" charset="0"/>
              </a:rPr>
              <a:t> </a:t>
            </a:r>
            <a:r>
              <a:rPr lang="tr-TR" b="1" dirty="0" err="1">
                <a:effectLst/>
                <a:latin typeface="Cambria" panose="02040503050406030204" pitchFamily="18" charset="0"/>
              </a:rPr>
              <a:t>işe</a:t>
            </a:r>
            <a:r>
              <a:rPr lang="tr-TR" b="1" dirty="0">
                <a:effectLst/>
                <a:latin typeface="Cambria" panose="02040503050406030204" pitchFamily="18" charset="0"/>
              </a:rPr>
              <a:t> iade talebiyle</a:t>
            </a:r>
            <a:r>
              <a:rPr lang="tr-TR" dirty="0">
                <a:effectLst/>
                <a:latin typeface="Cambria" panose="02040503050406030204" pitchFamily="18" charset="0"/>
              </a:rPr>
              <a:t>, </a:t>
            </a:r>
            <a:r>
              <a:rPr lang="tr-TR" dirty="0" err="1">
                <a:effectLst/>
                <a:latin typeface="Cambria" panose="02040503050406030204" pitchFamily="18" charset="0"/>
              </a:rPr>
              <a:t>İs</a:t>
            </a:r>
            <a:r>
              <a:rPr lang="tr-TR" dirty="0">
                <a:effectLst/>
                <a:latin typeface="Cambria" panose="02040503050406030204" pitchFamily="18" charset="0"/>
              </a:rPr>
              <a:t>̧ Mahkemeleri Kanunu </a:t>
            </a:r>
            <a:r>
              <a:rPr lang="tr-TR" dirty="0" err="1">
                <a:effectLst/>
                <a:latin typeface="Cambria" panose="02040503050406030204" pitchFamily="18" charset="0"/>
              </a:rPr>
              <a:t>hükümleri</a:t>
            </a:r>
            <a:r>
              <a:rPr lang="tr-TR" dirty="0">
                <a:effectLst/>
                <a:latin typeface="Cambria" panose="02040503050406030204" pitchFamily="18" charset="0"/>
              </a:rPr>
              <a:t> uyarınca </a:t>
            </a:r>
            <a:r>
              <a:rPr lang="tr-TR" b="1" dirty="0">
                <a:effectLst/>
                <a:latin typeface="Cambria" panose="02040503050406030204" pitchFamily="18" charset="0"/>
              </a:rPr>
              <a:t>arabulucuya </a:t>
            </a:r>
            <a:r>
              <a:rPr lang="tr-TR" b="1" dirty="0" err="1">
                <a:effectLst/>
                <a:latin typeface="Cambria" panose="02040503050406030204" pitchFamily="18" charset="0"/>
              </a:rPr>
              <a:t>başvurmak</a:t>
            </a:r>
            <a:r>
              <a:rPr lang="tr-TR" b="1" dirty="0">
                <a:effectLst/>
                <a:latin typeface="Cambria" panose="02040503050406030204" pitchFamily="18" charset="0"/>
              </a:rPr>
              <a:t> zorundadır</a:t>
            </a:r>
            <a:r>
              <a:rPr lang="tr-TR" dirty="0">
                <a:effectLst/>
                <a:latin typeface="Cambria" panose="02040503050406030204" pitchFamily="18" charset="0"/>
              </a:rPr>
              <a:t>.</a:t>
            </a:r>
          </a:p>
          <a:p>
            <a:r>
              <a:rPr lang="tr-TR" dirty="0">
                <a:effectLst/>
                <a:latin typeface="Cambria" panose="02040503050406030204" pitchFamily="18" charset="0"/>
              </a:rPr>
              <a:t> Arabuluculuk faaliyeti sonunda </a:t>
            </a:r>
            <a:r>
              <a:rPr lang="tr-TR" b="1" dirty="0" err="1">
                <a:effectLst/>
                <a:latin typeface="Cambria" panose="02040503050406030204" pitchFamily="18" charset="0"/>
              </a:rPr>
              <a:t>anlaşmaya</a:t>
            </a:r>
            <a:r>
              <a:rPr lang="tr-TR" b="1" dirty="0">
                <a:effectLst/>
                <a:latin typeface="Cambria" panose="02040503050406030204" pitchFamily="18" charset="0"/>
              </a:rPr>
              <a:t> varılamaması halinde</a:t>
            </a:r>
            <a:r>
              <a:rPr lang="tr-TR" dirty="0">
                <a:effectLst/>
                <a:latin typeface="Cambria" panose="02040503050406030204" pitchFamily="18" charset="0"/>
              </a:rPr>
              <a:t>, </a:t>
            </a:r>
            <a:r>
              <a:rPr lang="tr-TR" b="1" dirty="0">
                <a:effectLst/>
                <a:latin typeface="Cambria" panose="02040503050406030204" pitchFamily="18" charset="0"/>
              </a:rPr>
              <a:t>son </a:t>
            </a:r>
            <a:r>
              <a:rPr lang="tr-TR" b="1" dirty="0" err="1">
                <a:effectLst/>
                <a:latin typeface="Cambria" panose="02040503050406030204" pitchFamily="18" charset="0"/>
              </a:rPr>
              <a:t>tutanağın</a:t>
            </a:r>
            <a:r>
              <a:rPr lang="tr-TR" b="1" dirty="0">
                <a:effectLst/>
                <a:latin typeface="Cambria" panose="02040503050406030204" pitchFamily="18" charset="0"/>
              </a:rPr>
              <a:t> </a:t>
            </a:r>
            <a:r>
              <a:rPr lang="tr-TR" b="1" dirty="0" err="1">
                <a:effectLst/>
                <a:latin typeface="Cambria" panose="02040503050406030204" pitchFamily="18" charset="0"/>
              </a:rPr>
              <a:t>düzenlendiği</a:t>
            </a:r>
            <a:r>
              <a:rPr lang="tr-TR" b="1" dirty="0">
                <a:effectLst/>
                <a:latin typeface="Cambria" panose="02040503050406030204" pitchFamily="18" charset="0"/>
              </a:rPr>
              <a:t> tarihten itibaren, iki hafta </a:t>
            </a:r>
            <a:r>
              <a:rPr lang="tr-TR" b="1" dirty="0" err="1">
                <a:effectLst/>
                <a:latin typeface="Cambria" panose="02040503050406030204" pitchFamily="18" charset="0"/>
              </a:rPr>
              <a:t>içinde</a:t>
            </a:r>
            <a:r>
              <a:rPr lang="tr-TR" b="1" dirty="0">
                <a:effectLst/>
                <a:latin typeface="Cambria" panose="02040503050406030204" pitchFamily="18" charset="0"/>
              </a:rPr>
              <a:t> iş mahkemesinde dava </a:t>
            </a:r>
            <a:r>
              <a:rPr lang="tr-TR" b="1" dirty="0" err="1">
                <a:effectLst/>
                <a:latin typeface="Cambria" panose="02040503050406030204" pitchFamily="18" charset="0"/>
              </a:rPr>
              <a:t>açılabilir</a:t>
            </a:r>
            <a:r>
              <a:rPr lang="tr-TR" dirty="0">
                <a:effectLst/>
                <a:latin typeface="Cambria" panose="02040503050406030204" pitchFamily="18" charset="0"/>
              </a:rPr>
              <a:t>. </a:t>
            </a:r>
          </a:p>
          <a:p>
            <a:r>
              <a:rPr lang="tr-TR" b="1" dirty="0">
                <a:effectLst/>
                <a:latin typeface="Cambria" panose="02040503050406030204" pitchFamily="18" charset="0"/>
              </a:rPr>
              <a:t>Feshin </a:t>
            </a:r>
            <a:r>
              <a:rPr lang="tr-TR" b="1" dirty="0" err="1">
                <a:effectLst/>
                <a:latin typeface="Cambria" panose="02040503050406030204" pitchFamily="18" charset="0"/>
              </a:rPr>
              <a:t>geçerli</a:t>
            </a:r>
            <a:r>
              <a:rPr lang="tr-TR" b="1" dirty="0">
                <a:effectLst/>
                <a:latin typeface="Cambria" panose="02040503050406030204" pitchFamily="18" charset="0"/>
              </a:rPr>
              <a:t> bir nedene </a:t>
            </a:r>
            <a:r>
              <a:rPr lang="tr-TR" b="1" dirty="0" err="1">
                <a:effectLst/>
                <a:latin typeface="Cambria" panose="02040503050406030204" pitchFamily="18" charset="0"/>
              </a:rPr>
              <a:t>dayandığını</a:t>
            </a:r>
            <a:r>
              <a:rPr lang="tr-TR" b="1" dirty="0">
                <a:effectLst/>
                <a:latin typeface="Cambria" panose="02040503050406030204" pitchFamily="18" charset="0"/>
              </a:rPr>
              <a:t> ispat </a:t>
            </a:r>
            <a:r>
              <a:rPr lang="tr-TR" b="1" dirty="0" err="1">
                <a:effectLst/>
                <a:latin typeface="Cambria" panose="02040503050406030204" pitchFamily="18" charset="0"/>
              </a:rPr>
              <a:t>yükümlülüğu</a:t>
            </a:r>
            <a:r>
              <a:rPr lang="tr-TR" b="1" dirty="0">
                <a:effectLst/>
                <a:latin typeface="Cambria" panose="02040503050406030204" pitchFamily="18" charset="0"/>
              </a:rPr>
              <a:t>̈ </a:t>
            </a:r>
            <a:r>
              <a:rPr lang="tr-TR" b="1" dirty="0" err="1">
                <a:effectLst/>
                <a:latin typeface="Cambria" panose="02040503050406030204" pitchFamily="18" charset="0"/>
              </a:rPr>
              <a:t>işverene</a:t>
            </a:r>
            <a:r>
              <a:rPr lang="tr-TR" b="1" dirty="0">
                <a:effectLst/>
                <a:latin typeface="Cambria" panose="02040503050406030204" pitchFamily="18" charset="0"/>
              </a:rPr>
              <a:t> aittir</a:t>
            </a:r>
            <a:r>
              <a:rPr lang="tr-TR" dirty="0">
                <a:effectLst/>
                <a:latin typeface="Cambria" panose="02040503050406030204" pitchFamily="18" charset="0"/>
              </a:rPr>
              <a:t>. </a:t>
            </a:r>
          </a:p>
          <a:p>
            <a:r>
              <a:rPr lang="tr-TR" dirty="0">
                <a:latin typeface="Cambria" panose="02040503050406030204" pitchFamily="18" charset="0"/>
              </a:rPr>
              <a:t>M</a:t>
            </a:r>
            <a:r>
              <a:rPr lang="tr-TR" dirty="0">
                <a:effectLst/>
                <a:latin typeface="Cambria" panose="02040503050406030204" pitchFamily="18" charset="0"/>
              </a:rPr>
              <a:t>ahkemece verilen karar hakkında istinaf yoluna </a:t>
            </a:r>
            <a:r>
              <a:rPr lang="tr-TR" dirty="0" err="1">
                <a:effectLst/>
                <a:latin typeface="Cambria" panose="02040503050406030204" pitchFamily="18" charset="0"/>
              </a:rPr>
              <a:t>başvurulması</a:t>
            </a:r>
            <a:r>
              <a:rPr lang="tr-TR" dirty="0">
                <a:effectLst/>
                <a:latin typeface="Cambria" panose="02040503050406030204" pitchFamily="18" charset="0"/>
              </a:rPr>
              <a:t> halinde, </a:t>
            </a:r>
            <a:r>
              <a:rPr lang="tr-TR" dirty="0" err="1">
                <a:effectLst/>
                <a:latin typeface="Cambria" panose="02040503050406030204" pitchFamily="18" charset="0"/>
              </a:rPr>
              <a:t>bölge</a:t>
            </a:r>
            <a:r>
              <a:rPr lang="tr-TR" dirty="0">
                <a:effectLst/>
                <a:latin typeface="Cambria" panose="02040503050406030204" pitchFamily="18" charset="0"/>
              </a:rPr>
              <a:t> adliye mahkemesi ivedilikle ve kesin olarak karar verecektir </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4233266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7200C7-1D29-314E-BD6C-DFF667DB1C6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E509E99-02AA-6B73-D886-E5CDD7BF0FB2}"/>
              </a:ext>
            </a:extLst>
          </p:cNvPr>
          <p:cNvSpPr>
            <a:spLocks noGrp="1"/>
          </p:cNvSpPr>
          <p:nvPr>
            <p:ph idx="1"/>
          </p:nvPr>
        </p:nvSpPr>
        <p:spPr/>
        <p:txBody>
          <a:bodyPr/>
          <a:lstStyle/>
          <a:p>
            <a:r>
              <a:rPr lang="tr-TR" sz="1800" dirty="0" err="1">
                <a:effectLst/>
                <a:latin typeface="Cambria" panose="02040503050406030204" pitchFamily="18" charset="0"/>
              </a:rPr>
              <a:t>Uyuşmazlığı</a:t>
            </a:r>
            <a:r>
              <a:rPr lang="tr-TR" sz="1800" dirty="0">
                <a:effectLst/>
                <a:latin typeface="Cambria" panose="02040503050406030204" pitchFamily="18" charset="0"/>
              </a:rPr>
              <a:t> inceleyen </a:t>
            </a:r>
            <a:r>
              <a:rPr lang="tr-TR" sz="1800" dirty="0" err="1">
                <a:effectLst/>
                <a:latin typeface="Cambria" panose="02040503050406030204" pitchFamily="18" charset="0"/>
              </a:rPr>
              <a:t>hâkim</a:t>
            </a:r>
            <a:r>
              <a:rPr lang="tr-TR" sz="1800" dirty="0">
                <a:effectLst/>
                <a:latin typeface="Cambria" panose="02040503050406030204" pitchFamily="18" charset="0"/>
              </a:rPr>
              <a:t> veya hakemin </a:t>
            </a:r>
            <a:r>
              <a:rPr lang="tr-TR" sz="1800" b="1" dirty="0" err="1">
                <a:effectLst/>
                <a:latin typeface="Cambria" panose="02040503050406030204" pitchFamily="18" charset="0"/>
              </a:rPr>
              <a:t>işverenin</a:t>
            </a:r>
            <a:r>
              <a:rPr lang="tr-TR" sz="1800" b="1" dirty="0">
                <a:effectLst/>
                <a:latin typeface="Cambria" panose="02040503050406030204" pitchFamily="18" charset="0"/>
              </a:rPr>
              <a:t> fesih nedeni </a:t>
            </a:r>
            <a:r>
              <a:rPr lang="tr-TR" sz="1800" b="1" dirty="0" err="1">
                <a:effectLst/>
                <a:latin typeface="Cambria" panose="02040503050406030204" pitchFamily="18" charset="0"/>
              </a:rPr>
              <a:t>göstermediğini</a:t>
            </a:r>
            <a:r>
              <a:rPr lang="tr-TR" sz="1800" b="1" dirty="0">
                <a:effectLst/>
                <a:latin typeface="Cambria" panose="02040503050406030204" pitchFamily="18" charset="0"/>
              </a:rPr>
              <a:t> ya da bunu ispat </a:t>
            </a:r>
            <a:r>
              <a:rPr lang="tr-TR" sz="1800" b="1" dirty="0" err="1">
                <a:effectLst/>
                <a:latin typeface="Cambria" panose="02040503050406030204" pitchFamily="18" charset="0"/>
              </a:rPr>
              <a:t>edemediğini</a:t>
            </a:r>
            <a:r>
              <a:rPr lang="tr-TR" sz="1800" b="1" dirty="0">
                <a:effectLst/>
                <a:latin typeface="Cambria" panose="02040503050406030204" pitchFamily="18" charset="0"/>
              </a:rPr>
              <a:t> veya </a:t>
            </a:r>
            <a:r>
              <a:rPr lang="tr-TR" sz="1800" b="1" dirty="0" err="1">
                <a:effectLst/>
                <a:latin typeface="Cambria" panose="02040503050406030204" pitchFamily="18" charset="0"/>
              </a:rPr>
              <a:t>gösterdiği</a:t>
            </a:r>
            <a:r>
              <a:rPr lang="tr-TR" sz="1800" b="1" dirty="0">
                <a:effectLst/>
                <a:latin typeface="Cambria" panose="02040503050406030204" pitchFamily="18" charset="0"/>
              </a:rPr>
              <a:t> nedenin </a:t>
            </a:r>
            <a:r>
              <a:rPr lang="tr-TR" sz="1800" b="1" dirty="0" err="1">
                <a:effectLst/>
                <a:latin typeface="Cambria" panose="02040503050406030204" pitchFamily="18" charset="0"/>
              </a:rPr>
              <a:t>geçerli</a:t>
            </a:r>
            <a:r>
              <a:rPr lang="tr-TR" sz="1800" b="1" dirty="0">
                <a:effectLst/>
                <a:latin typeface="Cambria" panose="02040503050406030204" pitchFamily="18" charset="0"/>
              </a:rPr>
              <a:t> neden </a:t>
            </a:r>
            <a:r>
              <a:rPr lang="tr-TR" sz="1800" b="1" dirty="0" err="1">
                <a:effectLst/>
                <a:latin typeface="Cambria" panose="02040503050406030204" pitchFamily="18" charset="0"/>
              </a:rPr>
              <a:t>olmadığını</a:t>
            </a:r>
            <a:r>
              <a:rPr lang="tr-TR" sz="1800" b="1" dirty="0">
                <a:effectLst/>
                <a:latin typeface="Cambria" panose="02040503050406030204" pitchFamily="18" charset="0"/>
              </a:rPr>
              <a:t> veyahut </a:t>
            </a:r>
            <a:r>
              <a:rPr lang="tr-TR" sz="1800" b="1" dirty="0" err="1">
                <a:effectLst/>
                <a:latin typeface="Cambria" panose="02040503050406030204" pitchFamily="18" charset="0"/>
              </a:rPr>
              <a:t>usûli</a:t>
            </a:r>
            <a:r>
              <a:rPr lang="tr-TR" sz="1800" b="1" dirty="0">
                <a:effectLst/>
                <a:latin typeface="Cambria" panose="02040503050406030204" pitchFamily="18" charset="0"/>
              </a:rPr>
              <a:t> </a:t>
            </a:r>
            <a:r>
              <a:rPr lang="tr-TR" sz="1800" b="1" dirty="0" err="1">
                <a:effectLst/>
                <a:latin typeface="Cambria" panose="02040503050406030204" pitchFamily="18" charset="0"/>
              </a:rPr>
              <a:t>geçerlilik</a:t>
            </a:r>
            <a:r>
              <a:rPr lang="tr-TR" sz="1800" b="1" dirty="0">
                <a:effectLst/>
                <a:latin typeface="Cambria" panose="02040503050406030204" pitchFamily="18" charset="0"/>
              </a:rPr>
              <a:t> </a:t>
            </a:r>
            <a:r>
              <a:rPr lang="tr-TR" sz="1800" b="1" dirty="0" err="1">
                <a:effectLst/>
                <a:latin typeface="Cambria" panose="02040503050406030204" pitchFamily="18" charset="0"/>
              </a:rPr>
              <a:t>şart</a:t>
            </a:r>
            <a:r>
              <a:rPr lang="tr-TR" sz="1800" b="1" dirty="0">
                <a:effectLst/>
                <a:latin typeface="Cambria" panose="02040503050406030204" pitchFamily="18" charset="0"/>
              </a:rPr>
              <a:t>(</a:t>
            </a:r>
            <a:r>
              <a:rPr lang="tr-TR" sz="1800" b="1" dirty="0" err="1">
                <a:effectLst/>
                <a:latin typeface="Cambria" panose="02040503050406030204" pitchFamily="18" charset="0"/>
              </a:rPr>
              <a:t>lar</a:t>
            </a:r>
            <a:r>
              <a:rPr lang="tr-TR" sz="1800" b="1" dirty="0">
                <a:effectLst/>
                <a:latin typeface="Cambria" panose="02040503050406030204" pitchFamily="18" charset="0"/>
              </a:rPr>
              <a:t>)</a:t>
            </a:r>
            <a:r>
              <a:rPr lang="tr-TR" sz="1800" b="1" dirty="0" err="1">
                <a:effectLst/>
                <a:latin typeface="Cambria" panose="02040503050406030204" pitchFamily="18" charset="0"/>
              </a:rPr>
              <a:t>ına</a:t>
            </a:r>
            <a:r>
              <a:rPr lang="tr-TR" sz="1800" b="1" dirty="0">
                <a:effectLst/>
                <a:latin typeface="Cambria" panose="02040503050406030204" pitchFamily="18" charset="0"/>
              </a:rPr>
              <a:t> aykırı </a:t>
            </a:r>
            <a:r>
              <a:rPr lang="tr-TR" sz="1800" b="1" dirty="0" err="1">
                <a:effectLst/>
                <a:latin typeface="Cambria" panose="02040503050406030204" pitchFamily="18" charset="0"/>
              </a:rPr>
              <a:t>davrandığını</a:t>
            </a:r>
            <a:r>
              <a:rPr lang="tr-TR" sz="1800" b="1" dirty="0">
                <a:effectLst/>
                <a:latin typeface="Cambria" panose="02040503050406030204" pitchFamily="18" charset="0"/>
              </a:rPr>
              <a:t> tespit etmesi halinde </a:t>
            </a:r>
            <a:r>
              <a:rPr lang="tr-TR" sz="1800" b="1" dirty="0" err="1">
                <a:effectLst/>
                <a:latin typeface="Cambria" panose="02040503050406030204" pitchFamily="18" charset="0"/>
              </a:rPr>
              <a:t>geçersiz</a:t>
            </a:r>
            <a:r>
              <a:rPr lang="tr-TR" sz="1800" b="1" dirty="0">
                <a:effectLst/>
                <a:latin typeface="Cambria" panose="02040503050406030204" pitchFamily="18" charset="0"/>
              </a:rPr>
              <a:t> bir fesih </a:t>
            </a:r>
            <a:r>
              <a:rPr lang="tr-TR" sz="1800" dirty="0" err="1">
                <a:effectLst/>
                <a:latin typeface="Cambria" panose="02040503050406030204" pitchFamily="18" charset="0"/>
              </a:rPr>
              <a:t>söz</a:t>
            </a:r>
            <a:r>
              <a:rPr lang="tr-TR" sz="1800" dirty="0">
                <a:effectLst/>
                <a:latin typeface="Cambria" panose="02040503050406030204" pitchFamily="18" charset="0"/>
              </a:rPr>
              <a:t> konusu olmakta ve </a:t>
            </a:r>
            <a:r>
              <a:rPr lang="tr-TR" sz="1800" dirty="0" err="1">
                <a:effectLst/>
                <a:latin typeface="Cambria" panose="02040503050406030204" pitchFamily="18" charset="0"/>
              </a:rPr>
              <a:t>İs</a:t>
            </a:r>
            <a:r>
              <a:rPr lang="tr-TR" sz="1800" dirty="0">
                <a:effectLst/>
                <a:latin typeface="Cambria" panose="02040503050406030204" pitchFamily="18" charset="0"/>
              </a:rPr>
              <a:t>̧ Kanunu m. 21 </a:t>
            </a:r>
            <a:r>
              <a:rPr lang="tr-TR" sz="1800" dirty="0" err="1">
                <a:effectLst/>
                <a:latin typeface="Cambria" panose="02040503050406030204" pitchFamily="18" charset="0"/>
              </a:rPr>
              <a:t>hükmu</a:t>
            </a:r>
            <a:r>
              <a:rPr lang="tr-TR" sz="1800" dirty="0">
                <a:effectLst/>
                <a:latin typeface="Cambria" panose="02040503050406030204" pitchFamily="18" charset="0"/>
              </a:rPr>
              <a:t>̈ uygulama alanı bulmaktadır. </a:t>
            </a:r>
            <a:endParaRPr lang="tr-TR" dirty="0"/>
          </a:p>
          <a:p>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İşe</a:t>
            </a:r>
            <a:r>
              <a:rPr lang="tr-TR" sz="1800" b="1" dirty="0">
                <a:effectLst/>
                <a:latin typeface="Cambria" panose="02040503050406030204" pitchFamily="18" charset="0"/>
              </a:rPr>
              <a:t> </a:t>
            </a:r>
            <a:r>
              <a:rPr lang="tr-TR" sz="1800" b="1" dirty="0" err="1">
                <a:effectLst/>
                <a:latin typeface="Cambria" panose="02040503050406030204" pitchFamily="18" charset="0"/>
              </a:rPr>
              <a:t>İade</a:t>
            </a:r>
            <a:r>
              <a:rPr lang="tr-TR" sz="1800" b="1" dirty="0">
                <a:effectLst/>
                <a:latin typeface="Cambria" panose="02040503050406030204" pitchFamily="18" charset="0"/>
              </a:rPr>
              <a:t> </a:t>
            </a:r>
            <a:r>
              <a:rPr lang="tr-TR" sz="1800" b="1" dirty="0" err="1">
                <a:effectLst/>
                <a:latin typeface="Cambria" panose="02040503050406030204" pitchFamily="18" charset="0"/>
              </a:rPr>
              <a:t>Başvurusu</a:t>
            </a:r>
            <a:r>
              <a:rPr lang="tr-TR" sz="1800" b="1" dirty="0">
                <a:effectLst/>
                <a:latin typeface="Cambria" panose="02040503050406030204" pitchFamily="18" charset="0"/>
              </a:rPr>
              <a:t> </a:t>
            </a:r>
            <a:endParaRPr lang="tr-TR" dirty="0"/>
          </a:p>
          <a:p>
            <a:r>
              <a:rPr lang="tr-TR" sz="1800" dirty="0">
                <a:effectLst/>
                <a:latin typeface="Cambria" panose="02040503050406030204" pitchFamily="18" charset="0"/>
              </a:rPr>
              <a:t>Buna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err="1">
                <a:effectLst/>
                <a:latin typeface="Cambria" panose="02040503050406030204" pitchFamily="18" charset="0"/>
              </a:rPr>
              <a:t>işçi</a:t>
            </a:r>
            <a:r>
              <a:rPr lang="tr-TR" sz="1800" b="1" dirty="0">
                <a:effectLst/>
                <a:latin typeface="Cambria" panose="02040503050406030204" pitchFamily="18" charset="0"/>
              </a:rPr>
              <a:t> </a:t>
            </a:r>
            <a:r>
              <a:rPr lang="tr-TR" sz="1800" b="1" dirty="0" err="1">
                <a:effectLst/>
                <a:latin typeface="Cambria" panose="02040503050406030204" pitchFamily="18" charset="0"/>
              </a:rPr>
              <a:t>kesinleşen</a:t>
            </a:r>
            <a:r>
              <a:rPr lang="tr-TR" sz="1800" b="1" dirty="0">
                <a:effectLst/>
                <a:latin typeface="Cambria" panose="02040503050406030204" pitchFamily="18" charset="0"/>
              </a:rPr>
              <a:t> mahkeme veya </a:t>
            </a:r>
            <a:r>
              <a:rPr lang="tr-TR" sz="1800" b="1" dirty="0" err="1">
                <a:effectLst/>
                <a:latin typeface="Cambria" panose="02040503050406030204" pitchFamily="18" charset="0"/>
              </a:rPr>
              <a:t>özel</a:t>
            </a:r>
            <a:r>
              <a:rPr lang="tr-TR" sz="1800" b="1" dirty="0">
                <a:effectLst/>
                <a:latin typeface="Cambria" panose="02040503050406030204" pitchFamily="18" charset="0"/>
              </a:rPr>
              <a:t> hakem kararının </a:t>
            </a:r>
            <a:r>
              <a:rPr lang="tr-TR" sz="1800" b="1" dirty="0" err="1">
                <a:effectLst/>
                <a:latin typeface="Cambria" panose="02040503050406030204" pitchFamily="18" charset="0"/>
              </a:rPr>
              <a:t>tebliğinden</a:t>
            </a:r>
            <a:r>
              <a:rPr lang="tr-TR" sz="1800" b="1" dirty="0">
                <a:effectLst/>
                <a:latin typeface="Cambria" panose="02040503050406030204" pitchFamily="18" charset="0"/>
              </a:rPr>
              <a:t> </a:t>
            </a:r>
            <a:r>
              <a:rPr lang="tr-TR" sz="1800" b="1" dirty="0" err="1">
                <a:effectLst/>
                <a:latin typeface="Cambria" panose="02040503050406030204" pitchFamily="18" charset="0"/>
              </a:rPr>
              <a:t>itiba</a:t>
            </a:r>
            <a:r>
              <a:rPr lang="tr-TR" sz="1800" b="1" dirty="0">
                <a:effectLst/>
                <a:latin typeface="Cambria" panose="02040503050406030204" pitchFamily="18" charset="0"/>
              </a:rPr>
              <a:t>- ren on iş </a:t>
            </a:r>
            <a:r>
              <a:rPr lang="tr-TR" sz="1800" b="1" dirty="0" err="1">
                <a:effectLst/>
                <a:latin typeface="Cambria" panose="02040503050406030204" pitchFamily="18" charset="0"/>
              </a:rPr>
              <a:t>günu</a:t>
            </a:r>
            <a:r>
              <a:rPr lang="tr-TR" sz="1800" b="1" dirty="0">
                <a:effectLst/>
                <a:latin typeface="Cambria" panose="02040503050406030204" pitchFamily="18" charset="0"/>
              </a:rPr>
              <a:t>̈ </a:t>
            </a:r>
            <a:r>
              <a:rPr lang="tr-TR" sz="1800" b="1" dirty="0" err="1">
                <a:effectLst/>
                <a:latin typeface="Cambria" panose="02040503050406030204" pitchFamily="18" charset="0"/>
              </a:rPr>
              <a:t>içinde</a:t>
            </a:r>
            <a:r>
              <a:rPr lang="tr-TR" sz="1800" b="1" dirty="0">
                <a:effectLst/>
                <a:latin typeface="Cambria" panose="02040503050406030204" pitchFamily="18" charset="0"/>
              </a:rPr>
              <a:t> </a:t>
            </a:r>
            <a:r>
              <a:rPr lang="tr-TR" sz="1800" b="1" dirty="0" err="1">
                <a:effectLst/>
                <a:latin typeface="Cambria" panose="02040503050406030204" pitchFamily="18" charset="0"/>
              </a:rPr>
              <a:t>işe</a:t>
            </a:r>
            <a:r>
              <a:rPr lang="tr-TR" sz="1800" b="1" dirty="0">
                <a:effectLst/>
                <a:latin typeface="Cambria" panose="02040503050406030204" pitchFamily="18" charset="0"/>
              </a:rPr>
              <a:t> </a:t>
            </a:r>
            <a:r>
              <a:rPr lang="tr-TR" sz="1800" b="1" dirty="0" err="1">
                <a:effectLst/>
                <a:latin typeface="Cambria" panose="02040503050406030204" pitchFamily="18" charset="0"/>
              </a:rPr>
              <a:t>başlamak</a:t>
            </a:r>
            <a:r>
              <a:rPr lang="tr-TR" sz="1800" b="1" dirty="0">
                <a:effectLst/>
                <a:latin typeface="Cambria" panose="02040503050406030204" pitchFamily="18" charset="0"/>
              </a:rPr>
              <a:t> </a:t>
            </a:r>
            <a:r>
              <a:rPr lang="tr-TR" sz="1800" b="1" dirty="0" err="1">
                <a:effectLst/>
                <a:latin typeface="Cambria" panose="02040503050406030204" pitchFamily="18" charset="0"/>
              </a:rPr>
              <a:t>için</a:t>
            </a:r>
            <a:r>
              <a:rPr lang="tr-TR" sz="1800" b="1" dirty="0">
                <a:effectLst/>
                <a:latin typeface="Cambria" panose="02040503050406030204" pitchFamily="18" charset="0"/>
              </a:rPr>
              <a:t> </a:t>
            </a:r>
            <a:r>
              <a:rPr lang="tr-TR" sz="1800" b="1" dirty="0" err="1">
                <a:effectLst/>
                <a:latin typeface="Cambria" panose="02040503050406030204" pitchFamily="18" charset="0"/>
              </a:rPr>
              <a:t>işverene</a:t>
            </a:r>
            <a:r>
              <a:rPr lang="tr-TR" sz="1800" b="1" dirty="0">
                <a:effectLst/>
                <a:latin typeface="Cambria" panose="02040503050406030204" pitchFamily="18" charset="0"/>
              </a:rPr>
              <a:t> </a:t>
            </a:r>
            <a:r>
              <a:rPr lang="tr-TR" sz="1800" b="1" dirty="0" err="1">
                <a:effectLst/>
                <a:latin typeface="Cambria" panose="02040503050406030204" pitchFamily="18" charset="0"/>
              </a:rPr>
              <a:t>başvuruda</a:t>
            </a:r>
            <a:r>
              <a:rPr lang="tr-TR" sz="1800" b="1" dirty="0">
                <a:effectLst/>
                <a:latin typeface="Cambria" panose="02040503050406030204" pitchFamily="18" charset="0"/>
              </a:rPr>
              <a:t> bulunmak zorundadır</a:t>
            </a:r>
            <a:r>
              <a:rPr lang="tr-TR" sz="1800" dirty="0">
                <a:effectLst/>
                <a:latin typeface="Cambria" panose="02040503050406030204" pitchFamily="18" charset="0"/>
              </a:rPr>
              <a:t>. Bu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b="1" dirty="0">
                <a:effectLst/>
                <a:latin typeface="Cambria" panose="02040503050406030204" pitchFamily="18" charset="0"/>
              </a:rPr>
              <a:t>hak </a:t>
            </a:r>
            <a:r>
              <a:rPr lang="tr-TR" sz="1800" b="1" dirty="0" err="1">
                <a:effectLst/>
                <a:latin typeface="Cambria" panose="02040503050406030204" pitchFamily="18" charset="0"/>
              </a:rPr>
              <a:t>düşürücu</a:t>
            </a:r>
            <a:r>
              <a:rPr lang="tr-TR" sz="1800" b="1" dirty="0">
                <a:effectLst/>
                <a:latin typeface="Cambria" panose="02040503050406030204" pitchFamily="18" charset="0"/>
              </a:rPr>
              <a:t>̈ </a:t>
            </a:r>
            <a:r>
              <a:rPr lang="tr-TR" sz="1800" dirty="0">
                <a:effectLst/>
                <a:latin typeface="Cambria" panose="02040503050406030204" pitchFamily="18" charset="0"/>
              </a:rPr>
              <a:t>niteliktedir. </a:t>
            </a:r>
            <a:r>
              <a:rPr lang="tr-TR" sz="1800" dirty="0" err="1">
                <a:effectLst/>
                <a:latin typeface="Cambria" panose="02040503050406030204" pitchFamily="18" charset="0"/>
              </a:rPr>
              <a:t>İşçi</a:t>
            </a:r>
            <a:r>
              <a:rPr lang="tr-TR" sz="1800" dirty="0">
                <a:effectLst/>
                <a:latin typeface="Cambria" panose="02040503050406030204" pitchFamily="18" charset="0"/>
              </a:rPr>
              <a:t> bu </a:t>
            </a:r>
            <a:r>
              <a:rPr lang="tr-TR" sz="1800" dirty="0" err="1">
                <a:effectLst/>
                <a:latin typeface="Cambria" panose="02040503050406030204" pitchFamily="18" charset="0"/>
              </a:rPr>
              <a:t>süre</a:t>
            </a:r>
            <a:r>
              <a:rPr lang="tr-TR" sz="1800" dirty="0">
                <a:effectLst/>
                <a:latin typeface="Cambria" panose="02040503050406030204" pitchFamily="18" charset="0"/>
              </a:rPr>
              <a:t> </a:t>
            </a:r>
            <a:r>
              <a:rPr lang="tr-TR" sz="1800" dirty="0" err="1">
                <a:effectLst/>
                <a:latin typeface="Cambria" panose="02040503050406030204" pitchFamily="18" charset="0"/>
              </a:rPr>
              <a:t>içinde</a:t>
            </a:r>
            <a:r>
              <a:rPr lang="tr-TR" sz="1800" dirty="0">
                <a:effectLst/>
                <a:latin typeface="Cambria" panose="02040503050406030204" pitchFamily="18" charset="0"/>
              </a:rPr>
              <a:t> </a:t>
            </a:r>
            <a:r>
              <a:rPr lang="tr-TR" sz="1800" dirty="0" err="1">
                <a:effectLst/>
                <a:latin typeface="Cambria" panose="02040503050406030204" pitchFamily="18" charset="0"/>
              </a:rPr>
              <a:t>işverene</a:t>
            </a:r>
            <a:r>
              <a:rPr lang="tr-TR" sz="1800" dirty="0">
                <a:effectLst/>
                <a:latin typeface="Cambria" panose="02040503050406030204" pitchFamily="18" charset="0"/>
              </a:rPr>
              <a:t> </a:t>
            </a:r>
            <a:r>
              <a:rPr lang="tr-TR" sz="1800" b="1" dirty="0" err="1">
                <a:effectLst/>
                <a:latin typeface="Cambria" panose="02040503050406030204" pitchFamily="18" charset="0"/>
              </a:rPr>
              <a:t>başvuruda</a:t>
            </a:r>
            <a:r>
              <a:rPr lang="tr-TR" sz="1800" b="1" dirty="0">
                <a:effectLst/>
                <a:latin typeface="Cambria" panose="02040503050406030204" pitchFamily="18" charset="0"/>
              </a:rPr>
              <a:t> bulunmaz ise, </a:t>
            </a:r>
            <a:r>
              <a:rPr lang="tr-TR" sz="1800" b="1" dirty="0" err="1">
                <a:effectLst/>
                <a:latin typeface="Cambria" panose="02040503050406030204" pitchFamily="18" charset="0"/>
              </a:rPr>
              <a:t>işverence</a:t>
            </a:r>
            <a:r>
              <a:rPr lang="tr-TR" sz="1800" b="1" dirty="0">
                <a:effectLst/>
                <a:latin typeface="Cambria" panose="02040503050406030204" pitchFamily="18" charset="0"/>
              </a:rPr>
              <a:t> </a:t>
            </a:r>
            <a:r>
              <a:rPr lang="tr-TR" sz="1800" b="1" dirty="0" err="1">
                <a:effectLst/>
                <a:latin typeface="Cambria" panose="02040503050406030204" pitchFamily="18" charset="0"/>
              </a:rPr>
              <a:t>yapılmıs</a:t>
            </a:r>
            <a:r>
              <a:rPr lang="tr-TR" sz="1800" b="1" dirty="0">
                <a:effectLst/>
                <a:latin typeface="Cambria" panose="02040503050406030204" pitchFamily="18" charset="0"/>
              </a:rPr>
              <a:t>̧ olan fesih </a:t>
            </a:r>
            <a:r>
              <a:rPr lang="tr-TR" sz="1800" b="1" dirty="0" err="1">
                <a:effectLst/>
                <a:latin typeface="Cambria" panose="02040503050406030204" pitchFamily="18" charset="0"/>
              </a:rPr>
              <a:t>geçerli</a:t>
            </a:r>
            <a:r>
              <a:rPr lang="tr-TR" sz="1800" b="1" dirty="0">
                <a:effectLst/>
                <a:latin typeface="Cambria" panose="02040503050406030204" pitchFamily="18" charset="0"/>
              </a:rPr>
              <a:t> bir fesih sayılacak </a:t>
            </a:r>
            <a:r>
              <a:rPr lang="tr-TR" sz="1800" dirty="0">
                <a:effectLst/>
                <a:latin typeface="Cambria" panose="02040503050406030204" pitchFamily="18" charset="0"/>
              </a:rPr>
              <a:t>ve </a:t>
            </a:r>
            <a:r>
              <a:rPr lang="tr-TR" sz="1800" dirty="0" err="1">
                <a:effectLst/>
                <a:latin typeface="Cambria" panose="02040503050406030204" pitchFamily="18" charset="0"/>
              </a:rPr>
              <a:t>işveren</a:t>
            </a:r>
            <a:r>
              <a:rPr lang="tr-TR" sz="1800" dirty="0">
                <a:effectLst/>
                <a:latin typeface="Cambria" panose="02040503050406030204" pitchFamily="18" charset="0"/>
              </a:rPr>
              <a:t> sadece bunun hukuki </a:t>
            </a:r>
            <a:r>
              <a:rPr lang="tr-TR" sz="1800" dirty="0" err="1">
                <a:effectLst/>
                <a:latin typeface="Cambria" panose="02040503050406030204" pitchFamily="18" charset="0"/>
              </a:rPr>
              <a:t>sonuçları</a:t>
            </a:r>
            <a:r>
              <a:rPr lang="tr-TR" sz="1800" dirty="0">
                <a:effectLst/>
                <a:latin typeface="Cambria" panose="02040503050406030204" pitchFamily="18" charset="0"/>
              </a:rPr>
              <a:t> ile sorumlu olacaktır. </a:t>
            </a:r>
            <a:endParaRPr lang="tr-TR" dirty="0"/>
          </a:p>
        </p:txBody>
      </p:sp>
    </p:spTree>
    <p:extLst>
      <p:ext uri="{BB962C8B-B14F-4D97-AF65-F5344CB8AC3E}">
        <p14:creationId xmlns:p14="http://schemas.microsoft.com/office/powerpoint/2010/main" val="16954959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F0525F-2E55-F46F-809D-B62EE736C63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61B6D5F-EEF9-0F3F-FDC5-0DE73CC5E5F7}"/>
              </a:ext>
            </a:extLst>
          </p:cNvPr>
          <p:cNvSpPr>
            <a:spLocks noGrp="1"/>
          </p:cNvSpPr>
          <p:nvPr>
            <p:ph idx="1"/>
          </p:nvPr>
        </p:nvSpPr>
        <p:spPr/>
        <p:txBody>
          <a:bodyPr/>
          <a:lstStyle/>
          <a:p>
            <a:r>
              <a:rPr lang="tr-TR" sz="1800" b="1" dirty="0" err="1">
                <a:effectLst/>
                <a:latin typeface="Cambria" panose="02040503050406030204" pitchFamily="18" charset="0"/>
              </a:rPr>
              <a:t>İşçinin</a:t>
            </a:r>
            <a:r>
              <a:rPr lang="tr-TR" sz="1800" b="1" dirty="0">
                <a:effectLst/>
                <a:latin typeface="Cambria" panose="02040503050406030204" pitchFamily="18" charset="0"/>
              </a:rPr>
              <a:t> </a:t>
            </a:r>
            <a:r>
              <a:rPr lang="tr-TR" sz="1800" b="1" dirty="0" err="1">
                <a:effectLst/>
                <a:latin typeface="Cambria" panose="02040503050406030204" pitchFamily="18" charset="0"/>
              </a:rPr>
              <a:t>İşe</a:t>
            </a:r>
            <a:r>
              <a:rPr lang="tr-TR" sz="1800" b="1" dirty="0">
                <a:effectLst/>
                <a:latin typeface="Cambria" panose="02040503050406030204" pitchFamily="18" charset="0"/>
              </a:rPr>
              <a:t> </a:t>
            </a:r>
            <a:r>
              <a:rPr lang="tr-TR" sz="1800" b="1" dirty="0" err="1">
                <a:effectLst/>
                <a:latin typeface="Cambria" panose="02040503050406030204" pitchFamily="18" charset="0"/>
              </a:rPr>
              <a:t>Başlatılmaması</a:t>
            </a:r>
            <a:r>
              <a:rPr lang="tr-TR" sz="1800" b="1" dirty="0">
                <a:effectLst/>
                <a:latin typeface="Cambria" panose="02040503050406030204" pitchFamily="18" charset="0"/>
              </a:rPr>
              <a:t> </a:t>
            </a:r>
          </a:p>
          <a:p>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başvurusu</a:t>
            </a:r>
            <a:r>
              <a:rPr lang="tr-TR" sz="1800" dirty="0">
                <a:effectLst/>
                <a:latin typeface="Cambria" panose="02040503050406030204" pitchFamily="18" charset="0"/>
              </a:rPr>
              <a:t> </a:t>
            </a:r>
            <a:r>
              <a:rPr lang="tr-TR" sz="1800" dirty="0" err="1">
                <a:effectLst/>
                <a:latin typeface="Cambria" panose="02040503050406030204" pitchFamily="18" charset="0"/>
              </a:rPr>
              <a:t>üzerine</a:t>
            </a:r>
            <a:r>
              <a:rPr lang="tr-TR" sz="1800" dirty="0">
                <a:effectLst/>
                <a:latin typeface="Cambria" panose="02040503050406030204" pitchFamily="18" charset="0"/>
              </a:rPr>
              <a:t> </a:t>
            </a:r>
            <a:r>
              <a:rPr lang="tr-TR" sz="1800" b="1" dirty="0" err="1">
                <a:effectLst/>
                <a:latin typeface="Cambria" panose="02040503050406030204" pitchFamily="18" charset="0"/>
              </a:rPr>
              <a:t>işçiyi</a:t>
            </a:r>
            <a:r>
              <a:rPr lang="tr-TR" sz="1800" b="1" dirty="0">
                <a:effectLst/>
                <a:latin typeface="Cambria" panose="02040503050406030204" pitchFamily="18" charset="0"/>
              </a:rPr>
              <a:t> bir ay </a:t>
            </a:r>
            <a:r>
              <a:rPr lang="tr-TR" sz="1800" b="1" dirty="0" err="1">
                <a:effectLst/>
                <a:latin typeface="Cambria" panose="02040503050406030204" pitchFamily="18" charset="0"/>
              </a:rPr>
              <a:t>içinde</a:t>
            </a:r>
            <a:r>
              <a:rPr lang="tr-TR" sz="1800" b="1" dirty="0">
                <a:effectLst/>
                <a:latin typeface="Cambria" panose="02040503050406030204" pitchFamily="18" charset="0"/>
              </a:rPr>
              <a:t> </a:t>
            </a:r>
            <a:r>
              <a:rPr lang="tr-TR" sz="1800" b="1" dirty="0" err="1">
                <a:effectLst/>
                <a:latin typeface="Cambria" panose="02040503050406030204" pitchFamily="18" charset="0"/>
              </a:rPr>
              <a:t>işe</a:t>
            </a:r>
            <a:r>
              <a:rPr lang="tr-TR" sz="1800" b="1" dirty="0">
                <a:effectLst/>
                <a:latin typeface="Cambria" panose="02040503050406030204" pitchFamily="18" charset="0"/>
              </a:rPr>
              <a:t> </a:t>
            </a:r>
            <a:r>
              <a:rPr lang="tr-TR" sz="1800" b="1" dirty="0" err="1">
                <a:effectLst/>
                <a:latin typeface="Cambria" panose="02040503050406030204" pitchFamily="18" charset="0"/>
              </a:rPr>
              <a:t>başlatmaz</a:t>
            </a:r>
            <a:r>
              <a:rPr lang="tr-TR" sz="1800" b="1" dirty="0">
                <a:effectLst/>
                <a:latin typeface="Cambria" panose="02040503050406030204" pitchFamily="18" charset="0"/>
              </a:rPr>
              <a:t> ise iş </a:t>
            </a:r>
            <a:r>
              <a:rPr lang="tr-TR" sz="1800" b="1" dirty="0" err="1">
                <a:effectLst/>
                <a:latin typeface="Cambria" panose="02040503050406030204" pitchFamily="18" charset="0"/>
              </a:rPr>
              <a:t>sözleşmesi</a:t>
            </a:r>
            <a:r>
              <a:rPr lang="tr-TR" sz="1800" b="1" dirty="0">
                <a:effectLst/>
                <a:latin typeface="Cambria" panose="02040503050406030204" pitchFamily="18" charset="0"/>
              </a:rPr>
              <a:t> </a:t>
            </a:r>
            <a:r>
              <a:rPr lang="tr-TR" sz="1800" b="1" dirty="0" err="1">
                <a:effectLst/>
                <a:latin typeface="Cambria" panose="02040503050406030204" pitchFamily="18" charset="0"/>
              </a:rPr>
              <a:t>işveren</a:t>
            </a:r>
            <a:r>
              <a:rPr lang="tr-TR" sz="1800" b="1" dirty="0">
                <a:effectLst/>
                <a:latin typeface="Cambria" panose="02040503050406030204" pitchFamily="18" charset="0"/>
              </a:rPr>
              <a:t>- ce </a:t>
            </a:r>
            <a:r>
              <a:rPr lang="tr-TR" sz="1800" b="1" dirty="0" err="1">
                <a:effectLst/>
                <a:latin typeface="Cambria" panose="02040503050406030204" pitchFamily="18" charset="0"/>
              </a:rPr>
              <a:t>feshedilmis</a:t>
            </a:r>
            <a:r>
              <a:rPr lang="tr-TR" sz="1800" b="1" dirty="0">
                <a:effectLst/>
                <a:latin typeface="Cambria" panose="02040503050406030204" pitchFamily="18" charset="0"/>
              </a:rPr>
              <a:t>̧ sayılacaktır </a:t>
            </a:r>
            <a:endParaRPr lang="tr-TR" dirty="0"/>
          </a:p>
          <a:p>
            <a:r>
              <a:rPr lang="tr-TR" sz="1800" b="1" dirty="0" err="1">
                <a:effectLst/>
                <a:latin typeface="Cambria" panose="02040503050406030204" pitchFamily="18" charset="0"/>
              </a:rPr>
              <a:t>iİ̧çiye</a:t>
            </a:r>
            <a:r>
              <a:rPr lang="tr-TR" sz="1800" b="1" dirty="0">
                <a:effectLst/>
                <a:latin typeface="Cambria" panose="02040503050406030204" pitchFamily="18" charset="0"/>
              </a:rPr>
              <a:t> en </a:t>
            </a:r>
            <a:r>
              <a:rPr lang="tr-TR" sz="1800" b="1" dirty="0" err="1">
                <a:effectLst/>
                <a:latin typeface="Cambria" panose="02040503050406030204" pitchFamily="18" charset="0"/>
              </a:rPr>
              <a:t>çok</a:t>
            </a:r>
            <a:r>
              <a:rPr lang="tr-TR" sz="1800" b="1" dirty="0">
                <a:effectLst/>
                <a:latin typeface="Cambria" panose="02040503050406030204" pitchFamily="18" charset="0"/>
              </a:rPr>
              <a:t> </a:t>
            </a:r>
            <a:r>
              <a:rPr lang="tr-TR" sz="1800" b="1" dirty="0" err="1">
                <a:effectLst/>
                <a:latin typeface="Cambria" panose="02040503050406030204" pitchFamily="18" charset="0"/>
              </a:rPr>
              <a:t>dört</a:t>
            </a:r>
            <a:r>
              <a:rPr lang="tr-TR" sz="1800" b="1" dirty="0">
                <a:effectLst/>
                <a:latin typeface="Cambria" panose="02040503050406030204" pitchFamily="18" charset="0"/>
              </a:rPr>
              <a:t> aya kadar </a:t>
            </a:r>
            <a:r>
              <a:rPr lang="tr-TR" sz="1800" b="1" dirty="0" err="1">
                <a:effectLst/>
                <a:latin typeface="Cambria" panose="02040503050406030204" pitchFamily="18" charset="0"/>
              </a:rPr>
              <a:t>doğmus</a:t>
            </a:r>
            <a:r>
              <a:rPr lang="tr-TR" sz="1800" b="1" dirty="0">
                <a:effectLst/>
                <a:latin typeface="Cambria" panose="02040503050406030204" pitchFamily="18" charset="0"/>
              </a:rPr>
              <a:t>̧ bulunan </a:t>
            </a:r>
            <a:r>
              <a:rPr lang="tr-TR" sz="1800" b="1" dirty="0" err="1">
                <a:effectLst/>
                <a:latin typeface="Cambria" panose="02040503050406030204" pitchFamily="18" charset="0"/>
              </a:rPr>
              <a:t>ücret</a:t>
            </a:r>
            <a:r>
              <a:rPr lang="tr-TR" sz="1800" b="1" dirty="0">
                <a:effectLst/>
                <a:latin typeface="Cambria" panose="02040503050406030204" pitchFamily="18" charset="0"/>
              </a:rPr>
              <a:t> (</a:t>
            </a:r>
            <a:r>
              <a:rPr lang="tr-TR" sz="1800" b="1" dirty="0" err="1">
                <a:effectLst/>
                <a:latin typeface="Cambria" panose="02040503050406030204" pitchFamily="18" charset="0"/>
              </a:rPr>
              <a:t>boşta</a:t>
            </a:r>
            <a:r>
              <a:rPr lang="tr-TR" sz="1800" b="1" dirty="0">
                <a:effectLst/>
                <a:latin typeface="Cambria" panose="02040503050406030204" pitchFamily="18" charset="0"/>
              </a:rPr>
              <a:t> </a:t>
            </a:r>
            <a:r>
              <a:rPr lang="tr-TR" sz="1800" b="1" dirty="0" err="1">
                <a:effectLst/>
                <a:latin typeface="Cambria" panose="02040503050406030204" pitchFamily="18" charset="0"/>
              </a:rPr>
              <a:t>geçen</a:t>
            </a:r>
            <a:r>
              <a:rPr lang="tr-TR" sz="1800" b="1" dirty="0">
                <a:effectLst/>
                <a:latin typeface="Cambria" panose="02040503050406030204" pitchFamily="18" charset="0"/>
              </a:rPr>
              <a:t> </a:t>
            </a:r>
            <a:r>
              <a:rPr lang="tr-TR" sz="1800" b="1" dirty="0" err="1">
                <a:effectLst/>
                <a:latin typeface="Cambria" panose="02040503050406030204" pitchFamily="18" charset="0"/>
              </a:rPr>
              <a:t>süre</a:t>
            </a:r>
            <a:r>
              <a:rPr lang="tr-TR" sz="1800" b="1" dirty="0">
                <a:effectLst/>
                <a:latin typeface="Cambria" panose="02040503050406030204" pitchFamily="18" charset="0"/>
              </a:rPr>
              <a:t> </a:t>
            </a:r>
            <a:r>
              <a:rPr lang="tr-TR" sz="1800" b="1" dirty="0" err="1">
                <a:effectLst/>
                <a:latin typeface="Cambria" panose="02040503050406030204" pitchFamily="18" charset="0"/>
              </a:rPr>
              <a:t>ücreti</a:t>
            </a:r>
            <a:r>
              <a:rPr lang="tr-TR" sz="1800" b="1" dirty="0">
                <a:effectLst/>
                <a:latin typeface="Cambria" panose="02040503050406030204" pitchFamily="18" charset="0"/>
              </a:rPr>
              <a:t>) ve </a:t>
            </a:r>
            <a:r>
              <a:rPr lang="tr-TR" sz="1800" b="1" dirty="0" err="1">
                <a:effectLst/>
                <a:latin typeface="Cambria" panose="02040503050406030204" pitchFamily="18" charset="0"/>
              </a:rPr>
              <a:t>diğer</a:t>
            </a:r>
            <a:r>
              <a:rPr lang="tr-TR" sz="1800" b="1" dirty="0">
                <a:effectLst/>
                <a:latin typeface="Cambria" panose="02040503050406030204" pitchFamily="18" charset="0"/>
              </a:rPr>
              <a:t> haklarının yanı sıra en az </a:t>
            </a:r>
            <a:r>
              <a:rPr lang="tr-TR" sz="1800" b="1" dirty="0" err="1">
                <a:effectLst/>
                <a:latin typeface="Cambria" panose="02040503050406030204" pitchFamily="18" charset="0"/>
              </a:rPr>
              <a:t>dört</a:t>
            </a:r>
            <a:r>
              <a:rPr lang="tr-TR" sz="1800" b="1" dirty="0">
                <a:effectLst/>
                <a:latin typeface="Cambria" panose="02040503050406030204" pitchFamily="18" charset="0"/>
              </a:rPr>
              <a:t> aylık ve en </a:t>
            </a:r>
            <a:r>
              <a:rPr lang="tr-TR" sz="1800" b="1" dirty="0" err="1">
                <a:effectLst/>
                <a:latin typeface="Cambria" panose="02040503050406030204" pitchFamily="18" charset="0"/>
              </a:rPr>
              <a:t>çok</a:t>
            </a:r>
            <a:r>
              <a:rPr lang="tr-TR" sz="1800" b="1" dirty="0">
                <a:effectLst/>
                <a:latin typeface="Cambria" panose="02040503050406030204" pitchFamily="18" charset="0"/>
              </a:rPr>
              <a:t> sekiz aylık </a:t>
            </a:r>
            <a:r>
              <a:rPr lang="tr-TR" sz="1800" b="1" dirty="0" err="1">
                <a:effectLst/>
                <a:latin typeface="Cambria" panose="02040503050406030204" pitchFamily="18" charset="0"/>
              </a:rPr>
              <a:t>ücreti</a:t>
            </a:r>
            <a:r>
              <a:rPr lang="tr-TR" sz="1800" b="1" dirty="0">
                <a:effectLst/>
                <a:latin typeface="Cambria" panose="02040503050406030204" pitchFamily="18" charset="0"/>
              </a:rPr>
              <a:t> tutarında tazminat </a:t>
            </a:r>
            <a:r>
              <a:rPr lang="tr-TR" sz="1800" b="1" dirty="0" err="1">
                <a:effectLst/>
                <a:latin typeface="Cambria" panose="02040503050406030204" pitchFamily="18" charset="0"/>
              </a:rPr>
              <a:t>ödemekle</a:t>
            </a:r>
            <a:r>
              <a:rPr lang="tr-TR" sz="1800" b="1" dirty="0">
                <a:effectLst/>
                <a:latin typeface="Cambria" panose="02040503050406030204" pitchFamily="18" charset="0"/>
              </a:rPr>
              <a:t> </a:t>
            </a:r>
            <a:r>
              <a:rPr lang="tr-TR" sz="1800" b="1" dirty="0" err="1">
                <a:effectLst/>
                <a:latin typeface="Cambria" panose="02040503050406030204" pitchFamily="18" charset="0"/>
              </a:rPr>
              <a:t>yükümlu</a:t>
            </a:r>
            <a:r>
              <a:rPr lang="tr-TR" sz="1800" b="1" dirty="0">
                <a:effectLst/>
                <a:latin typeface="Cambria" panose="02040503050406030204" pitchFamily="18" charset="0"/>
              </a:rPr>
              <a:t>̈ </a:t>
            </a:r>
            <a:r>
              <a:rPr lang="tr-TR" sz="1800" dirty="0">
                <a:effectLst/>
                <a:latin typeface="Cambria" panose="02040503050406030204" pitchFamily="18" charset="0"/>
              </a:rPr>
              <a:t>olmaktadır. </a:t>
            </a:r>
            <a:endParaRPr lang="tr-TR" dirty="0"/>
          </a:p>
          <a:p>
            <a:endParaRPr lang="tr-TR" dirty="0"/>
          </a:p>
        </p:txBody>
      </p:sp>
    </p:spTree>
    <p:extLst>
      <p:ext uri="{BB962C8B-B14F-4D97-AF65-F5344CB8AC3E}">
        <p14:creationId xmlns:p14="http://schemas.microsoft.com/office/powerpoint/2010/main" val="739412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8C5602-AF20-308D-B6CA-4EBB51E667E5}"/>
              </a:ext>
            </a:extLst>
          </p:cNvPr>
          <p:cNvSpPr>
            <a:spLocks noGrp="1"/>
          </p:cNvSpPr>
          <p:nvPr>
            <p:ph type="title"/>
          </p:nvPr>
        </p:nvSpPr>
        <p:spPr/>
        <p:txBody>
          <a:bodyPr/>
          <a:lstStyle/>
          <a:p>
            <a:pPr algn="ctr"/>
            <a:r>
              <a:rPr lang="tr-TR" sz="1800" b="1" dirty="0">
                <a:latin typeface="Graphik"/>
              </a:rPr>
              <a:t>İŞ</a:t>
            </a:r>
            <a:r>
              <a:rPr lang="tr-TR" sz="1800" b="1" dirty="0">
                <a:effectLst/>
                <a:latin typeface="Graphik"/>
              </a:rPr>
              <a:t> SÖZLEŞMESİNİN HAKLI NEDENLE DERHAL FESHİ </a:t>
            </a:r>
            <a:br>
              <a:rPr lang="tr-TR" dirty="0"/>
            </a:br>
            <a:endParaRPr lang="tr-TR" dirty="0"/>
          </a:p>
        </p:txBody>
      </p:sp>
      <p:sp>
        <p:nvSpPr>
          <p:cNvPr id="3" name="İçerik Yer Tutucusu 2">
            <a:extLst>
              <a:ext uri="{FF2B5EF4-FFF2-40B4-BE49-F238E27FC236}">
                <a16:creationId xmlns:a16="http://schemas.microsoft.com/office/drawing/2014/main" id="{25F22F39-ADCD-308D-F760-2EF78288869F}"/>
              </a:ext>
            </a:extLst>
          </p:cNvPr>
          <p:cNvSpPr>
            <a:spLocks noGrp="1"/>
          </p:cNvSpPr>
          <p:nvPr>
            <p:ph idx="1"/>
          </p:nvPr>
        </p:nvSpPr>
        <p:spPr/>
        <p:txBody>
          <a:bodyPr>
            <a:normAutofit lnSpcReduction="10000"/>
          </a:bodyPr>
          <a:lstStyle/>
          <a:p>
            <a:r>
              <a:rPr lang="tr-TR" dirty="0" err="1">
                <a:effectLst/>
                <a:latin typeface="Cambria" panose="02040503050406030204" pitchFamily="18" charset="0"/>
              </a:rPr>
              <a:t>Süresi</a:t>
            </a:r>
            <a:r>
              <a:rPr lang="tr-TR" dirty="0">
                <a:effectLst/>
                <a:latin typeface="Cambria" panose="02040503050406030204" pitchFamily="18" charset="0"/>
              </a:rPr>
              <a:t> belirli ya da belirsiz olsun iş </a:t>
            </a:r>
            <a:r>
              <a:rPr lang="tr-TR" dirty="0" err="1">
                <a:effectLst/>
                <a:latin typeface="Cambria" panose="02040503050406030204" pitchFamily="18" charset="0"/>
              </a:rPr>
              <a:t>sözleşmesinin</a:t>
            </a:r>
            <a:r>
              <a:rPr lang="tr-TR" dirty="0">
                <a:effectLst/>
                <a:latin typeface="Cambria" panose="02040503050406030204" pitchFamily="18" charset="0"/>
              </a:rPr>
              <a:t> haklı nedenle feshedilebilmesi </a:t>
            </a:r>
            <a:r>
              <a:rPr lang="tr-TR" dirty="0" err="1">
                <a:effectLst/>
                <a:latin typeface="Cambria" panose="02040503050406030204" pitchFamily="18" charset="0"/>
              </a:rPr>
              <a:t>için</a:t>
            </a:r>
            <a:r>
              <a:rPr lang="tr-TR" dirty="0">
                <a:effectLst/>
                <a:latin typeface="Cambria" panose="02040503050406030204" pitchFamily="18" charset="0"/>
              </a:rPr>
              <a:t>, </a:t>
            </a:r>
            <a:r>
              <a:rPr lang="tr-TR" b="1" dirty="0">
                <a:effectLst/>
                <a:latin typeface="Cambria" panose="02040503050406030204" pitchFamily="18" charset="0"/>
              </a:rPr>
              <a:t>taraflardan biri </a:t>
            </a:r>
            <a:r>
              <a:rPr lang="tr-TR" b="1" dirty="0" err="1">
                <a:effectLst/>
                <a:latin typeface="Cambria" panose="02040503050406030204" pitchFamily="18" charset="0"/>
              </a:rPr>
              <a:t>açısından</a:t>
            </a:r>
            <a:r>
              <a:rPr lang="tr-TR" b="1" dirty="0">
                <a:effectLst/>
                <a:latin typeface="Cambria" panose="02040503050406030204" pitchFamily="18" charset="0"/>
              </a:rPr>
              <a:t> </a:t>
            </a:r>
            <a:r>
              <a:rPr lang="tr-TR" b="1" dirty="0" err="1">
                <a:effectLst/>
                <a:latin typeface="Cambria" panose="02040503050406030204" pitchFamily="18" charset="0"/>
              </a:rPr>
              <a:t>dürüstlük</a:t>
            </a:r>
            <a:r>
              <a:rPr lang="tr-TR" b="1" dirty="0">
                <a:effectLst/>
                <a:latin typeface="Cambria" panose="02040503050406030204" pitchFamily="18" charset="0"/>
              </a:rPr>
              <a:t> kuralı </a:t>
            </a:r>
            <a:r>
              <a:rPr lang="tr-TR" b="1" dirty="0" err="1">
                <a:effectLst/>
                <a:latin typeface="Cambria" panose="02040503050406030204" pitchFamily="18" charset="0"/>
              </a:rPr>
              <a:t>gereği</a:t>
            </a:r>
            <a:r>
              <a:rPr lang="tr-TR" b="1" dirty="0">
                <a:effectLst/>
                <a:latin typeface="Cambria" panose="02040503050406030204" pitchFamily="18" charset="0"/>
              </a:rPr>
              <a:t> </a:t>
            </a:r>
            <a:r>
              <a:rPr lang="tr-TR" b="1" dirty="0" err="1">
                <a:effectLst/>
                <a:latin typeface="Cambria" panose="02040503050406030204" pitchFamily="18" charset="0"/>
              </a:rPr>
              <a:t>sözleşme</a:t>
            </a:r>
            <a:r>
              <a:rPr lang="tr-TR" b="1" dirty="0">
                <a:effectLst/>
                <a:latin typeface="Cambria" panose="02040503050406030204" pitchFamily="18" charset="0"/>
              </a:rPr>
              <a:t> </a:t>
            </a:r>
            <a:r>
              <a:rPr lang="tr-TR" b="1" dirty="0" err="1">
                <a:effectLst/>
                <a:latin typeface="Cambria" panose="02040503050406030204" pitchFamily="18" charset="0"/>
              </a:rPr>
              <a:t>ilişkisine</a:t>
            </a:r>
            <a:r>
              <a:rPr lang="tr-TR" b="1" dirty="0">
                <a:effectLst/>
                <a:latin typeface="Cambria" panose="02040503050406030204" pitchFamily="18" charset="0"/>
              </a:rPr>
              <a:t> devamın beklenilemez hale gelmesi </a:t>
            </a:r>
            <a:r>
              <a:rPr lang="tr-TR" dirty="0">
                <a:effectLst/>
                <a:latin typeface="Cambria" panose="02040503050406030204" pitchFamily="18" charset="0"/>
              </a:rPr>
              <a:t>gerekir. </a:t>
            </a:r>
          </a:p>
          <a:p>
            <a:r>
              <a:rPr lang="tr-TR" dirty="0">
                <a:latin typeface="Cambria" panose="02040503050406030204" pitchFamily="18" charset="0"/>
              </a:rPr>
              <a:t>T</a:t>
            </a:r>
            <a:r>
              <a:rPr lang="tr-TR" dirty="0">
                <a:effectLst/>
                <a:latin typeface="Cambria" panose="02040503050406030204" pitchFamily="18" charset="0"/>
              </a:rPr>
              <a:t>araflar arasında bulunması gereken </a:t>
            </a:r>
            <a:r>
              <a:rPr lang="tr-TR" b="1" dirty="0" err="1">
                <a:effectLst/>
                <a:latin typeface="Cambria" panose="02040503050406030204" pitchFamily="18" charset="0"/>
              </a:rPr>
              <a:t>güven</a:t>
            </a:r>
            <a:r>
              <a:rPr lang="tr-TR" b="1" dirty="0">
                <a:effectLst/>
                <a:latin typeface="Cambria" panose="02040503050406030204" pitchFamily="18" charset="0"/>
              </a:rPr>
              <a:t> </a:t>
            </a:r>
            <a:r>
              <a:rPr lang="tr-TR" b="1" dirty="0" err="1">
                <a:effectLst/>
                <a:latin typeface="Cambria" panose="02040503050406030204" pitchFamily="18" charset="0"/>
              </a:rPr>
              <a:t>ilişkisinin</a:t>
            </a:r>
            <a:r>
              <a:rPr lang="tr-TR" b="1" dirty="0">
                <a:effectLst/>
                <a:latin typeface="Cambria" panose="02040503050406030204" pitchFamily="18" charset="0"/>
              </a:rPr>
              <a:t> </a:t>
            </a:r>
            <a:r>
              <a:rPr lang="tr-TR" b="1" dirty="0" err="1">
                <a:effectLst/>
                <a:latin typeface="Cambria" panose="02040503050406030204" pitchFamily="18" charset="0"/>
              </a:rPr>
              <a:t>çöktüğu</a:t>
            </a:r>
            <a:r>
              <a:rPr lang="tr-TR" b="1" dirty="0">
                <a:effectLst/>
                <a:latin typeface="Cambria" panose="02040503050406030204" pitchFamily="18" charset="0"/>
              </a:rPr>
              <a:t>̈ durumlarda </a:t>
            </a:r>
            <a:r>
              <a:rPr lang="tr-TR" dirty="0">
                <a:effectLst/>
                <a:latin typeface="Cambria" panose="02040503050406030204" pitchFamily="18" charset="0"/>
              </a:rPr>
              <a:t>iş </a:t>
            </a:r>
            <a:r>
              <a:rPr lang="tr-TR" dirty="0" err="1">
                <a:effectLst/>
                <a:latin typeface="Cambria" panose="02040503050406030204" pitchFamily="18" charset="0"/>
              </a:rPr>
              <a:t>sözleşmesinin</a:t>
            </a:r>
            <a:r>
              <a:rPr lang="tr-TR" dirty="0">
                <a:effectLst/>
                <a:latin typeface="Cambria" panose="02040503050406030204" pitchFamily="18" charset="0"/>
              </a:rPr>
              <a:t> feshi </a:t>
            </a:r>
            <a:r>
              <a:rPr lang="tr-TR" dirty="0" err="1">
                <a:effectLst/>
                <a:latin typeface="Cambria" panose="02040503050406030204" pitchFamily="18" charset="0"/>
              </a:rPr>
              <a:t>için</a:t>
            </a:r>
            <a:r>
              <a:rPr lang="tr-TR" dirty="0">
                <a:effectLst/>
                <a:latin typeface="Cambria" panose="02040503050406030204" pitchFamily="18" charset="0"/>
              </a:rPr>
              <a:t> haklı fesih nedeni vardır.</a:t>
            </a:r>
          </a:p>
          <a:p>
            <a:r>
              <a:rPr lang="tr-TR" dirty="0" err="1">
                <a:effectLst/>
                <a:latin typeface="Cambria" panose="02040503050406030204" pitchFamily="18" charset="0"/>
              </a:rPr>
              <a:t>İs</a:t>
            </a:r>
            <a:r>
              <a:rPr lang="tr-TR" dirty="0">
                <a:effectLst/>
                <a:latin typeface="Cambria" panose="02040503050406030204" pitchFamily="18" charset="0"/>
              </a:rPr>
              <a:t>̧ Kanunu’nun 24. maddesi </a:t>
            </a:r>
            <a:r>
              <a:rPr lang="tr-TR" dirty="0" err="1">
                <a:effectLst/>
                <a:latin typeface="Cambria" panose="02040503050406030204" pitchFamily="18" charset="0"/>
              </a:rPr>
              <a:t>işçinin</a:t>
            </a:r>
            <a:r>
              <a:rPr lang="tr-TR" dirty="0">
                <a:effectLst/>
                <a:latin typeface="Cambria" panose="02040503050406030204" pitchFamily="18" charset="0"/>
              </a:rPr>
              <a:t>, 25. maddesi ise </a:t>
            </a:r>
            <a:r>
              <a:rPr lang="tr-TR" dirty="0" err="1">
                <a:effectLst/>
                <a:latin typeface="Cambria" panose="02040503050406030204" pitchFamily="18" charset="0"/>
              </a:rPr>
              <a:t>işverenin</a:t>
            </a:r>
            <a:r>
              <a:rPr lang="tr-TR" dirty="0">
                <a:effectLst/>
                <a:latin typeface="Cambria" panose="02040503050406030204" pitchFamily="18" charset="0"/>
              </a:rPr>
              <a:t> iş </a:t>
            </a:r>
            <a:r>
              <a:rPr lang="tr-TR" dirty="0" err="1">
                <a:effectLst/>
                <a:latin typeface="Cambria" panose="02040503050406030204" pitchFamily="18" charset="0"/>
              </a:rPr>
              <a:t>sözleşmesini</a:t>
            </a:r>
            <a:r>
              <a:rPr lang="tr-TR" dirty="0">
                <a:effectLst/>
                <a:latin typeface="Cambria" panose="02040503050406030204" pitchFamily="18" charset="0"/>
              </a:rPr>
              <a:t> haklı nedenle derhal feshini </a:t>
            </a:r>
            <a:r>
              <a:rPr lang="tr-TR" dirty="0" err="1">
                <a:effectLst/>
                <a:latin typeface="Cambria" panose="02040503050406030204" pitchFamily="18" charset="0"/>
              </a:rPr>
              <a:t>düzenlemektedir</a:t>
            </a:r>
            <a:r>
              <a:rPr lang="tr-TR" dirty="0">
                <a:effectLst/>
                <a:latin typeface="Cambria" panose="02040503050406030204" pitchFamily="18" charset="0"/>
              </a:rPr>
              <a:t>. </a:t>
            </a:r>
            <a:endParaRPr lang="tr-TR" dirty="0"/>
          </a:p>
          <a:p>
            <a:r>
              <a:rPr lang="tr-TR" dirty="0"/>
              <a:t>Derhal fesih </a:t>
            </a:r>
            <a:r>
              <a:rPr lang="tr-TR" dirty="0">
                <a:effectLst/>
                <a:latin typeface="Cambria" panose="02040503050406030204" pitchFamily="18" charset="0"/>
              </a:rPr>
              <a:t>hakkın kullanım </a:t>
            </a:r>
            <a:r>
              <a:rPr lang="tr-TR" dirty="0" err="1">
                <a:effectLst/>
                <a:latin typeface="Cambria" panose="02040503050406030204" pitchFamily="18" charset="0"/>
              </a:rPr>
              <a:t>süresi</a:t>
            </a:r>
            <a:r>
              <a:rPr lang="tr-TR" dirty="0">
                <a:effectLst/>
                <a:latin typeface="Cambria" panose="02040503050406030204" pitchFamily="18" charset="0"/>
              </a:rPr>
              <a:t> </a:t>
            </a:r>
            <a:r>
              <a:rPr lang="tr-TR" dirty="0" err="1">
                <a:effectLst/>
                <a:latin typeface="Cambria" panose="02040503050406030204" pitchFamily="18" charset="0"/>
              </a:rPr>
              <a:t>açısından</a:t>
            </a:r>
            <a:r>
              <a:rPr lang="tr-TR" dirty="0">
                <a:effectLst/>
                <a:latin typeface="Cambria" panose="02040503050406030204" pitchFamily="18" charset="0"/>
              </a:rPr>
              <a:t> ise iş </a:t>
            </a:r>
            <a:r>
              <a:rPr lang="tr-TR" dirty="0" err="1">
                <a:effectLst/>
                <a:latin typeface="Cambria" panose="02040503050406030204" pitchFamily="18" charset="0"/>
              </a:rPr>
              <a:t>sözleşmesinin</a:t>
            </a:r>
            <a:r>
              <a:rPr lang="tr-TR" dirty="0">
                <a:effectLst/>
                <a:latin typeface="Cambria" panose="02040503050406030204" pitchFamily="18" charset="0"/>
              </a:rPr>
              <a:t> sadece </a:t>
            </a:r>
            <a:r>
              <a:rPr lang="tr-TR" b="1" dirty="0">
                <a:effectLst/>
                <a:latin typeface="Cambria" panose="02040503050406030204" pitchFamily="18" charset="0"/>
              </a:rPr>
              <a:t>ahlak ve iyi niyet kurallarına uymayan hal ve benzerleri uyarınca haklı nedenle feshinde, fesih hakkının kullanılması altı iş </a:t>
            </a:r>
            <a:r>
              <a:rPr lang="tr-TR" b="1" dirty="0" err="1">
                <a:effectLst/>
                <a:latin typeface="Cambria" panose="02040503050406030204" pitchFamily="18" charset="0"/>
              </a:rPr>
              <a:t>günlük</a:t>
            </a:r>
            <a:r>
              <a:rPr lang="tr-TR" b="1" dirty="0">
                <a:effectLst/>
                <a:latin typeface="Cambria" panose="02040503050406030204" pitchFamily="18" charset="0"/>
              </a:rPr>
              <a:t> ve bir yıllık olmak </a:t>
            </a:r>
            <a:r>
              <a:rPr lang="tr-TR" b="1" dirty="0" err="1">
                <a:effectLst/>
                <a:latin typeface="Cambria" panose="02040503050406030204" pitchFamily="18" charset="0"/>
              </a:rPr>
              <a:t>üzere</a:t>
            </a:r>
            <a:r>
              <a:rPr lang="tr-TR" b="1" dirty="0">
                <a:effectLst/>
                <a:latin typeface="Cambria" panose="02040503050406030204" pitchFamily="18" charset="0"/>
              </a:rPr>
              <a:t> iki farklı hak </a:t>
            </a:r>
            <a:r>
              <a:rPr lang="tr-TR" b="1" dirty="0" err="1">
                <a:effectLst/>
                <a:latin typeface="Cambria" panose="02040503050406030204" pitchFamily="18" charset="0"/>
              </a:rPr>
              <a:t>düşürücu</a:t>
            </a:r>
            <a:r>
              <a:rPr lang="tr-TR" b="1" dirty="0">
                <a:effectLst/>
                <a:latin typeface="Cambria" panose="02040503050406030204" pitchFamily="18" charset="0"/>
              </a:rPr>
              <a:t>̈ </a:t>
            </a:r>
            <a:r>
              <a:rPr lang="tr-TR" b="1" dirty="0" err="1">
                <a:effectLst/>
                <a:latin typeface="Cambria" panose="02040503050406030204" pitchFamily="18" charset="0"/>
              </a:rPr>
              <a:t>süreye</a:t>
            </a:r>
            <a:r>
              <a:rPr lang="tr-TR" b="1" dirty="0">
                <a:effectLst/>
                <a:latin typeface="Cambria" panose="02040503050406030204" pitchFamily="18" charset="0"/>
              </a:rPr>
              <a:t> tabidir.</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1711074341"/>
      </p:ext>
    </p:extLst>
  </p:cSld>
  <p:clrMapOvr>
    <a:masterClrMapping/>
  </p:clrMapOvr>
</p:sld>
</file>

<file path=ppt/theme/theme1.xml><?xml version="1.0" encoding="utf-8"?>
<a:theme xmlns:a="http://schemas.openxmlformats.org/drawingml/2006/main" name="Kırpma">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Kırpma</Template>
  <TotalTime>17204</TotalTime>
  <Words>30918</Words>
  <Application>Microsoft Macintosh PowerPoint</Application>
  <PresentationFormat>Geniş ekran</PresentationFormat>
  <Paragraphs>535</Paragraphs>
  <Slides>105</Slides>
  <Notes>56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105</vt:i4>
      </vt:variant>
    </vt:vector>
  </HeadingPairs>
  <TitlesOfParts>
    <vt:vector size="114" baseType="lpstr">
      <vt:lpstr>Calibri</vt:lpstr>
      <vt:lpstr>Cambria</vt:lpstr>
      <vt:lpstr>Franklin Gothic Book</vt:lpstr>
      <vt:lpstr>Google Sans</vt:lpstr>
      <vt:lpstr>Graphik</vt:lpstr>
      <vt:lpstr>Times New Roman</vt:lpstr>
      <vt:lpstr>Wingdings</vt:lpstr>
      <vt:lpstr>ZapDingbatsNormal</vt:lpstr>
      <vt:lpstr>Kırpma</vt:lpstr>
      <vt:lpstr>3. BÖLÜM İŞ SÖZLEŞMESİ VE TÜRLERİ  İŞ SÖZLEŞMESİNİN TANIMI, UNSURLARI, ŞEKLİ VE ÖZELLİKLERİ   </vt:lpstr>
      <vt:lpstr>PowerPoint Sunusu</vt:lpstr>
      <vt:lpstr>İŞ SÖZLEŞMESİNİN KURULMASI VE ŞEKLİ  </vt:lpstr>
      <vt:lpstr>İŞ SÖZLEŞMELERİNDE ŞEKİL</vt:lpstr>
      <vt:lpstr>İŞ SÖZLEŞMESİNİN ÖZELLİKLERİ  </vt:lpstr>
      <vt:lpstr>İŞ SÖZLEŞMESİNİN TARAFLARI VE SÖZLEŞMENİN DEVRİ  </vt:lpstr>
      <vt:lpstr>İŞ SÖZLEŞMESİNİN TÜRLERİ   SÜREKLİ-SÜREKSİZ İŞ SÖZLEŞMESİ  </vt:lpstr>
      <vt:lpstr>BELİRLİ-BELİRSİZ İŞ SÖZLEŞMESİ  </vt:lpstr>
      <vt:lpstr>Belirli Süreli Belirsiz Süreli İş Sözleşmesi</vt:lpstr>
      <vt:lpstr>OBJEKTİF KOŞULLAR  </vt:lpstr>
      <vt:lpstr>AZAMİ-ASGARİ SÜRELİ İŞ SÖZLEŞMESİ  </vt:lpstr>
      <vt:lpstr>TAM-KISMİ SÜRELİ İŞ SÖZLEŞMESİ  </vt:lpstr>
      <vt:lpstr>PowerPoint Sunusu</vt:lpstr>
      <vt:lpstr>ÇAĞRI ÜZERİNE ÇALIŞMA  </vt:lpstr>
      <vt:lpstr>DENEME SÜRELİ İŞ SÖZLEŞMESİ  </vt:lpstr>
      <vt:lpstr>TAKIM SÖZLEŞMESİ  </vt:lpstr>
      <vt:lpstr>UZAKTAN ÇALIŞMA  </vt:lpstr>
      <vt:lpstr>GEÇİCİ İŞ İLİŞKİSİ  </vt:lpstr>
      <vt:lpstr>GEÇİCİ İŞ İLİŞKİSİ KURMA YASAKLARI  </vt:lpstr>
      <vt:lpstr>MESLEKİ AMAÇ TAŞIMAYAN GEÇİCİ İŞ İLİŞKİSİ  </vt:lpstr>
      <vt:lpstr>MEVSİMLİK İŞ SÖZLEŞMESİ  </vt:lpstr>
      <vt:lpstr>4.BÖLÜM TARAFLARIN SÖZLEŞMEDEN DOĞAN BORÇLARI   İŞ SÖZLEŞMESİNDEN DOĞAN BORÇLAR  İŞÇİNİN BORÇLARI</vt:lpstr>
      <vt:lpstr>PowerPoint Sunusu</vt:lpstr>
      <vt:lpstr>İTAAT BORCU</vt:lpstr>
      <vt:lpstr>SADAKAT BORCU  </vt:lpstr>
      <vt:lpstr>PowerPoint Sunusu</vt:lpstr>
      <vt:lpstr>PowerPoint Sunusu</vt:lpstr>
      <vt:lpstr>REKABET ETMEME BORCU   </vt:lpstr>
      <vt:lpstr>REKABET YASAĞI SÖZLEŞMESİNİN GEÇERLİLİK KOŞULLARI </vt:lpstr>
      <vt:lpstr>Rekabet Yasağına Aykırılığın Sonuçları</vt:lpstr>
      <vt:lpstr>PowerPoint Sunusu</vt:lpstr>
      <vt:lpstr>İŞVERENİN BORÇLARI   ÜCRET ÖDEME  </vt:lpstr>
      <vt:lpstr>ÜCRET TÜRLERİ</vt:lpstr>
      <vt:lpstr>PowerPoint Sunusu</vt:lpstr>
      <vt:lpstr>ÜCRETİN BELİRLENMESİNE İLİŞKİN YÖNTEMLER    </vt:lpstr>
      <vt:lpstr>PowerPoint Sunusu</vt:lpstr>
      <vt:lpstr>Ücretin Miktarı ve Ödenmesi</vt:lpstr>
      <vt:lpstr> ÜCRETİN ÖDENMEMESİ</vt:lpstr>
      <vt:lpstr>ÜCRETE İLİŞKİN ZAMANAŞIMI</vt:lpstr>
      <vt:lpstr>İŞVERENİN İŞÇİYİ GÖZETME (KORUMA) BORCU  </vt:lpstr>
      <vt:lpstr>PowerPoint Sunusu</vt:lpstr>
      <vt:lpstr>PowerPoint Sunusu</vt:lpstr>
      <vt:lpstr>PowerPoint Sunusu</vt:lpstr>
      <vt:lpstr>PowerPoint Sunusu</vt:lpstr>
      <vt:lpstr>PowerPoint Sunusu</vt:lpstr>
      <vt:lpstr>PowerPoint Sunusu</vt:lpstr>
      <vt:lpstr>PowerPoint Sunusu</vt:lpstr>
      <vt:lpstr>EŞİT DAVRANMA BORCU   </vt:lpstr>
      <vt:lpstr>PowerPoint Sunusu</vt:lpstr>
      <vt:lpstr>PowerPoint Sunusu</vt:lpstr>
      <vt:lpstr>PowerPoint Sunusu</vt:lpstr>
      <vt:lpstr>İŞVERENİN DİĞER BORÇLARI</vt:lpstr>
      <vt:lpstr>5.BÖLÜM İŞİN DÜZENLENMESİ ÇALIŞMA VE DİNLENME SÜRELERİ</vt:lpstr>
      <vt:lpstr>PowerPoint Sunusu</vt:lpstr>
      <vt:lpstr>ÖZELLİK GÖSTEREN ÇALIŞMA SÜRELERİ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FAZLA SAATLERLE ÇALIŞMANIN İSPATI  </vt:lpstr>
      <vt:lpstr>PowerPoint Sunusu</vt:lpstr>
      <vt:lpstr>PowerPoint Sunusu</vt:lpstr>
      <vt:lpstr>FAZLA ÇALIŞMA ÜCRETİ  </vt:lpstr>
      <vt:lpstr>PowerPoint Sunusu</vt:lpstr>
      <vt:lpstr>PowerPoint Sunusu</vt:lpstr>
      <vt:lpstr>DİNLENME SÜRELERİ  </vt:lpstr>
      <vt:lpstr>HAFTA TATİLİ  </vt:lpstr>
      <vt:lpstr>PowerPoint Sunusu</vt:lpstr>
      <vt:lpstr>ULUSAL BAYRAM VE GENEL TATİLLER  </vt:lpstr>
      <vt:lpstr>PowerPoint Sunusu</vt:lpstr>
      <vt:lpstr>YILLIK ÜCRETLİ İZİN  </vt:lpstr>
      <vt:lpstr>PowerPoint Sunusu</vt:lpstr>
      <vt:lpstr>PowerPoint Sunusu</vt:lpstr>
      <vt:lpstr>6.BÖLÜM İŞ SÖZLEŞMESİNİN SONA ERMESİ  FESİH DIŞI SONA ERME HALLERİ  </vt:lpstr>
      <vt:lpstr>BELİRLİ SÜRENİN SONA ERMESİ  </vt:lpstr>
      <vt:lpstr>ÖLÜM  </vt:lpstr>
      <vt:lpstr>PowerPoint Sunusu</vt:lpstr>
      <vt:lpstr>İş Sözleşmesinin Fesih ile Sona Ermesi</vt:lpstr>
      <vt:lpstr>İŞ GÜVENCESİ KAPSAMINDA OLAN VE OLMAYAN İŞÇİLERE UYGULANAN ORTAK HÜKÜMLER</vt:lpstr>
      <vt:lpstr>PowerPoint Sunusu</vt:lpstr>
      <vt:lpstr>PowerPoint Sunusu</vt:lpstr>
      <vt:lpstr>PowerPoint Sunusu</vt:lpstr>
      <vt:lpstr>PowerPoint Sunusu</vt:lpstr>
      <vt:lpstr>FESİH HAKKININ KÖTÜYE KULLANILMASI </vt:lpstr>
      <vt:lpstr>İŞ GÜVENCESİ</vt:lpstr>
      <vt:lpstr>PowerPoint Sunusu</vt:lpstr>
      <vt:lpstr>Geçerli Fesih Nedenleri  </vt:lpstr>
      <vt:lpstr>PowerPoint Sunusu</vt:lpstr>
      <vt:lpstr>PowerPoint Sunusu</vt:lpstr>
      <vt:lpstr>Fesihte Uyulacak Usul</vt:lpstr>
      <vt:lpstr>FESİH BİLDİRİMİNE İTİRAZ VE GEÇERSİZ FESHİN SONUÇLARI </vt:lpstr>
      <vt:lpstr>PowerPoint Sunusu</vt:lpstr>
      <vt:lpstr>PowerPoint Sunusu</vt:lpstr>
      <vt:lpstr>İŞ SÖZLEŞMESİNİN HAKLI NEDENLE DERHAL FESHİ  </vt:lpstr>
      <vt:lpstr>İşçinin Haklı Nedenle Derhal Feshi</vt:lpstr>
      <vt:lpstr>PowerPoint Sunusu</vt:lpstr>
      <vt:lpstr>Kıdem Tazminatı</vt:lpstr>
      <vt:lpstr>PowerPoint Sunusu</vt:lpstr>
      <vt:lpstr>İbraname</vt:lpstr>
      <vt:lpstr>Belirli Süreli İş Sözleşmesinin Süresinden Önce Haklı Neden Olmaksızın Feshi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hukukunda uzman arabulucuk</dc:title>
  <dc:creator>Av. Dr. Polat İŞOĞLU</dc:creator>
  <cp:lastModifiedBy>Av. Dr. Polat İŞOĞLU</cp:lastModifiedBy>
  <cp:revision>358</cp:revision>
  <dcterms:created xsi:type="dcterms:W3CDTF">2023-04-29T08:18:04Z</dcterms:created>
  <dcterms:modified xsi:type="dcterms:W3CDTF">2023-11-06T06:20:08Z</dcterms:modified>
</cp:coreProperties>
</file>