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4"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FC7564-72DD-433D-88BA-2E7A1B1F37BD}" type="datetimeFigureOut">
              <a:rPr lang="tr-TR" smtClean="0"/>
              <a:t>18.02.2025</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09461-420E-4617-B595-70D40FA3DD98}" type="slidenum">
              <a:rPr lang="tr-TR" smtClean="0"/>
              <a:t>‹#›</a:t>
            </a:fld>
            <a:endParaRPr lang="tr-TR"/>
          </a:p>
        </p:txBody>
      </p:sp>
    </p:spTree>
    <p:extLst>
      <p:ext uri="{BB962C8B-B14F-4D97-AF65-F5344CB8AC3E}">
        <p14:creationId xmlns:p14="http://schemas.microsoft.com/office/powerpoint/2010/main" val="1717942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111</a:t>
            </a:r>
          </a:p>
        </p:txBody>
      </p:sp>
      <p:sp>
        <p:nvSpPr>
          <p:cNvPr id="4" name="Slide Number Placeholder 3"/>
          <p:cNvSpPr>
            <a:spLocks noGrp="1"/>
          </p:cNvSpPr>
          <p:nvPr>
            <p:ph type="sldNum" sz="quarter" idx="10"/>
          </p:nvPr>
        </p:nvSpPr>
        <p:spPr/>
        <p:txBody>
          <a:bodyPr/>
          <a:lstStyle/>
          <a:p>
            <a:fld id="{C2109461-420E-4617-B595-70D40FA3DD98}" type="slidenum">
              <a:rPr lang="tr-TR" smtClean="0"/>
              <a:t>23</a:t>
            </a:fld>
            <a:endParaRPr lang="tr-TR"/>
          </a:p>
        </p:txBody>
      </p:sp>
    </p:spTree>
    <p:extLst>
      <p:ext uri="{BB962C8B-B14F-4D97-AF65-F5344CB8AC3E}">
        <p14:creationId xmlns:p14="http://schemas.microsoft.com/office/powerpoint/2010/main" val="2304505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F2B496-FF89-4FDB-8060-3574063663B8}"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4764F7-3314-4264-BB1C-2066F437EC1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F2B496-FF89-4FDB-8060-3574063663B8}"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F2B496-FF89-4FDB-8060-3574063663B8}"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F2B496-FF89-4FDB-8060-3574063663B8}"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F2B496-FF89-4FDB-8060-3574063663B8}"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4764F7-3314-4264-BB1C-2066F437EC1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F2B496-FF89-4FDB-8060-3574063663B8}"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F2B496-FF89-4FDB-8060-3574063663B8}"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4764F7-3314-4264-BB1C-2066F437EC1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F2B496-FF89-4FDB-8060-3574063663B8}"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2B496-FF89-4FDB-8060-3574063663B8}"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F2B496-FF89-4FDB-8060-3574063663B8}"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4764F7-3314-4264-BB1C-2066F437EC1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F2B496-FF89-4FDB-8060-3574063663B8}"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4764F7-3314-4264-BB1C-2066F437EC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7F2B496-FF89-4FDB-8060-3574063663B8}" type="datetimeFigureOut">
              <a:rPr lang="en-US" smtClean="0"/>
              <a:t>2/18/2025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54764F7-3314-4264-BB1C-2066F437EC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70C0"/>
                </a:solidFill>
              </a:rPr>
              <a:t>PASSIVE VOICE</a:t>
            </a:r>
            <a:br>
              <a:rPr lang="en-US" dirty="0">
                <a:solidFill>
                  <a:srgbClr val="0070C0"/>
                </a:solidFill>
              </a:rPr>
            </a:br>
            <a:endParaRPr lang="en-US" dirty="0">
              <a:solidFill>
                <a:srgbClr val="0070C0"/>
              </a:solidFill>
            </a:endParaRPr>
          </a:p>
        </p:txBody>
      </p:sp>
      <p:sp>
        <p:nvSpPr>
          <p:cNvPr id="3" name="Subtitle 2"/>
          <p:cNvSpPr>
            <a:spLocks noGrp="1"/>
          </p:cNvSpPr>
          <p:nvPr>
            <p:ph type="subTitle" idx="1"/>
          </p:nvPr>
        </p:nvSpPr>
        <p:spPr/>
        <p:txBody>
          <a:bodyPr/>
          <a:lstStyle/>
          <a:p>
            <a:r>
              <a:rPr lang="tr-TR" dirty="0"/>
              <a:t>EDİLGEN YAPILAR</a:t>
            </a:r>
            <a:endParaRPr lang="en-US" dirty="0"/>
          </a:p>
        </p:txBody>
      </p:sp>
    </p:spTree>
    <p:extLst>
      <p:ext uri="{BB962C8B-B14F-4D97-AF65-F5344CB8AC3E}">
        <p14:creationId xmlns:p14="http://schemas.microsoft.com/office/powerpoint/2010/main" val="67962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en-US" b="1" dirty="0">
                <a:solidFill>
                  <a:srgbClr val="0070C0"/>
                </a:solidFill>
              </a:rPr>
              <a:t>Case 2 - Ends in "l": ("ın/in/un/</a:t>
            </a:r>
            <a:r>
              <a:rPr lang="en-US" b="1" dirty="0" err="1">
                <a:solidFill>
                  <a:srgbClr val="0070C0"/>
                </a:solidFill>
              </a:rPr>
              <a:t>ün</a:t>
            </a:r>
            <a:r>
              <a:rPr lang="en-US" b="1" dirty="0">
                <a:solidFill>
                  <a:srgbClr val="0070C0"/>
                </a:solidFill>
              </a:rPr>
              <a:t>")</a:t>
            </a:r>
            <a:endParaRPr lang="tr-TR" b="1" dirty="0">
              <a:solidFill>
                <a:srgbClr val="0070C0"/>
              </a:solidFill>
            </a:endParaRPr>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24744"/>
            <a:ext cx="7848871" cy="3960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5172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US" dirty="0">
                <a:solidFill>
                  <a:srgbClr val="0070C0"/>
                </a:solidFill>
              </a:rPr>
              <a:t>Case 3 - Ends in consonant: ("</a:t>
            </a:r>
            <a:r>
              <a:rPr lang="en-US" dirty="0" err="1">
                <a:solidFill>
                  <a:srgbClr val="0070C0"/>
                </a:solidFill>
              </a:rPr>
              <a:t>ıl</a:t>
            </a:r>
            <a:r>
              <a:rPr lang="en-US" dirty="0">
                <a:solidFill>
                  <a:srgbClr val="0070C0"/>
                </a:solidFill>
              </a:rPr>
              <a:t>/</a:t>
            </a:r>
            <a:r>
              <a:rPr lang="en-US" dirty="0" err="1">
                <a:solidFill>
                  <a:srgbClr val="0070C0"/>
                </a:solidFill>
              </a:rPr>
              <a:t>il</a:t>
            </a:r>
            <a:r>
              <a:rPr lang="en-US" dirty="0">
                <a:solidFill>
                  <a:srgbClr val="0070C0"/>
                </a:solidFill>
              </a:rPr>
              <a:t>/</a:t>
            </a:r>
            <a:r>
              <a:rPr lang="en-US" dirty="0" err="1">
                <a:solidFill>
                  <a:srgbClr val="0070C0"/>
                </a:solidFill>
              </a:rPr>
              <a:t>ul</a:t>
            </a:r>
            <a:r>
              <a:rPr lang="en-US" dirty="0">
                <a:solidFill>
                  <a:srgbClr val="0070C0"/>
                </a:solidFill>
              </a:rPr>
              <a:t>/</a:t>
            </a:r>
            <a:r>
              <a:rPr lang="en-US" dirty="0" err="1">
                <a:solidFill>
                  <a:srgbClr val="0070C0"/>
                </a:solidFill>
              </a:rPr>
              <a:t>ül</a:t>
            </a:r>
            <a:r>
              <a:rPr lang="en-US" dirty="0">
                <a:solidFill>
                  <a:srgbClr val="0070C0"/>
                </a:solidFill>
              </a:rPr>
              <a:t>")</a:t>
            </a:r>
            <a:endParaRPr lang="tr-TR" dirty="0">
              <a:solidFill>
                <a:srgbClr val="0070C0"/>
              </a:solidFill>
            </a:endParaRP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12776"/>
            <a:ext cx="7632847" cy="4032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640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en-US" b="1" dirty="0"/>
              <a:t>Turkish Passive Agent - </a:t>
            </a:r>
            <a:r>
              <a:rPr lang="en-US" b="1" i="1" u="sng" dirty="0"/>
              <a:t>tar</a:t>
            </a:r>
            <a:r>
              <a:rPr lang="tr-TR" b="1" i="1" u="sng" dirty="0"/>
              <a:t>a</a:t>
            </a:r>
            <a:r>
              <a:rPr lang="en-US" b="1" i="1" u="sng" dirty="0" err="1"/>
              <a:t>fından</a:t>
            </a:r>
            <a:r>
              <a:rPr lang="en-US" b="1" i="1" u="sng" dirty="0"/>
              <a:t> </a:t>
            </a:r>
            <a:r>
              <a:rPr lang="tr-TR" b="1" i="1" u="sng" dirty="0"/>
              <a:t>(</a:t>
            </a:r>
            <a:r>
              <a:rPr lang="en-US" b="1" dirty="0"/>
              <a:t>by</a:t>
            </a:r>
            <a:r>
              <a:rPr lang="tr-TR" b="1" dirty="0"/>
              <a:t>)</a:t>
            </a:r>
            <a:endParaRPr lang="en-US" b="1" dirty="0"/>
          </a:p>
          <a:p>
            <a:r>
              <a:rPr lang="en-US" dirty="0"/>
              <a:t>Turkish has a particular construction in the Passive to denote the agent acting on the subject.</a:t>
            </a:r>
            <a:endParaRPr lang="tr-TR" dirty="0"/>
          </a:p>
          <a:p>
            <a:endParaRPr lang="tr-TR" dirty="0"/>
          </a:p>
          <a:p>
            <a:endParaRPr lang="en-US" dirty="0"/>
          </a:p>
          <a:p>
            <a:pPr marL="0" indent="0">
              <a:buNone/>
            </a:pPr>
            <a:r>
              <a:rPr lang="en-US" dirty="0"/>
              <a:t>Proper Nouns:</a:t>
            </a:r>
          </a:p>
          <a:p>
            <a:r>
              <a:rPr lang="en-US" b="1" dirty="0"/>
              <a:t>Ali </a:t>
            </a:r>
            <a:r>
              <a:rPr lang="en-US" b="1" dirty="0" err="1"/>
              <a:t>tarafından</a:t>
            </a:r>
            <a:r>
              <a:rPr lang="en-US" b="1" dirty="0"/>
              <a:t> </a:t>
            </a:r>
            <a:r>
              <a:rPr lang="tr-TR" b="1" dirty="0"/>
              <a:t>      </a:t>
            </a:r>
            <a:r>
              <a:rPr lang="en-US" b="1" dirty="0"/>
              <a:t>by Ali. </a:t>
            </a:r>
            <a:endParaRPr lang="tr-TR" b="1" dirty="0"/>
          </a:p>
          <a:p>
            <a:pPr marL="0" indent="0">
              <a:buNone/>
            </a:pPr>
            <a:r>
              <a:rPr lang="en-US" b="1" dirty="0"/>
              <a:t>are NOT suffixed with the ownership</a:t>
            </a:r>
            <a:r>
              <a:rPr lang="tr-TR" b="1" dirty="0"/>
              <a:t> </a:t>
            </a:r>
            <a:r>
              <a:rPr lang="en-US" b="1" dirty="0"/>
              <a:t>[genitive] ‑in ‑ın ‑un ‑</a:t>
            </a:r>
            <a:r>
              <a:rPr lang="en-US" b="1" dirty="0" err="1"/>
              <a:t>ün</a:t>
            </a:r>
            <a:endParaRPr lang="en-US" b="1" dirty="0"/>
          </a:p>
        </p:txBody>
      </p:sp>
      <p:sp>
        <p:nvSpPr>
          <p:cNvPr id="2" name="Right Arrow 1"/>
          <p:cNvSpPr/>
          <p:nvPr/>
        </p:nvSpPr>
        <p:spPr>
          <a:xfrm rot="5400000">
            <a:off x="1848842" y="2551758"/>
            <a:ext cx="36004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361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620688"/>
            <a:ext cx="8604448" cy="5196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5965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568952" cy="576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219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8280920" cy="5832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662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tr-TR" b="1" u="sng" dirty="0">
                <a:solidFill>
                  <a:srgbClr val="0070C0"/>
                </a:solidFill>
              </a:rPr>
              <a:t>What about intransitive verbs?</a:t>
            </a:r>
          </a:p>
          <a:p>
            <a:pPr marL="0" indent="0">
              <a:lnSpc>
                <a:spcPct val="150000"/>
              </a:lnSpc>
              <a:buNone/>
            </a:pPr>
            <a:r>
              <a:rPr lang="tr-TR" dirty="0"/>
              <a:t>1-denizde yüzülür</a:t>
            </a:r>
          </a:p>
          <a:p>
            <a:pPr marL="0" indent="0">
              <a:lnSpc>
                <a:spcPct val="150000"/>
              </a:lnSpc>
              <a:buNone/>
            </a:pPr>
            <a:r>
              <a:rPr lang="tr-TR" dirty="0"/>
              <a:t>2-iş’e saat sekizde başlanır</a:t>
            </a:r>
          </a:p>
          <a:p>
            <a:pPr marL="0" indent="0">
              <a:lnSpc>
                <a:spcPct val="150000"/>
              </a:lnSpc>
              <a:buNone/>
            </a:pPr>
            <a:r>
              <a:rPr lang="tr-TR" dirty="0"/>
              <a:t>3-Pazar günleri dinlenilir</a:t>
            </a:r>
          </a:p>
          <a:p>
            <a:pPr marL="0" indent="0">
              <a:lnSpc>
                <a:spcPct val="150000"/>
              </a:lnSpc>
              <a:buNone/>
            </a:pPr>
            <a:r>
              <a:rPr lang="tr-TR" dirty="0"/>
              <a:t>4-Böyle güneşli bir günde pikniğe gidilir</a:t>
            </a:r>
          </a:p>
          <a:p>
            <a:pPr marL="0" indent="0">
              <a:lnSpc>
                <a:spcPct val="150000"/>
              </a:lnSpc>
              <a:buNone/>
            </a:pPr>
            <a:r>
              <a:rPr lang="tr-TR" dirty="0"/>
              <a:t>5-güzele bakılır</a:t>
            </a:r>
          </a:p>
          <a:p>
            <a:pPr marL="0" indent="0">
              <a:lnSpc>
                <a:spcPct val="150000"/>
              </a:lnSpc>
              <a:buNone/>
            </a:pPr>
            <a:r>
              <a:rPr lang="tr-TR" dirty="0"/>
              <a:t>6-Pazartesi günleri erken kalkılır</a:t>
            </a:r>
          </a:p>
          <a:p>
            <a:pPr marL="0" indent="0">
              <a:lnSpc>
                <a:spcPct val="150000"/>
              </a:lnSpc>
              <a:buNone/>
            </a:pPr>
            <a:r>
              <a:rPr lang="tr-TR" dirty="0"/>
              <a:t>7-böyle bir gürültüde uyun</a:t>
            </a:r>
            <a:r>
              <a:rPr lang="tr-TR" dirty="0">
                <a:solidFill>
                  <a:srgbClr val="C00000"/>
                </a:solidFill>
              </a:rPr>
              <a:t>maz</a:t>
            </a:r>
          </a:p>
          <a:p>
            <a:pPr marL="0" indent="0">
              <a:lnSpc>
                <a:spcPct val="150000"/>
              </a:lnSpc>
              <a:buNone/>
            </a:pPr>
            <a:r>
              <a:rPr lang="tr-TR" dirty="0"/>
              <a:t>8- onun lafına bakıl</a:t>
            </a:r>
            <a:r>
              <a:rPr lang="tr-TR" dirty="0">
                <a:solidFill>
                  <a:srgbClr val="C00000"/>
                </a:solidFill>
              </a:rPr>
              <a:t>maz</a:t>
            </a:r>
            <a:endParaRPr lang="en-US" dirty="0"/>
          </a:p>
        </p:txBody>
      </p:sp>
    </p:spTree>
    <p:extLst>
      <p:ext uri="{BB962C8B-B14F-4D97-AF65-F5344CB8AC3E}">
        <p14:creationId xmlns:p14="http://schemas.microsoft.com/office/powerpoint/2010/main" val="419736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pPr>
              <a:lnSpc>
                <a:spcPct val="150000"/>
              </a:lnSpc>
            </a:pPr>
            <a:r>
              <a:rPr lang="tr-TR" dirty="0"/>
              <a:t>1-it is </a:t>
            </a:r>
            <a:r>
              <a:rPr lang="tr-TR" dirty="0">
                <a:solidFill>
                  <a:srgbClr val="00B050"/>
                </a:solidFill>
              </a:rPr>
              <a:t>possible (natural) </a:t>
            </a:r>
            <a:r>
              <a:rPr lang="tr-TR" dirty="0"/>
              <a:t>to swim in the sea.</a:t>
            </a:r>
          </a:p>
          <a:p>
            <a:pPr>
              <a:lnSpc>
                <a:spcPct val="150000"/>
              </a:lnSpc>
            </a:pPr>
            <a:r>
              <a:rPr lang="tr-TR" dirty="0"/>
              <a:t>2- it is a </a:t>
            </a:r>
            <a:r>
              <a:rPr lang="tr-TR" dirty="0">
                <a:solidFill>
                  <a:srgbClr val="00B0F0"/>
                </a:solidFill>
              </a:rPr>
              <a:t>rule</a:t>
            </a:r>
            <a:r>
              <a:rPr lang="tr-TR" dirty="0"/>
              <a:t> to start work at eight.</a:t>
            </a:r>
          </a:p>
          <a:p>
            <a:pPr>
              <a:lnSpc>
                <a:spcPct val="150000"/>
              </a:lnSpc>
            </a:pPr>
            <a:r>
              <a:rPr lang="tr-TR" dirty="0"/>
              <a:t>3- it is </a:t>
            </a:r>
            <a:r>
              <a:rPr lang="tr-TR" dirty="0">
                <a:solidFill>
                  <a:srgbClr val="FF0000"/>
                </a:solidFill>
              </a:rPr>
              <a:t>customary</a:t>
            </a:r>
            <a:r>
              <a:rPr lang="tr-TR" dirty="0"/>
              <a:t> to have a rest on sundays</a:t>
            </a:r>
          </a:p>
          <a:p>
            <a:pPr>
              <a:lnSpc>
                <a:spcPct val="150000"/>
              </a:lnSpc>
            </a:pPr>
            <a:r>
              <a:rPr lang="tr-TR" dirty="0"/>
              <a:t>4-it is </a:t>
            </a:r>
            <a:r>
              <a:rPr lang="tr-TR" dirty="0">
                <a:solidFill>
                  <a:srgbClr val="FFC000"/>
                </a:solidFill>
              </a:rPr>
              <a:t>advisable (natural)</a:t>
            </a:r>
            <a:r>
              <a:rPr lang="tr-TR" dirty="0"/>
              <a:t> to go for a picnic on such a sunny day.</a:t>
            </a:r>
          </a:p>
          <a:p>
            <a:pPr>
              <a:lnSpc>
                <a:spcPct val="150000"/>
              </a:lnSpc>
            </a:pPr>
            <a:r>
              <a:rPr lang="tr-TR" dirty="0"/>
              <a:t>5-it is </a:t>
            </a:r>
            <a:r>
              <a:rPr lang="tr-TR" dirty="0">
                <a:solidFill>
                  <a:srgbClr val="0070C0"/>
                </a:solidFill>
              </a:rPr>
              <a:t>natural </a:t>
            </a:r>
            <a:r>
              <a:rPr lang="tr-TR" dirty="0"/>
              <a:t>to look at the beautiful</a:t>
            </a:r>
          </a:p>
          <a:p>
            <a:pPr>
              <a:lnSpc>
                <a:spcPct val="150000"/>
              </a:lnSpc>
            </a:pPr>
            <a:r>
              <a:rPr lang="tr-TR" dirty="0"/>
              <a:t>6-it is </a:t>
            </a:r>
            <a:r>
              <a:rPr lang="tr-TR" dirty="0">
                <a:solidFill>
                  <a:schemeClr val="tx2"/>
                </a:solidFill>
              </a:rPr>
              <a:t>a rule </a:t>
            </a:r>
            <a:r>
              <a:rPr lang="tr-TR" dirty="0"/>
              <a:t>to get up early on Mondays</a:t>
            </a:r>
          </a:p>
          <a:p>
            <a:pPr>
              <a:lnSpc>
                <a:spcPct val="150000"/>
              </a:lnSpc>
            </a:pPr>
            <a:r>
              <a:rPr lang="tr-TR" dirty="0"/>
              <a:t>7- it is </a:t>
            </a:r>
            <a:r>
              <a:rPr lang="tr-TR" dirty="0">
                <a:solidFill>
                  <a:srgbClr val="7030A0"/>
                </a:solidFill>
              </a:rPr>
              <a:t>impossible</a:t>
            </a:r>
            <a:r>
              <a:rPr lang="tr-TR" dirty="0"/>
              <a:t> to sleep in such a noise</a:t>
            </a:r>
          </a:p>
          <a:p>
            <a:pPr>
              <a:lnSpc>
                <a:spcPct val="150000"/>
              </a:lnSpc>
            </a:pPr>
            <a:r>
              <a:rPr lang="tr-TR" dirty="0"/>
              <a:t>8- it is </a:t>
            </a:r>
            <a:r>
              <a:rPr lang="tr-TR" dirty="0">
                <a:solidFill>
                  <a:srgbClr val="C00000"/>
                </a:solidFill>
              </a:rPr>
              <a:t>natural (advisible) </a:t>
            </a:r>
            <a:r>
              <a:rPr lang="tr-TR" i="1" u="sng" dirty="0"/>
              <a:t>not to mind </a:t>
            </a:r>
            <a:r>
              <a:rPr lang="tr-TR" dirty="0"/>
              <a:t>what he says</a:t>
            </a:r>
          </a:p>
        </p:txBody>
      </p:sp>
    </p:spTree>
    <p:extLst>
      <p:ext uri="{BB962C8B-B14F-4D97-AF65-F5344CB8AC3E}">
        <p14:creationId xmlns:p14="http://schemas.microsoft.com/office/powerpoint/2010/main" val="75786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sz="4000" dirty="0">
              <a:solidFill>
                <a:srgbClr val="000000"/>
              </a:solidFill>
            </a:endParaRPr>
          </a:p>
          <a:p>
            <a:r>
              <a:rPr lang="en-US" dirty="0"/>
              <a:t>Note: The English adverb “not” is expressed in Turkish either as [me, ma] or [</a:t>
            </a:r>
            <a:r>
              <a:rPr lang="en-US" dirty="0" err="1"/>
              <a:t>mez</a:t>
            </a:r>
            <a:r>
              <a:rPr lang="en-US" dirty="0"/>
              <a:t>, </a:t>
            </a:r>
            <a:r>
              <a:rPr lang="en-US" dirty="0" err="1"/>
              <a:t>maz</a:t>
            </a:r>
            <a:r>
              <a:rPr lang="en-US" dirty="0"/>
              <a:t>] adverbial negative making allomorphs, or the adverb “</a:t>
            </a:r>
            <a:r>
              <a:rPr lang="en-US" dirty="0" err="1"/>
              <a:t>değil</a:t>
            </a:r>
            <a:r>
              <a:rPr lang="en-US" dirty="0"/>
              <a:t>” is used in place of these allomorphs. Additionally, as there are not interrogative adverbial allomorphs like “mi, </a:t>
            </a:r>
            <a:r>
              <a:rPr lang="en-US" dirty="0" err="1"/>
              <a:t>mı</a:t>
            </a:r>
            <a:r>
              <a:rPr lang="en-US" dirty="0"/>
              <a:t>, </a:t>
            </a:r>
            <a:r>
              <a:rPr lang="en-US" dirty="0" err="1"/>
              <a:t>mü</a:t>
            </a:r>
            <a:r>
              <a:rPr lang="en-US" dirty="0"/>
              <a:t>, mu” in English, a positive or negative English verb formation is trans-formed into a question form, such as “</a:t>
            </a:r>
            <a:r>
              <a:rPr lang="en-US" b="1" dirty="0"/>
              <a:t>You are a teacher.” </a:t>
            </a:r>
            <a:r>
              <a:rPr lang="en-US" dirty="0">
                <a:latin typeface="Cambria Math"/>
              </a:rPr>
              <a:t>↻ </a:t>
            </a:r>
            <a:r>
              <a:rPr lang="en-US" b="1" dirty="0"/>
              <a:t>“Are you a teacher?”, </a:t>
            </a:r>
            <a:r>
              <a:rPr lang="en-US" dirty="0"/>
              <a:t>etc. </a:t>
            </a:r>
            <a:endParaRPr lang="tr-TR" dirty="0"/>
          </a:p>
        </p:txBody>
      </p:sp>
    </p:spTree>
    <p:extLst>
      <p:ext uri="{BB962C8B-B14F-4D97-AF65-F5344CB8AC3E}">
        <p14:creationId xmlns:p14="http://schemas.microsoft.com/office/powerpoint/2010/main" val="4152733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Translate the sentences into English</a:t>
            </a:r>
          </a:p>
        </p:txBody>
      </p:sp>
      <p:sp>
        <p:nvSpPr>
          <p:cNvPr id="3" name="Content Placeholder 2"/>
          <p:cNvSpPr>
            <a:spLocks noGrp="1"/>
          </p:cNvSpPr>
          <p:nvPr>
            <p:ph idx="1"/>
          </p:nvPr>
        </p:nvSpPr>
        <p:spPr/>
        <p:txBody>
          <a:bodyPr/>
          <a:lstStyle/>
          <a:p>
            <a:pPr marL="0" indent="0">
              <a:lnSpc>
                <a:spcPct val="200000"/>
              </a:lnSpc>
              <a:buNone/>
            </a:pPr>
            <a:r>
              <a:rPr lang="tr-TR" dirty="0"/>
              <a:t>1- AIDS'in olası nedenlerine ilişkin son zamanlarda epeyce araştırma yapılmıştır.</a:t>
            </a:r>
          </a:p>
          <a:p>
            <a:pPr marL="0" indent="0">
              <a:lnSpc>
                <a:spcPct val="200000"/>
              </a:lnSpc>
              <a:buNone/>
            </a:pPr>
            <a:r>
              <a:rPr lang="tr-TR" dirty="0"/>
              <a:t>2- Belediyece, yeni metro projesi ile ilgili olarak bir araştırma yapılmasına karar verildi.</a:t>
            </a:r>
          </a:p>
          <a:p>
            <a:pPr marL="0" indent="0">
              <a:lnSpc>
                <a:spcPct val="200000"/>
              </a:lnSpc>
              <a:buNone/>
            </a:pPr>
            <a:r>
              <a:rPr lang="tr-TR" dirty="0"/>
              <a:t>3- Polise yanlış adres verilmiş olduğu açıktı.</a:t>
            </a:r>
          </a:p>
          <a:p>
            <a:pPr marL="0" indent="0">
              <a:lnSpc>
                <a:spcPct val="200000"/>
              </a:lnSpc>
              <a:buNone/>
            </a:pPr>
            <a:r>
              <a:rPr lang="tr-TR" dirty="0"/>
              <a:t>4- Her yıl ona bir yaş günü armağanı verilmiştir.</a:t>
            </a:r>
          </a:p>
        </p:txBody>
      </p:sp>
    </p:spTree>
    <p:extLst>
      <p:ext uri="{BB962C8B-B14F-4D97-AF65-F5344CB8AC3E}">
        <p14:creationId xmlns:p14="http://schemas.microsoft.com/office/powerpoint/2010/main" val="485863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marL="0" indent="0">
              <a:buNone/>
            </a:pPr>
            <a:r>
              <a:rPr lang="tr-TR" dirty="0"/>
              <a:t>In English:</a:t>
            </a:r>
          </a:p>
          <a:p>
            <a:pPr marL="0" indent="0">
              <a:buNone/>
            </a:pPr>
            <a:endParaRPr lang="tr-TR" dirty="0"/>
          </a:p>
          <a:p>
            <a:r>
              <a:rPr lang="tr-TR" dirty="0"/>
              <a:t>We form the passive voice by putting the verb </a:t>
            </a:r>
            <a:r>
              <a:rPr lang="tr-TR" b="1" dirty="0"/>
              <a:t>to be</a:t>
            </a:r>
            <a:r>
              <a:rPr lang="tr-TR" dirty="0"/>
              <a:t> in the same tense as the active verb and adding the past participle of the active </a:t>
            </a:r>
            <a:r>
              <a:rPr lang="tr-TR" dirty="0" err="1"/>
              <a:t>verb</a:t>
            </a:r>
            <a:r>
              <a:rPr lang="tr-TR" dirty="0"/>
              <a:t>.</a:t>
            </a:r>
          </a:p>
          <a:p>
            <a:endParaRPr lang="tr-TR" dirty="0"/>
          </a:p>
          <a:p>
            <a:endParaRPr lang="tr-TR" dirty="0"/>
          </a:p>
          <a:p>
            <a:pPr marL="0" indent="0">
              <a:buNone/>
            </a:pPr>
            <a:endParaRPr lang="tr-TR" dirty="0"/>
          </a:p>
          <a:p>
            <a:r>
              <a:rPr lang="tr-TR" dirty="0"/>
              <a:t>The subject of the active verb becomes the </a:t>
            </a:r>
            <a:r>
              <a:rPr lang="tr-TR" b="1" dirty="0"/>
              <a:t>«agent» </a:t>
            </a:r>
            <a:r>
              <a:rPr lang="tr-TR" dirty="0"/>
              <a:t>of the passive verb and is generally preceded by  </a:t>
            </a:r>
            <a:r>
              <a:rPr lang="tr-TR" b="1" dirty="0"/>
              <a:t>«by». </a:t>
            </a:r>
          </a:p>
          <a:p>
            <a:pPr marL="0" indent="0">
              <a:buNone/>
            </a:pPr>
            <a:endParaRPr lang="en-US" dirty="0"/>
          </a:p>
        </p:txBody>
      </p:sp>
    </p:spTree>
    <p:extLst>
      <p:ext uri="{BB962C8B-B14F-4D97-AF65-F5344CB8AC3E}">
        <p14:creationId xmlns:p14="http://schemas.microsoft.com/office/powerpoint/2010/main" val="34334509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Suggestions for English translations</a:t>
            </a:r>
          </a:p>
        </p:txBody>
      </p:sp>
      <p:sp>
        <p:nvSpPr>
          <p:cNvPr id="3" name="Content Placeholder 2"/>
          <p:cNvSpPr>
            <a:spLocks noGrp="1"/>
          </p:cNvSpPr>
          <p:nvPr>
            <p:ph idx="1"/>
          </p:nvPr>
        </p:nvSpPr>
        <p:spPr/>
        <p:txBody>
          <a:bodyPr/>
          <a:lstStyle/>
          <a:p>
            <a:pPr marL="0" indent="0">
              <a:lnSpc>
                <a:spcPct val="150000"/>
              </a:lnSpc>
              <a:buNone/>
            </a:pPr>
            <a:r>
              <a:rPr lang="tr-TR" dirty="0"/>
              <a:t>1- </a:t>
            </a:r>
            <a:r>
              <a:rPr lang="en-US" dirty="0"/>
              <a:t>A </a:t>
            </a:r>
            <a:r>
              <a:rPr lang="tr-TR" dirty="0"/>
              <a:t>gre</a:t>
            </a:r>
            <a:r>
              <a:rPr lang="en-US" dirty="0"/>
              <a:t>at deal o</a:t>
            </a:r>
            <a:r>
              <a:rPr lang="tr-TR" dirty="0"/>
              <a:t>f </a:t>
            </a:r>
            <a:r>
              <a:rPr lang="en-US" dirty="0"/>
              <a:t>research has been done </a:t>
            </a:r>
            <a:r>
              <a:rPr lang="en-US" dirty="0" err="1"/>
              <a:t>rece</a:t>
            </a:r>
            <a:r>
              <a:rPr lang="tr-TR" dirty="0"/>
              <a:t>n</a:t>
            </a:r>
            <a:r>
              <a:rPr lang="en-US" dirty="0" err="1"/>
              <a:t>tly</a:t>
            </a:r>
            <a:r>
              <a:rPr lang="en-US" dirty="0"/>
              <a:t> in the possible causes of AIDS</a:t>
            </a:r>
            <a:endParaRPr lang="tr-TR" dirty="0"/>
          </a:p>
          <a:p>
            <a:pPr marL="0" indent="0">
              <a:lnSpc>
                <a:spcPct val="150000"/>
              </a:lnSpc>
              <a:buNone/>
            </a:pPr>
            <a:r>
              <a:rPr lang="tr-TR" dirty="0"/>
              <a:t>2- </a:t>
            </a:r>
            <a:r>
              <a:rPr lang="en-US" dirty="0"/>
              <a:t>l</a:t>
            </a:r>
            <a:r>
              <a:rPr lang="tr-TR" dirty="0"/>
              <a:t>t</a:t>
            </a:r>
            <a:r>
              <a:rPr lang="en-US" dirty="0"/>
              <a:t> has been decided by the Municipality that a special inquiry should be </a:t>
            </a:r>
            <a:r>
              <a:rPr lang="tr-TR" dirty="0"/>
              <a:t>h</a:t>
            </a:r>
            <a:r>
              <a:rPr lang="en-US" dirty="0" err="1"/>
              <a:t>eld</a:t>
            </a:r>
            <a:r>
              <a:rPr lang="en-US" dirty="0"/>
              <a:t> about </a:t>
            </a:r>
            <a:r>
              <a:rPr lang="tr-TR" dirty="0"/>
              <a:t>the new subway project</a:t>
            </a:r>
          </a:p>
          <a:p>
            <a:pPr marL="0" indent="0">
              <a:lnSpc>
                <a:spcPct val="150000"/>
              </a:lnSpc>
              <a:buNone/>
            </a:pPr>
            <a:r>
              <a:rPr lang="tr-TR" dirty="0"/>
              <a:t>3- </a:t>
            </a:r>
            <a:r>
              <a:rPr lang="en-US" dirty="0"/>
              <a:t>It was clear that the </a:t>
            </a:r>
            <a:r>
              <a:rPr lang="en-US" dirty="0" err="1"/>
              <a:t>poli</a:t>
            </a:r>
            <a:r>
              <a:rPr lang="tr-TR" dirty="0"/>
              <a:t>c</a:t>
            </a:r>
            <a:r>
              <a:rPr lang="en-US" dirty="0"/>
              <a:t>e had been given the wrong address.</a:t>
            </a:r>
            <a:endParaRPr lang="tr-TR" dirty="0"/>
          </a:p>
          <a:p>
            <a:pPr marL="0" indent="0">
              <a:lnSpc>
                <a:spcPct val="150000"/>
              </a:lnSpc>
              <a:buNone/>
            </a:pPr>
            <a:r>
              <a:rPr lang="tr-TR" dirty="0"/>
              <a:t>4- </a:t>
            </a:r>
            <a:r>
              <a:rPr lang="en-US" dirty="0"/>
              <a:t>She has been given a birthday present every year.</a:t>
            </a:r>
            <a:endParaRPr lang="tr-TR" dirty="0"/>
          </a:p>
        </p:txBody>
      </p:sp>
    </p:spTree>
    <p:extLst>
      <p:ext uri="{BB962C8B-B14F-4D97-AF65-F5344CB8AC3E}">
        <p14:creationId xmlns:p14="http://schemas.microsoft.com/office/powerpoint/2010/main" val="77838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Translate the sentences into Turkish</a:t>
            </a:r>
          </a:p>
        </p:txBody>
      </p:sp>
      <p:sp>
        <p:nvSpPr>
          <p:cNvPr id="3" name="Content Placeholder 2"/>
          <p:cNvSpPr>
            <a:spLocks noGrp="1"/>
          </p:cNvSpPr>
          <p:nvPr>
            <p:ph idx="1"/>
          </p:nvPr>
        </p:nvSpPr>
        <p:spPr/>
        <p:txBody>
          <a:bodyPr>
            <a:normAutofit/>
          </a:bodyPr>
          <a:lstStyle/>
          <a:p>
            <a:pPr>
              <a:lnSpc>
                <a:spcPct val="150000"/>
              </a:lnSpc>
            </a:pPr>
            <a:r>
              <a:rPr lang="tr-TR" dirty="0"/>
              <a:t>1- </a:t>
            </a:r>
            <a:r>
              <a:rPr lang="en-US" dirty="0"/>
              <a:t>The thief is being held for further questioning for about two hours at the police station.</a:t>
            </a:r>
            <a:endParaRPr lang="tr-TR" dirty="0"/>
          </a:p>
          <a:p>
            <a:pPr>
              <a:lnSpc>
                <a:spcPct val="150000"/>
              </a:lnSpc>
            </a:pPr>
            <a:r>
              <a:rPr lang="tr-TR" dirty="0"/>
              <a:t>2-</a:t>
            </a:r>
            <a:r>
              <a:rPr lang="en-US" dirty="0"/>
              <a:t>Each student will be given a sheet of paper.</a:t>
            </a:r>
            <a:endParaRPr lang="tr-TR" dirty="0"/>
          </a:p>
          <a:p>
            <a:pPr>
              <a:lnSpc>
                <a:spcPct val="150000"/>
              </a:lnSpc>
            </a:pPr>
            <a:r>
              <a:rPr lang="tr-TR" dirty="0"/>
              <a:t>3-</a:t>
            </a:r>
            <a:r>
              <a:rPr lang="en-US" dirty="0"/>
              <a:t>The students are expected to memorize the irregular verbs in English.</a:t>
            </a:r>
            <a:endParaRPr lang="tr-TR" dirty="0"/>
          </a:p>
          <a:p>
            <a:pPr>
              <a:lnSpc>
                <a:spcPct val="150000"/>
              </a:lnSpc>
            </a:pPr>
            <a:r>
              <a:rPr lang="tr-TR" dirty="0"/>
              <a:t>4-</a:t>
            </a:r>
            <a:r>
              <a:rPr lang="en-US" dirty="0"/>
              <a:t>We were not told why our house had been sold immediately.</a:t>
            </a:r>
            <a:endParaRPr lang="tr-TR" dirty="0"/>
          </a:p>
          <a:p>
            <a:pPr>
              <a:lnSpc>
                <a:spcPct val="150000"/>
              </a:lnSpc>
            </a:pPr>
            <a:r>
              <a:rPr lang="tr-TR" dirty="0"/>
              <a:t>5-</a:t>
            </a:r>
            <a:r>
              <a:rPr lang="en-US" dirty="0"/>
              <a:t>Have you been told how long this car has been used?</a:t>
            </a:r>
            <a:endParaRPr lang="tr-TR" dirty="0"/>
          </a:p>
        </p:txBody>
      </p:sp>
    </p:spTree>
    <p:extLst>
      <p:ext uri="{BB962C8B-B14F-4D97-AF65-F5344CB8AC3E}">
        <p14:creationId xmlns:p14="http://schemas.microsoft.com/office/powerpoint/2010/main" val="137408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Suggestions for Turkish translations</a:t>
            </a:r>
          </a:p>
        </p:txBody>
      </p:sp>
      <p:sp>
        <p:nvSpPr>
          <p:cNvPr id="3" name="Content Placeholder 2"/>
          <p:cNvSpPr>
            <a:spLocks noGrp="1"/>
          </p:cNvSpPr>
          <p:nvPr>
            <p:ph idx="1"/>
          </p:nvPr>
        </p:nvSpPr>
        <p:spPr/>
        <p:txBody>
          <a:bodyPr>
            <a:normAutofit/>
          </a:bodyPr>
          <a:lstStyle/>
          <a:p>
            <a:pPr marL="0" indent="0">
              <a:lnSpc>
                <a:spcPct val="150000"/>
              </a:lnSpc>
              <a:buNone/>
            </a:pPr>
            <a:r>
              <a:rPr lang="tr-TR" dirty="0"/>
              <a:t>1-Hırsız, polis karakolunda daha fazla sorgulama için iki saattir tutuluyor.</a:t>
            </a:r>
          </a:p>
          <a:p>
            <a:pPr marL="0" indent="0">
              <a:lnSpc>
                <a:spcPct val="150000"/>
              </a:lnSpc>
              <a:buNone/>
            </a:pPr>
            <a:r>
              <a:rPr lang="tr-TR" dirty="0"/>
              <a:t>2- Her öğrenciye bir kâğıt verilecek.</a:t>
            </a:r>
          </a:p>
          <a:p>
            <a:pPr marL="0" indent="0">
              <a:lnSpc>
                <a:spcPct val="150000"/>
              </a:lnSpc>
              <a:buNone/>
            </a:pPr>
            <a:r>
              <a:rPr lang="tr-TR" dirty="0"/>
              <a:t>3- Öğrencilerin İngilizce'deki düzensiz fiilleri ezberlemeleri bekleniyor.</a:t>
            </a:r>
          </a:p>
          <a:p>
            <a:pPr marL="0" indent="0">
              <a:lnSpc>
                <a:spcPct val="150000"/>
              </a:lnSpc>
              <a:buNone/>
            </a:pPr>
            <a:r>
              <a:rPr lang="tr-TR" dirty="0"/>
              <a:t>4-Evimizin neden hemen satılmış olduğu bize söylenmedi.</a:t>
            </a:r>
          </a:p>
          <a:p>
            <a:pPr marL="0" indent="0">
              <a:lnSpc>
                <a:spcPct val="150000"/>
              </a:lnSpc>
              <a:buNone/>
            </a:pPr>
            <a:r>
              <a:rPr lang="tr-TR" dirty="0"/>
              <a:t>5- Bu arabanın ne kadar kullanılmış olduğu söylendi mi?</a:t>
            </a:r>
          </a:p>
        </p:txBody>
      </p:sp>
    </p:spTree>
    <p:extLst>
      <p:ext uri="{BB962C8B-B14F-4D97-AF65-F5344CB8AC3E}">
        <p14:creationId xmlns:p14="http://schemas.microsoft.com/office/powerpoint/2010/main" val="112385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Translate the following passage into Turkish</a:t>
            </a:r>
          </a:p>
        </p:txBody>
      </p:sp>
      <p:sp>
        <p:nvSpPr>
          <p:cNvPr id="3" name="Content Placeholder 2"/>
          <p:cNvSpPr>
            <a:spLocks noGrp="1"/>
          </p:cNvSpPr>
          <p:nvPr>
            <p:ph idx="1"/>
          </p:nvPr>
        </p:nvSpPr>
        <p:spPr/>
        <p:txBody>
          <a:bodyPr>
            <a:normAutofit lnSpcReduction="10000"/>
          </a:bodyPr>
          <a:lstStyle/>
          <a:p>
            <a:pPr algn="just">
              <a:lnSpc>
                <a:spcPct val="150000"/>
              </a:lnSpc>
            </a:pPr>
            <a:r>
              <a:rPr lang="en-US" dirty="0"/>
              <a:t>Now doctors can vaccinate children against measles. For the first time in history, it is possible to</a:t>
            </a:r>
            <a:r>
              <a:rPr lang="tr-TR" dirty="0"/>
              <a:t> </a:t>
            </a:r>
            <a:r>
              <a:rPr lang="en-US" dirty="0"/>
              <a:t>prevent outbreaks of measles. If children are immunized with live vaccine, measles can become a</a:t>
            </a:r>
            <a:r>
              <a:rPr lang="tr-TR" dirty="0"/>
              <a:t> </a:t>
            </a:r>
            <a:r>
              <a:rPr lang="en-US" dirty="0"/>
              <a:t>thing of the past, like smallpox. Measles vaccine is prepared from specially processed, weakened</a:t>
            </a:r>
            <a:r>
              <a:rPr lang="tr-TR" dirty="0"/>
              <a:t> </a:t>
            </a:r>
            <a:r>
              <a:rPr lang="en-US" dirty="0"/>
              <a:t>measles virus. Although the virus has been weakened, it is still capable of producing durable</a:t>
            </a:r>
            <a:r>
              <a:rPr lang="tr-TR" dirty="0"/>
              <a:t> </a:t>
            </a:r>
            <a:r>
              <a:rPr lang="en-US" dirty="0"/>
              <a:t>immunity-durable like the immunity acquired after having natural measles. Booster doses are not</a:t>
            </a:r>
            <a:r>
              <a:rPr lang="tr-TR" dirty="0"/>
              <a:t> </a:t>
            </a:r>
            <a:r>
              <a:rPr lang="en-US" dirty="0"/>
              <a:t>necessary.</a:t>
            </a:r>
            <a:endParaRPr lang="tr-TR" dirty="0"/>
          </a:p>
        </p:txBody>
      </p:sp>
    </p:spTree>
    <p:extLst>
      <p:ext uri="{BB962C8B-B14F-4D97-AF65-F5344CB8AC3E}">
        <p14:creationId xmlns:p14="http://schemas.microsoft.com/office/powerpoint/2010/main" val="2301637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Suggested translation</a:t>
            </a:r>
          </a:p>
        </p:txBody>
      </p:sp>
      <p:sp>
        <p:nvSpPr>
          <p:cNvPr id="3" name="Content Placeholder 2"/>
          <p:cNvSpPr>
            <a:spLocks noGrp="1"/>
          </p:cNvSpPr>
          <p:nvPr>
            <p:ph idx="1"/>
          </p:nvPr>
        </p:nvSpPr>
        <p:spPr/>
        <p:txBody>
          <a:bodyPr>
            <a:normAutofit fontScale="92500"/>
          </a:bodyPr>
          <a:lstStyle/>
          <a:p>
            <a:pPr algn="just">
              <a:lnSpc>
                <a:spcPct val="150000"/>
              </a:lnSpc>
            </a:pPr>
            <a:r>
              <a:rPr lang="tr-TR" dirty="0"/>
              <a:t>Günümüzde doktorlar çocukları kızamığa karşı aşılıyabiliyorlar. Tarihte ilk kez, kızamığın yayılmasını önlemek mümkün olacaktır. Eğer çocuklar aşı ile bağışıklık kazanabilirse kızamık, çiçek hastalığı gibi geçmişte kalabilir. Kızamık aşısı, özel olarak işleme tabi tutulmuş, zayıflatılmış, kızamık virüsünden hazırlanır. Virüs zayıflamış olsa da, yine de doğal kızamık olduktan sonra elde edilen bağışıklık gibi dayanıklı bağışıklık üretme yeteneğine sahiptir. Takviye dozları gerekli değildir.</a:t>
            </a:r>
          </a:p>
        </p:txBody>
      </p:sp>
    </p:spTree>
    <p:extLst>
      <p:ext uri="{BB962C8B-B14F-4D97-AF65-F5344CB8AC3E}">
        <p14:creationId xmlns:p14="http://schemas.microsoft.com/office/powerpoint/2010/main" val="2656959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tr-TR" sz="3600" dirty="0"/>
              <a:t>The agent is omitted when it is </a:t>
            </a:r>
          </a:p>
          <a:p>
            <a:pPr marL="0" indent="0">
              <a:buNone/>
            </a:pPr>
            <a:endParaRPr lang="tr-TR" sz="3600" dirty="0"/>
          </a:p>
          <a:p>
            <a:pPr marL="514350" indent="-514350">
              <a:buFont typeface="+mj-lt"/>
              <a:buAutoNum type="arabicPeriod"/>
            </a:pPr>
            <a:r>
              <a:rPr lang="tr-TR" sz="3600" dirty="0"/>
              <a:t>a pronoun,</a:t>
            </a:r>
          </a:p>
          <a:p>
            <a:pPr marL="514350" indent="-514350">
              <a:buFont typeface="+mj-lt"/>
              <a:buAutoNum type="arabicPeriod"/>
            </a:pPr>
            <a:r>
              <a:rPr lang="tr-TR" sz="3600" dirty="0"/>
              <a:t>words like one, someone, people,</a:t>
            </a:r>
          </a:p>
          <a:p>
            <a:pPr marL="514350" indent="-514350">
              <a:buFont typeface="+mj-lt"/>
              <a:buAutoNum type="arabicPeriod"/>
            </a:pPr>
            <a:r>
              <a:rPr lang="tr-TR" sz="3600" dirty="0"/>
              <a:t>easily understood </a:t>
            </a:r>
          </a:p>
          <a:p>
            <a:pPr marL="514350" indent="-514350">
              <a:buFont typeface="+mj-lt"/>
              <a:buAutoNum type="arabicPeriod"/>
            </a:pPr>
            <a:endParaRPr lang="en-US" dirty="0"/>
          </a:p>
        </p:txBody>
      </p:sp>
    </p:spTree>
    <p:extLst>
      <p:ext uri="{BB962C8B-B14F-4D97-AF65-F5344CB8AC3E}">
        <p14:creationId xmlns:p14="http://schemas.microsoft.com/office/powerpoint/2010/main" val="12054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nSpc>
                <a:spcPct val="150000"/>
              </a:lnSpc>
            </a:pPr>
            <a:r>
              <a:rPr lang="tr-TR" dirty="0"/>
              <a:t>The passive voice is </a:t>
            </a:r>
            <a:r>
              <a:rPr lang="tr-TR" dirty="0" err="1"/>
              <a:t>used</a:t>
            </a:r>
            <a:r>
              <a:rPr lang="tr-TR" dirty="0"/>
              <a:t>:</a:t>
            </a:r>
          </a:p>
          <a:p>
            <a:pPr marL="0" indent="0">
              <a:lnSpc>
                <a:spcPct val="150000"/>
              </a:lnSpc>
              <a:buNone/>
            </a:pPr>
            <a:endParaRPr lang="tr-TR" dirty="0"/>
          </a:p>
          <a:p>
            <a:pPr>
              <a:lnSpc>
                <a:spcPct val="150000"/>
              </a:lnSpc>
              <a:buFont typeface="Wingdings" panose="05000000000000000000" pitchFamily="2" charset="2"/>
              <a:buChar char="Ø"/>
            </a:pPr>
            <a:r>
              <a:rPr lang="tr-TR" dirty="0"/>
              <a:t>When the person who performs the action can easily be understood, or is unknown</a:t>
            </a:r>
          </a:p>
          <a:p>
            <a:pPr marL="274320" lvl="1" indent="0">
              <a:lnSpc>
                <a:spcPct val="150000"/>
              </a:lnSpc>
              <a:buNone/>
            </a:pPr>
            <a:r>
              <a:rPr lang="tr-TR" dirty="0">
                <a:solidFill>
                  <a:srgbClr val="0070C0"/>
                </a:solidFill>
              </a:rPr>
              <a:t>He has been arrested. </a:t>
            </a:r>
          </a:p>
          <a:p>
            <a:pPr marL="274320" lvl="1" indent="0">
              <a:lnSpc>
                <a:spcPct val="150000"/>
              </a:lnSpc>
              <a:buNone/>
            </a:pPr>
            <a:r>
              <a:rPr lang="tr-TR" dirty="0">
                <a:solidFill>
                  <a:srgbClr val="0070C0"/>
                </a:solidFill>
              </a:rPr>
              <a:t>A new government has been elected.</a:t>
            </a:r>
          </a:p>
          <a:p>
            <a:pPr>
              <a:lnSpc>
                <a:spcPct val="150000"/>
              </a:lnSpc>
              <a:buFont typeface="Wingdings" panose="05000000000000000000" pitchFamily="2" charset="2"/>
              <a:buChar char="Ø"/>
            </a:pPr>
            <a:r>
              <a:rPr lang="tr-TR" dirty="0"/>
              <a:t>When it is necessary to express sth more formally</a:t>
            </a:r>
          </a:p>
          <a:p>
            <a:pPr marL="274320" lvl="1" indent="0">
              <a:lnSpc>
                <a:spcPct val="150000"/>
              </a:lnSpc>
              <a:buNone/>
            </a:pPr>
            <a:r>
              <a:rPr lang="tr-TR" dirty="0">
                <a:solidFill>
                  <a:srgbClr val="0070C0"/>
                </a:solidFill>
              </a:rPr>
              <a:t>Minister was involved in the conspiracy to overthrow the government.</a:t>
            </a:r>
            <a:endParaRPr lang="en-US" dirty="0">
              <a:solidFill>
                <a:srgbClr val="0070C0"/>
              </a:solidFill>
            </a:endParaRPr>
          </a:p>
        </p:txBody>
      </p:sp>
    </p:spTree>
    <p:extLst>
      <p:ext uri="{BB962C8B-B14F-4D97-AF65-F5344CB8AC3E}">
        <p14:creationId xmlns:p14="http://schemas.microsoft.com/office/powerpoint/2010/main" val="206110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a:buFont typeface="Wingdings" panose="05000000000000000000" pitchFamily="2" charset="2"/>
              <a:buChar char="Ø"/>
            </a:pPr>
            <a:r>
              <a:rPr lang="tr-TR" dirty="0"/>
              <a:t>When we are interested in the action itself rather than the person who performs it</a:t>
            </a:r>
          </a:p>
          <a:p>
            <a:pPr marL="0" indent="0">
              <a:buNone/>
            </a:pPr>
            <a:endParaRPr lang="tr-TR" dirty="0"/>
          </a:p>
          <a:p>
            <a:pPr marL="0" indent="0">
              <a:buNone/>
            </a:pPr>
            <a:r>
              <a:rPr lang="tr-TR" dirty="0">
                <a:solidFill>
                  <a:srgbClr val="0070C0"/>
                </a:solidFill>
              </a:rPr>
              <a:t>The hospital will be opened tomorrow (by the Minister of Health).</a:t>
            </a:r>
          </a:p>
          <a:p>
            <a:pPr marL="0" indent="0">
              <a:buNone/>
            </a:pPr>
            <a:endParaRPr lang="tr-TR" dirty="0"/>
          </a:p>
          <a:p>
            <a:pPr>
              <a:buFont typeface="Wingdings" panose="05000000000000000000" pitchFamily="2" charset="2"/>
              <a:buChar char="Ø"/>
            </a:pPr>
            <a:r>
              <a:rPr lang="tr-TR" dirty="0"/>
              <a:t>When we mean to be tactful by not naming the agent</a:t>
            </a:r>
          </a:p>
          <a:p>
            <a:pPr marL="0" indent="0">
              <a:buNone/>
            </a:pPr>
            <a:endParaRPr lang="tr-TR" dirty="0"/>
          </a:p>
          <a:p>
            <a:pPr marL="0" indent="0">
              <a:buNone/>
            </a:pPr>
            <a:r>
              <a:rPr lang="tr-TR" dirty="0">
                <a:solidFill>
                  <a:srgbClr val="0070C0"/>
                </a:solidFill>
              </a:rPr>
              <a:t>All my shampoo has been used. (instead of: You have used all my shampoo!)</a:t>
            </a:r>
            <a:endParaRPr lang="en-US" dirty="0">
              <a:solidFill>
                <a:srgbClr val="0070C0"/>
              </a:solidFill>
            </a:endParaRPr>
          </a:p>
        </p:txBody>
      </p:sp>
    </p:spTree>
    <p:extLst>
      <p:ext uri="{BB962C8B-B14F-4D97-AF65-F5344CB8AC3E}">
        <p14:creationId xmlns:p14="http://schemas.microsoft.com/office/powerpoint/2010/main" val="16836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tr-TR" b="1" dirty="0"/>
              <a:t>Further Points on the Passive Voice</a:t>
            </a:r>
          </a:p>
          <a:p>
            <a:pPr>
              <a:lnSpc>
                <a:spcPct val="150000"/>
              </a:lnSpc>
              <a:buFont typeface="Wingdings" panose="05000000000000000000" pitchFamily="2" charset="2"/>
              <a:buChar char="Ø"/>
            </a:pPr>
            <a:r>
              <a:rPr lang="tr-TR" i="1" u="sng" dirty="0" err="1"/>
              <a:t>Make</a:t>
            </a:r>
            <a:r>
              <a:rPr lang="tr-TR" i="1" u="sng" dirty="0"/>
              <a:t>, </a:t>
            </a:r>
            <a:r>
              <a:rPr lang="tr-TR" i="1" u="sng" dirty="0" err="1"/>
              <a:t>hear</a:t>
            </a:r>
            <a:r>
              <a:rPr lang="tr-TR" i="1" u="sng" dirty="0"/>
              <a:t>, </a:t>
            </a:r>
            <a:r>
              <a:rPr lang="tr-TR" i="1" u="sng" dirty="0" err="1"/>
              <a:t>see</a:t>
            </a:r>
            <a:r>
              <a:rPr lang="tr-TR" i="1" u="sng" dirty="0"/>
              <a:t>, </a:t>
            </a:r>
            <a:r>
              <a:rPr lang="tr-TR" i="1" u="sng" dirty="0" err="1"/>
              <a:t>help</a:t>
            </a:r>
            <a:r>
              <a:rPr lang="tr-TR" i="1" u="sng" dirty="0"/>
              <a:t> </a:t>
            </a:r>
            <a:r>
              <a:rPr lang="tr-TR" dirty="0" err="1"/>
              <a:t>are</a:t>
            </a:r>
            <a:r>
              <a:rPr lang="tr-TR" dirty="0"/>
              <a:t> </a:t>
            </a:r>
            <a:r>
              <a:rPr lang="tr-TR" dirty="0" err="1"/>
              <a:t>followed</a:t>
            </a:r>
            <a:r>
              <a:rPr lang="tr-TR" dirty="0"/>
              <a:t> </a:t>
            </a:r>
            <a:r>
              <a:rPr lang="tr-TR" dirty="0" err="1"/>
              <a:t>by</a:t>
            </a:r>
            <a:r>
              <a:rPr lang="tr-TR" b="1" dirty="0"/>
              <a:t> </a:t>
            </a:r>
            <a:r>
              <a:rPr lang="tr-TR" b="1" dirty="0" err="1"/>
              <a:t>to+inf</a:t>
            </a:r>
            <a:endParaRPr lang="tr-TR" b="1" dirty="0"/>
          </a:p>
          <a:p>
            <a:pPr marL="274320" lvl="1" indent="0">
              <a:lnSpc>
                <a:spcPct val="150000"/>
              </a:lnSpc>
              <a:buNone/>
            </a:pPr>
            <a:r>
              <a:rPr lang="tr-TR" dirty="0">
                <a:solidFill>
                  <a:srgbClr val="0070C0"/>
                </a:solidFill>
              </a:rPr>
              <a:t>He </a:t>
            </a:r>
            <a:r>
              <a:rPr lang="tr-TR" dirty="0" err="1">
                <a:solidFill>
                  <a:srgbClr val="0070C0"/>
                </a:solidFill>
              </a:rPr>
              <a:t>made</a:t>
            </a:r>
            <a:r>
              <a:rPr lang="tr-TR" dirty="0">
                <a:solidFill>
                  <a:srgbClr val="0070C0"/>
                </a:solidFill>
              </a:rPr>
              <a:t> her </a:t>
            </a:r>
            <a:r>
              <a:rPr lang="tr-TR" dirty="0" err="1">
                <a:solidFill>
                  <a:srgbClr val="0070C0"/>
                </a:solidFill>
              </a:rPr>
              <a:t>leave</a:t>
            </a:r>
            <a:r>
              <a:rPr lang="tr-TR" dirty="0">
                <a:solidFill>
                  <a:srgbClr val="0070C0"/>
                </a:solidFill>
              </a:rPr>
              <a:t>.  </a:t>
            </a:r>
            <a:r>
              <a:rPr lang="tr-TR" dirty="0" err="1">
                <a:solidFill>
                  <a:srgbClr val="0070C0"/>
                </a:solidFill>
              </a:rPr>
              <a:t>She</a:t>
            </a:r>
            <a:r>
              <a:rPr lang="tr-TR" dirty="0">
                <a:solidFill>
                  <a:srgbClr val="0070C0"/>
                </a:solidFill>
              </a:rPr>
              <a:t> </a:t>
            </a:r>
            <a:r>
              <a:rPr lang="tr-TR" dirty="0" err="1">
                <a:solidFill>
                  <a:srgbClr val="0070C0"/>
                </a:solidFill>
              </a:rPr>
              <a:t>was</a:t>
            </a:r>
            <a:r>
              <a:rPr lang="tr-TR" dirty="0">
                <a:solidFill>
                  <a:srgbClr val="0070C0"/>
                </a:solidFill>
              </a:rPr>
              <a:t> </a:t>
            </a:r>
            <a:r>
              <a:rPr lang="tr-TR" dirty="0" err="1">
                <a:solidFill>
                  <a:srgbClr val="0070C0"/>
                </a:solidFill>
              </a:rPr>
              <a:t>made</a:t>
            </a:r>
            <a:r>
              <a:rPr lang="tr-TR" dirty="0">
                <a:solidFill>
                  <a:srgbClr val="0070C0"/>
                </a:solidFill>
              </a:rPr>
              <a:t> </a:t>
            </a:r>
            <a:r>
              <a:rPr lang="tr-TR" dirty="0" err="1">
                <a:solidFill>
                  <a:srgbClr val="0070C0"/>
                </a:solidFill>
              </a:rPr>
              <a:t>to</a:t>
            </a:r>
            <a:r>
              <a:rPr lang="tr-TR" dirty="0">
                <a:solidFill>
                  <a:srgbClr val="0070C0"/>
                </a:solidFill>
              </a:rPr>
              <a:t> </a:t>
            </a:r>
            <a:r>
              <a:rPr lang="tr-TR" dirty="0" err="1">
                <a:solidFill>
                  <a:srgbClr val="0070C0"/>
                </a:solidFill>
              </a:rPr>
              <a:t>leave</a:t>
            </a:r>
            <a:r>
              <a:rPr lang="tr-TR" dirty="0">
                <a:solidFill>
                  <a:srgbClr val="0070C0"/>
                </a:solidFill>
              </a:rPr>
              <a:t>.</a:t>
            </a:r>
          </a:p>
          <a:p>
            <a:pPr>
              <a:buFont typeface="Wingdings" panose="05000000000000000000" pitchFamily="2" charset="2"/>
              <a:buChar char="Ø"/>
            </a:pPr>
            <a:r>
              <a:rPr lang="tr-TR" b="1" i="1" u="sng" dirty="0" err="1"/>
              <a:t>Let</a:t>
            </a:r>
            <a:r>
              <a:rPr lang="tr-TR" i="1" u="sng" dirty="0"/>
              <a:t> </a:t>
            </a:r>
            <a:r>
              <a:rPr lang="tr-TR" dirty="0" err="1"/>
              <a:t>becomes</a:t>
            </a:r>
            <a:r>
              <a:rPr lang="tr-TR" dirty="0"/>
              <a:t> </a:t>
            </a:r>
            <a:r>
              <a:rPr lang="tr-TR" b="1" i="1" u="sng" dirty="0" err="1"/>
              <a:t>was</a:t>
            </a:r>
            <a:r>
              <a:rPr lang="tr-TR" b="1" i="1" u="sng" dirty="0"/>
              <a:t>/</a:t>
            </a:r>
            <a:r>
              <a:rPr lang="tr-TR" b="1" i="1" u="sng" dirty="0" err="1"/>
              <a:t>were</a:t>
            </a:r>
            <a:r>
              <a:rPr lang="tr-TR" b="1" i="1" u="sng" dirty="0"/>
              <a:t> </a:t>
            </a:r>
            <a:r>
              <a:rPr lang="tr-TR" b="1" i="1" u="sng" dirty="0" err="1"/>
              <a:t>allowed</a:t>
            </a:r>
            <a:r>
              <a:rPr lang="tr-TR" b="1" i="1" u="sng" dirty="0"/>
              <a:t> </a:t>
            </a:r>
            <a:r>
              <a:rPr lang="tr-TR" b="1" i="1" u="sng" dirty="0" err="1"/>
              <a:t>to</a:t>
            </a:r>
            <a:endParaRPr lang="tr-TR" b="1" i="1" u="sng" dirty="0"/>
          </a:p>
          <a:p>
            <a:pPr marL="274320" lvl="1" indent="0">
              <a:buNone/>
            </a:pPr>
            <a:r>
              <a:rPr lang="tr-TR" dirty="0" err="1">
                <a:solidFill>
                  <a:srgbClr val="0070C0"/>
                </a:solidFill>
              </a:rPr>
              <a:t>She</a:t>
            </a:r>
            <a:r>
              <a:rPr lang="tr-TR" dirty="0">
                <a:solidFill>
                  <a:srgbClr val="0070C0"/>
                </a:solidFill>
              </a:rPr>
              <a:t> let me go out. I was allowed to go out.</a:t>
            </a:r>
          </a:p>
          <a:p>
            <a:pPr>
              <a:buFont typeface="Wingdings" panose="05000000000000000000" pitchFamily="2" charset="2"/>
              <a:buChar char="Ø"/>
            </a:pPr>
            <a:r>
              <a:rPr lang="tr-TR" dirty="0"/>
              <a:t>The passive voice of reporting such as </a:t>
            </a:r>
            <a:r>
              <a:rPr lang="tr-TR" b="1" i="1" u="sng" dirty="0"/>
              <a:t>assume, believe, consider, feel, know, report, say, think, understand</a:t>
            </a:r>
            <a:r>
              <a:rPr lang="tr-TR" b="1" dirty="0"/>
              <a:t>, </a:t>
            </a:r>
            <a:r>
              <a:rPr lang="tr-TR" dirty="0"/>
              <a:t>etc is formed in two </a:t>
            </a:r>
            <a:r>
              <a:rPr lang="tr-TR" dirty="0" err="1"/>
              <a:t>ways</a:t>
            </a:r>
            <a:r>
              <a:rPr lang="tr-TR" dirty="0"/>
              <a:t>.</a:t>
            </a:r>
          </a:p>
          <a:p>
            <a:pPr marL="0" indent="0">
              <a:buNone/>
            </a:pPr>
            <a:endParaRPr lang="tr-TR" dirty="0"/>
          </a:p>
          <a:p>
            <a:pPr marL="274320" lvl="1" indent="0">
              <a:buNone/>
            </a:pPr>
            <a:r>
              <a:rPr lang="tr-TR" sz="2400" dirty="0">
                <a:solidFill>
                  <a:srgbClr val="FF0000"/>
                </a:solidFill>
              </a:rPr>
              <a:t>They believe </a:t>
            </a:r>
            <a:r>
              <a:rPr lang="tr-TR" sz="2400" dirty="0">
                <a:solidFill>
                  <a:srgbClr val="0070C0"/>
                </a:solidFill>
              </a:rPr>
              <a:t>she is a spy.</a:t>
            </a:r>
          </a:p>
          <a:p>
            <a:pPr marL="274320" lvl="1" indent="0">
              <a:buNone/>
            </a:pPr>
            <a:r>
              <a:rPr lang="tr-TR" sz="2400" dirty="0">
                <a:solidFill>
                  <a:srgbClr val="0070C0"/>
                </a:solidFill>
              </a:rPr>
              <a:t>She </a:t>
            </a:r>
            <a:r>
              <a:rPr lang="tr-TR" sz="2400" dirty="0">
                <a:solidFill>
                  <a:srgbClr val="FF0000"/>
                </a:solidFill>
              </a:rPr>
              <a:t>is believed to be </a:t>
            </a:r>
            <a:r>
              <a:rPr lang="tr-TR" sz="2400" dirty="0">
                <a:solidFill>
                  <a:srgbClr val="0070C0"/>
                </a:solidFill>
              </a:rPr>
              <a:t>a spy.</a:t>
            </a:r>
          </a:p>
          <a:p>
            <a:pPr marL="274320" lvl="1" indent="0">
              <a:buNone/>
            </a:pPr>
            <a:r>
              <a:rPr lang="tr-TR" sz="2400" dirty="0">
                <a:solidFill>
                  <a:srgbClr val="FF0000"/>
                </a:solidFill>
              </a:rPr>
              <a:t>It is beleived that </a:t>
            </a:r>
            <a:r>
              <a:rPr lang="tr-TR" sz="2400" dirty="0">
                <a:solidFill>
                  <a:srgbClr val="0070C0"/>
                </a:solidFill>
              </a:rPr>
              <a:t>she is a spy</a:t>
            </a:r>
            <a:r>
              <a:rPr lang="tr-TR" sz="2400" dirty="0"/>
              <a:t>. </a:t>
            </a:r>
            <a:endParaRPr lang="en-US" sz="2400" dirty="0"/>
          </a:p>
        </p:txBody>
      </p:sp>
    </p:spTree>
    <p:extLst>
      <p:ext uri="{BB962C8B-B14F-4D97-AF65-F5344CB8AC3E}">
        <p14:creationId xmlns:p14="http://schemas.microsoft.com/office/powerpoint/2010/main" val="48510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nSpc>
                <a:spcPct val="150000"/>
              </a:lnSpc>
              <a:buFont typeface="Wingdings" panose="05000000000000000000" pitchFamily="2" charset="2"/>
              <a:buChar char="Ø"/>
            </a:pPr>
            <a:r>
              <a:rPr lang="tr-TR" dirty="0"/>
              <a:t>Verbs which take two objects such as </a:t>
            </a:r>
            <a:r>
              <a:rPr lang="tr-TR" b="1" i="1" u="sng" dirty="0"/>
              <a:t>allow, ask, give, lend, send</a:t>
            </a:r>
            <a:r>
              <a:rPr lang="tr-TR" dirty="0"/>
              <a:t>, etc have two passive forms</a:t>
            </a:r>
          </a:p>
          <a:p>
            <a:pPr marL="274320" lvl="1" indent="0">
              <a:lnSpc>
                <a:spcPct val="150000"/>
              </a:lnSpc>
              <a:buNone/>
            </a:pPr>
            <a:r>
              <a:rPr lang="tr-TR" dirty="0">
                <a:solidFill>
                  <a:srgbClr val="0070C0"/>
                </a:solidFill>
              </a:rPr>
              <a:t>He showed me the way to the door.</a:t>
            </a:r>
          </a:p>
          <a:p>
            <a:pPr marL="274320" lvl="1" indent="0">
              <a:lnSpc>
                <a:spcPct val="150000"/>
              </a:lnSpc>
              <a:buNone/>
            </a:pPr>
            <a:r>
              <a:rPr lang="tr-TR" dirty="0">
                <a:solidFill>
                  <a:srgbClr val="0070C0"/>
                </a:solidFill>
              </a:rPr>
              <a:t>I was shown the way to the door.</a:t>
            </a:r>
          </a:p>
          <a:p>
            <a:pPr marL="274320" lvl="1" indent="0">
              <a:lnSpc>
                <a:spcPct val="150000"/>
              </a:lnSpc>
              <a:buNone/>
            </a:pPr>
            <a:r>
              <a:rPr lang="tr-TR" dirty="0">
                <a:solidFill>
                  <a:srgbClr val="0070C0"/>
                </a:solidFill>
              </a:rPr>
              <a:t>The way to the door was shown to me. </a:t>
            </a:r>
          </a:p>
          <a:p>
            <a:pPr marL="274320" lvl="1" indent="0">
              <a:buNone/>
            </a:pPr>
            <a:endParaRPr lang="tr-TR" dirty="0">
              <a:solidFill>
                <a:srgbClr val="0070C0"/>
              </a:solidFill>
            </a:endParaRPr>
          </a:p>
          <a:p>
            <a:pPr marL="274320" lvl="1" indent="0">
              <a:buNone/>
            </a:pPr>
            <a:endParaRPr lang="tr-TR" dirty="0">
              <a:solidFill>
                <a:srgbClr val="0070C0"/>
              </a:solidFill>
            </a:endParaRPr>
          </a:p>
          <a:p>
            <a:pPr>
              <a:buFont typeface="Wingdings" panose="05000000000000000000" pitchFamily="2" charset="2"/>
              <a:buChar char="Ø"/>
            </a:pPr>
            <a:r>
              <a:rPr lang="tr-TR" b="1" u="sng" dirty="0"/>
              <a:t>By+agent or with+instrument</a:t>
            </a:r>
          </a:p>
          <a:p>
            <a:pPr marL="0" indent="0">
              <a:buNone/>
            </a:pPr>
            <a:r>
              <a:rPr lang="tr-TR" dirty="0">
                <a:solidFill>
                  <a:srgbClr val="0070C0"/>
                </a:solidFill>
              </a:rPr>
              <a:t>It was cut with a knife. (by smo)</a:t>
            </a:r>
          </a:p>
          <a:p>
            <a:pPr marL="0" indent="0">
              <a:buNone/>
            </a:pPr>
            <a:r>
              <a:rPr lang="tr-TR" dirty="0">
                <a:solidFill>
                  <a:srgbClr val="0070C0"/>
                </a:solidFill>
              </a:rPr>
              <a:t>Ice cream is made with milk. </a:t>
            </a:r>
            <a:endParaRPr lang="en-US" dirty="0">
              <a:solidFill>
                <a:srgbClr val="0070C0"/>
              </a:solidFill>
            </a:endParaRPr>
          </a:p>
        </p:txBody>
      </p:sp>
    </p:spTree>
    <p:extLst>
      <p:ext uri="{BB962C8B-B14F-4D97-AF65-F5344CB8AC3E}">
        <p14:creationId xmlns:p14="http://schemas.microsoft.com/office/powerpoint/2010/main" val="38653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pPr marL="0" indent="0">
              <a:buNone/>
            </a:pPr>
            <a:r>
              <a:rPr lang="tr-TR" b="1" dirty="0"/>
              <a:t>In Turkish:</a:t>
            </a:r>
          </a:p>
          <a:p>
            <a:pPr marL="0" indent="0">
              <a:buNone/>
            </a:pPr>
            <a:r>
              <a:rPr lang="en-US" dirty="0"/>
              <a:t>In Turkish, we can convert a verb into the passive voice by attaching certain suffixes to its root. We obtain the verb root by removing the "</a:t>
            </a:r>
            <a:r>
              <a:rPr lang="en-US" dirty="0" err="1"/>
              <a:t>mak</a:t>
            </a:r>
            <a:r>
              <a:rPr lang="en-US" dirty="0"/>
              <a:t>/</a:t>
            </a:r>
            <a:r>
              <a:rPr lang="en-US" dirty="0" err="1"/>
              <a:t>mek</a:t>
            </a:r>
            <a:r>
              <a:rPr lang="en-US" dirty="0"/>
              <a:t>" from the infinitive form. For example, the verb root of "</a:t>
            </a:r>
            <a:r>
              <a:rPr lang="en-US" dirty="0" err="1"/>
              <a:t>izlemek</a:t>
            </a:r>
            <a:r>
              <a:rPr lang="en-US" dirty="0"/>
              <a:t>" would be "</a:t>
            </a:r>
            <a:r>
              <a:rPr lang="en-US" dirty="0" err="1"/>
              <a:t>izle</a:t>
            </a:r>
            <a:r>
              <a:rPr lang="en-US" dirty="0"/>
              <a:t>", "</a:t>
            </a:r>
            <a:r>
              <a:rPr lang="en-US" dirty="0" err="1"/>
              <a:t>bulmak</a:t>
            </a:r>
            <a:r>
              <a:rPr lang="en-US" dirty="0"/>
              <a:t>" would be "</a:t>
            </a:r>
            <a:r>
              <a:rPr lang="en-US" dirty="0" err="1"/>
              <a:t>bul</a:t>
            </a:r>
            <a:r>
              <a:rPr lang="en-US" dirty="0"/>
              <a:t>" and "</a:t>
            </a:r>
            <a:r>
              <a:rPr lang="en-US" dirty="0" err="1"/>
              <a:t>açmak</a:t>
            </a:r>
            <a:r>
              <a:rPr lang="en-US" dirty="0"/>
              <a:t>" would be "</a:t>
            </a:r>
            <a:r>
              <a:rPr lang="en-US" dirty="0" err="1"/>
              <a:t>aç</a:t>
            </a:r>
            <a:r>
              <a:rPr lang="en-US" dirty="0"/>
              <a:t>".</a:t>
            </a:r>
          </a:p>
          <a:p>
            <a:pPr marL="0" indent="0">
              <a:buNone/>
            </a:pPr>
            <a:endParaRPr lang="en-US" b="1" dirty="0"/>
          </a:p>
          <a:p>
            <a:pPr marL="0" indent="0">
              <a:buNone/>
            </a:pPr>
            <a:r>
              <a:rPr lang="en-US" dirty="0"/>
              <a:t>There are </a:t>
            </a:r>
            <a:r>
              <a:rPr lang="en-US" b="1" dirty="0"/>
              <a:t>three different passive voice suffixes that we can attach based on the spelling of the verb root. </a:t>
            </a:r>
            <a:r>
              <a:rPr lang="en-US" dirty="0"/>
              <a:t>We focus on </a:t>
            </a:r>
            <a:r>
              <a:rPr lang="en-US" i="1" u="sng" dirty="0">
                <a:solidFill>
                  <a:srgbClr val="FF0000"/>
                </a:solidFill>
              </a:rPr>
              <a:t>whether its last letter is a vowel or consonant.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5407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US" b="1" dirty="0">
                <a:solidFill>
                  <a:srgbClr val="0070C0"/>
                </a:solidFill>
              </a:rPr>
              <a:t>Case 1 - Ends in vowel: ("n")</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312876"/>
            <a:ext cx="684076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2791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2016</TotalTime>
  <Words>1206</Words>
  <Application>Microsoft Office PowerPoint</Application>
  <PresentationFormat>Ekran Gösterisi (4:3)</PresentationFormat>
  <Paragraphs>108</Paragraphs>
  <Slides>24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Cambria Math</vt:lpstr>
      <vt:lpstr>Wingdings</vt:lpstr>
      <vt:lpstr>Clarity</vt:lpstr>
      <vt:lpstr>PASSIVE VOICE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Translate the sentences into English</vt:lpstr>
      <vt:lpstr>Suggestions for English translations</vt:lpstr>
      <vt:lpstr>Translate the sentences into Turkish</vt:lpstr>
      <vt:lpstr>Suggestions for Turkish translations</vt:lpstr>
      <vt:lpstr>Translate the following passage into Turkish</vt:lpstr>
      <vt:lpstr>Suggested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5</dc:title>
  <dc:creator>Aysun YURDAISIK</dc:creator>
  <cp:lastModifiedBy>Beyza Şahin</cp:lastModifiedBy>
  <cp:revision>29</cp:revision>
  <dcterms:created xsi:type="dcterms:W3CDTF">2020-02-19T10:52:17Z</dcterms:created>
  <dcterms:modified xsi:type="dcterms:W3CDTF">2025-02-17T23:38:56Z</dcterms:modified>
</cp:coreProperties>
</file>