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6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26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76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74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08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22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75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25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2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70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5B5BF-D787-4698-A391-35E29E027D29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2A65C-82DA-4983-A7B8-C3043402D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54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204863"/>
            <a:ext cx="7772400" cy="139558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Intertextuality</a:t>
            </a:r>
            <a:r>
              <a:rPr lang="en-US" dirty="0" smtClean="0"/>
              <a:t> and </a:t>
            </a:r>
            <a:r>
              <a:rPr lang="en-US" dirty="0" err="1" smtClean="0"/>
              <a:t>Interdiscursivity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Betül ALTAŞ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712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</a:t>
            </a:r>
            <a:r>
              <a:rPr lang="en-US" dirty="0" err="1" smtClean="0"/>
              <a:t>efinite</a:t>
            </a:r>
            <a:r>
              <a:rPr lang="en-US" dirty="0" smtClean="0"/>
              <a:t> </a:t>
            </a:r>
            <a:r>
              <a:rPr lang="en-US" dirty="0" smtClean="0"/>
              <a:t>articles (in</a:t>
            </a:r>
            <a:br>
              <a:rPr lang="en-US" dirty="0" smtClean="0"/>
            </a:br>
            <a:r>
              <a:rPr lang="en-US" dirty="0" smtClean="0"/>
              <a:t>English</a:t>
            </a:r>
            <a:r>
              <a:rPr lang="en-US" i="1" dirty="0" smtClean="0"/>
              <a:t>,</a:t>
            </a:r>
            <a:r>
              <a:rPr lang="en-US" b="1" i="1" dirty="0" smtClean="0"/>
              <a:t> the</a:t>
            </a:r>
            <a:r>
              <a:rPr lang="en-US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</a:t>
            </a:r>
            <a:r>
              <a:rPr lang="en-US" dirty="0" err="1" smtClean="0"/>
              <a:t>ntroduce</a:t>
            </a:r>
            <a:r>
              <a:rPr lang="en-US" dirty="0" smtClean="0"/>
              <a:t> condensed forms of propositions handed down</a:t>
            </a:r>
            <a:r>
              <a:rPr lang="tr-TR" dirty="0" smtClean="0"/>
              <a:t> </a:t>
            </a:r>
            <a:r>
              <a:rPr lang="en-US" dirty="0" smtClean="0"/>
              <a:t>from previous discourse.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:</a:t>
            </a: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            «</a:t>
            </a:r>
            <a:r>
              <a:rPr lang="en-US" b="1" i="1" dirty="0" smtClean="0"/>
              <a:t>The</a:t>
            </a:r>
            <a:r>
              <a:rPr lang="en-US" i="1" dirty="0" smtClean="0"/>
              <a:t> threat to our national security</a:t>
            </a:r>
            <a:r>
              <a:rPr lang="tr-TR" i="1" dirty="0" smtClean="0"/>
              <a:t>»</a:t>
            </a:r>
            <a:endParaRPr lang="tr-TR" i="1" dirty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err="1" smtClean="0"/>
              <a:t>presuppposes</a:t>
            </a:r>
            <a:r>
              <a:rPr lang="tr-TR" dirty="0" smtClean="0"/>
              <a:t> </a:t>
            </a:r>
            <a:r>
              <a:rPr lang="en-US" dirty="0" smtClean="0"/>
              <a:t>some previous talk or writing in which it was established that there was or is</a:t>
            </a:r>
          </a:p>
          <a:p>
            <a:pPr marL="0" indent="0">
              <a:buNone/>
            </a:pPr>
            <a:r>
              <a:rPr lang="en-US" dirty="0" smtClean="0"/>
              <a:t>such a threat.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i="1" dirty="0" err="1" smtClean="0"/>
              <a:t>See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page</a:t>
            </a:r>
            <a:r>
              <a:rPr lang="tr-TR" i="1" dirty="0" smtClean="0"/>
              <a:t> 165-166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932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Texts can also be </a:t>
            </a:r>
            <a:r>
              <a:rPr lang="en-US" dirty="0" err="1" smtClean="0"/>
              <a:t>interdiscursively</a:t>
            </a:r>
            <a:r>
              <a:rPr lang="en-US" dirty="0" smtClean="0"/>
              <a:t> related to prior texts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Interdiscursivity</a:t>
            </a:r>
            <a:r>
              <a:rPr lang="en-US" dirty="0" smtClean="0"/>
              <a:t>”</a:t>
            </a:r>
            <a:r>
              <a:rPr lang="tr-TR" dirty="0" smtClean="0"/>
              <a:t> </a:t>
            </a:r>
            <a:r>
              <a:rPr lang="en-US" dirty="0" smtClean="0"/>
              <a:t>refers to ways in which “discourses” (see chapter 1) draw on previous</a:t>
            </a:r>
            <a:r>
              <a:rPr lang="tr-TR" dirty="0" smtClean="0"/>
              <a:t> </a:t>
            </a:r>
            <a:r>
              <a:rPr lang="en-US" dirty="0" smtClean="0"/>
              <a:t>discourses.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text-producers </a:t>
            </a:r>
            <a:r>
              <a:rPr lang="en-US" dirty="0" smtClean="0"/>
              <a:t>refer </a:t>
            </a:r>
            <a:r>
              <a:rPr lang="en-US" dirty="0" smtClean="0"/>
              <a:t>to </a:t>
            </a:r>
            <a:r>
              <a:rPr lang="en-US" dirty="0" smtClean="0"/>
              <a:t>the </a:t>
            </a:r>
            <a:r>
              <a:rPr lang="en-US" dirty="0" smtClean="0"/>
              <a:t>language</a:t>
            </a:r>
            <a:r>
              <a:rPr lang="tr-TR" dirty="0" smtClean="0"/>
              <a:t> </a:t>
            </a:r>
            <a:r>
              <a:rPr lang="en-US" dirty="0" smtClean="0"/>
              <a:t>of previous texts, they reuse </a:t>
            </a:r>
            <a:r>
              <a:rPr lang="en-US" dirty="0" smtClean="0"/>
              <a:t>already </a:t>
            </a:r>
            <a:r>
              <a:rPr lang="en-US" dirty="0" smtClean="0"/>
              <a:t>existing text-types and</a:t>
            </a:r>
            <a:r>
              <a:rPr lang="tr-TR" dirty="0" smtClean="0"/>
              <a:t>  </a:t>
            </a:r>
            <a:r>
              <a:rPr lang="en-US" dirty="0" smtClean="0"/>
              <a:t>the text-producing activities </a:t>
            </a:r>
            <a:r>
              <a:rPr lang="en-US" dirty="0" smtClean="0"/>
              <a:t>( </a:t>
            </a:r>
            <a:r>
              <a:rPr lang="en-US" dirty="0" smtClean="0"/>
              <a:t>“discursive</a:t>
            </a:r>
            <a:r>
              <a:rPr lang="tr-TR" dirty="0" smtClean="0"/>
              <a:t> </a:t>
            </a:r>
            <a:r>
              <a:rPr lang="en-US" dirty="0" smtClean="0"/>
              <a:t>practices”)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7482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P</a:t>
            </a:r>
            <a:r>
              <a:rPr lang="en-US" dirty="0" err="1" smtClean="0"/>
              <a:t>ublic</a:t>
            </a:r>
            <a:r>
              <a:rPr lang="en-US" dirty="0" smtClean="0"/>
              <a:t> debates about issues involving science</a:t>
            </a:r>
            <a:r>
              <a:rPr lang="tr-TR" dirty="0" smtClean="0"/>
              <a:t> </a:t>
            </a:r>
            <a:r>
              <a:rPr lang="en-US" dirty="0" smtClean="0"/>
              <a:t>such as</a:t>
            </a:r>
            <a:r>
              <a:rPr lang="tr-TR" dirty="0" smtClean="0"/>
              <a:t>:</a:t>
            </a:r>
          </a:p>
          <a:p>
            <a:pPr lvl="2"/>
            <a:r>
              <a:rPr lang="en-US" dirty="0" smtClean="0"/>
              <a:t> the teaching of the theory of evolution, </a:t>
            </a:r>
            <a:endParaRPr lang="tr-TR" dirty="0" smtClean="0"/>
          </a:p>
          <a:p>
            <a:pPr lvl="2"/>
            <a:r>
              <a:rPr lang="en-US" dirty="0" smtClean="0"/>
              <a:t>the possibility’ of a cure for homosexuality borrow</a:t>
            </a:r>
            <a:r>
              <a:rPr lang="tr-TR" dirty="0" smtClean="0"/>
              <a:t> </a:t>
            </a:r>
            <a:r>
              <a:rPr lang="en-US" dirty="0" smtClean="0"/>
              <a:t>both from discursive practices associated with science, such as the use of</a:t>
            </a:r>
            <a:r>
              <a:rPr lang="tr-TR" dirty="0" smtClean="0"/>
              <a:t> </a:t>
            </a:r>
            <a:r>
              <a:rPr lang="en-US" dirty="0" smtClean="0"/>
              <a:t>statistics </a:t>
            </a:r>
            <a:endParaRPr lang="tr-TR" dirty="0" smtClean="0"/>
          </a:p>
          <a:p>
            <a:pPr lvl="2"/>
            <a:r>
              <a:rPr lang="en-US" dirty="0" smtClean="0"/>
              <a:t>from practices associated with other</a:t>
            </a:r>
            <a:r>
              <a:rPr lang="tr-TR" dirty="0" smtClean="0"/>
              <a:t> </a:t>
            </a:r>
            <a:r>
              <a:rPr lang="en-US" dirty="0" smtClean="0"/>
              <a:t>contexts for talk, </a:t>
            </a:r>
            <a:r>
              <a:rPr lang="tr-TR" dirty="0" smtClean="0"/>
              <a:t> </a:t>
            </a:r>
            <a:r>
              <a:rPr lang="en-US" dirty="0" smtClean="0"/>
              <a:t>associated with</a:t>
            </a:r>
            <a:r>
              <a:rPr lang="tr-TR" dirty="0" smtClean="0"/>
              <a:t> </a:t>
            </a:r>
            <a:r>
              <a:rPr lang="en-US" dirty="0" smtClean="0"/>
              <a:t>science fiction, religion, and politics (</a:t>
            </a:r>
            <a:r>
              <a:rPr lang="en-US" dirty="0" err="1" smtClean="0"/>
              <a:t>Fahnestock</a:t>
            </a:r>
            <a:r>
              <a:rPr lang="en-US" dirty="0" smtClean="0"/>
              <a:t>, 1986; Stewart, 2005;</a:t>
            </a:r>
            <a:r>
              <a:rPr lang="tr-TR" dirty="0" smtClean="0"/>
              <a:t> </a:t>
            </a:r>
            <a:r>
              <a:rPr lang="en-US" dirty="0" smtClean="0"/>
              <a:t>Myers, 2003).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44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2207"/>
            <a:ext cx="8229600" cy="1647056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notion of “appropriation” -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Bakhtin’s</a:t>
            </a:r>
            <a:r>
              <a:rPr lang="en-US" dirty="0" smtClean="0"/>
              <a:t> work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 people learn how to do things</a:t>
            </a:r>
            <a:r>
              <a:rPr lang="tr-TR" dirty="0" smtClean="0"/>
              <a:t> </a:t>
            </a:r>
            <a:r>
              <a:rPr lang="en-US" dirty="0" smtClean="0"/>
              <a:t>in a language, whether as children, as foreign-language learners, or in the</a:t>
            </a:r>
            <a:r>
              <a:rPr lang="tr-TR" dirty="0" smtClean="0"/>
              <a:t> </a:t>
            </a:r>
            <a:r>
              <a:rPr lang="en-US" dirty="0" smtClean="0"/>
              <a:t>context of the daily language</a:t>
            </a:r>
            <a:r>
              <a:rPr lang="tr-TR" dirty="0" smtClean="0"/>
              <a:t>, </a:t>
            </a:r>
            <a:r>
              <a:rPr lang="en-US" dirty="0" smtClean="0"/>
              <a:t>they</a:t>
            </a:r>
            <a:r>
              <a:rPr lang="tr-TR" dirty="0"/>
              <a:t> </a:t>
            </a:r>
            <a:r>
              <a:rPr lang="en-US" dirty="0" smtClean="0"/>
              <a:t>must start by </a:t>
            </a:r>
            <a:r>
              <a:rPr lang="en-US" u="sng" dirty="0" smtClean="0"/>
              <a:t>borrowing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 Learners begin by mimicking words, structures,</a:t>
            </a:r>
            <a:r>
              <a:rPr lang="tr-TR" dirty="0" smtClean="0"/>
              <a:t> </a:t>
            </a:r>
            <a:r>
              <a:rPr lang="en-US" dirty="0" smtClean="0"/>
              <a:t>purposes, and ways of talking that belong to other people.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As they use</a:t>
            </a:r>
            <a:r>
              <a:rPr lang="tr-TR" dirty="0" smtClean="0"/>
              <a:t> </a:t>
            </a:r>
            <a:r>
              <a:rPr lang="en-US" dirty="0" smtClean="0"/>
              <a:t>and reuse these borrowed building blocks, successful learners appropriate</a:t>
            </a:r>
            <a:r>
              <a:rPr lang="tr-TR" dirty="0" smtClean="0"/>
              <a:t> </a:t>
            </a:r>
            <a:r>
              <a:rPr lang="en-US" dirty="0" smtClean="0"/>
              <a:t>them, or make them their own.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05407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starts out as imitation becomes self-expression, as borrowed discourse strategies and pieces of language are</a:t>
            </a:r>
            <a:r>
              <a:rPr lang="tr-TR" dirty="0" smtClean="0"/>
              <a:t> </a:t>
            </a:r>
            <a:r>
              <a:rPr lang="en-US" dirty="0" smtClean="0"/>
              <a:t>fitted into a person’s own set of ways of meaning.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on </a:t>
            </a:r>
            <a:r>
              <a:rPr lang="tr-TR" dirty="0" err="1" smtClean="0"/>
              <a:t>pages</a:t>
            </a:r>
            <a:r>
              <a:rPr lang="tr-TR" dirty="0" smtClean="0"/>
              <a:t> 167-168)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629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Discourse analysts’ interest in the ways in which texts and prior texts are</a:t>
            </a:r>
            <a:r>
              <a:rPr lang="tr-TR" dirty="0" smtClean="0"/>
              <a:t> </a:t>
            </a:r>
            <a:r>
              <a:rPr lang="en-US" dirty="0" smtClean="0"/>
              <a:t>connected is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en-US" dirty="0" smtClean="0"/>
              <a:t>to the influence of the Russian linguist </a:t>
            </a:r>
            <a:r>
              <a:rPr lang="en-US" u="sng" dirty="0" smtClean="0"/>
              <a:t>Mikhail</a:t>
            </a:r>
            <a:r>
              <a:rPr lang="tr-TR" u="sng" dirty="0" smtClean="0"/>
              <a:t> </a:t>
            </a:r>
            <a:r>
              <a:rPr lang="en-US" u="sng" dirty="0" err="1" smtClean="0"/>
              <a:t>Bakhtin</a:t>
            </a:r>
            <a:r>
              <a:rPr lang="en-US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87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US" dirty="0" err="1" smtClean="0"/>
              <a:t>Bakhtin</a:t>
            </a:r>
            <a:r>
              <a:rPr lang="en-US" dirty="0" smtClean="0"/>
              <a:t> wrote over a period</a:t>
            </a:r>
            <a:r>
              <a:rPr lang="tr-TR" dirty="0" smtClean="0"/>
              <a:t> -</a:t>
            </a:r>
            <a:r>
              <a:rPr lang="en-US" dirty="0" smtClean="0"/>
              <a:t>from the 1920s to the 1940s</a:t>
            </a:r>
            <a:r>
              <a:rPr lang="tr-TR" dirty="0" smtClean="0"/>
              <a:t>.</a:t>
            </a:r>
          </a:p>
          <a:p>
            <a:r>
              <a:rPr lang="tr-TR" dirty="0"/>
              <a:t>T</a:t>
            </a:r>
            <a:r>
              <a:rPr lang="en-US" dirty="0" smtClean="0"/>
              <a:t>here was little communication between Soviet scholars and outsiders, his work did not become</a:t>
            </a:r>
            <a:r>
              <a:rPr lang="tr-TR" dirty="0" smtClean="0"/>
              <a:t> </a:t>
            </a:r>
            <a:r>
              <a:rPr lang="en-US" dirty="0" smtClean="0"/>
              <a:t>known in the West until the 1960s</a:t>
            </a:r>
            <a:r>
              <a:rPr lang="tr-TR" dirty="0" smtClean="0"/>
              <a:t>. </a:t>
            </a:r>
            <a:endParaRPr lang="tr-TR" dirty="0"/>
          </a:p>
          <a:p>
            <a:r>
              <a:rPr lang="en-US" dirty="0" smtClean="0"/>
              <a:t> English translations became available only in the 1980s (</a:t>
            </a:r>
            <a:r>
              <a:rPr lang="en-US" dirty="0" err="1" smtClean="0"/>
              <a:t>Bakhtin</a:t>
            </a:r>
            <a:r>
              <a:rPr lang="en-US" dirty="0" smtClean="0"/>
              <a:t>, 198</a:t>
            </a:r>
            <a:r>
              <a:rPr lang="tr-TR" dirty="0" smtClean="0"/>
              <a:t>1; </a:t>
            </a:r>
            <a:r>
              <a:rPr lang="tr-TR" dirty="0" err="1" smtClean="0"/>
              <a:t>Bakhtin</a:t>
            </a:r>
            <a:r>
              <a:rPr lang="tr-TR" dirty="0" smtClean="0"/>
              <a:t>, </a:t>
            </a:r>
            <a:r>
              <a:rPr lang="en-US" dirty="0" smtClean="0"/>
              <a:t>1986).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018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his work about</a:t>
            </a:r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en-US" dirty="0" smtClean="0"/>
              <a:t>he history of the novel, </a:t>
            </a:r>
            <a:r>
              <a:rPr lang="en-US" dirty="0" err="1" smtClean="0"/>
              <a:t>Bakhtin</a:t>
            </a:r>
            <a:r>
              <a:rPr lang="en-US" dirty="0" smtClean="0"/>
              <a:t> talked about the </a:t>
            </a:r>
            <a:r>
              <a:rPr lang="en-US" u="sng" dirty="0" smtClean="0"/>
              <a:t>“dialogic” qualities of texts</a:t>
            </a:r>
            <a:r>
              <a:rPr lang="tr-TR" u="sng" dirty="0" smtClean="0"/>
              <a:t>.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106345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Julia </a:t>
            </a:r>
            <a:r>
              <a:rPr lang="en-US" dirty="0" err="1" smtClean="0"/>
              <a:t>Kristeva</a:t>
            </a:r>
            <a:r>
              <a:rPr lang="en-US" dirty="0" smtClean="0"/>
              <a:t> (1986) introduced </a:t>
            </a:r>
            <a:r>
              <a:rPr lang="en-US" dirty="0" err="1" smtClean="0"/>
              <a:t>Bakhtin’s</a:t>
            </a:r>
            <a:r>
              <a:rPr lang="en-US" dirty="0" smtClean="0"/>
              <a:t> work to</a:t>
            </a:r>
            <a:r>
              <a:rPr lang="tr-TR" dirty="0" smtClean="0"/>
              <a:t> </a:t>
            </a:r>
            <a:r>
              <a:rPr lang="en-US" dirty="0" smtClean="0"/>
              <a:t>Western</a:t>
            </a:r>
            <a:r>
              <a:rPr lang="tr-TR" dirty="0" smtClean="0"/>
              <a:t> </a:t>
            </a:r>
            <a:r>
              <a:rPr lang="tr-TR" dirty="0" err="1" smtClean="0"/>
              <a:t>scholars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en-US" dirty="0" err="1" smtClean="0"/>
              <a:t>Kristeva</a:t>
            </a:r>
            <a:r>
              <a:rPr lang="en-US" dirty="0" smtClean="0"/>
              <a:t> coined the term </a:t>
            </a:r>
            <a:r>
              <a:rPr lang="en-US" b="1" i="1" dirty="0" smtClean="0"/>
              <a:t>“</a:t>
            </a:r>
            <a:r>
              <a:rPr lang="en-US" b="1" i="1" dirty="0" err="1" smtClean="0"/>
              <a:t>intertextuality</a:t>
            </a:r>
            <a:r>
              <a:rPr lang="en-US" b="1" i="1" dirty="0" smtClean="0"/>
              <a:t>” </a:t>
            </a:r>
            <a:r>
              <a:rPr lang="en-US" dirty="0" smtClean="0"/>
              <a:t>for the ways</a:t>
            </a:r>
            <a:r>
              <a:rPr lang="tr-TR" dirty="0" smtClean="0"/>
              <a:t> </a:t>
            </a:r>
            <a:r>
              <a:rPr lang="en-US" dirty="0" smtClean="0"/>
              <a:t>in which texts and ways of talking refer to and build on </a:t>
            </a:r>
            <a:r>
              <a:rPr lang="en-US" b="1" dirty="0" smtClean="0"/>
              <a:t>other texts and</a:t>
            </a:r>
            <a:r>
              <a:rPr lang="en-US" dirty="0" smtClean="0"/>
              <a:t> </a:t>
            </a:r>
            <a:r>
              <a:rPr lang="en-US" b="1" dirty="0" smtClean="0"/>
              <a:t>discourses</a:t>
            </a:r>
            <a:r>
              <a:rPr lang="tr-TR" dirty="0" smtClean="0"/>
              <a:t> (</a:t>
            </a:r>
            <a:r>
              <a:rPr lang="en-US" dirty="0" err="1" smtClean="0"/>
              <a:t>Kristeva</a:t>
            </a:r>
            <a:r>
              <a:rPr lang="tr-TR" dirty="0" smtClean="0"/>
              <a:t>, </a:t>
            </a:r>
            <a:r>
              <a:rPr lang="en-US" dirty="0" smtClean="0"/>
              <a:t>1986) 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24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Horizontal</a:t>
            </a:r>
            <a:r>
              <a:rPr lang="tr-TR" dirty="0" smtClean="0"/>
              <a:t> </a:t>
            </a: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texts</a:t>
            </a:r>
            <a:r>
              <a:rPr lang="tr-TR" dirty="0" smtClean="0"/>
              <a:t> </a:t>
            </a:r>
            <a:r>
              <a:rPr lang="en-US" dirty="0" smtClean="0"/>
              <a:t>build on texts with which they are related sequentially</a:t>
            </a:r>
            <a:r>
              <a:rPr lang="tr-TR" dirty="0" smtClean="0"/>
              <a:t>- </a:t>
            </a:r>
            <a:r>
              <a:rPr lang="en-US" u="sng" dirty="0" smtClean="0"/>
              <a:t>the texts or</a:t>
            </a:r>
            <a:r>
              <a:rPr lang="tr-TR" u="sng" dirty="0" smtClean="0"/>
              <a:t> </a:t>
            </a:r>
            <a:r>
              <a:rPr lang="en-US" u="sng" dirty="0" smtClean="0"/>
              <a:t>utterances which they follow and precede.</a:t>
            </a:r>
            <a:r>
              <a:rPr lang="tr-TR" u="sng" dirty="0" smtClean="0"/>
              <a:t> 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*F</a:t>
            </a:r>
            <a:r>
              <a:rPr lang="en-US" dirty="0" smtClean="0"/>
              <a:t>or example, speakers pick</a:t>
            </a:r>
            <a:r>
              <a:rPr lang="tr-TR" dirty="0" smtClean="0"/>
              <a:t> </a:t>
            </a:r>
            <a:r>
              <a:rPr lang="en-US" dirty="0" smtClean="0"/>
              <a:t>up on other speakers’ sounds and words and phrases and reuse them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324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Vertical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texts build on texts that are paradigmatically</a:t>
            </a:r>
            <a:r>
              <a:rPr lang="tr-TR" dirty="0" smtClean="0"/>
              <a:t> </a:t>
            </a:r>
            <a:r>
              <a:rPr lang="en-US" dirty="0" smtClean="0"/>
              <a:t>related to them in various ways, members, that is, of the same or similar</a:t>
            </a:r>
            <a:r>
              <a:rPr lang="tr-TR" dirty="0" smtClean="0"/>
              <a:t> </a:t>
            </a:r>
            <a:r>
              <a:rPr lang="en-US" dirty="0" smtClean="0"/>
              <a:t>categories.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00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Vertical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intertextuality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For example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A</a:t>
            </a:r>
            <a:r>
              <a:rPr lang="en-US" dirty="0" smtClean="0"/>
              <a:t>n email message may borrow from and transform the conventions of letter writing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2. A</a:t>
            </a:r>
            <a:r>
              <a:rPr lang="en-US" dirty="0" smtClean="0"/>
              <a:t> postmodern parody of a fairy tale may borrow from </a:t>
            </a:r>
            <a:r>
              <a:rPr lang="tr-TR" dirty="0" smtClean="0"/>
              <a:t> </a:t>
            </a:r>
            <a:r>
              <a:rPr lang="en-US" dirty="0" smtClean="0"/>
              <a:t>the plot and character conventions and the language of traditional fairy tales</a:t>
            </a:r>
            <a:r>
              <a:rPr lang="tr-TR" dirty="0" smtClean="0"/>
              <a:t> </a:t>
            </a:r>
            <a:r>
              <a:rPr lang="en-US" dirty="0" smtClean="0"/>
              <a:t> mixing them with conventions and language from </a:t>
            </a:r>
            <a:r>
              <a:rPr lang="tr-TR" dirty="0" err="1" smtClean="0"/>
              <a:t>texts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-</a:t>
            </a:r>
            <a:r>
              <a:rPr lang="en-US" dirty="0" smtClean="0"/>
              <a:t>TV sitcoms</a:t>
            </a:r>
            <a:r>
              <a:rPr lang="tr-TR" dirty="0" smtClean="0"/>
              <a:t>  </a:t>
            </a:r>
          </a:p>
          <a:p>
            <a:pPr marL="0" indent="0">
              <a:buNone/>
            </a:pPr>
            <a:r>
              <a:rPr lang="tr-TR" dirty="0" smtClean="0"/>
              <a:t>   -</a:t>
            </a:r>
            <a:r>
              <a:rPr lang="en-US" dirty="0" smtClean="0"/>
              <a:t> comic books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3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073427"/>
          </a:xfrm>
        </p:spPr>
        <p:txBody>
          <a:bodyPr>
            <a:normAutofit/>
          </a:bodyPr>
          <a:lstStyle/>
          <a:p>
            <a:r>
              <a:rPr lang="en-US" dirty="0" smtClean="0"/>
              <a:t>Texts can bear </a:t>
            </a:r>
            <a:r>
              <a:rPr lang="en-US" dirty="0" err="1" smtClean="0"/>
              <a:t>intertextual</a:t>
            </a:r>
            <a:r>
              <a:rPr lang="en-US" dirty="0" smtClean="0"/>
              <a:t> traces of other texts in many ways, ranging</a:t>
            </a:r>
            <a:r>
              <a:rPr lang="tr-TR" dirty="0" smtClean="0"/>
              <a:t> </a:t>
            </a:r>
            <a:r>
              <a:rPr lang="en-US" dirty="0" smtClean="0"/>
              <a:t>from the most direct repetition to the most indirect </a:t>
            </a:r>
            <a:r>
              <a:rPr lang="en-US" u="sng" dirty="0" smtClean="0"/>
              <a:t>allusion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 A text can</a:t>
            </a:r>
            <a:r>
              <a:rPr lang="tr-TR" dirty="0" smtClean="0"/>
              <a:t> </a:t>
            </a:r>
            <a:r>
              <a:rPr lang="en-US" u="sng" dirty="0" smtClean="0"/>
              <a:t>quote another text</a:t>
            </a:r>
            <a:r>
              <a:rPr lang="en-US" dirty="0" smtClean="0"/>
              <a:t>, or represent it through </a:t>
            </a:r>
            <a:r>
              <a:rPr lang="en-US" u="sng" dirty="0" smtClean="0"/>
              <a:t>paraphrase</a:t>
            </a:r>
            <a:r>
              <a:rPr lang="tr-TR" dirty="0" smtClean="0"/>
              <a:t> (</a:t>
            </a:r>
            <a:r>
              <a:rPr lang="en-US" dirty="0" err="1" smtClean="0"/>
              <a:t>Fairclough</a:t>
            </a:r>
            <a:r>
              <a:rPr lang="tr-TR" dirty="0" smtClean="0"/>
              <a:t>, </a:t>
            </a:r>
            <a:r>
              <a:rPr lang="en-US" dirty="0" smtClean="0"/>
              <a:t>1992)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 A text can be worded</a:t>
            </a:r>
            <a:r>
              <a:rPr lang="tr-TR" dirty="0" smtClean="0"/>
              <a:t> </a:t>
            </a:r>
            <a:r>
              <a:rPr lang="en-US" dirty="0" smtClean="0"/>
              <a:t>in such a way as to presuppose </a:t>
            </a:r>
            <a:r>
              <a:rPr lang="en-US" u="sng" dirty="0" smtClean="0"/>
              <a:t>a prior text</a:t>
            </a:r>
            <a:r>
              <a:rPr lang="tr-TR" u="sng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Fairclough</a:t>
            </a:r>
            <a:r>
              <a:rPr lang="en-US" dirty="0" smtClean="0"/>
              <a:t>, 1992).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870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664</Words>
  <Application>Microsoft Office PowerPoint</Application>
  <PresentationFormat>Ekran Gösterisi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Intertextuality and Interdiscursivity   </vt:lpstr>
      <vt:lpstr>PowerPoint Sunusu</vt:lpstr>
      <vt:lpstr>PowerPoint Sunusu</vt:lpstr>
      <vt:lpstr>PowerPoint Sunusu</vt:lpstr>
      <vt:lpstr>PowerPoint Sunusu</vt:lpstr>
      <vt:lpstr>Horizontal intertextuality </vt:lpstr>
      <vt:lpstr>Vertical intertextuality </vt:lpstr>
      <vt:lpstr>Vertical intertextuality </vt:lpstr>
      <vt:lpstr>PowerPoint Sunusu</vt:lpstr>
      <vt:lpstr>Definite articles (in English, the)</vt:lpstr>
      <vt:lpstr>Texts can also be interdiscursively related to prior texts</vt:lpstr>
      <vt:lpstr>For example</vt:lpstr>
      <vt:lpstr>The notion of “appropriation” - from Bakhtin’s work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Intertextuality and Interdiscursivity   </dc:title>
  <dc:creator>DELL</dc:creator>
  <cp:lastModifiedBy>DELL</cp:lastModifiedBy>
  <cp:revision>46</cp:revision>
  <dcterms:created xsi:type="dcterms:W3CDTF">2020-11-29T13:45:17Z</dcterms:created>
  <dcterms:modified xsi:type="dcterms:W3CDTF">2021-11-30T17:31:44Z</dcterms:modified>
</cp:coreProperties>
</file>