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5" r:id="rId20"/>
    <p:sldId id="276" r:id="rId21"/>
    <p:sldId id="279" r:id="rId22"/>
    <p:sldId id="280" r:id="rId23"/>
    <p:sldId id="284" r:id="rId24"/>
    <p:sldId id="281" r:id="rId25"/>
    <p:sldId id="285" r:id="rId26"/>
    <p:sldId id="283" r:id="rId27"/>
    <p:sldId id="282" r:id="rId28"/>
    <p:sldId id="286" r:id="rId29"/>
    <p:sldId id="287" r:id="rId30"/>
    <p:sldId id="289" r:id="rId31"/>
    <p:sldId id="288" r:id="rId32"/>
    <p:sldId id="290" r:id="rId33"/>
    <p:sldId id="291" r:id="rId34"/>
    <p:sldId id="292" r:id="rId35"/>
    <p:sldId id="294" r:id="rId36"/>
    <p:sldId id="293" r:id="rId37"/>
    <p:sldId id="295" r:id="rId38"/>
    <p:sldId id="296" r:id="rId39"/>
    <p:sldId id="297" r:id="rId40"/>
    <p:sldId id="298" r:id="rId41"/>
    <p:sldId id="299" r:id="rId42"/>
    <p:sldId id="300" r:id="rId43"/>
    <p:sldId id="301" r:id="rId44"/>
    <p:sldId id="302" r:id="rId45"/>
    <p:sldId id="303" r:id="rId46"/>
    <p:sldId id="304" r:id="rId47"/>
    <p:sldId id="305" r:id="rId48"/>
    <p:sldId id="306" r:id="rId49"/>
    <p:sldId id="307" r:id="rId50"/>
    <p:sldId id="308" r:id="rId5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4" autoAdjust="0"/>
    <p:restoredTop sz="94660"/>
  </p:normalViewPr>
  <p:slideViewPr>
    <p:cSldViewPr>
      <p:cViewPr varScale="1">
        <p:scale>
          <a:sx n="69" d="100"/>
          <a:sy n="69" d="100"/>
        </p:scale>
        <p:origin x="-1428"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D5B545C1-4BA0-4946-8F69-7C15FF7531CE}" type="datetimeFigureOut">
              <a:rPr lang="tr-TR" smtClean="0"/>
              <a:t>26.02.2024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B19A924-4D90-4C8C-8393-6C5C7276CADD}" type="slidenum">
              <a:rPr lang="tr-TR" smtClean="0"/>
              <a:t>‹#›</a:t>
            </a:fld>
            <a:endParaRPr lang="tr-TR"/>
          </a:p>
        </p:txBody>
      </p:sp>
    </p:spTree>
    <p:extLst>
      <p:ext uri="{BB962C8B-B14F-4D97-AF65-F5344CB8AC3E}">
        <p14:creationId xmlns:p14="http://schemas.microsoft.com/office/powerpoint/2010/main" val="33843637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5B545C1-4BA0-4946-8F69-7C15FF7531CE}" type="datetimeFigureOut">
              <a:rPr lang="tr-TR" smtClean="0"/>
              <a:t>26.02.2024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B19A924-4D90-4C8C-8393-6C5C7276CADD}" type="slidenum">
              <a:rPr lang="tr-TR" smtClean="0"/>
              <a:t>‹#›</a:t>
            </a:fld>
            <a:endParaRPr lang="tr-TR"/>
          </a:p>
        </p:txBody>
      </p:sp>
    </p:spTree>
    <p:extLst>
      <p:ext uri="{BB962C8B-B14F-4D97-AF65-F5344CB8AC3E}">
        <p14:creationId xmlns:p14="http://schemas.microsoft.com/office/powerpoint/2010/main" val="1917191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5B545C1-4BA0-4946-8F69-7C15FF7531CE}" type="datetimeFigureOut">
              <a:rPr lang="tr-TR" smtClean="0"/>
              <a:t>26.02.2024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B19A924-4D90-4C8C-8393-6C5C7276CADD}" type="slidenum">
              <a:rPr lang="tr-TR" smtClean="0"/>
              <a:t>‹#›</a:t>
            </a:fld>
            <a:endParaRPr lang="tr-TR"/>
          </a:p>
        </p:txBody>
      </p:sp>
    </p:spTree>
    <p:extLst>
      <p:ext uri="{BB962C8B-B14F-4D97-AF65-F5344CB8AC3E}">
        <p14:creationId xmlns:p14="http://schemas.microsoft.com/office/powerpoint/2010/main" val="14806489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5B545C1-4BA0-4946-8F69-7C15FF7531CE}" type="datetimeFigureOut">
              <a:rPr lang="tr-TR" smtClean="0"/>
              <a:t>26.02.2024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B19A924-4D90-4C8C-8393-6C5C7276CADD}" type="slidenum">
              <a:rPr lang="tr-TR" smtClean="0"/>
              <a:t>‹#›</a:t>
            </a:fld>
            <a:endParaRPr lang="tr-TR"/>
          </a:p>
        </p:txBody>
      </p:sp>
    </p:spTree>
    <p:extLst>
      <p:ext uri="{BB962C8B-B14F-4D97-AF65-F5344CB8AC3E}">
        <p14:creationId xmlns:p14="http://schemas.microsoft.com/office/powerpoint/2010/main" val="31645154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D5B545C1-4BA0-4946-8F69-7C15FF7531CE}" type="datetimeFigureOut">
              <a:rPr lang="tr-TR" smtClean="0"/>
              <a:t>26.02.2024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B19A924-4D90-4C8C-8393-6C5C7276CADD}" type="slidenum">
              <a:rPr lang="tr-TR" smtClean="0"/>
              <a:t>‹#›</a:t>
            </a:fld>
            <a:endParaRPr lang="tr-TR"/>
          </a:p>
        </p:txBody>
      </p:sp>
    </p:spTree>
    <p:extLst>
      <p:ext uri="{BB962C8B-B14F-4D97-AF65-F5344CB8AC3E}">
        <p14:creationId xmlns:p14="http://schemas.microsoft.com/office/powerpoint/2010/main" val="3134880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D5B545C1-4BA0-4946-8F69-7C15FF7531CE}" type="datetimeFigureOut">
              <a:rPr lang="tr-TR" smtClean="0"/>
              <a:t>26.02.2024</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B19A924-4D90-4C8C-8393-6C5C7276CADD}" type="slidenum">
              <a:rPr lang="tr-TR" smtClean="0"/>
              <a:t>‹#›</a:t>
            </a:fld>
            <a:endParaRPr lang="tr-TR"/>
          </a:p>
        </p:txBody>
      </p:sp>
    </p:spTree>
    <p:extLst>
      <p:ext uri="{BB962C8B-B14F-4D97-AF65-F5344CB8AC3E}">
        <p14:creationId xmlns:p14="http://schemas.microsoft.com/office/powerpoint/2010/main" val="41536184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D5B545C1-4BA0-4946-8F69-7C15FF7531CE}" type="datetimeFigureOut">
              <a:rPr lang="tr-TR" smtClean="0"/>
              <a:t>26.02.2024</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B19A924-4D90-4C8C-8393-6C5C7276CADD}" type="slidenum">
              <a:rPr lang="tr-TR" smtClean="0"/>
              <a:t>‹#›</a:t>
            </a:fld>
            <a:endParaRPr lang="tr-TR"/>
          </a:p>
        </p:txBody>
      </p:sp>
    </p:spTree>
    <p:extLst>
      <p:ext uri="{BB962C8B-B14F-4D97-AF65-F5344CB8AC3E}">
        <p14:creationId xmlns:p14="http://schemas.microsoft.com/office/powerpoint/2010/main" val="14187226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D5B545C1-4BA0-4946-8F69-7C15FF7531CE}" type="datetimeFigureOut">
              <a:rPr lang="tr-TR" smtClean="0"/>
              <a:t>26.02.2024</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B19A924-4D90-4C8C-8393-6C5C7276CADD}" type="slidenum">
              <a:rPr lang="tr-TR" smtClean="0"/>
              <a:t>‹#›</a:t>
            </a:fld>
            <a:endParaRPr lang="tr-TR"/>
          </a:p>
        </p:txBody>
      </p:sp>
    </p:spTree>
    <p:extLst>
      <p:ext uri="{BB962C8B-B14F-4D97-AF65-F5344CB8AC3E}">
        <p14:creationId xmlns:p14="http://schemas.microsoft.com/office/powerpoint/2010/main" val="8827439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5B545C1-4BA0-4946-8F69-7C15FF7531CE}" type="datetimeFigureOut">
              <a:rPr lang="tr-TR" smtClean="0"/>
              <a:t>26.02.2024</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B19A924-4D90-4C8C-8393-6C5C7276CADD}" type="slidenum">
              <a:rPr lang="tr-TR" smtClean="0"/>
              <a:t>‹#›</a:t>
            </a:fld>
            <a:endParaRPr lang="tr-TR"/>
          </a:p>
        </p:txBody>
      </p:sp>
    </p:spTree>
    <p:extLst>
      <p:ext uri="{BB962C8B-B14F-4D97-AF65-F5344CB8AC3E}">
        <p14:creationId xmlns:p14="http://schemas.microsoft.com/office/powerpoint/2010/main" val="29753913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D5B545C1-4BA0-4946-8F69-7C15FF7531CE}" type="datetimeFigureOut">
              <a:rPr lang="tr-TR" smtClean="0"/>
              <a:t>26.02.2024</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B19A924-4D90-4C8C-8393-6C5C7276CADD}" type="slidenum">
              <a:rPr lang="tr-TR" smtClean="0"/>
              <a:t>‹#›</a:t>
            </a:fld>
            <a:endParaRPr lang="tr-TR"/>
          </a:p>
        </p:txBody>
      </p:sp>
    </p:spTree>
    <p:extLst>
      <p:ext uri="{BB962C8B-B14F-4D97-AF65-F5344CB8AC3E}">
        <p14:creationId xmlns:p14="http://schemas.microsoft.com/office/powerpoint/2010/main" val="3042287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D5B545C1-4BA0-4946-8F69-7C15FF7531CE}" type="datetimeFigureOut">
              <a:rPr lang="tr-TR" smtClean="0"/>
              <a:t>26.02.2024</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B19A924-4D90-4C8C-8393-6C5C7276CADD}" type="slidenum">
              <a:rPr lang="tr-TR" smtClean="0"/>
              <a:t>‹#›</a:t>
            </a:fld>
            <a:endParaRPr lang="tr-TR"/>
          </a:p>
        </p:txBody>
      </p:sp>
    </p:spTree>
    <p:extLst>
      <p:ext uri="{BB962C8B-B14F-4D97-AF65-F5344CB8AC3E}">
        <p14:creationId xmlns:p14="http://schemas.microsoft.com/office/powerpoint/2010/main" val="38148715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B545C1-4BA0-4946-8F69-7C15FF7531CE}" type="datetimeFigureOut">
              <a:rPr lang="tr-TR" smtClean="0"/>
              <a:t>26.02.2024</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19A924-4D90-4C8C-8393-6C5C7276CADD}" type="slidenum">
              <a:rPr lang="tr-TR" smtClean="0"/>
              <a:t>‹#›</a:t>
            </a:fld>
            <a:endParaRPr lang="tr-TR"/>
          </a:p>
        </p:txBody>
      </p:sp>
    </p:spTree>
    <p:extLst>
      <p:ext uri="{BB962C8B-B14F-4D97-AF65-F5344CB8AC3E}">
        <p14:creationId xmlns:p14="http://schemas.microsoft.com/office/powerpoint/2010/main" val="29826116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turkedebiyati.org/fiiller/" TargetMode="External"/><Relationship Id="rId2" Type="http://schemas.openxmlformats.org/officeDocument/2006/relationships/hyperlink" Target="https://www.turkedebiyati.org/isimler-adlar/"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s://www.turkedebiyati.org/isim-fiiller-ad-eylemler/"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https://www.turkedebiyati.org/sifat-fiil-grubu/"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hyperlink" Target="https://www.turkedebiyati.org/ismin-halleri-durumlari-hal-ekleri/" TargetMode="External"/><Relationship Id="rId7" Type="http://schemas.openxmlformats.org/officeDocument/2006/relationships/hyperlink" Target="https://www.turkedebiyati.org/ilgi-tamlayan-eki-nedir-ozellikleri-ornekleri/" TargetMode="External"/><Relationship Id="rId2" Type="http://schemas.openxmlformats.org/officeDocument/2006/relationships/hyperlink" Target="https://www.turkedebiyati.org/isim-cekim-ekleri/" TargetMode="External"/><Relationship Id="rId1" Type="http://schemas.openxmlformats.org/officeDocument/2006/relationships/slideLayout" Target="../slideLayouts/slideLayout2.xml"/><Relationship Id="rId6" Type="http://schemas.openxmlformats.org/officeDocument/2006/relationships/hyperlink" Target="https://www.turkedebiyati.org/ek-fiiller/" TargetMode="External"/><Relationship Id="rId5" Type="http://schemas.openxmlformats.org/officeDocument/2006/relationships/hyperlink" Target="https://www.turkedebiyati.org/ilgi-zamiri-ki-ki-baglaci-ki-yapim-eki/" TargetMode="External"/><Relationship Id="rId4" Type="http://schemas.openxmlformats.org/officeDocument/2006/relationships/hyperlink" Target="https://www.turkedebiyati.org/iyelik-aitlik-ekleri-nelerdir-ozellikleri/"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hyperlink" Target="https://www.turkedebiyati.org/fiilde-eylemde-kip/" TargetMode="External"/><Relationship Id="rId7" Type="http://schemas.openxmlformats.org/officeDocument/2006/relationships/hyperlink" Target="https://www.turkedebiyati.org/ek-fiiller/" TargetMode="External"/><Relationship Id="rId2" Type="http://schemas.openxmlformats.org/officeDocument/2006/relationships/hyperlink" Target="https://www.turkedebiyati.org/fiil-cekim-ekleri/" TargetMode="External"/><Relationship Id="rId1" Type="http://schemas.openxmlformats.org/officeDocument/2006/relationships/slideLayout" Target="../slideLayouts/slideLayout2.xml"/><Relationship Id="rId6" Type="http://schemas.openxmlformats.org/officeDocument/2006/relationships/hyperlink" Target="https://www.turkedebiyati.org/soru-cumlesi/" TargetMode="External"/><Relationship Id="rId5" Type="http://schemas.openxmlformats.org/officeDocument/2006/relationships/hyperlink" Target="https://www.turkedebiyati.org/olumsuz-cumle/" TargetMode="External"/><Relationship Id="rId4" Type="http://schemas.openxmlformats.org/officeDocument/2006/relationships/hyperlink" Target="https://www.turkedebiyati.org/fiillerde-kisi-sahis/"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BİÇİM BİLGİSİ</a:t>
            </a:r>
            <a:endParaRPr lang="tr-TR" dirty="0"/>
          </a:p>
        </p:txBody>
      </p:sp>
      <p:sp>
        <p:nvSpPr>
          <p:cNvPr id="3" name="Alt Başlık 2"/>
          <p:cNvSpPr>
            <a:spLocks noGrp="1"/>
          </p:cNvSpPr>
          <p:nvPr>
            <p:ph type="subTitle" idx="1"/>
          </p:nvPr>
        </p:nvSpPr>
        <p:spPr/>
        <p:txBody>
          <a:bodyPr/>
          <a:lstStyle/>
          <a:p>
            <a:r>
              <a:rPr lang="tr-TR" dirty="0" smtClean="0"/>
              <a:t>Prof. Dr. Sevin ARSLAN</a:t>
            </a:r>
            <a:endParaRPr lang="tr-TR" dirty="0"/>
          </a:p>
        </p:txBody>
      </p:sp>
    </p:spTree>
    <p:extLst>
      <p:ext uri="{BB962C8B-B14F-4D97-AF65-F5344CB8AC3E}">
        <p14:creationId xmlns:p14="http://schemas.microsoft.com/office/powerpoint/2010/main" val="30828545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692696"/>
          </a:xfrm>
        </p:spPr>
        <p:txBody>
          <a:bodyPr>
            <a:normAutofit fontScale="90000"/>
          </a:bodyPr>
          <a:lstStyle/>
          <a:p>
            <a:r>
              <a:rPr lang="tr-TR" dirty="0" smtClean="0"/>
              <a:t>Gövde</a:t>
            </a:r>
            <a:endParaRPr lang="tr-TR" dirty="0"/>
          </a:p>
        </p:txBody>
      </p:sp>
      <p:sp>
        <p:nvSpPr>
          <p:cNvPr id="3" name="İçerik Yer Tutucusu 2"/>
          <p:cNvSpPr>
            <a:spLocks noGrp="1"/>
          </p:cNvSpPr>
          <p:nvPr>
            <p:ph idx="1"/>
          </p:nvPr>
        </p:nvSpPr>
        <p:spPr>
          <a:xfrm>
            <a:off x="323528" y="692696"/>
            <a:ext cx="8568952" cy="5976664"/>
          </a:xfrm>
        </p:spPr>
        <p:txBody>
          <a:bodyPr>
            <a:normAutofit fontScale="92500" lnSpcReduction="10000"/>
          </a:bodyPr>
          <a:lstStyle/>
          <a:p>
            <a:pPr algn="just"/>
            <a:r>
              <a:rPr lang="tr-TR" dirty="0" smtClean="0"/>
              <a:t>Gövdeler, biri bağımsız biçim birim olmak üzere, en az iki biçim birimden oluşan yani bir veya daha fazla ek alan kök biçim birimlerdir. Örneğin; </a:t>
            </a:r>
            <a:r>
              <a:rPr lang="tr-TR" b="1" dirty="0" smtClean="0"/>
              <a:t>geçit, gelinlik, geliştiril- sözcükleri </a:t>
            </a:r>
            <a:r>
              <a:rPr lang="tr-TR" dirty="0" smtClean="0">
                <a:solidFill>
                  <a:srgbClr val="FF0000"/>
                </a:solidFill>
              </a:rPr>
              <a:t>geç-(i)-t, gel-(i)-n-lik, gel-(i)ş-tir-(i)l-</a:t>
            </a:r>
            <a:r>
              <a:rPr lang="tr-TR" dirty="0" smtClean="0"/>
              <a:t> biçim birimlerinden oluşan gövdelerdir. Bu tür sözcükler yapısına göre türemiş sözcükler olarak da bilinir. Herhangi bir kökten çeşitli eklerle çok sayıda gövde yapmak mümkündür. Türkçede kimi kökten elliden fazla sözcük türetilebilir. Aşağıda biçim birim niteliği bulunmayan yardımcı sesler parantez içinde gösterilmiştir. </a:t>
            </a:r>
            <a:r>
              <a:rPr lang="tr-TR" dirty="0" smtClean="0">
                <a:solidFill>
                  <a:srgbClr val="FF0000"/>
                </a:solidFill>
              </a:rPr>
              <a:t>Bağımsız biçim birimler/Sözcükler Bağımlı biçim birimler/Ekler geç- -(i)t gel- - (i)n-lik gel- -(i)ş-tir-(i)l</a:t>
            </a:r>
            <a:endParaRPr lang="tr-TR" dirty="0">
              <a:solidFill>
                <a:srgbClr val="FF0000"/>
              </a:solidFill>
            </a:endParaRPr>
          </a:p>
        </p:txBody>
      </p:sp>
    </p:spTree>
    <p:extLst>
      <p:ext uri="{BB962C8B-B14F-4D97-AF65-F5344CB8AC3E}">
        <p14:creationId xmlns:p14="http://schemas.microsoft.com/office/powerpoint/2010/main" val="11678492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0000" lnSpcReduction="20000"/>
          </a:bodyPr>
          <a:lstStyle/>
          <a:p>
            <a:pPr algn="just">
              <a:lnSpc>
                <a:spcPct val="170000"/>
              </a:lnSpc>
              <a:spcBef>
                <a:spcPts val="0"/>
              </a:spcBef>
            </a:pPr>
            <a:r>
              <a:rPr lang="tr-TR" dirty="0" smtClean="0">
                <a:solidFill>
                  <a:srgbClr val="FF0000"/>
                </a:solidFill>
              </a:rPr>
              <a:t>Sözcük kök ve gövdeleri, tek başlarına anlamları veya söz dizimsel işlevleri olan bağımsız biçim birimlerdir</a:t>
            </a:r>
          </a:p>
          <a:p>
            <a:pPr algn="just">
              <a:lnSpc>
                <a:spcPct val="170000"/>
              </a:lnSpc>
              <a:spcBef>
                <a:spcPts val="0"/>
              </a:spcBef>
            </a:pPr>
            <a:endParaRPr lang="tr-TR" dirty="0">
              <a:solidFill>
                <a:srgbClr val="FF0000"/>
              </a:solidFill>
            </a:endParaRPr>
          </a:p>
          <a:p>
            <a:pPr algn="just">
              <a:lnSpc>
                <a:spcPct val="170000"/>
              </a:lnSpc>
              <a:spcBef>
                <a:spcPts val="0"/>
              </a:spcBef>
            </a:pPr>
            <a:r>
              <a:rPr lang="tr-TR" dirty="0" smtClean="0">
                <a:solidFill>
                  <a:srgbClr val="FF0000"/>
                </a:solidFill>
              </a:rPr>
              <a:t>Gövdenin üstüne yeni bir yapım eki gelirse doğal olarak ortaya yeni bir gövde çıkar. Sözlüklerde madde başları kök ve gövdelerden oluşur.</a:t>
            </a:r>
          </a:p>
          <a:p>
            <a:pPr marL="0" indent="0" algn="just">
              <a:lnSpc>
                <a:spcPct val="170000"/>
              </a:lnSpc>
              <a:spcBef>
                <a:spcPts val="0"/>
              </a:spcBef>
              <a:buNone/>
            </a:pPr>
            <a:endParaRPr lang="tr-TR" dirty="0" smtClean="0">
              <a:solidFill>
                <a:srgbClr val="FF0000"/>
              </a:solidFill>
            </a:endParaRPr>
          </a:p>
          <a:p>
            <a:pPr algn="just">
              <a:lnSpc>
                <a:spcPct val="170000"/>
              </a:lnSpc>
              <a:spcBef>
                <a:spcPts val="0"/>
              </a:spcBef>
            </a:pPr>
            <a:r>
              <a:rPr lang="tr-TR" dirty="0" smtClean="0">
                <a:solidFill>
                  <a:srgbClr val="FF0000"/>
                </a:solidFill>
              </a:rPr>
              <a:t>Taban Tabanlar</a:t>
            </a:r>
            <a:r>
              <a:rPr lang="tr-TR" dirty="0" smtClean="0"/>
              <a:t>, eklerin, yani bağımlı biçim birimlerin eklendiği yalın sözcükler, yani bağımsız biçim birimlerdir. </a:t>
            </a:r>
            <a:r>
              <a:rPr lang="tr-TR" dirty="0" smtClean="0">
                <a:solidFill>
                  <a:srgbClr val="FF0000"/>
                </a:solidFill>
              </a:rPr>
              <a:t>Tabanlar kök veya türemiş sözcük olabilir</a:t>
            </a:r>
            <a:r>
              <a:rPr lang="tr-TR" dirty="0" smtClean="0"/>
              <a:t>. Aşağıdaki örnekte:</a:t>
            </a:r>
          </a:p>
          <a:p>
            <a:pPr marL="0" indent="0" algn="just">
              <a:lnSpc>
                <a:spcPct val="170000"/>
              </a:lnSpc>
              <a:spcBef>
                <a:spcPts val="0"/>
              </a:spcBef>
              <a:buNone/>
            </a:pPr>
            <a:r>
              <a:rPr lang="tr-TR" dirty="0"/>
              <a:t>	</a:t>
            </a:r>
            <a:r>
              <a:rPr lang="tr-TR" dirty="0" smtClean="0"/>
              <a:t> göz, gözlük sözcüğünün; </a:t>
            </a:r>
          </a:p>
          <a:p>
            <a:pPr marL="0" indent="0" algn="just">
              <a:lnSpc>
                <a:spcPct val="170000"/>
              </a:lnSpc>
              <a:spcBef>
                <a:spcPts val="0"/>
              </a:spcBef>
              <a:buNone/>
            </a:pPr>
            <a:r>
              <a:rPr lang="tr-TR" dirty="0"/>
              <a:t>	</a:t>
            </a:r>
            <a:r>
              <a:rPr lang="tr-TR" dirty="0" smtClean="0"/>
              <a:t>gözlük, gözlükçü sözcüğünün; </a:t>
            </a:r>
          </a:p>
          <a:p>
            <a:pPr marL="0" indent="0" algn="just">
              <a:lnSpc>
                <a:spcPct val="170000"/>
              </a:lnSpc>
              <a:spcBef>
                <a:spcPts val="0"/>
              </a:spcBef>
              <a:buNone/>
            </a:pPr>
            <a:r>
              <a:rPr lang="tr-TR" dirty="0"/>
              <a:t>	</a:t>
            </a:r>
            <a:r>
              <a:rPr lang="tr-TR" dirty="0" smtClean="0"/>
              <a:t>gözlükçü ise gözlükçülük sözcüğünün tabanıdır. </a:t>
            </a:r>
          </a:p>
          <a:p>
            <a:pPr marL="0" indent="0" algn="just">
              <a:buNone/>
            </a:pPr>
            <a:endParaRPr lang="tr-TR" dirty="0"/>
          </a:p>
          <a:p>
            <a:pPr marL="0" indent="0" algn="just">
              <a:buNone/>
            </a:pPr>
            <a:r>
              <a:rPr lang="tr-TR" dirty="0" smtClean="0"/>
              <a:t>	göz gözlük gözlükçü gözlükçülük</a:t>
            </a:r>
            <a:endParaRPr lang="tr-TR" dirty="0">
              <a:solidFill>
                <a:srgbClr val="FF0000"/>
              </a:solidFill>
            </a:endParaRPr>
          </a:p>
          <a:p>
            <a:pPr algn="just"/>
            <a:endParaRPr lang="tr-TR" dirty="0" smtClean="0">
              <a:solidFill>
                <a:srgbClr val="FF0000"/>
              </a:solidFill>
            </a:endParaRPr>
          </a:p>
          <a:p>
            <a:pPr algn="just"/>
            <a:endParaRPr lang="tr-TR" dirty="0">
              <a:solidFill>
                <a:srgbClr val="FF0000"/>
              </a:solidFill>
            </a:endParaRPr>
          </a:p>
          <a:p>
            <a:pPr algn="just"/>
            <a:endParaRPr lang="tr-TR" dirty="0">
              <a:solidFill>
                <a:srgbClr val="FF0000"/>
              </a:solidFill>
            </a:endParaRPr>
          </a:p>
        </p:txBody>
      </p:sp>
    </p:spTree>
    <p:extLst>
      <p:ext uri="{BB962C8B-B14F-4D97-AF65-F5344CB8AC3E}">
        <p14:creationId xmlns:p14="http://schemas.microsoft.com/office/powerpoint/2010/main" val="29144329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620688"/>
          </a:xfrm>
        </p:spPr>
        <p:txBody>
          <a:bodyPr>
            <a:normAutofit fontScale="90000"/>
          </a:bodyPr>
          <a:lstStyle/>
          <a:p>
            <a:r>
              <a:rPr lang="tr-TR" dirty="0" smtClean="0"/>
              <a:t>EK</a:t>
            </a:r>
            <a:endParaRPr lang="tr-TR" dirty="0"/>
          </a:p>
        </p:txBody>
      </p:sp>
      <p:sp>
        <p:nvSpPr>
          <p:cNvPr id="3" name="İçerik Yer Tutucusu 2"/>
          <p:cNvSpPr>
            <a:spLocks noGrp="1"/>
          </p:cNvSpPr>
          <p:nvPr>
            <p:ph idx="1"/>
          </p:nvPr>
        </p:nvSpPr>
        <p:spPr>
          <a:xfrm>
            <a:off x="0" y="764704"/>
            <a:ext cx="9144000" cy="6093296"/>
          </a:xfrm>
        </p:spPr>
        <p:txBody>
          <a:bodyPr>
            <a:normAutofit fontScale="92500"/>
          </a:bodyPr>
          <a:lstStyle/>
          <a:p>
            <a:pPr algn="just">
              <a:lnSpc>
                <a:spcPct val="150000"/>
              </a:lnSpc>
              <a:spcBef>
                <a:spcPts val="0"/>
              </a:spcBef>
            </a:pPr>
            <a:r>
              <a:rPr lang="tr-TR" dirty="0" smtClean="0"/>
              <a:t>Ekler, herhangi bir sözcük türüne dâhil olmayan, yani eylem, ad (isim), sıfat, zarf vb. sözcük türlerinden birine girmeyen bağımlı biçim birimlerdir. Ekler kendilerinden daha küçük anlamlı parçalara bölünemez. Ekler; biçim bakımından ön ekler, iç ekler, son ekler olmak üzere üçe; </a:t>
            </a:r>
            <a:r>
              <a:rPr lang="tr-TR" dirty="0" smtClean="0">
                <a:solidFill>
                  <a:srgbClr val="FF0000"/>
                </a:solidFill>
              </a:rPr>
              <a:t>işlev bakımından yapım ve çekim ekleri olmak üzere ikiye </a:t>
            </a:r>
            <a:r>
              <a:rPr lang="tr-TR" dirty="0" smtClean="0"/>
              <a:t>ayrılır. Eklerle ilgili ayrıntılı bilgi Türkçenin Ekleri başlığı altında ele alınmaktadır.</a:t>
            </a:r>
            <a:endParaRPr lang="tr-TR" dirty="0"/>
          </a:p>
        </p:txBody>
      </p:sp>
    </p:spTree>
    <p:extLst>
      <p:ext uri="{BB962C8B-B14F-4D97-AF65-F5344CB8AC3E}">
        <p14:creationId xmlns:p14="http://schemas.microsoft.com/office/powerpoint/2010/main" val="22782014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980727"/>
            <a:ext cx="9144000" cy="3168353"/>
          </a:xfrm>
        </p:spPr>
        <p:txBody>
          <a:bodyPr/>
          <a:lstStyle/>
          <a:p>
            <a:pPr marL="0" lvl="0" indent="0" algn="just" eaLnBrk="0" fontAlgn="base" hangingPunct="0">
              <a:spcBef>
                <a:spcPct val="0"/>
              </a:spcBef>
              <a:spcAft>
                <a:spcPct val="0"/>
              </a:spcAft>
              <a:buClr>
                <a:srgbClr val="990000"/>
              </a:buClr>
              <a:buNone/>
            </a:pPr>
            <a:endParaRPr kumimoji="0" lang="tr-TR" sz="2000" b="0" i="0" u="none" strike="noStrike" kern="0" cap="none" spc="0" normalizeH="0" baseline="0" noProof="0" dirty="0" smtClean="0">
              <a:ln>
                <a:noFill/>
              </a:ln>
              <a:solidFill>
                <a:srgbClr val="003399"/>
              </a:solidFill>
              <a:effectLst/>
              <a:uLnTx/>
              <a:uFillTx/>
              <a:latin typeface="Times New Roman" pitchFamily="18" charset="0"/>
              <a:ea typeface="+mn-ea"/>
              <a:cs typeface="+mn-cs"/>
            </a:endParaRPr>
          </a:p>
          <a:p>
            <a:pPr marL="179388" lvl="1" indent="0" eaLnBrk="0" fontAlgn="base" hangingPunct="0">
              <a:spcBef>
                <a:spcPct val="0"/>
              </a:spcBef>
              <a:spcAft>
                <a:spcPct val="0"/>
              </a:spcAft>
              <a:buClr>
                <a:srgbClr val="990000"/>
              </a:buClr>
              <a:buNone/>
            </a:pPr>
            <a:endParaRPr kumimoji="0" lang="tr-TR" sz="1800" b="1" i="1" u="sng" strike="noStrike" kern="0" cap="none" spc="0" normalizeH="0" baseline="0" noProof="0" dirty="0" smtClean="0">
              <a:ln>
                <a:noFill/>
              </a:ln>
              <a:solidFill>
                <a:srgbClr val="003399"/>
              </a:solidFill>
              <a:effectLst/>
              <a:uLnTx/>
              <a:uFillTx/>
              <a:latin typeface="Georgia"/>
            </a:endParaRPr>
          </a:p>
          <a:p>
            <a:pPr marL="179388" lvl="1" indent="0" eaLnBrk="0" fontAlgn="base" hangingPunct="0">
              <a:spcBef>
                <a:spcPct val="0"/>
              </a:spcBef>
              <a:spcAft>
                <a:spcPct val="0"/>
              </a:spcAft>
              <a:buClr>
                <a:srgbClr val="990000"/>
              </a:buClr>
              <a:buNone/>
            </a:pPr>
            <a:endParaRPr lang="tr-TR" sz="1800" b="1" i="1" u="sng" kern="0" dirty="0">
              <a:solidFill>
                <a:srgbClr val="003399"/>
              </a:solidFill>
              <a:latin typeface="Georgia"/>
            </a:endParaRPr>
          </a:p>
          <a:p>
            <a:pPr marL="179388" lvl="1" indent="0" eaLnBrk="0" fontAlgn="base" hangingPunct="0">
              <a:spcBef>
                <a:spcPct val="0"/>
              </a:spcBef>
              <a:spcAft>
                <a:spcPct val="0"/>
              </a:spcAft>
              <a:buClr>
                <a:srgbClr val="990000"/>
              </a:buClr>
              <a:buNone/>
            </a:pPr>
            <a:endParaRPr kumimoji="0" lang="tr-TR" sz="1800" b="1" i="1" u="sng" strike="noStrike" kern="0" cap="none" spc="0" normalizeH="0" baseline="0" noProof="0" dirty="0" smtClean="0">
              <a:ln>
                <a:noFill/>
              </a:ln>
              <a:solidFill>
                <a:srgbClr val="003399"/>
              </a:solidFill>
              <a:effectLst/>
              <a:uLnTx/>
              <a:uFillTx/>
              <a:latin typeface="Georgia"/>
            </a:endParaRPr>
          </a:p>
          <a:p>
            <a:pPr marL="179388" lvl="1" indent="0" eaLnBrk="0" fontAlgn="base" hangingPunct="0">
              <a:spcBef>
                <a:spcPct val="0"/>
              </a:spcBef>
              <a:spcAft>
                <a:spcPct val="0"/>
              </a:spcAft>
              <a:buClr>
                <a:srgbClr val="990000"/>
              </a:buClr>
              <a:buNone/>
            </a:pPr>
            <a:endParaRPr lang="tr-TR" sz="1800" b="1" i="1" u="sng" kern="0" dirty="0">
              <a:solidFill>
                <a:srgbClr val="003399"/>
              </a:solidFill>
              <a:latin typeface="Georgia"/>
            </a:endParaRPr>
          </a:p>
          <a:p>
            <a:pPr marL="179388" lvl="1" indent="0" eaLnBrk="0" fontAlgn="base" hangingPunct="0">
              <a:spcBef>
                <a:spcPct val="0"/>
              </a:spcBef>
              <a:spcAft>
                <a:spcPct val="0"/>
              </a:spcAft>
              <a:buClr>
                <a:srgbClr val="990000"/>
              </a:buClr>
              <a:buNone/>
            </a:pPr>
            <a:endParaRPr kumimoji="0" lang="tr-TR" sz="1800" b="0" i="1" u="none" strike="noStrike" kern="0" cap="none" spc="0" normalizeH="0" baseline="0" noProof="0" dirty="0" smtClean="0">
              <a:ln>
                <a:noFill/>
              </a:ln>
              <a:solidFill>
                <a:srgbClr val="003399"/>
              </a:solidFill>
              <a:effectLst/>
              <a:uLnTx/>
              <a:uFillTx/>
              <a:latin typeface="Georgia"/>
            </a:endParaRPr>
          </a:p>
          <a:p>
            <a:pPr marL="179388" lvl="1" indent="0" eaLnBrk="0" fontAlgn="base" hangingPunct="0">
              <a:spcBef>
                <a:spcPct val="0"/>
              </a:spcBef>
              <a:spcAft>
                <a:spcPct val="0"/>
              </a:spcAft>
              <a:buClr>
                <a:srgbClr val="990000"/>
              </a:buClr>
              <a:buNone/>
            </a:pPr>
            <a:endParaRPr kumimoji="0" lang="tr-TR" sz="1800" b="0" i="1" u="none" strike="noStrike" kern="0" cap="none" spc="0" normalizeH="0" baseline="0" noProof="0" dirty="0" smtClean="0">
              <a:ln>
                <a:noFill/>
              </a:ln>
              <a:solidFill>
                <a:srgbClr val="000000"/>
              </a:solidFill>
              <a:effectLst/>
              <a:uLnTx/>
              <a:uFillTx/>
              <a:latin typeface="Georgia"/>
            </a:endParaRPr>
          </a:p>
          <a:p>
            <a:pPr marL="179388" lvl="1" indent="0" eaLnBrk="0" fontAlgn="base" hangingPunct="0">
              <a:spcBef>
                <a:spcPct val="0"/>
              </a:spcBef>
              <a:spcAft>
                <a:spcPct val="0"/>
              </a:spcAft>
              <a:buClr>
                <a:srgbClr val="990000"/>
              </a:buClr>
              <a:buNone/>
            </a:pPr>
            <a:endParaRPr kumimoji="0" lang="tr-TR" sz="1800" b="0" i="1" u="none" strike="noStrike" kern="0" cap="none" spc="0" normalizeH="0" baseline="0" noProof="0" dirty="0" smtClean="0">
              <a:ln>
                <a:noFill/>
              </a:ln>
              <a:solidFill>
                <a:srgbClr val="000000"/>
              </a:solidFill>
              <a:effectLst/>
              <a:uLnTx/>
              <a:uFillTx/>
              <a:latin typeface="Georgia"/>
            </a:endParaRPr>
          </a:p>
          <a:p>
            <a:pPr marL="179388" lvl="1" indent="0" eaLnBrk="0" fontAlgn="base" hangingPunct="0">
              <a:spcBef>
                <a:spcPct val="0"/>
              </a:spcBef>
              <a:spcAft>
                <a:spcPct val="0"/>
              </a:spcAft>
              <a:buClr>
                <a:srgbClr val="990000"/>
              </a:buClr>
              <a:buNone/>
            </a:pPr>
            <a:endParaRPr kumimoji="0" lang="tr-TR" sz="1800" b="0" i="1" u="none" strike="noStrike" kern="0" cap="none" spc="0" normalizeH="0" baseline="0" noProof="0" dirty="0" smtClean="0">
              <a:ln>
                <a:noFill/>
              </a:ln>
              <a:solidFill>
                <a:srgbClr val="000000"/>
              </a:solidFill>
              <a:effectLst/>
              <a:uLnTx/>
              <a:uFillTx/>
              <a:latin typeface="Georgia"/>
            </a:endParaRPr>
          </a:p>
          <a:p>
            <a:pPr marL="179388" lvl="1" indent="0" eaLnBrk="0" fontAlgn="base" hangingPunct="0">
              <a:spcBef>
                <a:spcPct val="0"/>
              </a:spcBef>
              <a:spcAft>
                <a:spcPct val="0"/>
              </a:spcAft>
              <a:buClr>
                <a:srgbClr val="990000"/>
              </a:buClr>
              <a:buNone/>
            </a:pPr>
            <a:endParaRPr kumimoji="0" lang="tr-TR" sz="1800" b="0" i="1" u="none" strike="noStrike" kern="0" cap="none" spc="0" normalizeH="0" baseline="0" noProof="0" dirty="0" smtClean="0">
              <a:ln>
                <a:noFill/>
              </a:ln>
              <a:solidFill>
                <a:srgbClr val="000000"/>
              </a:solidFill>
              <a:effectLst/>
              <a:uLnTx/>
              <a:uFillTx/>
              <a:latin typeface="Georgia"/>
            </a:endParaRPr>
          </a:p>
          <a:p>
            <a:pPr marL="179388" lvl="1" indent="0" eaLnBrk="0" fontAlgn="base" hangingPunct="0">
              <a:spcBef>
                <a:spcPct val="0"/>
              </a:spcBef>
              <a:spcAft>
                <a:spcPct val="0"/>
              </a:spcAft>
              <a:buClr>
                <a:srgbClr val="990000"/>
              </a:buClr>
              <a:buNone/>
            </a:pPr>
            <a:endParaRPr kumimoji="0" lang="tr-TR" sz="1800" b="0" i="1" u="none" strike="noStrike" kern="0" cap="none" spc="0" normalizeH="0" baseline="0" noProof="0" dirty="0" smtClean="0">
              <a:ln>
                <a:noFill/>
              </a:ln>
              <a:solidFill>
                <a:srgbClr val="000000"/>
              </a:solidFill>
              <a:effectLst/>
              <a:uLnTx/>
              <a:uFillTx/>
              <a:latin typeface="Georgia"/>
            </a:endParaRPr>
          </a:p>
          <a:p>
            <a:pPr marL="179388" lvl="1" indent="0" eaLnBrk="0" fontAlgn="base" hangingPunct="0">
              <a:spcBef>
                <a:spcPct val="0"/>
              </a:spcBef>
              <a:spcAft>
                <a:spcPct val="0"/>
              </a:spcAft>
              <a:buClr>
                <a:srgbClr val="990000"/>
              </a:buClr>
              <a:buNone/>
            </a:pPr>
            <a:endParaRPr kumimoji="0" lang="tr-TR" sz="1800" b="0" i="1" u="none" strike="noStrike" kern="0" cap="none" spc="0" normalizeH="0" baseline="0" noProof="0" dirty="0" smtClean="0">
              <a:ln>
                <a:noFill/>
              </a:ln>
              <a:solidFill>
                <a:srgbClr val="000000"/>
              </a:solidFill>
              <a:effectLst/>
              <a:uLnTx/>
              <a:uFillTx/>
              <a:latin typeface="Georgia"/>
            </a:endParaRPr>
          </a:p>
          <a:p>
            <a:endParaRPr lang="tr-TR"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260648"/>
            <a:ext cx="7924800" cy="298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Dikdörtgen 3"/>
          <p:cNvSpPr/>
          <p:nvPr/>
        </p:nvSpPr>
        <p:spPr>
          <a:xfrm>
            <a:off x="107504" y="3140968"/>
            <a:ext cx="8856984" cy="2585323"/>
          </a:xfrm>
          <a:prstGeom prst="rect">
            <a:avLst/>
          </a:prstGeom>
        </p:spPr>
        <p:txBody>
          <a:bodyPr wrap="square">
            <a:spAutoFit/>
          </a:bodyPr>
          <a:lstStyle/>
          <a:p>
            <a:pPr>
              <a:lnSpc>
                <a:spcPct val="150000"/>
              </a:lnSpc>
            </a:pPr>
            <a:r>
              <a:rPr lang="tr-TR" dirty="0" smtClean="0">
                <a:solidFill>
                  <a:srgbClr val="FF0000"/>
                </a:solidFill>
              </a:rPr>
              <a:t>Türkçenin ekleri genellikle tek hecelidir. Çok heceli ekler iki ayrı ekten oluşabilir. Örneğin; </a:t>
            </a:r>
            <a:r>
              <a:rPr lang="tr-TR" b="1" dirty="0" smtClean="0">
                <a:solidFill>
                  <a:srgbClr val="FF0000"/>
                </a:solidFill>
              </a:rPr>
              <a:t>-dIkçA sıfat fiil eki –dIk ile eşitlik durumu eki –cA’nın birleşmesiyle oluşmuştur.</a:t>
            </a:r>
          </a:p>
          <a:p>
            <a:pPr>
              <a:lnSpc>
                <a:spcPct val="150000"/>
              </a:lnSpc>
            </a:pPr>
            <a:endParaRPr lang="tr-TR" b="1" dirty="0" smtClean="0">
              <a:solidFill>
                <a:srgbClr val="FF0000"/>
              </a:solidFill>
            </a:endParaRPr>
          </a:p>
          <a:p>
            <a:pPr>
              <a:lnSpc>
                <a:spcPct val="150000"/>
              </a:lnSpc>
            </a:pPr>
            <a:r>
              <a:rPr lang="tr-TR" b="1" dirty="0" smtClean="0">
                <a:solidFill>
                  <a:srgbClr val="FF0000"/>
                </a:solidFill>
              </a:rPr>
              <a:t>			       -dIkçA  =   -dIk  +   -cA</a:t>
            </a:r>
          </a:p>
          <a:p>
            <a:pPr marL="285750" indent="-285750">
              <a:buFontTx/>
              <a:buChar char="-"/>
            </a:pPr>
            <a:endParaRPr lang="tr-TR" b="1" dirty="0">
              <a:solidFill>
                <a:srgbClr val="FF0000"/>
              </a:solidFill>
            </a:endParaRPr>
          </a:p>
          <a:p>
            <a:pPr marL="285750" indent="-285750">
              <a:buFontTx/>
              <a:buChar char="-"/>
            </a:pPr>
            <a:endParaRPr lang="tr-TR" b="1" dirty="0" smtClean="0">
              <a:solidFill>
                <a:srgbClr val="FF0000"/>
              </a:solidFill>
            </a:endParaRPr>
          </a:p>
          <a:p>
            <a:pPr marL="285750" indent="-285750">
              <a:buFontTx/>
              <a:buChar char="-"/>
            </a:pPr>
            <a:endParaRPr lang="tr-TR" b="1" dirty="0">
              <a:solidFill>
                <a:srgbClr val="FF0000"/>
              </a:solidFill>
            </a:endParaRPr>
          </a:p>
        </p:txBody>
      </p:sp>
    </p:spTree>
    <p:extLst>
      <p:ext uri="{BB962C8B-B14F-4D97-AF65-F5344CB8AC3E}">
        <p14:creationId xmlns:p14="http://schemas.microsoft.com/office/powerpoint/2010/main" val="8668825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692696"/>
          </a:xfrm>
        </p:spPr>
        <p:txBody>
          <a:bodyPr>
            <a:normAutofit fontScale="90000"/>
          </a:bodyPr>
          <a:lstStyle/>
          <a:p>
            <a:r>
              <a:rPr lang="tr-TR" dirty="0" smtClean="0"/>
              <a:t>Eklenme</a:t>
            </a:r>
            <a:endParaRPr lang="tr-TR" dirty="0"/>
          </a:p>
        </p:txBody>
      </p:sp>
      <p:sp>
        <p:nvSpPr>
          <p:cNvPr id="3" name="İçerik Yer Tutucusu 2"/>
          <p:cNvSpPr>
            <a:spLocks noGrp="1"/>
          </p:cNvSpPr>
          <p:nvPr>
            <p:ph idx="1"/>
          </p:nvPr>
        </p:nvSpPr>
        <p:spPr>
          <a:xfrm>
            <a:off x="0" y="908720"/>
            <a:ext cx="9144000" cy="5949280"/>
          </a:xfrm>
        </p:spPr>
        <p:txBody>
          <a:bodyPr>
            <a:normAutofit fontScale="77500" lnSpcReduction="20000"/>
          </a:bodyPr>
          <a:lstStyle/>
          <a:p>
            <a:pPr algn="just">
              <a:lnSpc>
                <a:spcPct val="160000"/>
              </a:lnSpc>
              <a:spcBef>
                <a:spcPts val="0"/>
              </a:spcBef>
            </a:pPr>
            <a:r>
              <a:rPr lang="tr-TR" dirty="0" smtClean="0">
                <a:solidFill>
                  <a:srgbClr val="FF0000"/>
                </a:solidFill>
              </a:rPr>
              <a:t>Eklenme, </a:t>
            </a:r>
            <a:r>
              <a:rPr lang="tr-TR" dirty="0" smtClean="0"/>
              <a:t>sözcüğün </a:t>
            </a:r>
            <a:r>
              <a:rPr lang="tr-TR" dirty="0" smtClean="0">
                <a:solidFill>
                  <a:srgbClr val="FF0000"/>
                </a:solidFill>
              </a:rPr>
              <a:t>yapım eki veya çekim eki </a:t>
            </a:r>
            <a:r>
              <a:rPr lang="tr-TR" dirty="0" smtClean="0"/>
              <a:t>almasıdır. </a:t>
            </a:r>
            <a:r>
              <a:rPr lang="tr-TR" dirty="0" smtClean="0">
                <a:solidFill>
                  <a:srgbClr val="FF0000"/>
                </a:solidFill>
              </a:rPr>
              <a:t>Eklemeli bir dil olan Türkçede </a:t>
            </a:r>
            <a:r>
              <a:rPr lang="tr-TR" dirty="0" smtClean="0"/>
              <a:t>eklenme, </a:t>
            </a:r>
            <a:r>
              <a:rPr lang="tr-TR" dirty="0" smtClean="0">
                <a:solidFill>
                  <a:srgbClr val="FF0000"/>
                </a:solidFill>
              </a:rPr>
              <a:t>son eklenme </a:t>
            </a:r>
            <a:r>
              <a:rPr lang="tr-TR" dirty="0" smtClean="0"/>
              <a:t>şeklinde gerçekleşir. Ancak başka dillerde </a:t>
            </a:r>
            <a:r>
              <a:rPr lang="tr-TR" dirty="0" smtClean="0">
                <a:solidFill>
                  <a:srgbClr val="FF0000"/>
                </a:solidFill>
              </a:rPr>
              <a:t>ön eklenme </a:t>
            </a:r>
            <a:r>
              <a:rPr lang="tr-TR" dirty="0" smtClean="0"/>
              <a:t>ve </a:t>
            </a:r>
            <a:r>
              <a:rPr lang="tr-TR" dirty="0" smtClean="0">
                <a:solidFill>
                  <a:srgbClr val="FF0000"/>
                </a:solidFill>
              </a:rPr>
              <a:t>iç eklenme </a:t>
            </a:r>
            <a:r>
              <a:rPr lang="tr-TR" dirty="0" smtClean="0"/>
              <a:t>vardır. Türkçede yeni sözcükler yapan veya sözcükleri çekimli hâle getiren son eklerin sayısı onlarla ifade edilebilecek derecede çok ve işlektir. Türkçe, Fransızca form sözcüğünden ön eklerle ve son eklerle türeyen </a:t>
            </a:r>
            <a:r>
              <a:rPr lang="tr-TR" dirty="0" smtClean="0">
                <a:solidFill>
                  <a:srgbClr val="FF0000"/>
                </a:solidFill>
              </a:rPr>
              <a:t>reform, deform, deforme, deformasyon </a:t>
            </a:r>
            <a:r>
              <a:rPr lang="tr-TR" dirty="0" smtClean="0"/>
              <a:t>örneğinde olduğu gibi Batı dillerinden çok sayıda </a:t>
            </a:r>
            <a:r>
              <a:rPr lang="tr-TR" dirty="0" smtClean="0">
                <a:solidFill>
                  <a:srgbClr val="FF0000"/>
                </a:solidFill>
              </a:rPr>
              <a:t>ön ek </a:t>
            </a:r>
            <a:r>
              <a:rPr lang="tr-TR" dirty="0" smtClean="0"/>
              <a:t>ve </a:t>
            </a:r>
            <a:r>
              <a:rPr lang="tr-TR" dirty="0" smtClean="0">
                <a:solidFill>
                  <a:srgbClr val="FF0000"/>
                </a:solidFill>
              </a:rPr>
              <a:t>son ek </a:t>
            </a:r>
            <a:r>
              <a:rPr lang="tr-TR" dirty="0" smtClean="0"/>
              <a:t>almıştır. Buna Türkçede ön ek gibi kullanılan Arapça kökenli </a:t>
            </a:r>
            <a:r>
              <a:rPr lang="tr-TR" dirty="0" smtClean="0">
                <a:solidFill>
                  <a:srgbClr val="FF0000"/>
                </a:solidFill>
              </a:rPr>
              <a:t>ma-aile</a:t>
            </a:r>
            <a:r>
              <a:rPr lang="tr-TR" dirty="0" smtClean="0"/>
              <a:t>, Farsça kökenli </a:t>
            </a:r>
            <a:r>
              <a:rPr lang="tr-TR" dirty="0" smtClean="0">
                <a:solidFill>
                  <a:srgbClr val="FF0000"/>
                </a:solidFill>
              </a:rPr>
              <a:t>bi-taraf, na-dide </a:t>
            </a:r>
            <a:r>
              <a:rPr lang="tr-TR" dirty="0" smtClean="0"/>
              <a:t>vb. ön çekim edatlarını da dâhil edebiliriz.</a:t>
            </a:r>
            <a:endParaRPr lang="tr-TR" dirty="0"/>
          </a:p>
        </p:txBody>
      </p:sp>
    </p:spTree>
    <p:extLst>
      <p:ext uri="{BB962C8B-B14F-4D97-AF65-F5344CB8AC3E}">
        <p14:creationId xmlns:p14="http://schemas.microsoft.com/office/powerpoint/2010/main" val="104083794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116632"/>
            <a:ext cx="8229600" cy="864096"/>
          </a:xfrm>
        </p:spPr>
        <p:txBody>
          <a:bodyPr/>
          <a:lstStyle/>
          <a:p>
            <a:r>
              <a:rPr lang="tr-TR" dirty="0" smtClean="0"/>
              <a:t>TÜRKÇENİN EKLERİ </a:t>
            </a:r>
            <a:endParaRPr lang="tr-TR" dirty="0"/>
          </a:p>
        </p:txBody>
      </p:sp>
      <p:sp>
        <p:nvSpPr>
          <p:cNvPr id="3" name="İçerik Yer Tutucusu 2"/>
          <p:cNvSpPr>
            <a:spLocks noGrp="1"/>
          </p:cNvSpPr>
          <p:nvPr>
            <p:ph idx="1"/>
          </p:nvPr>
        </p:nvSpPr>
        <p:spPr>
          <a:xfrm>
            <a:off x="0" y="1052736"/>
            <a:ext cx="9036496" cy="5688632"/>
          </a:xfrm>
        </p:spPr>
        <p:txBody>
          <a:bodyPr>
            <a:normAutofit fontScale="85000" lnSpcReduction="10000"/>
          </a:bodyPr>
          <a:lstStyle/>
          <a:p>
            <a:pPr marL="0" indent="0" algn="just">
              <a:lnSpc>
                <a:spcPct val="160000"/>
              </a:lnSpc>
              <a:spcBef>
                <a:spcPts val="0"/>
              </a:spcBef>
              <a:buNone/>
            </a:pPr>
            <a:r>
              <a:rPr lang="tr-TR" dirty="0" smtClean="0"/>
              <a:t>	Türetim ve çekim kavramları biçim bilgisinin önemli inceleme konularıdır ve dilin işleyişinde temel ögelerdendir. </a:t>
            </a:r>
            <a:r>
              <a:rPr lang="tr-TR" dirty="0" smtClean="0">
                <a:solidFill>
                  <a:srgbClr val="FF0000"/>
                </a:solidFill>
              </a:rPr>
              <a:t>Sözcükleri </a:t>
            </a:r>
            <a:r>
              <a:rPr lang="tr-TR" dirty="0" smtClean="0"/>
              <a:t>çok genel olarak </a:t>
            </a:r>
            <a:r>
              <a:rPr lang="tr-TR" dirty="0" smtClean="0">
                <a:solidFill>
                  <a:srgbClr val="FF0000"/>
                </a:solidFill>
              </a:rPr>
              <a:t>adlar ve eylemler</a:t>
            </a:r>
            <a:r>
              <a:rPr lang="tr-TR" dirty="0" smtClean="0"/>
              <a:t>, </a:t>
            </a:r>
            <a:r>
              <a:rPr lang="tr-TR" dirty="0" smtClean="0">
                <a:solidFill>
                  <a:srgbClr val="00B0F0"/>
                </a:solidFill>
              </a:rPr>
              <a:t>ekleri</a:t>
            </a:r>
            <a:r>
              <a:rPr lang="tr-TR" dirty="0" smtClean="0"/>
              <a:t> de </a:t>
            </a:r>
            <a:r>
              <a:rPr lang="tr-TR" dirty="0" smtClean="0">
                <a:solidFill>
                  <a:srgbClr val="00B0F0"/>
                </a:solidFill>
              </a:rPr>
              <a:t>yapım (türetim) ve çekim ekleri </a:t>
            </a:r>
            <a:r>
              <a:rPr lang="tr-TR" dirty="0" smtClean="0"/>
              <a:t>olarak sınıflandırarak eklemeli bir dil olan Türkçenin yapı ve işleyiş sistemini ana çizgileri ile değerlendirmeye başlayabiliriz.</a:t>
            </a:r>
          </a:p>
          <a:p>
            <a:pPr marL="0" indent="0" algn="just">
              <a:lnSpc>
                <a:spcPct val="160000"/>
              </a:lnSpc>
              <a:spcBef>
                <a:spcPts val="0"/>
              </a:spcBef>
              <a:buNone/>
            </a:pPr>
            <a:r>
              <a:rPr lang="tr-TR" dirty="0" smtClean="0"/>
              <a:t>Türetim: Bir ekle yeni sözcük yapımı iken çekim, daha çok bir sözcüğün farklı biçimlerini ifade eder.</a:t>
            </a:r>
            <a:endParaRPr lang="tr-TR" dirty="0"/>
          </a:p>
        </p:txBody>
      </p:sp>
    </p:spTree>
    <p:extLst>
      <p:ext uri="{BB962C8B-B14F-4D97-AF65-F5344CB8AC3E}">
        <p14:creationId xmlns:p14="http://schemas.microsoft.com/office/powerpoint/2010/main" val="68672423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548680"/>
          </a:xfrm>
        </p:spPr>
        <p:txBody>
          <a:bodyPr>
            <a:normAutofit fontScale="90000"/>
          </a:bodyPr>
          <a:lstStyle/>
          <a:p>
            <a:r>
              <a:rPr lang="tr-TR" dirty="0" smtClean="0"/>
              <a:t>Yapım Ekleri </a:t>
            </a:r>
            <a:endParaRPr lang="tr-TR" dirty="0"/>
          </a:p>
        </p:txBody>
      </p:sp>
      <p:sp>
        <p:nvSpPr>
          <p:cNvPr id="3" name="İçerik Yer Tutucusu 2"/>
          <p:cNvSpPr>
            <a:spLocks noGrp="1"/>
          </p:cNvSpPr>
          <p:nvPr>
            <p:ph idx="1"/>
          </p:nvPr>
        </p:nvSpPr>
        <p:spPr>
          <a:xfrm>
            <a:off x="107504" y="476672"/>
            <a:ext cx="9036496" cy="6264696"/>
          </a:xfrm>
        </p:spPr>
        <p:txBody>
          <a:bodyPr>
            <a:normAutofit fontScale="92500" lnSpcReduction="20000"/>
          </a:bodyPr>
          <a:lstStyle/>
          <a:p>
            <a:pPr algn="just">
              <a:lnSpc>
                <a:spcPct val="150000"/>
              </a:lnSpc>
              <a:spcBef>
                <a:spcPts val="0"/>
              </a:spcBef>
            </a:pPr>
            <a:r>
              <a:rPr lang="tr-TR" sz="2800" dirty="0" smtClean="0"/>
              <a:t>Yapım/türetim ekleri yeni sözcükler yapma görevi bulunan eklerdir. Yeni sözcükler yapılırken sözcük türü değişebilir. Örneğin </a:t>
            </a:r>
            <a:r>
              <a:rPr lang="tr-TR" sz="2800" dirty="0" smtClean="0">
                <a:solidFill>
                  <a:srgbClr val="FF0000"/>
                </a:solidFill>
              </a:rPr>
              <a:t>oyun adından eylem yapan -a- biçim birimi ile üretilen yeni sözcük artık bir eylemdir. </a:t>
            </a:r>
            <a:r>
              <a:rPr lang="tr-TR" sz="2800" dirty="0" smtClean="0"/>
              <a:t>Aynı şekilde </a:t>
            </a:r>
            <a:r>
              <a:rPr lang="tr-TR" sz="2800" dirty="0" smtClean="0">
                <a:solidFill>
                  <a:srgbClr val="FF0000"/>
                </a:solidFill>
              </a:rPr>
              <a:t>aç- eyleminden -(ı)k biçim birimi ile üretilen yeni sözcük açık bir addır</a:t>
            </a:r>
            <a:r>
              <a:rPr lang="tr-TR" sz="2800" dirty="0" smtClean="0"/>
              <a:t>. Son olarak -n biçim birimi gündüz, güz, kış vb. Adlara gelerek zaman belirteci yapar. </a:t>
            </a:r>
            <a:r>
              <a:rPr lang="tr-TR" sz="2800" dirty="0" smtClean="0">
                <a:solidFill>
                  <a:srgbClr val="FF0000"/>
                </a:solidFill>
              </a:rPr>
              <a:t>Yapım ekleri dil bilgisel bilgi ve sözlüksel bilgi taşırlar.</a:t>
            </a:r>
            <a:r>
              <a:rPr lang="tr-TR" sz="2800" dirty="0" smtClean="0"/>
              <a:t> Yukarıdaki örnekleri dil bilgisel bilgi ve sözlüksel bilgi bakımından şöyle bir çizelge ile gösterebiliriz: </a:t>
            </a:r>
          </a:p>
          <a:p>
            <a:r>
              <a:rPr lang="tr-TR" sz="2400" dirty="0" smtClean="0">
                <a:solidFill>
                  <a:srgbClr val="FF0000"/>
                </a:solidFill>
              </a:rPr>
              <a:t>Yapım eki/Sözcük           Dil bilgisel bilgi 		Sözlüksel bilgi </a:t>
            </a:r>
          </a:p>
          <a:p>
            <a:pPr marL="0" indent="0">
              <a:buNone/>
            </a:pPr>
            <a:r>
              <a:rPr lang="tr-TR" sz="2400" dirty="0" smtClean="0"/>
              <a:t>      -a- (oyun-a) 	        </a:t>
            </a:r>
            <a:r>
              <a:rPr lang="tr-TR" sz="2400" dirty="0" smtClean="0"/>
              <a:t>             addan </a:t>
            </a:r>
            <a:r>
              <a:rPr lang="tr-TR" sz="2400" dirty="0" smtClean="0"/>
              <a:t>eylem 		eylem, 	hareket </a:t>
            </a:r>
          </a:p>
          <a:p>
            <a:pPr marL="0" indent="0">
              <a:buNone/>
            </a:pPr>
            <a:r>
              <a:rPr lang="tr-TR" sz="2400" dirty="0"/>
              <a:t> </a:t>
            </a:r>
            <a:r>
              <a:rPr lang="tr-TR" sz="2400" dirty="0" smtClean="0"/>
              <a:t>      -(I)k (aç-(ı)k) 	        eylemden ad                     	durum </a:t>
            </a:r>
          </a:p>
          <a:p>
            <a:pPr marL="0" indent="0">
              <a:buNone/>
            </a:pPr>
            <a:r>
              <a:rPr lang="tr-TR" sz="2400" dirty="0" smtClean="0"/>
              <a:t>       -(I)n (kış-(ı)n) 	        addan belirteç 		zaman adı</a:t>
            </a:r>
            <a:endParaRPr lang="tr-TR" sz="2400" dirty="0"/>
          </a:p>
        </p:txBody>
      </p:sp>
    </p:spTree>
    <p:extLst>
      <p:ext uri="{BB962C8B-B14F-4D97-AF65-F5344CB8AC3E}">
        <p14:creationId xmlns:p14="http://schemas.microsoft.com/office/powerpoint/2010/main" val="197048452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Autofit/>
          </a:bodyPr>
          <a:lstStyle/>
          <a:p>
            <a:pPr algn="just">
              <a:lnSpc>
                <a:spcPct val="150000"/>
              </a:lnSpc>
              <a:spcBef>
                <a:spcPts val="0"/>
              </a:spcBef>
            </a:pPr>
            <a:r>
              <a:rPr lang="tr-TR" sz="2100" dirty="0" smtClean="0"/>
              <a:t>Ekleri yeni sözcükler türetebilme yeteneği bakımından türetim yapabilen ekler ve türetim yapamayan ekler olarak ikiye ayırabiliriz. Türetim yapabilen ekler sıklıkları az da olsa yeni sözcükler yapabilen eklerdir. Türetim yapamayan ekler ise dil bilgisel işlevi bulunmayan eklerdir. Çoğunlukla tek bir birleşimde yer alır, ağızlarda, eskimiş veya yanlış çözümlenmiş örneklerde görülür. Örneğin Türkçe </a:t>
            </a:r>
            <a:r>
              <a:rPr lang="tr-TR" sz="2100" dirty="0" smtClean="0">
                <a:solidFill>
                  <a:srgbClr val="FF0000"/>
                </a:solidFill>
              </a:rPr>
              <a:t>altmış ve yetmiş </a:t>
            </a:r>
            <a:r>
              <a:rPr lang="tr-TR" sz="2100" dirty="0" smtClean="0"/>
              <a:t>sözcüklerindeki </a:t>
            </a:r>
            <a:r>
              <a:rPr lang="tr-TR" sz="2100" dirty="0" smtClean="0">
                <a:solidFill>
                  <a:srgbClr val="FF0000"/>
                </a:solidFill>
              </a:rPr>
              <a:t>-mIş</a:t>
            </a:r>
            <a:r>
              <a:rPr lang="tr-TR" sz="2100" dirty="0" smtClean="0"/>
              <a:t> yeni türetim yapamaz, yani başka sözcüklerde kullanılamaz. Odun sözcüğünün od ‘ateş’ bağımsız biçim biriminden türediğini seziyoruz ancak, sondaki n bağımlı biçim birimini tanımıyoruz. Benzer biçimde </a:t>
            </a:r>
            <a:r>
              <a:rPr lang="tr-TR" sz="2100" dirty="0" smtClean="0">
                <a:solidFill>
                  <a:srgbClr val="FF0000"/>
                </a:solidFill>
              </a:rPr>
              <a:t>eldiven, karanlık, gündüz </a:t>
            </a:r>
            <a:r>
              <a:rPr lang="tr-TR" sz="2100" dirty="0" smtClean="0"/>
              <a:t>sözcüklerinde de bu türden ekler bulunmaktadır. Eldiven, karanlık, gündüz sözcüklerinde el, kara, gün bileşenlerinin bulunduğunu görüyoruz ancak -diven (&lt; Far.) ve -düz ekleri ile karanlık örneğindeki n ögesini tanımlayamıyoruz. Bu bağımlı biçim birimler âdeta fosilleşmiş durumdadır. Üretim yapmayan biçim birimler ancak art zamanlı olarak araştırılabilir.</a:t>
            </a:r>
            <a:endParaRPr lang="tr-TR" sz="2100" dirty="0"/>
          </a:p>
        </p:txBody>
      </p:sp>
    </p:spTree>
    <p:extLst>
      <p:ext uri="{BB962C8B-B14F-4D97-AF65-F5344CB8AC3E}">
        <p14:creationId xmlns:p14="http://schemas.microsoft.com/office/powerpoint/2010/main" val="50483108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16632"/>
            <a:ext cx="9144000" cy="6741368"/>
          </a:xfrm>
        </p:spPr>
        <p:txBody>
          <a:bodyPr>
            <a:normAutofit fontScale="85000" lnSpcReduction="20000"/>
          </a:bodyPr>
          <a:lstStyle/>
          <a:p>
            <a:pPr algn="just">
              <a:lnSpc>
                <a:spcPct val="160000"/>
              </a:lnSpc>
              <a:spcBef>
                <a:spcPts val="0"/>
              </a:spcBef>
            </a:pPr>
            <a:r>
              <a:rPr lang="tr-TR" dirty="0" smtClean="0">
                <a:solidFill>
                  <a:srgbClr val="FF0000"/>
                </a:solidFill>
              </a:rPr>
              <a:t>Yeni sözcüklerin yapımında çok kullanılan veya çok sayıda sözcükte bulunan eklere </a:t>
            </a:r>
            <a:r>
              <a:rPr lang="tr-TR" dirty="0" smtClean="0">
                <a:solidFill>
                  <a:srgbClr val="00B0F0"/>
                </a:solidFill>
              </a:rPr>
              <a:t>işlek ekler </a:t>
            </a:r>
            <a:r>
              <a:rPr lang="tr-TR" dirty="0" smtClean="0"/>
              <a:t>denir. Eklerin bir bölümü çok az sayıda sözcükte bulunur. Yalnız bir sözcükte bulunan eklere tek örnek adı verilir. Örneğin -mAk (gelmek, koşmak vb.) bütün eylemlere gelebilir ancak katmer ‘bir şeyi oluşturan katlardan her biri’ sözcüğünde yer alan -mer eki, ölçünlü dilde başka bir sözcükte görülmez. Sözcüklerin bir bölümü Dil Devrimi’nden sonra türetilmiştir. Aşağıda</a:t>
            </a:r>
            <a:r>
              <a:rPr lang="tr-TR" dirty="0" smtClean="0">
                <a:solidFill>
                  <a:srgbClr val="FF0000"/>
                </a:solidFill>
              </a:rPr>
              <a:t>, Türkiye Türkçesinde kullanılan yapım ekleri Addan Ad Yapma Ekleri, Addan Eylem Yapma Ekleri, Eylemden Ad Yapma Ekleri, Eylemden Eylem Yapma Ekleri </a:t>
            </a:r>
            <a:r>
              <a:rPr lang="tr-TR" dirty="0" smtClean="0"/>
              <a:t>olarak dört alt başlık altında yer almaktadır.</a:t>
            </a:r>
            <a:endParaRPr lang="tr-TR" dirty="0"/>
          </a:p>
        </p:txBody>
      </p:sp>
    </p:spTree>
    <p:extLst>
      <p:ext uri="{BB962C8B-B14F-4D97-AF65-F5344CB8AC3E}">
        <p14:creationId xmlns:p14="http://schemas.microsoft.com/office/powerpoint/2010/main" val="324003200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0000" lnSpcReduction="20000"/>
          </a:bodyPr>
          <a:lstStyle/>
          <a:p>
            <a:pPr algn="just">
              <a:lnSpc>
                <a:spcPct val="170000"/>
              </a:lnSpc>
              <a:spcBef>
                <a:spcPts val="0"/>
              </a:spcBef>
            </a:pPr>
            <a:r>
              <a:rPr lang="tr-TR" b="1" i="0" dirty="0" smtClean="0">
                <a:solidFill>
                  <a:srgbClr val="2C2F34"/>
                </a:solidFill>
                <a:effectLst/>
                <a:latin typeface="Roboto Condensed"/>
              </a:rPr>
              <a:t>Yapım ekleri</a:t>
            </a:r>
            <a:r>
              <a:rPr lang="tr-TR" b="0" i="0" dirty="0" smtClean="0">
                <a:solidFill>
                  <a:srgbClr val="2C2F34"/>
                </a:solidFill>
                <a:effectLst/>
                <a:latin typeface="Roboto Condensed"/>
              </a:rPr>
              <a:t>, mevcut kelimelerden (isim ve fiil köklerinden) farklı ve yeni anlamlı kelimeler türetmeye yarayan eklerdir.</a:t>
            </a:r>
          </a:p>
          <a:p>
            <a:pPr marL="0" indent="0" algn="just">
              <a:lnSpc>
                <a:spcPct val="170000"/>
              </a:lnSpc>
              <a:spcBef>
                <a:spcPts val="0"/>
              </a:spcBef>
              <a:buNone/>
            </a:pPr>
            <a:r>
              <a:rPr lang="tr-TR" b="0" i="0" dirty="0" smtClean="0">
                <a:solidFill>
                  <a:srgbClr val="2C2F34"/>
                </a:solidFill>
                <a:effectLst/>
                <a:latin typeface="Roboto Condensed"/>
              </a:rPr>
              <a:t>	Nesneleri karşılayan isimlerle hareketleri karşılayan fillerin kökleri farklıdır:</a:t>
            </a:r>
          </a:p>
          <a:p>
            <a:pPr marL="0" indent="0" algn="just">
              <a:lnSpc>
                <a:spcPct val="170000"/>
              </a:lnSpc>
              <a:spcBef>
                <a:spcPts val="0"/>
              </a:spcBef>
              <a:buNone/>
            </a:pPr>
            <a:r>
              <a:rPr lang="tr-TR" b="0" i="0" dirty="0" smtClean="0">
                <a:solidFill>
                  <a:srgbClr val="2C2F34"/>
                </a:solidFill>
                <a:effectLst/>
                <a:latin typeface="Roboto Condensed"/>
              </a:rPr>
              <a:t>	Gel- (-mek,-dim, -miş…)</a:t>
            </a:r>
          </a:p>
          <a:p>
            <a:pPr marL="0" indent="0" algn="just">
              <a:lnSpc>
                <a:spcPct val="170000"/>
              </a:lnSpc>
              <a:spcBef>
                <a:spcPts val="0"/>
              </a:spcBef>
              <a:buNone/>
            </a:pPr>
            <a:r>
              <a:rPr lang="tr-TR" b="0" i="0" dirty="0" smtClean="0">
                <a:solidFill>
                  <a:srgbClr val="2C2F34"/>
                </a:solidFill>
                <a:effectLst/>
                <a:latin typeface="Roboto Condensed"/>
              </a:rPr>
              <a:t>	Baba (-m, -lar, -dan)</a:t>
            </a:r>
          </a:p>
          <a:p>
            <a:pPr marL="0" indent="0" algn="just">
              <a:lnSpc>
                <a:spcPct val="170000"/>
              </a:lnSpc>
              <a:spcBef>
                <a:spcPts val="0"/>
              </a:spcBef>
              <a:buNone/>
            </a:pPr>
            <a:r>
              <a:rPr lang="tr-TR" b="0" i="0" dirty="0" smtClean="0">
                <a:solidFill>
                  <a:srgbClr val="2C2F34"/>
                </a:solidFill>
                <a:effectLst/>
                <a:latin typeface="Roboto Condensed"/>
              </a:rPr>
              <a:t>	Birbirine yakın olan nesne ve hareketlere ait kelimeler aynı kökten türeyen kelimelerdir. Bu bakımdan türemiş kelimelerin kökleriyle mutlaka bir anlam ilişkileri olmalıdır:</a:t>
            </a:r>
          </a:p>
          <a:p>
            <a:pPr marL="0" indent="0" algn="just">
              <a:lnSpc>
                <a:spcPct val="170000"/>
              </a:lnSpc>
              <a:spcBef>
                <a:spcPts val="0"/>
              </a:spcBef>
              <a:buNone/>
            </a:pPr>
            <a:r>
              <a:rPr lang="tr-TR" b="0" i="0" dirty="0" smtClean="0">
                <a:solidFill>
                  <a:srgbClr val="2C2F34"/>
                </a:solidFill>
                <a:effectLst/>
                <a:latin typeface="Roboto Condensed"/>
              </a:rPr>
              <a:t>	baş, baş-la-, baş-ar-, baş-ar-ı</a:t>
            </a:r>
          </a:p>
          <a:p>
            <a:pPr marL="0" indent="0" algn="just">
              <a:lnSpc>
                <a:spcPct val="170000"/>
              </a:lnSpc>
              <a:spcBef>
                <a:spcPts val="0"/>
              </a:spcBef>
              <a:buNone/>
            </a:pPr>
            <a:r>
              <a:rPr lang="tr-TR" b="0" i="0" dirty="0" smtClean="0">
                <a:solidFill>
                  <a:srgbClr val="2C2F34"/>
                </a:solidFill>
                <a:effectLst/>
                <a:latin typeface="Roboto Condensed"/>
              </a:rPr>
              <a:t>	sev-, sev-il-, sev-dir, sev-in, sev-inç, sev-gi</a:t>
            </a:r>
          </a:p>
          <a:p>
            <a:pPr marL="0" indent="0" algn="just">
              <a:lnSpc>
                <a:spcPct val="170000"/>
              </a:lnSpc>
              <a:spcBef>
                <a:spcPts val="0"/>
              </a:spcBef>
              <a:buNone/>
            </a:pPr>
            <a:r>
              <a:rPr lang="tr-TR" b="0" i="0" dirty="0" smtClean="0">
                <a:solidFill>
                  <a:srgbClr val="2C2F34"/>
                </a:solidFill>
                <a:effectLst/>
                <a:latin typeface="Roboto Condensed"/>
              </a:rPr>
              <a:t>	göz, göz-lük, göz-cü, göz-cü-lük, göz-lük-çü-lük…</a:t>
            </a:r>
          </a:p>
          <a:p>
            <a:pPr>
              <a:lnSpc>
                <a:spcPct val="170000"/>
              </a:lnSpc>
              <a:spcBef>
                <a:spcPts val="0"/>
              </a:spcBef>
            </a:pPr>
            <a:endParaRPr lang="tr-TR" dirty="0"/>
          </a:p>
        </p:txBody>
      </p:sp>
    </p:spTree>
    <p:extLst>
      <p:ext uri="{BB962C8B-B14F-4D97-AF65-F5344CB8AC3E}">
        <p14:creationId xmlns:p14="http://schemas.microsoft.com/office/powerpoint/2010/main" val="20643127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BİÇİM BİLGİSİ</a:t>
            </a:r>
            <a:endParaRPr lang="tr-TR" dirty="0"/>
          </a:p>
        </p:txBody>
      </p:sp>
      <p:sp>
        <p:nvSpPr>
          <p:cNvPr id="3" name="İçerik Yer Tutucusu 2"/>
          <p:cNvSpPr>
            <a:spLocks noGrp="1"/>
          </p:cNvSpPr>
          <p:nvPr>
            <p:ph idx="1"/>
          </p:nvPr>
        </p:nvSpPr>
        <p:spPr/>
        <p:txBody>
          <a:bodyPr/>
          <a:lstStyle/>
          <a:p>
            <a:pPr>
              <a:lnSpc>
                <a:spcPct val="115000"/>
              </a:lnSpc>
              <a:spcAft>
                <a:spcPts val="1000"/>
              </a:spcAft>
            </a:pPr>
            <a:r>
              <a:rPr lang="tr-TR" dirty="0">
                <a:ea typeface="Calibri"/>
                <a:cs typeface="Times New Roman"/>
              </a:rPr>
              <a:t>BİÇİM BİLGİSİYLE İLGİLİ TEMEL KAVRAMLAR  </a:t>
            </a:r>
            <a:endParaRPr lang="tr-TR" dirty="0" smtClean="0">
              <a:ea typeface="Calibri"/>
              <a:cs typeface="Times New Roman"/>
            </a:endParaRPr>
          </a:p>
          <a:p>
            <a:pPr marL="0" indent="0">
              <a:lnSpc>
                <a:spcPct val="115000"/>
              </a:lnSpc>
              <a:spcAft>
                <a:spcPts val="1000"/>
              </a:spcAft>
              <a:buNone/>
            </a:pPr>
            <a:r>
              <a:rPr lang="tr-TR" dirty="0">
                <a:ea typeface="Calibri"/>
                <a:cs typeface="Times New Roman"/>
              </a:rPr>
              <a:t>	</a:t>
            </a:r>
            <a:r>
              <a:rPr lang="tr-TR" dirty="0" smtClean="0">
                <a:ea typeface="Calibri"/>
                <a:cs typeface="Times New Roman"/>
              </a:rPr>
              <a:t>( </a:t>
            </a:r>
            <a:r>
              <a:rPr lang="tr-TR" dirty="0">
                <a:ea typeface="Calibri"/>
                <a:cs typeface="Times New Roman"/>
              </a:rPr>
              <a:t>Kök -Gövde -  Taban )</a:t>
            </a:r>
          </a:p>
          <a:p>
            <a:pPr>
              <a:lnSpc>
                <a:spcPct val="115000"/>
              </a:lnSpc>
              <a:spcAft>
                <a:spcPts val="1000"/>
              </a:spcAft>
            </a:pPr>
            <a:r>
              <a:rPr lang="tr-TR" dirty="0">
                <a:ea typeface="Calibri"/>
                <a:cs typeface="Times New Roman"/>
              </a:rPr>
              <a:t>TÜRKÇENİN </a:t>
            </a:r>
            <a:r>
              <a:rPr lang="tr-TR" dirty="0" smtClean="0">
                <a:ea typeface="Calibri"/>
                <a:cs typeface="Times New Roman"/>
              </a:rPr>
              <a:t>EKLERİ</a:t>
            </a:r>
          </a:p>
          <a:p>
            <a:pPr marL="0" indent="0">
              <a:lnSpc>
                <a:spcPct val="115000"/>
              </a:lnSpc>
              <a:spcAft>
                <a:spcPts val="1000"/>
              </a:spcAft>
              <a:buNone/>
            </a:pPr>
            <a:r>
              <a:rPr lang="tr-TR" dirty="0">
                <a:ea typeface="Calibri"/>
                <a:cs typeface="Times New Roman"/>
              </a:rPr>
              <a:t>	</a:t>
            </a:r>
            <a:r>
              <a:rPr lang="tr-TR" dirty="0" smtClean="0">
                <a:ea typeface="Calibri"/>
                <a:cs typeface="Times New Roman"/>
              </a:rPr>
              <a:t> </a:t>
            </a:r>
            <a:r>
              <a:rPr lang="tr-TR" dirty="0">
                <a:ea typeface="Calibri"/>
                <a:cs typeface="Times New Roman"/>
              </a:rPr>
              <a:t>( Yapım Ekleri - Çekim Ekleri)</a:t>
            </a:r>
          </a:p>
          <a:p>
            <a:pPr>
              <a:lnSpc>
                <a:spcPct val="115000"/>
              </a:lnSpc>
              <a:spcAft>
                <a:spcPts val="1000"/>
              </a:spcAft>
            </a:pPr>
            <a:r>
              <a:rPr lang="tr-TR" dirty="0">
                <a:ea typeface="Calibri"/>
                <a:cs typeface="Times New Roman"/>
              </a:rPr>
              <a:t>SÖZCÜK TÜRLERİ</a:t>
            </a:r>
          </a:p>
          <a:p>
            <a:endParaRPr lang="tr-TR" dirty="0"/>
          </a:p>
        </p:txBody>
      </p:sp>
    </p:spTree>
    <p:extLst>
      <p:ext uri="{BB962C8B-B14F-4D97-AF65-F5344CB8AC3E}">
        <p14:creationId xmlns:p14="http://schemas.microsoft.com/office/powerpoint/2010/main" val="260454332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7029400"/>
          </a:xfrm>
        </p:spPr>
        <p:txBody>
          <a:bodyPr>
            <a:normAutofit fontScale="85000" lnSpcReduction="10000"/>
          </a:bodyPr>
          <a:lstStyle/>
          <a:p>
            <a:pPr marL="0" indent="0">
              <a:lnSpc>
                <a:spcPct val="160000"/>
              </a:lnSpc>
              <a:spcBef>
                <a:spcPts val="0"/>
              </a:spcBef>
              <a:buNone/>
            </a:pPr>
            <a:r>
              <a:rPr lang="tr-TR" b="1" i="0" dirty="0" smtClean="0">
                <a:solidFill>
                  <a:srgbClr val="2C2F34"/>
                </a:solidFill>
                <a:effectLst/>
                <a:latin typeface="Roboto Condensed"/>
              </a:rPr>
              <a:t>	Yapım ekleri </a:t>
            </a:r>
            <a:r>
              <a:rPr lang="tr-TR" b="1" i="0" u="none" strike="noStrike" dirty="0" smtClean="0">
                <a:solidFill>
                  <a:srgbClr val="2C2F34"/>
                </a:solidFill>
                <a:effectLst/>
                <a:latin typeface="Roboto Condensed"/>
                <a:hlinkClick r:id="rId2"/>
              </a:rPr>
              <a:t>isim</a:t>
            </a:r>
            <a:r>
              <a:rPr lang="tr-TR" b="1" i="0" dirty="0" smtClean="0">
                <a:solidFill>
                  <a:srgbClr val="2C2F34"/>
                </a:solidFill>
                <a:effectLst/>
                <a:latin typeface="Roboto Condensed"/>
              </a:rPr>
              <a:t> ve </a:t>
            </a:r>
            <a:r>
              <a:rPr lang="tr-TR" b="1" i="0" u="none" strike="noStrike" dirty="0" smtClean="0">
                <a:solidFill>
                  <a:srgbClr val="2C2F34"/>
                </a:solidFill>
                <a:effectLst/>
                <a:latin typeface="Roboto Condensed"/>
                <a:hlinkClick r:id="rId3"/>
              </a:rPr>
              <a:t>fiil</a:t>
            </a:r>
            <a:r>
              <a:rPr lang="tr-TR" b="1" i="0" dirty="0" smtClean="0">
                <a:solidFill>
                  <a:srgbClr val="2C2F34"/>
                </a:solidFill>
                <a:effectLst/>
                <a:latin typeface="Roboto Condensed"/>
              </a:rPr>
              <a:t> köklerine gelerek yeni isimler ve filler türetirler. Bu ekler kökten hemen sonra gelirler. Çekim ekleri yapım eklerinden sonra gelir:</a:t>
            </a:r>
            <a:endParaRPr lang="tr-TR" b="0" i="0" dirty="0" smtClean="0">
              <a:solidFill>
                <a:srgbClr val="2C2F34"/>
              </a:solidFill>
              <a:effectLst/>
              <a:latin typeface="Roboto Condensed"/>
            </a:endParaRPr>
          </a:p>
          <a:p>
            <a:pPr marL="0" indent="0">
              <a:lnSpc>
                <a:spcPct val="160000"/>
              </a:lnSpc>
              <a:spcBef>
                <a:spcPts val="0"/>
              </a:spcBef>
              <a:buNone/>
            </a:pPr>
            <a:r>
              <a:rPr lang="tr-TR" b="0" i="0" dirty="0" smtClean="0">
                <a:solidFill>
                  <a:srgbClr val="2C2F34"/>
                </a:solidFill>
                <a:effectLst/>
                <a:latin typeface="Roboto Condensed"/>
              </a:rPr>
              <a:t>	bil-gi-ler, bil-dir-di;</a:t>
            </a:r>
          </a:p>
          <a:p>
            <a:pPr marL="0" indent="0">
              <a:lnSpc>
                <a:spcPct val="160000"/>
              </a:lnSpc>
              <a:spcBef>
                <a:spcPts val="0"/>
              </a:spcBef>
              <a:buNone/>
            </a:pPr>
            <a:r>
              <a:rPr lang="tr-TR" b="0" i="0" dirty="0" smtClean="0">
                <a:solidFill>
                  <a:srgbClr val="2C2F34"/>
                </a:solidFill>
                <a:effectLst/>
                <a:latin typeface="Roboto Condensed"/>
              </a:rPr>
              <a:t>	göz-le-meliyim, göz-lük-ten…</a:t>
            </a:r>
          </a:p>
          <a:p>
            <a:pPr marL="0" indent="0">
              <a:lnSpc>
                <a:spcPct val="160000"/>
              </a:lnSpc>
              <a:spcBef>
                <a:spcPts val="0"/>
              </a:spcBef>
              <a:buNone/>
            </a:pPr>
            <a:r>
              <a:rPr lang="tr-TR" b="0" i="0" dirty="0" smtClean="0">
                <a:solidFill>
                  <a:srgbClr val="2C2F34"/>
                </a:solidFill>
                <a:effectLst/>
                <a:latin typeface="Roboto Condensed"/>
              </a:rPr>
              <a:t>	Bu türemiş kelimelerden de tekrar yeni kelimeler türetilebilir:</a:t>
            </a:r>
          </a:p>
          <a:p>
            <a:pPr marL="0" indent="0">
              <a:lnSpc>
                <a:spcPct val="160000"/>
              </a:lnSpc>
              <a:spcBef>
                <a:spcPts val="0"/>
              </a:spcBef>
              <a:buNone/>
            </a:pPr>
            <a:r>
              <a:rPr lang="tr-TR" b="0" i="0" dirty="0" smtClean="0">
                <a:solidFill>
                  <a:srgbClr val="2C2F34"/>
                </a:solidFill>
                <a:effectLst/>
                <a:latin typeface="Roboto Condensed"/>
              </a:rPr>
              <a:t>	bil-gi-li,bil-dir-i</a:t>
            </a:r>
          </a:p>
          <a:p>
            <a:pPr marL="0" indent="0">
              <a:lnSpc>
                <a:spcPct val="160000"/>
              </a:lnSpc>
              <a:spcBef>
                <a:spcPts val="0"/>
              </a:spcBef>
              <a:buNone/>
            </a:pPr>
            <a:r>
              <a:rPr lang="tr-TR" b="0" i="0" dirty="0" smtClean="0">
                <a:solidFill>
                  <a:srgbClr val="2C2F34"/>
                </a:solidFill>
                <a:effectLst/>
                <a:latin typeface="Roboto Condensed"/>
              </a:rPr>
              <a:t>	göz-lük-çü, göz-lük-çü-lük…</a:t>
            </a:r>
          </a:p>
          <a:p>
            <a:pPr marL="0" indent="0">
              <a:lnSpc>
                <a:spcPct val="160000"/>
              </a:lnSpc>
              <a:spcBef>
                <a:spcPts val="0"/>
              </a:spcBef>
              <a:buNone/>
            </a:pPr>
            <a:r>
              <a:rPr lang="tr-TR" b="1" i="0" dirty="0" smtClean="0">
                <a:solidFill>
                  <a:srgbClr val="2C2F34"/>
                </a:solidFill>
                <a:effectLst/>
                <a:latin typeface="Roboto Condensed"/>
              </a:rPr>
              <a:t>	Bu bakımdan yapım eklerini iki başlık altında inceleyebiliriz:</a:t>
            </a:r>
            <a:endParaRPr lang="tr-TR" b="0" i="0" dirty="0" smtClean="0">
              <a:solidFill>
                <a:srgbClr val="2C2F34"/>
              </a:solidFill>
              <a:effectLst/>
              <a:latin typeface="Roboto Condensed"/>
            </a:endParaRPr>
          </a:p>
          <a:p>
            <a:endParaRPr lang="tr-TR" dirty="0"/>
          </a:p>
        </p:txBody>
      </p:sp>
    </p:spTree>
    <p:extLst>
      <p:ext uri="{BB962C8B-B14F-4D97-AF65-F5344CB8AC3E}">
        <p14:creationId xmlns:p14="http://schemas.microsoft.com/office/powerpoint/2010/main" val="286398214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YAPIM EKLERİ</a:t>
            </a:r>
            <a:br>
              <a:rPr lang="tr-TR" dirty="0" smtClean="0"/>
            </a:br>
            <a:endParaRPr lang="tr-TR" dirty="0"/>
          </a:p>
        </p:txBody>
      </p:sp>
      <p:sp>
        <p:nvSpPr>
          <p:cNvPr id="5" name="Dikdörtgen 4"/>
          <p:cNvSpPr/>
          <p:nvPr/>
        </p:nvSpPr>
        <p:spPr>
          <a:xfrm>
            <a:off x="323528" y="1176861"/>
            <a:ext cx="4104456" cy="51845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dirty="0" smtClean="0"/>
              <a:t>A) İSİM YAPAN YAPIM EKLERİ</a:t>
            </a:r>
          </a:p>
          <a:p>
            <a:pPr algn="ctr"/>
            <a:endParaRPr lang="tr-TR" sz="2400" b="1" dirty="0" smtClean="0"/>
          </a:p>
          <a:p>
            <a:pPr algn="ctr"/>
            <a:endParaRPr lang="tr-TR" sz="2400" b="1" dirty="0"/>
          </a:p>
          <a:p>
            <a:pPr algn="ctr"/>
            <a:endParaRPr lang="tr-TR" sz="2400" b="1" dirty="0" smtClean="0"/>
          </a:p>
          <a:p>
            <a:pPr algn="ctr"/>
            <a:r>
              <a:rPr lang="tr-TR" sz="2400" b="1" dirty="0" smtClean="0"/>
              <a:t>1.İSİMDEN İSİM YAPAN EKLER</a:t>
            </a:r>
          </a:p>
          <a:p>
            <a:pPr algn="ctr"/>
            <a:r>
              <a:rPr lang="tr-TR" sz="2400" b="1" dirty="0" smtClean="0"/>
              <a:t>2.FİİLDEN İSİM YAPAN EKLER </a:t>
            </a:r>
            <a:endParaRPr lang="tr-TR" sz="2400" b="1" dirty="0"/>
          </a:p>
        </p:txBody>
      </p:sp>
      <p:sp>
        <p:nvSpPr>
          <p:cNvPr id="6" name="Dikdörtgen 5"/>
          <p:cNvSpPr/>
          <p:nvPr/>
        </p:nvSpPr>
        <p:spPr>
          <a:xfrm>
            <a:off x="4716016" y="1196752"/>
            <a:ext cx="3888432" cy="51845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dirty="0" smtClean="0"/>
              <a:t>B) FİİL YAPAN YAPIM EKLERİ</a:t>
            </a:r>
          </a:p>
          <a:p>
            <a:pPr algn="ctr"/>
            <a:endParaRPr lang="tr-TR" sz="2400" b="1" dirty="0" smtClean="0"/>
          </a:p>
          <a:p>
            <a:pPr algn="ctr"/>
            <a:endParaRPr lang="tr-TR" sz="2400" b="1" dirty="0"/>
          </a:p>
          <a:p>
            <a:pPr algn="ctr"/>
            <a:endParaRPr lang="tr-TR" sz="2400" b="1" dirty="0" smtClean="0"/>
          </a:p>
          <a:p>
            <a:pPr algn="ctr"/>
            <a:r>
              <a:rPr lang="tr-TR" sz="2400" b="1" dirty="0" smtClean="0"/>
              <a:t>1.İSİMDEN FİİL YAPAN EKLER</a:t>
            </a:r>
          </a:p>
          <a:p>
            <a:pPr algn="ctr"/>
            <a:r>
              <a:rPr lang="tr-TR" sz="2400" b="1" dirty="0" smtClean="0"/>
              <a:t>2. FİİLDEN FİİL YAPAN EKLER</a:t>
            </a:r>
            <a:endParaRPr lang="tr-TR" sz="2400" b="1" dirty="0"/>
          </a:p>
        </p:txBody>
      </p:sp>
    </p:spTree>
    <p:extLst>
      <p:ext uri="{BB962C8B-B14F-4D97-AF65-F5344CB8AC3E}">
        <p14:creationId xmlns:p14="http://schemas.microsoft.com/office/powerpoint/2010/main" val="211796976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11266"/>
            <a:ext cx="8229600" cy="1143000"/>
          </a:xfrm>
        </p:spPr>
        <p:txBody>
          <a:bodyPr/>
          <a:lstStyle/>
          <a:p>
            <a:r>
              <a:rPr lang="tr-TR" dirty="0" smtClean="0"/>
              <a:t>A) İSİM YAPAN YAPIM EKLERİ</a:t>
            </a:r>
            <a:endParaRPr lang="tr-TR" dirty="0"/>
          </a:p>
        </p:txBody>
      </p:sp>
      <p:sp>
        <p:nvSpPr>
          <p:cNvPr id="3" name="İçerik Yer Tutucusu 2"/>
          <p:cNvSpPr>
            <a:spLocks noGrp="1"/>
          </p:cNvSpPr>
          <p:nvPr>
            <p:ph idx="1"/>
          </p:nvPr>
        </p:nvSpPr>
        <p:spPr>
          <a:xfrm>
            <a:off x="539552" y="1916832"/>
            <a:ext cx="8229600" cy="1800200"/>
          </a:xfrm>
        </p:spPr>
        <p:txBody>
          <a:bodyPr>
            <a:normAutofit fontScale="85000" lnSpcReduction="20000"/>
          </a:bodyPr>
          <a:lstStyle/>
          <a:p>
            <a:pPr>
              <a:lnSpc>
                <a:spcPct val="150000"/>
              </a:lnSpc>
              <a:spcBef>
                <a:spcPts val="0"/>
              </a:spcBef>
            </a:pPr>
            <a:r>
              <a:rPr lang="tr-TR" b="0" i="0" dirty="0" smtClean="0">
                <a:solidFill>
                  <a:srgbClr val="2C2F34"/>
                </a:solidFill>
                <a:effectLst/>
                <a:latin typeface="Roboto Condensed"/>
              </a:rPr>
              <a:t>İsim veya fiil kök ve gövdelerinden yeni isimler türeten eklerdir. Türkçemizde sıkça kullanılan yapım ekleri şunlardır:</a:t>
            </a:r>
            <a:endParaRPr lang="tr-TR" dirty="0"/>
          </a:p>
        </p:txBody>
      </p:sp>
    </p:spTree>
    <p:extLst>
      <p:ext uri="{BB962C8B-B14F-4D97-AF65-F5344CB8AC3E}">
        <p14:creationId xmlns:p14="http://schemas.microsoft.com/office/powerpoint/2010/main" val="384533244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43408"/>
            <a:ext cx="8229600" cy="1008112"/>
          </a:xfrm>
        </p:spPr>
        <p:txBody>
          <a:bodyPr/>
          <a:lstStyle/>
          <a:p>
            <a:r>
              <a:rPr lang="tr-TR" sz="4000" dirty="0">
                <a:solidFill>
                  <a:prstClr val="black"/>
                </a:solidFill>
              </a:rPr>
              <a:t>1) İSİMDEN İSİM YAPAN EKLER</a:t>
            </a:r>
            <a:endParaRPr lang="tr-TR" dirty="0"/>
          </a:p>
        </p:txBody>
      </p:sp>
      <p:sp>
        <p:nvSpPr>
          <p:cNvPr id="3" name="İçerik Yer Tutucusu 2"/>
          <p:cNvSpPr>
            <a:spLocks noGrp="1"/>
          </p:cNvSpPr>
          <p:nvPr>
            <p:ph idx="1"/>
          </p:nvPr>
        </p:nvSpPr>
        <p:spPr>
          <a:xfrm>
            <a:off x="457200" y="620688"/>
            <a:ext cx="3394720" cy="5505475"/>
          </a:xfrm>
        </p:spPr>
        <p:txBody>
          <a:bodyPr>
            <a:normAutofit fontScale="92500" lnSpcReduction="20000"/>
          </a:bodyPr>
          <a:lstStyle/>
          <a:p>
            <a:pPr marL="0" indent="0">
              <a:buNone/>
            </a:pPr>
            <a:r>
              <a:rPr lang="tr-TR" dirty="0">
                <a:solidFill>
                  <a:srgbClr val="FF0000"/>
                </a:solidFill>
                <a:latin typeface="Open Sans"/>
              </a:rPr>
              <a:t> </a:t>
            </a:r>
            <a:r>
              <a:rPr lang="tr-TR" dirty="0" smtClean="0">
                <a:solidFill>
                  <a:srgbClr val="FF0000"/>
                </a:solidFill>
                <a:latin typeface="Open Sans"/>
              </a:rPr>
              <a:t>   </a:t>
            </a:r>
            <a:r>
              <a:rPr lang="tr-TR" b="0" i="0" dirty="0" smtClean="0">
                <a:solidFill>
                  <a:srgbClr val="FF0000"/>
                </a:solidFill>
                <a:effectLst/>
                <a:latin typeface="Open Sans"/>
              </a:rPr>
              <a:t>+lik</a:t>
            </a:r>
          </a:p>
          <a:p>
            <a:pPr marL="0" indent="0">
              <a:buNone/>
            </a:pPr>
            <a:r>
              <a:rPr lang="tr-TR" dirty="0">
                <a:solidFill>
                  <a:srgbClr val="444444"/>
                </a:solidFill>
                <a:latin typeface="Open Sans"/>
              </a:rPr>
              <a:t> </a:t>
            </a:r>
            <a:r>
              <a:rPr lang="tr-TR" dirty="0" smtClean="0">
                <a:solidFill>
                  <a:srgbClr val="444444"/>
                </a:solidFill>
                <a:latin typeface="Open Sans"/>
              </a:rPr>
              <a:t>   </a:t>
            </a:r>
            <a:r>
              <a:rPr lang="tr-TR" b="0" i="0" dirty="0" smtClean="0">
                <a:solidFill>
                  <a:srgbClr val="444444"/>
                </a:solidFill>
                <a:effectLst/>
                <a:latin typeface="Open Sans"/>
              </a:rPr>
              <a:t>Kömür + lük</a:t>
            </a:r>
          </a:p>
          <a:p>
            <a:pPr marL="0" indent="0">
              <a:buNone/>
            </a:pPr>
            <a:r>
              <a:rPr lang="tr-TR" b="0" i="0" dirty="0" smtClean="0">
                <a:solidFill>
                  <a:srgbClr val="444444"/>
                </a:solidFill>
                <a:effectLst/>
                <a:latin typeface="Open Sans"/>
              </a:rPr>
              <a:t>     İyi + lik</a:t>
            </a:r>
          </a:p>
          <a:p>
            <a:pPr marL="0" indent="0">
              <a:buNone/>
            </a:pPr>
            <a:r>
              <a:rPr lang="tr-TR" dirty="0">
                <a:solidFill>
                  <a:srgbClr val="444444"/>
                </a:solidFill>
                <a:latin typeface="Open Sans"/>
              </a:rPr>
              <a:t> </a:t>
            </a:r>
            <a:r>
              <a:rPr lang="tr-TR" dirty="0" smtClean="0">
                <a:solidFill>
                  <a:srgbClr val="444444"/>
                </a:solidFill>
                <a:latin typeface="Open Sans"/>
              </a:rPr>
              <a:t>   </a:t>
            </a:r>
            <a:r>
              <a:rPr lang="tr-TR" b="0" i="0" dirty="0" smtClean="0">
                <a:solidFill>
                  <a:srgbClr val="FF0000"/>
                </a:solidFill>
                <a:effectLst/>
                <a:latin typeface="Open Sans"/>
              </a:rPr>
              <a:t>+ci</a:t>
            </a:r>
          </a:p>
          <a:p>
            <a:pPr marL="0" indent="0">
              <a:buNone/>
            </a:pPr>
            <a:r>
              <a:rPr lang="tr-TR" dirty="0">
                <a:solidFill>
                  <a:srgbClr val="444444"/>
                </a:solidFill>
                <a:latin typeface="Open Sans"/>
              </a:rPr>
              <a:t> </a:t>
            </a:r>
            <a:r>
              <a:rPr lang="tr-TR" dirty="0" smtClean="0">
                <a:solidFill>
                  <a:srgbClr val="444444"/>
                </a:solidFill>
                <a:latin typeface="Open Sans"/>
              </a:rPr>
              <a:t>   </a:t>
            </a:r>
            <a:r>
              <a:rPr lang="tr-TR" b="0" i="0" dirty="0" smtClean="0">
                <a:solidFill>
                  <a:srgbClr val="444444"/>
                </a:solidFill>
                <a:effectLst/>
                <a:latin typeface="Open Sans"/>
              </a:rPr>
              <a:t>Araba + cı</a:t>
            </a:r>
          </a:p>
          <a:p>
            <a:pPr marL="0" indent="0">
              <a:buNone/>
            </a:pPr>
            <a:r>
              <a:rPr lang="tr-TR" dirty="0">
                <a:solidFill>
                  <a:srgbClr val="444444"/>
                </a:solidFill>
                <a:latin typeface="Open Sans"/>
              </a:rPr>
              <a:t> </a:t>
            </a:r>
            <a:r>
              <a:rPr lang="tr-TR" dirty="0" smtClean="0">
                <a:solidFill>
                  <a:srgbClr val="444444"/>
                </a:solidFill>
                <a:latin typeface="Open Sans"/>
              </a:rPr>
              <a:t>    </a:t>
            </a:r>
            <a:r>
              <a:rPr lang="tr-TR" b="0" i="0" dirty="0" smtClean="0">
                <a:solidFill>
                  <a:srgbClr val="444444"/>
                </a:solidFill>
                <a:effectLst/>
                <a:latin typeface="Open Sans"/>
              </a:rPr>
              <a:t>Yol + cu</a:t>
            </a:r>
          </a:p>
          <a:p>
            <a:pPr marL="0" indent="0">
              <a:buNone/>
            </a:pPr>
            <a:r>
              <a:rPr lang="tr-TR" dirty="0">
                <a:solidFill>
                  <a:srgbClr val="444444"/>
                </a:solidFill>
                <a:latin typeface="Open Sans"/>
              </a:rPr>
              <a:t> </a:t>
            </a:r>
            <a:r>
              <a:rPr lang="tr-TR" dirty="0" smtClean="0">
                <a:solidFill>
                  <a:srgbClr val="444444"/>
                </a:solidFill>
                <a:latin typeface="Open Sans"/>
              </a:rPr>
              <a:t>   </a:t>
            </a:r>
            <a:r>
              <a:rPr lang="tr-TR" b="0" i="0" dirty="0" smtClean="0">
                <a:solidFill>
                  <a:srgbClr val="FF0000"/>
                </a:solidFill>
                <a:effectLst/>
                <a:latin typeface="Open Sans"/>
              </a:rPr>
              <a:t>+cik</a:t>
            </a:r>
          </a:p>
          <a:p>
            <a:pPr marL="0" indent="0">
              <a:buNone/>
            </a:pPr>
            <a:r>
              <a:rPr lang="tr-TR" dirty="0" smtClean="0">
                <a:solidFill>
                  <a:srgbClr val="444444"/>
                </a:solidFill>
                <a:latin typeface="Open Sans"/>
              </a:rPr>
              <a:t>    </a:t>
            </a:r>
            <a:r>
              <a:rPr lang="tr-TR" b="0" i="0" dirty="0" smtClean="0">
                <a:solidFill>
                  <a:srgbClr val="444444"/>
                </a:solidFill>
                <a:effectLst/>
                <a:latin typeface="Open Sans"/>
              </a:rPr>
              <a:t>Tepe + cik</a:t>
            </a:r>
          </a:p>
          <a:p>
            <a:pPr marL="0" indent="0">
              <a:buNone/>
            </a:pPr>
            <a:r>
              <a:rPr lang="tr-TR" dirty="0">
                <a:solidFill>
                  <a:srgbClr val="444444"/>
                </a:solidFill>
                <a:latin typeface="Open Sans"/>
              </a:rPr>
              <a:t> </a:t>
            </a:r>
            <a:r>
              <a:rPr lang="tr-TR" dirty="0" smtClean="0">
                <a:solidFill>
                  <a:srgbClr val="444444"/>
                </a:solidFill>
                <a:latin typeface="Open Sans"/>
              </a:rPr>
              <a:t>    </a:t>
            </a:r>
            <a:r>
              <a:rPr lang="tr-TR" b="0" i="0" dirty="0" smtClean="0">
                <a:solidFill>
                  <a:srgbClr val="444444"/>
                </a:solidFill>
                <a:effectLst/>
                <a:latin typeface="Open Sans"/>
              </a:rPr>
              <a:t>Zavallı + cık</a:t>
            </a:r>
          </a:p>
          <a:p>
            <a:pPr marL="0" indent="0">
              <a:buNone/>
            </a:pPr>
            <a:r>
              <a:rPr lang="tr-TR" dirty="0">
                <a:solidFill>
                  <a:srgbClr val="444444"/>
                </a:solidFill>
                <a:latin typeface="Open Sans"/>
              </a:rPr>
              <a:t> </a:t>
            </a:r>
            <a:r>
              <a:rPr lang="tr-TR" dirty="0" smtClean="0">
                <a:solidFill>
                  <a:srgbClr val="444444"/>
                </a:solidFill>
                <a:latin typeface="Open Sans"/>
              </a:rPr>
              <a:t>    </a:t>
            </a:r>
            <a:r>
              <a:rPr lang="tr-TR" b="0" i="0" dirty="0" smtClean="0">
                <a:solidFill>
                  <a:srgbClr val="FF0000"/>
                </a:solidFill>
                <a:effectLst/>
                <a:latin typeface="Open Sans"/>
              </a:rPr>
              <a:t>+li</a:t>
            </a:r>
          </a:p>
          <a:p>
            <a:pPr marL="0" indent="0">
              <a:buNone/>
            </a:pPr>
            <a:r>
              <a:rPr lang="tr-TR" dirty="0" smtClean="0">
                <a:solidFill>
                  <a:srgbClr val="444444"/>
                </a:solidFill>
                <a:latin typeface="Open Sans"/>
              </a:rPr>
              <a:t>     </a:t>
            </a:r>
            <a:r>
              <a:rPr lang="tr-TR" b="0" i="0" dirty="0" smtClean="0">
                <a:solidFill>
                  <a:srgbClr val="444444"/>
                </a:solidFill>
                <a:effectLst/>
                <a:latin typeface="Open Sans"/>
              </a:rPr>
              <a:t>Bulut + lu</a:t>
            </a:r>
          </a:p>
          <a:p>
            <a:pPr marL="0" indent="0">
              <a:buNone/>
            </a:pPr>
            <a:r>
              <a:rPr lang="tr-TR" dirty="0">
                <a:solidFill>
                  <a:srgbClr val="444444"/>
                </a:solidFill>
                <a:latin typeface="Open Sans"/>
              </a:rPr>
              <a:t> </a:t>
            </a:r>
            <a:r>
              <a:rPr lang="tr-TR" dirty="0" smtClean="0">
                <a:solidFill>
                  <a:srgbClr val="444444"/>
                </a:solidFill>
                <a:latin typeface="Open Sans"/>
              </a:rPr>
              <a:t>    </a:t>
            </a:r>
            <a:r>
              <a:rPr lang="tr-TR" b="0" i="0" dirty="0" smtClean="0">
                <a:solidFill>
                  <a:srgbClr val="444444"/>
                </a:solidFill>
                <a:effectLst/>
                <a:latin typeface="Open Sans"/>
              </a:rPr>
              <a:t>Akıl + lı</a:t>
            </a:r>
          </a:p>
        </p:txBody>
      </p:sp>
      <p:sp>
        <p:nvSpPr>
          <p:cNvPr id="4" name="Dikdörtgen 3"/>
          <p:cNvSpPr/>
          <p:nvPr/>
        </p:nvSpPr>
        <p:spPr>
          <a:xfrm>
            <a:off x="5436096" y="631776"/>
            <a:ext cx="3024336" cy="5632311"/>
          </a:xfrm>
          <a:prstGeom prst="rect">
            <a:avLst/>
          </a:prstGeom>
        </p:spPr>
        <p:txBody>
          <a:bodyPr wrap="square">
            <a:spAutoFit/>
          </a:bodyPr>
          <a:lstStyle/>
          <a:p>
            <a:r>
              <a:rPr lang="tr-TR" sz="3000" b="0" i="0" dirty="0" smtClean="0">
                <a:solidFill>
                  <a:srgbClr val="FF0000"/>
                </a:solidFill>
                <a:effectLst/>
                <a:latin typeface="Open Sans"/>
              </a:rPr>
              <a:t>+siz</a:t>
            </a:r>
          </a:p>
          <a:p>
            <a:r>
              <a:rPr lang="tr-TR" sz="3000" b="0" i="0" dirty="0" smtClean="0">
                <a:solidFill>
                  <a:srgbClr val="444444"/>
                </a:solidFill>
                <a:effectLst/>
                <a:latin typeface="Open Sans"/>
              </a:rPr>
              <a:t>Akıl + sız</a:t>
            </a:r>
          </a:p>
          <a:p>
            <a:r>
              <a:rPr lang="tr-TR" sz="3000" b="0" i="0" dirty="0" smtClean="0">
                <a:solidFill>
                  <a:srgbClr val="444444"/>
                </a:solidFill>
                <a:effectLst/>
                <a:latin typeface="Open Sans"/>
              </a:rPr>
              <a:t>Dikkat + siz</a:t>
            </a:r>
          </a:p>
          <a:p>
            <a:r>
              <a:rPr lang="tr-TR" sz="3000" b="0" i="0" dirty="0" smtClean="0">
                <a:solidFill>
                  <a:srgbClr val="FF0000"/>
                </a:solidFill>
                <a:effectLst/>
                <a:latin typeface="Open Sans"/>
              </a:rPr>
              <a:t>+ki</a:t>
            </a:r>
          </a:p>
          <a:p>
            <a:r>
              <a:rPr lang="tr-TR" sz="3000" b="0" i="0" dirty="0" smtClean="0">
                <a:solidFill>
                  <a:srgbClr val="444444"/>
                </a:solidFill>
                <a:effectLst/>
                <a:latin typeface="Open Sans"/>
              </a:rPr>
              <a:t>Karşı + ki</a:t>
            </a:r>
          </a:p>
          <a:p>
            <a:r>
              <a:rPr lang="tr-TR" sz="3000" b="0" i="0" dirty="0" smtClean="0">
                <a:solidFill>
                  <a:srgbClr val="444444"/>
                </a:solidFill>
                <a:effectLst/>
                <a:latin typeface="Open Sans"/>
              </a:rPr>
              <a:t>Sabah+ki</a:t>
            </a:r>
          </a:p>
          <a:p>
            <a:r>
              <a:rPr lang="tr-TR" sz="3000" b="0" i="0" dirty="0" smtClean="0">
                <a:solidFill>
                  <a:srgbClr val="FF0000"/>
                </a:solidFill>
                <a:effectLst/>
                <a:latin typeface="Open Sans"/>
              </a:rPr>
              <a:t>+ce</a:t>
            </a:r>
          </a:p>
          <a:p>
            <a:r>
              <a:rPr lang="tr-TR" sz="3000" b="0" i="0" dirty="0" smtClean="0">
                <a:solidFill>
                  <a:srgbClr val="444444"/>
                </a:solidFill>
                <a:effectLst/>
                <a:latin typeface="Open Sans"/>
              </a:rPr>
              <a:t>Türk + çe</a:t>
            </a:r>
          </a:p>
          <a:p>
            <a:r>
              <a:rPr lang="tr-TR" sz="3000" b="0" i="0" dirty="0" smtClean="0">
                <a:solidFill>
                  <a:srgbClr val="444444"/>
                </a:solidFill>
                <a:effectLst/>
                <a:latin typeface="Open Sans"/>
              </a:rPr>
              <a:t>Dost + ça</a:t>
            </a:r>
          </a:p>
          <a:p>
            <a:r>
              <a:rPr lang="tr-TR" sz="3000" b="0" i="0" dirty="0" smtClean="0">
                <a:solidFill>
                  <a:srgbClr val="FF0000"/>
                </a:solidFill>
                <a:effectLst/>
                <a:latin typeface="Open Sans"/>
              </a:rPr>
              <a:t>+deş</a:t>
            </a:r>
          </a:p>
          <a:p>
            <a:r>
              <a:rPr lang="tr-TR" sz="3000" b="0" i="0" dirty="0" smtClean="0">
                <a:solidFill>
                  <a:srgbClr val="444444"/>
                </a:solidFill>
                <a:effectLst/>
                <a:latin typeface="Open Sans"/>
              </a:rPr>
              <a:t>Meslek + taş</a:t>
            </a:r>
          </a:p>
          <a:p>
            <a:r>
              <a:rPr lang="tr-TR" sz="3000" b="0" i="0" dirty="0" smtClean="0">
                <a:solidFill>
                  <a:srgbClr val="444444"/>
                </a:solidFill>
                <a:effectLst/>
                <a:latin typeface="Open Sans"/>
              </a:rPr>
              <a:t>Arka + daş</a:t>
            </a:r>
            <a:endParaRPr lang="tr-TR" sz="3000" dirty="0"/>
          </a:p>
        </p:txBody>
      </p:sp>
    </p:spTree>
    <p:extLst>
      <p:ext uri="{BB962C8B-B14F-4D97-AF65-F5344CB8AC3E}">
        <p14:creationId xmlns:p14="http://schemas.microsoft.com/office/powerpoint/2010/main" val="116952536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548680"/>
          </a:xfrm>
        </p:spPr>
        <p:txBody>
          <a:bodyPr>
            <a:normAutofit fontScale="90000"/>
          </a:bodyPr>
          <a:lstStyle/>
          <a:p>
            <a:r>
              <a:rPr lang="tr-TR" dirty="0" smtClean="0"/>
              <a:t>1) İSİMDEN İSİM YAPAN EKLER</a:t>
            </a:r>
            <a:endParaRPr lang="tr-TR" dirty="0"/>
          </a:p>
        </p:txBody>
      </p:sp>
      <p:sp>
        <p:nvSpPr>
          <p:cNvPr id="3" name="İçerik Yer Tutucusu 2"/>
          <p:cNvSpPr>
            <a:spLocks noGrp="1"/>
          </p:cNvSpPr>
          <p:nvPr>
            <p:ph idx="1"/>
          </p:nvPr>
        </p:nvSpPr>
        <p:spPr>
          <a:xfrm>
            <a:off x="0" y="548680"/>
            <a:ext cx="9144000" cy="6309320"/>
          </a:xfrm>
        </p:spPr>
        <p:txBody>
          <a:bodyPr>
            <a:normAutofit fontScale="40000" lnSpcReduction="20000"/>
          </a:bodyPr>
          <a:lstStyle/>
          <a:p>
            <a:pPr marL="0" indent="0" algn="just">
              <a:lnSpc>
                <a:spcPct val="170000"/>
              </a:lnSpc>
              <a:spcBef>
                <a:spcPts val="0"/>
              </a:spcBef>
              <a:buNone/>
            </a:pPr>
            <a:r>
              <a:rPr lang="tr-TR" sz="3400" b="1" dirty="0" smtClean="0">
                <a:solidFill>
                  <a:srgbClr val="2C2F34"/>
                </a:solidFill>
                <a:latin typeface="Roboto Condensed"/>
              </a:rPr>
              <a:t>- </a:t>
            </a:r>
            <a:r>
              <a:rPr lang="tr-TR" sz="3400" b="1" i="0" dirty="0" smtClean="0">
                <a:solidFill>
                  <a:srgbClr val="2C2F34"/>
                </a:solidFill>
                <a:effectLst/>
                <a:latin typeface="Roboto Condensed"/>
              </a:rPr>
              <a:t>lİk yapım eki</a:t>
            </a:r>
          </a:p>
          <a:p>
            <a:pPr marL="0" indent="0" algn="just">
              <a:lnSpc>
                <a:spcPct val="170000"/>
              </a:lnSpc>
              <a:spcBef>
                <a:spcPts val="0"/>
              </a:spcBef>
              <a:buNone/>
            </a:pPr>
            <a:r>
              <a:rPr lang="tr-TR" sz="3400" b="1" i="0" dirty="0" smtClean="0">
                <a:solidFill>
                  <a:srgbClr val="2C2F34"/>
                </a:solidFill>
                <a:effectLst/>
                <a:latin typeface="Roboto Condensed"/>
              </a:rPr>
              <a:t>* Yer isimleri yapar:</a:t>
            </a:r>
            <a:r>
              <a:rPr lang="tr-TR" sz="3400" b="0" i="0" dirty="0" smtClean="0">
                <a:solidFill>
                  <a:srgbClr val="2C2F34"/>
                </a:solidFill>
                <a:effectLst/>
                <a:latin typeface="Roboto Condensed"/>
              </a:rPr>
              <a:t> kömürlük, kitaplık, tuzluk, odunluk, ağaçlık, zeytinlik, çöplük…</a:t>
            </a:r>
          </a:p>
          <a:p>
            <a:pPr marL="0" indent="0" algn="just">
              <a:lnSpc>
                <a:spcPct val="170000"/>
              </a:lnSpc>
              <a:spcBef>
                <a:spcPts val="0"/>
              </a:spcBef>
              <a:buNone/>
            </a:pPr>
            <a:r>
              <a:rPr lang="tr-TR" sz="3400" b="1" i="0" dirty="0" smtClean="0">
                <a:solidFill>
                  <a:srgbClr val="2C2F34"/>
                </a:solidFill>
                <a:effectLst/>
                <a:latin typeface="Roboto Condensed"/>
              </a:rPr>
              <a:t>* Alet ve araç isimleri yapar:</a:t>
            </a:r>
            <a:r>
              <a:rPr lang="tr-TR" sz="3400" b="0" i="0" dirty="0" smtClean="0">
                <a:solidFill>
                  <a:srgbClr val="2C2F34"/>
                </a:solidFill>
                <a:effectLst/>
                <a:latin typeface="Roboto Condensed"/>
              </a:rPr>
              <a:t> başlık, kulaklık, gecelik, gözlük, önlük…</a:t>
            </a:r>
          </a:p>
          <a:p>
            <a:pPr marL="0" indent="0" algn="just">
              <a:lnSpc>
                <a:spcPct val="170000"/>
              </a:lnSpc>
              <a:spcBef>
                <a:spcPts val="0"/>
              </a:spcBef>
              <a:buNone/>
            </a:pPr>
            <a:r>
              <a:rPr lang="tr-TR" sz="3400" b="1" i="0" dirty="0" smtClean="0">
                <a:solidFill>
                  <a:srgbClr val="2C2F34"/>
                </a:solidFill>
                <a:effectLst/>
                <a:latin typeface="Roboto Condensed"/>
              </a:rPr>
              <a:t>* Topluluk isimleri yapar:</a:t>
            </a:r>
            <a:r>
              <a:rPr lang="tr-TR" sz="3400" b="0" i="0" dirty="0" smtClean="0">
                <a:solidFill>
                  <a:srgbClr val="2C2F34"/>
                </a:solidFill>
                <a:effectLst/>
                <a:latin typeface="Roboto Condensed"/>
              </a:rPr>
              <a:t> gençlik, insanlık, Türklük…</a:t>
            </a:r>
          </a:p>
          <a:p>
            <a:pPr marL="0" indent="0" algn="just">
              <a:lnSpc>
                <a:spcPct val="170000"/>
              </a:lnSpc>
              <a:spcBef>
                <a:spcPts val="0"/>
              </a:spcBef>
              <a:buNone/>
            </a:pPr>
            <a:r>
              <a:rPr lang="tr-TR" sz="3400" b="1" i="0" dirty="0" smtClean="0">
                <a:solidFill>
                  <a:srgbClr val="2C2F34"/>
                </a:solidFill>
                <a:effectLst/>
                <a:latin typeface="Roboto Condensed"/>
              </a:rPr>
              <a:t>* Soyut isimler yapar:</a:t>
            </a:r>
            <a:r>
              <a:rPr lang="tr-TR" sz="3400" b="0" i="0" dirty="0" smtClean="0">
                <a:solidFill>
                  <a:srgbClr val="2C2F34"/>
                </a:solidFill>
                <a:effectLst/>
                <a:latin typeface="Roboto Condensed"/>
              </a:rPr>
              <a:t> gençlik, insanlık, Türklük, çocukluk, hanımlık, kardeşlik, Müslümanlık, kulluk, erkeklik, bilgelik…</a:t>
            </a:r>
          </a:p>
          <a:p>
            <a:pPr marL="0" indent="0" algn="just">
              <a:lnSpc>
                <a:spcPct val="170000"/>
              </a:lnSpc>
              <a:spcBef>
                <a:spcPts val="0"/>
              </a:spcBef>
              <a:buNone/>
            </a:pPr>
            <a:r>
              <a:rPr lang="tr-TR" sz="3400" b="1" i="0" dirty="0" smtClean="0">
                <a:solidFill>
                  <a:srgbClr val="2C2F34"/>
                </a:solidFill>
                <a:effectLst/>
                <a:latin typeface="Roboto Condensed"/>
              </a:rPr>
              <a:t>* Sınırlama, ayırma, ölçü tahsis anlamı taşıyan isimler yapar:</a:t>
            </a:r>
            <a:r>
              <a:rPr lang="tr-TR" sz="3400" b="0" i="0" dirty="0" smtClean="0">
                <a:solidFill>
                  <a:srgbClr val="2C2F34"/>
                </a:solidFill>
                <a:effectLst/>
                <a:latin typeface="Roboto Condensed"/>
              </a:rPr>
              <a:t> bayramlık, kışlık, akşamlık, gömleklik, hediyelik, ömürlük, haftalık, aylık…</a:t>
            </a:r>
          </a:p>
          <a:p>
            <a:pPr marL="0" indent="0" algn="just">
              <a:lnSpc>
                <a:spcPct val="170000"/>
              </a:lnSpc>
              <a:spcBef>
                <a:spcPts val="0"/>
              </a:spcBef>
              <a:buNone/>
            </a:pPr>
            <a:r>
              <a:rPr lang="tr-TR" sz="3400" b="1" i="0" dirty="0" smtClean="0">
                <a:solidFill>
                  <a:srgbClr val="2C2F34"/>
                </a:solidFill>
                <a:effectLst/>
                <a:latin typeface="Roboto Condensed"/>
              </a:rPr>
              <a:t>* Sıfatlara gelerek durum bildiren isimler yapar:</a:t>
            </a:r>
            <a:r>
              <a:rPr lang="tr-TR" sz="3400" b="0" i="0" dirty="0" smtClean="0">
                <a:solidFill>
                  <a:srgbClr val="2C2F34"/>
                </a:solidFill>
                <a:effectLst/>
                <a:latin typeface="Roboto Condensed"/>
              </a:rPr>
              <a:t> iyilik, güzellik, küçüklük…</a:t>
            </a:r>
          </a:p>
          <a:p>
            <a:pPr marL="0" indent="0" algn="just">
              <a:lnSpc>
                <a:spcPct val="170000"/>
              </a:lnSpc>
              <a:spcBef>
                <a:spcPts val="0"/>
              </a:spcBef>
              <a:buNone/>
            </a:pPr>
            <a:r>
              <a:rPr lang="tr-TR" sz="3400" b="1" i="0" dirty="0" smtClean="0">
                <a:solidFill>
                  <a:srgbClr val="2C2F34"/>
                </a:solidFill>
                <a:effectLst/>
                <a:latin typeface="Roboto Condensed"/>
              </a:rPr>
              <a:t>* Meslek isimleri yapar:</a:t>
            </a:r>
            <a:r>
              <a:rPr lang="tr-TR" sz="3400" b="0" i="0" dirty="0" smtClean="0">
                <a:solidFill>
                  <a:srgbClr val="2C2F34"/>
                </a:solidFill>
                <a:effectLst/>
                <a:latin typeface="Roboto Condensed"/>
              </a:rPr>
              <a:t> öğretmenlik, doktorluk, veterinerlik, eczacılık, arıcılık, demircilik, kılavuzluk, rehberlik…</a:t>
            </a:r>
          </a:p>
          <a:p>
            <a:pPr marL="0" indent="0" algn="just">
              <a:lnSpc>
                <a:spcPct val="170000"/>
              </a:lnSpc>
              <a:spcBef>
                <a:spcPts val="0"/>
              </a:spcBef>
              <a:buNone/>
            </a:pPr>
            <a:r>
              <a:rPr lang="tr-TR" sz="3400" b="1" i="0" dirty="0" smtClean="0">
                <a:solidFill>
                  <a:srgbClr val="2C2F34"/>
                </a:solidFill>
                <a:effectLst/>
                <a:latin typeface="Roboto Condensed"/>
              </a:rPr>
              <a:t>* </a:t>
            </a:r>
            <a:r>
              <a:rPr lang="tr-TR" sz="3400" b="0" i="0" dirty="0" smtClean="0">
                <a:solidFill>
                  <a:srgbClr val="2C2F34"/>
                </a:solidFill>
                <a:effectLst/>
                <a:latin typeface="Roboto Condensed"/>
              </a:rPr>
              <a:t>Bu ekle türetilen ekler sıfat olarak da kullanılabilirler. İsimle sıfat arasında tür farkı olduğu için bu yönde soru sorulabilir:</a:t>
            </a:r>
          </a:p>
          <a:p>
            <a:pPr marL="0" indent="0">
              <a:lnSpc>
                <a:spcPct val="170000"/>
              </a:lnSpc>
              <a:spcBef>
                <a:spcPts val="0"/>
              </a:spcBef>
              <a:buNone/>
            </a:pPr>
            <a:r>
              <a:rPr lang="tr-TR" sz="3400" b="0" i="0" dirty="0" smtClean="0">
                <a:solidFill>
                  <a:srgbClr val="2C2F34"/>
                </a:solidFill>
                <a:effectLst/>
                <a:latin typeface="Roboto Condensed"/>
              </a:rPr>
              <a:t>	kışlıklar, kışlık odun;</a:t>
            </a:r>
          </a:p>
          <a:p>
            <a:pPr marL="0" indent="0">
              <a:lnSpc>
                <a:spcPct val="170000"/>
              </a:lnSpc>
              <a:spcBef>
                <a:spcPts val="0"/>
              </a:spcBef>
              <a:buNone/>
            </a:pPr>
            <a:r>
              <a:rPr lang="tr-TR" sz="3400" b="0" i="0" dirty="0" smtClean="0">
                <a:solidFill>
                  <a:srgbClr val="2C2F34"/>
                </a:solidFill>
                <a:effectLst/>
                <a:latin typeface="Roboto Condensed"/>
              </a:rPr>
              <a:t>	günlüğüm, günlük masraf;</a:t>
            </a:r>
          </a:p>
          <a:p>
            <a:pPr marL="0" indent="0">
              <a:lnSpc>
                <a:spcPct val="170000"/>
              </a:lnSpc>
              <a:spcBef>
                <a:spcPts val="0"/>
              </a:spcBef>
              <a:buNone/>
            </a:pPr>
            <a:r>
              <a:rPr lang="tr-TR" sz="3400" b="0" i="0" dirty="0" smtClean="0">
                <a:solidFill>
                  <a:srgbClr val="2C2F34"/>
                </a:solidFill>
                <a:effectLst/>
                <a:latin typeface="Roboto Condensed"/>
              </a:rPr>
              <a:t>	elbiselikler, elbiselik kumaş;</a:t>
            </a:r>
          </a:p>
          <a:p>
            <a:pPr marL="0" indent="0">
              <a:lnSpc>
                <a:spcPct val="170000"/>
              </a:lnSpc>
              <a:spcBef>
                <a:spcPts val="0"/>
              </a:spcBef>
              <a:buNone/>
            </a:pPr>
            <a:r>
              <a:rPr lang="tr-TR" sz="3400" b="0" i="0" dirty="0" smtClean="0">
                <a:solidFill>
                  <a:srgbClr val="2C2F34"/>
                </a:solidFill>
                <a:effectLst/>
                <a:latin typeface="Roboto Condensed"/>
              </a:rPr>
              <a:t>	turşuluklar, turşuluk biber;</a:t>
            </a:r>
          </a:p>
          <a:p>
            <a:pPr marL="0" indent="0">
              <a:lnSpc>
                <a:spcPct val="170000"/>
              </a:lnSpc>
              <a:spcBef>
                <a:spcPts val="0"/>
              </a:spcBef>
              <a:buNone/>
            </a:pPr>
            <a:r>
              <a:rPr lang="tr-TR" sz="3400" b="0" i="0" dirty="0" smtClean="0">
                <a:solidFill>
                  <a:srgbClr val="2C2F34"/>
                </a:solidFill>
                <a:effectLst/>
                <a:latin typeface="Roboto Condensed"/>
              </a:rPr>
              <a:t>	kiralıktan, kiralık daireden,</a:t>
            </a:r>
          </a:p>
          <a:p>
            <a:pPr marL="0" indent="0">
              <a:lnSpc>
                <a:spcPct val="170000"/>
              </a:lnSpc>
              <a:spcBef>
                <a:spcPts val="0"/>
              </a:spcBef>
              <a:buNone/>
            </a:pPr>
            <a:r>
              <a:rPr lang="tr-TR" sz="3400" b="0" i="0" dirty="0" smtClean="0">
                <a:solidFill>
                  <a:srgbClr val="2C2F34"/>
                </a:solidFill>
                <a:effectLst/>
                <a:latin typeface="Roboto Condensed"/>
              </a:rPr>
              <a:t>	satılıklar, satılık arsalar…</a:t>
            </a:r>
          </a:p>
          <a:p>
            <a:pPr>
              <a:lnSpc>
                <a:spcPct val="170000"/>
              </a:lnSpc>
              <a:spcBef>
                <a:spcPts val="0"/>
              </a:spcBef>
            </a:pPr>
            <a:r>
              <a:rPr lang="tr-TR" sz="3400" b="1" i="0" u="none" strike="noStrike" dirty="0" smtClean="0">
                <a:solidFill>
                  <a:srgbClr val="FFFFFF"/>
                </a:solidFill>
                <a:effectLst/>
                <a:latin typeface="Roboto Condensed"/>
              </a:rPr>
              <a:t>-cE Yapım Eki:</a:t>
            </a:r>
            <a:endParaRPr lang="tr-TR" sz="3400" b="0" i="0" dirty="0" smtClean="0">
              <a:solidFill>
                <a:srgbClr val="2C2F34"/>
              </a:solidFill>
              <a:effectLst/>
              <a:latin typeface="Roboto Condensed"/>
            </a:endParaRPr>
          </a:p>
          <a:p>
            <a:pPr marL="0" indent="0">
              <a:buNone/>
            </a:pPr>
            <a:endParaRPr lang="tr-TR" dirty="0"/>
          </a:p>
        </p:txBody>
      </p:sp>
    </p:spTree>
    <p:extLst>
      <p:ext uri="{BB962C8B-B14F-4D97-AF65-F5344CB8AC3E}">
        <p14:creationId xmlns:p14="http://schemas.microsoft.com/office/powerpoint/2010/main" val="146308808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a:bodyPr>
          <a:lstStyle/>
          <a:p>
            <a:pPr marL="0" indent="0">
              <a:lnSpc>
                <a:spcPct val="160000"/>
              </a:lnSpc>
              <a:spcBef>
                <a:spcPts val="0"/>
              </a:spcBef>
              <a:buNone/>
            </a:pPr>
            <a:r>
              <a:rPr lang="tr-TR" sz="2000" b="1" dirty="0" smtClean="0">
                <a:solidFill>
                  <a:srgbClr val="FF0000"/>
                </a:solidFill>
                <a:latin typeface="Roboto Condensed"/>
              </a:rPr>
              <a:t>-cE yapım eki</a:t>
            </a:r>
          </a:p>
          <a:p>
            <a:pPr marL="0" indent="0">
              <a:lnSpc>
                <a:spcPct val="160000"/>
              </a:lnSpc>
              <a:spcBef>
                <a:spcPts val="0"/>
              </a:spcBef>
              <a:buNone/>
            </a:pPr>
            <a:r>
              <a:rPr lang="tr-TR" sz="2000" b="1" i="0" dirty="0" smtClean="0">
                <a:solidFill>
                  <a:srgbClr val="2C2F34"/>
                </a:solidFill>
                <a:effectLst/>
                <a:latin typeface="Roboto Condensed"/>
              </a:rPr>
              <a:t>* Dil isimleri yapar:</a:t>
            </a:r>
            <a:r>
              <a:rPr lang="tr-TR" sz="2000" b="0" i="0" dirty="0" smtClean="0">
                <a:solidFill>
                  <a:srgbClr val="2C2F34"/>
                </a:solidFill>
                <a:effectLst/>
                <a:latin typeface="Roboto Condensed"/>
              </a:rPr>
              <a:t> Türkçe, Almanca, Arapça, Farsça..</a:t>
            </a:r>
          </a:p>
          <a:p>
            <a:pPr marL="0" indent="0">
              <a:lnSpc>
                <a:spcPct val="160000"/>
              </a:lnSpc>
              <a:spcBef>
                <a:spcPts val="0"/>
              </a:spcBef>
              <a:buNone/>
            </a:pPr>
            <a:r>
              <a:rPr lang="tr-TR" sz="2000" b="1" i="0" dirty="0" smtClean="0">
                <a:solidFill>
                  <a:srgbClr val="2C2F34"/>
                </a:solidFill>
                <a:effectLst/>
                <a:latin typeface="Roboto Condensed"/>
              </a:rPr>
              <a:t>* Yer isimleri yapar:</a:t>
            </a:r>
            <a:r>
              <a:rPr lang="tr-TR" sz="2000" b="0" i="0" dirty="0" smtClean="0">
                <a:solidFill>
                  <a:srgbClr val="2C2F34"/>
                </a:solidFill>
                <a:effectLst/>
                <a:latin typeface="Roboto Condensed"/>
              </a:rPr>
              <a:t> Çatalca, Yenice, Çamlıca, Taşlıca, Ilıca…</a:t>
            </a:r>
          </a:p>
          <a:p>
            <a:pPr marL="0" indent="0">
              <a:lnSpc>
                <a:spcPct val="160000"/>
              </a:lnSpc>
              <a:spcBef>
                <a:spcPts val="0"/>
              </a:spcBef>
              <a:buNone/>
            </a:pPr>
            <a:r>
              <a:rPr lang="tr-TR" sz="2000" b="1" i="0" dirty="0" smtClean="0">
                <a:solidFill>
                  <a:srgbClr val="2C2F34"/>
                </a:solidFill>
                <a:effectLst/>
                <a:latin typeface="Roboto Condensed"/>
              </a:rPr>
              <a:t>* Hayvan ve bitki isimleri yapar:</a:t>
            </a:r>
            <a:r>
              <a:rPr lang="tr-TR" sz="2000" b="0" i="0" dirty="0" smtClean="0">
                <a:solidFill>
                  <a:srgbClr val="2C2F34"/>
                </a:solidFill>
                <a:effectLst/>
                <a:latin typeface="Roboto Condensed"/>
              </a:rPr>
              <a:t> delice, karaca, kokarca, yumuşakça…</a:t>
            </a:r>
          </a:p>
          <a:p>
            <a:pPr marL="0" indent="0">
              <a:lnSpc>
                <a:spcPct val="160000"/>
              </a:lnSpc>
              <a:spcBef>
                <a:spcPts val="0"/>
              </a:spcBef>
              <a:buNone/>
            </a:pPr>
            <a:endParaRPr lang="tr-TR" sz="2000" b="0" i="0" dirty="0" smtClean="0">
              <a:solidFill>
                <a:srgbClr val="2C2F34"/>
              </a:solidFill>
              <a:effectLst/>
              <a:latin typeface="Roboto Condensed"/>
            </a:endParaRPr>
          </a:p>
          <a:p>
            <a:pPr marL="0" indent="0">
              <a:lnSpc>
                <a:spcPct val="160000"/>
              </a:lnSpc>
              <a:spcBef>
                <a:spcPts val="0"/>
              </a:spcBef>
              <a:buNone/>
            </a:pPr>
            <a:r>
              <a:rPr lang="tr-TR" sz="2000" b="1" dirty="0" smtClean="0">
                <a:solidFill>
                  <a:srgbClr val="FF0000"/>
                </a:solidFill>
                <a:latin typeface="Roboto Condensed"/>
              </a:rPr>
              <a:t>-cİ yapım eki</a:t>
            </a:r>
            <a:r>
              <a:rPr lang="tr-TR" sz="2000" b="1" i="0" u="none" strike="noStrike" dirty="0" smtClean="0">
                <a:solidFill>
                  <a:srgbClr val="FF0000"/>
                </a:solidFill>
                <a:effectLst/>
                <a:latin typeface="Roboto Condensed"/>
              </a:rPr>
              <a:t>cİ –c-</a:t>
            </a:r>
            <a:r>
              <a:rPr lang="tr-TR" sz="2000" b="1" i="0" u="none" strike="noStrike" dirty="0" smtClean="0">
                <a:solidFill>
                  <a:srgbClr val="FFFFFF"/>
                </a:solidFill>
                <a:effectLst/>
                <a:latin typeface="Roboto Condensed"/>
              </a:rPr>
              <a:t>-Yapım Eki:</a:t>
            </a:r>
            <a:endParaRPr lang="tr-TR" sz="2000" b="0" i="0" dirty="0" smtClean="0">
              <a:solidFill>
                <a:srgbClr val="2C2F34"/>
              </a:solidFill>
              <a:effectLst/>
              <a:latin typeface="Roboto Condensed"/>
            </a:endParaRPr>
          </a:p>
          <a:p>
            <a:pPr marL="0" indent="0">
              <a:lnSpc>
                <a:spcPct val="160000"/>
              </a:lnSpc>
              <a:spcBef>
                <a:spcPts val="0"/>
              </a:spcBef>
              <a:buNone/>
            </a:pPr>
            <a:r>
              <a:rPr lang="tr-TR" sz="2000" b="1" i="0" dirty="0" smtClean="0">
                <a:solidFill>
                  <a:srgbClr val="2C2F34"/>
                </a:solidFill>
                <a:effectLst/>
                <a:latin typeface="Roboto Condensed"/>
              </a:rPr>
              <a:t>* İsim, sıfat, zarf türetir:</a:t>
            </a:r>
            <a:endParaRPr lang="tr-TR" sz="2000" b="0" i="0" dirty="0" smtClean="0">
              <a:solidFill>
                <a:srgbClr val="2C2F34"/>
              </a:solidFill>
              <a:effectLst/>
              <a:latin typeface="Roboto Condensed"/>
            </a:endParaRPr>
          </a:p>
          <a:p>
            <a:pPr marL="0" indent="0">
              <a:lnSpc>
                <a:spcPct val="160000"/>
              </a:lnSpc>
              <a:spcBef>
                <a:spcPts val="0"/>
              </a:spcBef>
              <a:buNone/>
            </a:pPr>
            <a:r>
              <a:rPr lang="tr-TR" sz="2000" dirty="0">
                <a:solidFill>
                  <a:srgbClr val="2C2F34"/>
                </a:solidFill>
                <a:latin typeface="Roboto Condensed"/>
              </a:rPr>
              <a:t>	</a:t>
            </a:r>
            <a:r>
              <a:rPr lang="tr-TR" sz="2000" dirty="0" smtClean="0">
                <a:solidFill>
                  <a:srgbClr val="2C2F34"/>
                </a:solidFill>
                <a:latin typeface="Roboto Condensed"/>
              </a:rPr>
              <a:t>- </a:t>
            </a:r>
            <a:r>
              <a:rPr lang="tr-TR" sz="2000" b="0" i="0" dirty="0" smtClean="0">
                <a:solidFill>
                  <a:srgbClr val="2C2F34"/>
                </a:solidFill>
                <a:effectLst/>
                <a:latin typeface="Roboto Condensed"/>
              </a:rPr>
              <a:t>sanatçı, kiracı, inşaatçı, yolcu, çaycı,  şakacı, duacı, milliyetçi, Türkçü, halkçı,  sözcü, tiyatrocu</a:t>
            </a:r>
            <a:r>
              <a:rPr lang="tr-TR" sz="2000" b="0" i="0" dirty="0" smtClean="0">
                <a:solidFill>
                  <a:srgbClr val="2C2F34"/>
                </a:solidFill>
                <a:effectLst/>
                <a:latin typeface="Roboto Condensed"/>
              </a:rPr>
              <a:t>,   </a:t>
            </a:r>
            <a:r>
              <a:rPr lang="tr-TR" sz="2000" b="0" i="0" dirty="0" smtClean="0">
                <a:solidFill>
                  <a:srgbClr val="2C2F34"/>
                </a:solidFill>
                <a:effectLst/>
                <a:latin typeface="Roboto Condensed"/>
              </a:rPr>
              <a:t>kemancı…</a:t>
            </a:r>
          </a:p>
          <a:p>
            <a:pPr marL="0" indent="0">
              <a:lnSpc>
                <a:spcPct val="160000"/>
              </a:lnSpc>
              <a:spcBef>
                <a:spcPts val="0"/>
              </a:spcBef>
              <a:buNone/>
            </a:pPr>
            <a:r>
              <a:rPr lang="tr-TR" sz="2000" b="0" i="0" dirty="0" smtClean="0">
                <a:solidFill>
                  <a:srgbClr val="2C2F34"/>
                </a:solidFill>
                <a:effectLst/>
                <a:latin typeface="Roboto Condensed"/>
              </a:rPr>
              <a:t>	- gazeteci çocuk, şakacı insan…</a:t>
            </a:r>
          </a:p>
          <a:p>
            <a:pPr marL="0" indent="0">
              <a:lnSpc>
                <a:spcPct val="160000"/>
              </a:lnSpc>
              <a:spcBef>
                <a:spcPts val="0"/>
              </a:spcBef>
              <a:buNone/>
            </a:pPr>
            <a:r>
              <a:rPr lang="tr-TR" sz="2000" b="0" i="0" dirty="0" smtClean="0">
                <a:solidFill>
                  <a:srgbClr val="2C2F34"/>
                </a:solidFill>
                <a:effectLst/>
                <a:latin typeface="Roboto Condensed"/>
              </a:rPr>
              <a:t>	- akılcı (davranmak), Atatürkçü (geçinmek)</a:t>
            </a:r>
          </a:p>
          <a:p>
            <a:pPr marL="0" indent="0">
              <a:lnSpc>
                <a:spcPct val="160000"/>
              </a:lnSpc>
              <a:spcBef>
                <a:spcPts val="0"/>
              </a:spcBef>
              <a:buNone/>
            </a:pPr>
            <a:endParaRPr lang="tr-TR" sz="1400" b="1" dirty="0" smtClean="0">
              <a:solidFill>
                <a:srgbClr val="FF0000"/>
              </a:solidFill>
              <a:latin typeface="Roboto Condensed"/>
            </a:endParaRPr>
          </a:p>
          <a:p>
            <a:pPr marL="0" indent="0">
              <a:lnSpc>
                <a:spcPct val="160000"/>
              </a:lnSpc>
              <a:spcBef>
                <a:spcPts val="0"/>
              </a:spcBef>
              <a:buNone/>
            </a:pPr>
            <a:r>
              <a:rPr lang="tr-TR" sz="1400" b="1" dirty="0" smtClean="0">
                <a:solidFill>
                  <a:srgbClr val="FF0000"/>
                </a:solidFill>
                <a:latin typeface="Roboto Condensed"/>
              </a:rPr>
              <a:t>-</a:t>
            </a:r>
            <a:endParaRPr lang="tr-TR" sz="1400" b="1" dirty="0">
              <a:latin typeface="Roboto Condensed"/>
            </a:endParaRPr>
          </a:p>
        </p:txBody>
      </p:sp>
    </p:spTree>
    <p:extLst>
      <p:ext uri="{BB962C8B-B14F-4D97-AF65-F5344CB8AC3E}">
        <p14:creationId xmlns:p14="http://schemas.microsoft.com/office/powerpoint/2010/main" val="45220827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036496" cy="6858000"/>
          </a:xfrm>
        </p:spPr>
        <p:txBody>
          <a:bodyPr/>
          <a:lstStyle/>
          <a:p>
            <a:pPr marL="0" lvl="0" indent="0">
              <a:lnSpc>
                <a:spcPct val="150000"/>
              </a:lnSpc>
              <a:spcBef>
                <a:spcPts val="0"/>
              </a:spcBef>
              <a:buNone/>
            </a:pPr>
            <a:r>
              <a:rPr lang="tr-TR" sz="1600" b="1" dirty="0">
                <a:solidFill>
                  <a:srgbClr val="FF0000"/>
                </a:solidFill>
                <a:latin typeface="Roboto Condensed"/>
              </a:rPr>
              <a:t>-lİ yapım eki</a:t>
            </a:r>
          </a:p>
          <a:p>
            <a:pPr marL="0" lvl="0" indent="0">
              <a:lnSpc>
                <a:spcPct val="150000"/>
              </a:lnSpc>
              <a:spcBef>
                <a:spcPts val="0"/>
              </a:spcBef>
              <a:buNone/>
            </a:pPr>
            <a:r>
              <a:rPr lang="tr-TR" sz="1600" b="1" dirty="0">
                <a:solidFill>
                  <a:prstClr val="black"/>
                </a:solidFill>
                <a:latin typeface="Roboto Condensed"/>
              </a:rPr>
              <a:t>* Soyut ve somut isimler ve sıfat türetir. Özel isimlere getirildiğinde kesme işaretiyle ayrılmaz.</a:t>
            </a:r>
          </a:p>
          <a:p>
            <a:pPr marL="0" lvl="0" indent="0">
              <a:lnSpc>
                <a:spcPct val="150000"/>
              </a:lnSpc>
              <a:spcBef>
                <a:spcPts val="0"/>
              </a:spcBef>
              <a:buNone/>
            </a:pPr>
            <a:r>
              <a:rPr lang="tr-TR" sz="1600" b="1" dirty="0">
                <a:solidFill>
                  <a:prstClr val="black"/>
                </a:solidFill>
                <a:latin typeface="Roboto Condensed"/>
              </a:rPr>
              <a:t>* Kişinin nereli olduğunu bildirir:</a:t>
            </a:r>
          </a:p>
          <a:p>
            <a:pPr marL="0" lvl="0" indent="0">
              <a:lnSpc>
                <a:spcPct val="150000"/>
              </a:lnSpc>
              <a:spcBef>
                <a:spcPts val="0"/>
              </a:spcBef>
              <a:buNone/>
            </a:pPr>
            <a:r>
              <a:rPr lang="tr-TR" sz="1600" dirty="0">
                <a:solidFill>
                  <a:prstClr val="black"/>
                </a:solidFill>
                <a:latin typeface="Roboto Condensed"/>
              </a:rPr>
              <a:t>     Ankaralı, Konyalı, köylü, kentli…</a:t>
            </a:r>
          </a:p>
          <a:p>
            <a:pPr marL="0" lvl="0" indent="0">
              <a:lnSpc>
                <a:spcPct val="150000"/>
              </a:lnSpc>
              <a:spcBef>
                <a:spcPts val="0"/>
              </a:spcBef>
              <a:buNone/>
            </a:pPr>
            <a:r>
              <a:rPr lang="tr-TR" sz="1600" b="1" dirty="0">
                <a:solidFill>
                  <a:prstClr val="black"/>
                </a:solidFill>
                <a:latin typeface="Roboto Condensed"/>
              </a:rPr>
              <a:t>* Bir şeyin içinde daha çok ne bulunduğunu bildirir:</a:t>
            </a:r>
          </a:p>
          <a:p>
            <a:pPr marL="0" lvl="0" indent="0">
              <a:lnSpc>
                <a:spcPct val="150000"/>
              </a:lnSpc>
              <a:spcBef>
                <a:spcPts val="0"/>
              </a:spcBef>
              <a:buNone/>
            </a:pPr>
            <a:r>
              <a:rPr lang="tr-TR" sz="1600" b="1" dirty="0">
                <a:solidFill>
                  <a:prstClr val="black"/>
                </a:solidFill>
                <a:latin typeface="Roboto Condensed"/>
              </a:rPr>
              <a:t>     </a:t>
            </a:r>
            <a:r>
              <a:rPr lang="tr-TR" sz="1600" dirty="0">
                <a:solidFill>
                  <a:prstClr val="black"/>
                </a:solidFill>
                <a:latin typeface="Roboto Condensed"/>
              </a:rPr>
              <a:t>tuzlu, şekerli, acılı, tozlu…</a:t>
            </a:r>
          </a:p>
          <a:p>
            <a:pPr marL="0" lvl="0" indent="0">
              <a:lnSpc>
                <a:spcPct val="150000"/>
              </a:lnSpc>
              <a:spcBef>
                <a:spcPts val="0"/>
              </a:spcBef>
              <a:buNone/>
            </a:pPr>
            <a:r>
              <a:rPr lang="tr-TR" sz="1600" b="1" dirty="0">
                <a:solidFill>
                  <a:prstClr val="black"/>
                </a:solidFill>
                <a:latin typeface="Roboto Condensed"/>
              </a:rPr>
              <a:t>* Soy, devlet bildirir:</a:t>
            </a:r>
          </a:p>
          <a:p>
            <a:pPr marL="0" lvl="0" indent="0">
              <a:lnSpc>
                <a:spcPct val="150000"/>
              </a:lnSpc>
              <a:spcBef>
                <a:spcPts val="0"/>
              </a:spcBef>
              <a:buNone/>
            </a:pPr>
            <a:r>
              <a:rPr lang="tr-TR" sz="1600" dirty="0">
                <a:solidFill>
                  <a:prstClr val="black"/>
                </a:solidFill>
                <a:latin typeface="Roboto Condensed"/>
              </a:rPr>
              <a:t>     Osmanlı, Karahanlı, Selçuklu…</a:t>
            </a:r>
          </a:p>
          <a:p>
            <a:pPr marL="0" lvl="0" indent="0">
              <a:lnSpc>
                <a:spcPct val="150000"/>
              </a:lnSpc>
              <a:spcBef>
                <a:spcPts val="0"/>
              </a:spcBef>
              <a:buNone/>
            </a:pPr>
            <a:r>
              <a:rPr lang="tr-TR" sz="1600" b="1" dirty="0">
                <a:solidFill>
                  <a:prstClr val="black"/>
                </a:solidFill>
                <a:latin typeface="Roboto Condensed"/>
              </a:rPr>
              <a:t>* Durum (medenî hâl) bildirir:</a:t>
            </a:r>
          </a:p>
          <a:p>
            <a:pPr marL="0" lvl="0" indent="0">
              <a:lnSpc>
                <a:spcPct val="150000"/>
              </a:lnSpc>
              <a:spcBef>
                <a:spcPts val="0"/>
              </a:spcBef>
              <a:buNone/>
            </a:pPr>
            <a:r>
              <a:rPr lang="tr-TR" sz="1600" dirty="0">
                <a:solidFill>
                  <a:prstClr val="black"/>
                </a:solidFill>
                <a:latin typeface="Roboto Condensed"/>
              </a:rPr>
              <a:t>     sözlü, evli, nişanlı…</a:t>
            </a:r>
          </a:p>
          <a:p>
            <a:pPr lvl="0">
              <a:lnSpc>
                <a:spcPct val="150000"/>
              </a:lnSpc>
              <a:spcBef>
                <a:spcPts val="0"/>
              </a:spcBef>
              <a:buFont typeface="Arial" charset="0"/>
              <a:buChar char="•"/>
            </a:pPr>
            <a:r>
              <a:rPr lang="tr-TR" sz="1600" b="1" dirty="0">
                <a:solidFill>
                  <a:prstClr val="black"/>
                </a:solidFill>
                <a:latin typeface="Roboto Condensed"/>
              </a:rPr>
              <a:t>Renk bildirir; ikileme kurar:</a:t>
            </a:r>
          </a:p>
          <a:p>
            <a:pPr marL="0" lvl="0" indent="0">
              <a:lnSpc>
                <a:spcPct val="150000"/>
              </a:lnSpc>
              <a:spcBef>
                <a:spcPts val="0"/>
              </a:spcBef>
              <a:buNone/>
            </a:pPr>
            <a:r>
              <a:rPr lang="tr-TR" sz="1600" dirty="0">
                <a:solidFill>
                  <a:srgbClr val="2C2F34"/>
                </a:solidFill>
                <a:latin typeface="Roboto Condensed"/>
              </a:rPr>
              <a:t>      mavili, yeşilli, kırmızılı, allı yeşilli, sarılı kırmızılı</a:t>
            </a:r>
            <a:r>
              <a:rPr lang="tr-TR" sz="1600" dirty="0" smtClean="0">
                <a:solidFill>
                  <a:srgbClr val="2C2F34"/>
                </a:solidFill>
                <a:latin typeface="Roboto Condensed"/>
              </a:rPr>
              <a:t>…</a:t>
            </a:r>
          </a:p>
          <a:p>
            <a:pPr marL="0" indent="0">
              <a:lnSpc>
                <a:spcPct val="150000"/>
              </a:lnSpc>
              <a:spcBef>
                <a:spcPts val="0"/>
              </a:spcBef>
              <a:buNone/>
            </a:pPr>
            <a:r>
              <a:rPr lang="tr-TR" sz="1600" b="1" i="0" dirty="0" smtClean="0">
                <a:solidFill>
                  <a:srgbClr val="2C2F34"/>
                </a:solidFill>
                <a:effectLst/>
                <a:latin typeface="Roboto Condensed"/>
              </a:rPr>
              <a:t>* Kişinin sahip olduğu özelliği bildirir:</a:t>
            </a:r>
            <a:endParaRPr lang="tr-TR" sz="1600" b="0" i="0" dirty="0" smtClean="0">
              <a:solidFill>
                <a:srgbClr val="2C2F34"/>
              </a:solidFill>
              <a:effectLst/>
              <a:latin typeface="Roboto Condensed"/>
            </a:endParaRPr>
          </a:p>
          <a:p>
            <a:pPr marL="0" indent="0">
              <a:lnSpc>
                <a:spcPct val="150000"/>
              </a:lnSpc>
              <a:spcBef>
                <a:spcPts val="0"/>
              </a:spcBef>
              <a:buNone/>
            </a:pPr>
            <a:r>
              <a:rPr lang="tr-TR" sz="1600" dirty="0">
                <a:solidFill>
                  <a:srgbClr val="2C2F34"/>
                </a:solidFill>
                <a:latin typeface="Roboto Condensed"/>
              </a:rPr>
              <a:t> </a:t>
            </a:r>
            <a:r>
              <a:rPr lang="tr-TR" sz="1600" dirty="0" smtClean="0">
                <a:solidFill>
                  <a:srgbClr val="2C2F34"/>
                </a:solidFill>
                <a:latin typeface="Roboto Condensed"/>
              </a:rPr>
              <a:t>     </a:t>
            </a:r>
            <a:r>
              <a:rPr lang="tr-TR" sz="1600" b="0" i="0" dirty="0" smtClean="0">
                <a:solidFill>
                  <a:srgbClr val="2C2F34"/>
                </a:solidFill>
                <a:effectLst/>
                <a:latin typeface="Roboto Condensed"/>
              </a:rPr>
              <a:t>bilgili, tecrübeli, akıllı, görgülü, saygılı, kültürlü, akıllı uslu…</a:t>
            </a:r>
          </a:p>
          <a:p>
            <a:pPr marL="0" indent="0">
              <a:lnSpc>
                <a:spcPct val="150000"/>
              </a:lnSpc>
              <a:spcBef>
                <a:spcPts val="0"/>
              </a:spcBef>
              <a:buNone/>
            </a:pPr>
            <a:r>
              <a:rPr lang="tr-TR" sz="1600" b="1" dirty="0" smtClean="0">
                <a:solidFill>
                  <a:srgbClr val="2C2F34"/>
                </a:solidFill>
                <a:latin typeface="Roboto Condensed"/>
              </a:rPr>
              <a:t>    </a:t>
            </a:r>
            <a:r>
              <a:rPr lang="tr-TR" sz="1600" b="1" i="0" dirty="0" smtClean="0">
                <a:solidFill>
                  <a:srgbClr val="2C2F34"/>
                </a:solidFill>
                <a:effectLst/>
                <a:latin typeface="Roboto Condensed"/>
              </a:rPr>
              <a:t>Diğerleri:</a:t>
            </a:r>
            <a:endParaRPr lang="tr-TR" sz="1600" b="0" i="0" dirty="0" smtClean="0">
              <a:solidFill>
                <a:srgbClr val="2C2F34"/>
              </a:solidFill>
              <a:effectLst/>
              <a:latin typeface="Roboto Condensed"/>
            </a:endParaRPr>
          </a:p>
          <a:p>
            <a:pPr marL="0" indent="0">
              <a:lnSpc>
                <a:spcPct val="150000"/>
              </a:lnSpc>
              <a:spcBef>
                <a:spcPts val="0"/>
              </a:spcBef>
              <a:buNone/>
            </a:pPr>
            <a:r>
              <a:rPr lang="tr-TR" sz="1600" dirty="0">
                <a:solidFill>
                  <a:srgbClr val="2C2F34"/>
                </a:solidFill>
                <a:latin typeface="Roboto Condensed"/>
              </a:rPr>
              <a:t> </a:t>
            </a:r>
            <a:r>
              <a:rPr lang="tr-TR" sz="1600" dirty="0" smtClean="0">
                <a:solidFill>
                  <a:srgbClr val="2C2F34"/>
                </a:solidFill>
                <a:latin typeface="Roboto Condensed"/>
              </a:rPr>
              <a:t>      </a:t>
            </a:r>
            <a:r>
              <a:rPr lang="tr-TR" sz="1600" b="0" i="0" dirty="0" smtClean="0">
                <a:solidFill>
                  <a:srgbClr val="2C2F34"/>
                </a:solidFill>
                <a:effectLst/>
                <a:latin typeface="Roboto Condensed"/>
              </a:rPr>
              <a:t>gönüllüler, gönüllü (kişiler)… irili ufaklı, kadınlı erkekli…</a:t>
            </a:r>
          </a:p>
          <a:p>
            <a:pPr marL="0" lvl="0" indent="0">
              <a:lnSpc>
                <a:spcPct val="170000"/>
              </a:lnSpc>
              <a:spcBef>
                <a:spcPts val="0"/>
              </a:spcBef>
              <a:buNone/>
            </a:pPr>
            <a:endParaRPr lang="tr-TR" sz="1300" dirty="0">
              <a:solidFill>
                <a:srgbClr val="2C2F34"/>
              </a:solidFill>
              <a:latin typeface="Roboto Condensed"/>
            </a:endParaRPr>
          </a:p>
          <a:p>
            <a:endParaRPr lang="tr-TR" dirty="0"/>
          </a:p>
        </p:txBody>
      </p:sp>
    </p:spTree>
    <p:extLst>
      <p:ext uri="{BB962C8B-B14F-4D97-AF65-F5344CB8AC3E}">
        <p14:creationId xmlns:p14="http://schemas.microsoft.com/office/powerpoint/2010/main" val="352143664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7500" lnSpcReduction="20000"/>
          </a:bodyPr>
          <a:lstStyle/>
          <a:p>
            <a:pPr marL="0" indent="0" algn="just">
              <a:lnSpc>
                <a:spcPct val="160000"/>
              </a:lnSpc>
              <a:spcBef>
                <a:spcPts val="0"/>
              </a:spcBef>
              <a:buNone/>
            </a:pPr>
            <a:r>
              <a:rPr lang="tr-TR" dirty="0" smtClean="0">
                <a:solidFill>
                  <a:srgbClr val="FF0000"/>
                </a:solidFill>
                <a:latin typeface="Roboto Condensed"/>
              </a:rPr>
              <a:t>-sİz yapım eki</a:t>
            </a:r>
          </a:p>
          <a:p>
            <a:pPr marL="0" indent="0" algn="just">
              <a:lnSpc>
                <a:spcPct val="160000"/>
              </a:lnSpc>
              <a:spcBef>
                <a:spcPts val="0"/>
              </a:spcBef>
              <a:buNone/>
            </a:pPr>
            <a:r>
              <a:rPr lang="tr-TR" b="1" dirty="0">
                <a:solidFill>
                  <a:srgbClr val="2C2F34"/>
                </a:solidFill>
                <a:latin typeface="Roboto Condensed"/>
              </a:rPr>
              <a:t> </a:t>
            </a:r>
            <a:r>
              <a:rPr lang="tr-TR" b="1" i="0" dirty="0" smtClean="0">
                <a:solidFill>
                  <a:srgbClr val="2C2F34"/>
                </a:solidFill>
                <a:effectLst/>
                <a:latin typeface="Roboto Condensed"/>
              </a:rPr>
              <a:t>* -li ekinin olumsuzunu yapar. Ama -li ekini   almış her kelimenin -siz ile olumsuzu yapılmaz:</a:t>
            </a:r>
            <a:endParaRPr lang="tr-TR" b="0" i="0" dirty="0" smtClean="0">
              <a:solidFill>
                <a:srgbClr val="2C2F34"/>
              </a:solidFill>
              <a:effectLst/>
              <a:latin typeface="Roboto Condensed"/>
            </a:endParaRPr>
          </a:p>
          <a:p>
            <a:pPr marL="0" indent="0" algn="just">
              <a:lnSpc>
                <a:spcPct val="160000"/>
              </a:lnSpc>
              <a:spcBef>
                <a:spcPts val="0"/>
              </a:spcBef>
              <a:buNone/>
            </a:pPr>
            <a:r>
              <a:rPr lang="tr-TR" b="0" i="0" dirty="0" smtClean="0">
                <a:solidFill>
                  <a:srgbClr val="2C2F34"/>
                </a:solidFill>
                <a:effectLst/>
                <a:latin typeface="Roboto Condensed"/>
              </a:rPr>
              <a:t>	akıllı X akılsız doğru</a:t>
            </a:r>
          </a:p>
          <a:p>
            <a:pPr marL="0" indent="0" algn="just">
              <a:lnSpc>
                <a:spcPct val="160000"/>
              </a:lnSpc>
              <a:spcBef>
                <a:spcPts val="0"/>
              </a:spcBef>
              <a:buNone/>
            </a:pPr>
            <a:r>
              <a:rPr lang="tr-TR" b="0" i="0" dirty="0" smtClean="0">
                <a:solidFill>
                  <a:srgbClr val="2C2F34"/>
                </a:solidFill>
                <a:effectLst/>
                <a:latin typeface="Roboto Condensed"/>
              </a:rPr>
              <a:t>	bilgili X bilgisiz doğru</a:t>
            </a:r>
          </a:p>
          <a:p>
            <a:pPr marL="0" indent="0" algn="just">
              <a:lnSpc>
                <a:spcPct val="160000"/>
              </a:lnSpc>
              <a:spcBef>
                <a:spcPts val="0"/>
              </a:spcBef>
              <a:buNone/>
            </a:pPr>
            <a:r>
              <a:rPr lang="tr-TR" b="0" i="0" dirty="0" smtClean="0">
                <a:solidFill>
                  <a:srgbClr val="2C2F34"/>
                </a:solidFill>
                <a:effectLst/>
                <a:latin typeface="Roboto Condensed"/>
              </a:rPr>
              <a:t>	nişanlı X nişansız yanlış</a:t>
            </a:r>
          </a:p>
          <a:p>
            <a:pPr marL="0" indent="0" algn="just">
              <a:lnSpc>
                <a:spcPct val="160000"/>
              </a:lnSpc>
              <a:spcBef>
                <a:spcPts val="0"/>
              </a:spcBef>
              <a:buNone/>
            </a:pPr>
            <a:r>
              <a:rPr lang="tr-TR" b="0" i="0" dirty="0" smtClean="0">
                <a:solidFill>
                  <a:srgbClr val="2C2F34"/>
                </a:solidFill>
                <a:effectLst/>
                <a:latin typeface="Roboto Condensed"/>
              </a:rPr>
              <a:t>	köylü X köysüz   yanlış</a:t>
            </a:r>
          </a:p>
          <a:p>
            <a:pPr marL="0" indent="0" algn="just">
              <a:lnSpc>
                <a:spcPct val="160000"/>
              </a:lnSpc>
              <a:spcBef>
                <a:spcPts val="0"/>
              </a:spcBef>
              <a:buNone/>
            </a:pPr>
            <a:r>
              <a:rPr lang="tr-TR" b="0" i="0" dirty="0" smtClean="0">
                <a:solidFill>
                  <a:srgbClr val="2C2F34"/>
                </a:solidFill>
                <a:effectLst/>
                <a:latin typeface="Roboto Condensed"/>
              </a:rPr>
              <a:t>	mavili X mavisiz   yanlış</a:t>
            </a:r>
          </a:p>
          <a:p>
            <a:pPr marL="0" indent="0" algn="just">
              <a:lnSpc>
                <a:spcPct val="160000"/>
              </a:lnSpc>
              <a:spcBef>
                <a:spcPts val="0"/>
              </a:spcBef>
              <a:buNone/>
            </a:pPr>
            <a:r>
              <a:rPr lang="tr-TR" b="1" dirty="0">
                <a:solidFill>
                  <a:srgbClr val="2C2F34"/>
                </a:solidFill>
                <a:latin typeface="Roboto Condensed"/>
              </a:rPr>
              <a:t> </a:t>
            </a:r>
            <a:r>
              <a:rPr lang="tr-TR" b="1" i="0" dirty="0" smtClean="0">
                <a:solidFill>
                  <a:srgbClr val="2C2F34"/>
                </a:solidFill>
                <a:effectLst/>
                <a:latin typeface="Roboto Condensed"/>
              </a:rPr>
              <a:t>* İsim, sıfat ve zarf türetir:</a:t>
            </a:r>
            <a:endParaRPr lang="tr-TR" b="0" i="0" dirty="0" smtClean="0">
              <a:solidFill>
                <a:srgbClr val="2C2F34"/>
              </a:solidFill>
              <a:effectLst/>
              <a:latin typeface="Roboto Condensed"/>
            </a:endParaRPr>
          </a:p>
          <a:p>
            <a:pPr marL="0" indent="0" algn="just">
              <a:lnSpc>
                <a:spcPct val="160000"/>
              </a:lnSpc>
              <a:spcBef>
                <a:spcPts val="0"/>
              </a:spcBef>
              <a:buNone/>
            </a:pPr>
            <a:r>
              <a:rPr lang="tr-TR" b="0" i="0" dirty="0" smtClean="0">
                <a:solidFill>
                  <a:srgbClr val="2C2F34"/>
                </a:solidFill>
                <a:effectLst/>
                <a:latin typeface="Roboto Condensed"/>
              </a:rPr>
              <a:t>	korkusuz (çocuk), akılsız, susuz (topraklar), tatsız,   	güçsüzler, ölümsüz, eşsiz, yersiz yurtsuz (kaldım), 	kimsesiz, tarafsız (davranmalı)…</a:t>
            </a:r>
          </a:p>
          <a:p>
            <a:pPr marL="0" indent="0">
              <a:buNone/>
            </a:pPr>
            <a:endParaRPr lang="tr-TR" dirty="0"/>
          </a:p>
        </p:txBody>
      </p:sp>
    </p:spTree>
    <p:extLst>
      <p:ext uri="{BB962C8B-B14F-4D97-AF65-F5344CB8AC3E}">
        <p14:creationId xmlns:p14="http://schemas.microsoft.com/office/powerpoint/2010/main" val="62208052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92500" lnSpcReduction="20000"/>
          </a:bodyPr>
          <a:lstStyle/>
          <a:p>
            <a:pPr marL="0" indent="0" algn="just">
              <a:lnSpc>
                <a:spcPct val="150000"/>
              </a:lnSpc>
              <a:spcBef>
                <a:spcPts val="0"/>
              </a:spcBef>
              <a:buNone/>
            </a:pPr>
            <a:r>
              <a:rPr lang="tr-TR" dirty="0" smtClean="0">
                <a:solidFill>
                  <a:srgbClr val="FF0000"/>
                </a:solidFill>
                <a:latin typeface="Roboto Condensed"/>
              </a:rPr>
              <a:t>-ki yapım eki </a:t>
            </a:r>
          </a:p>
          <a:p>
            <a:pPr marL="0" indent="0" algn="just">
              <a:lnSpc>
                <a:spcPct val="150000"/>
              </a:lnSpc>
              <a:spcBef>
                <a:spcPts val="0"/>
              </a:spcBef>
              <a:buNone/>
            </a:pPr>
            <a:r>
              <a:rPr lang="tr-TR" b="1" i="0" dirty="0" smtClean="0">
                <a:solidFill>
                  <a:srgbClr val="2C2F34"/>
                </a:solidFill>
                <a:effectLst/>
                <a:latin typeface="Roboto Condensed"/>
              </a:rPr>
              <a:t>* Zaman ve yer bildiren kelimelerden sıfat yapar.</a:t>
            </a:r>
            <a:r>
              <a:rPr lang="tr-TR" b="0" i="0" dirty="0" smtClean="0">
                <a:solidFill>
                  <a:srgbClr val="2C2F34"/>
                </a:solidFill>
                <a:effectLst/>
                <a:latin typeface="Roboto Condensed"/>
              </a:rPr>
              <a:t> Bu sıfatlar isimleşebilir. -ki ve -kü şekillerinde kullanılır.</a:t>
            </a:r>
          </a:p>
          <a:p>
            <a:pPr marL="0" indent="0" algn="just">
              <a:lnSpc>
                <a:spcPct val="150000"/>
              </a:lnSpc>
              <a:spcBef>
                <a:spcPts val="0"/>
              </a:spcBef>
              <a:buNone/>
            </a:pPr>
            <a:r>
              <a:rPr lang="tr-TR" b="0" i="0" dirty="0" smtClean="0">
                <a:solidFill>
                  <a:srgbClr val="2C2F34"/>
                </a:solidFill>
                <a:effectLst/>
                <a:latin typeface="Roboto Condensed"/>
              </a:rPr>
              <a:t>	bugünkü (maç), akşamki (fırtına), geceki 	(soğuk), bugünkünü, yarınkinden…</a:t>
            </a:r>
          </a:p>
          <a:p>
            <a:pPr marL="0" indent="0" algn="just">
              <a:lnSpc>
                <a:spcPct val="150000"/>
              </a:lnSpc>
              <a:spcBef>
                <a:spcPts val="0"/>
              </a:spcBef>
              <a:buNone/>
            </a:pPr>
            <a:r>
              <a:rPr lang="tr-TR" b="1" i="0" dirty="0" smtClean="0">
                <a:solidFill>
                  <a:srgbClr val="2C2F34"/>
                </a:solidFill>
                <a:effectLst/>
                <a:latin typeface="Roboto Condensed"/>
              </a:rPr>
              <a:t>* Yer bildiren kelimelerde -de hâl ekiyle birlikte     kullanılır:</a:t>
            </a:r>
            <a:endParaRPr lang="tr-TR" b="0" i="0" dirty="0" smtClean="0">
              <a:solidFill>
                <a:srgbClr val="2C2F34"/>
              </a:solidFill>
              <a:effectLst/>
              <a:latin typeface="Roboto Condensed"/>
            </a:endParaRPr>
          </a:p>
          <a:p>
            <a:pPr marL="0" indent="0" algn="just">
              <a:lnSpc>
                <a:spcPct val="150000"/>
              </a:lnSpc>
              <a:spcBef>
                <a:spcPts val="0"/>
              </a:spcBef>
              <a:buNone/>
            </a:pPr>
            <a:r>
              <a:rPr lang="tr-TR" b="0" i="0" dirty="0" smtClean="0">
                <a:solidFill>
                  <a:srgbClr val="2C2F34"/>
                </a:solidFill>
                <a:effectLst/>
                <a:latin typeface="Roboto Condensed"/>
              </a:rPr>
              <a:t>	aşağıdaki (sorular), aşağıdakiler, sınıftaki 	(öğrenciler), sınıftakiler, raftaki (eşyalar), 	yuvadaki (yavrular)…</a:t>
            </a:r>
          </a:p>
          <a:p>
            <a:pPr marL="0" indent="0">
              <a:buNone/>
            </a:pPr>
            <a:endParaRPr lang="tr-TR" dirty="0"/>
          </a:p>
        </p:txBody>
      </p:sp>
    </p:spTree>
    <p:extLst>
      <p:ext uri="{BB962C8B-B14F-4D97-AF65-F5344CB8AC3E}">
        <p14:creationId xmlns:p14="http://schemas.microsoft.com/office/powerpoint/2010/main" val="164011232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0000" lnSpcReduction="20000"/>
          </a:bodyPr>
          <a:lstStyle/>
          <a:p>
            <a:pPr marL="0" indent="0">
              <a:lnSpc>
                <a:spcPct val="170000"/>
              </a:lnSpc>
              <a:spcBef>
                <a:spcPts val="0"/>
              </a:spcBef>
              <a:buNone/>
            </a:pPr>
            <a:r>
              <a:rPr lang="tr-TR" b="1" dirty="0" smtClean="0">
                <a:solidFill>
                  <a:srgbClr val="FF0000"/>
                </a:solidFill>
              </a:rPr>
              <a:t>-ti yapım eki </a:t>
            </a:r>
          </a:p>
          <a:p>
            <a:pPr marL="0" indent="0">
              <a:lnSpc>
                <a:spcPct val="170000"/>
              </a:lnSpc>
              <a:spcBef>
                <a:spcPts val="0"/>
              </a:spcBef>
              <a:buNone/>
            </a:pPr>
            <a:r>
              <a:rPr lang="tr-TR" b="1" i="0" dirty="0" smtClean="0">
                <a:solidFill>
                  <a:srgbClr val="2C2F34"/>
                </a:solidFill>
                <a:effectLst/>
                <a:latin typeface="Roboto Condensed"/>
              </a:rPr>
              <a:t>* Yansımalardan isim türetir:</a:t>
            </a:r>
            <a:endParaRPr lang="tr-TR" b="0" i="0" dirty="0" smtClean="0">
              <a:solidFill>
                <a:srgbClr val="2C2F34"/>
              </a:solidFill>
              <a:effectLst/>
              <a:latin typeface="Roboto Condensed"/>
            </a:endParaRPr>
          </a:p>
          <a:p>
            <a:pPr marL="0" indent="0">
              <a:lnSpc>
                <a:spcPct val="170000"/>
              </a:lnSpc>
              <a:spcBef>
                <a:spcPts val="0"/>
              </a:spcBef>
              <a:buNone/>
            </a:pPr>
            <a:r>
              <a:rPr lang="tr-TR" b="0" i="0" dirty="0" smtClean="0">
                <a:solidFill>
                  <a:srgbClr val="2C2F34"/>
                </a:solidFill>
                <a:effectLst/>
                <a:latin typeface="Roboto Condensed"/>
              </a:rPr>
              <a:t>	çıtır-tı, cızır-tı, şakır-tı, şıkır-tı, homur-tu, 	gıcır-tı, patır-tı</a:t>
            </a:r>
            <a:endParaRPr lang="tr-TR" dirty="0" smtClean="0">
              <a:solidFill>
                <a:srgbClr val="FF0000"/>
              </a:solidFill>
            </a:endParaRPr>
          </a:p>
          <a:p>
            <a:pPr marL="0" indent="0">
              <a:lnSpc>
                <a:spcPct val="170000"/>
              </a:lnSpc>
              <a:spcBef>
                <a:spcPts val="0"/>
              </a:spcBef>
              <a:buNone/>
            </a:pPr>
            <a:endParaRPr lang="tr-TR" b="1" dirty="0" smtClean="0">
              <a:solidFill>
                <a:srgbClr val="FF0000"/>
              </a:solidFill>
            </a:endParaRPr>
          </a:p>
          <a:p>
            <a:pPr marL="0" indent="0">
              <a:lnSpc>
                <a:spcPct val="170000"/>
              </a:lnSpc>
              <a:spcBef>
                <a:spcPts val="0"/>
              </a:spcBef>
              <a:buNone/>
            </a:pPr>
            <a:r>
              <a:rPr lang="tr-TR" b="1" dirty="0" smtClean="0">
                <a:solidFill>
                  <a:srgbClr val="FF0000"/>
                </a:solidFill>
              </a:rPr>
              <a:t>Diğer ekler:</a:t>
            </a:r>
          </a:p>
          <a:p>
            <a:pPr marL="0" indent="0">
              <a:lnSpc>
                <a:spcPct val="170000"/>
              </a:lnSpc>
              <a:spcBef>
                <a:spcPts val="0"/>
              </a:spcBef>
              <a:buNone/>
            </a:pPr>
            <a:r>
              <a:rPr lang="tr-TR" b="1" i="0" dirty="0" smtClean="0">
                <a:solidFill>
                  <a:srgbClr val="FF0000"/>
                </a:solidFill>
                <a:effectLst/>
                <a:latin typeface="Roboto Condensed"/>
              </a:rPr>
              <a:t>-e</a:t>
            </a:r>
            <a:r>
              <a:rPr lang="tr-TR" b="1" i="0" dirty="0" smtClean="0">
                <a:solidFill>
                  <a:srgbClr val="2C2F34"/>
                </a:solidFill>
                <a:effectLst/>
                <a:latin typeface="Roboto Condensed"/>
              </a:rPr>
              <a:t>:</a:t>
            </a:r>
            <a:r>
              <a:rPr lang="tr-TR" b="0" i="0" dirty="0" smtClean="0">
                <a:solidFill>
                  <a:srgbClr val="2C2F34"/>
                </a:solidFill>
                <a:effectLst/>
                <a:latin typeface="Roboto Condensed"/>
              </a:rPr>
              <a:t> göze (kaynak)…</a:t>
            </a:r>
          </a:p>
          <a:p>
            <a:pPr marL="0" indent="0">
              <a:lnSpc>
                <a:spcPct val="170000"/>
              </a:lnSpc>
              <a:spcBef>
                <a:spcPts val="0"/>
              </a:spcBef>
              <a:buNone/>
            </a:pPr>
            <a:r>
              <a:rPr lang="tr-TR" b="1" i="0" dirty="0" smtClean="0">
                <a:solidFill>
                  <a:srgbClr val="FF0000"/>
                </a:solidFill>
                <a:effectLst/>
                <a:latin typeface="Roboto Condensed"/>
              </a:rPr>
              <a:t>-Cİl</a:t>
            </a:r>
            <a:r>
              <a:rPr lang="tr-TR" b="1" i="0" dirty="0" smtClean="0">
                <a:solidFill>
                  <a:srgbClr val="2C2F34"/>
                </a:solidFill>
                <a:effectLst/>
                <a:latin typeface="Roboto Condensed"/>
              </a:rPr>
              <a:t>:</a:t>
            </a:r>
            <a:r>
              <a:rPr lang="tr-TR" b="0" i="0" dirty="0" smtClean="0">
                <a:solidFill>
                  <a:srgbClr val="2C2F34"/>
                </a:solidFill>
                <a:effectLst/>
                <a:latin typeface="Roboto Condensed"/>
              </a:rPr>
              <a:t> etçil, otçul, insancıl, evcil, bencil, ölümcül…</a:t>
            </a:r>
          </a:p>
          <a:p>
            <a:pPr marL="0" indent="0">
              <a:lnSpc>
                <a:spcPct val="170000"/>
              </a:lnSpc>
              <a:spcBef>
                <a:spcPts val="0"/>
              </a:spcBef>
              <a:buNone/>
            </a:pPr>
            <a:r>
              <a:rPr lang="tr-TR" b="0" i="0" dirty="0" smtClean="0">
                <a:solidFill>
                  <a:srgbClr val="FF0000"/>
                </a:solidFill>
                <a:effectLst/>
                <a:latin typeface="Roboto Condensed"/>
              </a:rPr>
              <a:t>–</a:t>
            </a:r>
            <a:r>
              <a:rPr lang="tr-TR" b="1" i="0" dirty="0" smtClean="0">
                <a:solidFill>
                  <a:srgbClr val="FF0000"/>
                </a:solidFill>
                <a:effectLst/>
                <a:latin typeface="Roboto Condensed"/>
              </a:rPr>
              <a:t>Daş</a:t>
            </a:r>
            <a:r>
              <a:rPr lang="tr-TR" b="0" i="0" dirty="0" smtClean="0">
                <a:solidFill>
                  <a:srgbClr val="2C2F34"/>
                </a:solidFill>
                <a:effectLst/>
                <a:latin typeface="Roboto Condensed"/>
              </a:rPr>
              <a:t>: vatandaş, yurttaş, gönüldaş, anlamdaş, meslektaş…</a:t>
            </a:r>
          </a:p>
          <a:p>
            <a:pPr marL="0" indent="0">
              <a:lnSpc>
                <a:spcPct val="170000"/>
              </a:lnSpc>
              <a:spcBef>
                <a:spcPts val="0"/>
              </a:spcBef>
              <a:buNone/>
            </a:pPr>
            <a:r>
              <a:rPr lang="tr-TR" b="0" i="0" dirty="0" smtClean="0">
                <a:solidFill>
                  <a:srgbClr val="FF0000"/>
                </a:solidFill>
                <a:effectLst/>
                <a:latin typeface="Roboto Condensed"/>
              </a:rPr>
              <a:t>–</a:t>
            </a:r>
            <a:r>
              <a:rPr lang="tr-TR" b="1" i="0" dirty="0" smtClean="0">
                <a:solidFill>
                  <a:srgbClr val="FF0000"/>
                </a:solidFill>
                <a:effectLst/>
                <a:latin typeface="Roboto Condensed"/>
              </a:rPr>
              <a:t>gil</a:t>
            </a:r>
            <a:r>
              <a:rPr lang="tr-TR" b="0" i="0" dirty="0" smtClean="0">
                <a:solidFill>
                  <a:srgbClr val="2C2F34"/>
                </a:solidFill>
                <a:effectLst/>
                <a:latin typeface="Roboto Condensed"/>
              </a:rPr>
              <a:t>: Aligil, Yaşargil, amcamgil…</a:t>
            </a:r>
          </a:p>
          <a:p>
            <a:pPr marL="0" indent="0">
              <a:lnSpc>
                <a:spcPct val="170000"/>
              </a:lnSpc>
              <a:spcBef>
                <a:spcPts val="0"/>
              </a:spcBef>
              <a:buNone/>
            </a:pPr>
            <a:r>
              <a:rPr lang="tr-TR" b="0" i="0" dirty="0" smtClean="0">
                <a:solidFill>
                  <a:srgbClr val="FF0000"/>
                </a:solidFill>
                <a:effectLst/>
                <a:latin typeface="Roboto Condensed"/>
              </a:rPr>
              <a:t>–</a:t>
            </a:r>
            <a:r>
              <a:rPr lang="tr-TR" b="1" i="0" dirty="0" smtClean="0">
                <a:solidFill>
                  <a:srgbClr val="FF0000"/>
                </a:solidFill>
                <a:effectLst/>
                <a:latin typeface="Roboto Condensed"/>
              </a:rPr>
              <a:t>leyin</a:t>
            </a:r>
            <a:r>
              <a:rPr lang="tr-TR" b="0" i="0" dirty="0" smtClean="0">
                <a:solidFill>
                  <a:srgbClr val="2C2F34"/>
                </a:solidFill>
                <a:effectLst/>
                <a:latin typeface="Roboto Condensed"/>
              </a:rPr>
              <a:t>: geceleyin, akşamleyin, sabahleyin, gündüzleyin…</a:t>
            </a:r>
          </a:p>
          <a:p>
            <a:pPr marL="0" indent="0">
              <a:lnSpc>
                <a:spcPct val="170000"/>
              </a:lnSpc>
              <a:spcBef>
                <a:spcPts val="0"/>
              </a:spcBef>
              <a:buNone/>
            </a:pPr>
            <a:r>
              <a:rPr lang="tr-TR" b="0" i="0" dirty="0" smtClean="0">
                <a:solidFill>
                  <a:srgbClr val="FF0000"/>
                </a:solidFill>
                <a:effectLst/>
                <a:latin typeface="Roboto Condensed"/>
              </a:rPr>
              <a:t>–</a:t>
            </a:r>
            <a:r>
              <a:rPr lang="tr-TR" b="1" i="0" dirty="0" smtClean="0">
                <a:solidFill>
                  <a:srgbClr val="FF0000"/>
                </a:solidFill>
                <a:effectLst/>
                <a:latin typeface="Roboto Condensed"/>
              </a:rPr>
              <a:t>ncİ</a:t>
            </a:r>
            <a:r>
              <a:rPr lang="tr-TR" b="0" i="0" dirty="0" smtClean="0">
                <a:solidFill>
                  <a:srgbClr val="2C2F34"/>
                </a:solidFill>
                <a:effectLst/>
                <a:latin typeface="Roboto Condensed"/>
              </a:rPr>
              <a:t>: birinci, üçüncü, sonuncu…</a:t>
            </a:r>
          </a:p>
          <a:p>
            <a:pPr marL="0" indent="0">
              <a:lnSpc>
                <a:spcPct val="170000"/>
              </a:lnSpc>
              <a:spcBef>
                <a:spcPts val="0"/>
              </a:spcBef>
              <a:buNone/>
            </a:pPr>
            <a:r>
              <a:rPr lang="tr-TR" b="0" i="0" dirty="0" smtClean="0">
                <a:solidFill>
                  <a:srgbClr val="FF0000"/>
                </a:solidFill>
                <a:effectLst/>
                <a:latin typeface="Roboto Condensed"/>
              </a:rPr>
              <a:t>–</a:t>
            </a:r>
            <a:r>
              <a:rPr lang="tr-TR" b="1" i="0" dirty="0" smtClean="0">
                <a:solidFill>
                  <a:srgbClr val="FF0000"/>
                </a:solidFill>
                <a:effectLst/>
                <a:latin typeface="Roboto Condensed"/>
              </a:rPr>
              <a:t>Er</a:t>
            </a:r>
            <a:r>
              <a:rPr lang="tr-TR" b="0" i="0" dirty="0" smtClean="0">
                <a:solidFill>
                  <a:srgbClr val="2C2F34"/>
                </a:solidFill>
                <a:effectLst/>
                <a:latin typeface="Roboto Condensed"/>
              </a:rPr>
              <a:t>: üçer, beşer, yedişer, dörder, altışar…</a:t>
            </a:r>
          </a:p>
          <a:p>
            <a:pPr marL="0" indent="0">
              <a:lnSpc>
                <a:spcPct val="170000"/>
              </a:lnSpc>
              <a:spcBef>
                <a:spcPts val="0"/>
              </a:spcBef>
              <a:buNone/>
            </a:pPr>
            <a:r>
              <a:rPr lang="tr-TR" b="0" i="0" dirty="0" smtClean="0">
                <a:solidFill>
                  <a:srgbClr val="FF0000"/>
                </a:solidFill>
                <a:effectLst/>
                <a:latin typeface="Roboto Condensed"/>
              </a:rPr>
              <a:t>–</a:t>
            </a:r>
            <a:r>
              <a:rPr lang="tr-TR" b="1" i="0" dirty="0" smtClean="0">
                <a:solidFill>
                  <a:srgbClr val="FF0000"/>
                </a:solidFill>
                <a:effectLst/>
                <a:latin typeface="Roboto Condensed"/>
              </a:rPr>
              <a:t>Cİk</a:t>
            </a:r>
            <a:r>
              <a:rPr lang="tr-TR" b="0" i="0" dirty="0" smtClean="0">
                <a:solidFill>
                  <a:srgbClr val="FF0000"/>
                </a:solidFill>
                <a:effectLst/>
                <a:latin typeface="Roboto Condensed"/>
              </a:rPr>
              <a:t>: </a:t>
            </a:r>
            <a:r>
              <a:rPr lang="tr-TR" b="0" i="0" dirty="0" smtClean="0">
                <a:solidFill>
                  <a:srgbClr val="2C2F34"/>
                </a:solidFill>
                <a:effectLst/>
                <a:latin typeface="Roboto Condensed"/>
              </a:rPr>
              <a:t>gelincik, kızılcık, elmacık, kulakçık, karıncık…</a:t>
            </a:r>
          </a:p>
          <a:p>
            <a:pPr marL="0" indent="0">
              <a:buNone/>
            </a:pPr>
            <a:endParaRPr lang="tr-TR" dirty="0">
              <a:solidFill>
                <a:srgbClr val="FF0000"/>
              </a:solidFill>
            </a:endParaRPr>
          </a:p>
        </p:txBody>
      </p:sp>
    </p:spTree>
    <p:extLst>
      <p:ext uri="{BB962C8B-B14F-4D97-AF65-F5344CB8AC3E}">
        <p14:creationId xmlns:p14="http://schemas.microsoft.com/office/powerpoint/2010/main" val="9077878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548680"/>
          </a:xfrm>
        </p:spPr>
        <p:txBody>
          <a:bodyPr>
            <a:normAutofit fontScale="90000"/>
          </a:bodyPr>
          <a:lstStyle/>
          <a:p>
            <a:r>
              <a:rPr lang="tr-TR" dirty="0" smtClean="0"/>
              <a:t>BİÇİM BİLGİSİ </a:t>
            </a:r>
            <a:endParaRPr lang="tr-TR" dirty="0"/>
          </a:p>
        </p:txBody>
      </p:sp>
      <p:sp>
        <p:nvSpPr>
          <p:cNvPr id="3" name="İçerik Yer Tutucusu 2"/>
          <p:cNvSpPr>
            <a:spLocks noGrp="1"/>
          </p:cNvSpPr>
          <p:nvPr>
            <p:ph idx="1"/>
          </p:nvPr>
        </p:nvSpPr>
        <p:spPr>
          <a:xfrm>
            <a:off x="107504" y="620688"/>
            <a:ext cx="8856984" cy="6237312"/>
          </a:xfrm>
        </p:spPr>
        <p:txBody>
          <a:bodyPr>
            <a:normAutofit fontScale="62500" lnSpcReduction="20000"/>
          </a:bodyPr>
          <a:lstStyle/>
          <a:p>
            <a:pPr marL="0" indent="0" algn="just">
              <a:lnSpc>
                <a:spcPct val="170000"/>
              </a:lnSpc>
              <a:spcBef>
                <a:spcPts val="0"/>
              </a:spcBef>
              <a:buNone/>
            </a:pPr>
            <a:r>
              <a:rPr lang="tr-TR" dirty="0"/>
              <a:t>	</a:t>
            </a:r>
            <a:r>
              <a:rPr lang="tr-TR" dirty="0" smtClean="0"/>
              <a:t>Her dilin kendine özgü bir yapı ve işleyiş biçimi vardır. Seslerin ve/veya biçimlerin dizimiyle anlamlı birlikler yani sözcükler oluşur; sözcükler eklenmeyle çekimlenir ve bu süreçleri bütünleyen anlamlı öbekler ve cümleler yoluyla, ardışık ve çizgisel görünen bir sıralanmayla dilin en temel bileşeni hâline gelir. İnsanların dile yönelik ilgileri genellikle sözcük düzeyinde yoğunlaşır. Dille ilgili yapılan çalışmalarda dilin yapı taşlarını oluşturan sözcükler, en çok üzerinde durulan konulardan biri olmuştur. Batı’ da morfoloji olarak adlandırılan bu çalışma alanı Türkçede biçim bilim, biçim bilgisi, kelime bilgisi, şekil bilgisi, yapı bilgisi, sözcük bilim gibi farklı terimlerle adlandırılmaktadır. İlk kez XIX. yüzyılda botanik terimi olarak kullanılan morfoloji; biyoloji, dil bilim, jeoloji gibi farklı bilim dallarının alt dallarından biridir. Dil bilimde ve dil bilgisinde biçim bilgisi, çekimli biçimlerin, sözcük türlerinin ve sözcük üretiminin çalışmasıdır. Bu ünitede biçim bilgisi ile ilgili temel kavramlar, Türkçedeki sözcüklerin çekimi, türeyişi, sınıandırılması konuları ele alınmaktadır.</a:t>
            </a:r>
            <a:endParaRPr lang="tr-TR" dirty="0"/>
          </a:p>
        </p:txBody>
      </p:sp>
    </p:spTree>
    <p:extLst>
      <p:ext uri="{BB962C8B-B14F-4D97-AF65-F5344CB8AC3E}">
        <p14:creationId xmlns:p14="http://schemas.microsoft.com/office/powerpoint/2010/main" val="365135146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lvl="0" indent="0">
              <a:buNone/>
            </a:pPr>
            <a:r>
              <a:rPr lang="tr-TR" sz="3000" dirty="0">
                <a:solidFill>
                  <a:srgbClr val="FF0000"/>
                </a:solidFill>
              </a:rPr>
              <a:t>DİKKAT:</a:t>
            </a:r>
            <a:r>
              <a:rPr lang="tr-TR" sz="3000" dirty="0">
                <a:solidFill>
                  <a:prstClr val="black"/>
                </a:solidFill>
              </a:rPr>
              <a:t> Ad ve eylem ayrımı için sözcüğün sonuna -mAk eki getirilebilir. Eki alan sözcükler eylemdir. Örneğin; gül-mek, gör-mek, sev-mek gibi</a:t>
            </a:r>
          </a:p>
          <a:p>
            <a:endParaRPr lang="tr-TR" dirty="0"/>
          </a:p>
        </p:txBody>
      </p:sp>
    </p:spTree>
    <p:extLst>
      <p:ext uri="{BB962C8B-B14F-4D97-AF65-F5344CB8AC3E}">
        <p14:creationId xmlns:p14="http://schemas.microsoft.com/office/powerpoint/2010/main" val="150548704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2)FİİLDEN İSİM YAPAN EKLER</a:t>
            </a:r>
            <a:endParaRPr lang="tr-TR" dirty="0"/>
          </a:p>
        </p:txBody>
      </p:sp>
      <p:sp>
        <p:nvSpPr>
          <p:cNvPr id="3" name="İçerik Yer Tutucusu 2"/>
          <p:cNvSpPr>
            <a:spLocks noGrp="1"/>
          </p:cNvSpPr>
          <p:nvPr>
            <p:ph idx="1"/>
          </p:nvPr>
        </p:nvSpPr>
        <p:spPr>
          <a:xfrm>
            <a:off x="0" y="1268760"/>
            <a:ext cx="9144000" cy="5328592"/>
          </a:xfrm>
        </p:spPr>
        <p:txBody>
          <a:bodyPr>
            <a:normAutofit/>
          </a:bodyPr>
          <a:lstStyle/>
          <a:p>
            <a:pPr marL="0" indent="0" algn="just">
              <a:lnSpc>
                <a:spcPct val="150000"/>
              </a:lnSpc>
              <a:spcBef>
                <a:spcPts val="0"/>
              </a:spcBef>
              <a:buNone/>
            </a:pPr>
            <a:r>
              <a:rPr lang="tr-TR" dirty="0" smtClean="0"/>
              <a:t>Fiilden isim yapma ekleri, fiil kök ya da gövdelerinden, köken anlamıyla bağlantılı yeni isim gövdeleri yapan ve sayıca en fazla olan eklerdir. Bu eklerden bir bölümü çok yaygın biçimde tüm fiil köklerine gelebilirken, yayvan ve kaypak örneklerinde olduğu gibi, bir bölümü de yalnızca bir ya da birkaç sözcükte görülür.</a:t>
            </a:r>
            <a:endParaRPr lang="tr-TR" dirty="0"/>
          </a:p>
        </p:txBody>
      </p:sp>
    </p:spTree>
    <p:extLst>
      <p:ext uri="{BB962C8B-B14F-4D97-AF65-F5344CB8AC3E}">
        <p14:creationId xmlns:p14="http://schemas.microsoft.com/office/powerpoint/2010/main" val="3592418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85000" lnSpcReduction="10000"/>
          </a:bodyPr>
          <a:lstStyle/>
          <a:p>
            <a:pPr>
              <a:lnSpc>
                <a:spcPct val="170000"/>
              </a:lnSpc>
              <a:spcBef>
                <a:spcPts val="0"/>
              </a:spcBef>
            </a:pPr>
            <a:r>
              <a:rPr lang="tr-TR" b="0" i="0" dirty="0" smtClean="0">
                <a:solidFill>
                  <a:srgbClr val="2C2F34"/>
                </a:solidFill>
                <a:effectLst/>
                <a:latin typeface="Roboto Condensed"/>
              </a:rPr>
              <a:t>Fiilden isim yapma ekleri : Fiil kök ve gövdelerinden isim türetirler.</a:t>
            </a:r>
          </a:p>
          <a:p>
            <a:pPr marL="0" indent="0">
              <a:lnSpc>
                <a:spcPct val="170000"/>
              </a:lnSpc>
              <a:spcBef>
                <a:spcPts val="0"/>
              </a:spcBef>
              <a:buNone/>
            </a:pPr>
            <a:r>
              <a:rPr lang="tr-TR" b="1" i="0" dirty="0" smtClean="0">
                <a:solidFill>
                  <a:srgbClr val="FF0000"/>
                </a:solidFill>
                <a:effectLst/>
                <a:latin typeface="Roboto Condensed"/>
              </a:rPr>
              <a:t>Mastar ekleri:-mAk/-mEk</a:t>
            </a:r>
            <a:endParaRPr lang="tr-TR" b="0" i="0" dirty="0" smtClean="0">
              <a:solidFill>
                <a:srgbClr val="2C2F34"/>
              </a:solidFill>
              <a:effectLst/>
              <a:latin typeface="Roboto Condensed"/>
            </a:endParaRPr>
          </a:p>
          <a:p>
            <a:pPr marL="0" indent="0" algn="just">
              <a:lnSpc>
                <a:spcPct val="170000"/>
              </a:lnSpc>
              <a:spcBef>
                <a:spcPts val="0"/>
              </a:spcBef>
              <a:buNone/>
            </a:pPr>
            <a:r>
              <a:rPr lang="tr-TR" b="1" i="0" dirty="0" smtClean="0">
                <a:solidFill>
                  <a:srgbClr val="2C2F34"/>
                </a:solidFill>
                <a:effectLst/>
                <a:latin typeface="Roboto Condensed"/>
              </a:rPr>
              <a:t>* </a:t>
            </a:r>
            <a:r>
              <a:rPr lang="tr-TR" b="0" i="0" dirty="0" smtClean="0">
                <a:solidFill>
                  <a:srgbClr val="2C2F34"/>
                </a:solidFill>
                <a:effectLst/>
                <a:latin typeface="Roboto Condensed"/>
              </a:rPr>
              <a:t>Bütün fiil kök ve gövdelerine getirilebilir. Fillerin isimlerini türetir. Bu yüzden bu eklere </a:t>
            </a:r>
            <a:r>
              <a:rPr lang="tr-TR" b="0" i="0" u="none" strike="noStrike" dirty="0" smtClean="0">
                <a:solidFill>
                  <a:srgbClr val="2C2F34"/>
                </a:solidFill>
                <a:effectLst/>
                <a:latin typeface="Roboto Condensed"/>
                <a:hlinkClick r:id="rId2"/>
              </a:rPr>
              <a:t>isim-fiil</a:t>
            </a:r>
            <a:r>
              <a:rPr lang="tr-TR" b="0" i="0" dirty="0" smtClean="0">
                <a:solidFill>
                  <a:srgbClr val="2C2F34"/>
                </a:solidFill>
                <a:effectLst/>
                <a:latin typeface="Roboto Condensed"/>
              </a:rPr>
              <a:t> (mastar) eki; bu kelimelere de isim-fiil (mastar) denir.</a:t>
            </a:r>
          </a:p>
          <a:p>
            <a:pPr marL="0" indent="0" algn="just">
              <a:lnSpc>
                <a:spcPct val="170000"/>
              </a:lnSpc>
              <a:spcBef>
                <a:spcPts val="0"/>
              </a:spcBef>
              <a:buNone/>
            </a:pPr>
            <a:r>
              <a:rPr lang="tr-TR" b="0" i="0" dirty="0" smtClean="0">
                <a:solidFill>
                  <a:srgbClr val="2C2F34"/>
                </a:solidFill>
                <a:effectLst/>
                <a:latin typeface="Roboto Condensed"/>
              </a:rPr>
              <a:t>	gel-mek, oku-mak, ye-mek, iç-mek, çalış-mak…</a:t>
            </a:r>
          </a:p>
          <a:p>
            <a:pPr marL="0" indent="0" algn="just">
              <a:lnSpc>
                <a:spcPct val="170000"/>
              </a:lnSpc>
              <a:spcBef>
                <a:spcPts val="0"/>
              </a:spcBef>
              <a:buNone/>
            </a:pPr>
            <a:r>
              <a:rPr lang="tr-TR" b="1" i="0" dirty="0" smtClean="0">
                <a:solidFill>
                  <a:srgbClr val="2C2F34"/>
                </a:solidFill>
                <a:effectLst/>
                <a:latin typeface="Roboto Condensed"/>
              </a:rPr>
              <a:t>* </a:t>
            </a:r>
            <a:r>
              <a:rPr lang="tr-TR" b="0" i="0" dirty="0" smtClean="0">
                <a:solidFill>
                  <a:srgbClr val="2C2F34"/>
                </a:solidFill>
                <a:effectLst/>
                <a:latin typeface="Roboto Condensed"/>
              </a:rPr>
              <a:t>Bu ek kalıplaşarak kalıcı nesne isimleri de türetebilir; bunlar isim-fiil değil, doğrudan isimdirler:</a:t>
            </a:r>
          </a:p>
          <a:p>
            <a:pPr marL="0" indent="0" algn="just">
              <a:lnSpc>
                <a:spcPct val="170000"/>
              </a:lnSpc>
              <a:spcBef>
                <a:spcPts val="0"/>
              </a:spcBef>
              <a:buNone/>
            </a:pPr>
            <a:r>
              <a:rPr lang="tr-TR" b="0" i="0" dirty="0" smtClean="0">
                <a:solidFill>
                  <a:srgbClr val="2C2F34"/>
                </a:solidFill>
                <a:effectLst/>
                <a:latin typeface="Roboto Condensed"/>
              </a:rPr>
              <a:t>	yemek, çakmak, ekmek, ilmek, kaymak</a:t>
            </a:r>
          </a:p>
          <a:p>
            <a:endParaRPr lang="tr-TR" dirty="0"/>
          </a:p>
        </p:txBody>
      </p:sp>
    </p:spTree>
    <p:extLst>
      <p:ext uri="{BB962C8B-B14F-4D97-AF65-F5344CB8AC3E}">
        <p14:creationId xmlns:p14="http://schemas.microsoft.com/office/powerpoint/2010/main" val="229222446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47500" lnSpcReduction="20000"/>
          </a:bodyPr>
          <a:lstStyle/>
          <a:p>
            <a:pPr marL="0" indent="0">
              <a:lnSpc>
                <a:spcPct val="170000"/>
              </a:lnSpc>
              <a:spcBef>
                <a:spcPts val="0"/>
              </a:spcBef>
              <a:buNone/>
            </a:pPr>
            <a:r>
              <a:rPr lang="tr-TR" b="1" dirty="0" smtClean="0">
                <a:solidFill>
                  <a:srgbClr val="FF0000"/>
                </a:solidFill>
              </a:rPr>
              <a:t>-</a:t>
            </a:r>
            <a:r>
              <a:rPr lang="tr-TR" b="1" dirty="0" smtClean="0">
                <a:solidFill>
                  <a:srgbClr val="FF0000"/>
                </a:solidFill>
                <a:latin typeface="Roboto Condensed"/>
              </a:rPr>
              <a:t>mA /-mE yapım eki</a:t>
            </a:r>
          </a:p>
          <a:p>
            <a:pPr marL="0" indent="0">
              <a:lnSpc>
                <a:spcPct val="170000"/>
              </a:lnSpc>
              <a:spcBef>
                <a:spcPts val="0"/>
              </a:spcBef>
              <a:buNone/>
            </a:pPr>
            <a:r>
              <a:rPr lang="tr-TR" b="1" i="0" dirty="0" smtClean="0">
                <a:solidFill>
                  <a:srgbClr val="2C2F34"/>
                </a:solidFill>
                <a:effectLst/>
                <a:latin typeface="Roboto Condensed"/>
              </a:rPr>
              <a:t>* </a:t>
            </a:r>
            <a:r>
              <a:rPr lang="tr-TR" b="0" i="0" dirty="0" smtClean="0">
                <a:solidFill>
                  <a:srgbClr val="2C2F34"/>
                </a:solidFill>
                <a:effectLst/>
                <a:latin typeface="Roboto Condensed"/>
              </a:rPr>
              <a:t>-mEk eki gibidir. Ama  -mEk kullanılan her yerde -mE kullanılamaz. Bu ek de bütün fiil kök ve gövdelerine gelerek; onlardan fiil ismi türetir (isim-fiil yapar):</a:t>
            </a:r>
          </a:p>
          <a:p>
            <a:pPr marL="0" indent="0">
              <a:lnSpc>
                <a:spcPct val="170000"/>
              </a:lnSpc>
              <a:spcBef>
                <a:spcPts val="0"/>
              </a:spcBef>
              <a:buNone/>
            </a:pPr>
            <a:r>
              <a:rPr lang="tr-TR" b="0" i="0" dirty="0" smtClean="0">
                <a:solidFill>
                  <a:srgbClr val="2C2F34"/>
                </a:solidFill>
                <a:effectLst/>
                <a:latin typeface="Roboto Condensed"/>
              </a:rPr>
              <a:t>	başlama, okuma, yazma, nakletme, hasta olma, danışma, sevme, inanma…</a:t>
            </a:r>
          </a:p>
          <a:p>
            <a:pPr marL="0" indent="0">
              <a:lnSpc>
                <a:spcPct val="170000"/>
              </a:lnSpc>
              <a:spcBef>
                <a:spcPts val="0"/>
              </a:spcBef>
              <a:buNone/>
            </a:pPr>
            <a:endParaRPr lang="tr-TR" b="0" i="0" dirty="0" smtClean="0">
              <a:solidFill>
                <a:srgbClr val="2C2F34"/>
              </a:solidFill>
              <a:effectLst/>
              <a:latin typeface="Roboto Condensed"/>
            </a:endParaRPr>
          </a:p>
          <a:p>
            <a:pPr marL="0" indent="0">
              <a:lnSpc>
                <a:spcPct val="170000"/>
              </a:lnSpc>
              <a:spcBef>
                <a:spcPts val="0"/>
              </a:spcBef>
              <a:buNone/>
            </a:pPr>
            <a:r>
              <a:rPr lang="tr-TR" b="1" i="0" dirty="0" smtClean="0">
                <a:solidFill>
                  <a:srgbClr val="2C2F34"/>
                </a:solidFill>
                <a:effectLst/>
                <a:latin typeface="Roboto Condensed"/>
              </a:rPr>
              <a:t>* Bu ek de -mEk gibi kalıcı nesne isimleri yapar:</a:t>
            </a:r>
            <a:endParaRPr lang="tr-TR" b="0" i="0" dirty="0" smtClean="0">
              <a:solidFill>
                <a:srgbClr val="2C2F34"/>
              </a:solidFill>
              <a:effectLst/>
              <a:latin typeface="Roboto Condensed"/>
            </a:endParaRPr>
          </a:p>
          <a:p>
            <a:pPr marL="0" indent="0">
              <a:lnSpc>
                <a:spcPct val="170000"/>
              </a:lnSpc>
              <a:spcBef>
                <a:spcPts val="0"/>
              </a:spcBef>
              <a:buNone/>
            </a:pPr>
            <a:r>
              <a:rPr lang="tr-TR" b="0" i="0" dirty="0" smtClean="0">
                <a:solidFill>
                  <a:srgbClr val="2C2F34"/>
                </a:solidFill>
                <a:effectLst/>
                <a:latin typeface="Roboto Condensed"/>
              </a:rPr>
              <a:t>	Asma (yaprağı), bölme (işlemi), danışma (memuru), dondurma (külâhı), kavurma, işletme, bağlama (:saz)…</a:t>
            </a:r>
          </a:p>
          <a:p>
            <a:pPr marL="0" indent="0">
              <a:lnSpc>
                <a:spcPct val="170000"/>
              </a:lnSpc>
              <a:spcBef>
                <a:spcPts val="0"/>
              </a:spcBef>
              <a:buNone/>
            </a:pPr>
            <a:endParaRPr lang="tr-TR" b="0" i="0" dirty="0" smtClean="0">
              <a:solidFill>
                <a:srgbClr val="2C2F34"/>
              </a:solidFill>
              <a:effectLst/>
              <a:latin typeface="Roboto Condensed"/>
            </a:endParaRPr>
          </a:p>
          <a:p>
            <a:pPr marL="0" indent="0">
              <a:lnSpc>
                <a:spcPct val="170000"/>
              </a:lnSpc>
              <a:spcBef>
                <a:spcPts val="0"/>
              </a:spcBef>
              <a:buNone/>
            </a:pPr>
            <a:r>
              <a:rPr lang="tr-TR" b="1" i="0" dirty="0" smtClean="0">
                <a:solidFill>
                  <a:srgbClr val="2C2F34"/>
                </a:solidFill>
                <a:effectLst/>
                <a:latin typeface="Roboto Condensed"/>
              </a:rPr>
              <a:t>* Bu ek niteleme sıfatı da türetir:</a:t>
            </a:r>
            <a:endParaRPr lang="tr-TR" b="0" i="0" dirty="0" smtClean="0">
              <a:solidFill>
                <a:srgbClr val="2C2F34"/>
              </a:solidFill>
              <a:effectLst/>
              <a:latin typeface="Roboto Condensed"/>
            </a:endParaRPr>
          </a:p>
          <a:p>
            <a:pPr marL="0" indent="0">
              <a:lnSpc>
                <a:spcPct val="170000"/>
              </a:lnSpc>
              <a:spcBef>
                <a:spcPts val="0"/>
              </a:spcBef>
              <a:buNone/>
            </a:pPr>
            <a:r>
              <a:rPr lang="tr-TR" b="0" i="0" dirty="0" smtClean="0">
                <a:solidFill>
                  <a:srgbClr val="2C2F34"/>
                </a:solidFill>
                <a:effectLst/>
                <a:latin typeface="Roboto Condensed"/>
              </a:rPr>
              <a:t>	karma (liste), süzme (yoğurt), yazma (eser), saçma (bir fikir), yapma (çiçek), asma (köprü), 	asma (kat)…</a:t>
            </a:r>
          </a:p>
          <a:p>
            <a:pPr>
              <a:lnSpc>
                <a:spcPct val="170000"/>
              </a:lnSpc>
              <a:spcBef>
                <a:spcPts val="0"/>
              </a:spcBef>
            </a:pPr>
            <a:r>
              <a:rPr lang="tr-TR" b="1" i="0" u="none" strike="noStrike" dirty="0" smtClean="0">
                <a:solidFill>
                  <a:srgbClr val="FFFFFF"/>
                </a:solidFill>
                <a:effectLst/>
                <a:latin typeface="Roboto Condensed"/>
              </a:rPr>
              <a:t>-İş Yapım Eki:</a:t>
            </a:r>
            <a:endParaRPr lang="tr-TR" b="0" i="0" dirty="0" smtClean="0">
              <a:solidFill>
                <a:srgbClr val="2C2F34"/>
              </a:solidFill>
              <a:effectLst/>
              <a:latin typeface="Roboto Condensed"/>
            </a:endParaRPr>
          </a:p>
          <a:p>
            <a:pPr marL="0" indent="0">
              <a:lnSpc>
                <a:spcPct val="170000"/>
              </a:lnSpc>
              <a:spcBef>
                <a:spcPts val="0"/>
              </a:spcBef>
              <a:buNone/>
            </a:pPr>
            <a:r>
              <a:rPr lang="tr-TR" b="1" i="0" dirty="0" smtClean="0">
                <a:solidFill>
                  <a:srgbClr val="2C2F34"/>
                </a:solidFill>
                <a:effectLst/>
                <a:latin typeface="Roboto Condensed"/>
              </a:rPr>
              <a:t>* Bu da mastar ekidir. Diğerleri gibi bütün fiil kök ve gövdelerine getirilebilir. Kalıcı nesne isimleri yapabilir:</a:t>
            </a:r>
            <a:endParaRPr lang="tr-TR" b="0" i="0" dirty="0" smtClean="0">
              <a:solidFill>
                <a:srgbClr val="2C2F34"/>
              </a:solidFill>
              <a:effectLst/>
              <a:latin typeface="Roboto Condensed"/>
            </a:endParaRPr>
          </a:p>
          <a:p>
            <a:pPr marL="0" indent="0">
              <a:lnSpc>
                <a:spcPct val="170000"/>
              </a:lnSpc>
              <a:spcBef>
                <a:spcPts val="0"/>
              </a:spcBef>
              <a:buNone/>
            </a:pPr>
            <a:r>
              <a:rPr lang="tr-TR" b="0" i="0" dirty="0" smtClean="0">
                <a:solidFill>
                  <a:srgbClr val="2C2F34"/>
                </a:solidFill>
                <a:effectLst/>
                <a:latin typeface="Roboto Condensed"/>
              </a:rPr>
              <a:t>	Gülün açılış-ını seyret.</a:t>
            </a:r>
          </a:p>
          <a:p>
            <a:pPr marL="0" indent="0">
              <a:lnSpc>
                <a:spcPct val="170000"/>
              </a:lnSpc>
              <a:spcBef>
                <a:spcPts val="0"/>
              </a:spcBef>
              <a:buNone/>
            </a:pPr>
            <a:r>
              <a:rPr lang="tr-TR" b="0" i="0" dirty="0" smtClean="0">
                <a:solidFill>
                  <a:srgbClr val="2C2F34"/>
                </a:solidFill>
                <a:effectLst/>
                <a:latin typeface="Roboto Condensed"/>
              </a:rPr>
              <a:t>	Kapının kapanış-ı çok ses çıkarıyor.</a:t>
            </a:r>
          </a:p>
          <a:p>
            <a:pPr marL="0" indent="0">
              <a:lnSpc>
                <a:spcPct val="170000"/>
              </a:lnSpc>
              <a:spcBef>
                <a:spcPts val="0"/>
              </a:spcBef>
              <a:buNone/>
            </a:pPr>
            <a:r>
              <a:rPr lang="tr-TR" b="0" i="0" dirty="0" smtClean="0">
                <a:solidFill>
                  <a:srgbClr val="2C2F34"/>
                </a:solidFill>
                <a:effectLst/>
                <a:latin typeface="Roboto Condensed"/>
              </a:rPr>
              <a:t>	Adam oturuş-undan bellidir.</a:t>
            </a:r>
          </a:p>
          <a:p>
            <a:pPr marL="0" indent="0">
              <a:lnSpc>
                <a:spcPct val="170000"/>
              </a:lnSpc>
              <a:spcBef>
                <a:spcPts val="0"/>
              </a:spcBef>
              <a:buNone/>
            </a:pPr>
            <a:r>
              <a:rPr lang="tr-TR" b="0" i="0" dirty="0" smtClean="0">
                <a:solidFill>
                  <a:srgbClr val="2C2F34"/>
                </a:solidFill>
                <a:effectLst/>
                <a:latin typeface="Roboto Condensed"/>
              </a:rPr>
              <a:t>	seziş, biliş, alış, veriş, anlayış…</a:t>
            </a:r>
          </a:p>
          <a:p>
            <a:pPr marL="0" indent="0">
              <a:buNone/>
            </a:pPr>
            <a:endParaRPr lang="tr-TR" dirty="0">
              <a:solidFill>
                <a:srgbClr val="FF0000"/>
              </a:solidFill>
            </a:endParaRPr>
          </a:p>
        </p:txBody>
      </p:sp>
    </p:spTree>
    <p:extLst>
      <p:ext uri="{BB962C8B-B14F-4D97-AF65-F5344CB8AC3E}">
        <p14:creationId xmlns:p14="http://schemas.microsoft.com/office/powerpoint/2010/main" val="32483925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8520" y="24943"/>
            <a:ext cx="9144000" cy="6833057"/>
          </a:xfrm>
        </p:spPr>
        <p:txBody>
          <a:bodyPr/>
          <a:lstStyle/>
          <a:p>
            <a:r>
              <a:rPr lang="tr-TR" b="1" i="0" dirty="0" smtClean="0">
                <a:solidFill>
                  <a:srgbClr val="2C2F34"/>
                </a:solidFill>
                <a:effectLst/>
                <a:latin typeface="Roboto Condensed"/>
              </a:rPr>
              <a:t>Kalıcı nesne isimleri:</a:t>
            </a:r>
            <a:endParaRPr lang="tr-TR" b="0" i="0" dirty="0" smtClean="0">
              <a:solidFill>
                <a:srgbClr val="2C2F34"/>
              </a:solidFill>
              <a:effectLst/>
              <a:latin typeface="Roboto Condensed"/>
            </a:endParaRPr>
          </a:p>
          <a:p>
            <a:pPr marL="0" indent="0">
              <a:buNone/>
            </a:pPr>
            <a:r>
              <a:rPr lang="tr-TR" b="0" i="0" dirty="0" smtClean="0">
                <a:solidFill>
                  <a:srgbClr val="2C2F34"/>
                </a:solidFill>
                <a:effectLst/>
                <a:latin typeface="Roboto Condensed"/>
              </a:rPr>
              <a:t>	Bu görüşü benimsemedim.</a:t>
            </a:r>
          </a:p>
          <a:p>
            <a:pPr marL="0" indent="0">
              <a:buNone/>
            </a:pPr>
            <a:r>
              <a:rPr lang="tr-TR" b="0" i="0" dirty="0" smtClean="0">
                <a:solidFill>
                  <a:srgbClr val="2C2F34"/>
                </a:solidFill>
                <a:effectLst/>
                <a:latin typeface="Roboto Condensed"/>
              </a:rPr>
              <a:t>	Bir buluş yapmış ki sorma</a:t>
            </a:r>
          </a:p>
          <a:p>
            <a:pPr marL="0" indent="0">
              <a:buNone/>
            </a:pPr>
            <a:r>
              <a:rPr lang="tr-TR" b="0" i="0" dirty="0" smtClean="0">
                <a:solidFill>
                  <a:srgbClr val="2C2F34"/>
                </a:solidFill>
                <a:effectLst/>
                <a:latin typeface="Roboto Condensed"/>
              </a:rPr>
              <a:t>	Alış verişe çıkacağız.</a:t>
            </a:r>
          </a:p>
          <a:p>
            <a:pPr marL="0" indent="0">
              <a:buNone/>
            </a:pPr>
            <a:r>
              <a:rPr lang="tr-TR" b="0" i="0" dirty="0" smtClean="0">
                <a:solidFill>
                  <a:srgbClr val="2C2F34"/>
                </a:solidFill>
                <a:effectLst/>
                <a:latin typeface="Roboto Condensed"/>
              </a:rPr>
              <a:t>	Sende hiç anlayış yok mu?…</a:t>
            </a:r>
          </a:p>
          <a:p>
            <a:pPr marL="0" indent="0">
              <a:buNone/>
            </a:pPr>
            <a:r>
              <a:rPr lang="tr-TR" b="0" i="0" dirty="0" smtClean="0">
                <a:solidFill>
                  <a:srgbClr val="2C2F34"/>
                </a:solidFill>
                <a:effectLst/>
                <a:latin typeface="Roboto Condensed"/>
              </a:rPr>
              <a:t>	Çıkış ne taraftaydı?</a:t>
            </a:r>
          </a:p>
          <a:p>
            <a:endParaRPr lang="tr-TR" dirty="0"/>
          </a:p>
        </p:txBody>
      </p:sp>
    </p:spTree>
    <p:extLst>
      <p:ext uri="{BB962C8B-B14F-4D97-AF65-F5344CB8AC3E}">
        <p14:creationId xmlns:p14="http://schemas.microsoft.com/office/powerpoint/2010/main" val="324901584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7500" lnSpcReduction="20000"/>
          </a:bodyPr>
          <a:lstStyle/>
          <a:p>
            <a:pPr marL="0" indent="0">
              <a:lnSpc>
                <a:spcPct val="170000"/>
              </a:lnSpc>
              <a:spcBef>
                <a:spcPts val="0"/>
              </a:spcBef>
              <a:buNone/>
            </a:pPr>
            <a:r>
              <a:rPr lang="tr-TR" b="1" i="0" u="none" strike="noStrike" dirty="0" smtClean="0">
                <a:solidFill>
                  <a:srgbClr val="2C2F34"/>
                </a:solidFill>
                <a:effectLst/>
                <a:latin typeface="Roboto Condensed"/>
                <a:hlinkClick r:id="rId2"/>
              </a:rPr>
              <a:t>Sıfat-fiil ekleri</a:t>
            </a:r>
            <a:r>
              <a:rPr lang="tr-TR" b="1" i="0" dirty="0" smtClean="0">
                <a:solidFill>
                  <a:srgbClr val="2C2F34"/>
                </a:solidFill>
                <a:effectLst/>
                <a:latin typeface="Roboto Condensed"/>
              </a:rPr>
              <a:t>:</a:t>
            </a:r>
            <a:r>
              <a:rPr lang="tr-TR" b="0" i="0" dirty="0" smtClean="0">
                <a:solidFill>
                  <a:srgbClr val="2C2F34"/>
                </a:solidFill>
                <a:effectLst/>
                <a:latin typeface="Roboto Condensed"/>
              </a:rPr>
              <a:t> Sıfat-fiil ekleri de mastar ekleri gibi fiilden isim ve sıfat yapan işlek eklerdir:</a:t>
            </a:r>
          </a:p>
          <a:p>
            <a:pPr>
              <a:lnSpc>
                <a:spcPct val="170000"/>
              </a:lnSpc>
              <a:spcBef>
                <a:spcPts val="0"/>
              </a:spcBef>
            </a:pPr>
            <a:r>
              <a:rPr lang="tr-TR" b="1" i="0" u="none" strike="noStrike" dirty="0" smtClean="0">
                <a:solidFill>
                  <a:srgbClr val="FFFFFF"/>
                </a:solidFill>
                <a:effectLst/>
                <a:latin typeface="Roboto Condensed"/>
              </a:rPr>
              <a:t>-An/-En Yapım Eki:</a:t>
            </a:r>
            <a:endParaRPr lang="tr-TR" b="0" i="0" dirty="0" smtClean="0">
              <a:solidFill>
                <a:srgbClr val="2C2F34"/>
              </a:solidFill>
              <a:effectLst/>
              <a:latin typeface="Roboto Condensed"/>
            </a:endParaRPr>
          </a:p>
          <a:p>
            <a:pPr marL="0" indent="0">
              <a:lnSpc>
                <a:spcPct val="170000"/>
              </a:lnSpc>
              <a:spcBef>
                <a:spcPts val="0"/>
              </a:spcBef>
              <a:buNone/>
            </a:pPr>
            <a:r>
              <a:rPr lang="tr-TR" b="1" i="0" dirty="0" smtClean="0">
                <a:solidFill>
                  <a:srgbClr val="2C2F34"/>
                </a:solidFill>
                <a:effectLst/>
                <a:latin typeface="Roboto Condensed"/>
              </a:rPr>
              <a:t>* Fiili yapanı, edeni bildirir. İsim ve sıfat yapar:</a:t>
            </a:r>
            <a:endParaRPr lang="tr-TR" b="0" i="0" dirty="0" smtClean="0">
              <a:solidFill>
                <a:srgbClr val="2C2F34"/>
              </a:solidFill>
              <a:effectLst/>
              <a:latin typeface="Roboto Condensed"/>
            </a:endParaRPr>
          </a:p>
          <a:p>
            <a:pPr marL="0" indent="0">
              <a:lnSpc>
                <a:spcPct val="170000"/>
              </a:lnSpc>
              <a:spcBef>
                <a:spcPts val="0"/>
              </a:spcBef>
              <a:buNone/>
            </a:pPr>
            <a:r>
              <a:rPr lang="tr-TR" b="0" i="0" dirty="0" smtClean="0">
                <a:solidFill>
                  <a:srgbClr val="2C2F34"/>
                </a:solidFill>
                <a:effectLst/>
                <a:latin typeface="Roboto Condensed"/>
              </a:rPr>
              <a:t>	gülen, bakan, gelen, giden, gezen, yazan, 	bozan, çalışan, kazanan…</a:t>
            </a:r>
          </a:p>
          <a:p>
            <a:pPr>
              <a:lnSpc>
                <a:spcPct val="170000"/>
              </a:lnSpc>
              <a:spcBef>
                <a:spcPts val="0"/>
              </a:spcBef>
            </a:pPr>
            <a:r>
              <a:rPr lang="tr-TR" b="1" i="0" u="none" strike="noStrike" dirty="0" smtClean="0">
                <a:solidFill>
                  <a:srgbClr val="FFFFFF"/>
                </a:solidFill>
                <a:effectLst/>
                <a:latin typeface="Roboto Condensed"/>
              </a:rPr>
              <a:t>-AsI/-Esİ Yapım Eki:</a:t>
            </a:r>
            <a:endParaRPr lang="tr-TR" b="0" i="0" dirty="0" smtClean="0">
              <a:solidFill>
                <a:srgbClr val="2C2F34"/>
              </a:solidFill>
              <a:effectLst/>
              <a:latin typeface="Roboto Condensed"/>
            </a:endParaRPr>
          </a:p>
          <a:p>
            <a:pPr marL="0" indent="0">
              <a:lnSpc>
                <a:spcPct val="170000"/>
              </a:lnSpc>
              <a:spcBef>
                <a:spcPts val="0"/>
              </a:spcBef>
              <a:buNone/>
            </a:pPr>
            <a:r>
              <a:rPr lang="tr-TR" b="1" i="0" dirty="0" smtClean="0">
                <a:solidFill>
                  <a:srgbClr val="2C2F34"/>
                </a:solidFill>
                <a:effectLst/>
                <a:latin typeface="Roboto Condensed"/>
              </a:rPr>
              <a:t>* Sıfat ve isim yapar:</a:t>
            </a:r>
            <a:endParaRPr lang="tr-TR" b="0" i="0" dirty="0" smtClean="0">
              <a:solidFill>
                <a:srgbClr val="2C2F34"/>
              </a:solidFill>
              <a:effectLst/>
              <a:latin typeface="Roboto Condensed"/>
            </a:endParaRPr>
          </a:p>
          <a:p>
            <a:pPr marL="0" indent="0">
              <a:lnSpc>
                <a:spcPct val="170000"/>
              </a:lnSpc>
              <a:spcBef>
                <a:spcPts val="0"/>
              </a:spcBef>
              <a:buNone/>
            </a:pPr>
            <a:r>
              <a:rPr lang="tr-TR" b="0" i="0" dirty="0" smtClean="0">
                <a:solidFill>
                  <a:srgbClr val="2C2F34"/>
                </a:solidFill>
                <a:effectLst/>
                <a:latin typeface="Roboto Condensed"/>
              </a:rPr>
              <a:t>	Ölesi-m gelir,</a:t>
            </a:r>
          </a:p>
          <a:p>
            <a:pPr marL="0" indent="0">
              <a:lnSpc>
                <a:spcPct val="170000"/>
              </a:lnSpc>
              <a:spcBef>
                <a:spcPts val="0"/>
              </a:spcBef>
              <a:buNone/>
            </a:pPr>
            <a:r>
              <a:rPr lang="tr-TR" b="0" i="0" dirty="0" smtClean="0">
                <a:solidFill>
                  <a:srgbClr val="2C2F34"/>
                </a:solidFill>
                <a:effectLst/>
                <a:latin typeface="Roboto Condensed"/>
              </a:rPr>
              <a:t>	Yok olası adam, kırılası eller</a:t>
            </a:r>
          </a:p>
          <a:p>
            <a:pPr marL="0" indent="0">
              <a:lnSpc>
                <a:spcPct val="170000"/>
              </a:lnSpc>
              <a:spcBef>
                <a:spcPts val="0"/>
              </a:spcBef>
              <a:buNone/>
            </a:pPr>
            <a:r>
              <a:rPr lang="tr-TR" b="0" i="0" dirty="0" smtClean="0">
                <a:solidFill>
                  <a:srgbClr val="2C2F34"/>
                </a:solidFill>
                <a:effectLst/>
                <a:latin typeface="Roboto Condensed"/>
              </a:rPr>
              <a:t>	Öpülesi, geberesi, ölesi, bakılası…</a:t>
            </a:r>
          </a:p>
          <a:p>
            <a:endParaRPr lang="tr-TR" dirty="0"/>
          </a:p>
        </p:txBody>
      </p:sp>
    </p:spTree>
    <p:extLst>
      <p:ext uri="{BB962C8B-B14F-4D97-AF65-F5344CB8AC3E}">
        <p14:creationId xmlns:p14="http://schemas.microsoft.com/office/powerpoint/2010/main" val="124218112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7500" lnSpcReduction="20000"/>
          </a:bodyPr>
          <a:lstStyle/>
          <a:p>
            <a:pPr marL="0" indent="0">
              <a:lnSpc>
                <a:spcPct val="170000"/>
              </a:lnSpc>
              <a:spcBef>
                <a:spcPts val="0"/>
              </a:spcBef>
              <a:buNone/>
            </a:pPr>
            <a:r>
              <a:rPr lang="tr-TR" dirty="0" smtClean="0"/>
              <a:t>	</a:t>
            </a:r>
            <a:r>
              <a:rPr lang="tr-TR" dirty="0" smtClean="0">
                <a:solidFill>
                  <a:srgbClr val="FF0000"/>
                </a:solidFill>
              </a:rPr>
              <a:t>Sıfat-fiil ekleri: </a:t>
            </a:r>
            <a:r>
              <a:rPr lang="tr-TR" dirty="0" smtClean="0"/>
              <a:t>Sıfat-fiil ekleri de mastar ekleri gibi fiilden isim ve sıfat yapan işlek eklerdir:</a:t>
            </a:r>
          </a:p>
          <a:p>
            <a:pPr marL="0" indent="0">
              <a:lnSpc>
                <a:spcPct val="170000"/>
              </a:lnSpc>
              <a:spcBef>
                <a:spcPts val="0"/>
              </a:spcBef>
              <a:buNone/>
            </a:pPr>
            <a:r>
              <a:rPr lang="tr-TR" dirty="0" smtClean="0"/>
              <a:t>	</a:t>
            </a:r>
            <a:r>
              <a:rPr lang="tr-TR" dirty="0" smtClean="0">
                <a:solidFill>
                  <a:srgbClr val="FF0000"/>
                </a:solidFill>
              </a:rPr>
              <a:t>-An/-En Yapım Eki:</a:t>
            </a:r>
            <a:endParaRPr lang="tr-TR" dirty="0" smtClean="0"/>
          </a:p>
          <a:p>
            <a:pPr marL="0" indent="0">
              <a:lnSpc>
                <a:spcPct val="170000"/>
              </a:lnSpc>
              <a:spcBef>
                <a:spcPts val="0"/>
              </a:spcBef>
              <a:buNone/>
            </a:pPr>
            <a:r>
              <a:rPr lang="tr-TR" dirty="0" smtClean="0"/>
              <a:t>	* Fiili yapanı, edeni bildirir. İsim ve sıfat yapar:</a:t>
            </a:r>
          </a:p>
          <a:p>
            <a:pPr marL="0" indent="0">
              <a:lnSpc>
                <a:spcPct val="170000"/>
              </a:lnSpc>
              <a:spcBef>
                <a:spcPts val="0"/>
              </a:spcBef>
              <a:buNone/>
            </a:pPr>
            <a:r>
              <a:rPr lang="tr-TR" dirty="0" smtClean="0"/>
              <a:t>gülen, bakan, gelen, giden, gezen, yazan, bozan, çalışan, kazanan…</a:t>
            </a:r>
          </a:p>
          <a:p>
            <a:pPr marL="0" indent="0">
              <a:lnSpc>
                <a:spcPct val="170000"/>
              </a:lnSpc>
              <a:spcBef>
                <a:spcPts val="0"/>
              </a:spcBef>
              <a:buNone/>
            </a:pPr>
            <a:endParaRPr lang="tr-TR" dirty="0" smtClean="0"/>
          </a:p>
          <a:p>
            <a:pPr marL="0" indent="0">
              <a:lnSpc>
                <a:spcPct val="170000"/>
              </a:lnSpc>
              <a:spcBef>
                <a:spcPts val="0"/>
              </a:spcBef>
              <a:buNone/>
            </a:pPr>
            <a:r>
              <a:rPr lang="tr-TR" dirty="0" smtClean="0">
                <a:solidFill>
                  <a:srgbClr val="FF0000"/>
                </a:solidFill>
              </a:rPr>
              <a:t>	-AsI/-Esİ Yapım Eki:</a:t>
            </a:r>
            <a:endParaRPr lang="tr-TR" dirty="0" smtClean="0"/>
          </a:p>
          <a:p>
            <a:pPr marL="0" indent="0">
              <a:lnSpc>
                <a:spcPct val="170000"/>
              </a:lnSpc>
              <a:spcBef>
                <a:spcPts val="0"/>
              </a:spcBef>
              <a:buNone/>
            </a:pPr>
            <a:r>
              <a:rPr lang="tr-TR" dirty="0" smtClean="0"/>
              <a:t>	* Sıfat ve isim yapar:</a:t>
            </a:r>
          </a:p>
          <a:p>
            <a:pPr marL="0" indent="0">
              <a:lnSpc>
                <a:spcPct val="170000"/>
              </a:lnSpc>
              <a:spcBef>
                <a:spcPts val="0"/>
              </a:spcBef>
              <a:buNone/>
            </a:pPr>
            <a:r>
              <a:rPr lang="tr-TR" dirty="0" smtClean="0"/>
              <a:t>	Ölesi-m gelir,</a:t>
            </a:r>
          </a:p>
          <a:p>
            <a:pPr marL="0" indent="0">
              <a:lnSpc>
                <a:spcPct val="170000"/>
              </a:lnSpc>
              <a:spcBef>
                <a:spcPts val="0"/>
              </a:spcBef>
              <a:buNone/>
            </a:pPr>
            <a:r>
              <a:rPr lang="tr-TR" dirty="0" smtClean="0"/>
              <a:t>	Yok olası adam, kırılası eller</a:t>
            </a:r>
          </a:p>
          <a:p>
            <a:pPr marL="0" indent="0">
              <a:lnSpc>
                <a:spcPct val="170000"/>
              </a:lnSpc>
              <a:spcBef>
                <a:spcPts val="0"/>
              </a:spcBef>
              <a:buNone/>
            </a:pPr>
            <a:r>
              <a:rPr lang="tr-TR" dirty="0" smtClean="0"/>
              <a:t>	Öpülesi, geberesi, ölesi, bakılası…</a:t>
            </a:r>
            <a:endParaRPr lang="tr-TR" dirty="0"/>
          </a:p>
        </p:txBody>
      </p:sp>
    </p:spTree>
    <p:extLst>
      <p:ext uri="{BB962C8B-B14F-4D97-AF65-F5344CB8AC3E}">
        <p14:creationId xmlns:p14="http://schemas.microsoft.com/office/powerpoint/2010/main" val="357701650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62500" lnSpcReduction="20000"/>
          </a:bodyPr>
          <a:lstStyle/>
          <a:p>
            <a:pPr marL="0" indent="0">
              <a:lnSpc>
                <a:spcPct val="170000"/>
              </a:lnSpc>
              <a:spcBef>
                <a:spcPts val="0"/>
              </a:spcBef>
              <a:buNone/>
            </a:pPr>
            <a:r>
              <a:rPr lang="tr-TR" b="1" dirty="0" smtClean="0">
                <a:solidFill>
                  <a:srgbClr val="FF0000"/>
                </a:solidFill>
                <a:latin typeface="Roboto Condensed"/>
              </a:rPr>
              <a:t>-mAz / mEz Yapım Eki</a:t>
            </a:r>
          </a:p>
          <a:p>
            <a:pPr marL="0" indent="0">
              <a:lnSpc>
                <a:spcPct val="170000"/>
              </a:lnSpc>
              <a:spcBef>
                <a:spcPts val="0"/>
              </a:spcBef>
              <a:buNone/>
            </a:pPr>
            <a:r>
              <a:rPr lang="tr-TR" b="1" i="0" dirty="0" smtClean="0">
                <a:solidFill>
                  <a:srgbClr val="2C2F34"/>
                </a:solidFill>
                <a:effectLst/>
                <a:latin typeface="Roboto Condensed"/>
              </a:rPr>
              <a:t>* Olumsuzluk bildirir. -°r’nin olumsuzunu yapar, ama her zaman değil:</a:t>
            </a:r>
            <a:endParaRPr lang="tr-TR" b="0" i="0" dirty="0" smtClean="0">
              <a:solidFill>
                <a:srgbClr val="2C2F34"/>
              </a:solidFill>
              <a:effectLst/>
              <a:latin typeface="Roboto Condensed"/>
            </a:endParaRPr>
          </a:p>
          <a:p>
            <a:pPr marL="0" indent="0">
              <a:lnSpc>
                <a:spcPct val="170000"/>
              </a:lnSpc>
              <a:spcBef>
                <a:spcPts val="0"/>
              </a:spcBef>
              <a:buNone/>
            </a:pPr>
            <a:r>
              <a:rPr lang="tr-TR" b="0" i="0" dirty="0" smtClean="0">
                <a:solidFill>
                  <a:srgbClr val="2C2F34"/>
                </a:solidFill>
                <a:effectLst/>
                <a:latin typeface="Roboto Condensed"/>
              </a:rPr>
              <a:t>	Çıkmaz sokak, olmaz iş, yaramaz çocuk, bilinmez yerler…</a:t>
            </a:r>
          </a:p>
          <a:p>
            <a:pPr marL="0" indent="0">
              <a:lnSpc>
                <a:spcPct val="170000"/>
              </a:lnSpc>
              <a:spcBef>
                <a:spcPts val="0"/>
              </a:spcBef>
              <a:buNone/>
            </a:pPr>
            <a:r>
              <a:rPr lang="tr-TR" b="0" i="0" dirty="0" smtClean="0">
                <a:solidFill>
                  <a:srgbClr val="2C2F34"/>
                </a:solidFill>
                <a:effectLst/>
                <a:latin typeface="Roboto Condensed"/>
              </a:rPr>
              <a:t>	Yılmaz, korkmaz, çıkmaz…</a:t>
            </a:r>
          </a:p>
          <a:p>
            <a:pPr marL="0" indent="0">
              <a:lnSpc>
                <a:spcPct val="170000"/>
              </a:lnSpc>
              <a:spcBef>
                <a:spcPts val="0"/>
              </a:spcBef>
              <a:buNone/>
            </a:pPr>
            <a:r>
              <a:rPr lang="tr-TR" b="0" i="0" dirty="0" smtClean="0">
                <a:solidFill>
                  <a:srgbClr val="2C2F34"/>
                </a:solidFill>
                <a:effectLst/>
                <a:latin typeface="Roboto Condensed"/>
              </a:rPr>
              <a:t>	Ne geçmez zamanmış!</a:t>
            </a:r>
          </a:p>
          <a:p>
            <a:pPr marL="0" indent="0">
              <a:lnSpc>
                <a:spcPct val="170000"/>
              </a:lnSpc>
              <a:spcBef>
                <a:spcPts val="0"/>
              </a:spcBef>
              <a:buNone/>
            </a:pPr>
            <a:endParaRPr lang="tr-TR" b="0" i="0" dirty="0" smtClean="0">
              <a:solidFill>
                <a:srgbClr val="2C2F34"/>
              </a:solidFill>
              <a:effectLst/>
              <a:latin typeface="Roboto Condensed"/>
            </a:endParaRPr>
          </a:p>
          <a:p>
            <a:pPr marL="0" indent="0">
              <a:lnSpc>
                <a:spcPct val="170000"/>
              </a:lnSpc>
              <a:spcBef>
                <a:spcPts val="0"/>
              </a:spcBef>
              <a:buNone/>
            </a:pPr>
            <a:r>
              <a:rPr lang="tr-TR" sz="3100" b="1" dirty="0" smtClean="0">
                <a:solidFill>
                  <a:srgbClr val="FF0000"/>
                </a:solidFill>
                <a:latin typeface="Roboto Condensed"/>
              </a:rPr>
              <a:t>-°r </a:t>
            </a:r>
            <a:r>
              <a:rPr lang="tr-TR" sz="3100" b="1" dirty="0">
                <a:solidFill>
                  <a:srgbClr val="FF0000"/>
                </a:solidFill>
                <a:latin typeface="Roboto Condensed"/>
              </a:rPr>
              <a:t>Y</a:t>
            </a:r>
            <a:r>
              <a:rPr lang="tr-TR" sz="3100" b="1" dirty="0" smtClean="0">
                <a:solidFill>
                  <a:srgbClr val="FF0000"/>
                </a:solidFill>
                <a:latin typeface="Roboto Condensed"/>
              </a:rPr>
              <a:t>apım Eki</a:t>
            </a:r>
            <a:r>
              <a:rPr lang="tr-TR" b="1" i="0" u="none" strike="noStrike" dirty="0" smtClean="0">
                <a:solidFill>
                  <a:srgbClr val="FFFFFF"/>
                </a:solidFill>
                <a:effectLst/>
                <a:latin typeface="Roboto Condensed"/>
              </a:rPr>
              <a:t>Yapım Eki:</a:t>
            </a:r>
            <a:endParaRPr lang="tr-TR" b="0" i="0" dirty="0" smtClean="0">
              <a:solidFill>
                <a:srgbClr val="2C2F34"/>
              </a:solidFill>
              <a:effectLst/>
              <a:latin typeface="Roboto Condensed"/>
            </a:endParaRPr>
          </a:p>
          <a:p>
            <a:pPr marL="0" indent="0">
              <a:lnSpc>
                <a:spcPct val="170000"/>
              </a:lnSpc>
              <a:spcBef>
                <a:spcPts val="0"/>
              </a:spcBef>
              <a:buNone/>
            </a:pPr>
            <a:r>
              <a:rPr lang="tr-TR" b="1" i="0" dirty="0" smtClean="0">
                <a:solidFill>
                  <a:srgbClr val="2C2F34"/>
                </a:solidFill>
                <a:effectLst/>
                <a:latin typeface="Roboto Condensed"/>
              </a:rPr>
              <a:t>* İsim ve sıfat yapar:</a:t>
            </a:r>
            <a:endParaRPr lang="tr-TR" b="0" i="0" dirty="0" smtClean="0">
              <a:solidFill>
                <a:srgbClr val="2C2F34"/>
              </a:solidFill>
              <a:effectLst/>
              <a:latin typeface="Roboto Condensed"/>
            </a:endParaRPr>
          </a:p>
          <a:p>
            <a:pPr marL="0" indent="0">
              <a:lnSpc>
                <a:spcPct val="170000"/>
              </a:lnSpc>
              <a:spcBef>
                <a:spcPts val="0"/>
              </a:spcBef>
              <a:buNone/>
            </a:pPr>
            <a:r>
              <a:rPr lang="tr-TR" b="0" i="0" dirty="0" smtClean="0">
                <a:solidFill>
                  <a:srgbClr val="2C2F34"/>
                </a:solidFill>
                <a:effectLst/>
                <a:latin typeface="Roboto Condensed"/>
              </a:rPr>
              <a:t>	okur yazar, yazar kasa, bilir kişi, gelir gider, keser, güler yüz…</a:t>
            </a:r>
          </a:p>
          <a:p>
            <a:pPr marL="0" indent="0">
              <a:lnSpc>
                <a:spcPct val="170000"/>
              </a:lnSpc>
              <a:spcBef>
                <a:spcPts val="0"/>
              </a:spcBef>
              <a:buNone/>
            </a:pPr>
            <a:endParaRPr lang="tr-TR" b="0" i="0" dirty="0" smtClean="0">
              <a:solidFill>
                <a:srgbClr val="2C2F34"/>
              </a:solidFill>
              <a:effectLst/>
              <a:latin typeface="Roboto Condensed"/>
            </a:endParaRPr>
          </a:p>
          <a:p>
            <a:pPr marL="0" indent="0">
              <a:lnSpc>
                <a:spcPct val="170000"/>
              </a:lnSpc>
              <a:spcBef>
                <a:spcPts val="0"/>
              </a:spcBef>
              <a:buNone/>
            </a:pPr>
            <a:r>
              <a:rPr lang="tr-TR" b="1" dirty="0" smtClean="0">
                <a:solidFill>
                  <a:srgbClr val="FF0000"/>
                </a:solidFill>
                <a:latin typeface="Roboto Condensed"/>
              </a:rPr>
              <a:t>-dİk Yapım Eki</a:t>
            </a:r>
            <a:endParaRPr lang="tr-TR" b="1" i="0" dirty="0" smtClean="0">
              <a:solidFill>
                <a:srgbClr val="FF0000"/>
              </a:solidFill>
              <a:effectLst/>
              <a:latin typeface="Roboto Condensed"/>
            </a:endParaRPr>
          </a:p>
          <a:p>
            <a:pPr marL="0" indent="0">
              <a:lnSpc>
                <a:spcPct val="170000"/>
              </a:lnSpc>
              <a:spcBef>
                <a:spcPts val="0"/>
              </a:spcBef>
              <a:buNone/>
            </a:pPr>
            <a:r>
              <a:rPr lang="tr-TR" b="1" i="0" dirty="0" smtClean="0">
                <a:solidFill>
                  <a:srgbClr val="2C2F34"/>
                </a:solidFill>
                <a:effectLst/>
                <a:latin typeface="Roboto Condensed"/>
              </a:rPr>
              <a:t>* İsim ve sıfat yapar:</a:t>
            </a:r>
            <a:endParaRPr lang="tr-TR" b="0" i="0" dirty="0" smtClean="0">
              <a:solidFill>
                <a:srgbClr val="2C2F34"/>
              </a:solidFill>
              <a:effectLst/>
              <a:latin typeface="Roboto Condensed"/>
            </a:endParaRPr>
          </a:p>
          <a:p>
            <a:pPr marL="0" indent="0">
              <a:lnSpc>
                <a:spcPct val="170000"/>
              </a:lnSpc>
              <a:spcBef>
                <a:spcPts val="0"/>
              </a:spcBef>
              <a:buNone/>
            </a:pPr>
            <a:r>
              <a:rPr lang="tr-TR" b="0" i="0" dirty="0" smtClean="0">
                <a:solidFill>
                  <a:srgbClr val="2C2F34"/>
                </a:solidFill>
                <a:effectLst/>
                <a:latin typeface="Roboto Condensed"/>
              </a:rPr>
              <a:t>	tanıdıklar, tanıdık kişiler, olmadık iş, beklenmedik bir anda, sevin-diğ-imiz…</a:t>
            </a:r>
          </a:p>
        </p:txBody>
      </p:sp>
    </p:spTree>
    <p:extLst>
      <p:ext uri="{BB962C8B-B14F-4D97-AF65-F5344CB8AC3E}">
        <p14:creationId xmlns:p14="http://schemas.microsoft.com/office/powerpoint/2010/main" val="249914524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25000" lnSpcReduction="20000"/>
          </a:bodyPr>
          <a:lstStyle/>
          <a:p>
            <a:pPr marL="0" indent="0" algn="just">
              <a:lnSpc>
                <a:spcPct val="170000"/>
              </a:lnSpc>
              <a:spcBef>
                <a:spcPts val="0"/>
              </a:spcBef>
              <a:buNone/>
            </a:pPr>
            <a:r>
              <a:rPr lang="tr-TR" sz="6000" b="1" i="0" dirty="0" smtClean="0">
                <a:solidFill>
                  <a:srgbClr val="FF0000"/>
                </a:solidFill>
                <a:effectLst/>
                <a:latin typeface="Roboto Condensed"/>
              </a:rPr>
              <a:t>-EcEk Yapım Eki:</a:t>
            </a:r>
          </a:p>
          <a:p>
            <a:pPr marL="0" indent="0" algn="just">
              <a:lnSpc>
                <a:spcPct val="170000"/>
              </a:lnSpc>
              <a:spcBef>
                <a:spcPts val="0"/>
              </a:spcBef>
              <a:buNone/>
            </a:pPr>
            <a:r>
              <a:rPr lang="tr-TR" sz="6000" b="1" i="0" dirty="0" smtClean="0">
                <a:solidFill>
                  <a:srgbClr val="2C2F34"/>
                </a:solidFill>
                <a:effectLst/>
                <a:latin typeface="Roboto Condensed"/>
              </a:rPr>
              <a:t>* İsim ve sıfat yapar:</a:t>
            </a:r>
            <a:endParaRPr lang="tr-TR" sz="6000" b="0" i="0" dirty="0" smtClean="0">
              <a:solidFill>
                <a:srgbClr val="2C2F34"/>
              </a:solidFill>
              <a:effectLst/>
              <a:latin typeface="Roboto Condensed"/>
            </a:endParaRPr>
          </a:p>
          <a:p>
            <a:pPr marL="0" indent="0" algn="just">
              <a:lnSpc>
                <a:spcPct val="170000"/>
              </a:lnSpc>
              <a:spcBef>
                <a:spcPts val="0"/>
              </a:spcBef>
              <a:buNone/>
            </a:pPr>
            <a:r>
              <a:rPr lang="tr-TR" sz="6000" b="0" i="0" dirty="0" smtClean="0">
                <a:solidFill>
                  <a:srgbClr val="2C2F34"/>
                </a:solidFill>
                <a:effectLst/>
                <a:latin typeface="Roboto Condensed"/>
              </a:rPr>
              <a:t>	alacak(lı), yakacak, yiyecek, giyecek, içecek(lerimiz), gelecek zaman, içecek su, akacak kan, 	gelecek(ten haber ver-), olacak iş mi?…</a:t>
            </a:r>
          </a:p>
          <a:p>
            <a:pPr algn="just">
              <a:lnSpc>
                <a:spcPct val="170000"/>
              </a:lnSpc>
              <a:spcBef>
                <a:spcPts val="0"/>
              </a:spcBef>
            </a:pPr>
            <a:r>
              <a:rPr lang="tr-TR" sz="6000" b="1" i="0" u="none" strike="noStrike" dirty="0" smtClean="0">
                <a:solidFill>
                  <a:srgbClr val="FFFFFF"/>
                </a:solidFill>
                <a:effectLst/>
                <a:latin typeface="Roboto Condensed"/>
              </a:rPr>
              <a:t>--mİş Yapım Eki:</a:t>
            </a:r>
            <a:endParaRPr lang="tr-TR" sz="6000" b="0" i="0" dirty="0" smtClean="0">
              <a:solidFill>
                <a:srgbClr val="2C2F34"/>
              </a:solidFill>
              <a:effectLst/>
              <a:latin typeface="Roboto Condensed"/>
            </a:endParaRPr>
          </a:p>
          <a:p>
            <a:pPr marL="0" indent="0" algn="just">
              <a:lnSpc>
                <a:spcPct val="170000"/>
              </a:lnSpc>
              <a:spcBef>
                <a:spcPts val="0"/>
              </a:spcBef>
              <a:buNone/>
            </a:pPr>
            <a:r>
              <a:rPr lang="tr-TR" sz="6000" b="1" i="0" dirty="0" smtClean="0">
                <a:solidFill>
                  <a:srgbClr val="FF0000"/>
                </a:solidFill>
                <a:effectLst/>
                <a:latin typeface="Roboto Condensed"/>
              </a:rPr>
              <a:t>-mİş Yapım Eki:</a:t>
            </a:r>
          </a:p>
          <a:p>
            <a:pPr marL="0" indent="0" algn="just">
              <a:lnSpc>
                <a:spcPct val="170000"/>
              </a:lnSpc>
              <a:spcBef>
                <a:spcPts val="0"/>
              </a:spcBef>
              <a:buNone/>
            </a:pPr>
            <a:r>
              <a:rPr lang="tr-TR" sz="6000" b="1" i="0" dirty="0" smtClean="0">
                <a:solidFill>
                  <a:srgbClr val="2C2F34"/>
                </a:solidFill>
                <a:effectLst/>
                <a:latin typeface="Roboto Condensed"/>
              </a:rPr>
              <a:t>* İsim ve sıfat yapar:</a:t>
            </a:r>
            <a:endParaRPr lang="tr-TR" sz="6000" b="0" i="0" dirty="0" smtClean="0">
              <a:solidFill>
                <a:srgbClr val="2C2F34"/>
              </a:solidFill>
              <a:effectLst/>
              <a:latin typeface="Roboto Condensed"/>
            </a:endParaRPr>
          </a:p>
          <a:p>
            <a:pPr marL="0" indent="0" algn="just">
              <a:lnSpc>
                <a:spcPct val="170000"/>
              </a:lnSpc>
              <a:spcBef>
                <a:spcPts val="0"/>
              </a:spcBef>
              <a:buNone/>
            </a:pPr>
            <a:r>
              <a:rPr lang="tr-TR" sz="6000" b="0" i="0" dirty="0" smtClean="0">
                <a:solidFill>
                  <a:srgbClr val="2C2F34"/>
                </a:solidFill>
                <a:effectLst/>
                <a:latin typeface="Roboto Condensed"/>
              </a:rPr>
              <a:t>	geçmiş, çok bilmiş, okumuş çocuk, dolmuş, yemiş…</a:t>
            </a:r>
          </a:p>
          <a:p>
            <a:pPr marL="0" indent="0" algn="just">
              <a:lnSpc>
                <a:spcPct val="170000"/>
              </a:lnSpc>
              <a:spcBef>
                <a:spcPts val="0"/>
              </a:spcBef>
              <a:buNone/>
            </a:pPr>
            <a:endParaRPr lang="tr-TR" sz="6000" b="0" i="0" dirty="0" smtClean="0">
              <a:solidFill>
                <a:srgbClr val="2C2F34"/>
              </a:solidFill>
              <a:effectLst/>
              <a:latin typeface="Roboto Condensed"/>
            </a:endParaRPr>
          </a:p>
          <a:p>
            <a:pPr algn="just">
              <a:lnSpc>
                <a:spcPct val="170000"/>
              </a:lnSpc>
              <a:spcBef>
                <a:spcPts val="0"/>
              </a:spcBef>
            </a:pPr>
            <a:r>
              <a:rPr lang="tr-TR" sz="6000" b="1" i="0" dirty="0" smtClean="0">
                <a:solidFill>
                  <a:srgbClr val="2C2F34"/>
                </a:solidFill>
                <a:effectLst/>
                <a:latin typeface="Roboto Condensed"/>
              </a:rPr>
              <a:t>Diğer ekler:</a:t>
            </a:r>
          </a:p>
          <a:p>
            <a:pPr marL="0" indent="0" algn="just">
              <a:lnSpc>
                <a:spcPct val="170000"/>
              </a:lnSpc>
              <a:spcBef>
                <a:spcPts val="0"/>
              </a:spcBef>
              <a:buNone/>
            </a:pPr>
            <a:r>
              <a:rPr lang="tr-TR" sz="6000" b="1" i="0" dirty="0" smtClean="0">
                <a:solidFill>
                  <a:srgbClr val="FF0000"/>
                </a:solidFill>
                <a:effectLst/>
                <a:latin typeface="Roboto Condensed"/>
              </a:rPr>
              <a:t>-İm </a:t>
            </a:r>
            <a:endParaRPr lang="tr-TR" sz="6000" b="0" i="0" dirty="0" smtClean="0">
              <a:solidFill>
                <a:srgbClr val="2C2F34"/>
              </a:solidFill>
              <a:effectLst/>
              <a:latin typeface="Roboto Condensed"/>
            </a:endParaRPr>
          </a:p>
          <a:p>
            <a:pPr marL="0" indent="0" algn="just">
              <a:lnSpc>
                <a:spcPct val="170000"/>
              </a:lnSpc>
              <a:spcBef>
                <a:spcPts val="0"/>
              </a:spcBef>
              <a:buNone/>
            </a:pPr>
            <a:r>
              <a:rPr lang="tr-TR" sz="6000" b="1" dirty="0">
                <a:solidFill>
                  <a:srgbClr val="FFFFFF"/>
                </a:solidFill>
                <a:latin typeface="Roboto Condensed"/>
              </a:rPr>
              <a:t> </a:t>
            </a:r>
            <a:r>
              <a:rPr lang="tr-TR" sz="6000" b="1" i="0" dirty="0" smtClean="0">
                <a:solidFill>
                  <a:srgbClr val="2C2F34"/>
                </a:solidFill>
                <a:effectLst/>
                <a:latin typeface="Roboto Condensed"/>
              </a:rPr>
              <a:t>Eklendiği fiille ilgili hâl, durum, iş ifade eder. O işle ilgili, o işten doğan varlık, eşya, yer isimleri yapar.</a:t>
            </a:r>
            <a:endParaRPr lang="tr-TR" sz="6000" b="0" i="0" dirty="0" smtClean="0">
              <a:solidFill>
                <a:srgbClr val="2C2F34"/>
              </a:solidFill>
              <a:effectLst/>
              <a:latin typeface="Roboto Condensed"/>
            </a:endParaRPr>
          </a:p>
          <a:p>
            <a:pPr marL="0" indent="0" algn="just">
              <a:lnSpc>
                <a:spcPct val="170000"/>
              </a:lnSpc>
              <a:spcBef>
                <a:spcPts val="0"/>
              </a:spcBef>
              <a:buNone/>
            </a:pPr>
            <a:r>
              <a:rPr lang="tr-TR" sz="6000" b="0" i="0" dirty="0" smtClean="0">
                <a:solidFill>
                  <a:srgbClr val="2C2F34"/>
                </a:solidFill>
                <a:effectLst/>
                <a:latin typeface="Roboto Condensed"/>
              </a:rPr>
              <a:t>	alım, satım, atım, yatırım, seçim, ölüm, yıkım, verim, biçim, giyim, kuşam, takım, kavram, 	üretim, bölüm, çözüm, uyum, çekim, (bir) yudum (su) …</a:t>
            </a:r>
          </a:p>
          <a:p>
            <a:pPr marL="0" indent="0" algn="just">
              <a:lnSpc>
                <a:spcPct val="170000"/>
              </a:lnSpc>
              <a:spcBef>
                <a:spcPts val="0"/>
              </a:spcBef>
              <a:buNone/>
            </a:pPr>
            <a:r>
              <a:rPr lang="tr-TR" sz="6000" b="1" i="0" dirty="0" smtClean="0">
                <a:solidFill>
                  <a:srgbClr val="FF0000"/>
                </a:solidFill>
                <a:effectLst/>
                <a:latin typeface="Roboto Condensed"/>
              </a:rPr>
              <a:t>-Gİ</a:t>
            </a:r>
          </a:p>
          <a:p>
            <a:pPr marL="0" indent="0" algn="just">
              <a:lnSpc>
                <a:spcPct val="170000"/>
              </a:lnSpc>
              <a:spcBef>
                <a:spcPts val="0"/>
              </a:spcBef>
              <a:buNone/>
            </a:pPr>
            <a:r>
              <a:rPr lang="tr-TR" sz="6000" b="1" i="0" dirty="0" smtClean="0">
                <a:solidFill>
                  <a:srgbClr val="2C2F34"/>
                </a:solidFill>
                <a:effectLst/>
                <a:latin typeface="Roboto Condensed"/>
              </a:rPr>
              <a:t>Fiilin bildirdiği hareketle ilgili çeşitli nesneleri karşılayan isimler yapar:</a:t>
            </a:r>
            <a:endParaRPr lang="tr-TR" sz="6000" b="0" i="0" dirty="0" smtClean="0">
              <a:solidFill>
                <a:srgbClr val="2C2F34"/>
              </a:solidFill>
              <a:effectLst/>
              <a:latin typeface="Roboto Condensed"/>
            </a:endParaRPr>
          </a:p>
          <a:p>
            <a:pPr marL="0" indent="0" algn="just">
              <a:lnSpc>
                <a:spcPct val="170000"/>
              </a:lnSpc>
              <a:spcBef>
                <a:spcPts val="0"/>
              </a:spcBef>
              <a:buNone/>
            </a:pPr>
            <a:r>
              <a:rPr lang="tr-TR" sz="6000" b="0" i="0" dirty="0" smtClean="0">
                <a:solidFill>
                  <a:srgbClr val="2C2F34"/>
                </a:solidFill>
                <a:effectLst/>
                <a:latin typeface="Roboto Condensed"/>
              </a:rPr>
              <a:t>	sevgi, saygı, görgü, bilgi, duygu, örgü, sergi, vergi, övgü, algı, tutku, uyku, biçki, baskı, içki, 	atkı, keski…</a:t>
            </a:r>
          </a:p>
          <a:p>
            <a:pPr algn="just">
              <a:lnSpc>
                <a:spcPct val="170000"/>
              </a:lnSpc>
              <a:spcBef>
                <a:spcPts val="0"/>
              </a:spcBef>
            </a:pPr>
            <a:r>
              <a:rPr lang="tr-TR" b="1" i="0" u="none" strike="noStrike" dirty="0" smtClean="0">
                <a:solidFill>
                  <a:srgbClr val="FFFFFF"/>
                </a:solidFill>
                <a:effectLst/>
                <a:latin typeface="Roboto Condensed"/>
              </a:rPr>
              <a:t>-Gİn</a:t>
            </a:r>
            <a:endParaRPr lang="tr-TR" b="0" i="0" dirty="0" smtClean="0">
              <a:solidFill>
                <a:srgbClr val="2C2F34"/>
              </a:solidFill>
              <a:effectLst/>
              <a:latin typeface="Roboto Condensed"/>
            </a:endParaRPr>
          </a:p>
          <a:p>
            <a:endParaRPr lang="tr-TR" b="0" i="0" dirty="0" smtClean="0">
              <a:solidFill>
                <a:srgbClr val="FF0000"/>
              </a:solidFill>
              <a:effectLst/>
              <a:latin typeface="Roboto Condensed"/>
            </a:endParaRPr>
          </a:p>
          <a:p>
            <a:endParaRPr lang="tr-TR" dirty="0"/>
          </a:p>
        </p:txBody>
      </p:sp>
    </p:spTree>
    <p:extLst>
      <p:ext uri="{BB962C8B-B14F-4D97-AF65-F5344CB8AC3E}">
        <p14:creationId xmlns:p14="http://schemas.microsoft.com/office/powerpoint/2010/main" val="176564449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a:bodyPr>
          <a:lstStyle/>
          <a:p>
            <a:pPr lvl="0" algn="just">
              <a:lnSpc>
                <a:spcPct val="160000"/>
              </a:lnSpc>
              <a:spcBef>
                <a:spcPts val="0"/>
              </a:spcBef>
            </a:pPr>
            <a:r>
              <a:rPr lang="tr-TR" sz="1600" b="1" dirty="0" smtClean="0">
                <a:solidFill>
                  <a:srgbClr val="FFFFFF"/>
                </a:solidFill>
                <a:latin typeface="Roboto Condensed"/>
              </a:rPr>
              <a:t>-</a:t>
            </a:r>
            <a:r>
              <a:rPr lang="tr-TR" sz="1600" b="1" dirty="0">
                <a:solidFill>
                  <a:srgbClr val="FFFFFF"/>
                </a:solidFill>
                <a:latin typeface="Roboto Condensed"/>
              </a:rPr>
              <a:t>Gİn</a:t>
            </a:r>
            <a:endParaRPr lang="tr-TR" sz="1600" dirty="0">
              <a:solidFill>
                <a:srgbClr val="2C2F34"/>
              </a:solidFill>
              <a:latin typeface="Roboto Condensed"/>
            </a:endParaRPr>
          </a:p>
          <a:p>
            <a:pPr marL="0" indent="0">
              <a:lnSpc>
                <a:spcPct val="160000"/>
              </a:lnSpc>
              <a:spcBef>
                <a:spcPts val="0"/>
              </a:spcBef>
              <a:buNone/>
            </a:pPr>
            <a:r>
              <a:rPr lang="tr-TR" sz="1600" b="1" dirty="0" smtClean="0">
                <a:solidFill>
                  <a:srgbClr val="FF0000"/>
                </a:solidFill>
                <a:latin typeface="Roboto Condensed"/>
              </a:rPr>
              <a:t>-Gin</a:t>
            </a:r>
          </a:p>
          <a:p>
            <a:pPr marL="0" indent="0">
              <a:lnSpc>
                <a:spcPct val="160000"/>
              </a:lnSpc>
              <a:spcBef>
                <a:spcPts val="0"/>
              </a:spcBef>
              <a:buNone/>
            </a:pPr>
            <a:r>
              <a:rPr lang="tr-TR" sz="1600" b="1" i="0" dirty="0" smtClean="0">
                <a:solidFill>
                  <a:srgbClr val="2C2F34"/>
                </a:solidFill>
                <a:effectLst/>
                <a:latin typeface="Roboto Condensed"/>
              </a:rPr>
              <a:t>Anlama büyüme ve aşırılık katar; yapanı, olanı bildirir; yapılan nesneyi veya işi karşılar. Sıfat, isim ve zarf türetir:</a:t>
            </a:r>
            <a:endParaRPr lang="tr-TR" sz="1600" b="0" i="0" dirty="0" smtClean="0">
              <a:solidFill>
                <a:srgbClr val="2C2F34"/>
              </a:solidFill>
              <a:effectLst/>
              <a:latin typeface="Roboto Condensed"/>
            </a:endParaRPr>
          </a:p>
          <a:p>
            <a:pPr marL="0" indent="0">
              <a:lnSpc>
                <a:spcPct val="160000"/>
              </a:lnSpc>
              <a:spcBef>
                <a:spcPts val="0"/>
              </a:spcBef>
              <a:buNone/>
            </a:pPr>
            <a:r>
              <a:rPr lang="tr-TR" sz="1600" b="0" i="0" dirty="0" smtClean="0">
                <a:solidFill>
                  <a:srgbClr val="2C2F34"/>
                </a:solidFill>
                <a:effectLst/>
                <a:latin typeface="Roboto Condensed"/>
              </a:rPr>
              <a:t>	dalgın, azgın, kızgın, kırgın, salgın, baygın, bilgin, ergin, bezgin, durgun, olgun, soygun, 	vurgun, baskın, seçkin, pişkin, yetişkin, tutkun, küskün…</a:t>
            </a:r>
          </a:p>
          <a:p>
            <a:pPr marL="0" indent="0">
              <a:lnSpc>
                <a:spcPct val="160000"/>
              </a:lnSpc>
              <a:spcBef>
                <a:spcPts val="0"/>
              </a:spcBef>
              <a:buNone/>
            </a:pPr>
            <a:r>
              <a:rPr lang="tr-TR" sz="1600" dirty="0">
                <a:solidFill>
                  <a:srgbClr val="2C2F34"/>
                </a:solidFill>
                <a:latin typeface="Roboto Condensed"/>
              </a:rPr>
              <a:t>	</a:t>
            </a:r>
            <a:r>
              <a:rPr lang="tr-TR" sz="1600" dirty="0" smtClean="0">
                <a:solidFill>
                  <a:srgbClr val="2C2F34"/>
                </a:solidFill>
                <a:latin typeface="Roboto Condensed"/>
              </a:rPr>
              <a:t>	</a:t>
            </a:r>
            <a:r>
              <a:rPr lang="tr-TR" sz="1600" b="0" i="0" dirty="0" smtClean="0">
                <a:solidFill>
                  <a:srgbClr val="2C2F34"/>
                </a:solidFill>
                <a:effectLst/>
                <a:latin typeface="Roboto Condensed"/>
              </a:rPr>
              <a:t>Keskin sirke, olgun davrandı, soygun yapılmadı…</a:t>
            </a:r>
            <a:endParaRPr lang="tr-TR" sz="1600" dirty="0">
              <a:solidFill>
                <a:srgbClr val="FF0000"/>
              </a:solidFill>
              <a:latin typeface="Roboto Condensed"/>
            </a:endParaRPr>
          </a:p>
          <a:p>
            <a:pPr marL="0" indent="0">
              <a:lnSpc>
                <a:spcPct val="160000"/>
              </a:lnSpc>
              <a:spcBef>
                <a:spcPts val="0"/>
              </a:spcBef>
              <a:buNone/>
            </a:pPr>
            <a:r>
              <a:rPr lang="tr-TR" sz="1600" b="1" dirty="0" smtClean="0">
                <a:solidFill>
                  <a:srgbClr val="FF0000"/>
                </a:solidFill>
                <a:latin typeface="Roboto Condensed"/>
              </a:rPr>
              <a:t>-l</a:t>
            </a:r>
          </a:p>
          <a:p>
            <a:pPr marL="0" indent="0">
              <a:buNone/>
            </a:pPr>
            <a:r>
              <a:rPr lang="tr-TR" sz="1600" b="1" i="0" dirty="0" smtClean="0">
                <a:solidFill>
                  <a:srgbClr val="2C2F34"/>
                </a:solidFill>
                <a:effectLst/>
                <a:latin typeface="Roboto Condensed"/>
              </a:rPr>
              <a:t>İsim ve sıfat türetir:</a:t>
            </a:r>
            <a:endParaRPr lang="tr-TR" sz="1600" b="0" i="0" dirty="0" smtClean="0">
              <a:solidFill>
                <a:srgbClr val="2C2F34"/>
              </a:solidFill>
              <a:effectLst/>
              <a:latin typeface="Roboto Condensed"/>
            </a:endParaRPr>
          </a:p>
          <a:p>
            <a:pPr marL="0" indent="0">
              <a:buNone/>
            </a:pPr>
            <a:r>
              <a:rPr lang="tr-TR" sz="1600" b="0" i="0" dirty="0" smtClean="0">
                <a:solidFill>
                  <a:srgbClr val="2C2F34"/>
                </a:solidFill>
                <a:effectLst/>
                <a:latin typeface="Roboto Condensed"/>
              </a:rPr>
              <a:t>	yazı, sıkı, yapı, ölü, korku, batı, gezi, bölü, koşu, doğu, artı, tartı, sürü, örtü, çeki, duru...</a:t>
            </a:r>
          </a:p>
          <a:p>
            <a:pPr marL="0" indent="0">
              <a:buNone/>
            </a:pPr>
            <a:r>
              <a:rPr lang="tr-TR" sz="1600" b="0" i="0" dirty="0" smtClean="0">
                <a:solidFill>
                  <a:srgbClr val="2C2F34"/>
                </a:solidFill>
                <a:effectLst/>
                <a:latin typeface="Roboto Condensed"/>
              </a:rPr>
              <a:t>	Korkunun ecele faydası yok.</a:t>
            </a:r>
          </a:p>
          <a:p>
            <a:pPr marL="0" indent="0">
              <a:buNone/>
            </a:pPr>
            <a:r>
              <a:rPr lang="tr-TR" sz="1600" b="0" i="0" dirty="0" smtClean="0">
                <a:solidFill>
                  <a:srgbClr val="2C2F34"/>
                </a:solidFill>
                <a:effectLst/>
                <a:latin typeface="Roboto Condensed"/>
              </a:rPr>
              <a:t>	Doğuyu, batıyı karıştırdık.</a:t>
            </a:r>
          </a:p>
          <a:p>
            <a:pPr marL="0" indent="0">
              <a:buNone/>
            </a:pPr>
            <a:r>
              <a:rPr lang="tr-TR" sz="1600" b="0" i="0" dirty="0" smtClean="0">
                <a:solidFill>
                  <a:srgbClr val="2C2F34"/>
                </a:solidFill>
                <a:effectLst/>
                <a:latin typeface="Roboto Condensed"/>
              </a:rPr>
              <a:t>	Ölü balıklar suyun yüzündeydi.</a:t>
            </a:r>
          </a:p>
          <a:p>
            <a:pPr marL="0" indent="0">
              <a:buNone/>
            </a:pPr>
            <a:r>
              <a:rPr lang="tr-TR" sz="1600" b="0" i="0" dirty="0" smtClean="0">
                <a:solidFill>
                  <a:srgbClr val="2C2F34"/>
                </a:solidFill>
                <a:effectLst/>
                <a:latin typeface="Roboto Condensed"/>
              </a:rPr>
              <a:t>	Yurdun batı tarafı soğuyacak.</a:t>
            </a:r>
          </a:p>
          <a:p>
            <a:pPr>
              <a:lnSpc>
                <a:spcPct val="160000"/>
              </a:lnSpc>
              <a:spcBef>
                <a:spcPts val="0"/>
              </a:spcBef>
            </a:pPr>
            <a:endParaRPr lang="tr-TR" sz="1600" dirty="0">
              <a:latin typeface="Roboto Condensed"/>
            </a:endParaRPr>
          </a:p>
        </p:txBody>
      </p:sp>
    </p:spTree>
    <p:extLst>
      <p:ext uri="{BB962C8B-B14F-4D97-AF65-F5344CB8AC3E}">
        <p14:creationId xmlns:p14="http://schemas.microsoft.com/office/powerpoint/2010/main" val="1306702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 5" descr="Geri dönüşümlü kağıt"/>
          <p:cNvSpPr>
            <a:spLocks noGrp="1" noChangeArrowheads="1"/>
          </p:cNvSpPr>
          <p:nvPr>
            <p:ph type="title"/>
          </p:nvPr>
        </p:nvSpPr>
        <p:spPr bwMode="auto">
          <a:xfrm>
            <a:off x="457200" y="274638"/>
            <a:ext cx="8229600" cy="1143000"/>
          </a:xfrm>
          <a:prstGeom prst="ellipse">
            <a:avLst/>
          </a:prstGeom>
          <a:blipFill dpi="0" rotWithShape="1">
            <a:blip r:embed="rId2"/>
            <a:srcRect/>
            <a:tile tx="0" ty="0" sx="100000" sy="100000" flip="none" algn="tl"/>
          </a:blipFill>
          <a:ln w="9525">
            <a:solidFill>
              <a:srgbClr val="000000"/>
            </a:solidFill>
            <a:round/>
            <a:headEnd/>
            <a:tailEnd/>
          </a:ln>
        </p:spPr>
        <p:txBody>
          <a:bodyPr wrap="none" anchor="ctr">
            <a:normAutofit fontScale="90000"/>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tr-TR" b="1" i="0" u="none" strike="noStrike" kern="0" cap="none" spc="0" normalizeH="0" baseline="0" noProof="0" dirty="0" smtClean="0">
                <a:ln>
                  <a:noFill/>
                </a:ln>
                <a:solidFill>
                  <a:srgbClr val="000000"/>
                </a:solidFill>
                <a:effectLst/>
                <a:uLnTx/>
                <a:uFillTx/>
              </a:rPr>
              <a:t>Morfoloji </a:t>
            </a:r>
            <a:r>
              <a:rPr kumimoji="0" lang="tr-TR" b="1" i="0" u="none" strike="noStrike" kern="0" cap="none" spc="0" normalizeH="0" baseline="0" noProof="0" dirty="0" smtClean="0">
                <a:ln>
                  <a:noFill/>
                </a:ln>
                <a:solidFill>
                  <a:sysClr val="windowText" lastClr="000000"/>
                </a:solidFill>
                <a:effectLst/>
                <a:uLnTx/>
                <a:uFillTx/>
              </a:rPr>
              <a:t>(Biçim Bilgisi) </a:t>
            </a:r>
            <a:r>
              <a:rPr kumimoji="0" lang="tr-TR" sz="2800" b="1" i="0" u="none" strike="noStrike" kern="0" cap="none" spc="0" normalizeH="0" baseline="0" noProof="0" dirty="0" smtClean="0">
                <a:ln>
                  <a:noFill/>
                </a:ln>
                <a:solidFill>
                  <a:sysClr val="windowText" lastClr="000000"/>
                </a:solidFill>
                <a:effectLst/>
                <a:uLnTx/>
                <a:uFillTx/>
              </a:rPr>
              <a:t/>
            </a:r>
            <a:br>
              <a:rPr kumimoji="0" lang="tr-TR" sz="2800" b="1" i="0" u="none" strike="noStrike" kern="0" cap="none" spc="0" normalizeH="0" baseline="0" noProof="0" dirty="0" smtClean="0">
                <a:ln>
                  <a:noFill/>
                </a:ln>
                <a:solidFill>
                  <a:sysClr val="windowText" lastClr="000000"/>
                </a:solidFill>
                <a:effectLst/>
                <a:uLnTx/>
                <a:uFillTx/>
              </a:rPr>
            </a:br>
            <a:endParaRPr kumimoji="0" lang="tr-TR" sz="2800" b="1" i="0" u="none" strike="noStrike" kern="0" cap="none" spc="0" normalizeH="0" baseline="0" noProof="0" dirty="0" smtClean="0">
              <a:ln>
                <a:noFill/>
              </a:ln>
              <a:solidFill>
                <a:sysClr val="windowText" lastClr="000000"/>
              </a:solidFill>
              <a:effectLst/>
              <a:uLnTx/>
              <a:uFillTx/>
            </a:endParaRPr>
          </a:p>
        </p:txBody>
      </p:sp>
      <p:sp>
        <p:nvSpPr>
          <p:cNvPr id="4" name="İçerik Yer Tutucusu 3"/>
          <p:cNvSpPr>
            <a:spLocks noGrp="1"/>
          </p:cNvSpPr>
          <p:nvPr>
            <p:ph idx="1"/>
          </p:nvPr>
        </p:nvSpPr>
        <p:spPr>
          <a:xfrm>
            <a:off x="457200" y="2420887"/>
            <a:ext cx="8229600" cy="1512169"/>
          </a:xfrm>
        </p:spPr>
        <p:txBody>
          <a:bodyPr>
            <a:normAutofit fontScale="70000" lnSpcReduction="20000"/>
          </a:bodyPr>
          <a:lstStyle/>
          <a:p>
            <a:pPr lvl="0" algn="just" fontAlgn="base">
              <a:lnSpc>
                <a:spcPct val="160000"/>
              </a:lnSpc>
              <a:spcBef>
                <a:spcPts val="0"/>
              </a:spcBef>
              <a:spcAft>
                <a:spcPct val="0"/>
              </a:spcAft>
              <a:buNone/>
            </a:pPr>
            <a:r>
              <a:rPr lang="tr-TR" sz="3600" b="1" kern="0" dirty="0" smtClean="0">
                <a:solidFill>
                  <a:srgbClr val="800080"/>
                </a:solidFill>
                <a:latin typeface="Times New Roman"/>
              </a:rPr>
              <a:t>Sözcüklerdeki </a:t>
            </a:r>
            <a:r>
              <a:rPr lang="tr-TR" sz="3600" b="1" kern="0" dirty="0">
                <a:solidFill>
                  <a:srgbClr val="800080"/>
                </a:solidFill>
                <a:latin typeface="Times New Roman"/>
              </a:rPr>
              <a:t>kök ve ekleri, bunların kurallı düzenleniş biçimleri ile türetilişlerindeki özellikleri içerir.</a:t>
            </a:r>
            <a:r>
              <a:rPr lang="tr-TR" sz="3600" kern="0" dirty="0">
                <a:solidFill>
                  <a:srgbClr val="000000"/>
                </a:solidFill>
                <a:latin typeface="Times New Roman"/>
              </a:rPr>
              <a:t> </a:t>
            </a:r>
          </a:p>
          <a:p>
            <a:endParaRPr lang="tr-TR" dirty="0"/>
          </a:p>
        </p:txBody>
      </p:sp>
    </p:spTree>
    <p:extLst>
      <p:ext uri="{BB962C8B-B14F-4D97-AF65-F5344CB8AC3E}">
        <p14:creationId xmlns:p14="http://schemas.microsoft.com/office/powerpoint/2010/main" val="296746328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55000" lnSpcReduction="20000"/>
          </a:bodyPr>
          <a:lstStyle/>
          <a:p>
            <a:pPr marL="0" indent="0">
              <a:lnSpc>
                <a:spcPct val="150000"/>
              </a:lnSpc>
              <a:spcBef>
                <a:spcPts val="0"/>
              </a:spcBef>
              <a:buNone/>
            </a:pPr>
            <a:r>
              <a:rPr lang="tr-TR" dirty="0" smtClean="0">
                <a:solidFill>
                  <a:srgbClr val="FF0000"/>
                </a:solidFill>
              </a:rPr>
              <a:t>-İcİ</a:t>
            </a:r>
          </a:p>
          <a:p>
            <a:pPr marL="0" indent="0">
              <a:lnSpc>
                <a:spcPct val="150000"/>
              </a:lnSpc>
              <a:spcBef>
                <a:spcPts val="0"/>
              </a:spcBef>
              <a:buNone/>
            </a:pPr>
            <a:r>
              <a:rPr lang="tr-TR" b="1" i="0" dirty="0" smtClean="0">
                <a:solidFill>
                  <a:srgbClr val="2C2F34"/>
                </a:solidFill>
                <a:effectLst/>
                <a:latin typeface="Roboto Condensed"/>
              </a:rPr>
              <a:t>Çokluk, aşırılık, devamlılık bildirir; -En sıfat-fiil eki gibi failin niteliğini bildirir. Sıfat, isim ve zarf yapar:</a:t>
            </a:r>
            <a:endParaRPr lang="tr-TR" b="0" i="0" dirty="0" smtClean="0">
              <a:solidFill>
                <a:srgbClr val="2C2F34"/>
              </a:solidFill>
              <a:effectLst/>
              <a:latin typeface="Roboto Condensed"/>
            </a:endParaRPr>
          </a:p>
          <a:p>
            <a:pPr marL="0" indent="0">
              <a:lnSpc>
                <a:spcPct val="150000"/>
              </a:lnSpc>
              <a:spcBef>
                <a:spcPts val="0"/>
              </a:spcBef>
              <a:buNone/>
            </a:pPr>
            <a:r>
              <a:rPr lang="tr-TR" b="0" i="0" dirty="0" smtClean="0">
                <a:solidFill>
                  <a:srgbClr val="2C2F34"/>
                </a:solidFill>
                <a:effectLst/>
                <a:latin typeface="Roboto Condensed"/>
              </a:rPr>
              <a:t>	kalıcı, vurucu, bilici, alıcı, satıcı, dinleyici, 	görücü, bakıcı, yırtıcı, geçici, 	kurucu, 	yüzücü, gidici, öğren(i)ci, dilen(i)ci…</a:t>
            </a:r>
          </a:p>
          <a:p>
            <a:pPr marL="0" indent="0">
              <a:lnSpc>
                <a:spcPct val="150000"/>
              </a:lnSpc>
              <a:spcBef>
                <a:spcPts val="0"/>
              </a:spcBef>
              <a:buNone/>
            </a:pPr>
            <a:r>
              <a:rPr lang="tr-TR" b="0" i="0" dirty="0" smtClean="0">
                <a:solidFill>
                  <a:srgbClr val="2C2F34"/>
                </a:solidFill>
                <a:effectLst/>
                <a:latin typeface="Roboto Condensed"/>
              </a:rPr>
              <a:t>	Eskiden iyi yüzücü imiş.</a:t>
            </a:r>
          </a:p>
          <a:p>
            <a:pPr marL="457200" lvl="1" indent="0">
              <a:lnSpc>
                <a:spcPct val="170000"/>
              </a:lnSpc>
              <a:spcBef>
                <a:spcPts val="0"/>
              </a:spcBef>
              <a:buNone/>
            </a:pPr>
            <a:r>
              <a:rPr lang="tr-TR" b="0" i="0" dirty="0" smtClean="0">
                <a:solidFill>
                  <a:srgbClr val="2C2F34"/>
                </a:solidFill>
                <a:effectLst/>
                <a:latin typeface="Roboto Condensed"/>
              </a:rPr>
              <a:t>	Okuyucu sayısı günden güne artıyor.</a:t>
            </a:r>
          </a:p>
          <a:p>
            <a:pPr marL="0" indent="0">
              <a:lnSpc>
                <a:spcPct val="170000"/>
              </a:lnSpc>
              <a:spcBef>
                <a:spcPts val="0"/>
              </a:spcBef>
              <a:buNone/>
            </a:pPr>
            <a:r>
              <a:rPr lang="tr-TR" b="0" i="0" dirty="0" smtClean="0">
                <a:solidFill>
                  <a:srgbClr val="2C2F34"/>
                </a:solidFill>
                <a:effectLst/>
                <a:latin typeface="Roboto Condensed"/>
              </a:rPr>
              <a:t>	Bunlar üzücü hareketler.</a:t>
            </a:r>
          </a:p>
          <a:p>
            <a:pPr marL="0" indent="0">
              <a:lnSpc>
                <a:spcPct val="170000"/>
              </a:lnSpc>
              <a:spcBef>
                <a:spcPts val="0"/>
              </a:spcBef>
              <a:buNone/>
            </a:pPr>
            <a:r>
              <a:rPr lang="tr-TR" b="0" i="0" dirty="0" smtClean="0">
                <a:solidFill>
                  <a:srgbClr val="2C2F34"/>
                </a:solidFill>
                <a:effectLst/>
                <a:latin typeface="Roboto Condensed"/>
              </a:rPr>
              <a:t>	Satıcı kadınlar dolaşıyorlar.</a:t>
            </a:r>
          </a:p>
          <a:p>
            <a:pPr marL="0" indent="0">
              <a:lnSpc>
                <a:spcPct val="170000"/>
              </a:lnSpc>
              <a:spcBef>
                <a:spcPts val="0"/>
              </a:spcBef>
              <a:buNone/>
            </a:pPr>
            <a:r>
              <a:rPr lang="tr-TR" b="0" i="0" dirty="0" smtClean="0">
                <a:solidFill>
                  <a:srgbClr val="2C2F34"/>
                </a:solidFill>
                <a:effectLst/>
                <a:latin typeface="Roboto Condensed"/>
              </a:rPr>
              <a:t>	Pek yırtıcı görünüyor/davranıyor.</a:t>
            </a:r>
          </a:p>
          <a:p>
            <a:pPr marL="0" indent="0">
              <a:lnSpc>
                <a:spcPct val="170000"/>
              </a:lnSpc>
              <a:spcBef>
                <a:spcPts val="0"/>
              </a:spcBef>
              <a:buNone/>
            </a:pPr>
            <a:r>
              <a:rPr lang="tr-TR" b="1" i="0" dirty="0" smtClean="0">
                <a:solidFill>
                  <a:srgbClr val="FF0000"/>
                </a:solidFill>
                <a:effectLst/>
                <a:latin typeface="Roboto Condensed"/>
              </a:rPr>
              <a:t>-(ı)k</a:t>
            </a:r>
          </a:p>
          <a:p>
            <a:pPr marL="0" indent="0">
              <a:lnSpc>
                <a:spcPct val="170000"/>
              </a:lnSpc>
              <a:spcBef>
                <a:spcPts val="0"/>
              </a:spcBef>
              <a:buNone/>
            </a:pPr>
            <a:r>
              <a:rPr lang="tr-TR" b="1" i="0" dirty="0" smtClean="0">
                <a:solidFill>
                  <a:srgbClr val="2C2F34"/>
                </a:solidFill>
                <a:effectLst/>
                <a:latin typeface="Roboto Condensed"/>
              </a:rPr>
              <a:t>Fiilde bildirilen harekete uğramış olan veya o hareketten ortaya çıkmış nesneleri karşılayan isimler yapar; bunlar sıfat ve zarf olarak da kullanılır:</a:t>
            </a:r>
            <a:endParaRPr lang="tr-TR" b="0" i="0" dirty="0" smtClean="0">
              <a:solidFill>
                <a:srgbClr val="2C2F34"/>
              </a:solidFill>
              <a:effectLst/>
              <a:latin typeface="Roboto Condensed"/>
            </a:endParaRPr>
          </a:p>
          <a:p>
            <a:pPr marL="0" indent="0">
              <a:lnSpc>
                <a:spcPct val="170000"/>
              </a:lnSpc>
              <a:spcBef>
                <a:spcPts val="0"/>
              </a:spcBef>
              <a:buNone/>
            </a:pPr>
            <a:r>
              <a:rPr lang="tr-TR" b="0" i="0" dirty="0" smtClean="0">
                <a:solidFill>
                  <a:srgbClr val="2C2F34"/>
                </a:solidFill>
                <a:effectLst/>
                <a:latin typeface="Roboto Condensed"/>
              </a:rPr>
              <a:t>	açık kapı, çürük diş, karışık işler,</a:t>
            </a:r>
          </a:p>
          <a:p>
            <a:pPr marL="0" indent="0">
              <a:lnSpc>
                <a:spcPct val="170000"/>
              </a:lnSpc>
              <a:spcBef>
                <a:spcPts val="0"/>
              </a:spcBef>
              <a:buNone/>
            </a:pPr>
            <a:r>
              <a:rPr lang="tr-TR" b="0" i="0" dirty="0" smtClean="0">
                <a:solidFill>
                  <a:srgbClr val="2C2F34"/>
                </a:solidFill>
                <a:effectLst/>
                <a:latin typeface="Roboto Condensed"/>
              </a:rPr>
              <a:t>	hava soğuk,</a:t>
            </a:r>
          </a:p>
          <a:p>
            <a:pPr marL="0" indent="0">
              <a:lnSpc>
                <a:spcPct val="170000"/>
              </a:lnSpc>
              <a:spcBef>
                <a:spcPts val="0"/>
              </a:spcBef>
              <a:buNone/>
            </a:pPr>
            <a:r>
              <a:rPr lang="tr-TR" b="1" i="0" dirty="0" smtClean="0">
                <a:solidFill>
                  <a:srgbClr val="2C2F34"/>
                </a:solidFill>
                <a:effectLst/>
                <a:latin typeface="Roboto Condensed"/>
              </a:rPr>
              <a:t>	</a:t>
            </a:r>
            <a:r>
              <a:rPr lang="tr-TR" b="0" i="0" dirty="0" smtClean="0">
                <a:solidFill>
                  <a:srgbClr val="2C2F34"/>
                </a:solidFill>
                <a:effectLst/>
                <a:latin typeface="Roboto Condensed"/>
              </a:rPr>
              <a:t>açık konuşur,</a:t>
            </a:r>
          </a:p>
          <a:p>
            <a:pPr marL="0" indent="0">
              <a:lnSpc>
                <a:spcPct val="170000"/>
              </a:lnSpc>
              <a:spcBef>
                <a:spcPts val="0"/>
              </a:spcBef>
              <a:buNone/>
            </a:pPr>
            <a:r>
              <a:rPr lang="tr-TR" b="0" i="0" dirty="0" smtClean="0">
                <a:solidFill>
                  <a:srgbClr val="2C2F34"/>
                </a:solidFill>
                <a:effectLst/>
                <a:latin typeface="Roboto Condensed"/>
              </a:rPr>
              <a:t>	bölük toplandı…</a:t>
            </a:r>
          </a:p>
          <a:p>
            <a:pPr marL="0" indent="0">
              <a:buNone/>
            </a:pPr>
            <a:endParaRPr lang="tr-TR" b="1" i="0" dirty="0" smtClean="0">
              <a:solidFill>
                <a:srgbClr val="FF0000"/>
              </a:solidFill>
              <a:effectLst/>
              <a:latin typeface="Roboto Condensed"/>
            </a:endParaRPr>
          </a:p>
          <a:p>
            <a:pPr marL="0" indent="0">
              <a:buNone/>
            </a:pPr>
            <a:endParaRPr lang="tr-TR" dirty="0">
              <a:solidFill>
                <a:srgbClr val="FF0000"/>
              </a:solidFill>
            </a:endParaRPr>
          </a:p>
        </p:txBody>
      </p:sp>
    </p:spTree>
    <p:extLst>
      <p:ext uri="{BB962C8B-B14F-4D97-AF65-F5344CB8AC3E}">
        <p14:creationId xmlns:p14="http://schemas.microsoft.com/office/powerpoint/2010/main" val="157662735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741368"/>
          </a:xfrm>
        </p:spPr>
        <p:txBody>
          <a:bodyPr>
            <a:normAutofit fontScale="70000" lnSpcReduction="20000"/>
          </a:bodyPr>
          <a:lstStyle/>
          <a:p>
            <a:pPr marL="0" indent="0">
              <a:lnSpc>
                <a:spcPct val="170000"/>
              </a:lnSpc>
              <a:spcBef>
                <a:spcPts val="0"/>
              </a:spcBef>
              <a:buNone/>
            </a:pPr>
            <a:r>
              <a:rPr lang="tr-TR" b="1" i="0" dirty="0" smtClean="0">
                <a:solidFill>
                  <a:srgbClr val="FF0000"/>
                </a:solidFill>
                <a:effectLst/>
                <a:latin typeface="Roboto Condensed"/>
              </a:rPr>
              <a:t>-kEn</a:t>
            </a:r>
          </a:p>
          <a:p>
            <a:pPr marL="0" indent="0">
              <a:lnSpc>
                <a:spcPct val="170000"/>
              </a:lnSpc>
              <a:spcBef>
                <a:spcPts val="0"/>
              </a:spcBef>
              <a:buNone/>
            </a:pPr>
            <a:r>
              <a:rPr lang="tr-TR" b="1" i="0" dirty="0" smtClean="0">
                <a:solidFill>
                  <a:srgbClr val="2C2F34"/>
                </a:solidFill>
                <a:effectLst/>
                <a:latin typeface="Roboto Condensed"/>
              </a:rPr>
              <a:t>İsim ve sıfat yapar:</a:t>
            </a:r>
            <a:endParaRPr lang="tr-TR" b="0" i="0" dirty="0" smtClean="0">
              <a:solidFill>
                <a:srgbClr val="2C2F34"/>
              </a:solidFill>
              <a:effectLst/>
              <a:latin typeface="Roboto Condensed"/>
            </a:endParaRPr>
          </a:p>
          <a:p>
            <a:pPr marL="0" indent="0">
              <a:lnSpc>
                <a:spcPct val="170000"/>
              </a:lnSpc>
              <a:spcBef>
                <a:spcPts val="0"/>
              </a:spcBef>
              <a:buNone/>
            </a:pPr>
            <a:r>
              <a:rPr lang="tr-TR" b="0" i="0" dirty="0" smtClean="0">
                <a:solidFill>
                  <a:srgbClr val="2C2F34"/>
                </a:solidFill>
                <a:effectLst/>
                <a:latin typeface="Roboto Condensed"/>
              </a:rPr>
              <a:t>	çalışkan, üretken, alıngan, atılgan…</a:t>
            </a:r>
          </a:p>
          <a:p>
            <a:pPr marL="0" indent="0">
              <a:lnSpc>
                <a:spcPct val="170000"/>
              </a:lnSpc>
              <a:spcBef>
                <a:spcPts val="0"/>
              </a:spcBef>
              <a:buNone/>
            </a:pPr>
            <a:r>
              <a:rPr lang="tr-TR" b="1" i="0" u="none" strike="noStrike" dirty="0" smtClean="0">
                <a:solidFill>
                  <a:srgbClr val="FF0000"/>
                </a:solidFill>
                <a:effectLst/>
                <a:latin typeface="Roboto Condensed"/>
              </a:rPr>
              <a:t>-tİ:</a:t>
            </a:r>
            <a:endParaRPr lang="tr-TR" b="0" i="0" dirty="0" smtClean="0">
              <a:solidFill>
                <a:srgbClr val="FF0000"/>
              </a:solidFill>
              <a:effectLst/>
              <a:latin typeface="Roboto Condensed"/>
            </a:endParaRPr>
          </a:p>
          <a:p>
            <a:pPr marL="0" indent="0">
              <a:lnSpc>
                <a:spcPct val="170000"/>
              </a:lnSpc>
              <a:spcBef>
                <a:spcPts val="0"/>
              </a:spcBef>
              <a:buNone/>
            </a:pPr>
            <a:r>
              <a:rPr lang="tr-TR" b="0" i="0" dirty="0" smtClean="0">
                <a:solidFill>
                  <a:srgbClr val="2C2F34"/>
                </a:solidFill>
                <a:effectLst/>
                <a:latin typeface="Roboto Condensed"/>
              </a:rPr>
              <a:t>	kızartı, karartı, bağırtı…</a:t>
            </a:r>
          </a:p>
          <a:p>
            <a:pPr marL="0" indent="0">
              <a:lnSpc>
                <a:spcPct val="170000"/>
              </a:lnSpc>
              <a:spcBef>
                <a:spcPts val="0"/>
              </a:spcBef>
              <a:buNone/>
            </a:pPr>
            <a:r>
              <a:rPr lang="tr-TR" b="1" i="0" u="none" strike="noStrike" dirty="0" smtClean="0">
                <a:solidFill>
                  <a:srgbClr val="FF0000"/>
                </a:solidFill>
                <a:effectLst/>
                <a:latin typeface="Roboto Condensed"/>
              </a:rPr>
              <a:t>-Ek:</a:t>
            </a:r>
            <a:endParaRPr lang="tr-TR" b="0" i="0" dirty="0" smtClean="0">
              <a:solidFill>
                <a:srgbClr val="FF0000"/>
              </a:solidFill>
              <a:effectLst/>
              <a:latin typeface="Roboto Condensed"/>
            </a:endParaRPr>
          </a:p>
          <a:p>
            <a:pPr marL="0" indent="0">
              <a:lnSpc>
                <a:spcPct val="170000"/>
              </a:lnSpc>
              <a:spcBef>
                <a:spcPts val="0"/>
              </a:spcBef>
              <a:buNone/>
            </a:pPr>
            <a:r>
              <a:rPr lang="tr-TR" b="0" i="0" dirty="0" smtClean="0">
                <a:solidFill>
                  <a:srgbClr val="2C2F34"/>
                </a:solidFill>
                <a:effectLst/>
                <a:latin typeface="Roboto Condensed"/>
              </a:rPr>
              <a:t>	konak, durak, yatak, dönek, ürkek, korkak, bıçak…</a:t>
            </a:r>
          </a:p>
          <a:p>
            <a:pPr marL="0" indent="0">
              <a:lnSpc>
                <a:spcPct val="170000"/>
              </a:lnSpc>
              <a:spcBef>
                <a:spcPts val="0"/>
              </a:spcBef>
              <a:buNone/>
            </a:pPr>
            <a:r>
              <a:rPr lang="tr-TR" b="1" i="0" u="none" strike="noStrike" dirty="0" smtClean="0">
                <a:solidFill>
                  <a:srgbClr val="FF0000"/>
                </a:solidFill>
                <a:effectLst/>
                <a:latin typeface="Roboto Condensed"/>
              </a:rPr>
              <a:t>-ç:</a:t>
            </a:r>
            <a:endParaRPr lang="tr-TR" b="0" i="0" dirty="0" smtClean="0">
              <a:solidFill>
                <a:srgbClr val="FF0000"/>
              </a:solidFill>
              <a:effectLst/>
              <a:latin typeface="Roboto Condensed"/>
            </a:endParaRPr>
          </a:p>
          <a:p>
            <a:pPr marL="0" indent="0">
              <a:lnSpc>
                <a:spcPct val="170000"/>
              </a:lnSpc>
              <a:spcBef>
                <a:spcPts val="0"/>
              </a:spcBef>
              <a:buNone/>
            </a:pPr>
            <a:r>
              <a:rPr lang="tr-TR" b="0" i="0" dirty="0" smtClean="0">
                <a:solidFill>
                  <a:srgbClr val="2C2F34"/>
                </a:solidFill>
                <a:effectLst/>
                <a:latin typeface="Roboto Condensed"/>
              </a:rPr>
              <a:t>	inanç, sevinç, usanç…</a:t>
            </a:r>
          </a:p>
          <a:p>
            <a:pPr marL="0" indent="0">
              <a:lnSpc>
                <a:spcPct val="170000"/>
              </a:lnSpc>
              <a:spcBef>
                <a:spcPts val="0"/>
              </a:spcBef>
              <a:buNone/>
            </a:pPr>
            <a:r>
              <a:rPr lang="tr-TR" b="1" i="0" u="none" strike="noStrike" dirty="0" smtClean="0">
                <a:solidFill>
                  <a:srgbClr val="FF0000"/>
                </a:solidFill>
                <a:effectLst/>
                <a:latin typeface="Roboto Condensed"/>
              </a:rPr>
              <a:t>-ntI:</a:t>
            </a:r>
            <a:endParaRPr lang="tr-TR" b="0" i="0" dirty="0" smtClean="0">
              <a:solidFill>
                <a:srgbClr val="FF0000"/>
              </a:solidFill>
              <a:effectLst/>
              <a:latin typeface="Roboto Condensed"/>
            </a:endParaRPr>
          </a:p>
          <a:p>
            <a:pPr marL="0" indent="0">
              <a:lnSpc>
                <a:spcPct val="170000"/>
              </a:lnSpc>
              <a:spcBef>
                <a:spcPts val="0"/>
              </a:spcBef>
              <a:buNone/>
            </a:pPr>
            <a:r>
              <a:rPr lang="tr-TR" b="0" i="0" dirty="0" smtClean="0">
                <a:solidFill>
                  <a:srgbClr val="2C2F34"/>
                </a:solidFill>
                <a:effectLst/>
                <a:latin typeface="Roboto Condensed"/>
              </a:rPr>
              <a:t>	alıntı, akıntı, söylenti, toplantı, yaşantı, 	sarsıntı…</a:t>
            </a:r>
          </a:p>
          <a:p>
            <a:pPr marL="0" indent="0">
              <a:lnSpc>
                <a:spcPct val="170000"/>
              </a:lnSpc>
              <a:spcBef>
                <a:spcPts val="0"/>
              </a:spcBef>
              <a:buNone/>
            </a:pPr>
            <a:r>
              <a:rPr lang="tr-TR" b="1" i="0" u="none" strike="noStrike" dirty="0" smtClean="0">
                <a:solidFill>
                  <a:srgbClr val="FF0000"/>
                </a:solidFill>
                <a:effectLst/>
                <a:latin typeface="Roboto Condensed"/>
              </a:rPr>
              <a:t>-e:</a:t>
            </a:r>
            <a:endParaRPr lang="tr-TR" b="0" i="0" dirty="0" smtClean="0">
              <a:solidFill>
                <a:srgbClr val="FF0000"/>
              </a:solidFill>
              <a:effectLst/>
              <a:latin typeface="Roboto Condensed"/>
            </a:endParaRPr>
          </a:p>
          <a:p>
            <a:pPr marL="0" indent="0">
              <a:lnSpc>
                <a:spcPct val="170000"/>
              </a:lnSpc>
              <a:spcBef>
                <a:spcPts val="0"/>
              </a:spcBef>
              <a:buNone/>
            </a:pPr>
            <a:r>
              <a:rPr lang="tr-TR" b="0" i="0" dirty="0" smtClean="0">
                <a:solidFill>
                  <a:srgbClr val="2C2F34"/>
                </a:solidFill>
                <a:effectLst/>
                <a:latin typeface="Roboto Condensed"/>
              </a:rPr>
              <a:t>	dize, süre…</a:t>
            </a:r>
          </a:p>
          <a:p>
            <a:endParaRPr lang="tr-TR" dirty="0">
              <a:solidFill>
                <a:srgbClr val="FF0000"/>
              </a:solidFill>
            </a:endParaRPr>
          </a:p>
        </p:txBody>
      </p:sp>
    </p:spTree>
    <p:extLst>
      <p:ext uri="{BB962C8B-B14F-4D97-AF65-F5344CB8AC3E}">
        <p14:creationId xmlns:p14="http://schemas.microsoft.com/office/powerpoint/2010/main" val="184050462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706090"/>
          </a:xfrm>
        </p:spPr>
        <p:txBody>
          <a:bodyPr>
            <a:normAutofit fontScale="90000"/>
          </a:bodyPr>
          <a:lstStyle/>
          <a:p>
            <a:r>
              <a:rPr lang="tr-TR" b="1" i="0" dirty="0" smtClean="0">
                <a:effectLst/>
                <a:latin typeface="Roboto Condensed"/>
              </a:rPr>
              <a:t>B) FİİL YAPAN YAPIM EKLERİ</a:t>
            </a:r>
            <a:endParaRPr lang="tr-TR" dirty="0"/>
          </a:p>
        </p:txBody>
      </p:sp>
      <p:sp>
        <p:nvSpPr>
          <p:cNvPr id="3" name="İçerik Yer Tutucusu 2"/>
          <p:cNvSpPr>
            <a:spLocks noGrp="1"/>
          </p:cNvSpPr>
          <p:nvPr>
            <p:ph idx="1"/>
          </p:nvPr>
        </p:nvSpPr>
        <p:spPr>
          <a:xfrm>
            <a:off x="0" y="980728"/>
            <a:ext cx="9144000" cy="5616624"/>
          </a:xfrm>
        </p:spPr>
        <p:txBody>
          <a:bodyPr>
            <a:normAutofit fontScale="92500" lnSpcReduction="20000"/>
          </a:bodyPr>
          <a:lstStyle/>
          <a:p>
            <a:pPr marL="0" indent="0">
              <a:lnSpc>
                <a:spcPct val="150000"/>
              </a:lnSpc>
              <a:spcBef>
                <a:spcPts val="0"/>
              </a:spcBef>
              <a:buNone/>
            </a:pPr>
            <a:r>
              <a:rPr lang="tr-TR" b="1" i="0" dirty="0" smtClean="0">
                <a:solidFill>
                  <a:srgbClr val="2C2F34"/>
                </a:solidFill>
                <a:effectLst/>
                <a:latin typeface="Roboto Condensed"/>
              </a:rPr>
              <a:t>	Bu ekler isim ve fiil kök ve gövdelerinden fiil gövdeleri türetirler:</a:t>
            </a:r>
          </a:p>
          <a:p>
            <a:pPr marL="0" indent="0">
              <a:lnSpc>
                <a:spcPct val="150000"/>
              </a:lnSpc>
              <a:spcBef>
                <a:spcPts val="0"/>
              </a:spcBef>
              <a:buNone/>
            </a:pPr>
            <a:r>
              <a:rPr lang="tr-TR" b="0" i="0" dirty="0" smtClean="0">
                <a:solidFill>
                  <a:srgbClr val="2C2F34"/>
                </a:solidFill>
                <a:effectLst/>
                <a:latin typeface="Roboto Condensed"/>
              </a:rPr>
              <a:t>	göz ⇒ göz-le(mek)</a:t>
            </a:r>
          </a:p>
          <a:p>
            <a:pPr marL="0" indent="0">
              <a:lnSpc>
                <a:spcPct val="150000"/>
              </a:lnSpc>
              <a:spcBef>
                <a:spcPts val="0"/>
              </a:spcBef>
              <a:buNone/>
            </a:pPr>
            <a:r>
              <a:rPr lang="tr-TR" b="0" i="0" dirty="0" smtClean="0">
                <a:solidFill>
                  <a:srgbClr val="2C2F34"/>
                </a:solidFill>
                <a:effectLst/>
                <a:latin typeface="Roboto Condensed"/>
              </a:rPr>
              <a:t>	bilgi ⇒ bilgi-len(mek)-dir(mek)</a:t>
            </a:r>
          </a:p>
          <a:p>
            <a:pPr marL="0" indent="0">
              <a:lnSpc>
                <a:spcPct val="150000"/>
              </a:lnSpc>
              <a:spcBef>
                <a:spcPts val="0"/>
              </a:spcBef>
              <a:buNone/>
            </a:pPr>
            <a:r>
              <a:rPr lang="tr-TR" b="0" i="0" dirty="0" smtClean="0">
                <a:solidFill>
                  <a:srgbClr val="2C2F34"/>
                </a:solidFill>
                <a:effectLst/>
                <a:latin typeface="Roboto Condensed"/>
              </a:rPr>
              <a:t>	sev ⇒ sev-dir(mek)</a:t>
            </a:r>
          </a:p>
          <a:p>
            <a:pPr marL="0" indent="0">
              <a:lnSpc>
                <a:spcPct val="150000"/>
              </a:lnSpc>
              <a:spcBef>
                <a:spcPts val="0"/>
              </a:spcBef>
              <a:buNone/>
            </a:pPr>
            <a:r>
              <a:rPr lang="tr-TR" b="0" i="0" dirty="0" smtClean="0">
                <a:solidFill>
                  <a:srgbClr val="2C2F34"/>
                </a:solidFill>
                <a:effectLst/>
                <a:latin typeface="Roboto Condensed"/>
              </a:rPr>
              <a:t>	bildir ⇒ bildir-il(mek)</a:t>
            </a:r>
          </a:p>
          <a:p>
            <a:pPr marL="0" indent="0">
              <a:lnSpc>
                <a:spcPct val="150000"/>
              </a:lnSpc>
              <a:spcBef>
                <a:spcPts val="0"/>
              </a:spcBef>
              <a:buNone/>
            </a:pPr>
            <a:r>
              <a:rPr lang="tr-TR" b="0" i="0" dirty="0" smtClean="0">
                <a:solidFill>
                  <a:srgbClr val="2C2F34"/>
                </a:solidFill>
                <a:effectLst/>
                <a:latin typeface="Roboto Condensed"/>
              </a:rPr>
              <a:t>	</a:t>
            </a:r>
            <a:r>
              <a:rPr lang="tr-TR" b="0" i="0" dirty="0" smtClean="0">
                <a:solidFill>
                  <a:srgbClr val="FF0000"/>
                </a:solidFill>
                <a:effectLst/>
                <a:latin typeface="Roboto Condensed"/>
              </a:rPr>
              <a:t>Fiil yapan ekler, isime veya fiile getirilişine göre ikiyte ayrılır: İsimden fil yapan ekler, Fiilden isim yapan ekler</a:t>
            </a:r>
            <a:endParaRPr lang="tr-TR" dirty="0"/>
          </a:p>
        </p:txBody>
      </p:sp>
    </p:spTree>
    <p:extLst>
      <p:ext uri="{BB962C8B-B14F-4D97-AF65-F5344CB8AC3E}">
        <p14:creationId xmlns:p14="http://schemas.microsoft.com/office/powerpoint/2010/main" val="150063590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692696"/>
          </a:xfrm>
        </p:spPr>
        <p:txBody>
          <a:bodyPr>
            <a:normAutofit fontScale="90000"/>
          </a:bodyPr>
          <a:lstStyle/>
          <a:p>
            <a:r>
              <a:rPr lang="tr-TR" b="1" i="0" dirty="0" smtClean="0">
                <a:effectLst/>
                <a:latin typeface="Roboto Condensed"/>
              </a:rPr>
              <a:t>1) İSİMDEN FİİL YAPAN EKLER</a:t>
            </a:r>
            <a:endParaRPr lang="tr-TR" dirty="0"/>
          </a:p>
        </p:txBody>
      </p:sp>
      <p:sp>
        <p:nvSpPr>
          <p:cNvPr id="3" name="İçerik Yer Tutucusu 2"/>
          <p:cNvSpPr>
            <a:spLocks noGrp="1"/>
          </p:cNvSpPr>
          <p:nvPr>
            <p:ph idx="1"/>
          </p:nvPr>
        </p:nvSpPr>
        <p:spPr>
          <a:xfrm>
            <a:off x="0" y="620688"/>
            <a:ext cx="9144000" cy="6237312"/>
          </a:xfrm>
        </p:spPr>
        <p:txBody>
          <a:bodyPr>
            <a:normAutofit fontScale="70000" lnSpcReduction="20000"/>
          </a:bodyPr>
          <a:lstStyle/>
          <a:p>
            <a:pPr>
              <a:lnSpc>
                <a:spcPct val="170000"/>
              </a:lnSpc>
              <a:spcBef>
                <a:spcPts val="0"/>
              </a:spcBef>
            </a:pPr>
            <a:r>
              <a:rPr lang="tr-TR" b="0" i="0" dirty="0" smtClean="0">
                <a:solidFill>
                  <a:srgbClr val="2C2F34"/>
                </a:solidFill>
                <a:effectLst/>
                <a:latin typeface="Roboto Condensed"/>
              </a:rPr>
              <a:t>Bu ekler isim kök ve gövdelerinden fiil gövdeleri türetirler:</a:t>
            </a:r>
          </a:p>
          <a:p>
            <a:pPr marL="0" indent="0">
              <a:lnSpc>
                <a:spcPct val="170000"/>
              </a:lnSpc>
              <a:spcBef>
                <a:spcPts val="0"/>
              </a:spcBef>
              <a:buNone/>
            </a:pPr>
            <a:r>
              <a:rPr lang="tr-TR" b="0" i="0" dirty="0" smtClean="0">
                <a:solidFill>
                  <a:srgbClr val="2C2F34"/>
                </a:solidFill>
                <a:effectLst/>
                <a:latin typeface="Roboto Condensed"/>
              </a:rPr>
              <a:t>	isim-len-dir-</a:t>
            </a:r>
          </a:p>
          <a:p>
            <a:pPr marL="0" indent="0">
              <a:lnSpc>
                <a:spcPct val="170000"/>
              </a:lnSpc>
              <a:spcBef>
                <a:spcPts val="0"/>
              </a:spcBef>
              <a:buNone/>
            </a:pPr>
            <a:r>
              <a:rPr lang="tr-TR" b="0" i="0" dirty="0" smtClean="0">
                <a:solidFill>
                  <a:srgbClr val="2C2F34"/>
                </a:solidFill>
                <a:effectLst/>
                <a:latin typeface="Roboto Condensed"/>
              </a:rPr>
              <a:t>	ad-lan-dır</a:t>
            </a:r>
          </a:p>
          <a:p>
            <a:pPr marL="0" indent="0">
              <a:lnSpc>
                <a:spcPct val="170000"/>
              </a:lnSpc>
              <a:spcBef>
                <a:spcPts val="0"/>
              </a:spcBef>
              <a:buNone/>
            </a:pPr>
            <a:r>
              <a:rPr lang="tr-TR" b="0" i="0" dirty="0" smtClean="0">
                <a:solidFill>
                  <a:srgbClr val="2C2F34"/>
                </a:solidFill>
                <a:effectLst/>
                <a:latin typeface="Roboto Condensed"/>
              </a:rPr>
              <a:t>	iki-le-</a:t>
            </a:r>
          </a:p>
          <a:p>
            <a:pPr marL="0" indent="0">
              <a:lnSpc>
                <a:spcPct val="170000"/>
              </a:lnSpc>
              <a:spcBef>
                <a:spcPts val="0"/>
              </a:spcBef>
              <a:buNone/>
            </a:pPr>
            <a:r>
              <a:rPr lang="tr-TR" b="0" i="0" dirty="0" smtClean="0">
                <a:solidFill>
                  <a:srgbClr val="2C2F34"/>
                </a:solidFill>
                <a:effectLst/>
                <a:latin typeface="Roboto Condensed"/>
              </a:rPr>
              <a:t>	durgun-laş-</a:t>
            </a:r>
          </a:p>
          <a:p>
            <a:pPr marL="0" indent="0">
              <a:lnSpc>
                <a:spcPct val="170000"/>
              </a:lnSpc>
              <a:spcBef>
                <a:spcPts val="0"/>
              </a:spcBef>
              <a:buNone/>
            </a:pPr>
            <a:endParaRPr lang="tr-TR" b="0" i="0" dirty="0" smtClean="0">
              <a:solidFill>
                <a:srgbClr val="2C2F34"/>
              </a:solidFill>
              <a:effectLst/>
              <a:latin typeface="Roboto Condensed"/>
            </a:endParaRPr>
          </a:p>
          <a:p>
            <a:pPr marL="0" indent="0">
              <a:lnSpc>
                <a:spcPct val="170000"/>
              </a:lnSpc>
              <a:spcBef>
                <a:spcPts val="0"/>
              </a:spcBef>
              <a:buNone/>
            </a:pPr>
            <a:r>
              <a:rPr lang="tr-TR" b="0" i="0" dirty="0" smtClean="0">
                <a:solidFill>
                  <a:srgbClr val="2C2F34"/>
                </a:solidFill>
                <a:effectLst/>
                <a:latin typeface="Roboto Condensed"/>
              </a:rPr>
              <a:t>En çok kullanılan isimden fiil yapan ekler şunlardır:</a:t>
            </a:r>
            <a:endParaRPr lang="tr-TR" b="1" i="0" u="none" strike="noStrike" dirty="0" smtClean="0">
              <a:solidFill>
                <a:srgbClr val="FF0000"/>
              </a:solidFill>
              <a:effectLst/>
              <a:latin typeface="Roboto Condensed"/>
            </a:endParaRPr>
          </a:p>
          <a:p>
            <a:pPr marL="0" indent="0">
              <a:lnSpc>
                <a:spcPct val="170000"/>
              </a:lnSpc>
              <a:spcBef>
                <a:spcPts val="0"/>
              </a:spcBef>
              <a:buNone/>
            </a:pPr>
            <a:r>
              <a:rPr lang="tr-TR" b="1" i="0" u="none" strike="noStrike" dirty="0" smtClean="0">
                <a:solidFill>
                  <a:srgbClr val="FF0000"/>
                </a:solidFill>
                <a:effectLst/>
                <a:latin typeface="Roboto Condensed"/>
              </a:rPr>
              <a:t>-lE Yapım </a:t>
            </a:r>
            <a:r>
              <a:rPr lang="tr-TR" b="1" i="0" u="none" strike="noStrike" dirty="0" smtClean="0">
                <a:solidFill>
                  <a:srgbClr val="FFFFFF"/>
                </a:solidFill>
                <a:effectLst/>
                <a:latin typeface="Roboto Condensed"/>
              </a:rPr>
              <a:t>Eki:</a:t>
            </a:r>
            <a:endParaRPr lang="tr-TR" b="0" i="0" dirty="0" smtClean="0">
              <a:solidFill>
                <a:srgbClr val="2C2F34"/>
              </a:solidFill>
              <a:effectLst/>
              <a:latin typeface="Roboto Condensed"/>
            </a:endParaRPr>
          </a:p>
          <a:p>
            <a:pPr marL="0" indent="0">
              <a:lnSpc>
                <a:spcPct val="170000"/>
              </a:lnSpc>
              <a:spcBef>
                <a:spcPts val="0"/>
              </a:spcBef>
              <a:buNone/>
            </a:pPr>
            <a:r>
              <a:rPr lang="tr-TR" b="0" i="0" dirty="0" smtClean="0">
                <a:solidFill>
                  <a:srgbClr val="2C2F34"/>
                </a:solidFill>
                <a:effectLst/>
                <a:latin typeface="Roboto Condensed"/>
              </a:rPr>
              <a:t>Çok kullanışlı bir ektir. Birçok isimden fiil yapabilir:</a:t>
            </a:r>
          </a:p>
          <a:p>
            <a:pPr marL="0" indent="0">
              <a:lnSpc>
                <a:spcPct val="170000"/>
              </a:lnSpc>
              <a:spcBef>
                <a:spcPts val="0"/>
              </a:spcBef>
              <a:buNone/>
            </a:pPr>
            <a:r>
              <a:rPr lang="tr-TR" b="0" i="0" dirty="0" smtClean="0">
                <a:solidFill>
                  <a:srgbClr val="2C2F34"/>
                </a:solidFill>
                <a:effectLst/>
                <a:latin typeface="Roboto Condensed"/>
              </a:rPr>
              <a:t>	baş-la-, suç-la, su-la, taş-la-, av-la-, kış-la-, çın-la-, in-le-, ter-le-, 	gece-le-, hafif-le-, karış-la-, kurşun-la-, perçin-le-, yuvar-la-…</a:t>
            </a:r>
          </a:p>
          <a:p>
            <a:endParaRPr lang="tr-TR" dirty="0"/>
          </a:p>
        </p:txBody>
      </p:sp>
    </p:spTree>
    <p:extLst>
      <p:ext uri="{BB962C8B-B14F-4D97-AF65-F5344CB8AC3E}">
        <p14:creationId xmlns:p14="http://schemas.microsoft.com/office/powerpoint/2010/main" val="33343829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7029400"/>
          </a:xfrm>
        </p:spPr>
        <p:txBody>
          <a:bodyPr>
            <a:normAutofit fontScale="77500" lnSpcReduction="20000"/>
          </a:bodyPr>
          <a:lstStyle/>
          <a:p>
            <a:pPr marL="0" indent="0">
              <a:lnSpc>
                <a:spcPct val="160000"/>
              </a:lnSpc>
              <a:spcBef>
                <a:spcPts val="0"/>
              </a:spcBef>
              <a:buNone/>
            </a:pPr>
            <a:r>
              <a:rPr lang="tr-TR" b="1" i="0" u="none" strike="noStrike" dirty="0" smtClean="0">
                <a:solidFill>
                  <a:srgbClr val="FF0000"/>
                </a:solidFill>
                <a:effectLst/>
                <a:latin typeface="Roboto Condensed"/>
              </a:rPr>
              <a:t>-El Yapım Eki:</a:t>
            </a:r>
            <a:endParaRPr lang="tr-TR" b="0" i="0" dirty="0" smtClean="0">
              <a:solidFill>
                <a:srgbClr val="FF0000"/>
              </a:solidFill>
              <a:effectLst/>
              <a:latin typeface="Roboto Condensed"/>
            </a:endParaRPr>
          </a:p>
          <a:p>
            <a:pPr marL="0" indent="0">
              <a:lnSpc>
                <a:spcPct val="160000"/>
              </a:lnSpc>
              <a:spcBef>
                <a:spcPts val="0"/>
              </a:spcBef>
              <a:buNone/>
            </a:pPr>
            <a:r>
              <a:rPr lang="tr-TR" b="0" i="0" dirty="0" smtClean="0">
                <a:solidFill>
                  <a:srgbClr val="2C2F34"/>
                </a:solidFill>
                <a:effectLst/>
                <a:latin typeface="Roboto Condensed"/>
              </a:rPr>
              <a:t>Genellikle sıfatlardan fiil yapar:</a:t>
            </a:r>
          </a:p>
          <a:p>
            <a:pPr marL="0" indent="0">
              <a:lnSpc>
                <a:spcPct val="160000"/>
              </a:lnSpc>
              <a:spcBef>
                <a:spcPts val="0"/>
              </a:spcBef>
              <a:buNone/>
            </a:pPr>
            <a:r>
              <a:rPr lang="tr-TR" b="0" i="0" dirty="0" smtClean="0">
                <a:solidFill>
                  <a:srgbClr val="2C2F34"/>
                </a:solidFill>
                <a:effectLst/>
                <a:latin typeface="Roboto Condensed"/>
              </a:rPr>
              <a:t>	çoğ-al-, dar-al-, az-al-, boş-al-, düz-el-, dik-el-…</a:t>
            </a:r>
          </a:p>
          <a:p>
            <a:pPr marL="0" indent="0">
              <a:lnSpc>
                <a:spcPct val="160000"/>
              </a:lnSpc>
              <a:spcBef>
                <a:spcPts val="0"/>
              </a:spcBef>
              <a:buNone/>
            </a:pPr>
            <a:r>
              <a:rPr lang="tr-TR" b="1" i="0" u="none" strike="noStrike" dirty="0" smtClean="0">
                <a:solidFill>
                  <a:srgbClr val="FF0000"/>
                </a:solidFill>
                <a:effectLst/>
                <a:latin typeface="Roboto Condensed"/>
              </a:rPr>
              <a:t>-l Yapım Eki:</a:t>
            </a:r>
            <a:endParaRPr lang="tr-TR" b="0" i="0" dirty="0" smtClean="0">
              <a:solidFill>
                <a:srgbClr val="FF0000"/>
              </a:solidFill>
              <a:effectLst/>
              <a:latin typeface="Roboto Condensed"/>
            </a:endParaRPr>
          </a:p>
          <a:p>
            <a:pPr marL="0" indent="0">
              <a:lnSpc>
                <a:spcPct val="160000"/>
              </a:lnSpc>
              <a:spcBef>
                <a:spcPts val="0"/>
              </a:spcBef>
              <a:buNone/>
            </a:pPr>
            <a:r>
              <a:rPr lang="tr-TR" b="0" i="0" dirty="0" smtClean="0">
                <a:solidFill>
                  <a:srgbClr val="2C2F34"/>
                </a:solidFill>
                <a:effectLst/>
                <a:latin typeface="Roboto Condensed"/>
              </a:rPr>
              <a:t>Bazı sıfatlardan oluş filleri yapar:</a:t>
            </a:r>
          </a:p>
          <a:p>
            <a:pPr marL="0" indent="0">
              <a:lnSpc>
                <a:spcPct val="160000"/>
              </a:lnSpc>
              <a:spcBef>
                <a:spcPts val="0"/>
              </a:spcBef>
              <a:buNone/>
            </a:pPr>
            <a:r>
              <a:rPr lang="tr-TR" b="0" i="0" dirty="0" smtClean="0">
                <a:solidFill>
                  <a:srgbClr val="2C2F34"/>
                </a:solidFill>
                <a:effectLst/>
                <a:latin typeface="Roboto Condensed"/>
              </a:rPr>
              <a:t>	kısa-l-, doğru-l-, sivri-l-, duru-l-, ince-l-…</a:t>
            </a:r>
          </a:p>
          <a:p>
            <a:pPr marL="0" indent="0">
              <a:lnSpc>
                <a:spcPct val="160000"/>
              </a:lnSpc>
              <a:spcBef>
                <a:spcPts val="0"/>
              </a:spcBef>
              <a:buNone/>
            </a:pPr>
            <a:r>
              <a:rPr lang="tr-TR" b="1" i="0" u="none" strike="noStrike" dirty="0" smtClean="0">
                <a:solidFill>
                  <a:srgbClr val="FF0000"/>
                </a:solidFill>
                <a:effectLst/>
                <a:latin typeface="Roboto Condensed"/>
              </a:rPr>
              <a:t>-E Yapım Eki:</a:t>
            </a:r>
            <a:endParaRPr lang="tr-TR" b="0" i="0" dirty="0" smtClean="0">
              <a:solidFill>
                <a:srgbClr val="FF0000"/>
              </a:solidFill>
              <a:effectLst/>
              <a:latin typeface="Roboto Condensed"/>
            </a:endParaRPr>
          </a:p>
          <a:p>
            <a:pPr marL="0" indent="0">
              <a:lnSpc>
                <a:spcPct val="160000"/>
              </a:lnSpc>
              <a:spcBef>
                <a:spcPts val="0"/>
              </a:spcBef>
              <a:buNone/>
            </a:pPr>
            <a:r>
              <a:rPr lang="tr-TR" b="0" i="0" dirty="0" smtClean="0">
                <a:solidFill>
                  <a:srgbClr val="2C2F34"/>
                </a:solidFill>
                <a:effectLst/>
                <a:latin typeface="Roboto Condensed"/>
              </a:rPr>
              <a:t>Fazla işlek değildir:</a:t>
            </a:r>
          </a:p>
          <a:p>
            <a:pPr marL="0" indent="0">
              <a:lnSpc>
                <a:spcPct val="160000"/>
              </a:lnSpc>
              <a:spcBef>
                <a:spcPts val="0"/>
              </a:spcBef>
              <a:buNone/>
            </a:pPr>
            <a:r>
              <a:rPr lang="tr-TR" b="0" i="0" dirty="0" smtClean="0">
                <a:solidFill>
                  <a:srgbClr val="2C2F34"/>
                </a:solidFill>
                <a:effectLst/>
                <a:latin typeface="Roboto Condensed"/>
              </a:rPr>
              <a:t>	yaş-a-, kan-a-, boş-a-, tün-e-, oy(u)n-a-…</a:t>
            </a:r>
          </a:p>
          <a:p>
            <a:pPr marL="0" indent="0">
              <a:lnSpc>
                <a:spcPct val="160000"/>
              </a:lnSpc>
              <a:spcBef>
                <a:spcPts val="0"/>
              </a:spcBef>
              <a:buNone/>
            </a:pPr>
            <a:r>
              <a:rPr lang="tr-TR" b="1" i="0" u="none" strike="noStrike" dirty="0" smtClean="0">
                <a:solidFill>
                  <a:srgbClr val="FF0000"/>
                </a:solidFill>
                <a:effectLst/>
                <a:latin typeface="Roboto Condensed"/>
              </a:rPr>
              <a:t>	-°r Yapım Eki:</a:t>
            </a:r>
            <a:endParaRPr lang="tr-TR" b="0" i="0" dirty="0" smtClean="0">
              <a:solidFill>
                <a:srgbClr val="FF0000"/>
              </a:solidFill>
              <a:effectLst/>
              <a:latin typeface="Roboto Condensed"/>
            </a:endParaRPr>
          </a:p>
          <a:p>
            <a:pPr marL="0" indent="0">
              <a:lnSpc>
                <a:spcPct val="160000"/>
              </a:lnSpc>
              <a:spcBef>
                <a:spcPts val="0"/>
              </a:spcBef>
              <a:buNone/>
            </a:pPr>
            <a:r>
              <a:rPr lang="tr-TR" b="0" i="0" dirty="0" smtClean="0">
                <a:solidFill>
                  <a:srgbClr val="2C2F34"/>
                </a:solidFill>
                <a:effectLst/>
                <a:latin typeface="Roboto Condensed"/>
              </a:rPr>
              <a:t>Daha çok renk isimlerinden sonra gelir:</a:t>
            </a:r>
          </a:p>
          <a:p>
            <a:pPr marL="0" indent="0">
              <a:lnSpc>
                <a:spcPct val="160000"/>
              </a:lnSpc>
              <a:spcBef>
                <a:spcPts val="0"/>
              </a:spcBef>
              <a:buNone/>
            </a:pPr>
            <a:r>
              <a:rPr lang="tr-TR" b="0" i="0" dirty="0" smtClean="0">
                <a:solidFill>
                  <a:srgbClr val="2C2F34"/>
                </a:solidFill>
                <a:effectLst/>
                <a:latin typeface="Roboto Condensed"/>
              </a:rPr>
              <a:t>	kara-r-, yaş-ar-, boz-ar-, ağ(k)-ar-, sar(ı)-ar-, 	mor-ar-…</a:t>
            </a:r>
          </a:p>
          <a:p>
            <a:endParaRPr lang="tr-TR" dirty="0"/>
          </a:p>
        </p:txBody>
      </p:sp>
    </p:spTree>
    <p:extLst>
      <p:ext uri="{BB962C8B-B14F-4D97-AF65-F5344CB8AC3E}">
        <p14:creationId xmlns:p14="http://schemas.microsoft.com/office/powerpoint/2010/main" val="129388612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55000" lnSpcReduction="20000"/>
          </a:bodyPr>
          <a:lstStyle/>
          <a:p>
            <a:pPr marL="0" indent="0">
              <a:lnSpc>
                <a:spcPct val="170000"/>
              </a:lnSpc>
              <a:spcBef>
                <a:spcPts val="0"/>
              </a:spcBef>
              <a:buNone/>
            </a:pPr>
            <a:r>
              <a:rPr lang="tr-TR" b="1" i="0" u="none" strike="noStrike" dirty="0" smtClean="0">
                <a:solidFill>
                  <a:srgbClr val="FF0000"/>
                </a:solidFill>
                <a:effectLst/>
                <a:latin typeface="Roboto Condensed"/>
              </a:rPr>
              <a:t>-dE Yapım Eki</a:t>
            </a:r>
            <a:r>
              <a:rPr lang="tr-TR" b="1" i="0" u="none" strike="noStrike" dirty="0" smtClean="0">
                <a:solidFill>
                  <a:srgbClr val="FFFFFF"/>
                </a:solidFill>
                <a:effectLst/>
                <a:latin typeface="Roboto Condensed"/>
              </a:rPr>
              <a:t>:</a:t>
            </a:r>
            <a:endParaRPr lang="tr-TR" b="0" i="0" dirty="0" smtClean="0">
              <a:solidFill>
                <a:srgbClr val="2C2F34"/>
              </a:solidFill>
              <a:effectLst/>
              <a:latin typeface="Roboto Condensed"/>
            </a:endParaRPr>
          </a:p>
          <a:p>
            <a:pPr marL="0" indent="0">
              <a:lnSpc>
                <a:spcPct val="170000"/>
              </a:lnSpc>
              <a:spcBef>
                <a:spcPts val="0"/>
              </a:spcBef>
              <a:buNone/>
            </a:pPr>
            <a:r>
              <a:rPr lang="tr-TR" b="0" i="0" dirty="0" smtClean="0">
                <a:solidFill>
                  <a:srgbClr val="2C2F34"/>
                </a:solidFill>
                <a:effectLst/>
                <a:latin typeface="Roboto Condensed"/>
              </a:rPr>
              <a:t>Yansımalara getirilir:</a:t>
            </a:r>
          </a:p>
          <a:p>
            <a:pPr marL="0" indent="0">
              <a:lnSpc>
                <a:spcPct val="170000"/>
              </a:lnSpc>
              <a:spcBef>
                <a:spcPts val="0"/>
              </a:spcBef>
              <a:buNone/>
            </a:pPr>
            <a:r>
              <a:rPr lang="tr-TR" b="0" i="0" dirty="0" smtClean="0">
                <a:solidFill>
                  <a:srgbClr val="2C2F34"/>
                </a:solidFill>
                <a:effectLst/>
                <a:latin typeface="Roboto Condensed"/>
              </a:rPr>
              <a:t>	çıtır-da-, şırıl-da-, horul-da-, fısıl-da-, gürül-de-…</a:t>
            </a:r>
          </a:p>
          <a:p>
            <a:pPr marL="0" indent="0">
              <a:lnSpc>
                <a:spcPct val="170000"/>
              </a:lnSpc>
              <a:spcBef>
                <a:spcPts val="0"/>
              </a:spcBef>
              <a:buNone/>
            </a:pPr>
            <a:r>
              <a:rPr lang="tr-TR" b="1" i="0" u="none" strike="noStrike" dirty="0" smtClean="0">
                <a:solidFill>
                  <a:srgbClr val="FF0000"/>
                </a:solidFill>
                <a:effectLst/>
                <a:latin typeface="Roboto Condensed"/>
              </a:rPr>
              <a:t>-msE Yapım Eki</a:t>
            </a:r>
            <a:r>
              <a:rPr lang="tr-TR" b="1" i="0" u="none" strike="noStrike" dirty="0" smtClean="0">
                <a:solidFill>
                  <a:srgbClr val="FFFFFF"/>
                </a:solidFill>
                <a:effectLst/>
                <a:latin typeface="Roboto Condensed"/>
              </a:rPr>
              <a:t>:</a:t>
            </a:r>
            <a:endParaRPr lang="tr-TR" b="0" i="0" dirty="0" smtClean="0">
              <a:solidFill>
                <a:srgbClr val="2C2F34"/>
              </a:solidFill>
              <a:effectLst/>
              <a:latin typeface="Roboto Condensed"/>
            </a:endParaRPr>
          </a:p>
          <a:p>
            <a:pPr marL="0" indent="0">
              <a:lnSpc>
                <a:spcPct val="170000"/>
              </a:lnSpc>
              <a:spcBef>
                <a:spcPts val="0"/>
              </a:spcBef>
              <a:buNone/>
            </a:pPr>
            <a:r>
              <a:rPr lang="tr-TR" b="0" i="0" dirty="0" smtClean="0">
                <a:solidFill>
                  <a:srgbClr val="2C2F34"/>
                </a:solidFill>
                <a:effectLst/>
                <a:latin typeface="Roboto Condensed"/>
              </a:rPr>
              <a:t>Fazla işlek değildir:</a:t>
            </a:r>
          </a:p>
          <a:p>
            <a:pPr marL="0" indent="0">
              <a:lnSpc>
                <a:spcPct val="170000"/>
              </a:lnSpc>
              <a:spcBef>
                <a:spcPts val="0"/>
              </a:spcBef>
              <a:buNone/>
            </a:pPr>
            <a:r>
              <a:rPr lang="tr-TR" b="0" i="0" dirty="0" smtClean="0">
                <a:solidFill>
                  <a:srgbClr val="2C2F34"/>
                </a:solidFill>
                <a:effectLst/>
                <a:latin typeface="Roboto Condensed"/>
              </a:rPr>
              <a:t>	az-ı-msa-, küçü-mse-, ben-i-mse-, öz-ü-mse-, </a:t>
            </a:r>
          </a:p>
          <a:p>
            <a:pPr marL="0" indent="0">
              <a:lnSpc>
                <a:spcPct val="170000"/>
              </a:lnSpc>
              <a:spcBef>
                <a:spcPts val="0"/>
              </a:spcBef>
              <a:buNone/>
            </a:pPr>
            <a:r>
              <a:rPr lang="tr-TR" dirty="0">
                <a:solidFill>
                  <a:srgbClr val="2C2F34"/>
                </a:solidFill>
                <a:latin typeface="Roboto Condensed"/>
              </a:rPr>
              <a:t>	</a:t>
            </a:r>
            <a:r>
              <a:rPr lang="tr-TR" b="0" i="0" dirty="0" smtClean="0">
                <a:solidFill>
                  <a:srgbClr val="2C2F34"/>
                </a:solidFill>
                <a:effectLst/>
                <a:latin typeface="Roboto Condensed"/>
              </a:rPr>
              <a:t>kötü-mse-…</a:t>
            </a:r>
          </a:p>
          <a:p>
            <a:pPr marL="0" indent="0">
              <a:lnSpc>
                <a:spcPct val="170000"/>
              </a:lnSpc>
              <a:spcBef>
                <a:spcPts val="0"/>
              </a:spcBef>
              <a:buNone/>
            </a:pPr>
            <a:r>
              <a:rPr lang="tr-TR" b="1" i="0" u="none" strike="noStrike" dirty="0" smtClean="0">
                <a:solidFill>
                  <a:srgbClr val="FF0000"/>
                </a:solidFill>
                <a:effectLst/>
                <a:latin typeface="Roboto Condensed"/>
              </a:rPr>
              <a:t>-sE Yapım Eki:</a:t>
            </a:r>
            <a:endParaRPr lang="tr-TR" b="0" i="0" dirty="0" smtClean="0">
              <a:solidFill>
                <a:srgbClr val="FF0000"/>
              </a:solidFill>
              <a:effectLst/>
              <a:latin typeface="Roboto Condensed"/>
            </a:endParaRPr>
          </a:p>
          <a:p>
            <a:pPr marL="0" indent="0">
              <a:lnSpc>
                <a:spcPct val="170000"/>
              </a:lnSpc>
              <a:spcBef>
                <a:spcPts val="0"/>
              </a:spcBef>
              <a:buNone/>
            </a:pPr>
            <a:r>
              <a:rPr lang="tr-TR" b="0" i="0" dirty="0" smtClean="0">
                <a:solidFill>
                  <a:srgbClr val="2C2F34"/>
                </a:solidFill>
                <a:effectLst/>
                <a:latin typeface="Roboto Condensed"/>
              </a:rPr>
              <a:t>Fazla işlek değildir:</a:t>
            </a:r>
          </a:p>
          <a:p>
            <a:pPr marL="0" indent="0">
              <a:lnSpc>
                <a:spcPct val="170000"/>
              </a:lnSpc>
              <a:spcBef>
                <a:spcPts val="0"/>
              </a:spcBef>
              <a:buNone/>
            </a:pPr>
            <a:r>
              <a:rPr lang="tr-TR" b="0" i="0" dirty="0" smtClean="0">
                <a:solidFill>
                  <a:srgbClr val="2C2F34"/>
                </a:solidFill>
                <a:effectLst/>
                <a:latin typeface="Roboto Condensed"/>
              </a:rPr>
              <a:t>	su-sa-, garip-se-, önem-se-, mühim-se-…</a:t>
            </a:r>
          </a:p>
          <a:p>
            <a:pPr marL="0" indent="0">
              <a:lnSpc>
                <a:spcPct val="170000"/>
              </a:lnSpc>
              <a:spcBef>
                <a:spcPts val="0"/>
              </a:spcBef>
              <a:buNone/>
            </a:pPr>
            <a:r>
              <a:rPr lang="tr-TR" b="1" i="0" u="none" strike="noStrike" dirty="0" smtClean="0">
                <a:solidFill>
                  <a:srgbClr val="FF0000"/>
                </a:solidFill>
                <a:effectLst/>
                <a:latin typeface="Roboto Condensed"/>
              </a:rPr>
              <a:t>-lEş Yapım Eki:</a:t>
            </a:r>
            <a:endParaRPr lang="tr-TR" b="0" i="0" dirty="0" smtClean="0">
              <a:solidFill>
                <a:srgbClr val="FF0000"/>
              </a:solidFill>
              <a:effectLst/>
              <a:latin typeface="Roboto Condensed"/>
            </a:endParaRPr>
          </a:p>
          <a:p>
            <a:pPr marL="0" indent="0">
              <a:lnSpc>
                <a:spcPct val="170000"/>
              </a:lnSpc>
              <a:spcBef>
                <a:spcPts val="0"/>
              </a:spcBef>
              <a:buNone/>
            </a:pPr>
            <a:r>
              <a:rPr lang="tr-TR" b="0" i="0" dirty="0" smtClean="0">
                <a:solidFill>
                  <a:srgbClr val="2C2F34"/>
                </a:solidFill>
                <a:effectLst/>
                <a:latin typeface="Roboto Condensed"/>
              </a:rPr>
              <a:t>Bazı isimlere getirilir:</a:t>
            </a:r>
          </a:p>
          <a:p>
            <a:pPr marL="0" indent="0">
              <a:lnSpc>
                <a:spcPct val="170000"/>
              </a:lnSpc>
              <a:spcBef>
                <a:spcPts val="0"/>
              </a:spcBef>
              <a:buNone/>
            </a:pPr>
            <a:r>
              <a:rPr lang="tr-TR" b="0" i="0" dirty="0" smtClean="0">
                <a:solidFill>
                  <a:srgbClr val="2C2F34"/>
                </a:solidFill>
                <a:effectLst/>
                <a:latin typeface="Roboto Condensed"/>
              </a:rPr>
              <a:t>	sert-leş-, taş-laş-, kötü-leş-, iyi-leş-, katı-laş-, sağlam-laş-</a:t>
            </a:r>
            <a:r>
              <a:rPr lang="tr-TR" b="0" i="0" dirty="0" smtClean="0">
                <a:effectLst/>
                <a:latin typeface="Roboto Condensed"/>
              </a:rPr>
              <a:t>…</a:t>
            </a:r>
          </a:p>
          <a:p>
            <a:pPr marL="0" indent="0">
              <a:lnSpc>
                <a:spcPct val="170000"/>
              </a:lnSpc>
              <a:spcBef>
                <a:spcPts val="0"/>
              </a:spcBef>
              <a:buNone/>
            </a:pPr>
            <a:r>
              <a:rPr lang="tr-TR" b="1" i="0" u="none" strike="noStrike" dirty="0" smtClean="0">
                <a:solidFill>
                  <a:srgbClr val="FF0000"/>
                </a:solidFill>
                <a:effectLst/>
                <a:latin typeface="Roboto Condensed"/>
              </a:rPr>
              <a:t>-lEn Yapım Eki:</a:t>
            </a:r>
            <a:endParaRPr lang="tr-TR" b="0" i="0" dirty="0" smtClean="0">
              <a:solidFill>
                <a:srgbClr val="FF0000"/>
              </a:solidFill>
              <a:effectLst/>
              <a:latin typeface="Roboto Condensed"/>
            </a:endParaRPr>
          </a:p>
          <a:p>
            <a:pPr marL="0" indent="0">
              <a:lnSpc>
                <a:spcPct val="170000"/>
              </a:lnSpc>
              <a:spcBef>
                <a:spcPts val="0"/>
              </a:spcBef>
              <a:buNone/>
            </a:pPr>
            <a:r>
              <a:rPr lang="tr-TR" b="0" i="0" dirty="0" smtClean="0">
                <a:solidFill>
                  <a:srgbClr val="2C2F34"/>
                </a:solidFill>
                <a:effectLst/>
                <a:latin typeface="Roboto Condensed"/>
              </a:rPr>
              <a:t>Bir şeye sonradan sahip olma anlamı katar:</a:t>
            </a:r>
          </a:p>
          <a:p>
            <a:pPr marL="0" indent="0">
              <a:lnSpc>
                <a:spcPct val="170000"/>
              </a:lnSpc>
              <a:spcBef>
                <a:spcPts val="0"/>
              </a:spcBef>
              <a:buNone/>
            </a:pPr>
            <a:r>
              <a:rPr lang="tr-TR" b="0" i="0" dirty="0" smtClean="0">
                <a:solidFill>
                  <a:srgbClr val="2C2F34"/>
                </a:solidFill>
                <a:effectLst/>
                <a:latin typeface="Roboto Condensed"/>
              </a:rPr>
              <a:t>	ev-len-, can-lan-, hoş-lan-, us-lan-, iç-len-, dert-len-…</a:t>
            </a:r>
          </a:p>
          <a:p>
            <a:endParaRPr lang="tr-TR" dirty="0"/>
          </a:p>
        </p:txBody>
      </p:sp>
    </p:spTree>
    <p:extLst>
      <p:ext uri="{BB962C8B-B14F-4D97-AF65-F5344CB8AC3E}">
        <p14:creationId xmlns:p14="http://schemas.microsoft.com/office/powerpoint/2010/main" val="1925714479"/>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908720"/>
          </a:xfrm>
        </p:spPr>
        <p:txBody>
          <a:bodyPr>
            <a:normAutofit/>
          </a:bodyPr>
          <a:lstStyle/>
          <a:p>
            <a:r>
              <a:rPr lang="tr-TR" b="1" i="0" dirty="0" smtClean="0">
                <a:effectLst/>
                <a:latin typeface="Roboto Condensed"/>
              </a:rPr>
              <a:t>2) FİİLDEN FİİL YAPAN EKLER</a:t>
            </a:r>
            <a:endParaRPr lang="tr-TR" dirty="0"/>
          </a:p>
        </p:txBody>
      </p:sp>
      <p:sp>
        <p:nvSpPr>
          <p:cNvPr id="3" name="İçerik Yer Tutucusu 2"/>
          <p:cNvSpPr>
            <a:spLocks noGrp="1"/>
          </p:cNvSpPr>
          <p:nvPr>
            <p:ph idx="1"/>
          </p:nvPr>
        </p:nvSpPr>
        <p:spPr>
          <a:xfrm>
            <a:off x="0" y="908720"/>
            <a:ext cx="9144000" cy="5949280"/>
          </a:xfrm>
        </p:spPr>
        <p:txBody>
          <a:bodyPr>
            <a:normAutofit fontScale="70000" lnSpcReduction="20000"/>
          </a:bodyPr>
          <a:lstStyle/>
          <a:p>
            <a:pPr marL="0" indent="0" algn="just">
              <a:lnSpc>
                <a:spcPct val="170000"/>
              </a:lnSpc>
              <a:spcBef>
                <a:spcPts val="0"/>
              </a:spcBef>
              <a:buNone/>
            </a:pPr>
            <a:r>
              <a:rPr lang="tr-TR" b="0" i="0" dirty="0" smtClean="0">
                <a:solidFill>
                  <a:srgbClr val="2C2F34"/>
                </a:solidFill>
                <a:effectLst/>
                <a:latin typeface="Roboto Condensed"/>
              </a:rPr>
              <a:t>Fiil kök ve gövdelerine getirilerek fiil gövdesi türeten eklerdir:</a:t>
            </a:r>
          </a:p>
          <a:p>
            <a:pPr marL="0" indent="0" algn="just">
              <a:lnSpc>
                <a:spcPct val="170000"/>
              </a:lnSpc>
              <a:spcBef>
                <a:spcPts val="0"/>
              </a:spcBef>
              <a:buNone/>
            </a:pPr>
            <a:r>
              <a:rPr lang="tr-TR" b="1" i="0" u="none" strike="noStrike" dirty="0" smtClean="0">
                <a:solidFill>
                  <a:srgbClr val="FF0000"/>
                </a:solidFill>
                <a:effectLst/>
                <a:latin typeface="Roboto Condensed"/>
              </a:rPr>
              <a:t>-t Yapım </a:t>
            </a:r>
            <a:r>
              <a:rPr lang="tr-TR" b="1" i="0" u="none" strike="noStrike" dirty="0" smtClean="0">
                <a:solidFill>
                  <a:srgbClr val="FFFFFF"/>
                </a:solidFill>
                <a:effectLst/>
                <a:latin typeface="Roboto Condensed"/>
              </a:rPr>
              <a:t>Eki:</a:t>
            </a:r>
            <a:endParaRPr lang="tr-TR" b="0" i="0" dirty="0" smtClean="0">
              <a:solidFill>
                <a:srgbClr val="2C2F34"/>
              </a:solidFill>
              <a:effectLst/>
              <a:latin typeface="Roboto Condensed"/>
            </a:endParaRPr>
          </a:p>
          <a:p>
            <a:pPr marL="0" indent="0" algn="just">
              <a:lnSpc>
                <a:spcPct val="170000"/>
              </a:lnSpc>
              <a:spcBef>
                <a:spcPts val="0"/>
              </a:spcBef>
              <a:buNone/>
            </a:pPr>
            <a:r>
              <a:rPr lang="tr-TR" b="0" i="0" dirty="0" smtClean="0">
                <a:solidFill>
                  <a:srgbClr val="2C2F34"/>
                </a:solidFill>
                <a:effectLst/>
                <a:latin typeface="Roboto Condensed"/>
              </a:rPr>
              <a:t>Çatı ekidir; geçişsiz fiilleri geçişli (oldurgan) yapar; geçişli fiillerin de geçişliliğini artırır (ettirgen yapar). Genellikle ünlüyle biten fiillere gelir:</a:t>
            </a:r>
          </a:p>
          <a:p>
            <a:pPr marL="0" indent="0" algn="just">
              <a:lnSpc>
                <a:spcPct val="170000"/>
              </a:lnSpc>
              <a:spcBef>
                <a:spcPts val="0"/>
              </a:spcBef>
              <a:buNone/>
            </a:pPr>
            <a:r>
              <a:rPr lang="tr-TR" b="0" i="0" dirty="0" smtClean="0">
                <a:solidFill>
                  <a:srgbClr val="2C2F34"/>
                </a:solidFill>
                <a:effectLst/>
                <a:latin typeface="Roboto Condensed"/>
              </a:rPr>
              <a:t>	yürü-t-, acı-t-, ak-ı-t-, oku-t-, anla-t-, ağla-t-, </a:t>
            </a:r>
          </a:p>
          <a:p>
            <a:pPr marL="0" indent="0" algn="just">
              <a:lnSpc>
                <a:spcPct val="170000"/>
              </a:lnSpc>
              <a:spcBef>
                <a:spcPts val="0"/>
              </a:spcBef>
              <a:buNone/>
            </a:pPr>
            <a:r>
              <a:rPr lang="tr-TR" dirty="0">
                <a:solidFill>
                  <a:srgbClr val="2C2F34"/>
                </a:solidFill>
                <a:latin typeface="Roboto Condensed"/>
              </a:rPr>
              <a:t>	</a:t>
            </a:r>
            <a:r>
              <a:rPr lang="tr-TR" b="0" i="0" dirty="0" smtClean="0">
                <a:solidFill>
                  <a:srgbClr val="2C2F34"/>
                </a:solidFill>
                <a:effectLst/>
                <a:latin typeface="Roboto Condensed"/>
              </a:rPr>
              <a:t>ara-t-, kızar-t-…</a:t>
            </a:r>
          </a:p>
          <a:p>
            <a:pPr marL="0" indent="0" algn="just">
              <a:lnSpc>
                <a:spcPct val="170000"/>
              </a:lnSpc>
              <a:spcBef>
                <a:spcPts val="0"/>
              </a:spcBef>
              <a:buNone/>
            </a:pPr>
            <a:r>
              <a:rPr lang="tr-TR" b="1" i="0" u="none" strike="noStrike" dirty="0" smtClean="0">
                <a:solidFill>
                  <a:srgbClr val="FF0000"/>
                </a:solidFill>
                <a:effectLst/>
                <a:latin typeface="Roboto Condensed"/>
              </a:rPr>
              <a:t>-°r Yapım Eki</a:t>
            </a:r>
            <a:r>
              <a:rPr lang="tr-TR" b="1" i="0" u="none" strike="noStrike" dirty="0" smtClean="0">
                <a:solidFill>
                  <a:srgbClr val="FFFFFF"/>
                </a:solidFill>
                <a:effectLst/>
                <a:latin typeface="Roboto Condensed"/>
              </a:rPr>
              <a:t>:</a:t>
            </a:r>
            <a:endParaRPr lang="tr-TR" b="0" i="0" dirty="0" smtClean="0">
              <a:solidFill>
                <a:srgbClr val="2C2F34"/>
              </a:solidFill>
              <a:effectLst/>
              <a:latin typeface="Roboto Condensed"/>
            </a:endParaRPr>
          </a:p>
          <a:p>
            <a:pPr marL="0" indent="0" algn="just">
              <a:lnSpc>
                <a:spcPct val="170000"/>
              </a:lnSpc>
              <a:spcBef>
                <a:spcPts val="0"/>
              </a:spcBef>
              <a:buNone/>
            </a:pPr>
            <a:r>
              <a:rPr lang="tr-TR" b="0" i="0" dirty="0" smtClean="0">
                <a:solidFill>
                  <a:srgbClr val="2C2F34"/>
                </a:solidFill>
                <a:effectLst/>
                <a:latin typeface="Roboto Condensed"/>
              </a:rPr>
              <a:t>Çatı ekidir. “-t” ile aynı görevdedir; oldurganlık ve ettirgenlik görevi vardır. genellikle ünsüzle biten fiillere gelir:</a:t>
            </a:r>
          </a:p>
          <a:p>
            <a:pPr marL="0" indent="0" algn="just">
              <a:lnSpc>
                <a:spcPct val="170000"/>
              </a:lnSpc>
              <a:spcBef>
                <a:spcPts val="0"/>
              </a:spcBef>
              <a:buNone/>
            </a:pPr>
            <a:r>
              <a:rPr lang="tr-TR" b="0" i="0" dirty="0" smtClean="0">
                <a:solidFill>
                  <a:srgbClr val="2C2F34"/>
                </a:solidFill>
                <a:effectLst/>
                <a:latin typeface="Roboto Condensed"/>
              </a:rPr>
              <a:t>	çık-a-r-, kop-a-r-, kaç-ı-r-, uç-u-r-, bat-ı-r-, </a:t>
            </a:r>
          </a:p>
          <a:p>
            <a:pPr marL="0" indent="0" algn="just">
              <a:lnSpc>
                <a:spcPct val="170000"/>
              </a:lnSpc>
              <a:spcBef>
                <a:spcPts val="0"/>
              </a:spcBef>
              <a:buNone/>
            </a:pPr>
            <a:r>
              <a:rPr lang="tr-TR" dirty="0">
                <a:solidFill>
                  <a:srgbClr val="2C2F34"/>
                </a:solidFill>
                <a:latin typeface="Roboto Condensed"/>
              </a:rPr>
              <a:t>	</a:t>
            </a:r>
            <a:r>
              <a:rPr lang="tr-TR" b="0" i="0" dirty="0" smtClean="0">
                <a:solidFill>
                  <a:srgbClr val="2C2F34"/>
                </a:solidFill>
                <a:effectLst/>
                <a:latin typeface="Roboto Condensed"/>
              </a:rPr>
              <a:t>düş-ü-r-, iç-i-r-…</a:t>
            </a:r>
          </a:p>
          <a:p>
            <a:endParaRPr lang="tr-TR" dirty="0"/>
          </a:p>
        </p:txBody>
      </p:sp>
    </p:spTree>
    <p:extLst>
      <p:ext uri="{BB962C8B-B14F-4D97-AF65-F5344CB8AC3E}">
        <p14:creationId xmlns:p14="http://schemas.microsoft.com/office/powerpoint/2010/main" val="100122707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47500" lnSpcReduction="20000"/>
          </a:bodyPr>
          <a:lstStyle/>
          <a:p>
            <a:pPr marL="0" indent="0">
              <a:lnSpc>
                <a:spcPct val="170000"/>
              </a:lnSpc>
              <a:spcBef>
                <a:spcPts val="0"/>
              </a:spcBef>
              <a:buNone/>
            </a:pPr>
            <a:r>
              <a:rPr lang="tr-TR" b="1" i="0" u="none" strike="noStrike" dirty="0" smtClean="0">
                <a:solidFill>
                  <a:srgbClr val="FF0000"/>
                </a:solidFill>
                <a:effectLst/>
                <a:latin typeface="Roboto Condensed"/>
              </a:rPr>
              <a:t>-Dİr Yapım Eki:</a:t>
            </a:r>
            <a:endParaRPr lang="tr-TR" b="0" i="0" dirty="0" smtClean="0">
              <a:solidFill>
                <a:srgbClr val="FF0000"/>
              </a:solidFill>
              <a:effectLst/>
              <a:latin typeface="Roboto Condensed"/>
            </a:endParaRPr>
          </a:p>
          <a:p>
            <a:pPr marL="0" indent="0">
              <a:lnSpc>
                <a:spcPct val="170000"/>
              </a:lnSpc>
              <a:spcBef>
                <a:spcPts val="0"/>
              </a:spcBef>
              <a:buNone/>
            </a:pPr>
            <a:r>
              <a:rPr lang="tr-TR" b="0" i="0" dirty="0" smtClean="0">
                <a:solidFill>
                  <a:srgbClr val="2C2F34"/>
                </a:solidFill>
                <a:effectLst/>
                <a:latin typeface="Roboto Condensed"/>
              </a:rPr>
              <a:t>Çatı ekidir; geçişsiz fiilleri geçişli (oldurgan) yapar; geçişli fiillerin de geçişlilik derecesini artırır (ettirgen yapar):</a:t>
            </a:r>
          </a:p>
          <a:p>
            <a:pPr marL="0" indent="0">
              <a:lnSpc>
                <a:spcPct val="170000"/>
              </a:lnSpc>
              <a:spcBef>
                <a:spcPts val="0"/>
              </a:spcBef>
              <a:buNone/>
            </a:pPr>
            <a:r>
              <a:rPr lang="tr-TR" b="0" i="0" dirty="0" smtClean="0">
                <a:solidFill>
                  <a:srgbClr val="2C2F34"/>
                </a:solidFill>
                <a:effectLst/>
                <a:latin typeface="Roboto Condensed"/>
              </a:rPr>
              <a:t>	yaz-dır-, sor-dur-, aç-tır-, çiz-dir-, sök-tür-,</a:t>
            </a:r>
          </a:p>
          <a:p>
            <a:pPr marL="0" indent="0">
              <a:lnSpc>
                <a:spcPct val="170000"/>
              </a:lnSpc>
              <a:spcBef>
                <a:spcPts val="0"/>
              </a:spcBef>
              <a:buNone/>
            </a:pPr>
            <a:r>
              <a:rPr lang="tr-TR" dirty="0">
                <a:solidFill>
                  <a:srgbClr val="2C2F34"/>
                </a:solidFill>
                <a:latin typeface="Roboto Condensed"/>
              </a:rPr>
              <a:t>	</a:t>
            </a:r>
            <a:r>
              <a:rPr lang="tr-TR" b="0" i="0" dirty="0" smtClean="0">
                <a:solidFill>
                  <a:srgbClr val="2C2F34"/>
                </a:solidFill>
                <a:effectLst/>
                <a:latin typeface="Roboto Condensed"/>
              </a:rPr>
              <a:t> as-tır-, koş-tur-…</a:t>
            </a:r>
          </a:p>
          <a:p>
            <a:pPr marL="0" indent="0">
              <a:lnSpc>
                <a:spcPct val="170000"/>
              </a:lnSpc>
              <a:spcBef>
                <a:spcPts val="0"/>
              </a:spcBef>
              <a:buNone/>
            </a:pPr>
            <a:r>
              <a:rPr lang="tr-TR" b="1" i="0" u="none" strike="noStrike" dirty="0" smtClean="0">
                <a:solidFill>
                  <a:srgbClr val="FF0000"/>
                </a:solidFill>
                <a:effectLst/>
                <a:latin typeface="Roboto Condensed"/>
              </a:rPr>
              <a:t>-l Yapım Eki:</a:t>
            </a:r>
            <a:endParaRPr lang="tr-TR" b="0" i="0" dirty="0" smtClean="0">
              <a:solidFill>
                <a:srgbClr val="FF0000"/>
              </a:solidFill>
              <a:effectLst/>
              <a:latin typeface="Roboto Condensed"/>
            </a:endParaRPr>
          </a:p>
          <a:p>
            <a:pPr marL="0" indent="0">
              <a:lnSpc>
                <a:spcPct val="170000"/>
              </a:lnSpc>
              <a:spcBef>
                <a:spcPts val="0"/>
              </a:spcBef>
              <a:buNone/>
            </a:pPr>
            <a:r>
              <a:rPr lang="tr-TR" b="0" i="0" dirty="0" smtClean="0">
                <a:solidFill>
                  <a:srgbClr val="2C2F34"/>
                </a:solidFill>
                <a:effectLst/>
                <a:latin typeface="Roboto Condensed"/>
              </a:rPr>
              <a:t>	Çatı ekidir; edilgen ve dönüşlü fiil yapar:</a:t>
            </a:r>
          </a:p>
          <a:p>
            <a:pPr marL="0" indent="0">
              <a:lnSpc>
                <a:spcPct val="170000"/>
              </a:lnSpc>
              <a:spcBef>
                <a:spcPts val="0"/>
              </a:spcBef>
              <a:buNone/>
            </a:pPr>
            <a:r>
              <a:rPr lang="tr-TR" b="0" i="0" dirty="0" smtClean="0">
                <a:solidFill>
                  <a:srgbClr val="2C2F34"/>
                </a:solidFill>
                <a:effectLst/>
                <a:latin typeface="Roboto Condensed"/>
              </a:rPr>
              <a:t>	at-ı-l-, soy-u-l-, yaz-ı-l, çiz-i-l-, ay(ı)r-ı-l-, </a:t>
            </a:r>
          </a:p>
          <a:p>
            <a:pPr marL="0" indent="0">
              <a:lnSpc>
                <a:spcPct val="170000"/>
              </a:lnSpc>
              <a:spcBef>
                <a:spcPts val="0"/>
              </a:spcBef>
              <a:buNone/>
            </a:pPr>
            <a:r>
              <a:rPr lang="tr-TR" dirty="0">
                <a:solidFill>
                  <a:srgbClr val="2C2F34"/>
                </a:solidFill>
                <a:latin typeface="Roboto Condensed"/>
              </a:rPr>
              <a:t>	</a:t>
            </a:r>
            <a:r>
              <a:rPr lang="tr-TR" b="0" i="0" dirty="0" smtClean="0">
                <a:solidFill>
                  <a:srgbClr val="2C2F34"/>
                </a:solidFill>
                <a:effectLst/>
                <a:latin typeface="Roboto Condensed"/>
              </a:rPr>
              <a:t>gid-i-l-…</a:t>
            </a:r>
          </a:p>
          <a:p>
            <a:pPr marL="0" indent="0">
              <a:lnSpc>
                <a:spcPct val="170000"/>
              </a:lnSpc>
              <a:spcBef>
                <a:spcPts val="0"/>
              </a:spcBef>
              <a:buNone/>
            </a:pPr>
            <a:r>
              <a:rPr lang="tr-TR" b="1" i="0" u="none" strike="noStrike" dirty="0" smtClean="0">
                <a:solidFill>
                  <a:srgbClr val="FF0000"/>
                </a:solidFill>
                <a:effectLst/>
                <a:latin typeface="Roboto Condensed"/>
              </a:rPr>
              <a:t>-n Yapım Eki:</a:t>
            </a:r>
            <a:endParaRPr lang="tr-TR" b="0" i="0" dirty="0" smtClean="0">
              <a:solidFill>
                <a:srgbClr val="FF0000"/>
              </a:solidFill>
              <a:effectLst/>
              <a:latin typeface="Roboto Condensed"/>
            </a:endParaRPr>
          </a:p>
          <a:p>
            <a:pPr marL="0" indent="0">
              <a:lnSpc>
                <a:spcPct val="170000"/>
              </a:lnSpc>
              <a:spcBef>
                <a:spcPts val="0"/>
              </a:spcBef>
              <a:buNone/>
            </a:pPr>
            <a:r>
              <a:rPr lang="tr-TR" b="0" i="0" dirty="0" smtClean="0">
                <a:solidFill>
                  <a:srgbClr val="2C2F34"/>
                </a:solidFill>
                <a:effectLst/>
                <a:latin typeface="Roboto Condensed"/>
              </a:rPr>
              <a:t>Çatı ekidir; edilgen ve dönüşlü fiiller yapar:</a:t>
            </a:r>
          </a:p>
          <a:p>
            <a:pPr marL="0" indent="0">
              <a:lnSpc>
                <a:spcPct val="170000"/>
              </a:lnSpc>
              <a:spcBef>
                <a:spcPts val="0"/>
              </a:spcBef>
              <a:buNone/>
            </a:pPr>
            <a:r>
              <a:rPr lang="tr-TR" b="0" i="0" dirty="0" smtClean="0">
                <a:solidFill>
                  <a:srgbClr val="2C2F34"/>
                </a:solidFill>
                <a:effectLst/>
                <a:latin typeface="Roboto Condensed"/>
              </a:rPr>
              <a:t>	başla-n-, tara-n-, yıka-n-, bil-i-n-, sil-i-n-, sür-ü-n-, taşı-n-, al-ı-n-…</a:t>
            </a:r>
          </a:p>
          <a:p>
            <a:pPr marL="0" indent="0">
              <a:lnSpc>
                <a:spcPct val="170000"/>
              </a:lnSpc>
              <a:spcBef>
                <a:spcPts val="0"/>
              </a:spcBef>
              <a:buNone/>
            </a:pPr>
            <a:endParaRPr lang="tr-TR" b="0" i="0" dirty="0" smtClean="0">
              <a:solidFill>
                <a:srgbClr val="2C2F34"/>
              </a:solidFill>
              <a:effectLst/>
              <a:latin typeface="Roboto Condensed"/>
            </a:endParaRPr>
          </a:p>
          <a:p>
            <a:pPr marL="0" indent="0">
              <a:lnSpc>
                <a:spcPct val="170000"/>
              </a:lnSpc>
              <a:spcBef>
                <a:spcPts val="0"/>
              </a:spcBef>
              <a:buNone/>
            </a:pPr>
            <a:r>
              <a:rPr lang="tr-TR" b="1" i="0" u="none" strike="noStrike" dirty="0" smtClean="0">
                <a:solidFill>
                  <a:srgbClr val="FF0000"/>
                </a:solidFill>
                <a:effectLst/>
                <a:latin typeface="Roboto Condensed"/>
              </a:rPr>
              <a:t>-ş Yapım Eki:</a:t>
            </a:r>
            <a:endParaRPr lang="tr-TR" b="0" i="0" dirty="0" smtClean="0">
              <a:solidFill>
                <a:srgbClr val="FF0000"/>
              </a:solidFill>
              <a:effectLst/>
              <a:latin typeface="Roboto Condensed"/>
            </a:endParaRPr>
          </a:p>
          <a:p>
            <a:pPr marL="0" indent="0">
              <a:lnSpc>
                <a:spcPct val="170000"/>
              </a:lnSpc>
              <a:spcBef>
                <a:spcPts val="0"/>
              </a:spcBef>
              <a:buNone/>
            </a:pPr>
            <a:r>
              <a:rPr lang="tr-TR" b="0" i="0" dirty="0" smtClean="0">
                <a:solidFill>
                  <a:srgbClr val="2C2F34"/>
                </a:solidFill>
                <a:effectLst/>
                <a:latin typeface="Roboto Condensed"/>
              </a:rPr>
              <a:t>Çatı ekidir; işteş fiil yapar:</a:t>
            </a:r>
          </a:p>
          <a:p>
            <a:pPr marL="0" indent="0">
              <a:lnSpc>
                <a:spcPct val="170000"/>
              </a:lnSpc>
              <a:spcBef>
                <a:spcPts val="0"/>
              </a:spcBef>
              <a:buNone/>
            </a:pPr>
            <a:r>
              <a:rPr lang="tr-TR" b="0" i="0" dirty="0" smtClean="0">
                <a:solidFill>
                  <a:srgbClr val="2C2F34"/>
                </a:solidFill>
                <a:effectLst/>
                <a:latin typeface="Roboto Condensed"/>
              </a:rPr>
              <a:t>	döv-ü-ş-, at-ı-ş-, tart-ı-ş-, gör-ü-ş-, uç-u-ş-, bekle-ş-, it-i-ş-, selâmla-ş-…</a:t>
            </a:r>
          </a:p>
          <a:p>
            <a:pPr>
              <a:lnSpc>
                <a:spcPct val="170000"/>
              </a:lnSpc>
              <a:spcBef>
                <a:spcPts val="0"/>
              </a:spcBef>
            </a:pPr>
            <a:r>
              <a:rPr lang="tr-TR" b="1" i="0" u="none" strike="noStrike" dirty="0" smtClean="0">
                <a:solidFill>
                  <a:srgbClr val="FFFFFF"/>
                </a:solidFill>
                <a:effectLst/>
                <a:latin typeface="Roboto Condensed"/>
              </a:rPr>
              <a:t>-ElE Yapım Eki:</a:t>
            </a:r>
            <a:endParaRPr lang="tr-TR" b="0" i="0" dirty="0" smtClean="0">
              <a:solidFill>
                <a:srgbClr val="2C2F34"/>
              </a:solidFill>
              <a:effectLst/>
              <a:latin typeface="Roboto Condensed"/>
            </a:endParaRPr>
          </a:p>
          <a:p>
            <a:pPr marL="0" indent="0">
              <a:lnSpc>
                <a:spcPct val="170000"/>
              </a:lnSpc>
              <a:spcBef>
                <a:spcPts val="0"/>
              </a:spcBef>
              <a:buNone/>
            </a:pPr>
            <a:r>
              <a:rPr lang="tr-TR" b="0" i="0" dirty="0" smtClean="0">
                <a:solidFill>
                  <a:srgbClr val="2C2F34"/>
                </a:solidFill>
                <a:effectLst/>
                <a:latin typeface="Roboto Condensed"/>
              </a:rPr>
              <a:t>Devamlılık, anlatılan işin art arda yapıldığını bildirir:</a:t>
            </a:r>
          </a:p>
          <a:p>
            <a:pPr marL="0" indent="0">
              <a:lnSpc>
                <a:spcPct val="170000"/>
              </a:lnSpc>
              <a:spcBef>
                <a:spcPts val="0"/>
              </a:spcBef>
              <a:buNone/>
            </a:pPr>
            <a:r>
              <a:rPr lang="tr-TR" b="0" i="0" dirty="0" smtClean="0">
                <a:solidFill>
                  <a:srgbClr val="2C2F34"/>
                </a:solidFill>
                <a:effectLst/>
                <a:latin typeface="Roboto Condensed"/>
              </a:rPr>
              <a:t>	kov-ala-, it-ele-, silk-ele-, dur-ala-, tep-ele-…</a:t>
            </a:r>
          </a:p>
          <a:p>
            <a:endParaRPr lang="tr-TR" dirty="0"/>
          </a:p>
        </p:txBody>
      </p:sp>
    </p:spTree>
    <p:extLst>
      <p:ext uri="{BB962C8B-B14F-4D97-AF65-F5344CB8AC3E}">
        <p14:creationId xmlns:p14="http://schemas.microsoft.com/office/powerpoint/2010/main" val="3775685508"/>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836712"/>
          </a:xfrm>
        </p:spPr>
        <p:txBody>
          <a:bodyPr/>
          <a:lstStyle/>
          <a:p>
            <a:r>
              <a:rPr lang="tr-TR" b="1" dirty="0" smtClean="0"/>
              <a:t>ÇEKİM EKLERİ</a:t>
            </a:r>
            <a:endParaRPr lang="tr-TR" b="1" dirty="0"/>
          </a:p>
        </p:txBody>
      </p:sp>
      <p:sp>
        <p:nvSpPr>
          <p:cNvPr id="3" name="İçerik Yer Tutucusu 2"/>
          <p:cNvSpPr>
            <a:spLocks noGrp="1"/>
          </p:cNvSpPr>
          <p:nvPr>
            <p:ph idx="1"/>
          </p:nvPr>
        </p:nvSpPr>
        <p:spPr>
          <a:xfrm>
            <a:off x="0" y="692696"/>
            <a:ext cx="9144000" cy="5433467"/>
          </a:xfrm>
        </p:spPr>
        <p:txBody>
          <a:bodyPr/>
          <a:lstStyle/>
          <a:p>
            <a:pPr marL="0" indent="0">
              <a:buNone/>
            </a:pPr>
            <a:r>
              <a:rPr lang="tr-TR" i="0" dirty="0" smtClean="0">
                <a:solidFill>
                  <a:srgbClr val="2C2F34"/>
                </a:solidFill>
                <a:effectLst/>
                <a:latin typeface="Roboto Condensed"/>
              </a:rPr>
              <a:t>Çekim Ekleri. Çekim Eklerinin Özellikleri, Türleri, Görevleri, Örnekleri</a:t>
            </a:r>
          </a:p>
          <a:p>
            <a:pPr marL="0" indent="0">
              <a:buNone/>
            </a:pPr>
            <a:endParaRPr lang="tr-TR" i="0" dirty="0" smtClean="0">
              <a:solidFill>
                <a:srgbClr val="2C2F34"/>
              </a:solidFill>
              <a:effectLst/>
              <a:latin typeface="Roboto Condensed"/>
            </a:endParaRPr>
          </a:p>
        </p:txBody>
      </p:sp>
      <p:pic>
        <p:nvPicPr>
          <p:cNvPr id="717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2204864"/>
            <a:ext cx="8964488" cy="4492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23168402"/>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620688"/>
          </a:xfrm>
        </p:spPr>
        <p:txBody>
          <a:bodyPr>
            <a:normAutofit fontScale="90000"/>
          </a:bodyPr>
          <a:lstStyle/>
          <a:p>
            <a:r>
              <a:rPr lang="tr-TR" b="1" i="0" dirty="0" smtClean="0">
                <a:effectLst/>
                <a:latin typeface="Roboto Condensed"/>
              </a:rPr>
              <a:t>ÇEKİM EKLERİ</a:t>
            </a:r>
            <a:endParaRPr lang="tr-TR" dirty="0"/>
          </a:p>
        </p:txBody>
      </p:sp>
      <p:sp>
        <p:nvSpPr>
          <p:cNvPr id="3" name="İçerik Yer Tutucusu 2"/>
          <p:cNvSpPr>
            <a:spLocks noGrp="1"/>
          </p:cNvSpPr>
          <p:nvPr>
            <p:ph idx="1"/>
          </p:nvPr>
        </p:nvSpPr>
        <p:spPr>
          <a:xfrm>
            <a:off x="0" y="620688"/>
            <a:ext cx="9144000" cy="6237312"/>
          </a:xfrm>
        </p:spPr>
        <p:txBody>
          <a:bodyPr>
            <a:normAutofit fontScale="55000" lnSpcReduction="20000"/>
          </a:bodyPr>
          <a:lstStyle/>
          <a:p>
            <a:pPr marL="0" indent="0">
              <a:lnSpc>
                <a:spcPct val="170000"/>
              </a:lnSpc>
              <a:spcBef>
                <a:spcPts val="0"/>
              </a:spcBef>
              <a:buNone/>
            </a:pPr>
            <a:r>
              <a:rPr lang="tr-TR" b="1" i="0" dirty="0" smtClean="0">
                <a:solidFill>
                  <a:srgbClr val="2C2F34"/>
                </a:solidFill>
                <a:effectLst/>
                <a:latin typeface="Roboto Condensed"/>
              </a:rPr>
              <a:t>A) </a:t>
            </a:r>
            <a:r>
              <a:rPr lang="tr-TR" b="1" i="0" u="none" strike="noStrike" dirty="0" smtClean="0">
                <a:solidFill>
                  <a:srgbClr val="2C2F34"/>
                </a:solidFill>
                <a:effectLst/>
                <a:latin typeface="Roboto Condensed"/>
                <a:hlinkClick r:id="rId2"/>
              </a:rPr>
              <a:t>İSİM ÇEKİM EKLERİ</a:t>
            </a:r>
            <a:endParaRPr lang="tr-TR" b="0" i="0" dirty="0" smtClean="0">
              <a:solidFill>
                <a:srgbClr val="2C2F34"/>
              </a:solidFill>
              <a:effectLst/>
              <a:latin typeface="Roboto Condensed"/>
            </a:endParaRPr>
          </a:p>
          <a:p>
            <a:pPr>
              <a:lnSpc>
                <a:spcPct val="170000"/>
              </a:lnSpc>
              <a:spcBef>
                <a:spcPts val="0"/>
              </a:spcBef>
              <a:buFont typeface="+mj-lt"/>
              <a:buAutoNum type="arabicPeriod"/>
            </a:pPr>
            <a:r>
              <a:rPr lang="tr-TR" b="0" i="0" u="none" strike="noStrike" dirty="0" smtClean="0">
                <a:solidFill>
                  <a:srgbClr val="2C2F34"/>
                </a:solidFill>
                <a:effectLst/>
                <a:latin typeface="Roboto Condensed"/>
                <a:hlinkClick r:id="rId3" tooltip="Hal (Durum) Ekleri"/>
              </a:rPr>
              <a:t>Hal (Durum) Ekleri</a:t>
            </a:r>
            <a:r>
              <a:rPr lang="tr-TR" b="0" i="0" dirty="0" smtClean="0">
                <a:solidFill>
                  <a:srgbClr val="2C2F34"/>
                </a:solidFill>
                <a:effectLst/>
                <a:latin typeface="Roboto Condensed"/>
              </a:rPr>
              <a:t/>
            </a:r>
            <a:br>
              <a:rPr lang="tr-TR" b="0" i="0" dirty="0" smtClean="0">
                <a:solidFill>
                  <a:srgbClr val="2C2F34"/>
                </a:solidFill>
                <a:effectLst/>
                <a:latin typeface="Roboto Condensed"/>
              </a:rPr>
            </a:br>
            <a:r>
              <a:rPr lang="tr-TR" b="0" i="0" dirty="0" smtClean="0">
                <a:solidFill>
                  <a:srgbClr val="2C2F34"/>
                </a:solidFill>
                <a:effectLst/>
                <a:latin typeface="Roboto Condensed"/>
              </a:rPr>
              <a:t>– Yaklaşma Durumu Eki</a:t>
            </a:r>
            <a:br>
              <a:rPr lang="tr-TR" b="0" i="0" dirty="0" smtClean="0">
                <a:solidFill>
                  <a:srgbClr val="2C2F34"/>
                </a:solidFill>
                <a:effectLst/>
                <a:latin typeface="Roboto Condensed"/>
              </a:rPr>
            </a:br>
            <a:r>
              <a:rPr lang="tr-TR" b="0" i="0" dirty="0" smtClean="0">
                <a:solidFill>
                  <a:srgbClr val="2C2F34"/>
                </a:solidFill>
                <a:effectLst/>
                <a:latin typeface="Roboto Condensed"/>
              </a:rPr>
              <a:t>– Bulunma Durumu Eki</a:t>
            </a:r>
            <a:br>
              <a:rPr lang="tr-TR" b="0" i="0" dirty="0" smtClean="0">
                <a:solidFill>
                  <a:srgbClr val="2C2F34"/>
                </a:solidFill>
                <a:effectLst/>
                <a:latin typeface="Roboto Condensed"/>
              </a:rPr>
            </a:br>
            <a:r>
              <a:rPr lang="tr-TR" b="0" i="0" dirty="0" smtClean="0">
                <a:solidFill>
                  <a:srgbClr val="2C2F34"/>
                </a:solidFill>
                <a:effectLst/>
                <a:latin typeface="Roboto Condensed"/>
              </a:rPr>
              <a:t>– Ayrılma Durumu Eki</a:t>
            </a:r>
            <a:br>
              <a:rPr lang="tr-TR" b="0" i="0" dirty="0" smtClean="0">
                <a:solidFill>
                  <a:srgbClr val="2C2F34"/>
                </a:solidFill>
                <a:effectLst/>
                <a:latin typeface="Roboto Condensed"/>
              </a:rPr>
            </a:br>
            <a:r>
              <a:rPr lang="tr-TR" b="0" i="0" dirty="0" smtClean="0">
                <a:solidFill>
                  <a:srgbClr val="2C2F34"/>
                </a:solidFill>
                <a:effectLst/>
                <a:latin typeface="Roboto Condensed"/>
              </a:rPr>
              <a:t>– Belirtme Durumu Eki</a:t>
            </a:r>
          </a:p>
          <a:p>
            <a:pPr>
              <a:lnSpc>
                <a:spcPct val="170000"/>
              </a:lnSpc>
              <a:spcBef>
                <a:spcPts val="0"/>
              </a:spcBef>
              <a:buFont typeface="+mj-lt"/>
              <a:buAutoNum type="arabicPeriod"/>
            </a:pPr>
            <a:r>
              <a:rPr lang="tr-TR" b="0" i="0" u="none" strike="noStrike" dirty="0" smtClean="0">
                <a:solidFill>
                  <a:srgbClr val="2C2F34"/>
                </a:solidFill>
                <a:effectLst/>
                <a:latin typeface="Roboto Condensed"/>
                <a:hlinkClick r:id="rId4"/>
              </a:rPr>
              <a:t>İyelik Ekleri</a:t>
            </a:r>
            <a:endParaRPr lang="tr-TR" b="0" i="0" dirty="0" smtClean="0">
              <a:solidFill>
                <a:srgbClr val="2C2F34"/>
              </a:solidFill>
              <a:effectLst/>
              <a:latin typeface="Roboto Condensed"/>
            </a:endParaRPr>
          </a:p>
          <a:p>
            <a:pPr>
              <a:lnSpc>
                <a:spcPct val="170000"/>
              </a:lnSpc>
              <a:spcBef>
                <a:spcPts val="0"/>
              </a:spcBef>
              <a:buFont typeface="+mj-lt"/>
              <a:buAutoNum type="arabicPeriod"/>
            </a:pPr>
            <a:r>
              <a:rPr lang="tr-TR" b="0" i="0" u="none" strike="noStrike" dirty="0" smtClean="0">
                <a:solidFill>
                  <a:srgbClr val="2C2F34"/>
                </a:solidFill>
                <a:effectLst/>
                <a:latin typeface="Roboto Condensed"/>
                <a:hlinkClick r:id="rId5" tooltip="İlgi zamiri -ki"/>
              </a:rPr>
              <a:t>İlgi zamiri -ki</a:t>
            </a:r>
            <a:endParaRPr lang="tr-TR" b="0" i="0" dirty="0" smtClean="0">
              <a:solidFill>
                <a:srgbClr val="2C2F34"/>
              </a:solidFill>
              <a:effectLst/>
              <a:latin typeface="Roboto Condensed"/>
            </a:endParaRPr>
          </a:p>
          <a:p>
            <a:pPr>
              <a:lnSpc>
                <a:spcPct val="170000"/>
              </a:lnSpc>
              <a:spcBef>
                <a:spcPts val="0"/>
              </a:spcBef>
              <a:buFont typeface="+mj-lt"/>
              <a:buAutoNum type="arabicPeriod"/>
            </a:pPr>
            <a:r>
              <a:rPr lang="tr-TR" b="0" i="0" dirty="0" smtClean="0">
                <a:solidFill>
                  <a:srgbClr val="2C2F34"/>
                </a:solidFill>
                <a:effectLst/>
                <a:latin typeface="Roboto Condensed"/>
              </a:rPr>
              <a:t>Çokluk Eki (-lar/-ler)</a:t>
            </a:r>
          </a:p>
          <a:p>
            <a:pPr>
              <a:lnSpc>
                <a:spcPct val="170000"/>
              </a:lnSpc>
              <a:spcBef>
                <a:spcPts val="0"/>
              </a:spcBef>
              <a:buFont typeface="+mj-lt"/>
              <a:buAutoNum type="arabicPeriod"/>
            </a:pPr>
            <a:r>
              <a:rPr lang="tr-TR" b="0" i="0" dirty="0" smtClean="0">
                <a:solidFill>
                  <a:srgbClr val="2C2F34"/>
                </a:solidFill>
                <a:effectLst/>
                <a:latin typeface="Roboto Condensed"/>
              </a:rPr>
              <a:t>Soru Eki (mi)</a:t>
            </a:r>
          </a:p>
          <a:p>
            <a:pPr>
              <a:lnSpc>
                <a:spcPct val="170000"/>
              </a:lnSpc>
              <a:spcBef>
                <a:spcPts val="0"/>
              </a:spcBef>
              <a:buFont typeface="+mj-lt"/>
              <a:buAutoNum type="arabicPeriod"/>
            </a:pPr>
            <a:r>
              <a:rPr lang="tr-TR" b="0" i="0" u="none" strike="noStrike" dirty="0" smtClean="0">
                <a:solidFill>
                  <a:srgbClr val="2C2F34"/>
                </a:solidFill>
                <a:effectLst/>
                <a:latin typeface="Roboto Condensed"/>
                <a:hlinkClick r:id="rId6"/>
              </a:rPr>
              <a:t>Ekfiil Ekleri</a:t>
            </a:r>
            <a:endParaRPr lang="tr-TR" b="0" i="0" dirty="0" smtClean="0">
              <a:solidFill>
                <a:srgbClr val="2C2F34"/>
              </a:solidFill>
              <a:effectLst/>
              <a:latin typeface="Roboto Condensed"/>
            </a:endParaRPr>
          </a:p>
          <a:p>
            <a:pPr>
              <a:lnSpc>
                <a:spcPct val="170000"/>
              </a:lnSpc>
              <a:spcBef>
                <a:spcPts val="0"/>
              </a:spcBef>
              <a:buFont typeface="+mj-lt"/>
              <a:buAutoNum type="arabicPeriod"/>
            </a:pPr>
            <a:r>
              <a:rPr lang="tr-TR" b="0" i="0" u="none" strike="noStrike" dirty="0" smtClean="0">
                <a:solidFill>
                  <a:srgbClr val="2C2F34"/>
                </a:solidFill>
                <a:effectLst/>
                <a:latin typeface="Roboto Condensed"/>
                <a:hlinkClick r:id="rId7"/>
              </a:rPr>
              <a:t>Tamlayan (=ilgi) Eki</a:t>
            </a:r>
            <a:r>
              <a:rPr lang="tr-TR" b="0" i="0" dirty="0" smtClean="0">
                <a:solidFill>
                  <a:srgbClr val="2C2F34"/>
                </a:solidFill>
                <a:effectLst/>
                <a:latin typeface="Roboto Condensed"/>
              </a:rPr>
              <a:t> (-ın,-in,-un,-ün)</a:t>
            </a:r>
          </a:p>
          <a:p>
            <a:pPr>
              <a:lnSpc>
                <a:spcPct val="170000"/>
              </a:lnSpc>
              <a:spcBef>
                <a:spcPts val="0"/>
              </a:spcBef>
              <a:buFont typeface="+mj-lt"/>
              <a:buAutoNum type="arabicPeriod"/>
            </a:pPr>
            <a:r>
              <a:rPr lang="tr-TR" b="0" i="0" dirty="0" smtClean="0">
                <a:solidFill>
                  <a:srgbClr val="2C2F34"/>
                </a:solidFill>
                <a:effectLst/>
                <a:latin typeface="Roboto Condensed"/>
              </a:rPr>
              <a:t>Eşitlik Eki (-ca/-ce)</a:t>
            </a:r>
          </a:p>
          <a:p>
            <a:pPr>
              <a:lnSpc>
                <a:spcPct val="170000"/>
              </a:lnSpc>
              <a:spcBef>
                <a:spcPts val="0"/>
              </a:spcBef>
              <a:buFont typeface="+mj-lt"/>
              <a:buAutoNum type="arabicPeriod"/>
            </a:pPr>
            <a:r>
              <a:rPr lang="tr-TR" b="0" i="0" dirty="0" smtClean="0">
                <a:solidFill>
                  <a:srgbClr val="2C2F34"/>
                </a:solidFill>
                <a:effectLst/>
                <a:latin typeface="Roboto Condensed"/>
              </a:rPr>
              <a:t>Vasıta Eki (-la/-le)</a:t>
            </a:r>
          </a:p>
          <a:p>
            <a:endParaRPr lang="tr-TR" dirty="0"/>
          </a:p>
        </p:txBody>
      </p:sp>
    </p:spTree>
    <p:extLst>
      <p:ext uri="{BB962C8B-B14F-4D97-AF65-F5344CB8AC3E}">
        <p14:creationId xmlns:p14="http://schemas.microsoft.com/office/powerpoint/2010/main" val="28148567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23528" y="17334"/>
            <a:ext cx="8229600" cy="1329011"/>
          </a:xfrm>
        </p:spPr>
        <p:txBody>
          <a:bodyPr>
            <a:normAutofit fontScale="92500" lnSpcReduction="20000"/>
          </a:bodyPr>
          <a:lstStyle/>
          <a:p>
            <a:pPr>
              <a:lnSpc>
                <a:spcPct val="150000"/>
              </a:lnSpc>
              <a:spcBef>
                <a:spcPts val="0"/>
              </a:spcBef>
            </a:pPr>
            <a:r>
              <a:rPr lang="tr-TR" kern="0" dirty="0">
                <a:solidFill>
                  <a:srgbClr val="000000"/>
                </a:solidFill>
                <a:latin typeface="Times New Roman"/>
              </a:rPr>
              <a:t> </a:t>
            </a:r>
            <a:r>
              <a:rPr lang="tr-TR" b="1" kern="0" dirty="0">
                <a:solidFill>
                  <a:srgbClr val="800080"/>
                </a:solidFill>
                <a:latin typeface="Times New Roman"/>
              </a:rPr>
              <a:t>Sesbilgisinin temeli sesbirim ise biçimbilgisinin temeli ne olabilir?</a:t>
            </a:r>
            <a:endParaRPr lang="tr-TR" dirty="0"/>
          </a:p>
        </p:txBody>
      </p:sp>
      <p:sp>
        <p:nvSpPr>
          <p:cNvPr id="4" name="Dikdörtgen 3"/>
          <p:cNvSpPr/>
          <p:nvPr/>
        </p:nvSpPr>
        <p:spPr>
          <a:xfrm>
            <a:off x="53751" y="2169543"/>
            <a:ext cx="9036496" cy="2968057"/>
          </a:xfrm>
          <a:prstGeom prst="rect">
            <a:avLst/>
          </a:prstGeom>
        </p:spPr>
        <p:txBody>
          <a:bodyPr wrap="square">
            <a:spAutoFit/>
          </a:bodyPr>
          <a:lstStyle/>
          <a:p>
            <a:pPr marL="342900" marR="0" lvl="0" indent="-342900" defTabSz="914400" eaLnBrk="1" fontAlgn="base" latinLnBrk="0" hangingPunct="1">
              <a:lnSpc>
                <a:spcPct val="150000"/>
              </a:lnSpc>
              <a:spcAft>
                <a:spcPct val="0"/>
              </a:spcAft>
              <a:buClrTx/>
              <a:buSzTx/>
              <a:buFontTx/>
              <a:buNone/>
              <a:tabLst/>
              <a:defRPr/>
            </a:pPr>
            <a:r>
              <a:rPr kumimoji="0" lang="tr-TR" sz="3200" b="0" i="0" u="none" strike="noStrike" kern="0" cap="none" spc="0" normalizeH="0" baseline="0" noProof="0" dirty="0" smtClean="0">
                <a:ln>
                  <a:noFill/>
                </a:ln>
                <a:solidFill>
                  <a:srgbClr val="000000"/>
                </a:solidFill>
                <a:effectLst/>
                <a:uLnTx/>
                <a:uFillTx/>
                <a:latin typeface="Times New Roman"/>
                <a:ea typeface="+mn-ea"/>
                <a:cs typeface="+mn-cs"/>
              </a:rPr>
              <a:t> </a:t>
            </a:r>
            <a:r>
              <a:rPr kumimoji="0" lang="tr-TR" sz="3200" b="1" i="0" u="none" strike="noStrike" kern="0" cap="none" spc="0" normalizeH="0" baseline="0" noProof="0" dirty="0" smtClean="0">
                <a:ln>
                  <a:noFill/>
                </a:ln>
                <a:solidFill>
                  <a:srgbClr val="800080"/>
                </a:solidFill>
                <a:effectLst/>
                <a:uLnTx/>
                <a:uFillTx/>
                <a:latin typeface="Times New Roman"/>
                <a:ea typeface="+mn-ea"/>
                <a:cs typeface="+mn-cs"/>
              </a:rPr>
              <a:t>Biçimbirim (morfem), bir dilde kendi başına anlam taşıyan en küçük birimdir.</a:t>
            </a:r>
          </a:p>
          <a:p>
            <a:pPr marL="342900" marR="0" lvl="0" indent="-342900" defTabSz="914400" eaLnBrk="1" fontAlgn="base" latinLnBrk="0" hangingPunct="1">
              <a:lnSpc>
                <a:spcPct val="150000"/>
              </a:lnSpc>
              <a:spcAft>
                <a:spcPct val="0"/>
              </a:spcAft>
              <a:buClrTx/>
              <a:buSzTx/>
              <a:buFontTx/>
              <a:buNone/>
              <a:tabLst/>
              <a:defRPr/>
            </a:pPr>
            <a:r>
              <a:rPr kumimoji="0" lang="tr-TR" sz="3200" b="1" i="0" u="none" strike="noStrike" kern="0" cap="none" spc="0" normalizeH="0" baseline="0" noProof="0" dirty="0" smtClean="0">
                <a:ln>
                  <a:noFill/>
                </a:ln>
                <a:solidFill>
                  <a:srgbClr val="800080"/>
                </a:solidFill>
                <a:effectLst/>
                <a:uLnTx/>
                <a:uFillTx/>
                <a:latin typeface="Times New Roman"/>
                <a:ea typeface="+mn-ea"/>
                <a:cs typeface="+mn-cs"/>
              </a:rPr>
              <a:t>     Örneğin; </a:t>
            </a:r>
            <a:r>
              <a:rPr kumimoji="0" lang="tr-TR" sz="3200" b="1" i="0" u="sng" strike="noStrike" kern="0" cap="none" spc="0" normalizeH="0" baseline="0" noProof="0" dirty="0" smtClean="0">
                <a:ln>
                  <a:noFill/>
                </a:ln>
                <a:solidFill>
                  <a:srgbClr val="800080"/>
                </a:solidFill>
                <a:effectLst/>
                <a:uLnTx/>
                <a:uFillTx/>
                <a:latin typeface="Times New Roman"/>
                <a:ea typeface="+mn-ea"/>
                <a:cs typeface="+mn-cs"/>
              </a:rPr>
              <a:t>Bana</a:t>
            </a:r>
            <a:r>
              <a:rPr kumimoji="0" lang="tr-TR" sz="3200" b="1" i="0" u="none" strike="noStrike" kern="0" cap="none" spc="0" normalizeH="0" baseline="0" noProof="0" dirty="0" smtClean="0">
                <a:ln>
                  <a:noFill/>
                </a:ln>
                <a:solidFill>
                  <a:srgbClr val="800080"/>
                </a:solidFill>
                <a:effectLst/>
                <a:uLnTx/>
                <a:uFillTx/>
                <a:latin typeface="Times New Roman"/>
                <a:ea typeface="+mn-ea"/>
                <a:cs typeface="+mn-cs"/>
              </a:rPr>
              <a:t> </a:t>
            </a:r>
            <a:r>
              <a:rPr kumimoji="0" lang="tr-TR" sz="3200" b="1" i="0" u="sng" strike="noStrike" kern="0" cap="none" spc="0" normalizeH="0" baseline="0" noProof="0" dirty="0" smtClean="0">
                <a:ln>
                  <a:noFill/>
                </a:ln>
                <a:solidFill>
                  <a:srgbClr val="800080"/>
                </a:solidFill>
                <a:effectLst/>
                <a:uLnTx/>
                <a:uFillTx/>
                <a:latin typeface="Times New Roman"/>
                <a:ea typeface="+mn-ea"/>
                <a:cs typeface="+mn-cs"/>
              </a:rPr>
              <a:t>soru</a:t>
            </a:r>
            <a:r>
              <a:rPr kumimoji="0" lang="tr-TR" sz="3200" b="1" i="0" u="none" strike="noStrike" kern="0" cap="none" spc="0" normalizeH="0" baseline="0" noProof="0" dirty="0" smtClean="0">
                <a:ln>
                  <a:noFill/>
                </a:ln>
                <a:solidFill>
                  <a:srgbClr val="800080"/>
                </a:solidFill>
                <a:effectLst/>
                <a:uLnTx/>
                <a:uFillTx/>
                <a:latin typeface="Times New Roman"/>
                <a:ea typeface="+mn-ea"/>
                <a:cs typeface="+mn-cs"/>
              </a:rPr>
              <a:t> </a:t>
            </a:r>
            <a:r>
              <a:rPr kumimoji="0" lang="tr-TR" sz="3200" b="1" i="0" u="sng" strike="noStrike" kern="0" cap="none" spc="0" normalizeH="0" baseline="0" noProof="0" dirty="0" smtClean="0">
                <a:ln>
                  <a:noFill/>
                </a:ln>
                <a:solidFill>
                  <a:srgbClr val="800080"/>
                </a:solidFill>
                <a:effectLst/>
                <a:uLnTx/>
                <a:uFillTx/>
                <a:latin typeface="Times New Roman"/>
                <a:ea typeface="+mn-ea"/>
                <a:cs typeface="+mn-cs"/>
              </a:rPr>
              <a:t>sor</a:t>
            </a:r>
            <a:r>
              <a:rPr kumimoji="0" lang="tr-TR" sz="3200" b="1" i="0" u="none" strike="noStrike" kern="0" cap="none" spc="0" normalizeH="0" baseline="0" noProof="0" dirty="0" smtClean="0">
                <a:ln>
                  <a:noFill/>
                </a:ln>
                <a:solidFill>
                  <a:srgbClr val="800080"/>
                </a:solidFill>
                <a:effectLst/>
                <a:uLnTx/>
                <a:uFillTx/>
                <a:latin typeface="Times New Roman"/>
                <a:ea typeface="+mn-ea"/>
                <a:cs typeface="+mn-cs"/>
              </a:rPr>
              <a:t>.</a:t>
            </a:r>
          </a:p>
          <a:p>
            <a:pPr marL="342900" marR="0" lvl="0" indent="-342900" defTabSz="914400" eaLnBrk="1" fontAlgn="base" latinLnBrk="0" hangingPunct="1">
              <a:lnSpc>
                <a:spcPct val="150000"/>
              </a:lnSpc>
              <a:spcAft>
                <a:spcPct val="0"/>
              </a:spcAft>
              <a:buClrTx/>
              <a:buSzTx/>
              <a:buFontTx/>
              <a:buNone/>
              <a:tabLst/>
              <a:defRPr/>
            </a:pPr>
            <a:r>
              <a:rPr kumimoji="0" lang="tr-TR" sz="3200" b="1" i="0" u="none" strike="noStrike" kern="0" cap="none" spc="0" normalizeH="0" baseline="0" noProof="0" dirty="0" smtClean="0">
                <a:ln>
                  <a:noFill/>
                </a:ln>
                <a:solidFill>
                  <a:srgbClr val="800080"/>
                </a:solidFill>
                <a:effectLst/>
                <a:uLnTx/>
                <a:uFillTx/>
                <a:latin typeface="Times New Roman"/>
                <a:ea typeface="+mn-ea"/>
                <a:cs typeface="+mn-cs"/>
              </a:rPr>
              <a:t>      Bu cümlede herbiri ayrı ayrı biçimbirimdir.</a:t>
            </a:r>
            <a:endParaRPr kumimoji="0" lang="tr-TR" sz="1800" b="0" i="0" u="none" strike="noStrike" kern="0" cap="none" spc="0" normalizeH="0" baseline="0" noProof="0" dirty="0" smtClean="0">
              <a:ln>
                <a:noFill/>
              </a:ln>
              <a:solidFill>
                <a:sysClr val="windowText" lastClr="000000"/>
              </a:solidFill>
              <a:effectLst/>
              <a:uLnTx/>
              <a:uFillTx/>
            </a:endParaRPr>
          </a:p>
        </p:txBody>
      </p:sp>
      <p:sp>
        <p:nvSpPr>
          <p:cNvPr id="5" name="Dikdörtgen 4"/>
          <p:cNvSpPr/>
          <p:nvPr/>
        </p:nvSpPr>
        <p:spPr>
          <a:xfrm>
            <a:off x="899592" y="1268760"/>
            <a:ext cx="1380506" cy="461665"/>
          </a:xfrm>
          <a:prstGeom prst="rect">
            <a:avLst/>
          </a:prstGeom>
        </p:spPr>
        <p:txBody>
          <a:bodyPr wrap="none">
            <a:spAutoFit/>
          </a:bodyPr>
          <a:lstStyle/>
          <a:p>
            <a:pPr lvl="0" fontAlgn="base">
              <a:spcBef>
                <a:spcPct val="50000"/>
              </a:spcBef>
              <a:spcAft>
                <a:spcPct val="0"/>
              </a:spcAft>
            </a:pPr>
            <a:r>
              <a:rPr lang="tr-TR" sz="2400" b="1" dirty="0">
                <a:solidFill>
                  <a:srgbClr val="FF0000"/>
                </a:solidFill>
                <a:latin typeface="Times New Roman" pitchFamily="18" charset="0"/>
              </a:rPr>
              <a:t>Bağımsız</a:t>
            </a:r>
          </a:p>
        </p:txBody>
      </p:sp>
      <p:sp>
        <p:nvSpPr>
          <p:cNvPr id="6" name="Dikdörtgen 5"/>
          <p:cNvSpPr/>
          <p:nvPr/>
        </p:nvSpPr>
        <p:spPr>
          <a:xfrm>
            <a:off x="3458865" y="1268760"/>
            <a:ext cx="1208985" cy="461665"/>
          </a:xfrm>
          <a:prstGeom prst="rect">
            <a:avLst/>
          </a:prstGeom>
        </p:spPr>
        <p:txBody>
          <a:bodyPr wrap="none">
            <a:spAutoFit/>
          </a:bodyPr>
          <a:lstStyle/>
          <a:p>
            <a:pPr lvl="0" fontAlgn="base">
              <a:spcBef>
                <a:spcPct val="50000"/>
              </a:spcBef>
              <a:spcAft>
                <a:spcPct val="0"/>
              </a:spcAft>
            </a:pPr>
            <a:r>
              <a:rPr lang="tr-TR" sz="2400" b="1" dirty="0">
                <a:solidFill>
                  <a:srgbClr val="FF0000"/>
                </a:solidFill>
                <a:latin typeface="Times New Roman" pitchFamily="18" charset="0"/>
              </a:rPr>
              <a:t>Bağımlı</a:t>
            </a:r>
          </a:p>
        </p:txBody>
      </p:sp>
      <p:cxnSp>
        <p:nvCxnSpPr>
          <p:cNvPr id="8" name="Düz Ok Bağlayıcısı 7"/>
          <p:cNvCxnSpPr/>
          <p:nvPr/>
        </p:nvCxnSpPr>
        <p:spPr>
          <a:xfrm>
            <a:off x="1574146" y="1730425"/>
            <a:ext cx="1008112" cy="73890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Düz Ok Bağlayıcısı 9"/>
          <p:cNvCxnSpPr>
            <a:stCxn id="6" idx="2"/>
          </p:cNvCxnSpPr>
          <p:nvPr/>
        </p:nvCxnSpPr>
        <p:spPr>
          <a:xfrm flipH="1">
            <a:off x="3098825" y="1730425"/>
            <a:ext cx="964533" cy="81091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Dikdörtgen 10"/>
          <p:cNvSpPr/>
          <p:nvPr/>
        </p:nvSpPr>
        <p:spPr>
          <a:xfrm>
            <a:off x="46080" y="5137600"/>
            <a:ext cx="9143999" cy="2160591"/>
          </a:xfrm>
          <a:prstGeom prst="rect">
            <a:avLst/>
          </a:prstGeom>
        </p:spPr>
        <p:txBody>
          <a:bodyPr wrap="square">
            <a:spAutoFit/>
          </a:bodyPr>
          <a:lstStyle/>
          <a:p>
            <a:pPr marL="342900" lvl="0" indent="-342900" algn="just" fontAlgn="base">
              <a:lnSpc>
                <a:spcPct val="150000"/>
              </a:lnSpc>
              <a:spcAft>
                <a:spcPct val="0"/>
              </a:spcAft>
            </a:pPr>
            <a:r>
              <a:rPr kumimoji="0" lang="tr-TR" sz="3200" b="1" i="0" u="none" strike="noStrike" kern="0" cap="none" spc="0" normalizeH="0" baseline="0" noProof="0" dirty="0" smtClean="0">
                <a:ln>
                  <a:noFill/>
                </a:ln>
                <a:solidFill>
                  <a:srgbClr val="FF0000"/>
                </a:solidFill>
                <a:effectLst/>
                <a:uLnTx/>
                <a:uFillTx/>
                <a:latin typeface="Times New Roman"/>
                <a:ea typeface="+mn-ea"/>
                <a:cs typeface="+mn-cs"/>
              </a:rPr>
              <a:t>Biçimbirim bilgisi dillerin sözcük yapısına ilişkin bilgi verir. Türkçe eklemeli bir dildir. </a:t>
            </a:r>
          </a:p>
          <a:p>
            <a:pPr marL="342900" lvl="0" indent="-342900">
              <a:spcBef>
                <a:spcPct val="20000"/>
              </a:spcBef>
              <a:buFont typeface="Arial" pitchFamily="34" charset="0"/>
              <a:buChar char="•"/>
            </a:pPr>
            <a:endParaRPr lang="tr-TR" sz="3200" dirty="0">
              <a:solidFill>
                <a:prstClr val="black"/>
              </a:solidFill>
            </a:endParaRPr>
          </a:p>
        </p:txBody>
      </p:sp>
    </p:spTree>
    <p:extLst>
      <p:ext uri="{BB962C8B-B14F-4D97-AF65-F5344CB8AC3E}">
        <p14:creationId xmlns:p14="http://schemas.microsoft.com/office/powerpoint/2010/main" val="353149433"/>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7500" lnSpcReduction="20000"/>
          </a:bodyPr>
          <a:lstStyle/>
          <a:p>
            <a:pPr marL="0" indent="0">
              <a:lnSpc>
                <a:spcPct val="160000"/>
              </a:lnSpc>
              <a:spcBef>
                <a:spcPts val="0"/>
              </a:spcBef>
              <a:buNone/>
            </a:pPr>
            <a:r>
              <a:rPr lang="tr-TR" b="1" i="0" dirty="0" smtClean="0">
                <a:solidFill>
                  <a:srgbClr val="2C2F34"/>
                </a:solidFill>
                <a:effectLst/>
                <a:latin typeface="Roboto Condensed"/>
              </a:rPr>
              <a:t>B) </a:t>
            </a:r>
            <a:r>
              <a:rPr lang="tr-TR" b="1" i="0" u="none" strike="noStrike" dirty="0" smtClean="0">
                <a:solidFill>
                  <a:srgbClr val="2C2F34"/>
                </a:solidFill>
                <a:effectLst/>
                <a:latin typeface="Roboto Condensed"/>
                <a:hlinkClick r:id="rId2"/>
              </a:rPr>
              <a:t>FİİL ÇEKİM EKLERİ</a:t>
            </a:r>
            <a:endParaRPr lang="tr-TR" b="0" i="0" dirty="0" smtClean="0">
              <a:solidFill>
                <a:srgbClr val="2C2F34"/>
              </a:solidFill>
              <a:effectLst/>
              <a:latin typeface="Roboto Condensed"/>
            </a:endParaRPr>
          </a:p>
          <a:p>
            <a:pPr>
              <a:lnSpc>
                <a:spcPct val="160000"/>
              </a:lnSpc>
              <a:spcBef>
                <a:spcPts val="0"/>
              </a:spcBef>
              <a:buFont typeface="+mj-lt"/>
              <a:buAutoNum type="arabicPeriod"/>
            </a:pPr>
            <a:r>
              <a:rPr lang="tr-TR" b="0" i="0" u="none" strike="noStrike" dirty="0" smtClean="0">
                <a:solidFill>
                  <a:srgbClr val="2C2F34"/>
                </a:solidFill>
                <a:effectLst/>
                <a:latin typeface="Roboto Condensed"/>
                <a:hlinkClick r:id="rId3" tooltip="Kip Ekleri"/>
              </a:rPr>
              <a:t>Kip Ekleri</a:t>
            </a:r>
            <a:endParaRPr lang="tr-TR" b="0" i="0" dirty="0" smtClean="0">
              <a:solidFill>
                <a:srgbClr val="2C2F34"/>
              </a:solidFill>
              <a:effectLst/>
              <a:latin typeface="Roboto Condensed"/>
            </a:endParaRPr>
          </a:p>
          <a:p>
            <a:pPr>
              <a:lnSpc>
                <a:spcPct val="160000"/>
              </a:lnSpc>
              <a:spcBef>
                <a:spcPts val="0"/>
              </a:spcBef>
              <a:buFont typeface="+mj-lt"/>
              <a:buAutoNum type="arabicPeriod"/>
            </a:pPr>
            <a:r>
              <a:rPr lang="tr-TR" b="0" i="0" u="none" strike="noStrike" dirty="0" smtClean="0">
                <a:solidFill>
                  <a:srgbClr val="2C2F34"/>
                </a:solidFill>
                <a:effectLst/>
                <a:latin typeface="Roboto Condensed"/>
                <a:hlinkClick r:id="rId4" tooltip="Şahıs Ekleri"/>
              </a:rPr>
              <a:t>Şahıs Ekleri</a:t>
            </a:r>
            <a:endParaRPr lang="tr-TR" b="0" i="0" dirty="0" smtClean="0">
              <a:solidFill>
                <a:srgbClr val="2C2F34"/>
              </a:solidFill>
              <a:effectLst/>
              <a:latin typeface="Roboto Condensed"/>
            </a:endParaRPr>
          </a:p>
          <a:p>
            <a:pPr>
              <a:lnSpc>
                <a:spcPct val="160000"/>
              </a:lnSpc>
              <a:spcBef>
                <a:spcPts val="0"/>
              </a:spcBef>
              <a:buFont typeface="+mj-lt"/>
              <a:buAutoNum type="arabicPeriod"/>
            </a:pPr>
            <a:r>
              <a:rPr lang="tr-TR" b="0" i="0" u="none" strike="noStrike" dirty="0" smtClean="0">
                <a:solidFill>
                  <a:srgbClr val="2C2F34"/>
                </a:solidFill>
                <a:effectLst/>
                <a:latin typeface="Roboto Condensed"/>
                <a:hlinkClick r:id="rId5" tooltip="Olumsuzluk"/>
              </a:rPr>
              <a:t>Olumsuzluk</a:t>
            </a:r>
            <a:r>
              <a:rPr lang="tr-TR" b="0" i="0" dirty="0" smtClean="0">
                <a:solidFill>
                  <a:srgbClr val="2C2F34"/>
                </a:solidFill>
                <a:effectLst/>
                <a:latin typeface="Roboto Condensed"/>
              </a:rPr>
              <a:t> Eki (-ma/-me)</a:t>
            </a:r>
          </a:p>
          <a:p>
            <a:pPr>
              <a:lnSpc>
                <a:spcPct val="160000"/>
              </a:lnSpc>
              <a:spcBef>
                <a:spcPts val="0"/>
              </a:spcBef>
              <a:buFont typeface="+mj-lt"/>
              <a:buAutoNum type="arabicPeriod"/>
            </a:pPr>
            <a:r>
              <a:rPr lang="tr-TR" b="0" i="0" u="none" strike="noStrike" dirty="0" smtClean="0">
                <a:solidFill>
                  <a:srgbClr val="2C2F34"/>
                </a:solidFill>
                <a:effectLst/>
                <a:latin typeface="Roboto Condensed"/>
                <a:hlinkClick r:id="rId6"/>
              </a:rPr>
              <a:t>Soru</a:t>
            </a:r>
            <a:r>
              <a:rPr lang="tr-TR" b="0" i="0" dirty="0" smtClean="0">
                <a:solidFill>
                  <a:srgbClr val="2C2F34"/>
                </a:solidFill>
                <a:effectLst/>
                <a:latin typeface="Roboto Condensed"/>
              </a:rPr>
              <a:t> Eki</a:t>
            </a:r>
          </a:p>
          <a:p>
            <a:pPr>
              <a:lnSpc>
                <a:spcPct val="160000"/>
              </a:lnSpc>
              <a:spcBef>
                <a:spcPts val="0"/>
              </a:spcBef>
              <a:buFont typeface="+mj-lt"/>
              <a:buAutoNum type="arabicPeriod"/>
            </a:pPr>
            <a:r>
              <a:rPr lang="tr-TR" b="0" i="0" u="none" strike="noStrike" dirty="0" smtClean="0">
                <a:solidFill>
                  <a:srgbClr val="2C2F34"/>
                </a:solidFill>
                <a:effectLst/>
                <a:latin typeface="Roboto Condensed"/>
                <a:hlinkClick r:id="rId7" tooltip="Ek-fiil"/>
              </a:rPr>
              <a:t>Ek-fiil</a:t>
            </a:r>
            <a:endParaRPr lang="tr-TR" b="0" i="0" dirty="0" smtClean="0">
              <a:solidFill>
                <a:srgbClr val="2C2F34"/>
              </a:solidFill>
              <a:effectLst/>
              <a:latin typeface="Roboto Condensed"/>
            </a:endParaRPr>
          </a:p>
          <a:p>
            <a:pPr marL="0" indent="0">
              <a:lnSpc>
                <a:spcPct val="160000"/>
              </a:lnSpc>
              <a:spcBef>
                <a:spcPts val="0"/>
              </a:spcBef>
              <a:buNone/>
            </a:pPr>
            <a:r>
              <a:rPr lang="tr-TR" b="0" i="0" dirty="0" smtClean="0">
                <a:solidFill>
                  <a:srgbClr val="2C2F34"/>
                </a:solidFill>
                <a:effectLst/>
                <a:latin typeface="Roboto Condensed"/>
              </a:rPr>
              <a:t>	Türkçe eklemeli (sondan eklemeli) bir dildir. Türkçede değişmez kökler, onlardan türetilen gövdeler ve kök ve gövdelere eklenen yapım ve çekim ekleri vardır.</a:t>
            </a:r>
          </a:p>
          <a:p>
            <a:pPr marL="0" indent="0">
              <a:lnSpc>
                <a:spcPct val="160000"/>
              </a:lnSpc>
              <a:spcBef>
                <a:spcPts val="0"/>
              </a:spcBef>
              <a:buNone/>
            </a:pPr>
            <a:r>
              <a:rPr lang="tr-TR" b="0" i="0" dirty="0" smtClean="0">
                <a:solidFill>
                  <a:srgbClr val="2C2F34"/>
                </a:solidFill>
                <a:effectLst/>
                <a:latin typeface="Roboto Condensed"/>
              </a:rPr>
              <a:t>	Dilimizi kullanışlı hâle getiren; aynı kelimelerle farklı anlamlar ifade edilmesini, kelime haznesinin genişlemesini sağlayan, eklerdir.</a:t>
            </a:r>
          </a:p>
          <a:p>
            <a:endParaRPr lang="tr-TR" dirty="0"/>
          </a:p>
        </p:txBody>
      </p:sp>
    </p:spTree>
    <p:extLst>
      <p:ext uri="{BB962C8B-B14F-4D97-AF65-F5344CB8AC3E}">
        <p14:creationId xmlns:p14="http://schemas.microsoft.com/office/powerpoint/2010/main" val="11490204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332656"/>
            <a:ext cx="8229600" cy="5750099"/>
          </a:xfrm>
        </p:spPr>
        <p:txBody>
          <a:bodyPr>
            <a:normAutofit/>
          </a:bodyPr>
          <a:lstStyle/>
          <a:p>
            <a:pPr algn="just">
              <a:lnSpc>
                <a:spcPct val="150000"/>
              </a:lnSpc>
              <a:spcBef>
                <a:spcPts val="0"/>
              </a:spcBef>
            </a:pPr>
            <a:r>
              <a:rPr lang="tr-TR" dirty="0" smtClean="0">
                <a:solidFill>
                  <a:srgbClr val="FF0000"/>
                </a:solidFill>
              </a:rPr>
              <a:t>Biçim birim: </a:t>
            </a:r>
            <a:r>
              <a:rPr lang="tr-TR" dirty="0" smtClean="0"/>
              <a:t>Daha küçük birimlere ayrılamayan ses ve yapı yönünden anlamlı en küçük ögelerdir. Geleneksel dil bilgisindeki sözcük ve ek kavramlarını birlikte ifade eder. Örneğin; evlilikten sözcüğü ev-li-lik-ten biçiminde dört biçim birimden oluşur. Bu örnekte, ev sözcüğü kök biçim birimdir.</a:t>
            </a:r>
            <a:endParaRPr lang="tr-TR" dirty="0"/>
          </a:p>
        </p:txBody>
      </p:sp>
    </p:spTree>
    <p:extLst>
      <p:ext uri="{BB962C8B-B14F-4D97-AF65-F5344CB8AC3E}">
        <p14:creationId xmlns:p14="http://schemas.microsoft.com/office/powerpoint/2010/main" val="40725961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764704"/>
          </a:xfrm>
        </p:spPr>
        <p:txBody>
          <a:bodyPr>
            <a:normAutofit/>
          </a:bodyPr>
          <a:lstStyle/>
          <a:p>
            <a:r>
              <a:rPr lang="tr-TR" dirty="0" smtClean="0"/>
              <a:t>KÖK</a:t>
            </a:r>
            <a:endParaRPr lang="tr-TR" dirty="0"/>
          </a:p>
        </p:txBody>
      </p:sp>
      <p:sp>
        <p:nvSpPr>
          <p:cNvPr id="3" name="İçerik Yer Tutucusu 2"/>
          <p:cNvSpPr>
            <a:spLocks noGrp="1"/>
          </p:cNvSpPr>
          <p:nvPr>
            <p:ph idx="1"/>
          </p:nvPr>
        </p:nvSpPr>
        <p:spPr>
          <a:xfrm>
            <a:off x="107504" y="620688"/>
            <a:ext cx="8856984" cy="6237312"/>
          </a:xfrm>
        </p:spPr>
        <p:txBody>
          <a:bodyPr>
            <a:normAutofit fontScale="70000" lnSpcReduction="20000"/>
          </a:bodyPr>
          <a:lstStyle/>
          <a:p>
            <a:pPr marL="0" indent="0" algn="just">
              <a:lnSpc>
                <a:spcPct val="160000"/>
              </a:lnSpc>
              <a:spcBef>
                <a:spcPts val="0"/>
              </a:spcBef>
              <a:buNone/>
            </a:pPr>
            <a:r>
              <a:rPr lang="tr-TR" dirty="0" smtClean="0"/>
              <a:t>Kök Kökler, kendilerinden daha küçük anlamlı parçalara ayrılamayan, sözlüksel anlam taşıyan ve bir sözcük türüne ait olan biçim birimlerdir. Bir sözcük en az bir kök biçim birimden oluşur, bu tür sözcüklere yapısına göre basit sözcük veya basit gövde adı verilir. Örneğin ak (sıfat), git- (eylem), gel- (eylem), el (ad), kelebek (ad), kol (ad), kulak (ad), toprak (ad) sözcükleri biçim bilgisel bakımdan bölünemez ancak anlam taşımayan ke-le-bek gibi hecelere veya k-e-l-e-b-e-k gibi seslere bölünebilir. Unutmamamız gereken nokta, bugün kök gibi görünen birçok sözcüğün aslında tarihî dönemlerde en az iki bağımsız biçim birimden oluşabileceğidir. Örneğin; biz, siz, gece, öğle, öğün, ağaç artzamanlı bakımdan türemiş sözcüklerdir. Bu tür çözümlemeler, sözcüklerin kökenleriyle ilgili çalışmalar ancak dil uzmanları tarafından yapılmalı veya bu konularda dil uzmanlarına danışılmalıdır.</a:t>
            </a:r>
            <a:endParaRPr lang="tr-TR" dirty="0"/>
          </a:p>
        </p:txBody>
      </p:sp>
    </p:spTree>
    <p:extLst>
      <p:ext uri="{BB962C8B-B14F-4D97-AF65-F5344CB8AC3E}">
        <p14:creationId xmlns:p14="http://schemas.microsoft.com/office/powerpoint/2010/main" val="23528311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27856"/>
            <a:ext cx="8229600" cy="1143000"/>
          </a:xfrm>
        </p:spPr>
        <p:txBody>
          <a:bodyPr/>
          <a:lstStyle/>
          <a:p>
            <a:r>
              <a:rPr lang="tr-TR" dirty="0" smtClean="0"/>
              <a:t>Bağımsız biçim birimler (kök): </a:t>
            </a:r>
            <a:endParaRPr lang="tr-TR" dirty="0"/>
          </a:p>
        </p:txBody>
      </p:sp>
      <p:sp>
        <p:nvSpPr>
          <p:cNvPr id="3" name="İçerik Yer Tutucusu 2"/>
          <p:cNvSpPr>
            <a:spLocks noGrp="1"/>
          </p:cNvSpPr>
          <p:nvPr>
            <p:ph idx="1"/>
          </p:nvPr>
        </p:nvSpPr>
        <p:spPr>
          <a:xfrm>
            <a:off x="0" y="980728"/>
            <a:ext cx="8892480" cy="5760640"/>
          </a:xfrm>
        </p:spPr>
        <p:txBody>
          <a:bodyPr>
            <a:normAutofit lnSpcReduction="10000"/>
          </a:bodyPr>
          <a:lstStyle/>
          <a:p>
            <a:pPr algn="just">
              <a:lnSpc>
                <a:spcPct val="150000"/>
              </a:lnSpc>
              <a:spcBef>
                <a:spcPts val="0"/>
              </a:spcBef>
            </a:pPr>
            <a:r>
              <a:rPr lang="tr-TR" dirty="0" smtClean="0"/>
              <a:t>Tek başlarına kullanılabilen biçim birimlerdir. Bağımlı biçim birimler (ek) ise tek başlarına kullanılamayan biçim birimlerdir. Bağımlı biçim birimler görevlerini yerine getirebilmeleri için bağımsız biçim birimlerine ihtiyaç duyarlar. Örneğin, </a:t>
            </a:r>
            <a:r>
              <a:rPr lang="tr-TR" dirty="0" smtClean="0">
                <a:solidFill>
                  <a:srgbClr val="FF0000"/>
                </a:solidFill>
              </a:rPr>
              <a:t>“kızlar eve gitti</a:t>
            </a:r>
            <a:r>
              <a:rPr lang="tr-TR" dirty="0" smtClean="0"/>
              <a:t>.” cümlesinde “</a:t>
            </a:r>
            <a:r>
              <a:rPr lang="tr-TR" dirty="0" smtClean="0">
                <a:solidFill>
                  <a:srgbClr val="FF0000"/>
                </a:solidFill>
              </a:rPr>
              <a:t>kız, ev, git”</a:t>
            </a:r>
            <a:r>
              <a:rPr lang="tr-TR" dirty="0" smtClean="0"/>
              <a:t> bağımsız biçim birimlerken sözcüklere eklenen </a:t>
            </a:r>
            <a:r>
              <a:rPr lang="tr-TR" dirty="0" smtClean="0">
                <a:solidFill>
                  <a:srgbClr val="FF0000"/>
                </a:solidFill>
              </a:rPr>
              <a:t>“-lar, -e, -ti”</a:t>
            </a:r>
            <a:r>
              <a:rPr lang="tr-TR" dirty="0" smtClean="0"/>
              <a:t> ekleri bağımlı biçim birimlerdir.</a:t>
            </a:r>
            <a:endParaRPr lang="tr-TR" dirty="0"/>
          </a:p>
        </p:txBody>
      </p:sp>
    </p:spTree>
    <p:extLst>
      <p:ext uri="{BB962C8B-B14F-4D97-AF65-F5344CB8AC3E}">
        <p14:creationId xmlns:p14="http://schemas.microsoft.com/office/powerpoint/2010/main" val="15603121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1520" y="1700808"/>
            <a:ext cx="8784976" cy="4248473"/>
          </a:xfrm>
        </p:spPr>
        <p:txBody>
          <a:bodyPr>
            <a:normAutofit/>
          </a:bodyPr>
          <a:lstStyle/>
          <a:p>
            <a:pPr algn="just"/>
            <a:r>
              <a:rPr lang="tr-TR" sz="3600" dirty="0" smtClean="0"/>
              <a:t>Türkçe kök ve gövdeler, eylem ve ad kökü/gövdesi olmak üzere ikiye ayrılır. Kök ve gövdeler, az sayıda örnekte</a:t>
            </a:r>
            <a:r>
              <a:rPr lang="tr-TR" sz="3600" dirty="0" smtClean="0">
                <a:solidFill>
                  <a:srgbClr val="FF0000"/>
                </a:solidFill>
              </a:rPr>
              <a:t> göç ve göç-, güreş ve güreş- vb. hem ad hem de eylem olabilmektedir</a:t>
            </a:r>
            <a:endParaRPr lang="tr-TR" sz="3600" dirty="0">
              <a:solidFill>
                <a:srgbClr val="FF0000"/>
              </a:solidFill>
            </a:endParaRPr>
          </a:p>
        </p:txBody>
      </p:sp>
    </p:spTree>
    <p:extLst>
      <p:ext uri="{BB962C8B-B14F-4D97-AF65-F5344CB8AC3E}">
        <p14:creationId xmlns:p14="http://schemas.microsoft.com/office/powerpoint/2010/main" val="142811542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554</TotalTime>
  <Words>1881</Words>
  <Application>Microsoft Office PowerPoint</Application>
  <PresentationFormat>Ekran Gösterisi (4:3)</PresentationFormat>
  <Paragraphs>407</Paragraphs>
  <Slides>50</Slides>
  <Notes>0</Notes>
  <HiddenSlides>0</HiddenSlides>
  <MMClips>0</MMClips>
  <ScaleCrop>false</ScaleCrop>
  <HeadingPairs>
    <vt:vector size="4" baseType="variant">
      <vt:variant>
        <vt:lpstr>Tema</vt:lpstr>
      </vt:variant>
      <vt:variant>
        <vt:i4>1</vt:i4>
      </vt:variant>
      <vt:variant>
        <vt:lpstr>Slayt Başlıkları</vt:lpstr>
      </vt:variant>
      <vt:variant>
        <vt:i4>50</vt:i4>
      </vt:variant>
    </vt:vector>
  </HeadingPairs>
  <TitlesOfParts>
    <vt:vector size="51" baseType="lpstr">
      <vt:lpstr>Ofis Teması</vt:lpstr>
      <vt:lpstr>BİÇİM BİLGİSİ</vt:lpstr>
      <vt:lpstr>BİÇİM BİLGİSİ</vt:lpstr>
      <vt:lpstr>BİÇİM BİLGİSİ </vt:lpstr>
      <vt:lpstr>Morfoloji (Biçim Bilgisi)  </vt:lpstr>
      <vt:lpstr>PowerPoint Sunusu</vt:lpstr>
      <vt:lpstr>PowerPoint Sunusu</vt:lpstr>
      <vt:lpstr>KÖK</vt:lpstr>
      <vt:lpstr>Bağımsız biçim birimler (kök): </vt:lpstr>
      <vt:lpstr>PowerPoint Sunusu</vt:lpstr>
      <vt:lpstr>Gövde</vt:lpstr>
      <vt:lpstr>PowerPoint Sunusu</vt:lpstr>
      <vt:lpstr>EK</vt:lpstr>
      <vt:lpstr>PowerPoint Sunusu</vt:lpstr>
      <vt:lpstr>Eklenme</vt:lpstr>
      <vt:lpstr>TÜRKÇENİN EKLERİ </vt:lpstr>
      <vt:lpstr>Yapım Ekleri </vt:lpstr>
      <vt:lpstr>PowerPoint Sunusu</vt:lpstr>
      <vt:lpstr>PowerPoint Sunusu</vt:lpstr>
      <vt:lpstr>PowerPoint Sunusu</vt:lpstr>
      <vt:lpstr>PowerPoint Sunusu</vt:lpstr>
      <vt:lpstr>YAPIM EKLERİ </vt:lpstr>
      <vt:lpstr>A) İSİM YAPAN YAPIM EKLERİ</vt:lpstr>
      <vt:lpstr>1) İSİMDEN İSİM YAPAN EKLER</vt:lpstr>
      <vt:lpstr>1) İSİMDEN İSİM YAPAN EKLER</vt:lpstr>
      <vt:lpstr>PowerPoint Sunusu</vt:lpstr>
      <vt:lpstr>PowerPoint Sunusu</vt:lpstr>
      <vt:lpstr>PowerPoint Sunusu</vt:lpstr>
      <vt:lpstr>PowerPoint Sunusu</vt:lpstr>
      <vt:lpstr>PowerPoint Sunusu</vt:lpstr>
      <vt:lpstr>PowerPoint Sunusu</vt:lpstr>
      <vt:lpstr>2)FİİLDEN İSİM YAPAN EKLER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B) FİİL YAPAN YAPIM EKLERİ</vt:lpstr>
      <vt:lpstr>1) İSİMDEN FİİL YAPAN EKLER</vt:lpstr>
      <vt:lpstr>PowerPoint Sunusu</vt:lpstr>
      <vt:lpstr>PowerPoint Sunusu</vt:lpstr>
      <vt:lpstr>2) FİİLDEN FİİL YAPAN EKLER</vt:lpstr>
      <vt:lpstr>PowerPoint Sunusu</vt:lpstr>
      <vt:lpstr>ÇEKİM EKLERİ</vt:lpstr>
      <vt:lpstr>ÇEKİM EKLERİ</vt:lpstr>
      <vt:lpstr>PowerPoint Sunusu</vt:lpstr>
    </vt:vector>
  </TitlesOfParts>
  <Company>Silentall Unattended Installer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BİÇİM BİLGİSİ</dc:title>
  <dc:creator>ronaldinho424</dc:creator>
  <cp:lastModifiedBy>ronaldinho424</cp:lastModifiedBy>
  <cp:revision>29</cp:revision>
  <dcterms:created xsi:type="dcterms:W3CDTF">2024-02-18T11:00:52Z</dcterms:created>
  <dcterms:modified xsi:type="dcterms:W3CDTF">2024-02-26T11:50:46Z</dcterms:modified>
</cp:coreProperties>
</file>