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31"/>
  </p:notesMasterIdLst>
  <p:handoutMasterIdLst>
    <p:handoutMasterId r:id="rId32"/>
  </p:handoutMasterIdLst>
  <p:sldIdLst>
    <p:sldId id="362" r:id="rId5"/>
    <p:sldId id="349" r:id="rId6"/>
    <p:sldId id="366" r:id="rId7"/>
    <p:sldId id="339" r:id="rId8"/>
    <p:sldId id="369" r:id="rId9"/>
    <p:sldId id="291" r:id="rId10"/>
    <p:sldId id="370" r:id="rId11"/>
    <p:sldId id="372" r:id="rId12"/>
    <p:sldId id="379" r:id="rId13"/>
    <p:sldId id="371" r:id="rId14"/>
    <p:sldId id="373" r:id="rId15"/>
    <p:sldId id="375" r:id="rId16"/>
    <p:sldId id="374" r:id="rId17"/>
    <p:sldId id="376" r:id="rId18"/>
    <p:sldId id="378" r:id="rId19"/>
    <p:sldId id="377" r:id="rId20"/>
    <p:sldId id="381" r:id="rId21"/>
    <p:sldId id="380" r:id="rId22"/>
    <p:sldId id="386" r:id="rId23"/>
    <p:sldId id="323" r:id="rId24"/>
    <p:sldId id="324" r:id="rId25"/>
    <p:sldId id="325" r:id="rId26"/>
    <p:sldId id="382" r:id="rId27"/>
    <p:sldId id="384" r:id="rId28"/>
    <p:sldId id="383" r:id="rId29"/>
    <p:sldId id="385"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CC00"/>
    <a:srgbClr val="000066"/>
    <a:srgbClr val="663300"/>
    <a:srgbClr val="1C1C1C"/>
    <a:srgbClr val="CC9900"/>
    <a:srgbClr val="007FBE"/>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3" autoAdjust="0"/>
    <p:restoredTop sz="81504" autoAdjust="0"/>
  </p:normalViewPr>
  <p:slideViewPr>
    <p:cSldViewPr>
      <p:cViewPr varScale="1">
        <p:scale>
          <a:sx n="90" d="100"/>
          <a:sy n="90" d="100"/>
        </p:scale>
        <p:origin x="232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92"/>
    </p:cViewPr>
  </p:sorterViewPr>
  <p:notesViewPr>
    <p:cSldViewPr>
      <p:cViewPr varScale="1">
        <p:scale>
          <a:sx n="42" d="100"/>
          <a:sy n="42" d="100"/>
        </p:scale>
        <p:origin x="2060"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86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686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86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420C9DB-42B2-404C-8D8B-B8BC4F8A4749}" type="slidenum">
              <a:rPr lang="en-US"/>
              <a:pPr>
                <a:defRPr/>
              </a:pPr>
              <a:t>‹#›</a:t>
            </a:fld>
            <a:endParaRPr lang="en-US" dirty="0"/>
          </a:p>
        </p:txBody>
      </p:sp>
    </p:spTree>
    <p:extLst>
      <p:ext uri="{BB962C8B-B14F-4D97-AF65-F5344CB8AC3E}">
        <p14:creationId xmlns:p14="http://schemas.microsoft.com/office/powerpoint/2010/main" val="3581657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55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55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55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D08DBAC-E9AA-4D54-A510-38C63B4705DE}" type="slidenum">
              <a:rPr lang="en-US"/>
              <a:pPr>
                <a:defRPr/>
              </a:pPr>
              <a:t>‹#›</a:t>
            </a:fld>
            <a:endParaRPr lang="en-US" dirty="0"/>
          </a:p>
        </p:txBody>
      </p:sp>
    </p:spTree>
    <p:extLst>
      <p:ext uri="{BB962C8B-B14F-4D97-AF65-F5344CB8AC3E}">
        <p14:creationId xmlns:p14="http://schemas.microsoft.com/office/powerpoint/2010/main" val="596871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DF35E5-2D95-4418-BB83-F212F37A46E8}" type="slidenum">
              <a:rPr lang="en-US" altLang="en-US" sz="1200" smtClean="0"/>
              <a:pPr/>
              <a:t>2</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3553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11</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Specific factors affect differences in interest rates across the range of real-world financial markets . Those factors include inflation, the “real” risk-free rate, default risk, liquidity risk, special provisions regarding the use of funds raised by a security’s issuance, and the term to maturity of the security. </a:t>
            </a:r>
            <a:endParaRPr lang="en-US" altLang="en-US" dirty="0">
              <a:latin typeface="+mn-lt"/>
            </a:endParaRPr>
          </a:p>
        </p:txBody>
      </p:sp>
    </p:spTree>
    <p:extLst>
      <p:ext uri="{BB962C8B-B14F-4D97-AF65-F5344CB8AC3E}">
        <p14:creationId xmlns:p14="http://schemas.microsoft.com/office/powerpoint/2010/main" val="2810027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12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91054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13</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42172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14</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6858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15</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5566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16</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sz="1200" b="0" i="1" u="none" strike="noStrike" kern="1200" baseline="0" dirty="0">
                <a:solidFill>
                  <a:schemeClr val="tx1"/>
                </a:solidFill>
                <a:latin typeface="+mn-lt"/>
                <a:ea typeface="+mn-ea"/>
                <a:cs typeface="+mn-cs"/>
              </a:rPr>
              <a:t>IP </a:t>
            </a:r>
            <a:r>
              <a:rPr lang="en-US" sz="1200" b="0" i="0" u="none" strike="noStrike" kern="1200" baseline="0" dirty="0">
                <a:solidFill>
                  <a:schemeClr val="tx1"/>
                </a:solidFill>
                <a:latin typeface="+mn-lt"/>
                <a:ea typeface="+mn-ea"/>
                <a:cs typeface="+mn-cs"/>
              </a:rPr>
              <a:t>= Inflation premium </a:t>
            </a:r>
          </a:p>
          <a:p>
            <a:r>
              <a:rPr lang="en-US" sz="1200" b="0" i="1" u="none" strike="noStrike" kern="1200" baseline="0" dirty="0">
                <a:solidFill>
                  <a:schemeClr val="tx1"/>
                </a:solidFill>
                <a:latin typeface="+mn-lt"/>
                <a:ea typeface="+mn-ea"/>
                <a:cs typeface="+mn-cs"/>
              </a:rPr>
              <a:t>RFR </a:t>
            </a:r>
            <a:r>
              <a:rPr lang="en-US" sz="1200" b="0" i="0" u="none" strike="noStrike" kern="1200" baseline="0" dirty="0">
                <a:solidFill>
                  <a:schemeClr val="tx1"/>
                </a:solidFill>
                <a:latin typeface="+mn-lt"/>
                <a:ea typeface="+mn-ea"/>
                <a:cs typeface="+mn-cs"/>
              </a:rPr>
              <a:t>= Real risk-free rate </a:t>
            </a:r>
          </a:p>
          <a:p>
            <a:r>
              <a:rPr lang="en-US" sz="1200" b="0" i="1" u="none" strike="noStrike" kern="1200" baseline="0" dirty="0">
                <a:solidFill>
                  <a:schemeClr val="tx1"/>
                </a:solidFill>
                <a:latin typeface="+mn-lt"/>
                <a:ea typeface="+mn-ea"/>
                <a:cs typeface="+mn-cs"/>
              </a:rPr>
              <a:t>DRPj </a:t>
            </a:r>
            <a:r>
              <a:rPr lang="en-US" sz="1200" b="0" i="0" u="none" strike="noStrike" kern="1200" baseline="0" dirty="0">
                <a:solidFill>
                  <a:schemeClr val="tx1"/>
                </a:solidFill>
                <a:latin typeface="+mn-lt"/>
                <a:ea typeface="+mn-ea"/>
                <a:cs typeface="+mn-cs"/>
              </a:rPr>
              <a:t>= Default risk premium on the </a:t>
            </a:r>
            <a:r>
              <a:rPr lang="en-US" sz="1200" b="0" i="1" u="none" strike="noStrike" kern="1200" baseline="0" dirty="0">
                <a:solidFill>
                  <a:schemeClr val="tx1"/>
                </a:solidFill>
                <a:latin typeface="+mn-lt"/>
                <a:ea typeface="+mn-ea"/>
                <a:cs typeface="+mn-cs"/>
              </a:rPr>
              <a:t>j</a:t>
            </a:r>
            <a:r>
              <a:rPr lang="en-US" sz="1200" b="0" i="0" u="none" strike="noStrike" kern="1200" baseline="0" dirty="0">
                <a:solidFill>
                  <a:schemeClr val="tx1"/>
                </a:solidFill>
                <a:latin typeface="+mn-lt"/>
                <a:ea typeface="+mn-ea"/>
                <a:cs typeface="+mn-cs"/>
              </a:rPr>
              <a:t>th security </a:t>
            </a:r>
          </a:p>
          <a:p>
            <a:r>
              <a:rPr lang="en-US" sz="1200" b="0" i="1" u="none" strike="noStrike" kern="1200" baseline="0" dirty="0">
                <a:solidFill>
                  <a:schemeClr val="tx1"/>
                </a:solidFill>
                <a:latin typeface="+mn-lt"/>
                <a:ea typeface="+mn-ea"/>
                <a:cs typeface="+mn-cs"/>
              </a:rPr>
              <a:t>LRPj </a:t>
            </a:r>
            <a:r>
              <a:rPr lang="en-US" sz="1200" b="0" i="0" u="none" strike="noStrike" kern="1200" baseline="0" dirty="0">
                <a:solidFill>
                  <a:schemeClr val="tx1"/>
                </a:solidFill>
                <a:latin typeface="+mn-lt"/>
                <a:ea typeface="+mn-ea"/>
                <a:cs typeface="+mn-cs"/>
              </a:rPr>
              <a:t>= Liquidity risk premium on the </a:t>
            </a:r>
            <a:r>
              <a:rPr lang="en-US" sz="1200" b="0" i="1" u="none" strike="noStrike" kern="1200" baseline="0" dirty="0">
                <a:solidFill>
                  <a:schemeClr val="tx1"/>
                </a:solidFill>
                <a:latin typeface="+mn-lt"/>
                <a:ea typeface="+mn-ea"/>
                <a:cs typeface="+mn-cs"/>
              </a:rPr>
              <a:t>j</a:t>
            </a:r>
            <a:r>
              <a:rPr lang="en-US" sz="1200" b="0" i="0" u="none" strike="noStrike" kern="1200" baseline="0" dirty="0">
                <a:solidFill>
                  <a:schemeClr val="tx1"/>
                </a:solidFill>
                <a:latin typeface="+mn-lt"/>
                <a:ea typeface="+mn-ea"/>
                <a:cs typeface="+mn-cs"/>
              </a:rPr>
              <a:t>th security </a:t>
            </a:r>
          </a:p>
          <a:p>
            <a:r>
              <a:rPr lang="en-US" sz="1200" b="0" i="1" u="none" strike="noStrike" kern="1200" baseline="0" dirty="0">
                <a:solidFill>
                  <a:schemeClr val="tx1"/>
                </a:solidFill>
                <a:latin typeface="+mn-lt"/>
                <a:ea typeface="+mn-ea"/>
                <a:cs typeface="+mn-cs"/>
              </a:rPr>
              <a:t>SCPj </a:t>
            </a:r>
            <a:r>
              <a:rPr lang="en-US" sz="1200" b="0" i="0" u="none" strike="noStrike" kern="1200" baseline="0" dirty="0">
                <a:solidFill>
                  <a:schemeClr val="tx1"/>
                </a:solidFill>
                <a:latin typeface="+mn-lt"/>
                <a:ea typeface="+mn-ea"/>
                <a:cs typeface="+mn-cs"/>
              </a:rPr>
              <a:t>= Special feature premium on the </a:t>
            </a:r>
            <a:r>
              <a:rPr lang="en-US" sz="1200" b="0" i="1" u="none" strike="noStrike" kern="1200" baseline="0" dirty="0">
                <a:solidFill>
                  <a:schemeClr val="tx1"/>
                </a:solidFill>
                <a:latin typeface="+mn-lt"/>
                <a:ea typeface="+mn-ea"/>
                <a:cs typeface="+mn-cs"/>
              </a:rPr>
              <a:t>j</a:t>
            </a:r>
            <a:r>
              <a:rPr lang="en-US" sz="1200" b="0" i="0" u="none" strike="noStrike" kern="1200" baseline="0" dirty="0">
                <a:solidFill>
                  <a:schemeClr val="tx1"/>
                </a:solidFill>
                <a:latin typeface="+mn-lt"/>
                <a:ea typeface="+mn-ea"/>
                <a:cs typeface="+mn-cs"/>
              </a:rPr>
              <a:t>th security </a:t>
            </a:r>
          </a:p>
          <a:p>
            <a:r>
              <a:rPr lang="en-US" sz="1200" b="0" i="1" u="none" strike="noStrike" kern="1200" baseline="0" dirty="0">
                <a:solidFill>
                  <a:schemeClr val="tx1"/>
                </a:solidFill>
                <a:latin typeface="+mn-lt"/>
                <a:ea typeface="+mn-ea"/>
                <a:cs typeface="+mn-cs"/>
              </a:rPr>
              <a:t>MPj </a:t>
            </a:r>
            <a:r>
              <a:rPr lang="en-US" sz="1200" b="0" i="0" u="none" strike="noStrike" kern="1200" baseline="0" dirty="0">
                <a:solidFill>
                  <a:schemeClr val="tx1"/>
                </a:solidFill>
                <a:latin typeface="+mn-lt"/>
                <a:ea typeface="+mn-ea"/>
                <a:cs typeface="+mn-cs"/>
              </a:rPr>
              <a:t>= Maturity premium on the </a:t>
            </a:r>
            <a:r>
              <a:rPr lang="en-US" sz="1200" b="0" i="1" u="none" strike="noStrike" kern="1200" baseline="0" dirty="0">
                <a:solidFill>
                  <a:schemeClr val="tx1"/>
                </a:solidFill>
                <a:latin typeface="+mn-lt"/>
                <a:ea typeface="+mn-ea"/>
                <a:cs typeface="+mn-cs"/>
              </a:rPr>
              <a:t>j</a:t>
            </a:r>
            <a:r>
              <a:rPr lang="en-US" sz="1200" b="0" i="0" u="none" strike="noStrike" kern="1200" baseline="0" dirty="0">
                <a:solidFill>
                  <a:schemeClr val="tx1"/>
                </a:solidFill>
                <a:latin typeface="+mn-lt"/>
                <a:ea typeface="+mn-ea"/>
                <a:cs typeface="+mn-cs"/>
              </a:rPr>
              <a:t>th security </a:t>
            </a:r>
            <a:endParaRPr lang="en-US" altLang="en-US" dirty="0">
              <a:latin typeface="+mn-lt"/>
            </a:endParaRPr>
          </a:p>
        </p:txBody>
      </p:sp>
    </p:spTree>
    <p:extLst>
      <p:ext uri="{BB962C8B-B14F-4D97-AF65-F5344CB8AC3E}">
        <p14:creationId xmlns:p14="http://schemas.microsoft.com/office/powerpoint/2010/main" val="4242549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17</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8990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18</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25250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19</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14910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876283-6FE8-4E28-8FDF-36956F6CC968}" type="slidenum">
              <a:rPr lang="en-US" altLang="en-US" sz="1200" smtClean="0"/>
              <a:pPr/>
              <a:t>20</a:t>
            </a:fld>
            <a:endParaRPr lang="en-US" alt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The intuition behind the unbiased expectations theory is that if investors have a four-year investment horizon, they could either buy a current, four-year bond and earn the current or spot yield on a four-year bond (</a:t>
            </a:r>
            <a:r>
              <a:rPr lang="en-US" sz="1200" b="0" i="0" u="none" strike="noStrike" kern="1200" baseline="-25000" dirty="0">
                <a:solidFill>
                  <a:schemeClr val="tx1"/>
                </a:solidFill>
                <a:latin typeface="+mn-lt"/>
                <a:ea typeface="+mn-ea"/>
                <a:cs typeface="+mn-cs"/>
              </a:rPr>
              <a:t>1</a:t>
            </a:r>
            <a:r>
              <a:rPr lang="en-US" sz="1200" b="0" i="1" u="none" strike="noStrike" kern="1200" baseline="0" dirty="0">
                <a:solidFill>
                  <a:schemeClr val="tx1"/>
                </a:solidFill>
                <a:latin typeface="+mn-lt"/>
                <a:ea typeface="+mn-ea"/>
                <a:cs typeface="+mn-cs"/>
              </a:rPr>
              <a:t>R</a:t>
            </a:r>
            <a:r>
              <a:rPr lang="en-US" sz="1200" b="0" i="0" u="none" strike="noStrike" kern="1200" baseline="-25000" dirty="0">
                <a:solidFill>
                  <a:schemeClr val="tx1"/>
                </a:solidFill>
                <a:latin typeface="+mn-lt"/>
                <a:ea typeface="+mn-ea"/>
                <a:cs typeface="+mn-cs"/>
              </a:rPr>
              <a:t>4</a:t>
            </a:r>
            <a:r>
              <a:rPr lang="en-US" sz="1200" b="0" i="0" u="none" strike="noStrike" kern="1200" baseline="0" dirty="0">
                <a:solidFill>
                  <a:schemeClr val="tx1"/>
                </a:solidFill>
                <a:latin typeface="+mn-lt"/>
                <a:ea typeface="+mn-ea"/>
                <a:cs typeface="+mn-cs"/>
              </a:rPr>
              <a:t>, if held to maturity) each year, or invest in four successive one-year bonds—of which they know only the current one-year spot rate (</a:t>
            </a:r>
            <a:r>
              <a:rPr lang="en-US" sz="1200" b="0" i="0" u="none" strike="noStrike" kern="1200" baseline="-25000" dirty="0">
                <a:solidFill>
                  <a:schemeClr val="tx1"/>
                </a:solidFill>
                <a:latin typeface="+mn-lt"/>
                <a:ea typeface="+mn-ea"/>
                <a:cs typeface="+mn-cs"/>
              </a:rPr>
              <a:t>1</a:t>
            </a:r>
            <a:r>
              <a:rPr lang="en-US" sz="1200" b="0" i="1" u="none" strike="noStrike" kern="1200" baseline="0" dirty="0">
                <a:solidFill>
                  <a:schemeClr val="tx1"/>
                </a:solidFill>
                <a:latin typeface="+mn-lt"/>
                <a:ea typeface="+mn-ea"/>
                <a:cs typeface="+mn-cs"/>
              </a:rPr>
              <a:t>R</a:t>
            </a:r>
            <a:r>
              <a:rPr lang="en-US" sz="1200" b="0" i="0" u="none" strike="noStrike" kern="1200" baseline="-25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but form expectations of the unknown future one-year rates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a:t>
            </a:r>
            <a:r>
              <a:rPr lang="en-US" sz="1200" b="0" i="0" u="none" strike="noStrike" kern="1200" baseline="-25000" dirty="0">
                <a:solidFill>
                  <a:schemeClr val="tx1"/>
                </a:solidFill>
                <a:latin typeface="+mn-lt"/>
                <a:ea typeface="+mn-ea"/>
                <a:cs typeface="+mn-cs"/>
              </a:rPr>
              <a:t>2</a:t>
            </a:r>
            <a:r>
              <a:rPr lang="en-US" sz="1200" b="0" i="1" u="none" strike="noStrike" kern="1200" baseline="0" dirty="0">
                <a:solidFill>
                  <a:schemeClr val="tx1"/>
                </a:solidFill>
                <a:latin typeface="+mn-lt"/>
                <a:ea typeface="+mn-ea"/>
                <a:cs typeface="+mn-cs"/>
              </a:rPr>
              <a:t>r</a:t>
            </a:r>
            <a:r>
              <a:rPr lang="en-US" sz="1200" b="0" i="0" u="none" strike="noStrike" kern="1200" baseline="-25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a:t>
            </a:r>
            <a:r>
              <a:rPr lang="en-US" sz="1200" b="0" i="0" u="none" strike="noStrike" kern="1200" baseline="-25000" dirty="0">
                <a:solidFill>
                  <a:schemeClr val="tx1"/>
                </a:solidFill>
                <a:latin typeface="+mn-lt"/>
                <a:ea typeface="+mn-ea"/>
                <a:cs typeface="+mn-cs"/>
              </a:rPr>
              <a:t>3</a:t>
            </a:r>
            <a:r>
              <a:rPr lang="en-US" sz="1200" b="0" i="1" u="none" strike="noStrike" kern="1200" baseline="0" dirty="0">
                <a:solidFill>
                  <a:schemeClr val="tx1"/>
                </a:solidFill>
                <a:latin typeface="+mn-lt"/>
                <a:ea typeface="+mn-ea"/>
                <a:cs typeface="+mn-cs"/>
              </a:rPr>
              <a:t>r</a:t>
            </a:r>
            <a:r>
              <a:rPr lang="en-US" sz="1200" b="0" i="0" u="none" strike="noStrike" kern="1200" baseline="-25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a:t>
            </a:r>
            <a:r>
              <a:rPr lang="en-US" sz="1200" b="0" i="0" u="none" strike="noStrike" kern="1200" baseline="-25000" dirty="0">
                <a:solidFill>
                  <a:schemeClr val="tx1"/>
                </a:solidFill>
                <a:latin typeface="+mn-lt"/>
                <a:ea typeface="+mn-ea"/>
                <a:cs typeface="+mn-cs"/>
              </a:rPr>
              <a:t>4</a:t>
            </a:r>
            <a:r>
              <a:rPr lang="en-US" sz="1200" b="0" i="1" u="none" strike="noStrike" kern="1200" baseline="0" dirty="0">
                <a:solidFill>
                  <a:schemeClr val="tx1"/>
                </a:solidFill>
                <a:latin typeface="+mn-lt"/>
                <a:ea typeface="+mn-ea"/>
                <a:cs typeface="+mn-cs"/>
              </a:rPr>
              <a:t>r</a:t>
            </a:r>
            <a:r>
              <a:rPr lang="en-US" sz="1200" b="0" i="0" u="none" strike="noStrike" kern="1200" baseline="-25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a:t>
            </a:r>
          </a:p>
          <a:p>
            <a:endParaRPr lang="en-US" alt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In equilibrium, the return to holding a four-year bond to maturity should equal the expected return to investing in four successive one-year bonds. If this equality does not hold, an arbitrage opportunity exists. </a:t>
            </a:r>
            <a:endParaRPr lang="en-US" altLang="en-US" dirty="0"/>
          </a:p>
        </p:txBody>
      </p:sp>
    </p:spTree>
    <p:extLst>
      <p:ext uri="{BB962C8B-B14F-4D97-AF65-F5344CB8AC3E}">
        <p14:creationId xmlns:p14="http://schemas.microsoft.com/office/powerpoint/2010/main" val="71765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948E8AC-1220-4F05-A083-6E9F6A5BB14F}" type="slidenum">
              <a:rPr lang="en-US" altLang="en-US" sz="1200" smtClean="0"/>
              <a:pPr/>
              <a:t>3</a:t>
            </a:fld>
            <a:endParaRPr lang="en-US" alt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Figure 2–1 illustrates the movement in several key U.S. interest rates over the past 50 years: the federal funds rate used for interbank borrowing, the three-month T-bill rate, the AAA-rated corporate bond rate, and the home mortgage rate. </a:t>
            </a:r>
            <a:endParaRPr lang="en-US" altLang="en-US" dirty="0">
              <a:latin typeface="+mn-lt"/>
            </a:endParaRPr>
          </a:p>
        </p:txBody>
      </p:sp>
    </p:spTree>
    <p:extLst>
      <p:ext uri="{BB962C8B-B14F-4D97-AF65-F5344CB8AC3E}">
        <p14:creationId xmlns:p14="http://schemas.microsoft.com/office/powerpoint/2010/main" val="783650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827FDE-8912-4B71-9E01-F1EBB1560D73}" type="slidenum">
              <a:rPr lang="en-US" altLang="en-US" sz="1200" smtClean="0"/>
              <a:pPr/>
              <a:t>21</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65171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61A0F20-075B-4F92-99E6-A0D86312929B}" type="slidenum">
              <a:rPr lang="en-US" altLang="en-US" sz="1200" smtClean="0"/>
              <a:pPr/>
              <a:t>22</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 weakness of both the unbiased expectations and liquidity premium theories is that they assume that investors have no preference when it comes to different maturities and the risks associated with them. </a:t>
            </a:r>
          </a:p>
          <a:p>
            <a:endParaRPr lang="en-US" altLang="en-US" dirty="0"/>
          </a:p>
        </p:txBody>
      </p:sp>
    </p:spTree>
    <p:extLst>
      <p:ext uri="{BB962C8B-B14F-4D97-AF65-F5344CB8AC3E}">
        <p14:creationId xmlns:p14="http://schemas.microsoft.com/office/powerpoint/2010/main" val="1935709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61A0F20-075B-4F92-99E6-A0D86312929B}" type="slidenum">
              <a:rPr lang="en-US" altLang="en-US" sz="1200" smtClean="0"/>
              <a:pPr/>
              <a:t>23</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07183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464E1B6-BD19-4FEA-972E-17224FABC964}" type="slidenum">
              <a:rPr lang="en-US" altLang="en-US" sz="1200" smtClean="0"/>
              <a:pPr/>
              <a:t>24</a:t>
            </a:fld>
            <a:endParaRPr lang="en-US" alt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We now explore how interest rates affect the value of financial securities by reviewing time value of money concepts. </a:t>
            </a:r>
            <a:endParaRPr lang="en-US" altLang="en-US" dirty="0">
              <a:latin typeface="+mn-lt"/>
            </a:endParaRPr>
          </a:p>
        </p:txBody>
      </p:sp>
    </p:spTree>
    <p:extLst>
      <p:ext uri="{BB962C8B-B14F-4D97-AF65-F5344CB8AC3E}">
        <p14:creationId xmlns:p14="http://schemas.microsoft.com/office/powerpoint/2010/main" val="3689685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464E1B6-BD19-4FEA-972E-17224FABC964}" type="slidenum">
              <a:rPr lang="en-US" altLang="en-US" sz="1200" smtClean="0"/>
              <a:pPr/>
              <a:t>25</a:t>
            </a:fld>
            <a:endParaRPr lang="en-US" alt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The present value function converts cash flows received over a future investment horizon into an equivalent (present) value as if they were received at the beginning of the current investment horizon. Note </a:t>
            </a:r>
            <a:r>
              <a:rPr lang="en-US" sz="1200" b="0" i="1" u="none" strike="noStrike" kern="1200" baseline="0" dirty="0">
                <a:solidFill>
                  <a:schemeClr val="tx1"/>
                </a:solidFill>
                <a:latin typeface="+mn-lt"/>
                <a:ea typeface="+mn-ea"/>
                <a:cs typeface="+mn-cs"/>
              </a:rPr>
              <a:t>present values </a:t>
            </a:r>
            <a:r>
              <a:rPr lang="en-US" sz="1200" b="0" i="0" u="none" strike="noStrike" kern="1200" baseline="0" dirty="0">
                <a:solidFill>
                  <a:schemeClr val="tx1"/>
                </a:solidFill>
                <a:latin typeface="+mn-lt"/>
                <a:ea typeface="+mn-ea"/>
                <a:cs typeface="+mn-cs"/>
              </a:rPr>
              <a:t>of the security investment </a:t>
            </a:r>
            <a:r>
              <a:rPr lang="en-US" sz="1200" b="0" i="1" u="none" strike="noStrike" kern="1200" baseline="0" dirty="0">
                <a:solidFill>
                  <a:schemeClr val="tx1"/>
                </a:solidFill>
                <a:latin typeface="+mn-lt"/>
                <a:ea typeface="+mn-ea"/>
                <a:cs typeface="+mn-cs"/>
              </a:rPr>
              <a:t>decrease as interest rates increase. </a:t>
            </a:r>
            <a:endParaRPr lang="en-US" altLang="en-US" dirty="0">
              <a:latin typeface="+mn-lt"/>
            </a:endParaRPr>
          </a:p>
        </p:txBody>
      </p:sp>
    </p:spTree>
    <p:extLst>
      <p:ext uri="{BB962C8B-B14F-4D97-AF65-F5344CB8AC3E}">
        <p14:creationId xmlns:p14="http://schemas.microsoft.com/office/powerpoint/2010/main" val="1204077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464E1B6-BD19-4FEA-972E-17224FABC964}" type="slidenum">
              <a:rPr lang="en-US" altLang="en-US" sz="1200" smtClean="0"/>
              <a:pPr/>
              <a:t>26</a:t>
            </a:fld>
            <a:endParaRPr lang="en-US" alt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208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4</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8019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5</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0351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8F3578-C9F7-43A8-9ED6-F6AF7EE9E112}" type="slidenum">
              <a:rPr lang="en-US" altLang="en-US" sz="1200" smtClean="0"/>
              <a:pPr/>
              <a:t>6</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204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7</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9523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8</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altLang="en-US" dirty="0">
                <a:latin typeface="+mn-lt"/>
              </a:rPr>
              <a:t>A </a:t>
            </a:r>
            <a:r>
              <a:rPr lang="en-US" sz="1200" b="0" i="0" u="none" strike="noStrike" kern="1200" baseline="0" dirty="0">
                <a:solidFill>
                  <a:schemeClr val="tx1"/>
                </a:solidFill>
                <a:latin typeface="+mn-lt"/>
                <a:ea typeface="+mn-ea"/>
                <a:cs typeface="+mn-cs"/>
              </a:rPr>
              <a:t>shift in the supply or demand curve occurs when the quantity of a financial security supplied or demanded changes at every given interest rate in response to a change in another factor besides the interest rate.</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It is important to note, related to point 5 on this slide, that when economic conditions improve in a foreign country relative to the domestic country, the supply of funds will decrease in the domestic country. Likewise, when conditions improve in a domestic country relative to a foreign country, the supply of funds increase in the domestic country.</a:t>
            </a:r>
            <a:endParaRPr lang="en-US" altLang="en-US" dirty="0">
              <a:latin typeface="+mn-lt"/>
            </a:endParaRPr>
          </a:p>
        </p:txBody>
      </p:sp>
    </p:spTree>
    <p:extLst>
      <p:ext uri="{BB962C8B-B14F-4D97-AF65-F5344CB8AC3E}">
        <p14:creationId xmlns:p14="http://schemas.microsoft.com/office/powerpoint/2010/main" val="4221519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8F3578-C9F7-43A8-9ED6-F6AF7EE9E112}" type="slidenum">
              <a:rPr lang="en-US" altLang="en-US" sz="1200" smtClean="0"/>
              <a:pPr/>
              <a:t>9</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6223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202C70-0C97-4402-B542-C3D4D0617548}" type="slidenum">
              <a:rPr lang="en-US" altLang="en-US" sz="1200" smtClean="0"/>
              <a:pPr/>
              <a:t>10</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8991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5"/>
          <p:cNvSpPr>
            <a:spLocks noGrp="1" noChangeArrowheads="1"/>
          </p:cNvSpPr>
          <p:nvPr>
            <p:ph type="dt" sz="half" idx="10"/>
          </p:nvPr>
        </p:nvSpPr>
        <p:spPr/>
        <p:txBody>
          <a:bodyPr/>
          <a:lstStyle>
            <a:lvl1pPr>
              <a:defRPr/>
            </a:lvl1pPr>
          </a:lstStyle>
          <a:p>
            <a:pPr>
              <a:defRPr/>
            </a:pPr>
            <a:fld id="{C6A0C016-4F7B-42B9-A7B6-407686D6EDE6}" type="datetime1">
              <a:rPr lang="en-US" smtClean="0"/>
              <a:t>3/13/2024</a:t>
            </a:fld>
            <a:endParaRPr lang="en-US" altLang="en-US" dirty="0"/>
          </a:p>
        </p:txBody>
      </p:sp>
      <p:sp>
        <p:nvSpPr>
          <p:cNvPr id="40" name="Line 2">
            <a:extLst>
              <a:ext uri="{FF2B5EF4-FFF2-40B4-BE49-F238E27FC236}">
                <a16:creationId xmlns:a16="http://schemas.microsoft.com/office/drawing/2014/main" id="{5CF34374-3AAA-453B-91FF-5901C6F2425A}"/>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1" name="Group 8">
            <a:extLst>
              <a:ext uri="{FF2B5EF4-FFF2-40B4-BE49-F238E27FC236}">
                <a16:creationId xmlns:a16="http://schemas.microsoft.com/office/drawing/2014/main" id="{BF18FDE7-2D06-4CCE-A924-7175ABF40382}"/>
              </a:ext>
            </a:extLst>
          </p:cNvPr>
          <p:cNvGrpSpPr>
            <a:grpSpLocks/>
          </p:cNvGrpSpPr>
          <p:nvPr userDrawn="1"/>
        </p:nvGrpSpPr>
        <p:grpSpPr bwMode="auto">
          <a:xfrm rot="16200000">
            <a:off x="6595105" y="186698"/>
            <a:ext cx="1287785" cy="2133599"/>
            <a:chOff x="4704" y="1885"/>
            <a:chExt cx="843" cy="1379"/>
          </a:xfrm>
        </p:grpSpPr>
        <p:sp>
          <p:nvSpPr>
            <p:cNvPr id="42" name="Oval 9">
              <a:extLst>
                <a:ext uri="{FF2B5EF4-FFF2-40B4-BE49-F238E27FC236}">
                  <a16:creationId xmlns:a16="http://schemas.microsoft.com/office/drawing/2014/main" id="{DC412363-062F-4417-A871-6C3B9C8DC0AA}"/>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3" name="Oval 10">
              <a:extLst>
                <a:ext uri="{FF2B5EF4-FFF2-40B4-BE49-F238E27FC236}">
                  <a16:creationId xmlns:a16="http://schemas.microsoft.com/office/drawing/2014/main" id="{F54921CB-1AE7-4136-A737-8B2D182649C1}"/>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4" name="Oval 11">
              <a:extLst>
                <a:ext uri="{FF2B5EF4-FFF2-40B4-BE49-F238E27FC236}">
                  <a16:creationId xmlns:a16="http://schemas.microsoft.com/office/drawing/2014/main" id="{D6274D6A-DE44-4D6E-8743-1C1B110A0386}"/>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5" name="Oval 12">
              <a:extLst>
                <a:ext uri="{FF2B5EF4-FFF2-40B4-BE49-F238E27FC236}">
                  <a16:creationId xmlns:a16="http://schemas.microsoft.com/office/drawing/2014/main" id="{2FE9001A-3690-4322-A121-980B0F445C3C}"/>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3">
              <a:extLst>
                <a:ext uri="{FF2B5EF4-FFF2-40B4-BE49-F238E27FC236}">
                  <a16:creationId xmlns:a16="http://schemas.microsoft.com/office/drawing/2014/main" id="{0600BF98-505C-4CF7-AA6B-1350789962E8}"/>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4">
              <a:extLst>
                <a:ext uri="{FF2B5EF4-FFF2-40B4-BE49-F238E27FC236}">
                  <a16:creationId xmlns:a16="http://schemas.microsoft.com/office/drawing/2014/main" id="{951F75E8-00B7-4FAA-BD1F-BD7C3DCD0132}"/>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5">
              <a:extLst>
                <a:ext uri="{FF2B5EF4-FFF2-40B4-BE49-F238E27FC236}">
                  <a16:creationId xmlns:a16="http://schemas.microsoft.com/office/drawing/2014/main" id="{1030C77F-51DD-4BFF-9BF2-3EF9F354C3A1}"/>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6">
              <a:extLst>
                <a:ext uri="{FF2B5EF4-FFF2-40B4-BE49-F238E27FC236}">
                  <a16:creationId xmlns:a16="http://schemas.microsoft.com/office/drawing/2014/main" id="{49FE7DE7-82A3-4A2C-89A2-627DC1A15E85}"/>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7">
              <a:extLst>
                <a:ext uri="{FF2B5EF4-FFF2-40B4-BE49-F238E27FC236}">
                  <a16:creationId xmlns:a16="http://schemas.microsoft.com/office/drawing/2014/main" id="{C1F8C5FA-04D7-452D-ACCF-8EC8300DE151}"/>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8">
              <a:extLst>
                <a:ext uri="{FF2B5EF4-FFF2-40B4-BE49-F238E27FC236}">
                  <a16:creationId xmlns:a16="http://schemas.microsoft.com/office/drawing/2014/main" id="{A3028AE9-7389-4606-BA1F-FC47FCB4A47F}"/>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9">
              <a:extLst>
                <a:ext uri="{FF2B5EF4-FFF2-40B4-BE49-F238E27FC236}">
                  <a16:creationId xmlns:a16="http://schemas.microsoft.com/office/drawing/2014/main" id="{52FF3600-0A3E-442D-86E4-10529E86688D}"/>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20">
              <a:extLst>
                <a:ext uri="{FF2B5EF4-FFF2-40B4-BE49-F238E27FC236}">
                  <a16:creationId xmlns:a16="http://schemas.microsoft.com/office/drawing/2014/main" id="{314BA875-007B-434C-B9C5-D5756396457B}"/>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21">
              <a:extLst>
                <a:ext uri="{FF2B5EF4-FFF2-40B4-BE49-F238E27FC236}">
                  <a16:creationId xmlns:a16="http://schemas.microsoft.com/office/drawing/2014/main" id="{1C26E3FC-924B-40A4-B338-ED2889214941}"/>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22">
              <a:extLst>
                <a:ext uri="{FF2B5EF4-FFF2-40B4-BE49-F238E27FC236}">
                  <a16:creationId xmlns:a16="http://schemas.microsoft.com/office/drawing/2014/main" id="{641D6B5C-C4DA-4CCB-A0F5-1900B5CDF32D}"/>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3">
              <a:extLst>
                <a:ext uri="{FF2B5EF4-FFF2-40B4-BE49-F238E27FC236}">
                  <a16:creationId xmlns:a16="http://schemas.microsoft.com/office/drawing/2014/main" id="{26899A3D-3D65-470E-9D91-714B23D8C97C}"/>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4">
              <a:extLst>
                <a:ext uri="{FF2B5EF4-FFF2-40B4-BE49-F238E27FC236}">
                  <a16:creationId xmlns:a16="http://schemas.microsoft.com/office/drawing/2014/main" id="{9020D662-3040-4676-B6DB-3FB71F108E02}"/>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5">
              <a:extLst>
                <a:ext uri="{FF2B5EF4-FFF2-40B4-BE49-F238E27FC236}">
                  <a16:creationId xmlns:a16="http://schemas.microsoft.com/office/drawing/2014/main" id="{22AC28DF-92B9-4F28-97D5-5227B0F3C11A}"/>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6">
              <a:extLst>
                <a:ext uri="{FF2B5EF4-FFF2-40B4-BE49-F238E27FC236}">
                  <a16:creationId xmlns:a16="http://schemas.microsoft.com/office/drawing/2014/main" id="{E4060699-78AD-4D0E-A53F-011FB70DF991}"/>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7">
              <a:extLst>
                <a:ext uri="{FF2B5EF4-FFF2-40B4-BE49-F238E27FC236}">
                  <a16:creationId xmlns:a16="http://schemas.microsoft.com/office/drawing/2014/main" id="{F47C5504-B6F6-42D1-8D3A-651FADC487BB}"/>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8">
              <a:extLst>
                <a:ext uri="{FF2B5EF4-FFF2-40B4-BE49-F238E27FC236}">
                  <a16:creationId xmlns:a16="http://schemas.microsoft.com/office/drawing/2014/main" id="{62C368E5-1682-4628-94CB-181716C75067}"/>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9">
              <a:extLst>
                <a:ext uri="{FF2B5EF4-FFF2-40B4-BE49-F238E27FC236}">
                  <a16:creationId xmlns:a16="http://schemas.microsoft.com/office/drawing/2014/main" id="{9953F305-7F6C-4175-AD59-1BDDFA856927}"/>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30">
              <a:extLst>
                <a:ext uri="{FF2B5EF4-FFF2-40B4-BE49-F238E27FC236}">
                  <a16:creationId xmlns:a16="http://schemas.microsoft.com/office/drawing/2014/main" id="{8DB02D33-548E-47C6-80B3-C56492868F59}"/>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31">
              <a:extLst>
                <a:ext uri="{FF2B5EF4-FFF2-40B4-BE49-F238E27FC236}">
                  <a16:creationId xmlns:a16="http://schemas.microsoft.com/office/drawing/2014/main" id="{4FBF1D1D-F70B-451E-9BB6-9EE681843EE3}"/>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32">
              <a:extLst>
                <a:ext uri="{FF2B5EF4-FFF2-40B4-BE49-F238E27FC236}">
                  <a16:creationId xmlns:a16="http://schemas.microsoft.com/office/drawing/2014/main" id="{4E1E92F9-1ECD-4337-8EBC-0CC5E8F2FA74}"/>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3">
              <a:extLst>
                <a:ext uri="{FF2B5EF4-FFF2-40B4-BE49-F238E27FC236}">
                  <a16:creationId xmlns:a16="http://schemas.microsoft.com/office/drawing/2014/main" id="{78433276-70C4-4428-A3F4-371CC0E1B567}"/>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4">
              <a:extLst>
                <a:ext uri="{FF2B5EF4-FFF2-40B4-BE49-F238E27FC236}">
                  <a16:creationId xmlns:a16="http://schemas.microsoft.com/office/drawing/2014/main" id="{19452320-530D-479C-8A10-772382699606}"/>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5">
              <a:extLst>
                <a:ext uri="{FF2B5EF4-FFF2-40B4-BE49-F238E27FC236}">
                  <a16:creationId xmlns:a16="http://schemas.microsoft.com/office/drawing/2014/main" id="{5EE27604-750E-4B25-AB7A-F29CBC340ED9}"/>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6">
              <a:extLst>
                <a:ext uri="{FF2B5EF4-FFF2-40B4-BE49-F238E27FC236}">
                  <a16:creationId xmlns:a16="http://schemas.microsoft.com/office/drawing/2014/main" id="{9501E8F3-2685-4D41-A05D-EE76B0543A1D}"/>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7">
              <a:extLst>
                <a:ext uri="{FF2B5EF4-FFF2-40B4-BE49-F238E27FC236}">
                  <a16:creationId xmlns:a16="http://schemas.microsoft.com/office/drawing/2014/main" id="{327FF3E7-8605-4EC1-95A0-F442F89EE73F}"/>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8">
              <a:extLst>
                <a:ext uri="{FF2B5EF4-FFF2-40B4-BE49-F238E27FC236}">
                  <a16:creationId xmlns:a16="http://schemas.microsoft.com/office/drawing/2014/main" id="{49E4E0D2-07AA-439C-B6C3-DA20E215D95D}"/>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9">
              <a:extLst>
                <a:ext uri="{FF2B5EF4-FFF2-40B4-BE49-F238E27FC236}">
                  <a16:creationId xmlns:a16="http://schemas.microsoft.com/office/drawing/2014/main" id="{3A357D1F-ED9C-4AC5-8209-E0539E7C7B04}"/>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3" name="Rectangle 3">
            <a:extLst>
              <a:ext uri="{FF2B5EF4-FFF2-40B4-BE49-F238E27FC236}">
                <a16:creationId xmlns:a16="http://schemas.microsoft.com/office/drawing/2014/main" id="{CD635A84-6A1E-4305-BFDF-6EEEFA58A27F}"/>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4" name="Rectangle 4">
            <a:extLst>
              <a:ext uri="{FF2B5EF4-FFF2-40B4-BE49-F238E27FC236}">
                <a16:creationId xmlns:a16="http://schemas.microsoft.com/office/drawing/2014/main" id="{6E0B397B-45E4-4C06-9927-90C884171A99}"/>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5" name="Picture 74" descr="A city skyline with tall buildings&#10;&#10;Description automatically generated with low confidence">
            <a:extLst>
              <a:ext uri="{FF2B5EF4-FFF2-40B4-BE49-F238E27FC236}">
                <a16:creationId xmlns:a16="http://schemas.microsoft.com/office/drawing/2014/main" id="{BB95B4D5-97E6-4242-A7E9-C3FA756A99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6" name="Line 40">
            <a:extLst>
              <a:ext uri="{FF2B5EF4-FFF2-40B4-BE49-F238E27FC236}">
                <a16:creationId xmlns:a16="http://schemas.microsoft.com/office/drawing/2014/main" id="{A7FE7C46-5A97-4E13-9323-96B2238142B9}"/>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 name="Rectangle 6">
            <a:extLst>
              <a:ext uri="{FF2B5EF4-FFF2-40B4-BE49-F238E27FC236}">
                <a16:creationId xmlns:a16="http://schemas.microsoft.com/office/drawing/2014/main" id="{F807975F-D24F-4824-8CFC-8E33DF9A60CB}"/>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55754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2B6D6901-1D5F-4624-A06B-611DBD2C5A49}"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9D599C80-FA5A-4150-9004-0E24CEE20013}" type="slidenum">
              <a:rPr lang="en-US" altLang="en-US"/>
              <a:pPr>
                <a:defRPr/>
              </a:pPr>
              <a:t>‹#›</a:t>
            </a:fld>
            <a:endParaRPr lang="en-US" altLang="en-US" dirty="0"/>
          </a:p>
        </p:txBody>
      </p:sp>
    </p:spTree>
    <p:extLst>
      <p:ext uri="{BB962C8B-B14F-4D97-AF65-F5344CB8AC3E}">
        <p14:creationId xmlns:p14="http://schemas.microsoft.com/office/powerpoint/2010/main" val="9206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D2389B2-B592-4A46-BB22-B7359765055E}"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E76D9D81-6490-424E-9F33-B6BACFB7DAF6}" type="slidenum">
              <a:rPr lang="en-US" altLang="en-US"/>
              <a:pPr>
                <a:defRPr/>
              </a:pPr>
              <a:t>‹#›</a:t>
            </a:fld>
            <a:endParaRPr lang="en-US" altLang="en-US" dirty="0"/>
          </a:p>
        </p:txBody>
      </p:sp>
    </p:spTree>
    <p:extLst>
      <p:ext uri="{BB962C8B-B14F-4D97-AF65-F5344CB8AC3E}">
        <p14:creationId xmlns:p14="http://schemas.microsoft.com/office/powerpoint/2010/main" val="335555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48F01A8A-D70A-4FCF-B063-1F73694C2E84}"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0299E8D1-2DA5-4726-BD1E-38FE5F8A2791}" type="slidenum">
              <a:rPr lang="en-US" altLang="en-US"/>
              <a:pPr>
                <a:defRPr/>
              </a:pPr>
              <a:t>‹#›</a:t>
            </a:fld>
            <a:endParaRPr lang="en-US" altLang="en-US" dirty="0"/>
          </a:p>
        </p:txBody>
      </p:sp>
    </p:spTree>
    <p:extLst>
      <p:ext uri="{BB962C8B-B14F-4D97-AF65-F5344CB8AC3E}">
        <p14:creationId xmlns:p14="http://schemas.microsoft.com/office/powerpoint/2010/main" val="327594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E8F62EB7-237D-4ACD-80D4-2E194CE3A1BC}"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D04515F3-E7D2-4935-9987-B4358497837C}" type="slidenum">
              <a:rPr lang="en-US" altLang="en-US"/>
              <a:pPr>
                <a:defRPr/>
              </a:pPr>
              <a:t>‹#›</a:t>
            </a:fld>
            <a:endParaRPr lang="en-US" altLang="en-US" dirty="0"/>
          </a:p>
        </p:txBody>
      </p:sp>
    </p:spTree>
    <p:extLst>
      <p:ext uri="{BB962C8B-B14F-4D97-AF65-F5344CB8AC3E}">
        <p14:creationId xmlns:p14="http://schemas.microsoft.com/office/powerpoint/2010/main" val="26410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CF817FCC-30E1-4FE0-A475-8DC5FE59CEDC}"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97970AE-8536-4489-B045-2058BB1EC5DD}" type="slidenum">
              <a:rPr lang="en-US" altLang="en-US"/>
              <a:pPr>
                <a:defRPr/>
              </a:pPr>
              <a:t>‹#›</a:t>
            </a:fld>
            <a:endParaRPr lang="en-US" altLang="en-US" dirty="0"/>
          </a:p>
        </p:txBody>
      </p:sp>
    </p:spTree>
    <p:extLst>
      <p:ext uri="{BB962C8B-B14F-4D97-AF65-F5344CB8AC3E}">
        <p14:creationId xmlns:p14="http://schemas.microsoft.com/office/powerpoint/2010/main" val="197055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D5A8763C-1CA8-443A-B162-FF2535AB47A9}"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04198E28-26C9-426E-812F-655457611E66}" type="slidenum">
              <a:rPr lang="en-US" altLang="en-US"/>
              <a:pPr>
                <a:defRPr/>
              </a:pPr>
              <a:t>‹#›</a:t>
            </a:fld>
            <a:endParaRPr lang="en-US" altLang="en-US" dirty="0"/>
          </a:p>
        </p:txBody>
      </p:sp>
    </p:spTree>
    <p:extLst>
      <p:ext uri="{BB962C8B-B14F-4D97-AF65-F5344CB8AC3E}">
        <p14:creationId xmlns:p14="http://schemas.microsoft.com/office/powerpoint/2010/main" val="294052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32986A0F-8106-4BFB-8D16-01B90C7C05AE}"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B2175CFD-70A9-4DA0-8270-A4990D38BDAF}" type="slidenum">
              <a:rPr lang="en-US" altLang="en-US"/>
              <a:pPr>
                <a:defRPr/>
              </a:pPr>
              <a:t>‹#›</a:t>
            </a:fld>
            <a:endParaRPr lang="en-US" altLang="en-US" dirty="0"/>
          </a:p>
        </p:txBody>
      </p:sp>
    </p:spTree>
    <p:extLst>
      <p:ext uri="{BB962C8B-B14F-4D97-AF65-F5344CB8AC3E}">
        <p14:creationId xmlns:p14="http://schemas.microsoft.com/office/powerpoint/2010/main" val="101853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7185468-6E8C-4DE2-A159-FA5CED6655A9}"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50570873-5802-4945-8C73-C2B4359A39C0}" type="slidenum">
              <a:rPr lang="en-US" altLang="en-US"/>
              <a:pPr>
                <a:defRPr/>
              </a:pPr>
              <a:t>‹#›</a:t>
            </a:fld>
            <a:endParaRPr lang="en-US" altLang="en-US" dirty="0"/>
          </a:p>
        </p:txBody>
      </p:sp>
    </p:spTree>
    <p:extLst>
      <p:ext uri="{BB962C8B-B14F-4D97-AF65-F5344CB8AC3E}">
        <p14:creationId xmlns:p14="http://schemas.microsoft.com/office/powerpoint/2010/main" val="304464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4254D72-3DF7-47AC-8897-5201CAEB536E}"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5359092C-90B1-4D25-8F40-15AAE1E80CAE}" type="slidenum">
              <a:rPr lang="en-US" altLang="en-US"/>
              <a:pPr>
                <a:defRPr/>
              </a:pPr>
              <a:t>‹#›</a:t>
            </a:fld>
            <a:endParaRPr lang="en-US" altLang="en-US" dirty="0"/>
          </a:p>
        </p:txBody>
      </p:sp>
    </p:spTree>
    <p:extLst>
      <p:ext uri="{BB962C8B-B14F-4D97-AF65-F5344CB8AC3E}">
        <p14:creationId xmlns:p14="http://schemas.microsoft.com/office/powerpoint/2010/main" val="89043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83E1868-06D1-4302-92AF-AA3346B18F2F}"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A4AF84C3-8485-4F71-8EAF-9724321B1EB0}" type="slidenum">
              <a:rPr lang="en-US" altLang="en-US"/>
              <a:pPr>
                <a:defRPr/>
              </a:pPr>
              <a:t>‹#›</a:t>
            </a:fld>
            <a:endParaRPr lang="en-US" altLang="en-US" dirty="0"/>
          </a:p>
        </p:txBody>
      </p:sp>
    </p:spTree>
    <p:extLst>
      <p:ext uri="{BB962C8B-B14F-4D97-AF65-F5344CB8AC3E}">
        <p14:creationId xmlns:p14="http://schemas.microsoft.com/office/powerpoint/2010/main" val="365450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F063CF40-04C4-40A5-90BC-BA02A8C3A0C1}" type="datetime1">
              <a:rPr lang="en-US" smtClean="0"/>
              <a:t>3/13/2024</a:t>
            </a:fld>
            <a:endParaRPr lang="en-US" altLang="en-US" dirty="0"/>
          </a:p>
        </p:txBody>
      </p:sp>
      <p:sp>
        <p:nvSpPr>
          <p:cNvPr id="7783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ltLang="en-US" dirty="0"/>
          </a:p>
        </p:txBody>
      </p:sp>
      <p:sp>
        <p:nvSpPr>
          <p:cNvPr id="7783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1-</a:t>
            </a:r>
            <a:fld id="{7EE3C713-F64B-498C-9B04-164E6F45C226}"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Tree>
  </p:cSld>
  <p:clrMap bg1="lt1" tx1="dk1" bg2="lt2" tx2="dk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Two</a:t>
            </a:r>
          </a:p>
        </p:txBody>
      </p:sp>
      <p:sp>
        <p:nvSpPr>
          <p:cNvPr id="3075" name="Rectangle 5"/>
          <p:cNvSpPr>
            <a:spLocks noGrp="1" noChangeArrowheads="1"/>
          </p:cNvSpPr>
          <p:nvPr>
            <p:ph type="subTitle" idx="1"/>
          </p:nvPr>
        </p:nvSpPr>
        <p:spPr/>
        <p:txBody>
          <a:bodyPr/>
          <a:lstStyle/>
          <a:p>
            <a:pPr eaLnBrk="1" hangingPunct="1"/>
            <a:r>
              <a:rPr lang="en-US" altLang="en-US" sz="5500" dirty="0"/>
              <a:t>Determinants of Interest Rates</a:t>
            </a:r>
          </a:p>
        </p:txBody>
      </p:sp>
      <p:sp>
        <p:nvSpPr>
          <p:cNvPr id="6" name="Content Placeholder 1">
            <a:extLst>
              <a:ext uri="{FF2B5EF4-FFF2-40B4-BE49-F238E27FC236}">
                <a16:creationId xmlns:a16="http://schemas.microsoft.com/office/drawing/2014/main" id="{C3BBAE52-D56B-4BCB-80D4-6B284A67D7DC}"/>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McGraw-Hill. </a:t>
            </a:r>
          </a:p>
          <a:p>
            <a:pPr algn="l"/>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7543800" cy="1295400"/>
          </a:xfrm>
        </p:spPr>
        <p:txBody>
          <a:bodyPr anchor="ctr"/>
          <a:lstStyle/>
          <a:p>
            <a:pPr eaLnBrk="1" hangingPunct="1"/>
            <a:r>
              <a:rPr lang="en-US" altLang="en-US" sz="3500" dirty="0"/>
              <a:t>Factors That Cause the Supply and Demand Curves for Loanable Funds to Shift (Continued)</a:t>
            </a:r>
          </a:p>
        </p:txBody>
      </p:sp>
      <p:sp>
        <p:nvSpPr>
          <p:cNvPr id="6148" name="Rectangle 3"/>
          <p:cNvSpPr>
            <a:spLocks noGrp="1" noChangeArrowheads="1"/>
          </p:cNvSpPr>
          <p:nvPr>
            <p:ph type="body" sz="half" idx="4294967295"/>
          </p:nvPr>
        </p:nvSpPr>
        <p:spPr>
          <a:xfrm>
            <a:off x="190500" y="1676400"/>
            <a:ext cx="87630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Factors that cause the demand curve for loanable funds to shift include the following:</a:t>
            </a:r>
          </a:p>
          <a:p>
            <a:pPr marL="801687" lvl="1" indent="-457200" eaLnBrk="1" hangingPunct="1">
              <a:buFont typeface="+mj-lt"/>
              <a:buAutoNum type="arabicPeriod"/>
            </a:pPr>
            <a:r>
              <a:rPr lang="en-US" altLang="en-US" sz="2200" dirty="0"/>
              <a:t>As the </a:t>
            </a:r>
            <a:r>
              <a:rPr lang="en-US" altLang="en-US" sz="2200" b="1" dirty="0"/>
              <a:t>utility derived from an asset purchased with borrowed funds </a:t>
            </a:r>
            <a:r>
              <a:rPr lang="en-US" altLang="en-US" sz="2200" dirty="0"/>
              <a:t>increases (decreases), the demand for loanable funds increases (decreases)</a:t>
            </a:r>
            <a:endParaRPr lang="en-US" altLang="en-US" sz="2200" b="1" dirty="0"/>
          </a:p>
          <a:p>
            <a:pPr marL="801687" lvl="1" indent="-457200" eaLnBrk="1" hangingPunct="1">
              <a:buFont typeface="+mj-lt"/>
              <a:buAutoNum type="arabicPeriod"/>
            </a:pPr>
            <a:r>
              <a:rPr lang="en-US" altLang="en-US" sz="2200" dirty="0"/>
              <a:t>As the </a:t>
            </a:r>
            <a:r>
              <a:rPr lang="en-US" altLang="en-US" sz="2200" b="1" dirty="0"/>
              <a:t>restrictiveness of nonprice conditions on borrowed funds</a:t>
            </a:r>
            <a:r>
              <a:rPr lang="en-US" altLang="en-US" sz="2200" dirty="0"/>
              <a:t> decreases (increases), the demand for loanable funds increases (decreases)</a:t>
            </a:r>
          </a:p>
          <a:p>
            <a:pPr marL="1096962" lvl="2" indent="-457200" eaLnBrk="1" hangingPunct="1"/>
            <a:r>
              <a:rPr lang="en-US" altLang="en-US" sz="1900" dirty="0"/>
              <a:t>Nonprice conditions may include fees, collateral, or requirements or restrictions on the use of funds (i.e., restrictive covenants)</a:t>
            </a:r>
          </a:p>
          <a:p>
            <a:pPr marL="801687" lvl="1" indent="-457200" eaLnBrk="1" hangingPunct="1">
              <a:buFont typeface="+mj-lt"/>
              <a:buAutoNum type="arabicPeriod"/>
            </a:pPr>
            <a:r>
              <a:rPr lang="en-US" altLang="en-US" sz="2200" dirty="0"/>
              <a:t>When domestic </a:t>
            </a:r>
            <a:r>
              <a:rPr lang="en-US" altLang="en-US" sz="2200" b="1" dirty="0"/>
              <a:t>economic conditions </a:t>
            </a:r>
            <a:r>
              <a:rPr lang="en-US" altLang="en-US" sz="2200" dirty="0"/>
              <a:t>result in a period of growth (stagnation), the demand for funds increases (decreases)</a:t>
            </a:r>
            <a:endParaRPr lang="en-US" altLang="en-US" sz="2000"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952500" y="6553200"/>
            <a:ext cx="72390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10</a:t>
            </a:fld>
            <a:endParaRPr lang="en-US" altLang="en-US" dirty="0"/>
          </a:p>
        </p:txBody>
      </p:sp>
    </p:spTree>
    <p:extLst>
      <p:ext uri="{BB962C8B-B14F-4D97-AF65-F5344CB8AC3E}">
        <p14:creationId xmlns:p14="http://schemas.microsoft.com/office/powerpoint/2010/main" val="23246941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7543800" cy="1295400"/>
          </a:xfrm>
        </p:spPr>
        <p:txBody>
          <a:bodyPr anchor="ctr"/>
          <a:lstStyle/>
          <a:p>
            <a:pPr eaLnBrk="1" hangingPunct="1"/>
            <a:r>
              <a:rPr lang="en-US" altLang="en-US" sz="3500" dirty="0"/>
              <a:t>Determinants of Interest Rates for Individual Securities: Inflation</a:t>
            </a:r>
          </a:p>
        </p:txBody>
      </p:sp>
      <p:sp>
        <p:nvSpPr>
          <p:cNvPr id="6148" name="Rectangle 3"/>
          <p:cNvSpPr>
            <a:spLocks noGrp="1" noChangeArrowheads="1"/>
          </p:cNvSpPr>
          <p:nvPr>
            <p:ph type="body" sz="half" idx="4294967295"/>
          </p:nvPr>
        </p:nvSpPr>
        <p:spPr>
          <a:xfrm>
            <a:off x="190500" y="1562100"/>
            <a:ext cx="8763000" cy="49911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r>
              <a:rPr lang="en-US" altLang="en-US" sz="2500" b="1" dirty="0"/>
              <a:t>Inflation</a:t>
            </a:r>
            <a:r>
              <a:rPr lang="en-US" altLang="en-US" sz="2500" dirty="0"/>
              <a:t> is the continual increase in the price level of a basket of goods and services</a:t>
            </a:r>
          </a:p>
          <a:p>
            <a:pPr marL="801687" lvl="1" indent="-457200" eaLnBrk="1" hangingPunct="1"/>
            <a:r>
              <a:rPr lang="en-US" sz="2200" dirty="0"/>
              <a:t>The higher the level of actual or expected inflation, the higher will be the level of interest rates </a:t>
            </a:r>
          </a:p>
          <a:p>
            <a:pPr marL="801687" lvl="1" indent="-457200" eaLnBrk="1" hangingPunct="1"/>
            <a:r>
              <a:rPr lang="en-US" sz="2200" dirty="0"/>
              <a:t>In the U.S., inflation is measured using indexes </a:t>
            </a:r>
          </a:p>
          <a:p>
            <a:pPr marL="1096962" lvl="2" indent="-457200" eaLnBrk="1" hangingPunct="1"/>
            <a:r>
              <a:rPr lang="en-US" sz="1900" dirty="0"/>
              <a:t>Consumer price index (</a:t>
            </a:r>
            <a:r>
              <a:rPr lang="en-US" sz="1900" i="1" dirty="0"/>
              <a:t>CPI</a:t>
            </a:r>
            <a:r>
              <a:rPr lang="en-US" sz="1900" dirty="0"/>
              <a:t>) </a:t>
            </a:r>
          </a:p>
          <a:p>
            <a:pPr marL="1096962" lvl="2" indent="-457200" eaLnBrk="1" hangingPunct="1"/>
            <a:r>
              <a:rPr lang="en-US" sz="1900" dirty="0"/>
              <a:t>Producer price index (</a:t>
            </a:r>
            <a:r>
              <a:rPr lang="en-US" sz="1900" i="1" dirty="0"/>
              <a:t>PPI</a:t>
            </a:r>
            <a:r>
              <a:rPr lang="en-US" sz="1900" dirty="0"/>
              <a:t>) </a:t>
            </a:r>
          </a:p>
          <a:p>
            <a:pPr marL="452437" indent="-457200" eaLnBrk="1" hangingPunct="1"/>
            <a:r>
              <a:rPr lang="en-US" altLang="en-US" sz="2500" dirty="0"/>
              <a:t>Annual inflation rate using the CPI index between years </a:t>
            </a:r>
            <a:r>
              <a:rPr lang="en-US" altLang="en-US" sz="2500" i="1" dirty="0"/>
              <a:t>t</a:t>
            </a:r>
            <a:r>
              <a:rPr lang="en-US" altLang="en-US" sz="2500" dirty="0"/>
              <a:t> and </a:t>
            </a:r>
            <a:r>
              <a:rPr lang="en-US" altLang="en-US" sz="2500" i="1" dirty="0"/>
              <a:t>t</a:t>
            </a:r>
            <a:r>
              <a:rPr lang="en-US" altLang="en-US" sz="2500" dirty="0"/>
              <a:t>+1 would be equal to:</a:t>
            </a:r>
          </a:p>
          <a:p>
            <a:pPr marL="801687" lvl="1" indent="-457200" eaLnBrk="1" hangingPunct="1"/>
            <a:endParaRPr lang="en-US" altLang="en-US" sz="2100" dirty="0"/>
          </a:p>
          <a:p>
            <a:pPr marL="801687" lvl="1" indent="-457200" eaLnBrk="1" hangingPunct="1"/>
            <a:endParaRPr lang="en-US" altLang="en-US" sz="2100"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876300" y="6565819"/>
            <a:ext cx="73914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11</a:t>
            </a:fld>
            <a:endParaRPr lang="en-US" altLang="en-US" dirty="0"/>
          </a:p>
        </p:txBody>
      </p:sp>
      <p:pic>
        <p:nvPicPr>
          <p:cNvPr id="2" name="Picture 1">
            <a:extLst>
              <a:ext uri="{FF2B5EF4-FFF2-40B4-BE49-F238E27FC236}">
                <a16:creationId xmlns:a16="http://schemas.microsoft.com/office/drawing/2014/main" id="{DE69A4FD-D34F-4D6E-B8CB-36019E07BB04}"/>
              </a:ext>
            </a:extLst>
          </p:cNvPr>
          <p:cNvPicPr>
            <a:picLocks noChangeAspect="1"/>
          </p:cNvPicPr>
          <p:nvPr/>
        </p:nvPicPr>
        <p:blipFill>
          <a:blip r:embed="rId3"/>
          <a:stretch>
            <a:fillRect/>
          </a:stretch>
        </p:blipFill>
        <p:spPr>
          <a:xfrm>
            <a:off x="2185987" y="5218113"/>
            <a:ext cx="4086225" cy="981075"/>
          </a:xfrm>
          <a:prstGeom prst="rect">
            <a:avLst/>
          </a:prstGeom>
        </p:spPr>
      </p:pic>
    </p:spTree>
    <p:extLst>
      <p:ext uri="{BB962C8B-B14F-4D97-AF65-F5344CB8AC3E}">
        <p14:creationId xmlns:p14="http://schemas.microsoft.com/office/powerpoint/2010/main" val="40459773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7543800" cy="1295400"/>
          </a:xfrm>
        </p:spPr>
        <p:txBody>
          <a:bodyPr anchor="ctr"/>
          <a:lstStyle/>
          <a:p>
            <a:pPr eaLnBrk="1" hangingPunct="1"/>
            <a:r>
              <a:rPr lang="en-US" altLang="en-US" sz="3500" dirty="0"/>
              <a:t>Determinants of Interest Rates for Individual Securities: Real Risk-Free Rate</a:t>
            </a:r>
          </a:p>
        </p:txBody>
      </p:sp>
      <p:sp>
        <p:nvSpPr>
          <p:cNvPr id="6148" name="Rectangle 3"/>
          <p:cNvSpPr>
            <a:spLocks noGrp="1" noChangeArrowheads="1"/>
          </p:cNvSpPr>
          <p:nvPr>
            <p:ph type="body" sz="half" idx="4294967295"/>
          </p:nvPr>
        </p:nvSpPr>
        <p:spPr>
          <a:xfrm>
            <a:off x="190500" y="1600200"/>
            <a:ext cx="8763000" cy="49530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r>
              <a:rPr lang="en-US" altLang="en-US" sz="2500" dirty="0"/>
              <a:t>A</a:t>
            </a:r>
            <a:r>
              <a:rPr lang="en-US" altLang="en-US" sz="2500" b="1" dirty="0"/>
              <a:t> real risk-free rate </a:t>
            </a:r>
            <a:r>
              <a:rPr lang="en-US" altLang="en-US" sz="2500" dirty="0"/>
              <a:t>is the interest rate that would exist on a risk-free security if no inflation were expected over the holding period of a security</a:t>
            </a:r>
          </a:p>
          <a:p>
            <a:pPr marL="801687" lvl="1" indent="-457200" eaLnBrk="1" hangingPunct="1"/>
            <a:r>
              <a:rPr lang="en-US" altLang="en-US" sz="2200" dirty="0"/>
              <a:t>The higher society’s preference to consume today, the higher the real risk-free rate (</a:t>
            </a:r>
            <a:r>
              <a:rPr lang="en-US" altLang="en-US" sz="2200" i="1" dirty="0"/>
              <a:t>RFR</a:t>
            </a:r>
            <a:r>
              <a:rPr lang="en-US" altLang="en-US" sz="2200" dirty="0"/>
              <a:t>)</a:t>
            </a:r>
          </a:p>
          <a:p>
            <a:pPr marL="801687" lvl="1" indent="-457200" eaLnBrk="1" hangingPunct="1"/>
            <a:endParaRPr lang="en-US" altLang="en-US" sz="2200" dirty="0"/>
          </a:p>
          <a:p>
            <a:pPr marL="452437" indent="-457200" eaLnBrk="1" hangingPunct="1"/>
            <a:r>
              <a:rPr lang="en-US" altLang="en-US" sz="2500" dirty="0"/>
              <a:t>Relationship among the real risk-free rate (</a:t>
            </a:r>
            <a:r>
              <a:rPr lang="en-US" altLang="en-US" sz="2500" i="1" dirty="0"/>
              <a:t>RFR</a:t>
            </a:r>
            <a:r>
              <a:rPr lang="en-US" altLang="en-US" sz="2500" dirty="0"/>
              <a:t>), the expected rate of inflation [</a:t>
            </a:r>
            <a:r>
              <a:rPr lang="en-US" altLang="en-US" sz="2500" i="1" dirty="0"/>
              <a:t>E(IP)</a:t>
            </a:r>
            <a:r>
              <a:rPr lang="en-US" altLang="en-US" sz="2500" dirty="0"/>
              <a:t>], and the nominal interest rate (</a:t>
            </a:r>
            <a:r>
              <a:rPr lang="en-US" altLang="en-US" sz="2500" i="1" dirty="0"/>
              <a:t>i</a:t>
            </a:r>
            <a:r>
              <a:rPr lang="en-US" altLang="en-US" sz="2500" dirty="0"/>
              <a:t>) is referred to as the Fisher effect</a:t>
            </a:r>
          </a:p>
          <a:p>
            <a:pPr marL="801687" lvl="1" indent="-457200" eaLnBrk="1" hangingPunct="1"/>
            <a:r>
              <a:rPr lang="en-US" altLang="en-US" sz="2100" dirty="0"/>
              <a:t>The Fisher effect is often written as the following:</a:t>
            </a:r>
          </a:p>
          <a:p>
            <a:pPr marL="344487" lvl="1" indent="0" eaLnBrk="1" hangingPunct="1">
              <a:buNone/>
            </a:pPr>
            <a:endParaRPr lang="en-US" altLang="en-US" sz="2100"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1066800" y="6537325"/>
            <a:ext cx="70104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12</a:t>
            </a:fld>
            <a:endParaRPr lang="en-US" altLang="en-US" dirty="0"/>
          </a:p>
        </p:txBody>
      </p:sp>
      <p:pic>
        <p:nvPicPr>
          <p:cNvPr id="2" name="Picture 1">
            <a:extLst>
              <a:ext uri="{FF2B5EF4-FFF2-40B4-BE49-F238E27FC236}">
                <a16:creationId xmlns:a16="http://schemas.microsoft.com/office/drawing/2014/main" id="{18D3DAC0-1064-4DB9-9B90-5AD3A98D7F22}"/>
              </a:ext>
            </a:extLst>
          </p:cNvPr>
          <p:cNvPicPr>
            <a:picLocks noChangeAspect="1"/>
          </p:cNvPicPr>
          <p:nvPr/>
        </p:nvPicPr>
        <p:blipFill>
          <a:blip r:embed="rId3"/>
          <a:stretch>
            <a:fillRect/>
          </a:stretch>
        </p:blipFill>
        <p:spPr>
          <a:xfrm>
            <a:off x="3442297" y="5715000"/>
            <a:ext cx="2259406" cy="454152"/>
          </a:xfrm>
          <a:prstGeom prst="rect">
            <a:avLst/>
          </a:prstGeom>
        </p:spPr>
      </p:pic>
    </p:spTree>
    <p:extLst>
      <p:ext uri="{BB962C8B-B14F-4D97-AF65-F5344CB8AC3E}">
        <p14:creationId xmlns:p14="http://schemas.microsoft.com/office/powerpoint/2010/main" val="6572011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7543800" cy="1295400"/>
          </a:xfrm>
        </p:spPr>
        <p:txBody>
          <a:bodyPr anchor="ctr"/>
          <a:lstStyle/>
          <a:p>
            <a:pPr eaLnBrk="1" hangingPunct="1"/>
            <a:r>
              <a:rPr lang="en-US" altLang="en-US" sz="3500" dirty="0"/>
              <a:t>Determinants of Interest Rates for Individual Securities: Default Risk</a:t>
            </a:r>
          </a:p>
        </p:txBody>
      </p:sp>
      <p:sp>
        <p:nvSpPr>
          <p:cNvPr id="6148" name="Rectangle 3"/>
          <p:cNvSpPr>
            <a:spLocks noGrp="1" noChangeArrowheads="1"/>
          </p:cNvSpPr>
          <p:nvPr>
            <p:ph type="body" sz="half" idx="4294967295"/>
          </p:nvPr>
        </p:nvSpPr>
        <p:spPr>
          <a:xfrm>
            <a:off x="190500" y="1562100"/>
            <a:ext cx="8763000" cy="49911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r>
              <a:rPr lang="en-US" altLang="en-US" sz="2500" b="1" dirty="0"/>
              <a:t>Default risk </a:t>
            </a:r>
            <a:r>
              <a:rPr lang="en-US" altLang="en-US" sz="2500" dirty="0"/>
              <a:t>is the risk that a security issuer will fail to make its promised interest and principal payments to the buyer of a security</a:t>
            </a:r>
          </a:p>
          <a:p>
            <a:pPr marL="801687" lvl="1" indent="-457200" eaLnBrk="1" hangingPunct="1"/>
            <a:r>
              <a:rPr lang="en-US" sz="2200" dirty="0"/>
              <a:t>The higher the default risk, the higher the interest rate that will be demanded by the buyer of the security to compensate him or her for this default (or credit) risk exposure </a:t>
            </a:r>
          </a:p>
          <a:p>
            <a:pPr marL="452437" indent="-457200" eaLnBrk="1" hangingPunct="1"/>
            <a:r>
              <a:rPr lang="en-US" sz="2500" dirty="0"/>
              <a:t>Difference between a quoted interest rate on a security (security </a:t>
            </a:r>
            <a:r>
              <a:rPr lang="en-US" sz="2500" i="1" dirty="0"/>
              <a:t>j</a:t>
            </a:r>
            <a:r>
              <a:rPr lang="en-US" sz="2500" dirty="0"/>
              <a:t>) and a Treasury security with similar maturity, liquidity, tax, and other features (such as callability or convertibility) is called a </a:t>
            </a:r>
            <a:r>
              <a:rPr lang="en-US" sz="2500" i="1" dirty="0"/>
              <a:t>default </a:t>
            </a:r>
            <a:r>
              <a:rPr lang="en-US" sz="2500" dirty="0"/>
              <a:t>or </a:t>
            </a:r>
            <a:r>
              <a:rPr lang="en-US" sz="2500" i="1" dirty="0"/>
              <a:t>credit risk premium </a:t>
            </a:r>
            <a:r>
              <a:rPr lang="en-US" sz="2500" dirty="0"/>
              <a:t>(</a:t>
            </a:r>
            <a:r>
              <a:rPr lang="en-US" sz="2500" i="1" dirty="0"/>
              <a:t>DRPj</a:t>
            </a:r>
            <a:r>
              <a:rPr lang="en-US" sz="2500" dirty="0"/>
              <a:t>) </a:t>
            </a:r>
          </a:p>
          <a:p>
            <a:pPr marL="452437" indent="-457200" eaLnBrk="1" hangingPunct="1"/>
            <a:endParaRPr lang="en-US" sz="2600" dirty="0"/>
          </a:p>
          <a:p>
            <a:pPr marL="801687" lvl="1" indent="-457200" eaLnBrk="1" hangingPunct="1"/>
            <a:endParaRPr lang="en-US" altLang="en-US" sz="2200"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757954" y="6553200"/>
            <a:ext cx="69342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13</a:t>
            </a:fld>
            <a:endParaRPr lang="en-US" altLang="en-US" dirty="0"/>
          </a:p>
        </p:txBody>
      </p:sp>
      <p:pic>
        <p:nvPicPr>
          <p:cNvPr id="2" name="Picture 1">
            <a:extLst>
              <a:ext uri="{FF2B5EF4-FFF2-40B4-BE49-F238E27FC236}">
                <a16:creationId xmlns:a16="http://schemas.microsoft.com/office/drawing/2014/main" id="{A06E1F47-C703-4982-AA4C-26B79A4FA180}"/>
              </a:ext>
            </a:extLst>
          </p:cNvPr>
          <p:cNvPicPr>
            <a:picLocks noChangeAspect="1"/>
          </p:cNvPicPr>
          <p:nvPr/>
        </p:nvPicPr>
        <p:blipFill>
          <a:blip r:embed="rId3"/>
          <a:stretch>
            <a:fillRect/>
          </a:stretch>
        </p:blipFill>
        <p:spPr>
          <a:xfrm>
            <a:off x="3200400" y="5756402"/>
            <a:ext cx="2049309" cy="679450"/>
          </a:xfrm>
          <a:prstGeom prst="rect">
            <a:avLst/>
          </a:prstGeom>
        </p:spPr>
      </p:pic>
    </p:spTree>
    <p:extLst>
      <p:ext uri="{BB962C8B-B14F-4D97-AF65-F5344CB8AC3E}">
        <p14:creationId xmlns:p14="http://schemas.microsoft.com/office/powerpoint/2010/main" val="24489179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7543800" cy="1295400"/>
          </a:xfrm>
        </p:spPr>
        <p:txBody>
          <a:bodyPr anchor="ctr"/>
          <a:lstStyle/>
          <a:p>
            <a:pPr eaLnBrk="1" hangingPunct="1"/>
            <a:r>
              <a:rPr lang="en-US" altLang="en-US" sz="3500" dirty="0"/>
              <a:t>Determinants of Interest Rates for Individual Securities: Liquidity Risk</a:t>
            </a:r>
          </a:p>
        </p:txBody>
      </p:sp>
      <p:sp>
        <p:nvSpPr>
          <p:cNvPr id="6148" name="Rectangle 3"/>
          <p:cNvSpPr>
            <a:spLocks noGrp="1" noChangeArrowheads="1"/>
          </p:cNvSpPr>
          <p:nvPr>
            <p:ph type="body" sz="half" idx="4294967295"/>
          </p:nvPr>
        </p:nvSpPr>
        <p:spPr>
          <a:xfrm>
            <a:off x="190500" y="1562100"/>
            <a:ext cx="8763000" cy="49149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r>
              <a:rPr lang="en-US" altLang="en-US" sz="2500" b="1" dirty="0"/>
              <a:t>Liquidity risk </a:t>
            </a:r>
            <a:r>
              <a:rPr lang="en-US" altLang="en-US" sz="2500" dirty="0"/>
              <a:t>is the risk that a security can be sold at a predictable price with low transaction costs on short notice</a:t>
            </a:r>
          </a:p>
          <a:p>
            <a:pPr marL="801687" lvl="1" indent="-457200" eaLnBrk="1" hangingPunct="1"/>
            <a:r>
              <a:rPr lang="en-US" sz="2200" dirty="0"/>
              <a:t>A highly liquid asset is one that can be sold at a predictable price with low transaction costs, and thus can be converted into its full market value at short notice </a:t>
            </a:r>
          </a:p>
          <a:p>
            <a:pPr marL="801687" lvl="1" indent="-457200" eaLnBrk="1" hangingPunct="1"/>
            <a:r>
              <a:rPr lang="en-US" sz="2200" dirty="0"/>
              <a:t>If a security is illiquid, investors add a liquidity risk premium (LRP) to the interest rate on the security that reflects its relative liquidity </a:t>
            </a:r>
          </a:p>
          <a:p>
            <a:pPr marL="1096962" lvl="2" indent="-457200" eaLnBrk="1" hangingPunct="1"/>
            <a:r>
              <a:rPr lang="en-US" sz="2100" dirty="0"/>
              <a:t>LRP might also be thought of as an “illiquidity” premium </a:t>
            </a:r>
          </a:p>
          <a:p>
            <a:pPr marL="801687" lvl="1" indent="-457200" eaLnBrk="1" hangingPunct="1"/>
            <a:r>
              <a:rPr lang="en-US" sz="2200" dirty="0"/>
              <a:t>LRP may also exist if investors dislike long-term securities because their prices (present values) are more sensitive to interest rate changes than short-term securities </a:t>
            </a:r>
            <a:endParaRPr lang="en-US" altLang="en-US" sz="2200"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800100" y="6553200"/>
            <a:ext cx="75438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14</a:t>
            </a:fld>
            <a:endParaRPr lang="en-US" altLang="en-US" dirty="0"/>
          </a:p>
        </p:txBody>
      </p:sp>
    </p:spTree>
    <p:extLst>
      <p:ext uri="{BB962C8B-B14F-4D97-AF65-F5344CB8AC3E}">
        <p14:creationId xmlns:p14="http://schemas.microsoft.com/office/powerpoint/2010/main" val="15312709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7543800" cy="1295400"/>
          </a:xfrm>
        </p:spPr>
        <p:txBody>
          <a:bodyPr anchor="ctr"/>
          <a:lstStyle/>
          <a:p>
            <a:pPr eaLnBrk="1" hangingPunct="1"/>
            <a:r>
              <a:rPr lang="en-US" altLang="en-US" sz="3500" dirty="0"/>
              <a:t>Determinants of Interest Rates for Individual Securities: Special Provisions or Covenants</a:t>
            </a:r>
          </a:p>
        </p:txBody>
      </p:sp>
      <p:sp>
        <p:nvSpPr>
          <p:cNvPr id="6148" name="Rectangle 3"/>
          <p:cNvSpPr>
            <a:spLocks noGrp="1" noChangeArrowheads="1"/>
          </p:cNvSpPr>
          <p:nvPr>
            <p:ph type="body" sz="half" idx="4294967295"/>
          </p:nvPr>
        </p:nvSpPr>
        <p:spPr>
          <a:xfrm>
            <a:off x="190500" y="1752600"/>
            <a:ext cx="8763000" cy="48006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r>
              <a:rPr lang="en-US" sz="2500" dirty="0"/>
              <a:t>Special provisions or covenants that may be written into the contract underlying a security also affect the interest rates on different securities </a:t>
            </a:r>
          </a:p>
          <a:p>
            <a:pPr marL="801687" lvl="1" indent="-457200" eaLnBrk="1" hangingPunct="1"/>
            <a:r>
              <a:rPr lang="en-US" altLang="en-US" sz="2200" dirty="0"/>
              <a:t>Some of these provisions include the security’s taxability, convertibility, and callability</a:t>
            </a:r>
          </a:p>
          <a:p>
            <a:pPr marL="1096962" lvl="2" indent="-457200" eaLnBrk="1" hangingPunct="1"/>
            <a:r>
              <a:rPr lang="en-US" sz="2100" dirty="0"/>
              <a:t>For investors, interest payments on municipal securities are free of federal, state, and local taxes</a:t>
            </a:r>
          </a:p>
          <a:p>
            <a:pPr marL="1096962" lvl="2" indent="-457200" eaLnBrk="1" hangingPunct="1"/>
            <a:r>
              <a:rPr lang="en-US" sz="2100" dirty="0"/>
              <a:t>A convertible (special) feature of a security offers the holder the opportunity to exchange one security for another type of the issuer’s securities at a preset price </a:t>
            </a:r>
          </a:p>
          <a:p>
            <a:pPr marL="801687" lvl="1" indent="-457200" eaLnBrk="1" hangingPunct="1"/>
            <a:r>
              <a:rPr lang="en-US" sz="2200" dirty="0"/>
              <a:t>In general, special provisions that provide benefits to the security holder (e.g., tax-free status and convertibility) are associated with lower interest rates </a:t>
            </a:r>
            <a:endParaRPr lang="en-US" altLang="en-US" sz="2200"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1028700" y="6553200"/>
            <a:ext cx="70866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15</a:t>
            </a:fld>
            <a:endParaRPr lang="en-US" altLang="en-US" dirty="0"/>
          </a:p>
        </p:txBody>
      </p:sp>
    </p:spTree>
    <p:extLst>
      <p:ext uri="{BB962C8B-B14F-4D97-AF65-F5344CB8AC3E}">
        <p14:creationId xmlns:p14="http://schemas.microsoft.com/office/powerpoint/2010/main" val="25184143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7543800" cy="1295400"/>
          </a:xfrm>
        </p:spPr>
        <p:txBody>
          <a:bodyPr anchor="ctr"/>
          <a:lstStyle/>
          <a:p>
            <a:pPr eaLnBrk="1" hangingPunct="1"/>
            <a:r>
              <a:rPr lang="en-US" altLang="en-US" sz="3500" dirty="0"/>
              <a:t>Determinants of Interest Rates for Individual Securities: Term to Maturity</a:t>
            </a:r>
          </a:p>
        </p:txBody>
      </p:sp>
      <p:sp>
        <p:nvSpPr>
          <p:cNvPr id="6148" name="Rectangle 3"/>
          <p:cNvSpPr>
            <a:spLocks noGrp="1" noChangeArrowheads="1"/>
          </p:cNvSpPr>
          <p:nvPr>
            <p:ph type="body" sz="half" idx="4294967295"/>
          </p:nvPr>
        </p:nvSpPr>
        <p:spPr>
          <a:xfrm>
            <a:off x="190500" y="1752600"/>
            <a:ext cx="8763000" cy="48006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r>
              <a:rPr lang="en-US" altLang="en-US" sz="2500" dirty="0"/>
              <a:t>The</a:t>
            </a:r>
            <a:r>
              <a:rPr lang="en-US" altLang="en-US" sz="2500" b="1" dirty="0"/>
              <a:t> term structure of interest rates </a:t>
            </a:r>
            <a:r>
              <a:rPr lang="en-US" altLang="en-US" sz="2500" dirty="0"/>
              <a:t>is a comparison of market yields on securities, assuming all characteristics </a:t>
            </a:r>
            <a:r>
              <a:rPr lang="en-US" altLang="en-US" sz="2500" i="1" dirty="0"/>
              <a:t>except</a:t>
            </a:r>
            <a:r>
              <a:rPr lang="en-US" altLang="en-US" sz="2500" dirty="0"/>
              <a:t> maturity are the same</a:t>
            </a:r>
          </a:p>
          <a:p>
            <a:pPr marL="801687" lvl="1" indent="-457200" eaLnBrk="1" hangingPunct="1"/>
            <a:r>
              <a:rPr lang="en-US" sz="2200" dirty="0"/>
              <a:t>Change in required interest rates as the maturity of a security changes is called the maturity premium (MP)</a:t>
            </a:r>
          </a:p>
          <a:p>
            <a:pPr marL="1096962" lvl="2" indent="-457200" eaLnBrk="1" hangingPunct="1"/>
            <a:r>
              <a:rPr lang="en-US" sz="2100" dirty="0"/>
              <a:t>The MP can be positive, negative, or zero </a:t>
            </a:r>
          </a:p>
          <a:p>
            <a:pPr marL="452437" indent="-457200" eaLnBrk="1" hangingPunct="1"/>
            <a:endParaRPr lang="en-US" sz="2500" dirty="0"/>
          </a:p>
          <a:p>
            <a:pPr marL="452437" indent="-457200" eaLnBrk="1" hangingPunct="1"/>
            <a:r>
              <a:rPr lang="en-US" sz="2500" dirty="0"/>
              <a:t>The following general equation can be used to determine the factors that functionally impact the fair interest rate (</a:t>
            </a:r>
            <a:r>
              <a:rPr lang="en-US" sz="2500" i="1" dirty="0"/>
              <a:t>ij</a:t>
            </a:r>
            <a:r>
              <a:rPr lang="en-US" sz="2500" dirty="0"/>
              <a:t>*) on an individual (</a:t>
            </a:r>
            <a:r>
              <a:rPr lang="en-US" sz="2500" i="1" dirty="0"/>
              <a:t>j</a:t>
            </a:r>
            <a:r>
              <a:rPr lang="en-US" sz="2500" dirty="0"/>
              <a:t>th) financial security: </a:t>
            </a:r>
            <a:endParaRPr lang="en-US" altLang="en-US" sz="2500" dirty="0"/>
          </a:p>
          <a:p>
            <a:pPr marL="0" indent="0" eaLnBrk="1" hangingPunct="1">
              <a:buNone/>
            </a:pPr>
            <a:endParaRPr lang="en-US" altLang="en-US" sz="2100"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1143000" y="6562083"/>
            <a:ext cx="68580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16</a:t>
            </a:fld>
            <a:endParaRPr lang="en-US" altLang="en-US" dirty="0"/>
          </a:p>
        </p:txBody>
      </p:sp>
      <p:pic>
        <p:nvPicPr>
          <p:cNvPr id="2" name="Picture 1">
            <a:extLst>
              <a:ext uri="{FF2B5EF4-FFF2-40B4-BE49-F238E27FC236}">
                <a16:creationId xmlns:a16="http://schemas.microsoft.com/office/drawing/2014/main" id="{84B212E8-9DC3-41E6-8A6C-2DE18F8A3995}"/>
              </a:ext>
            </a:extLst>
          </p:cNvPr>
          <p:cNvPicPr>
            <a:picLocks noChangeAspect="1"/>
          </p:cNvPicPr>
          <p:nvPr/>
        </p:nvPicPr>
        <p:blipFill>
          <a:blip r:embed="rId3"/>
          <a:stretch>
            <a:fillRect/>
          </a:stretch>
        </p:blipFill>
        <p:spPr>
          <a:xfrm>
            <a:off x="2028825" y="5766626"/>
            <a:ext cx="4400550" cy="638175"/>
          </a:xfrm>
          <a:prstGeom prst="rect">
            <a:avLst/>
          </a:prstGeom>
        </p:spPr>
      </p:pic>
    </p:spTree>
    <p:extLst>
      <p:ext uri="{BB962C8B-B14F-4D97-AF65-F5344CB8AC3E}">
        <p14:creationId xmlns:p14="http://schemas.microsoft.com/office/powerpoint/2010/main" val="25257951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wrap="square" anchor="b">
            <a:normAutofit/>
          </a:bodyPr>
          <a:lstStyle/>
          <a:p>
            <a:pPr eaLnBrk="1" hangingPunct="1"/>
            <a:r>
              <a:rPr lang="en-US" altLang="en-US" sz="3600" dirty="0"/>
              <a:t>Common Shapes for Yield Curves on Treasury Securities</a:t>
            </a:r>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p:txBody>
          <a:bodyPr/>
          <a:lstStyle/>
          <a:p>
            <a:pPr>
              <a:spcAft>
                <a:spcPts val="600"/>
              </a:spcAft>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p:txBody>
          <a:bodyPr wrap="square" anchor="t">
            <a:normAutofit/>
          </a:bodyPr>
          <a:lstStyle/>
          <a:p>
            <a:pPr>
              <a:spcAft>
                <a:spcPts val="600"/>
              </a:spcAft>
              <a:defRPr/>
            </a:pPr>
            <a:r>
              <a:rPr lang="en-US" altLang="en-US" dirty="0"/>
              <a:t>2-</a:t>
            </a:r>
            <a:fld id="{50570873-5802-4945-8C73-C2B4359A39C0}" type="slidenum">
              <a:rPr lang="en-US" altLang="en-US" smtClean="0"/>
              <a:pPr>
                <a:spcAft>
                  <a:spcPts val="600"/>
                </a:spcAft>
                <a:defRPr/>
              </a:pPr>
              <a:t>17</a:t>
            </a:fld>
            <a:endParaRPr lang="en-US" altLang="en-US" dirty="0"/>
          </a:p>
        </p:txBody>
      </p:sp>
      <p:pic>
        <p:nvPicPr>
          <p:cNvPr id="7" name="Content Placeholder 6" descr="Chart, line chart&#10;&#10;Description automatically generated">
            <a:extLst>
              <a:ext uri="{FF2B5EF4-FFF2-40B4-BE49-F238E27FC236}">
                <a16:creationId xmlns:a16="http://schemas.microsoft.com/office/drawing/2014/main" id="{2D5FB46B-9FF3-45C9-B7ED-D5B11E2BD7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461149"/>
            <a:ext cx="6934200" cy="5214394"/>
          </a:xfrm>
        </p:spPr>
      </p:pic>
    </p:spTree>
    <p:extLst>
      <p:ext uri="{BB962C8B-B14F-4D97-AF65-F5344CB8AC3E}">
        <p14:creationId xmlns:p14="http://schemas.microsoft.com/office/powerpoint/2010/main" val="19473754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7543800" cy="1295400"/>
          </a:xfrm>
        </p:spPr>
        <p:txBody>
          <a:bodyPr anchor="ctr"/>
          <a:lstStyle/>
          <a:p>
            <a:pPr eaLnBrk="1" hangingPunct="1"/>
            <a:r>
              <a:rPr lang="en-US" altLang="en-US" sz="3500" dirty="0"/>
              <a:t>Term Structure of Interest Rates</a:t>
            </a:r>
          </a:p>
        </p:txBody>
      </p:sp>
      <p:sp>
        <p:nvSpPr>
          <p:cNvPr id="6148" name="Rectangle 3"/>
          <p:cNvSpPr>
            <a:spLocks noGrp="1" noChangeArrowheads="1"/>
          </p:cNvSpPr>
          <p:nvPr>
            <p:ph type="body" sz="half" idx="4294967295"/>
          </p:nvPr>
        </p:nvSpPr>
        <p:spPr>
          <a:xfrm>
            <a:off x="190500" y="1752600"/>
            <a:ext cx="8763000" cy="46482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r>
              <a:rPr lang="en-US" altLang="en-US" sz="2500" dirty="0"/>
              <a:t>Relationship between a security’s interest rate and its remaining term to maturity (i.e., the term structure of interest rates) can take a number of different shapes</a:t>
            </a:r>
          </a:p>
          <a:p>
            <a:pPr marL="452437" indent="-457200" eaLnBrk="1" hangingPunct="1"/>
            <a:endParaRPr lang="en-US" altLang="en-US" sz="2500" dirty="0"/>
          </a:p>
          <a:p>
            <a:pPr marL="452437" indent="-457200" eaLnBrk="1" hangingPunct="1"/>
            <a:r>
              <a:rPr lang="en-US" altLang="en-US" sz="2500" dirty="0"/>
              <a:t>Explanations for the shape of the yield curve fall predominately into three theories:</a:t>
            </a:r>
          </a:p>
          <a:p>
            <a:pPr marL="801687" lvl="1" indent="-457200" eaLnBrk="1" hangingPunct="1">
              <a:buFont typeface="+mj-lt"/>
              <a:buAutoNum type="arabicPeriod"/>
            </a:pPr>
            <a:r>
              <a:rPr lang="en-US" altLang="en-US" sz="2100" dirty="0"/>
              <a:t>Unbiased expectations theory</a:t>
            </a:r>
          </a:p>
          <a:p>
            <a:pPr marL="801687" lvl="1" indent="-457200" eaLnBrk="1" hangingPunct="1">
              <a:buFont typeface="+mj-lt"/>
              <a:buAutoNum type="arabicPeriod"/>
            </a:pPr>
            <a:r>
              <a:rPr lang="en-US" altLang="en-US" sz="2100" dirty="0"/>
              <a:t>Liquidity premium theory</a:t>
            </a:r>
          </a:p>
          <a:p>
            <a:pPr marL="801687" lvl="1" indent="-457200" eaLnBrk="1" hangingPunct="1">
              <a:buFont typeface="+mj-lt"/>
              <a:buAutoNum type="arabicPeriod"/>
            </a:pPr>
            <a:r>
              <a:rPr lang="en-US" altLang="en-US" sz="2100" dirty="0"/>
              <a:t>Market segmentation theory</a:t>
            </a:r>
          </a:p>
          <a:p>
            <a:pPr marL="0" indent="0" eaLnBrk="1" hangingPunct="1">
              <a:buNone/>
            </a:pPr>
            <a:endParaRPr lang="en-US" altLang="en-US" sz="2100"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381000" y="6537325"/>
            <a:ext cx="76962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18</a:t>
            </a:fld>
            <a:endParaRPr lang="en-US" altLang="en-US" dirty="0"/>
          </a:p>
        </p:txBody>
      </p:sp>
    </p:spTree>
    <p:extLst>
      <p:ext uri="{BB962C8B-B14F-4D97-AF65-F5344CB8AC3E}">
        <p14:creationId xmlns:p14="http://schemas.microsoft.com/office/powerpoint/2010/main" val="16156602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22238"/>
            <a:ext cx="7543800" cy="1295400"/>
          </a:xfrm>
        </p:spPr>
        <p:txBody>
          <a:bodyPr wrap="square" anchor="b">
            <a:normAutofit/>
          </a:bodyPr>
          <a:lstStyle/>
          <a:p>
            <a:pPr eaLnBrk="1" hangingPunct="1"/>
            <a:r>
              <a:rPr lang="en-US" altLang="en-US" sz="3600" dirty="0"/>
              <a:t>Explanations for the Shape of the Term Structure of Interest Rates</a:t>
            </a:r>
          </a:p>
        </p:txBody>
      </p:sp>
      <p:pic>
        <p:nvPicPr>
          <p:cNvPr id="2" name="Picture 1" descr="A screenshot of a cell phone&#10;&#10;Description automatically generated">
            <a:extLst>
              <a:ext uri="{FF2B5EF4-FFF2-40B4-BE49-F238E27FC236}">
                <a16:creationId xmlns:a16="http://schemas.microsoft.com/office/drawing/2014/main" id="{C720AC83-53A3-4177-8249-F6A464705754}"/>
              </a:ext>
            </a:extLst>
          </p:cNvPr>
          <p:cNvPicPr>
            <a:picLocks noChangeAspect="1"/>
          </p:cNvPicPr>
          <p:nvPr/>
        </p:nvPicPr>
        <p:blipFill>
          <a:blip r:embed="rId3"/>
          <a:stretch>
            <a:fillRect/>
          </a:stretch>
        </p:blipFill>
        <p:spPr>
          <a:xfrm>
            <a:off x="487127" y="1719263"/>
            <a:ext cx="8169745" cy="4411662"/>
          </a:xfrm>
          <a:prstGeom prst="rect">
            <a:avLst/>
          </a:prstGeom>
          <a:noFill/>
        </p:spPr>
      </p:pic>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23272" y="6553200"/>
            <a:ext cx="2133600" cy="304800"/>
          </a:xfrm>
        </p:spPr>
        <p:txBody>
          <a:bodyPr wrap="square" anchor="t">
            <a:normAutofit/>
          </a:bodyPr>
          <a:lstStyle/>
          <a:p>
            <a:pPr>
              <a:spcAft>
                <a:spcPts val="600"/>
              </a:spcAft>
              <a:defRPr/>
            </a:pPr>
            <a:r>
              <a:rPr lang="en-US" altLang="en-US" dirty="0"/>
              <a:t>2-</a:t>
            </a:r>
            <a:fld id="{50570873-5802-4945-8C73-C2B4359A39C0}" type="slidenum">
              <a:rPr lang="en-US" altLang="en-US" smtClean="0"/>
              <a:pPr>
                <a:spcAft>
                  <a:spcPts val="600"/>
                </a:spcAft>
                <a:defRPr/>
              </a:pPr>
              <a:t>19</a:t>
            </a:fld>
            <a:endParaRPr lang="en-US" altLang="en-US"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876299" y="6553200"/>
            <a:ext cx="7391400" cy="304800"/>
          </a:xfrm>
        </p:spPr>
        <p:txBody>
          <a:bodyPr/>
          <a:lstStyle/>
          <a:p>
            <a:pPr>
              <a:spcAft>
                <a:spcPts val="600"/>
              </a:spcAft>
              <a:defRPr/>
            </a:pPr>
            <a:r>
              <a:rPr lang="en-US" altLang="en-US" dirty="0"/>
              <a:t>©McGraw-Hill LLC. All rights reserved. No reproduction or distribution without the prior written consent of McGraw Hill.</a:t>
            </a:r>
          </a:p>
        </p:txBody>
      </p:sp>
    </p:spTree>
    <p:extLst>
      <p:ext uri="{BB962C8B-B14F-4D97-AF65-F5344CB8AC3E}">
        <p14:creationId xmlns:p14="http://schemas.microsoft.com/office/powerpoint/2010/main" val="12891594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nchor="ctr"/>
          <a:lstStyle/>
          <a:p>
            <a:pPr eaLnBrk="1" hangingPunct="1"/>
            <a:r>
              <a:rPr lang="en-US" altLang="en-US" sz="3500" dirty="0"/>
              <a:t>Interest Rate Fundamentals</a:t>
            </a:r>
          </a:p>
        </p:txBody>
      </p:sp>
      <p:sp>
        <p:nvSpPr>
          <p:cNvPr id="4100" name="Rectangle 3"/>
          <p:cNvSpPr>
            <a:spLocks noGrp="1" noChangeArrowheads="1"/>
          </p:cNvSpPr>
          <p:nvPr>
            <p:ph type="body" sz="half" idx="4294967295"/>
          </p:nvPr>
        </p:nvSpPr>
        <p:spPr>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b="1" dirty="0"/>
              <a:t>Nominal interest rates </a:t>
            </a:r>
            <a:r>
              <a:rPr lang="en-US" altLang="en-US" dirty="0"/>
              <a:t>are the interest rates actually observed in financial markets</a:t>
            </a:r>
            <a:endParaRPr lang="en-US" altLang="en-US" sz="2600" dirty="0"/>
          </a:p>
          <a:p>
            <a:pPr lvl="1" eaLnBrk="1" hangingPunct="1"/>
            <a:r>
              <a:rPr lang="en-US" altLang="en-US" dirty="0"/>
              <a:t>Directly affect the value (price) of most securities traded in the money and capital markets</a:t>
            </a:r>
          </a:p>
          <a:p>
            <a:pPr lvl="1" eaLnBrk="1" hangingPunct="1"/>
            <a:r>
              <a:rPr lang="en-US" altLang="en-US" dirty="0"/>
              <a:t>Changes in interest rates influence the performance and decision making for individual investors, businesses, and governmental units</a:t>
            </a:r>
            <a:endParaRPr lang="en-US" altLang="en-US" sz="2500" dirty="0"/>
          </a:p>
          <a:p>
            <a:pPr lvl="1" eaLnBrk="1" hangingPunct="1"/>
            <a:endParaRPr lang="en-US" altLang="en-US" dirty="0"/>
          </a:p>
        </p:txBody>
      </p:sp>
      <p:sp>
        <p:nvSpPr>
          <p:cNvPr id="3" name="Slide Number Placeholder 2">
            <a:extLst>
              <a:ext uri="{FF2B5EF4-FFF2-40B4-BE49-F238E27FC236}">
                <a16:creationId xmlns:a16="http://schemas.microsoft.com/office/drawing/2014/main" id="{68936CAC-EB79-4059-AA7E-1C9CA234AC50}"/>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2</a:t>
            </a:fld>
            <a:endParaRPr lang="en-US" altLang="en-US" dirty="0"/>
          </a:p>
        </p:txBody>
      </p:sp>
      <p:sp>
        <p:nvSpPr>
          <p:cNvPr id="8" name="Footer Placeholder 3">
            <a:extLst>
              <a:ext uri="{FF2B5EF4-FFF2-40B4-BE49-F238E27FC236}">
                <a16:creationId xmlns:a16="http://schemas.microsoft.com/office/drawing/2014/main" id="{84311F96-2725-4CA8-9216-4414FC8FBC70}"/>
              </a:ext>
            </a:extLst>
          </p:cNvPr>
          <p:cNvSpPr>
            <a:spLocks noGrp="1"/>
          </p:cNvSpPr>
          <p:nvPr>
            <p:ph type="ftr" sz="quarter" idx="11"/>
          </p:nvPr>
        </p:nvSpPr>
        <p:spPr>
          <a:xfrm>
            <a:off x="762000" y="6553200"/>
            <a:ext cx="7315200" cy="304800"/>
          </a:xfrm>
        </p:spPr>
        <p:txBody>
          <a:bodyPr/>
          <a:lstStyle/>
          <a:p>
            <a:pPr>
              <a:defRPr/>
            </a:pPr>
            <a:r>
              <a:rPr lang="en-US" altLang="en-US" dirty="0"/>
              <a:t>©McGraw-Hill LLC. All rights reserved. No reproduction or distribution without the prior written consent of McGraw Hill.</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Unbiased Expectations Theory</a:t>
            </a:r>
          </a:p>
        </p:txBody>
      </p:sp>
      <p:sp>
        <p:nvSpPr>
          <p:cNvPr id="25604" name="Rectangle 3"/>
          <p:cNvSpPr>
            <a:spLocks noGrp="1" noChangeArrowheads="1"/>
          </p:cNvSpPr>
          <p:nvPr>
            <p:ph type="body" sz="half" idx="4294967295"/>
          </p:nvPr>
        </p:nvSpPr>
        <p:spPr>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At a given point in time, the yield curve reflects the market’s current expectations of future short-term rates</a:t>
            </a:r>
          </a:p>
        </p:txBody>
      </p:sp>
      <p:sp>
        <p:nvSpPr>
          <p:cNvPr id="6" name="Slide Number Placeholder 2">
            <a:extLst>
              <a:ext uri="{FF2B5EF4-FFF2-40B4-BE49-F238E27FC236}">
                <a16:creationId xmlns:a16="http://schemas.microsoft.com/office/drawing/2014/main" id="{7258A6C7-F0F8-45A4-A992-C00171432329}"/>
              </a:ext>
            </a:extLst>
          </p:cNvPr>
          <p:cNvSpPr>
            <a:spLocks noGrp="1"/>
          </p:cNvSpPr>
          <p:nvPr>
            <p:ph type="sldNum" sz="quarter" idx="12"/>
          </p:nvPr>
        </p:nvSpPr>
        <p:spPr>
          <a:xfrm>
            <a:off x="6523272" y="6553200"/>
            <a:ext cx="2133600" cy="304800"/>
          </a:xfrm>
        </p:spPr>
        <p:txBody>
          <a:bodyPr wrap="square" anchor="t">
            <a:normAutofit/>
          </a:bodyPr>
          <a:lstStyle/>
          <a:p>
            <a:pPr>
              <a:spcAft>
                <a:spcPts val="600"/>
              </a:spcAft>
              <a:defRPr/>
            </a:pPr>
            <a:r>
              <a:rPr lang="en-US" altLang="en-US" dirty="0"/>
              <a:t>2-</a:t>
            </a:r>
            <a:fld id="{50570873-5802-4945-8C73-C2B4359A39C0}" type="slidenum">
              <a:rPr lang="en-US" altLang="en-US" smtClean="0"/>
              <a:pPr>
                <a:spcAft>
                  <a:spcPts val="600"/>
                </a:spcAft>
                <a:defRPr/>
              </a:pPr>
              <a:t>20</a:t>
            </a:fld>
            <a:endParaRPr lang="en-US" altLang="en-US" dirty="0"/>
          </a:p>
        </p:txBody>
      </p:sp>
      <p:sp>
        <p:nvSpPr>
          <p:cNvPr id="7" name="Footer Placeholder 3">
            <a:extLst>
              <a:ext uri="{FF2B5EF4-FFF2-40B4-BE49-F238E27FC236}">
                <a16:creationId xmlns:a16="http://schemas.microsoft.com/office/drawing/2014/main" id="{3CCBBF55-D3BE-41EF-862F-5A21CB99B228}"/>
              </a:ext>
            </a:extLst>
          </p:cNvPr>
          <p:cNvSpPr>
            <a:spLocks noGrp="1"/>
          </p:cNvSpPr>
          <p:nvPr>
            <p:ph type="ftr" sz="quarter" idx="11"/>
          </p:nvPr>
        </p:nvSpPr>
        <p:spPr>
          <a:xfrm>
            <a:off x="800100" y="6551488"/>
            <a:ext cx="6858000" cy="304800"/>
          </a:xfrm>
        </p:spPr>
        <p:txBody>
          <a:bodyPr/>
          <a:lstStyle/>
          <a:p>
            <a:pPr>
              <a:spcAft>
                <a:spcPts val="600"/>
              </a:spcAft>
              <a:defRPr/>
            </a:pPr>
            <a:r>
              <a:rPr lang="en-US" altLang="en-US" dirty="0"/>
              <a:t>©McGraw-Hill LLC. All rights reserved. No reproduction or distribution without the prior written consent of McGraw Hill.</a:t>
            </a:r>
          </a:p>
        </p:txBody>
      </p:sp>
      <p:pic>
        <p:nvPicPr>
          <p:cNvPr id="2" name="Picture 1">
            <a:extLst>
              <a:ext uri="{FF2B5EF4-FFF2-40B4-BE49-F238E27FC236}">
                <a16:creationId xmlns:a16="http://schemas.microsoft.com/office/drawing/2014/main" id="{8266490D-E2CF-4D4C-BFB0-C0C076B5DC9D}"/>
              </a:ext>
            </a:extLst>
          </p:cNvPr>
          <p:cNvPicPr>
            <a:picLocks noChangeAspect="1"/>
          </p:cNvPicPr>
          <p:nvPr/>
        </p:nvPicPr>
        <p:blipFill>
          <a:blip r:embed="rId3"/>
          <a:stretch>
            <a:fillRect/>
          </a:stretch>
        </p:blipFill>
        <p:spPr>
          <a:xfrm>
            <a:off x="1130511" y="3124200"/>
            <a:ext cx="6882977" cy="270510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p:txBody>
          <a:bodyPr anchor="ctr"/>
          <a:lstStyle/>
          <a:p>
            <a:pPr eaLnBrk="1" hangingPunct="1"/>
            <a:r>
              <a:rPr lang="en-US" altLang="en-US" sz="3500" dirty="0"/>
              <a:t>Liquidity Premium Theory</a:t>
            </a:r>
          </a:p>
        </p:txBody>
      </p:sp>
      <p:sp>
        <p:nvSpPr>
          <p:cNvPr id="26628" name="Rectangle 3"/>
          <p:cNvSpPr>
            <a:spLocks noGrp="1" noChangeArrowheads="1"/>
          </p:cNvSpPr>
          <p:nvPr>
            <p:ph type="body" sz="half" idx="4294967295"/>
          </p:nvPr>
        </p:nvSpPr>
        <p:spPr>
          <a:xfrm>
            <a:off x="457200" y="1719262"/>
            <a:ext cx="822960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A weakness of the unbiased expectations theory is that it assumes that investors are risk neutral</a:t>
            </a:r>
          </a:p>
          <a:p>
            <a:pPr eaLnBrk="1" hangingPunct="1"/>
            <a:r>
              <a:rPr lang="en-US" altLang="en-US" sz="2500" dirty="0"/>
              <a:t>Liquidity premium theory is an extension of the unbiased expectations theory</a:t>
            </a:r>
          </a:p>
          <a:p>
            <a:pPr lvl="1" eaLnBrk="1" hangingPunct="1"/>
            <a:r>
              <a:rPr lang="en-US" altLang="en-US" sz="2100" dirty="0"/>
              <a:t>Based on the idea that investors will hold long-term maturities only if they are offered at a premium to compensate for future uncertainty in a security’s value, which increases with an asset’s maturity</a:t>
            </a:r>
          </a:p>
        </p:txBody>
      </p:sp>
      <p:sp>
        <p:nvSpPr>
          <p:cNvPr id="6" name="Footer Placeholder 3">
            <a:extLst>
              <a:ext uri="{FF2B5EF4-FFF2-40B4-BE49-F238E27FC236}">
                <a16:creationId xmlns:a16="http://schemas.microsoft.com/office/drawing/2014/main" id="{D166B310-17A8-4740-8F8C-EF9FB49ED10A}"/>
              </a:ext>
            </a:extLst>
          </p:cNvPr>
          <p:cNvSpPr>
            <a:spLocks noGrp="1"/>
          </p:cNvSpPr>
          <p:nvPr>
            <p:ph type="ftr" sz="quarter" idx="11"/>
          </p:nvPr>
        </p:nvSpPr>
        <p:spPr>
          <a:xfrm>
            <a:off x="952500" y="6553200"/>
            <a:ext cx="7239000" cy="304800"/>
          </a:xfrm>
        </p:spPr>
        <p:txBody>
          <a:bodyPr/>
          <a:lstStyle/>
          <a:p>
            <a:pPr>
              <a:spcAft>
                <a:spcPts val="600"/>
              </a:spcAft>
              <a:defRPr/>
            </a:pPr>
            <a:r>
              <a:rPr lang="en-US" altLang="en-US" dirty="0"/>
              <a:t>©McGraw-Hill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BBC45701-693A-420A-A1FB-4830EC16423D}"/>
              </a:ext>
            </a:extLst>
          </p:cNvPr>
          <p:cNvSpPr txBox="1">
            <a:spLocks/>
          </p:cNvSpPr>
          <p:nvPr/>
        </p:nvSpPr>
        <p:spPr bwMode="auto">
          <a:xfrm>
            <a:off x="6523272"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algn="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Aft>
                <a:spcPts val="600"/>
              </a:spcAft>
              <a:defRPr/>
            </a:pPr>
            <a:r>
              <a:rPr lang="en-US" altLang="en-US" dirty="0"/>
              <a:t>2-</a:t>
            </a:r>
            <a:fld id="{50570873-5802-4945-8C73-C2B4359A39C0}" type="slidenum">
              <a:rPr lang="en-US" altLang="en-US" smtClean="0"/>
              <a:pPr>
                <a:spcAft>
                  <a:spcPts val="600"/>
                </a:spcAft>
                <a:defRPr/>
              </a:pPr>
              <a:t>21</a:t>
            </a:fld>
            <a:endParaRPr lang="en-US" altLang="en-US" dirty="0"/>
          </a:p>
        </p:txBody>
      </p:sp>
      <p:pic>
        <p:nvPicPr>
          <p:cNvPr id="2" name="Picture 1">
            <a:extLst>
              <a:ext uri="{FF2B5EF4-FFF2-40B4-BE49-F238E27FC236}">
                <a16:creationId xmlns:a16="http://schemas.microsoft.com/office/drawing/2014/main" id="{205E83A7-70FF-4318-9428-AD9701610708}"/>
              </a:ext>
            </a:extLst>
          </p:cNvPr>
          <p:cNvPicPr>
            <a:picLocks noChangeAspect="1"/>
          </p:cNvPicPr>
          <p:nvPr/>
        </p:nvPicPr>
        <p:blipFill>
          <a:blip r:embed="rId3"/>
          <a:stretch>
            <a:fillRect/>
          </a:stretch>
        </p:blipFill>
        <p:spPr>
          <a:xfrm>
            <a:off x="785098" y="4849368"/>
            <a:ext cx="7573804" cy="1618487"/>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p:txBody>
          <a:bodyPr anchor="ctr"/>
          <a:lstStyle/>
          <a:p>
            <a:pPr eaLnBrk="1" hangingPunct="1"/>
            <a:r>
              <a:rPr lang="en-US" altLang="en-US" sz="3500" dirty="0"/>
              <a:t>Market Segmentation Theory</a:t>
            </a:r>
          </a:p>
        </p:txBody>
      </p:sp>
      <p:sp>
        <p:nvSpPr>
          <p:cNvPr id="28676" name="Rectangle 3"/>
          <p:cNvSpPr>
            <a:spLocks noGrp="1" noChangeArrowheads="1"/>
          </p:cNvSpPr>
          <p:nvPr>
            <p:ph type="body" sz="half" idx="4294967295"/>
          </p:nvPr>
        </p:nvSpPr>
        <p:spPr>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Market segmentation theory argues that individual investors and FIs have specific maturity preferences, and to get them to hold securities with maturities other than their most preferred requires a higher interest rate (maturity premium) </a:t>
            </a:r>
          </a:p>
          <a:p>
            <a:pPr lvl="1" eaLnBrk="1" hangingPunct="1"/>
            <a:r>
              <a:rPr lang="en-US" sz="2200" dirty="0"/>
              <a:t>Does not consider securities with different maturities as perfect substitutes </a:t>
            </a:r>
          </a:p>
          <a:p>
            <a:pPr lvl="1" eaLnBrk="1" hangingPunct="1"/>
            <a:r>
              <a:rPr lang="en-US" sz="2200" dirty="0"/>
              <a:t>Individual investors and FIs have preferred investment horizons (habitats) dictated by the nature of the liabilities they hold (i.e., investors have complete risk aversion for securities outside their maturity preferences)</a:t>
            </a:r>
            <a:endParaRPr lang="en-US" altLang="en-US" sz="2200" dirty="0"/>
          </a:p>
        </p:txBody>
      </p:sp>
      <p:sp>
        <p:nvSpPr>
          <p:cNvPr id="5" name="Footer Placeholder 3">
            <a:extLst>
              <a:ext uri="{FF2B5EF4-FFF2-40B4-BE49-F238E27FC236}">
                <a16:creationId xmlns:a16="http://schemas.microsoft.com/office/drawing/2014/main" id="{29C2854A-C084-4840-86A2-7980316ABE50}"/>
              </a:ext>
            </a:extLst>
          </p:cNvPr>
          <p:cNvSpPr>
            <a:spLocks noGrp="1"/>
          </p:cNvSpPr>
          <p:nvPr>
            <p:ph type="ftr" sz="quarter" idx="11"/>
          </p:nvPr>
        </p:nvSpPr>
        <p:spPr>
          <a:xfrm>
            <a:off x="723900" y="6541213"/>
            <a:ext cx="7010400" cy="304800"/>
          </a:xfrm>
        </p:spPr>
        <p:txBody>
          <a:bodyPr/>
          <a:lstStyle/>
          <a:p>
            <a:pPr>
              <a:spcAft>
                <a:spcPts val="600"/>
              </a:spcAft>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FF2E001F-6046-4963-B142-3E78437BB58A}"/>
              </a:ext>
            </a:extLst>
          </p:cNvPr>
          <p:cNvSpPr txBox="1">
            <a:spLocks/>
          </p:cNvSpPr>
          <p:nvPr/>
        </p:nvSpPr>
        <p:spPr bwMode="auto">
          <a:xfrm>
            <a:off x="6523272"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algn="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Aft>
                <a:spcPts val="600"/>
              </a:spcAft>
              <a:defRPr/>
            </a:pPr>
            <a:r>
              <a:rPr lang="en-US" altLang="en-US" dirty="0"/>
              <a:t>2-</a:t>
            </a:r>
            <a:fld id="{50570873-5802-4945-8C73-C2B4359A39C0}" type="slidenum">
              <a:rPr lang="en-US" altLang="en-US" smtClean="0"/>
              <a:pPr>
                <a:spcAft>
                  <a:spcPts val="600"/>
                </a:spcAft>
                <a:defRPr/>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a:xfrm>
            <a:off x="466896" y="152400"/>
            <a:ext cx="7543800" cy="1295400"/>
          </a:xfrm>
        </p:spPr>
        <p:txBody>
          <a:bodyPr anchor="ctr"/>
          <a:lstStyle/>
          <a:p>
            <a:pPr eaLnBrk="1" hangingPunct="1"/>
            <a:r>
              <a:rPr lang="en-US" altLang="en-US" sz="3500" dirty="0"/>
              <a:t>Market Segmentation and Determination of the Slope of the Yield Curve</a:t>
            </a:r>
          </a:p>
        </p:txBody>
      </p:sp>
      <p:pic>
        <p:nvPicPr>
          <p:cNvPr id="2" name="Picture 1">
            <a:extLst>
              <a:ext uri="{FF2B5EF4-FFF2-40B4-BE49-F238E27FC236}">
                <a16:creationId xmlns:a16="http://schemas.microsoft.com/office/drawing/2014/main" id="{77BB3187-33EB-472E-887D-32196D6DC01B}"/>
              </a:ext>
            </a:extLst>
          </p:cNvPr>
          <p:cNvPicPr>
            <a:picLocks noChangeAspect="1"/>
          </p:cNvPicPr>
          <p:nvPr/>
        </p:nvPicPr>
        <p:blipFill>
          <a:blip r:embed="rId3"/>
          <a:stretch>
            <a:fillRect/>
          </a:stretch>
        </p:blipFill>
        <p:spPr>
          <a:xfrm>
            <a:off x="924096" y="1752600"/>
            <a:ext cx="6629400" cy="4721307"/>
          </a:xfrm>
          <a:prstGeom prst="rect">
            <a:avLst/>
          </a:prstGeom>
        </p:spPr>
      </p:pic>
      <p:sp>
        <p:nvSpPr>
          <p:cNvPr id="5" name="Footer Placeholder 3">
            <a:extLst>
              <a:ext uri="{FF2B5EF4-FFF2-40B4-BE49-F238E27FC236}">
                <a16:creationId xmlns:a16="http://schemas.microsoft.com/office/drawing/2014/main" id="{29C2854A-C084-4840-86A2-7980316ABE50}"/>
              </a:ext>
            </a:extLst>
          </p:cNvPr>
          <p:cNvSpPr>
            <a:spLocks noGrp="1"/>
          </p:cNvSpPr>
          <p:nvPr>
            <p:ph type="ftr" sz="quarter" idx="11"/>
          </p:nvPr>
        </p:nvSpPr>
        <p:spPr>
          <a:xfrm>
            <a:off x="1028700" y="6553200"/>
            <a:ext cx="7086600" cy="304800"/>
          </a:xfrm>
        </p:spPr>
        <p:txBody>
          <a:bodyPr/>
          <a:lstStyle/>
          <a:p>
            <a:pPr>
              <a:spcAft>
                <a:spcPts val="600"/>
              </a:spcAft>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FF2E001F-6046-4963-B142-3E78437BB58A}"/>
              </a:ext>
            </a:extLst>
          </p:cNvPr>
          <p:cNvSpPr txBox="1">
            <a:spLocks/>
          </p:cNvSpPr>
          <p:nvPr/>
        </p:nvSpPr>
        <p:spPr bwMode="auto">
          <a:xfrm>
            <a:off x="6523272"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defPPr>
              <a:defRPr lang="en-US"/>
            </a:defPPr>
            <a:lvl1pPr algn="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Aft>
                <a:spcPts val="600"/>
              </a:spcAft>
              <a:defRPr/>
            </a:pPr>
            <a:r>
              <a:rPr lang="en-US" altLang="en-US" dirty="0"/>
              <a:t>2-</a:t>
            </a:r>
            <a:fld id="{50570873-5802-4945-8C73-C2B4359A39C0}" type="slidenum">
              <a:rPr lang="en-US" altLang="en-US" smtClean="0"/>
              <a:pPr>
                <a:spcAft>
                  <a:spcPts val="600"/>
                </a:spcAft>
                <a:defRPr/>
              </a:pPr>
              <a:t>23</a:t>
            </a:fld>
            <a:endParaRPr lang="en-US" altLang="en-US" dirty="0"/>
          </a:p>
        </p:txBody>
      </p:sp>
    </p:spTree>
    <p:extLst>
      <p:ext uri="{BB962C8B-B14F-4D97-AF65-F5344CB8AC3E}">
        <p14:creationId xmlns:p14="http://schemas.microsoft.com/office/powerpoint/2010/main" val="2079601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p:txBody>
          <a:bodyPr anchor="ctr"/>
          <a:lstStyle/>
          <a:p>
            <a:pPr eaLnBrk="1" hangingPunct="1"/>
            <a:r>
              <a:rPr lang="en-US" altLang="en-US" sz="3500" dirty="0"/>
              <a:t>Time Value of Money</a:t>
            </a:r>
          </a:p>
        </p:txBody>
      </p:sp>
      <p:sp>
        <p:nvSpPr>
          <p:cNvPr id="29700" name="Rectangle 3"/>
          <p:cNvSpPr>
            <a:spLocks noGrp="1" noChangeArrowheads="1"/>
          </p:cNvSpPr>
          <p:nvPr>
            <p:ph type="body" sz="half" idx="4294967295"/>
          </p:nvPr>
        </p:nvSpPr>
        <p:spPr>
          <a:xfrm>
            <a:off x="457200" y="1719262"/>
            <a:ext cx="8229600" cy="46815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Time value of money is the basic notion that a dollar received today is worth more than a dollar received at some future date </a:t>
            </a:r>
          </a:p>
          <a:p>
            <a:pPr eaLnBrk="1" hangingPunct="1"/>
            <a:r>
              <a:rPr lang="en-US" sz="2500" dirty="0"/>
              <a:t>Two forms of time value of money calculations are commonly used in finance for security valuation purposes:</a:t>
            </a:r>
          </a:p>
          <a:p>
            <a:pPr marL="801687" lvl="1" indent="-457200" eaLnBrk="1" hangingPunct="1">
              <a:buFont typeface="+mj-lt"/>
              <a:buAutoNum type="arabicPeriod"/>
            </a:pPr>
            <a:r>
              <a:rPr lang="en-US" sz="2200" dirty="0"/>
              <a:t>Value of a lump sum </a:t>
            </a:r>
          </a:p>
          <a:p>
            <a:pPr marL="1096962" lvl="2" indent="-457200" eaLnBrk="1" hangingPunct="1"/>
            <a:r>
              <a:rPr lang="en-US" sz="1900" dirty="0"/>
              <a:t>A </a:t>
            </a:r>
            <a:r>
              <a:rPr lang="en-US" sz="1900" b="1" dirty="0"/>
              <a:t>lump sum payment </a:t>
            </a:r>
            <a:r>
              <a:rPr lang="en-US" sz="1900" dirty="0"/>
              <a:t>is a single cash payment received at the beginning or end of some investment horizon</a:t>
            </a:r>
          </a:p>
          <a:p>
            <a:pPr marL="801687" lvl="1" indent="-457200" eaLnBrk="1" hangingPunct="1">
              <a:buFont typeface="+mj-lt"/>
              <a:buAutoNum type="arabicPeriod"/>
            </a:pPr>
            <a:r>
              <a:rPr lang="en-US" sz="2200" dirty="0"/>
              <a:t>Value of annuity payments </a:t>
            </a:r>
          </a:p>
          <a:p>
            <a:pPr marL="1096962" lvl="2" indent="-457200" eaLnBrk="1" hangingPunct="1"/>
            <a:r>
              <a:rPr lang="en-US" sz="1900" b="1" dirty="0"/>
              <a:t>Annuity </a:t>
            </a:r>
            <a:r>
              <a:rPr lang="en-US" sz="1900" dirty="0"/>
              <a:t>payments are a series of equal cash flows received at fixed intervals over the entire investment horizon</a:t>
            </a:r>
          </a:p>
        </p:txBody>
      </p:sp>
      <p:sp>
        <p:nvSpPr>
          <p:cNvPr id="3" name="Slide Number Placeholder 2">
            <a:extLst>
              <a:ext uri="{FF2B5EF4-FFF2-40B4-BE49-F238E27FC236}">
                <a16:creationId xmlns:a16="http://schemas.microsoft.com/office/drawing/2014/main" id="{B91F6905-127D-4CB0-B2E6-FA94D703A970}"/>
              </a:ext>
            </a:extLst>
          </p:cNvPr>
          <p:cNvSpPr>
            <a:spLocks noGrp="1"/>
          </p:cNvSpPr>
          <p:nvPr>
            <p:ph type="sldNum" sz="quarter" idx="12"/>
          </p:nvPr>
        </p:nvSpPr>
        <p:spPr>
          <a:xfrm>
            <a:off x="6553200" y="6553200"/>
            <a:ext cx="2133600" cy="304800"/>
          </a:xfrm>
        </p:spPr>
        <p:txBody>
          <a:bodyPr/>
          <a:lstStyle/>
          <a:p>
            <a:pPr>
              <a:defRPr/>
            </a:pPr>
            <a:r>
              <a:rPr lang="en-US" altLang="en-US" dirty="0"/>
              <a:t>2-</a:t>
            </a:r>
            <a:fld id="{50570873-5802-4945-8C73-C2B4359A39C0}" type="slidenum">
              <a:rPr lang="en-US" altLang="en-US" smtClean="0"/>
              <a:pPr>
                <a:defRPr/>
              </a:pPr>
              <a:t>24</a:t>
            </a:fld>
            <a:endParaRPr lang="en-US" altLang="en-US" dirty="0"/>
          </a:p>
        </p:txBody>
      </p:sp>
      <p:sp>
        <p:nvSpPr>
          <p:cNvPr id="6" name="Footer Placeholder 3">
            <a:extLst>
              <a:ext uri="{FF2B5EF4-FFF2-40B4-BE49-F238E27FC236}">
                <a16:creationId xmlns:a16="http://schemas.microsoft.com/office/drawing/2014/main" id="{5CC5A42E-C876-4310-9F24-36D0A2CA127A}"/>
              </a:ext>
            </a:extLst>
          </p:cNvPr>
          <p:cNvSpPr>
            <a:spLocks noGrp="1"/>
          </p:cNvSpPr>
          <p:nvPr>
            <p:ph type="ftr" sz="quarter" idx="11"/>
          </p:nvPr>
        </p:nvSpPr>
        <p:spPr>
          <a:xfrm>
            <a:off x="762000" y="6520665"/>
            <a:ext cx="6934200" cy="304800"/>
          </a:xfrm>
        </p:spPr>
        <p:txBody>
          <a:bodyPr/>
          <a:lstStyle/>
          <a:p>
            <a:pPr>
              <a:spcAft>
                <a:spcPts val="600"/>
              </a:spcAft>
              <a:defRPr/>
            </a:pPr>
            <a:r>
              <a:rPr lang="en-US" altLang="en-US" dirty="0"/>
              <a:t>©McGraw-Hill LLC. All rights reserved. No reproduction or distribution without the prior written consent of McGraw Hill.</a:t>
            </a:r>
          </a:p>
        </p:txBody>
      </p:sp>
    </p:spTree>
    <p:extLst>
      <p:ext uri="{BB962C8B-B14F-4D97-AF65-F5344CB8AC3E}">
        <p14:creationId xmlns:p14="http://schemas.microsoft.com/office/powerpoint/2010/main" val="24257364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p:txBody>
          <a:bodyPr anchor="ctr"/>
          <a:lstStyle/>
          <a:p>
            <a:pPr eaLnBrk="1" hangingPunct="1"/>
            <a:r>
              <a:rPr lang="en-US" altLang="en-US" sz="3500" dirty="0"/>
              <a:t>Lump Sum Valuation</a:t>
            </a:r>
          </a:p>
        </p:txBody>
      </p:sp>
      <p:sp>
        <p:nvSpPr>
          <p:cNvPr id="29700" name="Rectangle 3"/>
          <p:cNvSpPr>
            <a:spLocks noGrp="1" noChangeArrowheads="1"/>
          </p:cNvSpPr>
          <p:nvPr>
            <p:ph type="body" sz="half" idx="4294967295"/>
          </p:nvPr>
        </p:nvSpPr>
        <p:spPr>
          <a:xfrm>
            <a:off x="457200" y="1719262"/>
            <a:ext cx="8229600"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Present Value of a Lump Sum</a:t>
            </a:r>
          </a:p>
          <a:p>
            <a:pPr eaLnBrk="1" hangingPunct="1"/>
            <a:endParaRPr lang="en-US" sz="2500" dirty="0"/>
          </a:p>
          <a:p>
            <a:pPr eaLnBrk="1" hangingPunct="1"/>
            <a:endParaRPr lang="en-US" sz="2500" dirty="0"/>
          </a:p>
          <a:p>
            <a:pPr eaLnBrk="1" hangingPunct="1"/>
            <a:r>
              <a:rPr lang="en-US" sz="2500" dirty="0"/>
              <a:t>Future Value of a Lump Sump</a:t>
            </a:r>
          </a:p>
        </p:txBody>
      </p:sp>
      <p:sp>
        <p:nvSpPr>
          <p:cNvPr id="3" name="Slide Number Placeholder 2">
            <a:extLst>
              <a:ext uri="{FF2B5EF4-FFF2-40B4-BE49-F238E27FC236}">
                <a16:creationId xmlns:a16="http://schemas.microsoft.com/office/drawing/2014/main" id="{B91F6905-127D-4CB0-B2E6-FA94D703A970}"/>
              </a:ext>
            </a:extLst>
          </p:cNvPr>
          <p:cNvSpPr>
            <a:spLocks noGrp="1"/>
          </p:cNvSpPr>
          <p:nvPr>
            <p:ph type="sldNum" sz="quarter" idx="12"/>
          </p:nvPr>
        </p:nvSpPr>
        <p:spPr>
          <a:xfrm>
            <a:off x="6553200" y="6553200"/>
            <a:ext cx="2133600" cy="304800"/>
          </a:xfrm>
        </p:spPr>
        <p:txBody>
          <a:bodyPr/>
          <a:lstStyle/>
          <a:p>
            <a:pPr>
              <a:defRPr/>
            </a:pPr>
            <a:r>
              <a:rPr lang="en-US" altLang="en-US" dirty="0"/>
              <a:t>2-</a:t>
            </a:r>
            <a:fld id="{50570873-5802-4945-8C73-C2B4359A39C0}" type="slidenum">
              <a:rPr lang="en-US" altLang="en-US" smtClean="0"/>
              <a:pPr>
                <a:defRPr/>
              </a:pPr>
              <a:t>25</a:t>
            </a:fld>
            <a:endParaRPr lang="en-US" altLang="en-US" dirty="0"/>
          </a:p>
        </p:txBody>
      </p:sp>
      <p:sp>
        <p:nvSpPr>
          <p:cNvPr id="6" name="Footer Placeholder 3">
            <a:extLst>
              <a:ext uri="{FF2B5EF4-FFF2-40B4-BE49-F238E27FC236}">
                <a16:creationId xmlns:a16="http://schemas.microsoft.com/office/drawing/2014/main" id="{5CC5A42E-C876-4310-9F24-36D0A2CA127A}"/>
              </a:ext>
            </a:extLst>
          </p:cNvPr>
          <p:cNvSpPr>
            <a:spLocks noGrp="1"/>
          </p:cNvSpPr>
          <p:nvPr>
            <p:ph type="ftr" sz="quarter" idx="11"/>
          </p:nvPr>
        </p:nvSpPr>
        <p:spPr>
          <a:xfrm>
            <a:off x="952499" y="6550024"/>
            <a:ext cx="7239000" cy="304800"/>
          </a:xfrm>
        </p:spPr>
        <p:txBody>
          <a:bodyPr/>
          <a:lstStyle/>
          <a:p>
            <a:pPr>
              <a:spcAft>
                <a:spcPts val="600"/>
              </a:spcAft>
              <a:defRPr/>
            </a:pPr>
            <a:r>
              <a:rPr lang="en-US" altLang="en-US" dirty="0"/>
              <a:t>©McGraw-Hill LLC. All rights reserved. No reproduction or distribution without the prior written consent of McGraw Hill.</a:t>
            </a:r>
          </a:p>
        </p:txBody>
      </p:sp>
      <p:pic>
        <p:nvPicPr>
          <p:cNvPr id="2" name="Picture 1">
            <a:extLst>
              <a:ext uri="{FF2B5EF4-FFF2-40B4-BE49-F238E27FC236}">
                <a16:creationId xmlns:a16="http://schemas.microsoft.com/office/drawing/2014/main" id="{33C7572F-AF02-4704-A2F8-33A0EB4FBEC9}"/>
              </a:ext>
            </a:extLst>
          </p:cNvPr>
          <p:cNvPicPr>
            <a:picLocks noChangeAspect="1"/>
          </p:cNvPicPr>
          <p:nvPr/>
        </p:nvPicPr>
        <p:blipFill>
          <a:blip r:embed="rId3"/>
          <a:stretch>
            <a:fillRect/>
          </a:stretch>
        </p:blipFill>
        <p:spPr>
          <a:xfrm>
            <a:off x="3253446" y="2278645"/>
            <a:ext cx="2637107" cy="652480"/>
          </a:xfrm>
          <a:prstGeom prst="rect">
            <a:avLst/>
          </a:prstGeom>
        </p:spPr>
      </p:pic>
      <p:pic>
        <p:nvPicPr>
          <p:cNvPr id="4" name="Picture 3">
            <a:extLst>
              <a:ext uri="{FF2B5EF4-FFF2-40B4-BE49-F238E27FC236}">
                <a16:creationId xmlns:a16="http://schemas.microsoft.com/office/drawing/2014/main" id="{75FD43B5-A050-4CFC-87D1-BE1945E82EAC}"/>
              </a:ext>
            </a:extLst>
          </p:cNvPr>
          <p:cNvPicPr>
            <a:picLocks noChangeAspect="1"/>
          </p:cNvPicPr>
          <p:nvPr/>
        </p:nvPicPr>
        <p:blipFill>
          <a:blip r:embed="rId4"/>
          <a:stretch>
            <a:fillRect/>
          </a:stretch>
        </p:blipFill>
        <p:spPr>
          <a:xfrm>
            <a:off x="721518" y="4367179"/>
            <a:ext cx="7700963" cy="2186021"/>
          </a:xfrm>
          <a:prstGeom prst="rect">
            <a:avLst/>
          </a:prstGeom>
        </p:spPr>
      </p:pic>
      <p:pic>
        <p:nvPicPr>
          <p:cNvPr id="5" name="Picture 4">
            <a:extLst>
              <a:ext uri="{FF2B5EF4-FFF2-40B4-BE49-F238E27FC236}">
                <a16:creationId xmlns:a16="http://schemas.microsoft.com/office/drawing/2014/main" id="{BE28D51D-E082-4902-8AEC-B07F8509682C}"/>
              </a:ext>
            </a:extLst>
          </p:cNvPr>
          <p:cNvPicPr>
            <a:picLocks noChangeAspect="1"/>
          </p:cNvPicPr>
          <p:nvPr/>
        </p:nvPicPr>
        <p:blipFill>
          <a:blip r:embed="rId5"/>
          <a:stretch>
            <a:fillRect/>
          </a:stretch>
        </p:blipFill>
        <p:spPr>
          <a:xfrm>
            <a:off x="3355772" y="3715044"/>
            <a:ext cx="2432456" cy="581087"/>
          </a:xfrm>
          <a:prstGeom prst="rect">
            <a:avLst/>
          </a:prstGeom>
        </p:spPr>
      </p:pic>
    </p:spTree>
    <p:extLst>
      <p:ext uri="{BB962C8B-B14F-4D97-AF65-F5344CB8AC3E}">
        <p14:creationId xmlns:p14="http://schemas.microsoft.com/office/powerpoint/2010/main" val="11994401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p:txBody>
          <a:bodyPr anchor="ctr"/>
          <a:lstStyle/>
          <a:p>
            <a:pPr eaLnBrk="1" hangingPunct="1"/>
            <a:r>
              <a:rPr lang="en-US" altLang="en-US" sz="3500" dirty="0"/>
              <a:t>Annuity Valuation</a:t>
            </a:r>
          </a:p>
        </p:txBody>
      </p:sp>
      <p:sp>
        <p:nvSpPr>
          <p:cNvPr id="29700" name="Rectangle 3"/>
          <p:cNvSpPr>
            <a:spLocks noGrp="1" noChangeArrowheads="1"/>
          </p:cNvSpPr>
          <p:nvPr>
            <p:ph type="body" sz="half" idx="4294967295"/>
          </p:nvPr>
        </p:nvSpPr>
        <p:spPr>
          <a:xfrm>
            <a:off x="457200" y="1719262"/>
            <a:ext cx="8229600"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Present Value of an Annuity</a:t>
            </a:r>
          </a:p>
          <a:p>
            <a:pPr eaLnBrk="1" hangingPunct="1"/>
            <a:endParaRPr lang="en-US" sz="2500" dirty="0"/>
          </a:p>
          <a:p>
            <a:pPr eaLnBrk="1" hangingPunct="1"/>
            <a:endParaRPr lang="en-US" sz="2500" dirty="0"/>
          </a:p>
          <a:p>
            <a:pPr eaLnBrk="1" hangingPunct="1"/>
            <a:endParaRPr lang="en-US" sz="2500" dirty="0"/>
          </a:p>
          <a:p>
            <a:pPr eaLnBrk="1" hangingPunct="1"/>
            <a:endParaRPr lang="en-US" sz="2500" dirty="0"/>
          </a:p>
          <a:p>
            <a:pPr eaLnBrk="1" hangingPunct="1"/>
            <a:endParaRPr lang="en-US" sz="2500" dirty="0"/>
          </a:p>
          <a:p>
            <a:pPr eaLnBrk="1" hangingPunct="1"/>
            <a:r>
              <a:rPr lang="en-US" sz="2500" dirty="0"/>
              <a:t>Future Value of an Annuity</a:t>
            </a:r>
          </a:p>
        </p:txBody>
      </p:sp>
      <p:sp>
        <p:nvSpPr>
          <p:cNvPr id="3" name="Slide Number Placeholder 2">
            <a:extLst>
              <a:ext uri="{FF2B5EF4-FFF2-40B4-BE49-F238E27FC236}">
                <a16:creationId xmlns:a16="http://schemas.microsoft.com/office/drawing/2014/main" id="{B91F6905-127D-4CB0-B2E6-FA94D703A970}"/>
              </a:ext>
            </a:extLst>
          </p:cNvPr>
          <p:cNvSpPr>
            <a:spLocks noGrp="1"/>
          </p:cNvSpPr>
          <p:nvPr>
            <p:ph type="sldNum" sz="quarter" idx="12"/>
          </p:nvPr>
        </p:nvSpPr>
        <p:spPr>
          <a:xfrm>
            <a:off x="6553200" y="6553200"/>
            <a:ext cx="2133600" cy="304800"/>
          </a:xfrm>
        </p:spPr>
        <p:txBody>
          <a:bodyPr/>
          <a:lstStyle/>
          <a:p>
            <a:pPr>
              <a:defRPr/>
            </a:pPr>
            <a:r>
              <a:rPr lang="en-US" altLang="en-US" dirty="0"/>
              <a:t>2-</a:t>
            </a:r>
            <a:fld id="{50570873-5802-4945-8C73-C2B4359A39C0}" type="slidenum">
              <a:rPr lang="en-US" altLang="en-US" smtClean="0"/>
              <a:pPr>
                <a:defRPr/>
              </a:pPr>
              <a:t>26</a:t>
            </a:fld>
            <a:endParaRPr lang="en-US" altLang="en-US" dirty="0"/>
          </a:p>
        </p:txBody>
      </p:sp>
      <p:sp>
        <p:nvSpPr>
          <p:cNvPr id="6" name="Footer Placeholder 3">
            <a:extLst>
              <a:ext uri="{FF2B5EF4-FFF2-40B4-BE49-F238E27FC236}">
                <a16:creationId xmlns:a16="http://schemas.microsoft.com/office/drawing/2014/main" id="{5CC5A42E-C876-4310-9F24-36D0A2CA127A}"/>
              </a:ext>
            </a:extLst>
          </p:cNvPr>
          <p:cNvSpPr>
            <a:spLocks noGrp="1"/>
          </p:cNvSpPr>
          <p:nvPr>
            <p:ph type="ftr" sz="quarter" idx="11"/>
          </p:nvPr>
        </p:nvSpPr>
        <p:spPr>
          <a:xfrm>
            <a:off x="823912" y="6540868"/>
            <a:ext cx="6810375" cy="304800"/>
          </a:xfrm>
        </p:spPr>
        <p:txBody>
          <a:bodyPr/>
          <a:lstStyle/>
          <a:p>
            <a:pPr>
              <a:spcAft>
                <a:spcPts val="600"/>
              </a:spcAft>
              <a:defRPr/>
            </a:pPr>
            <a:r>
              <a:rPr lang="en-US" altLang="en-US" dirty="0"/>
              <a:t>©McGraw-Hill LLC. All rights reserved. No reproduction or distribution without the prior written consent of McGraw Hill.</a:t>
            </a:r>
          </a:p>
        </p:txBody>
      </p:sp>
      <p:pic>
        <p:nvPicPr>
          <p:cNvPr id="7" name="Picture 6">
            <a:extLst>
              <a:ext uri="{FF2B5EF4-FFF2-40B4-BE49-F238E27FC236}">
                <a16:creationId xmlns:a16="http://schemas.microsoft.com/office/drawing/2014/main" id="{594528F6-857E-428F-A8EE-C9B0A9DEF892}"/>
              </a:ext>
            </a:extLst>
          </p:cNvPr>
          <p:cNvPicPr>
            <a:picLocks noChangeAspect="1"/>
          </p:cNvPicPr>
          <p:nvPr/>
        </p:nvPicPr>
        <p:blipFill>
          <a:blip r:embed="rId3"/>
          <a:stretch>
            <a:fillRect/>
          </a:stretch>
        </p:blipFill>
        <p:spPr>
          <a:xfrm>
            <a:off x="2999912" y="2286000"/>
            <a:ext cx="3144175" cy="1295400"/>
          </a:xfrm>
          <a:prstGeom prst="rect">
            <a:avLst/>
          </a:prstGeom>
        </p:spPr>
      </p:pic>
      <p:pic>
        <p:nvPicPr>
          <p:cNvPr id="8" name="Picture 7">
            <a:extLst>
              <a:ext uri="{FF2B5EF4-FFF2-40B4-BE49-F238E27FC236}">
                <a16:creationId xmlns:a16="http://schemas.microsoft.com/office/drawing/2014/main" id="{E4A8884D-1F55-4A80-86B0-68EE03A1E4E3}"/>
              </a:ext>
            </a:extLst>
          </p:cNvPr>
          <p:cNvPicPr>
            <a:picLocks noChangeAspect="1"/>
          </p:cNvPicPr>
          <p:nvPr/>
        </p:nvPicPr>
        <p:blipFill>
          <a:blip r:embed="rId4"/>
          <a:stretch>
            <a:fillRect/>
          </a:stretch>
        </p:blipFill>
        <p:spPr>
          <a:xfrm>
            <a:off x="1166811" y="3502024"/>
            <a:ext cx="6810375" cy="762000"/>
          </a:xfrm>
          <a:prstGeom prst="rect">
            <a:avLst/>
          </a:prstGeom>
        </p:spPr>
      </p:pic>
      <p:pic>
        <p:nvPicPr>
          <p:cNvPr id="9" name="Picture 8">
            <a:extLst>
              <a:ext uri="{FF2B5EF4-FFF2-40B4-BE49-F238E27FC236}">
                <a16:creationId xmlns:a16="http://schemas.microsoft.com/office/drawing/2014/main" id="{DF5F9499-2EDB-4DB3-A8CD-4A13DFD6751F}"/>
              </a:ext>
            </a:extLst>
          </p:cNvPr>
          <p:cNvPicPr>
            <a:picLocks noChangeAspect="1"/>
          </p:cNvPicPr>
          <p:nvPr/>
        </p:nvPicPr>
        <p:blipFill>
          <a:blip r:embed="rId5"/>
          <a:stretch>
            <a:fillRect/>
          </a:stretch>
        </p:blipFill>
        <p:spPr>
          <a:xfrm>
            <a:off x="2985829" y="5260184"/>
            <a:ext cx="3172337" cy="963611"/>
          </a:xfrm>
          <a:prstGeom prst="rect">
            <a:avLst/>
          </a:prstGeom>
        </p:spPr>
      </p:pic>
    </p:spTree>
    <p:extLst>
      <p:ext uri="{BB962C8B-B14F-4D97-AF65-F5344CB8AC3E}">
        <p14:creationId xmlns:p14="http://schemas.microsoft.com/office/powerpoint/2010/main" val="34516920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chor="ctr"/>
          <a:lstStyle/>
          <a:p>
            <a:pPr eaLnBrk="1" hangingPunct="1"/>
            <a:r>
              <a:rPr lang="en-US" altLang="en-US" sz="3500" dirty="0"/>
              <a:t>Key U.S. Interest Rates, 1972-2022</a:t>
            </a:r>
          </a:p>
        </p:txBody>
      </p:sp>
      <p:sp>
        <p:nvSpPr>
          <p:cNvPr id="2" name="Slide Number Placeholder 1">
            <a:extLst>
              <a:ext uri="{FF2B5EF4-FFF2-40B4-BE49-F238E27FC236}">
                <a16:creationId xmlns:a16="http://schemas.microsoft.com/office/drawing/2014/main" id="{EDFAA2EA-3CBE-451B-8436-44AD725086FD}"/>
              </a:ext>
            </a:extLst>
          </p:cNvPr>
          <p:cNvSpPr>
            <a:spLocks noGrp="1"/>
          </p:cNvSpPr>
          <p:nvPr>
            <p:ph type="sldNum" sz="quarter" idx="12"/>
          </p:nvPr>
        </p:nvSpPr>
        <p:spPr>
          <a:xfrm>
            <a:off x="6553200" y="6587098"/>
            <a:ext cx="2133600" cy="250862"/>
          </a:xfrm>
        </p:spPr>
        <p:txBody>
          <a:bodyPr/>
          <a:lstStyle/>
          <a:p>
            <a:pPr>
              <a:defRPr/>
            </a:pPr>
            <a:r>
              <a:rPr lang="en-US" altLang="en-US" dirty="0"/>
              <a:t>2-</a:t>
            </a:r>
            <a:fld id="{0299E8D1-2DA5-4726-BD1E-38FE5F8A2791}" type="slidenum">
              <a:rPr lang="en-US" altLang="en-US" smtClean="0"/>
              <a:pPr>
                <a:defRPr/>
              </a:pPr>
              <a:t>3</a:t>
            </a:fld>
            <a:endParaRPr lang="en-US" altLang="en-US" dirty="0"/>
          </a:p>
        </p:txBody>
      </p:sp>
      <p:sp>
        <p:nvSpPr>
          <p:cNvPr id="7" name="Footer Placeholder 3">
            <a:extLst>
              <a:ext uri="{FF2B5EF4-FFF2-40B4-BE49-F238E27FC236}">
                <a16:creationId xmlns:a16="http://schemas.microsoft.com/office/drawing/2014/main" id="{2DDE70F8-BA1E-4BBC-BA8D-7148EB2DC42C}"/>
              </a:ext>
            </a:extLst>
          </p:cNvPr>
          <p:cNvSpPr>
            <a:spLocks noGrp="1"/>
          </p:cNvSpPr>
          <p:nvPr>
            <p:ph type="ftr" sz="quarter" idx="11"/>
          </p:nvPr>
        </p:nvSpPr>
        <p:spPr>
          <a:xfrm>
            <a:off x="914400" y="6553200"/>
            <a:ext cx="7086600" cy="304800"/>
          </a:xfrm>
        </p:spPr>
        <p:txBody>
          <a:bodyPr/>
          <a:lstStyle/>
          <a:p>
            <a:pPr>
              <a:defRPr/>
            </a:pPr>
            <a:r>
              <a:rPr lang="en-US" altLang="en-US" dirty="0"/>
              <a:t>©McGraw-Hill LLC. All rights reserved. No reproduction or distribution without the prior written consent of McGraw Hill.</a:t>
            </a:r>
          </a:p>
        </p:txBody>
      </p:sp>
      <p:pic>
        <p:nvPicPr>
          <p:cNvPr id="5" name="Content Placeholder 4" descr="A graph of two people&#10;&#10;Description automatically generated with medium confidence">
            <a:extLst>
              <a:ext uri="{FF2B5EF4-FFF2-40B4-BE49-F238E27FC236}">
                <a16:creationId xmlns:a16="http://schemas.microsoft.com/office/drawing/2014/main" id="{056225A9-3846-6418-E032-D036E0BB54B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961"/>
          <a:stretch/>
        </p:blipFill>
        <p:spPr>
          <a:xfrm>
            <a:off x="92929" y="2133600"/>
            <a:ext cx="8958141" cy="3952799"/>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p:txBody>
          <a:bodyPr anchor="ctr"/>
          <a:lstStyle/>
          <a:p>
            <a:pPr eaLnBrk="1" hangingPunct="1"/>
            <a:r>
              <a:rPr lang="en-US" altLang="en-US" sz="3500" dirty="0"/>
              <a:t>Loanable Funds Theory</a:t>
            </a:r>
          </a:p>
        </p:txBody>
      </p:sp>
      <p:sp>
        <p:nvSpPr>
          <p:cNvPr id="6148" name="Rectangle 3"/>
          <p:cNvSpPr>
            <a:spLocks noGrp="1" noChangeArrowheads="1"/>
          </p:cNvSpPr>
          <p:nvPr>
            <p:ph type="body" sz="half" idx="4294967295"/>
          </p:nvPr>
        </p:nvSpPr>
        <p:spPr>
          <a:xfrm>
            <a:off x="342900" y="1676400"/>
            <a:ext cx="845820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800" dirty="0"/>
              <a:t>Changes in interest rates impact security values</a:t>
            </a:r>
          </a:p>
          <a:p>
            <a:pPr lvl="1" eaLnBrk="1" hangingPunct="1"/>
            <a:r>
              <a:rPr lang="en-US" altLang="en-US" sz="2400" dirty="0"/>
              <a:t>FIs spend much time and effort trying to identify factors that determine the level of interest rates at any moment in time, as well as what causes interest rate movements over time </a:t>
            </a:r>
          </a:p>
          <a:p>
            <a:pPr eaLnBrk="1" hangingPunct="1"/>
            <a:r>
              <a:rPr lang="en-US" altLang="en-US" sz="2800" b="1" dirty="0"/>
              <a:t>Loanable funds theory </a:t>
            </a:r>
            <a:r>
              <a:rPr lang="en-US" altLang="en-US" sz="2800" dirty="0"/>
              <a:t>views equilibrium interest rates in financial markets as a result of the supply of and demand for loanable funds</a:t>
            </a:r>
          </a:p>
          <a:p>
            <a:pPr lvl="1" eaLnBrk="1" hangingPunct="1"/>
            <a:r>
              <a:rPr lang="en-US" altLang="en-US" sz="2400" dirty="0"/>
              <a:t>Categorizes financial market participants – consumers, businesses, governments, and foreign participants – as net suppliers or demanders of funds</a:t>
            </a:r>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800100" y="6537325"/>
            <a:ext cx="68580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4</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p:txBody>
          <a:bodyPr anchor="ctr"/>
          <a:lstStyle/>
          <a:p>
            <a:pPr eaLnBrk="1" hangingPunct="1"/>
            <a:r>
              <a:rPr lang="en-US" altLang="en-US" sz="3500" dirty="0"/>
              <a:t>Supply of Loanable Funds</a:t>
            </a:r>
          </a:p>
        </p:txBody>
      </p:sp>
      <p:sp>
        <p:nvSpPr>
          <p:cNvPr id="6148" name="Rectangle 3"/>
          <p:cNvSpPr>
            <a:spLocks noGrp="1" noChangeArrowheads="1"/>
          </p:cNvSpPr>
          <p:nvPr>
            <p:ph type="body" sz="half" idx="4294967295"/>
          </p:nvPr>
        </p:nvSpPr>
        <p:spPr>
          <a:xfrm>
            <a:off x="190500" y="1752600"/>
            <a:ext cx="8763000" cy="47244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800" dirty="0"/>
              <a:t>“Supply of loanable funds” describes funds provided to the financial markets by net suppliers of funds</a:t>
            </a:r>
          </a:p>
          <a:p>
            <a:pPr lvl="1" eaLnBrk="1" hangingPunct="1"/>
            <a:r>
              <a:rPr lang="en-US" altLang="en-US" sz="2400" dirty="0"/>
              <a:t>Generally, the quantity of loanable funds supplied increases as interest rates rise</a:t>
            </a:r>
          </a:p>
          <a:p>
            <a:pPr lvl="2" eaLnBrk="1" hangingPunct="1"/>
            <a:r>
              <a:rPr lang="en-US" altLang="en-US" sz="2100" dirty="0"/>
              <a:t>Household sector (consumer sector) is one of the largest suppliers of loanable funds in the U.S. ($84.66t in 2019)</a:t>
            </a:r>
          </a:p>
          <a:p>
            <a:pPr lvl="2" eaLnBrk="1" hangingPunct="1"/>
            <a:r>
              <a:rPr lang="en-US" altLang="en-US" sz="2100" dirty="0"/>
              <a:t>Business sector often has excess cash that it can invest for short periods of time ($28.06t for nonfinancial and $98.47t for financial business in 2019)</a:t>
            </a:r>
          </a:p>
          <a:p>
            <a:pPr lvl="2" eaLnBrk="1" hangingPunct="1"/>
            <a:r>
              <a:rPr lang="en-US" altLang="en-US" sz="2100" dirty="0"/>
              <a:t>Governments may supply loanable funds ($5.66t in 2019)</a:t>
            </a:r>
          </a:p>
          <a:p>
            <a:pPr lvl="2" eaLnBrk="1" hangingPunct="1"/>
            <a:r>
              <a:rPr lang="en-US" altLang="en-US" sz="2100" dirty="0"/>
              <a:t>Foreign investors view U.S. markets as alternatives to their domestic financial markets ($27.20t in 2019)</a:t>
            </a:r>
          </a:p>
          <a:p>
            <a:pPr lvl="1" eaLnBrk="1" hangingPunct="1"/>
            <a:endParaRPr lang="en-US" altLang="en-US" sz="2400"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1104900" y="6553200"/>
            <a:ext cx="69342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5</a:t>
            </a:fld>
            <a:endParaRPr lang="en-US" altLang="en-US" dirty="0"/>
          </a:p>
        </p:txBody>
      </p:sp>
    </p:spTree>
    <p:extLst>
      <p:ext uri="{BB962C8B-B14F-4D97-AF65-F5344CB8AC3E}">
        <p14:creationId xmlns:p14="http://schemas.microsoft.com/office/powerpoint/2010/main" val="13041054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chor="ctr"/>
          <a:lstStyle/>
          <a:p>
            <a:pPr eaLnBrk="1" hangingPunct="1"/>
            <a:r>
              <a:rPr lang="en-US" altLang="en-US" sz="3500" dirty="0"/>
              <a:t>Supply of and Demand for Loanable Funds</a:t>
            </a:r>
          </a:p>
        </p:txBody>
      </p:sp>
      <p:pic>
        <p:nvPicPr>
          <p:cNvPr id="5" name="Content Placeholder 4" descr="Chart, line chart&#10;&#10;Description automatically generated">
            <a:extLst>
              <a:ext uri="{FF2B5EF4-FFF2-40B4-BE49-F238E27FC236}">
                <a16:creationId xmlns:a16="http://schemas.microsoft.com/office/drawing/2014/main" id="{2F1B5CC1-653A-4F8C-83D2-587D827BA3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2057400"/>
            <a:ext cx="7059601" cy="4038600"/>
          </a:xfrm>
        </p:spPr>
      </p:pic>
      <p:sp>
        <p:nvSpPr>
          <p:cNvPr id="14" name="Footer Placeholder 3">
            <a:extLst>
              <a:ext uri="{FF2B5EF4-FFF2-40B4-BE49-F238E27FC236}">
                <a16:creationId xmlns:a16="http://schemas.microsoft.com/office/drawing/2014/main" id="{7C8DB6CD-B955-49EE-8696-359526F3B619}"/>
              </a:ext>
            </a:extLst>
          </p:cNvPr>
          <p:cNvSpPr>
            <a:spLocks noGrp="1"/>
          </p:cNvSpPr>
          <p:nvPr>
            <p:ph type="ftr" sz="quarter" idx="11"/>
          </p:nvPr>
        </p:nvSpPr>
        <p:spPr>
          <a:xfrm>
            <a:off x="1104900" y="6248400"/>
            <a:ext cx="6934200" cy="457200"/>
          </a:xfrm>
        </p:spPr>
        <p:txBody>
          <a:bodyPr/>
          <a:lstStyle/>
          <a:p>
            <a:pPr>
              <a:defRPr/>
            </a:pPr>
            <a:r>
              <a:rPr lang="en-US" altLang="en-US" dirty="0"/>
              <a:t>©McGraw-Hill LLC. All rights reserved. No reproduction or distribution without the prior written consent of McGraw Hill.</a:t>
            </a:r>
          </a:p>
        </p:txBody>
      </p:sp>
      <p:sp>
        <p:nvSpPr>
          <p:cNvPr id="13" name="Slide Number Placeholder 2">
            <a:extLst>
              <a:ext uri="{FF2B5EF4-FFF2-40B4-BE49-F238E27FC236}">
                <a16:creationId xmlns:a16="http://schemas.microsoft.com/office/drawing/2014/main" id="{F53EF8F3-B7B2-4424-9105-7341D068F16E}"/>
              </a:ext>
            </a:extLst>
          </p:cNvPr>
          <p:cNvSpPr>
            <a:spLocks noGrp="1"/>
          </p:cNvSpPr>
          <p:nvPr>
            <p:ph type="sldNum" sz="quarter" idx="12"/>
          </p:nvPr>
        </p:nvSpPr>
        <p:spPr/>
        <p:txBody>
          <a:bodyPr/>
          <a:lstStyle/>
          <a:p>
            <a:pPr>
              <a:defRPr/>
            </a:pPr>
            <a:r>
              <a:rPr lang="en-US" altLang="en-US" dirty="0"/>
              <a:t>2-</a:t>
            </a:r>
            <a:fld id="{50570873-5802-4945-8C73-C2B4359A39C0}" type="slidenum">
              <a:rPr lang="en-US" altLang="en-US" smtClean="0"/>
              <a:pPr>
                <a:defRPr/>
              </a:pPr>
              <a:t>6</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p:txBody>
          <a:bodyPr anchor="ctr"/>
          <a:lstStyle/>
          <a:p>
            <a:pPr eaLnBrk="1" hangingPunct="1"/>
            <a:r>
              <a:rPr lang="en-US" altLang="en-US" sz="3500" dirty="0"/>
              <a:t>Demand for Loanable Funds</a:t>
            </a:r>
          </a:p>
        </p:txBody>
      </p:sp>
      <p:sp>
        <p:nvSpPr>
          <p:cNvPr id="6148" name="Rectangle 3"/>
          <p:cNvSpPr>
            <a:spLocks noGrp="1" noChangeArrowheads="1"/>
          </p:cNvSpPr>
          <p:nvPr>
            <p:ph type="body" sz="half" idx="4294967295"/>
          </p:nvPr>
        </p:nvSpPr>
        <p:spPr>
          <a:xfrm>
            <a:off x="190500" y="1752600"/>
            <a:ext cx="8763000" cy="47244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800" dirty="0"/>
              <a:t>“Demand for loanable funds” describes the total net demand for funds by fund users</a:t>
            </a:r>
          </a:p>
          <a:p>
            <a:pPr lvl="1" eaLnBrk="1" hangingPunct="1"/>
            <a:r>
              <a:rPr lang="en-US" altLang="en-US" sz="2400" dirty="0"/>
              <a:t>In general, the quantity of loanable funds demanded is higher as interest rates fall</a:t>
            </a:r>
          </a:p>
          <a:p>
            <a:pPr lvl="2" eaLnBrk="1" hangingPunct="1"/>
            <a:r>
              <a:rPr lang="en-US" altLang="en-US" sz="2100" dirty="0"/>
              <a:t>Household demand reflects financing purchases of homes, durable goods, and nondurable goods ($16.05t in 2019)</a:t>
            </a:r>
            <a:endParaRPr lang="en-US" altLang="en-US" sz="1800" dirty="0"/>
          </a:p>
          <a:p>
            <a:pPr lvl="2" eaLnBrk="1" hangingPunct="1"/>
            <a:r>
              <a:rPr lang="en-US" altLang="en-US" sz="2100" dirty="0"/>
              <a:t>Businesses demand funds to finance investments in long-term assets and for short-term working capital needs ($66.46t for nonfinancial and $111.87t for financial in 2019)</a:t>
            </a:r>
          </a:p>
          <a:p>
            <a:pPr lvl="2" eaLnBrk="1" hangingPunct="1"/>
            <a:r>
              <a:rPr lang="en-US" altLang="en-US" sz="2100" dirty="0"/>
              <a:t>Governments also borrow heavily ($28.86t in 2019)</a:t>
            </a:r>
          </a:p>
          <a:p>
            <a:pPr lvl="2" eaLnBrk="1" hangingPunct="1"/>
            <a:r>
              <a:rPr lang="en-US" altLang="en-US" sz="2100" dirty="0"/>
              <a:t>Foreign participants, mostly from the business sector, borrow in U.S. financial markets ($20.81t in 2019)</a:t>
            </a:r>
          </a:p>
          <a:p>
            <a:pPr lvl="1" eaLnBrk="1" hangingPunct="1"/>
            <a:endParaRPr lang="en-US" altLang="en-US" sz="2100" dirty="0"/>
          </a:p>
          <a:p>
            <a:pPr lvl="1" eaLnBrk="1" hangingPunct="1"/>
            <a:endParaRPr lang="en-US" altLang="en-US" sz="2400"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723900" y="6561762"/>
            <a:ext cx="76962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7</a:t>
            </a:fld>
            <a:endParaRPr lang="en-US" altLang="en-US" dirty="0"/>
          </a:p>
        </p:txBody>
      </p:sp>
    </p:spTree>
    <p:extLst>
      <p:ext uri="{BB962C8B-B14F-4D97-AF65-F5344CB8AC3E}">
        <p14:creationId xmlns:p14="http://schemas.microsoft.com/office/powerpoint/2010/main" val="4524223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7543800" cy="1295400"/>
          </a:xfrm>
        </p:spPr>
        <p:txBody>
          <a:bodyPr anchor="ctr"/>
          <a:lstStyle/>
          <a:p>
            <a:pPr eaLnBrk="1" hangingPunct="1"/>
            <a:r>
              <a:rPr lang="en-US" altLang="en-US" sz="3500" dirty="0"/>
              <a:t>Factors That Cause the Supply and Demand Curves for Loanable Funds to Shift</a:t>
            </a:r>
          </a:p>
        </p:txBody>
      </p:sp>
      <p:sp>
        <p:nvSpPr>
          <p:cNvPr id="6148" name="Rectangle 3"/>
          <p:cNvSpPr>
            <a:spLocks noGrp="1" noChangeArrowheads="1"/>
          </p:cNvSpPr>
          <p:nvPr>
            <p:ph type="body" sz="half" idx="4294967295"/>
          </p:nvPr>
        </p:nvSpPr>
        <p:spPr>
          <a:xfrm>
            <a:off x="190500" y="1676400"/>
            <a:ext cx="87630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Factors that cause the supply curve of loanable funds to shift, at any given interest rate:</a:t>
            </a:r>
          </a:p>
          <a:p>
            <a:pPr marL="801687" lvl="1" indent="-457200" eaLnBrk="1" hangingPunct="1">
              <a:buFont typeface="+mj-lt"/>
              <a:buAutoNum type="arabicPeriod"/>
            </a:pPr>
            <a:r>
              <a:rPr lang="en-US" altLang="en-US" sz="2200" dirty="0"/>
              <a:t>As </a:t>
            </a:r>
            <a:r>
              <a:rPr lang="en-US" altLang="en-US" sz="2200" b="1" dirty="0"/>
              <a:t>wealth of fund suppliers </a:t>
            </a:r>
            <a:r>
              <a:rPr lang="en-US" altLang="en-US" sz="2200" dirty="0"/>
              <a:t>increases (decreases), the supply of loanable funds increases (decreases)</a:t>
            </a:r>
          </a:p>
          <a:p>
            <a:pPr marL="801687" lvl="1" indent="-457200" eaLnBrk="1" hangingPunct="1">
              <a:buFont typeface="+mj-lt"/>
              <a:buAutoNum type="arabicPeriod"/>
            </a:pPr>
            <a:r>
              <a:rPr lang="en-US" altLang="en-US" sz="2200" dirty="0"/>
              <a:t>As </a:t>
            </a:r>
            <a:r>
              <a:rPr lang="en-US" altLang="en-US" sz="2200" b="1" dirty="0"/>
              <a:t>risk of the financial security </a:t>
            </a:r>
            <a:r>
              <a:rPr lang="en-US" altLang="en-US" sz="2200" dirty="0"/>
              <a:t>increases (decreases), the supply of loanable funds decreases (increases) </a:t>
            </a:r>
          </a:p>
          <a:p>
            <a:pPr marL="801687" lvl="1" indent="-457200" eaLnBrk="1" hangingPunct="1">
              <a:buFont typeface="+mj-lt"/>
              <a:buAutoNum type="arabicPeriod"/>
            </a:pPr>
            <a:r>
              <a:rPr lang="en-US" altLang="en-US" sz="2200" dirty="0"/>
              <a:t>As </a:t>
            </a:r>
            <a:r>
              <a:rPr lang="en-US" altLang="en-US" sz="2200" b="1" dirty="0"/>
              <a:t>near-term spending needs </a:t>
            </a:r>
            <a:r>
              <a:rPr lang="en-US" altLang="en-US" sz="2200" dirty="0"/>
              <a:t>increase (decrease), the supply of loanable funds increases (decreases)</a:t>
            </a:r>
          </a:p>
          <a:p>
            <a:pPr marL="801687" lvl="1" indent="-457200" eaLnBrk="1" hangingPunct="1">
              <a:buFont typeface="+mj-lt"/>
              <a:buAutoNum type="arabicPeriod"/>
            </a:pPr>
            <a:r>
              <a:rPr lang="en-US" altLang="en-US" sz="2200" dirty="0"/>
              <a:t>When </a:t>
            </a:r>
            <a:r>
              <a:rPr lang="en-US" altLang="en-US" sz="2200" b="1" dirty="0"/>
              <a:t>monetary policy objectives </a:t>
            </a:r>
            <a:r>
              <a:rPr lang="en-US" altLang="en-US" sz="2200" dirty="0"/>
              <a:t>allow the economy to expand (restrict expansion), the supply of loanable funds increases (decreases)</a:t>
            </a:r>
          </a:p>
          <a:p>
            <a:pPr marL="801687" lvl="1" indent="-457200" eaLnBrk="1" hangingPunct="1">
              <a:buFont typeface="+mj-lt"/>
              <a:buAutoNum type="arabicPeriod"/>
            </a:pPr>
            <a:r>
              <a:rPr lang="en-US" altLang="en-US" sz="2200" dirty="0"/>
              <a:t>As </a:t>
            </a:r>
            <a:r>
              <a:rPr lang="en-US" altLang="en-US" sz="2200" b="1" dirty="0"/>
              <a:t>economic conditions </a:t>
            </a:r>
            <a:r>
              <a:rPr lang="en-US" altLang="en-US" sz="2200" dirty="0"/>
              <a:t>improve in a domestic (foreign) country, the supply of funds increases (decreases)</a:t>
            </a:r>
          </a:p>
          <a:p>
            <a:pPr lvl="1" eaLnBrk="1" hangingPunct="1"/>
            <a:endParaRPr lang="en-US" altLang="en-US" sz="2000" dirty="0"/>
          </a:p>
        </p:txBody>
      </p:sp>
      <p:sp>
        <p:nvSpPr>
          <p:cNvPr id="5" name="Footer Placeholder 3">
            <a:extLst>
              <a:ext uri="{FF2B5EF4-FFF2-40B4-BE49-F238E27FC236}">
                <a16:creationId xmlns:a16="http://schemas.microsoft.com/office/drawing/2014/main" id="{72148DA4-8D72-4949-B443-D7BC87F0008A}"/>
              </a:ext>
            </a:extLst>
          </p:cNvPr>
          <p:cNvSpPr>
            <a:spLocks noGrp="1"/>
          </p:cNvSpPr>
          <p:nvPr>
            <p:ph type="ftr" sz="quarter" idx="11"/>
          </p:nvPr>
        </p:nvSpPr>
        <p:spPr>
          <a:xfrm>
            <a:off x="590550" y="6562689"/>
            <a:ext cx="7962900" cy="304800"/>
          </a:xfrm>
        </p:spPr>
        <p:txBody>
          <a:bodyPr/>
          <a:lstStyle/>
          <a:p>
            <a:pPr>
              <a:defRPr/>
            </a:pPr>
            <a:r>
              <a:rPr lang="en-US" altLang="en-US" dirty="0"/>
              <a:t>©McGraw-Hill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82CEA31-B485-4B1D-98F7-6851147B1D28}"/>
              </a:ext>
            </a:extLst>
          </p:cNvPr>
          <p:cNvSpPr>
            <a:spLocks noGrp="1"/>
          </p:cNvSpPr>
          <p:nvPr>
            <p:ph type="sldNum" sz="quarter" idx="12"/>
          </p:nvPr>
        </p:nvSpPr>
        <p:spPr>
          <a:xfrm>
            <a:off x="6553200" y="6553200"/>
            <a:ext cx="2133600" cy="273050"/>
          </a:xfrm>
        </p:spPr>
        <p:txBody>
          <a:bodyPr/>
          <a:lstStyle/>
          <a:p>
            <a:pPr>
              <a:defRPr/>
            </a:pPr>
            <a:r>
              <a:rPr lang="en-US" altLang="en-US" dirty="0"/>
              <a:t>2-</a:t>
            </a:r>
            <a:fld id="{50570873-5802-4945-8C73-C2B4359A39C0}" type="slidenum">
              <a:rPr lang="en-US" altLang="en-US" smtClean="0"/>
              <a:pPr>
                <a:defRPr/>
              </a:pPr>
              <a:t>8</a:t>
            </a:fld>
            <a:endParaRPr lang="en-US" altLang="en-US" dirty="0"/>
          </a:p>
        </p:txBody>
      </p:sp>
    </p:spTree>
    <p:extLst>
      <p:ext uri="{BB962C8B-B14F-4D97-AF65-F5344CB8AC3E}">
        <p14:creationId xmlns:p14="http://schemas.microsoft.com/office/powerpoint/2010/main" val="33192211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chor="ctr"/>
          <a:lstStyle/>
          <a:p>
            <a:pPr eaLnBrk="1" hangingPunct="1"/>
            <a:r>
              <a:rPr lang="en-US" altLang="en-US" sz="3000" dirty="0"/>
              <a:t>Factors That Affect the Supply of and Demand for Loanable Funds for a Financial Security</a:t>
            </a:r>
          </a:p>
        </p:txBody>
      </p:sp>
      <p:sp>
        <p:nvSpPr>
          <p:cNvPr id="14" name="Footer Placeholder 3">
            <a:extLst>
              <a:ext uri="{FF2B5EF4-FFF2-40B4-BE49-F238E27FC236}">
                <a16:creationId xmlns:a16="http://schemas.microsoft.com/office/drawing/2014/main" id="{7C8DB6CD-B955-49EE-8696-359526F3B619}"/>
              </a:ext>
            </a:extLst>
          </p:cNvPr>
          <p:cNvSpPr>
            <a:spLocks noGrp="1"/>
          </p:cNvSpPr>
          <p:nvPr>
            <p:ph type="ftr" sz="quarter" idx="11"/>
          </p:nvPr>
        </p:nvSpPr>
        <p:spPr/>
        <p:txBody>
          <a:bodyPr/>
          <a:lstStyle/>
          <a:p>
            <a:pPr>
              <a:defRPr/>
            </a:pPr>
            <a:r>
              <a:rPr lang="en-US" altLang="en-US" dirty="0"/>
              <a:t>©McGraw-Hill LLC. All rights reserved. No reproduction or distribution without the prior written consent of McGraw Hill..</a:t>
            </a:r>
          </a:p>
        </p:txBody>
      </p:sp>
      <p:sp>
        <p:nvSpPr>
          <p:cNvPr id="13" name="Slide Number Placeholder 2">
            <a:extLst>
              <a:ext uri="{FF2B5EF4-FFF2-40B4-BE49-F238E27FC236}">
                <a16:creationId xmlns:a16="http://schemas.microsoft.com/office/drawing/2014/main" id="{F53EF8F3-B7B2-4424-9105-7341D068F16E}"/>
              </a:ext>
            </a:extLst>
          </p:cNvPr>
          <p:cNvSpPr>
            <a:spLocks noGrp="1"/>
          </p:cNvSpPr>
          <p:nvPr>
            <p:ph type="sldNum" sz="quarter" idx="12"/>
          </p:nvPr>
        </p:nvSpPr>
        <p:spPr/>
        <p:txBody>
          <a:bodyPr/>
          <a:lstStyle/>
          <a:p>
            <a:pPr>
              <a:defRPr/>
            </a:pPr>
            <a:r>
              <a:rPr lang="en-US" altLang="en-US" dirty="0"/>
              <a:t>2-</a:t>
            </a:r>
            <a:fld id="{50570873-5802-4945-8C73-C2B4359A39C0}" type="slidenum">
              <a:rPr lang="en-US" altLang="en-US" smtClean="0"/>
              <a:pPr>
                <a:defRPr/>
              </a:pPr>
              <a:t>9</a:t>
            </a:fld>
            <a:endParaRPr lang="en-US" altLang="en-US" dirty="0"/>
          </a:p>
        </p:txBody>
      </p:sp>
      <p:pic>
        <p:nvPicPr>
          <p:cNvPr id="5" name="Content Placeholder 4">
            <a:extLst>
              <a:ext uri="{FF2B5EF4-FFF2-40B4-BE49-F238E27FC236}">
                <a16:creationId xmlns:a16="http://schemas.microsoft.com/office/drawing/2014/main" id="{36405C39-4455-40B4-865D-7710139051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600105"/>
            <a:ext cx="6324600" cy="5272025"/>
          </a:xfrm>
        </p:spPr>
      </p:pic>
    </p:spTree>
    <p:extLst>
      <p:ext uri="{BB962C8B-B14F-4D97-AF65-F5344CB8AC3E}">
        <p14:creationId xmlns:p14="http://schemas.microsoft.com/office/powerpoint/2010/main" val="1727675229"/>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EEF0A1-EC78-4AC4-9DDD-E8B9AEF32E4C}">
  <ds:schemaRefs>
    <ds:schemaRef ds:uri="ceffe371-beea-496d-8355-49b3f4f3bd58"/>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893f84f8-0566-415c-9cf5-b575de20e0a3"/>
  </ds:schemaRefs>
</ds:datastoreItem>
</file>

<file path=customXml/itemProps2.xml><?xml version="1.0" encoding="utf-8"?>
<ds:datastoreItem xmlns:ds="http://schemas.openxmlformats.org/officeDocument/2006/customXml" ds:itemID="{9C72B1A0-1E62-4343-8460-17AC57B6D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5BA2D-D36E-4995-B94B-07D109B090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5369</TotalTime>
  <Words>2756</Words>
  <Application>Microsoft Office PowerPoint</Application>
  <PresentationFormat>On-screen Show (4:3)</PresentationFormat>
  <Paragraphs>209</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Network</vt:lpstr>
      <vt:lpstr>Chapter Two</vt:lpstr>
      <vt:lpstr>Interest Rate Fundamentals</vt:lpstr>
      <vt:lpstr>Key U.S. Interest Rates, 1972-2022</vt:lpstr>
      <vt:lpstr>Loanable Funds Theory</vt:lpstr>
      <vt:lpstr>Supply of Loanable Funds</vt:lpstr>
      <vt:lpstr>Supply of and Demand for Loanable Funds</vt:lpstr>
      <vt:lpstr>Demand for Loanable Funds</vt:lpstr>
      <vt:lpstr>Factors That Cause the Supply and Demand Curves for Loanable Funds to Shift</vt:lpstr>
      <vt:lpstr>Factors That Affect the Supply of and Demand for Loanable Funds for a Financial Security</vt:lpstr>
      <vt:lpstr>Factors That Cause the Supply and Demand Curves for Loanable Funds to Shift (Continued)</vt:lpstr>
      <vt:lpstr>Determinants of Interest Rates for Individual Securities: Inflation</vt:lpstr>
      <vt:lpstr>Determinants of Interest Rates for Individual Securities: Real Risk-Free Rate</vt:lpstr>
      <vt:lpstr>Determinants of Interest Rates for Individual Securities: Default Risk</vt:lpstr>
      <vt:lpstr>Determinants of Interest Rates for Individual Securities: Liquidity Risk</vt:lpstr>
      <vt:lpstr>Determinants of Interest Rates for Individual Securities: Special Provisions or Covenants</vt:lpstr>
      <vt:lpstr>Determinants of Interest Rates for Individual Securities: Term to Maturity</vt:lpstr>
      <vt:lpstr>Common Shapes for Yield Curves on Treasury Securities</vt:lpstr>
      <vt:lpstr>Term Structure of Interest Rates</vt:lpstr>
      <vt:lpstr>Explanations for the Shape of the Term Structure of Interest Rates</vt:lpstr>
      <vt:lpstr>Unbiased Expectations Theory</vt:lpstr>
      <vt:lpstr>Liquidity Premium Theory</vt:lpstr>
      <vt:lpstr>Market Segmentation Theory</vt:lpstr>
      <vt:lpstr>Market Segmentation and Determination of the Slope of the Yield Curve</vt:lpstr>
      <vt:lpstr>Time Value of Money</vt:lpstr>
      <vt:lpstr>Lump Sum Valuation</vt:lpstr>
      <vt:lpstr>Annuity Valuation</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490</cp:revision>
  <dcterms:created xsi:type="dcterms:W3CDTF">2000-07-01T19:33:32Z</dcterms:created>
  <dcterms:modified xsi:type="dcterms:W3CDTF">2024-03-13T09:30:41Z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