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81" r:id="rId6"/>
    <p:sldId id="282" r:id="rId7"/>
    <p:sldId id="262" r:id="rId8"/>
    <p:sldId id="263" r:id="rId9"/>
    <p:sldId id="265" r:id="rId10"/>
    <p:sldId id="264" r:id="rId11"/>
    <p:sldId id="266" r:id="rId12"/>
    <p:sldId id="267" r:id="rId13"/>
    <p:sldId id="268" r:id="rId14"/>
    <p:sldId id="269" r:id="rId15"/>
    <p:sldId id="270" r:id="rId16"/>
    <p:sldId id="271" r:id="rId17"/>
    <p:sldId id="283"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720" y="2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hnaz Sahinkarakas" userId="6ab5f47fef076132" providerId="LiveId" clId="{C59A64F7-2492-4235-AB64-BC68A3227061}"/>
    <pc:docChg chg="undo custSel modSld">
      <pc:chgData name="Sehnaz Sahinkarakas" userId="6ab5f47fef076132" providerId="LiveId" clId="{C59A64F7-2492-4235-AB64-BC68A3227061}" dt="2024-05-28T06:39:29.381" v="70" actId="14100"/>
      <pc:docMkLst>
        <pc:docMk/>
      </pc:docMkLst>
      <pc:sldChg chg="modSp mod">
        <pc:chgData name="Sehnaz Sahinkarakas" userId="6ab5f47fef076132" providerId="LiveId" clId="{C59A64F7-2492-4235-AB64-BC68A3227061}" dt="2024-05-28T06:38:07.247" v="26" actId="20577"/>
        <pc:sldMkLst>
          <pc:docMk/>
          <pc:sldMk cId="3512023345" sldId="257"/>
        </pc:sldMkLst>
        <pc:spChg chg="mod">
          <ac:chgData name="Sehnaz Sahinkarakas" userId="6ab5f47fef076132" providerId="LiveId" clId="{C59A64F7-2492-4235-AB64-BC68A3227061}" dt="2024-05-28T06:38:07.247" v="26" actId="20577"/>
          <ac:spMkLst>
            <pc:docMk/>
            <pc:sldMk cId="3512023345" sldId="257"/>
            <ac:spMk id="3" creationId="{00000000-0000-0000-0000-000000000000}"/>
          </ac:spMkLst>
        </pc:spChg>
      </pc:sldChg>
      <pc:sldChg chg="addSp delSp modSp mod">
        <pc:chgData name="Sehnaz Sahinkarakas" userId="6ab5f47fef076132" providerId="LiveId" clId="{C59A64F7-2492-4235-AB64-BC68A3227061}" dt="2024-05-28T06:39:29.381" v="70" actId="14100"/>
        <pc:sldMkLst>
          <pc:docMk/>
          <pc:sldMk cId="534305113" sldId="269"/>
        </pc:sldMkLst>
        <pc:spChg chg="mod">
          <ac:chgData name="Sehnaz Sahinkarakas" userId="6ab5f47fef076132" providerId="LiveId" clId="{C59A64F7-2492-4235-AB64-BC68A3227061}" dt="2024-05-28T06:39:29.381" v="70" actId="14100"/>
          <ac:spMkLst>
            <pc:docMk/>
            <pc:sldMk cId="534305113" sldId="269"/>
            <ac:spMk id="2" creationId="{00000000-0000-0000-0000-000000000000}"/>
          </ac:spMkLst>
        </pc:spChg>
        <pc:graphicFrameChg chg="add del modGraphic">
          <ac:chgData name="Sehnaz Sahinkarakas" userId="6ab5f47fef076132" providerId="LiveId" clId="{C59A64F7-2492-4235-AB64-BC68A3227061}" dt="2024-05-28T06:38:45.725" v="28" actId="27309"/>
          <ac:graphicFrameMkLst>
            <pc:docMk/>
            <pc:sldMk cId="534305113" sldId="269"/>
            <ac:graphicFrameMk id="5" creationId="{14371EFD-699C-1C03-32AA-0B56A24D271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436346" y="1788454"/>
            <a:ext cx="6270922" cy="2098226"/>
          </a:xfrm>
        </p:spPr>
        <p:txBody>
          <a:bodyPr anchor="b">
            <a:noAutofit/>
          </a:bodyPr>
          <a:lstStyle>
            <a:lvl1pPr algn="ctr">
              <a:defRPr sz="6000" cap="all" baseline="0">
                <a:solidFill>
                  <a:schemeClr val="tx2"/>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2009930" y="3956280"/>
            <a:ext cx="5123755" cy="1086237"/>
          </a:xfrm>
        </p:spPr>
        <p:txBody>
          <a:bodyPr>
            <a:normAutofit/>
          </a:bodyPr>
          <a:lstStyle>
            <a:lvl1pPr marL="0" indent="0" algn="ctr">
              <a:lnSpc>
                <a:spcPct val="112000"/>
              </a:lnSpc>
              <a:spcBef>
                <a:spcPts val="0"/>
              </a:spcBef>
              <a:spcAft>
                <a:spcPts val="0"/>
              </a:spcAft>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564644" y="6453386"/>
            <a:ext cx="1205958" cy="404614"/>
          </a:xfrm>
        </p:spPr>
        <p:txBody>
          <a:bodyPr/>
          <a:lstStyle>
            <a:lvl1pPr>
              <a:defRPr baseline="0">
                <a:solidFill>
                  <a:schemeClr val="tx2"/>
                </a:solidFill>
              </a:defRPr>
            </a:lvl1pPr>
          </a:lstStyle>
          <a:p>
            <a:fld id="{A23720DD-5B6D-40BF-8493-A6B52D484E6B}" type="datetimeFigureOut">
              <a:rPr lang="tr-TR" smtClean="0"/>
              <a:t>29.04.2025</a:t>
            </a:fld>
            <a:endParaRPr lang="tr-TR"/>
          </a:p>
        </p:txBody>
      </p:sp>
      <p:sp>
        <p:nvSpPr>
          <p:cNvPr id="5" name="Footer Placeholder 4"/>
          <p:cNvSpPr>
            <a:spLocks noGrp="1"/>
          </p:cNvSpPr>
          <p:nvPr>
            <p:ph type="ftr" sz="quarter" idx="11"/>
          </p:nvPr>
        </p:nvSpPr>
        <p:spPr>
          <a:xfrm>
            <a:off x="1938041" y="6453386"/>
            <a:ext cx="5267533"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baseline="0">
                <a:solidFill>
                  <a:schemeClr val="tx2"/>
                </a:solidFill>
              </a:defRPr>
            </a:lvl1pPr>
          </a:lstStyle>
          <a:p>
            <a:fld id="{F302176B-0E47-46AC-8F43-DAB4B8A37D06}" type="slidenum">
              <a:rPr lang="tr-TR" smtClean="0"/>
              <a:t>‹#›</a:t>
            </a:fld>
            <a:endParaRPr lang="tr-TR"/>
          </a:p>
        </p:txBody>
      </p:sp>
      <p:grpSp>
        <p:nvGrpSpPr>
          <p:cNvPr id="8" name="Group 7"/>
          <p:cNvGrpSpPr/>
          <p:nvPr/>
        </p:nvGrpSpPr>
        <p:grpSpPr>
          <a:xfrm>
            <a:off x="564643" y="744469"/>
            <a:ext cx="8005589" cy="5349671"/>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0099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2295526"/>
            <a:ext cx="7200900" cy="3571875"/>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160940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80797" y="624156"/>
            <a:ext cx="1490950" cy="5243244"/>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28700" y="624156"/>
            <a:ext cx="5724525" cy="5243244"/>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97630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29.04.2025</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915554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73769" y="1301361"/>
            <a:ext cx="7209728" cy="2852737"/>
          </a:xfrm>
        </p:spPr>
        <p:txBody>
          <a:bodyPr anchor="b">
            <a:normAutofit/>
          </a:bodyPr>
          <a:lstStyle>
            <a:lvl1pPr algn="r">
              <a:defRPr sz="6000" cap="all" baseline="0">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73769" y="4216328"/>
            <a:ext cx="7209728" cy="1143324"/>
          </a:xfrm>
        </p:spPr>
        <p:txBody>
          <a:bodyPr/>
          <a:lstStyle>
            <a:lvl1pPr marL="0" indent="0" algn="r">
              <a:lnSpc>
                <a:spcPct val="112000"/>
              </a:lnSpc>
              <a:spcBef>
                <a:spcPts val="0"/>
              </a:spcBef>
              <a:spcAft>
                <a:spcPts val="0"/>
              </a:spcAft>
              <a:buNone/>
              <a:defRPr sz="1800">
                <a:solidFill>
                  <a:schemeClr val="tx2"/>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a:xfrm>
            <a:off x="554181" y="6453386"/>
            <a:ext cx="1216807" cy="404614"/>
          </a:xfrm>
        </p:spPr>
        <p:txBody>
          <a:bodyPr/>
          <a:lstStyle>
            <a:lvl1pPr>
              <a:defRPr>
                <a:solidFill>
                  <a:schemeClr val="tx2"/>
                </a:solidFill>
              </a:defRPr>
            </a:lvl1pPr>
          </a:lstStyle>
          <a:p>
            <a:fld id="{A23720DD-5B6D-40BF-8493-A6B52D484E6B}" type="datetimeFigureOut">
              <a:rPr lang="tr-TR" smtClean="0"/>
              <a:t>29.04.2025</a:t>
            </a:fld>
            <a:endParaRPr lang="tr-TR"/>
          </a:p>
        </p:txBody>
      </p:sp>
      <p:sp>
        <p:nvSpPr>
          <p:cNvPr id="5" name="Footer Placeholder 4"/>
          <p:cNvSpPr>
            <a:spLocks noGrp="1"/>
          </p:cNvSpPr>
          <p:nvPr>
            <p:ph type="ftr" sz="quarter" idx="11"/>
          </p:nvPr>
        </p:nvSpPr>
        <p:spPr>
          <a:xfrm>
            <a:off x="1938234" y="6453386"/>
            <a:ext cx="5267533"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7373012" y="6453386"/>
            <a:ext cx="1197219" cy="404614"/>
          </a:xfrm>
        </p:spPr>
        <p:txBody>
          <a:bodyPr/>
          <a:lstStyle>
            <a:lvl1pPr>
              <a:defRPr>
                <a:solidFill>
                  <a:schemeClr val="tx2"/>
                </a:solidFill>
              </a:defRPr>
            </a:lvl1pPr>
          </a:lstStyle>
          <a:p>
            <a:fld id="{F302176B-0E47-46AC-8F43-DAB4B8A37D06}" type="slidenum">
              <a:rPr lang="tr-TR" smtClean="0"/>
              <a:t>‹#›</a:t>
            </a:fld>
            <a:endParaRPr lang="tr-TR"/>
          </a:p>
        </p:txBody>
      </p:sp>
      <p:sp>
        <p:nvSpPr>
          <p:cNvPr id="7" name="Freeform 6"/>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6113972" y="1685652"/>
            <a:ext cx="2456260"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7066663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1028700" y="2286000"/>
            <a:ext cx="3335840"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894052" y="2286000"/>
            <a:ext cx="3335840"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29.04.2025</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842605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028700" y="685800"/>
            <a:ext cx="7200900" cy="1485900"/>
          </a:xfrm>
        </p:spPr>
        <p:txBody>
          <a:bodyPr/>
          <a:lstStyle>
            <a:lvl1pPr>
              <a:defRPr>
                <a:solidFill>
                  <a:schemeClr val="tx2"/>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340230"/>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028700" y="3305208"/>
            <a:ext cx="3335839"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93760" y="2349754"/>
            <a:ext cx="3335840" cy="823912"/>
          </a:xfrm>
        </p:spPr>
        <p:txBody>
          <a:bodyPr anchor="b">
            <a:noAutofit/>
          </a:bodyPr>
          <a:lstStyle>
            <a:lvl1pPr marL="0" indent="0">
              <a:lnSpc>
                <a:spcPct val="84000"/>
              </a:lnSpc>
              <a:spcBef>
                <a:spcPts val="0"/>
              </a:spcBef>
              <a:spcAft>
                <a:spcPts val="0"/>
              </a:spcAft>
              <a:buNone/>
              <a:defRPr sz="2400" b="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4893760" y="3305208"/>
            <a:ext cx="3335840"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29.04.2025</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233817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29.04.2025</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60905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29.04.2025</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64862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Autofit/>
          </a:bodyPr>
          <a:lstStyle>
            <a:lvl1pPr>
              <a:lnSpc>
                <a:spcPct val="84000"/>
              </a:lnSpc>
              <a:defRPr sz="4400" baseline="0">
                <a:solidFill>
                  <a:schemeClr val="tx2"/>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692015" y="685801"/>
            <a:ext cx="3909060" cy="5175250"/>
          </a:xfrm>
        </p:spPr>
        <p:txBody>
          <a:bodyPr/>
          <a:lstStyle>
            <a:lvl1pPr>
              <a:defRPr sz="1500"/>
            </a:lvl1pPr>
            <a:lvl2pPr>
              <a:defRPr sz="1500"/>
            </a:lvl2pPr>
            <a:lvl3pPr>
              <a:defRPr sz="1350"/>
            </a:lvl3pPr>
            <a:lvl4pPr>
              <a:defRPr sz="135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2925" y="2856344"/>
            <a:ext cx="2891790" cy="3011056"/>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23720DD-5B6D-40BF-8493-A6B52D484E6B}" type="datetimeFigureOut">
              <a:rPr lang="tr-TR" smtClean="0"/>
              <a:t>29.04.2025</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302176B-0E47-46AC-8F43-DAB4B8A37D06}" type="slidenum">
              <a:rPr lang="tr-TR" smtClean="0"/>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6844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title="Background Shape"/>
          <p:cNvSpPr/>
          <p:nvPr/>
        </p:nvSpPr>
        <p:spPr>
          <a:xfrm>
            <a:off x="0" y="376"/>
            <a:ext cx="397764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42925" y="685800"/>
            <a:ext cx="2891790" cy="2157884"/>
          </a:xfrm>
        </p:spPr>
        <p:txBody>
          <a:bodyPr anchor="t">
            <a:normAutofit/>
          </a:bodyPr>
          <a:lstStyle>
            <a:lvl1pPr>
              <a:lnSpc>
                <a:spcPct val="84000"/>
              </a:lnSpc>
              <a:defRPr sz="4400" baseline="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4149090" y="1"/>
            <a:ext cx="4994910" cy="6857999"/>
          </a:xfrm>
        </p:spPr>
        <p:txBody>
          <a:bodyPr anchor="t">
            <a:normAutofit/>
          </a:bodyPr>
          <a:lstStyle>
            <a:lvl1pPr marL="0" indent="0">
              <a:buNone/>
              <a:defRPr sz="1500"/>
            </a:lvl1pPr>
            <a:lvl2pPr marL="342900" indent="0">
              <a:buNone/>
              <a:defRPr sz="1500"/>
            </a:lvl2pPr>
            <a:lvl3pPr marL="685800" indent="0">
              <a:buNone/>
              <a:defRPr sz="15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a:t>Resim eklemek için simgeye tıklayın</a:t>
            </a:r>
            <a:endParaRPr lang="en-US" dirty="0"/>
          </a:p>
        </p:txBody>
      </p:sp>
      <p:sp>
        <p:nvSpPr>
          <p:cNvPr id="4" name="Text Placeholder 3"/>
          <p:cNvSpPr>
            <a:spLocks noGrp="1"/>
          </p:cNvSpPr>
          <p:nvPr>
            <p:ph type="body" sz="half" idx="2"/>
          </p:nvPr>
        </p:nvSpPr>
        <p:spPr>
          <a:xfrm>
            <a:off x="542925" y="2855968"/>
            <a:ext cx="2891790" cy="3011432"/>
          </a:xfrm>
        </p:spPr>
        <p:txBody>
          <a:bodyPr>
            <a:normAutofit/>
          </a:bodyPr>
          <a:lstStyle>
            <a:lvl1pPr marL="0" indent="0">
              <a:lnSpc>
                <a:spcPct val="113000"/>
              </a:lnSpc>
              <a:spcBef>
                <a:spcPts val="0"/>
              </a:spcBef>
              <a:spcAft>
                <a:spcPts val="1500"/>
              </a:spcAft>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a:t>Asıl metin stillerini düzenle</a:t>
            </a:r>
          </a:p>
        </p:txBody>
      </p:sp>
      <p:sp>
        <p:nvSpPr>
          <p:cNvPr id="5" name="Date Placeholder 4"/>
          <p:cNvSpPr>
            <a:spLocks noGrp="1"/>
          </p:cNvSpPr>
          <p:nvPr>
            <p:ph type="dt" sz="half" idx="10"/>
          </p:nvPr>
        </p:nvSpPr>
        <p:spPr>
          <a:xfrm>
            <a:off x="542925" y="6453386"/>
            <a:ext cx="903429" cy="404614"/>
          </a:xfrm>
        </p:spPr>
        <p:txBody>
          <a:bodyPr/>
          <a:lstStyle>
            <a:lvl1pPr>
              <a:defRPr>
                <a:solidFill>
                  <a:schemeClr val="tx2"/>
                </a:solidFill>
              </a:defRPr>
            </a:lvl1pPr>
          </a:lstStyle>
          <a:p>
            <a:fld id="{A23720DD-5B6D-40BF-8493-A6B52D484E6B}" type="datetimeFigureOut">
              <a:rPr lang="tr-TR" smtClean="0"/>
              <a:t>29.04.2025</a:t>
            </a:fld>
            <a:endParaRPr lang="tr-TR"/>
          </a:p>
        </p:txBody>
      </p:sp>
      <p:sp>
        <p:nvSpPr>
          <p:cNvPr id="6" name="Footer Placeholder 5"/>
          <p:cNvSpPr>
            <a:spLocks noGrp="1"/>
          </p:cNvSpPr>
          <p:nvPr>
            <p:ph type="ftr" sz="quarter" idx="11"/>
          </p:nvPr>
        </p:nvSpPr>
        <p:spPr>
          <a:xfrm>
            <a:off x="1654459" y="6453386"/>
            <a:ext cx="1780256"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7412355" y="6453386"/>
            <a:ext cx="1197219" cy="404614"/>
          </a:xfrm>
        </p:spPr>
        <p:txBody>
          <a:bodyPr/>
          <a:lstStyle>
            <a:lvl1pPr>
              <a:defRPr>
                <a:solidFill>
                  <a:schemeClr val="tx2"/>
                </a:solidFill>
              </a:defRPr>
            </a:lvl1pPr>
          </a:lstStyle>
          <a:p>
            <a:fld id="{F302176B-0E47-46AC-8F43-DAB4B8A37D06}" type="slidenum">
              <a:rPr lang="tr-TR" smtClean="0"/>
              <a:t>‹#›</a:t>
            </a:fld>
            <a:endParaRPr lang="tr-TR"/>
          </a:p>
        </p:txBody>
      </p:sp>
      <p:sp>
        <p:nvSpPr>
          <p:cNvPr id="9" name="Rectangle 8"/>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3977640"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77802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8700" y="685800"/>
            <a:ext cx="7200900" cy="14859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28700" y="2286000"/>
            <a:ext cx="7200900" cy="35814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42987" y="6453386"/>
            <a:ext cx="903429" cy="404614"/>
          </a:xfrm>
          <a:prstGeom prst="rect">
            <a:avLst/>
          </a:prstGeom>
        </p:spPr>
        <p:txBody>
          <a:bodyPr vert="horz" lIns="91440" tIns="45720" rIns="91440" bIns="45720" rtlCol="0" anchor="ctr"/>
          <a:lstStyle>
            <a:lvl1pPr algn="l">
              <a:defRPr sz="1000" baseline="0">
                <a:solidFill>
                  <a:schemeClr val="tx2"/>
                </a:solidFill>
              </a:defRPr>
            </a:lvl1pPr>
          </a:lstStyle>
          <a:p>
            <a:fld id="{A23720DD-5B6D-40BF-8493-A6B52D484E6B}" type="datetimeFigureOut">
              <a:rPr lang="tr-TR" smtClean="0"/>
              <a:t>29.04.2025</a:t>
            </a:fld>
            <a:endParaRPr lang="tr-TR"/>
          </a:p>
        </p:txBody>
      </p:sp>
      <p:sp>
        <p:nvSpPr>
          <p:cNvPr id="5" name="Footer Placeholder 4"/>
          <p:cNvSpPr>
            <a:spLocks noGrp="1"/>
          </p:cNvSpPr>
          <p:nvPr>
            <p:ph type="ftr" sz="quarter" idx="3"/>
          </p:nvPr>
        </p:nvSpPr>
        <p:spPr>
          <a:xfrm>
            <a:off x="2170173" y="6453386"/>
            <a:ext cx="4710623" cy="404614"/>
          </a:xfrm>
          <a:prstGeom prst="rect">
            <a:avLst/>
          </a:prstGeom>
        </p:spPr>
        <p:txBody>
          <a:bodyPr vert="horz" lIns="91440" tIns="45720" rIns="91440" bIns="45720" rtlCol="0" anchor="ctr"/>
          <a:lstStyle>
            <a:lvl1pPr algn="l">
              <a:defRPr sz="1000" baseline="0">
                <a:solidFill>
                  <a:schemeClr val="tx2"/>
                </a:solidFill>
              </a:defRPr>
            </a:lvl1pPr>
          </a:lstStyle>
          <a:p>
            <a:endParaRPr lang="tr-TR"/>
          </a:p>
        </p:txBody>
      </p:sp>
      <p:sp>
        <p:nvSpPr>
          <p:cNvPr id="6" name="Slide Number Placeholder 5"/>
          <p:cNvSpPr>
            <a:spLocks noGrp="1"/>
          </p:cNvSpPr>
          <p:nvPr>
            <p:ph type="sldNum" sz="quarter" idx="4"/>
          </p:nvPr>
        </p:nvSpPr>
        <p:spPr>
          <a:xfrm>
            <a:off x="7104552" y="6453386"/>
            <a:ext cx="1197219" cy="404614"/>
          </a:xfrm>
          <a:prstGeom prst="rect">
            <a:avLst/>
          </a:prstGeom>
        </p:spPr>
        <p:txBody>
          <a:bodyPr vert="horz" lIns="91440" tIns="45720" rIns="91440" bIns="45720" rtlCol="0" anchor="ctr"/>
          <a:lstStyle>
            <a:lvl1pPr algn="r">
              <a:defRPr sz="1000" baseline="0">
                <a:solidFill>
                  <a:schemeClr val="tx2"/>
                </a:solidFill>
              </a:defRPr>
            </a:lvl1pPr>
          </a:lstStyle>
          <a:p>
            <a:fld id="{F302176B-0E47-46AC-8F43-DAB4B8A37D06}" type="slidenum">
              <a:rPr lang="tr-TR" smtClean="0"/>
              <a:t>‹#›</a:t>
            </a:fld>
            <a:endParaRPr lang="tr-TR"/>
          </a:p>
        </p:txBody>
      </p:sp>
      <p:sp>
        <p:nvSpPr>
          <p:cNvPr id="9" name="Rectangle 8"/>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358571" y="376"/>
            <a:ext cx="17145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34490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6858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6858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1368">
          <p15:clr>
            <a:srgbClr val="F26B43"/>
          </p15:clr>
        </p15:guide>
        <p15:guide id="1" pos="6912">
          <p15:clr>
            <a:srgbClr val="F26B43"/>
          </p15:clr>
        </p15:guide>
        <p15:guide id="2" pos="936">
          <p15:clr>
            <a:srgbClr val="F26B43"/>
          </p15:clr>
        </p15:guide>
        <p15:guide id="3" pos="864">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436346" y="1340768"/>
            <a:ext cx="6270922" cy="2545912"/>
          </a:xfrm>
        </p:spPr>
        <p:txBody>
          <a:bodyPr/>
          <a:lstStyle/>
          <a:p>
            <a:pPr algn="ctr"/>
            <a:r>
              <a:rPr lang="tr-TR" sz="4400" dirty="0" err="1"/>
              <a:t>WrItIng</a:t>
            </a:r>
            <a:r>
              <a:rPr lang="tr-TR" sz="4400" dirty="0"/>
              <a:t> </a:t>
            </a:r>
            <a:r>
              <a:rPr lang="tr-TR" sz="4400" dirty="0" err="1"/>
              <a:t>Methodology</a:t>
            </a:r>
            <a:r>
              <a:rPr lang="tr-TR" sz="4400" dirty="0"/>
              <a:t> </a:t>
            </a:r>
            <a:r>
              <a:rPr lang="tr-TR" sz="4400" dirty="0" err="1"/>
              <a:t>SectIon</a:t>
            </a:r>
            <a:r>
              <a:rPr lang="tr-TR" sz="4400" dirty="0"/>
              <a:t> </a:t>
            </a:r>
            <a:br>
              <a:rPr lang="tr-TR" sz="4400" dirty="0"/>
            </a:br>
            <a:r>
              <a:rPr lang="tr-TR" sz="4400" dirty="0"/>
              <a:t>(</a:t>
            </a:r>
            <a:r>
              <a:rPr lang="tr-TR" sz="4400" dirty="0" err="1"/>
              <a:t>QuantItatIve</a:t>
            </a:r>
            <a:r>
              <a:rPr lang="tr-TR" sz="4400" dirty="0"/>
              <a:t> </a:t>
            </a:r>
            <a:r>
              <a:rPr lang="tr-TR" sz="4400" dirty="0" err="1"/>
              <a:t>Research</a:t>
            </a:r>
            <a:r>
              <a:rPr lang="tr-TR" sz="4400" dirty="0"/>
              <a:t>)</a:t>
            </a:r>
          </a:p>
        </p:txBody>
      </p:sp>
      <p:sp>
        <p:nvSpPr>
          <p:cNvPr id="3" name="Alt Başlık 2"/>
          <p:cNvSpPr>
            <a:spLocks noGrp="1"/>
          </p:cNvSpPr>
          <p:nvPr>
            <p:ph type="subTitle" idx="1"/>
          </p:nvPr>
        </p:nvSpPr>
        <p:spPr>
          <a:xfrm>
            <a:off x="4499992" y="5085184"/>
            <a:ext cx="3713813" cy="461389"/>
          </a:xfrm>
        </p:spPr>
        <p:txBody>
          <a:bodyPr/>
          <a:lstStyle/>
          <a:p>
            <a:r>
              <a:rPr lang="tr-TR" dirty="0"/>
              <a:t>Prof. Dr. Şehnaz </a:t>
            </a:r>
            <a:r>
              <a:rPr lang="tr-TR" dirty="0" err="1"/>
              <a:t>Şahinkarakaş</a:t>
            </a:r>
            <a:endParaRPr lang="tr-TR" dirty="0"/>
          </a:p>
        </p:txBody>
      </p:sp>
    </p:spTree>
    <p:extLst>
      <p:ext uri="{BB962C8B-B14F-4D97-AF65-F5344CB8AC3E}">
        <p14:creationId xmlns:p14="http://schemas.microsoft.com/office/powerpoint/2010/main" val="2370744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Instruments</a:t>
            </a:r>
          </a:p>
        </p:txBody>
      </p:sp>
      <p:sp>
        <p:nvSpPr>
          <p:cNvPr id="3" name="İçerik Yer Tutucusu 2"/>
          <p:cNvSpPr>
            <a:spLocks noGrp="1"/>
          </p:cNvSpPr>
          <p:nvPr>
            <p:ph idx="1"/>
          </p:nvPr>
        </p:nvSpPr>
        <p:spPr/>
        <p:txBody>
          <a:bodyPr>
            <a:normAutofit fontScale="92500" lnSpcReduction="10000"/>
          </a:bodyPr>
          <a:lstStyle/>
          <a:p>
            <a:r>
              <a:rPr lang="tr-TR" dirty="0" err="1"/>
              <a:t>Give</a:t>
            </a:r>
            <a:r>
              <a:rPr lang="tr-TR" dirty="0"/>
              <a:t> </a:t>
            </a:r>
            <a:r>
              <a:rPr lang="tr-TR" dirty="0" err="1"/>
              <a:t>detailed</a:t>
            </a:r>
            <a:r>
              <a:rPr lang="tr-TR" dirty="0"/>
              <a:t> </a:t>
            </a:r>
            <a:r>
              <a:rPr lang="tr-TR" dirty="0" err="1"/>
              <a:t>information</a:t>
            </a:r>
            <a:r>
              <a:rPr lang="tr-TR" dirty="0"/>
              <a:t> </a:t>
            </a:r>
            <a:r>
              <a:rPr lang="tr-TR" dirty="0" err="1"/>
              <a:t>about</a:t>
            </a:r>
            <a:r>
              <a:rPr lang="tr-TR" dirty="0"/>
              <a:t> </a:t>
            </a:r>
            <a:r>
              <a:rPr lang="tr-TR" dirty="0" err="1"/>
              <a:t>each</a:t>
            </a:r>
            <a:r>
              <a:rPr lang="tr-TR" dirty="0"/>
              <a:t> </a:t>
            </a:r>
            <a:r>
              <a:rPr lang="tr-TR" dirty="0" err="1"/>
              <a:t>instrument</a:t>
            </a:r>
            <a:r>
              <a:rPr lang="tr-TR" dirty="0"/>
              <a:t> </a:t>
            </a:r>
            <a:r>
              <a:rPr lang="tr-TR" dirty="0" err="1"/>
              <a:t>you</a:t>
            </a:r>
            <a:r>
              <a:rPr lang="tr-TR" dirty="0"/>
              <a:t> </a:t>
            </a:r>
            <a:r>
              <a:rPr lang="tr-TR" dirty="0" err="1"/>
              <a:t>have</a:t>
            </a:r>
            <a:r>
              <a:rPr lang="tr-TR" dirty="0"/>
              <a:t> </a:t>
            </a:r>
            <a:r>
              <a:rPr lang="tr-TR" dirty="0" err="1"/>
              <a:t>used</a:t>
            </a:r>
            <a:r>
              <a:rPr lang="tr-TR" dirty="0"/>
              <a:t>:</a:t>
            </a:r>
          </a:p>
          <a:p>
            <a:pPr lvl="1"/>
            <a:r>
              <a:rPr lang="tr-TR" dirty="0" err="1"/>
              <a:t>If</a:t>
            </a:r>
            <a:r>
              <a:rPr lang="tr-TR" dirty="0"/>
              <a:t> </a:t>
            </a:r>
            <a:r>
              <a:rPr lang="tr-TR" dirty="0" err="1"/>
              <a:t>you</a:t>
            </a:r>
            <a:r>
              <a:rPr lang="tr-TR" dirty="0"/>
              <a:t> </a:t>
            </a:r>
            <a:r>
              <a:rPr lang="tr-TR" dirty="0" err="1"/>
              <a:t>have</a:t>
            </a:r>
            <a:r>
              <a:rPr lang="tr-TR" dirty="0"/>
              <a:t> </a:t>
            </a:r>
            <a:r>
              <a:rPr lang="tr-TR" dirty="0" err="1"/>
              <a:t>used</a:t>
            </a:r>
            <a:r>
              <a:rPr lang="tr-TR" dirty="0"/>
              <a:t> an </a:t>
            </a:r>
            <a:r>
              <a:rPr lang="tr-TR" dirty="0" err="1"/>
              <a:t>already</a:t>
            </a:r>
            <a:r>
              <a:rPr lang="tr-TR" dirty="0"/>
              <a:t> </a:t>
            </a:r>
            <a:r>
              <a:rPr lang="tr-TR" dirty="0" err="1"/>
              <a:t>existing</a:t>
            </a:r>
            <a:r>
              <a:rPr lang="tr-TR" dirty="0"/>
              <a:t> </a:t>
            </a:r>
            <a:r>
              <a:rPr lang="tr-TR" dirty="0" err="1"/>
              <a:t>instrument</a:t>
            </a:r>
            <a:r>
              <a:rPr lang="tr-TR" dirty="0"/>
              <a:t>, </a:t>
            </a:r>
            <a:r>
              <a:rPr lang="tr-TR" dirty="0" err="1"/>
              <a:t>write</a:t>
            </a:r>
            <a:r>
              <a:rPr lang="tr-TR" dirty="0"/>
              <a:t> </a:t>
            </a:r>
            <a:r>
              <a:rPr lang="tr-TR" dirty="0" err="1"/>
              <a:t>where</a:t>
            </a:r>
            <a:r>
              <a:rPr lang="tr-TR" dirty="0"/>
              <a:t> </a:t>
            </a:r>
            <a:r>
              <a:rPr lang="tr-TR" dirty="0" err="1"/>
              <a:t>you</a:t>
            </a:r>
            <a:r>
              <a:rPr lang="tr-TR" dirty="0"/>
              <a:t> </a:t>
            </a:r>
            <a:r>
              <a:rPr lang="tr-TR" dirty="0" err="1"/>
              <a:t>got</a:t>
            </a:r>
            <a:r>
              <a:rPr lang="tr-TR" dirty="0"/>
              <a:t> it </a:t>
            </a:r>
            <a:r>
              <a:rPr lang="tr-TR" dirty="0" err="1"/>
              <a:t>from</a:t>
            </a:r>
            <a:r>
              <a:rPr lang="tr-TR" dirty="0"/>
              <a:t> </a:t>
            </a:r>
            <a:r>
              <a:rPr lang="tr-TR" dirty="0" err="1"/>
              <a:t>and</a:t>
            </a:r>
            <a:r>
              <a:rPr lang="tr-TR" dirty="0"/>
              <a:t> </a:t>
            </a:r>
            <a:r>
              <a:rPr lang="tr-TR" dirty="0" err="1"/>
              <a:t>why</a:t>
            </a:r>
            <a:r>
              <a:rPr lang="tr-TR" dirty="0"/>
              <a:t> </a:t>
            </a:r>
            <a:r>
              <a:rPr lang="tr-TR" dirty="0" err="1"/>
              <a:t>you</a:t>
            </a:r>
            <a:r>
              <a:rPr lang="tr-TR" dirty="0"/>
              <a:t> </a:t>
            </a:r>
            <a:r>
              <a:rPr lang="tr-TR" dirty="0" err="1"/>
              <a:t>used</a:t>
            </a:r>
            <a:r>
              <a:rPr lang="tr-TR" dirty="0"/>
              <a:t> it</a:t>
            </a:r>
          </a:p>
          <a:p>
            <a:pPr lvl="1"/>
            <a:r>
              <a:rPr lang="tr-TR" dirty="0" err="1"/>
              <a:t>If</a:t>
            </a:r>
            <a:r>
              <a:rPr lang="tr-TR" dirty="0"/>
              <a:t> </a:t>
            </a:r>
            <a:r>
              <a:rPr lang="tr-TR" dirty="0" err="1"/>
              <a:t>you</a:t>
            </a:r>
            <a:r>
              <a:rPr lang="tr-TR" dirty="0"/>
              <a:t> </a:t>
            </a:r>
            <a:r>
              <a:rPr lang="tr-TR" dirty="0" err="1"/>
              <a:t>have</a:t>
            </a:r>
            <a:r>
              <a:rPr lang="tr-TR" dirty="0"/>
              <a:t> </a:t>
            </a:r>
            <a:r>
              <a:rPr lang="tr-TR" dirty="0" err="1"/>
              <a:t>adapted</a:t>
            </a:r>
            <a:r>
              <a:rPr lang="tr-TR" dirty="0"/>
              <a:t> an </a:t>
            </a:r>
            <a:r>
              <a:rPr lang="tr-TR" dirty="0" err="1"/>
              <a:t>already</a:t>
            </a:r>
            <a:r>
              <a:rPr lang="tr-TR" dirty="0"/>
              <a:t> </a:t>
            </a:r>
            <a:r>
              <a:rPr lang="tr-TR" dirty="0" err="1"/>
              <a:t>existing</a:t>
            </a:r>
            <a:r>
              <a:rPr lang="tr-TR" dirty="0"/>
              <a:t> </a:t>
            </a:r>
            <a:r>
              <a:rPr lang="tr-TR" dirty="0" err="1"/>
              <a:t>instrument</a:t>
            </a:r>
            <a:r>
              <a:rPr lang="tr-TR" dirty="0"/>
              <a:t>, </a:t>
            </a:r>
            <a:r>
              <a:rPr lang="tr-TR" dirty="0" err="1"/>
              <a:t>write</a:t>
            </a:r>
            <a:r>
              <a:rPr lang="tr-TR" dirty="0"/>
              <a:t> </a:t>
            </a:r>
            <a:r>
              <a:rPr lang="tr-TR" dirty="0" err="1"/>
              <a:t>where</a:t>
            </a:r>
            <a:r>
              <a:rPr lang="tr-TR" dirty="0"/>
              <a:t> </a:t>
            </a:r>
            <a:r>
              <a:rPr lang="tr-TR" dirty="0" err="1"/>
              <a:t>you</a:t>
            </a:r>
            <a:r>
              <a:rPr lang="tr-TR" dirty="0"/>
              <a:t> </a:t>
            </a:r>
            <a:r>
              <a:rPr lang="tr-TR" dirty="0" err="1"/>
              <a:t>got</a:t>
            </a:r>
            <a:r>
              <a:rPr lang="tr-TR" dirty="0"/>
              <a:t> it </a:t>
            </a:r>
            <a:r>
              <a:rPr lang="tr-TR" dirty="0" err="1"/>
              <a:t>from</a:t>
            </a:r>
            <a:r>
              <a:rPr lang="tr-TR" dirty="0"/>
              <a:t> </a:t>
            </a:r>
            <a:r>
              <a:rPr lang="tr-TR" dirty="0" err="1"/>
              <a:t>and</a:t>
            </a:r>
            <a:r>
              <a:rPr lang="tr-TR" dirty="0"/>
              <a:t> </a:t>
            </a:r>
            <a:r>
              <a:rPr lang="tr-TR" dirty="0" err="1"/>
              <a:t>why</a:t>
            </a:r>
            <a:r>
              <a:rPr lang="tr-TR" dirty="0"/>
              <a:t> </a:t>
            </a:r>
            <a:r>
              <a:rPr lang="tr-TR" dirty="0" err="1"/>
              <a:t>you</a:t>
            </a:r>
            <a:r>
              <a:rPr lang="tr-TR" dirty="0"/>
              <a:t> </a:t>
            </a:r>
            <a:r>
              <a:rPr lang="tr-TR" dirty="0" err="1"/>
              <a:t>have</a:t>
            </a:r>
            <a:r>
              <a:rPr lang="tr-TR" dirty="0"/>
              <a:t> </a:t>
            </a:r>
            <a:r>
              <a:rPr lang="tr-TR" dirty="0" err="1"/>
              <a:t>adapted</a:t>
            </a:r>
            <a:r>
              <a:rPr lang="tr-TR" dirty="0"/>
              <a:t> it. </a:t>
            </a:r>
            <a:r>
              <a:rPr lang="tr-TR" dirty="0" err="1"/>
              <a:t>Give</a:t>
            </a:r>
            <a:r>
              <a:rPr lang="tr-TR" dirty="0"/>
              <a:t> </a:t>
            </a:r>
            <a:r>
              <a:rPr lang="tr-TR" dirty="0" err="1"/>
              <a:t>your</a:t>
            </a:r>
            <a:r>
              <a:rPr lang="tr-TR" dirty="0"/>
              <a:t> </a:t>
            </a:r>
            <a:r>
              <a:rPr lang="tr-TR" dirty="0" err="1"/>
              <a:t>justification</a:t>
            </a:r>
            <a:r>
              <a:rPr lang="tr-TR" dirty="0"/>
              <a:t> </a:t>
            </a:r>
            <a:r>
              <a:rPr lang="tr-TR" dirty="0" err="1"/>
              <a:t>for</a:t>
            </a:r>
            <a:r>
              <a:rPr lang="tr-TR" dirty="0"/>
              <a:t> </a:t>
            </a:r>
            <a:r>
              <a:rPr lang="tr-TR" dirty="0" err="1"/>
              <a:t>adaptation</a:t>
            </a:r>
            <a:r>
              <a:rPr lang="tr-TR" dirty="0"/>
              <a:t> </a:t>
            </a:r>
            <a:r>
              <a:rPr lang="tr-TR" dirty="0" err="1"/>
              <a:t>and</a:t>
            </a:r>
            <a:r>
              <a:rPr lang="tr-TR" dirty="0"/>
              <a:t> </a:t>
            </a:r>
            <a:r>
              <a:rPr lang="tr-TR" dirty="0" err="1"/>
              <a:t>present</a:t>
            </a:r>
            <a:r>
              <a:rPr lang="tr-TR" dirty="0"/>
              <a:t> </a:t>
            </a:r>
            <a:r>
              <a:rPr lang="tr-TR" dirty="0" err="1"/>
              <a:t>credibility</a:t>
            </a:r>
            <a:endParaRPr lang="tr-TR" dirty="0"/>
          </a:p>
          <a:p>
            <a:pPr lvl="1"/>
            <a:r>
              <a:rPr lang="tr-TR" dirty="0" err="1"/>
              <a:t>If</a:t>
            </a:r>
            <a:r>
              <a:rPr lang="tr-TR" dirty="0"/>
              <a:t> </a:t>
            </a:r>
            <a:r>
              <a:rPr lang="tr-TR" dirty="0" err="1"/>
              <a:t>you</a:t>
            </a:r>
            <a:r>
              <a:rPr lang="tr-TR" dirty="0"/>
              <a:t> </a:t>
            </a:r>
            <a:r>
              <a:rPr lang="tr-TR" dirty="0" err="1"/>
              <a:t>have</a:t>
            </a:r>
            <a:r>
              <a:rPr lang="tr-TR" dirty="0"/>
              <a:t> </a:t>
            </a:r>
            <a:r>
              <a:rPr lang="tr-TR" dirty="0" err="1"/>
              <a:t>developed</a:t>
            </a:r>
            <a:r>
              <a:rPr lang="tr-TR" dirty="0"/>
              <a:t> </a:t>
            </a:r>
            <a:r>
              <a:rPr lang="tr-TR" dirty="0" err="1"/>
              <a:t>your</a:t>
            </a:r>
            <a:r>
              <a:rPr lang="tr-TR" dirty="0"/>
              <a:t> </a:t>
            </a:r>
            <a:r>
              <a:rPr lang="tr-TR" dirty="0" err="1"/>
              <a:t>own</a:t>
            </a:r>
            <a:r>
              <a:rPr lang="tr-TR" dirty="0"/>
              <a:t> </a:t>
            </a:r>
            <a:r>
              <a:rPr lang="tr-TR" dirty="0" err="1"/>
              <a:t>instrument</a:t>
            </a:r>
            <a:r>
              <a:rPr lang="tr-TR" dirty="0"/>
              <a:t>, </a:t>
            </a:r>
            <a:r>
              <a:rPr lang="tr-TR" dirty="0" err="1"/>
              <a:t>give</a:t>
            </a:r>
            <a:r>
              <a:rPr lang="tr-TR" dirty="0"/>
              <a:t> </a:t>
            </a:r>
            <a:r>
              <a:rPr lang="tr-TR" dirty="0" err="1"/>
              <a:t>all</a:t>
            </a:r>
            <a:r>
              <a:rPr lang="tr-TR" dirty="0"/>
              <a:t> </a:t>
            </a:r>
            <a:r>
              <a:rPr lang="tr-TR" dirty="0" err="1"/>
              <a:t>the</a:t>
            </a:r>
            <a:r>
              <a:rPr lang="tr-TR" dirty="0"/>
              <a:t> </a:t>
            </a:r>
            <a:r>
              <a:rPr lang="tr-TR" dirty="0" err="1"/>
              <a:t>details</a:t>
            </a:r>
            <a:r>
              <a:rPr lang="tr-TR" dirty="0"/>
              <a:t> of </a:t>
            </a:r>
            <a:r>
              <a:rPr lang="tr-TR" dirty="0" err="1"/>
              <a:t>the</a:t>
            </a:r>
            <a:r>
              <a:rPr lang="tr-TR" dirty="0"/>
              <a:t> </a:t>
            </a:r>
            <a:r>
              <a:rPr lang="tr-TR" dirty="0" err="1"/>
              <a:t>process</a:t>
            </a:r>
            <a:r>
              <a:rPr lang="tr-TR" dirty="0"/>
              <a:t> of </a:t>
            </a:r>
            <a:r>
              <a:rPr lang="tr-TR" dirty="0" err="1"/>
              <a:t>development</a:t>
            </a:r>
            <a:r>
              <a:rPr lang="tr-TR" dirty="0"/>
              <a:t> </a:t>
            </a:r>
            <a:r>
              <a:rPr lang="tr-TR" dirty="0" err="1"/>
              <a:t>and</a:t>
            </a:r>
            <a:r>
              <a:rPr lang="tr-TR" dirty="0"/>
              <a:t> </a:t>
            </a:r>
            <a:r>
              <a:rPr lang="tr-TR" dirty="0" err="1"/>
              <a:t>present</a:t>
            </a:r>
            <a:r>
              <a:rPr lang="tr-TR" dirty="0"/>
              <a:t> </a:t>
            </a:r>
            <a:r>
              <a:rPr lang="tr-TR" dirty="0" err="1"/>
              <a:t>its</a:t>
            </a:r>
            <a:r>
              <a:rPr lang="tr-TR" dirty="0"/>
              <a:t> </a:t>
            </a:r>
            <a:r>
              <a:rPr lang="tr-TR" dirty="0" err="1"/>
              <a:t>credibility</a:t>
            </a:r>
            <a:endParaRPr lang="tr-TR" dirty="0"/>
          </a:p>
          <a:p>
            <a:endParaRPr lang="tr-TR" dirty="0"/>
          </a:p>
          <a:p>
            <a:r>
              <a:rPr lang="tr-TR" dirty="0" err="1"/>
              <a:t>In</a:t>
            </a:r>
            <a:r>
              <a:rPr lang="tr-TR" dirty="0"/>
              <a:t> </a:t>
            </a:r>
            <a:r>
              <a:rPr lang="tr-TR" dirty="0" err="1"/>
              <a:t>all</a:t>
            </a:r>
            <a:r>
              <a:rPr lang="tr-TR" dirty="0"/>
              <a:t> </a:t>
            </a:r>
            <a:r>
              <a:rPr lang="tr-TR" dirty="0" err="1"/>
              <a:t>situations</a:t>
            </a:r>
            <a:r>
              <a:rPr lang="tr-TR" dirty="0"/>
              <a:t>, </a:t>
            </a:r>
            <a:r>
              <a:rPr lang="tr-TR" dirty="0" err="1"/>
              <a:t>give</a:t>
            </a:r>
            <a:r>
              <a:rPr lang="tr-TR" dirty="0"/>
              <a:t> </a:t>
            </a:r>
            <a:r>
              <a:rPr lang="tr-TR" dirty="0" err="1"/>
              <a:t>the</a:t>
            </a:r>
            <a:r>
              <a:rPr lang="tr-TR" dirty="0"/>
              <a:t> </a:t>
            </a:r>
            <a:r>
              <a:rPr lang="tr-TR" dirty="0" err="1"/>
              <a:t>instrument</a:t>
            </a:r>
            <a:r>
              <a:rPr lang="tr-TR" dirty="0"/>
              <a:t> in </a:t>
            </a:r>
            <a:r>
              <a:rPr lang="tr-TR" dirty="0" err="1"/>
              <a:t>the</a:t>
            </a:r>
            <a:r>
              <a:rPr lang="tr-TR" dirty="0"/>
              <a:t> </a:t>
            </a:r>
            <a:r>
              <a:rPr lang="tr-TR" dirty="0" err="1"/>
              <a:t>Appendix</a:t>
            </a:r>
            <a:r>
              <a:rPr lang="tr-TR" dirty="0"/>
              <a:t> </a:t>
            </a:r>
            <a:r>
              <a:rPr lang="tr-TR" dirty="0" err="1"/>
              <a:t>section</a:t>
            </a:r>
            <a:endParaRPr lang="tr-TR" dirty="0"/>
          </a:p>
        </p:txBody>
      </p:sp>
    </p:spTree>
    <p:extLst>
      <p:ext uri="{BB962C8B-B14F-4D97-AF65-F5344CB8AC3E}">
        <p14:creationId xmlns:p14="http://schemas.microsoft.com/office/powerpoint/2010/main" val="368972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778098"/>
          </a:xfrm>
        </p:spPr>
        <p:txBody>
          <a:bodyPr>
            <a:normAutofit fontScale="90000"/>
          </a:bodyPr>
          <a:lstStyle/>
          <a:p>
            <a:r>
              <a:rPr lang="tr-TR" dirty="0"/>
              <a:t>Instruments: A </a:t>
            </a:r>
            <a:r>
              <a:rPr lang="tr-TR" dirty="0" err="1"/>
              <a:t>sample</a:t>
            </a:r>
            <a:br>
              <a:rPr lang="tr-TR" dirty="0"/>
            </a:br>
            <a:endParaRPr lang="tr-TR" dirty="0"/>
          </a:p>
        </p:txBody>
      </p:sp>
      <p:sp>
        <p:nvSpPr>
          <p:cNvPr id="3" name="İçerik Yer Tutucusu 2"/>
          <p:cNvSpPr>
            <a:spLocks noGrp="1"/>
          </p:cNvSpPr>
          <p:nvPr>
            <p:ph idx="1"/>
          </p:nvPr>
        </p:nvSpPr>
        <p:spPr>
          <a:xfrm>
            <a:off x="457200" y="1268760"/>
            <a:ext cx="7620000" cy="5132040"/>
          </a:xfrm>
        </p:spPr>
        <p:txBody>
          <a:bodyPr>
            <a:normAutofit/>
          </a:bodyPr>
          <a:lstStyle/>
          <a:p>
            <a:r>
              <a:rPr lang="en-US" dirty="0"/>
              <a:t>This study of perceptions of English classroom assessment included two instruments. One instrument was for students</a:t>
            </a:r>
            <a:r>
              <a:rPr lang="tr-TR" dirty="0"/>
              <a:t>: </a:t>
            </a:r>
            <a:r>
              <a:rPr lang="en-US" dirty="0"/>
              <a:t>self-reported survey questionnaire called “Students Conceptions of Assessment” (</a:t>
            </a:r>
            <a:r>
              <a:rPr lang="en-US" dirty="0" err="1"/>
              <a:t>SCoA</a:t>
            </a:r>
            <a:r>
              <a:rPr lang="en-US" dirty="0"/>
              <a:t>) (the adapted form of </a:t>
            </a:r>
            <a:r>
              <a:rPr lang="en-US" dirty="0" err="1"/>
              <a:t>TCoA</a:t>
            </a:r>
            <a:r>
              <a:rPr lang="en-US" dirty="0"/>
              <a:t>)</a:t>
            </a:r>
            <a:r>
              <a:rPr lang="tr-TR" dirty="0"/>
              <a:t> </a:t>
            </a:r>
            <a:r>
              <a:rPr lang="en-US" dirty="0"/>
              <a:t>, which is about student perceptions and understandings of assessment (See Appendix A). This instrument contained two components: demographic information and Students Conceptions of Assessment (</a:t>
            </a:r>
            <a:r>
              <a:rPr lang="en-US" dirty="0" err="1"/>
              <a:t>SCoA</a:t>
            </a:r>
            <a:r>
              <a:rPr lang="en-US" dirty="0"/>
              <a:t>) (Brown, 2003). </a:t>
            </a:r>
            <a:r>
              <a:rPr lang="tr-TR" dirty="0"/>
              <a:t>..</a:t>
            </a:r>
          </a:p>
          <a:p>
            <a:endParaRPr lang="tr-TR" dirty="0"/>
          </a:p>
        </p:txBody>
      </p:sp>
    </p:spTree>
    <p:extLst>
      <p:ext uri="{BB962C8B-B14F-4D97-AF65-F5344CB8AC3E}">
        <p14:creationId xmlns:p14="http://schemas.microsoft.com/office/powerpoint/2010/main" val="3710043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Data Analysis</a:t>
            </a:r>
          </a:p>
        </p:txBody>
      </p:sp>
      <p:sp>
        <p:nvSpPr>
          <p:cNvPr id="3" name="İçerik Yer Tutucusu 2"/>
          <p:cNvSpPr>
            <a:spLocks noGrp="1"/>
          </p:cNvSpPr>
          <p:nvPr>
            <p:ph idx="1"/>
          </p:nvPr>
        </p:nvSpPr>
        <p:spPr/>
        <p:txBody>
          <a:bodyPr/>
          <a:lstStyle/>
          <a:p>
            <a:endParaRPr lang="tr-TR" dirty="0">
              <a:solidFill>
                <a:srgbClr val="FF0000"/>
              </a:solidFill>
            </a:endParaRPr>
          </a:p>
          <a:p>
            <a:r>
              <a:rPr lang="tr-TR" dirty="0">
                <a:solidFill>
                  <a:srgbClr val="FF0000"/>
                </a:solidFill>
              </a:rPr>
              <a:t>Be </a:t>
            </a:r>
            <a:r>
              <a:rPr lang="tr-TR" dirty="0" err="1">
                <a:solidFill>
                  <a:srgbClr val="FF0000"/>
                </a:solidFill>
              </a:rPr>
              <a:t>careful</a:t>
            </a:r>
            <a:r>
              <a:rPr lang="tr-TR" dirty="0">
                <a:solidFill>
                  <a:srgbClr val="FF0000"/>
                </a:solidFill>
              </a:rPr>
              <a:t>! </a:t>
            </a:r>
            <a:r>
              <a:rPr lang="tr-TR" dirty="0" err="1">
                <a:solidFill>
                  <a:srgbClr val="FF0000"/>
                </a:solidFill>
              </a:rPr>
              <a:t>This</a:t>
            </a:r>
            <a:r>
              <a:rPr lang="tr-TR" dirty="0">
                <a:solidFill>
                  <a:srgbClr val="FF0000"/>
                </a:solidFill>
              </a:rPr>
              <a:t> is not </a:t>
            </a:r>
            <a:r>
              <a:rPr lang="tr-TR" dirty="0" err="1">
                <a:solidFill>
                  <a:srgbClr val="FF0000"/>
                </a:solidFill>
              </a:rPr>
              <a:t>the</a:t>
            </a:r>
            <a:r>
              <a:rPr lang="tr-TR" dirty="0">
                <a:solidFill>
                  <a:srgbClr val="FF0000"/>
                </a:solidFill>
              </a:rPr>
              <a:t> </a:t>
            </a:r>
            <a:r>
              <a:rPr lang="tr-TR" dirty="0" err="1">
                <a:solidFill>
                  <a:srgbClr val="FF0000"/>
                </a:solidFill>
              </a:rPr>
              <a:t>section</a:t>
            </a:r>
            <a:r>
              <a:rPr lang="tr-TR" dirty="0">
                <a:solidFill>
                  <a:srgbClr val="FF0000"/>
                </a:solidFill>
              </a:rPr>
              <a:t> </a:t>
            </a:r>
            <a:r>
              <a:rPr lang="tr-TR" dirty="0" err="1">
                <a:solidFill>
                  <a:srgbClr val="FF0000"/>
                </a:solidFill>
              </a:rPr>
              <a:t>where</a:t>
            </a:r>
            <a:r>
              <a:rPr lang="tr-TR" dirty="0">
                <a:solidFill>
                  <a:srgbClr val="FF0000"/>
                </a:solidFill>
              </a:rPr>
              <a:t> </a:t>
            </a:r>
            <a:r>
              <a:rPr lang="tr-TR" dirty="0" err="1">
                <a:solidFill>
                  <a:srgbClr val="FF0000"/>
                </a:solidFill>
              </a:rPr>
              <a:t>you</a:t>
            </a:r>
            <a:r>
              <a:rPr lang="tr-TR" dirty="0">
                <a:solidFill>
                  <a:srgbClr val="FF0000"/>
                </a:solidFill>
              </a:rPr>
              <a:t> </a:t>
            </a:r>
            <a:r>
              <a:rPr lang="tr-TR" dirty="0" err="1">
                <a:solidFill>
                  <a:srgbClr val="FF0000"/>
                </a:solidFill>
              </a:rPr>
              <a:t>present</a:t>
            </a:r>
            <a:r>
              <a:rPr lang="tr-TR" dirty="0">
                <a:solidFill>
                  <a:srgbClr val="FF0000"/>
                </a:solidFill>
              </a:rPr>
              <a:t> </a:t>
            </a:r>
            <a:r>
              <a:rPr lang="tr-TR" dirty="0" err="1">
                <a:solidFill>
                  <a:srgbClr val="FF0000"/>
                </a:solidFill>
              </a:rPr>
              <a:t>the</a:t>
            </a:r>
            <a:r>
              <a:rPr lang="tr-TR" dirty="0">
                <a:solidFill>
                  <a:srgbClr val="FF0000"/>
                </a:solidFill>
              </a:rPr>
              <a:t> </a:t>
            </a:r>
            <a:r>
              <a:rPr lang="tr-TR" dirty="0" err="1">
                <a:solidFill>
                  <a:srgbClr val="FF0000"/>
                </a:solidFill>
              </a:rPr>
              <a:t>findings</a:t>
            </a:r>
            <a:r>
              <a:rPr lang="tr-TR" dirty="0">
                <a:solidFill>
                  <a:srgbClr val="FF0000"/>
                </a:solidFill>
              </a:rPr>
              <a:t> of </a:t>
            </a:r>
            <a:r>
              <a:rPr lang="tr-TR" dirty="0" err="1">
                <a:solidFill>
                  <a:srgbClr val="FF0000"/>
                </a:solidFill>
              </a:rPr>
              <a:t>your</a:t>
            </a:r>
            <a:r>
              <a:rPr lang="tr-TR" dirty="0">
                <a:solidFill>
                  <a:srgbClr val="FF0000"/>
                </a:solidFill>
              </a:rPr>
              <a:t> </a:t>
            </a:r>
            <a:r>
              <a:rPr lang="tr-TR" dirty="0" err="1">
                <a:solidFill>
                  <a:srgbClr val="FF0000"/>
                </a:solidFill>
              </a:rPr>
              <a:t>analysis</a:t>
            </a:r>
            <a:endParaRPr lang="tr-TR" dirty="0">
              <a:solidFill>
                <a:srgbClr val="FF0000"/>
              </a:solidFill>
            </a:endParaRPr>
          </a:p>
          <a:p>
            <a:endParaRPr lang="tr-TR" dirty="0"/>
          </a:p>
          <a:p>
            <a:r>
              <a:rPr lang="tr-TR" dirty="0"/>
              <a:t>Write how </a:t>
            </a:r>
            <a:r>
              <a:rPr lang="tr-TR" dirty="0" err="1"/>
              <a:t>you</a:t>
            </a:r>
            <a:r>
              <a:rPr lang="tr-TR" dirty="0"/>
              <a:t> </a:t>
            </a:r>
            <a:r>
              <a:rPr lang="tr-TR" dirty="0" err="1"/>
              <a:t>analyzed</a:t>
            </a:r>
            <a:r>
              <a:rPr lang="tr-TR" dirty="0"/>
              <a:t> </a:t>
            </a:r>
            <a:r>
              <a:rPr lang="tr-TR" dirty="0" err="1"/>
              <a:t>your</a:t>
            </a:r>
            <a:r>
              <a:rPr lang="tr-TR" dirty="0"/>
              <a:t> data; </a:t>
            </a:r>
            <a:r>
              <a:rPr lang="tr-TR" dirty="0" err="1"/>
              <a:t>what</a:t>
            </a:r>
            <a:r>
              <a:rPr lang="tr-TR" dirty="0"/>
              <a:t> </a:t>
            </a:r>
            <a:r>
              <a:rPr lang="tr-TR" dirty="0" err="1"/>
              <a:t>techniques</a:t>
            </a:r>
            <a:r>
              <a:rPr lang="tr-TR" dirty="0"/>
              <a:t> </a:t>
            </a:r>
            <a:r>
              <a:rPr lang="tr-TR" dirty="0" err="1"/>
              <a:t>you</a:t>
            </a:r>
            <a:r>
              <a:rPr lang="tr-TR" dirty="0"/>
              <a:t> </a:t>
            </a:r>
            <a:r>
              <a:rPr lang="tr-TR" dirty="0" err="1"/>
              <a:t>used</a:t>
            </a:r>
            <a:r>
              <a:rPr lang="tr-TR" dirty="0"/>
              <a:t>, </a:t>
            </a:r>
            <a:r>
              <a:rPr lang="tr-TR" dirty="0" err="1"/>
              <a:t>and</a:t>
            </a:r>
            <a:r>
              <a:rPr lang="tr-TR" dirty="0"/>
              <a:t> how </a:t>
            </a:r>
            <a:r>
              <a:rPr lang="tr-TR" dirty="0" err="1"/>
              <a:t>you</a:t>
            </a:r>
            <a:r>
              <a:rPr lang="tr-TR" dirty="0"/>
              <a:t> </a:t>
            </a:r>
            <a:r>
              <a:rPr lang="tr-TR" dirty="0" err="1"/>
              <a:t>used</a:t>
            </a:r>
            <a:r>
              <a:rPr lang="tr-TR" dirty="0"/>
              <a:t> </a:t>
            </a:r>
            <a:r>
              <a:rPr lang="tr-TR" dirty="0" err="1"/>
              <a:t>them</a:t>
            </a:r>
            <a:endParaRPr lang="tr-TR" dirty="0"/>
          </a:p>
        </p:txBody>
      </p:sp>
    </p:spTree>
    <p:extLst>
      <p:ext uri="{BB962C8B-B14F-4D97-AF65-F5344CB8AC3E}">
        <p14:creationId xmlns:p14="http://schemas.microsoft.com/office/powerpoint/2010/main" val="38724375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778098"/>
          </a:xfrm>
        </p:spPr>
        <p:txBody>
          <a:bodyPr>
            <a:normAutofit fontScale="90000"/>
          </a:bodyPr>
          <a:lstStyle/>
          <a:p>
            <a:r>
              <a:rPr lang="tr-TR" dirty="0"/>
              <a:t>Data Analysis: A </a:t>
            </a:r>
            <a:r>
              <a:rPr lang="tr-TR" dirty="0" err="1"/>
              <a:t>sample</a:t>
            </a:r>
            <a:br>
              <a:rPr lang="tr-TR" dirty="0"/>
            </a:br>
            <a:endParaRPr lang="tr-TR" dirty="0"/>
          </a:p>
        </p:txBody>
      </p:sp>
      <p:sp>
        <p:nvSpPr>
          <p:cNvPr id="3" name="İçerik Yer Tutucusu 2"/>
          <p:cNvSpPr>
            <a:spLocks noGrp="1"/>
          </p:cNvSpPr>
          <p:nvPr>
            <p:ph idx="1"/>
          </p:nvPr>
        </p:nvSpPr>
        <p:spPr>
          <a:xfrm>
            <a:off x="457200" y="1052736"/>
            <a:ext cx="7620000" cy="5348064"/>
          </a:xfrm>
        </p:spPr>
        <p:txBody>
          <a:bodyPr>
            <a:normAutofit/>
          </a:bodyPr>
          <a:lstStyle/>
          <a:p>
            <a:r>
              <a:rPr lang="en-US" dirty="0"/>
              <a:t>The data obtained from the Students’ Conceptions of Assessment (</a:t>
            </a:r>
            <a:r>
              <a:rPr lang="en-US" dirty="0" err="1"/>
              <a:t>SCoA</a:t>
            </a:r>
            <a:r>
              <a:rPr lang="en-US" dirty="0"/>
              <a:t>) Questionnaire and Teachers’ Conceptions of Assessment (</a:t>
            </a:r>
            <a:r>
              <a:rPr lang="en-US" dirty="0" err="1"/>
              <a:t>TCoA</a:t>
            </a:r>
            <a:r>
              <a:rPr lang="en-US" dirty="0"/>
              <a:t>-IIIA) were computer coded and processed with the Statistical Package for the Social Sciences (SPSS). The negatively worded statements were recorded before calculating the composite scale scores. </a:t>
            </a:r>
            <a:endParaRPr lang="tr-TR" dirty="0"/>
          </a:p>
          <a:p>
            <a:r>
              <a:rPr lang="en-US" dirty="0"/>
              <a:t> The analysis of the amount of data gathered from 432 participants, 400 of whom are students and 31 teachers, was done by inferential statistics. “Inferential statistics is </a:t>
            </a:r>
            <a:r>
              <a:rPr lang="tr-TR" dirty="0"/>
              <a:t>… </a:t>
            </a:r>
            <a:r>
              <a:rPr lang="en-US" dirty="0"/>
              <a:t>Descriptive statics was also included to describe the identified features of the data in the study. The means and standard deviations for the items were demonstrated. In order to calculate descriptive statistics, questionnaire items were grouped in accordance with independent variables, and also descriptive categories were developed from the data itself for the sections…</a:t>
            </a:r>
            <a:endParaRPr lang="tr-TR" dirty="0"/>
          </a:p>
        </p:txBody>
      </p:sp>
    </p:spTree>
    <p:extLst>
      <p:ext uri="{BB962C8B-B14F-4D97-AF65-F5344CB8AC3E}">
        <p14:creationId xmlns:p14="http://schemas.microsoft.com/office/powerpoint/2010/main" val="17601870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28700" y="685800"/>
            <a:ext cx="7200900" cy="1735088"/>
          </a:xfrm>
        </p:spPr>
        <p:txBody>
          <a:bodyPr>
            <a:normAutofit fontScale="90000"/>
          </a:bodyPr>
          <a:lstStyle/>
          <a:p>
            <a:r>
              <a:rPr lang="tr-TR" dirty="0" err="1"/>
              <a:t>Procedure</a:t>
            </a:r>
            <a:r>
              <a:rPr lang="tr-TR" dirty="0"/>
              <a:t> of </a:t>
            </a:r>
            <a:r>
              <a:rPr lang="tr-TR" dirty="0" err="1"/>
              <a:t>the</a:t>
            </a:r>
            <a:r>
              <a:rPr lang="tr-TR" dirty="0"/>
              <a:t> </a:t>
            </a:r>
            <a:r>
              <a:rPr lang="tr-TR" dirty="0" err="1"/>
              <a:t>Study</a:t>
            </a:r>
            <a:r>
              <a:rPr lang="tr-TR" dirty="0"/>
              <a:t> (</a:t>
            </a:r>
            <a:r>
              <a:rPr lang="tr-TR" dirty="0" err="1"/>
              <a:t>for</a:t>
            </a:r>
            <a:r>
              <a:rPr lang="tr-TR" dirty="0"/>
              <a:t> </a:t>
            </a:r>
            <a:r>
              <a:rPr lang="tr-TR" dirty="0" err="1"/>
              <a:t>experimental</a:t>
            </a:r>
            <a:r>
              <a:rPr lang="tr-TR" dirty="0"/>
              <a:t> </a:t>
            </a:r>
            <a:r>
              <a:rPr lang="tr-TR" dirty="0" err="1"/>
              <a:t>studies</a:t>
            </a:r>
            <a:r>
              <a:rPr lang="tr-TR" dirty="0"/>
              <a:t> </a:t>
            </a:r>
            <a:r>
              <a:rPr lang="tr-TR" dirty="0" err="1"/>
              <a:t>or</a:t>
            </a:r>
            <a:r>
              <a:rPr lang="tr-TR" dirty="0"/>
              <a:t> </a:t>
            </a:r>
            <a:r>
              <a:rPr lang="tr-TR" dirty="0" err="1"/>
              <a:t>if</a:t>
            </a:r>
            <a:r>
              <a:rPr lang="tr-TR" dirty="0"/>
              <a:t> </a:t>
            </a:r>
            <a:r>
              <a:rPr lang="tr-TR" dirty="0" err="1"/>
              <a:t>needed</a:t>
            </a:r>
            <a:r>
              <a:rPr lang="tr-TR" dirty="0"/>
              <a:t>)</a:t>
            </a:r>
          </a:p>
        </p:txBody>
      </p:sp>
      <p:sp>
        <p:nvSpPr>
          <p:cNvPr id="3" name="İçerik Yer Tutucusu 2"/>
          <p:cNvSpPr>
            <a:spLocks noGrp="1"/>
          </p:cNvSpPr>
          <p:nvPr>
            <p:ph idx="1"/>
          </p:nvPr>
        </p:nvSpPr>
        <p:spPr/>
        <p:txBody>
          <a:bodyPr/>
          <a:lstStyle/>
          <a:p>
            <a:endParaRPr lang="tr-TR" dirty="0"/>
          </a:p>
          <a:p>
            <a:r>
              <a:rPr lang="tr-TR" dirty="0"/>
              <a:t>Write </a:t>
            </a:r>
            <a:r>
              <a:rPr lang="tr-TR" dirty="0" err="1"/>
              <a:t>all</a:t>
            </a:r>
            <a:r>
              <a:rPr lang="tr-TR" dirty="0"/>
              <a:t> </a:t>
            </a:r>
            <a:r>
              <a:rPr lang="tr-TR" dirty="0" err="1"/>
              <a:t>your</a:t>
            </a:r>
            <a:r>
              <a:rPr lang="tr-TR" dirty="0"/>
              <a:t> </a:t>
            </a:r>
            <a:r>
              <a:rPr lang="tr-TR" dirty="0" err="1"/>
              <a:t>steps</a:t>
            </a:r>
            <a:r>
              <a:rPr lang="tr-TR" dirty="0"/>
              <a:t> </a:t>
            </a:r>
            <a:r>
              <a:rPr lang="tr-TR" dirty="0" err="1"/>
              <a:t>one</a:t>
            </a:r>
            <a:r>
              <a:rPr lang="tr-TR" dirty="0"/>
              <a:t> </a:t>
            </a:r>
            <a:r>
              <a:rPr lang="tr-TR" dirty="0" err="1"/>
              <a:t>by</a:t>
            </a:r>
            <a:r>
              <a:rPr lang="tr-TR" dirty="0"/>
              <a:t> </a:t>
            </a:r>
            <a:r>
              <a:rPr lang="tr-TR" dirty="0" err="1"/>
              <a:t>one</a:t>
            </a:r>
            <a:r>
              <a:rPr lang="tr-TR" dirty="0"/>
              <a:t> (</a:t>
            </a:r>
            <a:r>
              <a:rPr lang="tr-TR" dirty="0" err="1"/>
              <a:t>like</a:t>
            </a:r>
            <a:r>
              <a:rPr lang="tr-TR" dirty="0"/>
              <a:t> a </a:t>
            </a:r>
            <a:r>
              <a:rPr lang="tr-TR" dirty="0" err="1"/>
              <a:t>recipe</a:t>
            </a:r>
            <a:r>
              <a:rPr lang="tr-TR" dirty="0"/>
              <a:t> </a:t>
            </a:r>
            <a:r>
              <a:rPr lang="tr-TR" dirty="0" err="1"/>
              <a:t>book</a:t>
            </a:r>
            <a:r>
              <a:rPr lang="tr-TR" dirty="0"/>
              <a:t>)</a:t>
            </a:r>
          </a:p>
          <a:p>
            <a:endParaRPr lang="tr-TR" dirty="0"/>
          </a:p>
          <a:p>
            <a:r>
              <a:rPr lang="tr-TR" dirty="0" err="1"/>
              <a:t>If</a:t>
            </a:r>
            <a:r>
              <a:rPr lang="tr-TR" dirty="0"/>
              <a:t> </a:t>
            </a:r>
            <a:r>
              <a:rPr lang="tr-TR" dirty="0" err="1"/>
              <a:t>someone</a:t>
            </a:r>
            <a:r>
              <a:rPr lang="tr-TR" dirty="0"/>
              <a:t> else </a:t>
            </a:r>
            <a:r>
              <a:rPr lang="tr-TR" dirty="0" err="1"/>
              <a:t>wants</a:t>
            </a:r>
            <a:r>
              <a:rPr lang="tr-TR" dirty="0"/>
              <a:t> </a:t>
            </a:r>
            <a:r>
              <a:rPr lang="tr-TR" dirty="0" err="1"/>
              <a:t>to</a:t>
            </a:r>
            <a:r>
              <a:rPr lang="tr-TR" dirty="0"/>
              <a:t> </a:t>
            </a:r>
            <a:r>
              <a:rPr lang="tr-TR" dirty="0" err="1"/>
              <a:t>replicate</a:t>
            </a:r>
            <a:r>
              <a:rPr lang="tr-TR" dirty="0"/>
              <a:t> </a:t>
            </a:r>
            <a:r>
              <a:rPr lang="tr-TR" dirty="0" err="1"/>
              <a:t>your</a:t>
            </a:r>
            <a:r>
              <a:rPr lang="tr-TR" dirty="0"/>
              <a:t> </a:t>
            </a:r>
            <a:r>
              <a:rPr lang="tr-TR" dirty="0" err="1"/>
              <a:t>study</a:t>
            </a:r>
            <a:r>
              <a:rPr lang="tr-TR" dirty="0"/>
              <a:t>, s/he </a:t>
            </a:r>
            <a:r>
              <a:rPr lang="tr-TR" dirty="0" err="1"/>
              <a:t>shoud</a:t>
            </a:r>
            <a:r>
              <a:rPr lang="tr-TR" dirty="0"/>
              <a:t> do it </a:t>
            </a:r>
            <a:r>
              <a:rPr lang="tr-TR" dirty="0" err="1"/>
              <a:t>reading</a:t>
            </a:r>
            <a:r>
              <a:rPr lang="tr-TR" dirty="0"/>
              <a:t> </a:t>
            </a:r>
            <a:r>
              <a:rPr lang="tr-TR" dirty="0" err="1"/>
              <a:t>this</a:t>
            </a:r>
            <a:r>
              <a:rPr lang="tr-TR" dirty="0"/>
              <a:t> </a:t>
            </a:r>
            <a:r>
              <a:rPr lang="tr-TR" dirty="0" err="1"/>
              <a:t>section</a:t>
            </a:r>
            <a:r>
              <a:rPr lang="tr-TR" dirty="0"/>
              <a:t> </a:t>
            </a:r>
            <a:r>
              <a:rPr lang="tr-TR" dirty="0" err="1"/>
              <a:t>without</a:t>
            </a:r>
            <a:r>
              <a:rPr lang="tr-TR" dirty="0"/>
              <a:t> </a:t>
            </a:r>
            <a:r>
              <a:rPr lang="tr-TR" dirty="0" err="1"/>
              <a:t>asking</a:t>
            </a:r>
            <a:r>
              <a:rPr lang="tr-TR" dirty="0"/>
              <a:t> </a:t>
            </a:r>
            <a:r>
              <a:rPr lang="tr-TR" dirty="0" err="1"/>
              <a:t>any</a:t>
            </a:r>
            <a:r>
              <a:rPr lang="tr-TR" dirty="0"/>
              <a:t> </a:t>
            </a:r>
            <a:r>
              <a:rPr lang="tr-TR" dirty="0" err="1"/>
              <a:t>further</a:t>
            </a:r>
            <a:r>
              <a:rPr lang="tr-TR" dirty="0"/>
              <a:t> </a:t>
            </a:r>
            <a:r>
              <a:rPr lang="tr-TR" dirty="0" err="1"/>
              <a:t>questions</a:t>
            </a:r>
            <a:r>
              <a:rPr lang="tr-TR" dirty="0"/>
              <a:t> </a:t>
            </a:r>
            <a:r>
              <a:rPr lang="tr-TR" dirty="0" err="1"/>
              <a:t>to</a:t>
            </a:r>
            <a:r>
              <a:rPr lang="tr-TR" dirty="0"/>
              <a:t> </a:t>
            </a:r>
            <a:r>
              <a:rPr lang="tr-TR" dirty="0" err="1"/>
              <a:t>you</a:t>
            </a:r>
            <a:endParaRPr lang="tr-TR" dirty="0"/>
          </a:p>
          <a:p>
            <a:endParaRPr lang="tr-TR" dirty="0"/>
          </a:p>
          <a:p>
            <a:r>
              <a:rPr lang="tr-TR" dirty="0"/>
              <a:t>(</a:t>
            </a:r>
            <a:r>
              <a:rPr lang="tr-TR" dirty="0" err="1"/>
              <a:t>may</a:t>
            </a:r>
            <a:r>
              <a:rPr lang="tr-TR" dirty="0"/>
              <a:t> not be </a:t>
            </a:r>
            <a:r>
              <a:rPr lang="tr-TR" dirty="0" err="1"/>
              <a:t>needed</a:t>
            </a:r>
            <a:r>
              <a:rPr lang="tr-TR" dirty="0"/>
              <a:t> </a:t>
            </a:r>
            <a:r>
              <a:rPr lang="tr-TR" dirty="0" err="1"/>
              <a:t>if</a:t>
            </a:r>
            <a:r>
              <a:rPr lang="tr-TR" dirty="0"/>
              <a:t> </a:t>
            </a:r>
            <a:r>
              <a:rPr lang="tr-TR" dirty="0" err="1"/>
              <a:t>you</a:t>
            </a:r>
            <a:r>
              <a:rPr lang="tr-TR" dirty="0"/>
              <a:t> </a:t>
            </a:r>
            <a:r>
              <a:rPr lang="tr-TR" dirty="0" err="1"/>
              <a:t>only</a:t>
            </a:r>
            <a:r>
              <a:rPr lang="tr-TR" dirty="0"/>
              <a:t> </a:t>
            </a:r>
            <a:r>
              <a:rPr lang="tr-TR" dirty="0" err="1"/>
              <a:t>applied</a:t>
            </a:r>
            <a:r>
              <a:rPr lang="tr-TR" dirty="0"/>
              <a:t> a </a:t>
            </a:r>
            <a:r>
              <a:rPr lang="tr-TR" dirty="0" err="1"/>
              <a:t>questionnaire</a:t>
            </a:r>
            <a:r>
              <a:rPr lang="tr-TR" dirty="0"/>
              <a:t>; but </a:t>
            </a:r>
            <a:r>
              <a:rPr lang="tr-TR" dirty="0" err="1"/>
              <a:t>if</a:t>
            </a:r>
            <a:r>
              <a:rPr lang="tr-TR" dirty="0"/>
              <a:t> </a:t>
            </a:r>
            <a:r>
              <a:rPr lang="tr-TR" dirty="0" err="1"/>
              <a:t>you</a:t>
            </a:r>
            <a:r>
              <a:rPr lang="tr-TR" dirty="0"/>
              <a:t> </a:t>
            </a:r>
            <a:r>
              <a:rPr lang="tr-TR" dirty="0" err="1"/>
              <a:t>used</a:t>
            </a:r>
            <a:r>
              <a:rPr lang="tr-TR" dirty="0"/>
              <a:t> an </a:t>
            </a:r>
            <a:r>
              <a:rPr lang="tr-TR" dirty="0" err="1"/>
              <a:t>experiemental</a:t>
            </a:r>
            <a:r>
              <a:rPr lang="tr-TR" dirty="0"/>
              <a:t> </a:t>
            </a:r>
            <a:r>
              <a:rPr lang="tr-TR" dirty="0" err="1"/>
              <a:t>study</a:t>
            </a:r>
            <a:r>
              <a:rPr lang="tr-TR" dirty="0"/>
              <a:t>, </a:t>
            </a:r>
            <a:r>
              <a:rPr lang="tr-TR" dirty="0" err="1"/>
              <a:t>you</a:t>
            </a:r>
            <a:r>
              <a:rPr lang="tr-TR" dirty="0"/>
              <a:t> </a:t>
            </a:r>
            <a:r>
              <a:rPr lang="tr-TR" dirty="0" err="1"/>
              <a:t>should</a:t>
            </a:r>
            <a:r>
              <a:rPr lang="tr-TR" dirty="0"/>
              <a:t> </a:t>
            </a:r>
            <a:r>
              <a:rPr lang="tr-TR" dirty="0" err="1"/>
              <a:t>write</a:t>
            </a:r>
            <a:r>
              <a:rPr lang="tr-TR"/>
              <a:t> it</a:t>
            </a:r>
            <a:r>
              <a:rPr lang="tr-TR" dirty="0"/>
              <a:t>)</a:t>
            </a:r>
          </a:p>
        </p:txBody>
      </p:sp>
    </p:spTree>
    <p:extLst>
      <p:ext uri="{BB962C8B-B14F-4D97-AF65-F5344CB8AC3E}">
        <p14:creationId xmlns:p14="http://schemas.microsoft.com/office/powerpoint/2010/main" val="534305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7620000" cy="850106"/>
          </a:xfrm>
        </p:spPr>
        <p:txBody>
          <a:bodyPr>
            <a:normAutofit fontScale="90000"/>
          </a:bodyPr>
          <a:lstStyle/>
          <a:p>
            <a:r>
              <a:rPr lang="tr-TR" sz="4000" dirty="0" err="1"/>
              <a:t>Procedure</a:t>
            </a:r>
            <a:r>
              <a:rPr lang="tr-TR" sz="4000" dirty="0"/>
              <a:t> of </a:t>
            </a:r>
            <a:r>
              <a:rPr lang="tr-TR" sz="4000" dirty="0" err="1"/>
              <a:t>the</a:t>
            </a:r>
            <a:r>
              <a:rPr lang="tr-TR" sz="4000" dirty="0"/>
              <a:t> </a:t>
            </a:r>
            <a:r>
              <a:rPr lang="tr-TR" sz="4000" dirty="0" err="1"/>
              <a:t>Study</a:t>
            </a:r>
            <a:r>
              <a:rPr lang="tr-TR" sz="4000" dirty="0"/>
              <a:t>: A </a:t>
            </a:r>
            <a:r>
              <a:rPr lang="tr-TR" sz="4000" dirty="0" err="1"/>
              <a:t>sample</a:t>
            </a:r>
            <a:br>
              <a:rPr lang="tr-TR" sz="4000" dirty="0"/>
            </a:br>
            <a:endParaRPr lang="tr-TR" sz="4000" dirty="0"/>
          </a:p>
        </p:txBody>
      </p:sp>
      <p:sp>
        <p:nvSpPr>
          <p:cNvPr id="3" name="İçerik Yer Tutucusu 2"/>
          <p:cNvSpPr>
            <a:spLocks noGrp="1"/>
          </p:cNvSpPr>
          <p:nvPr>
            <p:ph idx="1"/>
          </p:nvPr>
        </p:nvSpPr>
        <p:spPr/>
        <p:txBody>
          <a:bodyPr>
            <a:normAutofit fontScale="92500" lnSpcReduction="20000"/>
          </a:bodyPr>
          <a:lstStyle/>
          <a:p>
            <a:r>
              <a:rPr lang="tr-TR" dirty="0"/>
              <a:t>…</a:t>
            </a:r>
            <a:r>
              <a:rPr lang="en-US" dirty="0"/>
              <a:t>Firstly, the original scale was translated into Turkish by two different faculty members teaching English at </a:t>
            </a:r>
            <a:r>
              <a:rPr lang="tr-TR" dirty="0"/>
              <a:t>a u</a:t>
            </a:r>
            <a:r>
              <a:rPr lang="en-US" dirty="0" err="1"/>
              <a:t>niversity</a:t>
            </a:r>
            <a:r>
              <a:rPr lang="en-US" dirty="0"/>
              <a:t>. It is believed that “the relationship of  target language receptors to the target language text should be roughly equivalent to the relationship between the original receptors and the original text” (Nida, 1993, p. 112). Su-</a:t>
            </a:r>
            <a:r>
              <a:rPr lang="en-US" dirty="0" err="1"/>
              <a:t>ju</a:t>
            </a:r>
            <a:r>
              <a:rPr lang="en-US" dirty="0"/>
              <a:t> (2006) also adds that it is important to “render receptor words from one language to another, and caters to the receptor’s linguistic competence and cultural needs” (p. 72). Therefore, the translators were chosen cautiously as the translation should be roughly equivalent to the original text. Then, back-translation from Turkish to English was conducted by two experts in English who again teach English at </a:t>
            </a:r>
            <a:r>
              <a:rPr lang="en-US" dirty="0" err="1"/>
              <a:t>Çağ</a:t>
            </a:r>
            <a:r>
              <a:rPr lang="en-US" dirty="0"/>
              <a:t> University specialized in the field of translation language. Moreover, the opinions of two different English teachers revised the translations carefully. </a:t>
            </a:r>
            <a:endParaRPr lang="tr-TR" dirty="0"/>
          </a:p>
          <a:p>
            <a:endParaRPr lang="tr-TR" dirty="0"/>
          </a:p>
          <a:p>
            <a:endParaRPr lang="tr-TR" dirty="0"/>
          </a:p>
        </p:txBody>
      </p:sp>
    </p:spTree>
    <p:extLst>
      <p:ext uri="{BB962C8B-B14F-4D97-AF65-F5344CB8AC3E}">
        <p14:creationId xmlns:p14="http://schemas.microsoft.com/office/powerpoint/2010/main" val="3799093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Reliability</a:t>
            </a:r>
            <a:r>
              <a:rPr lang="tr-TR" dirty="0"/>
              <a:t>/</a:t>
            </a:r>
            <a:r>
              <a:rPr lang="tr-TR" dirty="0" err="1"/>
              <a:t>Validity</a:t>
            </a:r>
            <a:r>
              <a:rPr lang="tr-TR" dirty="0"/>
              <a:t> </a:t>
            </a:r>
            <a:r>
              <a:rPr lang="tr-TR" dirty="0" err="1"/>
              <a:t>Check</a:t>
            </a:r>
            <a:endParaRPr lang="tr-TR" dirty="0"/>
          </a:p>
        </p:txBody>
      </p:sp>
      <p:sp>
        <p:nvSpPr>
          <p:cNvPr id="3" name="İçerik Yer Tutucusu 2"/>
          <p:cNvSpPr>
            <a:spLocks noGrp="1"/>
          </p:cNvSpPr>
          <p:nvPr>
            <p:ph idx="1"/>
          </p:nvPr>
        </p:nvSpPr>
        <p:spPr/>
        <p:txBody>
          <a:bodyPr/>
          <a:lstStyle/>
          <a:p>
            <a:r>
              <a:rPr lang="tr-TR" dirty="0" err="1"/>
              <a:t>It</a:t>
            </a:r>
            <a:r>
              <a:rPr lang="tr-TR" dirty="0"/>
              <a:t> is </a:t>
            </a:r>
            <a:r>
              <a:rPr lang="tr-TR" dirty="0" err="1"/>
              <a:t>important</a:t>
            </a:r>
            <a:r>
              <a:rPr lang="tr-TR" dirty="0"/>
              <a:t> </a:t>
            </a:r>
            <a:r>
              <a:rPr lang="tr-TR" dirty="0" err="1"/>
              <a:t>to</a:t>
            </a:r>
            <a:r>
              <a:rPr lang="tr-TR" dirty="0"/>
              <a:t> </a:t>
            </a:r>
            <a:r>
              <a:rPr lang="tr-TR" dirty="0" err="1"/>
              <a:t>give</a:t>
            </a:r>
            <a:r>
              <a:rPr lang="tr-TR" dirty="0"/>
              <a:t> </a:t>
            </a:r>
            <a:r>
              <a:rPr lang="tr-TR" dirty="0" err="1"/>
              <a:t>the</a:t>
            </a:r>
            <a:r>
              <a:rPr lang="tr-TR" dirty="0"/>
              <a:t> </a:t>
            </a:r>
            <a:r>
              <a:rPr lang="tr-TR" dirty="0" err="1"/>
              <a:t>reliability</a:t>
            </a:r>
            <a:r>
              <a:rPr lang="tr-TR" dirty="0"/>
              <a:t> </a:t>
            </a:r>
            <a:r>
              <a:rPr lang="tr-TR" dirty="0" err="1"/>
              <a:t>and</a:t>
            </a:r>
            <a:r>
              <a:rPr lang="tr-TR" dirty="0"/>
              <a:t> </a:t>
            </a:r>
            <a:r>
              <a:rPr lang="tr-TR" dirty="0" err="1"/>
              <a:t>validity</a:t>
            </a:r>
            <a:r>
              <a:rPr lang="tr-TR" dirty="0"/>
              <a:t> </a:t>
            </a:r>
            <a:r>
              <a:rPr lang="tr-TR" dirty="0" err="1"/>
              <a:t>results</a:t>
            </a:r>
            <a:r>
              <a:rPr lang="tr-TR" dirty="0"/>
              <a:t> of </a:t>
            </a:r>
            <a:r>
              <a:rPr lang="tr-TR" dirty="0" err="1"/>
              <a:t>your</a:t>
            </a:r>
            <a:r>
              <a:rPr lang="tr-TR" dirty="0"/>
              <a:t> </a:t>
            </a:r>
            <a:r>
              <a:rPr lang="tr-TR" dirty="0" err="1"/>
              <a:t>scales</a:t>
            </a:r>
            <a:r>
              <a:rPr lang="tr-TR" dirty="0"/>
              <a:t> here (</a:t>
            </a:r>
            <a:r>
              <a:rPr lang="tr-TR" dirty="0" err="1"/>
              <a:t>e.g</a:t>
            </a:r>
            <a:r>
              <a:rPr lang="tr-TR" dirty="0"/>
              <a:t>. </a:t>
            </a:r>
            <a:r>
              <a:rPr lang="tr-TR" dirty="0" err="1"/>
              <a:t>Cronbach</a:t>
            </a:r>
            <a:r>
              <a:rPr lang="tr-TR" dirty="0"/>
              <a:t> </a:t>
            </a:r>
            <a:r>
              <a:rPr lang="tr-TR" dirty="0" err="1"/>
              <a:t>alpha</a:t>
            </a:r>
            <a:r>
              <a:rPr lang="tr-TR" dirty="0"/>
              <a:t>)</a:t>
            </a:r>
          </a:p>
          <a:p>
            <a:endParaRPr lang="tr-TR" dirty="0"/>
          </a:p>
          <a:p>
            <a:endParaRPr lang="en-US" dirty="0"/>
          </a:p>
          <a:p>
            <a:endParaRPr lang="tr-TR" dirty="0"/>
          </a:p>
          <a:p>
            <a:endParaRPr lang="tr-TR" dirty="0"/>
          </a:p>
        </p:txBody>
      </p:sp>
    </p:spTree>
    <p:extLst>
      <p:ext uri="{BB962C8B-B14F-4D97-AF65-F5344CB8AC3E}">
        <p14:creationId xmlns:p14="http://schemas.microsoft.com/office/powerpoint/2010/main" val="29956756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Reliability</a:t>
            </a:r>
            <a:r>
              <a:rPr lang="tr-TR" dirty="0"/>
              <a:t>/</a:t>
            </a:r>
            <a:r>
              <a:rPr lang="tr-TR" dirty="0" err="1"/>
              <a:t>Validity</a:t>
            </a:r>
            <a:r>
              <a:rPr lang="tr-TR" dirty="0"/>
              <a:t>: A </a:t>
            </a:r>
            <a:r>
              <a:rPr lang="tr-TR" dirty="0" err="1"/>
              <a:t>sample</a:t>
            </a:r>
            <a:endParaRPr lang="tr-TR" dirty="0"/>
          </a:p>
        </p:txBody>
      </p:sp>
      <p:sp>
        <p:nvSpPr>
          <p:cNvPr id="3" name="İçerik Yer Tutucusu 2"/>
          <p:cNvSpPr>
            <a:spLocks noGrp="1"/>
          </p:cNvSpPr>
          <p:nvPr>
            <p:ph idx="1"/>
          </p:nvPr>
        </p:nvSpPr>
        <p:spPr/>
        <p:txBody>
          <a:bodyPr>
            <a:normAutofit fontScale="92500" lnSpcReduction="20000"/>
          </a:bodyPr>
          <a:lstStyle/>
          <a:p>
            <a:r>
              <a:rPr lang="en-US" dirty="0"/>
              <a:t>In order to find out the reliability of the students’ and teachers’ questionnaires, Cronbach’s Alpha coefficient was calculated for each factor separately after the data were collected</a:t>
            </a:r>
            <a:r>
              <a:rPr lang="tr-TR" dirty="0"/>
              <a:t> (</a:t>
            </a:r>
            <a:r>
              <a:rPr lang="tr-TR" dirty="0" err="1"/>
              <a:t>see</a:t>
            </a:r>
            <a:r>
              <a:rPr lang="tr-TR" dirty="0"/>
              <a:t> </a:t>
            </a:r>
            <a:r>
              <a:rPr lang="tr-TR" dirty="0" err="1"/>
              <a:t>Table</a:t>
            </a:r>
            <a:r>
              <a:rPr lang="tr-TR" dirty="0"/>
              <a:t> 7)</a:t>
            </a:r>
            <a:r>
              <a:rPr lang="en-US" dirty="0"/>
              <a:t>. </a:t>
            </a:r>
            <a:r>
              <a:rPr lang="tr-TR" dirty="0" err="1"/>
              <a:t>Overall</a:t>
            </a:r>
            <a:r>
              <a:rPr lang="tr-TR" dirty="0"/>
              <a:t> </a:t>
            </a:r>
            <a:r>
              <a:rPr lang="tr-TR" dirty="0" err="1"/>
              <a:t>scales</a:t>
            </a:r>
            <a:r>
              <a:rPr lang="tr-TR" dirty="0"/>
              <a:t> </a:t>
            </a:r>
            <a:r>
              <a:rPr lang="tr-TR" dirty="0" err="1"/>
              <a:t>was</a:t>
            </a:r>
            <a:r>
              <a:rPr lang="tr-TR" dirty="0"/>
              <a:t> </a:t>
            </a:r>
            <a:r>
              <a:rPr lang="tr-TR" dirty="0" err="1"/>
              <a:t>accepted</a:t>
            </a:r>
            <a:r>
              <a:rPr lang="tr-TR" dirty="0"/>
              <a:t> </a:t>
            </a:r>
            <a:r>
              <a:rPr lang="tr-TR" dirty="0" err="1"/>
              <a:t>to</a:t>
            </a:r>
            <a:r>
              <a:rPr lang="tr-TR" dirty="0"/>
              <a:t> be </a:t>
            </a:r>
            <a:r>
              <a:rPr lang="tr-TR" dirty="0" err="1"/>
              <a:t>reliable</a:t>
            </a:r>
            <a:r>
              <a:rPr lang="tr-TR" dirty="0"/>
              <a:t> (r=.89 </a:t>
            </a:r>
            <a:r>
              <a:rPr lang="tr-TR" dirty="0" err="1"/>
              <a:t>for</a:t>
            </a:r>
            <a:r>
              <a:rPr lang="tr-TR" dirty="0"/>
              <a:t> </a:t>
            </a:r>
            <a:r>
              <a:rPr lang="tr-TR" dirty="0" err="1"/>
              <a:t>students</a:t>
            </a:r>
            <a:r>
              <a:rPr lang="tr-TR" dirty="0"/>
              <a:t>; r=.77 </a:t>
            </a:r>
            <a:r>
              <a:rPr lang="tr-TR" dirty="0" err="1"/>
              <a:t>for</a:t>
            </a:r>
            <a:r>
              <a:rPr lang="tr-TR" dirty="0"/>
              <a:t> </a:t>
            </a:r>
            <a:r>
              <a:rPr lang="tr-TR" dirty="0" err="1"/>
              <a:t>teachers</a:t>
            </a:r>
            <a:r>
              <a:rPr lang="tr-TR" dirty="0"/>
              <a:t>)</a:t>
            </a:r>
          </a:p>
          <a:p>
            <a:endParaRPr lang="tr-TR" dirty="0"/>
          </a:p>
          <a:p>
            <a:r>
              <a:rPr lang="en-US" dirty="0"/>
              <a:t>In validation process of the scale, </a:t>
            </a:r>
            <a:r>
              <a:rPr lang="tr-TR" dirty="0" err="1"/>
              <a:t>the</a:t>
            </a:r>
            <a:r>
              <a:rPr lang="tr-TR" dirty="0"/>
              <a:t> </a:t>
            </a:r>
            <a:r>
              <a:rPr lang="tr-TR" dirty="0" err="1"/>
              <a:t>items</a:t>
            </a:r>
            <a:r>
              <a:rPr lang="tr-TR" dirty="0"/>
              <a:t> </a:t>
            </a:r>
            <a:r>
              <a:rPr lang="en-US" dirty="0"/>
              <a:t>were subjected to Exploratory Factor Analysis (EFA) using SPSS. </a:t>
            </a:r>
            <a:r>
              <a:rPr lang="tr-TR" dirty="0"/>
              <a:t>…</a:t>
            </a:r>
            <a:r>
              <a:rPr lang="en-US" dirty="0"/>
              <a:t> The details for the variances of the components obtained in factor analysis were given in Table 4.7. According to the scree plot of the data, there were four eigenvalues for teachers and five eigenvalues for students, which showed the sharp changes in the curve. Figure 3.1 and 3.2 show the scree plot of our data.</a:t>
            </a:r>
            <a:endParaRPr lang="tr-TR" dirty="0"/>
          </a:p>
          <a:p>
            <a:endParaRPr lang="tr-TR" dirty="0"/>
          </a:p>
          <a:p>
            <a:endParaRPr lang="tr-TR" dirty="0"/>
          </a:p>
        </p:txBody>
      </p:sp>
    </p:spTree>
    <p:extLst>
      <p:ext uri="{BB962C8B-B14F-4D97-AF65-F5344CB8AC3E}">
        <p14:creationId xmlns:p14="http://schemas.microsoft.com/office/powerpoint/2010/main" val="3002424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COMPONENTS</a:t>
            </a:r>
          </a:p>
        </p:txBody>
      </p:sp>
      <p:sp>
        <p:nvSpPr>
          <p:cNvPr id="3" name="İçerik Yer Tutucusu 2"/>
          <p:cNvSpPr>
            <a:spLocks noGrp="1"/>
          </p:cNvSpPr>
          <p:nvPr>
            <p:ph idx="1"/>
          </p:nvPr>
        </p:nvSpPr>
        <p:spPr/>
        <p:txBody>
          <a:bodyPr/>
          <a:lstStyle/>
          <a:p>
            <a:r>
              <a:rPr lang="tr-TR" dirty="0" err="1"/>
              <a:t>Research</a:t>
            </a:r>
            <a:r>
              <a:rPr lang="tr-TR" dirty="0"/>
              <a:t> Design</a:t>
            </a:r>
          </a:p>
          <a:p>
            <a:r>
              <a:rPr lang="tr-TR" dirty="0" err="1"/>
              <a:t>Dependent</a:t>
            </a:r>
            <a:r>
              <a:rPr lang="tr-TR" dirty="0"/>
              <a:t>/</a:t>
            </a:r>
            <a:r>
              <a:rPr lang="tr-TR" dirty="0" err="1"/>
              <a:t>independent</a:t>
            </a:r>
            <a:r>
              <a:rPr lang="tr-TR" dirty="0"/>
              <a:t> </a:t>
            </a:r>
            <a:r>
              <a:rPr lang="tr-TR" dirty="0" err="1"/>
              <a:t>variables</a:t>
            </a:r>
            <a:r>
              <a:rPr lang="tr-TR" dirty="0"/>
              <a:t> (</a:t>
            </a:r>
            <a:r>
              <a:rPr lang="tr-TR" dirty="0" err="1"/>
              <a:t>if</a:t>
            </a:r>
            <a:r>
              <a:rPr lang="tr-TR" dirty="0"/>
              <a:t> </a:t>
            </a:r>
            <a:r>
              <a:rPr lang="tr-TR" dirty="0" err="1"/>
              <a:t>present</a:t>
            </a:r>
            <a:r>
              <a:rPr lang="tr-TR" dirty="0"/>
              <a:t>)</a:t>
            </a:r>
          </a:p>
          <a:p>
            <a:r>
              <a:rPr lang="tr-TR" dirty="0" err="1"/>
              <a:t>Participants</a:t>
            </a:r>
            <a:endParaRPr lang="tr-TR" dirty="0"/>
          </a:p>
          <a:p>
            <a:r>
              <a:rPr lang="tr-TR" dirty="0"/>
              <a:t>Instruments</a:t>
            </a:r>
          </a:p>
          <a:p>
            <a:r>
              <a:rPr lang="tr-TR" dirty="0"/>
              <a:t>Data Analysis</a:t>
            </a:r>
          </a:p>
          <a:p>
            <a:r>
              <a:rPr lang="tr-TR" dirty="0" err="1"/>
              <a:t>Procedure</a:t>
            </a:r>
            <a:r>
              <a:rPr lang="tr-TR" dirty="0"/>
              <a:t> of </a:t>
            </a:r>
            <a:r>
              <a:rPr lang="tr-TR" dirty="0" err="1"/>
              <a:t>the</a:t>
            </a:r>
            <a:r>
              <a:rPr lang="tr-TR" dirty="0"/>
              <a:t> </a:t>
            </a:r>
            <a:r>
              <a:rPr lang="tr-TR" dirty="0" err="1"/>
              <a:t>Study</a:t>
            </a:r>
            <a:r>
              <a:rPr lang="tr-TR" dirty="0"/>
              <a:t> (</a:t>
            </a:r>
            <a:r>
              <a:rPr lang="tr-TR" dirty="0" err="1"/>
              <a:t>for</a:t>
            </a:r>
            <a:r>
              <a:rPr lang="tr-TR" dirty="0"/>
              <a:t> </a:t>
            </a:r>
            <a:r>
              <a:rPr lang="tr-TR" dirty="0" err="1"/>
              <a:t>Experimental</a:t>
            </a:r>
            <a:r>
              <a:rPr lang="tr-TR" dirty="0"/>
              <a:t> </a:t>
            </a:r>
            <a:r>
              <a:rPr lang="tr-TR" dirty="0" err="1"/>
              <a:t>Studies</a:t>
            </a:r>
            <a:r>
              <a:rPr lang="tr-TR" dirty="0"/>
              <a:t>)</a:t>
            </a:r>
          </a:p>
          <a:p>
            <a:r>
              <a:rPr lang="tr-TR" dirty="0" err="1"/>
              <a:t>Reliability</a:t>
            </a:r>
            <a:r>
              <a:rPr lang="tr-TR" dirty="0"/>
              <a:t>/</a:t>
            </a:r>
            <a:r>
              <a:rPr lang="tr-TR" dirty="0" err="1"/>
              <a:t>Validity</a:t>
            </a:r>
            <a:endParaRPr lang="tr-TR" dirty="0"/>
          </a:p>
        </p:txBody>
      </p:sp>
    </p:spTree>
    <p:extLst>
      <p:ext uri="{BB962C8B-B14F-4D97-AF65-F5344CB8AC3E}">
        <p14:creationId xmlns:p14="http://schemas.microsoft.com/office/powerpoint/2010/main" val="3512023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Research</a:t>
            </a:r>
            <a:r>
              <a:rPr lang="tr-TR" dirty="0"/>
              <a:t> Design</a:t>
            </a:r>
          </a:p>
        </p:txBody>
      </p:sp>
      <p:sp>
        <p:nvSpPr>
          <p:cNvPr id="3" name="İçerik Yer Tutucusu 2"/>
          <p:cNvSpPr>
            <a:spLocks noGrp="1"/>
          </p:cNvSpPr>
          <p:nvPr>
            <p:ph idx="1"/>
          </p:nvPr>
        </p:nvSpPr>
        <p:spPr/>
        <p:txBody>
          <a:bodyPr/>
          <a:lstStyle/>
          <a:p>
            <a:r>
              <a:rPr lang="tr-TR" dirty="0" err="1"/>
              <a:t>Identify</a:t>
            </a:r>
            <a:r>
              <a:rPr lang="tr-TR" dirty="0"/>
              <a:t> </a:t>
            </a:r>
            <a:r>
              <a:rPr lang="tr-TR" dirty="0" err="1"/>
              <a:t>the</a:t>
            </a:r>
            <a:r>
              <a:rPr lang="tr-TR" dirty="0"/>
              <a:t> </a:t>
            </a:r>
            <a:r>
              <a:rPr lang="tr-TR" dirty="0" err="1"/>
              <a:t>strategy</a:t>
            </a:r>
            <a:r>
              <a:rPr lang="tr-TR" dirty="0"/>
              <a:t> of </a:t>
            </a:r>
            <a:r>
              <a:rPr lang="tr-TR" dirty="0" err="1"/>
              <a:t>method</a:t>
            </a:r>
            <a:r>
              <a:rPr lang="tr-TR" dirty="0"/>
              <a:t> </a:t>
            </a:r>
            <a:r>
              <a:rPr lang="tr-TR" dirty="0" err="1"/>
              <a:t>you</a:t>
            </a:r>
            <a:r>
              <a:rPr lang="tr-TR" dirty="0"/>
              <a:t> </a:t>
            </a:r>
            <a:r>
              <a:rPr lang="tr-TR" dirty="0" err="1"/>
              <a:t>have</a:t>
            </a:r>
            <a:r>
              <a:rPr lang="tr-TR" dirty="0"/>
              <a:t> </a:t>
            </a:r>
            <a:r>
              <a:rPr lang="tr-TR" dirty="0" err="1"/>
              <a:t>used</a:t>
            </a:r>
            <a:r>
              <a:rPr lang="tr-TR" dirty="0"/>
              <a:t>:</a:t>
            </a:r>
          </a:p>
          <a:p>
            <a:pPr lvl="1"/>
            <a:r>
              <a:rPr lang="tr-TR" dirty="0" err="1"/>
              <a:t>Descriptive</a:t>
            </a:r>
            <a:r>
              <a:rPr lang="tr-TR" dirty="0"/>
              <a:t> / </a:t>
            </a:r>
            <a:r>
              <a:rPr lang="tr-TR" dirty="0" err="1"/>
              <a:t>Survey-based</a:t>
            </a:r>
            <a:endParaRPr lang="tr-TR" dirty="0"/>
          </a:p>
          <a:p>
            <a:pPr lvl="1"/>
            <a:r>
              <a:rPr lang="tr-TR" dirty="0" err="1"/>
              <a:t>Experimental</a:t>
            </a:r>
            <a:endParaRPr lang="tr-TR" dirty="0"/>
          </a:p>
          <a:p>
            <a:pPr lvl="1"/>
            <a:r>
              <a:rPr lang="tr-TR" dirty="0" err="1"/>
              <a:t>Correlational</a:t>
            </a:r>
            <a:endParaRPr lang="tr-TR" dirty="0"/>
          </a:p>
          <a:p>
            <a:pPr lvl="1"/>
            <a:r>
              <a:rPr lang="tr-TR" dirty="0" err="1"/>
              <a:t>Causal</a:t>
            </a:r>
            <a:r>
              <a:rPr lang="tr-TR" dirty="0"/>
              <a:t>/</a:t>
            </a:r>
            <a:r>
              <a:rPr lang="tr-TR" dirty="0" err="1"/>
              <a:t>Comparative</a:t>
            </a:r>
            <a:endParaRPr lang="tr-TR" dirty="0"/>
          </a:p>
          <a:p>
            <a:pPr lvl="1"/>
            <a:r>
              <a:rPr lang="tr-TR" dirty="0" err="1"/>
              <a:t>Single-Subject</a:t>
            </a:r>
            <a:endParaRPr lang="tr-TR" dirty="0"/>
          </a:p>
          <a:p>
            <a:endParaRPr lang="tr-TR" dirty="0"/>
          </a:p>
          <a:p>
            <a:r>
              <a:rPr lang="tr-TR" dirty="0" err="1"/>
              <a:t>Describe</a:t>
            </a:r>
            <a:r>
              <a:rPr lang="tr-TR" dirty="0"/>
              <a:t> </a:t>
            </a:r>
            <a:r>
              <a:rPr lang="tr-TR" dirty="0" err="1"/>
              <a:t>the</a:t>
            </a:r>
            <a:r>
              <a:rPr lang="tr-TR" dirty="0"/>
              <a:t> </a:t>
            </a:r>
            <a:r>
              <a:rPr lang="tr-TR" dirty="0" err="1"/>
              <a:t>characteristic</a:t>
            </a:r>
            <a:r>
              <a:rPr lang="tr-TR" dirty="0"/>
              <a:t> of </a:t>
            </a:r>
            <a:r>
              <a:rPr lang="tr-TR" dirty="0" err="1"/>
              <a:t>the</a:t>
            </a:r>
            <a:r>
              <a:rPr lang="tr-TR" dirty="0"/>
              <a:t> </a:t>
            </a:r>
            <a:r>
              <a:rPr lang="tr-TR" dirty="0" err="1"/>
              <a:t>design</a:t>
            </a:r>
            <a:r>
              <a:rPr lang="tr-TR" dirty="0"/>
              <a:t>, </a:t>
            </a:r>
            <a:r>
              <a:rPr lang="tr-TR" dirty="0" err="1"/>
              <a:t>citing</a:t>
            </a:r>
            <a:r>
              <a:rPr lang="tr-TR" dirty="0"/>
              <a:t> </a:t>
            </a:r>
            <a:r>
              <a:rPr lang="tr-TR" dirty="0" err="1"/>
              <a:t>sources</a:t>
            </a:r>
            <a:r>
              <a:rPr lang="tr-TR" dirty="0"/>
              <a:t> </a:t>
            </a:r>
            <a:r>
              <a:rPr lang="tr-TR" dirty="0" err="1"/>
              <a:t>when</a:t>
            </a:r>
            <a:r>
              <a:rPr lang="tr-TR" dirty="0"/>
              <a:t> </a:t>
            </a:r>
            <a:r>
              <a:rPr lang="tr-TR" dirty="0" err="1"/>
              <a:t>needed</a:t>
            </a:r>
            <a:r>
              <a:rPr lang="tr-TR" dirty="0"/>
              <a:t>.</a:t>
            </a:r>
          </a:p>
        </p:txBody>
      </p:sp>
    </p:spTree>
    <p:extLst>
      <p:ext uri="{BB962C8B-B14F-4D97-AF65-F5344CB8AC3E}">
        <p14:creationId xmlns:p14="http://schemas.microsoft.com/office/powerpoint/2010/main" val="1266064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Research</a:t>
            </a:r>
            <a:r>
              <a:rPr lang="tr-TR" dirty="0"/>
              <a:t> Design: A </a:t>
            </a:r>
            <a:r>
              <a:rPr lang="tr-TR" dirty="0" err="1"/>
              <a:t>sample</a:t>
            </a:r>
            <a:br>
              <a:rPr lang="tr-TR" dirty="0"/>
            </a:br>
            <a:endParaRPr lang="tr-TR" dirty="0"/>
          </a:p>
        </p:txBody>
      </p:sp>
      <p:sp>
        <p:nvSpPr>
          <p:cNvPr id="3" name="İçerik Yer Tutucusu 2"/>
          <p:cNvSpPr>
            <a:spLocks noGrp="1"/>
          </p:cNvSpPr>
          <p:nvPr>
            <p:ph idx="1"/>
          </p:nvPr>
        </p:nvSpPr>
        <p:spPr>
          <a:xfrm>
            <a:off x="457200" y="1340768"/>
            <a:ext cx="7620000" cy="5060032"/>
          </a:xfrm>
        </p:spPr>
        <p:txBody>
          <a:bodyPr>
            <a:normAutofit lnSpcReduction="10000"/>
          </a:bodyPr>
          <a:lstStyle/>
          <a:p>
            <a:r>
              <a:rPr lang="en-US" dirty="0"/>
              <a:t>This study is designed as a quantitative study, aiming to understand teachers’ and students’ conceptions of assessment and the differences and similarities between their assessment practices at </a:t>
            </a:r>
            <a:r>
              <a:rPr lang="tr-TR" dirty="0"/>
              <a:t>a </a:t>
            </a:r>
            <a:r>
              <a:rPr lang="en-US" dirty="0"/>
              <a:t> Preparatory School</a:t>
            </a:r>
            <a:r>
              <a:rPr lang="tr-TR" dirty="0"/>
              <a:t> of a </a:t>
            </a:r>
            <a:r>
              <a:rPr lang="tr-TR" dirty="0" err="1"/>
              <a:t>foundation</a:t>
            </a:r>
            <a:r>
              <a:rPr lang="tr-TR" dirty="0"/>
              <a:t> </a:t>
            </a:r>
            <a:r>
              <a:rPr lang="tr-TR" dirty="0" err="1"/>
              <a:t>university</a:t>
            </a:r>
            <a:r>
              <a:rPr lang="tr-TR" dirty="0"/>
              <a:t> in </a:t>
            </a:r>
            <a:r>
              <a:rPr lang="tr-TR" dirty="0" err="1"/>
              <a:t>Turkey</a:t>
            </a:r>
            <a:r>
              <a:rPr lang="en-US" dirty="0"/>
              <a:t>. Hopkins (2000) defines quantitative research design as </a:t>
            </a:r>
            <a:r>
              <a:rPr lang="tr-TR" dirty="0"/>
              <a:t>…</a:t>
            </a:r>
            <a:r>
              <a:rPr lang="en-US" dirty="0"/>
              <a:t> According to </a:t>
            </a:r>
            <a:r>
              <a:rPr lang="en-US" dirty="0" err="1"/>
              <a:t>Dörnyei</a:t>
            </a:r>
            <a:r>
              <a:rPr lang="en-US" dirty="0"/>
              <a:t> (2003), “</a:t>
            </a:r>
            <a:r>
              <a:rPr lang="tr-TR" dirty="0"/>
              <a:t>t</a:t>
            </a:r>
            <a:r>
              <a:rPr lang="en-US" dirty="0"/>
              <a:t>he essential characteristic of quantitative research is that </a:t>
            </a:r>
            <a:r>
              <a:rPr lang="tr-TR" dirty="0"/>
              <a:t>…</a:t>
            </a:r>
          </a:p>
          <a:p>
            <a:endParaRPr lang="tr-TR" dirty="0"/>
          </a:p>
          <a:p>
            <a:r>
              <a:rPr lang="en-US" dirty="0"/>
              <a:t>Among the quantitative research methods, survey research was used in this study to investigate the teachers’ conceptions and students’ conceptions about the assessment by using the appropriate data-gathering tool. “The major purpose of all surveys is to describe the characteristics of a population” </a:t>
            </a:r>
            <a:r>
              <a:rPr lang="tr-TR" dirty="0"/>
              <a:t>(</a:t>
            </a:r>
            <a:r>
              <a:rPr lang="tr-TR" dirty="0" err="1"/>
              <a:t>Fraenkel</a:t>
            </a:r>
            <a:r>
              <a:rPr lang="tr-TR" dirty="0"/>
              <a:t>&amp; </a:t>
            </a:r>
            <a:r>
              <a:rPr lang="tr-TR" dirty="0" err="1"/>
              <a:t>Wallen</a:t>
            </a:r>
            <a:r>
              <a:rPr lang="tr-TR" dirty="0"/>
              <a:t>, 2006, p. 423). </a:t>
            </a:r>
            <a:r>
              <a:rPr lang="en-US" dirty="0"/>
              <a:t>Moreover, a cross-sectional survey was adopted in the study to find out the opinions of the participants </a:t>
            </a:r>
            <a:r>
              <a:rPr lang="tr-TR" dirty="0"/>
              <a:t>(</a:t>
            </a:r>
            <a:r>
              <a:rPr lang="tr-TR" dirty="0" err="1"/>
              <a:t>Fraenkel</a:t>
            </a:r>
            <a:r>
              <a:rPr lang="tr-TR" dirty="0"/>
              <a:t>&amp; </a:t>
            </a:r>
            <a:r>
              <a:rPr lang="tr-TR" dirty="0" err="1"/>
              <a:t>Wallen</a:t>
            </a:r>
            <a:r>
              <a:rPr lang="tr-TR" dirty="0"/>
              <a:t>, 2006) </a:t>
            </a:r>
            <a:r>
              <a:rPr lang="tr-TR" dirty="0" err="1"/>
              <a:t>through</a:t>
            </a:r>
            <a:r>
              <a:rPr lang="tr-TR" dirty="0"/>
              <a:t> </a:t>
            </a:r>
            <a:r>
              <a:rPr lang="en-US" dirty="0"/>
              <a:t>demographic information questionnaire. </a:t>
            </a:r>
            <a:endParaRPr lang="tr-TR" dirty="0"/>
          </a:p>
          <a:p>
            <a:endParaRPr lang="tr-TR" dirty="0"/>
          </a:p>
        </p:txBody>
      </p:sp>
    </p:spTree>
    <p:extLst>
      <p:ext uri="{BB962C8B-B14F-4D97-AF65-F5344CB8AC3E}">
        <p14:creationId xmlns:p14="http://schemas.microsoft.com/office/powerpoint/2010/main" val="1013247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Variables</a:t>
            </a:r>
            <a:endParaRPr lang="tr-TR" dirty="0"/>
          </a:p>
        </p:txBody>
      </p:sp>
      <p:sp>
        <p:nvSpPr>
          <p:cNvPr id="3" name="İçerik Yer Tutucusu 2"/>
          <p:cNvSpPr>
            <a:spLocks noGrp="1"/>
          </p:cNvSpPr>
          <p:nvPr>
            <p:ph idx="1"/>
          </p:nvPr>
        </p:nvSpPr>
        <p:spPr/>
        <p:txBody>
          <a:bodyPr/>
          <a:lstStyle/>
          <a:p>
            <a:endParaRPr lang="tr-TR" dirty="0"/>
          </a:p>
          <a:p>
            <a:r>
              <a:rPr lang="tr-TR" dirty="0" err="1"/>
              <a:t>Introduce</a:t>
            </a:r>
            <a:r>
              <a:rPr lang="tr-TR" dirty="0"/>
              <a:t> </a:t>
            </a:r>
            <a:r>
              <a:rPr lang="tr-TR" dirty="0" err="1"/>
              <a:t>your</a:t>
            </a:r>
            <a:r>
              <a:rPr lang="tr-TR" dirty="0"/>
              <a:t> </a:t>
            </a:r>
            <a:r>
              <a:rPr lang="tr-TR" dirty="0" err="1"/>
              <a:t>dependent</a:t>
            </a:r>
            <a:r>
              <a:rPr lang="tr-TR" dirty="0"/>
              <a:t> </a:t>
            </a:r>
            <a:r>
              <a:rPr lang="tr-TR" dirty="0" err="1"/>
              <a:t>and</a:t>
            </a:r>
            <a:r>
              <a:rPr lang="tr-TR" dirty="0"/>
              <a:t> </a:t>
            </a:r>
            <a:r>
              <a:rPr lang="tr-TR" dirty="0" err="1"/>
              <a:t>independent</a:t>
            </a:r>
            <a:r>
              <a:rPr lang="tr-TR" dirty="0"/>
              <a:t> </a:t>
            </a:r>
            <a:r>
              <a:rPr lang="tr-TR" dirty="0" err="1"/>
              <a:t>variables</a:t>
            </a:r>
            <a:r>
              <a:rPr lang="tr-TR" dirty="0"/>
              <a:t> </a:t>
            </a:r>
            <a:r>
              <a:rPr lang="tr-TR" dirty="0" err="1"/>
              <a:t>if</a:t>
            </a:r>
            <a:r>
              <a:rPr lang="tr-TR" dirty="0"/>
              <a:t> </a:t>
            </a:r>
            <a:r>
              <a:rPr lang="tr-TR" dirty="0" err="1"/>
              <a:t>you</a:t>
            </a:r>
            <a:r>
              <a:rPr lang="tr-TR" dirty="0"/>
              <a:t> </a:t>
            </a:r>
            <a:r>
              <a:rPr lang="tr-TR" dirty="0" err="1"/>
              <a:t>have</a:t>
            </a:r>
            <a:r>
              <a:rPr lang="tr-TR" dirty="0"/>
              <a:t> </a:t>
            </a:r>
            <a:r>
              <a:rPr lang="tr-TR" dirty="0" err="1"/>
              <a:t>them</a:t>
            </a:r>
            <a:endParaRPr lang="tr-TR" dirty="0"/>
          </a:p>
        </p:txBody>
      </p:sp>
    </p:spTree>
    <p:extLst>
      <p:ext uri="{BB962C8B-B14F-4D97-AF65-F5344CB8AC3E}">
        <p14:creationId xmlns:p14="http://schemas.microsoft.com/office/powerpoint/2010/main" val="102471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Variables</a:t>
            </a:r>
            <a:r>
              <a:rPr lang="tr-TR" dirty="0"/>
              <a:t>: A </a:t>
            </a:r>
            <a:r>
              <a:rPr lang="tr-TR" dirty="0" err="1"/>
              <a:t>sample</a:t>
            </a:r>
            <a:endParaRPr lang="tr-TR" dirty="0"/>
          </a:p>
        </p:txBody>
      </p:sp>
      <p:sp>
        <p:nvSpPr>
          <p:cNvPr id="3" name="İçerik Yer Tutucusu 2"/>
          <p:cNvSpPr>
            <a:spLocks noGrp="1"/>
          </p:cNvSpPr>
          <p:nvPr>
            <p:ph idx="1"/>
          </p:nvPr>
        </p:nvSpPr>
        <p:spPr/>
        <p:txBody>
          <a:bodyPr>
            <a:normAutofit fontScale="85000" lnSpcReduction="10000"/>
          </a:bodyPr>
          <a:lstStyle/>
          <a:p>
            <a:r>
              <a:rPr lang="en-US" dirty="0"/>
              <a:t>Teachers’ gender, teaching year, role, education level, department and nationality were independent variables in this study for teachers</a:t>
            </a:r>
            <a:r>
              <a:rPr lang="tr-TR" dirty="0"/>
              <a:t>…</a:t>
            </a:r>
            <a:r>
              <a:rPr lang="en-US" dirty="0"/>
              <a:t>Teachers’ department they graduated from is the other independent variable, which is used to examine the effects on teachers’ conceptions of assessment. It was a categorical variable with levels “Literature, Linguistics, Translation, ELT, Other”. </a:t>
            </a:r>
            <a:endParaRPr lang="tr-TR" dirty="0"/>
          </a:p>
          <a:p>
            <a:r>
              <a:rPr lang="en-US" dirty="0"/>
              <a:t>The first dependent variable in this study is Teachers’ Conceptions of Assessment, which has four subscales, “Improvement, School Accountability, Student Accountability, and Irrelevance”. </a:t>
            </a:r>
            <a:r>
              <a:rPr lang="tr-TR" dirty="0"/>
              <a:t> </a:t>
            </a:r>
            <a:r>
              <a:rPr lang="en-US" dirty="0"/>
              <a:t>These subscales give information about how teachers perceive assessment in their profession. The mean scores of each subscale indicate teachers’ agreement level of each conception. If the mean scores are high for each conception, it means that these groups of teachers have higher level of agreement for each conception.</a:t>
            </a:r>
            <a:endParaRPr lang="tr-TR" dirty="0"/>
          </a:p>
          <a:p>
            <a:endParaRPr lang="tr-TR" dirty="0"/>
          </a:p>
        </p:txBody>
      </p:sp>
    </p:spTree>
    <p:extLst>
      <p:ext uri="{BB962C8B-B14F-4D97-AF65-F5344CB8AC3E}">
        <p14:creationId xmlns:p14="http://schemas.microsoft.com/office/powerpoint/2010/main" val="2697761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Participants</a:t>
            </a:r>
            <a:endParaRPr lang="tr-TR" dirty="0"/>
          </a:p>
        </p:txBody>
      </p:sp>
      <p:sp>
        <p:nvSpPr>
          <p:cNvPr id="3" name="İçerik Yer Tutucusu 2"/>
          <p:cNvSpPr>
            <a:spLocks noGrp="1"/>
          </p:cNvSpPr>
          <p:nvPr>
            <p:ph idx="1"/>
          </p:nvPr>
        </p:nvSpPr>
        <p:spPr/>
        <p:txBody>
          <a:bodyPr/>
          <a:lstStyle/>
          <a:p>
            <a:endParaRPr lang="tr-TR" dirty="0"/>
          </a:p>
          <a:p>
            <a:r>
              <a:rPr lang="tr-TR" dirty="0"/>
              <a:t>Write </a:t>
            </a:r>
            <a:r>
              <a:rPr lang="tr-TR" dirty="0" err="1"/>
              <a:t>who</a:t>
            </a:r>
            <a:r>
              <a:rPr lang="tr-TR" dirty="0"/>
              <a:t> </a:t>
            </a:r>
            <a:r>
              <a:rPr lang="tr-TR" dirty="0" err="1"/>
              <a:t>your</a:t>
            </a:r>
            <a:r>
              <a:rPr lang="tr-TR" dirty="0"/>
              <a:t> </a:t>
            </a:r>
            <a:r>
              <a:rPr lang="tr-TR" dirty="0" err="1"/>
              <a:t>participants</a:t>
            </a:r>
            <a:r>
              <a:rPr lang="tr-TR" dirty="0"/>
              <a:t> </a:t>
            </a:r>
            <a:r>
              <a:rPr lang="tr-TR" dirty="0" err="1"/>
              <a:t>are</a:t>
            </a:r>
            <a:endParaRPr lang="tr-TR" dirty="0"/>
          </a:p>
          <a:p>
            <a:r>
              <a:rPr lang="tr-TR" dirty="0" err="1"/>
              <a:t>Give</a:t>
            </a:r>
            <a:r>
              <a:rPr lang="tr-TR" dirty="0"/>
              <a:t> </a:t>
            </a:r>
            <a:r>
              <a:rPr lang="tr-TR" dirty="0" err="1"/>
              <a:t>info</a:t>
            </a:r>
            <a:r>
              <a:rPr lang="tr-TR" dirty="0"/>
              <a:t> </a:t>
            </a:r>
            <a:r>
              <a:rPr lang="tr-TR" dirty="0" err="1"/>
              <a:t>about</a:t>
            </a:r>
            <a:r>
              <a:rPr lang="tr-TR" dirty="0"/>
              <a:t> </a:t>
            </a:r>
            <a:r>
              <a:rPr lang="tr-TR" dirty="0" err="1"/>
              <a:t>the</a:t>
            </a:r>
            <a:r>
              <a:rPr lang="tr-TR" dirty="0"/>
              <a:t> </a:t>
            </a:r>
            <a:r>
              <a:rPr lang="tr-TR" dirty="0" err="1"/>
              <a:t>sampling</a:t>
            </a:r>
            <a:r>
              <a:rPr lang="tr-TR" dirty="0"/>
              <a:t> </a:t>
            </a:r>
            <a:r>
              <a:rPr lang="tr-TR" dirty="0" err="1"/>
              <a:t>method</a:t>
            </a:r>
            <a:r>
              <a:rPr lang="tr-TR" dirty="0"/>
              <a:t> </a:t>
            </a:r>
            <a:r>
              <a:rPr lang="tr-TR" dirty="0" err="1"/>
              <a:t>that</a:t>
            </a:r>
            <a:r>
              <a:rPr lang="tr-TR" dirty="0"/>
              <a:t> </a:t>
            </a:r>
            <a:r>
              <a:rPr lang="tr-TR" dirty="0" err="1"/>
              <a:t>you</a:t>
            </a:r>
            <a:r>
              <a:rPr lang="tr-TR" dirty="0"/>
              <a:t> </a:t>
            </a:r>
            <a:r>
              <a:rPr lang="tr-TR" dirty="0" err="1"/>
              <a:t>used</a:t>
            </a:r>
            <a:r>
              <a:rPr lang="tr-TR" dirty="0"/>
              <a:t>, </a:t>
            </a:r>
            <a:r>
              <a:rPr lang="tr-TR" dirty="0" err="1"/>
              <a:t>giving</a:t>
            </a:r>
            <a:r>
              <a:rPr lang="tr-TR" dirty="0"/>
              <a:t> </a:t>
            </a:r>
            <a:r>
              <a:rPr lang="tr-TR" dirty="0" err="1"/>
              <a:t>details</a:t>
            </a:r>
            <a:r>
              <a:rPr lang="tr-TR" dirty="0"/>
              <a:t> </a:t>
            </a:r>
            <a:r>
              <a:rPr lang="tr-TR" dirty="0" err="1"/>
              <a:t>about</a:t>
            </a:r>
            <a:r>
              <a:rPr lang="tr-TR" dirty="0"/>
              <a:t> </a:t>
            </a:r>
            <a:r>
              <a:rPr lang="tr-TR" dirty="0" err="1"/>
              <a:t>sampling</a:t>
            </a:r>
            <a:r>
              <a:rPr lang="tr-TR" dirty="0"/>
              <a:t> </a:t>
            </a:r>
            <a:r>
              <a:rPr lang="tr-TR" dirty="0" err="1"/>
              <a:t>procedures</a:t>
            </a:r>
            <a:r>
              <a:rPr lang="tr-TR" dirty="0"/>
              <a:t> (</a:t>
            </a:r>
            <a:r>
              <a:rPr lang="tr-TR" dirty="0" err="1"/>
              <a:t>random</a:t>
            </a:r>
            <a:r>
              <a:rPr lang="tr-TR" dirty="0"/>
              <a:t>/</a:t>
            </a:r>
            <a:r>
              <a:rPr lang="tr-TR" dirty="0" err="1"/>
              <a:t>non-random</a:t>
            </a:r>
            <a:r>
              <a:rPr lang="tr-TR" dirty="0"/>
              <a:t>; </a:t>
            </a:r>
            <a:r>
              <a:rPr lang="tr-TR" dirty="0" err="1"/>
              <a:t>type</a:t>
            </a:r>
            <a:r>
              <a:rPr lang="tr-TR" dirty="0"/>
              <a:t> of </a:t>
            </a:r>
            <a:r>
              <a:rPr lang="tr-TR" dirty="0" err="1"/>
              <a:t>random</a:t>
            </a:r>
            <a:r>
              <a:rPr lang="tr-TR" dirty="0"/>
              <a:t>/</a:t>
            </a:r>
            <a:r>
              <a:rPr lang="tr-TR" dirty="0" err="1"/>
              <a:t>non-random</a:t>
            </a:r>
            <a:r>
              <a:rPr lang="tr-TR" dirty="0"/>
              <a:t>)</a:t>
            </a:r>
          </a:p>
          <a:p>
            <a:r>
              <a:rPr lang="tr-TR" dirty="0" err="1"/>
              <a:t>Give</a:t>
            </a:r>
            <a:r>
              <a:rPr lang="tr-TR" dirty="0"/>
              <a:t> </a:t>
            </a:r>
            <a:r>
              <a:rPr lang="tr-TR" dirty="0" err="1"/>
              <a:t>demographic</a:t>
            </a:r>
            <a:r>
              <a:rPr lang="tr-TR" dirty="0"/>
              <a:t> </a:t>
            </a:r>
            <a:r>
              <a:rPr lang="tr-TR" dirty="0" err="1"/>
              <a:t>information</a:t>
            </a:r>
            <a:r>
              <a:rPr lang="tr-TR" dirty="0"/>
              <a:t> </a:t>
            </a:r>
            <a:r>
              <a:rPr lang="tr-TR" dirty="0" err="1"/>
              <a:t>such</a:t>
            </a:r>
            <a:r>
              <a:rPr lang="tr-TR" dirty="0"/>
              <a:t> as </a:t>
            </a:r>
            <a:r>
              <a:rPr lang="tr-TR" dirty="0" err="1"/>
              <a:t>age</a:t>
            </a:r>
            <a:r>
              <a:rPr lang="tr-TR" dirty="0"/>
              <a:t>, </a:t>
            </a:r>
            <a:r>
              <a:rPr lang="tr-TR" dirty="0" err="1"/>
              <a:t>gender</a:t>
            </a:r>
            <a:r>
              <a:rPr lang="tr-TR" dirty="0"/>
              <a:t>, …</a:t>
            </a:r>
          </a:p>
          <a:p>
            <a:r>
              <a:rPr lang="tr-TR" dirty="0"/>
              <a:t>Write how </a:t>
            </a:r>
            <a:r>
              <a:rPr lang="tr-TR" dirty="0" err="1"/>
              <a:t>you</a:t>
            </a:r>
            <a:r>
              <a:rPr lang="tr-TR" dirty="0"/>
              <a:t> </a:t>
            </a:r>
            <a:r>
              <a:rPr lang="tr-TR" dirty="0" err="1"/>
              <a:t>got</a:t>
            </a:r>
            <a:r>
              <a:rPr lang="tr-TR" dirty="0"/>
              <a:t> </a:t>
            </a:r>
            <a:r>
              <a:rPr lang="tr-TR" dirty="0" err="1"/>
              <a:t>permission</a:t>
            </a:r>
            <a:r>
              <a:rPr lang="tr-TR" dirty="0"/>
              <a:t> </a:t>
            </a:r>
            <a:r>
              <a:rPr lang="tr-TR" dirty="0" err="1"/>
              <a:t>from</a:t>
            </a:r>
            <a:r>
              <a:rPr lang="tr-TR" dirty="0"/>
              <a:t> </a:t>
            </a:r>
            <a:r>
              <a:rPr lang="tr-TR" dirty="0" err="1"/>
              <a:t>the</a:t>
            </a:r>
            <a:r>
              <a:rPr lang="tr-TR" dirty="0"/>
              <a:t> </a:t>
            </a:r>
            <a:r>
              <a:rPr lang="tr-TR" dirty="0" err="1"/>
              <a:t>participants</a:t>
            </a:r>
            <a:r>
              <a:rPr lang="tr-TR" dirty="0"/>
              <a:t>  </a:t>
            </a:r>
            <a:r>
              <a:rPr lang="tr-TR" dirty="0" err="1"/>
              <a:t>and</a:t>
            </a:r>
            <a:r>
              <a:rPr lang="tr-TR" dirty="0"/>
              <a:t>/</a:t>
            </a:r>
            <a:r>
              <a:rPr lang="tr-TR" dirty="0" err="1"/>
              <a:t>or</a:t>
            </a:r>
            <a:r>
              <a:rPr lang="tr-TR" dirty="0"/>
              <a:t> </a:t>
            </a:r>
            <a:r>
              <a:rPr lang="tr-TR" dirty="0" err="1"/>
              <a:t>the</a:t>
            </a:r>
            <a:r>
              <a:rPr lang="tr-TR" dirty="0"/>
              <a:t> </a:t>
            </a:r>
            <a:r>
              <a:rPr lang="tr-TR" dirty="0" err="1"/>
              <a:t>aministration</a:t>
            </a:r>
            <a:r>
              <a:rPr lang="tr-TR" dirty="0"/>
              <a:t>: </a:t>
            </a:r>
            <a:r>
              <a:rPr lang="tr-TR" dirty="0" err="1"/>
              <a:t>mention</a:t>
            </a:r>
            <a:r>
              <a:rPr lang="tr-TR" dirty="0"/>
              <a:t> </a:t>
            </a:r>
            <a:r>
              <a:rPr lang="tr-TR" dirty="0" err="1"/>
              <a:t>the</a:t>
            </a:r>
            <a:r>
              <a:rPr lang="tr-TR" dirty="0"/>
              <a:t> </a:t>
            </a:r>
            <a:r>
              <a:rPr lang="tr-TR" dirty="0" err="1"/>
              <a:t>consent</a:t>
            </a:r>
            <a:r>
              <a:rPr lang="tr-TR" dirty="0"/>
              <a:t> form here </a:t>
            </a:r>
            <a:r>
              <a:rPr lang="tr-TR" dirty="0" err="1"/>
              <a:t>and</a:t>
            </a:r>
            <a:r>
              <a:rPr lang="tr-TR" dirty="0"/>
              <a:t> </a:t>
            </a:r>
            <a:r>
              <a:rPr lang="tr-TR" dirty="0" err="1"/>
              <a:t>attach</a:t>
            </a:r>
            <a:r>
              <a:rPr lang="tr-TR" dirty="0"/>
              <a:t> it at </a:t>
            </a:r>
            <a:r>
              <a:rPr lang="tr-TR" dirty="0" err="1"/>
              <a:t>the</a:t>
            </a:r>
            <a:r>
              <a:rPr lang="tr-TR" dirty="0"/>
              <a:t> </a:t>
            </a:r>
            <a:r>
              <a:rPr lang="tr-TR" dirty="0" err="1"/>
              <a:t>end</a:t>
            </a:r>
            <a:r>
              <a:rPr lang="tr-TR" dirty="0"/>
              <a:t> as </a:t>
            </a:r>
            <a:r>
              <a:rPr lang="tr-TR" dirty="0" err="1"/>
              <a:t>attachment</a:t>
            </a:r>
            <a:endParaRPr lang="tr-TR" dirty="0"/>
          </a:p>
        </p:txBody>
      </p:sp>
    </p:spTree>
    <p:extLst>
      <p:ext uri="{BB962C8B-B14F-4D97-AF65-F5344CB8AC3E}">
        <p14:creationId xmlns:p14="http://schemas.microsoft.com/office/powerpoint/2010/main" val="2331440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Participants</a:t>
            </a:r>
            <a:r>
              <a:rPr lang="tr-TR" dirty="0"/>
              <a:t>: A </a:t>
            </a:r>
            <a:r>
              <a:rPr lang="tr-TR" dirty="0" err="1"/>
              <a:t>sample</a:t>
            </a:r>
            <a:br>
              <a:rPr lang="tr-TR" dirty="0"/>
            </a:br>
            <a:r>
              <a:rPr lang="tr-TR" sz="1200" dirty="0" err="1">
                <a:solidFill>
                  <a:srgbClr val="675E47"/>
                </a:solidFill>
              </a:rPr>
              <a:t>taken</a:t>
            </a:r>
            <a:r>
              <a:rPr lang="tr-TR" sz="1200" dirty="0">
                <a:solidFill>
                  <a:srgbClr val="675E47"/>
                </a:solidFill>
              </a:rPr>
              <a:t> </a:t>
            </a:r>
            <a:r>
              <a:rPr lang="tr-TR" sz="1200" dirty="0" err="1">
                <a:solidFill>
                  <a:srgbClr val="675E47"/>
                </a:solidFill>
              </a:rPr>
              <a:t>from</a:t>
            </a:r>
            <a:r>
              <a:rPr lang="tr-TR" sz="1200" dirty="0">
                <a:solidFill>
                  <a:srgbClr val="675E47"/>
                </a:solidFill>
              </a:rPr>
              <a:t> </a:t>
            </a:r>
            <a:br>
              <a:rPr lang="tr-TR" sz="1200" dirty="0">
                <a:solidFill>
                  <a:srgbClr val="675E47"/>
                </a:solidFill>
              </a:rPr>
            </a:br>
            <a:r>
              <a:rPr lang="tr-TR" sz="1200" dirty="0">
                <a:solidFill>
                  <a:srgbClr val="675E47"/>
                </a:solidFill>
              </a:rPr>
              <a:t>Çınar,, G. (2014). </a:t>
            </a:r>
            <a:r>
              <a:rPr lang="tr-TR" sz="1200" dirty="0" err="1">
                <a:solidFill>
                  <a:srgbClr val="675E47"/>
                </a:solidFill>
              </a:rPr>
              <a:t>The</a:t>
            </a:r>
            <a:r>
              <a:rPr lang="tr-TR" sz="1200" dirty="0">
                <a:solidFill>
                  <a:srgbClr val="675E47"/>
                </a:solidFill>
              </a:rPr>
              <a:t> </a:t>
            </a:r>
            <a:r>
              <a:rPr lang="tr-TR" sz="1200" dirty="0" err="1">
                <a:solidFill>
                  <a:srgbClr val="675E47"/>
                </a:solidFill>
              </a:rPr>
              <a:t>eEfect</a:t>
            </a:r>
            <a:r>
              <a:rPr lang="tr-TR" sz="1200" dirty="0">
                <a:solidFill>
                  <a:srgbClr val="675E47"/>
                </a:solidFill>
              </a:rPr>
              <a:t> of Peer Feedback on EFL </a:t>
            </a:r>
            <a:r>
              <a:rPr lang="tr-TR" sz="1200" dirty="0" err="1">
                <a:solidFill>
                  <a:srgbClr val="675E47"/>
                </a:solidFill>
              </a:rPr>
              <a:t>Students</a:t>
            </a:r>
            <a:r>
              <a:rPr lang="tr-TR" sz="1200" dirty="0">
                <a:solidFill>
                  <a:srgbClr val="675E47"/>
                </a:solidFill>
              </a:rPr>
              <a:t>’ </a:t>
            </a:r>
            <a:r>
              <a:rPr lang="tr-TR" sz="1200" dirty="0" err="1">
                <a:solidFill>
                  <a:srgbClr val="675E47"/>
                </a:solidFill>
              </a:rPr>
              <a:t>Writing</a:t>
            </a:r>
            <a:r>
              <a:rPr lang="tr-TR" sz="1200" dirty="0">
                <a:solidFill>
                  <a:srgbClr val="675E47"/>
                </a:solidFill>
              </a:rPr>
              <a:t> </a:t>
            </a:r>
            <a:r>
              <a:rPr lang="tr-TR" sz="1200" dirty="0" err="1">
                <a:solidFill>
                  <a:srgbClr val="675E47"/>
                </a:solidFill>
              </a:rPr>
              <a:t>Anxiety</a:t>
            </a:r>
            <a:r>
              <a:rPr lang="tr-TR" sz="1200" dirty="0">
                <a:solidFill>
                  <a:srgbClr val="675E47"/>
                </a:solidFill>
              </a:rPr>
              <a:t> </a:t>
            </a:r>
            <a:r>
              <a:rPr lang="tr-TR" sz="1200" dirty="0" err="1">
                <a:solidFill>
                  <a:srgbClr val="675E47"/>
                </a:solidFill>
              </a:rPr>
              <a:t>and</a:t>
            </a:r>
            <a:r>
              <a:rPr lang="tr-TR" sz="1200" dirty="0">
                <a:solidFill>
                  <a:srgbClr val="675E47"/>
                </a:solidFill>
              </a:rPr>
              <a:t> </a:t>
            </a:r>
            <a:r>
              <a:rPr lang="tr-TR" sz="1200" dirty="0" err="1">
                <a:solidFill>
                  <a:srgbClr val="675E47"/>
                </a:solidFill>
              </a:rPr>
              <a:t>their</a:t>
            </a:r>
            <a:r>
              <a:rPr lang="tr-TR" sz="1200" dirty="0">
                <a:solidFill>
                  <a:srgbClr val="675E47"/>
                </a:solidFill>
              </a:rPr>
              <a:t> </a:t>
            </a:r>
            <a:r>
              <a:rPr lang="tr-TR" sz="1200" dirty="0" err="1">
                <a:solidFill>
                  <a:srgbClr val="675E47"/>
                </a:solidFill>
              </a:rPr>
              <a:t>Perceptions</a:t>
            </a:r>
            <a:r>
              <a:rPr lang="tr-TR" sz="1200" dirty="0">
                <a:solidFill>
                  <a:srgbClr val="675E47"/>
                </a:solidFill>
              </a:rPr>
              <a:t> </a:t>
            </a:r>
            <a:r>
              <a:rPr lang="tr-TR" sz="1200" dirty="0" err="1">
                <a:solidFill>
                  <a:srgbClr val="675E47"/>
                </a:solidFill>
              </a:rPr>
              <a:t>about</a:t>
            </a:r>
            <a:r>
              <a:rPr lang="tr-TR" sz="1200" dirty="0">
                <a:solidFill>
                  <a:srgbClr val="675E47"/>
                </a:solidFill>
              </a:rPr>
              <a:t>  </a:t>
            </a:r>
            <a:r>
              <a:rPr lang="tr-TR" sz="1200" dirty="0" err="1">
                <a:solidFill>
                  <a:srgbClr val="675E47"/>
                </a:solidFill>
              </a:rPr>
              <a:t>the</a:t>
            </a:r>
            <a:r>
              <a:rPr lang="tr-TR" sz="1200" dirty="0">
                <a:solidFill>
                  <a:srgbClr val="675E47"/>
                </a:solidFill>
              </a:rPr>
              <a:t> </a:t>
            </a:r>
            <a:r>
              <a:rPr lang="tr-TR" sz="1200" dirty="0" err="1">
                <a:solidFill>
                  <a:srgbClr val="675E47"/>
                </a:solidFill>
              </a:rPr>
              <a:t>Use</a:t>
            </a:r>
            <a:r>
              <a:rPr lang="tr-TR" sz="1200" dirty="0">
                <a:solidFill>
                  <a:srgbClr val="675E47"/>
                </a:solidFill>
              </a:rPr>
              <a:t> of Peer Feedback in </a:t>
            </a:r>
            <a:r>
              <a:rPr lang="tr-TR" sz="1200" dirty="0" err="1">
                <a:solidFill>
                  <a:srgbClr val="675E47"/>
                </a:solidFill>
              </a:rPr>
              <a:t>Writing</a:t>
            </a:r>
            <a:r>
              <a:rPr lang="tr-TR" sz="1200" dirty="0">
                <a:solidFill>
                  <a:srgbClr val="675E47"/>
                </a:solidFill>
              </a:rPr>
              <a:t> </a:t>
            </a:r>
            <a:r>
              <a:rPr lang="tr-TR" sz="1200" dirty="0" err="1">
                <a:solidFill>
                  <a:srgbClr val="675E47"/>
                </a:solidFill>
              </a:rPr>
              <a:t>Classes</a:t>
            </a:r>
            <a:r>
              <a:rPr lang="tr-TR" sz="1200" dirty="0">
                <a:solidFill>
                  <a:srgbClr val="675E47"/>
                </a:solidFill>
              </a:rPr>
              <a:t>. (</a:t>
            </a:r>
            <a:r>
              <a:rPr lang="tr-TR" sz="1200" dirty="0" err="1">
                <a:solidFill>
                  <a:srgbClr val="675E47"/>
                </a:solidFill>
              </a:rPr>
              <a:t>Unpublished</a:t>
            </a:r>
            <a:r>
              <a:rPr lang="tr-TR" sz="1200" dirty="0">
                <a:solidFill>
                  <a:srgbClr val="675E47"/>
                </a:solidFill>
              </a:rPr>
              <a:t> M.A. </a:t>
            </a:r>
            <a:r>
              <a:rPr lang="tr-TR" sz="1200" dirty="0" err="1">
                <a:solidFill>
                  <a:srgbClr val="675E47"/>
                </a:solidFill>
              </a:rPr>
              <a:t>Thesis</a:t>
            </a:r>
            <a:r>
              <a:rPr lang="tr-TR" sz="1200" dirty="0">
                <a:solidFill>
                  <a:srgbClr val="675E47"/>
                </a:solidFill>
              </a:rPr>
              <a:t>). Çağ </a:t>
            </a:r>
            <a:r>
              <a:rPr lang="tr-TR" sz="1200" dirty="0" err="1">
                <a:solidFill>
                  <a:srgbClr val="675E47"/>
                </a:solidFill>
              </a:rPr>
              <a:t>University</a:t>
            </a:r>
            <a:r>
              <a:rPr lang="tr-TR" sz="1200" dirty="0">
                <a:solidFill>
                  <a:srgbClr val="675E47"/>
                </a:solidFill>
              </a:rPr>
              <a:t>, Mersin.</a:t>
            </a:r>
            <a:endParaRPr lang="tr-TR" dirty="0"/>
          </a:p>
        </p:txBody>
      </p:sp>
      <p:sp>
        <p:nvSpPr>
          <p:cNvPr id="3" name="İçerik Yer Tutucusu 2"/>
          <p:cNvSpPr>
            <a:spLocks noGrp="1"/>
          </p:cNvSpPr>
          <p:nvPr>
            <p:ph idx="1"/>
          </p:nvPr>
        </p:nvSpPr>
        <p:spPr/>
        <p:txBody>
          <a:bodyPr>
            <a:normAutofit fontScale="92500" lnSpcReduction="20000"/>
          </a:bodyPr>
          <a:lstStyle/>
          <a:p>
            <a:r>
              <a:rPr lang="en-US" dirty="0"/>
              <a:t>Although the number of the participants in this study was expected to be 18, two of them did not want to participate in the study. Thus, the total number of the participants was decreased to 16, eleven of whom were female students and five of whom were male students. The participants were students at one of the English preparatory department of a university in Turkey. Their level of English was intermediate, which was determined by a placement and proficiency exam organized and done by the Testing Office of the department. These students were in their first term and took courses such as Reading and Writing, Listening and Speaking, Expansive Reading, Applied Linguistic Skills in which group work is expected to apply excessively, and lab classes. The students were selected by taking into account the fact that they were the-would-be doctors who are going to need English throughout their career pathway. </a:t>
            </a:r>
            <a:endParaRPr lang="tr-TR" dirty="0"/>
          </a:p>
          <a:p>
            <a:endParaRPr lang="tr-TR" dirty="0"/>
          </a:p>
        </p:txBody>
      </p:sp>
    </p:spTree>
    <p:extLst>
      <p:ext uri="{BB962C8B-B14F-4D97-AF65-F5344CB8AC3E}">
        <p14:creationId xmlns:p14="http://schemas.microsoft.com/office/powerpoint/2010/main" val="2581331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Consent</a:t>
            </a:r>
            <a:r>
              <a:rPr lang="tr-TR" dirty="0"/>
              <a:t> form </a:t>
            </a:r>
            <a:r>
              <a:rPr lang="tr-TR" dirty="0" err="1"/>
              <a:t>sample</a:t>
            </a:r>
            <a:endParaRPr lang="tr-TR"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548191"/>
            <a:ext cx="6537077" cy="4464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59760492"/>
      </p:ext>
    </p:extLst>
  </p:cSld>
  <p:clrMapOvr>
    <a:masterClrMapping/>
  </p:clrMapOvr>
</p:sld>
</file>

<file path=ppt/theme/theme1.xml><?xml version="1.0" encoding="utf-8"?>
<a:theme xmlns:a="http://schemas.openxmlformats.org/drawingml/2006/main" name="Kırp">
  <a:themeElements>
    <a:clrScheme name="Kır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Kır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ır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kırpılmış</Template>
  <TotalTime>169</TotalTime>
  <Words>1465</Words>
  <Application>Microsoft Office PowerPoint</Application>
  <PresentationFormat>Ekran Gösterisi (4:3)</PresentationFormat>
  <Paragraphs>72</Paragraphs>
  <Slides>17</Slides>
  <Notes>0</Notes>
  <HiddenSlides>0</HiddenSlides>
  <MMClips>0</MMClips>
  <ScaleCrop>false</ScaleCrop>
  <HeadingPairs>
    <vt:vector size="6" baseType="variant">
      <vt:variant>
        <vt:lpstr>Kullanılan Yazı Tipleri</vt:lpstr>
      </vt:variant>
      <vt:variant>
        <vt:i4>1</vt:i4>
      </vt:variant>
      <vt:variant>
        <vt:lpstr>Tema</vt:lpstr>
      </vt:variant>
      <vt:variant>
        <vt:i4>1</vt:i4>
      </vt:variant>
      <vt:variant>
        <vt:lpstr>Slayt Başlıkları</vt:lpstr>
      </vt:variant>
      <vt:variant>
        <vt:i4>17</vt:i4>
      </vt:variant>
    </vt:vector>
  </HeadingPairs>
  <TitlesOfParts>
    <vt:vector size="19" baseType="lpstr">
      <vt:lpstr>Franklin Gothic Book</vt:lpstr>
      <vt:lpstr>Kırp</vt:lpstr>
      <vt:lpstr>WrItIng Methodology SectIon  (QuantItatIve Research)</vt:lpstr>
      <vt:lpstr>COMPONENTS</vt:lpstr>
      <vt:lpstr>Research Design</vt:lpstr>
      <vt:lpstr>Research Design: A sample </vt:lpstr>
      <vt:lpstr>Variables</vt:lpstr>
      <vt:lpstr>Variables: A sample</vt:lpstr>
      <vt:lpstr>Participants</vt:lpstr>
      <vt:lpstr>Participants: A sample taken from  Çınar,, G. (2014). The eEfect of Peer Feedback on EFL Students’ Writing Anxiety and their Perceptions about  the Use of Peer Feedback in Writing Classes. (Unpublished M.A. Thesis). Çağ University, Mersin.</vt:lpstr>
      <vt:lpstr>Consent form sample</vt:lpstr>
      <vt:lpstr>Instruments</vt:lpstr>
      <vt:lpstr>Instruments: A sample </vt:lpstr>
      <vt:lpstr>Data Analysis</vt:lpstr>
      <vt:lpstr>Data Analysis: A sample </vt:lpstr>
      <vt:lpstr>Procedure of the Study (for experimental studies or if needed)</vt:lpstr>
      <vt:lpstr>Procedure of the Study: A sample </vt:lpstr>
      <vt:lpstr>Reliability/Validity Check</vt:lpstr>
      <vt:lpstr>Reliability/Validity: A sample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Methodology Section  (Qualitative Research)</dc:title>
  <dc:creator>Sony</dc:creator>
  <cp:lastModifiedBy>Sehnaz Sahinkarakas</cp:lastModifiedBy>
  <cp:revision>20</cp:revision>
  <dcterms:created xsi:type="dcterms:W3CDTF">2015-12-14T08:08:16Z</dcterms:created>
  <dcterms:modified xsi:type="dcterms:W3CDTF">2025-04-29T13:57:06Z</dcterms:modified>
</cp:coreProperties>
</file>