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64" r:id="rId2"/>
    <p:sldId id="267" r:id="rId3"/>
    <p:sldId id="268" r:id="rId4"/>
    <p:sldId id="269" r:id="rId5"/>
    <p:sldId id="270" r:id="rId6"/>
    <p:sldId id="266" r:id="rId7"/>
    <p:sldId id="271" r:id="rId8"/>
    <p:sldId id="272" r:id="rId9"/>
    <p:sldId id="273" r:id="rId10"/>
    <p:sldId id="274" r:id="rId11"/>
    <p:sldId id="276" r:id="rId12"/>
    <p:sldId id="275" r:id="rId13"/>
    <p:sldId id="277" r:id="rId14"/>
    <p:sldId id="278" r:id="rId15"/>
    <p:sldId id="257" r:id="rId16"/>
    <p:sldId id="280" r:id="rId17"/>
    <p:sldId id="279" r:id="rId18"/>
    <p:sldId id="288" r:id="rId19"/>
    <p:sldId id="289" r:id="rId20"/>
    <p:sldId id="290" r:id="rId21"/>
    <p:sldId id="291" r:id="rId22"/>
    <p:sldId id="259" r:id="rId23"/>
    <p:sldId id="294" r:id="rId24"/>
    <p:sldId id="293" r:id="rId25"/>
    <p:sldId id="260" r:id="rId26"/>
    <p:sldId id="292" r:id="rId27"/>
    <p:sldId id="261" r:id="rId28"/>
    <p:sldId id="256" r:id="rId29"/>
    <p:sldId id="285" r:id="rId30"/>
    <p:sldId id="287" r:id="rId31"/>
    <p:sldId id="286" r:id="rId32"/>
    <p:sldId id="283" r:id="rId33"/>
    <p:sldId id="263" r:id="rId34"/>
    <p:sldId id="282" r:id="rId35"/>
    <p:sldId id="262"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12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8D4257-CFD2-4B5A-9794-05F58E711C60}" type="datetimeFigureOut">
              <a:rPr lang="tr-TR" smtClean="0"/>
              <a:t>26.04.2021</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924E45-23D1-43D1-B133-D592DFFD6C8E}" type="slidenum">
              <a:rPr lang="tr-TR" smtClean="0"/>
              <a:t>‹#›</a:t>
            </a:fld>
            <a:endParaRPr lang="tr-TR"/>
          </a:p>
        </p:txBody>
      </p:sp>
    </p:spTree>
    <p:extLst>
      <p:ext uri="{BB962C8B-B14F-4D97-AF65-F5344CB8AC3E}">
        <p14:creationId xmlns:p14="http://schemas.microsoft.com/office/powerpoint/2010/main" val="1657786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B279E778-958A-4B6B-A8D3-C7A3570C8449}" type="datetime1">
              <a:rPr lang="tr-TR" smtClean="0"/>
              <a:t>26.04.2021</a:t>
            </a:fld>
            <a:endParaRPr lang="tr-TR"/>
          </a:p>
        </p:txBody>
      </p:sp>
      <p:sp>
        <p:nvSpPr>
          <p:cNvPr id="5" name="4 Altbilgi Yer Tutucusu"/>
          <p:cNvSpPr>
            <a:spLocks noGrp="1"/>
          </p:cNvSpPr>
          <p:nvPr>
            <p:ph type="ftr" sz="quarter" idx="11"/>
          </p:nvPr>
        </p:nvSpPr>
        <p:spPr/>
        <p:txBody>
          <a:bodyPr/>
          <a:lstStyle/>
          <a:p>
            <a:r>
              <a:rPr lang="en-US"/>
              <a:t>Dr. Öğretim Üyesi Ayhan CANKUT</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7537CE2F-F82D-41E4-A440-110449906680}" type="datetime1">
              <a:rPr lang="tr-TR" smtClean="0"/>
              <a:t>26.04.2021</a:t>
            </a:fld>
            <a:endParaRPr lang="tr-TR"/>
          </a:p>
        </p:txBody>
      </p:sp>
      <p:sp>
        <p:nvSpPr>
          <p:cNvPr id="5" name="4 Altbilgi Yer Tutucusu"/>
          <p:cNvSpPr>
            <a:spLocks noGrp="1"/>
          </p:cNvSpPr>
          <p:nvPr>
            <p:ph type="ftr" sz="quarter" idx="11"/>
          </p:nvPr>
        </p:nvSpPr>
        <p:spPr/>
        <p:txBody>
          <a:bodyPr/>
          <a:lstStyle/>
          <a:p>
            <a:r>
              <a:rPr lang="en-US"/>
              <a:t>Dr. Öğretim Üyesi Ayhan CANKUT</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5D4D6E0-A228-4375-A6BD-06EAB8E8BF66}" type="datetime1">
              <a:rPr lang="tr-TR" smtClean="0"/>
              <a:t>26.04.2021</a:t>
            </a:fld>
            <a:endParaRPr lang="tr-TR"/>
          </a:p>
        </p:txBody>
      </p:sp>
      <p:sp>
        <p:nvSpPr>
          <p:cNvPr id="5" name="4 Altbilgi Yer Tutucusu"/>
          <p:cNvSpPr>
            <a:spLocks noGrp="1"/>
          </p:cNvSpPr>
          <p:nvPr>
            <p:ph type="ftr" sz="quarter" idx="11"/>
          </p:nvPr>
        </p:nvSpPr>
        <p:spPr/>
        <p:txBody>
          <a:bodyPr/>
          <a:lstStyle/>
          <a:p>
            <a:r>
              <a:rPr lang="en-US"/>
              <a:t>Dr. Öğretim Üyesi Ayhan CANKUT</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C22B2818-1414-446C-BD7A-58603A4E1098}" type="datetime1">
              <a:rPr lang="tr-TR" smtClean="0"/>
              <a:t>26.04.2021</a:t>
            </a:fld>
            <a:endParaRPr lang="tr-TR"/>
          </a:p>
        </p:txBody>
      </p:sp>
      <p:sp>
        <p:nvSpPr>
          <p:cNvPr id="5" name="4 Altbilgi Yer Tutucusu"/>
          <p:cNvSpPr>
            <a:spLocks noGrp="1"/>
          </p:cNvSpPr>
          <p:nvPr>
            <p:ph type="ftr" sz="quarter" idx="11"/>
          </p:nvPr>
        </p:nvSpPr>
        <p:spPr/>
        <p:txBody>
          <a:bodyPr/>
          <a:lstStyle/>
          <a:p>
            <a:r>
              <a:rPr lang="en-US"/>
              <a:t>Dr. Öğretim Üyesi Ayhan CANKUT</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CB6B0F2D-7E5A-4A3A-83A0-62E6E83AE631}" type="datetime1">
              <a:rPr lang="tr-TR" smtClean="0"/>
              <a:t>26.04.2021</a:t>
            </a:fld>
            <a:endParaRPr lang="tr-TR"/>
          </a:p>
        </p:txBody>
      </p:sp>
      <p:sp>
        <p:nvSpPr>
          <p:cNvPr id="5" name="4 Altbilgi Yer Tutucusu"/>
          <p:cNvSpPr>
            <a:spLocks noGrp="1"/>
          </p:cNvSpPr>
          <p:nvPr>
            <p:ph type="ftr" sz="quarter" idx="11"/>
          </p:nvPr>
        </p:nvSpPr>
        <p:spPr/>
        <p:txBody>
          <a:bodyPr/>
          <a:lstStyle/>
          <a:p>
            <a:r>
              <a:rPr lang="en-US"/>
              <a:t>Dr. Öğretim Üyesi Ayhan CANKUT</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7796014F-F375-4226-A311-36D203532949}" type="datetime1">
              <a:rPr lang="tr-TR" smtClean="0"/>
              <a:t>26.04.2021</a:t>
            </a:fld>
            <a:endParaRPr lang="tr-TR"/>
          </a:p>
        </p:txBody>
      </p:sp>
      <p:sp>
        <p:nvSpPr>
          <p:cNvPr id="6" name="5 Altbilgi Yer Tutucusu"/>
          <p:cNvSpPr>
            <a:spLocks noGrp="1"/>
          </p:cNvSpPr>
          <p:nvPr>
            <p:ph type="ftr" sz="quarter" idx="11"/>
          </p:nvPr>
        </p:nvSpPr>
        <p:spPr/>
        <p:txBody>
          <a:bodyPr/>
          <a:lstStyle/>
          <a:p>
            <a:r>
              <a:rPr lang="en-US"/>
              <a:t>Dr. Öğretim Üyesi Ayhan CANKUT</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8BD70F7E-0153-4621-996B-E615B1F8A824}" type="datetime1">
              <a:rPr lang="tr-TR" smtClean="0"/>
              <a:t>26.04.2021</a:t>
            </a:fld>
            <a:endParaRPr lang="tr-TR"/>
          </a:p>
        </p:txBody>
      </p:sp>
      <p:sp>
        <p:nvSpPr>
          <p:cNvPr id="8" name="7 Altbilgi Yer Tutucusu"/>
          <p:cNvSpPr>
            <a:spLocks noGrp="1"/>
          </p:cNvSpPr>
          <p:nvPr>
            <p:ph type="ftr" sz="quarter" idx="11"/>
          </p:nvPr>
        </p:nvSpPr>
        <p:spPr/>
        <p:txBody>
          <a:bodyPr/>
          <a:lstStyle/>
          <a:p>
            <a:r>
              <a:rPr lang="en-US"/>
              <a:t>Dr. Öğretim Üyesi Ayhan CANKUT</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1011B304-16C8-460D-93C5-FB21F2F503FF}" type="datetime1">
              <a:rPr lang="tr-TR" smtClean="0"/>
              <a:t>26.04.2021</a:t>
            </a:fld>
            <a:endParaRPr lang="tr-TR"/>
          </a:p>
        </p:txBody>
      </p:sp>
      <p:sp>
        <p:nvSpPr>
          <p:cNvPr id="4" name="3 Altbilgi Yer Tutucusu"/>
          <p:cNvSpPr>
            <a:spLocks noGrp="1"/>
          </p:cNvSpPr>
          <p:nvPr>
            <p:ph type="ftr" sz="quarter" idx="11"/>
          </p:nvPr>
        </p:nvSpPr>
        <p:spPr/>
        <p:txBody>
          <a:bodyPr/>
          <a:lstStyle/>
          <a:p>
            <a:r>
              <a:rPr lang="en-US"/>
              <a:t>Dr. Öğretim Üyesi Ayhan CANKUT</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963AE96-B455-4270-8AAE-6965E0049ECE}" type="datetime1">
              <a:rPr lang="tr-TR" smtClean="0"/>
              <a:t>26.04.2021</a:t>
            </a:fld>
            <a:endParaRPr lang="tr-TR"/>
          </a:p>
        </p:txBody>
      </p:sp>
      <p:sp>
        <p:nvSpPr>
          <p:cNvPr id="3" name="2 Altbilgi Yer Tutucusu"/>
          <p:cNvSpPr>
            <a:spLocks noGrp="1"/>
          </p:cNvSpPr>
          <p:nvPr>
            <p:ph type="ftr" sz="quarter" idx="11"/>
          </p:nvPr>
        </p:nvSpPr>
        <p:spPr/>
        <p:txBody>
          <a:bodyPr/>
          <a:lstStyle/>
          <a:p>
            <a:r>
              <a:rPr lang="en-US"/>
              <a:t>Dr. Öğretim Üyesi Ayhan CANKUT</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534D3D2F-6366-405A-A928-582A54EADE0B}" type="datetime1">
              <a:rPr lang="tr-TR" smtClean="0"/>
              <a:t>26.04.2021</a:t>
            </a:fld>
            <a:endParaRPr lang="tr-TR"/>
          </a:p>
        </p:txBody>
      </p:sp>
      <p:sp>
        <p:nvSpPr>
          <p:cNvPr id="6" name="5 Altbilgi Yer Tutucusu"/>
          <p:cNvSpPr>
            <a:spLocks noGrp="1"/>
          </p:cNvSpPr>
          <p:nvPr>
            <p:ph type="ftr" sz="quarter" idx="11"/>
          </p:nvPr>
        </p:nvSpPr>
        <p:spPr/>
        <p:txBody>
          <a:bodyPr/>
          <a:lstStyle/>
          <a:p>
            <a:r>
              <a:rPr lang="en-US"/>
              <a:t>Dr. Öğretim Üyesi Ayhan CANKUT</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0F55F307-2C1A-47E6-83BE-24CF05897832}" type="datetime1">
              <a:rPr lang="tr-TR" smtClean="0"/>
              <a:t>26.04.2021</a:t>
            </a:fld>
            <a:endParaRPr lang="tr-TR"/>
          </a:p>
        </p:txBody>
      </p:sp>
      <p:sp>
        <p:nvSpPr>
          <p:cNvPr id="6" name="5 Altbilgi Yer Tutucusu"/>
          <p:cNvSpPr>
            <a:spLocks noGrp="1"/>
          </p:cNvSpPr>
          <p:nvPr>
            <p:ph type="ftr" sz="quarter" idx="11"/>
          </p:nvPr>
        </p:nvSpPr>
        <p:spPr/>
        <p:txBody>
          <a:bodyPr/>
          <a:lstStyle/>
          <a:p>
            <a:r>
              <a:rPr lang="en-US"/>
              <a:t>Dr. Öğretim Üyesi Ayhan CANKUT</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BFD042-EC54-4BD6-B75A-00BE3EAB44C8}" type="datetime1">
              <a:rPr lang="tr-TR" smtClean="0"/>
              <a:t>26.04.2021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Dr. Öğretim Üyesi Ayhan CANKUT</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https://tr.wikipedia.org/wiki/Propaganda"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hyperlink" Target="https://dergipark.org.tr/tr/download/article-file/258185" TargetMode="External"/><Relationship Id="rId2" Type="http://schemas.openxmlformats.org/officeDocument/2006/relationships/hyperlink" Target="http://www.atam.gov.tr/dergi/sayi-55/asilsiz-ermeni-iddialari-ve-gercekler" TargetMode="External"/><Relationship Id="rId1" Type="http://schemas.openxmlformats.org/officeDocument/2006/relationships/slideLayout" Target="../slideLayouts/slideLayout1.xml"/><Relationship Id="rId5" Type="http://schemas.openxmlformats.org/officeDocument/2006/relationships/hyperlink" Target="http://www.tariharsivi.org/icerik/2270/tehcir-kanunu-sevk-ve-iskan-kanunu-.html%20(30"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663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692696"/>
            <a:ext cx="8424936" cy="6740307"/>
          </a:xfrm>
          <a:prstGeom prst="rect">
            <a:avLst/>
          </a:prstGeom>
          <a:noFill/>
        </p:spPr>
        <p:txBody>
          <a:bodyPr wrap="square" rtlCol="0">
            <a:spAutoFit/>
          </a:bodyPr>
          <a:lstStyle/>
          <a:p>
            <a:pPr indent="457200" algn="just"/>
            <a:r>
              <a:rPr lang="tr-TR" sz="2400" dirty="0"/>
              <a:t>Ermeniler, Türk devletlerinin idaresinde, bilhassa da Osmanlı döneminde tarihlerinin hiçbir döneminde sahip olmadıkları hak ve imkânlara sahip olmuşlardır. Osmanlı İmparatorluğu'nda Ermeniler iddia edildiği gibi soykırıma uğrayan bir topluluk değil devletin her kademesinde, her meslekte önemli yerler edinmiş bir grup olmuştur. </a:t>
            </a:r>
          </a:p>
          <a:p>
            <a:pPr indent="457200" algn="just"/>
            <a:endParaRPr lang="tr-TR" sz="2400" dirty="0"/>
          </a:p>
          <a:p>
            <a:pPr indent="457200" algn="just"/>
            <a:r>
              <a:rPr lang="tr-TR" sz="2400" dirty="0"/>
              <a:t>Bu kadar geniş hak ve imkânlara sahip olan, </a:t>
            </a:r>
            <a:r>
              <a:rPr lang="tr-TR" sz="2400" i="1" dirty="0"/>
              <a:t>millet-i </a:t>
            </a:r>
            <a:r>
              <a:rPr lang="tr-TR" sz="2400" i="1" dirty="0" err="1"/>
              <a:t>sadıka</a:t>
            </a:r>
            <a:r>
              <a:rPr lang="tr-TR" sz="2400" i="1" dirty="0"/>
              <a:t> </a:t>
            </a:r>
            <a:r>
              <a:rPr lang="tr-TR" sz="2400" dirty="0"/>
              <a:t>olarak bilinen Ermeniler, nasıl oldu da devletimiz, milletimiz için bir tehlike, bir mesele haline gelmişlerdir ?</a:t>
            </a:r>
          </a:p>
          <a:p>
            <a:pPr indent="457200" algn="just"/>
            <a:endParaRPr lang="tr-TR" sz="2400" dirty="0"/>
          </a:p>
          <a:p>
            <a:pPr indent="457200" algn="just"/>
            <a:r>
              <a:rPr lang="tr-TR" sz="2400" dirty="0"/>
              <a:t>Geçmişte Osmanlı devleti, bugün de Türkiye, jeopolitik ve jeostratejik konumu nedeniyle sömürgeci güçlerin hedefi olmuştur. Osmanlı devletini parçalayarak tarih sahnesinden silmek isteyen sömürgeci devletler, hedeflerine ulaşmak için yüz yıllarca Türklerle dostça yaşayan Ermenileri kullanmışlardır.</a:t>
            </a:r>
          </a:p>
          <a:p>
            <a:pPr indent="457200" algn="just"/>
            <a:endParaRPr lang="tr-TR" sz="2400" dirty="0"/>
          </a:p>
          <a:p>
            <a:pPr indent="457200" algn="just"/>
            <a:endParaRPr lang="tr-TR" sz="2400" dirty="0"/>
          </a:p>
        </p:txBody>
      </p:sp>
      <p:sp>
        <p:nvSpPr>
          <p:cNvPr id="3" name="Slayt Numarası Yer Tutucusu 2">
            <a:extLst>
              <a:ext uri="{FF2B5EF4-FFF2-40B4-BE49-F238E27FC236}">
                <a16:creationId xmlns:a16="http://schemas.microsoft.com/office/drawing/2014/main" id="{9F355479-1219-4DE3-84B9-5090F4ED1584}"/>
              </a:ext>
            </a:extLst>
          </p:cNvPr>
          <p:cNvSpPr>
            <a:spLocks noGrp="1"/>
          </p:cNvSpPr>
          <p:nvPr>
            <p:ph type="sldNum" sz="quarter" idx="12"/>
          </p:nvPr>
        </p:nvSpPr>
        <p:spPr/>
        <p:txBody>
          <a:bodyPr/>
          <a:lstStyle/>
          <a:p>
            <a:fld id="{F302176B-0E47-46AC-8F43-DAB4B8A37D06}" type="slidenum">
              <a:rPr lang="tr-TR" smtClean="0"/>
              <a:t>1</a:t>
            </a:fld>
            <a:endParaRPr lang="tr-TR"/>
          </a:p>
        </p:txBody>
      </p:sp>
      <p:sp>
        <p:nvSpPr>
          <p:cNvPr id="5" name="Alt Bilgi Yer Tutucusu 4">
            <a:extLst>
              <a:ext uri="{FF2B5EF4-FFF2-40B4-BE49-F238E27FC236}">
                <a16:creationId xmlns:a16="http://schemas.microsoft.com/office/drawing/2014/main" id="{D849C08B-A55D-49FB-BA20-CEB1CDA5E472}"/>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2323383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663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692696"/>
            <a:ext cx="8424936" cy="5201424"/>
          </a:xfrm>
          <a:prstGeom prst="rect">
            <a:avLst/>
          </a:prstGeom>
          <a:noFill/>
        </p:spPr>
        <p:txBody>
          <a:bodyPr wrap="square" rtlCol="0">
            <a:spAutoFit/>
          </a:bodyPr>
          <a:lstStyle/>
          <a:p>
            <a:pPr indent="457200" algn="just"/>
            <a:r>
              <a:rPr lang="tr-TR" sz="2800" dirty="0"/>
              <a:t>Ermeni Meselesinin ortaya çıkmasında, isyanlarda </a:t>
            </a:r>
            <a:r>
              <a:rPr lang="tr-TR" sz="2800" dirty="0">
                <a:solidFill>
                  <a:srgbClr val="FF0000"/>
                </a:solidFill>
              </a:rPr>
              <a:t>Ermeni </a:t>
            </a:r>
            <a:r>
              <a:rPr lang="tr-TR" sz="2800" dirty="0"/>
              <a:t> </a:t>
            </a:r>
            <a:r>
              <a:rPr lang="tr-TR" sz="2800" dirty="0">
                <a:solidFill>
                  <a:srgbClr val="FF0000"/>
                </a:solidFill>
              </a:rPr>
              <a:t>kiliseleri</a:t>
            </a:r>
            <a:r>
              <a:rPr lang="tr-TR" sz="2800" dirty="0"/>
              <a:t> de büyük rol oynamıştır. Başından sonuna kadar Ermeni olayları incelendiği zaman bunların plânlayıcısı ve idarecisinin Ermeni din adamları olduğu görülmektedir. Ermeni din adamları, Osmanlı Devleti’nin kendilerine sağladığı imkânlardan faydalanarak millî hislerin yayılması için çalışmışlar ve dinî konuları ikinci plâna bırakarak faaliyet göstermişlerdir. Manastırlarda, kiliselerde, okullarda yürüttükleri faaliyetlerle zamanla düşmanlık tohumlarını yeşertmişlerdir.</a:t>
            </a:r>
          </a:p>
          <a:p>
            <a:pPr indent="457200" algn="just"/>
            <a:endParaRPr lang="tr-TR" sz="2800" dirty="0"/>
          </a:p>
          <a:p>
            <a:pPr indent="457200" algn="just"/>
            <a:endParaRPr lang="tr-TR" sz="2400" dirty="0"/>
          </a:p>
        </p:txBody>
      </p:sp>
      <p:sp>
        <p:nvSpPr>
          <p:cNvPr id="3" name="Slayt Numarası Yer Tutucusu 2">
            <a:extLst>
              <a:ext uri="{FF2B5EF4-FFF2-40B4-BE49-F238E27FC236}">
                <a16:creationId xmlns:a16="http://schemas.microsoft.com/office/drawing/2014/main" id="{439E2E25-8058-41A3-A3B6-0AB6BF1CFB8B}"/>
              </a:ext>
            </a:extLst>
          </p:cNvPr>
          <p:cNvSpPr>
            <a:spLocks noGrp="1"/>
          </p:cNvSpPr>
          <p:nvPr>
            <p:ph type="sldNum" sz="quarter" idx="12"/>
          </p:nvPr>
        </p:nvSpPr>
        <p:spPr/>
        <p:txBody>
          <a:bodyPr/>
          <a:lstStyle/>
          <a:p>
            <a:fld id="{F302176B-0E47-46AC-8F43-DAB4B8A37D06}" type="slidenum">
              <a:rPr lang="tr-TR" smtClean="0"/>
              <a:t>10</a:t>
            </a:fld>
            <a:endParaRPr lang="tr-TR" dirty="0"/>
          </a:p>
        </p:txBody>
      </p:sp>
      <p:sp>
        <p:nvSpPr>
          <p:cNvPr id="5" name="Alt Bilgi Yer Tutucusu 4">
            <a:extLst>
              <a:ext uri="{FF2B5EF4-FFF2-40B4-BE49-F238E27FC236}">
                <a16:creationId xmlns:a16="http://schemas.microsoft.com/office/drawing/2014/main" id="{A6270024-8E74-4174-A73E-6DB70DB5535D}"/>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72437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663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692696"/>
            <a:ext cx="8424936" cy="6001643"/>
          </a:xfrm>
          <a:prstGeom prst="rect">
            <a:avLst/>
          </a:prstGeom>
          <a:noFill/>
        </p:spPr>
        <p:txBody>
          <a:bodyPr wrap="square" rtlCol="0">
            <a:spAutoFit/>
          </a:bodyPr>
          <a:lstStyle/>
          <a:p>
            <a:pPr indent="457200" algn="just"/>
            <a:r>
              <a:rPr lang="tr-TR" sz="2400" b="1" dirty="0">
                <a:solidFill>
                  <a:srgbClr val="FF0000"/>
                </a:solidFill>
              </a:rPr>
              <a:t>Ermeni Komiteleri:</a:t>
            </a:r>
          </a:p>
          <a:p>
            <a:pPr indent="457200" algn="just"/>
            <a:r>
              <a:rPr lang="tr-TR" sz="2400" dirty="0"/>
              <a:t>Yukarda bahsettiğimiz gelişmeler, kışkırtmalar, destekler neticesinde Ermeni isyanlarını başlatmak ve bu olaylarda rol almak üzere Ermeni komiteleri kurdurulmuştur. Bu komiteler, sadece yüz binlerce masum Türk’ü hunharca katletmekle kalmamışlar, kendi toplumlarını da maceradan maceraya sürüklemişlerdir.</a:t>
            </a:r>
          </a:p>
          <a:p>
            <a:pPr indent="457200" algn="just"/>
            <a:endParaRPr lang="tr-TR" sz="2400" dirty="0"/>
          </a:p>
          <a:p>
            <a:pPr indent="457200" algn="just"/>
            <a:r>
              <a:rPr lang="tr-TR" sz="2400" dirty="0"/>
              <a:t>Yine bu durum bir Rus generalin, </a:t>
            </a:r>
            <a:r>
              <a:rPr lang="tr-TR" sz="2400" dirty="0" err="1">
                <a:solidFill>
                  <a:srgbClr val="FF0000"/>
                </a:solidFill>
              </a:rPr>
              <a:t>Mayewski'nin</a:t>
            </a:r>
            <a:r>
              <a:rPr lang="tr-TR" sz="2400" dirty="0"/>
              <a:t> kendi hükümetine verdiği raporda da ifade edilmiştir: </a:t>
            </a:r>
            <a:r>
              <a:rPr lang="tr-TR" sz="2400" i="1" dirty="0">
                <a:solidFill>
                  <a:srgbClr val="0070C0"/>
                </a:solidFill>
              </a:rPr>
              <a:t>«Türkiye'de, komitecilerin girmediği yerlerde, Ermeniler rahattırlar... 1895 senesine kadar Ermenilerin Türkiye'deki ıstırapları, müzayakaları hep hayalî ve mübalağalı uydurma masallardır. Türkiye'deki Ermeniler, diğer yerlerdekilerden daha fena durumda değillerdir. İhtilâlcilerin yağma, katliam dediği şeyler, daha çok Kafkasya’da olmaktadır.</a:t>
            </a:r>
          </a:p>
          <a:p>
            <a:pPr indent="457200" algn="just"/>
            <a:endParaRPr lang="tr-TR" sz="2400" dirty="0"/>
          </a:p>
        </p:txBody>
      </p:sp>
      <p:sp>
        <p:nvSpPr>
          <p:cNvPr id="3" name="Slayt Numarası Yer Tutucusu 2">
            <a:extLst>
              <a:ext uri="{FF2B5EF4-FFF2-40B4-BE49-F238E27FC236}">
                <a16:creationId xmlns:a16="http://schemas.microsoft.com/office/drawing/2014/main" id="{439E2E25-8058-41A3-A3B6-0AB6BF1CFB8B}"/>
              </a:ext>
            </a:extLst>
          </p:cNvPr>
          <p:cNvSpPr>
            <a:spLocks noGrp="1"/>
          </p:cNvSpPr>
          <p:nvPr>
            <p:ph type="sldNum" sz="quarter" idx="12"/>
          </p:nvPr>
        </p:nvSpPr>
        <p:spPr/>
        <p:txBody>
          <a:bodyPr/>
          <a:lstStyle/>
          <a:p>
            <a:fld id="{F302176B-0E47-46AC-8F43-DAB4B8A37D06}" type="slidenum">
              <a:rPr lang="tr-TR" smtClean="0"/>
              <a:t>11</a:t>
            </a:fld>
            <a:endParaRPr lang="tr-TR" dirty="0"/>
          </a:p>
        </p:txBody>
      </p:sp>
      <p:sp>
        <p:nvSpPr>
          <p:cNvPr id="5" name="Alt Bilgi Yer Tutucusu 4">
            <a:extLst>
              <a:ext uri="{FF2B5EF4-FFF2-40B4-BE49-F238E27FC236}">
                <a16:creationId xmlns:a16="http://schemas.microsoft.com/office/drawing/2014/main" id="{B649C6DE-2BB2-4A50-A337-9553C94EDE60}"/>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1063354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957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179512" y="429214"/>
            <a:ext cx="8784976" cy="6370975"/>
          </a:xfrm>
          <a:prstGeom prst="rect">
            <a:avLst/>
          </a:prstGeom>
          <a:noFill/>
        </p:spPr>
        <p:txBody>
          <a:bodyPr wrap="square" rtlCol="0">
            <a:spAutoFit/>
          </a:bodyPr>
          <a:lstStyle/>
          <a:p>
            <a:pPr indent="457200" algn="just"/>
            <a:r>
              <a:rPr lang="tr-TR" sz="2400" b="1" dirty="0">
                <a:solidFill>
                  <a:srgbClr val="FF0000"/>
                </a:solidFill>
              </a:rPr>
              <a:t>Ermeni Komiteleri:</a:t>
            </a:r>
          </a:p>
          <a:p>
            <a:pPr indent="457200" algn="just"/>
            <a:r>
              <a:rPr lang="tr-TR" sz="2400" dirty="0"/>
              <a:t>Ermeni isyanlarının arkasında Rusya ve İngiltere’nin desteklediği </a:t>
            </a:r>
            <a:r>
              <a:rPr lang="tr-TR" sz="2400" dirty="0">
                <a:solidFill>
                  <a:srgbClr val="FF0000"/>
                </a:solidFill>
              </a:rPr>
              <a:t>HINÇAK ve TAŞNAKSUTYUN </a:t>
            </a:r>
            <a:r>
              <a:rPr lang="tr-TR" sz="2400" dirty="0"/>
              <a:t>komiteleri bulunuyordu.</a:t>
            </a:r>
          </a:p>
          <a:p>
            <a:pPr indent="457200" algn="just"/>
            <a:r>
              <a:rPr lang="tr-TR" sz="2400" dirty="0" err="1">
                <a:solidFill>
                  <a:srgbClr val="FF0000"/>
                </a:solidFill>
              </a:rPr>
              <a:t>Hınçak</a:t>
            </a:r>
            <a:r>
              <a:rPr lang="tr-TR" sz="2400" dirty="0">
                <a:solidFill>
                  <a:srgbClr val="FF0000"/>
                </a:solidFill>
              </a:rPr>
              <a:t> Komitesi:</a:t>
            </a:r>
          </a:p>
          <a:p>
            <a:pPr indent="457200" algn="just"/>
            <a:r>
              <a:rPr lang="tr-TR" sz="2400" dirty="0"/>
              <a:t>Hınçak Komitesi, Kafkasyalı Ermenilerden olan </a:t>
            </a:r>
            <a:r>
              <a:rPr lang="tr-TR" sz="2400" dirty="0" err="1"/>
              <a:t>Avedis</a:t>
            </a:r>
            <a:r>
              <a:rPr lang="tr-TR" sz="2400" dirty="0"/>
              <a:t> </a:t>
            </a:r>
            <a:r>
              <a:rPr lang="tr-TR" sz="2400" dirty="0" err="1"/>
              <a:t>Nazarbeg</a:t>
            </a:r>
            <a:r>
              <a:rPr lang="tr-TR" sz="2400" dirty="0"/>
              <a:t> ile hanımı </a:t>
            </a:r>
            <a:r>
              <a:rPr lang="tr-TR" sz="2400" dirty="0" err="1"/>
              <a:t>Maro</a:t>
            </a:r>
            <a:r>
              <a:rPr lang="tr-TR" sz="2400" dirty="0"/>
              <a:t> ve bir grup Kafkasyalı Ermeni öğrenci tarafından </a:t>
            </a:r>
            <a:r>
              <a:rPr lang="tr-TR" sz="2400" dirty="0">
                <a:solidFill>
                  <a:srgbClr val="FF0000"/>
                </a:solidFill>
              </a:rPr>
              <a:t>1887'de </a:t>
            </a:r>
            <a:r>
              <a:rPr lang="tr-TR" sz="2400" dirty="0"/>
              <a:t>İsviçre’de Marksizm esas alınarak kurulmuştur. Hınçak Ermenice çan anlamına gelmektedir. Komite, fikirlerini yaymak üzere Hınçak isimli bir gazete de neşretmiştir. Bu komitenin amaçlarını anlamak için 1887'de Ermenice olarak Londra’da basılan program ve teşkilât nizamnâmesinin bazı maddelerine bakmak lâzımdır :</a:t>
            </a:r>
          </a:p>
          <a:p>
            <a:pPr indent="457200" algn="just"/>
            <a:r>
              <a:rPr lang="tr-TR" sz="2400" dirty="0">
                <a:solidFill>
                  <a:srgbClr val="0070C0"/>
                </a:solidFill>
              </a:rPr>
              <a:t>Partinin ilk ve yakın hedefi Türkiye Ermenistan’ının politik ve millî bağımsızlığını sağlamaktır.</a:t>
            </a:r>
          </a:p>
          <a:p>
            <a:pPr indent="457200" algn="just"/>
            <a:r>
              <a:rPr lang="tr-TR" sz="2400" dirty="0">
                <a:solidFill>
                  <a:srgbClr val="0070C0"/>
                </a:solidFill>
              </a:rPr>
              <a:t>Türkiye'de ihtilâl yoluyla gerçekleştirilecek hedeflere varılmak için kullanılacak metot, propaganda, tahrik, tedhiş, teşkilatlanma ile köylü ve işçi hareketidir. İhtilâli gerçekleştirmek için en müsait zaman Türkiye'nin harbe girdiği dönem olacaktır.</a:t>
            </a:r>
          </a:p>
        </p:txBody>
      </p:sp>
      <p:sp>
        <p:nvSpPr>
          <p:cNvPr id="3" name="Slayt Numarası Yer Tutucusu 2">
            <a:extLst>
              <a:ext uri="{FF2B5EF4-FFF2-40B4-BE49-F238E27FC236}">
                <a16:creationId xmlns:a16="http://schemas.microsoft.com/office/drawing/2014/main" id="{439E2E25-8058-41A3-A3B6-0AB6BF1CFB8B}"/>
              </a:ext>
            </a:extLst>
          </p:cNvPr>
          <p:cNvSpPr>
            <a:spLocks noGrp="1"/>
          </p:cNvSpPr>
          <p:nvPr>
            <p:ph type="sldNum" sz="quarter" idx="12"/>
          </p:nvPr>
        </p:nvSpPr>
        <p:spPr/>
        <p:txBody>
          <a:bodyPr/>
          <a:lstStyle/>
          <a:p>
            <a:fld id="{F302176B-0E47-46AC-8F43-DAB4B8A37D06}" type="slidenum">
              <a:rPr lang="tr-TR" smtClean="0"/>
              <a:t>12</a:t>
            </a:fld>
            <a:endParaRPr lang="tr-TR" dirty="0"/>
          </a:p>
        </p:txBody>
      </p:sp>
      <p:sp>
        <p:nvSpPr>
          <p:cNvPr id="5" name="Alt Bilgi Yer Tutucusu 4">
            <a:extLst>
              <a:ext uri="{FF2B5EF4-FFF2-40B4-BE49-F238E27FC236}">
                <a16:creationId xmlns:a16="http://schemas.microsoft.com/office/drawing/2014/main" id="{B54C29CD-E94D-49D3-BE87-49F01CFA7318}"/>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445081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44624"/>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548680"/>
            <a:ext cx="8424936" cy="5262979"/>
          </a:xfrm>
          <a:prstGeom prst="rect">
            <a:avLst/>
          </a:prstGeom>
          <a:noFill/>
        </p:spPr>
        <p:txBody>
          <a:bodyPr wrap="square" rtlCol="0">
            <a:spAutoFit/>
          </a:bodyPr>
          <a:lstStyle/>
          <a:p>
            <a:pPr indent="457200" algn="just"/>
            <a:r>
              <a:rPr lang="tr-TR" sz="2400" dirty="0" err="1">
                <a:solidFill>
                  <a:srgbClr val="FF0000"/>
                </a:solidFill>
              </a:rPr>
              <a:t>Taşnak</a:t>
            </a:r>
            <a:r>
              <a:rPr lang="tr-TR" sz="2400" dirty="0">
                <a:solidFill>
                  <a:srgbClr val="FF0000"/>
                </a:solidFill>
              </a:rPr>
              <a:t> Ermeni Komitesi:</a:t>
            </a:r>
          </a:p>
          <a:p>
            <a:pPr indent="457200" algn="just"/>
            <a:r>
              <a:rPr lang="tr-TR" sz="2400" dirty="0"/>
              <a:t>Bir diğer Ermeni komitesi de </a:t>
            </a:r>
            <a:r>
              <a:rPr lang="tr-TR" sz="2400" dirty="0" err="1"/>
              <a:t>Taşnaksutyun'dur</a:t>
            </a:r>
            <a:r>
              <a:rPr lang="tr-TR" sz="2400" dirty="0"/>
              <a:t>. Bu komite, </a:t>
            </a:r>
            <a:r>
              <a:rPr lang="tr-TR" sz="2400" dirty="0">
                <a:solidFill>
                  <a:srgbClr val="FF0000"/>
                </a:solidFill>
              </a:rPr>
              <a:t>1890</a:t>
            </a:r>
            <a:r>
              <a:rPr lang="tr-TR" sz="2400" dirty="0"/>
              <a:t> yılında, </a:t>
            </a:r>
            <a:r>
              <a:rPr lang="tr-TR" sz="2400" dirty="0" err="1"/>
              <a:t>Hınçak</a:t>
            </a:r>
            <a:r>
              <a:rPr lang="tr-TR" sz="2400" dirty="0"/>
              <a:t> içerisindeki bir muhalif grup tarafından oluşturulmuştur. Kafkasya'da kurulan bu komite de </a:t>
            </a:r>
            <a:r>
              <a:rPr lang="tr-TR" sz="2400" dirty="0" err="1">
                <a:solidFill>
                  <a:srgbClr val="0070C0"/>
                </a:solidFill>
              </a:rPr>
              <a:t>Troşak</a:t>
            </a:r>
            <a:r>
              <a:rPr lang="tr-TR" sz="2400" dirty="0"/>
              <a:t> (Bayrak) isminde bir gazete çıkarmıştır.</a:t>
            </a:r>
          </a:p>
          <a:p>
            <a:pPr indent="457200" algn="just"/>
            <a:r>
              <a:rPr lang="tr-TR" sz="2400" dirty="0" err="1"/>
              <a:t>Taşnakların</a:t>
            </a:r>
            <a:r>
              <a:rPr lang="tr-TR" sz="2400" dirty="0"/>
              <a:t> programı 1892 tarihinde belli olmuştur. Programda, isyan yoluyla hedefe varılacağı belirtilmiştir. Kullanılacak metotlar şu şekilde tespit edilmiştir:</a:t>
            </a:r>
          </a:p>
          <a:p>
            <a:pPr indent="457200" algn="just"/>
            <a:r>
              <a:rPr lang="tr-TR" sz="2400" dirty="0">
                <a:solidFill>
                  <a:srgbClr val="0070C0"/>
                </a:solidFill>
              </a:rPr>
              <a:t>1. Çeteler teşkil etmek,</a:t>
            </a:r>
          </a:p>
          <a:p>
            <a:pPr indent="457200" algn="just"/>
            <a:r>
              <a:rPr lang="tr-TR" sz="2400" dirty="0">
                <a:solidFill>
                  <a:srgbClr val="0070C0"/>
                </a:solidFill>
              </a:rPr>
              <a:t>2. Bu çeteleri faaliyete hazırlamak,</a:t>
            </a:r>
          </a:p>
          <a:p>
            <a:pPr indent="457200" algn="just"/>
            <a:r>
              <a:rPr lang="tr-TR" sz="2400" dirty="0">
                <a:solidFill>
                  <a:srgbClr val="0070C0"/>
                </a:solidFill>
              </a:rPr>
              <a:t>3. Her yola başvurarak halkı silahlandırmak,</a:t>
            </a:r>
          </a:p>
          <a:p>
            <a:pPr indent="457200" algn="just"/>
            <a:r>
              <a:rPr lang="tr-TR" sz="2400" dirty="0">
                <a:solidFill>
                  <a:srgbClr val="0070C0"/>
                </a:solidFill>
              </a:rPr>
              <a:t>4. İhtilâl komiteleri oluşturmak,</a:t>
            </a:r>
          </a:p>
          <a:p>
            <a:pPr indent="457200" algn="just"/>
            <a:r>
              <a:rPr lang="tr-TR" sz="2400" dirty="0">
                <a:solidFill>
                  <a:srgbClr val="0070C0"/>
                </a:solidFill>
              </a:rPr>
              <a:t>5. Kavgayı, anarşiyi teşvik etmek,</a:t>
            </a:r>
          </a:p>
          <a:p>
            <a:pPr indent="457200" algn="just"/>
            <a:r>
              <a:rPr lang="tr-TR" sz="2400" dirty="0">
                <a:solidFill>
                  <a:srgbClr val="0070C0"/>
                </a:solidFill>
              </a:rPr>
              <a:t>6. Hükümet kuruluşlarını yağmalamak, tahrip etmek </a:t>
            </a:r>
            <a:r>
              <a:rPr lang="tr-TR" sz="2400" dirty="0" err="1">
                <a:solidFill>
                  <a:srgbClr val="0070C0"/>
                </a:solidFill>
              </a:rPr>
              <a:t>vs</a:t>
            </a:r>
            <a:endParaRPr lang="tr-TR" sz="2400" dirty="0">
              <a:solidFill>
                <a:srgbClr val="0070C0"/>
              </a:solidFill>
            </a:endParaRPr>
          </a:p>
        </p:txBody>
      </p:sp>
      <p:sp>
        <p:nvSpPr>
          <p:cNvPr id="3" name="Slayt Numarası Yer Tutucusu 2">
            <a:extLst>
              <a:ext uri="{FF2B5EF4-FFF2-40B4-BE49-F238E27FC236}">
                <a16:creationId xmlns:a16="http://schemas.microsoft.com/office/drawing/2014/main" id="{439E2E25-8058-41A3-A3B6-0AB6BF1CFB8B}"/>
              </a:ext>
            </a:extLst>
          </p:cNvPr>
          <p:cNvSpPr>
            <a:spLocks noGrp="1"/>
          </p:cNvSpPr>
          <p:nvPr>
            <p:ph type="sldNum" sz="quarter" idx="12"/>
          </p:nvPr>
        </p:nvSpPr>
        <p:spPr/>
        <p:txBody>
          <a:bodyPr/>
          <a:lstStyle/>
          <a:p>
            <a:fld id="{F302176B-0E47-46AC-8F43-DAB4B8A37D06}" type="slidenum">
              <a:rPr lang="tr-TR" smtClean="0"/>
              <a:t>13</a:t>
            </a:fld>
            <a:endParaRPr lang="tr-TR" dirty="0"/>
          </a:p>
        </p:txBody>
      </p:sp>
      <p:sp>
        <p:nvSpPr>
          <p:cNvPr id="5" name="Alt Bilgi Yer Tutucusu 4">
            <a:extLst>
              <a:ext uri="{FF2B5EF4-FFF2-40B4-BE49-F238E27FC236}">
                <a16:creationId xmlns:a16="http://schemas.microsoft.com/office/drawing/2014/main" id="{8E40E61A-FB1D-4292-BFB0-584BA6B3589C}"/>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7972037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27384"/>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332656"/>
            <a:ext cx="8640960" cy="6370975"/>
          </a:xfrm>
          <a:prstGeom prst="rect">
            <a:avLst/>
          </a:prstGeom>
          <a:noFill/>
        </p:spPr>
        <p:txBody>
          <a:bodyPr wrap="square" rtlCol="0">
            <a:spAutoFit/>
          </a:bodyPr>
          <a:lstStyle/>
          <a:p>
            <a:pPr indent="457200" algn="just"/>
            <a:r>
              <a:rPr lang="tr-TR" sz="2400" dirty="0" err="1">
                <a:solidFill>
                  <a:srgbClr val="FF0000"/>
                </a:solidFill>
              </a:rPr>
              <a:t>Taşnak</a:t>
            </a:r>
            <a:r>
              <a:rPr lang="tr-TR" sz="2400" dirty="0">
                <a:solidFill>
                  <a:srgbClr val="FF0000"/>
                </a:solidFill>
              </a:rPr>
              <a:t> Ermeni Komitesi:</a:t>
            </a:r>
          </a:p>
          <a:p>
            <a:pPr indent="457200" algn="just"/>
            <a:r>
              <a:rPr lang="tr-TR" sz="2400" dirty="0"/>
              <a:t>Robert Kolejin Müdürü </a:t>
            </a:r>
            <a:r>
              <a:rPr lang="tr-TR" sz="2400" dirty="0" err="1"/>
              <a:t>Cyrus</a:t>
            </a:r>
            <a:r>
              <a:rPr lang="tr-TR" sz="2400" dirty="0"/>
              <a:t> </a:t>
            </a:r>
            <a:r>
              <a:rPr lang="tr-TR" sz="2400" dirty="0" err="1"/>
              <a:t>Hamlin</a:t>
            </a:r>
            <a:r>
              <a:rPr lang="tr-TR" sz="2400" dirty="0"/>
              <a:t> 1893'te, Boston'da çıkan </a:t>
            </a:r>
            <a:r>
              <a:rPr lang="tr-TR" sz="2400" dirty="0" err="1"/>
              <a:t>Congregationalist</a:t>
            </a:r>
            <a:r>
              <a:rPr lang="tr-TR" sz="2400" dirty="0"/>
              <a:t> dergisindeki yazısında Ermeni komitelerinin durumunu değerlendirmiştir :</a:t>
            </a:r>
          </a:p>
          <a:p>
            <a:pPr indent="457200" algn="just"/>
            <a:r>
              <a:rPr lang="tr-TR" sz="2400" i="1" dirty="0">
                <a:solidFill>
                  <a:srgbClr val="0070C0"/>
                </a:solidFill>
              </a:rPr>
              <a:t>«Bir Ermeni İhtilâl Partisi, Türkiye İmparatorluğu'nun bazı taraflarında bütün Hıristiyan halk ve misyonerlerin faaliyetine büyük fenalıklar yapmakta ve ıstıraplara sebep olmaktadır. Çok zeki ve </a:t>
            </a:r>
            <a:r>
              <a:rPr lang="tr-TR" sz="2400" i="1" dirty="0" err="1">
                <a:solidFill>
                  <a:srgbClr val="0070C0"/>
                </a:solidFill>
              </a:rPr>
              <a:t>İngilizce'yi</a:t>
            </a:r>
            <a:r>
              <a:rPr lang="tr-TR" sz="2400" i="1" dirty="0">
                <a:solidFill>
                  <a:srgbClr val="0070C0"/>
                </a:solidFill>
              </a:rPr>
              <a:t> Ermenice kadar süratli ve doğru konuşan bir Ermeni, Rusların Anadolu'ya girerek orayı zapt etmeleri için yol hazırladıklarını söyledi… Bunun nasıl olacağını sorduğum zaman bütün Türkiye İmparatorluğu’nda teşkil edilmiş çeteler Türkleri ve Kürtleri öldürmek için fırsat gözetecekler. Bunlar, köyleri yakacaklar, sonra dağa çıkacaklar. O zaman Müslümanlar ayaklanacak, müdafaasız Ermenilere hücum edecekler. Rusya, insaniyet ve Hıristiyan medeniyeti namına Türkiye'ye gelecek ve Anadolu'yu </a:t>
            </a:r>
            <a:r>
              <a:rPr lang="tr-TR" sz="2400" i="1" dirty="0" err="1">
                <a:solidFill>
                  <a:srgbClr val="0070C0"/>
                </a:solidFill>
              </a:rPr>
              <a:t>zaptedecek</a:t>
            </a:r>
            <a:r>
              <a:rPr lang="tr-TR" sz="2400" i="1" dirty="0">
                <a:solidFill>
                  <a:srgbClr val="0070C0"/>
                </a:solidFill>
              </a:rPr>
              <a:t>…» </a:t>
            </a:r>
            <a:r>
              <a:rPr lang="tr-TR" sz="2400" dirty="0"/>
              <a:t>Osmanlı Devleti üzerinde emelleri olan dış güçlerin gerçek niyetleri ve Ermeni </a:t>
            </a:r>
            <a:r>
              <a:rPr lang="tr-TR" sz="2400" dirty="0" err="1"/>
              <a:t>Meselesi'ndeki</a:t>
            </a:r>
            <a:r>
              <a:rPr lang="tr-TR" sz="2400" dirty="0"/>
              <a:t> rolleri bunlardır.</a:t>
            </a:r>
            <a:endParaRPr lang="tr-TR" sz="2400" dirty="0">
              <a:solidFill>
                <a:srgbClr val="0070C0"/>
              </a:solidFill>
            </a:endParaRPr>
          </a:p>
        </p:txBody>
      </p:sp>
      <p:sp>
        <p:nvSpPr>
          <p:cNvPr id="3" name="Slayt Numarası Yer Tutucusu 2">
            <a:extLst>
              <a:ext uri="{FF2B5EF4-FFF2-40B4-BE49-F238E27FC236}">
                <a16:creationId xmlns:a16="http://schemas.microsoft.com/office/drawing/2014/main" id="{439E2E25-8058-41A3-A3B6-0AB6BF1CFB8B}"/>
              </a:ext>
            </a:extLst>
          </p:cNvPr>
          <p:cNvSpPr>
            <a:spLocks noGrp="1"/>
          </p:cNvSpPr>
          <p:nvPr>
            <p:ph type="sldNum" sz="quarter" idx="12"/>
          </p:nvPr>
        </p:nvSpPr>
        <p:spPr/>
        <p:txBody>
          <a:bodyPr/>
          <a:lstStyle/>
          <a:p>
            <a:fld id="{F302176B-0E47-46AC-8F43-DAB4B8A37D06}" type="slidenum">
              <a:rPr lang="tr-TR" smtClean="0"/>
              <a:t>14</a:t>
            </a:fld>
            <a:endParaRPr lang="tr-TR" dirty="0"/>
          </a:p>
        </p:txBody>
      </p:sp>
      <p:sp>
        <p:nvSpPr>
          <p:cNvPr id="5" name="Alt Bilgi Yer Tutucusu 4">
            <a:extLst>
              <a:ext uri="{FF2B5EF4-FFF2-40B4-BE49-F238E27FC236}">
                <a16:creationId xmlns:a16="http://schemas.microsoft.com/office/drawing/2014/main" id="{9572665B-14D4-49A2-8936-1F0B1F890093}"/>
              </a:ext>
            </a:extLst>
          </p:cNvPr>
          <p:cNvSpPr>
            <a:spLocks noGrp="1"/>
          </p:cNvSpPr>
          <p:nvPr>
            <p:ph type="ftr" sz="quarter" idx="11"/>
          </p:nvPr>
        </p:nvSpPr>
        <p:spPr/>
        <p:txBody>
          <a:bodyPr/>
          <a:lstStyle/>
          <a:p>
            <a:r>
              <a:rPr lang="en-US" dirty="0"/>
              <a:t>Dr. </a:t>
            </a:r>
            <a:r>
              <a:rPr lang="en-US" dirty="0" err="1"/>
              <a:t>Öğretim</a:t>
            </a:r>
            <a:r>
              <a:rPr lang="en-US" dirty="0"/>
              <a:t> </a:t>
            </a:r>
            <a:r>
              <a:rPr lang="en-US" dirty="0" err="1"/>
              <a:t>Üyesi</a:t>
            </a:r>
            <a:r>
              <a:rPr lang="en-US" dirty="0"/>
              <a:t> </a:t>
            </a:r>
            <a:r>
              <a:rPr lang="en-US" dirty="0" err="1"/>
              <a:t>Ayhan</a:t>
            </a:r>
            <a:r>
              <a:rPr lang="en-US" dirty="0"/>
              <a:t> CANKUT</a:t>
            </a:r>
            <a:endParaRPr lang="tr-TR" dirty="0"/>
          </a:p>
        </p:txBody>
      </p:sp>
    </p:spTree>
    <p:extLst>
      <p:ext uri="{BB962C8B-B14F-4D97-AF65-F5344CB8AC3E}">
        <p14:creationId xmlns:p14="http://schemas.microsoft.com/office/powerpoint/2010/main" val="1065682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88640"/>
            <a:ext cx="7772400" cy="648072"/>
          </a:xfrm>
        </p:spPr>
        <p:txBody>
          <a:bodyPr>
            <a:normAutofit fontScale="90000"/>
          </a:bodyPr>
          <a:lstStyle/>
          <a:p>
            <a:r>
              <a:rPr lang="tr-TR" b="1" dirty="0"/>
              <a:t> </a:t>
            </a:r>
            <a:endParaRPr lang="tr-TR" sz="2800" dirty="0"/>
          </a:p>
        </p:txBody>
      </p:sp>
      <p:sp>
        <p:nvSpPr>
          <p:cNvPr id="3" name="Alt Başlık 2"/>
          <p:cNvSpPr>
            <a:spLocks noGrp="1"/>
          </p:cNvSpPr>
          <p:nvPr>
            <p:ph type="subTitle" idx="1"/>
          </p:nvPr>
        </p:nvSpPr>
        <p:spPr>
          <a:xfrm>
            <a:off x="971600" y="1628800"/>
            <a:ext cx="7488832" cy="4248472"/>
          </a:xfrm>
        </p:spPr>
        <p:txBody>
          <a:bodyPr>
            <a:normAutofit/>
          </a:bodyPr>
          <a:lstStyle/>
          <a:p>
            <a:pPr algn="just">
              <a:tabLst>
                <a:tab pos="339725" algn="l"/>
              </a:tabLst>
            </a:pPr>
            <a:r>
              <a:rPr lang="tr-TR" dirty="0"/>
              <a:t>	</a:t>
            </a:r>
            <a:endParaRPr lang="tr-TR" sz="4400" dirty="0"/>
          </a:p>
          <a:p>
            <a:pPr algn="just">
              <a:tabLst>
                <a:tab pos="339725" algn="l"/>
              </a:tabLst>
            </a:pPr>
            <a:endParaRPr lang="tr-TR" sz="4400" dirty="0"/>
          </a:p>
          <a:p>
            <a:pPr algn="just">
              <a:tabLst>
                <a:tab pos="339725" algn="l"/>
              </a:tabLst>
            </a:pPr>
            <a:endParaRPr lang="tr-TR" sz="4400" dirty="0">
              <a:solidFill>
                <a:schemeClr val="tx1"/>
              </a:solidFill>
            </a:endParaRPr>
          </a:p>
          <a:p>
            <a:pPr algn="just">
              <a:tabLst>
                <a:tab pos="339725" algn="l"/>
              </a:tabLst>
            </a:pPr>
            <a:endParaRPr lang="tr-TR" sz="3400" dirty="0">
              <a:solidFill>
                <a:schemeClr val="tx1"/>
              </a:solidFill>
            </a:endParaRPr>
          </a:p>
          <a:p>
            <a:pPr algn="just">
              <a:tabLst>
                <a:tab pos="339725" algn="l"/>
              </a:tabLst>
            </a:pPr>
            <a:endParaRPr lang="tr-TR" sz="3400" dirty="0">
              <a:solidFill>
                <a:schemeClr val="tx1"/>
              </a:solidFill>
            </a:endParaRPr>
          </a:p>
        </p:txBody>
      </p:sp>
      <p:sp>
        <p:nvSpPr>
          <p:cNvPr id="4" name="Metin kutusu 3"/>
          <p:cNvSpPr txBox="1"/>
          <p:nvPr/>
        </p:nvSpPr>
        <p:spPr>
          <a:xfrm>
            <a:off x="467544" y="404664"/>
            <a:ext cx="8222783" cy="6001643"/>
          </a:xfrm>
          <a:prstGeom prst="rect">
            <a:avLst/>
          </a:prstGeom>
          <a:noFill/>
        </p:spPr>
        <p:txBody>
          <a:bodyPr wrap="square" rtlCol="0">
            <a:spAutoFit/>
          </a:bodyPr>
          <a:lstStyle/>
          <a:p>
            <a:pPr indent="398463" algn="just">
              <a:tabLst>
                <a:tab pos="339725" algn="l"/>
              </a:tabLst>
            </a:pPr>
            <a:r>
              <a:rPr lang="tr-TR" sz="2400" b="1" dirty="0">
                <a:solidFill>
                  <a:srgbClr val="FF0000"/>
                </a:solidFill>
              </a:rPr>
              <a:t>Ermeni İsyanları :</a:t>
            </a:r>
            <a:endParaRPr lang="tr-TR" sz="2400" dirty="0">
              <a:solidFill>
                <a:srgbClr val="FF0000"/>
              </a:solidFill>
              <a:cs typeface="Arial" pitchFamily="34" charset="0"/>
            </a:endParaRPr>
          </a:p>
          <a:p>
            <a:pPr indent="398463" algn="just">
              <a:tabLst>
                <a:tab pos="339725" algn="l"/>
              </a:tabLst>
            </a:pPr>
            <a:r>
              <a:rPr lang="tr-TR" sz="2400" dirty="0">
                <a:cs typeface="Arial" pitchFamily="34" charset="0"/>
              </a:rPr>
              <a:t>İngiltere, Fransa ve Rusya’nın kendi çıkarları doğrultusundaki kışkırtma ve tahrikleri sonucu, Ermeniler, Türklere karşı bir isyan ve ihanet sürecine girmişlerdir.</a:t>
            </a:r>
          </a:p>
          <a:p>
            <a:pPr indent="398463" algn="just">
              <a:tabLst>
                <a:tab pos="339725" algn="l"/>
              </a:tabLst>
            </a:pPr>
            <a:r>
              <a:rPr lang="tr-TR" sz="2400" dirty="0">
                <a:cs typeface="Arial" pitchFamily="34" charset="0"/>
              </a:rPr>
              <a:t>Ermeniler; Erzurum (Haziran1890), Merzifon, Yozgat ve Kayseri  (1892), Sason (1894), </a:t>
            </a:r>
            <a:r>
              <a:rPr lang="tr-TR" sz="2400" dirty="0" err="1">
                <a:cs typeface="Arial" pitchFamily="34" charset="0"/>
              </a:rPr>
              <a:t>Zeytûn</a:t>
            </a:r>
            <a:r>
              <a:rPr lang="tr-TR" sz="2400" dirty="0">
                <a:cs typeface="Arial" pitchFamily="34" charset="0"/>
              </a:rPr>
              <a:t> (1895), Van (Haziran 1896)’da isyanlar çıkarmışlar ve yöre halkına mezalimde bulunmuşlardı. </a:t>
            </a:r>
            <a:r>
              <a:rPr lang="tr-TR" sz="2400" dirty="0"/>
              <a:t>Devlet sert önlemler almak durumunda kalmıştı. </a:t>
            </a:r>
          </a:p>
          <a:p>
            <a:pPr indent="398463" algn="just">
              <a:tabLst>
                <a:tab pos="339725" algn="l"/>
              </a:tabLst>
            </a:pPr>
            <a:r>
              <a:rPr lang="tr-TR" sz="2400" b="1" dirty="0">
                <a:solidFill>
                  <a:srgbClr val="0070C0"/>
                </a:solidFill>
              </a:rPr>
              <a:t>Bâbıâli Olayı: </a:t>
            </a:r>
            <a:r>
              <a:rPr lang="tr-TR" sz="2400" dirty="0"/>
              <a:t>1895 yılında </a:t>
            </a:r>
            <a:r>
              <a:rPr lang="tr-TR" sz="2400" dirty="0" err="1"/>
              <a:t>Hınçak</a:t>
            </a:r>
            <a:r>
              <a:rPr lang="tr-TR" sz="2400" dirty="0"/>
              <a:t> komitesi tarafından düzenlenmiştir. Yaklaşık 5.000 Ermeni Bâbıâli’ye yürümüştür. Amaçları büyük bir hâdise çıkarıp Avrupa’nın dikkatini Ermeni Meselesi üzerine çekerek, müdahalesini davet etmekti.</a:t>
            </a:r>
          </a:p>
          <a:p>
            <a:pPr indent="398463" algn="just">
              <a:tabLst>
                <a:tab pos="339725" algn="l"/>
              </a:tabLst>
            </a:pPr>
            <a:r>
              <a:rPr lang="tr-TR" sz="2400" b="1" dirty="0">
                <a:solidFill>
                  <a:srgbClr val="0070C0"/>
                </a:solidFill>
              </a:rPr>
              <a:t>Osmanlı Bankası Baskını: </a:t>
            </a:r>
            <a:r>
              <a:rPr lang="tr-TR" sz="2400" dirty="0"/>
              <a:t>Ağustos 1896’da cereyan etmiştir. Ermeni komitelerinin bankaları hedef seçmelerinin başlıca sebebi, bu kuruluşların yabancı devletlere ait olması, böylece daha fazla dikkat çekme düşünceleridir.</a:t>
            </a:r>
            <a:endParaRPr lang="tr-TR" sz="2400" dirty="0">
              <a:cs typeface="Arial" pitchFamily="34" charset="0"/>
            </a:endParaRPr>
          </a:p>
        </p:txBody>
      </p:sp>
      <p:sp>
        <p:nvSpPr>
          <p:cNvPr id="5" name="Slayt Numarası Yer Tutucusu 4">
            <a:extLst>
              <a:ext uri="{FF2B5EF4-FFF2-40B4-BE49-F238E27FC236}">
                <a16:creationId xmlns:a16="http://schemas.microsoft.com/office/drawing/2014/main" id="{D46C66D3-AF26-47D0-BB5B-5FD6BB8C1CA4}"/>
              </a:ext>
            </a:extLst>
          </p:cNvPr>
          <p:cNvSpPr>
            <a:spLocks noGrp="1"/>
          </p:cNvSpPr>
          <p:nvPr>
            <p:ph type="sldNum" sz="quarter" idx="12"/>
          </p:nvPr>
        </p:nvSpPr>
        <p:spPr/>
        <p:txBody>
          <a:bodyPr/>
          <a:lstStyle/>
          <a:p>
            <a:fld id="{F302176B-0E47-46AC-8F43-DAB4B8A37D06}" type="slidenum">
              <a:rPr lang="tr-TR" smtClean="0"/>
              <a:t>15</a:t>
            </a:fld>
            <a:endParaRPr lang="tr-TR"/>
          </a:p>
        </p:txBody>
      </p:sp>
      <p:sp>
        <p:nvSpPr>
          <p:cNvPr id="6" name="Başlık 1">
            <a:extLst>
              <a:ext uri="{FF2B5EF4-FFF2-40B4-BE49-F238E27FC236}">
                <a16:creationId xmlns:a16="http://schemas.microsoft.com/office/drawing/2014/main" id="{D78E4FD7-DF57-43F8-B48D-AEC6EADEF0D0}"/>
              </a:ext>
            </a:extLst>
          </p:cNvPr>
          <p:cNvSpPr txBox="1">
            <a:spLocks/>
          </p:cNvSpPr>
          <p:nvPr/>
        </p:nvSpPr>
        <p:spPr>
          <a:xfrm>
            <a:off x="683568" y="44624"/>
            <a:ext cx="7772400" cy="576064"/>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7" name="Alt Bilgi Yer Tutucusu 6">
            <a:extLst>
              <a:ext uri="{FF2B5EF4-FFF2-40B4-BE49-F238E27FC236}">
                <a16:creationId xmlns:a16="http://schemas.microsoft.com/office/drawing/2014/main" id="{37538024-D802-43B2-8705-A7109BD99EBD}"/>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783268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88640"/>
            <a:ext cx="7772400" cy="648072"/>
          </a:xfrm>
        </p:spPr>
        <p:txBody>
          <a:bodyPr>
            <a:normAutofit fontScale="90000"/>
          </a:bodyPr>
          <a:lstStyle/>
          <a:p>
            <a:r>
              <a:rPr lang="tr-TR" b="1" dirty="0"/>
              <a:t> </a:t>
            </a:r>
            <a:endParaRPr lang="tr-TR" sz="2800" dirty="0"/>
          </a:p>
        </p:txBody>
      </p:sp>
      <p:sp>
        <p:nvSpPr>
          <p:cNvPr id="3" name="Alt Başlık 2"/>
          <p:cNvSpPr>
            <a:spLocks noGrp="1"/>
          </p:cNvSpPr>
          <p:nvPr>
            <p:ph type="subTitle" idx="1"/>
          </p:nvPr>
        </p:nvSpPr>
        <p:spPr>
          <a:xfrm>
            <a:off x="971600" y="1628800"/>
            <a:ext cx="7488832" cy="4248472"/>
          </a:xfrm>
        </p:spPr>
        <p:txBody>
          <a:bodyPr>
            <a:normAutofit/>
          </a:bodyPr>
          <a:lstStyle/>
          <a:p>
            <a:pPr algn="just">
              <a:tabLst>
                <a:tab pos="339725" algn="l"/>
              </a:tabLst>
            </a:pPr>
            <a:r>
              <a:rPr lang="tr-TR" dirty="0"/>
              <a:t>	</a:t>
            </a:r>
            <a:endParaRPr lang="tr-TR" sz="4400" dirty="0"/>
          </a:p>
          <a:p>
            <a:pPr algn="just">
              <a:tabLst>
                <a:tab pos="339725" algn="l"/>
              </a:tabLst>
            </a:pPr>
            <a:endParaRPr lang="tr-TR" sz="4400" dirty="0"/>
          </a:p>
          <a:p>
            <a:pPr algn="just">
              <a:tabLst>
                <a:tab pos="339725" algn="l"/>
              </a:tabLst>
            </a:pPr>
            <a:endParaRPr lang="tr-TR" sz="4400" dirty="0">
              <a:solidFill>
                <a:schemeClr val="tx1"/>
              </a:solidFill>
            </a:endParaRPr>
          </a:p>
          <a:p>
            <a:pPr algn="just">
              <a:tabLst>
                <a:tab pos="339725" algn="l"/>
              </a:tabLst>
            </a:pPr>
            <a:endParaRPr lang="tr-TR" sz="3400" dirty="0">
              <a:solidFill>
                <a:schemeClr val="tx1"/>
              </a:solidFill>
            </a:endParaRPr>
          </a:p>
          <a:p>
            <a:pPr algn="just">
              <a:tabLst>
                <a:tab pos="339725" algn="l"/>
              </a:tabLst>
            </a:pPr>
            <a:endParaRPr lang="tr-TR" sz="3400" dirty="0">
              <a:solidFill>
                <a:schemeClr val="tx1"/>
              </a:solidFill>
            </a:endParaRPr>
          </a:p>
        </p:txBody>
      </p:sp>
      <p:sp>
        <p:nvSpPr>
          <p:cNvPr id="4" name="Metin kutusu 3"/>
          <p:cNvSpPr txBox="1"/>
          <p:nvPr/>
        </p:nvSpPr>
        <p:spPr>
          <a:xfrm>
            <a:off x="251520" y="548680"/>
            <a:ext cx="8640960" cy="6370975"/>
          </a:xfrm>
          <a:prstGeom prst="rect">
            <a:avLst/>
          </a:prstGeom>
          <a:noFill/>
        </p:spPr>
        <p:txBody>
          <a:bodyPr wrap="square" rtlCol="0">
            <a:spAutoFit/>
          </a:bodyPr>
          <a:lstStyle/>
          <a:p>
            <a:pPr indent="398463" algn="just">
              <a:tabLst>
                <a:tab pos="339725" algn="l"/>
              </a:tabLst>
            </a:pPr>
            <a:r>
              <a:rPr lang="tr-TR" sz="2400" b="1" dirty="0">
                <a:solidFill>
                  <a:srgbClr val="FF0000"/>
                </a:solidFill>
              </a:rPr>
              <a:t>Ermeni İsyanları:</a:t>
            </a:r>
            <a:endParaRPr lang="tr-TR" sz="2400" dirty="0">
              <a:solidFill>
                <a:srgbClr val="FF0000"/>
              </a:solidFill>
              <a:cs typeface="Arial" pitchFamily="34" charset="0"/>
            </a:endParaRPr>
          </a:p>
          <a:p>
            <a:pPr indent="398463" algn="just">
              <a:tabLst>
                <a:tab pos="339725" algn="l"/>
              </a:tabLst>
            </a:pPr>
            <a:r>
              <a:rPr lang="tr-TR" sz="2400" b="1" dirty="0">
                <a:solidFill>
                  <a:srgbClr val="0070C0"/>
                </a:solidFill>
              </a:rPr>
              <a:t>Sultan II. Abdülhamid’e Suikast: </a:t>
            </a:r>
            <a:r>
              <a:rPr lang="tr-TR" sz="2400" dirty="0" err="1"/>
              <a:t>Krisdapor</a:t>
            </a:r>
            <a:r>
              <a:rPr lang="tr-TR" sz="2400" dirty="0"/>
              <a:t> </a:t>
            </a:r>
            <a:r>
              <a:rPr lang="tr-TR" sz="2400" dirty="0" err="1"/>
              <a:t>Mikaelyan</a:t>
            </a:r>
            <a:r>
              <a:rPr lang="tr-TR" sz="2400" dirty="0"/>
              <a:t>, </a:t>
            </a:r>
            <a:r>
              <a:rPr lang="tr-TR" sz="2400" dirty="0" err="1"/>
              <a:t>Vram</a:t>
            </a:r>
            <a:r>
              <a:rPr lang="tr-TR" sz="2400" dirty="0"/>
              <a:t> </a:t>
            </a:r>
            <a:r>
              <a:rPr lang="tr-TR" sz="2400" dirty="0" err="1"/>
              <a:t>Şabuh</a:t>
            </a:r>
            <a:r>
              <a:rPr lang="tr-TR" sz="2400" dirty="0"/>
              <a:t> </a:t>
            </a:r>
            <a:r>
              <a:rPr lang="tr-TR" sz="2400" dirty="0" err="1"/>
              <a:t>Kendiryan</a:t>
            </a:r>
            <a:r>
              <a:rPr lang="tr-TR" sz="2400" dirty="0"/>
              <a:t>, Belçikalı </a:t>
            </a:r>
            <a:r>
              <a:rPr lang="tr-TR" sz="2400" dirty="0" err="1"/>
              <a:t>Erdar</a:t>
            </a:r>
            <a:r>
              <a:rPr lang="tr-TR" sz="2400" dirty="0"/>
              <a:t> </a:t>
            </a:r>
            <a:r>
              <a:rPr lang="tr-TR" sz="2400" dirty="0" err="1"/>
              <a:t>Joris</a:t>
            </a:r>
            <a:r>
              <a:rPr lang="tr-TR" sz="2400" dirty="0"/>
              <a:t> ve eşi, Alman </a:t>
            </a:r>
            <a:r>
              <a:rPr lang="tr-TR" sz="2400" dirty="0" err="1"/>
              <a:t>Lipa</a:t>
            </a:r>
            <a:r>
              <a:rPr lang="tr-TR" sz="2400" dirty="0"/>
              <a:t> </a:t>
            </a:r>
            <a:r>
              <a:rPr lang="tr-TR" sz="2400" dirty="0" err="1"/>
              <a:t>Rips</a:t>
            </a:r>
            <a:r>
              <a:rPr lang="tr-TR" sz="2400" dirty="0"/>
              <a:t>, </a:t>
            </a:r>
            <a:r>
              <a:rPr lang="tr-TR" sz="2400" dirty="0" err="1"/>
              <a:t>Ardaş</a:t>
            </a:r>
            <a:r>
              <a:rPr lang="tr-TR" sz="2400" dirty="0"/>
              <a:t> </a:t>
            </a:r>
            <a:r>
              <a:rPr lang="tr-TR" sz="2400" dirty="0" err="1"/>
              <a:t>Haçik</a:t>
            </a:r>
            <a:r>
              <a:rPr lang="tr-TR" sz="2400" dirty="0"/>
              <a:t>, Konstantin </a:t>
            </a:r>
            <a:r>
              <a:rPr lang="tr-TR" sz="2400" dirty="0" err="1"/>
              <a:t>Kabulyan</a:t>
            </a:r>
            <a:r>
              <a:rPr lang="tr-TR" sz="2400" dirty="0"/>
              <a:t>, </a:t>
            </a:r>
            <a:r>
              <a:rPr lang="tr-TR" sz="2400" dirty="0" err="1"/>
              <a:t>Mari</a:t>
            </a:r>
            <a:r>
              <a:rPr lang="tr-TR" sz="2400" dirty="0"/>
              <a:t> </a:t>
            </a:r>
            <a:r>
              <a:rPr lang="tr-TR" sz="2400" dirty="0" err="1"/>
              <a:t>Zayn</a:t>
            </a:r>
            <a:r>
              <a:rPr lang="tr-TR" sz="2400" dirty="0"/>
              <a:t>, </a:t>
            </a:r>
            <a:r>
              <a:rPr lang="tr-TR" sz="2400" dirty="0" err="1"/>
              <a:t>Hamparsum</a:t>
            </a:r>
            <a:r>
              <a:rPr lang="tr-TR" sz="2400" dirty="0"/>
              <a:t> </a:t>
            </a:r>
            <a:r>
              <a:rPr lang="tr-TR" sz="2400" dirty="0" err="1"/>
              <a:t>Ağacanyan</a:t>
            </a:r>
            <a:r>
              <a:rPr lang="tr-TR" sz="2400" dirty="0"/>
              <a:t>, </a:t>
            </a:r>
            <a:r>
              <a:rPr lang="tr-TR" sz="2400" dirty="0" err="1"/>
              <a:t>Kris</a:t>
            </a:r>
            <a:r>
              <a:rPr lang="tr-TR" sz="2400" dirty="0"/>
              <a:t> </a:t>
            </a:r>
            <a:r>
              <a:rPr lang="tr-TR" sz="2400" dirty="0" err="1"/>
              <a:t>Fenerciyan</a:t>
            </a:r>
            <a:r>
              <a:rPr lang="tr-TR" sz="2400" dirty="0"/>
              <a:t>, </a:t>
            </a:r>
            <a:r>
              <a:rPr lang="tr-TR" sz="2400" dirty="0" err="1"/>
              <a:t>Karlo</a:t>
            </a:r>
            <a:r>
              <a:rPr lang="tr-TR" sz="2400" dirty="0"/>
              <a:t> </a:t>
            </a:r>
            <a:r>
              <a:rPr lang="tr-TR" sz="2400" dirty="0" err="1"/>
              <a:t>Yuvanoviç</a:t>
            </a:r>
            <a:r>
              <a:rPr lang="tr-TR" sz="2400" dirty="0"/>
              <a:t> tarafından </a:t>
            </a:r>
            <a:r>
              <a:rPr lang="tr-TR" sz="2400" dirty="0">
                <a:solidFill>
                  <a:srgbClr val="FF0000"/>
                </a:solidFill>
              </a:rPr>
              <a:t>21 Temmuz 1905 </a:t>
            </a:r>
            <a:r>
              <a:rPr lang="tr-TR" sz="2400" dirty="0"/>
              <a:t>Cuma günü Padişaha bombalı suikast düzenlenmiştir. Padişah, camiden geç çıktığı için suikasttan kurtulmuş, ancak birçok kişi hayatını kaybetmiştir.</a:t>
            </a:r>
          </a:p>
          <a:p>
            <a:pPr indent="398463" algn="just">
              <a:tabLst>
                <a:tab pos="339725" algn="l"/>
              </a:tabLst>
            </a:pPr>
            <a:r>
              <a:rPr lang="tr-TR" sz="2400" b="1" dirty="0">
                <a:solidFill>
                  <a:srgbClr val="0070C0"/>
                </a:solidFill>
                <a:cs typeface="Arial" pitchFamily="34" charset="0"/>
              </a:rPr>
              <a:t>Adana Olayları: </a:t>
            </a:r>
            <a:r>
              <a:rPr lang="tr-TR" sz="2400" dirty="0">
                <a:cs typeface="Arial" pitchFamily="34" charset="0"/>
              </a:rPr>
              <a:t>Ermeni komiteleri 1905 yılında Paris’te yaptıkları toplantıda, Adana ve Maraş çevresinin bağımsızlığını sağlayacaklarına dair karar almışlardır. Bu kararda, bu bölgeden Akdeniz’e bir yol açmak isteyen Rusya’nın da rolü olmuştur. Ermeniler, yıllarca hazırlıktan sonra nihayet Mart 1909’da isyan başlatmışlardır. Askerî yardım gelip, isyan bastırılıncaya kadar birçok kişi ölmüştür. Her isyan ettikleri zaman yaptıkları gibi, Ermeniler hem olayın sebepleri, hem de kayıpları konusunda dünya kamuoyunu yanıltıcı ve Türkleri suçlayıcı iddialar ortaya atmışlardır.</a:t>
            </a:r>
          </a:p>
        </p:txBody>
      </p:sp>
      <p:sp>
        <p:nvSpPr>
          <p:cNvPr id="5" name="Slayt Numarası Yer Tutucusu 4">
            <a:extLst>
              <a:ext uri="{FF2B5EF4-FFF2-40B4-BE49-F238E27FC236}">
                <a16:creationId xmlns:a16="http://schemas.microsoft.com/office/drawing/2014/main" id="{D46C66D3-AF26-47D0-BB5B-5FD6BB8C1CA4}"/>
              </a:ext>
            </a:extLst>
          </p:cNvPr>
          <p:cNvSpPr>
            <a:spLocks noGrp="1"/>
          </p:cNvSpPr>
          <p:nvPr>
            <p:ph type="sldNum" sz="quarter" idx="12"/>
          </p:nvPr>
        </p:nvSpPr>
        <p:spPr/>
        <p:txBody>
          <a:bodyPr/>
          <a:lstStyle/>
          <a:p>
            <a:fld id="{F302176B-0E47-46AC-8F43-DAB4B8A37D06}" type="slidenum">
              <a:rPr lang="tr-TR" smtClean="0"/>
              <a:t>16</a:t>
            </a:fld>
            <a:endParaRPr lang="tr-TR"/>
          </a:p>
        </p:txBody>
      </p:sp>
      <p:sp>
        <p:nvSpPr>
          <p:cNvPr id="6" name="Başlık 1">
            <a:extLst>
              <a:ext uri="{FF2B5EF4-FFF2-40B4-BE49-F238E27FC236}">
                <a16:creationId xmlns:a16="http://schemas.microsoft.com/office/drawing/2014/main" id="{D78E4FD7-DF57-43F8-B48D-AEC6EADEF0D0}"/>
              </a:ext>
            </a:extLst>
          </p:cNvPr>
          <p:cNvSpPr txBox="1">
            <a:spLocks/>
          </p:cNvSpPr>
          <p:nvPr/>
        </p:nvSpPr>
        <p:spPr>
          <a:xfrm>
            <a:off x="683568" y="44624"/>
            <a:ext cx="7772400" cy="576064"/>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a:t> </a:t>
            </a:r>
            <a:r>
              <a:rPr lang="tr-TR" sz="3100" b="1">
                <a:solidFill>
                  <a:srgbClr val="FF0000"/>
                </a:solidFill>
              </a:rPr>
              <a:t>Asılsız Ermeni Soykırım İddiaları</a:t>
            </a:r>
            <a:endParaRPr lang="tr-TR" sz="3100" dirty="0">
              <a:solidFill>
                <a:srgbClr val="FF0000"/>
              </a:solidFill>
            </a:endParaRPr>
          </a:p>
        </p:txBody>
      </p:sp>
      <p:sp>
        <p:nvSpPr>
          <p:cNvPr id="7" name="Alt Bilgi Yer Tutucusu 6">
            <a:extLst>
              <a:ext uri="{FF2B5EF4-FFF2-40B4-BE49-F238E27FC236}">
                <a16:creationId xmlns:a16="http://schemas.microsoft.com/office/drawing/2014/main" id="{B296B5C3-7748-41B4-A2F9-35E975306059}"/>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1512867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88640"/>
            <a:ext cx="7772400" cy="648072"/>
          </a:xfrm>
        </p:spPr>
        <p:txBody>
          <a:bodyPr>
            <a:normAutofit fontScale="90000"/>
          </a:bodyPr>
          <a:lstStyle/>
          <a:p>
            <a:r>
              <a:rPr lang="tr-TR" b="1" dirty="0"/>
              <a:t> </a:t>
            </a:r>
            <a:endParaRPr lang="tr-TR" sz="2800" dirty="0"/>
          </a:p>
        </p:txBody>
      </p:sp>
      <p:sp>
        <p:nvSpPr>
          <p:cNvPr id="3" name="Alt Başlık 2"/>
          <p:cNvSpPr>
            <a:spLocks noGrp="1"/>
          </p:cNvSpPr>
          <p:nvPr>
            <p:ph type="subTitle" idx="1"/>
          </p:nvPr>
        </p:nvSpPr>
        <p:spPr>
          <a:xfrm>
            <a:off x="971600" y="1628800"/>
            <a:ext cx="7488832" cy="4248472"/>
          </a:xfrm>
        </p:spPr>
        <p:txBody>
          <a:bodyPr>
            <a:normAutofit/>
          </a:bodyPr>
          <a:lstStyle/>
          <a:p>
            <a:pPr algn="just">
              <a:tabLst>
                <a:tab pos="339725" algn="l"/>
              </a:tabLst>
            </a:pPr>
            <a:r>
              <a:rPr lang="tr-TR" dirty="0"/>
              <a:t>	</a:t>
            </a:r>
            <a:endParaRPr lang="tr-TR" sz="4400" dirty="0"/>
          </a:p>
          <a:p>
            <a:pPr algn="just">
              <a:tabLst>
                <a:tab pos="339725" algn="l"/>
              </a:tabLst>
            </a:pPr>
            <a:endParaRPr lang="tr-TR" sz="4400" dirty="0"/>
          </a:p>
          <a:p>
            <a:pPr algn="just">
              <a:tabLst>
                <a:tab pos="339725" algn="l"/>
              </a:tabLst>
            </a:pPr>
            <a:endParaRPr lang="tr-TR" sz="4400" dirty="0">
              <a:solidFill>
                <a:schemeClr val="tx1"/>
              </a:solidFill>
            </a:endParaRPr>
          </a:p>
          <a:p>
            <a:pPr algn="just">
              <a:tabLst>
                <a:tab pos="339725" algn="l"/>
              </a:tabLst>
            </a:pPr>
            <a:endParaRPr lang="tr-TR" sz="3400" dirty="0">
              <a:solidFill>
                <a:schemeClr val="tx1"/>
              </a:solidFill>
            </a:endParaRPr>
          </a:p>
          <a:p>
            <a:pPr algn="just">
              <a:tabLst>
                <a:tab pos="339725" algn="l"/>
              </a:tabLst>
            </a:pPr>
            <a:endParaRPr lang="tr-TR" sz="3400" dirty="0">
              <a:solidFill>
                <a:schemeClr val="tx1"/>
              </a:solidFill>
            </a:endParaRPr>
          </a:p>
        </p:txBody>
      </p:sp>
      <p:sp>
        <p:nvSpPr>
          <p:cNvPr id="4" name="Metin kutusu 3"/>
          <p:cNvSpPr txBox="1"/>
          <p:nvPr/>
        </p:nvSpPr>
        <p:spPr>
          <a:xfrm>
            <a:off x="467544" y="548680"/>
            <a:ext cx="8222783" cy="6001643"/>
          </a:xfrm>
          <a:prstGeom prst="rect">
            <a:avLst/>
          </a:prstGeom>
          <a:noFill/>
        </p:spPr>
        <p:txBody>
          <a:bodyPr wrap="square" rtlCol="0">
            <a:spAutoFit/>
          </a:bodyPr>
          <a:lstStyle/>
          <a:p>
            <a:pPr indent="398463" algn="just">
              <a:tabLst>
                <a:tab pos="339725" algn="l"/>
              </a:tabLst>
            </a:pPr>
            <a:r>
              <a:rPr lang="tr-TR" sz="2400" b="1" dirty="0">
                <a:solidFill>
                  <a:srgbClr val="FF0000"/>
                </a:solidFill>
              </a:rPr>
              <a:t>Geçici Sevk ve İskân Kanunu:</a:t>
            </a:r>
            <a:endParaRPr lang="tr-TR" sz="2400" dirty="0">
              <a:solidFill>
                <a:srgbClr val="FF0000"/>
              </a:solidFill>
              <a:cs typeface="Arial" pitchFamily="34" charset="0"/>
            </a:endParaRPr>
          </a:p>
          <a:p>
            <a:pPr indent="398463" algn="just">
              <a:tabLst>
                <a:tab pos="339725" algn="l"/>
              </a:tabLst>
            </a:pPr>
            <a:r>
              <a:rPr lang="tr-TR" sz="2400" dirty="0"/>
              <a:t>Ermeni meselesi ile ilgili esas sıkıntı I. Dünya Savaşı sırasında yaşanmıştır.</a:t>
            </a:r>
          </a:p>
          <a:p>
            <a:pPr indent="398463" algn="just">
              <a:tabLst>
                <a:tab pos="339725" algn="l"/>
              </a:tabLst>
            </a:pPr>
            <a:r>
              <a:rPr lang="tr-TR" sz="2400" dirty="0"/>
              <a:t>I. Dünya Savaşı başladığında silahlandırılan Ermeni birlikleri, Türkiye’nin savaştığı İtilaf Devletleri ile birleşerek, içeride bir cephe açmışlardır. Bu durumda konu, bir iç güvenlik, Devletin kendisini ve yurttaşlarını koruma sorunu haline gelmiştir.            </a:t>
            </a:r>
            <a:r>
              <a:rPr lang="tr-TR" sz="2400" dirty="0">
                <a:solidFill>
                  <a:srgbClr val="FF0000"/>
                </a:solidFill>
              </a:rPr>
              <a:t>17 Ağustos 1914′te </a:t>
            </a:r>
            <a:r>
              <a:rPr lang="tr-TR" sz="2400" dirty="0"/>
              <a:t>Maraş’a bağlı </a:t>
            </a:r>
            <a:r>
              <a:rPr lang="tr-TR" sz="2400" dirty="0" err="1">
                <a:solidFill>
                  <a:srgbClr val="0070C0"/>
                </a:solidFill>
              </a:rPr>
              <a:t>Zeytun’da</a:t>
            </a:r>
            <a:r>
              <a:rPr lang="tr-TR" sz="2400" dirty="0"/>
              <a:t> çıkan isyan </a:t>
            </a:r>
            <a:r>
              <a:rPr lang="tr-TR" sz="2400" dirty="0">
                <a:solidFill>
                  <a:srgbClr val="0070C0"/>
                </a:solidFill>
              </a:rPr>
              <a:t>Kayseri, Erzurum, Van ve Bitlis </a:t>
            </a:r>
            <a:r>
              <a:rPr lang="tr-TR" sz="2400" dirty="0"/>
              <a:t>dolaylarındaki Ermenilerin de katılımı ile ciddi boyutlara ulaşmıştır.</a:t>
            </a:r>
          </a:p>
          <a:p>
            <a:pPr indent="398463" algn="just">
              <a:tabLst>
                <a:tab pos="339725" algn="l"/>
              </a:tabLst>
            </a:pPr>
            <a:r>
              <a:rPr lang="tr-TR" sz="2400" dirty="0"/>
              <a:t>İşte bu gelişmeler sonucu </a:t>
            </a:r>
            <a:r>
              <a:rPr lang="tr-TR" sz="2400" b="1" dirty="0">
                <a:solidFill>
                  <a:srgbClr val="FF0000"/>
                </a:solidFill>
              </a:rPr>
              <a:t>Osmanlı Hükümeti </a:t>
            </a:r>
            <a:r>
              <a:rPr lang="tr-TR" sz="2400" dirty="0"/>
              <a:t>de halkın ve askerin güvenliğini sağlamak için</a:t>
            </a:r>
            <a:r>
              <a:rPr lang="tr-TR" sz="2400" b="1" dirty="0"/>
              <a:t>,</a:t>
            </a:r>
            <a:r>
              <a:rPr lang="tr-TR" sz="2400" b="1" dirty="0">
                <a:solidFill>
                  <a:srgbClr val="FF0000"/>
                </a:solidFill>
              </a:rPr>
              <a:t> </a:t>
            </a:r>
            <a:r>
              <a:rPr lang="tr-TR" sz="2400" dirty="0"/>
              <a:t>yer değiştirme uygulamasını o günün şartlarında bir kanuna dayandırmıştır. Keyfi bir uygulama değildir. Dört maddelik kanun, </a:t>
            </a:r>
            <a:r>
              <a:rPr lang="tr-TR" sz="2400" b="1" dirty="0">
                <a:solidFill>
                  <a:srgbClr val="FF0000"/>
                </a:solidFill>
              </a:rPr>
              <a:t>“savaş halinde devlet yönetimine karşı gelenler için askeri birliklerce alınacak tedbirleri” </a:t>
            </a:r>
            <a:r>
              <a:rPr lang="tr-TR" sz="2400" dirty="0"/>
              <a:t>içermektedir. </a:t>
            </a:r>
            <a:endParaRPr lang="tr-TR" sz="2400" dirty="0">
              <a:cs typeface="Arial" pitchFamily="34" charset="0"/>
            </a:endParaRPr>
          </a:p>
        </p:txBody>
      </p:sp>
      <p:sp>
        <p:nvSpPr>
          <p:cNvPr id="5" name="Slayt Numarası Yer Tutucusu 4">
            <a:extLst>
              <a:ext uri="{FF2B5EF4-FFF2-40B4-BE49-F238E27FC236}">
                <a16:creationId xmlns:a16="http://schemas.microsoft.com/office/drawing/2014/main" id="{D46C66D3-AF26-47D0-BB5B-5FD6BB8C1CA4}"/>
              </a:ext>
            </a:extLst>
          </p:cNvPr>
          <p:cNvSpPr>
            <a:spLocks noGrp="1"/>
          </p:cNvSpPr>
          <p:nvPr>
            <p:ph type="sldNum" sz="quarter" idx="12"/>
          </p:nvPr>
        </p:nvSpPr>
        <p:spPr/>
        <p:txBody>
          <a:bodyPr/>
          <a:lstStyle/>
          <a:p>
            <a:fld id="{F302176B-0E47-46AC-8F43-DAB4B8A37D06}" type="slidenum">
              <a:rPr lang="tr-TR" smtClean="0"/>
              <a:t>17</a:t>
            </a:fld>
            <a:endParaRPr lang="tr-TR"/>
          </a:p>
        </p:txBody>
      </p:sp>
      <p:sp>
        <p:nvSpPr>
          <p:cNvPr id="6" name="Başlık 1">
            <a:extLst>
              <a:ext uri="{FF2B5EF4-FFF2-40B4-BE49-F238E27FC236}">
                <a16:creationId xmlns:a16="http://schemas.microsoft.com/office/drawing/2014/main" id="{D78E4FD7-DF57-43F8-B48D-AEC6EADEF0D0}"/>
              </a:ext>
            </a:extLst>
          </p:cNvPr>
          <p:cNvSpPr txBox="1">
            <a:spLocks/>
          </p:cNvSpPr>
          <p:nvPr/>
        </p:nvSpPr>
        <p:spPr>
          <a:xfrm>
            <a:off x="683568" y="44624"/>
            <a:ext cx="7772400" cy="576064"/>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7" name="Alt Bilgi Yer Tutucusu 6">
            <a:extLst>
              <a:ext uri="{FF2B5EF4-FFF2-40B4-BE49-F238E27FC236}">
                <a16:creationId xmlns:a16="http://schemas.microsoft.com/office/drawing/2014/main" id="{08F9EB0C-9423-46AA-A059-517E1BD66CC7}"/>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308494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88640"/>
            <a:ext cx="7772400" cy="648072"/>
          </a:xfrm>
        </p:spPr>
        <p:txBody>
          <a:bodyPr>
            <a:normAutofit fontScale="90000"/>
          </a:bodyPr>
          <a:lstStyle/>
          <a:p>
            <a:r>
              <a:rPr lang="tr-TR" b="1" dirty="0"/>
              <a:t> </a:t>
            </a:r>
            <a:endParaRPr lang="tr-TR" sz="2800" dirty="0"/>
          </a:p>
        </p:txBody>
      </p:sp>
      <p:sp>
        <p:nvSpPr>
          <p:cNvPr id="3" name="Alt Başlık 2"/>
          <p:cNvSpPr>
            <a:spLocks noGrp="1"/>
          </p:cNvSpPr>
          <p:nvPr>
            <p:ph type="subTitle" idx="1"/>
          </p:nvPr>
        </p:nvSpPr>
        <p:spPr>
          <a:xfrm>
            <a:off x="971600" y="1628800"/>
            <a:ext cx="7488832" cy="4248472"/>
          </a:xfrm>
        </p:spPr>
        <p:txBody>
          <a:bodyPr>
            <a:normAutofit/>
          </a:bodyPr>
          <a:lstStyle/>
          <a:p>
            <a:pPr algn="just">
              <a:tabLst>
                <a:tab pos="339725" algn="l"/>
              </a:tabLst>
            </a:pPr>
            <a:r>
              <a:rPr lang="tr-TR" dirty="0"/>
              <a:t>	</a:t>
            </a:r>
            <a:endParaRPr lang="tr-TR" sz="4400" dirty="0"/>
          </a:p>
          <a:p>
            <a:pPr algn="just">
              <a:tabLst>
                <a:tab pos="339725" algn="l"/>
              </a:tabLst>
            </a:pPr>
            <a:endParaRPr lang="tr-TR" sz="4400" dirty="0"/>
          </a:p>
          <a:p>
            <a:pPr algn="just">
              <a:tabLst>
                <a:tab pos="339725" algn="l"/>
              </a:tabLst>
            </a:pPr>
            <a:endParaRPr lang="tr-TR" sz="4400" dirty="0">
              <a:solidFill>
                <a:schemeClr val="tx1"/>
              </a:solidFill>
            </a:endParaRPr>
          </a:p>
          <a:p>
            <a:pPr algn="just">
              <a:tabLst>
                <a:tab pos="339725" algn="l"/>
              </a:tabLst>
            </a:pPr>
            <a:endParaRPr lang="tr-TR" sz="3400" dirty="0">
              <a:solidFill>
                <a:schemeClr val="tx1"/>
              </a:solidFill>
            </a:endParaRPr>
          </a:p>
          <a:p>
            <a:pPr algn="just">
              <a:tabLst>
                <a:tab pos="339725" algn="l"/>
              </a:tabLst>
            </a:pPr>
            <a:endParaRPr lang="tr-TR" sz="3400" dirty="0">
              <a:solidFill>
                <a:schemeClr val="tx1"/>
              </a:solidFill>
            </a:endParaRPr>
          </a:p>
        </p:txBody>
      </p:sp>
      <p:sp>
        <p:nvSpPr>
          <p:cNvPr id="4" name="Metin kutusu 3"/>
          <p:cNvSpPr txBox="1"/>
          <p:nvPr/>
        </p:nvSpPr>
        <p:spPr>
          <a:xfrm>
            <a:off x="323528" y="404664"/>
            <a:ext cx="8568952" cy="6370975"/>
          </a:xfrm>
          <a:prstGeom prst="rect">
            <a:avLst/>
          </a:prstGeom>
          <a:noFill/>
        </p:spPr>
        <p:txBody>
          <a:bodyPr wrap="square" rtlCol="0">
            <a:spAutoFit/>
          </a:bodyPr>
          <a:lstStyle/>
          <a:p>
            <a:pPr indent="398463" algn="just">
              <a:tabLst>
                <a:tab pos="339725" algn="l"/>
              </a:tabLst>
            </a:pPr>
            <a:r>
              <a:rPr lang="tr-TR" sz="2400" b="1" dirty="0">
                <a:solidFill>
                  <a:srgbClr val="FF0000"/>
                </a:solidFill>
              </a:rPr>
              <a:t>Geçici Sevk ve İskân Kanunu:</a:t>
            </a:r>
            <a:endParaRPr lang="tr-TR" sz="2400" dirty="0">
              <a:solidFill>
                <a:srgbClr val="FF0000"/>
              </a:solidFill>
              <a:cs typeface="Arial" pitchFamily="34" charset="0"/>
            </a:endParaRPr>
          </a:p>
          <a:p>
            <a:pPr indent="398463" algn="just">
              <a:tabLst>
                <a:tab pos="339725" algn="l"/>
              </a:tabLst>
            </a:pPr>
            <a:r>
              <a:rPr lang="tr-TR" sz="2400" dirty="0">
                <a:solidFill>
                  <a:srgbClr val="FF0000"/>
                </a:solidFill>
              </a:rPr>
              <a:t>27 Mayıs 1915’te </a:t>
            </a:r>
            <a:r>
              <a:rPr lang="tr-TR" sz="2400" dirty="0"/>
              <a:t>Meclis’ten çıkan “Yer Değiştirme Kanunu”, </a:t>
            </a:r>
            <a:r>
              <a:rPr lang="tr-TR" sz="2400" dirty="0">
                <a:solidFill>
                  <a:srgbClr val="FF0000"/>
                </a:solidFill>
              </a:rPr>
              <a:t>1 Haziran 1915 </a:t>
            </a:r>
            <a:r>
              <a:rPr lang="tr-TR" sz="2400" dirty="0"/>
              <a:t>günü dönemin Resmi Gazetesi Takvim-i </a:t>
            </a:r>
            <a:r>
              <a:rPr lang="tr-TR" sz="2400" dirty="0" err="1"/>
              <a:t>Vekâyi’de</a:t>
            </a:r>
            <a:r>
              <a:rPr lang="tr-TR" sz="2400" dirty="0"/>
              <a:t> yayımlanarak yürürlüğe girmiştir.</a:t>
            </a:r>
          </a:p>
          <a:p>
            <a:pPr indent="398463" algn="just">
              <a:tabLst>
                <a:tab pos="339725" algn="l"/>
              </a:tabLst>
            </a:pPr>
            <a:r>
              <a:rPr lang="tr-TR" sz="2400" dirty="0"/>
              <a:t>Kanunun; </a:t>
            </a:r>
            <a:r>
              <a:rPr lang="tr-TR" sz="2400" dirty="0">
                <a:solidFill>
                  <a:srgbClr val="FF0000"/>
                </a:solidFill>
              </a:rPr>
              <a:t>1.</a:t>
            </a:r>
            <a:r>
              <a:rPr lang="tr-TR" sz="2400" dirty="0"/>
              <a:t> maddesinde "Devlet güçlerine ve kurulu düzene karşı muhalefet, silahla tecavüz ve mukavemet görülürse şiddetle karşı konulması ve imha edilmesi", </a:t>
            </a:r>
            <a:r>
              <a:rPr lang="tr-TR" sz="2400" dirty="0">
                <a:solidFill>
                  <a:srgbClr val="FF0000"/>
                </a:solidFill>
              </a:rPr>
              <a:t>2.</a:t>
            </a:r>
            <a:r>
              <a:rPr lang="tr-TR" sz="2400" dirty="0"/>
              <a:t> maddesinde "Silahlı güçlere yönelik casusluk ve ihanetleri tespit edilen köy ve kasabaların başka bölgelere yerleştirilmesi", </a:t>
            </a:r>
            <a:r>
              <a:rPr lang="tr-TR" sz="2400" dirty="0">
                <a:solidFill>
                  <a:srgbClr val="FF0000"/>
                </a:solidFill>
              </a:rPr>
              <a:t>3.</a:t>
            </a:r>
            <a:r>
              <a:rPr lang="tr-TR" sz="2400" dirty="0"/>
              <a:t> maddesinde kanunun yürürlüğe giriş tarihi ve </a:t>
            </a:r>
            <a:r>
              <a:rPr lang="tr-TR" sz="2400" dirty="0">
                <a:solidFill>
                  <a:srgbClr val="FF0000"/>
                </a:solidFill>
              </a:rPr>
              <a:t>4.</a:t>
            </a:r>
            <a:r>
              <a:rPr lang="tr-TR" sz="2400" dirty="0"/>
              <a:t> maddesinde de kanunun uygulamasından sorumlu olanlar belirtilmektedir.</a:t>
            </a:r>
          </a:p>
          <a:p>
            <a:pPr indent="398463" algn="just">
              <a:tabLst>
                <a:tab pos="339725" algn="l"/>
              </a:tabLst>
            </a:pPr>
            <a:r>
              <a:rPr lang="tr-TR" sz="2400" dirty="0"/>
              <a:t>Görüldüğü üzere kanun; tamamen devleti ve kamu düzenini korumaya yönelik, şiddete karşı bir yetki kanunudur. En önemli özelliği ise; “kanun metninde herhangi bir etnik grup, zümrenin zikredilmemiş veya ima edilmemiş” olmasıdır. Kanun kapsamına giren Müslüman, Rum ve Ermeni asıllı Osmanlı vatandaşları yerlerinden başka yerlere sevk edilerek göçe tabi tutulmuştur.</a:t>
            </a:r>
          </a:p>
        </p:txBody>
      </p:sp>
      <p:sp>
        <p:nvSpPr>
          <p:cNvPr id="5" name="Slayt Numarası Yer Tutucusu 4">
            <a:extLst>
              <a:ext uri="{FF2B5EF4-FFF2-40B4-BE49-F238E27FC236}">
                <a16:creationId xmlns:a16="http://schemas.microsoft.com/office/drawing/2014/main" id="{D46C66D3-AF26-47D0-BB5B-5FD6BB8C1CA4}"/>
              </a:ext>
            </a:extLst>
          </p:cNvPr>
          <p:cNvSpPr>
            <a:spLocks noGrp="1"/>
          </p:cNvSpPr>
          <p:nvPr>
            <p:ph type="sldNum" sz="quarter" idx="12"/>
          </p:nvPr>
        </p:nvSpPr>
        <p:spPr/>
        <p:txBody>
          <a:bodyPr/>
          <a:lstStyle/>
          <a:p>
            <a:fld id="{F302176B-0E47-46AC-8F43-DAB4B8A37D06}" type="slidenum">
              <a:rPr lang="tr-TR" smtClean="0"/>
              <a:t>18</a:t>
            </a:fld>
            <a:endParaRPr lang="tr-TR"/>
          </a:p>
        </p:txBody>
      </p:sp>
      <p:sp>
        <p:nvSpPr>
          <p:cNvPr id="6" name="Başlık 1">
            <a:extLst>
              <a:ext uri="{FF2B5EF4-FFF2-40B4-BE49-F238E27FC236}">
                <a16:creationId xmlns:a16="http://schemas.microsoft.com/office/drawing/2014/main" id="{D78E4FD7-DF57-43F8-B48D-AEC6EADEF0D0}"/>
              </a:ext>
            </a:extLst>
          </p:cNvPr>
          <p:cNvSpPr txBox="1">
            <a:spLocks/>
          </p:cNvSpPr>
          <p:nvPr/>
        </p:nvSpPr>
        <p:spPr>
          <a:xfrm>
            <a:off x="683568" y="44624"/>
            <a:ext cx="7772400" cy="576064"/>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7" name="Alt Bilgi Yer Tutucusu 6">
            <a:extLst>
              <a:ext uri="{FF2B5EF4-FFF2-40B4-BE49-F238E27FC236}">
                <a16:creationId xmlns:a16="http://schemas.microsoft.com/office/drawing/2014/main" id="{44223530-1453-492C-B4FA-C4581CEC864D}"/>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221448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88640"/>
            <a:ext cx="7772400" cy="648072"/>
          </a:xfrm>
        </p:spPr>
        <p:txBody>
          <a:bodyPr>
            <a:normAutofit fontScale="90000"/>
          </a:bodyPr>
          <a:lstStyle/>
          <a:p>
            <a:r>
              <a:rPr lang="tr-TR" b="1" dirty="0"/>
              <a:t> </a:t>
            </a:r>
            <a:endParaRPr lang="tr-TR" sz="2800" dirty="0"/>
          </a:p>
        </p:txBody>
      </p:sp>
      <p:sp>
        <p:nvSpPr>
          <p:cNvPr id="3" name="Alt Başlık 2"/>
          <p:cNvSpPr>
            <a:spLocks noGrp="1"/>
          </p:cNvSpPr>
          <p:nvPr>
            <p:ph type="subTitle" idx="1"/>
          </p:nvPr>
        </p:nvSpPr>
        <p:spPr>
          <a:xfrm>
            <a:off x="971600" y="1628800"/>
            <a:ext cx="7488832" cy="4248472"/>
          </a:xfrm>
        </p:spPr>
        <p:txBody>
          <a:bodyPr>
            <a:normAutofit/>
          </a:bodyPr>
          <a:lstStyle/>
          <a:p>
            <a:pPr algn="just">
              <a:tabLst>
                <a:tab pos="339725" algn="l"/>
              </a:tabLst>
            </a:pPr>
            <a:r>
              <a:rPr lang="tr-TR" dirty="0"/>
              <a:t>	</a:t>
            </a:r>
            <a:endParaRPr lang="tr-TR" sz="4400" dirty="0"/>
          </a:p>
          <a:p>
            <a:pPr algn="just">
              <a:tabLst>
                <a:tab pos="339725" algn="l"/>
              </a:tabLst>
            </a:pPr>
            <a:endParaRPr lang="tr-TR" sz="4400" dirty="0"/>
          </a:p>
          <a:p>
            <a:pPr algn="just">
              <a:tabLst>
                <a:tab pos="339725" algn="l"/>
              </a:tabLst>
            </a:pPr>
            <a:endParaRPr lang="tr-TR" sz="4400" dirty="0">
              <a:solidFill>
                <a:schemeClr val="tx1"/>
              </a:solidFill>
            </a:endParaRPr>
          </a:p>
          <a:p>
            <a:pPr algn="just">
              <a:tabLst>
                <a:tab pos="339725" algn="l"/>
              </a:tabLst>
            </a:pPr>
            <a:endParaRPr lang="tr-TR" sz="3400" dirty="0">
              <a:solidFill>
                <a:schemeClr val="tx1"/>
              </a:solidFill>
            </a:endParaRPr>
          </a:p>
          <a:p>
            <a:pPr algn="just">
              <a:tabLst>
                <a:tab pos="339725" algn="l"/>
              </a:tabLst>
            </a:pPr>
            <a:endParaRPr lang="tr-TR" sz="3400" dirty="0">
              <a:solidFill>
                <a:schemeClr val="tx1"/>
              </a:solidFill>
            </a:endParaRPr>
          </a:p>
        </p:txBody>
      </p:sp>
      <p:sp>
        <p:nvSpPr>
          <p:cNvPr id="4" name="Metin kutusu 3"/>
          <p:cNvSpPr txBox="1"/>
          <p:nvPr/>
        </p:nvSpPr>
        <p:spPr>
          <a:xfrm>
            <a:off x="467544" y="548680"/>
            <a:ext cx="8222783" cy="5262979"/>
          </a:xfrm>
          <a:prstGeom prst="rect">
            <a:avLst/>
          </a:prstGeom>
          <a:noFill/>
        </p:spPr>
        <p:txBody>
          <a:bodyPr wrap="square" rtlCol="0">
            <a:spAutoFit/>
          </a:bodyPr>
          <a:lstStyle/>
          <a:p>
            <a:pPr indent="398463" algn="just">
              <a:tabLst>
                <a:tab pos="339725" algn="l"/>
              </a:tabLst>
            </a:pPr>
            <a:r>
              <a:rPr lang="tr-TR" sz="2400" b="1" dirty="0">
                <a:solidFill>
                  <a:srgbClr val="FF0000"/>
                </a:solidFill>
              </a:rPr>
              <a:t>Geçici Sevk ve İskân Kanunu:</a:t>
            </a:r>
            <a:endParaRPr lang="tr-TR" sz="2400" dirty="0">
              <a:solidFill>
                <a:srgbClr val="FF0000"/>
              </a:solidFill>
              <a:cs typeface="Arial" pitchFamily="34" charset="0"/>
            </a:endParaRPr>
          </a:p>
          <a:p>
            <a:pPr indent="398463" algn="just">
              <a:tabLst>
                <a:tab pos="339725" algn="l"/>
              </a:tabLst>
            </a:pPr>
            <a:r>
              <a:rPr lang="tr-TR" sz="2400" dirty="0"/>
              <a:t>Başbakanlık tarafından </a:t>
            </a:r>
            <a:r>
              <a:rPr lang="tr-TR" sz="2400" dirty="0">
                <a:solidFill>
                  <a:srgbClr val="FF0000"/>
                </a:solidFill>
              </a:rPr>
              <a:t>30 Mayıs 1915’te </a:t>
            </a:r>
            <a:r>
              <a:rPr lang="tr-TR" sz="2400" dirty="0"/>
              <a:t>İçişleri, Harbiye ve Maliye </a:t>
            </a:r>
            <a:r>
              <a:rPr lang="tr-TR" sz="2400" dirty="0" err="1"/>
              <a:t>Nezâretlerine</a:t>
            </a:r>
            <a:r>
              <a:rPr lang="tr-TR" sz="2400" dirty="0"/>
              <a:t> (Bakanlıklarına) gönderilen bir yazıda, göçün nasıl uygulanacağı ayrıntılı şekilde anlatılmış ve şöyle denilmiştir:</a:t>
            </a:r>
          </a:p>
          <a:p>
            <a:pPr indent="398463" algn="just">
              <a:tabLst>
                <a:tab pos="339725" algn="l"/>
              </a:tabLst>
            </a:pPr>
            <a:r>
              <a:rPr lang="tr-TR" sz="2400" dirty="0"/>
              <a:t>“Göç ettirilenler, kendilerine tahsis edilen bölgelere can ve mal emniyetleri sağlanarak rahat bir şekilde nakledileceklerdir;</a:t>
            </a:r>
          </a:p>
          <a:p>
            <a:pPr indent="398463" algn="just">
              <a:tabLst>
                <a:tab pos="339725" algn="l"/>
              </a:tabLst>
            </a:pPr>
            <a:r>
              <a:rPr lang="tr-TR" sz="2400" dirty="0"/>
              <a:t>Yeni evlerine yerleşene kadar iaşeleri Göçmen Ödeneği’nden karşılanacaktır;</a:t>
            </a:r>
          </a:p>
          <a:p>
            <a:pPr indent="398463" algn="just">
              <a:tabLst>
                <a:tab pos="339725" algn="l"/>
              </a:tabLst>
            </a:pPr>
            <a:r>
              <a:rPr lang="tr-TR" sz="2400" dirty="0"/>
              <a:t>Eski malî durumlarına uygun olarak kendilerine emlâk ve arazi verilecektir;</a:t>
            </a:r>
          </a:p>
          <a:p>
            <a:pPr indent="398463" algn="just">
              <a:tabLst>
                <a:tab pos="339725" algn="l"/>
              </a:tabLst>
            </a:pPr>
            <a:r>
              <a:rPr lang="tr-TR" sz="2400" dirty="0"/>
              <a:t>Muhtaç olanlar için hükümet tarafından konut inşa edilecek; çiftçi ve ziraat erbabına tohumluk, alet ve edevat temin edilecektir;</a:t>
            </a:r>
          </a:p>
        </p:txBody>
      </p:sp>
      <p:sp>
        <p:nvSpPr>
          <p:cNvPr id="5" name="Slayt Numarası Yer Tutucusu 4">
            <a:extLst>
              <a:ext uri="{FF2B5EF4-FFF2-40B4-BE49-F238E27FC236}">
                <a16:creationId xmlns:a16="http://schemas.microsoft.com/office/drawing/2014/main" id="{D46C66D3-AF26-47D0-BB5B-5FD6BB8C1CA4}"/>
              </a:ext>
            </a:extLst>
          </p:cNvPr>
          <p:cNvSpPr>
            <a:spLocks noGrp="1"/>
          </p:cNvSpPr>
          <p:nvPr>
            <p:ph type="sldNum" sz="quarter" idx="12"/>
          </p:nvPr>
        </p:nvSpPr>
        <p:spPr/>
        <p:txBody>
          <a:bodyPr/>
          <a:lstStyle/>
          <a:p>
            <a:fld id="{F302176B-0E47-46AC-8F43-DAB4B8A37D06}" type="slidenum">
              <a:rPr lang="tr-TR" smtClean="0"/>
              <a:t>19</a:t>
            </a:fld>
            <a:endParaRPr lang="tr-TR"/>
          </a:p>
        </p:txBody>
      </p:sp>
      <p:sp>
        <p:nvSpPr>
          <p:cNvPr id="6" name="Başlık 1">
            <a:extLst>
              <a:ext uri="{FF2B5EF4-FFF2-40B4-BE49-F238E27FC236}">
                <a16:creationId xmlns:a16="http://schemas.microsoft.com/office/drawing/2014/main" id="{D78E4FD7-DF57-43F8-B48D-AEC6EADEF0D0}"/>
              </a:ext>
            </a:extLst>
          </p:cNvPr>
          <p:cNvSpPr txBox="1">
            <a:spLocks/>
          </p:cNvSpPr>
          <p:nvPr/>
        </p:nvSpPr>
        <p:spPr>
          <a:xfrm>
            <a:off x="683568" y="44624"/>
            <a:ext cx="7772400" cy="576064"/>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7" name="Alt Bilgi Yer Tutucusu 6">
            <a:extLst>
              <a:ext uri="{FF2B5EF4-FFF2-40B4-BE49-F238E27FC236}">
                <a16:creationId xmlns:a16="http://schemas.microsoft.com/office/drawing/2014/main" id="{5E080EB3-0398-4074-AE01-DB094128DD45}"/>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1945865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663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692696"/>
            <a:ext cx="8496944" cy="6001643"/>
          </a:xfrm>
          <a:prstGeom prst="rect">
            <a:avLst/>
          </a:prstGeom>
          <a:noFill/>
        </p:spPr>
        <p:txBody>
          <a:bodyPr wrap="square" rtlCol="0">
            <a:spAutoFit/>
          </a:bodyPr>
          <a:lstStyle/>
          <a:p>
            <a:pPr indent="457200" algn="just"/>
            <a:r>
              <a:rPr lang="tr-TR" sz="2400" dirty="0"/>
              <a:t>Tarihte olduğu gibi bugün de , Ermeni toplumu üzerinden siyasi ve ekonomik çıkar sağlamaya çalışan ülkeler bulunmaktadır. Bazılarında Türkleri ve Türkiye'yi sözde soykırımla suçlayan anıtlar dikebilmekte, soykırım iddiasını tanımaya yönelik kararlar parlamento gündemlerine getirilmekte, hatta kimi ülke parlamentolarında kabul edilmektedir. Gerçekte tarihçilere bırakılması gereken bu konular, siyasetçilerin elinde çıkar aracı haline dönüştürülmektedir. </a:t>
            </a:r>
          </a:p>
          <a:p>
            <a:pPr indent="457200" algn="just"/>
            <a:endParaRPr lang="tr-TR" sz="2400" dirty="0"/>
          </a:p>
          <a:p>
            <a:pPr indent="457200" algn="just"/>
            <a:r>
              <a:rPr lang="tr-TR" sz="2400" dirty="0"/>
              <a:t>Ermeni Meselesi’nin bir Türk-Ermeni meselesi olmadığı, bu hadisenin birçok sebeplerinin bulunduğu ve bu sebeplerin arkasında da başta </a:t>
            </a:r>
            <a:r>
              <a:rPr lang="tr-TR" sz="2400" dirty="0">
                <a:solidFill>
                  <a:srgbClr val="FF0000"/>
                </a:solidFill>
              </a:rPr>
              <a:t>İngiltere, Rusya, </a:t>
            </a:r>
            <a:r>
              <a:rPr lang="sv-SE" sz="2400" dirty="0">
                <a:solidFill>
                  <a:srgbClr val="FF0000"/>
                </a:solidFill>
              </a:rPr>
              <a:t>Fransa, Amerika </a:t>
            </a:r>
            <a:r>
              <a:rPr lang="sv-SE" sz="2400" dirty="0"/>
              <a:t>gibi devletlerin olduğu tarihî bir hakikattir.</a:t>
            </a:r>
            <a:r>
              <a:rPr lang="tr-TR" sz="2400" dirty="0"/>
              <a:t> Temelinde sömürgeci devletlerin </a:t>
            </a:r>
            <a:r>
              <a:rPr lang="tr-TR" sz="2400" dirty="0">
                <a:solidFill>
                  <a:srgbClr val="FF0000"/>
                </a:solidFill>
              </a:rPr>
              <a:t>Şark Meselesi </a:t>
            </a:r>
            <a:r>
              <a:rPr lang="tr-TR" sz="2400" dirty="0"/>
              <a:t>zihniyeti yatmaktadır.</a:t>
            </a:r>
          </a:p>
          <a:p>
            <a:pPr indent="457200" algn="just"/>
            <a:endParaRPr lang="tr-TR" sz="2400" dirty="0"/>
          </a:p>
          <a:p>
            <a:pPr indent="457200" algn="just"/>
            <a:endParaRPr lang="tr-TR" sz="2400" dirty="0"/>
          </a:p>
        </p:txBody>
      </p:sp>
      <p:sp>
        <p:nvSpPr>
          <p:cNvPr id="3" name="Slayt Numarası Yer Tutucusu 2">
            <a:extLst>
              <a:ext uri="{FF2B5EF4-FFF2-40B4-BE49-F238E27FC236}">
                <a16:creationId xmlns:a16="http://schemas.microsoft.com/office/drawing/2014/main" id="{9F355479-1219-4DE3-84B9-5090F4ED1584}"/>
              </a:ext>
            </a:extLst>
          </p:cNvPr>
          <p:cNvSpPr>
            <a:spLocks noGrp="1"/>
          </p:cNvSpPr>
          <p:nvPr>
            <p:ph type="sldNum" sz="quarter" idx="12"/>
          </p:nvPr>
        </p:nvSpPr>
        <p:spPr/>
        <p:txBody>
          <a:bodyPr/>
          <a:lstStyle/>
          <a:p>
            <a:fld id="{F302176B-0E47-46AC-8F43-DAB4B8A37D06}" type="slidenum">
              <a:rPr lang="tr-TR" smtClean="0"/>
              <a:t>2</a:t>
            </a:fld>
            <a:endParaRPr lang="tr-TR"/>
          </a:p>
        </p:txBody>
      </p:sp>
      <p:sp>
        <p:nvSpPr>
          <p:cNvPr id="5" name="Alt Bilgi Yer Tutucusu 4">
            <a:extLst>
              <a:ext uri="{FF2B5EF4-FFF2-40B4-BE49-F238E27FC236}">
                <a16:creationId xmlns:a16="http://schemas.microsoft.com/office/drawing/2014/main" id="{73E9B995-F05B-48EB-8614-CE42D94D067A}"/>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1064124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88640"/>
            <a:ext cx="7772400" cy="648072"/>
          </a:xfrm>
        </p:spPr>
        <p:txBody>
          <a:bodyPr>
            <a:normAutofit fontScale="90000"/>
          </a:bodyPr>
          <a:lstStyle/>
          <a:p>
            <a:r>
              <a:rPr lang="tr-TR" b="1" dirty="0"/>
              <a:t> </a:t>
            </a:r>
            <a:endParaRPr lang="tr-TR" sz="2800" dirty="0"/>
          </a:p>
        </p:txBody>
      </p:sp>
      <p:sp>
        <p:nvSpPr>
          <p:cNvPr id="3" name="Alt Başlık 2"/>
          <p:cNvSpPr>
            <a:spLocks noGrp="1"/>
          </p:cNvSpPr>
          <p:nvPr>
            <p:ph type="subTitle" idx="1"/>
          </p:nvPr>
        </p:nvSpPr>
        <p:spPr>
          <a:xfrm>
            <a:off x="971600" y="1628800"/>
            <a:ext cx="7488832" cy="4248472"/>
          </a:xfrm>
        </p:spPr>
        <p:txBody>
          <a:bodyPr>
            <a:normAutofit/>
          </a:bodyPr>
          <a:lstStyle/>
          <a:p>
            <a:pPr algn="just">
              <a:tabLst>
                <a:tab pos="339725" algn="l"/>
              </a:tabLst>
            </a:pPr>
            <a:r>
              <a:rPr lang="tr-TR" dirty="0"/>
              <a:t>	</a:t>
            </a:r>
            <a:endParaRPr lang="tr-TR" sz="4400" dirty="0"/>
          </a:p>
          <a:p>
            <a:pPr algn="just">
              <a:tabLst>
                <a:tab pos="339725" algn="l"/>
              </a:tabLst>
            </a:pPr>
            <a:endParaRPr lang="tr-TR" sz="4400" dirty="0"/>
          </a:p>
          <a:p>
            <a:pPr algn="just">
              <a:tabLst>
                <a:tab pos="339725" algn="l"/>
              </a:tabLst>
            </a:pPr>
            <a:endParaRPr lang="tr-TR" sz="4400" dirty="0">
              <a:solidFill>
                <a:schemeClr val="tx1"/>
              </a:solidFill>
            </a:endParaRPr>
          </a:p>
          <a:p>
            <a:pPr algn="just">
              <a:tabLst>
                <a:tab pos="339725" algn="l"/>
              </a:tabLst>
            </a:pPr>
            <a:endParaRPr lang="tr-TR" sz="3400" dirty="0">
              <a:solidFill>
                <a:schemeClr val="tx1"/>
              </a:solidFill>
            </a:endParaRPr>
          </a:p>
          <a:p>
            <a:pPr algn="just">
              <a:tabLst>
                <a:tab pos="339725" algn="l"/>
              </a:tabLst>
            </a:pPr>
            <a:endParaRPr lang="tr-TR" sz="3400" dirty="0">
              <a:solidFill>
                <a:schemeClr val="tx1"/>
              </a:solidFill>
            </a:endParaRPr>
          </a:p>
        </p:txBody>
      </p:sp>
      <p:sp>
        <p:nvSpPr>
          <p:cNvPr id="4" name="Metin kutusu 3"/>
          <p:cNvSpPr txBox="1"/>
          <p:nvPr/>
        </p:nvSpPr>
        <p:spPr>
          <a:xfrm>
            <a:off x="467544" y="632877"/>
            <a:ext cx="8222783" cy="5262979"/>
          </a:xfrm>
          <a:prstGeom prst="rect">
            <a:avLst/>
          </a:prstGeom>
          <a:noFill/>
        </p:spPr>
        <p:txBody>
          <a:bodyPr wrap="square" rtlCol="0">
            <a:spAutoFit/>
          </a:bodyPr>
          <a:lstStyle/>
          <a:p>
            <a:pPr indent="398463" algn="just">
              <a:tabLst>
                <a:tab pos="339725" algn="l"/>
              </a:tabLst>
            </a:pPr>
            <a:r>
              <a:rPr lang="tr-TR" sz="2400" b="1" dirty="0">
                <a:solidFill>
                  <a:srgbClr val="FF0000"/>
                </a:solidFill>
              </a:rPr>
              <a:t>Geçici Sevk ve İskân Kanunu:</a:t>
            </a:r>
            <a:endParaRPr lang="tr-TR" sz="2400" dirty="0">
              <a:solidFill>
                <a:srgbClr val="FF0000"/>
              </a:solidFill>
              <a:cs typeface="Arial" pitchFamily="34" charset="0"/>
            </a:endParaRPr>
          </a:p>
          <a:p>
            <a:pPr indent="398463" algn="just">
              <a:tabLst>
                <a:tab pos="339725" algn="l"/>
              </a:tabLst>
            </a:pPr>
            <a:r>
              <a:rPr lang="tr-TR" sz="2400" dirty="0"/>
              <a:t>Geride bıraktıkları taşınır malları, kendilerine ulaştırılacak; taşınmaz malları tespit edilecek ve kıymetleri belirlendikten sonra, paraları kendilerine ödenecektir;</a:t>
            </a:r>
          </a:p>
          <a:p>
            <a:pPr indent="398463" algn="just">
              <a:tabLst>
                <a:tab pos="339725" algn="l"/>
              </a:tabLst>
            </a:pPr>
            <a:endParaRPr lang="tr-TR" sz="2400" dirty="0"/>
          </a:p>
          <a:p>
            <a:pPr indent="398463" algn="just">
              <a:tabLst>
                <a:tab pos="339725" algn="l"/>
              </a:tabLst>
            </a:pPr>
            <a:r>
              <a:rPr lang="tr-TR" sz="2400" dirty="0"/>
              <a:t>Göçmenlerin ihtisasları dışında kalan zeytinlik, dutluk, bağ ve portakallıklarla, dükkân, han, fabrika ve depo gibi gelir getiren yerleri açık arttırma ile satılacak veya kiraya verilecek ve bedelleri sahiplerine ödenmek üzere mal sandıklarınca emanete kaydedilecektir;</a:t>
            </a:r>
          </a:p>
          <a:p>
            <a:pPr indent="398463" algn="just">
              <a:tabLst>
                <a:tab pos="339725" algn="l"/>
              </a:tabLst>
            </a:pPr>
            <a:endParaRPr lang="tr-TR" sz="2400" dirty="0"/>
          </a:p>
          <a:p>
            <a:pPr indent="398463" algn="just">
              <a:tabLst>
                <a:tab pos="339725" algn="l"/>
              </a:tabLst>
            </a:pPr>
            <a:r>
              <a:rPr lang="tr-TR" sz="2400" dirty="0"/>
              <a:t>Bütün bu konular özel komisyonlarca yürütülecek ve bu hususta ayrıntılı bir talimatname hazırlanacaktır.”</a:t>
            </a:r>
          </a:p>
          <a:p>
            <a:pPr indent="398463" algn="just">
              <a:tabLst>
                <a:tab pos="339725" algn="l"/>
              </a:tabLst>
            </a:pPr>
            <a:endParaRPr lang="tr-TR" sz="2400" dirty="0"/>
          </a:p>
        </p:txBody>
      </p:sp>
      <p:sp>
        <p:nvSpPr>
          <p:cNvPr id="5" name="Slayt Numarası Yer Tutucusu 4">
            <a:extLst>
              <a:ext uri="{FF2B5EF4-FFF2-40B4-BE49-F238E27FC236}">
                <a16:creationId xmlns:a16="http://schemas.microsoft.com/office/drawing/2014/main" id="{D46C66D3-AF26-47D0-BB5B-5FD6BB8C1CA4}"/>
              </a:ext>
            </a:extLst>
          </p:cNvPr>
          <p:cNvSpPr>
            <a:spLocks noGrp="1"/>
          </p:cNvSpPr>
          <p:nvPr>
            <p:ph type="sldNum" sz="quarter" idx="12"/>
          </p:nvPr>
        </p:nvSpPr>
        <p:spPr/>
        <p:txBody>
          <a:bodyPr/>
          <a:lstStyle/>
          <a:p>
            <a:fld id="{F302176B-0E47-46AC-8F43-DAB4B8A37D06}" type="slidenum">
              <a:rPr lang="tr-TR" smtClean="0"/>
              <a:t>20</a:t>
            </a:fld>
            <a:endParaRPr lang="tr-TR"/>
          </a:p>
        </p:txBody>
      </p:sp>
      <p:sp>
        <p:nvSpPr>
          <p:cNvPr id="6" name="Başlık 1">
            <a:extLst>
              <a:ext uri="{FF2B5EF4-FFF2-40B4-BE49-F238E27FC236}">
                <a16:creationId xmlns:a16="http://schemas.microsoft.com/office/drawing/2014/main" id="{D78E4FD7-DF57-43F8-B48D-AEC6EADEF0D0}"/>
              </a:ext>
            </a:extLst>
          </p:cNvPr>
          <p:cNvSpPr txBox="1">
            <a:spLocks/>
          </p:cNvSpPr>
          <p:nvPr/>
        </p:nvSpPr>
        <p:spPr>
          <a:xfrm>
            <a:off x="683568" y="44624"/>
            <a:ext cx="7772400" cy="576064"/>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7" name="Alt Bilgi Yer Tutucusu 6">
            <a:extLst>
              <a:ext uri="{FF2B5EF4-FFF2-40B4-BE49-F238E27FC236}">
                <a16:creationId xmlns:a16="http://schemas.microsoft.com/office/drawing/2014/main" id="{0B2C6644-607D-426F-9551-4BCF1E2CE07A}"/>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400191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88640"/>
            <a:ext cx="7772400" cy="648072"/>
          </a:xfrm>
        </p:spPr>
        <p:txBody>
          <a:bodyPr>
            <a:normAutofit fontScale="90000"/>
          </a:bodyPr>
          <a:lstStyle/>
          <a:p>
            <a:r>
              <a:rPr lang="tr-TR" b="1" dirty="0"/>
              <a:t> </a:t>
            </a:r>
            <a:endParaRPr lang="tr-TR" sz="2800" dirty="0"/>
          </a:p>
        </p:txBody>
      </p:sp>
      <p:sp>
        <p:nvSpPr>
          <p:cNvPr id="3" name="Alt Başlık 2"/>
          <p:cNvSpPr>
            <a:spLocks noGrp="1"/>
          </p:cNvSpPr>
          <p:nvPr>
            <p:ph type="subTitle" idx="1"/>
          </p:nvPr>
        </p:nvSpPr>
        <p:spPr>
          <a:xfrm>
            <a:off x="971600" y="1628800"/>
            <a:ext cx="7488832" cy="4248472"/>
          </a:xfrm>
        </p:spPr>
        <p:txBody>
          <a:bodyPr>
            <a:normAutofit/>
          </a:bodyPr>
          <a:lstStyle/>
          <a:p>
            <a:pPr algn="just">
              <a:tabLst>
                <a:tab pos="339725" algn="l"/>
              </a:tabLst>
            </a:pPr>
            <a:r>
              <a:rPr lang="tr-TR" dirty="0"/>
              <a:t>	</a:t>
            </a:r>
            <a:endParaRPr lang="tr-TR" sz="4400" dirty="0"/>
          </a:p>
          <a:p>
            <a:pPr algn="just">
              <a:tabLst>
                <a:tab pos="339725" algn="l"/>
              </a:tabLst>
            </a:pPr>
            <a:endParaRPr lang="tr-TR" sz="4400" dirty="0"/>
          </a:p>
          <a:p>
            <a:pPr algn="just">
              <a:tabLst>
                <a:tab pos="339725" algn="l"/>
              </a:tabLst>
            </a:pPr>
            <a:endParaRPr lang="tr-TR" sz="4400" dirty="0">
              <a:solidFill>
                <a:schemeClr val="tx1"/>
              </a:solidFill>
            </a:endParaRPr>
          </a:p>
          <a:p>
            <a:pPr algn="just">
              <a:tabLst>
                <a:tab pos="339725" algn="l"/>
              </a:tabLst>
            </a:pPr>
            <a:endParaRPr lang="tr-TR" sz="3400" dirty="0">
              <a:solidFill>
                <a:schemeClr val="tx1"/>
              </a:solidFill>
            </a:endParaRPr>
          </a:p>
          <a:p>
            <a:pPr algn="just">
              <a:tabLst>
                <a:tab pos="339725" algn="l"/>
              </a:tabLst>
            </a:pPr>
            <a:endParaRPr lang="tr-TR" sz="3400" dirty="0">
              <a:solidFill>
                <a:schemeClr val="tx1"/>
              </a:solidFill>
            </a:endParaRPr>
          </a:p>
        </p:txBody>
      </p:sp>
      <p:sp>
        <p:nvSpPr>
          <p:cNvPr id="4" name="Metin kutusu 3"/>
          <p:cNvSpPr txBox="1"/>
          <p:nvPr/>
        </p:nvSpPr>
        <p:spPr>
          <a:xfrm>
            <a:off x="467544" y="548680"/>
            <a:ext cx="8222783" cy="6432530"/>
          </a:xfrm>
          <a:prstGeom prst="rect">
            <a:avLst/>
          </a:prstGeom>
          <a:noFill/>
        </p:spPr>
        <p:txBody>
          <a:bodyPr wrap="square" rtlCol="0">
            <a:spAutoFit/>
          </a:bodyPr>
          <a:lstStyle/>
          <a:p>
            <a:pPr indent="398463" algn="just">
              <a:tabLst>
                <a:tab pos="339725" algn="l"/>
              </a:tabLst>
            </a:pPr>
            <a:r>
              <a:rPr lang="tr-TR" sz="2400" b="1" dirty="0">
                <a:solidFill>
                  <a:srgbClr val="FF0000"/>
                </a:solidFill>
              </a:rPr>
              <a:t>Geçici Sevk ve İskân Kanunu:</a:t>
            </a:r>
            <a:endParaRPr lang="tr-TR" sz="2400" dirty="0">
              <a:solidFill>
                <a:srgbClr val="FF0000"/>
              </a:solidFill>
              <a:cs typeface="Arial" pitchFamily="34" charset="0"/>
            </a:endParaRPr>
          </a:p>
          <a:p>
            <a:pPr indent="398463" algn="just">
              <a:tabLst>
                <a:tab pos="339725" algn="l"/>
              </a:tabLst>
            </a:pPr>
            <a:r>
              <a:rPr lang="tr-TR" sz="2400" b="1" dirty="0">
                <a:solidFill>
                  <a:srgbClr val="FF0000"/>
                </a:solidFill>
              </a:rPr>
              <a:t>Yer Değiştirme Sırasındaki Uygulamalar:</a:t>
            </a:r>
          </a:p>
          <a:p>
            <a:pPr indent="398463" algn="just">
              <a:tabLst>
                <a:tab pos="339725" algn="l"/>
              </a:tabLst>
            </a:pPr>
            <a:r>
              <a:rPr lang="tr-TR" sz="2000" dirty="0"/>
              <a:t>Kanuna göre hazırlanan uygulama emri ile yer değiştirmenin nasıl yapılacağı tüm ayrıntıları ile belli kurallara bağlanmıştır. Bu emirde; menkul ve gayri menkullerin nasıl teslim alınacağı, araziler ve üzerindeki mahsulün durumu, bunların kayda alınması, göç edenlere sıcak ve etli yemek verilmesi gibi konulara dahi yer verilmiştir. Uygulama emrinde, menkul ve gayrimenkulün yok edilmesi ya da insanların öldürülmesi yönünde herhangi bir işaret olmadığı gibi; tam tersine uygulamada hata yapanların idam cezasına kadar uzanan ağır cezalarla cezalandırılacağı belirtilmektedir.</a:t>
            </a:r>
          </a:p>
          <a:p>
            <a:pPr indent="398463" algn="just">
              <a:tabLst>
                <a:tab pos="339725" algn="l"/>
              </a:tabLst>
            </a:pPr>
            <a:r>
              <a:rPr lang="tr-TR" sz="2000" dirty="0"/>
              <a:t>Dâhiliye Nâzırı </a:t>
            </a:r>
            <a:r>
              <a:rPr lang="tr-TR" sz="2000" dirty="0">
                <a:solidFill>
                  <a:srgbClr val="FF0000"/>
                </a:solidFill>
              </a:rPr>
              <a:t>Talât Bey, </a:t>
            </a:r>
            <a:r>
              <a:rPr lang="tr-TR" sz="2000" dirty="0"/>
              <a:t>11 Eylül 1915 tarihli emirnamelerinde erkekleri sevke tabi tutulan kimsesiz ailelerin, Ermeni ve yabancı bulunmayan köy ve kasabalara yerleştirilmelerini ve geçimlerini temin etmek için bir miktar para verilmesini istedi. Ayrıca on yaşına kadar olup sevke tabi tutulmayan çocuklar yetimhanelere yerleştirilecekti. Yetimhanelerin yeterli olmaması halinde zengin Müslüman ailelerin yanlarına verilerek yetişmeleri ve eğitime devam etmeleri sağlanacaktı. 20 yaşına kadar olup tehcir edilmeyen genç ve dul kadınların kendi rızalarıyla Müslüman erkeklerle evlenmelerine izin verilmişti </a:t>
            </a:r>
            <a:r>
              <a:rPr lang="tr-TR" sz="2000" i="1" dirty="0">
                <a:solidFill>
                  <a:srgbClr val="0070C0"/>
                </a:solidFill>
              </a:rPr>
              <a:t>(BOA, DH ŞFR, </a:t>
            </a:r>
            <a:r>
              <a:rPr lang="tr-TR" sz="2000" i="1" dirty="0" err="1">
                <a:solidFill>
                  <a:srgbClr val="0070C0"/>
                </a:solidFill>
              </a:rPr>
              <a:t>Nr</a:t>
            </a:r>
            <a:r>
              <a:rPr lang="tr-TR" sz="2000" i="1" dirty="0">
                <a:solidFill>
                  <a:srgbClr val="0070C0"/>
                </a:solidFill>
              </a:rPr>
              <a:t>: 278, 30 Ağustos 1331).</a:t>
            </a:r>
          </a:p>
          <a:p>
            <a:pPr indent="398463" algn="just">
              <a:tabLst>
                <a:tab pos="339725" algn="l"/>
              </a:tabLst>
            </a:pPr>
            <a:endParaRPr lang="tr-TR" sz="2400" dirty="0"/>
          </a:p>
        </p:txBody>
      </p:sp>
      <p:sp>
        <p:nvSpPr>
          <p:cNvPr id="5" name="Slayt Numarası Yer Tutucusu 4">
            <a:extLst>
              <a:ext uri="{FF2B5EF4-FFF2-40B4-BE49-F238E27FC236}">
                <a16:creationId xmlns:a16="http://schemas.microsoft.com/office/drawing/2014/main" id="{D46C66D3-AF26-47D0-BB5B-5FD6BB8C1CA4}"/>
              </a:ext>
            </a:extLst>
          </p:cNvPr>
          <p:cNvSpPr>
            <a:spLocks noGrp="1"/>
          </p:cNvSpPr>
          <p:nvPr>
            <p:ph type="sldNum" sz="quarter" idx="12"/>
          </p:nvPr>
        </p:nvSpPr>
        <p:spPr/>
        <p:txBody>
          <a:bodyPr/>
          <a:lstStyle/>
          <a:p>
            <a:fld id="{F302176B-0E47-46AC-8F43-DAB4B8A37D06}" type="slidenum">
              <a:rPr lang="tr-TR" smtClean="0"/>
              <a:t>21</a:t>
            </a:fld>
            <a:endParaRPr lang="tr-TR"/>
          </a:p>
        </p:txBody>
      </p:sp>
      <p:sp>
        <p:nvSpPr>
          <p:cNvPr id="6" name="Başlık 1">
            <a:extLst>
              <a:ext uri="{FF2B5EF4-FFF2-40B4-BE49-F238E27FC236}">
                <a16:creationId xmlns:a16="http://schemas.microsoft.com/office/drawing/2014/main" id="{D78E4FD7-DF57-43F8-B48D-AEC6EADEF0D0}"/>
              </a:ext>
            </a:extLst>
          </p:cNvPr>
          <p:cNvSpPr txBox="1">
            <a:spLocks/>
          </p:cNvSpPr>
          <p:nvPr/>
        </p:nvSpPr>
        <p:spPr>
          <a:xfrm>
            <a:off x="683568" y="44624"/>
            <a:ext cx="7772400" cy="576064"/>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7" name="Alt Bilgi Yer Tutucusu 6">
            <a:extLst>
              <a:ext uri="{FF2B5EF4-FFF2-40B4-BE49-F238E27FC236}">
                <a16:creationId xmlns:a16="http://schemas.microsoft.com/office/drawing/2014/main" id="{A6B36705-C5A0-45C2-8C30-437240E892A3}"/>
              </a:ext>
            </a:extLst>
          </p:cNvPr>
          <p:cNvSpPr>
            <a:spLocks noGrp="1"/>
          </p:cNvSpPr>
          <p:nvPr>
            <p:ph type="ftr" sz="quarter" idx="11"/>
          </p:nvPr>
        </p:nvSpPr>
        <p:spPr/>
        <p:txBody>
          <a:bodyPr/>
          <a:lstStyle/>
          <a:p>
            <a:r>
              <a:rPr lang="en-US" dirty="0"/>
              <a:t>Dr. </a:t>
            </a:r>
            <a:r>
              <a:rPr lang="en-US" dirty="0" err="1"/>
              <a:t>Öğretim</a:t>
            </a:r>
            <a:r>
              <a:rPr lang="en-US" dirty="0"/>
              <a:t> </a:t>
            </a:r>
            <a:r>
              <a:rPr lang="en-US" dirty="0" err="1"/>
              <a:t>Üyesi</a:t>
            </a:r>
            <a:r>
              <a:rPr lang="en-US" dirty="0"/>
              <a:t> </a:t>
            </a:r>
            <a:r>
              <a:rPr lang="en-US" dirty="0" err="1"/>
              <a:t>Ayhan</a:t>
            </a:r>
            <a:r>
              <a:rPr lang="en-US" dirty="0"/>
              <a:t> CANKUT</a:t>
            </a:r>
            <a:endParaRPr lang="tr-TR" dirty="0"/>
          </a:p>
        </p:txBody>
      </p:sp>
    </p:spTree>
    <p:extLst>
      <p:ext uri="{BB962C8B-B14F-4D97-AF65-F5344CB8AC3E}">
        <p14:creationId xmlns:p14="http://schemas.microsoft.com/office/powerpoint/2010/main" val="27063183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23528" y="548680"/>
            <a:ext cx="8568952" cy="4878259"/>
          </a:xfrm>
          <a:prstGeom prst="rect">
            <a:avLst/>
          </a:prstGeom>
          <a:noFill/>
        </p:spPr>
        <p:txBody>
          <a:bodyPr wrap="square" rtlCol="0">
            <a:spAutoFit/>
          </a:bodyPr>
          <a:lstStyle/>
          <a:p>
            <a:pPr indent="398463" algn="just">
              <a:tabLst>
                <a:tab pos="339725" algn="l"/>
              </a:tabLst>
            </a:pPr>
            <a:r>
              <a:rPr lang="tr-TR" sz="2400" b="1" dirty="0">
                <a:solidFill>
                  <a:srgbClr val="FF0000"/>
                </a:solidFill>
              </a:rPr>
              <a:t>Geçici Sevk ve İskân Kanunu:</a:t>
            </a:r>
            <a:endParaRPr lang="tr-TR" sz="2400" dirty="0">
              <a:solidFill>
                <a:srgbClr val="FF0000"/>
              </a:solidFill>
              <a:cs typeface="Arial" pitchFamily="34" charset="0"/>
            </a:endParaRPr>
          </a:p>
          <a:p>
            <a:pPr indent="398463" algn="just">
              <a:tabLst>
                <a:tab pos="339725" algn="l"/>
              </a:tabLst>
            </a:pPr>
            <a:r>
              <a:rPr lang="tr-TR" sz="2400" dirty="0">
                <a:cs typeface="Arial" pitchFamily="34" charset="0"/>
              </a:rPr>
              <a:t>Soykırım kelimesi 1944 yılında Polonya </a:t>
            </a:r>
            <a:r>
              <a:rPr lang="tr-TR" sz="2400" dirty="0" err="1">
                <a:cs typeface="Arial" pitchFamily="34" charset="0"/>
              </a:rPr>
              <a:t>Yahudisi</a:t>
            </a:r>
            <a:r>
              <a:rPr lang="tr-TR" sz="2400" dirty="0">
                <a:cs typeface="Arial" pitchFamily="34" charset="0"/>
              </a:rPr>
              <a:t> </a:t>
            </a:r>
            <a:r>
              <a:rPr lang="tr-TR" sz="2400" dirty="0" err="1">
                <a:cs typeface="Arial" pitchFamily="34" charset="0"/>
              </a:rPr>
              <a:t>R.Lemkin</a:t>
            </a:r>
            <a:r>
              <a:rPr lang="tr-TR" sz="2400" dirty="0">
                <a:cs typeface="Arial" pitchFamily="34" charset="0"/>
              </a:rPr>
              <a:t> tarafından tanımlanmış bir insanlık suçudur. İngilizcesi ‘</a:t>
            </a:r>
            <a:r>
              <a:rPr lang="tr-TR" sz="2400" dirty="0" err="1">
                <a:cs typeface="Arial" pitchFamily="34" charset="0"/>
              </a:rPr>
              <a:t>genocide</a:t>
            </a:r>
            <a:r>
              <a:rPr lang="tr-TR" sz="2400" dirty="0">
                <a:cs typeface="Arial" pitchFamily="34" charset="0"/>
              </a:rPr>
              <a:t>’ olan kelime Yunancada aile anlamına gelen ‘</a:t>
            </a:r>
            <a:r>
              <a:rPr lang="tr-TR" sz="2400" dirty="0" err="1">
                <a:cs typeface="Arial" pitchFamily="34" charset="0"/>
              </a:rPr>
              <a:t>genos</a:t>
            </a:r>
            <a:r>
              <a:rPr lang="tr-TR" sz="2400" dirty="0">
                <a:cs typeface="Arial" pitchFamily="34" charset="0"/>
              </a:rPr>
              <a:t>’ ve Latincede öldürme anlamına gelen ‘</a:t>
            </a:r>
            <a:r>
              <a:rPr lang="tr-TR" sz="2400" dirty="0" err="1">
                <a:cs typeface="Arial" pitchFamily="34" charset="0"/>
              </a:rPr>
              <a:t>cide</a:t>
            </a:r>
            <a:r>
              <a:rPr lang="tr-TR" sz="2400" dirty="0">
                <a:cs typeface="Arial" pitchFamily="34" charset="0"/>
              </a:rPr>
              <a:t>’ kelimelerinin birleşmesinden meydana gelir.</a:t>
            </a:r>
          </a:p>
          <a:p>
            <a:pPr indent="398463" algn="just">
              <a:tabLst>
                <a:tab pos="339725" algn="l"/>
              </a:tabLst>
            </a:pPr>
            <a:endParaRPr lang="tr-TR" sz="2400" dirty="0">
              <a:cs typeface="Arial" pitchFamily="34" charset="0"/>
            </a:endParaRPr>
          </a:p>
          <a:p>
            <a:pPr indent="398463" algn="just">
              <a:tabLst>
                <a:tab pos="339725" algn="l"/>
              </a:tabLst>
            </a:pPr>
            <a:r>
              <a:rPr lang="tr-TR" sz="2400" dirty="0"/>
              <a:t>"Yer Değiştirme Kanunu" 1948 tarihli </a:t>
            </a:r>
            <a:r>
              <a:rPr lang="tr-TR" sz="2400" dirty="0">
                <a:solidFill>
                  <a:srgbClr val="0070C0"/>
                </a:solidFill>
              </a:rPr>
              <a:t>«Soykırım Suçunu Önleme ve Cezalandırma Sözleşmesinin»</a:t>
            </a:r>
            <a:r>
              <a:rPr lang="tr-TR" sz="2400" dirty="0"/>
              <a:t> 2. maddesindeki tanıma da girmemektedir. Ancak örneğin, Hitler Almanya’sında altı milyon Yahudi ile bir milyon çingenenin yok edildiği ırkçı eylemler tam anlamıyla bir soykırım (</a:t>
            </a:r>
            <a:r>
              <a:rPr lang="tr-TR" sz="2400" dirty="0" err="1"/>
              <a:t>holocoust</a:t>
            </a:r>
            <a:r>
              <a:rPr lang="tr-TR" sz="2400" dirty="0"/>
              <a:t>) örneği olarak kabul edilmektedir.</a:t>
            </a:r>
          </a:p>
          <a:p>
            <a:pPr indent="398463" algn="just">
              <a:tabLst>
                <a:tab pos="339725" algn="l"/>
              </a:tabLst>
            </a:pPr>
            <a:endParaRPr lang="tr-TR" sz="2300" dirty="0">
              <a:cs typeface="Arial" pitchFamily="34" charset="0"/>
            </a:endParaRPr>
          </a:p>
        </p:txBody>
      </p:sp>
      <p:sp>
        <p:nvSpPr>
          <p:cNvPr id="3" name="Slayt Numarası Yer Tutucusu 2">
            <a:extLst>
              <a:ext uri="{FF2B5EF4-FFF2-40B4-BE49-F238E27FC236}">
                <a16:creationId xmlns:a16="http://schemas.microsoft.com/office/drawing/2014/main" id="{C644B24B-A103-4F32-8892-60FA1A0245C7}"/>
              </a:ext>
            </a:extLst>
          </p:cNvPr>
          <p:cNvSpPr>
            <a:spLocks noGrp="1"/>
          </p:cNvSpPr>
          <p:nvPr>
            <p:ph type="sldNum" sz="quarter" idx="12"/>
          </p:nvPr>
        </p:nvSpPr>
        <p:spPr/>
        <p:txBody>
          <a:bodyPr/>
          <a:lstStyle/>
          <a:p>
            <a:fld id="{F302176B-0E47-46AC-8F43-DAB4B8A37D06}" type="slidenum">
              <a:rPr lang="tr-TR" smtClean="0"/>
              <a:t>22</a:t>
            </a:fld>
            <a:endParaRPr lang="tr-TR"/>
          </a:p>
        </p:txBody>
      </p:sp>
      <p:sp>
        <p:nvSpPr>
          <p:cNvPr id="6" name="Başlık 1">
            <a:extLst>
              <a:ext uri="{FF2B5EF4-FFF2-40B4-BE49-F238E27FC236}">
                <a16:creationId xmlns:a16="http://schemas.microsoft.com/office/drawing/2014/main" id="{3CCC9FF3-7B26-4041-95C0-275B21473C89}"/>
              </a:ext>
            </a:extLst>
          </p:cNvPr>
          <p:cNvSpPr txBox="1">
            <a:spLocks/>
          </p:cNvSpPr>
          <p:nvPr/>
        </p:nvSpPr>
        <p:spPr>
          <a:xfrm>
            <a:off x="685800" y="116632"/>
            <a:ext cx="7772400" cy="576064"/>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2" name="Alt Bilgi Yer Tutucusu 1">
            <a:extLst>
              <a:ext uri="{FF2B5EF4-FFF2-40B4-BE49-F238E27FC236}">
                <a16:creationId xmlns:a16="http://schemas.microsoft.com/office/drawing/2014/main" id="{EE157A62-EE62-4874-82B1-B279F8B21C6D}"/>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793002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23528" y="548680"/>
            <a:ext cx="8568952" cy="6355586"/>
          </a:xfrm>
          <a:prstGeom prst="rect">
            <a:avLst/>
          </a:prstGeom>
          <a:noFill/>
        </p:spPr>
        <p:txBody>
          <a:bodyPr wrap="square" rtlCol="0">
            <a:spAutoFit/>
          </a:bodyPr>
          <a:lstStyle/>
          <a:p>
            <a:pPr indent="398463" algn="just">
              <a:tabLst>
                <a:tab pos="339725" algn="l"/>
              </a:tabLst>
            </a:pPr>
            <a:r>
              <a:rPr lang="tr-TR" sz="2400" b="1" dirty="0">
                <a:solidFill>
                  <a:srgbClr val="FF0000"/>
                </a:solidFill>
              </a:rPr>
              <a:t>Geçici Sevk ve İskân Kanunu:</a:t>
            </a:r>
            <a:endParaRPr lang="tr-TR" sz="2400" dirty="0">
              <a:solidFill>
                <a:srgbClr val="FF0000"/>
              </a:solidFill>
              <a:cs typeface="Arial" pitchFamily="34" charset="0"/>
            </a:endParaRPr>
          </a:p>
          <a:p>
            <a:pPr indent="398463" algn="just">
              <a:tabLst>
                <a:tab pos="339725" algn="l"/>
              </a:tabLst>
            </a:pPr>
            <a:r>
              <a:rPr lang="tr-TR" sz="2400" dirty="0">
                <a:solidFill>
                  <a:srgbClr val="0070C0"/>
                </a:solidFill>
                <a:cs typeface="Arial" pitchFamily="34" charset="0"/>
              </a:rPr>
              <a:t>Soykırım oluşturan eylemler 5 maddede toplanmıştır. Bunlar:</a:t>
            </a:r>
          </a:p>
          <a:p>
            <a:pPr indent="398463" algn="just">
              <a:tabLst>
                <a:tab pos="339725" algn="l"/>
              </a:tabLst>
            </a:pPr>
            <a:r>
              <a:rPr lang="tr-TR" sz="2400" dirty="0">
                <a:cs typeface="Arial" pitchFamily="34" charset="0"/>
              </a:rPr>
              <a:t>a)Gruba mensup olanların öldürülmesi;</a:t>
            </a:r>
          </a:p>
          <a:p>
            <a:pPr indent="398463" algn="just">
              <a:tabLst>
                <a:tab pos="339725" algn="l"/>
              </a:tabLst>
            </a:pPr>
            <a:r>
              <a:rPr lang="tr-TR" sz="2400" dirty="0">
                <a:cs typeface="Arial" pitchFamily="34" charset="0"/>
              </a:rPr>
              <a:t>b)Grubun mensuplarına ciddi surette bedensel veya zihinsel zarar verilmesi;</a:t>
            </a:r>
          </a:p>
          <a:p>
            <a:pPr indent="398463" algn="just">
              <a:tabLst>
                <a:tab pos="339725" algn="l"/>
              </a:tabLst>
            </a:pPr>
            <a:r>
              <a:rPr lang="tr-TR" sz="2400" dirty="0">
                <a:cs typeface="Arial" pitchFamily="34" charset="0"/>
              </a:rPr>
              <a:t>c)Grubun bütünüyle veya kısmen, fiziksel varlığını ortadan kaldıracağı hesaplanarak, yaşam şartlarını kasten değiştirmek;</a:t>
            </a:r>
          </a:p>
          <a:p>
            <a:pPr indent="398463" algn="just">
              <a:tabLst>
                <a:tab pos="339725" algn="l"/>
              </a:tabLst>
            </a:pPr>
            <a:r>
              <a:rPr lang="tr-TR" sz="2400" dirty="0">
                <a:cs typeface="Arial" pitchFamily="34" charset="0"/>
              </a:rPr>
              <a:t>d)Grup içinde doğumları engellemek amacıyla tedbirler almak;</a:t>
            </a:r>
          </a:p>
          <a:p>
            <a:pPr indent="398463" algn="just">
              <a:tabLst>
                <a:tab pos="339725" algn="l"/>
              </a:tabLst>
            </a:pPr>
            <a:r>
              <a:rPr lang="tr-TR" sz="2400" dirty="0">
                <a:cs typeface="Arial" pitchFamily="34" charset="0"/>
              </a:rPr>
              <a:t>e)Gruba mensup çocukları zorla bir başka gruba nakletmek;</a:t>
            </a:r>
          </a:p>
          <a:p>
            <a:pPr indent="398463" algn="just">
              <a:tabLst>
                <a:tab pos="339725" algn="l"/>
              </a:tabLst>
            </a:pPr>
            <a:endParaRPr lang="tr-TR" sz="2400" dirty="0">
              <a:cs typeface="Arial" pitchFamily="34" charset="0"/>
            </a:endParaRPr>
          </a:p>
          <a:p>
            <a:pPr indent="398463" algn="just">
              <a:tabLst>
                <a:tab pos="339725" algn="l"/>
              </a:tabLst>
            </a:pPr>
            <a:r>
              <a:rPr lang="tr-TR" sz="2400" dirty="0">
                <a:cs typeface="Arial" pitchFamily="34" charset="0"/>
              </a:rPr>
              <a:t>Osmanlının uyguladığı </a:t>
            </a:r>
            <a:r>
              <a:rPr lang="tr-TR" sz="2400" b="1" dirty="0">
                <a:solidFill>
                  <a:srgbClr val="FF0000"/>
                </a:solidFill>
              </a:rPr>
              <a:t>Sevk ve İskân Kanunu’nun </a:t>
            </a:r>
            <a:r>
              <a:rPr lang="tr-TR" sz="2400" dirty="0"/>
              <a:t>uygulanmasında </a:t>
            </a:r>
            <a:r>
              <a:rPr lang="tr-TR" sz="2400" dirty="0">
                <a:cs typeface="Arial" pitchFamily="34" charset="0"/>
              </a:rPr>
              <a:t>bunlara örnek olabilecek bir hareket yoktur. </a:t>
            </a:r>
          </a:p>
          <a:p>
            <a:pPr indent="398463" algn="just">
              <a:tabLst>
                <a:tab pos="339725" algn="l"/>
              </a:tabLst>
            </a:pPr>
            <a:endParaRPr lang="tr-TR" sz="2400" dirty="0">
              <a:cs typeface="Arial" pitchFamily="34" charset="0"/>
            </a:endParaRPr>
          </a:p>
          <a:p>
            <a:pPr indent="398463" algn="just">
              <a:tabLst>
                <a:tab pos="339725" algn="l"/>
              </a:tabLst>
            </a:pPr>
            <a:r>
              <a:rPr lang="tr-TR" sz="2400" dirty="0">
                <a:cs typeface="Arial" pitchFamily="34" charset="0"/>
              </a:rPr>
              <a:t>1991’den sonra Bosna-Hersek ile Kosova’da binlerce Müslüman’ın, Sırp vahşetine maruz kalmasını soykırıma örnek olarak verebiliriz.</a:t>
            </a:r>
          </a:p>
          <a:p>
            <a:pPr indent="398463" algn="just">
              <a:tabLst>
                <a:tab pos="339725" algn="l"/>
              </a:tabLst>
            </a:pPr>
            <a:endParaRPr lang="tr-TR" sz="2300" dirty="0">
              <a:cs typeface="Arial" pitchFamily="34" charset="0"/>
            </a:endParaRPr>
          </a:p>
        </p:txBody>
      </p:sp>
      <p:sp>
        <p:nvSpPr>
          <p:cNvPr id="3" name="Slayt Numarası Yer Tutucusu 2">
            <a:extLst>
              <a:ext uri="{FF2B5EF4-FFF2-40B4-BE49-F238E27FC236}">
                <a16:creationId xmlns:a16="http://schemas.microsoft.com/office/drawing/2014/main" id="{C644B24B-A103-4F32-8892-60FA1A0245C7}"/>
              </a:ext>
            </a:extLst>
          </p:cNvPr>
          <p:cNvSpPr>
            <a:spLocks noGrp="1"/>
          </p:cNvSpPr>
          <p:nvPr>
            <p:ph type="sldNum" sz="quarter" idx="12"/>
          </p:nvPr>
        </p:nvSpPr>
        <p:spPr/>
        <p:txBody>
          <a:bodyPr/>
          <a:lstStyle/>
          <a:p>
            <a:fld id="{F302176B-0E47-46AC-8F43-DAB4B8A37D06}" type="slidenum">
              <a:rPr lang="tr-TR" smtClean="0"/>
              <a:t>23</a:t>
            </a:fld>
            <a:endParaRPr lang="tr-TR"/>
          </a:p>
        </p:txBody>
      </p:sp>
      <p:sp>
        <p:nvSpPr>
          <p:cNvPr id="6" name="Başlık 1">
            <a:extLst>
              <a:ext uri="{FF2B5EF4-FFF2-40B4-BE49-F238E27FC236}">
                <a16:creationId xmlns:a16="http://schemas.microsoft.com/office/drawing/2014/main" id="{3CCC9FF3-7B26-4041-95C0-275B21473C89}"/>
              </a:ext>
            </a:extLst>
          </p:cNvPr>
          <p:cNvSpPr txBox="1">
            <a:spLocks/>
          </p:cNvSpPr>
          <p:nvPr/>
        </p:nvSpPr>
        <p:spPr>
          <a:xfrm>
            <a:off x="685800" y="116632"/>
            <a:ext cx="7772400" cy="576064"/>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2" name="Alt Bilgi Yer Tutucusu 1">
            <a:extLst>
              <a:ext uri="{FF2B5EF4-FFF2-40B4-BE49-F238E27FC236}">
                <a16:creationId xmlns:a16="http://schemas.microsoft.com/office/drawing/2014/main" id="{EE157A62-EE62-4874-82B1-B279F8B21C6D}"/>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1183005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23528" y="548680"/>
            <a:ext cx="8568952" cy="5616922"/>
          </a:xfrm>
          <a:prstGeom prst="rect">
            <a:avLst/>
          </a:prstGeom>
          <a:noFill/>
        </p:spPr>
        <p:txBody>
          <a:bodyPr wrap="square" rtlCol="0">
            <a:spAutoFit/>
          </a:bodyPr>
          <a:lstStyle/>
          <a:p>
            <a:pPr indent="398463" algn="just">
              <a:tabLst>
                <a:tab pos="339725" algn="l"/>
              </a:tabLst>
            </a:pPr>
            <a:r>
              <a:rPr lang="tr-TR" sz="2400" b="1" dirty="0">
                <a:solidFill>
                  <a:srgbClr val="FF0000"/>
                </a:solidFill>
              </a:rPr>
              <a:t>Geçici Sevk ve İskân Kanunu:</a:t>
            </a:r>
            <a:endParaRPr lang="tr-TR" sz="2400" dirty="0">
              <a:solidFill>
                <a:srgbClr val="FF0000"/>
              </a:solidFill>
              <a:cs typeface="Arial" pitchFamily="34" charset="0"/>
            </a:endParaRPr>
          </a:p>
          <a:p>
            <a:pPr indent="398463" algn="just">
              <a:tabLst>
                <a:tab pos="339725" algn="l"/>
              </a:tabLst>
            </a:pPr>
            <a:r>
              <a:rPr lang="tr-TR" sz="2400" dirty="0"/>
              <a:t>Yapılan bilimsel araştırmalar ve eldeki veriler kesin olarak göstermektedir ki Osmanlı Devletinin yürüttüğü uygulama tamamen insancıl kaygılarla ve hukuksal kurallar çerçevesinde gerçekleşmiştir. O günkü teknolojide ve savaş ortamında elbette bazı güçlükler çıkması kaçınılmazdır.</a:t>
            </a:r>
          </a:p>
          <a:p>
            <a:pPr indent="398463" algn="just">
              <a:tabLst>
                <a:tab pos="339725" algn="l"/>
              </a:tabLst>
            </a:pPr>
            <a:endParaRPr lang="tr-TR" sz="2400" dirty="0"/>
          </a:p>
          <a:p>
            <a:pPr indent="398463" algn="just">
              <a:tabLst>
                <a:tab pos="339725" algn="l"/>
              </a:tabLst>
            </a:pPr>
            <a:r>
              <a:rPr lang="tr-TR" sz="2400" dirty="0"/>
              <a:t>Devletin 7-8 bakanlığı sırf bu işle meşgul olmuş; Müslümanlardan başka Ermeni, Rum ve Yahudiler ile yabancı misyon temsilcilerinden oluşan komisyonlar kurarak kimlerin tehcire tabi tutulacağını, nerelere gönderileceğini, yolda ne gibi zorluklarla karşılaşacağını ve nasıl muhafaza edileceğini, hatta zarar görenlerin tazmininin nasıl olacağını bu komisyonlar eliyle kararlaştırıp uygulatmıştır.</a:t>
            </a:r>
          </a:p>
          <a:p>
            <a:pPr indent="398463" algn="just">
              <a:tabLst>
                <a:tab pos="339725" algn="l"/>
              </a:tabLst>
            </a:pPr>
            <a:endParaRPr lang="tr-TR" sz="2300" dirty="0">
              <a:cs typeface="Arial" pitchFamily="34" charset="0"/>
            </a:endParaRPr>
          </a:p>
        </p:txBody>
      </p:sp>
      <p:sp>
        <p:nvSpPr>
          <p:cNvPr id="3" name="Slayt Numarası Yer Tutucusu 2">
            <a:extLst>
              <a:ext uri="{FF2B5EF4-FFF2-40B4-BE49-F238E27FC236}">
                <a16:creationId xmlns:a16="http://schemas.microsoft.com/office/drawing/2014/main" id="{C644B24B-A103-4F32-8892-60FA1A0245C7}"/>
              </a:ext>
            </a:extLst>
          </p:cNvPr>
          <p:cNvSpPr>
            <a:spLocks noGrp="1"/>
          </p:cNvSpPr>
          <p:nvPr>
            <p:ph type="sldNum" sz="quarter" idx="12"/>
          </p:nvPr>
        </p:nvSpPr>
        <p:spPr/>
        <p:txBody>
          <a:bodyPr/>
          <a:lstStyle/>
          <a:p>
            <a:fld id="{F302176B-0E47-46AC-8F43-DAB4B8A37D06}" type="slidenum">
              <a:rPr lang="tr-TR" smtClean="0"/>
              <a:t>24</a:t>
            </a:fld>
            <a:endParaRPr lang="tr-TR"/>
          </a:p>
        </p:txBody>
      </p:sp>
      <p:sp>
        <p:nvSpPr>
          <p:cNvPr id="6" name="Başlık 1">
            <a:extLst>
              <a:ext uri="{FF2B5EF4-FFF2-40B4-BE49-F238E27FC236}">
                <a16:creationId xmlns:a16="http://schemas.microsoft.com/office/drawing/2014/main" id="{3CCC9FF3-7B26-4041-95C0-275B21473C89}"/>
              </a:ext>
            </a:extLst>
          </p:cNvPr>
          <p:cNvSpPr txBox="1">
            <a:spLocks/>
          </p:cNvSpPr>
          <p:nvPr/>
        </p:nvSpPr>
        <p:spPr>
          <a:xfrm>
            <a:off x="685800" y="116632"/>
            <a:ext cx="7772400" cy="576064"/>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2" name="Alt Bilgi Yer Tutucusu 1">
            <a:extLst>
              <a:ext uri="{FF2B5EF4-FFF2-40B4-BE49-F238E27FC236}">
                <a16:creationId xmlns:a16="http://schemas.microsoft.com/office/drawing/2014/main" id="{EE157A62-EE62-4874-82B1-B279F8B21C6D}"/>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14106214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625431" y="620688"/>
            <a:ext cx="8064896" cy="6001643"/>
          </a:xfrm>
          <a:prstGeom prst="rect">
            <a:avLst/>
          </a:prstGeom>
          <a:noFill/>
        </p:spPr>
        <p:txBody>
          <a:bodyPr wrap="square" rtlCol="0">
            <a:spAutoFit/>
          </a:bodyPr>
          <a:lstStyle/>
          <a:p>
            <a:pPr indent="398463" algn="just">
              <a:tabLst>
                <a:tab pos="339725" algn="l"/>
              </a:tabLst>
            </a:pPr>
            <a:r>
              <a:rPr lang="tr-TR" sz="2400" b="1" dirty="0">
                <a:solidFill>
                  <a:srgbClr val="FF0000"/>
                </a:solidFill>
              </a:rPr>
              <a:t>Geçici Sevk ve İskân Kanunu:</a:t>
            </a:r>
            <a:endParaRPr lang="tr-TR" sz="2400" b="1" dirty="0">
              <a:solidFill>
                <a:srgbClr val="FF0000"/>
              </a:solidFill>
              <a:cs typeface="Arial" pitchFamily="34" charset="0"/>
            </a:endParaRPr>
          </a:p>
          <a:p>
            <a:pPr indent="398463" algn="just">
              <a:tabLst>
                <a:tab pos="339725" algn="l"/>
              </a:tabLst>
            </a:pPr>
            <a:r>
              <a:rPr lang="tr-TR" sz="2400" dirty="0"/>
              <a:t>Yol boyunca çoğu zaman askerlerin iaşe ve ilaçlarından yararlandıkları da bilinmektedir. Hatta ülkede ciddi sağlık problemlerinin yaşandığı bir dönemde, tehcire tabi gruplara birer doktor verilmesi yoluna bile gidilmiştir. </a:t>
            </a:r>
          </a:p>
          <a:p>
            <a:pPr indent="398463" algn="just">
              <a:tabLst>
                <a:tab pos="339725" algn="l"/>
              </a:tabLst>
            </a:pPr>
            <a:r>
              <a:rPr lang="tr-TR" sz="2400" dirty="0">
                <a:solidFill>
                  <a:srgbClr val="FF0000"/>
                </a:solidFill>
              </a:rPr>
              <a:t>Şimdi, soykırım yapılmış olsa, bunca insancıl önlem alınır mıydı? Eğer Ermeniler yok edilecek idiyse, bulundukları yerde bunu yapma şansı varken göç ettirme yoluna gidilir miydi? Elbette gidilmezdi.</a:t>
            </a:r>
          </a:p>
          <a:p>
            <a:pPr indent="398463" algn="just">
              <a:tabLst>
                <a:tab pos="339725" algn="l"/>
              </a:tabLst>
            </a:pPr>
            <a:r>
              <a:rPr lang="tr-TR" sz="2400" dirty="0">
                <a:cs typeface="Arial" pitchFamily="34" charset="0"/>
              </a:rPr>
              <a:t>Sevk ve isyan faaliyetleri 25 Kasım 1915’te vilayetlere gönderilen bir emirle geçici olarak durduruldu, </a:t>
            </a:r>
            <a:r>
              <a:rPr lang="tr-TR" sz="2400" dirty="0">
                <a:solidFill>
                  <a:srgbClr val="0070C0"/>
                </a:solidFill>
                <a:cs typeface="Arial" pitchFamily="34" charset="0"/>
              </a:rPr>
              <a:t>15 Mart 1916 </a:t>
            </a:r>
            <a:r>
              <a:rPr lang="tr-TR" sz="2400" dirty="0">
                <a:cs typeface="Arial" pitchFamily="34" charset="0"/>
              </a:rPr>
              <a:t>tarihinde ise genel bir emir ile tehcirin tamamen sona erdiği bildirildi. Bu esnada henüz iskan edilecekleri bölgelere ulaşmamış Ermenilerin bulundukları yerde yerleştirilmelerine karar verildi.</a:t>
            </a:r>
          </a:p>
          <a:p>
            <a:pPr indent="398463" algn="just">
              <a:tabLst>
                <a:tab pos="339725" algn="l"/>
              </a:tabLst>
            </a:pPr>
            <a:endParaRPr lang="tr-TR" sz="2400" dirty="0">
              <a:cs typeface="Arial" pitchFamily="34" charset="0"/>
            </a:endParaRPr>
          </a:p>
        </p:txBody>
      </p:sp>
      <p:sp>
        <p:nvSpPr>
          <p:cNvPr id="3" name="Slayt Numarası Yer Tutucusu 2">
            <a:extLst>
              <a:ext uri="{FF2B5EF4-FFF2-40B4-BE49-F238E27FC236}">
                <a16:creationId xmlns:a16="http://schemas.microsoft.com/office/drawing/2014/main" id="{E69474A7-7FA5-4E89-9156-D3D86A62BB2B}"/>
              </a:ext>
            </a:extLst>
          </p:cNvPr>
          <p:cNvSpPr>
            <a:spLocks noGrp="1"/>
          </p:cNvSpPr>
          <p:nvPr>
            <p:ph type="sldNum" sz="quarter" idx="12"/>
          </p:nvPr>
        </p:nvSpPr>
        <p:spPr/>
        <p:txBody>
          <a:bodyPr/>
          <a:lstStyle/>
          <a:p>
            <a:fld id="{F302176B-0E47-46AC-8F43-DAB4B8A37D06}" type="slidenum">
              <a:rPr lang="tr-TR" smtClean="0"/>
              <a:t>25</a:t>
            </a:fld>
            <a:endParaRPr lang="tr-TR"/>
          </a:p>
        </p:txBody>
      </p:sp>
      <p:pic>
        <p:nvPicPr>
          <p:cNvPr id="10" name="Resim 9">
            <a:extLst>
              <a:ext uri="{FF2B5EF4-FFF2-40B4-BE49-F238E27FC236}">
                <a16:creationId xmlns:a16="http://schemas.microsoft.com/office/drawing/2014/main" id="{13128A07-77A1-4FE4-988E-32E2ADF3F531}"/>
              </a:ext>
            </a:extLst>
          </p:cNvPr>
          <p:cNvPicPr>
            <a:picLocks noChangeAspect="1"/>
          </p:cNvPicPr>
          <p:nvPr/>
        </p:nvPicPr>
        <p:blipFill>
          <a:blip r:embed="rId2"/>
          <a:stretch>
            <a:fillRect/>
          </a:stretch>
        </p:blipFill>
        <p:spPr>
          <a:xfrm>
            <a:off x="685463" y="44624"/>
            <a:ext cx="7773074" cy="695004"/>
          </a:xfrm>
          <a:prstGeom prst="rect">
            <a:avLst/>
          </a:prstGeom>
        </p:spPr>
      </p:pic>
      <p:sp>
        <p:nvSpPr>
          <p:cNvPr id="2" name="Alt Bilgi Yer Tutucusu 1">
            <a:extLst>
              <a:ext uri="{FF2B5EF4-FFF2-40B4-BE49-F238E27FC236}">
                <a16:creationId xmlns:a16="http://schemas.microsoft.com/office/drawing/2014/main" id="{38D81200-A6B9-41D0-8F26-41C4BC221884}"/>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0518556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625431" y="620688"/>
            <a:ext cx="8064896" cy="5632311"/>
          </a:xfrm>
          <a:prstGeom prst="rect">
            <a:avLst/>
          </a:prstGeom>
          <a:noFill/>
        </p:spPr>
        <p:txBody>
          <a:bodyPr wrap="square" rtlCol="0">
            <a:spAutoFit/>
          </a:bodyPr>
          <a:lstStyle/>
          <a:p>
            <a:pPr indent="398463" algn="just">
              <a:tabLst>
                <a:tab pos="339725" algn="l"/>
              </a:tabLst>
            </a:pPr>
            <a:r>
              <a:rPr lang="tr-TR" sz="2400" b="1" dirty="0">
                <a:solidFill>
                  <a:srgbClr val="FF0000"/>
                </a:solidFill>
              </a:rPr>
              <a:t>Geçici Sevk ve İskân Kanunu:</a:t>
            </a:r>
            <a:endParaRPr lang="tr-TR" sz="2400" b="1" dirty="0">
              <a:solidFill>
                <a:srgbClr val="FF0000"/>
              </a:solidFill>
              <a:cs typeface="Arial" pitchFamily="34" charset="0"/>
            </a:endParaRPr>
          </a:p>
          <a:p>
            <a:pPr indent="398463" algn="just">
              <a:tabLst>
                <a:tab pos="339725" algn="l"/>
              </a:tabLst>
            </a:pPr>
            <a:r>
              <a:rPr lang="tr-TR" sz="2400" dirty="0">
                <a:cs typeface="Arial" pitchFamily="34" charset="0"/>
              </a:rPr>
              <a:t>Bu tarihten önce, </a:t>
            </a:r>
            <a:r>
              <a:rPr lang="tr-TR" sz="2400" dirty="0">
                <a:solidFill>
                  <a:srgbClr val="FF0000"/>
                </a:solidFill>
                <a:cs typeface="Arial" pitchFamily="34" charset="0"/>
              </a:rPr>
              <a:t>29 Ağustos 1915 </a:t>
            </a:r>
            <a:r>
              <a:rPr lang="tr-TR" sz="2400" dirty="0">
                <a:cs typeface="Arial" pitchFamily="34" charset="0"/>
              </a:rPr>
              <a:t>tarihinde </a:t>
            </a:r>
            <a:r>
              <a:rPr lang="tr-TR" sz="2400" dirty="0">
                <a:solidFill>
                  <a:srgbClr val="0070C0"/>
                </a:solidFill>
                <a:cs typeface="Arial" pitchFamily="34" charset="0"/>
              </a:rPr>
              <a:t>Talat Paşa’nın </a:t>
            </a:r>
            <a:r>
              <a:rPr lang="tr-TR" sz="2400" dirty="0">
                <a:cs typeface="Arial" pitchFamily="34" charset="0"/>
              </a:rPr>
              <a:t>vilayetlere gönderdiği telgrafta şu sözler geçiyordu: “… Hükümetin dileği, halihazırda sevk ve iskan edilmiş Ermenilerin yanı sıra başka hiçbir Ermeni’nin yerinden edilmemesidir. Daha önce de duyurulduğu gibi, </a:t>
            </a:r>
            <a:r>
              <a:rPr lang="tr-TR" sz="2400" dirty="0">
                <a:solidFill>
                  <a:srgbClr val="0070C0"/>
                </a:solidFill>
                <a:cs typeface="Arial" pitchFamily="34" charset="0"/>
              </a:rPr>
              <a:t>asker aileleri, gerekli ölçüde esnaflar, ve Protestan ve Katolik Ermeniler sevk edilmeyecek.”</a:t>
            </a:r>
          </a:p>
          <a:p>
            <a:pPr indent="398463" algn="just">
              <a:tabLst>
                <a:tab pos="339725" algn="l"/>
              </a:tabLst>
            </a:pPr>
            <a:endParaRPr lang="tr-TR" sz="2400" dirty="0">
              <a:cs typeface="Arial" pitchFamily="34" charset="0"/>
            </a:endParaRPr>
          </a:p>
          <a:p>
            <a:pPr indent="398463" algn="just">
              <a:tabLst>
                <a:tab pos="339725" algn="l"/>
              </a:tabLst>
            </a:pPr>
            <a:r>
              <a:rPr lang="tr-TR" sz="2400" dirty="0">
                <a:cs typeface="Arial" pitchFamily="34" charset="0"/>
              </a:rPr>
              <a:t>Ermeni Patrikhanesi’nin </a:t>
            </a:r>
            <a:r>
              <a:rPr lang="tr-TR" sz="2400" dirty="0">
                <a:solidFill>
                  <a:srgbClr val="FF0000"/>
                </a:solidFill>
                <a:cs typeface="Arial" pitchFamily="34" charset="0"/>
              </a:rPr>
              <a:t>1921 </a:t>
            </a:r>
            <a:r>
              <a:rPr lang="tr-TR" sz="2400" dirty="0">
                <a:cs typeface="Arial" pitchFamily="34" charset="0"/>
              </a:rPr>
              <a:t>tarihli kayıtlarına göre </a:t>
            </a:r>
            <a:r>
              <a:rPr lang="tr-TR" sz="2400" dirty="0">
                <a:solidFill>
                  <a:srgbClr val="FF0000"/>
                </a:solidFill>
                <a:cs typeface="Arial" pitchFamily="34" charset="0"/>
              </a:rPr>
              <a:t>644.900</a:t>
            </a:r>
            <a:r>
              <a:rPr lang="tr-TR" sz="2400" dirty="0">
                <a:cs typeface="Arial" pitchFamily="34" charset="0"/>
              </a:rPr>
              <a:t> Ermeni evlerine geri döndü; fakat Ermeni araştırmacıların çalışmalarına baktığımızda bu geri dönüşlerden hemen hiç bahsedilmediğini, Ermeni toplumunun neredeyse tamamen yok edildiği görüşünün hakim olduğunu görüyoruz. </a:t>
            </a:r>
          </a:p>
          <a:p>
            <a:pPr indent="398463" algn="just">
              <a:tabLst>
                <a:tab pos="339725" algn="l"/>
              </a:tabLst>
            </a:pPr>
            <a:endParaRPr lang="tr-TR" sz="2400" dirty="0">
              <a:cs typeface="Arial" pitchFamily="34" charset="0"/>
            </a:endParaRPr>
          </a:p>
          <a:p>
            <a:pPr indent="398463" algn="just">
              <a:tabLst>
                <a:tab pos="339725" algn="l"/>
              </a:tabLst>
            </a:pPr>
            <a:endParaRPr lang="tr-TR" sz="2400" dirty="0">
              <a:cs typeface="Arial" pitchFamily="34" charset="0"/>
            </a:endParaRPr>
          </a:p>
        </p:txBody>
      </p:sp>
      <p:sp>
        <p:nvSpPr>
          <p:cNvPr id="3" name="Slayt Numarası Yer Tutucusu 2">
            <a:extLst>
              <a:ext uri="{FF2B5EF4-FFF2-40B4-BE49-F238E27FC236}">
                <a16:creationId xmlns:a16="http://schemas.microsoft.com/office/drawing/2014/main" id="{E69474A7-7FA5-4E89-9156-D3D86A62BB2B}"/>
              </a:ext>
            </a:extLst>
          </p:cNvPr>
          <p:cNvSpPr>
            <a:spLocks noGrp="1"/>
          </p:cNvSpPr>
          <p:nvPr>
            <p:ph type="sldNum" sz="quarter" idx="12"/>
          </p:nvPr>
        </p:nvSpPr>
        <p:spPr/>
        <p:txBody>
          <a:bodyPr/>
          <a:lstStyle/>
          <a:p>
            <a:fld id="{F302176B-0E47-46AC-8F43-DAB4B8A37D06}" type="slidenum">
              <a:rPr lang="tr-TR" smtClean="0"/>
              <a:t>26</a:t>
            </a:fld>
            <a:endParaRPr lang="tr-TR"/>
          </a:p>
        </p:txBody>
      </p:sp>
      <p:pic>
        <p:nvPicPr>
          <p:cNvPr id="10" name="Resim 9">
            <a:extLst>
              <a:ext uri="{FF2B5EF4-FFF2-40B4-BE49-F238E27FC236}">
                <a16:creationId xmlns:a16="http://schemas.microsoft.com/office/drawing/2014/main" id="{13128A07-77A1-4FE4-988E-32E2ADF3F531}"/>
              </a:ext>
            </a:extLst>
          </p:cNvPr>
          <p:cNvPicPr>
            <a:picLocks noChangeAspect="1"/>
          </p:cNvPicPr>
          <p:nvPr/>
        </p:nvPicPr>
        <p:blipFill>
          <a:blip r:embed="rId2"/>
          <a:stretch>
            <a:fillRect/>
          </a:stretch>
        </p:blipFill>
        <p:spPr>
          <a:xfrm>
            <a:off x="685463" y="44624"/>
            <a:ext cx="7773074" cy="695004"/>
          </a:xfrm>
          <a:prstGeom prst="rect">
            <a:avLst/>
          </a:prstGeom>
        </p:spPr>
      </p:pic>
      <p:sp>
        <p:nvSpPr>
          <p:cNvPr id="2" name="Alt Bilgi Yer Tutucusu 1">
            <a:extLst>
              <a:ext uri="{FF2B5EF4-FFF2-40B4-BE49-F238E27FC236}">
                <a16:creationId xmlns:a16="http://schemas.microsoft.com/office/drawing/2014/main" id="{DF6D69FA-3FF3-4C8F-80F1-EF1FE9CCCD30}"/>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419733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625431" y="620688"/>
            <a:ext cx="8064896" cy="5632311"/>
          </a:xfrm>
          <a:prstGeom prst="rect">
            <a:avLst/>
          </a:prstGeom>
          <a:noFill/>
        </p:spPr>
        <p:txBody>
          <a:bodyPr wrap="square" rtlCol="0">
            <a:spAutoFit/>
          </a:bodyPr>
          <a:lstStyle/>
          <a:p>
            <a:pPr indent="398463" algn="just">
              <a:tabLst>
                <a:tab pos="339725" algn="l"/>
              </a:tabLst>
            </a:pPr>
            <a:r>
              <a:rPr lang="tr-TR" sz="2400" dirty="0"/>
              <a:t>Kurtuluş Savaşı sonrası </a:t>
            </a:r>
            <a:r>
              <a:rPr lang="tr-TR" sz="2400" dirty="0">
                <a:solidFill>
                  <a:srgbClr val="0070C0"/>
                </a:solidFill>
              </a:rPr>
              <a:t>Lozan</a:t>
            </a:r>
            <a:r>
              <a:rPr lang="tr-TR" sz="2400" dirty="0"/>
              <a:t> barış görüşmelerinde Ermeniler, </a:t>
            </a:r>
            <a:r>
              <a:rPr lang="tr-TR" sz="2400" dirty="0">
                <a:solidFill>
                  <a:srgbClr val="0070C0"/>
                </a:solidFill>
              </a:rPr>
              <a:t>üç yüz bin </a:t>
            </a:r>
            <a:r>
              <a:rPr lang="tr-TR" sz="2400" dirty="0"/>
              <a:t>Ermeni’nin öldürüldüğünü iddia etmişlerdir. Burada kendi iddia ettikleri üç yüz bin zayiat da </a:t>
            </a:r>
            <a:r>
              <a:rPr lang="tr-TR" sz="2400" dirty="0">
                <a:solidFill>
                  <a:srgbClr val="0070C0"/>
                </a:solidFill>
              </a:rPr>
              <a:t>24 Nisan’ı</a:t>
            </a:r>
            <a:r>
              <a:rPr lang="tr-TR" sz="2400" dirty="0"/>
              <a:t> anma olaylarında bir milyona, sonra bir buçuk milyona çıkartılmıştır. Daha sonra yalanlarını iyice abartarak beş milyon Ermeni katledildi gibi iddialar ortaya atmışlardır.</a:t>
            </a:r>
          </a:p>
          <a:p>
            <a:pPr indent="398463" algn="just">
              <a:tabLst>
                <a:tab pos="339725" algn="l"/>
              </a:tabLst>
            </a:pPr>
            <a:r>
              <a:rPr lang="tr-TR" sz="2400" dirty="0"/>
              <a:t>Halbuki Avrupalılar bile o devirde Osmanlı ülkesinde yaşayan Ermenilerin tamamının 1.300.000 olduğunu söylüyorlar. Ancak bizzat Batılıların kaynaklarına göre </a:t>
            </a:r>
            <a:r>
              <a:rPr lang="tr-TR" sz="2400" dirty="0">
                <a:solidFill>
                  <a:srgbClr val="0070C0"/>
                </a:solidFill>
              </a:rPr>
              <a:t>1914 yılında Osmanlı Devleti içerisinde 1.161.169 </a:t>
            </a:r>
            <a:r>
              <a:rPr lang="tr-TR" sz="2400" dirty="0" err="1">
                <a:solidFill>
                  <a:srgbClr val="0070C0"/>
                </a:solidFill>
              </a:rPr>
              <a:t>Gregoryan</a:t>
            </a:r>
            <a:r>
              <a:rPr lang="tr-TR" sz="2400" dirty="0">
                <a:solidFill>
                  <a:srgbClr val="0070C0"/>
                </a:solidFill>
              </a:rPr>
              <a:t> ve 67.838 Katolik olmak üzere toplam </a:t>
            </a:r>
            <a:r>
              <a:rPr lang="tr-TR" sz="2400" dirty="0">
                <a:solidFill>
                  <a:srgbClr val="FF0000"/>
                </a:solidFill>
              </a:rPr>
              <a:t>1.229.007 </a:t>
            </a:r>
            <a:r>
              <a:rPr lang="tr-TR" sz="2400" dirty="0">
                <a:solidFill>
                  <a:srgbClr val="0070C0"/>
                </a:solidFill>
              </a:rPr>
              <a:t>Ermeni bulunuyordu.</a:t>
            </a:r>
          </a:p>
          <a:p>
            <a:pPr indent="398463" algn="just">
              <a:tabLst>
                <a:tab pos="339725" algn="l"/>
              </a:tabLst>
            </a:pPr>
            <a:r>
              <a:rPr lang="tr-TR" sz="2400" dirty="0">
                <a:solidFill>
                  <a:srgbClr val="FF0000"/>
                </a:solidFill>
              </a:rPr>
              <a:t>1897 </a:t>
            </a:r>
            <a:r>
              <a:rPr lang="tr-TR" sz="2400" dirty="0"/>
              <a:t>sayımında bu rakam </a:t>
            </a:r>
            <a:r>
              <a:rPr lang="tr-TR" sz="2400" dirty="0">
                <a:solidFill>
                  <a:srgbClr val="FF0000"/>
                </a:solidFill>
              </a:rPr>
              <a:t>1.042.374</a:t>
            </a:r>
            <a:r>
              <a:rPr lang="tr-TR" sz="2400" dirty="0"/>
              <a:t> idi ve 1897-1903 yılları arasında </a:t>
            </a:r>
            <a:r>
              <a:rPr lang="tr-TR" sz="2400" dirty="0">
                <a:solidFill>
                  <a:srgbClr val="FF0000"/>
                </a:solidFill>
              </a:rPr>
              <a:t>Osmanlı İstatistik Umum İdaresi Müdürü </a:t>
            </a:r>
            <a:r>
              <a:rPr lang="tr-TR" sz="2400" dirty="0" err="1">
                <a:solidFill>
                  <a:srgbClr val="FF0000"/>
                </a:solidFill>
              </a:rPr>
              <a:t>Mığırdıç</a:t>
            </a:r>
            <a:r>
              <a:rPr lang="tr-TR" sz="2400" dirty="0">
                <a:solidFill>
                  <a:srgbClr val="FF0000"/>
                </a:solidFill>
              </a:rPr>
              <a:t> </a:t>
            </a:r>
            <a:r>
              <a:rPr lang="tr-TR" sz="2400" dirty="0" err="1">
                <a:solidFill>
                  <a:srgbClr val="FF0000"/>
                </a:solidFill>
              </a:rPr>
              <a:t>Sınabyan</a:t>
            </a:r>
            <a:r>
              <a:rPr lang="tr-TR" sz="2400" dirty="0">
                <a:solidFill>
                  <a:srgbClr val="FF0000"/>
                </a:solidFill>
              </a:rPr>
              <a:t> </a:t>
            </a:r>
            <a:r>
              <a:rPr lang="tr-TR" sz="2400" dirty="0"/>
              <a:t>isimli bir </a:t>
            </a:r>
            <a:r>
              <a:rPr lang="tr-TR" sz="2400" dirty="0">
                <a:solidFill>
                  <a:srgbClr val="FF0000"/>
                </a:solidFill>
              </a:rPr>
              <a:t>Ermeni idi. </a:t>
            </a:r>
            <a:r>
              <a:rPr lang="tr-TR" sz="2400" dirty="0"/>
              <a:t>Demek ki iddia edilen rakamların asılsız olduğu buradan bellidir.</a:t>
            </a:r>
            <a:endParaRPr lang="tr-TR" sz="2300" dirty="0">
              <a:solidFill>
                <a:srgbClr val="0070C0"/>
              </a:solidFill>
              <a:cs typeface="Arial" pitchFamily="34" charset="0"/>
            </a:endParaRPr>
          </a:p>
        </p:txBody>
      </p:sp>
      <p:sp>
        <p:nvSpPr>
          <p:cNvPr id="3" name="Slayt Numarası Yer Tutucusu 2">
            <a:extLst>
              <a:ext uri="{FF2B5EF4-FFF2-40B4-BE49-F238E27FC236}">
                <a16:creationId xmlns:a16="http://schemas.microsoft.com/office/drawing/2014/main" id="{DF433B07-D4FC-4656-9CCC-5428A48DB4F9}"/>
              </a:ext>
            </a:extLst>
          </p:cNvPr>
          <p:cNvSpPr>
            <a:spLocks noGrp="1"/>
          </p:cNvSpPr>
          <p:nvPr>
            <p:ph type="sldNum" sz="quarter" idx="12"/>
          </p:nvPr>
        </p:nvSpPr>
        <p:spPr/>
        <p:txBody>
          <a:bodyPr/>
          <a:lstStyle/>
          <a:p>
            <a:fld id="{F302176B-0E47-46AC-8F43-DAB4B8A37D06}" type="slidenum">
              <a:rPr lang="tr-TR" smtClean="0"/>
              <a:t>27</a:t>
            </a:fld>
            <a:endParaRPr lang="tr-TR"/>
          </a:p>
        </p:txBody>
      </p:sp>
      <p:pic>
        <p:nvPicPr>
          <p:cNvPr id="7" name="Resim 6">
            <a:extLst>
              <a:ext uri="{FF2B5EF4-FFF2-40B4-BE49-F238E27FC236}">
                <a16:creationId xmlns:a16="http://schemas.microsoft.com/office/drawing/2014/main" id="{97213F53-056A-4311-85AF-99909B5FD141}"/>
              </a:ext>
            </a:extLst>
          </p:cNvPr>
          <p:cNvPicPr>
            <a:picLocks noChangeAspect="1"/>
          </p:cNvPicPr>
          <p:nvPr/>
        </p:nvPicPr>
        <p:blipFill>
          <a:blip r:embed="rId2"/>
          <a:stretch>
            <a:fillRect/>
          </a:stretch>
        </p:blipFill>
        <p:spPr>
          <a:xfrm>
            <a:off x="759366" y="44624"/>
            <a:ext cx="7773074" cy="695004"/>
          </a:xfrm>
          <a:prstGeom prst="rect">
            <a:avLst/>
          </a:prstGeom>
        </p:spPr>
      </p:pic>
      <p:sp>
        <p:nvSpPr>
          <p:cNvPr id="2" name="Alt Bilgi Yer Tutucusu 1">
            <a:extLst>
              <a:ext uri="{FF2B5EF4-FFF2-40B4-BE49-F238E27FC236}">
                <a16:creationId xmlns:a16="http://schemas.microsoft.com/office/drawing/2014/main" id="{6E699DC1-ADC4-45DA-98C7-67DA2637F13E}"/>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23177575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23528" y="404664"/>
            <a:ext cx="8496944" cy="6524863"/>
          </a:xfrm>
          <a:prstGeom prst="rect">
            <a:avLst/>
          </a:prstGeom>
          <a:noFill/>
        </p:spPr>
        <p:txBody>
          <a:bodyPr wrap="square" rtlCol="0">
            <a:spAutoFit/>
          </a:bodyPr>
          <a:lstStyle/>
          <a:p>
            <a:pPr indent="457200" algn="just"/>
            <a:r>
              <a:rPr lang="tr-TR" sz="2200" dirty="0"/>
              <a:t>Soykırım suçu adı üzerinde hukuki bir kavramdır, yoksa hangi seviyede olursa olsun ve de adı ne olursa olsun Meclisler tarafından kabul edilen ve Türk Milletine dayatılan yasalar değildir.</a:t>
            </a:r>
          </a:p>
          <a:p>
            <a:pPr indent="457200" algn="just"/>
            <a:r>
              <a:rPr lang="tr-TR" sz="2200" dirty="0"/>
              <a:t>Bir olayın soykırım diye nitelendirilmesi için yetkili mahkeme kararı gerekmektedir. Böyle bir kararın çıkartılabilmesi için </a:t>
            </a:r>
            <a:r>
              <a:rPr lang="tr-TR" sz="2200" dirty="0">
                <a:solidFill>
                  <a:srgbClr val="0070C0"/>
                </a:solidFill>
              </a:rPr>
              <a:t>Ermenistan’ın 9 Aralık 1948 tarihli ve 12 Ocak 1951 tarihinde yürürlüğe giren Birleşmiş Milletler Soykırım Suçunun Önlenmesi ve Cezalandırılması Sözleşmesinin 9. Maddesi uyarınca Lahey’deki Uluslararası Adalet Divanına </a:t>
            </a:r>
            <a:r>
              <a:rPr lang="tr-TR" sz="2200" dirty="0"/>
              <a:t>başvuru hakkı bulunmasına rağmen, bu ülke şimdiye kadar bu yola tevessül etmemiştir. Neden? Asıl düşünülmesi gereken budur. </a:t>
            </a:r>
          </a:p>
          <a:p>
            <a:pPr indent="457200" algn="just"/>
            <a:r>
              <a:rPr lang="tr-TR" sz="2200" dirty="0"/>
              <a:t>Söyleyelim, başta yurtdışındaki – “Diaspora” sadece Yahudiler için söylenilmesi gereken bir sözcüktür, önüne millet ismi takılarak söylenilmemelidir- Ermeniler vasıtasıyla dünyayı yalanlarıyla boğarak, Almanya’nın Yahudilere karşı işlemiş olduğu “</a:t>
            </a:r>
            <a:r>
              <a:rPr lang="tr-TR" sz="2200" dirty="0" err="1"/>
              <a:t>Holokost</a:t>
            </a:r>
            <a:r>
              <a:rPr lang="tr-TR" sz="2200" dirty="0"/>
              <a:t>” suçunu “nadirlikten, </a:t>
            </a:r>
            <a:r>
              <a:rPr lang="tr-TR" sz="2200" dirty="0" err="1"/>
              <a:t>teklik”ten</a:t>
            </a:r>
            <a:r>
              <a:rPr lang="tr-TR" sz="2200" dirty="0"/>
              <a:t> çıkararak yeryüzüne yayma çabasından başka şey değildir.</a:t>
            </a:r>
          </a:p>
          <a:p>
            <a:pPr indent="457200" algn="just"/>
            <a:r>
              <a:rPr lang="tr-TR" sz="2200" dirty="0"/>
              <a:t>Bu durum, Almanya’nın işlemiş olduğu “</a:t>
            </a:r>
            <a:r>
              <a:rPr lang="tr-TR" sz="2200" dirty="0" err="1"/>
              <a:t>Holokost</a:t>
            </a:r>
            <a:r>
              <a:rPr lang="tr-TR" sz="2200" dirty="0"/>
              <a:t>” suçunu hafifletmek için kendilerine “yandaş” bulma tekniğinin bir dışa yansımasıdır.</a:t>
            </a:r>
            <a:endParaRPr lang="tr-TR" sz="2400" dirty="0"/>
          </a:p>
        </p:txBody>
      </p:sp>
      <p:sp>
        <p:nvSpPr>
          <p:cNvPr id="3" name="Slayt Numarası Yer Tutucusu 2">
            <a:extLst>
              <a:ext uri="{FF2B5EF4-FFF2-40B4-BE49-F238E27FC236}">
                <a16:creationId xmlns:a16="http://schemas.microsoft.com/office/drawing/2014/main" id="{FB6AAC73-85FF-44AA-B608-D200D221932D}"/>
              </a:ext>
            </a:extLst>
          </p:cNvPr>
          <p:cNvSpPr>
            <a:spLocks noGrp="1"/>
          </p:cNvSpPr>
          <p:nvPr>
            <p:ph type="sldNum" sz="quarter" idx="12"/>
          </p:nvPr>
        </p:nvSpPr>
        <p:spPr/>
        <p:txBody>
          <a:bodyPr/>
          <a:lstStyle/>
          <a:p>
            <a:fld id="{F302176B-0E47-46AC-8F43-DAB4B8A37D06}" type="slidenum">
              <a:rPr lang="tr-TR" smtClean="0"/>
              <a:t>28</a:t>
            </a:fld>
            <a:endParaRPr lang="tr-TR"/>
          </a:p>
        </p:txBody>
      </p:sp>
      <p:pic>
        <p:nvPicPr>
          <p:cNvPr id="7" name="Resim 6">
            <a:extLst>
              <a:ext uri="{FF2B5EF4-FFF2-40B4-BE49-F238E27FC236}">
                <a16:creationId xmlns:a16="http://schemas.microsoft.com/office/drawing/2014/main" id="{4FAE97E2-079E-42FB-B2E9-845159D326FA}"/>
              </a:ext>
            </a:extLst>
          </p:cNvPr>
          <p:cNvPicPr>
            <a:picLocks noChangeAspect="1"/>
          </p:cNvPicPr>
          <p:nvPr/>
        </p:nvPicPr>
        <p:blipFill>
          <a:blip r:embed="rId2"/>
          <a:stretch>
            <a:fillRect/>
          </a:stretch>
        </p:blipFill>
        <p:spPr>
          <a:xfrm>
            <a:off x="685463" y="-27384"/>
            <a:ext cx="7773074" cy="695004"/>
          </a:xfrm>
          <a:prstGeom prst="rect">
            <a:avLst/>
          </a:prstGeom>
        </p:spPr>
      </p:pic>
      <p:sp>
        <p:nvSpPr>
          <p:cNvPr id="2" name="Alt Bilgi Yer Tutucusu 1">
            <a:extLst>
              <a:ext uri="{FF2B5EF4-FFF2-40B4-BE49-F238E27FC236}">
                <a16:creationId xmlns:a16="http://schemas.microsoft.com/office/drawing/2014/main" id="{70C8FA6E-9A89-4274-9638-4D6853CA379A}"/>
              </a:ext>
            </a:extLst>
          </p:cNvPr>
          <p:cNvSpPr>
            <a:spLocks noGrp="1"/>
          </p:cNvSpPr>
          <p:nvPr>
            <p:ph type="ftr" sz="quarter" idx="11"/>
          </p:nvPr>
        </p:nvSpPr>
        <p:spPr/>
        <p:txBody>
          <a:bodyPr/>
          <a:lstStyle/>
          <a:p>
            <a:r>
              <a:rPr lang="en-US" dirty="0"/>
              <a:t>Dr. </a:t>
            </a:r>
            <a:r>
              <a:rPr lang="en-US" dirty="0" err="1"/>
              <a:t>Öğretim</a:t>
            </a:r>
            <a:r>
              <a:rPr lang="en-US" dirty="0"/>
              <a:t> </a:t>
            </a:r>
            <a:r>
              <a:rPr lang="en-US" dirty="0" err="1"/>
              <a:t>Üyesi</a:t>
            </a:r>
            <a:r>
              <a:rPr lang="en-US" dirty="0"/>
              <a:t> </a:t>
            </a:r>
            <a:r>
              <a:rPr lang="en-US" dirty="0" err="1"/>
              <a:t>Ayhan</a:t>
            </a:r>
            <a:r>
              <a:rPr lang="en-US" dirty="0"/>
              <a:t> CANKUT</a:t>
            </a:r>
            <a:endParaRPr lang="tr-TR" dirty="0"/>
          </a:p>
        </p:txBody>
      </p:sp>
    </p:spTree>
    <p:extLst>
      <p:ext uri="{BB962C8B-B14F-4D97-AF65-F5344CB8AC3E}">
        <p14:creationId xmlns:p14="http://schemas.microsoft.com/office/powerpoint/2010/main" val="8589152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a:extLst>
              <a:ext uri="{FF2B5EF4-FFF2-40B4-BE49-F238E27FC236}">
                <a16:creationId xmlns:a16="http://schemas.microsoft.com/office/drawing/2014/main" id="{FB6AAC73-85FF-44AA-B608-D200D221932D}"/>
              </a:ext>
            </a:extLst>
          </p:cNvPr>
          <p:cNvSpPr>
            <a:spLocks noGrp="1"/>
          </p:cNvSpPr>
          <p:nvPr>
            <p:ph type="sldNum" sz="quarter" idx="12"/>
          </p:nvPr>
        </p:nvSpPr>
        <p:spPr/>
        <p:txBody>
          <a:bodyPr/>
          <a:lstStyle/>
          <a:p>
            <a:fld id="{F302176B-0E47-46AC-8F43-DAB4B8A37D06}" type="slidenum">
              <a:rPr lang="tr-TR" smtClean="0"/>
              <a:t>29</a:t>
            </a:fld>
            <a:endParaRPr lang="tr-TR"/>
          </a:p>
        </p:txBody>
      </p:sp>
      <p:pic>
        <p:nvPicPr>
          <p:cNvPr id="7" name="Resim 6">
            <a:extLst>
              <a:ext uri="{FF2B5EF4-FFF2-40B4-BE49-F238E27FC236}">
                <a16:creationId xmlns:a16="http://schemas.microsoft.com/office/drawing/2014/main" id="{4FAE97E2-079E-42FB-B2E9-845159D326FA}"/>
              </a:ext>
            </a:extLst>
          </p:cNvPr>
          <p:cNvPicPr>
            <a:picLocks noChangeAspect="1"/>
          </p:cNvPicPr>
          <p:nvPr/>
        </p:nvPicPr>
        <p:blipFill>
          <a:blip r:embed="rId2"/>
          <a:stretch>
            <a:fillRect/>
          </a:stretch>
        </p:blipFill>
        <p:spPr>
          <a:xfrm>
            <a:off x="685463" y="69700"/>
            <a:ext cx="7773074" cy="695004"/>
          </a:xfrm>
          <a:prstGeom prst="rect">
            <a:avLst/>
          </a:prstGeom>
        </p:spPr>
      </p:pic>
      <p:sp>
        <p:nvSpPr>
          <p:cNvPr id="5" name="Metin kutusu 4">
            <a:extLst>
              <a:ext uri="{FF2B5EF4-FFF2-40B4-BE49-F238E27FC236}">
                <a16:creationId xmlns:a16="http://schemas.microsoft.com/office/drawing/2014/main" id="{38772294-4CEF-4CF3-92F8-B95E89093B47}"/>
              </a:ext>
            </a:extLst>
          </p:cNvPr>
          <p:cNvSpPr txBox="1"/>
          <p:nvPr/>
        </p:nvSpPr>
        <p:spPr>
          <a:xfrm>
            <a:off x="390364" y="548680"/>
            <a:ext cx="8363272" cy="3046988"/>
          </a:xfrm>
          <a:prstGeom prst="rect">
            <a:avLst/>
          </a:prstGeom>
          <a:noFill/>
        </p:spPr>
        <p:txBody>
          <a:bodyPr wrap="square" rtlCol="0">
            <a:spAutoFit/>
          </a:bodyPr>
          <a:lstStyle/>
          <a:p>
            <a:pPr indent="457200" algn="just"/>
            <a:r>
              <a:rPr lang="tr-TR" sz="2400" dirty="0">
                <a:solidFill>
                  <a:srgbClr val="0070C0"/>
                </a:solidFill>
              </a:rPr>
              <a:t>1996’da </a:t>
            </a:r>
            <a:r>
              <a:rPr lang="tr-TR" sz="2400" dirty="0" err="1">
                <a:solidFill>
                  <a:srgbClr val="0070C0"/>
                </a:solidFill>
              </a:rPr>
              <a:t>Genocide</a:t>
            </a:r>
            <a:r>
              <a:rPr lang="tr-TR" sz="2400" dirty="0">
                <a:solidFill>
                  <a:srgbClr val="0070C0"/>
                </a:solidFill>
              </a:rPr>
              <a:t> </a:t>
            </a:r>
            <a:r>
              <a:rPr lang="tr-TR" sz="2400" dirty="0" err="1">
                <a:solidFill>
                  <a:srgbClr val="0070C0"/>
                </a:solidFill>
              </a:rPr>
              <a:t>Watch’ın</a:t>
            </a:r>
            <a:r>
              <a:rPr lang="tr-TR" sz="2400" dirty="0">
                <a:solidFill>
                  <a:srgbClr val="0070C0"/>
                </a:solidFill>
              </a:rPr>
              <a:t> </a:t>
            </a:r>
            <a:r>
              <a:rPr lang="tr-TR" sz="2400" dirty="0"/>
              <a:t>(Soykırım Gözlem Örgütü) başkanı </a:t>
            </a:r>
            <a:r>
              <a:rPr lang="tr-TR" sz="2400" dirty="0" err="1"/>
              <a:t>Gregory</a:t>
            </a:r>
            <a:r>
              <a:rPr lang="tr-TR" sz="2400" dirty="0"/>
              <a:t> </a:t>
            </a:r>
            <a:r>
              <a:rPr lang="tr-TR" sz="2400" dirty="0" err="1"/>
              <a:t>Stanton</a:t>
            </a:r>
            <a:r>
              <a:rPr lang="tr-TR" sz="2400" dirty="0"/>
              <a:t> “Soykırımın 8 Aşaması” isimli bir rapor sundu. Burada soykırımların “öngörülebilen fakat engellenemez olmayan” 8 aşamada gerçekleştiğini söylüyordu.</a:t>
            </a:r>
          </a:p>
          <a:p>
            <a:pPr indent="457200" algn="just"/>
            <a:endParaRPr lang="tr-TR" sz="2400" dirty="0"/>
          </a:p>
          <a:p>
            <a:pPr indent="457200" algn="just"/>
            <a:endParaRPr lang="tr-TR" sz="2400" dirty="0"/>
          </a:p>
          <a:p>
            <a:pPr indent="457200" algn="just"/>
            <a:endParaRPr lang="tr-TR" sz="2400" dirty="0"/>
          </a:p>
          <a:p>
            <a:pPr indent="457200" algn="just"/>
            <a:endParaRPr lang="tr-TR" sz="2400" dirty="0"/>
          </a:p>
        </p:txBody>
      </p:sp>
      <p:graphicFrame>
        <p:nvGraphicFramePr>
          <p:cNvPr id="8" name="Tablo 7">
            <a:extLst>
              <a:ext uri="{FF2B5EF4-FFF2-40B4-BE49-F238E27FC236}">
                <a16:creationId xmlns:a16="http://schemas.microsoft.com/office/drawing/2014/main" id="{F108370B-A03F-4FAF-94DE-7A6AB363B84A}"/>
              </a:ext>
            </a:extLst>
          </p:cNvPr>
          <p:cNvGraphicFramePr>
            <a:graphicFrameLocks noGrp="1"/>
          </p:cNvGraphicFramePr>
          <p:nvPr>
            <p:extLst>
              <p:ext uri="{D42A27DB-BD31-4B8C-83A1-F6EECF244321}">
                <p14:modId xmlns:p14="http://schemas.microsoft.com/office/powerpoint/2010/main" val="2619028240"/>
              </p:ext>
            </p:extLst>
          </p:nvPr>
        </p:nvGraphicFramePr>
        <p:xfrm>
          <a:off x="685463" y="2060848"/>
          <a:ext cx="8001338" cy="4562953"/>
        </p:xfrm>
        <a:graphic>
          <a:graphicData uri="http://schemas.openxmlformats.org/drawingml/2006/table">
            <a:tbl>
              <a:tblPr firstRow="1" firstCol="1" bandRow="1"/>
              <a:tblGrid>
                <a:gridCol w="4000669">
                  <a:extLst>
                    <a:ext uri="{9D8B030D-6E8A-4147-A177-3AD203B41FA5}">
                      <a16:colId xmlns:a16="http://schemas.microsoft.com/office/drawing/2014/main" val="25116590"/>
                    </a:ext>
                  </a:extLst>
                </a:gridCol>
                <a:gridCol w="4000669">
                  <a:extLst>
                    <a:ext uri="{9D8B030D-6E8A-4147-A177-3AD203B41FA5}">
                      <a16:colId xmlns:a16="http://schemas.microsoft.com/office/drawing/2014/main" val="2135961457"/>
                    </a:ext>
                  </a:extLst>
                </a:gridCol>
              </a:tblGrid>
              <a:tr h="249365">
                <a:tc>
                  <a:txBody>
                    <a:bodyPr/>
                    <a:lstStyle/>
                    <a:p>
                      <a:pPr algn="ctr">
                        <a:lnSpc>
                          <a:spcPct val="107000"/>
                        </a:lnSpc>
                        <a:spcBef>
                          <a:spcPts val="1200"/>
                        </a:spcBef>
                        <a:spcAft>
                          <a:spcPts val="1200"/>
                        </a:spcAft>
                      </a:pPr>
                      <a:r>
                        <a:rPr lang="tr-TR" sz="12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Aşama</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EAECF0"/>
                    </a:solidFill>
                  </a:tcPr>
                </a:tc>
                <a:tc>
                  <a:txBody>
                    <a:bodyPr/>
                    <a:lstStyle/>
                    <a:p>
                      <a:pPr algn="ctr">
                        <a:lnSpc>
                          <a:spcPct val="107000"/>
                        </a:lnSpc>
                        <a:spcBef>
                          <a:spcPts val="1200"/>
                        </a:spcBef>
                        <a:spcAft>
                          <a:spcPts val="1200"/>
                        </a:spcAft>
                      </a:pPr>
                      <a:r>
                        <a:rPr lang="tr-TR" sz="1200" b="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Özellik</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EAECF0"/>
                    </a:solidFill>
                  </a:tcPr>
                </a:tc>
                <a:extLst>
                  <a:ext uri="{0D108BD9-81ED-4DB2-BD59-A6C34878D82A}">
                    <a16:rowId xmlns:a16="http://schemas.microsoft.com/office/drawing/2014/main" val="3383823593"/>
                  </a:ext>
                </a:extLst>
              </a:tr>
              <a:tr h="249365">
                <a:tc>
                  <a:txBody>
                    <a:bodyPr/>
                    <a:lstStyle/>
                    <a:p>
                      <a:pPr>
                        <a:lnSpc>
                          <a:spcPct val="107000"/>
                        </a:lnSpc>
                        <a:spcBef>
                          <a:spcPts val="1200"/>
                        </a:spcBef>
                        <a:spcAft>
                          <a:spcPts val="1200"/>
                        </a:spcAft>
                      </a:pPr>
                      <a:r>
                        <a:rPr lang="tr-TR" sz="1200" b="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1- Sınıflandırma</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Bef>
                          <a:spcPts val="1200"/>
                        </a:spcBef>
                        <a:spcAft>
                          <a:spcPts val="1200"/>
                        </a:spcAft>
                      </a:pPr>
                      <a:r>
                        <a:rPr lang="tr-TR" sz="120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İnsanlar "bizler ve onlar" diye bölünür.</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354215360"/>
                  </a:ext>
                </a:extLst>
              </a:tr>
              <a:tr h="670941">
                <a:tc>
                  <a:txBody>
                    <a:bodyPr/>
                    <a:lstStyle/>
                    <a:p>
                      <a:pPr>
                        <a:lnSpc>
                          <a:spcPct val="107000"/>
                        </a:lnSpc>
                        <a:spcBef>
                          <a:spcPts val="1200"/>
                        </a:spcBef>
                        <a:spcAft>
                          <a:spcPts val="1200"/>
                        </a:spcAft>
                      </a:pPr>
                      <a:r>
                        <a:rPr lang="tr-TR" sz="1200" b="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2- Simgeleme</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5F5F5"/>
                    </a:solidFill>
                  </a:tcPr>
                </a:tc>
                <a:tc>
                  <a:txBody>
                    <a:bodyPr/>
                    <a:lstStyle/>
                    <a:p>
                      <a:pPr>
                        <a:lnSpc>
                          <a:spcPct val="107000"/>
                        </a:lnSpc>
                        <a:spcBef>
                          <a:spcPts val="1200"/>
                        </a:spcBef>
                        <a:spcAft>
                          <a:spcPts val="1200"/>
                        </a:spcAft>
                      </a:pPr>
                      <a:r>
                        <a:rPr lang="tr-TR" sz="120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"Nefretle birleştiği zaman simgeler dışlanan grubun gönülsüz üyelerine dayatılabilir..."</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5F5F5"/>
                    </a:solidFill>
                  </a:tcPr>
                </a:tc>
                <a:extLst>
                  <a:ext uri="{0D108BD9-81ED-4DB2-BD59-A6C34878D82A}">
                    <a16:rowId xmlns:a16="http://schemas.microsoft.com/office/drawing/2014/main" val="2657891069"/>
                  </a:ext>
                </a:extLst>
              </a:tr>
              <a:tr h="881729">
                <a:tc>
                  <a:txBody>
                    <a:bodyPr/>
                    <a:lstStyle/>
                    <a:p>
                      <a:pPr>
                        <a:lnSpc>
                          <a:spcPct val="107000"/>
                        </a:lnSpc>
                        <a:spcBef>
                          <a:spcPts val="1200"/>
                        </a:spcBef>
                        <a:spcAft>
                          <a:spcPts val="1200"/>
                        </a:spcAft>
                      </a:pPr>
                      <a:r>
                        <a:rPr lang="tr-TR" sz="12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3- </a:t>
                      </a:r>
                      <a:r>
                        <a:rPr lang="tr-TR" sz="1200" b="1" dirty="0" err="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Dehümanizasyon</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Bef>
                          <a:spcPts val="1200"/>
                        </a:spcBef>
                        <a:spcAft>
                          <a:spcPts val="1200"/>
                        </a:spcAft>
                      </a:pPr>
                      <a:r>
                        <a:rPr lang="tr-TR" sz="120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"Bir grubun üyeleri diğer grubun insanlığını inkâr eder. Grubun üyeleri hayvanlar, parazitler, böcekler ya da hastalıklarla özdeşleştirilir."</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4164579807"/>
                  </a:ext>
                </a:extLst>
              </a:tr>
              <a:tr h="670941">
                <a:tc>
                  <a:txBody>
                    <a:bodyPr/>
                    <a:lstStyle/>
                    <a:p>
                      <a:pPr>
                        <a:lnSpc>
                          <a:spcPct val="107000"/>
                        </a:lnSpc>
                        <a:spcBef>
                          <a:spcPts val="1200"/>
                        </a:spcBef>
                        <a:spcAft>
                          <a:spcPts val="1200"/>
                        </a:spcAft>
                      </a:pPr>
                      <a:r>
                        <a:rPr lang="tr-TR" sz="1200" b="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4- Örgütlenme</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5F5F5"/>
                    </a:solidFill>
                  </a:tcPr>
                </a:tc>
                <a:tc>
                  <a:txBody>
                    <a:bodyPr/>
                    <a:lstStyle/>
                    <a:p>
                      <a:pPr>
                        <a:lnSpc>
                          <a:spcPct val="107000"/>
                        </a:lnSpc>
                        <a:spcBef>
                          <a:spcPts val="1200"/>
                        </a:spcBef>
                        <a:spcAft>
                          <a:spcPts val="1200"/>
                        </a:spcAft>
                      </a:pPr>
                      <a:r>
                        <a:rPr lang="tr-TR" sz="120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"Soykırım her zaman örgütlüdür... Özel ordu birlikleri ya da milisler genellikle eğitilir ve silahlandırılır..."</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5F5F5"/>
                    </a:solidFill>
                  </a:tcPr>
                </a:tc>
                <a:extLst>
                  <a:ext uri="{0D108BD9-81ED-4DB2-BD59-A6C34878D82A}">
                    <a16:rowId xmlns:a16="http://schemas.microsoft.com/office/drawing/2014/main" val="2868407350"/>
                  </a:ext>
                </a:extLst>
              </a:tr>
              <a:tr h="460153">
                <a:tc>
                  <a:txBody>
                    <a:bodyPr/>
                    <a:lstStyle/>
                    <a:p>
                      <a:pPr>
                        <a:lnSpc>
                          <a:spcPct val="107000"/>
                        </a:lnSpc>
                        <a:spcBef>
                          <a:spcPts val="1200"/>
                        </a:spcBef>
                        <a:spcAft>
                          <a:spcPts val="1200"/>
                        </a:spcAft>
                      </a:pPr>
                      <a:r>
                        <a:rPr lang="tr-TR" sz="1200" b="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5- Kutuplaşma</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Bef>
                          <a:spcPts val="1200"/>
                        </a:spcBef>
                        <a:spcAft>
                          <a:spcPts val="1200"/>
                        </a:spcAft>
                      </a:pPr>
                      <a:r>
                        <a:rPr lang="tr-TR" sz="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"Nefret grupları kutuplaştırıcı </a:t>
                      </a:r>
                      <a:r>
                        <a:rPr lang="tr-TR" sz="1200" u="sng" dirty="0">
                          <a:solidFill>
                            <a:srgbClr val="0B0080"/>
                          </a:solidFill>
                          <a:effectLst/>
                          <a:latin typeface="Arial" panose="020B0604020202020204" pitchFamily="34" charset="0"/>
                          <a:ea typeface="Times New Roman" panose="02020603050405020304" pitchFamily="18" charset="0"/>
                          <a:cs typeface="Times New Roman" panose="02020603050405020304" pitchFamily="18" charset="0"/>
                          <a:hlinkClick r:id="rId3" tooltip="Propaganda"/>
                        </a:rPr>
                        <a:t>propaganda</a:t>
                      </a:r>
                      <a:r>
                        <a:rPr lang="tr-TR" sz="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yayınlar..."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615994051"/>
                  </a:ext>
                </a:extLst>
              </a:tr>
              <a:tr h="460153">
                <a:tc>
                  <a:txBody>
                    <a:bodyPr/>
                    <a:lstStyle/>
                    <a:p>
                      <a:pPr>
                        <a:lnSpc>
                          <a:spcPct val="107000"/>
                        </a:lnSpc>
                        <a:spcBef>
                          <a:spcPts val="1200"/>
                        </a:spcBef>
                        <a:spcAft>
                          <a:spcPts val="1200"/>
                        </a:spcAft>
                      </a:pPr>
                      <a:r>
                        <a:rPr lang="tr-TR" sz="1200" b="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6- Hazırlık</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5F5F5"/>
                    </a:solidFill>
                  </a:tcPr>
                </a:tc>
                <a:tc>
                  <a:txBody>
                    <a:bodyPr/>
                    <a:lstStyle/>
                    <a:p>
                      <a:pPr>
                        <a:lnSpc>
                          <a:spcPct val="107000"/>
                        </a:lnSpc>
                        <a:spcBef>
                          <a:spcPts val="1200"/>
                        </a:spcBef>
                        <a:spcAft>
                          <a:spcPts val="1200"/>
                        </a:spcAft>
                      </a:pPr>
                      <a:r>
                        <a:rPr lang="tr-TR" sz="120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"Kurbanlar etnik ya da dinsel kimlikleri nedeniyle belirlenip ortaya çıkarılırlar."</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5F5F5"/>
                    </a:solidFill>
                  </a:tcPr>
                </a:tc>
                <a:extLst>
                  <a:ext uri="{0D108BD9-81ED-4DB2-BD59-A6C34878D82A}">
                    <a16:rowId xmlns:a16="http://schemas.microsoft.com/office/drawing/2014/main" val="3227358315"/>
                  </a:ext>
                </a:extLst>
              </a:tr>
              <a:tr h="460153">
                <a:tc>
                  <a:txBody>
                    <a:bodyPr/>
                    <a:lstStyle/>
                    <a:p>
                      <a:pPr>
                        <a:lnSpc>
                          <a:spcPct val="107000"/>
                        </a:lnSpc>
                        <a:spcBef>
                          <a:spcPts val="1200"/>
                        </a:spcBef>
                        <a:spcAft>
                          <a:spcPts val="1200"/>
                        </a:spcAft>
                      </a:pPr>
                      <a:r>
                        <a:rPr lang="tr-TR" sz="1200" b="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7- İmha</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tc>
                  <a:txBody>
                    <a:bodyPr/>
                    <a:lstStyle/>
                    <a:p>
                      <a:pPr>
                        <a:lnSpc>
                          <a:spcPct val="107000"/>
                        </a:lnSpc>
                        <a:spcBef>
                          <a:spcPts val="1200"/>
                        </a:spcBef>
                        <a:spcAft>
                          <a:spcPts val="1200"/>
                        </a:spcAft>
                      </a:pPr>
                      <a:r>
                        <a:rPr lang="tr-TR" sz="120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"Bu katillerin gözünde "imha"dır çünkü kurbanlarının insan olduğuna inanmazlar."</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504338809"/>
                  </a:ext>
                </a:extLst>
              </a:tr>
              <a:tr h="460153">
                <a:tc>
                  <a:txBody>
                    <a:bodyPr/>
                    <a:lstStyle/>
                    <a:p>
                      <a:pPr>
                        <a:lnSpc>
                          <a:spcPct val="107000"/>
                        </a:lnSpc>
                        <a:spcBef>
                          <a:spcPts val="1200"/>
                        </a:spcBef>
                        <a:spcAft>
                          <a:spcPts val="1200"/>
                        </a:spcAft>
                      </a:pPr>
                      <a:r>
                        <a:rPr lang="tr-TR" sz="1200" b="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8- İnkâr</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5F5F5"/>
                    </a:solidFill>
                  </a:tcPr>
                </a:tc>
                <a:tc>
                  <a:txBody>
                    <a:bodyPr/>
                    <a:lstStyle/>
                    <a:p>
                      <a:pPr>
                        <a:lnSpc>
                          <a:spcPct val="107000"/>
                        </a:lnSpc>
                        <a:spcBef>
                          <a:spcPts val="1200"/>
                        </a:spcBef>
                        <a:spcAft>
                          <a:spcPts val="1200"/>
                        </a:spcAft>
                      </a:pPr>
                      <a:r>
                        <a:rPr lang="tr-TR" sz="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"Failler... herhangi bir suç işlediklerini inkâr ederler."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nchor="ctr">
                    <a:lnL w="12700" cap="flat" cmpd="sng" algn="ctr">
                      <a:solidFill>
                        <a:srgbClr val="A2A9B1"/>
                      </a:solidFill>
                      <a:prstDash val="solid"/>
                      <a:round/>
                      <a:headEnd type="none" w="med" len="med"/>
                      <a:tailEnd type="none" w="med" len="med"/>
                    </a:lnL>
                    <a:lnR w="12700" cap="flat" cmpd="sng" algn="ctr">
                      <a:solidFill>
                        <a:srgbClr val="A2A9B1"/>
                      </a:solidFill>
                      <a:prstDash val="solid"/>
                      <a:round/>
                      <a:headEnd type="none" w="med" len="med"/>
                      <a:tailEnd type="none" w="med" len="med"/>
                    </a:lnR>
                    <a:lnT w="12700" cap="flat" cmpd="sng" algn="ctr">
                      <a:solidFill>
                        <a:srgbClr val="A2A9B1"/>
                      </a:solidFill>
                      <a:prstDash val="solid"/>
                      <a:round/>
                      <a:headEnd type="none" w="med" len="med"/>
                      <a:tailEnd type="none" w="med" len="med"/>
                    </a:lnT>
                    <a:lnB w="12700" cap="flat" cmpd="sng" algn="ctr">
                      <a:solidFill>
                        <a:srgbClr val="A2A9B1"/>
                      </a:solidFill>
                      <a:prstDash val="solid"/>
                      <a:round/>
                      <a:headEnd type="none" w="med" len="med"/>
                      <a:tailEnd type="none" w="med" len="med"/>
                    </a:lnB>
                    <a:solidFill>
                      <a:srgbClr val="F5F5F5"/>
                    </a:solidFill>
                  </a:tcPr>
                </a:tc>
                <a:extLst>
                  <a:ext uri="{0D108BD9-81ED-4DB2-BD59-A6C34878D82A}">
                    <a16:rowId xmlns:a16="http://schemas.microsoft.com/office/drawing/2014/main" val="3093975229"/>
                  </a:ext>
                </a:extLst>
              </a:tr>
            </a:tbl>
          </a:graphicData>
        </a:graphic>
      </p:graphicFrame>
      <p:sp>
        <p:nvSpPr>
          <p:cNvPr id="2" name="Alt Bilgi Yer Tutucusu 1">
            <a:extLst>
              <a:ext uri="{FF2B5EF4-FFF2-40B4-BE49-F238E27FC236}">
                <a16:creationId xmlns:a16="http://schemas.microsoft.com/office/drawing/2014/main" id="{3A5FFBC4-903B-4921-9161-475B4F8EC0BD}"/>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1660867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663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692696"/>
            <a:ext cx="8424936" cy="6001643"/>
          </a:xfrm>
          <a:prstGeom prst="rect">
            <a:avLst/>
          </a:prstGeom>
          <a:noFill/>
        </p:spPr>
        <p:txBody>
          <a:bodyPr wrap="square" rtlCol="0">
            <a:spAutoFit/>
          </a:bodyPr>
          <a:lstStyle/>
          <a:p>
            <a:pPr indent="457200" algn="just"/>
            <a:r>
              <a:rPr lang="tr-TR" sz="2400" dirty="0"/>
              <a:t>Şark Meselesi, Türklerin Anadolu coğrafyasını Türkiye haline getirmeye başladıkları tarihlerde ortaya çıkmış, 1815 Viyana Konferansı’nda da yine bizzat Batılılar tarafından ismi konulmuştur. İsminden anlaşıldığı gibi, Şark Meselesi Türk Milletinin meselesi değildir. Türk Milletine ve devletlerine (Selçuklu, Osmanlı ve Türkiye Cumhuriyeti Devleti) karşı Batılılar ve son yüzyıllarda da Rusya tarafından takip edilen, temelinde de Batı emperyalizminin, Türk düşmanlığı yatan politikasının adıdır. </a:t>
            </a:r>
          </a:p>
          <a:p>
            <a:pPr indent="457200" algn="just"/>
            <a:r>
              <a:rPr lang="tr-TR" sz="2400" dirty="0"/>
              <a:t>Söz konusu devletler hedeflerine varabilmek için her türlü metodu ve Türk Devleti ve milletine zarar verebilecek, kendi çıkarlarına hizmet edebilecek her unsuru kullanmışlardır. Bugün de kullanmaya devam etmektedirler. Bu unsurlardan bir tanesi de Ermenilerdir. Bundan dolayıdır ki Ermeni Meselesi, Batılı devletler ve Rusya tarafından; Ermeni kilisesi, Ermeni komitaları, Batılı ve Amerikalı misyonerler ve kandırılmış bir kısım Ermeni tebaamız kullanılmak suretiyle çıkarılmıştır.</a:t>
            </a:r>
          </a:p>
        </p:txBody>
      </p:sp>
      <p:sp>
        <p:nvSpPr>
          <p:cNvPr id="3" name="Slayt Numarası Yer Tutucusu 2">
            <a:extLst>
              <a:ext uri="{FF2B5EF4-FFF2-40B4-BE49-F238E27FC236}">
                <a16:creationId xmlns:a16="http://schemas.microsoft.com/office/drawing/2014/main" id="{9F355479-1219-4DE3-84B9-5090F4ED1584}"/>
              </a:ext>
            </a:extLst>
          </p:cNvPr>
          <p:cNvSpPr>
            <a:spLocks noGrp="1"/>
          </p:cNvSpPr>
          <p:nvPr>
            <p:ph type="sldNum" sz="quarter" idx="12"/>
          </p:nvPr>
        </p:nvSpPr>
        <p:spPr/>
        <p:txBody>
          <a:bodyPr/>
          <a:lstStyle/>
          <a:p>
            <a:fld id="{F302176B-0E47-46AC-8F43-DAB4B8A37D06}" type="slidenum">
              <a:rPr lang="tr-TR" smtClean="0"/>
              <a:t>3</a:t>
            </a:fld>
            <a:endParaRPr lang="tr-TR"/>
          </a:p>
        </p:txBody>
      </p:sp>
      <p:sp>
        <p:nvSpPr>
          <p:cNvPr id="5" name="Alt Bilgi Yer Tutucusu 4">
            <a:extLst>
              <a:ext uri="{FF2B5EF4-FFF2-40B4-BE49-F238E27FC236}">
                <a16:creationId xmlns:a16="http://schemas.microsoft.com/office/drawing/2014/main" id="{3C89934D-4C40-4CD9-B9DF-CA6639012B2E}"/>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1549129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23528" y="404664"/>
            <a:ext cx="8496944" cy="6678751"/>
          </a:xfrm>
          <a:prstGeom prst="rect">
            <a:avLst/>
          </a:prstGeom>
          <a:noFill/>
        </p:spPr>
        <p:txBody>
          <a:bodyPr wrap="square" rtlCol="0">
            <a:spAutoFit/>
          </a:bodyPr>
          <a:lstStyle/>
          <a:p>
            <a:pPr indent="457200" algn="just"/>
            <a:r>
              <a:rPr lang="tr-TR" sz="2200" dirty="0"/>
              <a:t>Ermenilerin, Osmanlı Devletine isyan ederek ve koskoca Van şehrinde iki cami minaresi kalıncaya kadar yapmış oldukları </a:t>
            </a:r>
            <a:r>
              <a:rPr lang="tr-TR" sz="2200" dirty="0">
                <a:solidFill>
                  <a:srgbClr val="FF0000"/>
                </a:solidFill>
              </a:rPr>
              <a:t>“Van Soykırım Örneği” </a:t>
            </a:r>
            <a:r>
              <a:rPr lang="tr-TR" sz="2200" dirty="0"/>
              <a:t>Ruanda soykırımıyla mukayese edilemeyecek tarzda tipik bir örnektir. “Van Soykırım Örneği ”öylesine önemlidir ki, unutulmasın diye Eski Van şehrinin dayandığı yükseltiye de binlerce haç şeklinde kılıçlar kazınmış ve altlarına hem de İngilizce </a:t>
            </a:r>
            <a:r>
              <a:rPr lang="tr-TR" sz="2200" dirty="0">
                <a:solidFill>
                  <a:srgbClr val="FF0000"/>
                </a:solidFill>
              </a:rPr>
              <a:t>“İntikam, Öç” (Revenge) </a:t>
            </a:r>
            <a:r>
              <a:rPr lang="tr-TR" sz="2200" dirty="0"/>
              <a:t>yazmak da ihmal edilmemiştir.</a:t>
            </a:r>
          </a:p>
          <a:p>
            <a:pPr indent="457200" algn="just"/>
            <a:r>
              <a:rPr lang="tr-TR" sz="2200" dirty="0"/>
              <a:t>İkincisi ise Çukurova’da Fransız-Ermeni vahşet birlikteliğinin Mondros Mütarekesinden sonra 1918-1921 yılları arasından üç yıldan fazla bir süre içerisinde yaptıkları menfur katliamlardır. Doğu Anadolu’da Van merkezli bir Batı Ermenistan’ı oluşturulurken, Müslüman çoğunluğun </a:t>
            </a:r>
            <a:r>
              <a:rPr lang="tr-TR" sz="2200" dirty="0">
                <a:solidFill>
                  <a:srgbClr val="FF0000"/>
                </a:solidFill>
              </a:rPr>
              <a:t>“kaç kaç” </a:t>
            </a:r>
            <a:r>
              <a:rPr lang="tr-TR" sz="2200" dirty="0"/>
              <a:t>ile kaçırılması sonucu bölgeye başka bölgelerden getirilip, yerleştirilecek Ermenilerle de Adana vilayetinde bir Ermeni uydu devletçiği oluşturulması amaçlanmıştır. </a:t>
            </a:r>
          </a:p>
          <a:p>
            <a:pPr indent="457200" algn="just"/>
            <a:r>
              <a:rPr lang="tr-TR" sz="2200" dirty="0"/>
              <a:t>Ermenilerin Türklere, özellikle de Azerbaycan Türklerine karşı yürüttükleri soykırım politikası sadece geçtiğimiz yüzyılda değil, bugün yaşadığımız dönemde de devam etmektedir. </a:t>
            </a:r>
            <a:r>
              <a:rPr lang="tr-TR" sz="2200" dirty="0" err="1">
                <a:solidFill>
                  <a:srgbClr val="FF0000"/>
                </a:solidFill>
              </a:rPr>
              <a:t>Hocalı’da</a:t>
            </a:r>
            <a:r>
              <a:rPr lang="tr-TR" sz="2200" dirty="0">
                <a:solidFill>
                  <a:srgbClr val="FF0000"/>
                </a:solidFill>
              </a:rPr>
              <a:t> yaşanan soykırım </a:t>
            </a:r>
            <a:r>
              <a:rPr lang="tr-TR" sz="2200" dirty="0"/>
              <a:t>100 yıl önce değil, bütün dünyanın gözü önünde </a:t>
            </a:r>
            <a:r>
              <a:rPr lang="tr-TR" sz="2200" dirty="0">
                <a:solidFill>
                  <a:srgbClr val="FF0000"/>
                </a:solidFill>
              </a:rPr>
              <a:t>26 Şubat 1992 </a:t>
            </a:r>
            <a:r>
              <a:rPr lang="tr-TR" sz="2200" dirty="0"/>
              <a:t>tarihinde, yapılmıştır.</a:t>
            </a:r>
          </a:p>
        </p:txBody>
      </p:sp>
      <p:sp>
        <p:nvSpPr>
          <p:cNvPr id="3" name="Slayt Numarası Yer Tutucusu 2">
            <a:extLst>
              <a:ext uri="{FF2B5EF4-FFF2-40B4-BE49-F238E27FC236}">
                <a16:creationId xmlns:a16="http://schemas.microsoft.com/office/drawing/2014/main" id="{FB6AAC73-85FF-44AA-B608-D200D221932D}"/>
              </a:ext>
            </a:extLst>
          </p:cNvPr>
          <p:cNvSpPr>
            <a:spLocks noGrp="1"/>
          </p:cNvSpPr>
          <p:nvPr>
            <p:ph type="sldNum" sz="quarter" idx="12"/>
          </p:nvPr>
        </p:nvSpPr>
        <p:spPr/>
        <p:txBody>
          <a:bodyPr/>
          <a:lstStyle/>
          <a:p>
            <a:fld id="{F302176B-0E47-46AC-8F43-DAB4B8A37D06}" type="slidenum">
              <a:rPr lang="tr-TR" smtClean="0"/>
              <a:t>30</a:t>
            </a:fld>
            <a:endParaRPr lang="tr-TR"/>
          </a:p>
        </p:txBody>
      </p:sp>
      <p:pic>
        <p:nvPicPr>
          <p:cNvPr id="7" name="Resim 6">
            <a:extLst>
              <a:ext uri="{FF2B5EF4-FFF2-40B4-BE49-F238E27FC236}">
                <a16:creationId xmlns:a16="http://schemas.microsoft.com/office/drawing/2014/main" id="{4FAE97E2-079E-42FB-B2E9-845159D326FA}"/>
              </a:ext>
            </a:extLst>
          </p:cNvPr>
          <p:cNvPicPr>
            <a:picLocks noChangeAspect="1"/>
          </p:cNvPicPr>
          <p:nvPr/>
        </p:nvPicPr>
        <p:blipFill>
          <a:blip r:embed="rId2"/>
          <a:stretch>
            <a:fillRect/>
          </a:stretch>
        </p:blipFill>
        <p:spPr>
          <a:xfrm>
            <a:off x="685463" y="-27384"/>
            <a:ext cx="7773074" cy="695004"/>
          </a:xfrm>
          <a:prstGeom prst="rect">
            <a:avLst/>
          </a:prstGeom>
        </p:spPr>
      </p:pic>
      <p:sp>
        <p:nvSpPr>
          <p:cNvPr id="2" name="Alt Bilgi Yer Tutucusu 1">
            <a:extLst>
              <a:ext uri="{FF2B5EF4-FFF2-40B4-BE49-F238E27FC236}">
                <a16:creationId xmlns:a16="http://schemas.microsoft.com/office/drawing/2014/main" id="{5561C3A6-F405-481F-8FF3-218354530D67}"/>
              </a:ext>
            </a:extLst>
          </p:cNvPr>
          <p:cNvSpPr>
            <a:spLocks noGrp="1"/>
          </p:cNvSpPr>
          <p:nvPr>
            <p:ph type="ftr" sz="quarter" idx="11"/>
          </p:nvPr>
        </p:nvSpPr>
        <p:spPr/>
        <p:txBody>
          <a:bodyPr/>
          <a:lstStyle/>
          <a:p>
            <a:r>
              <a:rPr lang="en-US" dirty="0"/>
              <a:t>Dr. </a:t>
            </a:r>
            <a:r>
              <a:rPr lang="en-US" dirty="0" err="1"/>
              <a:t>Öğretim</a:t>
            </a:r>
            <a:r>
              <a:rPr lang="en-US" dirty="0"/>
              <a:t> </a:t>
            </a:r>
            <a:r>
              <a:rPr lang="en-US" dirty="0" err="1"/>
              <a:t>Üyesi</a:t>
            </a:r>
            <a:r>
              <a:rPr lang="en-US" dirty="0"/>
              <a:t> </a:t>
            </a:r>
            <a:r>
              <a:rPr lang="en-US" dirty="0" err="1"/>
              <a:t>Ayhan</a:t>
            </a:r>
            <a:r>
              <a:rPr lang="en-US" dirty="0"/>
              <a:t> CANKUT</a:t>
            </a:r>
            <a:endParaRPr lang="tr-TR" dirty="0"/>
          </a:p>
        </p:txBody>
      </p:sp>
    </p:spTree>
    <p:extLst>
      <p:ext uri="{BB962C8B-B14F-4D97-AF65-F5344CB8AC3E}">
        <p14:creationId xmlns:p14="http://schemas.microsoft.com/office/powerpoint/2010/main" val="34630643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23528" y="476672"/>
            <a:ext cx="8496944" cy="6370975"/>
          </a:xfrm>
          <a:prstGeom prst="rect">
            <a:avLst/>
          </a:prstGeom>
          <a:noFill/>
        </p:spPr>
        <p:txBody>
          <a:bodyPr wrap="square" rtlCol="0">
            <a:spAutoFit/>
          </a:bodyPr>
          <a:lstStyle/>
          <a:p>
            <a:pPr indent="457200" algn="just"/>
            <a:r>
              <a:rPr lang="tr-TR" sz="2400" dirty="0"/>
              <a:t>Ermeniler neden 24 Nisan’ı soykırım günü olarak kabul ediyorlar? Ermeniler, Ermeni ileri gelenlerinden rica üzerine Ermeni olayları durmayınca </a:t>
            </a:r>
            <a:r>
              <a:rPr lang="tr-TR" sz="2400" dirty="0">
                <a:solidFill>
                  <a:srgbClr val="FF0000"/>
                </a:solidFill>
              </a:rPr>
              <a:t>24 Nisan 1915’te </a:t>
            </a:r>
            <a:r>
              <a:rPr lang="tr-TR" sz="2400" dirty="0"/>
              <a:t>Ermeni komiteleri devlet tarafından kapatılmıştır. Osmanlı Devleti, </a:t>
            </a:r>
            <a:r>
              <a:rPr lang="tr-TR" sz="2400" dirty="0">
                <a:solidFill>
                  <a:srgbClr val="FF0000"/>
                </a:solidFill>
              </a:rPr>
              <a:t>235 kişiyi </a:t>
            </a:r>
            <a:r>
              <a:rPr lang="tr-TR" sz="2400" dirty="0"/>
              <a:t>devlet aleyhinde faaliyette bulunmak, kamu düzenini bozmak ve isyan çıkarmak suçlarıyla tutuklamıştır.</a:t>
            </a:r>
          </a:p>
          <a:p>
            <a:pPr indent="457200" algn="just"/>
            <a:r>
              <a:rPr lang="tr-TR" sz="2400" dirty="0"/>
              <a:t>Her yıl, ABD Başkanları 1915 olaylarının yıldönümü için yaptığı yazılı açıklamalarda, </a:t>
            </a:r>
            <a:r>
              <a:rPr lang="tr-TR" sz="2400" dirty="0">
                <a:solidFill>
                  <a:srgbClr val="FF0000"/>
                </a:solidFill>
              </a:rPr>
              <a:t>"</a:t>
            </a:r>
            <a:r>
              <a:rPr lang="tr-TR" sz="2400" dirty="0" err="1">
                <a:solidFill>
                  <a:srgbClr val="FF0000"/>
                </a:solidFill>
              </a:rPr>
              <a:t>Meds</a:t>
            </a:r>
            <a:r>
              <a:rPr lang="tr-TR" sz="2400" dirty="0">
                <a:solidFill>
                  <a:srgbClr val="FF0000"/>
                </a:solidFill>
              </a:rPr>
              <a:t> </a:t>
            </a:r>
            <a:r>
              <a:rPr lang="tr-TR" sz="2400" dirty="0" err="1">
                <a:solidFill>
                  <a:srgbClr val="FF0000"/>
                </a:solidFill>
              </a:rPr>
              <a:t>Yeghern</a:t>
            </a:r>
            <a:r>
              <a:rPr lang="tr-TR" sz="2400" dirty="0">
                <a:solidFill>
                  <a:srgbClr val="FF0000"/>
                </a:solidFill>
              </a:rPr>
              <a:t>" </a:t>
            </a:r>
            <a:r>
              <a:rPr lang="tr-TR" sz="2400" dirty="0"/>
              <a:t>yani </a:t>
            </a:r>
            <a:r>
              <a:rPr lang="tr-TR" sz="2400" dirty="0">
                <a:solidFill>
                  <a:srgbClr val="FF0000"/>
                </a:solidFill>
              </a:rPr>
              <a:t>"Büyük Felaket" </a:t>
            </a:r>
            <a:r>
              <a:rPr lang="tr-TR" sz="2400" dirty="0"/>
              <a:t>veya</a:t>
            </a:r>
            <a:r>
              <a:rPr lang="tr-TR" sz="2400" dirty="0">
                <a:solidFill>
                  <a:srgbClr val="FF0000"/>
                </a:solidFill>
              </a:rPr>
              <a:t> </a:t>
            </a:r>
            <a:r>
              <a:rPr lang="tr-TR" sz="2400" b="0" i="0" dirty="0">
                <a:solidFill>
                  <a:srgbClr val="FF0000"/>
                </a:solidFill>
                <a:effectLst/>
                <a:latin typeface="Noto Sans"/>
              </a:rPr>
              <a:t>“tarihin karanlık dönemi” </a:t>
            </a:r>
            <a:r>
              <a:rPr lang="tr-TR" sz="2400" b="0" i="0" dirty="0">
                <a:solidFill>
                  <a:srgbClr val="000000"/>
                </a:solidFill>
                <a:effectLst/>
                <a:latin typeface="Noto Sans"/>
              </a:rPr>
              <a:t>gibi ifadeler kullanmayı tercih ediyordu. </a:t>
            </a:r>
            <a:r>
              <a:rPr lang="tr-TR" sz="2400" dirty="0"/>
              <a:t>olarak vb. adlandırdı. Bu yıl (2021) ise </a:t>
            </a:r>
            <a:r>
              <a:rPr lang="tr-TR" sz="2400" b="0" i="0" dirty="0">
                <a:solidFill>
                  <a:srgbClr val="000000"/>
                </a:solidFill>
                <a:effectLst/>
                <a:latin typeface="Noto Sans"/>
              </a:rPr>
              <a:t>ABD Başkanı Joe Biden, 1915 olaylarını 'Ermeni Soykırımı' olarak tanımladı.</a:t>
            </a:r>
            <a:endParaRPr lang="tr-TR" sz="2400" dirty="0"/>
          </a:p>
          <a:p>
            <a:pPr indent="457200" algn="just"/>
            <a:r>
              <a:rPr lang="tr-TR" sz="2400" dirty="0"/>
              <a:t>Türk Dışişleri Bakanlığı da, her yıl ABD başkanlarının 24 Nisan'da bu ifadeyi kullandığında olduğu gibi, tepkisini bir yazılı açıklamayla gösterdi.</a:t>
            </a:r>
          </a:p>
          <a:p>
            <a:pPr indent="457200" algn="just"/>
            <a:r>
              <a:rPr lang="tr-TR" sz="2400" dirty="0"/>
              <a:t>Senato ve Temsilciler Meclisi’nde 2019’da, 1915 olaylarının "soykırım" olduğunu belirten bir tasarıyı kabul edilmişti. Ancak </a:t>
            </a:r>
            <a:r>
              <a:rPr lang="tr-TR" sz="2400" dirty="0" err="1"/>
              <a:t>Trump</a:t>
            </a:r>
            <a:r>
              <a:rPr lang="tr-TR" sz="2400" dirty="0"/>
              <a:t> yönetimi alınan bu kararları desteklemediğini açıkladı. </a:t>
            </a:r>
          </a:p>
        </p:txBody>
      </p:sp>
      <p:sp>
        <p:nvSpPr>
          <p:cNvPr id="3" name="Slayt Numarası Yer Tutucusu 2">
            <a:extLst>
              <a:ext uri="{FF2B5EF4-FFF2-40B4-BE49-F238E27FC236}">
                <a16:creationId xmlns:a16="http://schemas.microsoft.com/office/drawing/2014/main" id="{FB6AAC73-85FF-44AA-B608-D200D221932D}"/>
              </a:ext>
            </a:extLst>
          </p:cNvPr>
          <p:cNvSpPr>
            <a:spLocks noGrp="1"/>
          </p:cNvSpPr>
          <p:nvPr>
            <p:ph type="sldNum" sz="quarter" idx="12"/>
          </p:nvPr>
        </p:nvSpPr>
        <p:spPr/>
        <p:txBody>
          <a:bodyPr/>
          <a:lstStyle/>
          <a:p>
            <a:fld id="{F302176B-0E47-46AC-8F43-DAB4B8A37D06}" type="slidenum">
              <a:rPr lang="tr-TR" smtClean="0"/>
              <a:t>31</a:t>
            </a:fld>
            <a:endParaRPr lang="tr-TR"/>
          </a:p>
        </p:txBody>
      </p:sp>
      <p:pic>
        <p:nvPicPr>
          <p:cNvPr id="7" name="Resim 6">
            <a:extLst>
              <a:ext uri="{FF2B5EF4-FFF2-40B4-BE49-F238E27FC236}">
                <a16:creationId xmlns:a16="http://schemas.microsoft.com/office/drawing/2014/main" id="{4FAE97E2-079E-42FB-B2E9-845159D326FA}"/>
              </a:ext>
            </a:extLst>
          </p:cNvPr>
          <p:cNvPicPr>
            <a:picLocks noChangeAspect="1"/>
          </p:cNvPicPr>
          <p:nvPr/>
        </p:nvPicPr>
        <p:blipFill>
          <a:blip r:embed="rId2"/>
          <a:stretch>
            <a:fillRect/>
          </a:stretch>
        </p:blipFill>
        <p:spPr>
          <a:xfrm>
            <a:off x="685463" y="-27384"/>
            <a:ext cx="7773074" cy="695004"/>
          </a:xfrm>
          <a:prstGeom prst="rect">
            <a:avLst/>
          </a:prstGeom>
        </p:spPr>
      </p:pic>
      <p:sp>
        <p:nvSpPr>
          <p:cNvPr id="2" name="Alt Bilgi Yer Tutucusu 1">
            <a:extLst>
              <a:ext uri="{FF2B5EF4-FFF2-40B4-BE49-F238E27FC236}">
                <a16:creationId xmlns:a16="http://schemas.microsoft.com/office/drawing/2014/main" id="{B6A38064-9FD4-4AFC-B40A-174331FE1674}"/>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6682630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a:extLst>
              <a:ext uri="{FF2B5EF4-FFF2-40B4-BE49-F238E27FC236}">
                <a16:creationId xmlns:a16="http://schemas.microsoft.com/office/drawing/2014/main" id="{FB6AAC73-85FF-44AA-B608-D200D221932D}"/>
              </a:ext>
            </a:extLst>
          </p:cNvPr>
          <p:cNvSpPr>
            <a:spLocks noGrp="1"/>
          </p:cNvSpPr>
          <p:nvPr>
            <p:ph type="sldNum" sz="quarter" idx="12"/>
          </p:nvPr>
        </p:nvSpPr>
        <p:spPr/>
        <p:txBody>
          <a:bodyPr/>
          <a:lstStyle/>
          <a:p>
            <a:fld id="{F302176B-0E47-46AC-8F43-DAB4B8A37D06}" type="slidenum">
              <a:rPr lang="tr-TR" smtClean="0"/>
              <a:t>32</a:t>
            </a:fld>
            <a:endParaRPr lang="tr-TR"/>
          </a:p>
        </p:txBody>
      </p:sp>
      <p:pic>
        <p:nvPicPr>
          <p:cNvPr id="7" name="Resim 6">
            <a:extLst>
              <a:ext uri="{FF2B5EF4-FFF2-40B4-BE49-F238E27FC236}">
                <a16:creationId xmlns:a16="http://schemas.microsoft.com/office/drawing/2014/main" id="{4FAE97E2-079E-42FB-B2E9-845159D326FA}"/>
              </a:ext>
            </a:extLst>
          </p:cNvPr>
          <p:cNvPicPr>
            <a:picLocks noChangeAspect="1"/>
          </p:cNvPicPr>
          <p:nvPr/>
        </p:nvPicPr>
        <p:blipFill>
          <a:blip r:embed="rId2"/>
          <a:stretch>
            <a:fillRect/>
          </a:stretch>
        </p:blipFill>
        <p:spPr>
          <a:xfrm>
            <a:off x="685463" y="69700"/>
            <a:ext cx="7773074" cy="695004"/>
          </a:xfrm>
          <a:prstGeom prst="rect">
            <a:avLst/>
          </a:prstGeom>
        </p:spPr>
      </p:pic>
      <p:sp>
        <p:nvSpPr>
          <p:cNvPr id="5" name="Metin kutusu 4">
            <a:extLst>
              <a:ext uri="{FF2B5EF4-FFF2-40B4-BE49-F238E27FC236}">
                <a16:creationId xmlns:a16="http://schemas.microsoft.com/office/drawing/2014/main" id="{38772294-4CEF-4CF3-92F8-B95E89093B47}"/>
              </a:ext>
            </a:extLst>
          </p:cNvPr>
          <p:cNvSpPr txBox="1"/>
          <p:nvPr/>
        </p:nvSpPr>
        <p:spPr>
          <a:xfrm>
            <a:off x="390364" y="692696"/>
            <a:ext cx="8363272" cy="1569660"/>
          </a:xfrm>
          <a:prstGeom prst="rect">
            <a:avLst/>
          </a:prstGeom>
          <a:noFill/>
        </p:spPr>
        <p:txBody>
          <a:bodyPr wrap="square" rtlCol="0">
            <a:spAutoFit/>
          </a:bodyPr>
          <a:lstStyle/>
          <a:p>
            <a:pPr indent="457200" algn="just"/>
            <a:r>
              <a:rPr lang="tr-TR" sz="2400" dirty="0"/>
              <a:t>2019 yılı itibarıyla </a:t>
            </a:r>
            <a:r>
              <a:rPr lang="tr-TR" sz="2400" dirty="0">
                <a:solidFill>
                  <a:srgbClr val="FF0000"/>
                </a:solidFill>
              </a:rPr>
              <a:t>Almanya, Brezilya, Fransa, İtalya, Kanada ve Rusya'nın</a:t>
            </a:r>
            <a:r>
              <a:rPr lang="tr-TR" sz="2400" dirty="0"/>
              <a:t> ve </a:t>
            </a:r>
            <a:r>
              <a:rPr lang="tr-TR" sz="2400" dirty="0">
                <a:solidFill>
                  <a:srgbClr val="FF0000"/>
                </a:solidFill>
              </a:rPr>
              <a:t>29 ülkenin </a:t>
            </a:r>
            <a:r>
              <a:rPr lang="tr-TR" sz="2400" dirty="0"/>
              <a:t>yanı sıra ABD'nin </a:t>
            </a:r>
            <a:r>
              <a:rPr lang="tr-TR" sz="2400" dirty="0">
                <a:solidFill>
                  <a:srgbClr val="FF0000"/>
                </a:solidFill>
              </a:rPr>
              <a:t>50</a:t>
            </a:r>
            <a:r>
              <a:rPr lang="tr-TR" sz="2400" dirty="0"/>
              <a:t> eyaletinden </a:t>
            </a:r>
            <a:r>
              <a:rPr lang="tr-TR" sz="2400" dirty="0">
                <a:solidFill>
                  <a:srgbClr val="FF0000"/>
                </a:solidFill>
              </a:rPr>
              <a:t>49</a:t>
            </a:r>
            <a:r>
              <a:rPr lang="tr-TR" sz="2400" dirty="0"/>
              <a:t> tanesi olayları soykırım olarak kabul etmiştir. Sadece </a:t>
            </a:r>
            <a:r>
              <a:rPr lang="tr-TR" sz="2400" dirty="0" err="1">
                <a:solidFill>
                  <a:srgbClr val="FF0000"/>
                </a:solidFill>
              </a:rPr>
              <a:t>Mississippi</a:t>
            </a:r>
            <a:r>
              <a:rPr lang="tr-TR" sz="2400" dirty="0"/>
              <a:t> eyaleti Ermeni Soykırımı'nı resmi olarak tanımamıştır.</a:t>
            </a:r>
          </a:p>
        </p:txBody>
      </p:sp>
      <p:sp>
        <p:nvSpPr>
          <p:cNvPr id="2" name="Alt Bilgi Yer Tutucusu 1">
            <a:extLst>
              <a:ext uri="{FF2B5EF4-FFF2-40B4-BE49-F238E27FC236}">
                <a16:creationId xmlns:a16="http://schemas.microsoft.com/office/drawing/2014/main" id="{06997E42-616B-4701-92A3-F26001BE4842}"/>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0979644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983D7921-C7DD-4A33-9709-20F7FC3C08C4}"/>
              </a:ext>
            </a:extLst>
          </p:cNvPr>
          <p:cNvSpPr>
            <a:spLocks noGrp="1"/>
          </p:cNvSpPr>
          <p:nvPr>
            <p:ph type="sldNum" sz="quarter" idx="12"/>
          </p:nvPr>
        </p:nvSpPr>
        <p:spPr/>
        <p:txBody>
          <a:bodyPr/>
          <a:lstStyle/>
          <a:p>
            <a:fld id="{F302176B-0E47-46AC-8F43-DAB4B8A37D06}" type="slidenum">
              <a:rPr lang="tr-TR" smtClean="0"/>
              <a:t>33</a:t>
            </a:fld>
            <a:endParaRPr lang="tr-TR"/>
          </a:p>
        </p:txBody>
      </p:sp>
      <p:pic>
        <p:nvPicPr>
          <p:cNvPr id="3" name="Resim 2">
            <a:extLst>
              <a:ext uri="{FF2B5EF4-FFF2-40B4-BE49-F238E27FC236}">
                <a16:creationId xmlns:a16="http://schemas.microsoft.com/office/drawing/2014/main" id="{2CBBC089-F297-4381-9C85-F3F029FE663D}"/>
              </a:ext>
            </a:extLst>
          </p:cNvPr>
          <p:cNvPicPr>
            <a:picLocks noChangeAspect="1"/>
          </p:cNvPicPr>
          <p:nvPr/>
        </p:nvPicPr>
        <p:blipFill>
          <a:blip r:embed="rId2"/>
          <a:stretch>
            <a:fillRect/>
          </a:stretch>
        </p:blipFill>
        <p:spPr>
          <a:xfrm>
            <a:off x="1474963" y="476438"/>
            <a:ext cx="6194073" cy="6120914"/>
          </a:xfrm>
          <a:prstGeom prst="rect">
            <a:avLst/>
          </a:prstGeom>
        </p:spPr>
      </p:pic>
      <p:sp>
        <p:nvSpPr>
          <p:cNvPr id="7" name="Dikdörtgen 6">
            <a:extLst>
              <a:ext uri="{FF2B5EF4-FFF2-40B4-BE49-F238E27FC236}">
                <a16:creationId xmlns:a16="http://schemas.microsoft.com/office/drawing/2014/main" id="{50AD2F57-88E6-4856-9A19-BCFE86FB5F23}"/>
              </a:ext>
            </a:extLst>
          </p:cNvPr>
          <p:cNvSpPr/>
          <p:nvPr/>
        </p:nvSpPr>
        <p:spPr>
          <a:xfrm>
            <a:off x="2122115" y="44624"/>
            <a:ext cx="4857805" cy="369332"/>
          </a:xfrm>
          <a:prstGeom prst="rect">
            <a:avLst/>
          </a:prstGeom>
        </p:spPr>
        <p:txBody>
          <a:bodyPr wrap="none">
            <a:spAutoFit/>
          </a:bodyPr>
          <a:lstStyle/>
          <a:p>
            <a:r>
              <a:rPr lang="tr-TR" b="1" dirty="0"/>
              <a:t>Ermeni Soykırımı'nı Resmi Olarak Tanıyan Ülkeler.</a:t>
            </a:r>
          </a:p>
        </p:txBody>
      </p:sp>
      <p:sp>
        <p:nvSpPr>
          <p:cNvPr id="4" name="Alt Bilgi Yer Tutucusu 3">
            <a:extLst>
              <a:ext uri="{FF2B5EF4-FFF2-40B4-BE49-F238E27FC236}">
                <a16:creationId xmlns:a16="http://schemas.microsoft.com/office/drawing/2014/main" id="{DEC7F694-5205-4FB1-88DB-D53A417FA129}"/>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3989374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yenidenergenekon.com/wp-content/uploads/2009/04/image00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1340768"/>
            <a:ext cx="2967261" cy="2967262"/>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539552" y="382013"/>
            <a:ext cx="7920880" cy="2308324"/>
          </a:xfrm>
          <a:prstGeom prst="rect">
            <a:avLst/>
          </a:prstGeom>
        </p:spPr>
        <p:txBody>
          <a:bodyPr wrap="square">
            <a:spAutoFit/>
          </a:bodyPr>
          <a:lstStyle/>
          <a:p>
            <a:r>
              <a:rPr lang="tr-TR" sz="2400" dirty="0"/>
              <a:t>Bunun için uygulamaya konan ve </a:t>
            </a:r>
            <a:r>
              <a:rPr lang="tr-TR" sz="2400" b="1" dirty="0"/>
              <a:t>“Dört T”</a:t>
            </a:r>
            <a:r>
              <a:rPr lang="tr-TR" sz="2400" dirty="0"/>
              <a:t> şeklinde adlandırılabilecek olan plan şu dört kavrama dayanmaktadır: </a:t>
            </a:r>
          </a:p>
          <a:p>
            <a:r>
              <a:rPr lang="tr-TR" sz="2400" b="1" dirty="0"/>
              <a:t>1-   Tanıtım, </a:t>
            </a:r>
            <a:endParaRPr lang="tr-TR" sz="2400" dirty="0"/>
          </a:p>
          <a:p>
            <a:r>
              <a:rPr lang="tr-TR" sz="2400" b="1" dirty="0"/>
              <a:t>2-   Tanınma, </a:t>
            </a:r>
            <a:endParaRPr lang="tr-TR" sz="2400" dirty="0"/>
          </a:p>
          <a:p>
            <a:r>
              <a:rPr lang="tr-TR" sz="2400" b="1" dirty="0"/>
              <a:t>3-   Tazminat </a:t>
            </a:r>
            <a:endParaRPr lang="tr-TR" sz="2400" dirty="0"/>
          </a:p>
          <a:p>
            <a:r>
              <a:rPr lang="tr-TR" sz="2400" b="1" dirty="0"/>
              <a:t>4-   Toprak</a:t>
            </a:r>
            <a:r>
              <a:rPr lang="tr-TR" sz="2400" dirty="0"/>
              <a:t>… </a:t>
            </a:r>
            <a:endParaRPr lang="tr-TR" sz="2400" dirty="0">
              <a:effectLst/>
            </a:endParaRPr>
          </a:p>
        </p:txBody>
      </p:sp>
      <p:sp>
        <p:nvSpPr>
          <p:cNvPr id="5" name="Dikdörtgen 4"/>
          <p:cNvSpPr/>
          <p:nvPr/>
        </p:nvSpPr>
        <p:spPr>
          <a:xfrm>
            <a:off x="539552" y="4437112"/>
            <a:ext cx="8172908" cy="2308324"/>
          </a:xfrm>
          <a:prstGeom prst="rect">
            <a:avLst/>
          </a:prstGeom>
        </p:spPr>
        <p:txBody>
          <a:bodyPr wrap="square">
            <a:spAutoFit/>
          </a:bodyPr>
          <a:lstStyle/>
          <a:p>
            <a:pPr algn="just"/>
            <a:r>
              <a:rPr lang="tr-TR" sz="2400" dirty="0"/>
              <a:t>	Yani, sözde Ermeni sorunu tüm dünyada terör yoluyla </a:t>
            </a:r>
            <a:r>
              <a:rPr lang="tr-TR" sz="2400" b="1" dirty="0"/>
              <a:t>“tanıtılacak”,</a:t>
            </a:r>
            <a:r>
              <a:rPr lang="tr-TR" sz="2400" dirty="0"/>
              <a:t> sözde iddialar dünya kamuoyunca kabul edilip Türkiye tarafından </a:t>
            </a:r>
            <a:r>
              <a:rPr lang="tr-TR" sz="2400" b="1" dirty="0"/>
              <a:t>“tanınacak”,</a:t>
            </a:r>
            <a:r>
              <a:rPr lang="tr-TR" sz="2400" dirty="0"/>
              <a:t> sözde soykırımdan dolayı Türkiye’den </a:t>
            </a:r>
            <a:r>
              <a:rPr lang="tr-TR" sz="2400" b="1" dirty="0"/>
              <a:t>“tazminat”</a:t>
            </a:r>
            <a:r>
              <a:rPr lang="tr-TR" sz="2400" dirty="0"/>
              <a:t> alınacak ve “Büyük Ermenistan” rüyasını gerçekleştirmek için gerekli olan </a:t>
            </a:r>
            <a:r>
              <a:rPr lang="tr-TR" sz="2400" b="1" dirty="0"/>
              <a:t>“toprak” </a:t>
            </a:r>
            <a:r>
              <a:rPr lang="tr-TR" sz="2400" dirty="0"/>
              <a:t>Türkiye’den koparılacaktır!…</a:t>
            </a:r>
          </a:p>
        </p:txBody>
      </p:sp>
      <p:sp>
        <p:nvSpPr>
          <p:cNvPr id="2" name="Slayt Numarası Yer Tutucusu 1">
            <a:extLst>
              <a:ext uri="{FF2B5EF4-FFF2-40B4-BE49-F238E27FC236}">
                <a16:creationId xmlns:a16="http://schemas.microsoft.com/office/drawing/2014/main" id="{983D7921-C7DD-4A33-9709-20F7FC3C08C4}"/>
              </a:ext>
            </a:extLst>
          </p:cNvPr>
          <p:cNvSpPr>
            <a:spLocks noGrp="1"/>
          </p:cNvSpPr>
          <p:nvPr>
            <p:ph type="sldNum" sz="quarter" idx="12"/>
          </p:nvPr>
        </p:nvSpPr>
        <p:spPr/>
        <p:txBody>
          <a:bodyPr/>
          <a:lstStyle/>
          <a:p>
            <a:fld id="{F302176B-0E47-46AC-8F43-DAB4B8A37D06}" type="slidenum">
              <a:rPr lang="tr-TR" smtClean="0"/>
              <a:t>34</a:t>
            </a:fld>
            <a:endParaRPr lang="tr-TR"/>
          </a:p>
        </p:txBody>
      </p:sp>
      <p:sp>
        <p:nvSpPr>
          <p:cNvPr id="3" name="Alt Bilgi Yer Tutucusu 2">
            <a:extLst>
              <a:ext uri="{FF2B5EF4-FFF2-40B4-BE49-F238E27FC236}">
                <a16:creationId xmlns:a16="http://schemas.microsoft.com/office/drawing/2014/main" id="{CA05B69F-9675-4BCE-903A-C7E2B179ADD2}"/>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23321880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625431" y="620688"/>
            <a:ext cx="8064896" cy="1154162"/>
          </a:xfrm>
          <a:prstGeom prst="rect">
            <a:avLst/>
          </a:prstGeom>
          <a:noFill/>
        </p:spPr>
        <p:txBody>
          <a:bodyPr wrap="square" rtlCol="0">
            <a:spAutoFit/>
          </a:bodyPr>
          <a:lstStyle/>
          <a:p>
            <a:pPr indent="398463" algn="just">
              <a:tabLst>
                <a:tab pos="339725" algn="l"/>
              </a:tabLst>
            </a:pPr>
            <a:r>
              <a:rPr lang="tr-TR" sz="2300" dirty="0">
                <a:solidFill>
                  <a:srgbClr val="0070C0"/>
                </a:solidFill>
                <a:cs typeface="Arial" pitchFamily="34" charset="0"/>
                <a:hlinkClick r:id="rId2"/>
              </a:rPr>
              <a:t>http://www.atam.gov.tr/dergi/sayi-55/asilsiz-ermeni-iddialari-ve-gercekler</a:t>
            </a:r>
            <a:r>
              <a:rPr lang="tr-TR" sz="2300" dirty="0">
                <a:solidFill>
                  <a:srgbClr val="0070C0"/>
                </a:solidFill>
                <a:cs typeface="Arial" pitchFamily="34" charset="0"/>
              </a:rPr>
              <a:t> </a:t>
            </a:r>
          </a:p>
          <a:p>
            <a:pPr indent="398463" algn="just">
              <a:tabLst>
                <a:tab pos="339725" algn="l"/>
              </a:tabLst>
            </a:pPr>
            <a:endParaRPr lang="tr-TR" sz="2300" dirty="0">
              <a:solidFill>
                <a:srgbClr val="0070C0"/>
              </a:solidFill>
              <a:cs typeface="Arial" pitchFamily="34" charset="0"/>
            </a:endParaRPr>
          </a:p>
        </p:txBody>
      </p:sp>
      <p:sp>
        <p:nvSpPr>
          <p:cNvPr id="3" name="Slayt Numarası Yer Tutucusu 2">
            <a:extLst>
              <a:ext uri="{FF2B5EF4-FFF2-40B4-BE49-F238E27FC236}">
                <a16:creationId xmlns:a16="http://schemas.microsoft.com/office/drawing/2014/main" id="{915F7DC4-5510-44CC-ABE6-9D73B56B1F90}"/>
              </a:ext>
            </a:extLst>
          </p:cNvPr>
          <p:cNvSpPr>
            <a:spLocks noGrp="1"/>
          </p:cNvSpPr>
          <p:nvPr>
            <p:ph type="sldNum" sz="quarter" idx="12"/>
          </p:nvPr>
        </p:nvSpPr>
        <p:spPr/>
        <p:txBody>
          <a:bodyPr/>
          <a:lstStyle/>
          <a:p>
            <a:fld id="{F302176B-0E47-46AC-8F43-DAB4B8A37D06}" type="slidenum">
              <a:rPr lang="tr-TR" smtClean="0"/>
              <a:t>35</a:t>
            </a:fld>
            <a:endParaRPr lang="tr-TR"/>
          </a:p>
        </p:txBody>
      </p:sp>
      <p:sp>
        <p:nvSpPr>
          <p:cNvPr id="5" name="Dikdörtgen 4">
            <a:extLst>
              <a:ext uri="{FF2B5EF4-FFF2-40B4-BE49-F238E27FC236}">
                <a16:creationId xmlns:a16="http://schemas.microsoft.com/office/drawing/2014/main" id="{1FE7A7A7-96E7-48AE-AE6F-6BAF665F7F46}"/>
              </a:ext>
            </a:extLst>
          </p:cNvPr>
          <p:cNvSpPr/>
          <p:nvPr/>
        </p:nvSpPr>
        <p:spPr>
          <a:xfrm>
            <a:off x="391073" y="1772816"/>
            <a:ext cx="8295727" cy="1200329"/>
          </a:xfrm>
          <a:prstGeom prst="rect">
            <a:avLst/>
          </a:prstGeom>
        </p:spPr>
        <p:txBody>
          <a:bodyPr wrap="square">
            <a:spAutoFit/>
          </a:bodyPr>
          <a:lstStyle/>
          <a:p>
            <a:pPr algn="just"/>
            <a:r>
              <a:rPr lang="tr-TR" sz="2400" dirty="0"/>
              <a:t> ERMENİ MESELESİNİN ORTAYA ÇIKIŞI VE MAHİYETİ</a:t>
            </a:r>
          </a:p>
          <a:p>
            <a:pPr algn="just"/>
            <a:r>
              <a:rPr lang="tr-TR" sz="2400" dirty="0">
                <a:solidFill>
                  <a:srgbClr val="002060"/>
                </a:solidFill>
                <a:hlinkClick r:id="rId3"/>
              </a:rPr>
              <a:t>https://dergipark.org.tr/tr/download/article-file/258185</a:t>
            </a:r>
            <a:endParaRPr lang="tr-TR" sz="2400" dirty="0">
              <a:solidFill>
                <a:srgbClr val="002060"/>
              </a:solidFill>
            </a:endParaRPr>
          </a:p>
          <a:p>
            <a:pPr algn="just"/>
            <a:endParaRPr lang="tr-TR" sz="2400" dirty="0">
              <a:solidFill>
                <a:srgbClr val="002060"/>
              </a:solidFill>
            </a:endParaRPr>
          </a:p>
        </p:txBody>
      </p:sp>
      <p:pic>
        <p:nvPicPr>
          <p:cNvPr id="9" name="Resim 8">
            <a:extLst>
              <a:ext uri="{FF2B5EF4-FFF2-40B4-BE49-F238E27FC236}">
                <a16:creationId xmlns:a16="http://schemas.microsoft.com/office/drawing/2014/main" id="{CCFB69EE-4537-427E-A657-1FBBAA7A856E}"/>
              </a:ext>
            </a:extLst>
          </p:cNvPr>
          <p:cNvPicPr>
            <a:picLocks noChangeAspect="1"/>
          </p:cNvPicPr>
          <p:nvPr/>
        </p:nvPicPr>
        <p:blipFill>
          <a:blip r:embed="rId4"/>
          <a:stretch>
            <a:fillRect/>
          </a:stretch>
        </p:blipFill>
        <p:spPr>
          <a:xfrm>
            <a:off x="685463" y="44624"/>
            <a:ext cx="7773074" cy="695004"/>
          </a:xfrm>
          <a:prstGeom prst="rect">
            <a:avLst/>
          </a:prstGeom>
        </p:spPr>
      </p:pic>
      <p:sp>
        <p:nvSpPr>
          <p:cNvPr id="2" name="Dikdörtgen 1">
            <a:extLst>
              <a:ext uri="{FF2B5EF4-FFF2-40B4-BE49-F238E27FC236}">
                <a16:creationId xmlns:a16="http://schemas.microsoft.com/office/drawing/2014/main" id="{4791D2AB-EB70-48AC-9838-13D983555944}"/>
              </a:ext>
            </a:extLst>
          </p:cNvPr>
          <p:cNvSpPr/>
          <p:nvPr/>
        </p:nvSpPr>
        <p:spPr>
          <a:xfrm>
            <a:off x="391073" y="2945759"/>
            <a:ext cx="8067464" cy="663580"/>
          </a:xfrm>
          <a:prstGeom prst="rect">
            <a:avLst/>
          </a:prstGeom>
        </p:spPr>
        <p:txBody>
          <a:bodyPr wrap="square">
            <a:spAutoFit/>
          </a:bodyPr>
          <a:lstStyle/>
          <a:p>
            <a:pPr algn="just" fontAlgn="base">
              <a:lnSpc>
                <a:spcPct val="107000"/>
              </a:lnSpc>
              <a:spcAft>
                <a:spcPts val="750"/>
              </a:spcAft>
            </a:pPr>
            <a:r>
              <a:rPr lang="tr-TR" u="sng" dirty="0">
                <a:solidFill>
                  <a:srgbClr val="000000"/>
                </a:solidFill>
                <a:latin typeface="Arial" panose="020B0604020202020204" pitchFamily="34" charset="0"/>
                <a:ea typeface="Calibri" panose="020F0502020204030204" pitchFamily="34" charset="0"/>
                <a:cs typeface="Times New Roman" panose="02020603050405020304" pitchFamily="18" charset="0"/>
                <a:hlinkClick r:id="rId5"/>
              </a:rPr>
              <a:t>http://www.tariharsivi.org/icerik/2270/tehcir-kanunu-sevk-ve-iskan-kanunu-.html (30</a:t>
            </a:r>
            <a:r>
              <a:rPr lang="tr-TR" dirty="0">
                <a:solidFill>
                  <a:srgbClr val="000000"/>
                </a:solidFill>
                <a:latin typeface="Arial" panose="020B0604020202020204" pitchFamily="34" charset="0"/>
                <a:ea typeface="Calibri" panose="020F0502020204030204" pitchFamily="34" charset="0"/>
                <a:cs typeface="Times New Roman" panose="02020603050405020304" pitchFamily="18" charset="0"/>
              </a:rPr>
              <a:t> NİSAN 2010)</a:t>
            </a:r>
          </a:p>
        </p:txBody>
      </p:sp>
      <p:sp>
        <p:nvSpPr>
          <p:cNvPr id="6" name="Alt Bilgi Yer Tutucusu 5">
            <a:extLst>
              <a:ext uri="{FF2B5EF4-FFF2-40B4-BE49-F238E27FC236}">
                <a16:creationId xmlns:a16="http://schemas.microsoft.com/office/drawing/2014/main" id="{E8446D7C-B450-46FD-8DC4-1F4DF9151F49}"/>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1424016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663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692696"/>
            <a:ext cx="8424936" cy="5262979"/>
          </a:xfrm>
          <a:prstGeom prst="rect">
            <a:avLst/>
          </a:prstGeom>
          <a:noFill/>
        </p:spPr>
        <p:txBody>
          <a:bodyPr wrap="square" rtlCol="0">
            <a:spAutoFit/>
          </a:bodyPr>
          <a:lstStyle/>
          <a:p>
            <a:pPr indent="457200" algn="just"/>
            <a:r>
              <a:rPr lang="tr-TR" sz="2400" dirty="0"/>
              <a:t>Rusya, Çar Deli Petro'dan itibaren, bir dünya devleti olabilmek için sıcak denizlere inmek , İngiltere, Fransa gibi devrin güçlü devletleri ile yarışabilmek için politikalar geliştirmeye ve uygulamaya başlamıştır. Rusya, bir taraftan bulunduğu coğrafyada topraklarını genişletirken, diğer taraftan Boğazlar, Doğu Anadolu ve Balkanlar yoluyla sıcak denizlere inmeye çalışmıştır. İşte Ermeni Meselesi bu politikanın bir parçasıdır. Rusya sıcak denizlere inmek için Doğu Anadolu'da Ermenilerden faydalanmayı düşünmüştür.</a:t>
            </a:r>
          </a:p>
          <a:p>
            <a:pPr indent="457200" algn="just"/>
            <a:endParaRPr lang="tr-TR" sz="2400" dirty="0"/>
          </a:p>
          <a:p>
            <a:pPr indent="457200" algn="just"/>
            <a:r>
              <a:rPr lang="tr-TR" sz="2400" dirty="0">
                <a:solidFill>
                  <a:srgbClr val="FF0000"/>
                </a:solidFill>
              </a:rPr>
              <a:t>Küçük Kaynarca Antlaşması </a:t>
            </a:r>
            <a:r>
              <a:rPr lang="tr-TR" sz="2400" dirty="0"/>
              <a:t>(</a:t>
            </a:r>
            <a:r>
              <a:rPr lang="tr-TR" sz="2400" b="0" i="0" dirty="0">
                <a:effectLst/>
              </a:rPr>
              <a:t>17 Temmuz 1774)</a:t>
            </a:r>
            <a:r>
              <a:rPr lang="tr-TR" sz="2400" dirty="0"/>
              <a:t> ile Türkiye'deki Ortodoks Hıristiyanlar üzerinde söz sahibi olan Rusya, Kafkaslar ve Doğu Anadolu’nun bir kısmını işgal etmeye başladığı zaman oralardaki Ermeniler üzerinde propaganda uygulayarak bu meselenin çıkmasında etken olmuştur.</a:t>
            </a:r>
          </a:p>
        </p:txBody>
      </p:sp>
      <p:sp>
        <p:nvSpPr>
          <p:cNvPr id="3" name="Slayt Numarası Yer Tutucusu 2">
            <a:extLst>
              <a:ext uri="{FF2B5EF4-FFF2-40B4-BE49-F238E27FC236}">
                <a16:creationId xmlns:a16="http://schemas.microsoft.com/office/drawing/2014/main" id="{9F355479-1219-4DE3-84B9-5090F4ED1584}"/>
              </a:ext>
            </a:extLst>
          </p:cNvPr>
          <p:cNvSpPr>
            <a:spLocks noGrp="1"/>
          </p:cNvSpPr>
          <p:nvPr>
            <p:ph type="sldNum" sz="quarter" idx="12"/>
          </p:nvPr>
        </p:nvSpPr>
        <p:spPr/>
        <p:txBody>
          <a:bodyPr/>
          <a:lstStyle/>
          <a:p>
            <a:fld id="{F302176B-0E47-46AC-8F43-DAB4B8A37D06}" type="slidenum">
              <a:rPr lang="tr-TR" smtClean="0"/>
              <a:t>4</a:t>
            </a:fld>
            <a:endParaRPr lang="tr-TR" dirty="0"/>
          </a:p>
        </p:txBody>
      </p:sp>
      <p:sp>
        <p:nvSpPr>
          <p:cNvPr id="5" name="Alt Bilgi Yer Tutucusu 4">
            <a:extLst>
              <a:ext uri="{FF2B5EF4-FFF2-40B4-BE49-F238E27FC236}">
                <a16:creationId xmlns:a16="http://schemas.microsoft.com/office/drawing/2014/main" id="{00382932-3D99-498A-8069-980EBEC9E9B6}"/>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1772163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663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692696"/>
            <a:ext cx="8424936" cy="4524315"/>
          </a:xfrm>
          <a:prstGeom prst="rect">
            <a:avLst/>
          </a:prstGeom>
          <a:noFill/>
        </p:spPr>
        <p:txBody>
          <a:bodyPr wrap="square" rtlCol="0">
            <a:spAutoFit/>
          </a:bodyPr>
          <a:lstStyle/>
          <a:p>
            <a:pPr indent="457200" algn="just"/>
            <a:r>
              <a:rPr lang="tr-TR" sz="2400" dirty="0"/>
              <a:t>Rusların Ermenileri kendi menfaatleri için bir maşa gibi kullandığı ve bilâhare de kullanmaya devam edeceği hâdiselerin dönüm noktası, 1877-78 Osmanlı Rus Savaşıdır. Bu savaş sonunda ağır bir yenilgi alan Osmanlı Devleti, Rusya ile </a:t>
            </a:r>
            <a:r>
              <a:rPr lang="tr-TR" sz="2400" dirty="0">
                <a:solidFill>
                  <a:srgbClr val="FF0000"/>
                </a:solidFill>
              </a:rPr>
              <a:t>Ayastefanos Anlaşması’nı </a:t>
            </a:r>
            <a:r>
              <a:rPr lang="tr-TR" sz="2400" dirty="0"/>
              <a:t>imzalamak zorunda kalmıştır. Bu anlaşmanın </a:t>
            </a:r>
            <a:r>
              <a:rPr lang="tr-TR" sz="2400" dirty="0">
                <a:solidFill>
                  <a:srgbClr val="FF0000"/>
                </a:solidFill>
              </a:rPr>
              <a:t>16. Maddesiyle, </a:t>
            </a:r>
            <a:r>
              <a:rPr lang="tr-TR" sz="2400" dirty="0"/>
              <a:t>Doğu Anadolu’da Ermenilerin yoğun olarak yaşadığı yerlerde hayat şartlarının iyileştirilmesi ve ıslahatlar yapılması hüküm altına alınmıştır.</a:t>
            </a:r>
          </a:p>
          <a:p>
            <a:pPr indent="457200" algn="just"/>
            <a:endParaRPr lang="tr-TR" sz="2400" dirty="0"/>
          </a:p>
          <a:p>
            <a:pPr indent="457200" algn="just"/>
            <a:r>
              <a:rPr lang="tr-TR" sz="2400" dirty="0"/>
              <a:t>Bilhassa Rusya’da yetişen Ermeni gençleri, Rusların rehberliğinde kurdukları sivil çeteler ile, Kafkas ve Doğu Anadolu Türklerinin unutamayacakları korkunç katliamlar icra etmişlerdir.</a:t>
            </a:r>
          </a:p>
        </p:txBody>
      </p:sp>
      <p:sp>
        <p:nvSpPr>
          <p:cNvPr id="3" name="Slayt Numarası Yer Tutucusu 2">
            <a:extLst>
              <a:ext uri="{FF2B5EF4-FFF2-40B4-BE49-F238E27FC236}">
                <a16:creationId xmlns:a16="http://schemas.microsoft.com/office/drawing/2014/main" id="{9F355479-1219-4DE3-84B9-5090F4ED1584}"/>
              </a:ext>
            </a:extLst>
          </p:cNvPr>
          <p:cNvSpPr>
            <a:spLocks noGrp="1"/>
          </p:cNvSpPr>
          <p:nvPr>
            <p:ph type="sldNum" sz="quarter" idx="12"/>
          </p:nvPr>
        </p:nvSpPr>
        <p:spPr/>
        <p:txBody>
          <a:bodyPr/>
          <a:lstStyle/>
          <a:p>
            <a:fld id="{F302176B-0E47-46AC-8F43-DAB4B8A37D06}" type="slidenum">
              <a:rPr lang="tr-TR" smtClean="0"/>
              <a:t>5</a:t>
            </a:fld>
            <a:endParaRPr lang="tr-TR"/>
          </a:p>
        </p:txBody>
      </p:sp>
      <p:sp>
        <p:nvSpPr>
          <p:cNvPr id="5" name="Alt Bilgi Yer Tutucusu 4">
            <a:extLst>
              <a:ext uri="{FF2B5EF4-FFF2-40B4-BE49-F238E27FC236}">
                <a16:creationId xmlns:a16="http://schemas.microsoft.com/office/drawing/2014/main" id="{DFB6169D-52E7-4930-A0C8-07A296D69D6B}"/>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67196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663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692696"/>
            <a:ext cx="8424936" cy="6001643"/>
          </a:xfrm>
          <a:prstGeom prst="rect">
            <a:avLst/>
          </a:prstGeom>
          <a:noFill/>
        </p:spPr>
        <p:txBody>
          <a:bodyPr wrap="square" rtlCol="0">
            <a:spAutoFit/>
          </a:bodyPr>
          <a:lstStyle/>
          <a:p>
            <a:pPr indent="457200" algn="just"/>
            <a:r>
              <a:rPr lang="tr-TR" sz="2400" dirty="0"/>
              <a:t>Ancak Ayastefanos Anlaşması, bu anlaşmayı çıkarlarına uygun bulmayan büyük devletlerin araya girmesiyle yürürlükten kaldırılmış ve bu anlaşmanın yerine </a:t>
            </a:r>
            <a:r>
              <a:rPr lang="tr-TR" sz="2400" dirty="0">
                <a:solidFill>
                  <a:srgbClr val="FF0000"/>
                </a:solidFill>
              </a:rPr>
              <a:t>Berlin Anlaşması </a:t>
            </a:r>
            <a:r>
              <a:rPr lang="tr-TR" sz="2400" dirty="0"/>
              <a:t>imzalanmıştır. Antlaşmanın ilgili maddesi şöyle idi: </a:t>
            </a:r>
            <a:r>
              <a:rPr lang="tr-TR" sz="2400" i="1" dirty="0">
                <a:solidFill>
                  <a:srgbClr val="0070C0"/>
                </a:solidFill>
              </a:rPr>
              <a:t>«Babıali, Ermenilerin oturdukları vilayetlerin mahalli şartları dolayısıyla muhtaç oldukları düzenlemeleri gecikmeden yapmayı ve Kürtlerle Çerkezlere karşı emniyet ve huzurlarını korumayı taahhüt eder ve bu konuda alacağı tedbirleri sırası geldikçe devletlere tebliğ edeceğinden, adı geçen devletlerin bu tedbirlerin uygulanmasına nezaret edeceklerini kabul eder.»</a:t>
            </a:r>
          </a:p>
          <a:p>
            <a:pPr indent="457200" algn="just"/>
            <a:r>
              <a:rPr lang="tr-TR" sz="2400" i="1" dirty="0"/>
              <a:t> </a:t>
            </a:r>
            <a:r>
              <a:rPr lang="tr-TR" sz="2400" dirty="0"/>
              <a:t>Böylece konu hem milletlerarası bir statü kazanmış, hem de Ermeniler lehine Osmanlı Devleti’nin içişlerine müdahalenin yolu açılmıştır. Osmanlı Devleti, iyi niyetle ıslahat yapmaya başladığı zaman da yine bu devletler, bu gayretleri baltalamak, başarısız kılmak için yerli unsurları da kullanmak suretiyle harekete geçmişlerdir.</a:t>
            </a:r>
            <a:endParaRPr lang="tr-TR" sz="2200" b="1" dirty="0"/>
          </a:p>
        </p:txBody>
      </p:sp>
      <p:sp>
        <p:nvSpPr>
          <p:cNvPr id="3" name="Slayt Numarası Yer Tutucusu 2">
            <a:extLst>
              <a:ext uri="{FF2B5EF4-FFF2-40B4-BE49-F238E27FC236}">
                <a16:creationId xmlns:a16="http://schemas.microsoft.com/office/drawing/2014/main" id="{439E2E25-8058-41A3-A3B6-0AB6BF1CFB8B}"/>
              </a:ext>
            </a:extLst>
          </p:cNvPr>
          <p:cNvSpPr>
            <a:spLocks noGrp="1"/>
          </p:cNvSpPr>
          <p:nvPr>
            <p:ph type="sldNum" sz="quarter" idx="12"/>
          </p:nvPr>
        </p:nvSpPr>
        <p:spPr/>
        <p:txBody>
          <a:bodyPr/>
          <a:lstStyle/>
          <a:p>
            <a:fld id="{F302176B-0E47-46AC-8F43-DAB4B8A37D06}" type="slidenum">
              <a:rPr lang="tr-TR" smtClean="0"/>
              <a:t>6</a:t>
            </a:fld>
            <a:endParaRPr lang="tr-TR"/>
          </a:p>
        </p:txBody>
      </p:sp>
      <p:sp>
        <p:nvSpPr>
          <p:cNvPr id="5" name="Alt Bilgi Yer Tutucusu 4">
            <a:extLst>
              <a:ext uri="{FF2B5EF4-FFF2-40B4-BE49-F238E27FC236}">
                <a16:creationId xmlns:a16="http://schemas.microsoft.com/office/drawing/2014/main" id="{ABD43F0D-4933-4FD1-B2BD-7AA4A5FB380A}"/>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3867185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663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692696"/>
            <a:ext cx="8424936" cy="4893647"/>
          </a:xfrm>
          <a:prstGeom prst="rect">
            <a:avLst/>
          </a:prstGeom>
          <a:noFill/>
        </p:spPr>
        <p:txBody>
          <a:bodyPr wrap="square" rtlCol="0">
            <a:spAutoFit/>
          </a:bodyPr>
          <a:lstStyle/>
          <a:p>
            <a:pPr indent="457200" algn="just"/>
            <a:r>
              <a:rPr lang="tr-TR" sz="2400" dirty="0"/>
              <a:t>Rusya’nın, Balkanlar'da Sırp ve Slavları kullanarak yaptığı gibi, Doğu Anadolu'da da Ermenileri kullanarak sıcak denizlere inmeye çalışması, </a:t>
            </a:r>
            <a:r>
              <a:rPr lang="tr-TR" sz="2400" dirty="0">
                <a:solidFill>
                  <a:srgbClr val="FF0000"/>
                </a:solidFill>
              </a:rPr>
              <a:t>İngiltere’nin</a:t>
            </a:r>
            <a:r>
              <a:rPr lang="tr-TR" sz="2400" dirty="0"/>
              <a:t> Akdeniz'deki, Ortadoğu'daki ve yolları buralardan geçen diğer sömürgeleri için ilerde tehdit yaratabilecek bir gidişat idi. </a:t>
            </a:r>
          </a:p>
          <a:p>
            <a:pPr indent="457200" algn="just"/>
            <a:endParaRPr lang="tr-TR" sz="2400" dirty="0"/>
          </a:p>
          <a:p>
            <a:pPr indent="457200" algn="just"/>
            <a:r>
              <a:rPr lang="tr-TR" sz="2400" dirty="0"/>
              <a:t>İki emperyalist devletin nüfuz mücadelesi neticesinde Ermeni Meselesi ortaya çıkmaya başlamıştır. İngiltere, doğuda Ermenileri kullanarak Basra Körfezi ve Akdeniz'e inmek isteyen Rusya ile kendi nüfuz bölgesi arasında tampon bir Ermeni devleti kurdurmak istiyordu. Aslında her iki devletin de amacı Ermenilerin bağımsız bir devlet olmasını sağlamak değil, onları kendi nüfuzları altına alarak kullanmaktı.</a:t>
            </a:r>
          </a:p>
        </p:txBody>
      </p:sp>
      <p:sp>
        <p:nvSpPr>
          <p:cNvPr id="3" name="Slayt Numarası Yer Tutucusu 2">
            <a:extLst>
              <a:ext uri="{FF2B5EF4-FFF2-40B4-BE49-F238E27FC236}">
                <a16:creationId xmlns:a16="http://schemas.microsoft.com/office/drawing/2014/main" id="{439E2E25-8058-41A3-A3B6-0AB6BF1CFB8B}"/>
              </a:ext>
            </a:extLst>
          </p:cNvPr>
          <p:cNvSpPr>
            <a:spLocks noGrp="1"/>
          </p:cNvSpPr>
          <p:nvPr>
            <p:ph type="sldNum" sz="quarter" idx="12"/>
          </p:nvPr>
        </p:nvSpPr>
        <p:spPr/>
        <p:txBody>
          <a:bodyPr/>
          <a:lstStyle/>
          <a:p>
            <a:fld id="{F302176B-0E47-46AC-8F43-DAB4B8A37D06}" type="slidenum">
              <a:rPr lang="tr-TR" smtClean="0"/>
              <a:t>7</a:t>
            </a:fld>
            <a:endParaRPr lang="tr-TR" dirty="0"/>
          </a:p>
        </p:txBody>
      </p:sp>
      <p:sp>
        <p:nvSpPr>
          <p:cNvPr id="5" name="Alt Bilgi Yer Tutucusu 4">
            <a:extLst>
              <a:ext uri="{FF2B5EF4-FFF2-40B4-BE49-F238E27FC236}">
                <a16:creationId xmlns:a16="http://schemas.microsoft.com/office/drawing/2014/main" id="{FF2A06BB-F638-4BA1-B1BE-CFECB1F3C136}"/>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2155436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663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692696"/>
            <a:ext cx="8424936" cy="5262979"/>
          </a:xfrm>
          <a:prstGeom prst="rect">
            <a:avLst/>
          </a:prstGeom>
          <a:noFill/>
        </p:spPr>
        <p:txBody>
          <a:bodyPr wrap="square" rtlCol="0">
            <a:spAutoFit/>
          </a:bodyPr>
          <a:lstStyle/>
          <a:p>
            <a:pPr indent="457200" algn="just"/>
            <a:r>
              <a:rPr lang="tr-TR" sz="2400" dirty="0"/>
              <a:t>Ermeni Meselesi'nin çıkmasında ve Ermeni olaylarında Rusya veya İngiltere kadar olmasa da </a:t>
            </a:r>
            <a:r>
              <a:rPr lang="tr-TR" sz="2400" dirty="0">
                <a:solidFill>
                  <a:srgbClr val="FF0000"/>
                </a:solidFill>
              </a:rPr>
              <a:t>Fransa'nın</a:t>
            </a:r>
            <a:r>
              <a:rPr lang="tr-TR" sz="2400" dirty="0"/>
              <a:t> rolü de vardır.</a:t>
            </a:r>
          </a:p>
          <a:p>
            <a:pPr indent="457200" algn="just"/>
            <a:endParaRPr lang="tr-TR" sz="2400" dirty="0"/>
          </a:p>
          <a:p>
            <a:pPr indent="457200" algn="just"/>
            <a:r>
              <a:rPr lang="tr-TR" sz="2400" dirty="0"/>
              <a:t> I. Dünya Savaşı sonunda Güneydoğu Anadolu'nun bir kısmını ve Çukurova'yı işgal eden Fransa, daha önce Türk Milletine ve Devleti'ne karşı suç işleyerek Lübnan taraflarına kaçan Ermeni katillerini işgal ettiği ve güvenliği kendisinin teminatı altında olması gereken Türk beldelerine getirmiştir. Fransız ordusu ile beraber bölgeye gelen Ermeni çeteleri, Türklere karşı katliam ve soygun hareketlerine girişmişlerdir.</a:t>
            </a:r>
          </a:p>
          <a:p>
            <a:pPr indent="457200" algn="just"/>
            <a:endParaRPr lang="tr-TR" sz="2400" dirty="0"/>
          </a:p>
          <a:p>
            <a:pPr indent="457200" algn="just"/>
            <a:r>
              <a:rPr lang="tr-TR" sz="2400" dirty="0"/>
              <a:t>Fransa, 1970'li yıllarda da tıpkı Rusya'nın yaptığı gibi Ermeni terörüne her türlü desteği vermiştir. Günümüzde de Ermenilerin asılsız iddialarına her türlü desteğini esirgememektedir.</a:t>
            </a:r>
          </a:p>
        </p:txBody>
      </p:sp>
      <p:sp>
        <p:nvSpPr>
          <p:cNvPr id="3" name="Slayt Numarası Yer Tutucusu 2">
            <a:extLst>
              <a:ext uri="{FF2B5EF4-FFF2-40B4-BE49-F238E27FC236}">
                <a16:creationId xmlns:a16="http://schemas.microsoft.com/office/drawing/2014/main" id="{439E2E25-8058-41A3-A3B6-0AB6BF1CFB8B}"/>
              </a:ext>
            </a:extLst>
          </p:cNvPr>
          <p:cNvSpPr>
            <a:spLocks noGrp="1"/>
          </p:cNvSpPr>
          <p:nvPr>
            <p:ph type="sldNum" sz="quarter" idx="12"/>
          </p:nvPr>
        </p:nvSpPr>
        <p:spPr/>
        <p:txBody>
          <a:bodyPr/>
          <a:lstStyle/>
          <a:p>
            <a:fld id="{F302176B-0E47-46AC-8F43-DAB4B8A37D06}" type="slidenum">
              <a:rPr lang="tr-TR" smtClean="0"/>
              <a:t>8</a:t>
            </a:fld>
            <a:endParaRPr lang="tr-TR" dirty="0"/>
          </a:p>
        </p:txBody>
      </p:sp>
      <p:sp>
        <p:nvSpPr>
          <p:cNvPr id="5" name="Alt Bilgi Yer Tutucusu 4">
            <a:extLst>
              <a:ext uri="{FF2B5EF4-FFF2-40B4-BE49-F238E27FC236}">
                <a16:creationId xmlns:a16="http://schemas.microsoft.com/office/drawing/2014/main" id="{9E0D2CBF-BE4C-4F9E-A42F-42C4D319C3F4}"/>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2638820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6632"/>
            <a:ext cx="7772400" cy="576064"/>
          </a:xfrm>
        </p:spPr>
        <p:txBody>
          <a:bodyPr>
            <a:normAutofit fontScale="90000"/>
          </a:bodyPr>
          <a:lstStyle/>
          <a:p>
            <a:r>
              <a:rPr lang="tr-TR" b="1" dirty="0"/>
              <a:t> </a:t>
            </a:r>
            <a:r>
              <a:rPr lang="tr-TR" sz="3100" b="1" dirty="0">
                <a:solidFill>
                  <a:srgbClr val="FF0000"/>
                </a:solidFill>
              </a:rPr>
              <a:t>Asılsız Ermeni Soykırım İddiaları</a:t>
            </a:r>
            <a:endParaRPr lang="tr-TR" sz="3100" dirty="0">
              <a:solidFill>
                <a:srgbClr val="FF0000"/>
              </a:solidFill>
            </a:endParaRPr>
          </a:p>
        </p:txBody>
      </p:sp>
      <p:sp>
        <p:nvSpPr>
          <p:cNvPr id="4" name="Metin kutusu 3"/>
          <p:cNvSpPr txBox="1"/>
          <p:nvPr/>
        </p:nvSpPr>
        <p:spPr>
          <a:xfrm>
            <a:off x="323528" y="692696"/>
            <a:ext cx="8424936" cy="5632311"/>
          </a:xfrm>
          <a:prstGeom prst="rect">
            <a:avLst/>
          </a:prstGeom>
          <a:noFill/>
        </p:spPr>
        <p:txBody>
          <a:bodyPr wrap="square" rtlCol="0">
            <a:spAutoFit/>
          </a:bodyPr>
          <a:lstStyle/>
          <a:p>
            <a:pPr indent="457200" algn="just"/>
            <a:r>
              <a:rPr lang="tr-TR" sz="2400" dirty="0"/>
              <a:t>Ermeni Meselesi'nin çıkartılmasında </a:t>
            </a:r>
            <a:r>
              <a:rPr lang="tr-TR" sz="2400" dirty="0">
                <a:solidFill>
                  <a:srgbClr val="FF0000"/>
                </a:solidFill>
              </a:rPr>
              <a:t>Amerika'nın</a:t>
            </a:r>
            <a:r>
              <a:rPr lang="tr-TR" sz="2400" dirty="0"/>
              <a:t> da rolü vardır. 1800'lerden itibaren Amerikan tüccar, maceracı ve misyonerleri dünyanın dört bir yanında olduğu gibi Osmanlı topraklarında da önemli rol oynamışlardır.</a:t>
            </a:r>
          </a:p>
          <a:p>
            <a:pPr indent="457200" algn="just"/>
            <a:endParaRPr lang="tr-TR" sz="2400" dirty="0"/>
          </a:p>
          <a:p>
            <a:pPr indent="457200" algn="just"/>
            <a:r>
              <a:rPr lang="tr-TR" sz="2400" dirty="0"/>
              <a:t>Ermenilerin millî şuurla ve Hıristiyanlık taassubuyla yetiştirilmeleri Amerikan misyonerlerinin ilk amacı olmuştur. Bu misyonerlerin en büyük başarısı </a:t>
            </a:r>
            <a:r>
              <a:rPr lang="tr-TR" sz="2400" dirty="0">
                <a:solidFill>
                  <a:srgbClr val="FF0000"/>
                </a:solidFill>
              </a:rPr>
              <a:t>Robert Koleji'nin </a:t>
            </a:r>
            <a:r>
              <a:rPr lang="tr-TR" sz="2400" dirty="0"/>
              <a:t>açılmasından sonra görülmüştür. İstanbul'daki kolej, </a:t>
            </a:r>
            <a:r>
              <a:rPr lang="tr-TR" sz="2400" dirty="0" err="1">
                <a:solidFill>
                  <a:srgbClr val="FF0000"/>
                </a:solidFill>
              </a:rPr>
              <a:t>Cyrus</a:t>
            </a:r>
            <a:r>
              <a:rPr lang="tr-TR" sz="2400" dirty="0">
                <a:solidFill>
                  <a:srgbClr val="FF0000"/>
                </a:solidFill>
              </a:rPr>
              <a:t> </a:t>
            </a:r>
            <a:r>
              <a:rPr lang="tr-TR" sz="2400" dirty="0" err="1">
                <a:solidFill>
                  <a:srgbClr val="FF0000"/>
                </a:solidFill>
              </a:rPr>
              <a:t>Hamlin</a:t>
            </a:r>
            <a:r>
              <a:rPr lang="tr-TR" sz="2400" dirty="0">
                <a:solidFill>
                  <a:srgbClr val="FF0000"/>
                </a:solidFill>
              </a:rPr>
              <a:t> </a:t>
            </a:r>
            <a:r>
              <a:rPr lang="tr-TR" sz="2400" dirty="0"/>
              <a:t>tarafından kurulmuştur. İlk öğrencileri Ermeni ve Bulgar gençlerinden oluşmuştur. Bu kolejden mezun olanlar, zamanla ünlü komitacı liderler haline gelmişlerdir. Daha ziyade Ermenilerin bulundukları yerlerde kurulan bu misyonerlik teşkilâtlarındaki öğretmenler bir taraftan Ermeni gençlerini azgın bir Türk düşmanı yetiştirirken, diğer taraftan da onlara silâh yapmasını öğretmişlerdir</a:t>
            </a:r>
          </a:p>
        </p:txBody>
      </p:sp>
      <p:sp>
        <p:nvSpPr>
          <p:cNvPr id="3" name="Slayt Numarası Yer Tutucusu 2">
            <a:extLst>
              <a:ext uri="{FF2B5EF4-FFF2-40B4-BE49-F238E27FC236}">
                <a16:creationId xmlns:a16="http://schemas.microsoft.com/office/drawing/2014/main" id="{439E2E25-8058-41A3-A3B6-0AB6BF1CFB8B}"/>
              </a:ext>
            </a:extLst>
          </p:cNvPr>
          <p:cNvSpPr>
            <a:spLocks noGrp="1"/>
          </p:cNvSpPr>
          <p:nvPr>
            <p:ph type="sldNum" sz="quarter" idx="12"/>
          </p:nvPr>
        </p:nvSpPr>
        <p:spPr/>
        <p:txBody>
          <a:bodyPr/>
          <a:lstStyle/>
          <a:p>
            <a:fld id="{F302176B-0E47-46AC-8F43-DAB4B8A37D06}" type="slidenum">
              <a:rPr lang="tr-TR" smtClean="0"/>
              <a:t>9</a:t>
            </a:fld>
            <a:endParaRPr lang="tr-TR" dirty="0"/>
          </a:p>
        </p:txBody>
      </p:sp>
      <p:sp>
        <p:nvSpPr>
          <p:cNvPr id="5" name="Alt Bilgi Yer Tutucusu 4">
            <a:extLst>
              <a:ext uri="{FF2B5EF4-FFF2-40B4-BE49-F238E27FC236}">
                <a16:creationId xmlns:a16="http://schemas.microsoft.com/office/drawing/2014/main" id="{43F0BAA7-50DE-468E-94D5-6422A7C8001D}"/>
              </a:ext>
            </a:extLst>
          </p:cNvPr>
          <p:cNvSpPr>
            <a:spLocks noGrp="1"/>
          </p:cNvSpPr>
          <p:nvPr>
            <p:ph type="ftr" sz="quarter" idx="11"/>
          </p:nvPr>
        </p:nvSpPr>
        <p:spPr/>
        <p:txBody>
          <a:bodyPr/>
          <a:lstStyle/>
          <a:p>
            <a:r>
              <a:rPr lang="en-US"/>
              <a:t>Dr. Öğretim Üyesi Ayhan CANKUT</a:t>
            </a:r>
            <a:endParaRPr lang="tr-TR"/>
          </a:p>
        </p:txBody>
      </p:sp>
    </p:spTree>
    <p:extLst>
      <p:ext uri="{BB962C8B-B14F-4D97-AF65-F5344CB8AC3E}">
        <p14:creationId xmlns:p14="http://schemas.microsoft.com/office/powerpoint/2010/main" val="210905766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1212</TotalTime>
  <Words>4290</Words>
  <Application>Microsoft Office PowerPoint</Application>
  <PresentationFormat>Ekran Gösterisi (4:3)</PresentationFormat>
  <Paragraphs>280</Paragraphs>
  <Slides>35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35</vt:i4>
      </vt:variant>
    </vt:vector>
  </HeadingPairs>
  <TitlesOfParts>
    <vt:vector size="39" baseType="lpstr">
      <vt:lpstr>Arial</vt:lpstr>
      <vt:lpstr>Calibri</vt:lpstr>
      <vt:lpstr>Noto Sans</vt:lpstr>
      <vt:lpstr>Ofis Teması</vt:lpstr>
      <vt:lpstr> Asılsız Ermeni Soykırım İddiaları</vt:lpstr>
      <vt:lpstr> Asılsız Ermeni Soykırım İddiaları</vt:lpstr>
      <vt:lpstr> Asılsız Ermeni Soykırım İddiaları</vt:lpstr>
      <vt:lpstr> Asılsız Ermeni Soykırım İddiaları</vt:lpstr>
      <vt:lpstr> Asılsız Ermeni Soykırım İddiaları</vt:lpstr>
      <vt:lpstr> Asılsız Ermeni Soykırım İddiaları</vt:lpstr>
      <vt:lpstr> Asılsız Ermeni Soykırım İddiaları</vt:lpstr>
      <vt:lpstr> Asılsız Ermeni Soykırım İddiaları</vt:lpstr>
      <vt:lpstr> Asılsız Ermeni Soykırım İddiaları</vt:lpstr>
      <vt:lpstr> Asılsız Ermeni Soykırım İddiaları</vt:lpstr>
      <vt:lpstr> Asılsız Ermeni Soykırım İddiaları</vt:lpstr>
      <vt:lpstr> Asılsız Ermeni Soykırım İddiaları</vt:lpstr>
      <vt:lpstr> Asılsız Ermeni Soykırım İddiaları</vt:lpstr>
      <vt:lpstr> Asılsız Ermeni Soykırım İddiaları</vt:lpstr>
      <vt:lpstr> </vt:lpstr>
      <vt:lpstr> </vt:lpstr>
      <vt:lpstr> </vt:lpstr>
      <vt:lpstr> </vt:lpstr>
      <vt:lpstr> </vt:lpstr>
      <vt:lpstr> </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Ermeni İsyanları ve "Sevk ve İskân Kanunu"</dc:title>
  <dc:creator>Ayhan CANKUT</dc:creator>
  <cp:lastModifiedBy>kamile mehveş cankut</cp:lastModifiedBy>
  <cp:revision>84</cp:revision>
  <dcterms:created xsi:type="dcterms:W3CDTF">2017-04-24T07:20:21Z</dcterms:created>
  <dcterms:modified xsi:type="dcterms:W3CDTF">2021-04-26T10:50:55Z</dcterms:modified>
</cp:coreProperties>
</file>