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5961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9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967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43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604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567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547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9916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5394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15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4146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0B2A81-D008-4A70-B217-E55CAD7F74A6}" type="datetimeFigureOut">
              <a:rPr lang="tr-TR" smtClean="0"/>
              <a:t>3.05.2024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7CF4C-3D70-4B41-8C0C-50F11BB267A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69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2331690"/>
          </a:xfrm>
        </p:spPr>
        <p:txBody>
          <a:bodyPr>
            <a:normAutofit/>
          </a:bodyPr>
          <a:lstStyle/>
          <a:p>
            <a:r>
              <a:rPr lang="en-US" dirty="0"/>
              <a:t> Figured Worlds and Discourses of Masculinity: Being a Boy in a Literacy Classroom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JOSEPHINE MARSH AND JAYNE C. LAMMERS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24525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Three</a:t>
            </a:r>
            <a:r>
              <a:rPr lang="en-US" dirty="0">
                <a:solidFill>
                  <a:prstClr val="black"/>
                </a:solidFill>
              </a:rPr>
              <a:t> male students and their teachers and parents </a:t>
            </a:r>
            <a:r>
              <a:rPr lang="tr-TR" dirty="0" err="1">
                <a:solidFill>
                  <a:prstClr val="black"/>
                </a:solidFill>
              </a:rPr>
              <a:t>were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u="sng" dirty="0" err="1">
                <a:solidFill>
                  <a:prstClr val="black"/>
                </a:solidFill>
              </a:rPr>
              <a:t>interviewed</a:t>
            </a:r>
            <a:r>
              <a:rPr lang="tr-TR" u="sng" dirty="0">
                <a:solidFill>
                  <a:prstClr val="black"/>
                </a:solidFill>
              </a:rPr>
              <a:t> </a:t>
            </a:r>
            <a:r>
              <a:rPr lang="tr-TR" dirty="0">
                <a:solidFill>
                  <a:prstClr val="black"/>
                </a:solidFill>
              </a:rPr>
              <a:t>(</a:t>
            </a:r>
            <a:r>
              <a:rPr lang="en-US" dirty="0">
                <a:solidFill>
                  <a:prstClr val="black"/>
                </a:solidFill>
              </a:rPr>
              <a:t>their literacy and gender beliefs and practices</a:t>
            </a:r>
            <a:r>
              <a:rPr lang="tr-TR" dirty="0">
                <a:solidFill>
                  <a:prstClr val="black"/>
                </a:solidFill>
              </a:rPr>
              <a:t>)</a:t>
            </a:r>
            <a:r>
              <a:rPr lang="en-US" dirty="0">
                <a:solidFill>
                  <a:prstClr val="black"/>
                </a:solidFill>
              </a:rPr>
              <a:t>. </a:t>
            </a:r>
            <a:endParaRPr lang="tr-TR" dirty="0">
              <a:solidFill>
                <a:prstClr val="black"/>
              </a:solidFill>
            </a:endParaRPr>
          </a:p>
          <a:p>
            <a:pPr lvl="0"/>
            <a:endParaRPr lang="tr-TR" dirty="0">
              <a:solidFill>
                <a:prstClr val="black"/>
              </a:solidFill>
            </a:endParaRPr>
          </a:p>
          <a:p>
            <a:pPr lvl="0"/>
            <a:r>
              <a:rPr lang="tr-TR" dirty="0">
                <a:solidFill>
                  <a:prstClr val="black"/>
                </a:solidFill>
              </a:rPr>
              <a:t>W</a:t>
            </a:r>
            <a:r>
              <a:rPr lang="en-US" dirty="0" err="1">
                <a:solidFill>
                  <a:prstClr val="black"/>
                </a:solidFill>
              </a:rPr>
              <a:t>eekly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u="sng" dirty="0">
                <a:solidFill>
                  <a:prstClr val="black"/>
                </a:solidFill>
              </a:rPr>
              <a:t>ﬁeld notes </a:t>
            </a:r>
            <a:r>
              <a:rPr lang="tr-TR" dirty="0" err="1">
                <a:solidFill>
                  <a:prstClr val="black"/>
                </a:solidFill>
              </a:rPr>
              <a:t>were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tr-TR" dirty="0" err="1">
                <a:solidFill>
                  <a:prstClr val="black"/>
                </a:solidFill>
              </a:rPr>
              <a:t>written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about the literacy class in general and the ways that the focal students participated in it</a:t>
            </a:r>
            <a:r>
              <a:rPr lang="tr-TR" dirty="0">
                <a:solidFill>
                  <a:prstClr val="black"/>
                </a:solidFill>
              </a:rPr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61049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tr-TR" dirty="0"/>
              <a:t>T</a:t>
            </a:r>
            <a:r>
              <a:rPr lang="en-US" dirty="0"/>
              <a:t>he purpose of the study (Young et al., 2003) was to </a:t>
            </a:r>
            <a:r>
              <a:rPr lang="tr-TR" dirty="0" err="1"/>
              <a:t>investigate</a:t>
            </a:r>
            <a:r>
              <a:rPr lang="tr-TR" dirty="0"/>
              <a:t> </a:t>
            </a:r>
            <a:r>
              <a:rPr lang="en-US" dirty="0"/>
              <a:t>what it is like to be a boy in an adolescent literacy classroom.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06592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The Gender Order and Discourses of Masculinity 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Certain social practices/activities and Discourses of masculinity come with</a:t>
            </a:r>
            <a:r>
              <a:rPr lang="tr-TR" dirty="0"/>
              <a:t>:</a:t>
            </a:r>
          </a:p>
          <a:p>
            <a:r>
              <a:rPr lang="en-US" dirty="0"/>
              <a:t> more social status,</a:t>
            </a:r>
            <a:endParaRPr lang="tr-TR" dirty="0"/>
          </a:p>
          <a:p>
            <a:r>
              <a:rPr lang="en-US" dirty="0"/>
              <a:t> potential power, </a:t>
            </a:r>
            <a:endParaRPr lang="tr-TR" dirty="0"/>
          </a:p>
          <a:p>
            <a:r>
              <a:rPr lang="en-US" dirty="0"/>
              <a:t>social goods than others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64861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</a:t>
            </a:r>
            <a:r>
              <a:rPr lang="en-US" dirty="0"/>
              <a:t>he term “gender order” </a:t>
            </a:r>
            <a:r>
              <a:rPr lang="tr-TR" dirty="0"/>
              <a:t>is </a:t>
            </a:r>
            <a:r>
              <a:rPr lang="tr-TR" dirty="0" err="1"/>
              <a:t>used</a:t>
            </a:r>
            <a:r>
              <a:rPr lang="tr-TR" dirty="0"/>
              <a:t> </a:t>
            </a:r>
            <a:r>
              <a:rPr lang="en-US" dirty="0"/>
              <a:t>to describe the hierarchies present between the different ways of being masculine and feminine</a:t>
            </a:r>
            <a:r>
              <a:rPr lang="tr-TR" dirty="0"/>
              <a:t> (</a:t>
            </a:r>
            <a:r>
              <a:rPr lang="en-US" dirty="0"/>
              <a:t> R. W. Connell</a:t>
            </a:r>
            <a:r>
              <a:rPr lang="tr-TR" dirty="0"/>
              <a:t>, </a:t>
            </a:r>
            <a:r>
              <a:rPr lang="en-US" dirty="0"/>
              <a:t>1987)</a:t>
            </a:r>
            <a:r>
              <a:rPr lang="tr-TR" dirty="0"/>
              <a:t>.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40608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Discourses of masculinity interact with institutional and societal relations to construct hierarchies and differences.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48092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These differences and hierarchies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en-US" dirty="0"/>
              <a:t>inﬂuenced by race, class, age, and sexual orientation.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803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gender order is not static</a:t>
            </a:r>
            <a:r>
              <a:rPr lang="tr-TR" dirty="0"/>
              <a:t>.</a:t>
            </a:r>
          </a:p>
          <a:p>
            <a:r>
              <a:rPr lang="tr-TR" dirty="0" err="1"/>
              <a:t>That</a:t>
            </a:r>
            <a:r>
              <a:rPr lang="tr-TR" dirty="0"/>
              <a:t> is,</a:t>
            </a:r>
            <a:r>
              <a:rPr lang="en-US" dirty="0"/>
              <a:t> it is constantly changing and creating relations of power between men and women and among men.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41190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gender order describes the political nature of Discourses of masculinity</a:t>
            </a:r>
            <a:r>
              <a:rPr lang="tr-TR" dirty="0"/>
              <a:t>.</a:t>
            </a:r>
            <a:r>
              <a:rPr lang="en-US" dirty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28926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analysis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(a) Discourses,</a:t>
            </a:r>
            <a:endParaRPr lang="tr-TR" dirty="0"/>
          </a:p>
          <a:p>
            <a:r>
              <a:rPr lang="en-US" dirty="0"/>
              <a:t> (b) social languages,</a:t>
            </a:r>
            <a:endParaRPr lang="tr-TR" dirty="0"/>
          </a:p>
          <a:p>
            <a:r>
              <a:rPr lang="en-US" dirty="0"/>
              <a:t> (c) situated meanings, </a:t>
            </a:r>
            <a:endParaRPr lang="tr-TR" dirty="0"/>
          </a:p>
          <a:p>
            <a:r>
              <a:rPr lang="en-US" dirty="0"/>
              <a:t> (d) ﬁgured worlds.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12106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Social language is the way a person speaks or writes to enact a particular identity</a:t>
            </a:r>
            <a:endParaRPr lang="tr-TR" dirty="0"/>
          </a:p>
          <a:p>
            <a:r>
              <a:rPr lang="en-US" dirty="0"/>
              <a:t> Situated meanings or utterance-token meanings</a:t>
            </a:r>
            <a:r>
              <a:rPr lang="tr-TR" dirty="0"/>
              <a:t> </a:t>
            </a:r>
            <a:r>
              <a:rPr lang="en-US" dirty="0"/>
              <a:t>refer to the multiple connotations words take on in different contexts.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8825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</a:t>
            </a:r>
            <a:r>
              <a:rPr lang="en-US" dirty="0"/>
              <a:t>here are multiple Discourses (Gee, </a:t>
            </a:r>
            <a:r>
              <a:rPr lang="tr-TR" dirty="0"/>
              <a:t>2007) </a:t>
            </a:r>
            <a:r>
              <a:rPr lang="en-US" dirty="0"/>
              <a:t>or ways of being and doing masculinity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646682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Applying the concept of ﬁgured worlds helped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en-US" dirty="0"/>
              <a:t>make visible and understand how </a:t>
            </a:r>
            <a:r>
              <a:rPr lang="en-US" dirty="0" err="1"/>
              <a:t>Chavo’s</a:t>
            </a:r>
            <a:r>
              <a:rPr lang="en-US" dirty="0"/>
              <a:t> constructions of masculinity shaped his literacy practices and how, in turn, his literacy practices shaped his understandings of what it meant to be a boy in a literacy classroom.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30387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Figured worlds, similar to cultural models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en-US" dirty="0"/>
              <a:t>Gee, are everyday storylines or theories that help individuals determine what is normal and typical within a particular Discourse. </a:t>
            </a:r>
            <a:endParaRPr lang="tr-TR" dirty="0"/>
          </a:p>
          <a:p>
            <a:endParaRPr lang="tr-TR" dirty="0"/>
          </a:p>
          <a:p>
            <a:r>
              <a:rPr lang="en-US" dirty="0"/>
              <a:t>It is the beliefs, values, and attitudes held that inform what we say and how we act, read, and interact.</a:t>
            </a:r>
            <a:endParaRPr lang="tr-TR" dirty="0"/>
          </a:p>
          <a:p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2630604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Figured worlds are not static</a:t>
            </a:r>
            <a:r>
              <a:rPr lang="tr-TR" dirty="0"/>
              <a:t>.</a:t>
            </a:r>
          </a:p>
          <a:p>
            <a:r>
              <a:rPr lang="en-US" dirty="0"/>
              <a:t> </a:t>
            </a:r>
            <a:r>
              <a:rPr lang="tr-TR" dirty="0"/>
              <a:t>T</a:t>
            </a:r>
            <a:r>
              <a:rPr lang="en-US" dirty="0"/>
              <a:t>hey change as we interact, read, experience, observe, and adapt to new situations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7491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Discourses of masculinity are constructed and reconstructed over time within different social and cultural groups. </a:t>
            </a:r>
            <a:endParaRPr lang="tr-TR" dirty="0"/>
          </a:p>
          <a:p>
            <a:r>
              <a:rPr lang="en-US" dirty="0"/>
              <a:t>These groups share conventions about language and activities such as speaking, writing, reading, acting, interacting, valuing, dressing, and so on.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4555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>
                <a:solidFill>
                  <a:prstClr val="black"/>
                </a:solidFill>
                <a:ea typeface="+mn-ea"/>
                <a:cs typeface="+mn-cs"/>
              </a:rPr>
              <a:t>According</a:t>
            </a:r>
            <a:r>
              <a:rPr lang="tr-TR" sz="32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tr-TR" sz="3200" dirty="0" err="1">
                <a:solidFill>
                  <a:prstClr val="black"/>
                </a:solidFill>
                <a:ea typeface="+mn-ea"/>
                <a:cs typeface="+mn-cs"/>
              </a:rPr>
              <a:t>to</a:t>
            </a:r>
            <a:r>
              <a:rPr lang="tr-TR" sz="3200" dirty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3200" dirty="0">
                <a:solidFill>
                  <a:prstClr val="black"/>
                </a:solidFill>
                <a:ea typeface="+mn-ea"/>
                <a:cs typeface="+mn-cs"/>
              </a:rPr>
              <a:t>Masculinity theories</a:t>
            </a:r>
            <a:r>
              <a:rPr lang="tr-TR" sz="3200" dirty="0">
                <a:solidFill>
                  <a:prstClr val="black"/>
                </a:solidFill>
                <a:ea typeface="+mn-ea"/>
                <a:cs typeface="+mn-cs"/>
              </a:rPr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</a:t>
            </a:r>
            <a:r>
              <a:rPr lang="en-US" dirty="0" err="1"/>
              <a:t>asculinities</a:t>
            </a:r>
            <a:r>
              <a:rPr lang="en-US" dirty="0"/>
              <a:t> and femininities are constituted in relation to one another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89866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S</a:t>
            </a:r>
            <a:r>
              <a:rPr lang="en-US" dirty="0" err="1">
                <a:solidFill>
                  <a:prstClr val="black"/>
                </a:solidFill>
              </a:rPr>
              <a:t>ome</a:t>
            </a:r>
            <a:r>
              <a:rPr lang="en-US" dirty="0">
                <a:solidFill>
                  <a:prstClr val="black"/>
                </a:solidFill>
              </a:rPr>
              <a:t> Discourses of being masculine h</a:t>
            </a:r>
            <a:r>
              <a:rPr lang="tr-TR" dirty="0" err="1">
                <a:solidFill>
                  <a:prstClr val="black"/>
                </a:solidFill>
              </a:rPr>
              <a:t>ave</a:t>
            </a:r>
            <a:r>
              <a:rPr lang="en-US" dirty="0">
                <a:solidFill>
                  <a:prstClr val="black"/>
                </a:solidFill>
              </a:rPr>
              <a:t> more social status and power than others, </a:t>
            </a:r>
            <a:r>
              <a:rPr lang="tr-TR" dirty="0" err="1">
                <a:solidFill>
                  <a:prstClr val="black"/>
                </a:solidFill>
              </a:rPr>
              <a:t>based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on the particular social contexts (Coles, 2009; Connell, 2005; Jackson &amp; Salisbury, 1996; Reed, 1999). </a:t>
            </a:r>
            <a:endParaRPr lang="tr-TR" dirty="0">
              <a:solidFill>
                <a:prstClr val="black"/>
              </a:solidFill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1117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Discourses of masculinity are represented as stable</a:t>
            </a:r>
            <a:r>
              <a:rPr lang="tr-TR" dirty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67888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>
                <a:solidFill>
                  <a:prstClr val="black"/>
                </a:solidFill>
              </a:rPr>
              <a:t>     </a:t>
            </a:r>
            <a:r>
              <a:rPr lang="en-US" dirty="0">
                <a:solidFill>
                  <a:prstClr val="black"/>
                </a:solidFill>
              </a:rPr>
              <a:t>For example, </a:t>
            </a:r>
            <a:r>
              <a:rPr lang="en-US" i="1" dirty="0">
                <a:solidFill>
                  <a:srgbClr val="FF0000"/>
                </a:solidFill>
              </a:rPr>
              <a:t>machismo</a:t>
            </a:r>
            <a:r>
              <a:rPr lang="en-US" dirty="0">
                <a:solidFill>
                  <a:prstClr val="black"/>
                </a:solidFill>
              </a:rPr>
              <a:t>, a concept associated with </a:t>
            </a:r>
            <a:r>
              <a:rPr lang="en-US" u="sng" dirty="0"/>
              <a:t>Hispanic masculinity</a:t>
            </a:r>
            <a:r>
              <a:rPr lang="en-US" dirty="0">
                <a:solidFill>
                  <a:prstClr val="black"/>
                </a:solidFill>
              </a:rPr>
              <a:t>, has been represented as a </a:t>
            </a:r>
            <a:r>
              <a:rPr lang="en-US" dirty="0">
                <a:solidFill>
                  <a:srgbClr val="FF0000"/>
                </a:solidFill>
              </a:rPr>
              <a:t>rigid set of practices </a:t>
            </a:r>
            <a:r>
              <a:rPr lang="en-US" dirty="0">
                <a:solidFill>
                  <a:prstClr val="black"/>
                </a:solidFill>
              </a:rPr>
              <a:t>such as</a:t>
            </a:r>
            <a:r>
              <a:rPr lang="tr-TR" dirty="0">
                <a:solidFill>
                  <a:prstClr val="black"/>
                </a:solidFill>
              </a:rPr>
              <a:t>:</a:t>
            </a:r>
          </a:p>
          <a:p>
            <a:r>
              <a:rPr lang="en-US" dirty="0">
                <a:solidFill>
                  <a:prstClr val="black"/>
                </a:solidFill>
              </a:rPr>
              <a:t> domination of women,</a:t>
            </a:r>
            <a:endParaRPr lang="tr-TR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 aggression,</a:t>
            </a:r>
            <a:endParaRPr lang="tr-TR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 confrontational behavior, </a:t>
            </a:r>
            <a:endParaRPr lang="tr-TR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a strict division of labor in the household (Klein, 2000).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01577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err="1">
                <a:solidFill>
                  <a:prstClr val="black"/>
                </a:solidFill>
                <a:ea typeface="+mn-ea"/>
                <a:cs typeface="+mn-cs"/>
              </a:rPr>
              <a:t>The</a:t>
            </a:r>
            <a:r>
              <a:rPr lang="en-US" sz="3200" dirty="0">
                <a:solidFill>
                  <a:prstClr val="black"/>
                </a:solidFill>
                <a:ea typeface="+mn-ea"/>
                <a:cs typeface="+mn-cs"/>
              </a:rPr>
              <a:t> purposes in highlighting </a:t>
            </a:r>
            <a:r>
              <a:rPr lang="en-US" sz="3200" dirty="0" err="1">
                <a:solidFill>
                  <a:prstClr val="black"/>
                </a:solidFill>
                <a:ea typeface="+mn-ea"/>
                <a:cs typeface="+mn-cs"/>
              </a:rPr>
              <a:t>Chavo’s</a:t>
            </a:r>
            <a:r>
              <a:rPr lang="en-US" sz="3200" dirty="0">
                <a:solidFill>
                  <a:prstClr val="black"/>
                </a:solidFill>
                <a:ea typeface="+mn-ea"/>
                <a:cs typeface="+mn-cs"/>
              </a:rPr>
              <a:t> literacy stories in this chapter are twofold</a:t>
            </a:r>
            <a:r>
              <a:rPr lang="tr-TR" sz="3200" dirty="0">
                <a:solidFill>
                  <a:prstClr val="black"/>
                </a:solidFill>
                <a:ea typeface="+mn-ea"/>
                <a:cs typeface="+mn-cs"/>
              </a:rPr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(a) to complicate simplistic notions of male stereotypes</a:t>
            </a:r>
            <a:endParaRPr lang="tr-TR" dirty="0"/>
          </a:p>
          <a:p>
            <a:r>
              <a:rPr lang="en-US" dirty="0"/>
              <a:t> (b) to make visible the ways in which </a:t>
            </a:r>
            <a:r>
              <a:rPr lang="tr-TR" dirty="0"/>
              <a:t>CDA </a:t>
            </a:r>
            <a:r>
              <a:rPr lang="en-US" dirty="0"/>
              <a:t>can allow us to understand the multiple Discourses that inform our beliefs and understandings of masculinities and literacy participation.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2033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: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Obervation</a:t>
            </a:r>
            <a:endParaRPr lang="tr-TR" dirty="0"/>
          </a:p>
          <a:p>
            <a:r>
              <a:rPr lang="tr-TR" dirty="0" err="1"/>
              <a:t>Interviews</a:t>
            </a:r>
            <a:endParaRPr lang="tr-TR" dirty="0"/>
          </a:p>
          <a:p>
            <a:r>
              <a:rPr lang="tr-TR" dirty="0" err="1"/>
              <a:t>Field</a:t>
            </a:r>
            <a:r>
              <a:rPr lang="tr-TR" dirty="0"/>
              <a:t> </a:t>
            </a:r>
            <a:r>
              <a:rPr lang="tr-TR" dirty="0" err="1"/>
              <a:t>notes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595455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666</Words>
  <Application>Microsoft Office PowerPoint</Application>
  <PresentationFormat>Ekran Gösterisi (4:3)</PresentationFormat>
  <Paragraphs>49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25" baseType="lpstr">
      <vt:lpstr>Arial</vt:lpstr>
      <vt:lpstr>Calibri</vt:lpstr>
      <vt:lpstr>Ofis Teması</vt:lpstr>
      <vt:lpstr> Figured Worlds and Discourses of Masculinity: Being a Boy in a Literacy Classroom</vt:lpstr>
      <vt:lpstr>PowerPoint Sunusu</vt:lpstr>
      <vt:lpstr>PowerPoint Sunusu</vt:lpstr>
      <vt:lpstr>According to Masculinity theories:</vt:lpstr>
      <vt:lpstr>PowerPoint Sunusu</vt:lpstr>
      <vt:lpstr>PowerPoint Sunusu</vt:lpstr>
      <vt:lpstr>PowerPoint Sunusu</vt:lpstr>
      <vt:lpstr>The purposes in highlighting Chavo’s literacy stories in this chapter are twofold:</vt:lpstr>
      <vt:lpstr>In this study:</vt:lpstr>
      <vt:lpstr>PowerPoint Sunusu</vt:lpstr>
      <vt:lpstr>PowerPoint Sunusu</vt:lpstr>
      <vt:lpstr>The Gender Order and Discourses of Masculinity </vt:lpstr>
      <vt:lpstr>PowerPoint Sunusu</vt:lpstr>
      <vt:lpstr>PowerPoint Sunusu</vt:lpstr>
      <vt:lpstr>PowerPoint Sunusu</vt:lpstr>
      <vt:lpstr>PowerPoint Sunusu</vt:lpstr>
      <vt:lpstr>PowerPoint Sunusu</vt:lpstr>
      <vt:lpstr>During the analysis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Figured Worlds and Discourses of Masculinity: Being a Boy in a Literacy Classroom</dc:title>
  <dc:creator>DELL</dc:creator>
  <cp:lastModifiedBy>BETÜL ALTAŞ</cp:lastModifiedBy>
  <cp:revision>37</cp:revision>
  <dcterms:created xsi:type="dcterms:W3CDTF">2020-05-08T13:10:21Z</dcterms:created>
  <dcterms:modified xsi:type="dcterms:W3CDTF">2024-05-03T14:11:10Z</dcterms:modified>
</cp:coreProperties>
</file>