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056CFD-FF8D-4237-B2FF-0B13F475FD58}" type="datetimeFigureOut">
              <a:rPr lang="tr-TR" smtClean="0"/>
              <a:pPr/>
              <a:t>08.03.2021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4E5577-F124-416D-A2BF-EC4A54C8C47F}"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944E5577-F124-416D-A2BF-EC4A54C8C47F}" type="slidenum">
              <a:rPr lang="tr-TR" smtClean="0"/>
              <a:pPr/>
              <a:t>13</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9" name="8 Dikdörtgen"/>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tr-TR" smtClean="0"/>
              <a:t>Asıl başlık stili için tıklatın</a:t>
            </a:r>
            <a:endParaRPr kumimoji="0" lang="en-US"/>
          </a:p>
        </p:txBody>
      </p:sp>
      <p:sp>
        <p:nvSpPr>
          <p:cNvPr id="3" name="2 Alt Başlık"/>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tr-TR" smtClean="0"/>
              <a:t>Asıl alt başlık stilini düzenlemek için tıklatın</a:t>
            </a:r>
            <a:endParaRPr kumimoji="0" lang="en-US"/>
          </a:p>
        </p:txBody>
      </p:sp>
      <p:sp>
        <p:nvSpPr>
          <p:cNvPr id="4" name="3 Veri Yer Tutucusu"/>
          <p:cNvSpPr>
            <a:spLocks noGrp="1"/>
          </p:cNvSpPr>
          <p:nvPr>
            <p:ph type="dt" sz="half" idx="10"/>
          </p:nvPr>
        </p:nvSpPr>
        <p:spPr/>
        <p:txBody>
          <a:bodyPr/>
          <a:lstStyle/>
          <a:p>
            <a:fld id="{5B972491-546A-4A51-920D-7E9481B09805}" type="datetimeFigureOut">
              <a:rPr lang="tr-TR" smtClean="0"/>
              <a:pPr/>
              <a:t>08.03.2021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D1CB7B-6FB4-44E6-BB73-A9004A8B78CE}" type="slidenum">
              <a:rPr lang="tr-TR" smtClean="0"/>
              <a:pPr/>
              <a:t>‹#›</a:t>
            </a:fld>
            <a:endParaRPr lang="tr-TR"/>
          </a:p>
        </p:txBody>
      </p:sp>
      <p:sp>
        <p:nvSpPr>
          <p:cNvPr id="10" name="9 Dikdörtgen"/>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B972491-546A-4A51-920D-7E9481B09805}" type="datetimeFigureOut">
              <a:rPr lang="tr-TR" smtClean="0"/>
              <a:pPr/>
              <a:t>08.03.2021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D1CB7B-6FB4-44E6-BB73-A9004A8B78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9" name="8 Dikdörtgen"/>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Dikdörtgen"/>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Dikey Başlık"/>
          <p:cNvSpPr>
            <a:spLocks noGrp="1"/>
          </p:cNvSpPr>
          <p:nvPr>
            <p:ph type="title" orient="vert"/>
          </p:nvPr>
        </p:nvSpPr>
        <p:spPr>
          <a:xfrm>
            <a:off x="6781800" y="274640"/>
            <a:ext cx="19050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04800"/>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B972491-546A-4A51-920D-7E9481B09805}" type="datetimeFigureOut">
              <a:rPr lang="tr-TR" smtClean="0"/>
              <a:pPr/>
              <a:t>08.03.2021</a:t>
            </a:fld>
            <a:endParaRPr lang="tr-TR"/>
          </a:p>
        </p:txBody>
      </p:sp>
      <p:sp>
        <p:nvSpPr>
          <p:cNvPr id="5" name="4 Altbilgi Yer Tutucusu"/>
          <p:cNvSpPr>
            <a:spLocks noGrp="1"/>
          </p:cNvSpPr>
          <p:nvPr>
            <p:ph type="ftr" sz="quarter" idx="11"/>
          </p:nvPr>
        </p:nvSpPr>
        <p:spPr>
          <a:xfrm>
            <a:off x="2640597" y="6377459"/>
            <a:ext cx="3836404" cy="365125"/>
          </a:xfrm>
        </p:spPr>
        <p:txBody>
          <a:bodyPr/>
          <a:lstStyle/>
          <a:p>
            <a:endParaRPr lang="tr-TR"/>
          </a:p>
        </p:txBody>
      </p:sp>
      <p:sp>
        <p:nvSpPr>
          <p:cNvPr id="6" name="5 Slayt Numarası Yer Tutucusu"/>
          <p:cNvSpPr>
            <a:spLocks noGrp="1"/>
          </p:cNvSpPr>
          <p:nvPr>
            <p:ph type="sldNum" sz="quarter" idx="12"/>
          </p:nvPr>
        </p:nvSpPr>
        <p:spPr/>
        <p:txBody>
          <a:bodyPr/>
          <a:lstStyle/>
          <a:p>
            <a:fld id="{0DD1CB7B-6FB4-44E6-BB73-A9004A8B78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5448"/>
            <a:ext cx="8229600" cy="1252728"/>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B972491-546A-4A51-920D-7E9481B09805}" type="datetimeFigureOut">
              <a:rPr lang="tr-TR" smtClean="0"/>
              <a:pPr/>
              <a:t>08.03.2021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D1CB7B-6FB4-44E6-BB73-A9004A8B78C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9" name="8 Dikdörtgen"/>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Dikdörtgen"/>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5B972491-546A-4A51-920D-7E9481B09805}" type="datetimeFigureOut">
              <a:rPr lang="tr-TR" smtClean="0"/>
              <a:pPr/>
              <a:t>08.03.2021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D1CB7B-6FB4-44E6-BB73-A9004A8B78CE}"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B972491-546A-4A51-920D-7E9481B09805}" type="datetimeFigureOut">
              <a:rPr lang="tr-TR" smtClean="0"/>
              <a:pPr/>
              <a:t>08.03.2021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DD1CB7B-6FB4-44E6-BB73-A9004A8B78C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Metin Yer Tutucusu"/>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tr-TR" smtClean="0"/>
              <a:t>Asıl metin stillerini düzenlemek için tıklatın</a:t>
            </a:r>
          </a:p>
        </p:txBody>
      </p:sp>
      <p:sp>
        <p:nvSpPr>
          <p:cNvPr id="6" name="5 İçerik Yer Tutucusu"/>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5B972491-546A-4A51-920D-7E9481B09805}" type="datetimeFigureOut">
              <a:rPr lang="tr-TR" smtClean="0"/>
              <a:pPr/>
              <a:t>08.03.2021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DD1CB7B-6FB4-44E6-BB73-A9004A8B78C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5B972491-546A-4A51-920D-7E9481B09805}" type="datetimeFigureOut">
              <a:rPr lang="tr-TR" smtClean="0"/>
              <a:pPr/>
              <a:t>08.03.2021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DD1CB7B-6FB4-44E6-BB73-A9004A8B78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B972491-546A-4A51-920D-7E9481B09805}" type="datetimeFigureOut">
              <a:rPr lang="tr-TR" smtClean="0"/>
              <a:pPr/>
              <a:t>08.03.2021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DD1CB7B-6FB4-44E6-BB73-A9004A8B78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Metin Yer Tutucusu"/>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5B972491-546A-4A51-920D-7E9481B09805}" type="datetimeFigureOut">
              <a:rPr lang="tr-TR" smtClean="0"/>
              <a:pPr/>
              <a:t>08.03.2021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DD1CB7B-6FB4-44E6-BB73-A9004A8B78CE}" type="slidenum">
              <a:rPr lang="tr-TR" smtClean="0"/>
              <a:pPr/>
              <a:t>‹#›</a:t>
            </a:fld>
            <a:endParaRPr lang="tr-TR"/>
          </a:p>
        </p:txBody>
      </p:sp>
      <p:sp>
        <p:nvSpPr>
          <p:cNvPr id="12" name="11 Dikdörtgen"/>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tr-TR" smtClean="0"/>
              <a:t>Asıl başlık stili için tıklatın</a:t>
            </a:r>
            <a:endParaRPr kumimoji="0" lang="en-US"/>
          </a:p>
        </p:txBody>
      </p:sp>
      <p:sp>
        <p:nvSpPr>
          <p:cNvPr id="3" name="2 Resim Yer Tutucusu"/>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164592" y="1170432"/>
            <a:ext cx="2523744" cy="201168"/>
          </a:xfrm>
        </p:spPr>
        <p:txBody>
          <a:bodyPr/>
          <a:lstStyle/>
          <a:p>
            <a:fld id="{5B972491-546A-4A51-920D-7E9481B09805}" type="datetimeFigureOut">
              <a:rPr lang="tr-TR" smtClean="0"/>
              <a:pPr/>
              <a:t>08.03.2021</a:t>
            </a:fld>
            <a:endParaRPr lang="tr-TR"/>
          </a:p>
        </p:txBody>
      </p:sp>
      <p:sp>
        <p:nvSpPr>
          <p:cNvPr id="11" name="10 Dikdörtgen"/>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Altbilgi Yer Tutucusu"/>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tr-TR"/>
          </a:p>
        </p:txBody>
      </p:sp>
      <p:sp>
        <p:nvSpPr>
          <p:cNvPr id="7" name="6 Slayt Numarası Yer Tutucusu"/>
          <p:cNvSpPr>
            <a:spLocks noGrp="1"/>
          </p:cNvSpPr>
          <p:nvPr>
            <p:ph type="sldNum" sz="quarter" idx="12"/>
          </p:nvPr>
        </p:nvSpPr>
        <p:spPr>
          <a:xfrm>
            <a:off x="8339328" y="1170432"/>
            <a:ext cx="733864" cy="201168"/>
          </a:xfrm>
        </p:spPr>
        <p:txBody>
          <a:bodyPr/>
          <a:lstStyle/>
          <a:p>
            <a:fld id="{0DD1CB7B-6FB4-44E6-BB73-A9004A8B78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Dikdörtgen"/>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Dikdörtgen"/>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Yer Tutucusu"/>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4" name="3 Veri Yer Tutucusu"/>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B972491-546A-4A51-920D-7E9481B09805}" type="datetimeFigureOut">
              <a:rPr lang="tr-TR" smtClean="0"/>
              <a:pPr/>
              <a:t>08.03.2021</a:t>
            </a:fld>
            <a:endParaRPr lang="tr-TR"/>
          </a:p>
        </p:txBody>
      </p:sp>
      <p:sp>
        <p:nvSpPr>
          <p:cNvPr id="5" name="4 Altbilgi Yer Tutucusu"/>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tr-TR"/>
          </a:p>
        </p:txBody>
      </p:sp>
      <p:sp>
        <p:nvSpPr>
          <p:cNvPr id="6" name="5 Slayt Numarası Yer Tutucusu"/>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0DD1CB7B-6FB4-44E6-BB73-A9004A8B78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857364"/>
            <a:ext cx="8101042" cy="3171836"/>
          </a:xfrm>
        </p:spPr>
        <p:txBody>
          <a:bodyPr/>
          <a:lstStyle/>
          <a:p>
            <a:pPr algn="ctr"/>
            <a:r>
              <a:rPr lang="tr-TR" dirty="0" smtClean="0"/>
              <a:t>TİCARİ İŞLETME HUKUKU</a:t>
            </a:r>
            <a:br>
              <a:rPr lang="tr-TR" dirty="0" smtClean="0"/>
            </a:br>
            <a:r>
              <a:rPr lang="tr-TR" dirty="0" smtClean="0"/>
              <a:t>6. HAFTA</a:t>
            </a:r>
            <a:br>
              <a:rPr lang="tr-TR" dirty="0" smtClean="0"/>
            </a:br>
            <a:r>
              <a:rPr lang="tr-TR" dirty="0" smtClean="0"/>
              <a:t>TACİR SIFATI, KAZANILMASI VE KAYBEDİLMESİ</a:t>
            </a:r>
            <a:endParaRPr lang="tr-TR" dirty="0"/>
          </a:p>
        </p:txBody>
      </p:sp>
      <p:sp>
        <p:nvSpPr>
          <p:cNvPr id="3" name="2 Alt Başlık"/>
          <p:cNvSpPr>
            <a:spLocks noGrp="1"/>
          </p:cNvSpPr>
          <p:nvPr>
            <p:ph type="subTitle" idx="1"/>
          </p:nvPr>
        </p:nvSpPr>
        <p:spPr>
          <a:xfrm>
            <a:off x="685800" y="1828800"/>
            <a:ext cx="8101042" cy="45719"/>
          </a:xfrm>
        </p:spPr>
        <p:txBody>
          <a:bodyPr>
            <a:normAutofit fontScale="25000" lnSpcReduction="20000"/>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lstStyle/>
          <a:p>
            <a:pPr>
              <a:buNone/>
            </a:pPr>
            <a:r>
              <a:rPr lang="tr-TR" dirty="0" smtClean="0"/>
              <a:t>	1.Ticaret Şirketleri</a:t>
            </a:r>
          </a:p>
          <a:p>
            <a:pPr algn="just">
              <a:buNone/>
            </a:pPr>
            <a:r>
              <a:rPr lang="tr-TR" dirty="0" smtClean="0"/>
              <a:t>	Tüm ticaret şirketleri tüzel kişi tacir sıfatına sahiptir. TTK m. 124/1 uyarınca kolektif, komandit, anonim, </a:t>
            </a:r>
            <a:r>
              <a:rPr lang="tr-TR" dirty="0" err="1" smtClean="0"/>
              <a:t>limited</a:t>
            </a:r>
            <a:r>
              <a:rPr lang="tr-TR" dirty="0" smtClean="0"/>
              <a:t> ve kooperatif şirketleri ticaret şirketleridir. Ticaret şirketleri tüzel kişilik kazandıkları anda tacir sıfatına da sahip olurlar.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normAutofit/>
          </a:bodyPr>
          <a:lstStyle/>
          <a:p>
            <a:pPr>
              <a:buNone/>
            </a:pPr>
            <a:r>
              <a:rPr lang="tr-TR" dirty="0" smtClean="0"/>
              <a:t>2.Ticari İşletme İşleten Dernekler</a:t>
            </a:r>
          </a:p>
          <a:p>
            <a:pPr algn="just">
              <a:buNone/>
            </a:pPr>
            <a:r>
              <a:rPr lang="tr-TR" dirty="0" smtClean="0"/>
              <a:t>	Dernekler, manevi amaçlı tüzel kişilerdir. Bu amaçlarını gerçekleştirmek üzere ticari işletme işleten dernekler tacir sayılır. Derneğin işlettiği ticari işletme ticaret siciline tescil edilir. </a:t>
            </a:r>
          </a:p>
          <a:p>
            <a:pPr algn="just">
              <a:buNone/>
            </a:pPr>
            <a:r>
              <a:rPr lang="tr-TR" dirty="0" smtClean="0"/>
              <a:t>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lstStyle/>
          <a:p>
            <a:pPr algn="just">
              <a:buNone/>
            </a:pPr>
            <a:r>
              <a:rPr lang="tr-TR" dirty="0" smtClean="0"/>
              <a:t>	Kamu yararına çalışan dernekler ise bir ticari işletmeyi doğrudan ya da kamu hukuku hükümlerine göre yönetilen ve işletilen bir tüzel kişi eliyle işletseler dahi tacir sayılmazlar. Ancak bu ticari işletmenin de ticaret siciline kaydedilmesi gerekir. </a:t>
            </a:r>
            <a:r>
              <a:rPr lang="tr-TR" u="sng" dirty="0" smtClean="0"/>
              <a:t>Bu halde kamuya yararlı derneğin işletmesi, tüzel kişiliği olmasa da tacir sayılır. </a:t>
            </a:r>
            <a:endParaRPr lang="tr-TR" u="sn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lstStyle/>
          <a:p>
            <a:pPr>
              <a:buNone/>
            </a:pPr>
            <a:r>
              <a:rPr lang="tr-TR" dirty="0" smtClean="0"/>
              <a:t>	3.Ticari İşletme İşleten Vakıflar</a:t>
            </a:r>
          </a:p>
          <a:p>
            <a:pPr algn="just">
              <a:buNone/>
            </a:pPr>
            <a:r>
              <a:rPr lang="tr-TR" dirty="0" smtClean="0"/>
              <a:t>	Vakıflar da manevi amaçlı tüzel kişilerdir ve bu manevi amaçlarını gerçekleştirmek üzere ticari işletme işletirlerse tacir sayılırlar. Vakfın işlettiği bu ticari işletmenin de ticaret siciline kaydedilmesi gerekir.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lstStyle/>
          <a:p>
            <a:pPr algn="just">
              <a:buNone/>
            </a:pPr>
            <a:r>
              <a:rPr lang="tr-TR" dirty="0" smtClean="0"/>
              <a:t>	Gelirlerinin yarısından fazlasını kamu görevi niteliğindeki işlere harcayan vakıflar yani kamuya yararlı vakıflar, ticari işletme işletseler dahi tacir sayılmazlar. </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lstStyle/>
          <a:p>
            <a:pPr>
              <a:buNone/>
            </a:pPr>
            <a:r>
              <a:rPr lang="tr-TR" dirty="0" smtClean="0"/>
              <a:t>4.Kuruluş Kanunları Gereğince Özel Hukuk Hükümlerine Göre Yönetilmek veya Ticari Şekilde İşletilmek Üzere Devlet ve Diğer Kamu Tüzel Kişileri Tarafından Kurulan Kurum ve Kuruluşlar</a:t>
            </a:r>
          </a:p>
          <a:p>
            <a:pPr>
              <a:buNone/>
            </a:pPr>
            <a:r>
              <a:rPr lang="tr-TR" dirty="0" smtClean="0"/>
              <a:t>	Bu kurum ve kuruluşlar kamu tüzel kişileri tarafından kurulmakla birlikte özel hukuk hükümlerine göre yönetildiklerinden ya da ticari şekilde işletildiklerinden tacir sayılırlar.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lstStyle/>
          <a:p>
            <a:pPr>
              <a:buNone/>
            </a:pPr>
            <a:r>
              <a:rPr lang="tr-TR" dirty="0" smtClean="0"/>
              <a:t>Kamu tüzel kişileri tarafından kurulan ve tacir sayılan kurum ve kuruluşları iki gruba ayırmak mümkündür;</a:t>
            </a:r>
          </a:p>
          <a:p>
            <a:pPr>
              <a:buNone/>
            </a:pPr>
            <a:r>
              <a:rPr lang="tr-TR" dirty="0" smtClean="0"/>
              <a:t>a.Kamu İktisadi Teşebbüsleri ile Bunlara Ait Müesseseler</a:t>
            </a:r>
          </a:p>
          <a:p>
            <a:pPr>
              <a:buNone/>
            </a:pPr>
            <a:r>
              <a:rPr lang="tr-TR" dirty="0" smtClean="0"/>
              <a:t>b.Özel Hukuk Hükümleri Uyarınca Yönetilen veya Ticari Şekilde İşletilen Diğer Kurum ve Kuruluşlar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lstStyle/>
          <a:p>
            <a:pPr>
              <a:buNone/>
            </a:pPr>
            <a:r>
              <a:rPr lang="tr-TR" dirty="0" smtClean="0"/>
              <a:t>	</a:t>
            </a:r>
            <a:r>
              <a:rPr lang="tr-TR" b="1" dirty="0" smtClean="0"/>
              <a:t>a.Kamu İktisadi Teşebbüsleri ile Bunlara Ait Müesseseler</a:t>
            </a:r>
          </a:p>
          <a:p>
            <a:pPr algn="just">
              <a:buNone/>
            </a:pPr>
            <a:r>
              <a:rPr lang="tr-TR" dirty="0" smtClean="0"/>
              <a:t>	Kamu iktisadi teşebbüsü terimi, iktisadi devlet teşekkülü ile kamu iktisadi kuruluşlarını ifade eder. </a:t>
            </a:r>
          </a:p>
          <a:p>
            <a:pPr>
              <a:buNone/>
            </a:pPr>
            <a:r>
              <a:rPr lang="tr-TR" dirty="0" smtClean="0"/>
              <a:t>	</a:t>
            </a:r>
          </a:p>
          <a:p>
            <a:pPr>
              <a:buNone/>
            </a:pP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normAutofit lnSpcReduction="10000"/>
          </a:bodyPr>
          <a:lstStyle/>
          <a:p>
            <a:pPr algn="just">
              <a:buNone/>
            </a:pPr>
            <a:r>
              <a:rPr lang="tr-TR" dirty="0" smtClean="0"/>
              <a:t>	İktisadi Devlet Teşekkülü (İDT); sermayesinin tamamı devlete ait, iktisadi alanda ticari esaslara göre faaliyet göstermek üzere kurulan KİT’lerdir. </a:t>
            </a:r>
          </a:p>
          <a:p>
            <a:pPr algn="just">
              <a:buNone/>
            </a:pPr>
            <a:r>
              <a:rPr lang="tr-TR" dirty="0" smtClean="0"/>
              <a:t>	Kamu İktisadi Kuruluşu (KİK); sermayesinin tamamı devlete ait olup, tekel niteliğindeki mal ve hizmetleri kamu yararı gözeterek üretmek ve pazarlamak üzere kurulan ve gördüğü bu kamu hizmeti nedeniyle ürettiği mal ve hizmetler imtiyaz sayılan KİT’lerdir.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lstStyle/>
          <a:p>
            <a:pPr algn="just">
              <a:buNone/>
            </a:pPr>
            <a:r>
              <a:rPr lang="tr-TR" dirty="0" smtClean="0"/>
              <a:t>	Müessese; sermayesinin tamamı bir İDT veya </a:t>
            </a:r>
            <a:r>
              <a:rPr lang="tr-TR" dirty="0" err="1" smtClean="0"/>
              <a:t>KİK’e</a:t>
            </a:r>
            <a:r>
              <a:rPr lang="tr-TR" dirty="0" smtClean="0"/>
              <a:t> ait olup, ona bağlı işletme ya da işletmeler topluluğudur. Özel hukuk hükümlerine tabi bir tüzel kişiliktir ve tacirdir. </a:t>
            </a:r>
          </a:p>
          <a:p>
            <a:pPr algn="just">
              <a:buNone/>
            </a:pPr>
            <a:r>
              <a:rPr lang="tr-TR" dirty="0" smtClean="0"/>
              <a:t>	Teşebbüs; Cumhurbaşkanınca kurulan ve özel hukuk hükümlerine tabi olan tüzel kişiliklerdir. Anonim şirket şeklinde de kurulabilirler. </a:t>
            </a:r>
          </a:p>
          <a:p>
            <a:pPr>
              <a:buNone/>
            </a:pPr>
            <a:r>
              <a:rPr lang="tr-TR" dirty="0" smtClean="0"/>
              <a:t>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TACİR SIFATI-GERÇEK KİŞİLERDE</a:t>
            </a:r>
            <a:endParaRPr lang="tr-TR" dirty="0"/>
          </a:p>
        </p:txBody>
      </p:sp>
      <p:sp>
        <p:nvSpPr>
          <p:cNvPr id="3" name="2 İçerik Yer Tutucusu"/>
          <p:cNvSpPr>
            <a:spLocks noGrp="1"/>
          </p:cNvSpPr>
          <p:nvPr>
            <p:ph idx="1"/>
          </p:nvPr>
        </p:nvSpPr>
        <p:spPr/>
        <p:txBody>
          <a:bodyPr>
            <a:normAutofit lnSpcReduction="10000"/>
          </a:bodyPr>
          <a:lstStyle/>
          <a:p>
            <a:pPr algn="just">
              <a:buNone/>
            </a:pPr>
            <a:r>
              <a:rPr lang="tr-TR" dirty="0" smtClean="0"/>
              <a:t>	TTK </a:t>
            </a:r>
            <a:r>
              <a:rPr lang="tr-TR" dirty="0" smtClean="0"/>
              <a:t>m. 12/1: Bir ticari işletmeyi kısmen de olsa kendi adına işleten kişiye tacir denir. Buna göre gerçek kişi tacir olmanın koşulları;</a:t>
            </a:r>
          </a:p>
          <a:p>
            <a:pPr marL="633222" indent="-514350">
              <a:buNone/>
            </a:pPr>
            <a:r>
              <a:rPr lang="tr-TR" dirty="0" smtClean="0"/>
              <a:t>	1.Ticari İşletmenin Mevcut Olması</a:t>
            </a:r>
          </a:p>
          <a:p>
            <a:pPr marL="633222" indent="-514350">
              <a:buNone/>
            </a:pPr>
            <a:r>
              <a:rPr lang="tr-TR" dirty="0" smtClean="0"/>
              <a:t>	2. Ticari İşletmenin Kısmen De Olsa O Kişi Adına İşletilmesi</a:t>
            </a:r>
          </a:p>
          <a:p>
            <a:pPr marL="633222" indent="-514350">
              <a:buNone/>
            </a:pPr>
            <a:endParaRPr lang="tr-TR" dirty="0" smtClean="0"/>
          </a:p>
          <a:p>
            <a:pPr marL="633222" indent="-514350" algn="just">
              <a:buNone/>
            </a:pPr>
            <a:r>
              <a:rPr lang="tr-TR" dirty="0" smtClean="0"/>
              <a:t>	</a:t>
            </a:r>
            <a:r>
              <a:rPr lang="tr-TR" b="1" i="1" dirty="0" smtClean="0"/>
              <a:t>Bu koşullar varsa, ilgili kişi, işletmesi ticaret siciline kayıtlı olmasa bile, tacir sıfatını kazanır. </a:t>
            </a:r>
            <a:endParaRPr lang="tr-TR" b="1"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lstStyle/>
          <a:p>
            <a:pPr>
              <a:buNone/>
            </a:pPr>
            <a:r>
              <a:rPr lang="tr-TR" dirty="0" smtClean="0"/>
              <a:t>	</a:t>
            </a:r>
          </a:p>
          <a:p>
            <a:pPr algn="just">
              <a:buNone/>
            </a:pPr>
            <a:r>
              <a:rPr lang="tr-TR" dirty="0" smtClean="0"/>
              <a:t>	Bağlı ortaklıklar ve iştirakler; anonim şirket olarak kurulan ve özel hukuk hükümlerine tabi olan tacirlerdir. </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b="1" dirty="0" smtClean="0"/>
              <a:t>b.Özel Hukuk Hükümleri Uyarınca Yönetilen veya Ticari Şekilde İşletilen Diğer Kurum ve Kuruluşlar</a:t>
            </a:r>
          </a:p>
          <a:p>
            <a:pPr algn="just">
              <a:buNone/>
            </a:pPr>
            <a:r>
              <a:rPr lang="tr-TR" dirty="0" smtClean="0"/>
              <a:t>	Bunlar kuruluş kanunları uyarınca özel hukuk hükümlerine göre yönetilmek veya ticari şekilde işletilmek üzere Devlet, İl Özel İdaresi, Belediye, Köy gibi kamu tüzel kişileri tarafından kurulan kurum ve kuruluşlardır</a:t>
            </a:r>
            <a:r>
              <a:rPr lang="tr-TR" dirty="0" smtClean="0"/>
              <a:t>.</a:t>
            </a:r>
          </a:p>
          <a:p>
            <a:pPr algn="just">
              <a:buNone/>
            </a:pPr>
            <a:r>
              <a:rPr lang="tr-TR" dirty="0" smtClean="0"/>
              <a:t>	Örnek;TÜBİTAK, Türk Patent ve Marka Kurumu</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TACİR SIFATINDA ÖZEL DURUMLAR</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HAKİM TEŞEBBÜS</a:t>
            </a:r>
          </a:p>
          <a:p>
            <a:pPr algn="just">
              <a:buNone/>
            </a:pPr>
            <a:r>
              <a:rPr lang="tr-TR" dirty="0" smtClean="0"/>
              <a:t>	Teşebbüs, tacir sıfatına sahip olsun olmasın gerçek kişileri, özel hukuka ya da kamu hukukuna göre kurulmuş tüzel kişileri ve hatta tüzel kişiliğe dahi sahip olmayan oluşumları ifade etmektedir. Şirketler topluluğunda bir teşebbüsün de hakim durumda olması mümkündür.  TTK m. 195/5’de hakim teşebbüsün tacir sayılacağı belirtilmiştir. </a:t>
            </a:r>
          </a:p>
          <a:p>
            <a:pPr>
              <a:buNone/>
            </a:pPr>
            <a:endParaRPr lang="tr-TR" dirty="0" smtClean="0"/>
          </a:p>
          <a:p>
            <a:pPr>
              <a:buNone/>
            </a:pP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TACİR SIFATINDA ÖZEL DURUMLAR</a:t>
            </a:r>
            <a:endParaRPr lang="tr-TR" dirty="0"/>
          </a:p>
        </p:txBody>
      </p:sp>
      <p:sp>
        <p:nvSpPr>
          <p:cNvPr id="3" name="2 İçerik Yer Tutucusu"/>
          <p:cNvSpPr>
            <a:spLocks noGrp="1"/>
          </p:cNvSpPr>
          <p:nvPr>
            <p:ph idx="1"/>
          </p:nvPr>
        </p:nvSpPr>
        <p:spPr/>
        <p:txBody>
          <a:bodyPr>
            <a:normAutofit lnSpcReduction="10000"/>
          </a:bodyPr>
          <a:lstStyle/>
          <a:p>
            <a:pPr algn="ctr">
              <a:buNone/>
            </a:pPr>
            <a:r>
              <a:rPr lang="tr-TR" dirty="0" smtClean="0"/>
              <a:t>DONATMA İŞTİRAKİ</a:t>
            </a:r>
          </a:p>
          <a:p>
            <a:pPr algn="just">
              <a:buNone/>
            </a:pPr>
            <a:r>
              <a:rPr lang="tr-TR" dirty="0" smtClean="0"/>
              <a:t>	Donatma iştiraki, birden fazla kişinin paylı mülkiyet şeklinde maliki oldukları bir gemiyi menfaat elde etmek amacıyla aralarında yaptıkları sözleşme uyarınca tümünün ad ve hesabına suda kullanmalarıdır. Tüzel kişiliği yoktur ancak TTK m. 17 uyarınca </a:t>
            </a:r>
            <a:r>
              <a:rPr lang="tr-TR" u="sng" dirty="0" smtClean="0"/>
              <a:t>tacirlere ilişkin hükümler</a:t>
            </a:r>
            <a:r>
              <a:rPr lang="tr-TR" dirty="0" smtClean="0"/>
              <a:t> donatma iştirakine de aynen uygulanır. Donatma iştiraki hem ticaret siciline hem gemi siciline tescil edilir. </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TACİR SIFATININ KAYBI</a:t>
            </a:r>
            <a:endParaRPr lang="tr-TR" dirty="0"/>
          </a:p>
        </p:txBody>
      </p:sp>
      <p:sp>
        <p:nvSpPr>
          <p:cNvPr id="3" name="2 İçerik Yer Tutucusu"/>
          <p:cNvSpPr>
            <a:spLocks noGrp="1"/>
          </p:cNvSpPr>
          <p:nvPr>
            <p:ph idx="1"/>
          </p:nvPr>
        </p:nvSpPr>
        <p:spPr/>
        <p:txBody>
          <a:bodyPr>
            <a:normAutofit fontScale="92500" lnSpcReduction="10000"/>
          </a:bodyPr>
          <a:lstStyle/>
          <a:p>
            <a:pPr algn="just">
              <a:buNone/>
            </a:pPr>
            <a:r>
              <a:rPr lang="tr-TR" dirty="0" smtClean="0"/>
              <a:t>-Gerçek kişilerin tacir sıfatı, ticaretin terk edilmesiyle sona erer. Ticaretin terk edilmesi, ticari işletmenin kapatılması ya da ticari işletmenin o kişi adına işletilmesine son verilmesi halinde söz konusudur. </a:t>
            </a:r>
          </a:p>
          <a:p>
            <a:pPr algn="just">
              <a:buNone/>
            </a:pPr>
            <a:r>
              <a:rPr lang="tr-TR" dirty="0" smtClean="0"/>
              <a:t>-Ticaret siciline kayıtlı tacir, ticareti terk ettiğini ve tacir sıfatının son bulduğunu ticaret siciline bildirerek kaydın terkin edilmesini talep etmelidir. Aksi halde tacir sıfatının son bulduğu </a:t>
            </a:r>
            <a:r>
              <a:rPr lang="tr-TR" dirty="0" err="1" smtClean="0"/>
              <a:t>iyiniyetli</a:t>
            </a:r>
            <a:r>
              <a:rPr lang="tr-TR" dirty="0" smtClean="0"/>
              <a:t> üçüncü kişilere karşı ileri sürülemez.</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TACİR SIFATININ KAYBI</a:t>
            </a:r>
            <a:endParaRPr lang="tr-TR" dirty="0"/>
          </a:p>
        </p:txBody>
      </p:sp>
      <p:sp>
        <p:nvSpPr>
          <p:cNvPr id="3" name="2 İçerik Yer Tutucusu"/>
          <p:cNvSpPr>
            <a:spLocks noGrp="1"/>
          </p:cNvSpPr>
          <p:nvPr>
            <p:ph idx="1"/>
          </p:nvPr>
        </p:nvSpPr>
        <p:spPr/>
        <p:txBody>
          <a:bodyPr/>
          <a:lstStyle/>
          <a:p>
            <a:pPr algn="just">
              <a:buNone/>
            </a:pPr>
            <a:r>
              <a:rPr lang="tr-TR" dirty="0" smtClean="0"/>
              <a:t>	-Ticareti terk eden tacir bu durumu 15 gün içinde ticaret siciline bildirmeli ve mal beyanında bulunmalıdır. Bu bildirimi alan sicil memuru, durumu, </a:t>
            </a:r>
            <a:r>
              <a:rPr lang="tr-TR" dirty="0" err="1" smtClean="0"/>
              <a:t>TTSG’de</a:t>
            </a:r>
            <a:r>
              <a:rPr lang="tr-TR" dirty="0" smtClean="0"/>
              <a:t> ve alacaklıların bulunduğu yerde uygun bir biçimde ilan eder. Ticareti terk eden tacir, bu ilan tarihinden itibaren 1 yıl içinde iflas yoluyla takip edilebilir. </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TACİR SIFATININ KAYBI</a:t>
            </a:r>
            <a:endParaRPr lang="tr-TR" dirty="0"/>
          </a:p>
        </p:txBody>
      </p:sp>
      <p:sp>
        <p:nvSpPr>
          <p:cNvPr id="3" name="2 İçerik Yer Tutucusu"/>
          <p:cNvSpPr>
            <a:spLocks noGrp="1"/>
          </p:cNvSpPr>
          <p:nvPr>
            <p:ph idx="1"/>
          </p:nvPr>
        </p:nvSpPr>
        <p:spPr/>
        <p:txBody>
          <a:bodyPr/>
          <a:lstStyle/>
          <a:p>
            <a:pPr algn="just">
              <a:buNone/>
            </a:pPr>
            <a:r>
              <a:rPr lang="tr-TR" dirty="0" smtClean="0"/>
              <a:t>	-Tüzel kişilerin tacir sıfatı kural olarak tüzel kişiliğin son bulmasıyla ortadan kalkar. Tüzel kişiliği sona erdiren nedenler ortaya çıktıktan sonra tasfiye süreci başlar. Tasfiye süreci tamamlandıktan sonra ticaret sicilinde terkin işleminin yapılmasıyla tüzel kişilik ortadan kalkar. Artık iflas yoluyla takip mümkün değildir.</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TACİR SIFATININ KAYBI</a:t>
            </a:r>
            <a:endParaRPr lang="tr-TR" dirty="0"/>
          </a:p>
        </p:txBody>
      </p:sp>
      <p:sp>
        <p:nvSpPr>
          <p:cNvPr id="3" name="2 İçerik Yer Tutucusu"/>
          <p:cNvSpPr>
            <a:spLocks noGrp="1"/>
          </p:cNvSpPr>
          <p:nvPr>
            <p:ph idx="1"/>
          </p:nvPr>
        </p:nvSpPr>
        <p:spPr/>
        <p:txBody>
          <a:bodyPr/>
          <a:lstStyle/>
          <a:p>
            <a:pPr algn="just">
              <a:buNone/>
            </a:pPr>
            <a:r>
              <a:rPr lang="tr-TR" dirty="0" smtClean="0"/>
              <a:t>	-Bir dernek ya da vakıf sahip olduğu ticari işletmeyi işletmekten vazgeçebilir.  Bu durumda dernek ya da vakfın tüzel kişiliği sona ermez ancak tacir sıfatı ortadan kalkar. Bu durumda tüzel kişiliğini koruyan dernek ya da vakıf, ticari terk eden tacir olarak, durumun ilanından itibaren bir yıl daha iflas yoluyla takip olunabilir. </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TACİR SIFATININ KAYBI</a:t>
            </a:r>
            <a:endParaRPr lang="tr-TR" dirty="0"/>
          </a:p>
        </p:txBody>
      </p:sp>
      <p:sp>
        <p:nvSpPr>
          <p:cNvPr id="3" name="2 İçerik Yer Tutucusu"/>
          <p:cNvSpPr>
            <a:spLocks noGrp="1"/>
          </p:cNvSpPr>
          <p:nvPr>
            <p:ph idx="1"/>
          </p:nvPr>
        </p:nvSpPr>
        <p:spPr/>
        <p:txBody>
          <a:bodyPr/>
          <a:lstStyle/>
          <a:p>
            <a:pPr algn="just">
              <a:buNone/>
            </a:pPr>
            <a:r>
              <a:rPr lang="tr-TR" dirty="0" smtClean="0"/>
              <a:t>	-Donatma iştirakini sona erdiren sebepler ortaya çıktığında tasfiye süreci başlar. Tasfiye süreci tamamlanınca artık donatma iştirakine tacirlere ilişkin hükümler uygulanmaz. Tasfiye süreci bittikten sonra donatma iştirakinin ticaret sicilinden kaydı terkin edilir ve artık iflas yoluyla takip edilmesi mümkün değildir.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TACİR SIFATI-GERÇEK KİŞİLERDE</a:t>
            </a:r>
            <a:endParaRPr lang="tr-TR" dirty="0"/>
          </a:p>
        </p:txBody>
      </p:sp>
      <p:sp>
        <p:nvSpPr>
          <p:cNvPr id="3" name="2 İçerik Yer Tutucusu"/>
          <p:cNvSpPr>
            <a:spLocks noGrp="1"/>
          </p:cNvSpPr>
          <p:nvPr>
            <p:ph idx="1"/>
          </p:nvPr>
        </p:nvSpPr>
        <p:spPr/>
        <p:txBody>
          <a:bodyPr/>
          <a:lstStyle/>
          <a:p>
            <a:pPr marL="633222" indent="-514350">
              <a:buNone/>
            </a:pPr>
            <a:r>
              <a:rPr lang="tr-TR" dirty="0" smtClean="0"/>
              <a:t>	1.Ticari İşletmenin Mevcut Olması</a:t>
            </a:r>
          </a:p>
          <a:p>
            <a:pPr marL="633222" indent="-514350">
              <a:buNone/>
            </a:pPr>
            <a:r>
              <a:rPr lang="tr-TR" dirty="0" smtClean="0"/>
              <a:t>	Bir ticari işletmeden söz edebilmek için TTK m. 11/1’deki unsurların varlığı aranır. </a:t>
            </a:r>
          </a:p>
          <a:p>
            <a:pPr marL="633222" indent="-514350">
              <a:buNone/>
            </a:pPr>
            <a:r>
              <a:rPr lang="tr-TR" dirty="0" smtClean="0"/>
              <a:t>	Bir ticari işletme olmasa bile, ticari işletme açmışçasına işlemlerde bulunan kişi </a:t>
            </a:r>
            <a:r>
              <a:rPr lang="tr-TR" dirty="0" err="1" smtClean="0"/>
              <a:t>iyiniyetli</a:t>
            </a:r>
            <a:r>
              <a:rPr lang="tr-TR" dirty="0" smtClean="0"/>
              <a:t> üçüncü kişilere karşı </a:t>
            </a:r>
            <a:r>
              <a:rPr lang="tr-TR" u="sng" dirty="0" smtClean="0"/>
              <a:t>tacir gibi sorumlu </a:t>
            </a:r>
            <a:r>
              <a:rPr lang="tr-TR" dirty="0" smtClean="0"/>
              <a:t>olur. (TTK m. 12/3)</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TACİR SIFATI-GERÇEK KİŞİLERDE</a:t>
            </a:r>
            <a:endParaRPr lang="tr-TR" dirty="0"/>
          </a:p>
        </p:txBody>
      </p:sp>
      <p:sp>
        <p:nvSpPr>
          <p:cNvPr id="3" name="2 İçerik Yer Tutucusu"/>
          <p:cNvSpPr>
            <a:spLocks noGrp="1"/>
          </p:cNvSpPr>
          <p:nvPr>
            <p:ph idx="1"/>
          </p:nvPr>
        </p:nvSpPr>
        <p:spPr/>
        <p:txBody>
          <a:bodyPr/>
          <a:lstStyle/>
          <a:p>
            <a:pPr>
              <a:buNone/>
            </a:pPr>
            <a:r>
              <a:rPr lang="tr-TR" dirty="0" smtClean="0"/>
              <a:t>2.Ticari İşletmenin Kısmen De Olsa O Kişi Adına İşletilmesi</a:t>
            </a:r>
          </a:p>
          <a:p>
            <a:pPr>
              <a:buNone/>
            </a:pPr>
            <a:r>
              <a:rPr lang="tr-TR" dirty="0" smtClean="0"/>
              <a:t>Tacir sıfatının doğabilmesi için, kişinin müşteri çevresiyle ilişki kurması ve ticari işletmeyi ilgilendiren işlemlere başlamış olması gerekir. </a:t>
            </a:r>
          </a:p>
          <a:p>
            <a:pPr>
              <a:buNone/>
            </a:pPr>
            <a:r>
              <a:rPr lang="tr-TR" dirty="0" smtClean="0"/>
              <a:t>Ticari işletme kimin adına işletiliyorsa, o kişi tacirdir. Ticari işletmenin kısmen de olsa o kişi adına işletilmesi yeterlidir. İşletmenin kimin hesabına işletildiği önemli değildir.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TACİR SIFATI-GERÇEK KİŞİLERDE</a:t>
            </a:r>
            <a:endParaRPr lang="tr-TR" dirty="0"/>
          </a:p>
        </p:txBody>
      </p:sp>
      <p:sp>
        <p:nvSpPr>
          <p:cNvPr id="3" name="2 İçerik Yer Tutucusu"/>
          <p:cNvSpPr>
            <a:spLocks noGrp="1"/>
          </p:cNvSpPr>
          <p:nvPr>
            <p:ph idx="1"/>
          </p:nvPr>
        </p:nvSpPr>
        <p:spPr/>
        <p:txBody>
          <a:bodyPr/>
          <a:lstStyle/>
          <a:p>
            <a:pPr algn="just">
              <a:buNone/>
            </a:pPr>
            <a:r>
              <a:rPr lang="tr-TR" dirty="0" smtClean="0"/>
              <a:t>	Sahip oldukları bir ticari işletmeyi yasal temsilcileri aracılığıyla işleten küçük ve kısıtlılar da tacir sayılır. Ancak tacirler hakkında öngörülen cezai müeyyideler, yasal temsilci hakkında uygulanır. </a:t>
            </a:r>
          </a:p>
          <a:p>
            <a:pPr algn="just">
              <a:buNone/>
            </a:pPr>
            <a:r>
              <a:rPr lang="tr-TR" dirty="0" smtClean="0"/>
              <a:t>	Bir küçük ya da kısıtlı yasal temsilcisi bulunmadan, yani izinsiz şekilde ticari işletme işletiyorsa tacir sayılmamalıdır.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TACİR SIFATI-GERÇEK KİŞİLERDE</a:t>
            </a:r>
            <a:endParaRPr lang="tr-TR" dirty="0"/>
          </a:p>
        </p:txBody>
      </p:sp>
      <p:sp>
        <p:nvSpPr>
          <p:cNvPr id="3" name="2 İçerik Yer Tutucusu"/>
          <p:cNvSpPr>
            <a:spLocks noGrp="1"/>
          </p:cNvSpPr>
          <p:nvPr>
            <p:ph idx="1"/>
          </p:nvPr>
        </p:nvSpPr>
        <p:spPr/>
        <p:txBody>
          <a:bodyPr/>
          <a:lstStyle/>
          <a:p>
            <a:pPr algn="just">
              <a:buNone/>
            </a:pPr>
            <a:r>
              <a:rPr lang="tr-TR" dirty="0" smtClean="0"/>
              <a:t>	Bir </a:t>
            </a:r>
            <a:r>
              <a:rPr lang="tr-TR" dirty="0" smtClean="0"/>
              <a:t>ticari işletmeyi kurup açtığını sirküler, gazete, radyo, televizyon ve diğer ilan araçlarıyla halka bildirmiş veya işletmesini ticaret siciline kaydettirerek durumu ilan etmiş olan kimse fiilen işletmeye başlamamış bile olsa </a:t>
            </a:r>
            <a:r>
              <a:rPr lang="tr-TR" u="sng" dirty="0" smtClean="0"/>
              <a:t>tacir sayılır</a:t>
            </a:r>
            <a:r>
              <a:rPr lang="tr-TR" dirty="0" smtClean="0"/>
              <a:t>.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TACİR SIFATI-GERÇEK KİŞİLERDE</a:t>
            </a:r>
            <a:endParaRPr lang="tr-TR" dirty="0"/>
          </a:p>
        </p:txBody>
      </p:sp>
      <p:sp>
        <p:nvSpPr>
          <p:cNvPr id="3" name="2 İçerik Yer Tutucusu"/>
          <p:cNvSpPr>
            <a:spLocks noGrp="1"/>
          </p:cNvSpPr>
          <p:nvPr>
            <p:ph idx="1"/>
          </p:nvPr>
        </p:nvSpPr>
        <p:spPr/>
        <p:txBody>
          <a:bodyPr/>
          <a:lstStyle/>
          <a:p>
            <a:pPr algn="ctr">
              <a:buNone/>
            </a:pPr>
            <a:r>
              <a:rPr lang="tr-TR" dirty="0" smtClean="0"/>
              <a:t>TİCARET YAPMASI YASAKLANMIŞ KİŞİLERİN TACİR SIFATI</a:t>
            </a:r>
          </a:p>
          <a:p>
            <a:pPr algn="just">
              <a:buNone/>
            </a:pPr>
            <a:r>
              <a:rPr lang="tr-TR" dirty="0" smtClean="0"/>
              <a:t>	Kişisel durumu, yaptığı işlerin niteliği veya meslek ve görevleri itibariyle kanuni ya da </a:t>
            </a:r>
            <a:r>
              <a:rPr lang="tr-TR" dirty="0" err="1" smtClean="0"/>
              <a:t>kazai</a:t>
            </a:r>
            <a:r>
              <a:rPr lang="tr-TR" dirty="0" smtClean="0"/>
              <a:t> bir yasağa aykırı olarak veya başka bir kişinin veya resmi bir makamın iznine gerek olup da, bu izni ya da onayı almadan ticari işletme işleten kişi de </a:t>
            </a:r>
            <a:r>
              <a:rPr lang="tr-TR" u="sng" dirty="0" smtClean="0"/>
              <a:t>tacir sayılır. </a:t>
            </a:r>
            <a:endParaRPr lang="tr-TR" u="sn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lstStyle/>
          <a:p>
            <a:pPr algn="just">
              <a:buNone/>
            </a:pPr>
            <a:r>
              <a:rPr lang="tr-TR" dirty="0" smtClean="0"/>
              <a:t>	Ticaret şirketleriyle, amacına varmak için ticari bir işletme işleten vakıflar, dernekler ve kendi kuruluş kanunları gereğince özel hukuk hükümlerine göre yönetilmek veya ticari şekilde işletilmek üzere Devlet, il özel idaresi, belediye ve köy ile diğer kamu tüzel kişileri tarafından kurulan kurum ve kuruluşlar da tacir sayılırlar.(TTK m. 16/1)</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TACİR SIFATI-TÜZEL KİŞİLERDE</a:t>
            </a:r>
            <a:endParaRPr lang="tr-TR" dirty="0"/>
          </a:p>
        </p:txBody>
      </p:sp>
      <p:sp>
        <p:nvSpPr>
          <p:cNvPr id="3" name="2 İçerik Yer Tutucusu"/>
          <p:cNvSpPr>
            <a:spLocks noGrp="1"/>
          </p:cNvSpPr>
          <p:nvPr>
            <p:ph idx="1"/>
          </p:nvPr>
        </p:nvSpPr>
        <p:spPr/>
        <p:txBody>
          <a:bodyPr/>
          <a:lstStyle/>
          <a:p>
            <a:pPr algn="just">
              <a:buNone/>
            </a:pPr>
            <a:r>
              <a:rPr lang="tr-TR" dirty="0" smtClean="0"/>
              <a:t>	Devlet, il özel idaresi, belediye ve köy ile diğer kamu tüzel kişileri ile kamu yararına çalışan dernekler ve gelirinin yarısından fazlasını kamu görevi niteliğindeki işlere harcayan vakıflar, bir ticari işletmeyi, ister doğrudan doğruya ister kamu hukuku hükümlerine göre yönetilen ve işletilen bir tüzel kişi eliyle işletsinler, kendileri tacir sayılmazlar. (TTK m. 16/2)</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ül">
  <a:themeElements>
    <a:clrScheme name="Modü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ül">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ü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461</TotalTime>
  <Words>284</Words>
  <Application>Microsoft Office PowerPoint</Application>
  <PresentationFormat>Ekran Gösterisi (4:3)</PresentationFormat>
  <Paragraphs>84</Paragraphs>
  <Slides>28</Slides>
  <Notes>1</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Modül</vt:lpstr>
      <vt:lpstr>TİCARİ İŞLETME HUKUKU 6. HAFTA TACİR SIFATI, KAZANILMASI VE KAYBEDİLMESİ</vt:lpstr>
      <vt:lpstr>TACİR SIFATI-GERÇEK KİŞİLERDE</vt:lpstr>
      <vt:lpstr>TACİR SIFATI-GERÇEK KİŞİLERDE</vt:lpstr>
      <vt:lpstr>TACİR SIFATI-GERÇEK KİŞİLERDE</vt:lpstr>
      <vt:lpstr>TACİR SIFATI-GERÇEK KİŞİLERDE</vt:lpstr>
      <vt:lpstr>TACİR SIFATI-GERÇEK KİŞİLERDE</vt:lpstr>
      <vt:lpstr>TACİR SIFATI-GERÇEK KİŞİLERDE</vt:lpstr>
      <vt:lpstr>TACİR SIFATI-TÜZEL KİŞİLERDE</vt:lpstr>
      <vt:lpstr>TACİR SIFATI-TÜZEL KİŞİLERDE</vt:lpstr>
      <vt:lpstr>TACİR SIFATI-TÜZEL KİŞİLERDE</vt:lpstr>
      <vt:lpstr>TACİR SIFATI-TÜZEL KİŞİLERDE</vt:lpstr>
      <vt:lpstr>TACİR SIFATI-TÜZEL KİŞİLERDE</vt:lpstr>
      <vt:lpstr>TACİR SIFATI-TÜZEL KİŞİLERDE</vt:lpstr>
      <vt:lpstr>TACİR SIFATI-TÜZEL KİŞİLERDE</vt:lpstr>
      <vt:lpstr>TACİR SIFATI-TÜZEL KİŞİLERDE</vt:lpstr>
      <vt:lpstr>TACİR SIFATI-TÜZEL KİŞİLERDE</vt:lpstr>
      <vt:lpstr>TACİR SIFATI-TÜZEL KİŞİLERDE</vt:lpstr>
      <vt:lpstr>TACİR SIFATI-TÜZEL KİŞİLERDE</vt:lpstr>
      <vt:lpstr>TACİR SIFATI-TÜZEL KİŞİLERDE</vt:lpstr>
      <vt:lpstr>TACİR SIFATI-TÜZEL KİŞİLERDE</vt:lpstr>
      <vt:lpstr>TACİR SIFATI-TÜZEL KİŞİLERDE</vt:lpstr>
      <vt:lpstr>TACİR SIFATINDA ÖZEL DURUMLAR</vt:lpstr>
      <vt:lpstr>TACİR SIFATINDA ÖZEL DURUMLAR</vt:lpstr>
      <vt:lpstr>TACİR SIFATININ KAYBI</vt:lpstr>
      <vt:lpstr>TACİR SIFATININ KAYBI</vt:lpstr>
      <vt:lpstr>TACİR SIFATININ KAYBI</vt:lpstr>
      <vt:lpstr>TACİR SIFATININ KAYBI</vt:lpstr>
      <vt:lpstr>TACİR SIFATININ KAYBI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Cem</dc:creator>
  <cp:lastModifiedBy>Cem</cp:lastModifiedBy>
  <cp:revision>37</cp:revision>
  <dcterms:created xsi:type="dcterms:W3CDTF">2020-11-11T10:50:46Z</dcterms:created>
  <dcterms:modified xsi:type="dcterms:W3CDTF">2021-03-08T13:12:43Z</dcterms:modified>
</cp:coreProperties>
</file>