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369"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2" r:id="rId30"/>
    <p:sldId id="353" r:id="rId31"/>
    <p:sldId id="354" r:id="rId32"/>
    <p:sldId id="355" r:id="rId33"/>
    <p:sldId id="357" r:id="rId34"/>
    <p:sldId id="356" r:id="rId35"/>
    <p:sldId id="358" r:id="rId36"/>
    <p:sldId id="359" r:id="rId37"/>
    <p:sldId id="360" r:id="rId38"/>
    <p:sldId id="361" r:id="rId39"/>
    <p:sldId id="362" r:id="rId40"/>
    <p:sldId id="363" r:id="rId41"/>
    <p:sldId id="364" r:id="rId42"/>
    <p:sldId id="365"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34" autoAdjust="0"/>
  </p:normalViewPr>
  <p:slideViewPr>
    <p:cSldViewPr>
      <p:cViewPr varScale="1">
        <p:scale>
          <a:sx n="110" d="100"/>
          <a:sy n="110" d="100"/>
        </p:scale>
        <p:origin x="1680" y="176"/>
      </p:cViewPr>
      <p:guideLst>
        <p:guide orient="horz" pos="2160"/>
        <p:guide pos="2880"/>
      </p:guideLst>
    </p:cSldViewPr>
  </p:slideViewPr>
  <p:notesTextViewPr>
    <p:cViewPr>
      <p:scale>
        <a:sx n="100" d="100"/>
        <a:sy n="100" d="100"/>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550D3-87B5-44EE-B450-193DB73C9E84}" type="datetimeFigureOut">
              <a:rPr lang="tr-TR" smtClean="0"/>
              <a:pPr/>
              <a:t>1.10.2021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9B0EA-7103-4CFD-BA93-72A8EBAC5E2F}" type="slidenum">
              <a:rPr lang="tr-TR" smtClean="0"/>
              <a:pPr/>
              <a:t>‹#›</a:t>
            </a:fld>
            <a:endParaRPr lang="tr-TR"/>
          </a:p>
        </p:txBody>
      </p:sp>
    </p:spTree>
    <p:extLst>
      <p:ext uri="{BB962C8B-B14F-4D97-AF65-F5344CB8AC3E}">
        <p14:creationId xmlns:p14="http://schemas.microsoft.com/office/powerpoint/2010/main" val="33021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32</a:t>
            </a:fld>
            <a:endParaRPr lang="tr-TR"/>
          </a:p>
        </p:txBody>
      </p:sp>
    </p:spTree>
    <p:extLst>
      <p:ext uri="{BB962C8B-B14F-4D97-AF65-F5344CB8AC3E}">
        <p14:creationId xmlns:p14="http://schemas.microsoft.com/office/powerpoint/2010/main" val="170408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4044D013-340B-4B4D-A10A-DEC7F6FCD4EA}"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86B17DD-0D56-4699-B996-FAC99302D61E}"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D1F74CA-9674-4B77-9C47-5AAC434B4FDF}"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04E7B87-85DE-47C5-A9FE-815754F8C7BA}"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8A8FA2FE-D521-4F01-94AF-F34E04DD3499}" type="datetime1">
              <a:rPr lang="tr-TR" smtClean="0"/>
              <a:pPr/>
              <a:t>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022594C2-2396-48B5-98A5-66FECB6262FF}" type="datetime1">
              <a:rPr lang="tr-TR" smtClean="0"/>
              <a:pPr/>
              <a:t>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AD17660-4F4E-4536-B919-81414701759A}" type="datetime1">
              <a:rPr lang="tr-TR" smtClean="0"/>
              <a:pPr/>
              <a:t>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CD8EDB6B-0A56-4433-B95E-E3F1A595829D}" type="datetime1">
              <a:rPr lang="tr-TR" smtClean="0"/>
              <a:pPr/>
              <a:t>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8FA84AE-E80B-428C-A2E5-00761EB61186}" type="datetime1">
              <a:rPr lang="tr-TR" smtClean="0"/>
              <a:pPr/>
              <a:t>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74A0B9E-C731-4B72-A177-2AF27C06257A}" type="datetime1">
              <a:rPr lang="tr-TR" smtClean="0"/>
              <a:pPr/>
              <a:t>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19321CD-F4BF-442A-8649-31DA08D1AF17}" type="datetime1">
              <a:rPr lang="tr-TR" smtClean="0"/>
              <a:pPr/>
              <a:t>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67E0-C5DB-450F-AA48-E5CB308D78A2}" type="datetime1">
              <a:rPr lang="tr-TR" smtClean="0"/>
              <a:pPr/>
              <a:t>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3136319"/>
            <a:ext cx="9144000" cy="2092881"/>
          </a:xfrm>
          <a:prstGeom prst="rect">
            <a:avLst/>
          </a:prstGeom>
        </p:spPr>
        <p:txBody>
          <a:bodyPr wrap="square">
            <a:spAutoFit/>
          </a:bodyPr>
          <a:lstStyle/>
          <a:p>
            <a:pPr algn="ctr"/>
            <a:r>
              <a:rPr lang="tr-TR" sz="2800" b="1" dirty="0">
                <a:solidFill>
                  <a:srgbClr val="FF0000"/>
                </a:solidFill>
                <a:latin typeface="Arial" pitchFamily="34" charset="0"/>
                <a:cs typeface="Arial" pitchFamily="34" charset="0"/>
              </a:rPr>
              <a:t>Türk İnkılâbı’nın Hazırlık Dönemi ve </a:t>
            </a:r>
          </a:p>
          <a:p>
            <a:pPr algn="ctr"/>
            <a:r>
              <a:rPr lang="tr-TR" sz="2800" b="1" dirty="0">
                <a:solidFill>
                  <a:srgbClr val="FF0000"/>
                </a:solidFill>
                <a:latin typeface="Arial" pitchFamily="34" charset="0"/>
                <a:cs typeface="Arial" pitchFamily="34" charset="0"/>
              </a:rPr>
              <a:t>Türk İstiklâl Savaşı</a:t>
            </a:r>
          </a:p>
          <a:p>
            <a:pPr algn="ctr"/>
            <a:endParaRPr lang="tr-TR" sz="2000" b="1" dirty="0">
              <a:solidFill>
                <a:srgbClr val="FF0000"/>
              </a:solidFill>
              <a:latin typeface="Arial" pitchFamily="34" charset="0"/>
              <a:cs typeface="Arial" pitchFamily="34" charset="0"/>
            </a:endParaRPr>
          </a:p>
          <a:p>
            <a:pPr algn="ctr"/>
            <a:r>
              <a:rPr lang="tr-TR" sz="2600" b="1" dirty="0">
                <a:solidFill>
                  <a:schemeClr val="accent6">
                    <a:lumMod val="75000"/>
                  </a:schemeClr>
                </a:solidFill>
                <a:latin typeface="Arial" pitchFamily="34" charset="0"/>
                <a:cs typeface="Arial" pitchFamily="34" charset="0"/>
              </a:rPr>
              <a:t>(-Osmanlı İmparatorluğu'nun Parçalanması)</a:t>
            </a:r>
            <a:endParaRPr lang="tr-TR" sz="2600" dirty="0">
              <a:solidFill>
                <a:schemeClr val="accent6">
                  <a:lumMod val="75000"/>
                </a:schemeClr>
              </a:solidFill>
              <a:latin typeface="Arial" pitchFamily="34" charset="0"/>
              <a:cs typeface="Arial" pitchFamily="34" charset="0"/>
            </a:endParaRPr>
          </a:p>
          <a:p>
            <a:pPr algn="ctr"/>
            <a:endParaRPr lang="tr-TR" sz="2800" dirty="0">
              <a:solidFill>
                <a:srgbClr val="FF0000"/>
              </a:solidFill>
              <a:latin typeface="Arial" pitchFamily="34" charset="0"/>
              <a:cs typeface="Arial" pitchFamily="34" charset="0"/>
            </a:endParaRPr>
          </a:p>
        </p:txBody>
      </p:sp>
      <p:sp>
        <p:nvSpPr>
          <p:cNvPr id="5" name="AutoShape 5"/>
          <p:cNvSpPr>
            <a:spLocks noGrp="1" noChangeArrowheads="1"/>
          </p:cNvSpPr>
          <p:nvPr>
            <p:ph type="subTitle" idx="1"/>
          </p:nvPr>
        </p:nvSpPr>
        <p:spPr bwMode="auto">
          <a:xfrm>
            <a:off x="605580" y="692696"/>
            <a:ext cx="7992888" cy="2088232"/>
          </a:xfrm>
          <a:prstGeom prst="ribbon">
            <a:avLst>
              <a:gd name="adj1" fmla="val 10963"/>
              <a:gd name="adj2" fmla="val 71750"/>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b="1" dirty="0">
                <a:solidFill>
                  <a:srgbClr val="FF0000"/>
                </a:solidFill>
                <a:latin typeface="Arial" pitchFamily="34" charset="0"/>
                <a:cs typeface="Arial" pitchFamily="34" charset="0"/>
              </a:rPr>
              <a:t>ATATÜRK İLKELERİ </a:t>
            </a:r>
          </a:p>
          <a:p>
            <a:r>
              <a:rPr lang="tr-TR" sz="2800" b="1" dirty="0">
                <a:solidFill>
                  <a:srgbClr val="FF0000"/>
                </a:solidFill>
                <a:latin typeface="Arial" pitchFamily="34" charset="0"/>
                <a:cs typeface="Arial" pitchFamily="34" charset="0"/>
              </a:rPr>
              <a:t>VE</a:t>
            </a:r>
          </a:p>
          <a:p>
            <a:r>
              <a:rPr lang="tr-TR" sz="2800" b="1" dirty="0">
                <a:solidFill>
                  <a:srgbClr val="FF0000"/>
                </a:solidFill>
                <a:latin typeface="Arial" pitchFamily="34" charset="0"/>
                <a:cs typeface="Arial" pitchFamily="34" charset="0"/>
              </a:rPr>
              <a:t> İNKILÂP TARİHİ I</a:t>
            </a:r>
            <a:endParaRPr lang="tr-TR" sz="2800" dirty="0">
              <a:solidFill>
                <a:srgbClr val="FF0000"/>
              </a:solidFill>
              <a:latin typeface="Arial" pitchFamily="34" charset="0"/>
              <a:cs typeface="Arial" pitchFamily="34" charset="0"/>
            </a:endParaRPr>
          </a:p>
        </p:txBody>
      </p:sp>
      <p:sp>
        <p:nvSpPr>
          <p:cNvPr id="6" name="Dikdörtgen 5"/>
          <p:cNvSpPr/>
          <p:nvPr/>
        </p:nvSpPr>
        <p:spPr>
          <a:xfrm>
            <a:off x="5148064" y="5589240"/>
            <a:ext cx="3616951" cy="707886"/>
          </a:xfrm>
          <a:prstGeom prst="rect">
            <a:avLst/>
          </a:prstGeom>
        </p:spPr>
        <p:txBody>
          <a:bodyPr wrap="none">
            <a:spAutoFit/>
          </a:bodyPr>
          <a:lstStyle/>
          <a:p>
            <a:pPr algn="ctr"/>
            <a:r>
              <a:rPr lang="tr-TR" sz="2000" b="1" dirty="0">
                <a:latin typeface="Arial" pitchFamily="34" charset="0"/>
                <a:cs typeface="Arial" pitchFamily="34" charset="0"/>
              </a:rPr>
              <a:t>Hazırlayan: Veli KÖROĞLU</a:t>
            </a:r>
            <a:endParaRPr lang="tr-TR" sz="2000" dirty="0">
              <a:latin typeface="Arial" pitchFamily="34" charset="0"/>
              <a:cs typeface="Arial" pitchFamily="34" charset="0"/>
            </a:endParaRPr>
          </a:p>
          <a:p>
            <a:pPr algn="just">
              <a:tabLst>
                <a:tab pos="1431925" algn="l"/>
              </a:tabLst>
            </a:pPr>
            <a:r>
              <a:rPr lang="tr-TR" sz="2000" b="1" dirty="0">
                <a:latin typeface="Arial" pitchFamily="34" charset="0"/>
                <a:cs typeface="Arial" pitchFamily="34" charset="0"/>
              </a:rPr>
              <a:t>	Dr. </a:t>
            </a:r>
            <a:r>
              <a:rPr lang="tr-TR" sz="2000" b="1" dirty="0" err="1">
                <a:latin typeface="Arial" pitchFamily="34" charset="0"/>
                <a:cs typeface="Arial" pitchFamily="34" charset="0"/>
              </a:rPr>
              <a:t>Öğr</a:t>
            </a:r>
            <a:r>
              <a:rPr lang="tr-TR" sz="2000" b="1" dirty="0">
                <a:latin typeface="Arial" pitchFamily="34" charset="0"/>
                <a:cs typeface="Arial" pitchFamily="34" charset="0"/>
              </a:rPr>
              <a:t>. </a:t>
            </a:r>
            <a:r>
              <a:rPr lang="tr-TR" sz="2000" b="1">
                <a:latin typeface="Arial" pitchFamily="34" charset="0"/>
                <a:cs typeface="Arial" pitchFamily="34" charset="0"/>
              </a:rPr>
              <a:t>üyesi</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389116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Trablusgarp Savaşı</a:t>
            </a:r>
          </a:p>
        </p:txBody>
      </p:sp>
      <p:sp>
        <p:nvSpPr>
          <p:cNvPr id="6" name="Text Box 5"/>
          <p:cNvSpPr txBox="1">
            <a:spLocks noChangeArrowheads="1"/>
          </p:cNvSpPr>
          <p:nvPr/>
        </p:nvSpPr>
        <p:spPr bwMode="auto">
          <a:xfrm>
            <a:off x="337595" y="1196752"/>
            <a:ext cx="85555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İtalya 1871’de birliğini tamamladıktan sonra, sömürgeciliğe yöneldi. Ancak dünyanın zengin sömürgeleri büyük devletlerce paylaşılmıştı. Bu yüzden Osmanlı Devleti’ne ait olan Trablusgarp’ı almaya yöneldi.</a:t>
            </a:r>
          </a:p>
          <a:p>
            <a:pPr indent="0" algn="just">
              <a:spcBef>
                <a:spcPct val="50000"/>
              </a:spcBef>
              <a:tabLst>
                <a:tab pos="365125" algn="l"/>
              </a:tabLst>
            </a:pPr>
            <a:r>
              <a:rPr lang="tr-TR" altLang="tr-TR" sz="2400" b="1" dirty="0">
                <a:latin typeface="Arial" pitchFamily="34" charset="0"/>
                <a:cs typeface="Arial" pitchFamily="34" charset="0"/>
              </a:rPr>
              <a:t>	Avrupalı büyük devletlerin onayını alan İtalya, 28 eylül 1911’de Trablusgarp’ı işgal etti. Osmanlı devleti Balkanlar’daki karışıklıklar nedeniyle bu bölgeye bir kısmı gönüllülerden oluşan küçük bir kuvvet gönderebildi.</a:t>
            </a:r>
          </a:p>
          <a:p>
            <a:pPr indent="0" algn="just">
              <a:spcBef>
                <a:spcPct val="50000"/>
              </a:spcBef>
              <a:tabLst>
                <a:tab pos="365125" algn="l"/>
              </a:tabLst>
            </a:pPr>
            <a:r>
              <a:rPr lang="tr-TR" altLang="tr-TR" sz="2400" b="1" dirty="0">
                <a:latin typeface="Arial" pitchFamily="34" charset="0"/>
                <a:cs typeface="Arial" pitchFamily="34" charset="0"/>
              </a:rPr>
              <a:t>	Bu birliklere iki yetenekli komutan emir komuta ediyordu. Bingazi Cephesi Komutanı </a:t>
            </a:r>
            <a:r>
              <a:rPr lang="tr-TR" altLang="tr-TR" sz="2400" b="1" dirty="0">
                <a:solidFill>
                  <a:srgbClr val="FF0000"/>
                </a:solidFill>
                <a:latin typeface="Arial" pitchFamily="34" charset="0"/>
                <a:cs typeface="Arial" pitchFamily="34" charset="0"/>
              </a:rPr>
              <a:t>Enver Bey</a:t>
            </a:r>
            <a:r>
              <a:rPr lang="tr-TR" altLang="tr-TR" sz="2400" b="1" dirty="0">
                <a:latin typeface="Arial" pitchFamily="34" charset="0"/>
                <a:cs typeface="Arial" pitchFamily="34" charset="0"/>
              </a:rPr>
              <a:t>, Derne ve </a:t>
            </a:r>
            <a:r>
              <a:rPr lang="tr-TR" altLang="tr-TR" sz="2400" b="1" dirty="0" err="1">
                <a:latin typeface="Arial" pitchFamily="34" charset="0"/>
                <a:cs typeface="Arial" pitchFamily="34" charset="0"/>
              </a:rPr>
              <a:t>Tobruk</a:t>
            </a:r>
            <a:r>
              <a:rPr lang="tr-TR" altLang="tr-TR" sz="2400" b="1" dirty="0">
                <a:latin typeface="Arial" pitchFamily="34" charset="0"/>
                <a:cs typeface="Arial" pitchFamily="34" charset="0"/>
              </a:rPr>
              <a:t> Cephesi Komutanı </a:t>
            </a:r>
            <a:r>
              <a:rPr lang="tr-TR" altLang="tr-TR" sz="2400" b="1" dirty="0">
                <a:solidFill>
                  <a:srgbClr val="FF0000"/>
                </a:solidFill>
                <a:latin typeface="Arial" pitchFamily="34" charset="0"/>
                <a:cs typeface="Arial" pitchFamily="34" charset="0"/>
              </a:rPr>
              <a:t>Mustafa Kemal</a:t>
            </a:r>
            <a:r>
              <a:rPr lang="tr-TR" altLang="tr-TR" sz="2400" b="1" dirty="0">
                <a:latin typeface="Arial" pitchFamily="34" charset="0"/>
                <a:cs typeface="Arial" pitchFamily="34" charset="0"/>
              </a:rPr>
              <a:t>’di.</a:t>
            </a:r>
          </a:p>
        </p:txBody>
      </p:sp>
    </p:spTree>
    <p:extLst>
      <p:ext uri="{BB962C8B-B14F-4D97-AF65-F5344CB8AC3E}">
        <p14:creationId xmlns:p14="http://schemas.microsoft.com/office/powerpoint/2010/main" val="336628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Trablusgarp Savaşı</a:t>
            </a:r>
          </a:p>
        </p:txBody>
      </p:sp>
      <p:sp>
        <p:nvSpPr>
          <p:cNvPr id="6" name="Text Box 5"/>
          <p:cNvSpPr txBox="1">
            <a:spLocks noChangeArrowheads="1"/>
          </p:cNvSpPr>
          <p:nvPr/>
        </p:nvSpPr>
        <p:spPr bwMode="auto">
          <a:xfrm>
            <a:off x="337595" y="1052736"/>
            <a:ext cx="855557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Az sayılarına rağmen bir avuç kahraman İtalyan birliklerini kıyı şeridinden içeriye sokmadı. İtalya, Osmanlı Devleti’ni zorlamak için Beyrut Limanı’ndaki Osmanlı Filosuna saldırdı, Çanakkale’yi ablukaya aldı ve </a:t>
            </a:r>
            <a:r>
              <a:rPr lang="tr-TR" altLang="tr-TR" sz="2400" b="1" dirty="0" err="1">
                <a:latin typeface="Arial" pitchFamily="34" charset="0"/>
                <a:cs typeface="Arial" pitchFamily="34" charset="0"/>
              </a:rPr>
              <a:t>Oniki</a:t>
            </a:r>
            <a:r>
              <a:rPr lang="tr-TR" altLang="tr-TR" sz="2400" b="1" dirty="0">
                <a:latin typeface="Arial" pitchFamily="34" charset="0"/>
                <a:cs typeface="Arial" pitchFamily="34" charset="0"/>
              </a:rPr>
              <a:t> Ada’yı işgal etti. Bu da Osmanlı’yı yıldırmadı. </a:t>
            </a:r>
          </a:p>
          <a:p>
            <a:pPr algn="just"/>
            <a:r>
              <a:rPr lang="tr-TR" altLang="tr-TR" sz="2400" b="1" dirty="0">
                <a:latin typeface="Arial" pitchFamily="34" charset="0"/>
                <a:cs typeface="Arial" pitchFamily="34" charset="0"/>
              </a:rPr>
              <a:t>Balkan Savaşı’nın başlaması üzerine Osmanlı Devleti barış istemek zorunda kaldı. </a:t>
            </a:r>
            <a:r>
              <a:rPr lang="tr-TR" sz="2400" b="1" dirty="0">
                <a:latin typeface="Arial" pitchFamily="34" charset="0"/>
                <a:cs typeface="Arial" pitchFamily="34" charset="0"/>
              </a:rPr>
              <a:t>Bunun üzerine </a:t>
            </a:r>
            <a:r>
              <a:rPr lang="tr-TR" sz="2400" b="1" dirty="0" err="1">
                <a:latin typeface="Arial" pitchFamily="34" charset="0"/>
                <a:cs typeface="Arial" pitchFamily="34" charset="0"/>
              </a:rPr>
              <a:t>Ouchy</a:t>
            </a:r>
            <a:r>
              <a:rPr lang="tr-TR" sz="2400" b="1" dirty="0">
                <a:latin typeface="Arial" pitchFamily="34" charset="0"/>
                <a:cs typeface="Arial" pitchFamily="34" charset="0"/>
              </a:rPr>
              <a:t> (</a:t>
            </a:r>
            <a:r>
              <a:rPr lang="tr-TR" sz="2400" b="1" dirty="0" err="1">
                <a:latin typeface="Arial" pitchFamily="34" charset="0"/>
                <a:cs typeface="Arial" pitchFamily="34" charset="0"/>
              </a:rPr>
              <a:t>Uşi</a:t>
            </a:r>
            <a:r>
              <a:rPr lang="tr-TR" sz="2400" b="1" dirty="0">
                <a:latin typeface="Arial" pitchFamily="34" charset="0"/>
                <a:cs typeface="Arial" pitchFamily="34" charset="0"/>
              </a:rPr>
              <a:t>) kasabasında, </a:t>
            </a:r>
            <a:r>
              <a:rPr lang="tr-TR" sz="2400" b="1" dirty="0">
                <a:solidFill>
                  <a:srgbClr val="FF0000"/>
                </a:solidFill>
                <a:latin typeface="Arial" pitchFamily="34" charset="0"/>
                <a:cs typeface="Arial" pitchFamily="34" charset="0"/>
              </a:rPr>
              <a:t>15-18 Ekim 1912'de </a:t>
            </a:r>
            <a:r>
              <a:rPr lang="tr-TR" sz="2400" b="1" dirty="0">
                <a:latin typeface="Arial" pitchFamily="34" charset="0"/>
                <a:cs typeface="Arial" pitchFamily="34" charset="0"/>
              </a:rPr>
              <a:t>İtalya ile </a:t>
            </a:r>
            <a:r>
              <a:rPr lang="tr-TR" altLang="tr-TR" sz="2400" b="1" dirty="0">
                <a:latin typeface="Arial" pitchFamily="34" charset="0"/>
                <a:cs typeface="Arial" pitchFamily="34" charset="0"/>
              </a:rPr>
              <a:t>Osmanlı Devleti </a:t>
            </a:r>
            <a:r>
              <a:rPr lang="tr-TR" sz="2400" b="1" dirty="0">
                <a:latin typeface="Arial" pitchFamily="34" charset="0"/>
                <a:cs typeface="Arial" pitchFamily="34" charset="0"/>
              </a:rPr>
              <a:t>arasında barış antlaşması imzalandı. </a:t>
            </a:r>
            <a:r>
              <a:rPr lang="tr-TR" sz="2400" b="1" dirty="0">
                <a:solidFill>
                  <a:srgbClr val="FF0000"/>
                </a:solidFill>
                <a:latin typeface="Arial" pitchFamily="34" charset="0"/>
                <a:cs typeface="Arial" pitchFamily="34" charset="0"/>
              </a:rPr>
              <a:t>Uşi Antlaşması</a:t>
            </a:r>
            <a:r>
              <a:rPr lang="tr-TR" sz="2400" b="1" dirty="0">
                <a:latin typeface="Arial" pitchFamily="34" charset="0"/>
                <a:cs typeface="Arial" pitchFamily="34" charset="0"/>
              </a:rPr>
              <a:t>’na göre, </a:t>
            </a:r>
            <a:r>
              <a:rPr lang="tr-TR" altLang="tr-TR" sz="2400" b="1" dirty="0">
                <a:latin typeface="Arial" pitchFamily="34" charset="0"/>
                <a:cs typeface="Arial" pitchFamily="34" charset="0"/>
              </a:rPr>
              <a:t>Trablusgarp (</a:t>
            </a:r>
            <a:r>
              <a:rPr lang="tr-TR" sz="2400" b="1" dirty="0">
                <a:latin typeface="Arial" pitchFamily="34" charset="0"/>
                <a:cs typeface="Arial" pitchFamily="34" charset="0"/>
              </a:rPr>
              <a:t>Libya) </a:t>
            </a:r>
            <a:r>
              <a:rPr lang="tr-TR" altLang="tr-TR" sz="2400" b="1" dirty="0">
                <a:latin typeface="Arial" pitchFamily="34" charset="0"/>
                <a:cs typeface="Arial" pitchFamily="34" charset="0"/>
              </a:rPr>
              <a:t>İtalya</a:t>
            </a:r>
            <a:r>
              <a:rPr lang="tr-TR" sz="2400" b="1" dirty="0">
                <a:latin typeface="Arial" pitchFamily="34" charset="0"/>
                <a:cs typeface="Arial" pitchFamily="34" charset="0"/>
              </a:rPr>
              <a:t>'ya bırakıldı. 12 Ada ise, Balkan Savaşları sonunda Osmanlı Devleti'ne geri verilecekti. Ama, İtalyanlar sözlerinde durmadılar ve böylece Ege'deki Türk egemenliği de sarsılmaya başladı.</a:t>
            </a:r>
            <a:r>
              <a:rPr lang="tr-TR" sz="2400" dirty="0"/>
              <a:t> </a:t>
            </a:r>
            <a:r>
              <a:rPr lang="tr-TR" sz="2400" b="1" dirty="0">
                <a:latin typeface="Arial" pitchFamily="34" charset="0"/>
                <a:cs typeface="Arial" pitchFamily="34" charset="0"/>
              </a:rPr>
              <a:t>II. Dünya Savaşı'ndan sonra da adalar Yunanistan'a verildi.  </a:t>
            </a:r>
            <a:endParaRPr lang="tr-TR" altLang="tr-TR" sz="2400" b="1" dirty="0">
              <a:latin typeface="Arial" pitchFamily="34" charset="0"/>
              <a:cs typeface="Arial" pitchFamily="34" charset="0"/>
            </a:endParaRPr>
          </a:p>
        </p:txBody>
      </p:sp>
    </p:spTree>
    <p:extLst>
      <p:ext uri="{BB962C8B-B14F-4D97-AF65-F5344CB8AC3E}">
        <p14:creationId xmlns:p14="http://schemas.microsoft.com/office/powerpoint/2010/main" val="294307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Balkan Savaşları </a:t>
            </a:r>
            <a:r>
              <a:rPr lang="tr-TR" sz="2400" b="1" dirty="0">
                <a:solidFill>
                  <a:srgbClr val="C00000"/>
                </a:solidFill>
                <a:latin typeface="Arial" pitchFamily="34" charset="0"/>
                <a:cs typeface="Arial" pitchFamily="34" charset="0"/>
              </a:rPr>
              <a:t>(8 Ekim 1912-29 Eylül 1913)</a:t>
            </a:r>
            <a:endParaRPr lang="tr-TR" altLang="tr-TR" sz="2400" b="1" dirty="0">
              <a:solidFill>
                <a:srgbClr val="C00000"/>
              </a:solidFill>
              <a:latin typeface="Arial" pitchFamily="34" charset="0"/>
              <a:cs typeface="Arial" pitchFamily="34" charset="0"/>
            </a:endParaRPr>
          </a:p>
        </p:txBody>
      </p:sp>
      <p:sp>
        <p:nvSpPr>
          <p:cNvPr id="6" name="Text Box 5"/>
          <p:cNvSpPr txBox="1">
            <a:spLocks noChangeArrowheads="1"/>
          </p:cNvSpPr>
          <p:nvPr/>
        </p:nvSpPr>
        <p:spPr bwMode="auto">
          <a:xfrm>
            <a:off x="337595" y="1052736"/>
            <a:ext cx="8555579"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sz="2400" b="1" dirty="0">
                <a:latin typeface="Arial" pitchFamily="34" charset="0"/>
                <a:cs typeface="Arial" pitchFamily="34" charset="0"/>
              </a:rPr>
              <a:t>Savaşın çıkmasında </a:t>
            </a:r>
            <a:r>
              <a:rPr lang="tr-TR" sz="2400" b="1" dirty="0">
                <a:solidFill>
                  <a:srgbClr val="FF0000"/>
                </a:solidFill>
                <a:latin typeface="Arial" pitchFamily="34" charset="0"/>
                <a:cs typeface="Arial" pitchFamily="34" charset="0"/>
              </a:rPr>
              <a:t>Rusya'nın takip ettiği Panslavizm siyasetinin büyük etkisi </a:t>
            </a:r>
            <a:r>
              <a:rPr lang="tr-TR" sz="2400" b="1" dirty="0">
                <a:latin typeface="Arial" pitchFamily="34" charset="0"/>
                <a:cs typeface="Arial" pitchFamily="34" charset="0"/>
              </a:rPr>
              <a:t>oldu.</a:t>
            </a:r>
          </a:p>
          <a:p>
            <a:pPr indent="0" algn="just">
              <a:spcBef>
                <a:spcPct val="50000"/>
              </a:spcBef>
              <a:tabLst>
                <a:tab pos="365125" algn="l"/>
              </a:tabLst>
            </a:pPr>
            <a:r>
              <a:rPr lang="tr-TR" sz="2400" b="1" dirty="0">
                <a:latin typeface="Arial" pitchFamily="34" charset="0"/>
                <a:cs typeface="Arial" pitchFamily="34" charset="0"/>
              </a:rPr>
              <a:t>	</a:t>
            </a:r>
            <a:r>
              <a:rPr lang="tr-TR" sz="2400" b="1" dirty="0">
                <a:solidFill>
                  <a:srgbClr val="C00000"/>
                </a:solidFill>
                <a:latin typeface="Arial" pitchFamily="34" charset="0"/>
                <a:cs typeface="Arial" pitchFamily="34" charset="0"/>
              </a:rPr>
              <a:t>13 Mart 1912</a:t>
            </a:r>
            <a:r>
              <a:rPr lang="tr-TR" sz="2400" b="1" dirty="0">
                <a:latin typeface="Arial" pitchFamily="34" charset="0"/>
                <a:cs typeface="Arial" pitchFamily="34" charset="0"/>
              </a:rPr>
              <a:t>’de </a:t>
            </a:r>
            <a:r>
              <a:rPr lang="tr-TR" sz="2400" b="1" dirty="0">
                <a:solidFill>
                  <a:srgbClr val="0070C0"/>
                </a:solidFill>
                <a:latin typeface="Arial" pitchFamily="34" charset="0"/>
                <a:cs typeface="Arial" pitchFamily="34" charset="0"/>
              </a:rPr>
              <a:t>Sırbistan-Bulgaristan</a:t>
            </a:r>
            <a:r>
              <a:rPr lang="tr-TR" sz="2400" b="1" dirty="0">
                <a:latin typeface="Arial" pitchFamily="34" charset="0"/>
                <a:cs typeface="Arial" pitchFamily="34" charset="0"/>
              </a:rPr>
              <a:t>, </a:t>
            </a:r>
            <a:r>
              <a:rPr lang="tr-TR" sz="2400" b="1" dirty="0">
                <a:solidFill>
                  <a:srgbClr val="C00000"/>
                </a:solidFill>
                <a:latin typeface="Arial" pitchFamily="34" charset="0"/>
                <a:cs typeface="Arial" pitchFamily="34" charset="0"/>
              </a:rPr>
              <a:t>29 Mayıs 1912</a:t>
            </a:r>
            <a:r>
              <a:rPr lang="tr-TR" sz="2400" b="1" dirty="0">
                <a:latin typeface="Arial" pitchFamily="34" charset="0"/>
                <a:cs typeface="Arial" pitchFamily="34" charset="0"/>
              </a:rPr>
              <a:t>’de </a:t>
            </a:r>
            <a:r>
              <a:rPr lang="tr-TR" sz="2400" b="1" dirty="0">
                <a:solidFill>
                  <a:srgbClr val="0070C0"/>
                </a:solidFill>
                <a:latin typeface="Arial" pitchFamily="34" charset="0"/>
                <a:cs typeface="Arial" pitchFamily="34" charset="0"/>
              </a:rPr>
              <a:t>Bulgaristan-Yunanistan</a:t>
            </a:r>
            <a:r>
              <a:rPr lang="tr-TR" sz="2400" b="1" dirty="0">
                <a:latin typeface="Arial" pitchFamily="34" charset="0"/>
                <a:cs typeface="Arial" pitchFamily="34" charset="0"/>
              </a:rPr>
              <a:t>, </a:t>
            </a:r>
            <a:r>
              <a:rPr lang="tr-TR" sz="2400" b="1" dirty="0">
                <a:solidFill>
                  <a:srgbClr val="C00000"/>
                </a:solidFill>
                <a:latin typeface="Arial" pitchFamily="34" charset="0"/>
                <a:cs typeface="Arial" pitchFamily="34" charset="0"/>
              </a:rPr>
              <a:t>Ağustos 1912</a:t>
            </a:r>
            <a:r>
              <a:rPr lang="tr-TR" sz="2400" b="1" dirty="0">
                <a:latin typeface="Arial" pitchFamily="34" charset="0"/>
                <a:cs typeface="Arial" pitchFamily="34" charset="0"/>
              </a:rPr>
              <a:t>’de</a:t>
            </a:r>
            <a:r>
              <a:rPr lang="tr-TR" sz="2400" b="1" dirty="0">
                <a:solidFill>
                  <a:srgbClr val="C00000"/>
                </a:solidFill>
                <a:latin typeface="Arial" pitchFamily="34" charset="0"/>
                <a:cs typeface="Arial" pitchFamily="34" charset="0"/>
              </a:rPr>
              <a:t> </a:t>
            </a:r>
            <a:r>
              <a:rPr lang="tr-TR" sz="2400" b="1" dirty="0">
                <a:solidFill>
                  <a:srgbClr val="0070C0"/>
                </a:solidFill>
                <a:latin typeface="Arial" pitchFamily="34" charset="0"/>
                <a:cs typeface="Arial" pitchFamily="34" charset="0"/>
              </a:rPr>
              <a:t>Karadağ-Bulgaristan</a:t>
            </a:r>
            <a:r>
              <a:rPr lang="tr-TR" sz="2400" b="1" dirty="0">
                <a:latin typeface="Arial" pitchFamily="34" charset="0"/>
                <a:cs typeface="Arial" pitchFamily="34" charset="0"/>
              </a:rPr>
              <a:t> (sözlü antlaşma) ve </a:t>
            </a:r>
            <a:r>
              <a:rPr lang="tr-TR" sz="2400" b="1" dirty="0">
                <a:solidFill>
                  <a:srgbClr val="C00000"/>
                </a:solidFill>
                <a:latin typeface="Arial" pitchFamily="34" charset="0"/>
                <a:cs typeface="Arial" pitchFamily="34" charset="0"/>
              </a:rPr>
              <a:t>6 Ekim 1912</a:t>
            </a:r>
            <a:r>
              <a:rPr lang="tr-TR" sz="2400" b="1" dirty="0">
                <a:latin typeface="Arial" pitchFamily="34" charset="0"/>
                <a:cs typeface="Arial" pitchFamily="34" charset="0"/>
              </a:rPr>
              <a:t>’de de </a:t>
            </a:r>
            <a:r>
              <a:rPr lang="tr-TR" sz="2400" b="1" dirty="0">
                <a:solidFill>
                  <a:srgbClr val="0070C0"/>
                </a:solidFill>
                <a:latin typeface="Arial" pitchFamily="34" charset="0"/>
                <a:cs typeface="Arial" pitchFamily="34" charset="0"/>
              </a:rPr>
              <a:t>Karadağ- Sırbistan</a:t>
            </a:r>
            <a:r>
              <a:rPr lang="tr-TR" sz="2400" b="1" dirty="0">
                <a:latin typeface="Arial" pitchFamily="34" charset="0"/>
                <a:cs typeface="Arial" pitchFamily="34" charset="0"/>
              </a:rPr>
              <a:t> arasında ittifak antlaşmalar yapıldı. Bu antlaşmalarla Balkan devletleri Osmanlı Devleti’ne karşı bir birlik oluşturdular.</a:t>
            </a:r>
          </a:p>
          <a:p>
            <a:pPr indent="0" algn="just">
              <a:spcBef>
                <a:spcPct val="50000"/>
              </a:spcBef>
              <a:tabLst>
                <a:tab pos="365125" algn="l"/>
              </a:tabLst>
            </a:pPr>
            <a:r>
              <a:rPr lang="tr-TR" sz="2400" b="1" dirty="0">
                <a:latin typeface="Arial" pitchFamily="34" charset="0"/>
                <a:cs typeface="Arial" pitchFamily="34" charset="0"/>
              </a:rPr>
              <a:t>	Balkan Savaşları, Karadağ’ın </a:t>
            </a:r>
            <a:r>
              <a:rPr lang="tr-TR" sz="2400" b="1" dirty="0">
                <a:solidFill>
                  <a:srgbClr val="FF0000"/>
                </a:solidFill>
                <a:latin typeface="Arial" pitchFamily="34" charset="0"/>
                <a:cs typeface="Arial" pitchFamily="34" charset="0"/>
              </a:rPr>
              <a:t>8 Ekim 1912</a:t>
            </a:r>
            <a:r>
              <a:rPr lang="tr-TR" sz="2400" b="1" dirty="0">
                <a:latin typeface="Arial" pitchFamily="34" charset="0"/>
                <a:cs typeface="Arial" pitchFamily="34" charset="0"/>
              </a:rPr>
              <a:t>’de Osmanlı Devleti’ne savaş ilanıyla başladı. Bunu öteki devletlerin de savaş ilan etmesi izledi.</a:t>
            </a:r>
          </a:p>
          <a:p>
            <a:pPr indent="0" algn="just">
              <a:spcBef>
                <a:spcPct val="50000"/>
              </a:spcBef>
              <a:tabLst>
                <a:tab pos="365125" algn="l"/>
              </a:tabLst>
            </a:pPr>
            <a:r>
              <a:rPr lang="tr-TR" sz="2400" b="1" dirty="0">
                <a:latin typeface="Arial" pitchFamily="34" charset="0"/>
                <a:cs typeface="Arial" pitchFamily="34" charset="0"/>
              </a:rPr>
              <a:t>	Savaş esnasında </a:t>
            </a:r>
            <a:r>
              <a:rPr lang="tr-TR" sz="2400" b="1" dirty="0">
                <a:solidFill>
                  <a:srgbClr val="0070C0"/>
                </a:solidFill>
                <a:latin typeface="Arial" pitchFamily="34" charset="0"/>
                <a:cs typeface="Arial" pitchFamily="34" charset="0"/>
              </a:rPr>
              <a:t>28 Kasım 1912’de </a:t>
            </a:r>
            <a:r>
              <a:rPr lang="tr-TR" sz="2400" b="1" dirty="0">
                <a:latin typeface="Arial" pitchFamily="34" charset="0"/>
                <a:cs typeface="Arial" pitchFamily="34" charset="0"/>
              </a:rPr>
              <a:t>Arnavutluk bağımsızlığını ilan etti. </a:t>
            </a:r>
            <a:endParaRPr lang="tr-TR" altLang="tr-TR" sz="2400" b="1" dirty="0">
              <a:latin typeface="Arial" pitchFamily="34" charset="0"/>
              <a:cs typeface="Arial" pitchFamily="34" charset="0"/>
            </a:endParaRPr>
          </a:p>
        </p:txBody>
      </p:sp>
    </p:spTree>
    <p:extLst>
      <p:ext uri="{BB962C8B-B14F-4D97-AF65-F5344CB8AC3E}">
        <p14:creationId xmlns:p14="http://schemas.microsoft.com/office/powerpoint/2010/main" val="80316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Balkan Savaşları </a:t>
            </a:r>
            <a:r>
              <a:rPr lang="tr-TR" sz="2400" b="1" dirty="0">
                <a:solidFill>
                  <a:srgbClr val="C00000"/>
                </a:solidFill>
                <a:latin typeface="Arial" pitchFamily="34" charset="0"/>
                <a:cs typeface="Arial" pitchFamily="34" charset="0"/>
              </a:rPr>
              <a:t>(8 Ekim 1912-29 Eylül 1913)</a:t>
            </a:r>
            <a:endParaRPr lang="tr-TR" altLang="tr-TR" sz="2400" b="1" dirty="0">
              <a:solidFill>
                <a:srgbClr val="C00000"/>
              </a:solidFill>
              <a:latin typeface="Arial" pitchFamily="34" charset="0"/>
              <a:cs typeface="Arial" pitchFamily="34" charset="0"/>
            </a:endParaRPr>
          </a:p>
        </p:txBody>
      </p:sp>
      <p:sp>
        <p:nvSpPr>
          <p:cNvPr id="6" name="Text Box 5"/>
          <p:cNvSpPr txBox="1">
            <a:spLocks noChangeArrowheads="1"/>
          </p:cNvSpPr>
          <p:nvPr/>
        </p:nvSpPr>
        <p:spPr bwMode="auto">
          <a:xfrm>
            <a:off x="346385" y="1052736"/>
            <a:ext cx="855557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sz="2400" b="1" dirty="0">
                <a:latin typeface="Arial" pitchFamily="34" charset="0"/>
                <a:cs typeface="Arial" pitchFamily="34" charset="0"/>
              </a:rPr>
              <a:t>Savaş Osmanlı Devleti’nin aleyhine gelişti. Büyük devletlerin arabuluculuğuyla, </a:t>
            </a:r>
            <a:r>
              <a:rPr lang="tr-TR" sz="2400" b="1" dirty="0">
                <a:solidFill>
                  <a:srgbClr val="FF0000"/>
                </a:solidFill>
                <a:latin typeface="Arial" pitchFamily="34" charset="0"/>
                <a:cs typeface="Arial" pitchFamily="34" charset="0"/>
              </a:rPr>
              <a:t>30 Mayıs 1913’te Londra’da </a:t>
            </a:r>
            <a:r>
              <a:rPr lang="tr-TR" sz="2400" b="1" dirty="0">
                <a:latin typeface="Arial" pitchFamily="34" charset="0"/>
                <a:cs typeface="Arial" pitchFamily="34" charset="0"/>
              </a:rPr>
              <a:t>imzalanan barış antlaşmasıyla Midye-Enez hattı sınır kabul edilerek Edirne Bulgaristan’a, Selanik, Güney Makedonya ve Girit Yunanistan’a, Silistre Romanya’ya bırakılıyor, Arnavutluk’un bağımsızlığı da tanınıyordu.</a:t>
            </a:r>
          </a:p>
          <a:p>
            <a:pPr indent="0" algn="just">
              <a:spcBef>
                <a:spcPct val="50000"/>
              </a:spcBef>
              <a:tabLst>
                <a:tab pos="365125" algn="l"/>
              </a:tabLst>
            </a:pPr>
            <a:r>
              <a:rPr lang="tr-TR" sz="2400" b="1" dirty="0">
                <a:latin typeface="Arial" pitchFamily="34" charset="0"/>
                <a:cs typeface="Arial" pitchFamily="34" charset="0"/>
              </a:rPr>
              <a:t>	Ancak Osmanlı mirasını paylaşamamalarından dolayı Balkan Müttefikleri arasında II. Balkan Savaşı başladı. Bu durumdan faydalanmak isteyen Osmanlı birlikleri Enver Bey komutasında harekete geçerek Edirne’yi geri aldı. </a:t>
            </a:r>
          </a:p>
          <a:p>
            <a:pPr indent="0" algn="just">
              <a:spcBef>
                <a:spcPct val="50000"/>
              </a:spcBef>
              <a:tabLst>
                <a:tab pos="365125" algn="l"/>
              </a:tabLst>
            </a:pPr>
            <a:r>
              <a:rPr lang="tr-TR" sz="2400" b="1" dirty="0">
                <a:latin typeface="Arial" pitchFamily="34" charset="0"/>
                <a:cs typeface="Arial" pitchFamily="34" charset="0"/>
              </a:rPr>
              <a:t>	II. Balkan Savaşı </a:t>
            </a:r>
            <a:r>
              <a:rPr lang="tr-TR" sz="2400" b="1" dirty="0">
                <a:solidFill>
                  <a:srgbClr val="FF0000"/>
                </a:solidFill>
                <a:latin typeface="Arial" pitchFamily="34" charset="0"/>
                <a:cs typeface="Arial" pitchFamily="34" charset="0"/>
              </a:rPr>
              <a:t>10 Ağustos 1913'te </a:t>
            </a:r>
            <a:r>
              <a:rPr lang="tr-TR" sz="2400" b="1" dirty="0">
                <a:latin typeface="Arial" pitchFamily="34" charset="0"/>
                <a:cs typeface="Arial" pitchFamily="34" charset="0"/>
              </a:rPr>
              <a:t>Bulgaristan'la Sırbistan, Yunanistan ve Karadağ arasında imzalanan </a:t>
            </a:r>
            <a:r>
              <a:rPr lang="tr-TR" sz="2400" b="1" dirty="0">
                <a:solidFill>
                  <a:srgbClr val="FF0000"/>
                </a:solidFill>
                <a:latin typeface="Arial" pitchFamily="34" charset="0"/>
                <a:cs typeface="Arial" pitchFamily="34" charset="0"/>
              </a:rPr>
              <a:t>Bükreş Antlaşması </a:t>
            </a:r>
            <a:r>
              <a:rPr lang="tr-TR" sz="2400" b="1" dirty="0">
                <a:latin typeface="Arial" pitchFamily="34" charset="0"/>
                <a:cs typeface="Arial" pitchFamily="34" charset="0"/>
              </a:rPr>
              <a:t>ile sona erdi. 	 </a:t>
            </a:r>
            <a:endParaRPr lang="tr-TR" altLang="tr-TR" sz="2400" b="1" dirty="0">
              <a:latin typeface="Arial" pitchFamily="34" charset="0"/>
              <a:cs typeface="Arial" pitchFamily="34" charset="0"/>
            </a:endParaRPr>
          </a:p>
        </p:txBody>
      </p:sp>
    </p:spTree>
    <p:extLst>
      <p:ext uri="{BB962C8B-B14F-4D97-AF65-F5344CB8AC3E}">
        <p14:creationId xmlns:p14="http://schemas.microsoft.com/office/powerpoint/2010/main" val="29287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Balkan Savaşları </a:t>
            </a:r>
            <a:r>
              <a:rPr lang="tr-TR" sz="2400" b="1" dirty="0">
                <a:solidFill>
                  <a:srgbClr val="C00000"/>
                </a:solidFill>
                <a:latin typeface="Arial" pitchFamily="34" charset="0"/>
                <a:cs typeface="Arial" pitchFamily="34" charset="0"/>
              </a:rPr>
              <a:t>(8 Ekim 1912-29 Eylül 1913)</a:t>
            </a:r>
            <a:endParaRPr lang="tr-TR" altLang="tr-TR" sz="2400" b="1" dirty="0">
              <a:solidFill>
                <a:srgbClr val="C00000"/>
              </a:solidFill>
              <a:latin typeface="Arial" pitchFamily="34" charset="0"/>
              <a:cs typeface="Arial" pitchFamily="34" charset="0"/>
            </a:endParaRPr>
          </a:p>
        </p:txBody>
      </p:sp>
      <p:sp>
        <p:nvSpPr>
          <p:cNvPr id="6" name="Text Box 5"/>
          <p:cNvSpPr txBox="1">
            <a:spLocks noChangeArrowheads="1"/>
          </p:cNvSpPr>
          <p:nvPr/>
        </p:nvSpPr>
        <p:spPr bwMode="auto">
          <a:xfrm>
            <a:off x="337595" y="1052736"/>
            <a:ext cx="855557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sz="2400" b="1" dirty="0">
                <a:latin typeface="Arial" pitchFamily="34" charset="0"/>
                <a:cs typeface="Arial" pitchFamily="34" charset="0"/>
              </a:rPr>
              <a:t>Osmanlı-Bulgar antlaşması da </a:t>
            </a:r>
            <a:r>
              <a:rPr lang="tr-TR" sz="2400" b="1" dirty="0">
                <a:solidFill>
                  <a:srgbClr val="FF0000"/>
                </a:solidFill>
                <a:latin typeface="Arial" pitchFamily="34" charset="0"/>
                <a:cs typeface="Arial" pitchFamily="34" charset="0"/>
              </a:rPr>
              <a:t>29 Eylül 1913'te İstanbul'da </a:t>
            </a:r>
            <a:r>
              <a:rPr lang="tr-TR" sz="2400" b="1" dirty="0">
                <a:latin typeface="Arial" pitchFamily="34" charset="0"/>
                <a:cs typeface="Arial" pitchFamily="34" charset="0"/>
              </a:rPr>
              <a:t>imzalandı. Osmanlı Devleti bu antlaşmayla, Kırklareli, Edirne ve Dimetoka’yı tekrar kazandı.</a:t>
            </a:r>
          </a:p>
          <a:p>
            <a:pPr indent="0" algn="just">
              <a:spcBef>
                <a:spcPct val="50000"/>
              </a:spcBef>
              <a:tabLst>
                <a:tab pos="365125" algn="l"/>
              </a:tabLst>
            </a:pPr>
            <a:r>
              <a:rPr lang="tr-TR" altLang="tr-TR" sz="2400" b="1" dirty="0">
                <a:latin typeface="Arial" pitchFamily="34" charset="0"/>
                <a:cs typeface="Arial" pitchFamily="34" charset="0"/>
              </a:rPr>
              <a:t>	</a:t>
            </a:r>
            <a:r>
              <a:rPr lang="tr-TR" sz="2400" b="1" dirty="0">
                <a:latin typeface="Arial" pitchFamily="34" charset="0"/>
                <a:cs typeface="Arial" pitchFamily="34" charset="0"/>
              </a:rPr>
              <a:t>Osmanlı Devleti ile Yunanistan arasında İmzalanan     </a:t>
            </a:r>
            <a:r>
              <a:rPr lang="tr-TR" sz="2400" b="1" dirty="0">
                <a:solidFill>
                  <a:srgbClr val="FF0000"/>
                </a:solidFill>
                <a:latin typeface="Arial" pitchFamily="34" charset="0"/>
                <a:cs typeface="Arial" pitchFamily="34" charset="0"/>
              </a:rPr>
              <a:t>14 Kasım 1913</a:t>
            </a:r>
            <a:r>
              <a:rPr lang="tr-TR" sz="2400" b="1" dirty="0">
                <a:latin typeface="Arial" pitchFamily="34" charset="0"/>
                <a:cs typeface="Arial" pitchFamily="34" charset="0"/>
              </a:rPr>
              <a:t> tarihli </a:t>
            </a:r>
            <a:r>
              <a:rPr lang="tr-TR" sz="2400" b="1" dirty="0">
                <a:solidFill>
                  <a:srgbClr val="FF0000"/>
                </a:solidFill>
                <a:latin typeface="Arial" pitchFamily="34" charset="0"/>
                <a:cs typeface="Arial" pitchFamily="34" charset="0"/>
              </a:rPr>
              <a:t>Atina Antlaşması </a:t>
            </a:r>
            <a:r>
              <a:rPr lang="tr-TR" sz="2400" b="1" dirty="0">
                <a:latin typeface="Arial" pitchFamily="34" charset="0"/>
                <a:cs typeface="Arial" pitchFamily="34" charset="0"/>
              </a:rPr>
              <a:t>ile Girit kesin olarak Yunanistan'a bırakıldı. Ege adalarının ne olacağı da büyük devletlerce kararlaştırılacaktı. Sırbistan’la antlaşma ise </a:t>
            </a:r>
            <a:r>
              <a:rPr lang="tr-TR" sz="2400" b="1" dirty="0">
                <a:solidFill>
                  <a:srgbClr val="FF0000"/>
                </a:solidFill>
                <a:latin typeface="Arial" pitchFamily="34" charset="0"/>
                <a:cs typeface="Arial" pitchFamily="34" charset="0"/>
              </a:rPr>
              <a:t>13 Mart 1914'te İstanbul'da </a:t>
            </a:r>
            <a:r>
              <a:rPr lang="tr-TR" sz="2400" b="1" dirty="0">
                <a:latin typeface="Arial" pitchFamily="34" charset="0"/>
                <a:cs typeface="Arial" pitchFamily="34" charset="0"/>
              </a:rPr>
              <a:t>imzalandı. Sırbistan'la Osmanlı Devleti’nin artık ortak sınırı olmadığından, sadece Sırbistan'da kalan Türklerin durumu düzenlenmiştir.</a:t>
            </a:r>
          </a:p>
          <a:p>
            <a:pPr indent="0" algn="just">
              <a:spcBef>
                <a:spcPct val="50000"/>
              </a:spcBef>
              <a:tabLst>
                <a:tab pos="365125" algn="l"/>
              </a:tabLst>
            </a:pPr>
            <a:r>
              <a:rPr lang="tr-TR" sz="2400" b="1" dirty="0">
                <a:latin typeface="Arial" pitchFamily="34" charset="0"/>
                <a:cs typeface="Arial" pitchFamily="34" charset="0"/>
              </a:rPr>
              <a:t>	</a:t>
            </a:r>
            <a:r>
              <a:rPr lang="tr-TR" sz="2400" b="1" dirty="0">
                <a:solidFill>
                  <a:srgbClr val="0070C0"/>
                </a:solidFill>
                <a:latin typeface="Arial" pitchFamily="34" charset="0"/>
                <a:cs typeface="Arial" pitchFamily="34" charset="0"/>
              </a:rPr>
              <a:t>Böylece Osmanlı Devleti Afrika ile ilgisini kesmiş, Balkanlarda ağır toprak kaybına uğramış, Bulgaristan'dan geri aldığı Edirne ile Doğu Trakya'da kalabilmiştir . </a:t>
            </a:r>
            <a:endParaRPr lang="tr-TR" altLang="tr-TR" sz="24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88490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2"/>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836713"/>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10" name="İçerik Yer Tutucusu 2"/>
          <p:cNvSpPr>
            <a:spLocks noGrp="1"/>
          </p:cNvSpPr>
          <p:nvPr>
            <p:ph idx="1"/>
          </p:nvPr>
        </p:nvSpPr>
        <p:spPr>
          <a:xfrm>
            <a:off x="467544" y="4293096"/>
            <a:ext cx="8280920" cy="2232248"/>
          </a:xfrm>
        </p:spPr>
        <p:txBody>
          <a:bodyPr>
            <a:noAutofit/>
          </a:bodyPr>
          <a:lstStyle/>
          <a:p>
            <a:pPr marL="0" lvl="0" indent="0" algn="just">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1815 yılında yapılan Viyana Kongresi ile Avrupa’ya, geniş anlamıyla dünyaya, yeni bir statü getirilmiş ve buna göre de güçler dengesi kurulmuştu. Ancak, özellikle 1870 Sedan Savaşı ile Almanya ve İtalya’nın birliklerini kurmaları, Viyana Kongresi statüsünü ve güçler dengesini büyük ölçüde değiştirmişti.</a:t>
            </a:r>
          </a:p>
        </p:txBody>
      </p:sp>
      <p:pic>
        <p:nvPicPr>
          <p:cNvPr id="1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83" y="1486106"/>
            <a:ext cx="3917905" cy="280831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55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14" name="İçerik Yer Tutucusu 2"/>
          <p:cNvSpPr txBox="1">
            <a:spLocks/>
          </p:cNvSpPr>
          <p:nvPr/>
        </p:nvSpPr>
        <p:spPr>
          <a:xfrm>
            <a:off x="285720" y="4357694"/>
            <a:ext cx="8572560" cy="22860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Bu gelişme Avrupa’da yeni blokların ortaya çıkmasına ve bunların birbirleriyle çatışmasına yol açmıştı. Bloklar arasındaki gerginlik de, karşılıklı silahlanmaya neden olmuş, bu da </a:t>
            </a:r>
            <a:r>
              <a:rPr lang="tr-TR" sz="2400" b="1" dirty="0">
                <a:solidFill>
                  <a:srgbClr val="FF0000"/>
                </a:solidFill>
                <a:latin typeface="Arial" pitchFamily="34" charset="0"/>
                <a:cs typeface="Arial" pitchFamily="34" charset="0"/>
              </a:rPr>
              <a:t>“Silahlı Barış </a:t>
            </a:r>
            <a:r>
              <a:rPr lang="tr-TR" sz="2400" b="1" dirty="0" err="1">
                <a:solidFill>
                  <a:srgbClr val="FF0000"/>
                </a:solidFill>
                <a:latin typeface="Arial" pitchFamily="34" charset="0"/>
                <a:cs typeface="Arial" pitchFamily="34" charset="0"/>
              </a:rPr>
              <a:t>Dönemi”ni</a:t>
            </a:r>
            <a:r>
              <a:rPr lang="tr-TR" sz="2400" b="1" dirty="0">
                <a:solidFill>
                  <a:srgbClr val="FF0000"/>
                </a:solidFill>
                <a:latin typeface="Arial" pitchFamily="34" charset="0"/>
                <a:cs typeface="Arial" pitchFamily="34" charset="0"/>
              </a:rPr>
              <a:t> </a:t>
            </a:r>
            <a:r>
              <a:rPr lang="tr-TR" sz="2400" b="1" dirty="0">
                <a:latin typeface="Arial" pitchFamily="34" charset="0"/>
                <a:cs typeface="Arial" pitchFamily="34" charset="0"/>
              </a:rPr>
              <a:t>ortaya çıkarmış ve  gerginliğin giderek artması sonucunda devletleri bir savaşın eşiğine kadar getirmişti.</a:t>
            </a:r>
          </a:p>
        </p:txBody>
      </p:sp>
      <p:pic>
        <p:nvPicPr>
          <p:cNvPr id="15" name="Picture 3" descr="pol_cartoon-who began the wa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285984" y="1152959"/>
            <a:ext cx="4506834" cy="3155427"/>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3002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10" name="İçerik Yer Tutucusu 2"/>
          <p:cNvSpPr txBox="1">
            <a:spLocks/>
          </p:cNvSpPr>
          <p:nvPr/>
        </p:nvSpPr>
        <p:spPr>
          <a:xfrm>
            <a:off x="565840" y="1196752"/>
            <a:ext cx="8064896"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tabLst>
                <a:tab pos="354013" algn="l"/>
              </a:tabLst>
            </a:pPr>
            <a:r>
              <a:rPr lang="tr-TR" sz="2400" dirty="0">
                <a:latin typeface="Arial" pitchFamily="34" charset="0"/>
                <a:cs typeface="Arial" pitchFamily="34" charset="0"/>
              </a:rPr>
              <a:t>	</a:t>
            </a:r>
            <a:r>
              <a:rPr lang="tr-TR" sz="2800" b="1" dirty="0">
                <a:latin typeface="Arial" pitchFamily="34" charset="0"/>
                <a:cs typeface="Arial" pitchFamily="34" charset="0"/>
              </a:rPr>
              <a:t>Birinci Dünya Savaşı’nın çeşitli nedenleri: </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1.	Ekonomik yayılma,</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2.	Avrupa’da Alman-Fransız, Balkanlar’da Rus-Avusturya anlaşmazlığı,</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3. Dinsel ve kültürel yayılma, </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4.	Ulusalcılık,</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5.	Hızlı Silahlanma, </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6.	Hanedan çekişmeleri,</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7.	Bloklaşma.</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a:t>
            </a:r>
            <a:r>
              <a:rPr lang="tr-TR" sz="2800" b="1" dirty="0">
                <a:latin typeface="Arial" pitchFamily="34" charset="0"/>
                <a:cs typeface="Arial" pitchFamily="34" charset="0"/>
              </a:rPr>
              <a:t>En önemlisi de </a:t>
            </a:r>
            <a:r>
              <a:rPr lang="tr-TR" sz="2800" b="1" dirty="0">
                <a:solidFill>
                  <a:srgbClr val="0070C0"/>
                </a:solidFill>
                <a:latin typeface="Arial" pitchFamily="34" charset="0"/>
                <a:cs typeface="Arial" pitchFamily="34" charset="0"/>
              </a:rPr>
              <a:t>ekonomik yayılmadır. </a:t>
            </a:r>
          </a:p>
        </p:txBody>
      </p:sp>
    </p:spTree>
    <p:extLst>
      <p:ext uri="{BB962C8B-B14F-4D97-AF65-F5344CB8AC3E}">
        <p14:creationId xmlns:p14="http://schemas.microsoft.com/office/powerpoint/2010/main" val="335817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8" name="İçerik Yer Tutucusu 2"/>
          <p:cNvSpPr>
            <a:spLocks noGrp="1"/>
          </p:cNvSpPr>
          <p:nvPr>
            <p:ph idx="1"/>
          </p:nvPr>
        </p:nvSpPr>
        <p:spPr>
          <a:xfrm>
            <a:off x="357158" y="1214422"/>
            <a:ext cx="8463313" cy="5357850"/>
          </a:xfrm>
        </p:spPr>
        <p:txBody>
          <a:bodyPr>
            <a:noAutofit/>
          </a:bodyPr>
          <a:lstStyle/>
          <a:p>
            <a:pPr marL="0" indent="0" algn="just">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Almanya, 1890’lardan sonra izlediği politikayla Güneydoğu Avrupa ve </a:t>
            </a:r>
            <a:r>
              <a:rPr lang="tr-TR" sz="2400" b="1" dirty="0" err="1">
                <a:latin typeface="Arial" pitchFamily="34" charset="0"/>
                <a:cs typeface="Arial" pitchFamily="34" charset="0"/>
              </a:rPr>
              <a:t>Önasya’yı</a:t>
            </a:r>
            <a:r>
              <a:rPr lang="tr-TR" sz="2400" b="1" dirty="0">
                <a:latin typeface="Arial" pitchFamily="34" charset="0"/>
                <a:cs typeface="Arial" pitchFamily="34" charset="0"/>
              </a:rPr>
              <a:t> etkisi altına almış, Afrika ve Uzakdoğu’da da girişimlerde bulunmaya başlamıştı. İngiltere ve Fransa Almanya’nın güç ve etkinliğinin azaltılmasını istiyordu. </a:t>
            </a:r>
          </a:p>
          <a:p>
            <a:pPr marL="0" indent="0" algn="just">
              <a:buNone/>
              <a:tabLst>
                <a:tab pos="354013" algn="l"/>
              </a:tabLst>
            </a:pPr>
            <a:r>
              <a:rPr lang="tr-TR" sz="2400" b="1" dirty="0">
                <a:latin typeface="Arial" pitchFamily="34" charset="0"/>
                <a:cs typeface="Arial" pitchFamily="34" charset="0"/>
              </a:rPr>
              <a:t>	Diğer taraftan Fransa, 1870’ten beri Almanya’dan öç almak ve </a:t>
            </a:r>
            <a:r>
              <a:rPr lang="tr-TR" sz="2400" b="1" dirty="0" err="1">
                <a:latin typeface="Arial" pitchFamily="34" charset="0"/>
                <a:cs typeface="Arial" pitchFamily="34" charset="0"/>
              </a:rPr>
              <a:t>Alsace</a:t>
            </a:r>
            <a:r>
              <a:rPr lang="tr-TR" sz="2400" b="1" dirty="0">
                <a:latin typeface="Arial" pitchFamily="34" charset="0"/>
                <a:cs typeface="Arial" pitchFamily="34" charset="0"/>
              </a:rPr>
              <a:t>-Lorraine’i yeniden ele geçirmek istiyordu. </a:t>
            </a:r>
          </a:p>
          <a:p>
            <a:pPr marL="0" indent="0" algn="just">
              <a:buNone/>
              <a:tabLst>
                <a:tab pos="354013" algn="l"/>
              </a:tabLst>
            </a:pPr>
            <a:r>
              <a:rPr lang="tr-TR" sz="2400" b="1" dirty="0">
                <a:latin typeface="Arial" pitchFamily="34" charset="0"/>
                <a:cs typeface="Arial" pitchFamily="34" charset="0"/>
              </a:rPr>
              <a:t>	Rusya, batı sınırında Almanya’nın bir güç olarak belirmesinden ve Doğu Avrupa’da Panslavizm emellerine set çekmesinden, bu arada Pancermenizm’in tehlike haline gelmesinden memnun değildi. Ayrıca, </a:t>
            </a:r>
            <a:r>
              <a:rPr lang="tr-TR" sz="2400" b="1" dirty="0">
                <a:solidFill>
                  <a:srgbClr val="FF0000"/>
                </a:solidFill>
                <a:latin typeface="Arial" pitchFamily="34" charset="0"/>
                <a:cs typeface="Arial" pitchFamily="34" charset="0"/>
              </a:rPr>
              <a:t>İstanbul ile Boğazları,</a:t>
            </a:r>
            <a:r>
              <a:rPr lang="tr-TR" sz="2400" b="1" dirty="0">
                <a:latin typeface="Arial" pitchFamily="34" charset="0"/>
                <a:cs typeface="Arial" pitchFamily="34" charset="0"/>
              </a:rPr>
              <a:t> İngiltere ve Fransa’nın müttefiki olmasından yararlanarak ele geçirmeyi tasarlıyordu.</a:t>
            </a:r>
          </a:p>
        </p:txBody>
      </p:sp>
    </p:spTree>
    <p:extLst>
      <p:ext uri="{BB962C8B-B14F-4D97-AF65-F5344CB8AC3E}">
        <p14:creationId xmlns:p14="http://schemas.microsoft.com/office/powerpoint/2010/main" val="399588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8" name="İçerik Yer Tutucusu 2"/>
          <p:cNvSpPr>
            <a:spLocks noGrp="1"/>
          </p:cNvSpPr>
          <p:nvPr>
            <p:ph idx="1"/>
          </p:nvPr>
        </p:nvSpPr>
        <p:spPr>
          <a:xfrm>
            <a:off x="467544" y="1196752"/>
            <a:ext cx="8352927" cy="5040560"/>
          </a:xfrm>
        </p:spPr>
        <p:txBody>
          <a:bodyPr>
            <a:noAutofit/>
          </a:bodyPr>
          <a:lstStyle/>
          <a:p>
            <a:pPr marL="0" indent="0" algn="just">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Avusturya-Macaristan İmparatorluğu; kendisine en büyük zararın Panslavizm’den geleceğini anlamıştı. Özellikle Sırbistan’ın kendisi için tehlikeli olduğunu görmüştü. Bu nedenle Sırbistan’ı ortadan kaldırarak, Doğu’ya doğru genişlemek ve Rus etkisini Balkanlar’dan uzaklaştırmak istiyordu.</a:t>
            </a:r>
          </a:p>
          <a:p>
            <a:pPr marL="0" lvl="0" indent="0" algn="just">
              <a:buNone/>
              <a:tabLst>
                <a:tab pos="354013" algn="l"/>
              </a:tabLst>
            </a:pPr>
            <a:r>
              <a:rPr lang="tr-TR" sz="2400" b="1" dirty="0">
                <a:latin typeface="Arial" pitchFamily="34" charset="0"/>
                <a:cs typeface="Arial" pitchFamily="34" charset="0"/>
              </a:rPr>
              <a:t>	İtalya, Üçlü İttifak bloku içerisinde olmakla beraber, gizlice Fransa ile anlaşmıştı. Amacı, Avusturya’nın egemenliğinde kalmış olan İtalya topraklarını kurtarmak, Akdeniz ve çevresinde yeni sömürgeler ele geçirmekti.</a:t>
            </a:r>
          </a:p>
          <a:p>
            <a:pPr marL="0" lvl="0" indent="0" algn="just">
              <a:buNone/>
              <a:tabLst>
                <a:tab pos="354013" algn="l"/>
              </a:tabLst>
            </a:pPr>
            <a:r>
              <a:rPr lang="tr-TR" sz="2400" b="1" dirty="0">
                <a:latin typeface="Arial" pitchFamily="34" charset="0"/>
                <a:cs typeface="Arial" pitchFamily="34" charset="0"/>
              </a:rPr>
              <a:t>	Görüldüğü gibi, büyük devletlerin hemen hepsi, bir savaşın çıkmasında kendi çıkar ve emelleri açısından yarar görmekteydi. </a:t>
            </a:r>
          </a:p>
        </p:txBody>
      </p:sp>
    </p:spTree>
    <p:extLst>
      <p:ext uri="{BB962C8B-B14F-4D97-AF65-F5344CB8AC3E}">
        <p14:creationId xmlns:p14="http://schemas.microsoft.com/office/powerpoint/2010/main" val="182437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grpSp>
        <p:nvGrpSpPr>
          <p:cNvPr id="2" name="Grup 1"/>
          <p:cNvGrpSpPr/>
          <p:nvPr/>
        </p:nvGrpSpPr>
        <p:grpSpPr>
          <a:xfrm>
            <a:off x="504742" y="1093694"/>
            <a:ext cx="8058100" cy="5472906"/>
            <a:chOff x="114300" y="161925"/>
            <a:chExt cx="8915400" cy="6435725"/>
          </a:xfrm>
        </p:grpSpPr>
        <p:sp>
          <p:nvSpPr>
            <p:cNvPr id="15" name="Rectangle 2"/>
            <p:cNvSpPr>
              <a:spLocks noChangeArrowheads="1"/>
            </p:cNvSpPr>
            <p:nvPr/>
          </p:nvSpPr>
          <p:spPr bwMode="auto">
            <a:xfrm>
              <a:off x="114300" y="161925"/>
              <a:ext cx="8915400" cy="63627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4400"/>
            </a:p>
            <a:p>
              <a:pPr algn="ctr"/>
              <a:endParaRPr lang="tr-TR" altLang="tr-TR" sz="4400"/>
            </a:p>
            <a:p>
              <a:pPr algn="ctr"/>
              <a:endParaRPr lang="tr-TR" altLang="tr-TR" sz="5400" b="1"/>
            </a:p>
          </p:txBody>
        </p:sp>
        <p:sp>
          <p:nvSpPr>
            <p:cNvPr id="16" name="AutoShape 4"/>
            <p:cNvSpPr>
              <a:spLocks noChangeArrowheads="1"/>
            </p:cNvSpPr>
            <p:nvPr/>
          </p:nvSpPr>
          <p:spPr bwMode="auto">
            <a:xfrm rot="5400000">
              <a:off x="4047803" y="-3285317"/>
              <a:ext cx="1079500" cy="8281988"/>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cs typeface="Times New Roman" pitchFamily="18" charset="0"/>
                </a:rPr>
                <a:t>OSMANLI DEVLETİ (1299-1922)</a:t>
              </a:r>
              <a:endParaRPr lang="tr-TR" altLang="tr-TR" sz="2800" b="1" dirty="0"/>
            </a:p>
          </p:txBody>
        </p:sp>
        <p:sp>
          <p:nvSpPr>
            <p:cNvPr id="17" name="AutoShape 7"/>
            <p:cNvSpPr>
              <a:spLocks noChangeArrowheads="1"/>
            </p:cNvSpPr>
            <p:nvPr/>
          </p:nvSpPr>
          <p:spPr bwMode="auto">
            <a:xfrm rot="5400000">
              <a:off x="2537619" y="-497681"/>
              <a:ext cx="974725" cy="5113337"/>
            </a:xfrm>
            <a:prstGeom prst="cube">
              <a:avLst>
                <a:gd name="adj" fmla="val 25000"/>
              </a:avLst>
            </a:prstGeom>
            <a:solidFill>
              <a:srgbClr val="AFFF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cs typeface="Times New Roman" pitchFamily="18" charset="0"/>
                </a:rPr>
                <a:t>KURULU</a:t>
              </a:r>
              <a:r>
                <a:rPr lang="tr-TR" altLang="tr-TR" sz="2800" b="1" dirty="0"/>
                <a:t>Ş</a:t>
              </a:r>
              <a:r>
                <a:rPr lang="tr-TR" altLang="tr-TR" sz="2800" b="1" dirty="0">
                  <a:cs typeface="Times New Roman" pitchFamily="18" charset="0"/>
                </a:rPr>
                <a:t> DÖNEMİ</a:t>
              </a:r>
            </a:p>
          </p:txBody>
        </p:sp>
        <p:sp>
          <p:nvSpPr>
            <p:cNvPr id="18" name="AutoShape 8"/>
            <p:cNvSpPr>
              <a:spLocks noChangeArrowheads="1"/>
            </p:cNvSpPr>
            <p:nvPr/>
          </p:nvSpPr>
          <p:spPr bwMode="auto">
            <a:xfrm rot="5400000">
              <a:off x="2537619" y="529432"/>
              <a:ext cx="974725" cy="5113337"/>
            </a:xfrm>
            <a:prstGeom prst="cube">
              <a:avLst>
                <a:gd name="adj" fmla="val 25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YÜKSELİŞ DÖNEMİ</a:t>
              </a:r>
            </a:p>
          </p:txBody>
        </p:sp>
        <p:sp>
          <p:nvSpPr>
            <p:cNvPr id="19" name="AutoShape 12"/>
            <p:cNvSpPr>
              <a:spLocks noChangeArrowheads="1"/>
            </p:cNvSpPr>
            <p:nvPr/>
          </p:nvSpPr>
          <p:spPr bwMode="auto">
            <a:xfrm rot="5400000">
              <a:off x="2537619" y="1537494"/>
              <a:ext cx="974725" cy="5113337"/>
            </a:xfrm>
            <a:prstGeom prst="cube">
              <a:avLst>
                <a:gd name="adj" fmla="val 25000"/>
              </a:avLst>
            </a:prstGeom>
            <a:solidFill>
              <a:srgbClr val="FF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cs typeface="Times New Roman" pitchFamily="18" charset="0"/>
                </a:rPr>
                <a:t>DURAKLAMA DÖNEMİ</a:t>
              </a:r>
              <a:endParaRPr lang="tr-TR" altLang="tr-TR" sz="2800" b="1"/>
            </a:p>
          </p:txBody>
        </p:sp>
        <p:sp>
          <p:nvSpPr>
            <p:cNvPr id="20" name="AutoShape 13"/>
            <p:cNvSpPr>
              <a:spLocks noChangeArrowheads="1"/>
            </p:cNvSpPr>
            <p:nvPr/>
          </p:nvSpPr>
          <p:spPr bwMode="auto">
            <a:xfrm rot="5400000">
              <a:off x="2537619" y="2545557"/>
              <a:ext cx="974725" cy="5113337"/>
            </a:xfrm>
            <a:prstGeom prst="cube">
              <a:avLst>
                <a:gd name="adj"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GERİLEME DÖNEMİ</a:t>
              </a:r>
            </a:p>
          </p:txBody>
        </p:sp>
        <p:sp>
          <p:nvSpPr>
            <p:cNvPr id="21" name="AutoShape 14"/>
            <p:cNvSpPr>
              <a:spLocks noChangeArrowheads="1"/>
            </p:cNvSpPr>
            <p:nvPr/>
          </p:nvSpPr>
          <p:spPr bwMode="auto">
            <a:xfrm rot="5400000">
              <a:off x="2537619" y="3553619"/>
              <a:ext cx="974725" cy="5113337"/>
            </a:xfrm>
            <a:prstGeom prst="cube">
              <a:avLst>
                <a:gd name="adj" fmla="val 25000"/>
              </a:avLst>
            </a:prstGeom>
            <a:solidFill>
              <a:srgbClr val="FF7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cs typeface="Times New Roman" pitchFamily="18" charset="0"/>
                </a:rPr>
                <a:t>DAĞILMA DÖNEMİ</a:t>
              </a:r>
              <a:endParaRPr lang="tr-TR" altLang="tr-TR" sz="2800" b="1" dirty="0"/>
            </a:p>
          </p:txBody>
        </p:sp>
        <p:sp>
          <p:nvSpPr>
            <p:cNvPr id="22" name="AutoShape 16"/>
            <p:cNvSpPr>
              <a:spLocks noChangeArrowheads="1"/>
            </p:cNvSpPr>
            <p:nvPr/>
          </p:nvSpPr>
          <p:spPr bwMode="auto">
            <a:xfrm rot="5400000">
              <a:off x="6821487" y="690563"/>
              <a:ext cx="974725" cy="2736850"/>
            </a:xfrm>
            <a:prstGeom prst="cube">
              <a:avLst>
                <a:gd name="adj" fmla="val 25000"/>
              </a:avLst>
            </a:prstGeom>
            <a:solidFill>
              <a:srgbClr val="AFFF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1299-1453</a:t>
              </a:r>
            </a:p>
          </p:txBody>
        </p:sp>
        <p:sp>
          <p:nvSpPr>
            <p:cNvPr id="23" name="AutoShape 17"/>
            <p:cNvSpPr>
              <a:spLocks noChangeArrowheads="1"/>
            </p:cNvSpPr>
            <p:nvPr/>
          </p:nvSpPr>
          <p:spPr bwMode="auto">
            <a:xfrm rot="5400000">
              <a:off x="6821487" y="1717676"/>
              <a:ext cx="974725" cy="2736850"/>
            </a:xfrm>
            <a:prstGeom prst="cube">
              <a:avLst>
                <a:gd name="adj" fmla="val 25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t>1453-1579</a:t>
              </a:r>
            </a:p>
          </p:txBody>
        </p:sp>
        <p:sp>
          <p:nvSpPr>
            <p:cNvPr id="24" name="AutoShape 18"/>
            <p:cNvSpPr>
              <a:spLocks noChangeArrowheads="1"/>
            </p:cNvSpPr>
            <p:nvPr/>
          </p:nvSpPr>
          <p:spPr bwMode="auto">
            <a:xfrm rot="5400000">
              <a:off x="6821487" y="2725738"/>
              <a:ext cx="974725" cy="2736850"/>
            </a:xfrm>
            <a:prstGeom prst="cube">
              <a:avLst>
                <a:gd name="adj" fmla="val 25000"/>
              </a:avLst>
            </a:prstGeom>
            <a:solidFill>
              <a:srgbClr val="FF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cs typeface="Times New Roman" pitchFamily="18" charset="0"/>
                </a:rPr>
                <a:t>1579-1699</a:t>
              </a:r>
              <a:endParaRPr lang="tr-TR" altLang="tr-TR" sz="2800" b="1"/>
            </a:p>
          </p:txBody>
        </p:sp>
        <p:sp>
          <p:nvSpPr>
            <p:cNvPr id="25" name="AutoShape 19"/>
            <p:cNvSpPr>
              <a:spLocks noChangeArrowheads="1"/>
            </p:cNvSpPr>
            <p:nvPr/>
          </p:nvSpPr>
          <p:spPr bwMode="auto">
            <a:xfrm rot="5400000">
              <a:off x="6821487" y="3733801"/>
              <a:ext cx="974725" cy="2736850"/>
            </a:xfrm>
            <a:prstGeom prst="cube">
              <a:avLst>
                <a:gd name="adj"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1699-1792</a:t>
              </a:r>
            </a:p>
          </p:txBody>
        </p:sp>
        <p:sp>
          <p:nvSpPr>
            <p:cNvPr id="26" name="AutoShape 20"/>
            <p:cNvSpPr>
              <a:spLocks noChangeArrowheads="1"/>
            </p:cNvSpPr>
            <p:nvPr/>
          </p:nvSpPr>
          <p:spPr bwMode="auto">
            <a:xfrm rot="5400000">
              <a:off x="6821487" y="4741863"/>
              <a:ext cx="974725" cy="2736850"/>
            </a:xfrm>
            <a:prstGeom prst="cube">
              <a:avLst>
                <a:gd name="adj" fmla="val 25000"/>
              </a:avLst>
            </a:prstGeom>
            <a:solidFill>
              <a:srgbClr val="FF7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cs typeface="Times New Roman" pitchFamily="18" charset="0"/>
                </a:rPr>
                <a:t>1792-1922</a:t>
              </a:r>
              <a:endParaRPr lang="tr-TR" altLang="tr-TR" sz="2800" b="1"/>
            </a:p>
          </p:txBody>
        </p:sp>
      </p:grpSp>
    </p:spTree>
    <p:extLst>
      <p:ext uri="{BB962C8B-B14F-4D97-AF65-F5344CB8AC3E}">
        <p14:creationId xmlns:p14="http://schemas.microsoft.com/office/powerpoint/2010/main" val="8593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10" name="İçerik Yer Tutucusu 2"/>
          <p:cNvSpPr txBox="1">
            <a:spLocks/>
          </p:cNvSpPr>
          <p:nvPr/>
        </p:nvSpPr>
        <p:spPr>
          <a:xfrm>
            <a:off x="395536" y="3645024"/>
            <a:ext cx="8497638"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Avrupa’da </a:t>
            </a:r>
            <a:r>
              <a:rPr lang="tr-TR" sz="2400" b="1" dirty="0">
                <a:solidFill>
                  <a:srgbClr val="FF0000"/>
                </a:solidFill>
                <a:latin typeface="Arial" pitchFamily="34" charset="0"/>
                <a:cs typeface="Arial" pitchFamily="34" charset="0"/>
              </a:rPr>
              <a:t>Üçlü İttifak </a:t>
            </a:r>
            <a:r>
              <a:rPr lang="tr-TR" sz="2400" b="1" dirty="0">
                <a:latin typeface="Arial" pitchFamily="34" charset="0"/>
                <a:cs typeface="Arial" pitchFamily="34" charset="0"/>
              </a:rPr>
              <a:t>ve </a:t>
            </a:r>
            <a:r>
              <a:rPr lang="tr-TR" sz="2400" b="1" dirty="0">
                <a:solidFill>
                  <a:srgbClr val="FF0000"/>
                </a:solidFill>
                <a:latin typeface="Arial" pitchFamily="34" charset="0"/>
                <a:cs typeface="Arial" pitchFamily="34" charset="0"/>
              </a:rPr>
              <a:t>Üçlü İtilaf </a:t>
            </a:r>
            <a:r>
              <a:rPr lang="tr-TR" sz="2400" b="1" dirty="0">
                <a:latin typeface="Arial" pitchFamily="34" charset="0"/>
                <a:cs typeface="Arial" pitchFamily="34" charset="0"/>
              </a:rPr>
              <a:t>bloklarının kurulmasından, özellikle 20. yüzyılın başlarından itibaren, bloklar arasında birbirlerine karşı savaş hazırlıkları sürmekteydi. Fakat kurulan denge, savaşı önlüyordu. Ancak savaş hazırlıkları ilerledikçe, denge bozulmaya başlamıştı. Bu bakımdan küçük bir olay büyük savaşa neden olabilecekti. Bu olay da Saray-Bosna’da meydana geldi.</a:t>
            </a:r>
          </a:p>
          <a:p>
            <a:pPr marL="0" indent="0" algn="just">
              <a:buFont typeface="Arial" pitchFamily="34" charset="0"/>
              <a:buNone/>
              <a:tabLst>
                <a:tab pos="354013" algn="l"/>
              </a:tabLst>
            </a:pPr>
            <a:endParaRPr lang="tr-TR" sz="2400" dirty="0">
              <a:latin typeface="Arial" pitchFamily="34" charset="0"/>
              <a:cs typeface="Arial" pitchFamily="34" charset="0"/>
            </a:endParaRPr>
          </a:p>
        </p:txBody>
      </p:sp>
      <p:grpSp>
        <p:nvGrpSpPr>
          <p:cNvPr id="11" name="Grup 10"/>
          <p:cNvGrpSpPr>
            <a:grpSpLocks/>
          </p:cNvGrpSpPr>
          <p:nvPr/>
        </p:nvGrpSpPr>
        <p:grpSpPr bwMode="auto">
          <a:xfrm>
            <a:off x="2384326" y="1306478"/>
            <a:ext cx="4395787" cy="2260600"/>
            <a:chOff x="990600" y="1143000"/>
            <a:chExt cx="6400800" cy="3451225"/>
          </a:xfrm>
        </p:grpSpPr>
        <p:pic>
          <p:nvPicPr>
            <p:cNvPr id="13" name="Picture 44" descr="http://maps.unomaha.edu/peterson/funda/MapLinks/EuropeOverview/kiv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64008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6"/>
            <p:cNvSpPr txBox="1">
              <a:spLocks noChangeArrowheads="1"/>
            </p:cNvSpPr>
            <p:nvPr/>
          </p:nvSpPr>
          <p:spPr bwMode="auto">
            <a:xfrm>
              <a:off x="1429215" y="1239499"/>
              <a:ext cx="691376" cy="348150"/>
            </a:xfrm>
            <a:prstGeom prst="rect">
              <a:avLst/>
            </a:prstGeom>
            <a:solidFill>
              <a:schemeClr val="accent5"/>
            </a:solidFill>
            <a:ln>
              <a:noFill/>
            </a:ln>
            <a:effec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defRPr/>
              </a:pPr>
              <a:r>
                <a:rPr lang="tr-TR" sz="1100" b="1"/>
                <a:t>İtilaf</a:t>
              </a:r>
            </a:p>
          </p:txBody>
        </p:sp>
        <p:sp>
          <p:nvSpPr>
            <p:cNvPr id="15" name="Text Box 46"/>
            <p:cNvSpPr txBox="1">
              <a:spLocks noChangeArrowheads="1"/>
            </p:cNvSpPr>
            <p:nvPr/>
          </p:nvSpPr>
          <p:spPr bwMode="auto">
            <a:xfrm>
              <a:off x="1429215" y="1553590"/>
              <a:ext cx="815898" cy="346257"/>
            </a:xfrm>
            <a:prstGeom prst="rect">
              <a:avLst/>
            </a:prstGeom>
            <a:solidFill>
              <a:schemeClr val="accent5"/>
            </a:solidFill>
            <a:ln>
              <a:noFill/>
            </a:ln>
            <a:effec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defRPr/>
              </a:pPr>
              <a:r>
                <a:rPr lang="tr-TR" sz="1100" b="1"/>
                <a:t>İttifak</a:t>
              </a:r>
            </a:p>
          </p:txBody>
        </p:sp>
        <p:sp>
          <p:nvSpPr>
            <p:cNvPr id="16" name="Text Box 46"/>
            <p:cNvSpPr txBox="1">
              <a:spLocks noChangeArrowheads="1"/>
            </p:cNvSpPr>
            <p:nvPr/>
          </p:nvSpPr>
          <p:spPr bwMode="auto">
            <a:xfrm>
              <a:off x="1429215" y="1854437"/>
              <a:ext cx="959005" cy="348150"/>
            </a:xfrm>
            <a:prstGeom prst="rect">
              <a:avLst/>
            </a:prstGeom>
            <a:solidFill>
              <a:schemeClr val="accent5"/>
            </a:solidFill>
            <a:ln>
              <a:noFill/>
            </a:ln>
            <a:effec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defRPr/>
              </a:pPr>
              <a:r>
                <a:rPr lang="tr-TR" sz="1100" b="1"/>
                <a:t>Tarafsız</a:t>
              </a:r>
            </a:p>
          </p:txBody>
        </p:sp>
      </p:grpSp>
    </p:spTree>
    <p:extLst>
      <p:ext uri="{BB962C8B-B14F-4D97-AF65-F5344CB8AC3E}">
        <p14:creationId xmlns:p14="http://schemas.microsoft.com/office/powerpoint/2010/main" val="138546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grpSp>
        <p:nvGrpSpPr>
          <p:cNvPr id="18" name="Grup 17"/>
          <p:cNvGrpSpPr/>
          <p:nvPr/>
        </p:nvGrpSpPr>
        <p:grpSpPr>
          <a:xfrm>
            <a:off x="1224711" y="1231408"/>
            <a:ext cx="6731666" cy="5149920"/>
            <a:chOff x="926739" y="260350"/>
            <a:chExt cx="7226661" cy="5684838"/>
          </a:xfrm>
        </p:grpSpPr>
        <p:grpSp>
          <p:nvGrpSpPr>
            <p:cNvPr id="19" name="Grup 2"/>
            <p:cNvGrpSpPr>
              <a:grpSpLocks/>
            </p:cNvGrpSpPr>
            <p:nvPr/>
          </p:nvGrpSpPr>
          <p:grpSpPr bwMode="auto">
            <a:xfrm>
              <a:off x="926739" y="260350"/>
              <a:ext cx="3807186" cy="3473450"/>
              <a:chOff x="838200" y="764566"/>
              <a:chExt cx="3276600" cy="3393651"/>
            </a:xfrm>
          </p:grpSpPr>
          <p:pic>
            <p:nvPicPr>
              <p:cNvPr id="27" name="Picture 5" descr="Archduke Ferdinand &amp; His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4566"/>
                <a:ext cx="3276600" cy="2574838"/>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İçerik Yer Tutucusu 2"/>
              <p:cNvSpPr txBox="1">
                <a:spLocks/>
              </p:cNvSpPr>
              <p:nvPr/>
            </p:nvSpPr>
            <p:spPr bwMode="auto">
              <a:xfrm>
                <a:off x="960009" y="3320017"/>
                <a:ext cx="303682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61950" algn="l"/>
                  </a:tabLst>
                  <a:defRPr sz="2400">
                    <a:solidFill>
                      <a:schemeClr val="tx1"/>
                    </a:solidFill>
                    <a:latin typeface="Arial Narrow" pitchFamily="34" charset="0"/>
                  </a:defRPr>
                </a:lvl1pPr>
                <a:lvl2pPr marL="742950" indent="-285750" eaLnBrk="0" hangingPunct="0">
                  <a:tabLst>
                    <a:tab pos="361950" algn="l"/>
                  </a:tabLst>
                  <a:defRPr sz="2400">
                    <a:solidFill>
                      <a:schemeClr val="tx1"/>
                    </a:solidFill>
                    <a:latin typeface="Arial Narrow" pitchFamily="34" charset="0"/>
                  </a:defRPr>
                </a:lvl2pPr>
                <a:lvl3pPr marL="1143000" indent="-228600" eaLnBrk="0" hangingPunct="0">
                  <a:tabLst>
                    <a:tab pos="361950" algn="l"/>
                  </a:tabLst>
                  <a:defRPr sz="2400">
                    <a:solidFill>
                      <a:schemeClr val="tx1"/>
                    </a:solidFill>
                    <a:latin typeface="Arial Narrow" pitchFamily="34" charset="0"/>
                  </a:defRPr>
                </a:lvl3pPr>
                <a:lvl4pPr marL="1600200" indent="-228600" eaLnBrk="0" hangingPunct="0">
                  <a:tabLst>
                    <a:tab pos="361950" algn="l"/>
                  </a:tabLst>
                  <a:defRPr sz="2400">
                    <a:solidFill>
                      <a:schemeClr val="tx1"/>
                    </a:solidFill>
                    <a:latin typeface="Arial Narrow" pitchFamily="34" charset="0"/>
                  </a:defRPr>
                </a:lvl4pPr>
                <a:lvl5pPr marL="2057400" indent="-228600" eaLnBrk="0" hangingPunct="0">
                  <a:tabLst>
                    <a:tab pos="361950"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361950"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361950"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361950"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361950" algn="l"/>
                  </a:tabLst>
                  <a:defRPr sz="2400">
                    <a:solidFill>
                      <a:schemeClr val="tx1"/>
                    </a:solidFill>
                    <a:latin typeface="Arial Narrow" pitchFamily="34" charset="0"/>
                  </a:defRPr>
                </a:lvl9pPr>
              </a:lstStyle>
              <a:p>
                <a:pPr algn="ctr">
                  <a:spcBef>
                    <a:spcPct val="20000"/>
                  </a:spcBef>
                  <a:buClr>
                    <a:schemeClr val="tx2"/>
                  </a:buClr>
                  <a:buFont typeface="Times New Roman" pitchFamily="18" charset="0"/>
                  <a:buNone/>
                </a:pPr>
                <a:r>
                  <a:rPr lang="tr-TR" altLang="tr-TR" sz="1600">
                    <a:latin typeface="Arial" pitchFamily="34" charset="0"/>
                    <a:cs typeface="Arial" pitchFamily="34" charset="0"/>
                  </a:rPr>
                  <a:t>Avusturya </a:t>
                </a:r>
                <a:r>
                  <a:rPr lang="tr-TR" altLang="tr-TR" sz="1600" dirty="0">
                    <a:latin typeface="Arial" pitchFamily="34" charset="0"/>
                    <a:cs typeface="Arial" pitchFamily="34" charset="0"/>
                  </a:rPr>
                  <a:t>V</a:t>
                </a:r>
                <a:r>
                  <a:rPr lang="tr-TR" altLang="tr-TR" sz="1600">
                    <a:latin typeface="Arial" pitchFamily="34" charset="0"/>
                    <a:cs typeface="Arial" pitchFamily="34" charset="0"/>
                  </a:rPr>
                  <a:t>eliahdı </a:t>
                </a:r>
                <a:r>
                  <a:rPr lang="tr-TR" altLang="tr-TR" sz="1600" dirty="0">
                    <a:latin typeface="Arial" pitchFamily="34" charset="0"/>
                    <a:cs typeface="Arial" pitchFamily="34" charset="0"/>
                  </a:rPr>
                  <a:t>Arşidük Franz </a:t>
                </a:r>
                <a:r>
                  <a:rPr lang="tr-TR" altLang="tr-TR" sz="1600" dirty="0" err="1">
                    <a:latin typeface="Arial" pitchFamily="34" charset="0"/>
                    <a:cs typeface="Arial" pitchFamily="34" charset="0"/>
                  </a:rPr>
                  <a:t>Ferdinand</a:t>
                </a:r>
                <a:r>
                  <a:rPr lang="tr-TR" altLang="tr-TR" sz="1600" dirty="0">
                    <a:latin typeface="Arial" pitchFamily="34" charset="0"/>
                    <a:cs typeface="Arial" pitchFamily="34" charset="0"/>
                  </a:rPr>
                  <a:t> ve Ailesi</a:t>
                </a:r>
              </a:p>
            </p:txBody>
          </p:sp>
        </p:grpSp>
        <p:grpSp>
          <p:nvGrpSpPr>
            <p:cNvPr id="20" name="Grup 19"/>
            <p:cNvGrpSpPr>
              <a:grpSpLocks/>
            </p:cNvGrpSpPr>
            <p:nvPr/>
          </p:nvGrpSpPr>
          <p:grpSpPr bwMode="auto">
            <a:xfrm>
              <a:off x="5638800" y="381000"/>
              <a:ext cx="2514600" cy="3140075"/>
              <a:chOff x="1371600" y="1219200"/>
              <a:chExt cx="3048000" cy="3657600"/>
            </a:xfrm>
          </p:grpSpPr>
          <p:pic>
            <p:nvPicPr>
              <p:cNvPr id="25" name="Picture 5" descr="Sarajevo Assassination-sketch"/>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1638299" y="1219200"/>
                <a:ext cx="2514600" cy="2500332"/>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İçerik Yer Tutucusu 2"/>
              <p:cNvSpPr txBox="1">
                <a:spLocks/>
              </p:cNvSpPr>
              <p:nvPr/>
            </p:nvSpPr>
            <p:spPr bwMode="auto">
              <a:xfrm>
                <a:off x="1371600" y="41148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61950" algn="l"/>
                  </a:tabLst>
                  <a:defRPr sz="2400">
                    <a:solidFill>
                      <a:schemeClr val="tx1"/>
                    </a:solidFill>
                    <a:latin typeface="Arial Narrow" pitchFamily="34" charset="0"/>
                  </a:defRPr>
                </a:lvl1pPr>
                <a:lvl2pPr marL="742950" indent="-285750" eaLnBrk="0" hangingPunct="0">
                  <a:tabLst>
                    <a:tab pos="361950" algn="l"/>
                  </a:tabLst>
                  <a:defRPr sz="2400">
                    <a:solidFill>
                      <a:schemeClr val="tx1"/>
                    </a:solidFill>
                    <a:latin typeface="Arial Narrow" pitchFamily="34" charset="0"/>
                  </a:defRPr>
                </a:lvl2pPr>
                <a:lvl3pPr marL="1143000" indent="-228600" eaLnBrk="0" hangingPunct="0">
                  <a:tabLst>
                    <a:tab pos="361950" algn="l"/>
                  </a:tabLst>
                  <a:defRPr sz="2400">
                    <a:solidFill>
                      <a:schemeClr val="tx1"/>
                    </a:solidFill>
                    <a:latin typeface="Arial Narrow" pitchFamily="34" charset="0"/>
                  </a:defRPr>
                </a:lvl3pPr>
                <a:lvl4pPr marL="1600200" indent="-228600" eaLnBrk="0" hangingPunct="0">
                  <a:tabLst>
                    <a:tab pos="361950" algn="l"/>
                  </a:tabLst>
                  <a:defRPr sz="2400">
                    <a:solidFill>
                      <a:schemeClr val="tx1"/>
                    </a:solidFill>
                    <a:latin typeface="Arial Narrow" pitchFamily="34" charset="0"/>
                  </a:defRPr>
                </a:lvl4pPr>
                <a:lvl5pPr marL="2057400" indent="-228600" eaLnBrk="0" hangingPunct="0">
                  <a:tabLst>
                    <a:tab pos="361950"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361950"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361950"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361950"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361950" algn="l"/>
                  </a:tabLst>
                  <a:defRPr sz="2400">
                    <a:solidFill>
                      <a:schemeClr val="tx1"/>
                    </a:solidFill>
                    <a:latin typeface="Arial Narrow" pitchFamily="34" charset="0"/>
                  </a:defRPr>
                </a:lvl9pPr>
              </a:lstStyle>
              <a:p>
                <a:pPr algn="ctr">
                  <a:spcBef>
                    <a:spcPct val="20000"/>
                  </a:spcBef>
                  <a:buClr>
                    <a:schemeClr val="tx2"/>
                  </a:buClr>
                  <a:buFont typeface="Times New Roman" pitchFamily="18" charset="0"/>
                  <a:buNone/>
                </a:pPr>
                <a:r>
                  <a:rPr lang="tr-TR" altLang="tr-TR" sz="1600" dirty="0">
                    <a:latin typeface="Arial" pitchFamily="34" charset="0"/>
                    <a:cs typeface="Arial" pitchFamily="34" charset="0"/>
                  </a:rPr>
                  <a:t>SARAYBOSNA </a:t>
                </a:r>
              </a:p>
              <a:p>
                <a:pPr algn="ctr">
                  <a:spcBef>
                    <a:spcPct val="20000"/>
                  </a:spcBef>
                  <a:buClr>
                    <a:schemeClr val="tx2"/>
                  </a:buClr>
                  <a:buFont typeface="Times New Roman" pitchFamily="18" charset="0"/>
                  <a:buNone/>
                </a:pPr>
                <a:r>
                  <a:rPr lang="tr-TR" altLang="tr-TR" sz="1600" dirty="0">
                    <a:solidFill>
                      <a:srgbClr val="C00000"/>
                    </a:solidFill>
                    <a:latin typeface="Arial" pitchFamily="34" charset="0"/>
                    <a:cs typeface="Arial" pitchFamily="34" charset="0"/>
                  </a:rPr>
                  <a:t>28 Haziran 1914</a:t>
                </a:r>
              </a:p>
            </p:txBody>
          </p:sp>
        </p:grpSp>
        <p:pic>
          <p:nvPicPr>
            <p:cNvPr id="21" name="Picture 5" descr="Assassination-Princips Caught"/>
            <p:cNvPicPr>
              <a:picLocks noChangeAspect="1" noChangeArrowheads="1"/>
            </p:cNvPicPr>
            <p:nvPr/>
          </p:nvPicPr>
          <p:blipFill>
            <a:blip r:embed="rId4" cstate="print">
              <a:lum bright="6000" contrast="6000"/>
              <a:extLst>
                <a:ext uri="{28A0092B-C50C-407E-A947-70E740481C1C}">
                  <a14:useLocalDpi xmlns:a14="http://schemas.microsoft.com/office/drawing/2010/main" val="0"/>
                </a:ext>
              </a:extLst>
            </a:blip>
            <a:srcRect l="4384" t="4109" r="2443" b="10959"/>
            <a:stretch>
              <a:fillRect/>
            </a:stretch>
          </p:blipFill>
          <p:spPr bwMode="auto">
            <a:xfrm>
              <a:off x="1375831" y="3628416"/>
              <a:ext cx="2658007" cy="1916723"/>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7" descr="Gavrilo Princip"/>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5016499" y="4157151"/>
              <a:ext cx="2034466" cy="1788037"/>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İçerik Yer Tutucusu 2"/>
            <p:cNvSpPr txBox="1">
              <a:spLocks/>
            </p:cNvSpPr>
            <p:nvPr/>
          </p:nvSpPr>
          <p:spPr bwMode="auto">
            <a:xfrm>
              <a:off x="4905647" y="3790219"/>
              <a:ext cx="22987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361950" algn="l"/>
                </a:tabLst>
                <a:defRPr sz="2400">
                  <a:solidFill>
                    <a:schemeClr val="tx1"/>
                  </a:solidFill>
                  <a:latin typeface="Arial Narrow" pitchFamily="34" charset="0"/>
                </a:defRPr>
              </a:lvl1pPr>
              <a:lvl2pPr marL="742950" indent="-285750" eaLnBrk="0" hangingPunct="0">
                <a:tabLst>
                  <a:tab pos="361950" algn="l"/>
                </a:tabLst>
                <a:defRPr sz="2400">
                  <a:solidFill>
                    <a:schemeClr val="tx1"/>
                  </a:solidFill>
                  <a:latin typeface="Arial Narrow" pitchFamily="34" charset="0"/>
                </a:defRPr>
              </a:lvl2pPr>
              <a:lvl3pPr marL="1143000" indent="-228600" eaLnBrk="0" hangingPunct="0">
                <a:tabLst>
                  <a:tab pos="361950" algn="l"/>
                </a:tabLst>
                <a:defRPr sz="2400">
                  <a:solidFill>
                    <a:schemeClr val="tx1"/>
                  </a:solidFill>
                  <a:latin typeface="Arial Narrow" pitchFamily="34" charset="0"/>
                </a:defRPr>
              </a:lvl3pPr>
              <a:lvl4pPr marL="1600200" indent="-228600" eaLnBrk="0" hangingPunct="0">
                <a:tabLst>
                  <a:tab pos="361950" algn="l"/>
                </a:tabLst>
                <a:defRPr sz="2400">
                  <a:solidFill>
                    <a:schemeClr val="tx1"/>
                  </a:solidFill>
                  <a:latin typeface="Arial Narrow" pitchFamily="34" charset="0"/>
                </a:defRPr>
              </a:lvl4pPr>
              <a:lvl5pPr marL="2057400" indent="-228600" eaLnBrk="0" hangingPunct="0">
                <a:tabLst>
                  <a:tab pos="361950"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361950"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361950"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361950"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361950" algn="l"/>
                </a:tabLst>
                <a:defRPr sz="2400">
                  <a:solidFill>
                    <a:schemeClr val="tx1"/>
                  </a:solidFill>
                  <a:latin typeface="Arial Narrow" pitchFamily="34" charset="0"/>
                </a:defRPr>
              </a:lvl9pPr>
            </a:lstStyle>
            <a:p>
              <a:pPr algn="ctr">
                <a:spcBef>
                  <a:spcPct val="20000"/>
                </a:spcBef>
                <a:buClr>
                  <a:schemeClr val="tx2"/>
                </a:buClr>
                <a:buFont typeface="Times New Roman" pitchFamily="18" charset="0"/>
                <a:buNone/>
              </a:pPr>
              <a:r>
                <a:rPr lang="tr-TR" altLang="tr-TR" sz="1600" dirty="0" err="1">
                  <a:latin typeface="Arial" pitchFamily="34" charset="0"/>
                  <a:cs typeface="Arial" pitchFamily="34" charset="0"/>
                </a:rPr>
                <a:t>Gavrilo</a:t>
              </a:r>
              <a:r>
                <a:rPr lang="tr-TR" altLang="tr-TR" sz="1600" dirty="0">
                  <a:latin typeface="Arial" pitchFamily="34" charset="0"/>
                  <a:cs typeface="Arial" pitchFamily="34" charset="0"/>
                </a:rPr>
                <a:t> </a:t>
              </a:r>
              <a:r>
                <a:rPr lang="tr-TR" altLang="tr-TR" sz="1600" dirty="0" err="1">
                  <a:latin typeface="Arial" pitchFamily="34" charset="0"/>
                  <a:cs typeface="Arial" pitchFamily="34" charset="0"/>
                </a:rPr>
                <a:t>Princip</a:t>
              </a:r>
              <a:endParaRPr lang="tr-TR" altLang="tr-TR" sz="1600" dirty="0">
                <a:latin typeface="Arial" pitchFamily="34" charset="0"/>
                <a:cs typeface="Arial" pitchFamily="34" charset="0"/>
              </a:endParaRPr>
            </a:p>
          </p:txBody>
        </p:sp>
        <p:sp>
          <p:nvSpPr>
            <p:cNvPr id="24" name="Line 10"/>
            <p:cNvSpPr>
              <a:spLocks noChangeShapeType="1"/>
            </p:cNvSpPr>
            <p:nvPr/>
          </p:nvSpPr>
          <p:spPr bwMode="auto">
            <a:xfrm flipH="1" flipV="1">
              <a:off x="3792538" y="4525963"/>
              <a:ext cx="1528762" cy="1019175"/>
            </a:xfrm>
            <a:prstGeom prst="line">
              <a:avLst/>
            </a:prstGeom>
            <a:noFill/>
            <a:ln w="38100" cap="sq">
              <a:solidFill>
                <a:srgbClr val="E61F0A"/>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29" name="Dikdörtgen 28"/>
          <p:cNvSpPr/>
          <p:nvPr/>
        </p:nvSpPr>
        <p:spPr>
          <a:xfrm>
            <a:off x="467544" y="663079"/>
            <a:ext cx="8053466" cy="461665"/>
          </a:xfrm>
          <a:prstGeom prst="rect">
            <a:avLst/>
          </a:prstGeom>
        </p:spPr>
        <p:txBody>
          <a:bodyPr wrap="square">
            <a:spAutoFit/>
          </a:bodyPr>
          <a:lstStyle/>
          <a:p>
            <a:pPr>
              <a:tabLst>
                <a:tab pos="354013" algn="l"/>
              </a:tabLst>
            </a:pPr>
            <a:r>
              <a:rPr lang="tr-TR" sz="2400" b="1" dirty="0">
                <a:solidFill>
                  <a:srgbClr val="FF0000"/>
                </a:solidFill>
                <a:latin typeface="+mj-lt"/>
                <a:cs typeface="Arial" pitchFamily="34" charset="0"/>
              </a:rPr>
              <a:t>Avrupa’da Savaşın Başlaması ve Yayılması:</a:t>
            </a:r>
          </a:p>
        </p:txBody>
      </p:sp>
    </p:spTree>
    <p:extLst>
      <p:ext uri="{BB962C8B-B14F-4D97-AF65-F5344CB8AC3E}">
        <p14:creationId xmlns:p14="http://schemas.microsoft.com/office/powerpoint/2010/main" val="66126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29" name="Dikdörtgen 28"/>
          <p:cNvSpPr/>
          <p:nvPr/>
        </p:nvSpPr>
        <p:spPr>
          <a:xfrm>
            <a:off x="467544" y="663079"/>
            <a:ext cx="8053466" cy="492443"/>
          </a:xfrm>
          <a:prstGeom prst="rect">
            <a:avLst/>
          </a:prstGeom>
        </p:spPr>
        <p:txBody>
          <a:bodyPr wrap="square">
            <a:spAutoFit/>
          </a:bodyPr>
          <a:lstStyle/>
          <a:p>
            <a:pPr>
              <a:tabLst>
                <a:tab pos="354013" algn="l"/>
              </a:tabLst>
            </a:pPr>
            <a:r>
              <a:rPr lang="tr-TR" sz="2600" b="1" dirty="0">
                <a:solidFill>
                  <a:srgbClr val="FF0000"/>
                </a:solidFill>
                <a:latin typeface="Arial" panose="020B0604020202020204" pitchFamily="34" charset="0"/>
                <a:cs typeface="Arial" panose="020B0604020202020204" pitchFamily="34" charset="0"/>
              </a:rPr>
              <a:t>Avrupa’da Savaşın Başlaması ve Yayılması:</a:t>
            </a:r>
          </a:p>
        </p:txBody>
      </p:sp>
      <p:sp>
        <p:nvSpPr>
          <p:cNvPr id="30" name="İçerik Yer Tutucusu 2"/>
          <p:cNvSpPr txBox="1">
            <a:spLocks/>
          </p:cNvSpPr>
          <p:nvPr/>
        </p:nvSpPr>
        <p:spPr>
          <a:xfrm>
            <a:off x="428596" y="1196752"/>
            <a:ext cx="835824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r>
              <a:rPr lang="tr-TR" sz="2600" b="1" dirty="0">
                <a:latin typeface="Arial" pitchFamily="34" charset="0"/>
                <a:cs typeface="Arial" pitchFamily="34" charset="0"/>
              </a:rPr>
              <a:t>Avusturya-Macaristan İmparatorluğu, bu olayı, fırsat saydı. Önce Almanya’nın desteğini sağlamak istedi. Viyana Hükümeti, </a:t>
            </a:r>
            <a:r>
              <a:rPr lang="tr-TR" sz="2600" b="1" dirty="0">
                <a:solidFill>
                  <a:srgbClr val="FF0000"/>
                </a:solidFill>
                <a:latin typeface="Arial" pitchFamily="34" charset="0"/>
                <a:cs typeface="Arial" pitchFamily="34" charset="0"/>
              </a:rPr>
              <a:t>28 Temmuz 1914’te, </a:t>
            </a:r>
            <a:r>
              <a:rPr lang="tr-TR" sz="2600" b="1" dirty="0">
                <a:latin typeface="Arial" pitchFamily="34" charset="0"/>
                <a:cs typeface="Arial" pitchFamily="34" charset="0"/>
              </a:rPr>
              <a:t>Sırbistan’a savaş ilan etti ve Belgrad’a saldırı düzernledi. Avusturya-Sırp çatışması, sonunda bir Avusturya, Alman-Rus çatışması halini aldı.</a:t>
            </a:r>
          </a:p>
          <a:p>
            <a:pPr marL="0" indent="0" algn="just">
              <a:buFont typeface="Arial" pitchFamily="34" charset="0"/>
              <a:buNone/>
              <a:tabLst>
                <a:tab pos="365125" algn="l"/>
              </a:tabLst>
            </a:pPr>
            <a:endParaRPr lang="tr-TR" sz="2600" b="1" dirty="0">
              <a:latin typeface="Arial" pitchFamily="34" charset="0"/>
              <a:cs typeface="Arial" pitchFamily="34" charset="0"/>
            </a:endParaRPr>
          </a:p>
          <a:p>
            <a:pPr marL="0" indent="0" algn="just">
              <a:buNone/>
              <a:tabLst>
                <a:tab pos="354013" algn="l"/>
              </a:tabLst>
            </a:pPr>
            <a:r>
              <a:rPr lang="tr-TR" sz="2600" b="1" dirty="0">
                <a:latin typeface="Arial" pitchFamily="34" charset="0"/>
                <a:cs typeface="Arial" pitchFamily="34" charset="0"/>
              </a:rPr>
              <a:t>	</a:t>
            </a:r>
            <a:r>
              <a:rPr lang="tr-TR" sz="2600" b="1" u="sng" dirty="0">
                <a:latin typeface="Arial" pitchFamily="34" charset="0"/>
                <a:cs typeface="Arial" pitchFamily="34" charset="0"/>
              </a:rPr>
              <a:t>Almanya</a:t>
            </a: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1 Ağus­tos 1914’te</a:t>
            </a:r>
            <a:r>
              <a:rPr lang="tr-TR" sz="2600" b="1" dirty="0">
                <a:latin typeface="Arial" pitchFamily="34" charset="0"/>
                <a:cs typeface="Arial" pitchFamily="34" charset="0"/>
              </a:rPr>
              <a:t>, </a:t>
            </a:r>
            <a:r>
              <a:rPr lang="tr-TR" sz="2600" b="1" u="sng" dirty="0">
                <a:latin typeface="Arial" pitchFamily="34" charset="0"/>
                <a:cs typeface="Arial" pitchFamily="34" charset="0"/>
              </a:rPr>
              <a:t>Rusya’ya</a:t>
            </a:r>
            <a:r>
              <a:rPr lang="tr-TR" sz="2600" b="1" dirty="0">
                <a:latin typeface="Arial" pitchFamily="34" charset="0"/>
                <a:cs typeface="Arial" pitchFamily="34" charset="0"/>
              </a:rPr>
              <a:t> savaş ilan etti. Fransa </a:t>
            </a:r>
            <a:r>
              <a:rPr lang="tr-TR" sz="2600" b="1" dirty="0">
                <a:solidFill>
                  <a:srgbClr val="FF0000"/>
                </a:solidFill>
                <a:latin typeface="Arial" pitchFamily="34" charset="0"/>
                <a:cs typeface="Arial" pitchFamily="34" charset="0"/>
              </a:rPr>
              <a:t>(3 Ağustos)</a:t>
            </a:r>
            <a:r>
              <a:rPr lang="tr-TR" sz="2600" b="1" dirty="0">
                <a:latin typeface="Arial" pitchFamily="34" charset="0"/>
                <a:cs typeface="Arial" pitchFamily="34" charset="0"/>
              </a:rPr>
              <a:t> ve İngiltere </a:t>
            </a:r>
            <a:r>
              <a:rPr lang="tr-TR" sz="2600" b="1" dirty="0">
                <a:solidFill>
                  <a:srgbClr val="FF0000"/>
                </a:solidFill>
                <a:latin typeface="Arial" pitchFamily="34" charset="0"/>
                <a:cs typeface="Arial" pitchFamily="34" charset="0"/>
              </a:rPr>
              <a:t>(4 Ağustos)</a:t>
            </a:r>
            <a:r>
              <a:rPr lang="tr-TR" sz="2600" b="1" dirty="0">
                <a:latin typeface="Arial" pitchFamily="34" charset="0"/>
                <a:cs typeface="Arial" pitchFamily="34" charset="0"/>
              </a:rPr>
              <a:t> de bağlaşıkları Rusya’nın tarafında savaşa girdiler. Bu ise, gerçek anlamda </a:t>
            </a:r>
            <a:r>
              <a:rPr lang="tr-TR" sz="2600" b="1" u="sng" dirty="0">
                <a:latin typeface="Arial" pitchFamily="34" charset="0"/>
                <a:cs typeface="Arial" pitchFamily="34" charset="0"/>
              </a:rPr>
              <a:t>Birinci Dünya Savaşı’nın başlamasına neden oldu.</a:t>
            </a:r>
            <a:endParaRPr lang="tr-TR" sz="2600" b="1" dirty="0">
              <a:latin typeface="Arial" pitchFamily="34" charset="0"/>
              <a:cs typeface="Arial" pitchFamily="34" charset="0"/>
            </a:endParaRPr>
          </a:p>
        </p:txBody>
      </p:sp>
    </p:spTree>
    <p:extLst>
      <p:ext uri="{BB962C8B-B14F-4D97-AF65-F5344CB8AC3E}">
        <p14:creationId xmlns:p14="http://schemas.microsoft.com/office/powerpoint/2010/main" val="232552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98598"/>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grpSp>
        <p:nvGrpSpPr>
          <p:cNvPr id="2" name="Group 1"/>
          <p:cNvGrpSpPr/>
          <p:nvPr/>
        </p:nvGrpSpPr>
        <p:grpSpPr>
          <a:xfrm>
            <a:off x="755576" y="764704"/>
            <a:ext cx="7704856" cy="5256584"/>
            <a:chOff x="755576" y="764704"/>
            <a:chExt cx="7704856" cy="5256584"/>
          </a:xfrm>
        </p:grpSpPr>
        <p:sp>
          <p:nvSpPr>
            <p:cNvPr id="10" name="AutoShape 2"/>
            <p:cNvSpPr>
              <a:spLocks noChangeArrowheads="1"/>
            </p:cNvSpPr>
            <p:nvPr/>
          </p:nvSpPr>
          <p:spPr bwMode="auto">
            <a:xfrm>
              <a:off x="1204228" y="764704"/>
              <a:ext cx="6864381" cy="1023308"/>
            </a:xfrm>
            <a:prstGeom prst="ellipseRibbon2">
              <a:avLst>
                <a:gd name="adj1" fmla="val 22644"/>
                <a:gd name="adj2" fmla="val 66870"/>
                <a:gd name="adj3"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b="1">
                  <a:solidFill>
                    <a:srgbClr val="C00000"/>
                  </a:solidFill>
                  <a:latin typeface="Arial" pitchFamily="34" charset="0"/>
                  <a:cs typeface="Arial" pitchFamily="34" charset="0"/>
                </a:rPr>
                <a:t>I.DÜNYA SAVAŞI</a:t>
              </a:r>
            </a:p>
            <a:p>
              <a:pPr algn="ctr"/>
              <a:r>
                <a:rPr lang="tr-TR" altLang="tr-TR" sz="1600" b="1">
                  <a:solidFill>
                    <a:srgbClr val="C00000"/>
                  </a:solidFill>
                  <a:latin typeface="Arial" pitchFamily="34" charset="0"/>
                  <a:cs typeface="Arial" pitchFamily="34" charset="0"/>
                </a:rPr>
                <a:t>(1914-1918)</a:t>
              </a:r>
            </a:p>
          </p:txBody>
        </p:sp>
        <p:sp>
          <p:nvSpPr>
            <p:cNvPr id="11" name="AutoShape 3"/>
            <p:cNvSpPr>
              <a:spLocks noChangeArrowheads="1"/>
            </p:cNvSpPr>
            <p:nvPr/>
          </p:nvSpPr>
          <p:spPr bwMode="auto">
            <a:xfrm>
              <a:off x="755576" y="1746414"/>
              <a:ext cx="2941663" cy="949818"/>
            </a:xfrm>
            <a:prstGeom prst="horizontalScroll">
              <a:avLst>
                <a:gd name="adj" fmla="val 12500"/>
              </a:avLst>
            </a:prstGeom>
            <a:solidFill>
              <a:srgbClr val="ABFF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İTTİFAK </a:t>
              </a:r>
            </a:p>
            <a:p>
              <a:pPr algn="ctr"/>
              <a:r>
                <a:rPr lang="tr-TR" altLang="tr-TR" sz="1600">
                  <a:solidFill>
                    <a:srgbClr val="000000"/>
                  </a:solidFill>
                  <a:latin typeface="Arial" pitchFamily="34" charset="0"/>
                  <a:cs typeface="Arial" pitchFamily="34" charset="0"/>
                </a:rPr>
                <a:t>DEVLETLERİ</a:t>
              </a:r>
            </a:p>
          </p:txBody>
        </p:sp>
        <p:sp>
          <p:nvSpPr>
            <p:cNvPr id="13" name="AutoShape 4"/>
            <p:cNvSpPr>
              <a:spLocks noChangeArrowheads="1"/>
            </p:cNvSpPr>
            <p:nvPr/>
          </p:nvSpPr>
          <p:spPr bwMode="auto">
            <a:xfrm>
              <a:off x="5143396" y="1746414"/>
              <a:ext cx="2928204" cy="949818"/>
            </a:xfrm>
            <a:prstGeom prst="horizontalScroll">
              <a:avLst>
                <a:gd name="adj" fmla="val 12500"/>
              </a:avLst>
            </a:prstGeom>
            <a:solidFill>
              <a:srgbClr val="BD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İTİLAF </a:t>
              </a:r>
            </a:p>
            <a:p>
              <a:pPr algn="ctr"/>
              <a:r>
                <a:rPr lang="tr-TR" altLang="tr-TR" sz="1600">
                  <a:solidFill>
                    <a:srgbClr val="000000"/>
                  </a:solidFill>
                  <a:latin typeface="Arial" pitchFamily="34" charset="0"/>
                  <a:cs typeface="Arial" pitchFamily="34" charset="0"/>
                </a:rPr>
                <a:t>DEVLETLERİ</a:t>
              </a:r>
            </a:p>
          </p:txBody>
        </p:sp>
        <p:sp>
          <p:nvSpPr>
            <p:cNvPr id="14" name="Oval 5"/>
            <p:cNvSpPr>
              <a:spLocks noChangeArrowheads="1"/>
            </p:cNvSpPr>
            <p:nvPr/>
          </p:nvSpPr>
          <p:spPr bwMode="auto">
            <a:xfrm>
              <a:off x="1258067" y="2922247"/>
              <a:ext cx="1733293" cy="528293"/>
            </a:xfrm>
            <a:prstGeom prst="ellipse">
              <a:avLst/>
            </a:prstGeom>
            <a:solidFill>
              <a:srgbClr val="00B0F0">
                <a:alpha val="49019"/>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ALAMANYA</a:t>
              </a:r>
            </a:p>
          </p:txBody>
        </p:sp>
        <p:sp>
          <p:nvSpPr>
            <p:cNvPr id="15" name="Oval 7"/>
            <p:cNvSpPr>
              <a:spLocks noChangeArrowheads="1"/>
            </p:cNvSpPr>
            <p:nvPr/>
          </p:nvSpPr>
          <p:spPr bwMode="auto">
            <a:xfrm>
              <a:off x="1319382" y="4288043"/>
              <a:ext cx="1733294" cy="615649"/>
            </a:xfrm>
            <a:prstGeom prst="ellipse">
              <a:avLst/>
            </a:prstGeom>
            <a:solidFill>
              <a:srgbClr val="FF0000">
                <a:alpha val="50195"/>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OSMANLI</a:t>
              </a:r>
            </a:p>
            <a:p>
              <a:pPr algn="ctr"/>
              <a:r>
                <a:rPr lang="tr-TR" altLang="tr-TR" sz="1600">
                  <a:solidFill>
                    <a:srgbClr val="000000"/>
                  </a:solidFill>
                  <a:latin typeface="Arial" pitchFamily="34" charset="0"/>
                  <a:cs typeface="Arial" pitchFamily="34" charset="0"/>
                </a:rPr>
                <a:t>DEVLETİ</a:t>
              </a:r>
            </a:p>
          </p:txBody>
        </p:sp>
        <p:sp>
          <p:nvSpPr>
            <p:cNvPr id="16" name="Oval 8"/>
            <p:cNvSpPr>
              <a:spLocks noChangeArrowheads="1"/>
            </p:cNvSpPr>
            <p:nvPr/>
          </p:nvSpPr>
          <p:spPr bwMode="auto">
            <a:xfrm>
              <a:off x="1319382" y="5014619"/>
              <a:ext cx="1733294" cy="392407"/>
            </a:xfrm>
            <a:prstGeom prst="ellipse">
              <a:avLst/>
            </a:prstGeom>
            <a:solidFill>
              <a:srgbClr val="FF0000">
                <a:alpha val="50195"/>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BULGARİSTAN</a:t>
              </a:r>
            </a:p>
          </p:txBody>
        </p:sp>
        <p:sp>
          <p:nvSpPr>
            <p:cNvPr id="17" name="Oval 9"/>
            <p:cNvSpPr>
              <a:spLocks noChangeArrowheads="1"/>
            </p:cNvSpPr>
            <p:nvPr/>
          </p:nvSpPr>
          <p:spPr bwMode="auto">
            <a:xfrm>
              <a:off x="4765032" y="2952752"/>
              <a:ext cx="1733294" cy="406272"/>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İNGİLTERE</a:t>
              </a:r>
            </a:p>
          </p:txBody>
        </p:sp>
        <p:sp>
          <p:nvSpPr>
            <p:cNvPr id="18" name="Oval 10"/>
            <p:cNvSpPr>
              <a:spLocks noChangeArrowheads="1"/>
            </p:cNvSpPr>
            <p:nvPr/>
          </p:nvSpPr>
          <p:spPr bwMode="auto">
            <a:xfrm>
              <a:off x="6598524" y="2952752"/>
              <a:ext cx="1733294" cy="342489"/>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FRANSA</a:t>
              </a:r>
            </a:p>
          </p:txBody>
        </p:sp>
        <p:sp>
          <p:nvSpPr>
            <p:cNvPr id="19" name="Oval 11"/>
            <p:cNvSpPr>
              <a:spLocks noChangeArrowheads="1"/>
            </p:cNvSpPr>
            <p:nvPr/>
          </p:nvSpPr>
          <p:spPr bwMode="auto">
            <a:xfrm>
              <a:off x="4808402" y="3435287"/>
              <a:ext cx="1731798" cy="389633"/>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RUSYA</a:t>
              </a:r>
            </a:p>
          </p:txBody>
        </p:sp>
        <p:sp>
          <p:nvSpPr>
            <p:cNvPr id="20" name="Oval 13"/>
            <p:cNvSpPr>
              <a:spLocks noChangeArrowheads="1"/>
            </p:cNvSpPr>
            <p:nvPr/>
          </p:nvSpPr>
          <p:spPr bwMode="auto">
            <a:xfrm>
              <a:off x="6674796" y="4533471"/>
              <a:ext cx="1731798" cy="350808"/>
            </a:xfrm>
            <a:prstGeom prst="ellipse">
              <a:avLst/>
            </a:prstGeom>
            <a:solidFill>
              <a:srgbClr val="FCFD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dirty="0">
                  <a:solidFill>
                    <a:srgbClr val="000000"/>
                  </a:solidFill>
                  <a:latin typeface="Arial" pitchFamily="34" charset="0"/>
                  <a:cs typeface="Arial" pitchFamily="34" charset="0"/>
                </a:rPr>
                <a:t>ABD</a:t>
              </a:r>
            </a:p>
          </p:txBody>
        </p:sp>
        <p:sp>
          <p:nvSpPr>
            <p:cNvPr id="21" name="Oval 16"/>
            <p:cNvSpPr>
              <a:spLocks noChangeArrowheads="1"/>
            </p:cNvSpPr>
            <p:nvPr/>
          </p:nvSpPr>
          <p:spPr bwMode="auto">
            <a:xfrm>
              <a:off x="4742600" y="5077017"/>
              <a:ext cx="1731798" cy="391020"/>
            </a:xfrm>
            <a:prstGeom prst="ellipse">
              <a:avLst/>
            </a:prstGeom>
            <a:solidFill>
              <a:srgbClr val="92D050">
                <a:alpha val="36078"/>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PORTEKİZ</a:t>
              </a:r>
            </a:p>
          </p:txBody>
        </p:sp>
        <p:sp>
          <p:nvSpPr>
            <p:cNvPr id="22" name="Oval 17"/>
            <p:cNvSpPr>
              <a:spLocks noChangeArrowheads="1"/>
            </p:cNvSpPr>
            <p:nvPr/>
          </p:nvSpPr>
          <p:spPr bwMode="auto">
            <a:xfrm>
              <a:off x="6704706" y="5050671"/>
              <a:ext cx="1733293" cy="389634"/>
            </a:xfrm>
            <a:prstGeom prst="ellipse">
              <a:avLst/>
            </a:prstGeom>
            <a:solidFill>
              <a:srgbClr val="FCFD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YUNANİSTAN</a:t>
              </a:r>
            </a:p>
          </p:txBody>
        </p:sp>
        <p:sp>
          <p:nvSpPr>
            <p:cNvPr id="23" name="Oval 18"/>
            <p:cNvSpPr>
              <a:spLocks noChangeArrowheads="1"/>
            </p:cNvSpPr>
            <p:nvPr/>
          </p:nvSpPr>
          <p:spPr bwMode="auto">
            <a:xfrm>
              <a:off x="6727138" y="5581738"/>
              <a:ext cx="1733294" cy="335556"/>
            </a:xfrm>
            <a:prstGeom prst="ellipse">
              <a:avLst/>
            </a:prstGeom>
            <a:solidFill>
              <a:srgbClr val="92D050">
                <a:alpha val="38823"/>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İSPANYA</a:t>
              </a:r>
            </a:p>
          </p:txBody>
        </p:sp>
        <p:sp>
          <p:nvSpPr>
            <p:cNvPr id="24" name="Oval 23"/>
            <p:cNvSpPr>
              <a:spLocks noChangeArrowheads="1"/>
            </p:cNvSpPr>
            <p:nvPr/>
          </p:nvSpPr>
          <p:spPr bwMode="auto">
            <a:xfrm>
              <a:off x="1319382" y="5591443"/>
              <a:ext cx="1733294" cy="372995"/>
            </a:xfrm>
            <a:prstGeom prst="ellipse">
              <a:avLst/>
            </a:prstGeom>
            <a:solidFill>
              <a:schemeClr val="tx2">
                <a:lumMod val="60000"/>
                <a:lumOff val="40000"/>
                <a:alpha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600">
                  <a:solidFill>
                    <a:srgbClr val="000000"/>
                  </a:solidFill>
                  <a:latin typeface="Arial" pitchFamily="34" charset="0"/>
                  <a:cs typeface="Arial" pitchFamily="34" charset="0"/>
                </a:rPr>
                <a:t>İTALYA</a:t>
              </a:r>
            </a:p>
          </p:txBody>
        </p:sp>
        <p:sp>
          <p:nvSpPr>
            <p:cNvPr id="25" name="AutoShape 22"/>
            <p:cNvSpPr>
              <a:spLocks noChangeArrowheads="1"/>
            </p:cNvSpPr>
            <p:nvPr/>
          </p:nvSpPr>
          <p:spPr bwMode="auto">
            <a:xfrm>
              <a:off x="3386174" y="5628882"/>
              <a:ext cx="1051342" cy="392406"/>
            </a:xfrm>
            <a:prstGeom prst="leftRightArrow">
              <a:avLst>
                <a:gd name="adj1" fmla="val 50000"/>
                <a:gd name="adj2" fmla="val 520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600">
                <a:solidFill>
                  <a:srgbClr val="000000"/>
                </a:solidFill>
                <a:latin typeface="Arial" pitchFamily="34" charset="0"/>
                <a:cs typeface="Arial" pitchFamily="34" charset="0"/>
              </a:endParaRPr>
            </a:p>
          </p:txBody>
        </p:sp>
        <p:sp>
          <p:nvSpPr>
            <p:cNvPr id="26" name="Oval 5"/>
            <p:cNvSpPr>
              <a:spLocks noChangeArrowheads="1"/>
            </p:cNvSpPr>
            <p:nvPr/>
          </p:nvSpPr>
          <p:spPr bwMode="auto">
            <a:xfrm>
              <a:off x="1270031" y="3585040"/>
              <a:ext cx="1733293" cy="587917"/>
            </a:xfrm>
            <a:prstGeom prst="ellipse">
              <a:avLst/>
            </a:prstGeom>
            <a:solidFill>
              <a:srgbClr val="00B0F0">
                <a:alpha val="50195"/>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AVUSTURYA-</a:t>
              </a:r>
            </a:p>
            <a:p>
              <a:pPr algn="ctr"/>
              <a:r>
                <a:rPr lang="tr-TR" altLang="tr-TR" sz="1600">
                  <a:solidFill>
                    <a:srgbClr val="000000"/>
                  </a:solidFill>
                  <a:latin typeface="Arial" pitchFamily="34" charset="0"/>
                  <a:cs typeface="Arial" pitchFamily="34" charset="0"/>
                </a:rPr>
                <a:t>MAC.İMP.</a:t>
              </a:r>
            </a:p>
          </p:txBody>
        </p:sp>
        <p:sp>
          <p:nvSpPr>
            <p:cNvPr id="27" name="Oval 10"/>
            <p:cNvSpPr>
              <a:spLocks noChangeArrowheads="1"/>
            </p:cNvSpPr>
            <p:nvPr/>
          </p:nvSpPr>
          <p:spPr bwMode="auto">
            <a:xfrm>
              <a:off x="6674796" y="3469952"/>
              <a:ext cx="1733293" cy="342490"/>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JAPONYA</a:t>
              </a:r>
            </a:p>
          </p:txBody>
        </p:sp>
        <p:sp>
          <p:nvSpPr>
            <p:cNvPr id="28" name="Oval 20"/>
            <p:cNvSpPr>
              <a:spLocks noChangeArrowheads="1"/>
            </p:cNvSpPr>
            <p:nvPr/>
          </p:nvSpPr>
          <p:spPr bwMode="auto">
            <a:xfrm>
              <a:off x="4763537" y="5598377"/>
              <a:ext cx="1733293" cy="372994"/>
            </a:xfrm>
            <a:prstGeom prst="ellipse">
              <a:avLst/>
            </a:prstGeom>
            <a:solidFill>
              <a:schemeClr val="tx2">
                <a:lumMod val="60000"/>
                <a:lumOff val="40000"/>
                <a:alpha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600">
                  <a:solidFill>
                    <a:srgbClr val="000000"/>
                  </a:solidFill>
                  <a:latin typeface="Arial" pitchFamily="34" charset="0"/>
                  <a:cs typeface="Arial" pitchFamily="34" charset="0"/>
                </a:rPr>
                <a:t>İTALYA</a:t>
              </a:r>
            </a:p>
          </p:txBody>
        </p:sp>
        <p:sp>
          <p:nvSpPr>
            <p:cNvPr id="31" name="Oval 17"/>
            <p:cNvSpPr>
              <a:spLocks noChangeArrowheads="1"/>
            </p:cNvSpPr>
            <p:nvPr/>
          </p:nvSpPr>
          <p:spPr bwMode="auto">
            <a:xfrm>
              <a:off x="4757555" y="4494647"/>
              <a:ext cx="1733293" cy="389633"/>
            </a:xfrm>
            <a:prstGeom prst="ellipse">
              <a:avLst/>
            </a:prstGeom>
            <a:solidFill>
              <a:srgbClr val="FCFD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ROMANYA</a:t>
              </a:r>
            </a:p>
          </p:txBody>
        </p:sp>
        <p:sp>
          <p:nvSpPr>
            <p:cNvPr id="32" name="Oval 11"/>
            <p:cNvSpPr>
              <a:spLocks noChangeArrowheads="1"/>
            </p:cNvSpPr>
            <p:nvPr/>
          </p:nvSpPr>
          <p:spPr bwMode="auto">
            <a:xfrm>
              <a:off x="4778492" y="3977446"/>
              <a:ext cx="1733293" cy="391020"/>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SIRBİSTAN</a:t>
              </a:r>
            </a:p>
          </p:txBody>
        </p:sp>
        <p:sp>
          <p:nvSpPr>
            <p:cNvPr id="33" name="Oval 11"/>
            <p:cNvSpPr>
              <a:spLocks noChangeArrowheads="1"/>
            </p:cNvSpPr>
            <p:nvPr/>
          </p:nvSpPr>
          <p:spPr bwMode="auto">
            <a:xfrm>
              <a:off x="6674796" y="3909503"/>
              <a:ext cx="1733293" cy="391020"/>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KARADAĞ</a:t>
              </a:r>
            </a:p>
          </p:txBody>
        </p:sp>
      </p:grpSp>
    </p:spTree>
    <p:extLst>
      <p:ext uri="{BB962C8B-B14F-4D97-AF65-F5344CB8AC3E}">
        <p14:creationId xmlns:p14="http://schemas.microsoft.com/office/powerpoint/2010/main" val="77359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sz="2400" b="1" smtClean="0">
                <a:solidFill>
                  <a:schemeClr val="tx1"/>
                </a:solidFill>
                <a:latin typeface="Arial" pitchFamily="34" charset="0"/>
                <a:cs typeface="Arial" pitchFamily="34" charset="0"/>
              </a:rPr>
              <a:pPr/>
              <a:t>24</a:t>
            </a:fld>
            <a:endParaRPr lang="tr-TR" sz="2400" b="1" dirty="0">
              <a:solidFill>
                <a:schemeClr val="tx1"/>
              </a:solidFill>
              <a:latin typeface="Arial" pitchFamily="34" charset="0"/>
              <a:cs typeface="Arial" pitchFamily="34" charset="0"/>
            </a:endParaRPr>
          </a:p>
        </p:txBody>
      </p:sp>
      <p:sp>
        <p:nvSpPr>
          <p:cNvPr id="7" name="Dikdörtgen 6"/>
          <p:cNvSpPr/>
          <p:nvPr/>
        </p:nvSpPr>
        <p:spPr>
          <a:xfrm>
            <a:off x="250825" y="1700808"/>
            <a:ext cx="8746700" cy="498598"/>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8" name="İçerik Yer Tutucusu 2"/>
          <p:cNvSpPr>
            <a:spLocks noGrp="1"/>
          </p:cNvSpPr>
          <p:nvPr>
            <p:ph idx="1"/>
          </p:nvPr>
        </p:nvSpPr>
        <p:spPr>
          <a:xfrm>
            <a:off x="447711" y="1124744"/>
            <a:ext cx="8352927" cy="5112568"/>
          </a:xfrm>
        </p:spPr>
        <p:txBody>
          <a:bodyPr>
            <a:noAutofit/>
          </a:bodyPr>
          <a:lstStyle/>
          <a:p>
            <a:pPr marL="0" indent="0" algn="just">
              <a:buNone/>
              <a:tabLst>
                <a:tab pos="354013" algn="l"/>
              </a:tabLst>
            </a:pPr>
            <a:r>
              <a:rPr lang="tr-TR" sz="2400" b="1" dirty="0">
                <a:latin typeface="Arial" pitchFamily="34" charset="0"/>
                <a:cs typeface="Arial" pitchFamily="34" charset="0"/>
              </a:rPr>
              <a:t>	</a:t>
            </a: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b="1" dirty="0">
                <a:latin typeface="Arial" pitchFamily="34" charset="0"/>
                <a:cs typeface="Arial" pitchFamily="34" charset="0"/>
              </a:rPr>
              <a:t>	</a:t>
            </a:r>
          </a:p>
        </p:txBody>
      </p:sp>
      <p:sp>
        <p:nvSpPr>
          <p:cNvPr id="29" name="Dikdörtgen 28"/>
          <p:cNvSpPr/>
          <p:nvPr/>
        </p:nvSpPr>
        <p:spPr>
          <a:xfrm>
            <a:off x="947690" y="663079"/>
            <a:ext cx="8053466" cy="492443"/>
          </a:xfrm>
          <a:prstGeom prst="rect">
            <a:avLst/>
          </a:prstGeom>
        </p:spPr>
        <p:txBody>
          <a:bodyPr wrap="square">
            <a:spAutoFit/>
          </a:bodyPr>
          <a:lstStyle/>
          <a:p>
            <a:pPr>
              <a:tabLst>
                <a:tab pos="354013" algn="l"/>
              </a:tabLst>
            </a:pPr>
            <a:r>
              <a:rPr lang="tr-TR" sz="2600" b="1" dirty="0">
                <a:solidFill>
                  <a:srgbClr val="FF0000"/>
                </a:solidFill>
                <a:latin typeface="Arial" pitchFamily="34" charset="0"/>
                <a:cs typeface="Arial" pitchFamily="34" charset="0"/>
              </a:rPr>
              <a:t>Osmanlı Devleti’nin Savaşa Katılması:</a:t>
            </a:r>
          </a:p>
        </p:txBody>
      </p:sp>
      <p:sp>
        <p:nvSpPr>
          <p:cNvPr id="34" name="İçerik Yer Tutucusu 2"/>
          <p:cNvSpPr txBox="1">
            <a:spLocks/>
          </p:cNvSpPr>
          <p:nvPr/>
        </p:nvSpPr>
        <p:spPr>
          <a:xfrm>
            <a:off x="539552" y="1195612"/>
            <a:ext cx="8064896" cy="5041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b="1" dirty="0">
                <a:latin typeface="Arial" pitchFamily="34" charset="0"/>
                <a:cs typeface="Arial" pitchFamily="34" charset="0"/>
              </a:rPr>
              <a:t>	</a:t>
            </a:r>
            <a:r>
              <a:rPr lang="tr-TR" sz="2600" b="1" dirty="0">
                <a:latin typeface="Arial" pitchFamily="34" charset="0"/>
                <a:cs typeface="Arial" pitchFamily="34" charset="0"/>
              </a:rPr>
              <a:t>Osmanlı Devleti’nin savaşa girme nedenleri:</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1.</a:t>
            </a:r>
            <a:r>
              <a:rPr lang="tr-TR" sz="2600" b="1" dirty="0">
                <a:latin typeface="Arial" pitchFamily="34" charset="0"/>
                <a:cs typeface="Arial" pitchFamily="34" charset="0"/>
              </a:rPr>
              <a:t>	İtilaf grubundaki devletlerin 19. yüzyıldan itibaren Osmanlı’ya karşı izlediği politikalar. </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2.	</a:t>
            </a:r>
            <a:r>
              <a:rPr lang="tr-TR" sz="2600" b="1" dirty="0">
                <a:latin typeface="Arial" pitchFamily="34" charset="0"/>
                <a:cs typeface="Arial" pitchFamily="34" charset="0"/>
              </a:rPr>
              <a:t>Son savaşlarda bırakılan Osmanlı topraklarının geri alınması.</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3.</a:t>
            </a:r>
            <a:r>
              <a:rPr lang="tr-TR" sz="2600" b="1" dirty="0">
                <a:latin typeface="Arial" pitchFamily="34" charset="0"/>
                <a:cs typeface="Arial" pitchFamily="34" charset="0"/>
              </a:rPr>
              <a:t>	Türk-Alman dostluğu.</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4.</a:t>
            </a:r>
            <a:r>
              <a:rPr lang="tr-TR" sz="2600" b="1" dirty="0">
                <a:latin typeface="Arial" pitchFamily="34" charset="0"/>
                <a:cs typeface="Arial" pitchFamily="34" charset="0"/>
              </a:rPr>
              <a:t>	Almanya’nın savaştan galip çıkacağı düşüncesi.</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5.	</a:t>
            </a:r>
            <a:r>
              <a:rPr lang="tr-TR" sz="2600" b="1" dirty="0">
                <a:latin typeface="Arial" pitchFamily="34" charset="0"/>
                <a:cs typeface="Arial" pitchFamily="34" charset="0"/>
              </a:rPr>
              <a:t>Turan İmparatorluğu kurma fikri. </a:t>
            </a:r>
          </a:p>
          <a:p>
            <a:pPr marL="0" indent="0" algn="just">
              <a:buFont typeface="Arial" pitchFamily="34" charset="0"/>
              <a:buNone/>
              <a:tabLst>
                <a:tab pos="354013" algn="l"/>
                <a:tab pos="717550" algn="l"/>
              </a:tabLst>
            </a:pPr>
            <a:r>
              <a:rPr lang="tr-TR" sz="2600" b="1" dirty="0">
                <a:solidFill>
                  <a:srgbClr val="FF0000"/>
                </a:solidFill>
                <a:latin typeface="Arial" pitchFamily="34" charset="0"/>
                <a:cs typeface="Arial" pitchFamily="34" charset="0"/>
              </a:rPr>
              <a:t>	</a:t>
            </a:r>
            <a:r>
              <a:rPr lang="tr-TR" sz="2600" b="1" dirty="0">
                <a:latin typeface="Arial" pitchFamily="34" charset="0"/>
                <a:cs typeface="Arial" pitchFamily="34" charset="0"/>
              </a:rPr>
              <a:t>Savaş başladıktan sonra Osmanlı bir süre tarafsızlığını korudu.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3503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8" name="İçerik Yer Tutucusu 2"/>
          <p:cNvSpPr>
            <a:spLocks noGrp="1"/>
          </p:cNvSpPr>
          <p:nvPr>
            <p:ph idx="1"/>
          </p:nvPr>
        </p:nvSpPr>
        <p:spPr>
          <a:xfrm>
            <a:off x="447711" y="1124744"/>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Dikdörtgen 8"/>
          <p:cNvSpPr/>
          <p:nvPr/>
        </p:nvSpPr>
        <p:spPr>
          <a:xfrm>
            <a:off x="519719" y="836712"/>
            <a:ext cx="8373456" cy="492443"/>
          </a:xfrm>
          <a:prstGeom prst="rect">
            <a:avLst/>
          </a:prstGeom>
        </p:spPr>
        <p:txBody>
          <a:bodyPr wrap="square">
            <a:spAutoFit/>
          </a:bodyPr>
          <a:lstStyle/>
          <a:p>
            <a:pPr>
              <a:tabLst>
                <a:tab pos="354013" algn="l"/>
              </a:tabLst>
            </a:pPr>
            <a:r>
              <a:rPr lang="tr-TR" sz="2600" b="1" dirty="0">
                <a:solidFill>
                  <a:srgbClr val="FF0000"/>
                </a:solidFill>
                <a:latin typeface="Arial" pitchFamily="34" charset="0"/>
                <a:cs typeface="Arial" pitchFamily="34" charset="0"/>
              </a:rPr>
              <a:t>Osmanlı-Alman İttifak Anlaşması (2 Ağustos 1914):</a:t>
            </a:r>
          </a:p>
        </p:txBody>
      </p:sp>
      <p:sp>
        <p:nvSpPr>
          <p:cNvPr id="10" name="İçerik Yer Tutucusu 2"/>
          <p:cNvSpPr txBox="1">
            <a:spLocks/>
          </p:cNvSpPr>
          <p:nvPr/>
        </p:nvSpPr>
        <p:spPr>
          <a:xfrm>
            <a:off x="500034" y="1583056"/>
            <a:ext cx="8156589"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dirty="0">
                <a:latin typeface="Arial" pitchFamily="34" charset="0"/>
                <a:cs typeface="Arial" pitchFamily="34" charset="0"/>
              </a:rPr>
              <a:t>	</a:t>
            </a:r>
            <a:r>
              <a:rPr lang="tr-TR" sz="2600" b="1" dirty="0">
                <a:latin typeface="Arial" pitchFamily="34" charset="0"/>
                <a:cs typeface="Arial" pitchFamily="34" charset="0"/>
              </a:rPr>
              <a:t>2 Ağustos 1914’te de Sadrazam Sait Halim Paşa ile Almanya’nın İstanbul Büyükelçisi Baron </a:t>
            </a:r>
            <a:r>
              <a:rPr lang="tr-TR" sz="2600" b="1" dirty="0" err="1">
                <a:latin typeface="Arial" pitchFamily="34" charset="0"/>
                <a:cs typeface="Arial" pitchFamily="34" charset="0"/>
              </a:rPr>
              <a:t>Von</a:t>
            </a:r>
            <a:r>
              <a:rPr lang="tr-TR" sz="2600" b="1" dirty="0">
                <a:latin typeface="Arial" pitchFamily="34" charset="0"/>
                <a:cs typeface="Arial" pitchFamily="34" charset="0"/>
              </a:rPr>
              <a:t> </a:t>
            </a:r>
            <a:r>
              <a:rPr lang="tr-TR" sz="2600" b="1" dirty="0" err="1">
                <a:latin typeface="Arial" pitchFamily="34" charset="0"/>
                <a:cs typeface="Arial" pitchFamily="34" charset="0"/>
              </a:rPr>
              <a:t>Wangenheim</a:t>
            </a:r>
            <a:r>
              <a:rPr lang="tr-TR" sz="2600" b="1" dirty="0">
                <a:latin typeface="Arial" pitchFamily="34" charset="0"/>
                <a:cs typeface="Arial" pitchFamily="34" charset="0"/>
              </a:rPr>
              <a:t> arasında, </a:t>
            </a:r>
            <a:r>
              <a:rPr lang="tr-TR" sz="2600" b="1" dirty="0">
                <a:solidFill>
                  <a:srgbClr val="0070C0"/>
                </a:solidFill>
                <a:latin typeface="Arial" pitchFamily="34" charset="0"/>
                <a:cs typeface="Arial" pitchFamily="34" charset="0"/>
              </a:rPr>
              <a:t>Osmanlı-Alman Anlaşması </a:t>
            </a:r>
            <a:r>
              <a:rPr lang="tr-TR" sz="2600" b="1" dirty="0">
                <a:latin typeface="Arial" pitchFamily="34" charset="0"/>
                <a:cs typeface="Arial" pitchFamily="34" charset="0"/>
              </a:rPr>
              <a:t>imzalandı. Buna göre:</a:t>
            </a:r>
          </a:p>
          <a:p>
            <a:pPr marL="0" indent="0" algn="just">
              <a:buFont typeface="Arial" pitchFamily="34" charset="0"/>
              <a:buNone/>
              <a:tabLst>
                <a:tab pos="354013" algn="l"/>
                <a:tab pos="720725" algn="l"/>
              </a:tabLst>
            </a:pPr>
            <a:r>
              <a:rPr lang="tr-TR" sz="2600" b="1" dirty="0">
                <a:latin typeface="Arial" pitchFamily="34" charset="0"/>
                <a:cs typeface="Arial" pitchFamily="34" charset="0"/>
              </a:rPr>
              <a:t>	</a:t>
            </a:r>
            <a:r>
              <a:rPr lang="tr-TR" sz="2600" b="1" i="1" dirty="0">
                <a:latin typeface="Arial" pitchFamily="34" charset="0"/>
                <a:cs typeface="Arial" pitchFamily="34" charset="0"/>
              </a:rPr>
              <a:t>1.	Osmanlı Devleti ve Almanya; Avusturya-Macaristan İmparatorluğu ile Sırbistan arasındaki anlaşmazlıkta, tam tarafsızlıklarını koruyacaklardı.</a:t>
            </a:r>
          </a:p>
          <a:p>
            <a:pPr marL="0" indent="0" algn="just">
              <a:buFont typeface="Arial" pitchFamily="34" charset="0"/>
              <a:buNone/>
              <a:tabLst>
                <a:tab pos="354013" algn="l"/>
                <a:tab pos="720725" algn="l"/>
              </a:tabLst>
            </a:pPr>
            <a:r>
              <a:rPr lang="tr-TR" sz="2600" b="1" i="1" dirty="0">
                <a:latin typeface="Arial" pitchFamily="34" charset="0"/>
                <a:cs typeface="Arial" pitchFamily="34" charset="0"/>
              </a:rPr>
              <a:t>	2.	Eğer Rusya, Avusturya’ya savaş açarsa ve Almanya da buna katılmak zorunda kalırsa, Osmanlı Devleti de savaşa girecekti.</a:t>
            </a:r>
          </a:p>
        </p:txBody>
      </p:sp>
    </p:spTree>
    <p:extLst>
      <p:ext uri="{BB962C8B-B14F-4D97-AF65-F5344CB8AC3E}">
        <p14:creationId xmlns:p14="http://schemas.microsoft.com/office/powerpoint/2010/main" val="2084542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8" name="İçerik Yer Tutucusu 2"/>
          <p:cNvSpPr>
            <a:spLocks noGrp="1"/>
          </p:cNvSpPr>
          <p:nvPr>
            <p:ph idx="1"/>
          </p:nvPr>
        </p:nvSpPr>
        <p:spPr>
          <a:xfrm>
            <a:off x="447711" y="1124744"/>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0" name="İçerik Yer Tutucusu 2"/>
          <p:cNvSpPr txBox="1">
            <a:spLocks/>
          </p:cNvSpPr>
          <p:nvPr/>
        </p:nvSpPr>
        <p:spPr>
          <a:xfrm>
            <a:off x="539552" y="1412776"/>
            <a:ext cx="8064896" cy="501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tabLst>
                <a:tab pos="354013" algn="l"/>
              </a:tabLst>
            </a:pPr>
            <a:r>
              <a:rPr lang="tr-TR" sz="2400" dirty="0">
                <a:latin typeface="Arial" pitchFamily="34" charset="0"/>
                <a:cs typeface="Arial" pitchFamily="34" charset="0"/>
              </a:rPr>
              <a:t>	</a:t>
            </a:r>
            <a:r>
              <a:rPr lang="tr-TR" sz="2600" b="1" i="1" dirty="0">
                <a:latin typeface="Arial" panose="020B0604020202020204" pitchFamily="34" charset="0"/>
                <a:cs typeface="Arial" pitchFamily="34" charset="0"/>
              </a:rPr>
              <a:t>3.	Almanya; Osmanlı Devleti’ni, bir tehdit altına düştüğünde gerekirse silahla koruyacaktı.</a:t>
            </a:r>
          </a:p>
          <a:p>
            <a:pPr marL="0" indent="0" algn="just">
              <a:buNone/>
              <a:tabLst>
                <a:tab pos="354013" algn="l"/>
                <a:tab pos="720725" algn="l"/>
              </a:tabLst>
            </a:pPr>
            <a:r>
              <a:rPr lang="tr-TR" sz="2600" b="1" i="1" dirty="0">
                <a:latin typeface="Arial" panose="020B0604020202020204" pitchFamily="34" charset="0"/>
                <a:cs typeface="Arial" pitchFamily="34" charset="0"/>
              </a:rPr>
              <a:t>	4.	Savaş olursa; Almanya, askeri heyetini Türkiye'nin emrine verecekti.</a:t>
            </a:r>
          </a:p>
          <a:p>
            <a:pPr marL="0" indent="0" algn="just">
              <a:buNone/>
              <a:tabLst>
                <a:tab pos="354013" algn="l"/>
                <a:tab pos="720725" algn="l"/>
              </a:tabLst>
            </a:pPr>
            <a:r>
              <a:rPr lang="tr-TR" sz="2600" b="1" i="1" dirty="0">
                <a:latin typeface="Arial" panose="020B0604020202020204" pitchFamily="34" charset="0"/>
                <a:cs typeface="Arial" pitchFamily="34" charset="0"/>
              </a:rPr>
              <a:t>	5.	Anlaşma, 31 Aralık 1918'e kadar yürürlükte kalacak, taraflardan biri geçersizliğini ilan etmezse, beş yıl daha yürürlükte olacaktı.</a:t>
            </a:r>
          </a:p>
          <a:p>
            <a:pPr marL="0" indent="0" algn="just">
              <a:buNone/>
              <a:tabLst>
                <a:tab pos="354013" algn="l"/>
                <a:tab pos="720725" algn="l"/>
              </a:tabLst>
            </a:pPr>
            <a:r>
              <a:rPr lang="tr-TR" sz="2600" b="1" dirty="0">
                <a:latin typeface="Arial" pitchFamily="34" charset="0"/>
                <a:cs typeface="Arial" pitchFamily="34" charset="0"/>
              </a:rPr>
              <a:t>	</a:t>
            </a:r>
            <a:r>
              <a:rPr lang="tr-TR" sz="2600" b="1" dirty="0">
                <a:solidFill>
                  <a:srgbClr val="0070C0"/>
                </a:solidFill>
                <a:latin typeface="Arial" pitchFamily="34" charset="0"/>
                <a:cs typeface="Arial" pitchFamily="34" charset="0"/>
              </a:rPr>
              <a:t>Görüldüğü gibi</a:t>
            </a:r>
            <a:r>
              <a:rPr lang="tr-TR" sz="2600" b="1" dirty="0">
                <a:latin typeface="Arial" pitchFamily="34" charset="0"/>
                <a:cs typeface="Arial" pitchFamily="34" charset="0"/>
              </a:rPr>
              <a:t>; Anlaşma, savunma niteliği taşıyordu. Maddelerinden anlaşılacağı üzere de metni, Alman-Rus savaşından önce hazırlanmış, fakat savaş başladıktan (1 Ağustos 1914) sonra değiştirilmeden imzalanmıştır.</a:t>
            </a:r>
          </a:p>
          <a:p>
            <a:pPr marL="0" indent="0" algn="just">
              <a:buNone/>
              <a:tabLst>
                <a:tab pos="354013" algn="l"/>
                <a:tab pos="720725" algn="l"/>
              </a:tabLst>
            </a:pPr>
            <a:endParaRPr lang="tr-TR" sz="2400" dirty="0">
              <a:latin typeface="Arial" pitchFamily="34" charset="0"/>
              <a:cs typeface="Arial" pitchFamily="34" charset="0"/>
            </a:endParaRPr>
          </a:p>
        </p:txBody>
      </p:sp>
      <p:sp>
        <p:nvSpPr>
          <p:cNvPr id="11" name="Dikdörtgen 8"/>
          <p:cNvSpPr/>
          <p:nvPr/>
        </p:nvSpPr>
        <p:spPr>
          <a:xfrm>
            <a:off x="519719" y="836712"/>
            <a:ext cx="8373456" cy="492443"/>
          </a:xfrm>
          <a:prstGeom prst="rect">
            <a:avLst/>
          </a:prstGeom>
        </p:spPr>
        <p:txBody>
          <a:bodyPr wrap="square">
            <a:spAutoFit/>
          </a:bodyPr>
          <a:lstStyle/>
          <a:p>
            <a:pPr>
              <a:tabLst>
                <a:tab pos="354013" algn="l"/>
              </a:tabLst>
            </a:pPr>
            <a:r>
              <a:rPr lang="tr-TR" sz="2600" b="1" dirty="0">
                <a:solidFill>
                  <a:srgbClr val="FF0000"/>
                </a:solidFill>
                <a:latin typeface="Arial" pitchFamily="34" charset="0"/>
                <a:cs typeface="Arial" pitchFamily="34" charset="0"/>
              </a:rPr>
              <a:t>Osmanlı-Alman İttifak Anlaşması (2 Ağustos 1914):</a:t>
            </a:r>
          </a:p>
        </p:txBody>
      </p:sp>
    </p:spTree>
    <p:extLst>
      <p:ext uri="{BB962C8B-B14F-4D97-AF65-F5344CB8AC3E}">
        <p14:creationId xmlns:p14="http://schemas.microsoft.com/office/powerpoint/2010/main" val="9238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0" name="İçerik Yer Tutucusu 2"/>
          <p:cNvSpPr txBox="1">
            <a:spLocks/>
          </p:cNvSpPr>
          <p:nvPr/>
        </p:nvSpPr>
        <p:spPr>
          <a:xfrm>
            <a:off x="395536" y="764704"/>
            <a:ext cx="8497639"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Clr>
                <a:srgbClr val="FFFF00"/>
              </a:buClr>
              <a:buNone/>
              <a:tabLst>
                <a:tab pos="365125" algn="l"/>
              </a:tabLst>
            </a:pPr>
            <a:r>
              <a:rPr lang="tr-TR" sz="2400" dirty="0">
                <a:latin typeface="Arial" pitchFamily="34" charset="0"/>
                <a:cs typeface="Arial" pitchFamily="34" charset="0"/>
              </a:rPr>
              <a:t>	</a:t>
            </a:r>
            <a:r>
              <a:rPr lang="tr-TR" sz="2400" b="1" dirty="0">
                <a:latin typeface="Arial" pitchFamily="34" charset="0"/>
                <a:cs typeface="Arial" pitchFamily="34" charset="0"/>
              </a:rPr>
              <a:t>İtilaf filosundan kaçan Almanya’nın </a:t>
            </a:r>
            <a:r>
              <a:rPr lang="tr-TR" sz="2400" b="1" dirty="0" err="1">
                <a:latin typeface="Arial" pitchFamily="34" charset="0"/>
                <a:cs typeface="Arial" pitchFamily="34" charset="0"/>
              </a:rPr>
              <a:t>Goeben</a:t>
            </a:r>
            <a:r>
              <a:rPr lang="tr-TR" sz="2400" b="1" dirty="0">
                <a:latin typeface="Arial" pitchFamily="34" charset="0"/>
                <a:cs typeface="Arial" pitchFamily="34" charset="0"/>
              </a:rPr>
              <a:t> ve </a:t>
            </a:r>
            <a:r>
              <a:rPr lang="tr-TR" sz="2400" b="1" dirty="0" err="1">
                <a:latin typeface="Arial" pitchFamily="34" charset="0"/>
                <a:cs typeface="Arial" pitchFamily="34" charset="0"/>
              </a:rPr>
              <a:t>Breslau</a:t>
            </a:r>
            <a:r>
              <a:rPr lang="tr-TR" sz="2400" b="1" dirty="0">
                <a:latin typeface="Arial" pitchFamily="34" charset="0"/>
                <a:cs typeface="Arial" pitchFamily="34" charset="0"/>
              </a:rPr>
              <a:t> ismindeki harp gemileri </a:t>
            </a:r>
            <a:r>
              <a:rPr lang="tr-TR" sz="2400" b="1" dirty="0">
                <a:solidFill>
                  <a:srgbClr val="FF0000"/>
                </a:solidFill>
                <a:latin typeface="Arial" pitchFamily="34" charset="0"/>
                <a:cs typeface="Arial" pitchFamily="34" charset="0"/>
              </a:rPr>
              <a:t>10 Ağustos 1914 </a:t>
            </a:r>
            <a:r>
              <a:rPr lang="tr-TR" sz="2400" b="1" dirty="0">
                <a:latin typeface="Arial" pitchFamily="34" charset="0"/>
                <a:cs typeface="Arial" pitchFamily="34" charset="0"/>
              </a:rPr>
              <a:t>tarihinde Çanakkale Boğazı’nı geçti. Daha sonra bu gemilere Osmanlı bayrağı çekilerek Yavuz ve Midilli isimleri verildi. Bu şekilde gemiler, komutanları </a:t>
            </a:r>
            <a:r>
              <a:rPr lang="tr-TR" sz="2400" b="1" dirty="0" err="1">
                <a:latin typeface="Arial" pitchFamily="34" charset="0"/>
                <a:cs typeface="Arial" pitchFamily="34" charset="0"/>
              </a:rPr>
              <a:t>Souchon</a:t>
            </a:r>
            <a:r>
              <a:rPr lang="tr-TR" sz="2400" b="1" dirty="0">
                <a:latin typeface="Arial" pitchFamily="34" charset="0"/>
                <a:cs typeface="Arial" pitchFamily="34" charset="0"/>
              </a:rPr>
              <a:t> ve mürettebatıyla Türk donanmasına katıldı.</a:t>
            </a:r>
          </a:p>
          <a:p>
            <a:pPr marL="0" indent="0" algn="just">
              <a:spcBef>
                <a:spcPts val="600"/>
              </a:spcBef>
              <a:buClr>
                <a:srgbClr val="FFFF00"/>
              </a:buClr>
              <a:buNone/>
              <a:tabLst>
                <a:tab pos="365125" algn="l"/>
              </a:tabLst>
            </a:pPr>
            <a:endParaRPr lang="tr-TR" sz="2400" dirty="0">
              <a:latin typeface="Arial" pitchFamily="34" charset="0"/>
              <a:cs typeface="Arial" pitchFamily="34" charset="0"/>
            </a:endParaRPr>
          </a:p>
        </p:txBody>
      </p:sp>
      <p:pic>
        <p:nvPicPr>
          <p:cNvPr id="1028" name="Picture 4" descr="yavuz ve midill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41" y="3284984"/>
            <a:ext cx="4141068" cy="310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1" name="Dikdörtgen 10"/>
          <p:cNvSpPr/>
          <p:nvPr/>
        </p:nvSpPr>
        <p:spPr>
          <a:xfrm>
            <a:off x="285331" y="571480"/>
            <a:ext cx="8642349" cy="461665"/>
          </a:xfrm>
          <a:prstGeom prst="rect">
            <a:avLst/>
          </a:prstGeom>
        </p:spPr>
        <p:txBody>
          <a:bodyPr wrap="square">
            <a:spAutoFit/>
          </a:bodyPr>
          <a:lstStyle/>
          <a:p>
            <a:pPr>
              <a:tabLst>
                <a:tab pos="354013" algn="l"/>
              </a:tabLst>
            </a:pPr>
            <a:r>
              <a:rPr lang="tr-TR" sz="2400" b="1" dirty="0">
                <a:solidFill>
                  <a:srgbClr val="FF0000"/>
                </a:solidFill>
                <a:latin typeface="Arial" pitchFamily="34" charset="0"/>
                <a:cs typeface="Arial" pitchFamily="34" charset="0"/>
              </a:rPr>
              <a:t>Osmanlı Devleti’nin Savaşa Katılması:</a:t>
            </a:r>
          </a:p>
        </p:txBody>
      </p:sp>
      <p:sp>
        <p:nvSpPr>
          <p:cNvPr id="12" name="İçerik Yer Tutucusu 2"/>
          <p:cNvSpPr txBox="1">
            <a:spLocks/>
          </p:cNvSpPr>
          <p:nvPr/>
        </p:nvSpPr>
        <p:spPr>
          <a:xfrm>
            <a:off x="323528" y="980728"/>
            <a:ext cx="8497637" cy="5877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Clr>
                <a:srgbClr val="FFFF00"/>
              </a:buClr>
              <a:buNone/>
              <a:tabLst>
                <a:tab pos="365125" algn="l"/>
              </a:tabLst>
            </a:pPr>
            <a:r>
              <a:rPr lang="tr-TR" sz="2400" dirty="0">
                <a:latin typeface="Arial" pitchFamily="34" charset="0"/>
                <a:cs typeface="Arial" pitchFamily="34" charset="0"/>
              </a:rPr>
              <a:t>	</a:t>
            </a:r>
            <a:r>
              <a:rPr lang="tr-TR" sz="2400" b="1" dirty="0">
                <a:solidFill>
                  <a:srgbClr val="C00000"/>
                </a:solidFill>
                <a:latin typeface="Arial" pitchFamily="34" charset="0"/>
                <a:cs typeface="Arial" pitchFamily="34" charset="0"/>
              </a:rPr>
              <a:t>27 Ekim 1914’te</a:t>
            </a:r>
            <a:r>
              <a:rPr lang="tr-TR" sz="2400" b="1" dirty="0">
                <a:latin typeface="Arial" pitchFamily="34" charset="0"/>
                <a:cs typeface="Arial" pitchFamily="34" charset="0"/>
              </a:rPr>
              <a:t>, Amiral </a:t>
            </a:r>
            <a:r>
              <a:rPr lang="tr-TR" sz="2400" b="1" dirty="0" err="1">
                <a:latin typeface="Arial" pitchFamily="34" charset="0"/>
                <a:cs typeface="Arial" pitchFamily="34" charset="0"/>
              </a:rPr>
              <a:t>Souchon</a:t>
            </a:r>
            <a:r>
              <a:rPr lang="tr-TR" sz="2400" b="1" dirty="0">
                <a:latin typeface="Arial" pitchFamily="34" charset="0"/>
                <a:cs typeface="Arial" pitchFamily="34" charset="0"/>
              </a:rPr>
              <a:t> komutasındaki (Midilli ve Yavuz gemileri de dahil olmak üzere) Türk </a:t>
            </a:r>
            <a:r>
              <a:rPr lang="tr-TR" sz="2400" b="1">
                <a:latin typeface="Arial" pitchFamily="34" charset="0"/>
                <a:cs typeface="Arial" pitchFamily="34" charset="0"/>
              </a:rPr>
              <a:t>Donanması Karadeniz’e </a:t>
            </a:r>
            <a:r>
              <a:rPr lang="tr-TR" sz="2400" b="1" dirty="0">
                <a:latin typeface="Arial" pitchFamily="34" charset="0"/>
                <a:cs typeface="Arial" pitchFamily="34" charset="0"/>
              </a:rPr>
              <a:t>açıldı ve </a:t>
            </a:r>
            <a:r>
              <a:rPr lang="tr-TR" sz="2400" b="1" dirty="0">
                <a:solidFill>
                  <a:srgbClr val="FF0000"/>
                </a:solidFill>
                <a:latin typeface="Arial" pitchFamily="34" charset="0"/>
                <a:cs typeface="Arial" pitchFamily="34" charset="0"/>
              </a:rPr>
              <a:t>28-29 Ekim 1914 </a:t>
            </a:r>
            <a:r>
              <a:rPr lang="tr-TR" sz="2400" b="1" dirty="0">
                <a:latin typeface="Arial" pitchFamily="34" charset="0"/>
                <a:cs typeface="Arial" pitchFamily="34" charset="0"/>
              </a:rPr>
              <a:t>gecesi Rusya’nın Odesa ve Sivastopol gibi limanlarını topa tuttu. Böylece Osmanlı Devleti fiilen savaşı başlatmış oldu.</a:t>
            </a:r>
          </a:p>
          <a:p>
            <a:pPr marL="0" indent="0" algn="just">
              <a:spcBef>
                <a:spcPts val="600"/>
              </a:spcBef>
              <a:buNone/>
              <a:tabLst>
                <a:tab pos="354013" algn="l"/>
              </a:tabLst>
            </a:pPr>
            <a:r>
              <a:rPr lang="tr-TR" sz="2400" b="1" dirty="0">
                <a:latin typeface="Arial" pitchFamily="34" charset="0"/>
                <a:cs typeface="Arial" pitchFamily="34" charset="0"/>
              </a:rPr>
              <a:t>	Bu olay üzerine; </a:t>
            </a:r>
            <a:r>
              <a:rPr lang="tr-TR" sz="2400" b="1" u="sng" dirty="0">
                <a:latin typeface="Arial" pitchFamily="34" charset="0"/>
                <a:cs typeface="Arial" pitchFamily="34" charset="0"/>
              </a:rPr>
              <a:t>Rusya</a:t>
            </a:r>
            <a:r>
              <a:rPr lang="tr-TR" sz="2400" b="1" dirty="0">
                <a:latin typeface="Arial" pitchFamily="34" charset="0"/>
                <a:cs typeface="Arial" pitchFamily="34" charset="0"/>
              </a:rPr>
              <a:t> </a:t>
            </a:r>
            <a:r>
              <a:rPr lang="tr-TR" sz="2400" b="1" dirty="0">
                <a:solidFill>
                  <a:srgbClr val="FF0000"/>
                </a:solidFill>
                <a:latin typeface="Arial" pitchFamily="34" charset="0"/>
                <a:cs typeface="Arial" pitchFamily="34" charset="0"/>
              </a:rPr>
              <a:t>2 Kasım’da</a:t>
            </a:r>
            <a:r>
              <a:rPr lang="tr-TR" sz="2400" b="1" dirty="0">
                <a:latin typeface="Arial" pitchFamily="34" charset="0"/>
                <a:cs typeface="Arial" pitchFamily="34" charset="0"/>
              </a:rPr>
              <a:t>, </a:t>
            </a:r>
            <a:r>
              <a:rPr lang="tr-TR" sz="2400" b="1" u="sng" dirty="0">
                <a:latin typeface="Arial" pitchFamily="34" charset="0"/>
                <a:cs typeface="Arial" pitchFamily="34" charset="0"/>
              </a:rPr>
              <a:t>İngiltere ve Fransa</a:t>
            </a:r>
            <a:r>
              <a:rPr lang="tr-TR" sz="2400" b="1" dirty="0">
                <a:latin typeface="Arial" pitchFamily="34" charset="0"/>
                <a:cs typeface="Arial" pitchFamily="34" charset="0"/>
              </a:rPr>
              <a:t> </a:t>
            </a:r>
            <a:r>
              <a:rPr lang="tr-TR" sz="2400" b="1" dirty="0">
                <a:solidFill>
                  <a:srgbClr val="FF0000"/>
                </a:solidFill>
                <a:latin typeface="Arial" pitchFamily="34" charset="0"/>
                <a:cs typeface="Arial" pitchFamily="34" charset="0"/>
              </a:rPr>
              <a:t>5 Kasım’da</a:t>
            </a:r>
            <a:r>
              <a:rPr lang="tr-TR" sz="2400" b="1" dirty="0">
                <a:latin typeface="Arial" pitchFamily="34" charset="0"/>
                <a:cs typeface="Arial" pitchFamily="34" charset="0"/>
              </a:rPr>
              <a:t>, Osmanlı Devleti’ne savaş ilan ettiler. </a:t>
            </a:r>
            <a:r>
              <a:rPr lang="tr-TR" sz="2400" b="1" u="sng" dirty="0">
                <a:latin typeface="Arial" pitchFamily="34" charset="0"/>
                <a:cs typeface="Arial" pitchFamily="34" charset="0"/>
              </a:rPr>
              <a:t>Osmanlı Devleti</a:t>
            </a:r>
            <a:r>
              <a:rPr lang="tr-TR" sz="2400" b="1" dirty="0">
                <a:latin typeface="Arial" pitchFamily="34" charset="0"/>
                <a:cs typeface="Arial" pitchFamily="34" charset="0"/>
              </a:rPr>
              <a:t> de bunlara karşı </a:t>
            </a:r>
            <a:r>
              <a:rPr lang="tr-TR" sz="2400" b="1" dirty="0">
                <a:solidFill>
                  <a:srgbClr val="FF0000"/>
                </a:solidFill>
                <a:latin typeface="Arial" pitchFamily="34" charset="0"/>
                <a:cs typeface="Arial" pitchFamily="34" charset="0"/>
              </a:rPr>
              <a:t>12 Ka­sım 1914’te </a:t>
            </a:r>
            <a:r>
              <a:rPr lang="tr-TR" sz="2400" b="1" dirty="0">
                <a:latin typeface="Arial" pitchFamily="34" charset="0"/>
                <a:cs typeface="Arial" pitchFamily="34" charset="0"/>
              </a:rPr>
              <a:t>resmen savaş açtı.</a:t>
            </a:r>
          </a:p>
          <a:p>
            <a:pPr marL="0" indent="0" algn="just">
              <a:spcBef>
                <a:spcPts val="600"/>
              </a:spcBef>
              <a:buNone/>
              <a:tabLst>
                <a:tab pos="354013" algn="l"/>
              </a:tabLst>
            </a:pPr>
            <a:r>
              <a:rPr lang="tr-TR" sz="2400" b="1" dirty="0">
                <a:latin typeface="Arial" pitchFamily="34" charset="0"/>
                <a:cs typeface="Arial" pitchFamily="34" charset="0"/>
              </a:rPr>
              <a:t>	Osmanlı Devleti’nin savaşa girmesi, taraflar arasındaki çarpışmaların, Doğu Avrupa’da Galiçya’dan Kafkaslara, Çanakkale’den Basra’ya ve Sina’ya kadar geniş alanda açılan cephelerle, dünyanın önemli bir bölümüne yayılmasına yol açtı.</a:t>
            </a:r>
          </a:p>
          <a:p>
            <a:pPr marL="0" indent="0" algn="just">
              <a:spcBef>
                <a:spcPts val="600"/>
              </a:spcBef>
              <a:buClr>
                <a:srgbClr val="FFFF00"/>
              </a:buClr>
              <a:buNone/>
              <a:tabLst>
                <a:tab pos="365125" algn="l"/>
              </a:tabLst>
            </a:pP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71300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grpSp>
        <p:nvGrpSpPr>
          <p:cNvPr id="8" name="Grup 7"/>
          <p:cNvGrpSpPr/>
          <p:nvPr/>
        </p:nvGrpSpPr>
        <p:grpSpPr>
          <a:xfrm>
            <a:off x="1619672" y="1052736"/>
            <a:ext cx="5569265" cy="5673134"/>
            <a:chOff x="1600200" y="682961"/>
            <a:chExt cx="5943600" cy="6006304"/>
          </a:xfrm>
        </p:grpSpPr>
        <p:pic>
          <p:nvPicPr>
            <p:cNvPr id="9"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2961"/>
              <a:ext cx="5943600" cy="393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 4"/>
            <p:cNvGrpSpPr>
              <a:grpSpLocks/>
            </p:cNvGrpSpPr>
            <p:nvPr/>
          </p:nvGrpSpPr>
          <p:grpSpPr bwMode="auto">
            <a:xfrm>
              <a:off x="1654336" y="4613615"/>
              <a:ext cx="5709463" cy="2075650"/>
              <a:chOff x="-185340" y="1240042"/>
              <a:chExt cx="9375228" cy="5424256"/>
            </a:xfrm>
          </p:grpSpPr>
          <p:sp>
            <p:nvSpPr>
              <p:cNvPr id="13" name="AutoShape 2"/>
              <p:cNvSpPr>
                <a:spLocks noChangeArrowheads="1"/>
              </p:cNvSpPr>
              <p:nvPr/>
            </p:nvSpPr>
            <p:spPr bwMode="auto">
              <a:xfrm>
                <a:off x="104331" y="1240042"/>
                <a:ext cx="2939627" cy="1368226"/>
              </a:xfrm>
              <a:prstGeom prst="roundRect">
                <a:avLst>
                  <a:gd name="adj" fmla="val 16667"/>
                </a:avLst>
              </a:prstGeom>
              <a:solidFill>
                <a:srgbClr val="D1FFF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b="1" dirty="0">
                    <a:solidFill>
                      <a:srgbClr val="000000"/>
                    </a:solidFill>
                    <a:latin typeface="Arial" pitchFamily="34" charset="0"/>
                    <a:cs typeface="Arial" pitchFamily="34" charset="0"/>
                  </a:rPr>
                  <a:t>SAVUNMA </a:t>
                </a:r>
              </a:p>
              <a:p>
                <a:pPr algn="ctr" eaLnBrk="1" hangingPunct="1"/>
                <a:r>
                  <a:rPr lang="tr-TR" altLang="tr-TR" b="1" dirty="0">
                    <a:solidFill>
                      <a:srgbClr val="000000"/>
                    </a:solidFill>
                    <a:latin typeface="Arial" pitchFamily="34" charset="0"/>
                    <a:cs typeface="Arial" pitchFamily="34" charset="0"/>
                  </a:rPr>
                  <a:t>CEPHELERİ</a:t>
                </a:r>
              </a:p>
            </p:txBody>
          </p:sp>
          <p:sp>
            <p:nvSpPr>
              <p:cNvPr id="14" name="AutoShape 5"/>
              <p:cNvSpPr>
                <a:spLocks noChangeArrowheads="1"/>
              </p:cNvSpPr>
              <p:nvPr/>
            </p:nvSpPr>
            <p:spPr bwMode="auto">
              <a:xfrm>
                <a:off x="5853837" y="1240042"/>
                <a:ext cx="3336051" cy="1615872"/>
              </a:xfrm>
              <a:prstGeom prst="roundRect">
                <a:avLst>
                  <a:gd name="adj"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b="1" dirty="0">
                    <a:solidFill>
                      <a:srgbClr val="000000"/>
                    </a:solidFill>
                    <a:latin typeface="Arial" pitchFamily="34" charset="0"/>
                    <a:cs typeface="Arial" pitchFamily="34" charset="0"/>
                  </a:rPr>
                  <a:t>YARDIM EDİLEN </a:t>
                </a:r>
              </a:p>
              <a:p>
                <a:pPr algn="ctr" eaLnBrk="1" hangingPunct="1"/>
                <a:r>
                  <a:rPr lang="tr-TR" altLang="tr-TR" b="1" dirty="0">
                    <a:solidFill>
                      <a:srgbClr val="000000"/>
                    </a:solidFill>
                    <a:latin typeface="Arial" pitchFamily="34" charset="0"/>
                    <a:cs typeface="Arial" pitchFamily="34" charset="0"/>
                  </a:rPr>
                  <a:t>CEPHELER</a:t>
                </a:r>
              </a:p>
            </p:txBody>
          </p:sp>
          <p:sp>
            <p:nvSpPr>
              <p:cNvPr id="15" name="Oval 6"/>
              <p:cNvSpPr>
                <a:spLocks noChangeArrowheads="1"/>
              </p:cNvSpPr>
              <p:nvPr/>
            </p:nvSpPr>
            <p:spPr bwMode="auto">
              <a:xfrm>
                <a:off x="-36120" y="2737633"/>
                <a:ext cx="3168970" cy="852481"/>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IRAK</a:t>
                </a:r>
              </a:p>
            </p:txBody>
          </p:sp>
          <p:sp>
            <p:nvSpPr>
              <p:cNvPr id="16" name="Oval 9"/>
              <p:cNvSpPr>
                <a:spLocks noChangeArrowheads="1"/>
              </p:cNvSpPr>
              <p:nvPr/>
            </p:nvSpPr>
            <p:spPr bwMode="auto">
              <a:xfrm>
                <a:off x="6076811" y="2941672"/>
                <a:ext cx="2977280" cy="108585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MAKEDONYA</a:t>
                </a:r>
              </a:p>
            </p:txBody>
          </p:sp>
          <p:sp>
            <p:nvSpPr>
              <p:cNvPr id="17" name="AutoShape 3"/>
              <p:cNvSpPr>
                <a:spLocks noChangeArrowheads="1"/>
              </p:cNvSpPr>
              <p:nvPr/>
            </p:nvSpPr>
            <p:spPr bwMode="auto">
              <a:xfrm>
                <a:off x="3261446" y="3163875"/>
                <a:ext cx="2552700" cy="777889"/>
              </a:xfrm>
              <a:prstGeom prst="roundRect">
                <a:avLst>
                  <a:gd name="adj" fmla="val 16667"/>
                </a:avLst>
              </a:prstGeom>
              <a:solidFill>
                <a:srgbClr val="FFA3C2"/>
              </a:solidFill>
              <a:ln w="9525">
                <a:solidFill>
                  <a:srgbClr val="000000"/>
                </a:solidFill>
                <a:round/>
                <a:headEnd/>
                <a:tailEnd/>
              </a:ln>
            </p:spPr>
            <p:txBody>
              <a:bodyPr wrap="none" anchor="ctr"/>
              <a:lstStyle/>
              <a:p>
                <a:pPr algn="ctr" eaLnBrk="1" hangingPunct="1"/>
                <a:r>
                  <a:rPr lang="tr-TR" altLang="tr-TR" b="1" dirty="0">
                    <a:solidFill>
                      <a:srgbClr val="000000"/>
                    </a:solidFill>
                    <a:latin typeface="Arial" pitchFamily="34" charset="0"/>
                    <a:cs typeface="Arial" pitchFamily="34" charset="0"/>
                  </a:rPr>
                  <a:t>TAARRUZ</a:t>
                </a:r>
              </a:p>
            </p:txBody>
          </p:sp>
          <p:sp>
            <p:nvSpPr>
              <p:cNvPr id="18" name="Oval 7"/>
              <p:cNvSpPr>
                <a:spLocks noChangeArrowheads="1"/>
              </p:cNvSpPr>
              <p:nvPr/>
            </p:nvSpPr>
            <p:spPr bwMode="auto">
              <a:xfrm>
                <a:off x="3261446" y="4200525"/>
                <a:ext cx="2592389" cy="876297"/>
              </a:xfrm>
              <a:prstGeom prst="ellipse">
                <a:avLst/>
              </a:prstGeom>
              <a:solidFill>
                <a:srgbClr val="FFA3C2"/>
              </a:solidFill>
              <a:ln w="9525">
                <a:solidFill>
                  <a:schemeClr val="tx1"/>
                </a:solidFill>
                <a:round/>
                <a:headEnd/>
                <a:tailEnd/>
              </a:ln>
            </p:spPr>
            <p:txBody>
              <a:bodyPr wrap="none" anchor="ctr"/>
              <a:lstStyle/>
              <a:p>
                <a:pPr algn="ctr" eaLnBrk="1" hangingPunct="1"/>
                <a:r>
                  <a:rPr lang="tr-TR" altLang="tr-TR" dirty="0">
                    <a:solidFill>
                      <a:srgbClr val="000000"/>
                    </a:solidFill>
                    <a:latin typeface="Arial" pitchFamily="34" charset="0"/>
                    <a:cs typeface="Arial" pitchFamily="34" charset="0"/>
                  </a:rPr>
                  <a:t>KAFKAS</a:t>
                </a:r>
              </a:p>
            </p:txBody>
          </p:sp>
          <p:sp>
            <p:nvSpPr>
              <p:cNvPr id="19" name="Sol Sağ Yukarı Ok 18"/>
              <p:cNvSpPr/>
              <p:nvPr/>
            </p:nvSpPr>
            <p:spPr>
              <a:xfrm rot="10800000">
                <a:off x="3221849" y="1760421"/>
                <a:ext cx="2552015" cy="1223834"/>
              </a:xfrm>
              <a:prstGeom prst="leftRightUpArrow">
                <a:avLst>
                  <a:gd name="adj1" fmla="val 25000"/>
                  <a:gd name="adj2" fmla="val 32723"/>
                  <a:gd name="adj3" fmla="val 25000"/>
                </a:avLst>
              </a:prstGeom>
              <a:blipFill>
                <a:blip r:embed="rId4"/>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800">
                  <a:latin typeface="Comic Sans MS" pitchFamily="66" charset="0"/>
                </a:endParaRPr>
              </a:p>
            </p:txBody>
          </p:sp>
          <p:sp>
            <p:nvSpPr>
              <p:cNvPr id="20" name="Oval 7"/>
              <p:cNvSpPr>
                <a:spLocks noChangeArrowheads="1"/>
              </p:cNvSpPr>
              <p:nvPr/>
            </p:nvSpPr>
            <p:spPr bwMode="auto">
              <a:xfrm>
                <a:off x="3261446" y="5208588"/>
                <a:ext cx="2592389" cy="905644"/>
              </a:xfrm>
              <a:prstGeom prst="ellipse">
                <a:avLst/>
              </a:prstGeom>
              <a:solidFill>
                <a:srgbClr val="FFA3C2"/>
              </a:solidFill>
              <a:ln w="9525">
                <a:solidFill>
                  <a:schemeClr val="tx1"/>
                </a:solidFill>
                <a:round/>
                <a:headEnd/>
                <a:tailEnd/>
              </a:ln>
            </p:spPr>
            <p:txBody>
              <a:bodyPr wrap="none" anchor="ctr"/>
              <a:lstStyle/>
              <a:p>
                <a:pPr algn="ctr" eaLnBrk="1" hangingPunct="1"/>
                <a:r>
                  <a:rPr lang="tr-TR" altLang="tr-TR" dirty="0">
                    <a:solidFill>
                      <a:srgbClr val="000000"/>
                    </a:solidFill>
                    <a:latin typeface="Arial" pitchFamily="34" charset="0"/>
                    <a:cs typeface="Arial" pitchFamily="34" charset="0"/>
                  </a:rPr>
                  <a:t>KANAL</a:t>
                </a:r>
              </a:p>
            </p:txBody>
          </p:sp>
          <p:sp>
            <p:nvSpPr>
              <p:cNvPr id="21" name="Oval 6"/>
              <p:cNvSpPr>
                <a:spLocks noChangeArrowheads="1"/>
              </p:cNvSpPr>
              <p:nvPr/>
            </p:nvSpPr>
            <p:spPr bwMode="auto">
              <a:xfrm>
                <a:off x="-158183" y="3595606"/>
                <a:ext cx="3318192" cy="1061241"/>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HİCAZ-YEMEN</a:t>
                </a:r>
              </a:p>
            </p:txBody>
          </p:sp>
          <p:sp>
            <p:nvSpPr>
              <p:cNvPr id="22" name="Oval 6"/>
              <p:cNvSpPr>
                <a:spLocks noChangeArrowheads="1"/>
              </p:cNvSpPr>
              <p:nvPr/>
            </p:nvSpPr>
            <p:spPr bwMode="auto">
              <a:xfrm>
                <a:off x="-185340" y="4546601"/>
                <a:ext cx="3318190" cy="1114807"/>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SURİYE-FİLİSTİN</a:t>
                </a:r>
              </a:p>
            </p:txBody>
          </p:sp>
          <p:sp>
            <p:nvSpPr>
              <p:cNvPr id="23" name="Oval 6"/>
              <p:cNvSpPr>
                <a:spLocks noChangeArrowheads="1"/>
              </p:cNvSpPr>
              <p:nvPr/>
            </p:nvSpPr>
            <p:spPr bwMode="auto">
              <a:xfrm>
                <a:off x="104332" y="5564165"/>
                <a:ext cx="3157116" cy="1100133"/>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ÇANAKKALE</a:t>
                </a:r>
              </a:p>
            </p:txBody>
          </p:sp>
          <p:sp>
            <p:nvSpPr>
              <p:cNvPr id="24" name="Oval 9"/>
              <p:cNvSpPr>
                <a:spLocks noChangeArrowheads="1"/>
              </p:cNvSpPr>
              <p:nvPr/>
            </p:nvSpPr>
            <p:spPr bwMode="auto">
              <a:xfrm>
                <a:off x="6252295" y="4043362"/>
                <a:ext cx="2592389" cy="103345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GALİÇYA</a:t>
                </a:r>
              </a:p>
            </p:txBody>
          </p:sp>
          <p:sp>
            <p:nvSpPr>
              <p:cNvPr id="25" name="Oval 9"/>
              <p:cNvSpPr>
                <a:spLocks noChangeArrowheads="1"/>
              </p:cNvSpPr>
              <p:nvPr/>
            </p:nvSpPr>
            <p:spPr bwMode="auto">
              <a:xfrm>
                <a:off x="6252295" y="5124448"/>
                <a:ext cx="2592389" cy="98978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ROMANYA</a:t>
                </a:r>
              </a:p>
            </p:txBody>
          </p:sp>
        </p:grpSp>
      </p:grpSp>
      <p:sp>
        <p:nvSpPr>
          <p:cNvPr id="26" name="Dikdörtgen 25"/>
          <p:cNvSpPr/>
          <p:nvPr/>
        </p:nvSpPr>
        <p:spPr>
          <a:xfrm>
            <a:off x="284928" y="591071"/>
            <a:ext cx="8608247" cy="461665"/>
          </a:xfrm>
          <a:prstGeom prst="rect">
            <a:avLst/>
          </a:prstGeom>
        </p:spPr>
        <p:txBody>
          <a:bodyPr wrap="square">
            <a:spAutoFit/>
          </a:bodyPr>
          <a:lstStyle/>
          <a:p>
            <a:pPr algn="ctr"/>
            <a:r>
              <a:rPr lang="tr-TR" sz="2400" b="1" dirty="0">
                <a:solidFill>
                  <a:srgbClr val="FF0000"/>
                </a:solidFill>
                <a:latin typeface="Arial" panose="020B0604020202020204" pitchFamily="34" charset="0"/>
                <a:cs typeface="Arial" panose="020B0604020202020204" pitchFamily="34" charset="0"/>
              </a:rPr>
              <a:t>Osmanlı İmparatorluğu’nun Savaştığı Cepheler : </a:t>
            </a:r>
          </a:p>
        </p:txBody>
      </p:sp>
    </p:spTree>
    <p:extLst>
      <p:ext uri="{BB962C8B-B14F-4D97-AF65-F5344CB8AC3E}">
        <p14:creationId xmlns:p14="http://schemas.microsoft.com/office/powerpoint/2010/main" val="234294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sp>
        <p:nvSpPr>
          <p:cNvPr id="27" name="Text Box 5"/>
          <p:cNvSpPr txBox="1">
            <a:spLocks noChangeArrowheads="1"/>
          </p:cNvSpPr>
          <p:nvPr/>
        </p:nvSpPr>
        <p:spPr bwMode="auto">
          <a:xfrm>
            <a:off x="467544" y="980728"/>
            <a:ext cx="836270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400" b="1" dirty="0">
                <a:latin typeface="Arial" pitchFamily="34" charset="0"/>
                <a:cs typeface="Arial" pitchFamily="34" charset="0"/>
              </a:rPr>
              <a:t>18. Yüzyıldan başlayarak ticaret imtiyazları, dostluk, yardımlaşma kültürel hatta barış antlaşmaları istismar edildi.</a:t>
            </a:r>
          </a:p>
          <a:p>
            <a:pPr algn="just"/>
            <a:r>
              <a:rPr lang="tr-TR" altLang="tr-TR" sz="2400" b="1" dirty="0">
                <a:latin typeface="Arial" pitchFamily="34" charset="0"/>
                <a:cs typeface="Arial" pitchFamily="34" charset="0"/>
              </a:rPr>
              <a:t>Osmanlı İmparatorluğu’nun paylaşılması demek olan </a:t>
            </a:r>
            <a:r>
              <a:rPr lang="tr-TR" altLang="tr-TR" sz="2400" b="1" dirty="0">
                <a:solidFill>
                  <a:srgbClr val="C00000"/>
                </a:solidFill>
                <a:latin typeface="Arial" pitchFamily="34" charset="0"/>
                <a:cs typeface="Arial" pitchFamily="34" charset="0"/>
              </a:rPr>
              <a:t>‘‘Doğu Sorunu’’, </a:t>
            </a:r>
            <a:r>
              <a:rPr lang="tr-TR" altLang="tr-TR" sz="2400" b="1" dirty="0">
                <a:latin typeface="Arial" pitchFamily="34" charset="0"/>
                <a:cs typeface="Arial" pitchFamily="34" charset="0"/>
              </a:rPr>
              <a:t>Ruslarla imzalanan </a:t>
            </a:r>
            <a:r>
              <a:rPr lang="tr-TR" altLang="tr-TR" sz="2400" b="1" dirty="0">
                <a:solidFill>
                  <a:srgbClr val="C00000"/>
                </a:solidFill>
                <a:latin typeface="Arial" pitchFamily="34" charset="0"/>
                <a:cs typeface="Arial" pitchFamily="34" charset="0"/>
              </a:rPr>
              <a:t>1774 </a:t>
            </a:r>
            <a:r>
              <a:rPr lang="tr-TR" altLang="tr-TR" sz="2400" b="1" dirty="0" err="1">
                <a:solidFill>
                  <a:srgbClr val="C00000"/>
                </a:solidFill>
                <a:latin typeface="Arial" pitchFamily="34" charset="0"/>
                <a:cs typeface="Arial" pitchFamily="34" charset="0"/>
              </a:rPr>
              <a:t>Küçükkaynarca</a:t>
            </a:r>
            <a:r>
              <a:rPr lang="tr-TR" altLang="tr-TR" sz="2400" b="1" dirty="0">
                <a:solidFill>
                  <a:srgbClr val="C00000"/>
                </a:solidFill>
                <a:latin typeface="Arial" pitchFamily="34" charset="0"/>
                <a:cs typeface="Arial" pitchFamily="34" charset="0"/>
              </a:rPr>
              <a:t> Antlaşması</a:t>
            </a:r>
            <a:r>
              <a:rPr lang="tr-TR" altLang="tr-TR" sz="2400" b="1" dirty="0">
                <a:latin typeface="Arial" pitchFamily="34" charset="0"/>
                <a:cs typeface="Arial" pitchFamily="34" charset="0"/>
              </a:rPr>
              <a:t> ile başlar.</a:t>
            </a:r>
            <a:r>
              <a:rPr lang="tr-TR" altLang="tr-TR" sz="2400" b="1" dirty="0">
                <a:solidFill>
                  <a:srgbClr val="C00000"/>
                </a:solidFill>
                <a:latin typeface="Arial" pitchFamily="34" charset="0"/>
                <a:cs typeface="Arial" pitchFamily="34" charset="0"/>
              </a:rPr>
              <a:t> </a:t>
            </a:r>
            <a:r>
              <a:rPr lang="tr-TR" altLang="tr-TR" sz="2400" b="1" dirty="0">
                <a:latin typeface="Arial" pitchFamily="34" charset="0"/>
                <a:cs typeface="Arial" pitchFamily="34" charset="0"/>
              </a:rPr>
              <a:t>Bu anlaşmayla Ruslar uygun Osmanlı limanlarında konsolosluk açacaklardı. Anlaşmanın en önemli maddesi Rusya’nın koruyuculuğunda İstanbul’da bir Ortodoks kilisesi açılmasıydı. </a:t>
            </a:r>
          </a:p>
          <a:p>
            <a:pPr algn="just"/>
            <a:r>
              <a:rPr lang="tr-TR" altLang="tr-TR" sz="2400" b="1" dirty="0">
                <a:latin typeface="Arial" pitchFamily="34" charset="0"/>
                <a:cs typeface="Arial" pitchFamily="34" charset="0"/>
              </a:rPr>
              <a:t>Osmanlı Devleti’ni parçalama projeleri de bu dönemde başlamıştır. Rus çariçesi </a:t>
            </a:r>
            <a:r>
              <a:rPr lang="tr-TR" altLang="tr-TR" sz="2400" b="1" dirty="0" err="1">
                <a:latin typeface="Arial" pitchFamily="34" charset="0"/>
                <a:cs typeface="Arial" pitchFamily="34" charset="0"/>
              </a:rPr>
              <a:t>Katerina</a:t>
            </a:r>
            <a:r>
              <a:rPr lang="tr-TR" altLang="tr-TR" sz="2400" b="1" dirty="0">
                <a:latin typeface="Arial" pitchFamily="34" charset="0"/>
                <a:cs typeface="Arial" pitchFamily="34" charset="0"/>
              </a:rPr>
              <a:t> ile Avusturya İmparatoru Josef, 1780’de Petersburg’da, 1786’da </a:t>
            </a:r>
            <a:r>
              <a:rPr lang="tr-TR" altLang="tr-TR" sz="2400" b="1" dirty="0" err="1">
                <a:latin typeface="Arial" pitchFamily="34" charset="0"/>
                <a:cs typeface="Arial" pitchFamily="34" charset="0"/>
              </a:rPr>
              <a:t>Kerson’da</a:t>
            </a:r>
            <a:r>
              <a:rPr lang="tr-TR" altLang="tr-TR" sz="2400" b="1" dirty="0">
                <a:latin typeface="Arial" pitchFamily="34" charset="0"/>
                <a:cs typeface="Arial" pitchFamily="34" charset="0"/>
              </a:rPr>
              <a:t> buluşarak Osmanlı Devleti’nin paylaşılması konusunu görüşmüşlerdir.</a:t>
            </a:r>
          </a:p>
        </p:txBody>
      </p:sp>
    </p:spTree>
    <p:extLst>
      <p:ext uri="{BB962C8B-B14F-4D97-AF65-F5344CB8AC3E}">
        <p14:creationId xmlns:p14="http://schemas.microsoft.com/office/powerpoint/2010/main" val="330008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2" name="İçerik Yer Tutucusu 2"/>
          <p:cNvSpPr txBox="1">
            <a:spLocks/>
          </p:cNvSpPr>
          <p:nvPr/>
        </p:nvSpPr>
        <p:spPr>
          <a:xfrm>
            <a:off x="323528" y="1123604"/>
            <a:ext cx="8497637" cy="52327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Clr>
                <a:srgbClr val="FFFF00"/>
              </a:buClr>
              <a:buNone/>
              <a:tabLst>
                <a:tab pos="365125" algn="l"/>
              </a:tabLst>
            </a:pPr>
            <a:r>
              <a:rPr lang="tr-TR" sz="2400" dirty="0">
                <a:latin typeface="Arial" pitchFamily="34" charset="0"/>
                <a:cs typeface="Arial" pitchFamily="34" charset="0"/>
              </a:rPr>
              <a:t>	</a:t>
            </a:r>
            <a:r>
              <a:rPr lang="tr-TR" sz="2400" b="1" dirty="0">
                <a:latin typeface="Arial" pitchFamily="34" charset="0"/>
                <a:cs typeface="Arial" pitchFamily="34" charset="0"/>
              </a:rPr>
              <a:t>Osmanlı harekât planının temelini, İttifak Devletleri’nin Avrupa’daki yükünü hafifletmek oluşturuyordu. Bunun için Romanya ve Bulgaristan bölgelerinde Karadeniz’e çıkılacak, Kafkasya’da Ruslar, Süveyş’te İngilizler meşgul edilecekti. Böylece Almanya ve Avusturya’nın yükü hafifleyecek, diğer taraftan da İngiltere’nin Hindistan yolu kesilecek ve bölgedeki zengin petrollerden İttifak Devletleri’nin yararlanması sağlanacaktı.</a:t>
            </a:r>
          </a:p>
          <a:p>
            <a:pPr marL="0" indent="0" algn="just">
              <a:spcBef>
                <a:spcPts val="600"/>
              </a:spcBef>
              <a:buClr>
                <a:srgbClr val="FFFF00"/>
              </a:buClr>
              <a:buNone/>
              <a:tabLst>
                <a:tab pos="365125" algn="l"/>
              </a:tabLst>
            </a:pPr>
            <a:endParaRPr lang="tr-TR" sz="2400" b="1" dirty="0">
              <a:latin typeface="Arial" pitchFamily="34" charset="0"/>
              <a:cs typeface="Arial" pitchFamily="34" charset="0"/>
            </a:endParaRPr>
          </a:p>
          <a:p>
            <a:pPr marL="0" indent="0" algn="just">
              <a:spcBef>
                <a:spcPts val="600"/>
              </a:spcBef>
              <a:buClr>
                <a:srgbClr val="FFFF00"/>
              </a:buClr>
              <a:buNone/>
              <a:tabLst>
                <a:tab pos="365125" algn="l"/>
              </a:tabLst>
            </a:pPr>
            <a:r>
              <a:rPr lang="tr-TR" sz="2400" b="1" dirty="0">
                <a:latin typeface="Arial" pitchFamily="34" charset="0"/>
                <a:cs typeface="Arial" pitchFamily="34" charset="0"/>
              </a:rPr>
              <a:t>	Ayrıca Osmanlı Devleti, Kafkaslar veya İran üzerinden Orta Asya’ya geçerek, büyük bir Turan imparatorluğu kurarken; Mısır, Filistin ve Suriye üzerinde Osmanlı nüfuzu yeniden kurulacaktı.        </a:t>
            </a:r>
          </a:p>
        </p:txBody>
      </p:sp>
      <p:sp>
        <p:nvSpPr>
          <p:cNvPr id="8" name="Dikdörtgen 7"/>
          <p:cNvSpPr/>
          <p:nvPr/>
        </p:nvSpPr>
        <p:spPr>
          <a:xfrm>
            <a:off x="284928" y="642830"/>
            <a:ext cx="8608247" cy="461665"/>
          </a:xfrm>
          <a:prstGeom prst="rect">
            <a:avLst/>
          </a:prstGeom>
        </p:spPr>
        <p:txBody>
          <a:bodyPr wrap="square">
            <a:spAutoFit/>
          </a:bodyPr>
          <a:lstStyle/>
          <a:p>
            <a:pPr algn="ctr"/>
            <a:r>
              <a:rPr lang="tr-TR" sz="2400" b="1" dirty="0">
                <a:solidFill>
                  <a:srgbClr val="FF0000"/>
                </a:solidFill>
                <a:latin typeface="Arial" panose="020B0604020202020204" pitchFamily="34" charset="0"/>
                <a:cs typeface="Arial" pitchFamily="34" charset="0"/>
              </a:rPr>
              <a:t>Osmanlı İmparatorluğu’nun Savaştığı Cepheler : </a:t>
            </a:r>
          </a:p>
        </p:txBody>
      </p:sp>
    </p:spTree>
    <p:extLst>
      <p:ext uri="{BB962C8B-B14F-4D97-AF65-F5344CB8AC3E}">
        <p14:creationId xmlns:p14="http://schemas.microsoft.com/office/powerpoint/2010/main" val="90448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a:xfrm>
            <a:off x="6516216" y="6309320"/>
            <a:ext cx="2133600" cy="365125"/>
          </a:xfrm>
        </p:spPr>
        <p:txBody>
          <a:bodyPr/>
          <a:lstStyle/>
          <a:p>
            <a:fld id="{F302176B-0E47-46AC-8F43-DAB4B8A37D06}" type="slidenum">
              <a:rPr lang="tr-TR" b="1" smtClean="0">
                <a:solidFill>
                  <a:schemeClr val="tx1"/>
                </a:solidFill>
                <a:latin typeface="Arial" pitchFamily="34" charset="0"/>
                <a:cs typeface="Arial" pitchFamily="34" charset="0"/>
              </a:rPr>
              <a:pPr/>
              <a:t>31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6" name="Dikdörtgen 5"/>
          <p:cNvSpPr/>
          <p:nvPr/>
        </p:nvSpPr>
        <p:spPr>
          <a:xfrm>
            <a:off x="235073" y="712926"/>
            <a:ext cx="8627105"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Kafkas ve Doğu Anadolu Cephesi:</a:t>
            </a:r>
          </a:p>
        </p:txBody>
      </p:sp>
      <p:sp>
        <p:nvSpPr>
          <p:cNvPr id="7" name="İçerik Yer Tutucusu 2"/>
          <p:cNvSpPr>
            <a:spLocks noGrp="1"/>
          </p:cNvSpPr>
          <p:nvPr>
            <p:ph idx="1"/>
          </p:nvPr>
        </p:nvSpPr>
        <p:spPr>
          <a:xfrm>
            <a:off x="250825" y="1268760"/>
            <a:ext cx="8642349" cy="4464496"/>
          </a:xfrm>
        </p:spPr>
        <p:txBody>
          <a:bodyPr>
            <a:noAutofit/>
          </a:bodyPr>
          <a:lstStyle/>
          <a:p>
            <a:pPr marL="0" indent="0" algn="just">
              <a:buNone/>
              <a:tabLst>
                <a:tab pos="354013" algn="l"/>
              </a:tabLst>
            </a:pPr>
            <a:r>
              <a:rPr lang="tr-TR" sz="2400" dirty="0"/>
              <a:t>	</a:t>
            </a:r>
            <a:r>
              <a:rPr lang="tr-TR" sz="2400" b="1" dirty="0">
                <a:latin typeface="Arial" pitchFamily="34" charset="0"/>
                <a:cs typeface="Arial" pitchFamily="34" charset="0"/>
              </a:rPr>
              <a:t>Savaşın başlamasından hemen sonra, 1 Kasım 1914’te, Rusya hücuma geçerek Kuzey Anadolu’yu işgale kalkıştı. Ancak Türk Ordusu bunu önledi. Bundan sonra Başkomutan Vekili Enver Paşa, emrindeki 189.562 kişilik bir ordu Rusları arkadan çevirmek, onları geriletmek, Kars ve Batum’u alabilmek üzere </a:t>
            </a:r>
            <a:r>
              <a:rPr lang="tr-TR" sz="2400" b="1" u="sng" dirty="0">
                <a:solidFill>
                  <a:srgbClr val="FF0000"/>
                </a:solidFill>
                <a:latin typeface="Arial" pitchFamily="34" charset="0"/>
                <a:cs typeface="Arial" pitchFamily="34" charset="0"/>
              </a:rPr>
              <a:t>Sarıkamış </a:t>
            </a:r>
            <a:r>
              <a:rPr lang="tr-TR" sz="2400" b="1" u="sng" dirty="0" err="1">
                <a:solidFill>
                  <a:srgbClr val="FF0000"/>
                </a:solidFill>
                <a:latin typeface="Arial" pitchFamily="34" charset="0"/>
                <a:cs typeface="Arial" pitchFamily="34" charset="0"/>
              </a:rPr>
              <a:t>Harekâtı’na</a:t>
            </a:r>
            <a:r>
              <a:rPr lang="tr-TR" sz="2400" b="1" u="sng" dirty="0">
                <a:solidFill>
                  <a:srgbClr val="FF0000"/>
                </a:solidFill>
                <a:latin typeface="Arial" pitchFamily="34" charset="0"/>
                <a:cs typeface="Arial" pitchFamily="34" charset="0"/>
              </a:rPr>
              <a:t> </a:t>
            </a:r>
            <a:r>
              <a:rPr lang="tr-TR" sz="2400" b="1" dirty="0">
                <a:latin typeface="Arial" pitchFamily="34" charset="0"/>
                <a:cs typeface="Arial" pitchFamily="34" charset="0"/>
              </a:rPr>
              <a:t>girişti. </a:t>
            </a:r>
            <a:r>
              <a:rPr lang="tr-TR" sz="2400" b="1" dirty="0">
                <a:solidFill>
                  <a:srgbClr val="FF0000"/>
                </a:solidFill>
                <a:latin typeface="Arial" pitchFamily="34" charset="0"/>
                <a:cs typeface="Arial" pitchFamily="34" charset="0"/>
              </a:rPr>
              <a:t>22 Aralık 1914’te </a:t>
            </a:r>
            <a:r>
              <a:rPr lang="tr-TR" sz="2400" b="1" dirty="0">
                <a:latin typeface="Arial" pitchFamily="34" charset="0"/>
                <a:cs typeface="Arial" pitchFamily="34" charset="0"/>
              </a:rPr>
              <a:t>de hücuma geçti. Ancak soğuk, yolsuzluk, açlık ve hastalıktan, aynı zamanda iyi planlama yapılmamış olmasından Türk Ordusu 60.000 kişi kadar kayıp vererek, </a:t>
            </a:r>
            <a:r>
              <a:rPr lang="tr-TR" sz="2400" b="1" dirty="0">
                <a:solidFill>
                  <a:srgbClr val="FF0000"/>
                </a:solidFill>
                <a:latin typeface="Arial" pitchFamily="34" charset="0"/>
                <a:cs typeface="Arial" pitchFamily="34" charset="0"/>
              </a:rPr>
              <a:t>9 Ocak 1915’te </a:t>
            </a:r>
            <a:r>
              <a:rPr lang="tr-TR" sz="2400" b="1" dirty="0">
                <a:latin typeface="Arial" pitchFamily="34" charset="0"/>
                <a:cs typeface="Arial" pitchFamily="34" charset="0"/>
              </a:rPr>
              <a:t>geri çekilmek zorunda kaldı. Böylece Enver Paşa istediği sonuca ulaşamadı.</a:t>
            </a:r>
          </a:p>
        </p:txBody>
      </p:sp>
    </p:spTree>
    <p:extLst>
      <p:ext uri="{BB962C8B-B14F-4D97-AF65-F5344CB8AC3E}">
        <p14:creationId xmlns:p14="http://schemas.microsoft.com/office/powerpoint/2010/main" val="1513499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6" name="Dikdörtgen 5"/>
          <p:cNvSpPr/>
          <p:nvPr/>
        </p:nvSpPr>
        <p:spPr>
          <a:xfrm>
            <a:off x="467544" y="752757"/>
            <a:ext cx="8425632"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Kafkas ve Doğu Anadolu Cephesi:</a:t>
            </a:r>
          </a:p>
        </p:txBody>
      </p:sp>
      <p:sp>
        <p:nvSpPr>
          <p:cNvPr id="7" name="İçerik Yer Tutucusu 2"/>
          <p:cNvSpPr>
            <a:spLocks noGrp="1"/>
          </p:cNvSpPr>
          <p:nvPr>
            <p:ph idx="1"/>
          </p:nvPr>
        </p:nvSpPr>
        <p:spPr>
          <a:xfrm>
            <a:off x="467544" y="1268760"/>
            <a:ext cx="8318799" cy="5017760"/>
          </a:xfrm>
        </p:spPr>
        <p:txBody>
          <a:bodyPr>
            <a:noAutofit/>
          </a:bodyPr>
          <a:lstStyle/>
          <a:p>
            <a:pPr marL="0" indent="0" algn="just">
              <a:buNone/>
              <a:tabLst>
                <a:tab pos="354013" algn="l"/>
              </a:tabLst>
            </a:pPr>
            <a:r>
              <a:rPr lang="tr-TR" sz="2400" dirty="0"/>
              <a:t>	</a:t>
            </a:r>
            <a:r>
              <a:rPr lang="tr-TR" sz="2400" b="1" dirty="0">
                <a:latin typeface="Arial" pitchFamily="34" charset="0"/>
                <a:cs typeface="Arial" pitchFamily="34" charset="0"/>
              </a:rPr>
              <a:t>Çanakkale Muharebeleri sonrasında 16’ncı Kor.K.lığına atanan Mustafa Kemal 1916 Mart ayında Diyarbakır’a geldi. Mustafa Kemal Paşa komutasında karşı taarruza geçen 16’ncı Kor. Rusları yenerek, </a:t>
            </a:r>
            <a:r>
              <a:rPr lang="tr-TR" sz="2400" b="1" dirty="0">
                <a:solidFill>
                  <a:srgbClr val="FF0000"/>
                </a:solidFill>
                <a:latin typeface="Arial" pitchFamily="34" charset="0"/>
                <a:cs typeface="Arial" pitchFamily="34" charset="0"/>
              </a:rPr>
              <a:t>6 ve 7 Ağustos’ta Muş ve Bitlis’i </a:t>
            </a:r>
            <a:r>
              <a:rPr lang="tr-TR" sz="2400" b="1" dirty="0">
                <a:latin typeface="Arial" pitchFamily="34" charset="0"/>
                <a:cs typeface="Arial" pitchFamily="34" charset="0"/>
              </a:rPr>
              <a:t>geri aldı. Bu başarılardan dolayı Mustafa Kemal madalya almış ve generalliğe terfi etmiştir.</a:t>
            </a:r>
          </a:p>
          <a:p>
            <a:pPr marL="0" indent="0" algn="just">
              <a:buNone/>
              <a:tabLst>
                <a:tab pos="354013" algn="l"/>
              </a:tabLst>
            </a:pPr>
            <a:r>
              <a:rPr lang="tr-TR" sz="2400" b="1" dirty="0">
                <a:latin typeface="Arial" pitchFamily="34" charset="0"/>
                <a:cs typeface="Arial" pitchFamily="34" charset="0"/>
              </a:rPr>
              <a:t>	Osmanlı Devleti, Doğuda </a:t>
            </a:r>
            <a:r>
              <a:rPr lang="tr-TR" sz="2400" b="1" dirty="0" err="1">
                <a:latin typeface="Arial" pitchFamily="34" charset="0"/>
                <a:cs typeface="Arial" pitchFamily="34" charset="0"/>
              </a:rPr>
              <a:t>Brest-Litovsk</a:t>
            </a:r>
            <a:r>
              <a:rPr lang="tr-TR" sz="2400" b="1">
                <a:latin typeface="Arial" pitchFamily="34" charset="0"/>
                <a:cs typeface="Arial" pitchFamily="34" charset="0"/>
              </a:rPr>
              <a:t> Antlaşması  </a:t>
            </a:r>
            <a:r>
              <a:rPr lang="tr-TR" sz="2400" b="1" dirty="0">
                <a:solidFill>
                  <a:srgbClr val="FF0000"/>
                </a:solidFill>
                <a:latin typeface="Arial" pitchFamily="34" charset="0"/>
                <a:cs typeface="Arial" pitchFamily="34" charset="0"/>
              </a:rPr>
              <a:t>(3 Mart 1918)</a:t>
            </a:r>
            <a:r>
              <a:rPr lang="tr-TR" sz="2400" b="1" dirty="0">
                <a:latin typeface="Arial" pitchFamily="34" charset="0"/>
                <a:cs typeface="Arial" pitchFamily="34" charset="0"/>
              </a:rPr>
              <a:t> ile Kars, Ardahan ve Batum’u Rusya’dan geri aldı. Bundan sonra da Bakü’yü ele geçirmek ve İran üzerinden Orta Asya’ya doğru ilerlemek üzere iki girişimde bulundu. Türk kuvvetleri </a:t>
            </a:r>
            <a:r>
              <a:rPr lang="tr-TR" sz="2400" b="1" dirty="0">
                <a:solidFill>
                  <a:srgbClr val="FF0000"/>
                </a:solidFill>
                <a:latin typeface="Arial" pitchFamily="34" charset="0"/>
                <a:cs typeface="Arial" pitchFamily="34" charset="0"/>
              </a:rPr>
              <a:t>15</a:t>
            </a:r>
            <a:r>
              <a:rPr lang="tr-TR" sz="2400" b="1" dirty="0">
                <a:latin typeface="Arial" pitchFamily="34" charset="0"/>
                <a:cs typeface="Arial" pitchFamily="34" charset="0"/>
              </a:rPr>
              <a:t> </a:t>
            </a:r>
            <a:r>
              <a:rPr lang="tr-TR" sz="2400" b="1" dirty="0">
                <a:solidFill>
                  <a:srgbClr val="FF0000"/>
                </a:solidFill>
                <a:latin typeface="Arial" pitchFamily="34" charset="0"/>
                <a:cs typeface="Arial" pitchFamily="34" charset="0"/>
              </a:rPr>
              <a:t>Eylül 1918’de </a:t>
            </a:r>
            <a:r>
              <a:rPr lang="tr-TR" sz="2400" b="1" u="sng" dirty="0">
                <a:latin typeface="Arial" pitchFamily="34" charset="0"/>
                <a:cs typeface="Arial" pitchFamily="34" charset="0"/>
              </a:rPr>
              <a:t>Bakü’yü</a:t>
            </a:r>
            <a:r>
              <a:rPr lang="tr-TR" sz="2400" b="1" dirty="0">
                <a:latin typeface="Arial" pitchFamily="34" charset="0"/>
                <a:cs typeface="Arial" pitchFamily="34" charset="0"/>
              </a:rPr>
              <a:t> aldı. 	</a:t>
            </a:r>
          </a:p>
          <a:p>
            <a:pPr marL="0" indent="0" algn="just">
              <a:buNone/>
              <a:tabLst>
                <a:tab pos="354013" algn="l"/>
              </a:tabLst>
            </a:pP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980967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33</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7" name="Dikdörtgen 6"/>
          <p:cNvSpPr/>
          <p:nvPr/>
        </p:nvSpPr>
        <p:spPr>
          <a:xfrm>
            <a:off x="377034" y="738440"/>
            <a:ext cx="8481635"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Kanal Cephesi:</a:t>
            </a:r>
          </a:p>
        </p:txBody>
      </p:sp>
      <p:sp>
        <p:nvSpPr>
          <p:cNvPr id="10" name="İçerik Yer Tutucusu 2"/>
          <p:cNvSpPr>
            <a:spLocks noGrp="1"/>
          </p:cNvSpPr>
          <p:nvPr>
            <p:ph idx="1"/>
          </p:nvPr>
        </p:nvSpPr>
        <p:spPr>
          <a:xfrm>
            <a:off x="357158" y="1196752"/>
            <a:ext cx="8536017" cy="5256584"/>
          </a:xfrm>
        </p:spPr>
        <p:txBody>
          <a:bodyPr>
            <a:noAutofit/>
          </a:bodyPr>
          <a:lstStyle/>
          <a:p>
            <a:pPr marL="0" indent="0" algn="just">
              <a:buNone/>
              <a:tabLst>
                <a:tab pos="354013" algn="l"/>
              </a:tabLst>
            </a:pPr>
            <a:r>
              <a:rPr lang="tr-TR" sz="2400" dirty="0"/>
              <a:t>	</a:t>
            </a:r>
            <a:r>
              <a:rPr lang="tr-TR" sz="2400" b="1" dirty="0">
                <a:latin typeface="Arial" pitchFamily="34" charset="0"/>
                <a:cs typeface="Arial" pitchFamily="34" charset="0"/>
              </a:rPr>
              <a:t>Osmanlı Devleti, İngilizlerin Mısır’a yerleşmesini baştan beri bir türlü kabullenememişti ve burayı geri almanın hesabı içerisindeydi. Bu nedenle, Almanya’nın da isteğiyle, savaşın başlamasından hemen sonra, İngilizleri en duyarlı yerinden vurmak, buraları geri almak üzere Süveyş Kanalı’nı ve Mısır’ı ele geçirmeye karar verdi. </a:t>
            </a:r>
          </a:p>
          <a:p>
            <a:pPr marL="0" indent="0" algn="just">
              <a:buNone/>
              <a:tabLst>
                <a:tab pos="354013" algn="l"/>
              </a:tabLst>
            </a:pPr>
            <a:r>
              <a:rPr lang="tr-TR" sz="2400" b="1" dirty="0">
                <a:latin typeface="Arial" pitchFamily="34" charset="0"/>
                <a:cs typeface="Arial" pitchFamily="34" charset="0"/>
              </a:rPr>
              <a:t>	Bahriye Nazırı ve Dördüncü Ordu Komutanı Cemal Paşa, hazırlıklarını yaptıktan sonra, </a:t>
            </a:r>
            <a:r>
              <a:rPr lang="tr-TR" sz="2400" b="1" u="sng" dirty="0">
                <a:latin typeface="Arial" pitchFamily="34" charset="0"/>
                <a:cs typeface="Arial" pitchFamily="34" charset="0"/>
              </a:rPr>
              <a:t>14 Ocak 1915’te </a:t>
            </a:r>
            <a:r>
              <a:rPr lang="tr-TR" sz="2400" b="1" dirty="0">
                <a:latin typeface="Arial" pitchFamily="34" charset="0"/>
                <a:cs typeface="Arial" pitchFamily="34" charset="0"/>
              </a:rPr>
              <a:t>Süveyş Kanal Harekâtı’na başladı. Türk Ordusu büyük güçlüklerle Kanala kadar geldi. Fakat </a:t>
            </a:r>
            <a:r>
              <a:rPr lang="tr-TR" sz="2400" b="1" u="sng" dirty="0">
                <a:latin typeface="Arial" pitchFamily="34" charset="0"/>
                <a:cs typeface="Arial" pitchFamily="34" charset="0"/>
              </a:rPr>
              <a:t>Şubat 1915’te </a:t>
            </a:r>
            <a:r>
              <a:rPr lang="tr-TR" sz="2400" b="1" dirty="0">
                <a:latin typeface="Arial" pitchFamily="34" charset="0"/>
                <a:cs typeface="Arial" pitchFamily="34" charset="0"/>
              </a:rPr>
              <a:t>Kanalı geçmek için yaptığı iki girişim başarısızlıkla sonuçlandı. Bundan sonra bu cephedeki savaş önemini kaybetti.</a:t>
            </a:r>
          </a:p>
          <a:p>
            <a:pPr marL="0" indent="0" algn="just">
              <a:buNone/>
              <a:tabLst>
                <a:tab pos="354013" algn="l"/>
              </a:tabLst>
            </a:pPr>
            <a:endParaRPr lang="tr-TR" sz="2400" dirty="0">
              <a:latin typeface="Arial" pitchFamily="34" charset="0"/>
              <a:cs typeface="Arial" pitchFamily="34" charset="0"/>
            </a:endParaRPr>
          </a:p>
        </p:txBody>
      </p:sp>
    </p:spTree>
    <p:extLst>
      <p:ext uri="{BB962C8B-B14F-4D97-AF65-F5344CB8AC3E}">
        <p14:creationId xmlns:p14="http://schemas.microsoft.com/office/powerpoint/2010/main" val="3880535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34</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Dikdörtgen 7"/>
          <p:cNvSpPr/>
          <p:nvPr/>
        </p:nvSpPr>
        <p:spPr>
          <a:xfrm>
            <a:off x="266458" y="735087"/>
            <a:ext cx="8732460" cy="477054"/>
          </a:xfrm>
          <a:prstGeom prst="rect">
            <a:avLst/>
          </a:prstGeom>
        </p:spPr>
        <p:txBody>
          <a:bodyPr wrap="square">
            <a:spAutoFit/>
          </a:bodyPr>
          <a:lstStyle/>
          <a:p>
            <a:pPr lvl="0" algn="just">
              <a:tabLst>
                <a:tab pos="354013" algn="l"/>
              </a:tabLst>
            </a:pPr>
            <a:r>
              <a:rPr lang="tr-TR" sz="2500" b="1" dirty="0">
                <a:solidFill>
                  <a:srgbClr val="FF0000"/>
                </a:solidFill>
                <a:latin typeface="Arial" pitchFamily="34" charset="0"/>
                <a:cs typeface="Arial" pitchFamily="34" charset="0"/>
              </a:rPr>
              <a:t>Irak Cephesi:</a:t>
            </a:r>
            <a:r>
              <a:rPr lang="tr-TR" sz="2400" b="1" dirty="0">
                <a:solidFill>
                  <a:srgbClr val="FF0000"/>
                </a:solidFill>
                <a:latin typeface="Arial" pitchFamily="34" charset="0"/>
                <a:cs typeface="Arial" pitchFamily="34" charset="0"/>
              </a:rPr>
              <a:t>	</a:t>
            </a:r>
          </a:p>
        </p:txBody>
      </p:sp>
      <p:sp>
        <p:nvSpPr>
          <p:cNvPr id="9" name="İçerik Yer Tutucusu 2"/>
          <p:cNvSpPr>
            <a:spLocks noGrp="1"/>
          </p:cNvSpPr>
          <p:nvPr>
            <p:ph idx="1"/>
          </p:nvPr>
        </p:nvSpPr>
        <p:spPr>
          <a:xfrm>
            <a:off x="285720" y="1268760"/>
            <a:ext cx="8500462" cy="5087590"/>
          </a:xfrm>
        </p:spPr>
        <p:txBody>
          <a:bodyPr>
            <a:noAutofit/>
          </a:bodyPr>
          <a:lstStyle/>
          <a:p>
            <a:pPr marL="0" indent="0" algn="just">
              <a:buNone/>
              <a:tabLst>
                <a:tab pos="354013" algn="l"/>
              </a:tabLst>
            </a:pPr>
            <a:r>
              <a:rPr lang="tr-TR" sz="2400" dirty="0"/>
              <a:t>	</a:t>
            </a:r>
            <a:r>
              <a:rPr lang="tr-TR" sz="2500" b="1" dirty="0">
                <a:latin typeface="Arial" pitchFamily="34" charset="0"/>
                <a:cs typeface="Arial" pitchFamily="34" charset="0"/>
              </a:rPr>
              <a:t>İngiltere, 1914 yılı Kasım ayı başlarında Hindistan’dan getirdiği birlikleri Basra’ya çıkardı. İngiliz kuvvetleri Bağdat yakınlarına kadar geldi. Fakat Türk kuvvetleri,   </a:t>
            </a:r>
            <a:r>
              <a:rPr lang="tr-TR" sz="2500" b="1" u="sng" dirty="0">
                <a:latin typeface="Arial" pitchFamily="34" charset="0"/>
                <a:cs typeface="Arial" pitchFamily="34" charset="0"/>
              </a:rPr>
              <a:t>22-24 Kasım 1915’te, </a:t>
            </a:r>
            <a:r>
              <a:rPr lang="tr-TR" sz="2500" b="1" u="sng" dirty="0" err="1">
                <a:latin typeface="Arial" pitchFamily="34" charset="0"/>
                <a:cs typeface="Arial" pitchFamily="34" charset="0"/>
              </a:rPr>
              <a:t>Ktesifon’da</a:t>
            </a:r>
            <a:r>
              <a:rPr lang="tr-TR" sz="2500" b="1" u="sng" dirty="0">
                <a:latin typeface="Arial" pitchFamily="34" charset="0"/>
                <a:cs typeface="Arial" pitchFamily="34" charset="0"/>
              </a:rPr>
              <a:t> </a:t>
            </a:r>
            <a:r>
              <a:rPr lang="tr-TR" sz="2500" b="1" dirty="0">
                <a:latin typeface="Arial" pitchFamily="34" charset="0"/>
                <a:cs typeface="Arial" pitchFamily="34" charset="0"/>
              </a:rPr>
              <a:t>İngilizleri yenerek geri püskürttü. </a:t>
            </a:r>
            <a:r>
              <a:rPr lang="tr-TR" sz="2500" b="1" dirty="0">
                <a:solidFill>
                  <a:srgbClr val="FF0000"/>
                </a:solidFill>
                <a:latin typeface="Arial" pitchFamily="34" charset="0"/>
                <a:cs typeface="Arial" pitchFamily="34" charset="0"/>
              </a:rPr>
              <a:t>29 Nisan 1916’da da </a:t>
            </a:r>
            <a:r>
              <a:rPr lang="tr-TR" sz="2500" b="1" dirty="0" err="1">
                <a:solidFill>
                  <a:srgbClr val="FF0000"/>
                </a:solidFill>
                <a:latin typeface="Arial" pitchFamily="34" charset="0"/>
                <a:cs typeface="Arial" pitchFamily="34" charset="0"/>
              </a:rPr>
              <a:t>Kut’ül</a:t>
            </a:r>
            <a:r>
              <a:rPr lang="tr-TR" sz="2500" b="1" dirty="0">
                <a:solidFill>
                  <a:srgbClr val="FF0000"/>
                </a:solidFill>
                <a:latin typeface="Arial" pitchFamily="34" charset="0"/>
                <a:cs typeface="Arial" pitchFamily="34" charset="0"/>
              </a:rPr>
              <a:t> </a:t>
            </a:r>
            <a:r>
              <a:rPr lang="tr-TR" sz="2500" b="1" dirty="0" err="1">
                <a:solidFill>
                  <a:srgbClr val="FF0000"/>
                </a:solidFill>
                <a:latin typeface="Arial" pitchFamily="34" charset="0"/>
                <a:cs typeface="Arial" pitchFamily="34" charset="0"/>
              </a:rPr>
              <a:t>Amare’deki</a:t>
            </a:r>
            <a:r>
              <a:rPr lang="tr-TR" sz="2500" b="1" dirty="0">
                <a:solidFill>
                  <a:srgbClr val="FF0000"/>
                </a:solidFill>
                <a:latin typeface="Arial" pitchFamily="34" charset="0"/>
                <a:cs typeface="Arial" pitchFamily="34" charset="0"/>
              </a:rPr>
              <a:t> </a:t>
            </a:r>
            <a:r>
              <a:rPr lang="tr-TR" sz="2500" b="1" dirty="0">
                <a:latin typeface="Arial" pitchFamily="34" charset="0"/>
                <a:cs typeface="Arial" pitchFamily="34" charset="0"/>
              </a:rPr>
              <a:t>İngiliz kuvvetlerini kuşatan </a:t>
            </a:r>
            <a:r>
              <a:rPr lang="tr-TR" sz="2500" b="1" dirty="0">
                <a:solidFill>
                  <a:srgbClr val="0070C0"/>
                </a:solidFill>
                <a:latin typeface="Arial" pitchFamily="34" charset="0"/>
                <a:cs typeface="Arial" pitchFamily="34" charset="0"/>
              </a:rPr>
              <a:t>Halil (Kut) Paşa emir komutasındaki </a:t>
            </a:r>
            <a:r>
              <a:rPr lang="tr-TR" sz="2500" b="1" dirty="0">
                <a:latin typeface="Arial" pitchFamily="34" charset="0"/>
                <a:cs typeface="Arial" pitchFamily="34" charset="0"/>
              </a:rPr>
              <a:t>Türk birlikleri, başlarında komutanları General </a:t>
            </a:r>
            <a:r>
              <a:rPr lang="tr-TR" sz="2500" b="1" dirty="0" err="1">
                <a:latin typeface="Arial" pitchFamily="34" charset="0"/>
                <a:cs typeface="Arial" pitchFamily="34" charset="0"/>
              </a:rPr>
              <a:t>Towshend</a:t>
            </a:r>
            <a:r>
              <a:rPr lang="tr-TR" sz="2500" b="1" dirty="0">
                <a:latin typeface="Arial" pitchFamily="34" charset="0"/>
                <a:cs typeface="Arial" pitchFamily="34" charset="0"/>
              </a:rPr>
              <a:t> olmak üzere </a:t>
            </a:r>
            <a:r>
              <a:rPr lang="tr-TR" sz="2500" b="1" dirty="0">
                <a:solidFill>
                  <a:srgbClr val="FF0000"/>
                </a:solidFill>
                <a:latin typeface="Arial" pitchFamily="34" charset="0"/>
                <a:cs typeface="Arial" pitchFamily="34" charset="0"/>
              </a:rPr>
              <a:t>18.000 İngiliz askerini esir aldı. </a:t>
            </a:r>
            <a:r>
              <a:rPr lang="tr-TR" sz="2500" b="1" dirty="0">
                <a:latin typeface="Arial" pitchFamily="34" charset="0"/>
                <a:cs typeface="Arial" pitchFamily="34" charset="0"/>
              </a:rPr>
              <a:t>Böylece Irak’ta İngilizlerin ilerlemesi durduruldu. Ancak İngilizler, Basra’dan yeni kuvvetler karaya çıkardılar. Bu defa başarı kazanarak      </a:t>
            </a:r>
            <a:r>
              <a:rPr lang="tr-TR" sz="2500" b="1" u="sng" dirty="0">
                <a:latin typeface="Arial" pitchFamily="34" charset="0"/>
                <a:cs typeface="Arial" pitchFamily="34" charset="0"/>
              </a:rPr>
              <a:t>11 Mart 1917’de </a:t>
            </a:r>
            <a:r>
              <a:rPr lang="tr-TR" sz="2500" b="1" dirty="0">
                <a:latin typeface="Arial" pitchFamily="34" charset="0"/>
                <a:cs typeface="Arial" pitchFamily="34" charset="0"/>
              </a:rPr>
              <a:t>Bağdat’a girdiler. Bundan sonra da Kuzeye doğru ilerlemeye başladılar.</a:t>
            </a:r>
          </a:p>
        </p:txBody>
      </p:sp>
    </p:spTree>
    <p:extLst>
      <p:ext uri="{BB962C8B-B14F-4D97-AF65-F5344CB8AC3E}">
        <p14:creationId xmlns:p14="http://schemas.microsoft.com/office/powerpoint/2010/main" val="604377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35</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7" name="Dikdörtgen 6"/>
          <p:cNvSpPr/>
          <p:nvPr/>
        </p:nvSpPr>
        <p:spPr>
          <a:xfrm>
            <a:off x="411540" y="666432"/>
            <a:ext cx="8481635"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Sina, Hicaz, Yemen Cephesi:</a:t>
            </a:r>
          </a:p>
        </p:txBody>
      </p:sp>
      <p:sp>
        <p:nvSpPr>
          <p:cNvPr id="10" name="İçerik Yer Tutucusu 2"/>
          <p:cNvSpPr>
            <a:spLocks noGrp="1"/>
          </p:cNvSpPr>
          <p:nvPr>
            <p:ph idx="1"/>
          </p:nvPr>
        </p:nvSpPr>
        <p:spPr>
          <a:xfrm>
            <a:off x="357158" y="1124174"/>
            <a:ext cx="8247290" cy="5329162"/>
          </a:xfrm>
        </p:spPr>
        <p:txBody>
          <a:bodyPr>
            <a:noAutofit/>
          </a:bodyPr>
          <a:lstStyle/>
          <a:p>
            <a:pPr marL="0" lvl="0" indent="0" algn="just">
              <a:buNone/>
              <a:tabLst>
                <a:tab pos="354013" algn="l"/>
              </a:tabLst>
            </a:pPr>
            <a:r>
              <a:rPr lang="tr-TR" altLang="tr-TR" sz="2400" dirty="0"/>
              <a:t>	</a:t>
            </a:r>
            <a:r>
              <a:rPr lang="tr-TR" sz="2400" b="1" dirty="0">
                <a:latin typeface="Arial" pitchFamily="34" charset="0"/>
                <a:cs typeface="Arial" pitchFamily="34" charset="0"/>
              </a:rPr>
              <a:t>Mekke Emiri Şerif Hüseyin’in ayaklanması üzerine, Hicaz’ın büyük bölümü Osmanlı Devleti’nin elinden çıktı. 1917 yılında ise, İngilizler, Araplarla da işbirliği yaparak, Suriye ve Filistin’e doğru ilerlemeye başladılar. Aynı yılın sonlarında Yafa ve Kudüs’ü aldılar. 1918 Eylül ayında Suriye’deki Türk kuvvetlerini yendiler. Bu sıralarda Fransızlar ve İtalyanlar da, Suriye’ye asker çıkardılar. </a:t>
            </a:r>
          </a:p>
          <a:p>
            <a:pPr marL="0" lvl="0" indent="0" algn="just">
              <a:buNone/>
              <a:tabLst>
                <a:tab pos="354013" algn="l"/>
              </a:tabLst>
            </a:pPr>
            <a:r>
              <a:rPr lang="tr-TR" sz="2400" b="1" dirty="0">
                <a:latin typeface="Arial" pitchFamily="34" charset="0"/>
                <a:cs typeface="Arial" pitchFamily="34" charset="0"/>
              </a:rPr>
              <a:t>	İngilizler Ekim 1918’de Şam’ı, Fransızlarla birlikte Beyrut’u ve diğer önemli yerleri aldılar. Bunların sonucu olarak da, Türk kuvvetleri Halep’in kuzeyine kadar geri çekildi ve ancak, </a:t>
            </a:r>
            <a:r>
              <a:rPr lang="tr-TR" sz="2400" b="1" u="sng" dirty="0">
                <a:latin typeface="Arial" pitchFamily="34" charset="0"/>
                <a:cs typeface="Arial" pitchFamily="34" charset="0"/>
              </a:rPr>
              <a:t>7’nci Ordu Komutanı Mustafa Kemal Paşa’nın </a:t>
            </a:r>
            <a:r>
              <a:rPr lang="tr-TR" sz="2400" b="1" dirty="0">
                <a:latin typeface="Arial" pitchFamily="34" charset="0"/>
                <a:cs typeface="Arial" pitchFamily="34" charset="0"/>
              </a:rPr>
              <a:t>çalışmalarıyla, burada bir savunma hattı kurulabildi. </a:t>
            </a:r>
          </a:p>
        </p:txBody>
      </p:sp>
    </p:spTree>
    <p:extLst>
      <p:ext uri="{BB962C8B-B14F-4D97-AF65-F5344CB8AC3E}">
        <p14:creationId xmlns:p14="http://schemas.microsoft.com/office/powerpoint/2010/main" val="823108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36</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82127"/>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Dikdörtgen 7"/>
          <p:cNvSpPr/>
          <p:nvPr/>
        </p:nvSpPr>
        <p:spPr>
          <a:xfrm>
            <a:off x="442536" y="522416"/>
            <a:ext cx="8732460"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Çanakkale Cephesi:</a:t>
            </a:r>
          </a:p>
        </p:txBody>
      </p:sp>
      <p:sp>
        <p:nvSpPr>
          <p:cNvPr id="9" name="İçerik Yer Tutucusu 2"/>
          <p:cNvSpPr>
            <a:spLocks noGrp="1"/>
          </p:cNvSpPr>
          <p:nvPr>
            <p:ph idx="1"/>
          </p:nvPr>
        </p:nvSpPr>
        <p:spPr>
          <a:xfrm>
            <a:off x="505262" y="908720"/>
            <a:ext cx="8280920" cy="2736304"/>
          </a:xfrm>
        </p:spPr>
        <p:txBody>
          <a:bodyPr>
            <a:noAutofit/>
          </a:bodyPr>
          <a:lstStyle/>
          <a:p>
            <a:pPr marL="0" indent="0" algn="just">
              <a:buNone/>
              <a:tabLst>
                <a:tab pos="354013" algn="l"/>
              </a:tabLst>
            </a:pPr>
            <a:r>
              <a:rPr lang="tr-TR" altLang="tr-TR" sz="2400" dirty="0"/>
              <a:t>	</a:t>
            </a:r>
            <a:r>
              <a:rPr lang="tr-TR" altLang="tr-TR" sz="2400" b="1" dirty="0">
                <a:latin typeface="Arial" pitchFamily="34" charset="0"/>
                <a:cs typeface="Arial" pitchFamily="34" charset="0"/>
              </a:rPr>
              <a:t>Çanakkale Savaşları, deniz ve kara harekâtı safhaları olmak üzere 2 safhada cereyan etmiştir. </a:t>
            </a:r>
          </a:p>
          <a:p>
            <a:pPr marL="0" indent="0" algn="just">
              <a:buNone/>
              <a:tabLst>
                <a:tab pos="354013" algn="l"/>
              </a:tabLst>
            </a:pPr>
            <a:r>
              <a:rPr lang="tr-TR" altLang="tr-TR" sz="2400" b="1" dirty="0">
                <a:latin typeface="Arial" pitchFamily="34" charset="0"/>
                <a:cs typeface="Arial" pitchFamily="34" charset="0"/>
              </a:rPr>
              <a:t>	(1)	Deniz Harekâtı Safhası:</a:t>
            </a:r>
          </a:p>
          <a:p>
            <a:pPr marL="0" indent="0" algn="just">
              <a:buNone/>
            </a:pPr>
            <a:r>
              <a:rPr lang="tr-TR" altLang="tr-TR" sz="2400" b="1" dirty="0">
                <a:latin typeface="Arial" pitchFamily="34" charset="0"/>
                <a:cs typeface="Arial" pitchFamily="34" charset="0"/>
              </a:rPr>
              <a:t>	</a:t>
            </a:r>
            <a:r>
              <a:rPr lang="tr-TR" altLang="tr-TR" sz="2400" b="1" u="sng" dirty="0">
                <a:latin typeface="Arial" pitchFamily="34" charset="0"/>
                <a:cs typeface="Arial" pitchFamily="34" charset="0"/>
              </a:rPr>
              <a:t>3 Kasım 1914’de </a:t>
            </a:r>
            <a:r>
              <a:rPr lang="tr-TR" altLang="tr-TR" sz="2400" b="1" dirty="0">
                <a:latin typeface="Arial" pitchFamily="34" charset="0"/>
                <a:cs typeface="Arial" pitchFamily="34" charset="0"/>
              </a:rPr>
              <a:t>2 İngiliz gemisi Ertuğrul ve Seddülbahir, 2 Fransız gemisi Kumkale ve Orhaniye Tabyalarını 17 dakika süre ile ateş altına aldılar. Bu ilk deniz harekâtıdır. </a:t>
            </a:r>
          </a:p>
          <a:p>
            <a:pPr marL="0" indent="0" algn="just">
              <a:buNone/>
              <a:tabLst>
                <a:tab pos="354013" algn="l"/>
              </a:tabLst>
            </a:pPr>
            <a:endParaRPr lang="tr-TR" sz="2400" dirty="0">
              <a:latin typeface="Arial" pitchFamily="34" charset="0"/>
              <a:cs typeface="Arial" pitchFamily="34" charset="0"/>
            </a:endParaRPr>
          </a:p>
        </p:txBody>
      </p:sp>
      <p:grpSp>
        <p:nvGrpSpPr>
          <p:cNvPr id="11" name="Grup 9"/>
          <p:cNvGrpSpPr>
            <a:grpSpLocks/>
          </p:cNvGrpSpPr>
          <p:nvPr/>
        </p:nvGrpSpPr>
        <p:grpSpPr bwMode="auto">
          <a:xfrm>
            <a:off x="1089224" y="3821258"/>
            <a:ext cx="7126114" cy="2679576"/>
            <a:chOff x="805250" y="3419475"/>
            <a:chExt cx="7508875" cy="2905125"/>
          </a:xfrm>
        </p:grpSpPr>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85" t="54015" r="47427" b="-452"/>
            <a:stretch>
              <a:fillRect/>
            </a:stretch>
          </p:blipFill>
          <p:spPr bwMode="auto">
            <a:xfrm>
              <a:off x="5126425" y="3419475"/>
              <a:ext cx="31877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50" y="3419475"/>
              <a:ext cx="19653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Düz Ok Bağlayıcısı 3"/>
            <p:cNvCxnSpPr/>
            <p:nvPr/>
          </p:nvCxnSpPr>
          <p:spPr bwMode="auto">
            <a:xfrm>
              <a:off x="2414975" y="4313238"/>
              <a:ext cx="2957512" cy="211137"/>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025" y="5054600"/>
              <a:ext cx="209391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429251">
              <a:off x="3667720" y="5307788"/>
              <a:ext cx="264999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4943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37</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660171"/>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Çanakkale Cephesi:</a:t>
            </a:r>
          </a:p>
        </p:txBody>
      </p:sp>
      <p:sp>
        <p:nvSpPr>
          <p:cNvPr id="18" name="İçerik Yer Tutucusu 2"/>
          <p:cNvSpPr>
            <a:spLocks noGrp="1"/>
          </p:cNvSpPr>
          <p:nvPr>
            <p:ph idx="1"/>
          </p:nvPr>
        </p:nvSpPr>
        <p:spPr>
          <a:xfrm>
            <a:off x="417250" y="1124744"/>
            <a:ext cx="4426778" cy="5233214"/>
          </a:xfrm>
        </p:spPr>
        <p:txBody>
          <a:bodyPr>
            <a:noAutofit/>
          </a:bodyPr>
          <a:lstStyle/>
          <a:p>
            <a:pPr marL="0" indent="0" algn="just">
              <a:buNone/>
              <a:tabLst>
                <a:tab pos="354013" algn="l"/>
              </a:tabLst>
            </a:pPr>
            <a:r>
              <a:rPr lang="tr-TR" altLang="tr-TR" sz="2400" dirty="0"/>
              <a:t>	</a:t>
            </a:r>
            <a:r>
              <a:rPr lang="tr-TR" altLang="tr-TR" sz="2400" b="1" dirty="0">
                <a:latin typeface="Arial" pitchFamily="34" charset="0"/>
                <a:cs typeface="Arial" pitchFamily="34" charset="0"/>
              </a:rPr>
              <a:t>(1)	Deniz Harekâtı Safhası:</a:t>
            </a:r>
            <a:endParaRPr lang="tr-TR" altLang="tr-TR" sz="2400" dirty="0">
              <a:latin typeface="Arial" pitchFamily="34" charset="0"/>
              <a:cs typeface="Arial" pitchFamily="34" charset="0"/>
            </a:endParaRPr>
          </a:p>
          <a:p>
            <a:pPr marL="0" indent="0" algn="just">
              <a:buNone/>
            </a:pPr>
            <a:r>
              <a:rPr lang="tr-TR" altLang="tr-TR" sz="2400" dirty="0">
                <a:latin typeface="Arial" pitchFamily="34" charset="0"/>
                <a:cs typeface="Arial" pitchFamily="34" charset="0"/>
              </a:rPr>
              <a:t>	</a:t>
            </a:r>
            <a:r>
              <a:rPr lang="tr-TR" altLang="tr-TR" sz="2400" b="1" dirty="0">
                <a:latin typeface="Arial" pitchFamily="34" charset="0"/>
                <a:cs typeface="Arial" pitchFamily="34" charset="0"/>
              </a:rPr>
              <a:t>İngiliz ve Fransızlar     </a:t>
            </a:r>
            <a:r>
              <a:rPr lang="tr-TR" altLang="tr-TR" sz="2400" b="1" u="sng" dirty="0">
                <a:latin typeface="Arial" pitchFamily="34" charset="0"/>
                <a:cs typeface="Arial" pitchFamily="34" charset="0"/>
              </a:rPr>
              <a:t>19 Şubat 1915’de </a:t>
            </a:r>
            <a:r>
              <a:rPr lang="tr-TR" altLang="tr-TR" sz="2400" b="1" dirty="0">
                <a:latin typeface="Arial" pitchFamily="34" charset="0"/>
                <a:cs typeface="Arial" pitchFamily="34" charset="0"/>
              </a:rPr>
              <a:t>ve </a:t>
            </a:r>
            <a:r>
              <a:rPr lang="tr-TR" altLang="tr-TR" sz="2400" b="1" u="sng" dirty="0">
                <a:latin typeface="Arial" pitchFamily="34" charset="0"/>
                <a:cs typeface="Arial" pitchFamily="34" charset="0"/>
              </a:rPr>
              <a:t>25 Şubat 1915 tarihlerinde de</a:t>
            </a:r>
            <a:r>
              <a:rPr lang="tr-TR" altLang="tr-TR" sz="2400" b="1" dirty="0">
                <a:latin typeface="Arial" pitchFamily="34" charset="0"/>
                <a:cs typeface="Arial" pitchFamily="34" charset="0"/>
              </a:rPr>
              <a:t> Çanakkale Boğazı’nı geçmeyi denediler. Asıl deniz taarruzu </a:t>
            </a:r>
            <a:r>
              <a:rPr lang="tr-TR" altLang="tr-TR" sz="2400" b="1" dirty="0">
                <a:solidFill>
                  <a:srgbClr val="C00000"/>
                </a:solidFill>
                <a:latin typeface="Arial" pitchFamily="34" charset="0"/>
                <a:cs typeface="Arial" pitchFamily="34" charset="0"/>
              </a:rPr>
              <a:t>18 Mart 1915</a:t>
            </a:r>
            <a:r>
              <a:rPr lang="tr-TR" altLang="tr-TR" sz="2400" b="1" dirty="0">
                <a:latin typeface="Arial" pitchFamily="34" charset="0"/>
                <a:cs typeface="Arial" pitchFamily="34" charset="0"/>
              </a:rPr>
              <a:t>’de icra edildi. Fakat bu deniz hücumunda  3 muharebe gemisi, 2 muhrip, 7 mayın arama gemisi kaybeden itilaf devletleri, amfibi harekâta karar verdiler.</a:t>
            </a:r>
          </a:p>
          <a:p>
            <a:pPr marL="0" indent="0" algn="just">
              <a:buNone/>
            </a:pPr>
            <a:endParaRPr lang="tr-TR" sz="2400" dirty="0">
              <a:latin typeface="Arial" pitchFamily="34" charset="0"/>
              <a:cs typeface="Arial"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088" y="1435224"/>
            <a:ext cx="38004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876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38</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738440"/>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Çanakkale Cephesi:</a:t>
            </a:r>
          </a:p>
        </p:txBody>
      </p:sp>
      <p:sp>
        <p:nvSpPr>
          <p:cNvPr id="8" name="İçerik Yer Tutucusu 2"/>
          <p:cNvSpPr>
            <a:spLocks noGrp="1"/>
          </p:cNvSpPr>
          <p:nvPr>
            <p:ph idx="1"/>
          </p:nvPr>
        </p:nvSpPr>
        <p:spPr>
          <a:xfrm>
            <a:off x="325565" y="1206748"/>
            <a:ext cx="8569647" cy="5328592"/>
          </a:xfrm>
        </p:spPr>
        <p:txBody>
          <a:bodyPr>
            <a:noAutofit/>
          </a:bodyPr>
          <a:lstStyle/>
          <a:p>
            <a:pPr marL="0" indent="365125" algn="just">
              <a:buClr>
                <a:schemeClr val="tx2"/>
              </a:buClr>
              <a:buNone/>
              <a:tabLst>
                <a:tab pos="533400" algn="l"/>
              </a:tabLst>
            </a:pPr>
            <a:r>
              <a:rPr lang="tr-TR" altLang="tr-TR" sz="2400" b="1" dirty="0">
                <a:latin typeface="Arial" pitchFamily="34" charset="0"/>
                <a:cs typeface="Arial" pitchFamily="34" charset="0"/>
              </a:rPr>
              <a:t>(2)	Kara Harekâtı Safhası (25 Nisan 1915-9 Ocak 1916):</a:t>
            </a:r>
          </a:p>
          <a:p>
            <a:pPr marL="0" indent="0" algn="just">
              <a:buNone/>
            </a:pPr>
            <a:r>
              <a:rPr lang="tr-TR" altLang="tr-TR" sz="2400" b="1" dirty="0">
                <a:latin typeface="Arial" pitchFamily="34" charset="0"/>
                <a:cs typeface="Arial" pitchFamily="34" charset="0"/>
              </a:rPr>
              <a:t>	</a:t>
            </a:r>
            <a:r>
              <a:rPr lang="tr-TR" sz="2400" b="1" dirty="0">
                <a:latin typeface="Arial" pitchFamily="34" charset="0"/>
                <a:cs typeface="Arial" pitchFamily="34" charset="0"/>
              </a:rPr>
              <a:t>İngiliz ve Fransızlar, 25 Nisan 1915’te </a:t>
            </a:r>
            <a:r>
              <a:rPr lang="tr-TR" sz="2400" b="1" u="sng" dirty="0">
                <a:latin typeface="Arial" pitchFamily="34" charset="0"/>
                <a:cs typeface="Arial" pitchFamily="34" charset="0"/>
              </a:rPr>
              <a:t>Gelibolu Yarımadası’na</a:t>
            </a:r>
            <a:r>
              <a:rPr lang="tr-TR" sz="2400" b="1" dirty="0">
                <a:latin typeface="Arial" pitchFamily="34" charset="0"/>
                <a:cs typeface="Arial" pitchFamily="34" charset="0"/>
              </a:rPr>
              <a:t> asker çıkardılar. Ancak Müttefikler burada da Türk askerlerinin şiddetli karşı koymasıyla karşılaştılar. Ağustos ayı başlarından itibaren Gelibolu’ya daha büyük birlikler çıkardılar. Fakat Mustafa Kemal’in komutasındaki Türk askerinin </a:t>
            </a:r>
            <a:r>
              <a:rPr lang="tr-TR" sz="2400" b="1" u="sng" dirty="0">
                <a:latin typeface="Arial" pitchFamily="34" charset="0"/>
                <a:cs typeface="Arial" pitchFamily="34" charset="0"/>
              </a:rPr>
              <a:t>Anafartalar ve </a:t>
            </a:r>
            <a:r>
              <a:rPr lang="tr-TR" sz="2400" b="1" u="sng" dirty="0" err="1">
                <a:latin typeface="Arial" pitchFamily="34" charset="0"/>
                <a:cs typeface="Arial" pitchFamily="34" charset="0"/>
              </a:rPr>
              <a:t>Conkbayırı</a:t>
            </a:r>
            <a:r>
              <a:rPr lang="tr-TR" sz="2400" b="1" dirty="0">
                <a:latin typeface="Arial" pitchFamily="34" charset="0"/>
                <a:cs typeface="Arial" pitchFamily="34" charset="0"/>
              </a:rPr>
              <a:t> savaşlarında gösterdiği başarı üzerine, buradan da ilerleyerek amaçlarına ulaşamayacaklarını anladılar. Bunun üzerine İngiliz ve Fransızlar, 19 Aralık 1915’ten itibaren, Çanakkale cephesindeki askerlerini geri çekmeye başladılar ve 8-9 Ocak 1916’da da bölgeyi tamamen boşalttılar.</a:t>
            </a:r>
          </a:p>
        </p:txBody>
      </p:sp>
    </p:spTree>
    <p:extLst>
      <p:ext uri="{BB962C8B-B14F-4D97-AF65-F5344CB8AC3E}">
        <p14:creationId xmlns:p14="http://schemas.microsoft.com/office/powerpoint/2010/main" val="405616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39</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620688"/>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Savaşın Sona Ermesi:</a:t>
            </a:r>
          </a:p>
        </p:txBody>
      </p:sp>
      <p:sp>
        <p:nvSpPr>
          <p:cNvPr id="8" name="İçerik Yer Tutucusu 2"/>
          <p:cNvSpPr>
            <a:spLocks noGrp="1"/>
          </p:cNvSpPr>
          <p:nvPr>
            <p:ph idx="1"/>
          </p:nvPr>
        </p:nvSpPr>
        <p:spPr>
          <a:xfrm>
            <a:off x="323527" y="1124744"/>
            <a:ext cx="8569647" cy="5544616"/>
          </a:xfrm>
        </p:spPr>
        <p:txBody>
          <a:bodyPr>
            <a:noAutofit/>
          </a:bodyPr>
          <a:lstStyle/>
          <a:p>
            <a:pPr marL="0" indent="0" algn="just">
              <a:spcBef>
                <a:spcPts val="0"/>
              </a:spcBef>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Amerika Birleşik Devletleri Birinci Dünya Savaşı’nın başlangıcında savaşın dışında ve tarafsız kaldı. 	</a:t>
            </a:r>
          </a:p>
          <a:p>
            <a:pPr marL="0" indent="0" algn="just">
              <a:spcBef>
                <a:spcPts val="0"/>
              </a:spcBef>
              <a:buNone/>
              <a:tabLst>
                <a:tab pos="354013" algn="l"/>
              </a:tabLst>
            </a:pPr>
            <a:r>
              <a:rPr lang="tr-TR" sz="2400" b="1" dirty="0">
                <a:latin typeface="Arial" pitchFamily="34" charset="0"/>
                <a:cs typeface="Arial" pitchFamily="34" charset="0"/>
              </a:rPr>
              <a:t>	Bu arada, 1916 yılında, Avrupa’da taraflar birbirlerine karşı üstünlük kurmayacak hale geldi ve savaş bir bakıma düğümlendi. Diğer taraftan İngiltere, Almanya’yı denizden kuşattı. Buna karşılık Almanya da, İngiltere’ye denizaltı savaşı açtı ve Britanya Adaları karasularında bulunan ticaret gemilerini batıracağını açıkladı. 1917 yılı başından itibaren de, denizaltı savaşını şiddetlendirdi.</a:t>
            </a:r>
          </a:p>
          <a:p>
            <a:pPr marL="0" indent="0" algn="just">
              <a:spcBef>
                <a:spcPts val="0"/>
              </a:spcBef>
              <a:buNone/>
              <a:tabLst>
                <a:tab pos="354013" algn="l"/>
              </a:tabLst>
            </a:pPr>
            <a:r>
              <a:rPr lang="tr-TR" sz="2400" b="1" dirty="0">
                <a:latin typeface="Arial" pitchFamily="34" charset="0"/>
                <a:cs typeface="Arial" pitchFamily="34" charset="0"/>
              </a:rPr>
              <a:t>	Mart 1917’de, Alman denizaltılarının iki Amerikan ticaret gemisini batırması, aradaki ilişkileri kopardı. Bunun üzerine Amerika Birleşik Devletleri, </a:t>
            </a:r>
            <a:r>
              <a:rPr lang="tr-TR" sz="2400" b="1" u="sng" dirty="0">
                <a:solidFill>
                  <a:srgbClr val="FF0000"/>
                </a:solidFill>
                <a:latin typeface="Arial" pitchFamily="34" charset="0"/>
                <a:cs typeface="Arial" pitchFamily="34" charset="0"/>
              </a:rPr>
              <a:t>2 Nisan 1917’de </a:t>
            </a:r>
            <a:r>
              <a:rPr lang="tr-TR" sz="2400" b="1" dirty="0">
                <a:latin typeface="Arial" pitchFamily="34" charset="0"/>
                <a:cs typeface="Arial" pitchFamily="34" charset="0"/>
              </a:rPr>
              <a:t>Almanya’ya savaş ilan etti. </a:t>
            </a:r>
          </a:p>
        </p:txBody>
      </p:sp>
    </p:spTree>
    <p:extLst>
      <p:ext uri="{BB962C8B-B14F-4D97-AF65-F5344CB8AC3E}">
        <p14:creationId xmlns:p14="http://schemas.microsoft.com/office/powerpoint/2010/main" val="177177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sp>
        <p:nvSpPr>
          <p:cNvPr id="27" name="Text Box 5"/>
          <p:cNvSpPr txBox="1">
            <a:spLocks noChangeArrowheads="1"/>
          </p:cNvSpPr>
          <p:nvPr/>
        </p:nvSpPr>
        <p:spPr bwMode="auto">
          <a:xfrm>
            <a:off x="395536" y="1124744"/>
            <a:ext cx="836270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400" b="1" dirty="0">
                <a:latin typeface="Arial" pitchFamily="34" charset="0"/>
                <a:cs typeface="Arial" pitchFamily="34" charset="0"/>
              </a:rPr>
              <a:t>Yine Napolyon, Rus Çarı </a:t>
            </a:r>
            <a:r>
              <a:rPr lang="tr-TR" altLang="tr-TR" sz="2400" b="1" dirty="0" err="1">
                <a:latin typeface="Arial" pitchFamily="34" charset="0"/>
                <a:cs typeface="Arial" pitchFamily="34" charset="0"/>
              </a:rPr>
              <a:t>Alexandr</a:t>
            </a:r>
            <a:r>
              <a:rPr lang="tr-TR" altLang="tr-TR" sz="2400" b="1" dirty="0">
                <a:latin typeface="Arial" pitchFamily="34" charset="0"/>
                <a:cs typeface="Arial" pitchFamily="34" charset="0"/>
              </a:rPr>
              <a:t> ile 1807 ve 1808’de bir araya gelerek Osmanlı Devleti’nin paylaşılması konusunu görüşmüşlerdir.</a:t>
            </a:r>
          </a:p>
          <a:p>
            <a:pPr algn="just"/>
            <a:r>
              <a:rPr lang="tr-TR" altLang="tr-TR" sz="2400" b="1" dirty="0">
                <a:latin typeface="Arial" pitchFamily="34" charset="0"/>
                <a:cs typeface="Arial" pitchFamily="34" charset="0"/>
              </a:rPr>
              <a:t>1844’te İngiltere’yi ziyaret eden Çar Nikola, Rusya ile İngiltere’nin Türkiye’deki Hıristiyan tebaanın korunması ve onlara ayrıcalık sağlanması konusunda ortak bir çalışma yapmalarını önerdi. Ancak İngiltere bu konuya sıcak bakmadı. Çünkü Rusya’nın genişleme politikasını kendi menfaatlerine uygun bulmuyordu.</a:t>
            </a:r>
          </a:p>
          <a:p>
            <a:pPr algn="just"/>
            <a:r>
              <a:rPr lang="tr-TR" altLang="tr-TR" sz="2400" b="1" dirty="0">
                <a:latin typeface="Arial" pitchFamily="34" charset="0"/>
                <a:cs typeface="Arial" pitchFamily="34" charset="0"/>
              </a:rPr>
              <a:t>1853’te Petersburg sarayındaki baloda, Çar Nikola’nın </a:t>
            </a:r>
            <a:r>
              <a:rPr lang="tr-TR" altLang="tr-TR" sz="2400" b="1" dirty="0">
                <a:solidFill>
                  <a:srgbClr val="C00000"/>
                </a:solidFill>
                <a:latin typeface="Arial" pitchFamily="34" charset="0"/>
                <a:cs typeface="Arial" pitchFamily="34" charset="0"/>
              </a:rPr>
              <a:t>‘‘hasta adama’’ </a:t>
            </a:r>
            <a:r>
              <a:rPr lang="tr-TR" altLang="tr-TR" sz="2400" b="1" dirty="0">
                <a:latin typeface="Arial" pitchFamily="34" charset="0"/>
                <a:cs typeface="Arial" pitchFamily="34" charset="0"/>
              </a:rPr>
              <a:t>benzettiği Osmanlı Devleti’ni paylaşma önerisini İngiliz elçisi Hamilton Seymour kabul etmedi. Ancak bu deyim Avrupa literatüründe yerini aldı.    </a:t>
            </a:r>
          </a:p>
        </p:txBody>
      </p:sp>
    </p:spTree>
    <p:extLst>
      <p:ext uri="{BB962C8B-B14F-4D97-AF65-F5344CB8AC3E}">
        <p14:creationId xmlns:p14="http://schemas.microsoft.com/office/powerpoint/2010/main" val="3559165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620688"/>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Savaşın Sona Ermesi:</a:t>
            </a:r>
          </a:p>
        </p:txBody>
      </p:sp>
      <p:sp>
        <p:nvSpPr>
          <p:cNvPr id="8" name="İçerik Yer Tutucusu 2"/>
          <p:cNvSpPr>
            <a:spLocks noGrp="1"/>
          </p:cNvSpPr>
          <p:nvPr>
            <p:ph idx="1"/>
          </p:nvPr>
        </p:nvSpPr>
        <p:spPr>
          <a:xfrm>
            <a:off x="323527" y="1124744"/>
            <a:ext cx="8569647" cy="5544616"/>
          </a:xfrm>
        </p:spPr>
        <p:txBody>
          <a:bodyPr>
            <a:noAutofit/>
          </a:bodyPr>
          <a:lstStyle/>
          <a:p>
            <a:pPr marL="0" indent="0" algn="just">
              <a:buNone/>
              <a:tabLst>
                <a:tab pos="354013" algn="l"/>
                <a:tab pos="719138" algn="l"/>
              </a:tabLst>
            </a:pPr>
            <a:r>
              <a:rPr lang="tr-TR" sz="2400" dirty="0">
                <a:latin typeface="Arial" pitchFamily="34" charset="0"/>
                <a:cs typeface="Arial" pitchFamily="34" charset="0"/>
              </a:rPr>
              <a:t>	</a:t>
            </a:r>
            <a:r>
              <a:rPr lang="tr-TR" sz="2100" dirty="0">
                <a:solidFill>
                  <a:srgbClr val="FF0000"/>
                </a:solidFill>
                <a:latin typeface="Arial" pitchFamily="34" charset="0"/>
                <a:cs typeface="Arial" pitchFamily="34" charset="0"/>
              </a:rPr>
              <a:t>8 Ocak 1918’</a:t>
            </a:r>
            <a:r>
              <a:rPr lang="tr-TR" sz="2100" dirty="0">
                <a:latin typeface="Arial" pitchFamily="34" charset="0"/>
                <a:cs typeface="Arial" pitchFamily="34" charset="0"/>
              </a:rPr>
              <a:t>de</a:t>
            </a:r>
            <a:r>
              <a:rPr lang="tr-TR" sz="2100" dirty="0">
                <a:solidFill>
                  <a:srgbClr val="FF0000"/>
                </a:solidFill>
                <a:latin typeface="Arial" pitchFamily="34" charset="0"/>
                <a:cs typeface="Arial" pitchFamily="34" charset="0"/>
              </a:rPr>
              <a:t> </a:t>
            </a:r>
            <a:r>
              <a:rPr lang="tr-TR" sz="2100" dirty="0">
                <a:latin typeface="Arial" pitchFamily="34" charset="0"/>
                <a:cs typeface="Arial" pitchFamily="34" charset="0"/>
              </a:rPr>
              <a:t>açıklanan ve tarihe </a:t>
            </a:r>
            <a:r>
              <a:rPr lang="en-US" sz="2100" dirty="0">
                <a:latin typeface="Arial" pitchFamily="34" charset="0"/>
                <a:cs typeface="Arial" pitchFamily="34" charset="0"/>
              </a:rPr>
              <a:t>“Wilson </a:t>
            </a:r>
            <a:r>
              <a:rPr lang="tr-TR" sz="2100" dirty="0">
                <a:latin typeface="Arial" pitchFamily="34" charset="0"/>
                <a:cs typeface="Arial" pitchFamily="34" charset="0"/>
              </a:rPr>
              <a:t>İlkeleri” ya da </a:t>
            </a:r>
            <a:r>
              <a:rPr lang="tr-TR" sz="2100" u="sng" dirty="0">
                <a:latin typeface="Arial" pitchFamily="34" charset="0"/>
                <a:cs typeface="Arial" pitchFamily="34" charset="0"/>
              </a:rPr>
              <a:t>“</a:t>
            </a:r>
            <a:r>
              <a:rPr lang="en-US" sz="2100" u="sng" dirty="0" err="1">
                <a:latin typeface="Arial" pitchFamily="34" charset="0"/>
                <a:cs typeface="Arial" pitchFamily="34" charset="0"/>
              </a:rPr>
              <a:t>Wilson’un</a:t>
            </a:r>
            <a:r>
              <a:rPr lang="en-US" sz="2100" u="sng" dirty="0">
                <a:latin typeface="Arial" pitchFamily="34" charset="0"/>
                <a:cs typeface="Arial" pitchFamily="34" charset="0"/>
              </a:rPr>
              <a:t> </a:t>
            </a:r>
            <a:r>
              <a:rPr lang="tr-TR" sz="2100" u="sng" dirty="0" err="1">
                <a:latin typeface="Arial" pitchFamily="34" charset="0"/>
                <a:cs typeface="Arial" pitchFamily="34" charset="0"/>
              </a:rPr>
              <a:t>Ondört</a:t>
            </a:r>
            <a:r>
              <a:rPr lang="tr-TR" sz="2100" u="sng" dirty="0">
                <a:latin typeface="Arial" pitchFamily="34" charset="0"/>
                <a:cs typeface="Arial" pitchFamily="34" charset="0"/>
              </a:rPr>
              <a:t> Noktası” </a:t>
            </a:r>
            <a:r>
              <a:rPr lang="tr-TR" sz="2100" dirty="0">
                <a:latin typeface="Arial" pitchFamily="34" charset="0"/>
                <a:cs typeface="Arial" pitchFamily="34" charset="0"/>
              </a:rPr>
              <a:t>olarak geçen bu ilkeler özetle şöyleydi: 	"</a:t>
            </a:r>
            <a:r>
              <a:rPr lang="tr-TR" sz="2100" i="1" dirty="0">
                <a:latin typeface="Arial" pitchFamily="34" charset="0"/>
                <a:cs typeface="Arial" pitchFamily="34" charset="0"/>
              </a:rPr>
              <a:t>Barış antlaşmaları açık olarak yapılmalı ve açık diplomasi esas olmalı. Karasuları dışında denizlerde tam serbestlik sağlanmalı. Ekonomik engeller elden geldiği kadar kaldırılmalı. Silahlanmaların azaltılması için karşılıklı güvenceler alınıp verilmeli. Rusya, Belçika, İtalya, Romanya, Sırbistan, Karadağ ve Polonya devletlerinin sınırları ve statüleri yeniden saptanmalı.</a:t>
            </a:r>
            <a:r>
              <a:rPr lang="tr-TR" sz="2100" dirty="0">
                <a:latin typeface="Arial" pitchFamily="34" charset="0"/>
                <a:cs typeface="Arial" pitchFamily="34" charset="0"/>
              </a:rPr>
              <a:t> </a:t>
            </a:r>
            <a:r>
              <a:rPr lang="tr-TR" sz="2100" i="1" dirty="0">
                <a:latin typeface="Arial" pitchFamily="34" charset="0"/>
                <a:cs typeface="Arial" pitchFamily="34" charset="0"/>
              </a:rPr>
              <a:t>Büyük ve küçük bütün devletlere eşit olarak siyasi bağımsızlıklarını ve toprak bütünlüklerini koruyacak güvenceler sağlamak amacıyla, uluslararası bir örgüt kurulmalı.”</a:t>
            </a:r>
          </a:p>
          <a:p>
            <a:pPr marL="0" indent="0" algn="just">
              <a:buNone/>
              <a:tabLst>
                <a:tab pos="363538" algn="l"/>
                <a:tab pos="719138" algn="l"/>
              </a:tabLst>
            </a:pPr>
            <a:r>
              <a:rPr lang="tr-TR" altLang="tr-TR" sz="2100" dirty="0">
                <a:latin typeface="Arial" pitchFamily="34" charset="0"/>
                <a:cs typeface="Arial" pitchFamily="34" charset="0"/>
              </a:rPr>
              <a:t>	</a:t>
            </a:r>
            <a:r>
              <a:rPr lang="tr-TR" altLang="tr-TR" sz="2100" u="sng" dirty="0">
                <a:solidFill>
                  <a:srgbClr val="0070C0"/>
                </a:solidFill>
                <a:latin typeface="Arial" pitchFamily="34" charset="0"/>
                <a:cs typeface="Arial" pitchFamily="34" charset="0"/>
              </a:rPr>
              <a:t>Osmanlı İmparatorluğu’na ilişkin 12. madde şöyle düzenlenmişti</a:t>
            </a:r>
            <a:r>
              <a:rPr lang="tr-TR" altLang="tr-TR" sz="2100" dirty="0">
                <a:solidFill>
                  <a:srgbClr val="0070C0"/>
                </a:solidFill>
                <a:latin typeface="Arial" pitchFamily="34" charset="0"/>
                <a:cs typeface="Arial" pitchFamily="34" charset="0"/>
              </a:rPr>
              <a:t>:</a:t>
            </a:r>
            <a:endParaRPr lang="tr-TR" sz="2100" i="1" dirty="0">
              <a:solidFill>
                <a:srgbClr val="0070C0"/>
              </a:solidFill>
              <a:latin typeface="Arial" pitchFamily="34" charset="0"/>
              <a:cs typeface="Arial" pitchFamily="34" charset="0"/>
            </a:endParaRPr>
          </a:p>
          <a:p>
            <a:pPr marL="0" indent="0" algn="just">
              <a:buNone/>
              <a:tabLst>
                <a:tab pos="354013" algn="l"/>
                <a:tab pos="719138" algn="l"/>
              </a:tabLst>
            </a:pPr>
            <a:r>
              <a:rPr lang="tr-TR" sz="2100" i="1" dirty="0">
                <a:latin typeface="Arial" pitchFamily="34" charset="0"/>
                <a:cs typeface="Arial" pitchFamily="34" charset="0"/>
              </a:rPr>
              <a:t>	"Osmanlı İmparatorluğu’nda Türklerin oturduğu bölgelerin egemenliği sağlanmalı, diğer bölgelerindeki uluslara kesin bir yaşam güveni, özgür ve engelsiz tam gelişme olanakları verilmeli. Çanakkale Boğazı, uluslararası güvenceler altında bütün ulusların gemilerine açık olmalı."</a:t>
            </a:r>
            <a:r>
              <a:rPr lang="tr-TR" sz="2400" i="1" dirty="0">
                <a:latin typeface="Arial" pitchFamily="34" charset="0"/>
                <a:cs typeface="Arial" pitchFamily="34" charset="0"/>
              </a:rPr>
              <a:t> </a:t>
            </a:r>
            <a:endParaRPr lang="tr-TR" sz="2400" dirty="0">
              <a:latin typeface="Arial" pitchFamily="34" charset="0"/>
              <a:cs typeface="Arial" pitchFamily="34" charset="0"/>
            </a:endParaRPr>
          </a:p>
        </p:txBody>
      </p:sp>
    </p:spTree>
    <p:extLst>
      <p:ext uri="{BB962C8B-B14F-4D97-AF65-F5344CB8AC3E}">
        <p14:creationId xmlns:p14="http://schemas.microsoft.com/office/powerpoint/2010/main" val="737531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7" name="Dikdörtgen 6"/>
          <p:cNvSpPr/>
          <p:nvPr/>
        </p:nvSpPr>
        <p:spPr>
          <a:xfrm>
            <a:off x="280095" y="591071"/>
            <a:ext cx="8613080" cy="830997"/>
          </a:xfrm>
          <a:prstGeom prst="rect">
            <a:avLst/>
          </a:prstGeom>
        </p:spPr>
        <p:txBody>
          <a:bodyPr wrap="square">
            <a:spAutoFit/>
          </a:bodyPr>
          <a:lstStyle/>
          <a:p>
            <a:pPr lvl="0" algn="just"/>
            <a:r>
              <a:rPr lang="tr-TR" sz="2400" b="1" dirty="0">
                <a:solidFill>
                  <a:srgbClr val="FF0000"/>
                </a:solidFill>
                <a:latin typeface="Arial" pitchFamily="34" charset="0"/>
                <a:cs typeface="Arial" pitchFamily="34" charset="0"/>
              </a:rPr>
              <a:t>İttifak Devletleri’nin Yenilgiyi Kabul Etmesi ve Savaşın Sona Ermesi:</a:t>
            </a:r>
          </a:p>
        </p:txBody>
      </p:sp>
      <p:grpSp>
        <p:nvGrpSpPr>
          <p:cNvPr id="9" name="Grup 8"/>
          <p:cNvGrpSpPr/>
          <p:nvPr/>
        </p:nvGrpSpPr>
        <p:grpSpPr>
          <a:xfrm>
            <a:off x="824242" y="1364919"/>
            <a:ext cx="7420166" cy="5207353"/>
            <a:chOff x="530593" y="642470"/>
            <a:chExt cx="8066304" cy="5661493"/>
          </a:xfrm>
        </p:grpSpPr>
        <p:grpSp>
          <p:nvGrpSpPr>
            <p:cNvPr id="10" name="Grup 2"/>
            <p:cNvGrpSpPr>
              <a:grpSpLocks/>
            </p:cNvGrpSpPr>
            <p:nvPr/>
          </p:nvGrpSpPr>
          <p:grpSpPr bwMode="auto">
            <a:xfrm>
              <a:off x="530593" y="642470"/>
              <a:ext cx="8066304" cy="5661493"/>
              <a:chOff x="530582" y="642071"/>
              <a:chExt cx="8066397" cy="5661179"/>
            </a:xfrm>
          </p:grpSpPr>
          <p:sp>
            <p:nvSpPr>
              <p:cNvPr id="12" name="AutoShape 2"/>
              <p:cNvSpPr>
                <a:spLocks noChangeArrowheads="1"/>
              </p:cNvSpPr>
              <p:nvPr/>
            </p:nvSpPr>
            <p:spPr bwMode="auto">
              <a:xfrm>
                <a:off x="693264" y="642071"/>
                <a:ext cx="7761326" cy="965146"/>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a:solidFill>
                      <a:srgbClr val="C00000"/>
                    </a:solidFill>
                    <a:latin typeface="Arial" pitchFamily="34" charset="0"/>
                    <a:cs typeface="Arial" pitchFamily="34" charset="0"/>
                  </a:rPr>
                  <a:t>I. Dünya Savaş’ını Bitiren </a:t>
                </a:r>
              </a:p>
              <a:p>
                <a:pPr algn="ctr"/>
                <a:r>
                  <a:rPr lang="tr-TR" altLang="tr-TR" sz="2000" b="1" dirty="0">
                    <a:solidFill>
                      <a:srgbClr val="C00000"/>
                    </a:solidFill>
                    <a:latin typeface="Arial" pitchFamily="34" charset="0"/>
                    <a:cs typeface="Arial" pitchFamily="34" charset="0"/>
                  </a:rPr>
                  <a:t>Ateşkes Antlaşmaları </a:t>
                </a:r>
              </a:p>
            </p:txBody>
          </p:sp>
          <p:sp>
            <p:nvSpPr>
              <p:cNvPr id="13" name="AutoShape 3" descr="Pembe dokulu kağıt"/>
              <p:cNvSpPr>
                <a:spLocks noChangeArrowheads="1"/>
              </p:cNvSpPr>
              <p:nvPr/>
            </p:nvSpPr>
            <p:spPr bwMode="auto">
              <a:xfrm>
                <a:off x="533501" y="5486046"/>
                <a:ext cx="2856597" cy="67735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Almanya</a:t>
                </a:r>
              </a:p>
            </p:txBody>
          </p:sp>
          <p:sp>
            <p:nvSpPr>
              <p:cNvPr id="14" name="AutoShape 5" descr="Pembe dokulu kağıt"/>
              <p:cNvSpPr>
                <a:spLocks noChangeArrowheads="1"/>
              </p:cNvSpPr>
              <p:nvPr/>
            </p:nvSpPr>
            <p:spPr bwMode="auto">
              <a:xfrm>
                <a:off x="5385651" y="5486400"/>
                <a:ext cx="3211328" cy="816850"/>
              </a:xfrm>
              <a:prstGeom prst="foldedCorner">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latin typeface="Arial" pitchFamily="34" charset="0"/>
                    <a:cs typeface="Arial" pitchFamily="34" charset="0"/>
                  </a:rPr>
                  <a:t>5-Rethondes</a:t>
                </a:r>
              </a:p>
              <a:p>
                <a:pPr algn="ctr"/>
                <a:r>
                  <a:rPr lang="tr-TR" altLang="tr-TR" sz="2000" dirty="0">
                    <a:latin typeface="Arial" pitchFamily="34" charset="0"/>
                    <a:cs typeface="Arial" pitchFamily="34" charset="0"/>
                  </a:rPr>
                  <a:t>(11 Kasım 1918) </a:t>
                </a:r>
              </a:p>
            </p:txBody>
          </p:sp>
          <p:sp>
            <p:nvSpPr>
              <p:cNvPr id="15" name="AutoShape 6" descr="Buket"/>
              <p:cNvSpPr>
                <a:spLocks noChangeArrowheads="1"/>
              </p:cNvSpPr>
              <p:nvPr/>
            </p:nvSpPr>
            <p:spPr bwMode="auto">
              <a:xfrm>
                <a:off x="533501" y="3672605"/>
                <a:ext cx="2858159" cy="677351"/>
              </a:xfrm>
              <a:prstGeom prst="roundRect">
                <a:avLst>
                  <a:gd name="adj" fmla="val 16667"/>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Avusturya</a:t>
                </a:r>
              </a:p>
            </p:txBody>
          </p:sp>
          <p:sp>
            <p:nvSpPr>
              <p:cNvPr id="16" name="AutoShape 7" descr="Buket"/>
              <p:cNvSpPr>
                <a:spLocks noChangeArrowheads="1"/>
              </p:cNvSpPr>
              <p:nvPr/>
            </p:nvSpPr>
            <p:spPr bwMode="auto">
              <a:xfrm>
                <a:off x="5367722" y="3613674"/>
                <a:ext cx="3212890" cy="773451"/>
              </a:xfrm>
              <a:prstGeom prst="foldedCorner">
                <a:avLst>
                  <a:gd name="adj" fmla="val 12500"/>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latin typeface="Arial" pitchFamily="34" charset="0"/>
                    <a:cs typeface="Arial" pitchFamily="34" charset="0"/>
                  </a:rPr>
                  <a:t>3-Villa Giusti </a:t>
                </a:r>
              </a:p>
              <a:p>
                <a:pPr algn="ctr"/>
                <a:r>
                  <a:rPr lang="tr-TR" altLang="tr-TR" sz="2000">
                    <a:latin typeface="Arial" pitchFamily="34" charset="0"/>
                    <a:cs typeface="Arial" pitchFamily="34" charset="0"/>
                  </a:rPr>
                  <a:t>(03 Kasım 1918</a:t>
                </a:r>
              </a:p>
            </p:txBody>
          </p:sp>
          <p:sp>
            <p:nvSpPr>
              <p:cNvPr id="18" name="AutoShape 8" descr="Parşömen"/>
              <p:cNvSpPr>
                <a:spLocks noChangeArrowheads="1"/>
              </p:cNvSpPr>
              <p:nvPr/>
            </p:nvSpPr>
            <p:spPr bwMode="auto">
              <a:xfrm>
                <a:off x="530582" y="4570667"/>
                <a:ext cx="2853471" cy="677351"/>
              </a:xfrm>
              <a:prstGeom prst="roundRect">
                <a:avLst>
                  <a:gd name="adj" fmla="val 16667"/>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Macaristan</a:t>
                </a:r>
              </a:p>
            </p:txBody>
          </p:sp>
          <p:sp>
            <p:nvSpPr>
              <p:cNvPr id="19" name="AutoShape 9" descr="Parşömen"/>
              <p:cNvSpPr>
                <a:spLocks noChangeArrowheads="1"/>
              </p:cNvSpPr>
              <p:nvPr/>
            </p:nvSpPr>
            <p:spPr bwMode="auto">
              <a:xfrm>
                <a:off x="5385316" y="4506841"/>
                <a:ext cx="3208201" cy="817295"/>
              </a:xfrm>
              <a:prstGeom prst="foldedCorner">
                <a:avLst>
                  <a:gd name="adj" fmla="val 12500"/>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latin typeface="Arial" pitchFamily="34" charset="0"/>
                    <a:cs typeface="Arial" pitchFamily="34" charset="0"/>
                  </a:rPr>
                  <a:t>4-Belgrad</a:t>
                </a:r>
              </a:p>
              <a:p>
                <a:pPr algn="ctr"/>
                <a:r>
                  <a:rPr lang="tr-TR" altLang="tr-TR" sz="2000">
                    <a:solidFill>
                      <a:srgbClr val="000000"/>
                    </a:solidFill>
                    <a:latin typeface="Arial" pitchFamily="34" charset="0"/>
                    <a:cs typeface="Arial" pitchFamily="34" charset="0"/>
                  </a:rPr>
                  <a:t>(04 Kasım 1918)</a:t>
                </a:r>
              </a:p>
            </p:txBody>
          </p:sp>
          <p:sp>
            <p:nvSpPr>
              <p:cNvPr id="20" name="AutoShape 10" descr="Gazete kağıdı"/>
              <p:cNvSpPr>
                <a:spLocks noChangeArrowheads="1"/>
              </p:cNvSpPr>
              <p:nvPr/>
            </p:nvSpPr>
            <p:spPr bwMode="auto">
              <a:xfrm>
                <a:off x="539111" y="1818800"/>
                <a:ext cx="2853471" cy="677351"/>
              </a:xfrm>
              <a:prstGeom prst="roundRect">
                <a:avLst>
                  <a:gd name="adj" fmla="val 16667"/>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Bulgaristan</a:t>
                </a:r>
              </a:p>
            </p:txBody>
          </p:sp>
          <p:sp>
            <p:nvSpPr>
              <p:cNvPr id="21" name="AutoShape 11" descr="Gazete kağıdı"/>
              <p:cNvSpPr>
                <a:spLocks noChangeArrowheads="1"/>
              </p:cNvSpPr>
              <p:nvPr/>
            </p:nvSpPr>
            <p:spPr bwMode="auto">
              <a:xfrm>
                <a:off x="5361571" y="1818800"/>
                <a:ext cx="3208201" cy="843200"/>
              </a:xfrm>
              <a:prstGeom prst="foldedCorner">
                <a:avLst>
                  <a:gd name="adj" fmla="val 12500"/>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1-Selanik </a:t>
                </a:r>
              </a:p>
              <a:p>
                <a:pPr algn="ctr"/>
                <a:r>
                  <a:rPr lang="tr-TR" altLang="tr-TR" sz="2000">
                    <a:solidFill>
                      <a:srgbClr val="000000"/>
                    </a:solidFill>
                    <a:latin typeface="Arial" pitchFamily="34" charset="0"/>
                    <a:cs typeface="Arial" pitchFamily="34" charset="0"/>
                  </a:rPr>
                  <a:t>(29 Eylül 1918)</a:t>
                </a:r>
              </a:p>
            </p:txBody>
          </p:sp>
          <p:sp>
            <p:nvSpPr>
              <p:cNvPr id="22" name="AutoShape 12" descr="%30"/>
              <p:cNvSpPr>
                <a:spLocks noChangeArrowheads="1"/>
              </p:cNvSpPr>
              <p:nvPr/>
            </p:nvSpPr>
            <p:spPr bwMode="auto">
              <a:xfrm>
                <a:off x="539111" y="2746555"/>
                <a:ext cx="2856597" cy="677351"/>
              </a:xfrm>
              <a:prstGeom prst="roundRect">
                <a:avLst>
                  <a:gd name="adj" fmla="val 16667"/>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a:solidFill>
                      <a:srgbClr val="C00000"/>
                    </a:solidFill>
                    <a:latin typeface="Arial" pitchFamily="34" charset="0"/>
                    <a:cs typeface="Arial" pitchFamily="34" charset="0"/>
                  </a:rPr>
                  <a:t>Osmanlı Dev.</a:t>
                </a:r>
              </a:p>
            </p:txBody>
          </p:sp>
          <p:sp>
            <p:nvSpPr>
              <p:cNvPr id="23" name="AutoShape 13" descr="%30"/>
              <p:cNvSpPr>
                <a:spLocks noChangeArrowheads="1"/>
              </p:cNvSpPr>
              <p:nvPr/>
            </p:nvSpPr>
            <p:spPr bwMode="auto">
              <a:xfrm>
                <a:off x="5360007" y="2731750"/>
                <a:ext cx="3211328" cy="773450"/>
              </a:xfrm>
              <a:prstGeom prst="foldedCorner">
                <a:avLst>
                  <a:gd name="adj" fmla="val 12500"/>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a:solidFill>
                      <a:srgbClr val="FF3300"/>
                    </a:solidFill>
                    <a:latin typeface="Arial" pitchFamily="34" charset="0"/>
                    <a:cs typeface="Arial" pitchFamily="34" charset="0"/>
                  </a:rPr>
                  <a:t>2-Mondros</a:t>
                </a:r>
              </a:p>
              <a:p>
                <a:pPr algn="ctr"/>
                <a:r>
                  <a:rPr lang="tr-TR" altLang="tr-TR" sz="2000" b="1">
                    <a:solidFill>
                      <a:srgbClr val="FF3300"/>
                    </a:solidFill>
                    <a:latin typeface="Arial" pitchFamily="34" charset="0"/>
                    <a:cs typeface="Arial" pitchFamily="34" charset="0"/>
                  </a:rPr>
                  <a:t>(30 Ekim 1918) </a:t>
                </a:r>
              </a:p>
            </p:txBody>
          </p:sp>
          <p:sp>
            <p:nvSpPr>
              <p:cNvPr id="24" name="AutoShape 14" descr="Açık yatay"/>
              <p:cNvSpPr>
                <a:spLocks noChangeArrowheads="1"/>
              </p:cNvSpPr>
              <p:nvPr/>
            </p:nvSpPr>
            <p:spPr bwMode="auto">
              <a:xfrm rot="-5400000">
                <a:off x="3998012" y="3401305"/>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25" name="AutoShape 15" descr="Açık yatay"/>
              <p:cNvSpPr>
                <a:spLocks noChangeArrowheads="1"/>
              </p:cNvSpPr>
              <p:nvPr/>
            </p:nvSpPr>
            <p:spPr bwMode="auto">
              <a:xfrm rot="-5400000">
                <a:off x="4008770" y="4309053"/>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26" name="AutoShape 16" descr="Açık yatay"/>
              <p:cNvSpPr>
                <a:spLocks noChangeArrowheads="1"/>
              </p:cNvSpPr>
              <p:nvPr/>
            </p:nvSpPr>
            <p:spPr bwMode="auto">
              <a:xfrm rot="-5400000">
                <a:off x="3995783" y="1560470"/>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27" name="AutoShape 17" descr="Açık yatay"/>
              <p:cNvSpPr>
                <a:spLocks noChangeArrowheads="1"/>
              </p:cNvSpPr>
              <p:nvPr/>
            </p:nvSpPr>
            <p:spPr bwMode="auto">
              <a:xfrm rot="-5400000">
                <a:off x="3995783" y="2474971"/>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grpSp>
        <p:sp>
          <p:nvSpPr>
            <p:cNvPr id="11" name="AutoShape 15" descr="Açık yatay"/>
            <p:cNvSpPr>
              <a:spLocks noChangeArrowheads="1"/>
            </p:cNvSpPr>
            <p:nvPr/>
          </p:nvSpPr>
          <p:spPr bwMode="auto">
            <a:xfrm rot="16200000">
              <a:off x="4028281" y="5249069"/>
              <a:ext cx="574675" cy="1208088"/>
            </a:xfrm>
            <a:prstGeom prst="downArrow">
              <a:avLst>
                <a:gd name="adj1" fmla="val 50000"/>
                <a:gd name="adj2" fmla="val 52127"/>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133971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42</a:t>
            </a:fld>
            <a:endParaRPr lang="tr-TR" b="1" dirty="0">
              <a:solidFill>
                <a:schemeClr val="tx1"/>
              </a:solidFill>
              <a:latin typeface="Arial" pitchFamily="34" charset="0"/>
              <a:cs typeface="Arial" pitchFamily="34" charset="0"/>
            </a:endParaRPr>
          </a:p>
        </p:txBody>
      </p:sp>
      <p:grpSp>
        <p:nvGrpSpPr>
          <p:cNvPr id="28" name="Grup 3"/>
          <p:cNvGrpSpPr>
            <a:grpSpLocks/>
          </p:cNvGrpSpPr>
          <p:nvPr/>
        </p:nvGrpSpPr>
        <p:grpSpPr bwMode="auto">
          <a:xfrm>
            <a:off x="459546" y="157130"/>
            <a:ext cx="8273678" cy="6116224"/>
            <a:chOff x="400326" y="153424"/>
            <a:chExt cx="8424863" cy="6317411"/>
          </a:xfrm>
        </p:grpSpPr>
        <p:sp>
          <p:nvSpPr>
            <p:cNvPr id="29" name="Dikdörtgen 3"/>
            <p:cNvSpPr>
              <a:spLocks noChangeArrowheads="1"/>
            </p:cNvSpPr>
            <p:nvPr/>
          </p:nvSpPr>
          <p:spPr bwMode="auto">
            <a:xfrm>
              <a:off x="609600" y="914400"/>
              <a:ext cx="8077200" cy="41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Aft>
                  <a:spcPts val="1200"/>
                </a:spcAft>
                <a:tabLst>
                  <a:tab pos="355600" algn="l"/>
                </a:tabLst>
              </a:pPr>
              <a:r>
                <a:rPr lang="tr-TR" altLang="tr-TR" sz="2000">
                  <a:latin typeface="Arial" pitchFamily="34" charset="0"/>
                  <a:cs typeface="Arial" pitchFamily="34" charset="0"/>
                </a:rPr>
                <a:t>	</a:t>
              </a:r>
            </a:p>
          </p:txBody>
        </p:sp>
        <p:sp>
          <p:nvSpPr>
            <p:cNvPr id="30" name="AutoShape 2"/>
            <p:cNvSpPr>
              <a:spLocks noChangeArrowheads="1"/>
            </p:cNvSpPr>
            <p:nvPr/>
          </p:nvSpPr>
          <p:spPr bwMode="auto">
            <a:xfrm>
              <a:off x="400326" y="153424"/>
              <a:ext cx="8424863" cy="1439863"/>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a:solidFill>
                    <a:srgbClr val="C00000"/>
                  </a:solidFill>
                  <a:latin typeface="Arial" pitchFamily="34" charset="0"/>
                  <a:cs typeface="Arial" pitchFamily="34" charset="0"/>
                </a:rPr>
                <a:t>1’inci Dünya Harbini Bitiren </a:t>
              </a:r>
            </a:p>
            <a:p>
              <a:pPr algn="ctr"/>
              <a:r>
                <a:rPr lang="tr-TR" altLang="tr-TR" sz="2000" b="1" dirty="0">
                  <a:solidFill>
                    <a:srgbClr val="C00000"/>
                  </a:solidFill>
                  <a:latin typeface="Arial" pitchFamily="34" charset="0"/>
                  <a:cs typeface="Arial" pitchFamily="34" charset="0"/>
                </a:rPr>
                <a:t>Barış Antlaşmaları </a:t>
              </a:r>
            </a:p>
          </p:txBody>
        </p:sp>
        <p:sp>
          <p:nvSpPr>
            <p:cNvPr id="31" name="AutoShape 3" descr="Pembe dokulu kağıt"/>
            <p:cNvSpPr>
              <a:spLocks noChangeArrowheads="1"/>
            </p:cNvSpPr>
            <p:nvPr/>
          </p:nvSpPr>
          <p:spPr bwMode="auto">
            <a:xfrm>
              <a:off x="557213" y="1700213"/>
              <a:ext cx="2901950" cy="693737"/>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Almanya</a:t>
              </a:r>
            </a:p>
          </p:txBody>
        </p:sp>
        <p:sp>
          <p:nvSpPr>
            <p:cNvPr id="32" name="AutoShape 4" descr="Açık yatay"/>
            <p:cNvSpPr>
              <a:spLocks noChangeArrowheads="1"/>
            </p:cNvSpPr>
            <p:nvPr/>
          </p:nvSpPr>
          <p:spPr bwMode="auto">
            <a:xfrm rot="-5400000">
              <a:off x="4096544" y="1440657"/>
              <a:ext cx="587375" cy="1227137"/>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33" name="AutoShape 5" descr="Pembe dokulu kağıt"/>
            <p:cNvSpPr>
              <a:spLocks noChangeArrowheads="1"/>
            </p:cNvSpPr>
            <p:nvPr/>
          </p:nvSpPr>
          <p:spPr bwMode="auto">
            <a:xfrm>
              <a:off x="5486400" y="1628775"/>
              <a:ext cx="3262313" cy="966788"/>
            </a:xfrm>
            <a:prstGeom prst="foldedCorner">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1-Versailles</a:t>
              </a:r>
            </a:p>
            <a:p>
              <a:pPr algn="ctr"/>
              <a:r>
                <a:rPr lang="tr-TR" altLang="tr-TR" sz="2000" dirty="0">
                  <a:solidFill>
                    <a:srgbClr val="000000"/>
                  </a:solidFill>
                  <a:latin typeface="Arial" pitchFamily="34" charset="0"/>
                  <a:cs typeface="Arial" pitchFamily="34" charset="0"/>
                </a:rPr>
                <a:t>(28 Haziran 1919)</a:t>
              </a:r>
            </a:p>
          </p:txBody>
        </p:sp>
        <p:sp>
          <p:nvSpPr>
            <p:cNvPr id="34" name="AutoShape 6" descr="Buket"/>
            <p:cNvSpPr>
              <a:spLocks noChangeArrowheads="1"/>
            </p:cNvSpPr>
            <p:nvPr/>
          </p:nvSpPr>
          <p:spPr bwMode="auto">
            <a:xfrm>
              <a:off x="588963" y="2636838"/>
              <a:ext cx="2903537" cy="693737"/>
            </a:xfrm>
            <a:prstGeom prst="roundRect">
              <a:avLst>
                <a:gd name="adj" fmla="val 16667"/>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Avusturya</a:t>
              </a:r>
            </a:p>
          </p:txBody>
        </p:sp>
        <p:sp>
          <p:nvSpPr>
            <p:cNvPr id="36" name="AutoShape 7" descr="Buket"/>
            <p:cNvSpPr>
              <a:spLocks noChangeArrowheads="1"/>
            </p:cNvSpPr>
            <p:nvPr/>
          </p:nvSpPr>
          <p:spPr bwMode="auto">
            <a:xfrm>
              <a:off x="5484813" y="2565400"/>
              <a:ext cx="3263900" cy="965200"/>
            </a:xfrm>
            <a:prstGeom prst="foldedCorner">
              <a:avLst>
                <a:gd name="adj" fmla="val 12500"/>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2- St.Germain</a:t>
              </a:r>
            </a:p>
            <a:p>
              <a:pPr algn="ctr"/>
              <a:r>
                <a:rPr lang="tr-TR" altLang="tr-TR" sz="2000" dirty="0">
                  <a:solidFill>
                    <a:srgbClr val="000000"/>
                  </a:solidFill>
                  <a:latin typeface="Arial" pitchFamily="34" charset="0"/>
                  <a:cs typeface="Arial" pitchFamily="34" charset="0"/>
                </a:rPr>
                <a:t>(10 Eylül 1919)</a:t>
              </a:r>
            </a:p>
          </p:txBody>
        </p:sp>
        <p:sp>
          <p:nvSpPr>
            <p:cNvPr id="37" name="AutoShape 8" descr="Parşömen"/>
            <p:cNvSpPr>
              <a:spLocks noChangeArrowheads="1"/>
            </p:cNvSpPr>
            <p:nvPr/>
          </p:nvSpPr>
          <p:spPr bwMode="auto">
            <a:xfrm>
              <a:off x="600245" y="4537060"/>
              <a:ext cx="2898775" cy="693737"/>
            </a:xfrm>
            <a:prstGeom prst="roundRect">
              <a:avLst>
                <a:gd name="adj" fmla="val 16667"/>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Macaristan</a:t>
              </a:r>
            </a:p>
          </p:txBody>
        </p:sp>
        <p:sp>
          <p:nvSpPr>
            <p:cNvPr id="38" name="AutoShape 9" descr="Parşömen"/>
            <p:cNvSpPr>
              <a:spLocks noChangeArrowheads="1"/>
            </p:cNvSpPr>
            <p:nvPr/>
          </p:nvSpPr>
          <p:spPr bwMode="auto">
            <a:xfrm>
              <a:off x="5499270" y="4500902"/>
              <a:ext cx="3259137" cy="966787"/>
            </a:xfrm>
            <a:prstGeom prst="foldedCorner">
              <a:avLst>
                <a:gd name="adj" fmla="val 12500"/>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4-Trianon</a:t>
              </a:r>
            </a:p>
            <a:p>
              <a:pPr algn="ctr"/>
              <a:r>
                <a:rPr lang="tr-TR" altLang="tr-TR" sz="2000" dirty="0">
                  <a:solidFill>
                    <a:srgbClr val="000000"/>
                  </a:solidFill>
                  <a:latin typeface="Arial" pitchFamily="34" charset="0"/>
                  <a:cs typeface="Arial" pitchFamily="34" charset="0"/>
                </a:rPr>
                <a:t>(04 Haziran 1920)</a:t>
              </a:r>
            </a:p>
          </p:txBody>
        </p:sp>
        <p:sp>
          <p:nvSpPr>
            <p:cNvPr id="39" name="AutoShape 10" descr="Gazete kağıdı"/>
            <p:cNvSpPr>
              <a:spLocks noChangeArrowheads="1"/>
            </p:cNvSpPr>
            <p:nvPr/>
          </p:nvSpPr>
          <p:spPr bwMode="auto">
            <a:xfrm>
              <a:off x="589487" y="3584390"/>
              <a:ext cx="2898775" cy="693738"/>
            </a:xfrm>
            <a:prstGeom prst="roundRect">
              <a:avLst>
                <a:gd name="adj" fmla="val 16667"/>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Bulgaristan</a:t>
              </a:r>
            </a:p>
          </p:txBody>
        </p:sp>
        <p:sp>
          <p:nvSpPr>
            <p:cNvPr id="40" name="AutoShape 11" descr="Gazete kağıdı"/>
            <p:cNvSpPr>
              <a:spLocks noChangeArrowheads="1"/>
            </p:cNvSpPr>
            <p:nvPr/>
          </p:nvSpPr>
          <p:spPr bwMode="auto">
            <a:xfrm>
              <a:off x="5488512" y="3528828"/>
              <a:ext cx="3259137" cy="965200"/>
            </a:xfrm>
            <a:prstGeom prst="foldedCorner">
              <a:avLst>
                <a:gd name="adj" fmla="val 12500"/>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3-Neuilly</a:t>
              </a:r>
            </a:p>
            <a:p>
              <a:pPr algn="ctr"/>
              <a:r>
                <a:rPr lang="tr-TR" altLang="tr-TR" sz="2000" dirty="0">
                  <a:solidFill>
                    <a:srgbClr val="000000"/>
                  </a:solidFill>
                  <a:latin typeface="Arial" pitchFamily="34" charset="0"/>
                  <a:cs typeface="Arial" pitchFamily="34" charset="0"/>
                </a:rPr>
                <a:t>(27 Kasım 1919)</a:t>
              </a:r>
            </a:p>
          </p:txBody>
        </p:sp>
        <p:sp>
          <p:nvSpPr>
            <p:cNvPr id="41" name="AutoShape 12" descr="%30"/>
            <p:cNvSpPr>
              <a:spLocks noChangeArrowheads="1"/>
            </p:cNvSpPr>
            <p:nvPr/>
          </p:nvSpPr>
          <p:spPr bwMode="auto">
            <a:xfrm>
              <a:off x="588963" y="5543550"/>
              <a:ext cx="2901950" cy="693738"/>
            </a:xfrm>
            <a:prstGeom prst="roundRect">
              <a:avLst>
                <a:gd name="adj" fmla="val 16667"/>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C00000"/>
                  </a:solidFill>
                  <a:latin typeface="Arial" pitchFamily="34" charset="0"/>
                  <a:cs typeface="Arial" pitchFamily="34" charset="0"/>
                </a:rPr>
                <a:t>Osmanlı Dev.  </a:t>
              </a:r>
            </a:p>
          </p:txBody>
        </p:sp>
        <p:sp>
          <p:nvSpPr>
            <p:cNvPr id="42" name="AutoShape 13" descr="%30"/>
            <p:cNvSpPr>
              <a:spLocks noChangeArrowheads="1"/>
            </p:cNvSpPr>
            <p:nvPr/>
          </p:nvSpPr>
          <p:spPr bwMode="auto">
            <a:xfrm>
              <a:off x="5497158" y="5462773"/>
              <a:ext cx="3262313" cy="1008062"/>
            </a:xfrm>
            <a:prstGeom prst="foldedCorner">
              <a:avLst>
                <a:gd name="adj" fmla="val 12500"/>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C00000"/>
                  </a:solidFill>
                  <a:latin typeface="Arial" pitchFamily="34" charset="0"/>
                  <a:cs typeface="Arial" pitchFamily="34" charset="0"/>
                </a:rPr>
                <a:t>5-Sevr (</a:t>
              </a:r>
              <a:r>
                <a:rPr lang="tr-TR" altLang="tr-TR" sz="2000" dirty="0" err="1">
                  <a:solidFill>
                    <a:srgbClr val="C00000"/>
                  </a:solidFill>
                  <a:latin typeface="Arial" pitchFamily="34" charset="0"/>
                  <a:cs typeface="Arial" pitchFamily="34" charset="0"/>
                </a:rPr>
                <a:t>Sevres</a:t>
              </a:r>
              <a:r>
                <a:rPr lang="tr-TR" altLang="tr-TR" sz="2000" dirty="0">
                  <a:solidFill>
                    <a:srgbClr val="C00000"/>
                  </a:solidFill>
                  <a:latin typeface="Arial" pitchFamily="34" charset="0"/>
                  <a:cs typeface="Arial" pitchFamily="34" charset="0"/>
                </a:rPr>
                <a:t>)</a:t>
              </a:r>
            </a:p>
            <a:p>
              <a:pPr algn="ctr"/>
              <a:r>
                <a:rPr lang="tr-TR" altLang="tr-TR" sz="2000" dirty="0">
                  <a:solidFill>
                    <a:srgbClr val="C00000"/>
                  </a:solidFill>
                  <a:latin typeface="Arial" pitchFamily="34" charset="0"/>
                  <a:cs typeface="Arial" pitchFamily="34" charset="0"/>
                </a:rPr>
                <a:t>(10 Ağustos 1920)</a:t>
              </a:r>
            </a:p>
          </p:txBody>
        </p:sp>
        <p:sp>
          <p:nvSpPr>
            <p:cNvPr id="43" name="AutoShape 14" descr="Açık yatay"/>
            <p:cNvSpPr>
              <a:spLocks noChangeArrowheads="1"/>
            </p:cNvSpPr>
            <p:nvPr/>
          </p:nvSpPr>
          <p:spPr bwMode="auto">
            <a:xfrm rot="-5400000">
              <a:off x="4098131" y="2351882"/>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44" name="AutoShape 15" descr="Açık yatay"/>
            <p:cNvSpPr>
              <a:spLocks noChangeArrowheads="1"/>
            </p:cNvSpPr>
            <p:nvPr/>
          </p:nvSpPr>
          <p:spPr bwMode="auto">
            <a:xfrm rot="-5400000">
              <a:off x="4109413" y="4252104"/>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45" name="AutoShape 16" descr="Açık yatay"/>
            <p:cNvSpPr>
              <a:spLocks noChangeArrowheads="1"/>
            </p:cNvSpPr>
            <p:nvPr/>
          </p:nvSpPr>
          <p:spPr bwMode="auto">
            <a:xfrm rot="-5400000">
              <a:off x="4098655" y="3324834"/>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46" name="AutoShape 17" descr="Açık yatay"/>
            <p:cNvSpPr>
              <a:spLocks noChangeArrowheads="1"/>
            </p:cNvSpPr>
            <p:nvPr/>
          </p:nvSpPr>
          <p:spPr bwMode="auto">
            <a:xfrm rot="-5400000">
              <a:off x="4098131" y="5258594"/>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01423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600" b="1" dirty="0">
                <a:latin typeface="Arial" pitchFamily="34" charset="0"/>
                <a:cs typeface="Arial" pitchFamily="34" charset="0"/>
              </a:rPr>
              <a:t>Osmanlı İmparatorluğu’nun Parçalanması</a:t>
            </a:r>
          </a:p>
        </p:txBody>
      </p:sp>
      <p:sp>
        <p:nvSpPr>
          <p:cNvPr id="27" name="Text Box 5"/>
          <p:cNvSpPr txBox="1">
            <a:spLocks noChangeArrowheads="1"/>
          </p:cNvSpPr>
          <p:nvPr/>
        </p:nvSpPr>
        <p:spPr bwMode="auto">
          <a:xfrm>
            <a:off x="442823" y="1285860"/>
            <a:ext cx="836270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ts val="1200"/>
              </a:spcBef>
            </a:pPr>
            <a:r>
              <a:rPr lang="tr-TR" altLang="tr-TR" sz="2600" b="1" dirty="0">
                <a:latin typeface="Arial" pitchFamily="34" charset="0"/>
                <a:cs typeface="Arial" pitchFamily="34" charset="0"/>
              </a:rPr>
              <a:t>İngiltere’nin Osmanlı Devleti’nin toprak bütünlüğünü koruma politikası, 19. yüzyılın sonlarından itibaren kendi çıkarlarına uygun küçük devletler kurdurmak politikasına yöneldi.</a:t>
            </a:r>
          </a:p>
          <a:p>
            <a:pPr algn="just">
              <a:spcBef>
                <a:spcPts val="1200"/>
              </a:spcBef>
            </a:pPr>
            <a:r>
              <a:rPr lang="tr-TR" sz="2600" b="1" dirty="0">
                <a:latin typeface="Arial" pitchFamily="34" charset="0"/>
                <a:cs typeface="Arial" pitchFamily="34" charset="0"/>
              </a:rPr>
              <a:t>Büyük Devletler, 1913 ve 1914 yıllarında yapılan anlaşmalarla, Osmanlı İmparatorluğu’nu (İstanbul ve Trakya dışında) paylaşmışlardı.</a:t>
            </a:r>
            <a:r>
              <a:rPr lang="tr-TR" altLang="tr-TR" sz="2600" b="1" dirty="0">
                <a:latin typeface="Arial" pitchFamily="34" charset="0"/>
                <a:cs typeface="Arial" pitchFamily="34" charset="0"/>
              </a:rPr>
              <a:t> </a:t>
            </a:r>
          </a:p>
          <a:p>
            <a:pPr algn="just">
              <a:spcBef>
                <a:spcPts val="1200"/>
              </a:spcBef>
            </a:pPr>
            <a:r>
              <a:rPr lang="tr-TR" sz="2600" b="1" dirty="0">
                <a:latin typeface="Arial" pitchFamily="34" charset="0"/>
                <a:cs typeface="Arial" pitchFamily="34" charset="0"/>
              </a:rPr>
              <a:t>Ancak Birinci Dünya Savaşı bu durumu değiştirdi. İtilaf Devletleri, düşman taraf haline gelen Almanya ve Avusturya’nın belirlenen paylarını da kendi aralarında yeniden paylaşmak istediler.</a:t>
            </a:r>
            <a:endParaRPr lang="tr-TR" altLang="tr-TR" sz="2600" b="1" dirty="0">
              <a:latin typeface="Arial" pitchFamily="34" charset="0"/>
              <a:cs typeface="Arial" pitchFamily="34" charset="0"/>
            </a:endParaRPr>
          </a:p>
        </p:txBody>
      </p:sp>
    </p:spTree>
    <p:extLst>
      <p:ext uri="{BB962C8B-B14F-4D97-AF65-F5344CB8AC3E}">
        <p14:creationId xmlns:p14="http://schemas.microsoft.com/office/powerpoint/2010/main" val="355918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98598"/>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grpSp>
        <p:nvGrpSpPr>
          <p:cNvPr id="8" name="Grup 7">
            <a:extLst>
              <a:ext uri="{FF2B5EF4-FFF2-40B4-BE49-F238E27FC236}">
                <a16:creationId xmlns:a16="http://schemas.microsoft.com/office/drawing/2014/main" id="{1707780B-09C9-4896-9FB5-B85ACABC4C63}"/>
              </a:ext>
            </a:extLst>
          </p:cNvPr>
          <p:cNvGrpSpPr/>
          <p:nvPr/>
        </p:nvGrpSpPr>
        <p:grpSpPr>
          <a:xfrm>
            <a:off x="192038" y="1127892"/>
            <a:ext cx="8787725" cy="5325444"/>
            <a:chOff x="179512" y="1340768"/>
            <a:chExt cx="8787725" cy="5325444"/>
          </a:xfrm>
        </p:grpSpPr>
        <p:sp>
          <p:nvSpPr>
            <p:cNvPr id="11" name="AutoShape 2"/>
            <p:cNvSpPr>
              <a:spLocks noChangeArrowheads="1"/>
            </p:cNvSpPr>
            <p:nvPr/>
          </p:nvSpPr>
          <p:spPr bwMode="auto">
            <a:xfrm>
              <a:off x="206316" y="3426841"/>
              <a:ext cx="3809932" cy="581005"/>
            </a:xfrm>
            <a:prstGeom prst="roundRect">
              <a:avLst>
                <a:gd name="adj" fmla="val 16667"/>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Sykes-Picot Antlaşması</a:t>
              </a:r>
            </a:p>
            <a:p>
              <a:pPr algn="ctr"/>
              <a:r>
                <a:rPr lang="tr-TR" altLang="tr-TR" sz="1800" dirty="0">
                  <a:solidFill>
                    <a:srgbClr val="C00000"/>
                  </a:solidFill>
                  <a:latin typeface="Arial" pitchFamily="34" charset="0"/>
                  <a:cs typeface="Arial" pitchFamily="34" charset="0"/>
                </a:rPr>
                <a:t>16 Mayıs 1916</a:t>
              </a:r>
            </a:p>
          </p:txBody>
        </p:sp>
        <p:sp>
          <p:nvSpPr>
            <p:cNvPr id="13" name="AutoShape 3"/>
            <p:cNvSpPr>
              <a:spLocks noChangeArrowheads="1"/>
            </p:cNvSpPr>
            <p:nvPr/>
          </p:nvSpPr>
          <p:spPr bwMode="auto">
            <a:xfrm>
              <a:off x="206499" y="4312597"/>
              <a:ext cx="3810000" cy="582611"/>
            </a:xfrm>
            <a:prstGeom prst="roundRect">
              <a:avLst>
                <a:gd name="adj" fmla="val 16667"/>
              </a:avLst>
            </a:prstGeom>
            <a:solidFill>
              <a:schemeClr val="bg1">
                <a:lumMod val="75000"/>
                <a:alpha val="54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800" dirty="0">
                  <a:solidFill>
                    <a:srgbClr val="000000"/>
                  </a:solidFill>
                  <a:latin typeface="Arial" pitchFamily="34" charset="0"/>
                  <a:cs typeface="Arial" pitchFamily="34" charset="0"/>
                </a:rPr>
                <a:t>Petrograt Protokolü</a:t>
              </a:r>
            </a:p>
            <a:p>
              <a:pPr algn="ctr">
                <a:defRPr/>
              </a:pPr>
              <a:r>
                <a:rPr lang="tr-TR" sz="1800" dirty="0">
                  <a:solidFill>
                    <a:srgbClr val="C00000"/>
                  </a:solidFill>
                  <a:latin typeface="Arial" pitchFamily="34" charset="0"/>
                  <a:cs typeface="Arial" pitchFamily="34" charset="0"/>
                </a:rPr>
                <a:t>Mart 1916</a:t>
              </a:r>
            </a:p>
          </p:txBody>
        </p:sp>
        <p:sp>
          <p:nvSpPr>
            <p:cNvPr id="14" name="AutoShape 5"/>
            <p:cNvSpPr>
              <a:spLocks noChangeArrowheads="1"/>
            </p:cNvSpPr>
            <p:nvPr/>
          </p:nvSpPr>
          <p:spPr bwMode="auto">
            <a:xfrm>
              <a:off x="206316" y="5229841"/>
              <a:ext cx="3809932" cy="582592"/>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St. Jean De </a:t>
              </a:r>
              <a:r>
                <a:rPr lang="tr-TR" altLang="tr-TR" sz="1800" dirty="0" err="1">
                  <a:solidFill>
                    <a:srgbClr val="000000"/>
                  </a:solidFill>
                  <a:latin typeface="Arial" pitchFamily="34" charset="0"/>
                  <a:cs typeface="Arial" pitchFamily="34" charset="0"/>
                </a:rPr>
                <a:t>Maurienne</a:t>
              </a:r>
              <a:r>
                <a:rPr lang="tr-TR" altLang="tr-TR" sz="1800" dirty="0">
                  <a:solidFill>
                    <a:srgbClr val="000000"/>
                  </a:solidFill>
                  <a:latin typeface="Arial" pitchFamily="34" charset="0"/>
                  <a:cs typeface="Arial" pitchFamily="34" charset="0"/>
                </a:rPr>
                <a:t> Ant.</a:t>
              </a:r>
            </a:p>
            <a:p>
              <a:pPr algn="ctr"/>
              <a:r>
                <a:rPr lang="tr-TR" altLang="tr-TR" sz="1800" dirty="0">
                  <a:solidFill>
                    <a:srgbClr val="C00000"/>
                  </a:solidFill>
                  <a:latin typeface="Arial" pitchFamily="34" charset="0"/>
                  <a:cs typeface="Arial" pitchFamily="34" charset="0"/>
                </a:rPr>
                <a:t>19 Nisan 1917</a:t>
              </a:r>
            </a:p>
          </p:txBody>
        </p:sp>
        <p:sp>
          <p:nvSpPr>
            <p:cNvPr id="15" name="Oval 6"/>
            <p:cNvSpPr>
              <a:spLocks noChangeArrowheads="1"/>
            </p:cNvSpPr>
            <p:nvPr/>
          </p:nvSpPr>
          <p:spPr bwMode="auto">
            <a:xfrm>
              <a:off x="5273525" y="3296502"/>
              <a:ext cx="3600386" cy="852458"/>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a:solidFill>
                    <a:srgbClr val="000000"/>
                  </a:solidFill>
                  <a:latin typeface="Arial" pitchFamily="34" charset="0"/>
                  <a:cs typeface="Arial" pitchFamily="34" charset="0"/>
                </a:rPr>
                <a:t>Suriye Çevresi –Fr.</a:t>
              </a:r>
            </a:p>
            <a:p>
              <a:pPr algn="ctr"/>
              <a:r>
                <a:rPr lang="tr-TR" altLang="tr-TR" sz="1800">
                  <a:solidFill>
                    <a:srgbClr val="000000"/>
                  </a:solidFill>
                  <a:latin typeface="Arial" pitchFamily="34" charset="0"/>
                  <a:cs typeface="Arial" pitchFamily="34" charset="0"/>
                </a:rPr>
                <a:t>Irak Çevresi –İng.</a:t>
              </a:r>
            </a:p>
          </p:txBody>
        </p:sp>
        <p:sp>
          <p:nvSpPr>
            <p:cNvPr id="16" name="Oval 7"/>
            <p:cNvSpPr>
              <a:spLocks noChangeArrowheads="1"/>
            </p:cNvSpPr>
            <p:nvPr/>
          </p:nvSpPr>
          <p:spPr bwMode="auto">
            <a:xfrm>
              <a:off x="5273799" y="4247509"/>
              <a:ext cx="3600450" cy="757237"/>
            </a:xfrm>
            <a:prstGeom prst="ellipse">
              <a:avLst/>
            </a:prstGeom>
            <a:solidFill>
              <a:schemeClr val="bg1">
                <a:lumMod val="75000"/>
                <a:alpha val="4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800">
                  <a:solidFill>
                    <a:srgbClr val="000000"/>
                  </a:solidFill>
                  <a:latin typeface="Arial" pitchFamily="34" charset="0"/>
                  <a:cs typeface="Arial" pitchFamily="34" charset="0"/>
                </a:rPr>
                <a:t>Doğu Karadeniz</a:t>
              </a:r>
            </a:p>
            <a:p>
              <a:pPr algn="ctr">
                <a:defRPr/>
              </a:pPr>
              <a:r>
                <a:rPr lang="tr-TR" sz="1800">
                  <a:solidFill>
                    <a:srgbClr val="000000"/>
                  </a:solidFill>
                  <a:latin typeface="Arial" pitchFamily="34" charset="0"/>
                  <a:cs typeface="Arial" pitchFamily="34" charset="0"/>
                </a:rPr>
                <a:t>Rusya’ya</a:t>
              </a:r>
            </a:p>
          </p:txBody>
        </p:sp>
        <p:sp>
          <p:nvSpPr>
            <p:cNvPr id="17" name="Oval 9"/>
            <p:cNvSpPr>
              <a:spLocks noChangeArrowheads="1"/>
            </p:cNvSpPr>
            <p:nvPr/>
          </p:nvSpPr>
          <p:spPr bwMode="auto">
            <a:xfrm>
              <a:off x="5359588" y="5127879"/>
              <a:ext cx="3600386" cy="75562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Ege Bölgesi</a:t>
              </a:r>
            </a:p>
            <a:p>
              <a:pPr algn="ctr"/>
              <a:r>
                <a:rPr lang="tr-TR" altLang="tr-TR" sz="1800" dirty="0">
                  <a:solidFill>
                    <a:srgbClr val="000000"/>
                  </a:solidFill>
                  <a:latin typeface="Arial" pitchFamily="34" charset="0"/>
                  <a:cs typeface="Arial" pitchFamily="34" charset="0"/>
                </a:rPr>
                <a:t>İtalya’ya</a:t>
              </a:r>
            </a:p>
          </p:txBody>
        </p:sp>
        <p:sp>
          <p:nvSpPr>
            <p:cNvPr id="18" name="AutoShape 10"/>
            <p:cNvSpPr>
              <a:spLocks noChangeArrowheads="1"/>
            </p:cNvSpPr>
            <p:nvPr/>
          </p:nvSpPr>
          <p:spPr bwMode="auto">
            <a:xfrm>
              <a:off x="4321042" y="3474835"/>
              <a:ext cx="812786" cy="487346"/>
            </a:xfrm>
            <a:prstGeom prst="rightArrow">
              <a:avLst>
                <a:gd name="adj1" fmla="val 50000"/>
                <a:gd name="adj2" fmla="val 4169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19" name="AutoShape 11"/>
            <p:cNvSpPr>
              <a:spLocks noChangeArrowheads="1"/>
            </p:cNvSpPr>
            <p:nvPr/>
          </p:nvSpPr>
          <p:spPr bwMode="auto">
            <a:xfrm>
              <a:off x="4321042" y="4355328"/>
              <a:ext cx="812786" cy="488933"/>
            </a:xfrm>
            <a:prstGeom prst="rightArrow">
              <a:avLst>
                <a:gd name="adj1" fmla="val 50000"/>
                <a:gd name="adj2" fmla="val 4155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0" name="AutoShape 13"/>
            <p:cNvSpPr>
              <a:spLocks noChangeArrowheads="1"/>
            </p:cNvSpPr>
            <p:nvPr/>
          </p:nvSpPr>
          <p:spPr bwMode="auto">
            <a:xfrm>
              <a:off x="4321042" y="5289097"/>
              <a:ext cx="812786" cy="487346"/>
            </a:xfrm>
            <a:prstGeom prst="rightArrow">
              <a:avLst>
                <a:gd name="adj1" fmla="val 50000"/>
                <a:gd name="adj2" fmla="val 4169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1" name="AutoShape 2"/>
            <p:cNvSpPr>
              <a:spLocks noChangeArrowheads="1"/>
            </p:cNvSpPr>
            <p:nvPr/>
          </p:nvSpPr>
          <p:spPr bwMode="auto">
            <a:xfrm>
              <a:off x="206499" y="2501261"/>
              <a:ext cx="3810000" cy="581024"/>
            </a:xfrm>
            <a:prstGeom prst="roundRect">
              <a:avLst>
                <a:gd name="adj" fmla="val 16667"/>
              </a:avLst>
            </a:prstGeom>
            <a:solidFill>
              <a:schemeClr val="accent6">
                <a:lumMod val="40000"/>
                <a:lumOff val="60000"/>
              </a:schemeClr>
            </a:solidFill>
            <a:ln w="9525">
              <a:solidFill>
                <a:schemeClr val="tx1"/>
              </a:solidFill>
              <a:round/>
              <a:headEnd/>
              <a:tailEnd/>
            </a:ln>
            <a:effectLst/>
          </p:spPr>
          <p:txBody>
            <a:bodyPr wrap="none" anchor="ctr"/>
            <a:lstStyle/>
            <a:p>
              <a:pPr algn="ctr">
                <a:defRPr/>
              </a:pPr>
              <a:r>
                <a:rPr lang="tr-TR" sz="1800" dirty="0">
                  <a:solidFill>
                    <a:srgbClr val="000000"/>
                  </a:solidFill>
                  <a:latin typeface="Arial" pitchFamily="34" charset="0"/>
                  <a:cs typeface="Arial" pitchFamily="34" charset="0"/>
                </a:rPr>
                <a:t>Londra Antlaşması</a:t>
              </a:r>
            </a:p>
            <a:p>
              <a:pPr algn="ctr">
                <a:defRPr/>
              </a:pPr>
              <a:r>
                <a:rPr lang="tr-TR" sz="1800" dirty="0">
                  <a:solidFill>
                    <a:srgbClr val="C00000"/>
                  </a:solidFill>
                  <a:latin typeface="Arial" pitchFamily="34" charset="0"/>
                  <a:cs typeface="Arial" pitchFamily="34" charset="0"/>
                </a:rPr>
                <a:t>26 Nisan 1915</a:t>
              </a:r>
            </a:p>
          </p:txBody>
        </p:sp>
        <p:sp>
          <p:nvSpPr>
            <p:cNvPr id="22" name="Oval 6"/>
            <p:cNvSpPr>
              <a:spLocks noChangeArrowheads="1"/>
            </p:cNvSpPr>
            <p:nvPr/>
          </p:nvSpPr>
          <p:spPr bwMode="auto">
            <a:xfrm>
              <a:off x="5273799" y="2348861"/>
              <a:ext cx="3600450" cy="852487"/>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defRPr/>
              </a:pPr>
              <a:r>
                <a:rPr lang="tr-TR" sz="1800">
                  <a:solidFill>
                    <a:srgbClr val="000000"/>
                  </a:solidFill>
                  <a:latin typeface="Arial" pitchFamily="34" charset="0"/>
                  <a:cs typeface="Arial" pitchFamily="34" charset="0"/>
                </a:rPr>
                <a:t>Antalya ve Çevresi</a:t>
              </a:r>
            </a:p>
            <a:p>
              <a:pPr algn="ctr">
                <a:defRPr/>
              </a:pPr>
              <a:r>
                <a:rPr lang="tr-TR" sz="1800">
                  <a:solidFill>
                    <a:srgbClr val="000000"/>
                  </a:solidFill>
                  <a:latin typeface="Arial" pitchFamily="34" charset="0"/>
                  <a:cs typeface="Arial" pitchFamily="34" charset="0"/>
                </a:rPr>
                <a:t>ile 12 Ada- İtalya’ya</a:t>
              </a:r>
            </a:p>
          </p:txBody>
        </p:sp>
        <p:sp>
          <p:nvSpPr>
            <p:cNvPr id="23" name="AutoShape 10"/>
            <p:cNvSpPr>
              <a:spLocks noChangeArrowheads="1"/>
            </p:cNvSpPr>
            <p:nvPr/>
          </p:nvSpPr>
          <p:spPr bwMode="auto">
            <a:xfrm>
              <a:off x="4321042" y="2591676"/>
              <a:ext cx="812786" cy="487345"/>
            </a:xfrm>
            <a:prstGeom prst="rightArrow">
              <a:avLst>
                <a:gd name="adj1" fmla="val 50000"/>
                <a:gd name="adj2" fmla="val 4169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4" name="AutoShape 3"/>
            <p:cNvSpPr>
              <a:spLocks noChangeArrowheads="1"/>
            </p:cNvSpPr>
            <p:nvPr/>
          </p:nvSpPr>
          <p:spPr bwMode="auto">
            <a:xfrm>
              <a:off x="179512" y="1558940"/>
              <a:ext cx="3809932" cy="582592"/>
            </a:xfrm>
            <a:prstGeom prst="roundRect">
              <a:avLst>
                <a:gd name="adj" fmla="val 16667"/>
              </a:avLst>
            </a:prstGeom>
            <a:solidFill>
              <a:srgbClr val="92D050">
                <a:alpha val="38039"/>
              </a:srgbClr>
            </a:solidFill>
            <a:ln w="9525">
              <a:solidFill>
                <a:schemeClr val="tx1"/>
              </a:solidFill>
              <a:round/>
              <a:headEnd/>
              <a:tailEnd/>
            </a:ln>
          </p:spPr>
          <p:txBody>
            <a:bodyPr wrap="none" anchor="ctr"/>
            <a:lstStyle/>
            <a:p>
              <a:pPr algn="ctr"/>
              <a:r>
                <a:rPr lang="tr-TR" altLang="tr-TR" sz="1800" dirty="0">
                  <a:solidFill>
                    <a:srgbClr val="000000"/>
                  </a:solidFill>
                  <a:latin typeface="Arial" pitchFamily="34" charset="0"/>
                  <a:cs typeface="Arial" pitchFamily="34" charset="0"/>
                </a:rPr>
                <a:t>İstanbul Antlaşması</a:t>
              </a:r>
            </a:p>
            <a:p>
              <a:pPr algn="ctr"/>
              <a:r>
                <a:rPr lang="tr-TR" altLang="tr-TR" sz="1800" dirty="0">
                  <a:solidFill>
                    <a:srgbClr val="000000"/>
                  </a:solidFill>
                  <a:latin typeface="Arial" pitchFamily="34" charset="0"/>
                  <a:cs typeface="Arial" pitchFamily="34" charset="0"/>
                </a:rPr>
                <a:t>İng.: </a:t>
              </a:r>
              <a:r>
                <a:rPr lang="tr-TR" altLang="tr-TR" sz="1800" dirty="0">
                  <a:solidFill>
                    <a:srgbClr val="C00000"/>
                  </a:solidFill>
                  <a:latin typeface="Arial" pitchFamily="34" charset="0"/>
                  <a:cs typeface="Arial" pitchFamily="34" charset="0"/>
                </a:rPr>
                <a:t>12 Mart</a:t>
              </a:r>
              <a:r>
                <a:rPr lang="tr-TR" altLang="tr-TR" sz="1800" dirty="0">
                  <a:solidFill>
                    <a:srgbClr val="000000"/>
                  </a:solidFill>
                  <a:latin typeface="Arial" pitchFamily="34" charset="0"/>
                  <a:cs typeface="Arial" pitchFamily="34" charset="0"/>
                </a:rPr>
                <a:t>-Fr.: </a:t>
              </a:r>
              <a:r>
                <a:rPr lang="tr-TR" altLang="tr-TR" sz="1800" dirty="0">
                  <a:solidFill>
                    <a:srgbClr val="C00000"/>
                  </a:solidFill>
                  <a:latin typeface="Arial" pitchFamily="34" charset="0"/>
                  <a:cs typeface="Arial" pitchFamily="34" charset="0"/>
                </a:rPr>
                <a:t>10 Nisan 1915</a:t>
              </a:r>
            </a:p>
          </p:txBody>
        </p:sp>
        <p:sp>
          <p:nvSpPr>
            <p:cNvPr id="25" name="Oval 7"/>
            <p:cNvSpPr>
              <a:spLocks noChangeArrowheads="1"/>
            </p:cNvSpPr>
            <p:nvPr/>
          </p:nvSpPr>
          <p:spPr bwMode="auto">
            <a:xfrm>
              <a:off x="5214451" y="1340768"/>
              <a:ext cx="3600386" cy="822330"/>
            </a:xfrm>
            <a:prstGeom prst="ellipse">
              <a:avLst/>
            </a:prstGeom>
            <a:solidFill>
              <a:srgbClr val="92D050">
                <a:alpha val="47842"/>
              </a:srgbClr>
            </a:solidFill>
            <a:ln w="9525">
              <a:solidFill>
                <a:schemeClr val="tx1"/>
              </a:solidFill>
              <a:round/>
              <a:headEnd/>
              <a:tailEnd/>
            </a:ln>
          </p:spPr>
          <p:txBody>
            <a:bodyPr wrap="none" anchor="ctr"/>
            <a:lstStyle/>
            <a:p>
              <a:pPr algn="ctr"/>
              <a:r>
                <a:rPr lang="tr-TR" altLang="tr-TR" sz="1800" dirty="0">
                  <a:solidFill>
                    <a:srgbClr val="000000"/>
                  </a:solidFill>
                  <a:latin typeface="Arial" pitchFamily="34" charset="0"/>
                  <a:cs typeface="Arial" pitchFamily="34" charset="0"/>
                </a:rPr>
                <a:t>İstanbul ve Boğazlar</a:t>
              </a:r>
            </a:p>
            <a:p>
              <a:pPr algn="ctr"/>
              <a:r>
                <a:rPr lang="tr-TR" altLang="tr-TR" sz="1800" dirty="0">
                  <a:solidFill>
                    <a:srgbClr val="000000"/>
                  </a:solidFill>
                  <a:latin typeface="Arial" pitchFamily="34" charset="0"/>
                  <a:cs typeface="Arial" pitchFamily="34" charset="0"/>
                </a:rPr>
                <a:t>Rusya’ya</a:t>
              </a:r>
            </a:p>
          </p:txBody>
        </p:sp>
        <p:sp>
          <p:nvSpPr>
            <p:cNvPr id="26" name="AutoShape 11"/>
            <p:cNvSpPr>
              <a:spLocks noChangeArrowheads="1"/>
            </p:cNvSpPr>
            <p:nvPr/>
          </p:nvSpPr>
          <p:spPr bwMode="auto">
            <a:xfrm>
              <a:off x="4315757" y="1556661"/>
              <a:ext cx="812786" cy="488933"/>
            </a:xfrm>
            <a:prstGeom prst="rightArrow">
              <a:avLst>
                <a:gd name="adj1" fmla="val 50000"/>
                <a:gd name="adj2" fmla="val 4155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 name="AutoShape 5">
              <a:extLst>
                <a:ext uri="{FF2B5EF4-FFF2-40B4-BE49-F238E27FC236}">
                  <a16:creationId xmlns:a16="http://schemas.microsoft.com/office/drawing/2014/main" id="{33B7B8D0-7E3E-428A-8C40-1C37D6DF91B4}"/>
                </a:ext>
              </a:extLst>
            </p:cNvPr>
            <p:cNvSpPr>
              <a:spLocks noChangeArrowheads="1"/>
            </p:cNvSpPr>
            <p:nvPr/>
          </p:nvSpPr>
          <p:spPr bwMode="auto">
            <a:xfrm>
              <a:off x="220410" y="6058567"/>
              <a:ext cx="3809932" cy="582593"/>
            </a:xfrm>
            <a:prstGeom prst="roundRect">
              <a:avLst>
                <a:gd name="adj" fmla="val 16667"/>
              </a:avLst>
            </a:prstGeom>
            <a:solidFill>
              <a:schemeClr val="accent3">
                <a:lumMod val="75000"/>
              </a:schemeClr>
            </a:solidFill>
            <a:ln w="9525">
              <a:solidFill>
                <a:schemeClr val="tx1"/>
              </a:solidFill>
              <a:round/>
              <a:headEnd/>
              <a:tailEnd/>
            </a:ln>
            <a:effectLst/>
          </p:spPr>
          <p:txBody>
            <a:bodyPr wrap="none" anchor="ctr"/>
            <a:lstStyle/>
            <a:p>
              <a:pPr algn="ctr"/>
              <a:r>
                <a:rPr lang="tr-TR" i="0" dirty="0" err="1">
                  <a:solidFill>
                    <a:srgbClr val="212529"/>
                  </a:solidFill>
                  <a:effectLst/>
                  <a:latin typeface="Arial" panose="020B0604020202020204" pitchFamily="34" charset="0"/>
                  <a:cs typeface="Arial" panose="020B0604020202020204" pitchFamily="34" charset="0"/>
                </a:rPr>
                <a:t>McMahon</a:t>
              </a:r>
              <a:r>
                <a:rPr lang="tr-TR" dirty="0">
                  <a:solidFill>
                    <a:srgbClr val="212529"/>
                  </a:solidFill>
                  <a:latin typeface="Arial" panose="020B0604020202020204" pitchFamily="34" charset="0"/>
                  <a:cs typeface="Arial" panose="020B0604020202020204" pitchFamily="34" charset="0"/>
                </a:rPr>
                <a:t> </a:t>
              </a:r>
              <a:r>
                <a:rPr lang="tr-TR" altLang="tr-TR" sz="1800" dirty="0">
                  <a:solidFill>
                    <a:srgbClr val="000000"/>
                  </a:solidFill>
                  <a:latin typeface="Arial" pitchFamily="34" charset="0"/>
                  <a:cs typeface="Arial" pitchFamily="34" charset="0"/>
                </a:rPr>
                <a:t>Antlaşması.</a:t>
              </a:r>
            </a:p>
            <a:p>
              <a:pPr algn="ctr"/>
              <a:r>
                <a:rPr lang="tr-TR" altLang="tr-TR" sz="1800" dirty="0">
                  <a:solidFill>
                    <a:srgbClr val="C00000"/>
                  </a:solidFill>
                  <a:latin typeface="Arial" pitchFamily="34" charset="0"/>
                  <a:cs typeface="Arial" pitchFamily="34" charset="0"/>
                </a:rPr>
                <a:t>Ocak 1916</a:t>
              </a:r>
            </a:p>
          </p:txBody>
        </p:sp>
        <p:sp>
          <p:nvSpPr>
            <p:cNvPr id="3" name="Oval 7">
              <a:extLst>
                <a:ext uri="{FF2B5EF4-FFF2-40B4-BE49-F238E27FC236}">
                  <a16:creationId xmlns:a16="http://schemas.microsoft.com/office/drawing/2014/main" id="{BA4D17B3-7AAE-4A88-99AA-327644186233}"/>
                </a:ext>
              </a:extLst>
            </p:cNvPr>
            <p:cNvSpPr>
              <a:spLocks noChangeArrowheads="1"/>
            </p:cNvSpPr>
            <p:nvPr/>
          </p:nvSpPr>
          <p:spPr bwMode="auto">
            <a:xfrm>
              <a:off x="5366851" y="5971143"/>
              <a:ext cx="3600386" cy="695069"/>
            </a:xfrm>
            <a:prstGeom prst="ellipse">
              <a:avLst/>
            </a:prstGeom>
            <a:solidFill>
              <a:schemeClr val="accent3">
                <a:alpha val="47842"/>
              </a:schemeClr>
            </a:solidFill>
            <a:ln w="9525">
              <a:solidFill>
                <a:schemeClr val="tx1"/>
              </a:solidFill>
              <a:round/>
              <a:headEnd/>
              <a:tailEnd/>
            </a:ln>
          </p:spPr>
          <p:txBody>
            <a:bodyPr wrap="none" anchor="ctr"/>
            <a:lstStyle/>
            <a:p>
              <a:pPr algn="ctr"/>
              <a:r>
                <a:rPr lang="tr-TR" b="0" i="0" dirty="0">
                  <a:solidFill>
                    <a:srgbClr val="202122"/>
                  </a:solidFill>
                  <a:effectLst/>
                  <a:latin typeface="Arial" panose="020B0604020202020204" pitchFamily="34" charset="0"/>
                </a:rPr>
                <a:t> Bağımsız bir Arap Krallığı </a:t>
              </a:r>
            </a:p>
            <a:p>
              <a:pPr algn="ctr"/>
              <a:r>
                <a:rPr lang="tr-TR" b="0" i="0" dirty="0">
                  <a:solidFill>
                    <a:srgbClr val="202122"/>
                  </a:solidFill>
                  <a:effectLst/>
                  <a:latin typeface="Arial" panose="020B0604020202020204" pitchFamily="34" charset="0"/>
                </a:rPr>
                <a:t>kurulacağı vadedilmiştir.</a:t>
              </a:r>
              <a:endParaRPr lang="tr-TR" altLang="tr-TR" sz="1800" dirty="0">
                <a:solidFill>
                  <a:srgbClr val="000000"/>
                </a:solidFill>
                <a:latin typeface="Arial" pitchFamily="34" charset="0"/>
                <a:cs typeface="Arial" pitchFamily="34" charset="0"/>
              </a:endParaRPr>
            </a:p>
          </p:txBody>
        </p:sp>
        <p:pic>
          <p:nvPicPr>
            <p:cNvPr id="6" name="Resim 5">
              <a:extLst>
                <a:ext uri="{FF2B5EF4-FFF2-40B4-BE49-F238E27FC236}">
                  <a16:creationId xmlns:a16="http://schemas.microsoft.com/office/drawing/2014/main" id="{FF747548-D0D6-4192-AD63-BF90C729CD34}"/>
                </a:ext>
              </a:extLst>
            </p:cNvPr>
            <p:cNvPicPr>
              <a:picLocks noChangeAspect="1"/>
            </p:cNvPicPr>
            <p:nvPr/>
          </p:nvPicPr>
          <p:blipFill>
            <a:blip r:embed="rId2"/>
            <a:stretch>
              <a:fillRect/>
            </a:stretch>
          </p:blipFill>
          <p:spPr>
            <a:xfrm>
              <a:off x="4370378" y="6054295"/>
              <a:ext cx="829128" cy="524301"/>
            </a:xfrm>
            <a:prstGeom prst="rect">
              <a:avLst/>
            </a:prstGeom>
          </p:spPr>
        </p:pic>
      </p:grpSp>
    </p:spTree>
    <p:extLst>
      <p:ext uri="{BB962C8B-B14F-4D97-AF65-F5344CB8AC3E}">
        <p14:creationId xmlns:p14="http://schemas.microsoft.com/office/powerpoint/2010/main" val="131224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grpSp>
        <p:nvGrpSpPr>
          <p:cNvPr id="27" name="Grup 26"/>
          <p:cNvGrpSpPr/>
          <p:nvPr/>
        </p:nvGrpSpPr>
        <p:grpSpPr>
          <a:xfrm>
            <a:off x="683569" y="1124744"/>
            <a:ext cx="8101656" cy="5025231"/>
            <a:chOff x="447675" y="166675"/>
            <a:chExt cx="8337550" cy="5983300"/>
          </a:xfrm>
        </p:grpSpPr>
        <p:pic>
          <p:nvPicPr>
            <p:cNvPr id="28" name="Picture 2" descr="Harita-Sykes-Picot Gizli PaylaşmaANDL"/>
            <p:cNvPicPr>
              <a:picLocks noChangeAspect="1" noChangeArrowheads="1"/>
            </p:cNvPicPr>
            <p:nvPr/>
          </p:nvPicPr>
          <p:blipFill>
            <a:blip r:embed="rId2">
              <a:extLst>
                <a:ext uri="{28A0092B-C50C-407E-A947-70E740481C1C}">
                  <a14:useLocalDpi xmlns:a14="http://schemas.microsoft.com/office/drawing/2010/main" val="0"/>
                </a:ext>
              </a:extLst>
            </a:blip>
            <a:srcRect l="4430" t="11597" r="4430" b="3935"/>
            <a:stretch>
              <a:fillRect/>
            </a:stretch>
          </p:blipFill>
          <p:spPr bwMode="auto">
            <a:xfrm>
              <a:off x="447675" y="914400"/>
              <a:ext cx="833755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2"/>
            <p:cNvSpPr>
              <a:spLocks noChangeArrowheads="1"/>
            </p:cNvSpPr>
            <p:nvPr/>
          </p:nvSpPr>
          <p:spPr bwMode="auto">
            <a:xfrm>
              <a:off x="2654300" y="166675"/>
              <a:ext cx="3810000" cy="661987"/>
            </a:xfrm>
            <a:prstGeom prst="roundRect">
              <a:avLst>
                <a:gd name="adj" fmla="val 16667"/>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err="1">
                  <a:solidFill>
                    <a:srgbClr val="000000"/>
                  </a:solidFill>
                  <a:latin typeface="Arial" pitchFamily="34" charset="0"/>
                  <a:cs typeface="Arial" pitchFamily="34" charset="0"/>
                </a:rPr>
                <a:t>Sykes-Pıcot</a:t>
              </a:r>
              <a:r>
                <a:rPr lang="tr-TR" altLang="tr-TR" sz="1800" dirty="0">
                  <a:solidFill>
                    <a:srgbClr val="000000"/>
                  </a:solidFill>
                  <a:latin typeface="Arial" pitchFamily="34" charset="0"/>
                  <a:cs typeface="Arial" pitchFamily="34" charset="0"/>
                </a:rPr>
                <a:t> Antlaşması</a:t>
              </a:r>
            </a:p>
            <a:p>
              <a:pPr algn="ctr"/>
              <a:r>
                <a:rPr lang="tr-TR" altLang="tr-TR" dirty="0">
                  <a:solidFill>
                    <a:srgbClr val="C00000"/>
                  </a:solidFill>
                  <a:latin typeface="Arial" pitchFamily="34" charset="0"/>
                  <a:cs typeface="Arial" pitchFamily="34" charset="0"/>
                </a:rPr>
                <a:t>16 Mayıs 1916</a:t>
              </a:r>
            </a:p>
          </p:txBody>
        </p:sp>
      </p:grpSp>
    </p:spTree>
    <p:extLst>
      <p:ext uri="{BB962C8B-B14F-4D97-AF65-F5344CB8AC3E}">
        <p14:creationId xmlns:p14="http://schemas.microsoft.com/office/powerpoint/2010/main" val="92608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grpSp>
        <p:nvGrpSpPr>
          <p:cNvPr id="8" name="Grup 7"/>
          <p:cNvGrpSpPr/>
          <p:nvPr/>
        </p:nvGrpSpPr>
        <p:grpSpPr>
          <a:xfrm>
            <a:off x="839014" y="1071546"/>
            <a:ext cx="7621418" cy="5237774"/>
            <a:chOff x="273050" y="67553"/>
            <a:chExt cx="8569325" cy="6104647"/>
          </a:xfrm>
        </p:grpSpPr>
        <p:pic>
          <p:nvPicPr>
            <p:cNvPr id="9" name="Picture 3" descr="Harita-Saint-Jean de MAURIENNE"/>
            <p:cNvPicPr>
              <a:picLocks noChangeAspect="1" noChangeArrowheads="1"/>
            </p:cNvPicPr>
            <p:nvPr/>
          </p:nvPicPr>
          <p:blipFill>
            <a:blip r:embed="rId2">
              <a:extLst>
                <a:ext uri="{28A0092B-C50C-407E-A947-70E740481C1C}">
                  <a14:useLocalDpi xmlns:a14="http://schemas.microsoft.com/office/drawing/2010/main" val="0"/>
                </a:ext>
              </a:extLst>
            </a:blip>
            <a:srcRect l="3400" t="11000" r="5460" b="1630"/>
            <a:stretch>
              <a:fillRect/>
            </a:stretch>
          </p:blipFill>
          <p:spPr bwMode="auto">
            <a:xfrm>
              <a:off x="273050" y="968375"/>
              <a:ext cx="85693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
            <p:cNvSpPr>
              <a:spLocks noChangeArrowheads="1"/>
            </p:cNvSpPr>
            <p:nvPr/>
          </p:nvSpPr>
          <p:spPr bwMode="auto">
            <a:xfrm>
              <a:off x="2703216" y="67553"/>
              <a:ext cx="3810000" cy="718170"/>
            </a:xfrm>
            <a:prstGeom prst="roundRect">
              <a:avLst>
                <a:gd name="adj" fmla="val 16667"/>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St. Jean De </a:t>
              </a:r>
              <a:r>
                <a:rPr lang="tr-TR" altLang="tr-TR" sz="1800" dirty="0" err="1">
                  <a:solidFill>
                    <a:srgbClr val="000000"/>
                  </a:solidFill>
                  <a:latin typeface="Arial" pitchFamily="34" charset="0"/>
                  <a:cs typeface="Arial" pitchFamily="34" charset="0"/>
                </a:rPr>
                <a:t>Maurienne</a:t>
              </a:r>
              <a:r>
                <a:rPr lang="tr-TR" altLang="tr-TR" sz="1800" dirty="0">
                  <a:solidFill>
                    <a:srgbClr val="000000"/>
                  </a:solidFill>
                  <a:latin typeface="Arial" pitchFamily="34" charset="0"/>
                  <a:cs typeface="Arial" pitchFamily="34" charset="0"/>
                </a:rPr>
                <a:t>  Ant.</a:t>
              </a:r>
            </a:p>
            <a:p>
              <a:pPr algn="ctr"/>
              <a:r>
                <a:rPr lang="tr-TR" altLang="tr-TR" sz="1800" dirty="0">
                  <a:solidFill>
                    <a:srgbClr val="C00000"/>
                  </a:solidFill>
                  <a:latin typeface="Arial" pitchFamily="34" charset="0"/>
                  <a:cs typeface="Arial" pitchFamily="34" charset="0"/>
                </a:rPr>
                <a:t>19 Nisan 1917</a:t>
              </a:r>
            </a:p>
          </p:txBody>
        </p:sp>
      </p:grpSp>
    </p:spTree>
    <p:extLst>
      <p:ext uri="{BB962C8B-B14F-4D97-AF65-F5344CB8AC3E}">
        <p14:creationId xmlns:p14="http://schemas.microsoft.com/office/powerpoint/2010/main" val="165958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Almanya’ya Yanaşması</a:t>
            </a:r>
          </a:p>
        </p:txBody>
      </p:sp>
      <p:sp>
        <p:nvSpPr>
          <p:cNvPr id="11" name="Text Box 5"/>
          <p:cNvSpPr txBox="1">
            <a:spLocks noChangeArrowheads="1"/>
          </p:cNvSpPr>
          <p:nvPr/>
        </p:nvSpPr>
        <p:spPr bwMode="auto">
          <a:xfrm>
            <a:off x="395536" y="1124744"/>
            <a:ext cx="836270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600" b="1" dirty="0">
                <a:latin typeface="Arial" pitchFamily="34" charset="0"/>
                <a:cs typeface="Arial" pitchFamily="34" charset="0"/>
              </a:rPr>
              <a:t>19. Yüzyıldan itibaren denge politikası izleyen Osmanlı devleti, zaman zaman İngiltere, Fransa ve zorunlu kalınca da Rusya ile ilişki kurmuş, ıslahat hareketlerinde İngiltere ve Fransa’dan örnekler almış, uzmanlar getirtmişti.</a:t>
            </a:r>
          </a:p>
          <a:p>
            <a:pPr algn="just"/>
            <a:r>
              <a:rPr lang="tr-TR" altLang="tr-TR" sz="2600" b="1" dirty="0">
                <a:latin typeface="Arial" pitchFamily="34" charset="0"/>
                <a:cs typeface="Arial" pitchFamily="34" charset="0"/>
              </a:rPr>
              <a:t>Ancak bu üç devletin sözü edilen emelleri karşısında Osmanlı Devlet politikası giderek güçlenen Almanya’ya yöneldi. </a:t>
            </a:r>
          </a:p>
          <a:p>
            <a:pPr algn="just"/>
            <a:r>
              <a:rPr lang="tr-TR" altLang="tr-TR" sz="2600" b="1" dirty="0">
                <a:latin typeface="Arial" pitchFamily="34" charset="0"/>
                <a:cs typeface="Arial" pitchFamily="34" charset="0"/>
              </a:rPr>
              <a:t>1881’de İstanbul-İzmit-Ankara demiryolunu Alman </a:t>
            </a:r>
            <a:r>
              <a:rPr lang="tr-TR" altLang="tr-TR" sz="2600" b="1" dirty="0" err="1">
                <a:latin typeface="Arial" pitchFamily="34" charset="0"/>
                <a:cs typeface="Arial" pitchFamily="34" charset="0"/>
              </a:rPr>
              <a:t>Deutche</a:t>
            </a:r>
            <a:r>
              <a:rPr lang="tr-TR" altLang="tr-TR" sz="2600" b="1" dirty="0">
                <a:latin typeface="Arial" pitchFamily="34" charset="0"/>
                <a:cs typeface="Arial" pitchFamily="34" charset="0"/>
              </a:rPr>
              <a:t> Bank yaptı. 1889’da da Almanya’ya Bağdat demiryolu hattı imtiyazı verildi ve 1903’te inşaata başlandı.  </a:t>
            </a:r>
          </a:p>
        </p:txBody>
      </p:sp>
    </p:spTree>
    <p:extLst>
      <p:ext uri="{BB962C8B-B14F-4D97-AF65-F5344CB8AC3E}">
        <p14:creationId xmlns:p14="http://schemas.microsoft.com/office/powerpoint/2010/main" val="190078018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5110</TotalTime>
  <Words>3376</Words>
  <Application>Microsoft Macintosh PowerPoint</Application>
  <PresentationFormat>Ekran Gösterisi (4:3)</PresentationFormat>
  <Paragraphs>386</Paragraphs>
  <Slides>42</Slides>
  <Notes>19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Arial Narrow</vt:lpstr>
      <vt:lpstr>Calibri</vt:lpstr>
      <vt:lpstr>Comic Sans MS</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 CANKUT</dc:creator>
  <cp:lastModifiedBy>Microsoft Office User</cp:lastModifiedBy>
  <cp:revision>400</cp:revision>
  <dcterms:created xsi:type="dcterms:W3CDTF">2016-09-22T07:37:23Z</dcterms:created>
  <dcterms:modified xsi:type="dcterms:W3CDTF">2021-10-01T08:06:09Z</dcterms:modified>
</cp:coreProperties>
</file>