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9" r:id="rId36"/>
    <p:sldId id="293" r:id="rId37"/>
    <p:sldId id="294" r:id="rId38"/>
    <p:sldId id="295" r:id="rId39"/>
    <p:sldId id="296" r:id="rId40"/>
    <p:sldId id="297" r:id="rId41"/>
    <p:sldId id="298" r:id="rId42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>
      <p:cViewPr varScale="1">
        <p:scale>
          <a:sx n="108" d="100"/>
          <a:sy n="108" d="100"/>
        </p:scale>
        <p:origin x="1722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65656" y="2569921"/>
            <a:ext cx="6012687" cy="940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77723" y="3832097"/>
            <a:ext cx="8188553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B7AC9E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458213" y="2156587"/>
            <a:ext cx="2908300" cy="3644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22296" y="606628"/>
            <a:ext cx="3899407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2300" y="2135632"/>
            <a:ext cx="7905750" cy="4036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7542" y="6345551"/>
            <a:ext cx="1189355" cy="393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233282" y="6436991"/>
            <a:ext cx="228600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7892" y="2569921"/>
            <a:ext cx="426910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Morphology</a:t>
            </a:r>
            <a:endParaRPr sz="6000">
              <a:latin typeface="Book Antiqua"/>
              <a:cs typeface="Book Antiq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3883" y="3832097"/>
            <a:ext cx="43973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EDBA58"/>
                </a:solidFill>
                <a:latin typeface="Book Antiqua"/>
                <a:cs typeface="Book Antiqua"/>
              </a:rPr>
              <a:t>Part 2: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Rules </a:t>
            </a:r>
            <a:r>
              <a:rPr sz="2400" dirty="0">
                <a:solidFill>
                  <a:srgbClr val="EDBA58"/>
                </a:solidFill>
                <a:latin typeface="Book Antiqua"/>
                <a:cs typeface="Book Antiqua"/>
              </a:rPr>
              <a:t>of Word</a:t>
            </a:r>
            <a:r>
              <a:rPr sz="2400" spc="-9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Formation</a:t>
            </a:r>
            <a:endParaRPr sz="2400" dirty="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815975" marR="810260" indent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Verb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clear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-ance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accus(e) +</a:t>
                      </a:r>
                      <a:r>
                        <a:rPr sz="2000" spc="-5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sing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conform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predict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vocaliz(e)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ation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los(e)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10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718120"/>
              </p:ext>
            </p:extLst>
          </p:nvPr>
        </p:nvGraphicFramePr>
        <p:xfrm>
          <a:off x="622300" y="2135632"/>
          <a:ext cx="7886700" cy="36486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14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478790" marR="471170" algn="ctr">
                        <a:lnSpc>
                          <a:spcPct val="100000"/>
                        </a:lnSpc>
                        <a:spcBef>
                          <a:spcPts val="282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   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Adverb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52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200" dirty="0">
                          <a:latin typeface="Book Antiqua"/>
                          <a:cs typeface="Book Antiqua"/>
                        </a:rPr>
                        <a:t>exact </a:t>
                      </a:r>
                      <a:r>
                        <a:rPr sz="32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b="1" spc="-4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latin typeface="Book Antiqua"/>
                          <a:cs typeface="Book Antiqua"/>
                        </a:rPr>
                        <a:t>-ly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86385" marR="318770" indent="-286385" algn="r">
                        <a:lnSpc>
                          <a:spcPct val="100000"/>
                        </a:lnSpc>
                        <a:spcBef>
                          <a:spcPts val="2500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Deriva</a:t>
                      </a:r>
                      <a:r>
                        <a:rPr sz="2400" spc="-10" dirty="0">
                          <a:latin typeface="Book Antiqua"/>
                          <a:cs typeface="Book Antiqua"/>
                        </a:rPr>
                        <a:t>t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io</a:t>
                      </a:r>
                      <a:r>
                        <a:rPr sz="2400" spc="-15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al</a:t>
                      </a:r>
                    </a:p>
                    <a:p>
                      <a:pPr marR="351155" algn="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Morp</a:t>
                      </a:r>
                      <a:r>
                        <a:rPr sz="2400" spc="-15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emes</a:t>
                      </a:r>
                    </a:p>
                    <a:p>
                      <a:pPr marL="1060450" lvl="1" indent="-287020" algn="just">
                        <a:lnSpc>
                          <a:spcPct val="100000"/>
                        </a:lnSpc>
                        <a:spcBef>
                          <a:spcPts val="1260"/>
                        </a:spcBef>
                        <a:buFont typeface="Arial"/>
                        <a:buChar char="•"/>
                        <a:tabLst>
                          <a:tab pos="1061085" algn="l"/>
                        </a:tabLst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Suffix</a:t>
                      </a:r>
                    </a:p>
                    <a:p>
                      <a:pPr marL="879475" marR="554355" indent="-315595" algn="just">
                        <a:lnSpc>
                          <a:spcPct val="100000"/>
                        </a:lnSpc>
                        <a:spcBef>
                          <a:spcPts val="1265"/>
                        </a:spcBef>
                        <a:buFont typeface="Arial"/>
                        <a:buChar char="•"/>
                        <a:tabLst>
                          <a:tab pos="85090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tactic  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category  </a:t>
                      </a:r>
                      <a:r>
                        <a:rPr sz="2400" spc="-5" dirty="0">
                          <a:latin typeface="Book Antiqua"/>
                          <a:cs typeface="Book Antiqua"/>
                        </a:rPr>
                        <a:t>changed</a:t>
                      </a: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317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11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815975" marR="80962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moral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-ize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vaccine(e)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hast(e)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im-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prison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be-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friend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en-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joy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in-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habit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12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478790" marR="470534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</a:t>
                      </a:r>
                      <a:r>
                        <a:rPr sz="3000" b="1" spc="-10" dirty="0">
                          <a:latin typeface="Book Antiqua"/>
                          <a:cs typeface="Book Antiqua"/>
                        </a:rPr>
                        <a:t>j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ect</a:t>
                      </a:r>
                      <a:r>
                        <a:rPr sz="3000" b="1" spc="-10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tall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-ness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specific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feudal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free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-dom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happy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-ness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creative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social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13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880110" marR="87249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Verb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Adjective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participat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creat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understand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read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migrat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run(n)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14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478790" marR="47117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local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-ize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different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-(i)ate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fast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large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dear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rich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15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815975" marR="809625" indent="-127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friend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-ship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1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human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king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-dom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auto-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biography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America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adventage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16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793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5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534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880110" marR="873125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rb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r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2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un-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do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6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850">
                        <a:latin typeface="Times New Roman"/>
                        <a:cs typeface="Times New Roman"/>
                      </a:endParaRPr>
                    </a:p>
                    <a:p>
                      <a:pPr marL="286385" marR="457834" indent="-28638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R="484505" algn="r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Mo</a:t>
                      </a:r>
                      <a:r>
                        <a:rPr sz="2000" spc="-1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p</a:t>
                      </a:r>
                      <a:r>
                        <a:rPr sz="2000" spc="-1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2000" spc="-1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2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5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14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re-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discover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59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15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2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believe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6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1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02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auto-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destruct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7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17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478790" marR="470534" indent="-635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 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j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ect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pink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-ish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1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red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-like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moral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il-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legal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un-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happy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agreeable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18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26664" y="1484375"/>
              <a:ext cx="3090672" cy="521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7587" y="606628"/>
            <a:ext cx="76092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Classes of Derivational</a:t>
            </a:r>
            <a:r>
              <a:rPr spc="-114" dirty="0"/>
              <a:t> </a:t>
            </a:r>
            <a:r>
              <a:rPr spc="-5" dirty="0"/>
              <a:t>Affixes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623062" y="2127250"/>
            <a:ext cx="4001135" cy="3912870"/>
            <a:chOff x="623062" y="2127250"/>
            <a:chExt cx="4001135" cy="3912870"/>
          </a:xfrm>
        </p:grpSpPr>
        <p:sp>
          <p:nvSpPr>
            <p:cNvPr id="7" name="object 7"/>
            <p:cNvSpPr/>
            <p:nvPr/>
          </p:nvSpPr>
          <p:spPr>
            <a:xfrm>
              <a:off x="629412" y="2133600"/>
              <a:ext cx="3988435" cy="3900170"/>
            </a:xfrm>
            <a:custGeom>
              <a:avLst/>
              <a:gdLst/>
              <a:ahLst/>
              <a:cxnLst/>
              <a:rect l="l" t="t" r="r" b="b"/>
              <a:pathLst>
                <a:path w="3988435" h="3900170">
                  <a:moveTo>
                    <a:pt x="3793363" y="0"/>
                  </a:moveTo>
                  <a:lnTo>
                    <a:pt x="194995" y="0"/>
                  </a:lnTo>
                  <a:lnTo>
                    <a:pt x="150284" y="5147"/>
                  </a:lnTo>
                  <a:lnTo>
                    <a:pt x="109240" y="19809"/>
                  </a:lnTo>
                  <a:lnTo>
                    <a:pt x="73034" y="42817"/>
                  </a:lnTo>
                  <a:lnTo>
                    <a:pt x="42837" y="73003"/>
                  </a:lnTo>
                  <a:lnTo>
                    <a:pt x="19819" y="109199"/>
                  </a:lnTo>
                  <a:lnTo>
                    <a:pt x="5149" y="150236"/>
                  </a:lnTo>
                  <a:lnTo>
                    <a:pt x="0" y="194945"/>
                  </a:lnTo>
                  <a:lnTo>
                    <a:pt x="0" y="3704920"/>
                  </a:lnTo>
                  <a:lnTo>
                    <a:pt x="5149" y="3749631"/>
                  </a:lnTo>
                  <a:lnTo>
                    <a:pt x="19819" y="3790675"/>
                  </a:lnTo>
                  <a:lnTo>
                    <a:pt x="42837" y="3826881"/>
                  </a:lnTo>
                  <a:lnTo>
                    <a:pt x="73034" y="3857078"/>
                  </a:lnTo>
                  <a:lnTo>
                    <a:pt x="109240" y="3880096"/>
                  </a:lnTo>
                  <a:lnTo>
                    <a:pt x="150284" y="3894766"/>
                  </a:lnTo>
                  <a:lnTo>
                    <a:pt x="194995" y="3899916"/>
                  </a:lnTo>
                  <a:lnTo>
                    <a:pt x="3793363" y="3899916"/>
                  </a:lnTo>
                  <a:lnTo>
                    <a:pt x="3838071" y="3894766"/>
                  </a:lnTo>
                  <a:lnTo>
                    <a:pt x="3879108" y="3880096"/>
                  </a:lnTo>
                  <a:lnTo>
                    <a:pt x="3915304" y="3857078"/>
                  </a:lnTo>
                  <a:lnTo>
                    <a:pt x="3945490" y="3826881"/>
                  </a:lnTo>
                  <a:lnTo>
                    <a:pt x="3968498" y="3790675"/>
                  </a:lnTo>
                  <a:lnTo>
                    <a:pt x="3983160" y="3749631"/>
                  </a:lnTo>
                  <a:lnTo>
                    <a:pt x="3988308" y="3704920"/>
                  </a:lnTo>
                  <a:lnTo>
                    <a:pt x="3988308" y="194945"/>
                  </a:lnTo>
                  <a:lnTo>
                    <a:pt x="3983160" y="150236"/>
                  </a:lnTo>
                  <a:lnTo>
                    <a:pt x="3968498" y="109199"/>
                  </a:lnTo>
                  <a:lnTo>
                    <a:pt x="3945490" y="73003"/>
                  </a:lnTo>
                  <a:lnTo>
                    <a:pt x="3915304" y="42817"/>
                  </a:lnTo>
                  <a:lnTo>
                    <a:pt x="3879108" y="19809"/>
                  </a:lnTo>
                  <a:lnTo>
                    <a:pt x="3838071" y="5147"/>
                  </a:lnTo>
                  <a:lnTo>
                    <a:pt x="3793363" y="0"/>
                  </a:lnTo>
                  <a:close/>
                </a:path>
              </a:pathLst>
            </a:custGeom>
            <a:solidFill>
              <a:srgbClr val="A47C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9412" y="2133600"/>
              <a:ext cx="3988435" cy="3900170"/>
            </a:xfrm>
            <a:custGeom>
              <a:avLst/>
              <a:gdLst/>
              <a:ahLst/>
              <a:cxnLst/>
              <a:rect l="l" t="t" r="r" b="b"/>
              <a:pathLst>
                <a:path w="3988435" h="3900170">
                  <a:moveTo>
                    <a:pt x="0" y="194945"/>
                  </a:moveTo>
                  <a:lnTo>
                    <a:pt x="5149" y="150236"/>
                  </a:lnTo>
                  <a:lnTo>
                    <a:pt x="19819" y="109199"/>
                  </a:lnTo>
                  <a:lnTo>
                    <a:pt x="42837" y="73003"/>
                  </a:lnTo>
                  <a:lnTo>
                    <a:pt x="73034" y="42817"/>
                  </a:lnTo>
                  <a:lnTo>
                    <a:pt x="109240" y="19809"/>
                  </a:lnTo>
                  <a:lnTo>
                    <a:pt x="150284" y="5147"/>
                  </a:lnTo>
                  <a:lnTo>
                    <a:pt x="194995" y="0"/>
                  </a:lnTo>
                  <a:lnTo>
                    <a:pt x="3793363" y="0"/>
                  </a:lnTo>
                  <a:lnTo>
                    <a:pt x="3838071" y="5147"/>
                  </a:lnTo>
                  <a:lnTo>
                    <a:pt x="3879108" y="19809"/>
                  </a:lnTo>
                  <a:lnTo>
                    <a:pt x="3915304" y="42817"/>
                  </a:lnTo>
                  <a:lnTo>
                    <a:pt x="3945490" y="73003"/>
                  </a:lnTo>
                  <a:lnTo>
                    <a:pt x="3968498" y="109199"/>
                  </a:lnTo>
                  <a:lnTo>
                    <a:pt x="3983160" y="150236"/>
                  </a:lnTo>
                  <a:lnTo>
                    <a:pt x="3988308" y="194945"/>
                  </a:lnTo>
                  <a:lnTo>
                    <a:pt x="3988308" y="3704920"/>
                  </a:lnTo>
                  <a:lnTo>
                    <a:pt x="3983160" y="3749631"/>
                  </a:lnTo>
                  <a:lnTo>
                    <a:pt x="3968498" y="3790675"/>
                  </a:lnTo>
                  <a:lnTo>
                    <a:pt x="3945490" y="3826881"/>
                  </a:lnTo>
                  <a:lnTo>
                    <a:pt x="3915304" y="3857078"/>
                  </a:lnTo>
                  <a:lnTo>
                    <a:pt x="3879108" y="3880096"/>
                  </a:lnTo>
                  <a:lnTo>
                    <a:pt x="3838071" y="3894766"/>
                  </a:lnTo>
                  <a:lnTo>
                    <a:pt x="3793363" y="3899916"/>
                  </a:lnTo>
                  <a:lnTo>
                    <a:pt x="194995" y="3899916"/>
                  </a:lnTo>
                  <a:lnTo>
                    <a:pt x="150284" y="3894766"/>
                  </a:lnTo>
                  <a:lnTo>
                    <a:pt x="109240" y="3880096"/>
                  </a:lnTo>
                  <a:lnTo>
                    <a:pt x="73034" y="3857078"/>
                  </a:lnTo>
                  <a:lnTo>
                    <a:pt x="42837" y="3826881"/>
                  </a:lnTo>
                  <a:lnTo>
                    <a:pt x="19819" y="3790675"/>
                  </a:lnTo>
                  <a:lnTo>
                    <a:pt x="5149" y="3749631"/>
                  </a:lnTo>
                  <a:lnTo>
                    <a:pt x="0" y="3704920"/>
                  </a:lnTo>
                  <a:lnTo>
                    <a:pt x="0" y="194945"/>
                  </a:lnTo>
                  <a:close/>
                </a:path>
              </a:pathLst>
            </a:custGeom>
            <a:ln w="12191">
              <a:solidFill>
                <a:srgbClr val="A47C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45794" y="4249486"/>
            <a:ext cx="641201" cy="9023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40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1st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5794" y="2356042"/>
            <a:ext cx="641201" cy="15862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40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Class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96850" marR="186690" indent="-5080" algn="ctr">
              <a:lnSpc>
                <a:spcPct val="93200"/>
              </a:lnSpc>
              <a:spcBef>
                <a:spcPts val="315"/>
              </a:spcBef>
            </a:pPr>
            <a:r>
              <a:rPr dirty="0"/>
              <a:t>The addition of</a:t>
            </a:r>
            <a:r>
              <a:rPr spc="-110" dirty="0"/>
              <a:t> </a:t>
            </a:r>
            <a:r>
              <a:rPr dirty="0"/>
              <a:t>a  suffix </a:t>
            </a:r>
            <a:r>
              <a:rPr spc="-5" dirty="0"/>
              <a:t>triggers  </a:t>
            </a:r>
            <a:r>
              <a:rPr dirty="0"/>
              <a:t>subtle changes</a:t>
            </a:r>
            <a:r>
              <a:rPr spc="-100" dirty="0"/>
              <a:t> </a:t>
            </a:r>
            <a:r>
              <a:rPr spc="-5" dirty="0"/>
              <a:t>in  pronunciation.</a:t>
            </a:r>
          </a:p>
          <a:p>
            <a:pPr algn="ctr">
              <a:lnSpc>
                <a:spcPct val="100000"/>
              </a:lnSpc>
              <a:spcBef>
                <a:spcPts val="930"/>
              </a:spcBef>
            </a:pPr>
            <a:r>
              <a:rPr sz="2500" spc="-5" dirty="0">
                <a:solidFill>
                  <a:srgbClr val="2E3946"/>
                </a:solidFill>
              </a:rPr>
              <a:t>-ity, -an, -y, -ive,</a:t>
            </a:r>
            <a:r>
              <a:rPr sz="2500" spc="-35" dirty="0">
                <a:solidFill>
                  <a:srgbClr val="2E3946"/>
                </a:solidFill>
              </a:rPr>
              <a:t> </a:t>
            </a:r>
            <a:r>
              <a:rPr sz="2500" spc="-5" dirty="0">
                <a:solidFill>
                  <a:srgbClr val="2E3946"/>
                </a:solidFill>
              </a:rPr>
              <a:t>-ize</a:t>
            </a:r>
            <a:endParaRPr sz="2500" dirty="0"/>
          </a:p>
          <a:p>
            <a:pPr marL="27305" marR="19050" algn="ctr">
              <a:lnSpc>
                <a:spcPct val="93200"/>
              </a:lnSpc>
              <a:spcBef>
                <a:spcPts val="1085"/>
              </a:spcBef>
            </a:pPr>
            <a:r>
              <a:rPr dirty="0"/>
              <a:t>spe</a:t>
            </a:r>
            <a:r>
              <a:rPr spc="-10" dirty="0"/>
              <a:t>c</a:t>
            </a:r>
            <a:r>
              <a:rPr dirty="0"/>
              <a:t>if</a:t>
            </a:r>
            <a:r>
              <a:rPr spc="-10" dirty="0"/>
              <a:t>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/s</a:t>
            </a:r>
            <a:r>
              <a:rPr spc="-15" dirty="0"/>
              <a:t>p</a:t>
            </a:r>
            <a:r>
              <a:rPr dirty="0"/>
              <a:t>eci</a:t>
            </a:r>
            <a:r>
              <a:rPr spc="-10" dirty="0"/>
              <a:t>f</a:t>
            </a:r>
            <a:r>
              <a:rPr dirty="0"/>
              <a:t>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ity,  s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a</a:t>
            </a:r>
            <a:r>
              <a:rPr spc="-5" dirty="0"/>
              <a:t>ne/s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a</a:t>
            </a:r>
            <a:r>
              <a:rPr spc="-5" dirty="0"/>
              <a:t>nity,  </a:t>
            </a:r>
            <a:r>
              <a:rPr dirty="0"/>
              <a:t>dedu</a:t>
            </a:r>
            <a:r>
              <a:rPr b="1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e/dedu</a:t>
            </a:r>
            <a:r>
              <a:rPr b="1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tive,  </a:t>
            </a:r>
            <a:r>
              <a:rPr spc="-5" dirty="0"/>
              <a:t>criti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/criti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ize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4751578" y="2127250"/>
            <a:ext cx="4003040" cy="3912870"/>
            <a:chOff x="4751578" y="2127250"/>
            <a:chExt cx="4003040" cy="3912870"/>
          </a:xfrm>
        </p:grpSpPr>
        <p:sp>
          <p:nvSpPr>
            <p:cNvPr id="13" name="object 13"/>
            <p:cNvSpPr/>
            <p:nvPr/>
          </p:nvSpPr>
          <p:spPr>
            <a:xfrm>
              <a:off x="4757928" y="2133600"/>
              <a:ext cx="3990340" cy="3900170"/>
            </a:xfrm>
            <a:custGeom>
              <a:avLst/>
              <a:gdLst/>
              <a:ahLst/>
              <a:cxnLst/>
              <a:rect l="l" t="t" r="r" b="b"/>
              <a:pathLst>
                <a:path w="3990340" h="3900170">
                  <a:moveTo>
                    <a:pt x="3794887" y="0"/>
                  </a:moveTo>
                  <a:lnTo>
                    <a:pt x="194945" y="0"/>
                  </a:lnTo>
                  <a:lnTo>
                    <a:pt x="150236" y="5147"/>
                  </a:lnTo>
                  <a:lnTo>
                    <a:pt x="109199" y="19809"/>
                  </a:lnTo>
                  <a:lnTo>
                    <a:pt x="73003" y="42817"/>
                  </a:lnTo>
                  <a:lnTo>
                    <a:pt x="42817" y="73003"/>
                  </a:lnTo>
                  <a:lnTo>
                    <a:pt x="19809" y="109199"/>
                  </a:lnTo>
                  <a:lnTo>
                    <a:pt x="5147" y="150236"/>
                  </a:lnTo>
                  <a:lnTo>
                    <a:pt x="0" y="194945"/>
                  </a:lnTo>
                  <a:lnTo>
                    <a:pt x="0" y="3704920"/>
                  </a:lnTo>
                  <a:lnTo>
                    <a:pt x="5147" y="3749631"/>
                  </a:lnTo>
                  <a:lnTo>
                    <a:pt x="19809" y="3790675"/>
                  </a:lnTo>
                  <a:lnTo>
                    <a:pt x="42817" y="3826881"/>
                  </a:lnTo>
                  <a:lnTo>
                    <a:pt x="73003" y="3857078"/>
                  </a:lnTo>
                  <a:lnTo>
                    <a:pt x="109199" y="3880096"/>
                  </a:lnTo>
                  <a:lnTo>
                    <a:pt x="150236" y="3894766"/>
                  </a:lnTo>
                  <a:lnTo>
                    <a:pt x="194945" y="3899916"/>
                  </a:lnTo>
                  <a:lnTo>
                    <a:pt x="3794887" y="3899916"/>
                  </a:lnTo>
                  <a:lnTo>
                    <a:pt x="3839595" y="3894766"/>
                  </a:lnTo>
                  <a:lnTo>
                    <a:pt x="3880632" y="3880096"/>
                  </a:lnTo>
                  <a:lnTo>
                    <a:pt x="3916828" y="3857078"/>
                  </a:lnTo>
                  <a:lnTo>
                    <a:pt x="3947014" y="3826881"/>
                  </a:lnTo>
                  <a:lnTo>
                    <a:pt x="3970022" y="3790675"/>
                  </a:lnTo>
                  <a:lnTo>
                    <a:pt x="3984684" y="3749631"/>
                  </a:lnTo>
                  <a:lnTo>
                    <a:pt x="3989831" y="3704920"/>
                  </a:lnTo>
                  <a:lnTo>
                    <a:pt x="3989831" y="194945"/>
                  </a:lnTo>
                  <a:lnTo>
                    <a:pt x="3984684" y="150236"/>
                  </a:lnTo>
                  <a:lnTo>
                    <a:pt x="3970022" y="109199"/>
                  </a:lnTo>
                  <a:lnTo>
                    <a:pt x="3947014" y="73003"/>
                  </a:lnTo>
                  <a:lnTo>
                    <a:pt x="3916828" y="42817"/>
                  </a:lnTo>
                  <a:lnTo>
                    <a:pt x="3880632" y="19809"/>
                  </a:lnTo>
                  <a:lnTo>
                    <a:pt x="3839595" y="5147"/>
                  </a:lnTo>
                  <a:lnTo>
                    <a:pt x="3794887" y="0"/>
                  </a:lnTo>
                  <a:close/>
                </a:path>
              </a:pathLst>
            </a:custGeom>
            <a:solidFill>
              <a:srgbClr val="A47C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757928" y="2133600"/>
              <a:ext cx="3990340" cy="3900170"/>
            </a:xfrm>
            <a:custGeom>
              <a:avLst/>
              <a:gdLst/>
              <a:ahLst/>
              <a:cxnLst/>
              <a:rect l="l" t="t" r="r" b="b"/>
              <a:pathLst>
                <a:path w="3990340" h="3900170">
                  <a:moveTo>
                    <a:pt x="0" y="194945"/>
                  </a:moveTo>
                  <a:lnTo>
                    <a:pt x="5147" y="150236"/>
                  </a:lnTo>
                  <a:lnTo>
                    <a:pt x="19809" y="109199"/>
                  </a:lnTo>
                  <a:lnTo>
                    <a:pt x="42817" y="73003"/>
                  </a:lnTo>
                  <a:lnTo>
                    <a:pt x="73003" y="42817"/>
                  </a:lnTo>
                  <a:lnTo>
                    <a:pt x="109199" y="19809"/>
                  </a:lnTo>
                  <a:lnTo>
                    <a:pt x="150236" y="5147"/>
                  </a:lnTo>
                  <a:lnTo>
                    <a:pt x="194945" y="0"/>
                  </a:lnTo>
                  <a:lnTo>
                    <a:pt x="3794887" y="0"/>
                  </a:lnTo>
                  <a:lnTo>
                    <a:pt x="3839595" y="5147"/>
                  </a:lnTo>
                  <a:lnTo>
                    <a:pt x="3880632" y="19809"/>
                  </a:lnTo>
                  <a:lnTo>
                    <a:pt x="3916828" y="42817"/>
                  </a:lnTo>
                  <a:lnTo>
                    <a:pt x="3947014" y="73003"/>
                  </a:lnTo>
                  <a:lnTo>
                    <a:pt x="3970022" y="109199"/>
                  </a:lnTo>
                  <a:lnTo>
                    <a:pt x="3984684" y="150236"/>
                  </a:lnTo>
                  <a:lnTo>
                    <a:pt x="3989831" y="194945"/>
                  </a:lnTo>
                  <a:lnTo>
                    <a:pt x="3989831" y="3704920"/>
                  </a:lnTo>
                  <a:lnTo>
                    <a:pt x="3984684" y="3749631"/>
                  </a:lnTo>
                  <a:lnTo>
                    <a:pt x="3970022" y="3790675"/>
                  </a:lnTo>
                  <a:lnTo>
                    <a:pt x="3947014" y="3826881"/>
                  </a:lnTo>
                  <a:lnTo>
                    <a:pt x="3916828" y="3857078"/>
                  </a:lnTo>
                  <a:lnTo>
                    <a:pt x="3880632" y="3880096"/>
                  </a:lnTo>
                  <a:lnTo>
                    <a:pt x="3839595" y="3894766"/>
                  </a:lnTo>
                  <a:lnTo>
                    <a:pt x="3794887" y="3899916"/>
                  </a:lnTo>
                  <a:lnTo>
                    <a:pt x="194945" y="3899916"/>
                  </a:lnTo>
                  <a:lnTo>
                    <a:pt x="150236" y="3894766"/>
                  </a:lnTo>
                  <a:lnTo>
                    <a:pt x="109199" y="3880096"/>
                  </a:lnTo>
                  <a:lnTo>
                    <a:pt x="73003" y="3857078"/>
                  </a:lnTo>
                  <a:lnTo>
                    <a:pt x="42817" y="3826881"/>
                  </a:lnTo>
                  <a:lnTo>
                    <a:pt x="19809" y="3790675"/>
                  </a:lnTo>
                  <a:lnTo>
                    <a:pt x="5147" y="3749631"/>
                  </a:lnTo>
                  <a:lnTo>
                    <a:pt x="0" y="3704920"/>
                  </a:lnTo>
                  <a:lnTo>
                    <a:pt x="0" y="194945"/>
                  </a:lnTo>
                  <a:close/>
                </a:path>
              </a:pathLst>
            </a:custGeom>
            <a:ln w="12192">
              <a:solidFill>
                <a:srgbClr val="A47C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876672" y="4248176"/>
            <a:ext cx="597664" cy="9842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35"/>
              </a:lnSpc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4000" b="1" spc="2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76672" y="2354946"/>
            <a:ext cx="641201" cy="15868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35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Cla</a:t>
            </a:r>
            <a:r>
              <a:rPr sz="4400" b="1" spc="2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44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16651" y="2156587"/>
            <a:ext cx="2653030" cy="791210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245745" marR="5080" indent="-233679">
              <a:lnSpc>
                <a:spcPts val="2900"/>
              </a:lnSpc>
              <a:spcBef>
                <a:spcPts val="384"/>
              </a:spcBef>
            </a:pPr>
            <a:r>
              <a:rPr sz="2600" dirty="0">
                <a:solidFill>
                  <a:srgbClr val="FFFFFF"/>
                </a:solidFill>
                <a:latin typeface="Book Antiqua"/>
                <a:cs typeface="Book Antiqua"/>
              </a:rPr>
              <a:t>No changes </a:t>
            </a:r>
            <a:r>
              <a:rPr sz="2600" spc="-5" dirty="0">
                <a:solidFill>
                  <a:srgbClr val="FFFFFF"/>
                </a:solidFill>
                <a:latin typeface="Book Antiqua"/>
                <a:cs typeface="Book Antiqua"/>
              </a:rPr>
              <a:t>in</a:t>
            </a:r>
            <a:r>
              <a:rPr sz="2600" spc="-9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600" spc="-5" dirty="0">
                <a:solidFill>
                  <a:srgbClr val="FFFFFF"/>
                </a:solidFill>
                <a:latin typeface="Book Antiqua"/>
                <a:cs typeface="Book Antiqua"/>
              </a:rPr>
              <a:t>the  pronunciation.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19</a:t>
            </a:fld>
            <a:endParaRPr sz="1200">
              <a:latin typeface="Book Antiqua"/>
              <a:cs typeface="Book Antiqu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52642" y="3534536"/>
            <a:ext cx="2781935" cy="19653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065" marR="5080" algn="ctr">
              <a:lnSpc>
                <a:spcPts val="2800"/>
              </a:lnSpc>
              <a:spcBef>
                <a:spcPts val="355"/>
              </a:spcBef>
            </a:pPr>
            <a:r>
              <a:rPr sz="2500" spc="-5" dirty="0">
                <a:solidFill>
                  <a:srgbClr val="2E3946"/>
                </a:solidFill>
                <a:latin typeface="Book Antiqua"/>
                <a:cs typeface="Book Antiqua"/>
              </a:rPr>
              <a:t>-er, -ful, -ish, -less, -  ly,</a:t>
            </a:r>
            <a:r>
              <a:rPr sz="2500" spc="-1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500" spc="-10" dirty="0">
                <a:solidFill>
                  <a:srgbClr val="2E3946"/>
                </a:solidFill>
                <a:latin typeface="Book Antiqua"/>
                <a:cs typeface="Book Antiqua"/>
              </a:rPr>
              <a:t>-ness</a:t>
            </a:r>
            <a:endParaRPr sz="2500">
              <a:latin typeface="Book Antiqua"/>
              <a:cs typeface="Book Antiqua"/>
            </a:endParaRPr>
          </a:p>
          <a:p>
            <a:pPr marL="173990" marR="168275" indent="-635" algn="ctr">
              <a:lnSpc>
                <a:spcPts val="2800"/>
              </a:lnSpc>
              <a:spcBef>
                <a:spcPts val="1085"/>
              </a:spcBef>
            </a:pP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bak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er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wish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ful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 boy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ish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</a:t>
            </a:r>
            <a:r>
              <a:rPr sz="2500" spc="-7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need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less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 sane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ly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</a:t>
            </a:r>
            <a:r>
              <a:rPr sz="2500" spc="-2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full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ness</a:t>
            </a:r>
            <a:endParaRPr sz="25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92607" y="2626309"/>
            <a:ext cx="775779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FFFFFF"/>
                </a:solidFill>
                <a:latin typeface="Book Antiqua"/>
                <a:cs typeface="Book Antiqua"/>
              </a:rPr>
              <a:t>Rules of Word</a:t>
            </a:r>
            <a:r>
              <a:rPr sz="5400" spc="-7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5400" spc="-5" dirty="0">
                <a:solidFill>
                  <a:srgbClr val="FFFFFF"/>
                </a:solidFill>
                <a:latin typeface="Book Antiqua"/>
                <a:cs typeface="Book Antiqua"/>
              </a:rPr>
              <a:t>Formation</a:t>
            </a:r>
            <a:endParaRPr sz="54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642870" marR="5080" indent="-2630805">
              <a:lnSpc>
                <a:spcPts val="2590"/>
              </a:lnSpc>
              <a:spcBef>
                <a:spcPts val="425"/>
              </a:spcBef>
            </a:pPr>
            <a:r>
              <a:rPr spc="-5" dirty="0"/>
              <a:t>the </a:t>
            </a:r>
            <a:r>
              <a:rPr dirty="0"/>
              <a:t>ways </a:t>
            </a:r>
            <a:r>
              <a:rPr spc="-5" dirty="0"/>
              <a:t>in </a:t>
            </a:r>
            <a:r>
              <a:rPr dirty="0"/>
              <a:t>which </a:t>
            </a:r>
            <a:r>
              <a:rPr spc="-5" dirty="0"/>
              <a:t>new </a:t>
            </a:r>
            <a:r>
              <a:rPr dirty="0"/>
              <a:t>words are made on </a:t>
            </a:r>
            <a:r>
              <a:rPr spc="-5" dirty="0"/>
              <a:t>the basis </a:t>
            </a:r>
            <a:r>
              <a:rPr dirty="0"/>
              <a:t>of </a:t>
            </a:r>
            <a:r>
              <a:rPr spc="-5" dirty="0"/>
              <a:t>other  </a:t>
            </a:r>
            <a:r>
              <a:rPr dirty="0"/>
              <a:t>words or</a:t>
            </a:r>
            <a:r>
              <a:rPr spc="-20" dirty="0"/>
              <a:t> </a:t>
            </a:r>
            <a:r>
              <a:rPr dirty="0"/>
              <a:t>morphemes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07542" y="2238578"/>
            <a:ext cx="7538720" cy="356997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41300" marR="140335" indent="-228600">
              <a:lnSpc>
                <a:spcPts val="3240"/>
              </a:lnSpc>
              <a:spcBef>
                <a:spcPts val="509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Affixes from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the first class cannot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be 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attached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to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base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containing an affix</a:t>
            </a:r>
            <a:r>
              <a:rPr sz="3000" spc="-9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from  the second class:</a:t>
            </a:r>
            <a:endParaRPr sz="3000">
              <a:latin typeface="Book Antiqua"/>
              <a:cs typeface="Book Antiqua"/>
            </a:endParaRPr>
          </a:p>
          <a:p>
            <a:pPr marL="926465">
              <a:lnSpc>
                <a:spcPct val="100000"/>
              </a:lnSpc>
              <a:spcBef>
                <a:spcPts val="590"/>
              </a:spcBef>
              <a:tabLst>
                <a:tab pos="45847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need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less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ity,	moral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ize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ive</a:t>
            </a:r>
            <a:endParaRPr sz="30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240"/>
              </a:lnSpc>
              <a:spcBef>
                <a:spcPts val="2920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Affixes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from the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second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class may attach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to  bases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with either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kind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of</a:t>
            </a:r>
            <a:r>
              <a:rPr sz="3000" spc="-4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affix:</a:t>
            </a:r>
            <a:endParaRPr sz="3000">
              <a:latin typeface="Book Antiqua"/>
              <a:cs typeface="Book Antiqua"/>
            </a:endParaRPr>
          </a:p>
          <a:p>
            <a:pPr marL="926465">
              <a:lnSpc>
                <a:spcPct val="100000"/>
              </a:lnSpc>
              <a:spcBef>
                <a:spcPts val="590"/>
              </a:spcBef>
              <a:tabLst>
                <a:tab pos="4584700" algn="l"/>
              </a:tabLst>
            </a:pP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need</a:t>
            </a:r>
            <a:r>
              <a:rPr sz="3000" u="heavy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less</a:t>
            </a:r>
            <a:r>
              <a:rPr sz="3000" u="heavy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ness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	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moral</a:t>
            </a:r>
            <a:r>
              <a:rPr sz="3000" u="heavy" spc="-5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iz(e)</a:t>
            </a:r>
            <a:r>
              <a:rPr sz="3000" u="heavy" spc="-5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er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75994" y="3717797"/>
            <a:ext cx="6410325" cy="360045"/>
          </a:xfrm>
          <a:custGeom>
            <a:avLst/>
            <a:gdLst/>
            <a:ahLst/>
            <a:cxnLst/>
            <a:rect l="l" t="t" r="r" b="b"/>
            <a:pathLst>
              <a:path w="6410325" h="360045">
                <a:moveTo>
                  <a:pt x="0" y="0"/>
                </a:moveTo>
                <a:lnTo>
                  <a:pt x="2664333" y="360044"/>
                </a:lnTo>
              </a:path>
              <a:path w="6410325" h="360045">
                <a:moveTo>
                  <a:pt x="0" y="360044"/>
                </a:moveTo>
                <a:lnTo>
                  <a:pt x="2721736" y="0"/>
                </a:lnTo>
              </a:path>
              <a:path w="6410325" h="360045">
                <a:moveTo>
                  <a:pt x="3688079" y="0"/>
                </a:moveTo>
                <a:lnTo>
                  <a:pt x="6352412" y="360044"/>
                </a:lnTo>
              </a:path>
              <a:path w="6410325" h="360045">
                <a:moveTo>
                  <a:pt x="3688079" y="360044"/>
                </a:moveTo>
                <a:lnTo>
                  <a:pt x="6409816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20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6575" y="2569921"/>
            <a:ext cx="8274684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6000" spc="-7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Morphology</a:t>
            </a:r>
            <a:endParaRPr sz="6000">
              <a:latin typeface="Book Antiqua"/>
              <a:cs typeface="Book Antiq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45383" y="3832097"/>
            <a:ext cx="32537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2400" spc="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Morphemes</a:t>
            </a:r>
            <a:endParaRPr sz="2400" dirty="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32482"/>
            <a:ext cx="7682865" cy="309054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153035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Inflectional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morphemes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mark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properties 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such as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tense, number, person,</a:t>
            </a:r>
            <a:r>
              <a:rPr sz="3200" spc="1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etcetera.</a:t>
            </a:r>
            <a:endParaRPr sz="32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460"/>
              </a:lnSpc>
              <a:spcBef>
                <a:spcPts val="99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They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never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change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the syntactic category 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of </a:t>
            </a:r>
            <a:r>
              <a:rPr sz="3200" spc="-10" dirty="0">
                <a:solidFill>
                  <a:srgbClr val="EDBA58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stems to which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they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are attached.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They are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all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suffixes</a:t>
            </a:r>
            <a:r>
              <a:rPr sz="3200" spc="-4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(English).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61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There are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only</a:t>
            </a:r>
            <a:r>
              <a:rPr sz="3200" spc="-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8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3200" spc="1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morphemes.</a:t>
            </a:r>
            <a:endParaRPr sz="32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22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28650" y="2276475"/>
          <a:ext cx="7886699" cy="380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English </a:t>
                      </a:r>
                      <a:r>
                        <a:rPr sz="20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Inflectional</a:t>
                      </a:r>
                      <a:r>
                        <a:rPr sz="2000" b="1" spc="-7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solidFill>
                      <a:srgbClr val="212A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4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1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3</a:t>
                      </a:r>
                      <a:r>
                        <a:rPr sz="1950" spc="15" baseline="25641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rd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person </a:t>
                      </a: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singular</a:t>
                      </a:r>
                      <a:r>
                        <a:rPr sz="2000" spc="-26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present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He sleep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at</a:t>
                      </a:r>
                      <a:r>
                        <a:rPr sz="2000" spc="-3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home.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10">
                <a:tc>
                  <a:txBody>
                    <a:bodyPr/>
                    <a:lstStyle/>
                    <a:p>
                      <a:pPr marR="18034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-ed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past</a:t>
                      </a:r>
                      <a:r>
                        <a:rPr sz="2000" spc="-1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tense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She wait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ed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at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home.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19">
                <a:tc>
                  <a:txBody>
                    <a:bodyPr/>
                    <a:lstStyle/>
                    <a:p>
                      <a:pPr marR="133985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-ing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progressive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It is eat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ing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the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dog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food.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847">
                <a:tc>
                  <a:txBody>
                    <a:bodyPr/>
                    <a:lstStyle/>
                    <a:p>
                      <a:pPr marR="18415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-en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past</a:t>
                      </a:r>
                      <a:r>
                        <a:rPr sz="2000" spc="-1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participle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Yusuf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eat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en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the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meal.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plural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She made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lots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of</a:t>
                      </a:r>
                      <a:r>
                        <a:rPr sz="2000" spc="-4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cake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s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-’s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possessive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Meghan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’s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eyes are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blue.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885"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-er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comparative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Lisa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short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er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hair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than</a:t>
                      </a:r>
                      <a:r>
                        <a:rPr sz="2000" spc="-7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Nina.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3418">
                <a:tc>
                  <a:txBody>
                    <a:bodyPr/>
                    <a:lstStyle/>
                    <a:p>
                      <a:pPr marR="16129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-est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superlative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Mila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the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cool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est</a:t>
                      </a:r>
                      <a:r>
                        <a:rPr sz="2000" b="1" spc="-4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outfit.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23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23338"/>
            <a:ext cx="7515225" cy="231140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5080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Inflectional morphemes,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in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English, 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follow the derivational</a:t>
            </a:r>
            <a:r>
              <a:rPr sz="3600" spc="-3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morphemes.</a:t>
            </a:r>
            <a:endParaRPr sz="3600">
              <a:latin typeface="Book Antiqua"/>
              <a:cs typeface="Book Antiqua"/>
            </a:endParaRPr>
          </a:p>
          <a:p>
            <a:pPr marL="1841500">
              <a:lnSpc>
                <a:spcPct val="100000"/>
              </a:lnSpc>
              <a:spcBef>
                <a:spcPts val="505"/>
              </a:spcBef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commit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ment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</a:t>
            </a:r>
            <a:r>
              <a:rPr sz="3600" b="1" spc="-11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36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s</a:t>
            </a:r>
            <a:endParaRPr sz="3600">
              <a:latin typeface="Book Antiqua"/>
              <a:cs typeface="Book Antiqua"/>
            </a:endParaRPr>
          </a:p>
          <a:p>
            <a:pPr marL="1841500">
              <a:lnSpc>
                <a:spcPct val="100000"/>
              </a:lnSpc>
              <a:spcBef>
                <a:spcPts val="580"/>
              </a:spcBef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commit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 </a:t>
            </a:r>
            <a:r>
              <a:rPr sz="36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s</a:t>
            </a:r>
            <a:r>
              <a:rPr sz="36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</a:t>
            </a:r>
            <a:r>
              <a:rPr sz="3600" b="1" spc="-9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ment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56154" y="4149090"/>
            <a:ext cx="3400425" cy="360045"/>
          </a:xfrm>
          <a:custGeom>
            <a:avLst/>
            <a:gdLst/>
            <a:ahLst/>
            <a:cxnLst/>
            <a:rect l="l" t="t" r="r" b="b"/>
            <a:pathLst>
              <a:path w="3400425" h="360045">
                <a:moveTo>
                  <a:pt x="0" y="0"/>
                </a:moveTo>
                <a:lnTo>
                  <a:pt x="3400171" y="360045"/>
                </a:lnTo>
              </a:path>
              <a:path w="3400425" h="360045">
                <a:moveTo>
                  <a:pt x="0" y="360045"/>
                </a:moveTo>
                <a:lnTo>
                  <a:pt x="3400171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24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23338"/>
            <a:ext cx="7123430" cy="382651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1317625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Inflectional morphemes</a:t>
            </a:r>
            <a:r>
              <a:rPr sz="3600" spc="-10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are 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productive.</a:t>
            </a:r>
            <a:endParaRPr sz="3600">
              <a:latin typeface="Book Antiqua"/>
              <a:cs typeface="Book Antiqua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3025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They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apply freely to nearly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every  appropriate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base (except irregular  forms such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as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feet, not</a:t>
            </a:r>
            <a:r>
              <a:rPr sz="3600" spc="-2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foots).</a:t>
            </a:r>
            <a:endParaRPr sz="36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264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e.g. cats, dogs,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cars,</a:t>
            </a:r>
            <a:r>
              <a:rPr sz="3600" spc="-1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etc.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25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7252" y="606628"/>
            <a:ext cx="68941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 vs.</a:t>
            </a:r>
            <a:r>
              <a:rPr spc="-7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Derivational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19862"/>
              </p:ext>
            </p:extLst>
          </p:nvPr>
        </p:nvGraphicFramePr>
        <p:xfrm>
          <a:off x="628650" y="2270125"/>
          <a:ext cx="7886065" cy="3200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53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Inflectional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Derivational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90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Grammatical</a:t>
                      </a:r>
                      <a:r>
                        <a:rPr sz="2400" spc="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function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Lexical</a:t>
                      </a:r>
                      <a:r>
                        <a:rPr sz="2400" spc="-1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function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9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No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word class</a:t>
                      </a:r>
                      <a:r>
                        <a:rPr sz="2400" spc="-2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Word class</a:t>
                      </a:r>
                      <a:r>
                        <a:rPr sz="2400" spc="-2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0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Small/no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meaning</a:t>
                      </a:r>
                      <a:r>
                        <a:rPr sz="2400" spc="-1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Meaning</a:t>
                      </a:r>
                      <a:r>
                        <a:rPr sz="2400" spc="2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51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Often req. grammar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rules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Requires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no grammar</a:t>
                      </a:r>
                      <a:r>
                        <a:rPr sz="2400" spc="-4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rules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8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Follow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deriv.</a:t>
                      </a:r>
                      <a:r>
                        <a:rPr sz="2400" spc="-3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Precede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infl.</a:t>
                      </a:r>
                      <a:r>
                        <a:rPr sz="2400" spc="-1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3980688" y="6204203"/>
            <a:ext cx="1039368" cy="5166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EDBA58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EDBA58"/>
                </a:solidFill>
              </a:rPr>
              <a:t>MURAT</a:t>
            </a:r>
            <a:r>
              <a:rPr spc="-75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26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6740" y="4657344"/>
            <a:ext cx="7970519" cy="1342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6740" y="858011"/>
            <a:ext cx="7970519" cy="1345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58597" y="2673223"/>
            <a:ext cx="8825865" cy="772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962775" algn="l"/>
              </a:tabLst>
            </a:pPr>
            <a:r>
              <a:rPr sz="4900" spc="-10" dirty="0">
                <a:solidFill>
                  <a:srgbClr val="FFFFFF"/>
                </a:solidFill>
                <a:latin typeface="Book Antiqua"/>
                <a:cs typeface="Book Antiqua"/>
              </a:rPr>
              <a:t>Hierarc</a:t>
            </a:r>
            <a:r>
              <a:rPr sz="4900" spc="-20" dirty="0">
                <a:solidFill>
                  <a:srgbClr val="FFFFFF"/>
                </a:solidFill>
                <a:latin typeface="Book Antiqua"/>
                <a:cs typeface="Book Antiqua"/>
              </a:rPr>
              <a:t>h</a:t>
            </a:r>
            <a:r>
              <a:rPr sz="4900" spc="-10" dirty="0">
                <a:solidFill>
                  <a:srgbClr val="FFFFFF"/>
                </a:solidFill>
                <a:latin typeface="Book Antiqua"/>
                <a:cs typeface="Book Antiqua"/>
              </a:rPr>
              <a:t>ica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l</a:t>
            </a:r>
            <a:r>
              <a:rPr sz="4900" spc="3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Structure</a:t>
            </a:r>
            <a:r>
              <a:rPr sz="4900" spc="1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of</a:t>
            </a:r>
            <a:r>
              <a:rPr sz="4900" dirty="0">
                <a:solidFill>
                  <a:srgbClr val="FFFFFF"/>
                </a:solidFill>
                <a:latin typeface="Book Antiqua"/>
                <a:cs typeface="Book Antiqua"/>
              </a:rPr>
              <a:t>	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Words</a:t>
            </a:r>
            <a:endParaRPr sz="49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2603" y="3832097"/>
            <a:ext cx="2019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B7AC9E"/>
                </a:solidFill>
                <a:latin typeface="Book Antiqua"/>
                <a:cs typeface="Book Antiqua"/>
              </a:rPr>
              <a:t>Tree</a:t>
            </a:r>
            <a:r>
              <a:rPr sz="2400" spc="-7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B7AC9E"/>
                </a:solidFill>
                <a:latin typeface="Book Antiqua"/>
                <a:cs typeface="Book Antiqua"/>
              </a:rPr>
              <a:t>Diagrams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7542" y="2223338"/>
            <a:ext cx="7379970" cy="382651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555625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Morphemes are added </a:t>
            </a:r>
            <a:r>
              <a:rPr sz="3600" spc="-10" dirty="0">
                <a:solidFill>
                  <a:srgbClr val="B7AC9E"/>
                </a:solidFill>
                <a:latin typeface="Book Antiqua"/>
                <a:cs typeface="Book Antiqua"/>
              </a:rPr>
              <a:t>in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</a:t>
            </a:r>
            <a:r>
              <a:rPr sz="3600" spc="-6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fixed 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order.</a:t>
            </a:r>
            <a:endParaRPr sz="3600">
              <a:latin typeface="Book Antiqua"/>
              <a:cs typeface="Book Antiqua"/>
            </a:endParaRPr>
          </a:p>
          <a:p>
            <a:pPr marL="241300" marR="227329" indent="-228600">
              <a:lnSpc>
                <a:spcPts val="3890"/>
              </a:lnSpc>
              <a:spcBef>
                <a:spcPts val="308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This order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reflects the hierarchical 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structure of the</a:t>
            </a:r>
            <a:r>
              <a:rPr sz="3600" spc="-1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word.</a:t>
            </a:r>
            <a:endParaRPr sz="36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890"/>
              </a:lnSpc>
              <a:spcBef>
                <a:spcPts val="307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word has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an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internal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structure of  morphemes.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28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717292" y="2898648"/>
            <a:ext cx="4676140" cy="2990215"/>
            <a:chOff x="2717292" y="2898648"/>
            <a:chExt cx="4676140" cy="2990215"/>
          </a:xfrm>
        </p:grpSpPr>
        <p:sp>
          <p:nvSpPr>
            <p:cNvPr id="7" name="object 7"/>
            <p:cNvSpPr/>
            <p:nvPr/>
          </p:nvSpPr>
          <p:spPr>
            <a:xfrm>
              <a:off x="3704844" y="2904744"/>
              <a:ext cx="1853564" cy="573405"/>
            </a:xfrm>
            <a:custGeom>
              <a:avLst/>
              <a:gdLst/>
              <a:ahLst/>
              <a:cxnLst/>
              <a:rect l="l" t="t" r="r" b="b"/>
              <a:pathLst>
                <a:path w="1853564" h="573404">
                  <a:moveTo>
                    <a:pt x="1795906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795906" y="573023"/>
                  </a:lnTo>
                  <a:lnTo>
                    <a:pt x="1818197" y="568521"/>
                  </a:lnTo>
                  <a:lnTo>
                    <a:pt x="1836404" y="556244"/>
                  </a:lnTo>
                  <a:lnTo>
                    <a:pt x="1848681" y="538037"/>
                  </a:lnTo>
                  <a:lnTo>
                    <a:pt x="1853183" y="515746"/>
                  </a:lnTo>
                  <a:lnTo>
                    <a:pt x="1853183" y="57276"/>
                  </a:lnTo>
                  <a:lnTo>
                    <a:pt x="1848681" y="34986"/>
                  </a:lnTo>
                  <a:lnTo>
                    <a:pt x="1836404" y="16779"/>
                  </a:lnTo>
                  <a:lnTo>
                    <a:pt x="1818197" y="4502"/>
                  </a:lnTo>
                  <a:lnTo>
                    <a:pt x="1795906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04844" y="2904744"/>
              <a:ext cx="1853564" cy="573405"/>
            </a:xfrm>
            <a:custGeom>
              <a:avLst/>
              <a:gdLst/>
              <a:ahLst/>
              <a:cxnLst/>
              <a:rect l="l" t="t" r="r" b="b"/>
              <a:pathLst>
                <a:path w="1853564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795906" y="0"/>
                  </a:lnTo>
                  <a:lnTo>
                    <a:pt x="1818197" y="4502"/>
                  </a:lnTo>
                  <a:lnTo>
                    <a:pt x="1836404" y="16779"/>
                  </a:lnTo>
                  <a:lnTo>
                    <a:pt x="1848681" y="34986"/>
                  </a:lnTo>
                  <a:lnTo>
                    <a:pt x="1853183" y="57276"/>
                  </a:lnTo>
                  <a:lnTo>
                    <a:pt x="1853183" y="515746"/>
                  </a:lnTo>
                  <a:lnTo>
                    <a:pt x="1848681" y="538037"/>
                  </a:lnTo>
                  <a:lnTo>
                    <a:pt x="1836404" y="556244"/>
                  </a:lnTo>
                  <a:lnTo>
                    <a:pt x="1818197" y="568521"/>
                  </a:lnTo>
                  <a:lnTo>
                    <a:pt x="1795906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84448" y="3477768"/>
              <a:ext cx="1047750" cy="229235"/>
            </a:xfrm>
            <a:custGeom>
              <a:avLst/>
              <a:gdLst/>
              <a:ahLst/>
              <a:cxnLst/>
              <a:rect l="l" t="t" r="r" b="b"/>
              <a:pathLst>
                <a:path w="1047750" h="229235">
                  <a:moveTo>
                    <a:pt x="1047623" y="0"/>
                  </a:moveTo>
                  <a:lnTo>
                    <a:pt x="1047623" y="114554"/>
                  </a:lnTo>
                  <a:lnTo>
                    <a:pt x="0" y="114554"/>
                  </a:lnTo>
                  <a:lnTo>
                    <a:pt x="0" y="228981"/>
                  </a:lnTo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23388" y="3706368"/>
              <a:ext cx="1720850" cy="573405"/>
            </a:xfrm>
            <a:custGeom>
              <a:avLst/>
              <a:gdLst/>
              <a:ahLst/>
              <a:cxnLst/>
              <a:rect l="l" t="t" r="r" b="b"/>
              <a:pathLst>
                <a:path w="1720850" h="573404">
                  <a:moveTo>
                    <a:pt x="1663319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663319" y="573023"/>
                  </a:lnTo>
                  <a:lnTo>
                    <a:pt x="1685609" y="568521"/>
                  </a:lnTo>
                  <a:lnTo>
                    <a:pt x="1703816" y="556244"/>
                  </a:lnTo>
                  <a:lnTo>
                    <a:pt x="1716093" y="538037"/>
                  </a:lnTo>
                  <a:lnTo>
                    <a:pt x="1720596" y="515746"/>
                  </a:lnTo>
                  <a:lnTo>
                    <a:pt x="1720596" y="57276"/>
                  </a:lnTo>
                  <a:lnTo>
                    <a:pt x="1716093" y="34986"/>
                  </a:lnTo>
                  <a:lnTo>
                    <a:pt x="1703816" y="16779"/>
                  </a:lnTo>
                  <a:lnTo>
                    <a:pt x="1685609" y="4502"/>
                  </a:lnTo>
                  <a:lnTo>
                    <a:pt x="1663319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23388" y="3706368"/>
              <a:ext cx="1720850" cy="573405"/>
            </a:xfrm>
            <a:custGeom>
              <a:avLst/>
              <a:gdLst/>
              <a:ahLst/>
              <a:cxnLst/>
              <a:rect l="l" t="t" r="r" b="b"/>
              <a:pathLst>
                <a:path w="172085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63319" y="0"/>
                  </a:lnTo>
                  <a:lnTo>
                    <a:pt x="1685609" y="4502"/>
                  </a:lnTo>
                  <a:lnTo>
                    <a:pt x="1703816" y="16779"/>
                  </a:lnTo>
                  <a:lnTo>
                    <a:pt x="1716093" y="34986"/>
                  </a:lnTo>
                  <a:lnTo>
                    <a:pt x="1720596" y="57276"/>
                  </a:lnTo>
                  <a:lnTo>
                    <a:pt x="1720596" y="515746"/>
                  </a:lnTo>
                  <a:lnTo>
                    <a:pt x="1716093" y="538037"/>
                  </a:lnTo>
                  <a:lnTo>
                    <a:pt x="1703816" y="556244"/>
                  </a:lnTo>
                  <a:lnTo>
                    <a:pt x="1685609" y="568521"/>
                  </a:lnTo>
                  <a:lnTo>
                    <a:pt x="1663319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31436" y="3477768"/>
              <a:ext cx="989330" cy="229235"/>
            </a:xfrm>
            <a:custGeom>
              <a:avLst/>
              <a:gdLst/>
              <a:ahLst/>
              <a:cxnLst/>
              <a:rect l="l" t="t" r="r" b="b"/>
              <a:pathLst>
                <a:path w="989329" h="229235">
                  <a:moveTo>
                    <a:pt x="0" y="0"/>
                  </a:moveTo>
                  <a:lnTo>
                    <a:pt x="0" y="114554"/>
                  </a:lnTo>
                  <a:lnTo>
                    <a:pt x="989076" y="114554"/>
                  </a:lnTo>
                  <a:lnTo>
                    <a:pt x="989076" y="228981"/>
                  </a:lnTo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701540" y="3706368"/>
              <a:ext cx="1838325" cy="573405"/>
            </a:xfrm>
            <a:custGeom>
              <a:avLst/>
              <a:gdLst/>
              <a:ahLst/>
              <a:cxnLst/>
              <a:rect l="l" t="t" r="r" b="b"/>
              <a:pathLst>
                <a:path w="1838325" h="573404">
                  <a:moveTo>
                    <a:pt x="1780667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780667" y="573023"/>
                  </a:lnTo>
                  <a:lnTo>
                    <a:pt x="1802957" y="568521"/>
                  </a:lnTo>
                  <a:lnTo>
                    <a:pt x="1821164" y="556244"/>
                  </a:lnTo>
                  <a:lnTo>
                    <a:pt x="1833441" y="538037"/>
                  </a:lnTo>
                  <a:lnTo>
                    <a:pt x="1837943" y="515746"/>
                  </a:lnTo>
                  <a:lnTo>
                    <a:pt x="1837943" y="57276"/>
                  </a:lnTo>
                  <a:lnTo>
                    <a:pt x="1833441" y="34986"/>
                  </a:lnTo>
                  <a:lnTo>
                    <a:pt x="1821164" y="16779"/>
                  </a:lnTo>
                  <a:lnTo>
                    <a:pt x="1802957" y="4502"/>
                  </a:lnTo>
                  <a:lnTo>
                    <a:pt x="1780667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701540" y="3706368"/>
              <a:ext cx="1838325" cy="573405"/>
            </a:xfrm>
            <a:custGeom>
              <a:avLst/>
              <a:gdLst/>
              <a:ahLst/>
              <a:cxnLst/>
              <a:rect l="l" t="t" r="r" b="b"/>
              <a:pathLst>
                <a:path w="1838325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780667" y="0"/>
                  </a:lnTo>
                  <a:lnTo>
                    <a:pt x="1802957" y="4502"/>
                  </a:lnTo>
                  <a:lnTo>
                    <a:pt x="1821164" y="16779"/>
                  </a:lnTo>
                  <a:lnTo>
                    <a:pt x="1833441" y="34986"/>
                  </a:lnTo>
                  <a:lnTo>
                    <a:pt x="1837943" y="57276"/>
                  </a:lnTo>
                  <a:lnTo>
                    <a:pt x="1837943" y="515746"/>
                  </a:lnTo>
                  <a:lnTo>
                    <a:pt x="1833441" y="538037"/>
                  </a:lnTo>
                  <a:lnTo>
                    <a:pt x="1821164" y="556244"/>
                  </a:lnTo>
                  <a:lnTo>
                    <a:pt x="1802957" y="568521"/>
                  </a:lnTo>
                  <a:lnTo>
                    <a:pt x="1780667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689348" y="4279392"/>
              <a:ext cx="931544" cy="229235"/>
            </a:xfrm>
            <a:custGeom>
              <a:avLst/>
              <a:gdLst/>
              <a:ahLst/>
              <a:cxnLst/>
              <a:rect l="l" t="t" r="r" b="b"/>
              <a:pathLst>
                <a:path w="931545" h="229235">
                  <a:moveTo>
                    <a:pt x="931544" y="0"/>
                  </a:moveTo>
                  <a:lnTo>
                    <a:pt x="931544" y="114553"/>
                  </a:lnTo>
                  <a:lnTo>
                    <a:pt x="0" y="114553"/>
                  </a:lnTo>
                  <a:lnTo>
                    <a:pt x="0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55720" y="4507992"/>
              <a:ext cx="1667510" cy="573405"/>
            </a:xfrm>
            <a:custGeom>
              <a:avLst/>
              <a:gdLst/>
              <a:ahLst/>
              <a:cxnLst/>
              <a:rect l="l" t="t" r="r" b="b"/>
              <a:pathLst>
                <a:path w="1667510" h="573404">
                  <a:moveTo>
                    <a:pt x="1609978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609978" y="573023"/>
                  </a:lnTo>
                  <a:lnTo>
                    <a:pt x="1632269" y="568521"/>
                  </a:lnTo>
                  <a:lnTo>
                    <a:pt x="1650476" y="556244"/>
                  </a:lnTo>
                  <a:lnTo>
                    <a:pt x="1662753" y="538037"/>
                  </a:lnTo>
                  <a:lnTo>
                    <a:pt x="1667255" y="515746"/>
                  </a:lnTo>
                  <a:lnTo>
                    <a:pt x="1667255" y="57276"/>
                  </a:lnTo>
                  <a:lnTo>
                    <a:pt x="1662753" y="34986"/>
                  </a:lnTo>
                  <a:lnTo>
                    <a:pt x="1650476" y="16779"/>
                  </a:lnTo>
                  <a:lnTo>
                    <a:pt x="1632269" y="4502"/>
                  </a:lnTo>
                  <a:lnTo>
                    <a:pt x="1609978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55720" y="4507992"/>
              <a:ext cx="1667510" cy="573405"/>
            </a:xfrm>
            <a:custGeom>
              <a:avLst/>
              <a:gdLst/>
              <a:ahLst/>
              <a:cxnLst/>
              <a:rect l="l" t="t" r="r" b="b"/>
              <a:pathLst>
                <a:path w="166751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09978" y="0"/>
                  </a:lnTo>
                  <a:lnTo>
                    <a:pt x="1632269" y="4502"/>
                  </a:lnTo>
                  <a:lnTo>
                    <a:pt x="1650476" y="16779"/>
                  </a:lnTo>
                  <a:lnTo>
                    <a:pt x="1662753" y="34986"/>
                  </a:lnTo>
                  <a:lnTo>
                    <a:pt x="1667255" y="57276"/>
                  </a:lnTo>
                  <a:lnTo>
                    <a:pt x="1667255" y="515746"/>
                  </a:lnTo>
                  <a:lnTo>
                    <a:pt x="1662753" y="538037"/>
                  </a:lnTo>
                  <a:lnTo>
                    <a:pt x="1650476" y="556244"/>
                  </a:lnTo>
                  <a:lnTo>
                    <a:pt x="1632269" y="568521"/>
                  </a:lnTo>
                  <a:lnTo>
                    <a:pt x="1609978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89348" y="5081016"/>
              <a:ext cx="0" cy="229235"/>
            </a:xfrm>
            <a:custGeom>
              <a:avLst/>
              <a:gdLst/>
              <a:ahLst/>
              <a:cxnLst/>
              <a:rect l="l" t="t" r="r" b="b"/>
              <a:pathLst>
                <a:path h="229235">
                  <a:moveTo>
                    <a:pt x="0" y="0"/>
                  </a:moveTo>
                  <a:lnTo>
                    <a:pt x="0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828288" y="5309616"/>
              <a:ext cx="1722120" cy="573405"/>
            </a:xfrm>
            <a:custGeom>
              <a:avLst/>
              <a:gdLst/>
              <a:ahLst/>
              <a:cxnLst/>
              <a:rect l="l" t="t" r="r" b="b"/>
              <a:pathLst>
                <a:path w="1722120" h="573404">
                  <a:moveTo>
                    <a:pt x="1664842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7"/>
                  </a:lnTo>
                  <a:lnTo>
                    <a:pt x="0" y="515721"/>
                  </a:lnTo>
                  <a:lnTo>
                    <a:pt x="4502" y="538026"/>
                  </a:lnTo>
                  <a:lnTo>
                    <a:pt x="16779" y="556240"/>
                  </a:lnTo>
                  <a:lnTo>
                    <a:pt x="34986" y="568521"/>
                  </a:lnTo>
                  <a:lnTo>
                    <a:pt x="57276" y="573024"/>
                  </a:lnTo>
                  <a:lnTo>
                    <a:pt x="1664842" y="573024"/>
                  </a:lnTo>
                  <a:lnTo>
                    <a:pt x="1687133" y="568521"/>
                  </a:lnTo>
                  <a:lnTo>
                    <a:pt x="1705340" y="556240"/>
                  </a:lnTo>
                  <a:lnTo>
                    <a:pt x="1717617" y="538026"/>
                  </a:lnTo>
                  <a:lnTo>
                    <a:pt x="1722120" y="515721"/>
                  </a:lnTo>
                  <a:lnTo>
                    <a:pt x="1722120" y="57277"/>
                  </a:lnTo>
                  <a:lnTo>
                    <a:pt x="1717617" y="34986"/>
                  </a:lnTo>
                  <a:lnTo>
                    <a:pt x="1705340" y="16779"/>
                  </a:lnTo>
                  <a:lnTo>
                    <a:pt x="1687133" y="4502"/>
                  </a:lnTo>
                  <a:lnTo>
                    <a:pt x="1664842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28288" y="5309616"/>
              <a:ext cx="1722120" cy="573405"/>
            </a:xfrm>
            <a:custGeom>
              <a:avLst/>
              <a:gdLst/>
              <a:ahLst/>
              <a:cxnLst/>
              <a:rect l="l" t="t" r="r" b="b"/>
              <a:pathLst>
                <a:path w="1722120" h="573404">
                  <a:moveTo>
                    <a:pt x="0" y="57277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64842" y="0"/>
                  </a:lnTo>
                  <a:lnTo>
                    <a:pt x="1687133" y="4502"/>
                  </a:lnTo>
                  <a:lnTo>
                    <a:pt x="1705340" y="16779"/>
                  </a:lnTo>
                  <a:lnTo>
                    <a:pt x="1717617" y="34986"/>
                  </a:lnTo>
                  <a:lnTo>
                    <a:pt x="1722120" y="57277"/>
                  </a:lnTo>
                  <a:lnTo>
                    <a:pt x="1722120" y="515721"/>
                  </a:lnTo>
                  <a:lnTo>
                    <a:pt x="1717617" y="538026"/>
                  </a:lnTo>
                  <a:lnTo>
                    <a:pt x="1705340" y="556240"/>
                  </a:lnTo>
                  <a:lnTo>
                    <a:pt x="1687133" y="568521"/>
                  </a:lnTo>
                  <a:lnTo>
                    <a:pt x="1664842" y="573024"/>
                  </a:lnTo>
                  <a:lnTo>
                    <a:pt x="57276" y="573024"/>
                  </a:lnTo>
                  <a:lnTo>
                    <a:pt x="34986" y="568521"/>
                  </a:lnTo>
                  <a:lnTo>
                    <a:pt x="16779" y="556240"/>
                  </a:lnTo>
                  <a:lnTo>
                    <a:pt x="4502" y="538026"/>
                  </a:lnTo>
                  <a:lnTo>
                    <a:pt x="0" y="515721"/>
                  </a:lnTo>
                  <a:lnTo>
                    <a:pt x="0" y="57277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620512" y="4279392"/>
              <a:ext cx="963294" cy="229235"/>
            </a:xfrm>
            <a:custGeom>
              <a:avLst/>
              <a:gdLst/>
              <a:ahLst/>
              <a:cxnLst/>
              <a:rect l="l" t="t" r="r" b="b"/>
              <a:pathLst>
                <a:path w="963295" h="229235">
                  <a:moveTo>
                    <a:pt x="0" y="0"/>
                  </a:moveTo>
                  <a:lnTo>
                    <a:pt x="0" y="114553"/>
                  </a:lnTo>
                  <a:lnTo>
                    <a:pt x="962787" y="114553"/>
                  </a:lnTo>
                  <a:lnTo>
                    <a:pt x="962787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80532" y="4507992"/>
              <a:ext cx="1606550" cy="573405"/>
            </a:xfrm>
            <a:custGeom>
              <a:avLst/>
              <a:gdLst/>
              <a:ahLst/>
              <a:cxnLst/>
              <a:rect l="l" t="t" r="r" b="b"/>
              <a:pathLst>
                <a:path w="1606550" h="573404">
                  <a:moveTo>
                    <a:pt x="1549018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549018" y="573023"/>
                  </a:lnTo>
                  <a:lnTo>
                    <a:pt x="1571309" y="568521"/>
                  </a:lnTo>
                  <a:lnTo>
                    <a:pt x="1589516" y="556244"/>
                  </a:lnTo>
                  <a:lnTo>
                    <a:pt x="1601793" y="538037"/>
                  </a:lnTo>
                  <a:lnTo>
                    <a:pt x="1606295" y="515746"/>
                  </a:lnTo>
                  <a:lnTo>
                    <a:pt x="1606295" y="57276"/>
                  </a:lnTo>
                  <a:lnTo>
                    <a:pt x="1601793" y="34986"/>
                  </a:lnTo>
                  <a:lnTo>
                    <a:pt x="1589516" y="16779"/>
                  </a:lnTo>
                  <a:lnTo>
                    <a:pt x="1571309" y="4502"/>
                  </a:lnTo>
                  <a:lnTo>
                    <a:pt x="1549018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780532" y="4507992"/>
              <a:ext cx="1606550" cy="573405"/>
            </a:xfrm>
            <a:custGeom>
              <a:avLst/>
              <a:gdLst/>
              <a:ahLst/>
              <a:cxnLst/>
              <a:rect l="l" t="t" r="r" b="b"/>
              <a:pathLst>
                <a:path w="160655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549018" y="0"/>
                  </a:lnTo>
                  <a:lnTo>
                    <a:pt x="1571309" y="4502"/>
                  </a:lnTo>
                  <a:lnTo>
                    <a:pt x="1589516" y="16779"/>
                  </a:lnTo>
                  <a:lnTo>
                    <a:pt x="1601793" y="34986"/>
                  </a:lnTo>
                  <a:lnTo>
                    <a:pt x="1606295" y="57276"/>
                  </a:lnTo>
                  <a:lnTo>
                    <a:pt x="1606295" y="515746"/>
                  </a:lnTo>
                  <a:lnTo>
                    <a:pt x="1601793" y="538037"/>
                  </a:lnTo>
                  <a:lnTo>
                    <a:pt x="1589516" y="556244"/>
                  </a:lnTo>
                  <a:lnTo>
                    <a:pt x="1571309" y="568521"/>
                  </a:lnTo>
                  <a:lnTo>
                    <a:pt x="1549018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07542" y="2030550"/>
            <a:ext cx="7341870" cy="3750945"/>
          </a:xfrm>
          <a:prstGeom prst="rect">
            <a:avLst/>
          </a:prstGeom>
        </p:spPr>
        <p:txBody>
          <a:bodyPr vert="horz" wrap="square" lIns="0" tIns="20701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630"/>
              </a:spcBef>
              <a:buFont typeface="Arial"/>
              <a:buChar char="•"/>
              <a:tabLst>
                <a:tab pos="241300" algn="l"/>
                <a:tab pos="1028700" algn="l"/>
                <a:tab pos="4102100" algn="l"/>
                <a:tab pos="4773930" algn="l"/>
              </a:tabLst>
            </a:pP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e.g.	</a:t>
            </a:r>
            <a:r>
              <a:rPr sz="3200" spc="-5" dirty="0">
                <a:solidFill>
                  <a:srgbClr val="B7AC9E"/>
                </a:solidFill>
                <a:latin typeface="Book Antiqua"/>
                <a:cs typeface="Book Antiqua"/>
              </a:rPr>
              <a:t>un+system+atic	</a:t>
            </a:r>
            <a:r>
              <a:rPr sz="3600" b="1" dirty="0">
                <a:solidFill>
                  <a:srgbClr val="EDBA58"/>
                </a:solidFill>
                <a:latin typeface="Book Antiqua"/>
                <a:cs typeface="Book Antiqua"/>
              </a:rPr>
              <a:t>→	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3</a:t>
            </a:r>
            <a:r>
              <a:rPr sz="3200" spc="-5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morphemes.</a:t>
            </a:r>
            <a:endParaRPr sz="3200">
              <a:latin typeface="Book Antiqua"/>
              <a:cs typeface="Book Antiqua"/>
            </a:endParaRPr>
          </a:p>
          <a:p>
            <a:pPr marL="3255010">
              <a:lnSpc>
                <a:spcPct val="100000"/>
              </a:lnSpc>
              <a:spcBef>
                <a:spcPts val="118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Adjective</a:t>
            </a:r>
            <a:endParaRPr sz="2800">
              <a:latin typeface="Calibri"/>
              <a:cs typeface="Calibri"/>
            </a:endParaRPr>
          </a:p>
          <a:p>
            <a:pPr marL="3481704" marR="1196975" indent="-791845">
              <a:lnSpc>
                <a:spcPts val="6310"/>
              </a:lnSpc>
              <a:spcBef>
                <a:spcPts val="705"/>
              </a:spcBef>
              <a:tabLst>
                <a:tab pos="4244975" algn="l"/>
                <a:tab pos="551307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un		Adjective  Noun	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atic  </a:t>
            </a:r>
            <a:r>
              <a:rPr sz="2800" spc="-30" dirty="0">
                <a:solidFill>
                  <a:srgbClr val="FFFFFF"/>
                </a:solidFill>
                <a:latin typeface="Calibri"/>
                <a:cs typeface="Calibri"/>
              </a:rPr>
              <a:t>system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29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09191" y="606628"/>
            <a:ext cx="63284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Rules of Word</a:t>
            </a:r>
            <a:r>
              <a:rPr spc="-70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7542" y="2238578"/>
            <a:ext cx="3150235" cy="143319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41300" marR="298450" indent="-228600">
              <a:lnSpc>
                <a:spcPts val="3240"/>
              </a:lnSpc>
              <a:spcBef>
                <a:spcPts val="509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Adjective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+</a:t>
            </a:r>
            <a:r>
              <a:rPr sz="3000" b="1" spc="-2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-ify 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adjective’</a:t>
            </a:r>
            <a:endParaRPr sz="30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Verb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+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-cation</a:t>
            </a:r>
            <a:r>
              <a:rPr sz="3000" spc="12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4403597"/>
            <a:ext cx="61150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e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.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g.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21916" y="4323195"/>
            <a:ext cx="1953260" cy="16395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29005">
              <a:lnSpc>
                <a:spcPct val="117700"/>
              </a:lnSpc>
              <a:spcBef>
                <a:spcPts val="95"/>
              </a:spcBef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ugly  ugl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i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fy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ug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l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ifica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t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ion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65752" y="2238578"/>
            <a:ext cx="3521075" cy="3724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Verb </a:t>
            </a:r>
            <a:r>
              <a:rPr sz="3000" spc="-10" dirty="0">
                <a:solidFill>
                  <a:srgbClr val="B7AC9E"/>
                </a:solidFill>
                <a:latin typeface="Book Antiqua"/>
                <a:cs typeface="Book Antiqua"/>
              </a:rPr>
              <a:t>‘to</a:t>
            </a:r>
            <a:r>
              <a:rPr sz="3000" spc="-4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make</a:t>
            </a:r>
            <a:endParaRPr sz="30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3450">
              <a:latin typeface="Book Antiqua"/>
              <a:cs typeface="Book Antiqua"/>
            </a:endParaRPr>
          </a:p>
          <a:p>
            <a:pPr marL="12700" marR="5080">
              <a:lnSpc>
                <a:spcPts val="3240"/>
              </a:lnSpc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Noun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‘the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process</a:t>
            </a:r>
            <a:r>
              <a:rPr sz="3000" spc="-8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of  making</a:t>
            </a:r>
            <a:r>
              <a:rPr sz="3000" spc="-2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Adjective’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268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adjective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</a:t>
            </a:r>
            <a:r>
              <a:rPr sz="3000" b="1" spc="-5" dirty="0">
                <a:solidFill>
                  <a:srgbClr val="A47C3D"/>
                </a:solidFill>
                <a:latin typeface="Book Antiqua"/>
                <a:cs typeface="Book Antiqua"/>
              </a:rPr>
              <a:t>verb</a:t>
            </a:r>
            <a:endParaRPr sz="3000">
              <a:latin typeface="Book Antiqua"/>
              <a:cs typeface="Book Antiqua"/>
            </a:endParaRPr>
          </a:p>
          <a:p>
            <a:pPr marL="106680">
              <a:lnSpc>
                <a:spcPct val="100000"/>
              </a:lnSpc>
              <a:spcBef>
                <a:spcPts val="64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noun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09482" y="6436991"/>
            <a:ext cx="1530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B7AC9E"/>
                </a:solidFill>
                <a:latin typeface="Book Antiqua"/>
                <a:cs typeface="Book Antiqua"/>
              </a:rPr>
              <a:t>3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623817" y="2054098"/>
            <a:ext cx="2193925" cy="491490"/>
            <a:chOff x="3623817" y="2054098"/>
            <a:chExt cx="2193925" cy="491490"/>
          </a:xfrm>
        </p:grpSpPr>
        <p:sp>
          <p:nvSpPr>
            <p:cNvPr id="7" name="object 7"/>
            <p:cNvSpPr/>
            <p:nvPr/>
          </p:nvSpPr>
          <p:spPr>
            <a:xfrm>
              <a:off x="3630167" y="2060448"/>
              <a:ext cx="2181225" cy="478790"/>
            </a:xfrm>
            <a:custGeom>
              <a:avLst/>
              <a:gdLst/>
              <a:ahLst/>
              <a:cxnLst/>
              <a:rect l="l" t="t" r="r" b="b"/>
              <a:pathLst>
                <a:path w="2181225" h="478789">
                  <a:moveTo>
                    <a:pt x="2132965" y="0"/>
                  </a:moveTo>
                  <a:lnTo>
                    <a:pt x="47879" y="0"/>
                  </a:lnTo>
                  <a:lnTo>
                    <a:pt x="29253" y="3766"/>
                  </a:lnTo>
                  <a:lnTo>
                    <a:pt x="14033" y="14033"/>
                  </a:lnTo>
                  <a:lnTo>
                    <a:pt x="3766" y="29253"/>
                  </a:lnTo>
                  <a:lnTo>
                    <a:pt x="0" y="47878"/>
                  </a:lnTo>
                  <a:lnTo>
                    <a:pt x="0" y="430656"/>
                  </a:lnTo>
                  <a:lnTo>
                    <a:pt x="3766" y="449282"/>
                  </a:lnTo>
                  <a:lnTo>
                    <a:pt x="14033" y="464502"/>
                  </a:lnTo>
                  <a:lnTo>
                    <a:pt x="29253" y="474769"/>
                  </a:lnTo>
                  <a:lnTo>
                    <a:pt x="47879" y="478536"/>
                  </a:lnTo>
                  <a:lnTo>
                    <a:pt x="2132965" y="478536"/>
                  </a:lnTo>
                  <a:lnTo>
                    <a:pt x="2151590" y="474769"/>
                  </a:lnTo>
                  <a:lnTo>
                    <a:pt x="2166810" y="464502"/>
                  </a:lnTo>
                  <a:lnTo>
                    <a:pt x="2177077" y="449282"/>
                  </a:lnTo>
                  <a:lnTo>
                    <a:pt x="2180844" y="430656"/>
                  </a:lnTo>
                  <a:lnTo>
                    <a:pt x="2180844" y="47878"/>
                  </a:lnTo>
                  <a:lnTo>
                    <a:pt x="2177077" y="29253"/>
                  </a:lnTo>
                  <a:lnTo>
                    <a:pt x="2166810" y="14033"/>
                  </a:lnTo>
                  <a:lnTo>
                    <a:pt x="2151590" y="3766"/>
                  </a:lnTo>
                  <a:lnTo>
                    <a:pt x="2132965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30167" y="2060448"/>
              <a:ext cx="2181225" cy="478790"/>
            </a:xfrm>
            <a:custGeom>
              <a:avLst/>
              <a:gdLst/>
              <a:ahLst/>
              <a:cxnLst/>
              <a:rect l="l" t="t" r="r" b="b"/>
              <a:pathLst>
                <a:path w="2181225" h="478789">
                  <a:moveTo>
                    <a:pt x="0" y="47878"/>
                  </a:moveTo>
                  <a:lnTo>
                    <a:pt x="3766" y="29253"/>
                  </a:lnTo>
                  <a:lnTo>
                    <a:pt x="14033" y="14033"/>
                  </a:lnTo>
                  <a:lnTo>
                    <a:pt x="29253" y="3766"/>
                  </a:lnTo>
                  <a:lnTo>
                    <a:pt x="47879" y="0"/>
                  </a:lnTo>
                  <a:lnTo>
                    <a:pt x="2132965" y="0"/>
                  </a:lnTo>
                  <a:lnTo>
                    <a:pt x="2151590" y="3766"/>
                  </a:lnTo>
                  <a:lnTo>
                    <a:pt x="2166810" y="14033"/>
                  </a:lnTo>
                  <a:lnTo>
                    <a:pt x="2177077" y="29253"/>
                  </a:lnTo>
                  <a:lnTo>
                    <a:pt x="2180844" y="47878"/>
                  </a:lnTo>
                  <a:lnTo>
                    <a:pt x="2180844" y="430656"/>
                  </a:lnTo>
                  <a:lnTo>
                    <a:pt x="2177077" y="449282"/>
                  </a:lnTo>
                  <a:lnTo>
                    <a:pt x="2166810" y="464502"/>
                  </a:lnTo>
                  <a:lnTo>
                    <a:pt x="2151590" y="474769"/>
                  </a:lnTo>
                  <a:lnTo>
                    <a:pt x="2132965" y="478536"/>
                  </a:lnTo>
                  <a:lnTo>
                    <a:pt x="47879" y="478536"/>
                  </a:lnTo>
                  <a:lnTo>
                    <a:pt x="29253" y="474769"/>
                  </a:lnTo>
                  <a:lnTo>
                    <a:pt x="14033" y="464502"/>
                  </a:lnTo>
                  <a:lnTo>
                    <a:pt x="3766" y="449282"/>
                  </a:lnTo>
                  <a:lnTo>
                    <a:pt x="0" y="430656"/>
                  </a:lnTo>
                  <a:lnTo>
                    <a:pt x="0" y="47878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190746" y="2032761"/>
            <a:ext cx="1062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erb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866645" y="2532633"/>
            <a:ext cx="2860040" cy="686435"/>
            <a:chOff x="1866645" y="2532633"/>
            <a:chExt cx="2860040" cy="686435"/>
          </a:xfrm>
        </p:grpSpPr>
        <p:sp>
          <p:nvSpPr>
            <p:cNvPr id="11" name="object 11"/>
            <p:cNvSpPr/>
            <p:nvPr/>
          </p:nvSpPr>
          <p:spPr>
            <a:xfrm>
              <a:off x="2970275" y="2538983"/>
              <a:ext cx="1750060" cy="197485"/>
            </a:xfrm>
            <a:custGeom>
              <a:avLst/>
              <a:gdLst/>
              <a:ahLst/>
              <a:cxnLst/>
              <a:rect l="l" t="t" r="r" b="b"/>
              <a:pathLst>
                <a:path w="1750060" h="197485">
                  <a:moveTo>
                    <a:pt x="1749678" y="0"/>
                  </a:moveTo>
                  <a:lnTo>
                    <a:pt x="1749678" y="98551"/>
                  </a:lnTo>
                  <a:lnTo>
                    <a:pt x="0" y="98551"/>
                  </a:lnTo>
                  <a:lnTo>
                    <a:pt x="0" y="197103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72995" y="2735579"/>
              <a:ext cx="2194560" cy="477520"/>
            </a:xfrm>
            <a:custGeom>
              <a:avLst/>
              <a:gdLst/>
              <a:ahLst/>
              <a:cxnLst/>
              <a:rect l="l" t="t" r="r" b="b"/>
              <a:pathLst>
                <a:path w="2194560" h="477519">
                  <a:moveTo>
                    <a:pt x="2146808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69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260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2" y="477012"/>
                  </a:lnTo>
                  <a:lnTo>
                    <a:pt x="2146808" y="477012"/>
                  </a:lnTo>
                  <a:lnTo>
                    <a:pt x="2165413" y="473265"/>
                  </a:lnTo>
                  <a:lnTo>
                    <a:pt x="2180589" y="463041"/>
                  </a:lnTo>
                  <a:lnTo>
                    <a:pt x="2190813" y="447865"/>
                  </a:lnTo>
                  <a:lnTo>
                    <a:pt x="2194560" y="429260"/>
                  </a:lnTo>
                  <a:lnTo>
                    <a:pt x="2194560" y="47752"/>
                  </a:lnTo>
                  <a:lnTo>
                    <a:pt x="2190813" y="29146"/>
                  </a:lnTo>
                  <a:lnTo>
                    <a:pt x="2180590" y="13970"/>
                  </a:lnTo>
                  <a:lnTo>
                    <a:pt x="2165413" y="3746"/>
                  </a:lnTo>
                  <a:lnTo>
                    <a:pt x="2146808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72995" y="2735579"/>
              <a:ext cx="2194560" cy="477520"/>
            </a:xfrm>
            <a:custGeom>
              <a:avLst/>
              <a:gdLst/>
              <a:ahLst/>
              <a:cxnLst/>
              <a:rect l="l" t="t" r="r" b="b"/>
              <a:pathLst>
                <a:path w="2194560" h="477519">
                  <a:moveTo>
                    <a:pt x="0" y="47752"/>
                  </a:moveTo>
                  <a:lnTo>
                    <a:pt x="3746" y="29146"/>
                  </a:lnTo>
                  <a:lnTo>
                    <a:pt x="13969" y="13970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2146808" y="0"/>
                  </a:lnTo>
                  <a:lnTo>
                    <a:pt x="2165413" y="3746"/>
                  </a:lnTo>
                  <a:lnTo>
                    <a:pt x="2180590" y="13970"/>
                  </a:lnTo>
                  <a:lnTo>
                    <a:pt x="2190813" y="29146"/>
                  </a:lnTo>
                  <a:lnTo>
                    <a:pt x="2194560" y="47752"/>
                  </a:lnTo>
                  <a:lnTo>
                    <a:pt x="2194560" y="429260"/>
                  </a:lnTo>
                  <a:lnTo>
                    <a:pt x="2190813" y="447865"/>
                  </a:lnTo>
                  <a:lnTo>
                    <a:pt x="2180589" y="463041"/>
                  </a:lnTo>
                  <a:lnTo>
                    <a:pt x="2165413" y="473265"/>
                  </a:lnTo>
                  <a:lnTo>
                    <a:pt x="2146808" y="477012"/>
                  </a:lnTo>
                  <a:lnTo>
                    <a:pt x="47752" y="477012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6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288285" y="2707639"/>
            <a:ext cx="1364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</a:t>
            </a:r>
            <a:r>
              <a:rPr sz="2800" spc="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ti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339341" y="3206242"/>
            <a:ext cx="2159000" cy="677545"/>
            <a:chOff x="1339341" y="3206242"/>
            <a:chExt cx="2159000" cy="677545"/>
          </a:xfrm>
        </p:grpSpPr>
        <p:sp>
          <p:nvSpPr>
            <p:cNvPr id="16" name="object 16"/>
            <p:cNvSpPr/>
            <p:nvPr/>
          </p:nvSpPr>
          <p:spPr>
            <a:xfrm>
              <a:off x="2418588" y="3212592"/>
              <a:ext cx="552450" cy="186690"/>
            </a:xfrm>
            <a:custGeom>
              <a:avLst/>
              <a:gdLst/>
              <a:ahLst/>
              <a:cxnLst/>
              <a:rect l="l" t="t" r="r" b="b"/>
              <a:pathLst>
                <a:path w="552450" h="186689">
                  <a:moveTo>
                    <a:pt x="552195" y="0"/>
                  </a:moveTo>
                  <a:lnTo>
                    <a:pt x="552195" y="93218"/>
                  </a:lnTo>
                  <a:lnTo>
                    <a:pt x="0" y="93218"/>
                  </a:lnTo>
                  <a:lnTo>
                    <a:pt x="0" y="18630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45691" y="3400044"/>
              <a:ext cx="2146300" cy="477520"/>
            </a:xfrm>
            <a:custGeom>
              <a:avLst/>
              <a:gdLst/>
              <a:ahLst/>
              <a:cxnLst/>
              <a:rect l="l" t="t" r="r" b="b"/>
              <a:pathLst>
                <a:path w="2146300" h="477520">
                  <a:moveTo>
                    <a:pt x="2098040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69" y="463041"/>
                  </a:lnTo>
                  <a:lnTo>
                    <a:pt x="29146" y="473265"/>
                  </a:lnTo>
                  <a:lnTo>
                    <a:pt x="47752" y="477011"/>
                  </a:lnTo>
                  <a:lnTo>
                    <a:pt x="2098040" y="477011"/>
                  </a:lnTo>
                  <a:lnTo>
                    <a:pt x="2116645" y="473265"/>
                  </a:lnTo>
                  <a:lnTo>
                    <a:pt x="2131822" y="463041"/>
                  </a:lnTo>
                  <a:lnTo>
                    <a:pt x="2142045" y="447865"/>
                  </a:lnTo>
                  <a:lnTo>
                    <a:pt x="2145792" y="429259"/>
                  </a:lnTo>
                  <a:lnTo>
                    <a:pt x="2145792" y="47751"/>
                  </a:lnTo>
                  <a:lnTo>
                    <a:pt x="2142045" y="29146"/>
                  </a:lnTo>
                  <a:lnTo>
                    <a:pt x="2131822" y="13970"/>
                  </a:lnTo>
                  <a:lnTo>
                    <a:pt x="2116645" y="3746"/>
                  </a:lnTo>
                  <a:lnTo>
                    <a:pt x="2098040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45691" y="3400044"/>
              <a:ext cx="2146300" cy="477520"/>
            </a:xfrm>
            <a:custGeom>
              <a:avLst/>
              <a:gdLst/>
              <a:ahLst/>
              <a:cxnLst/>
              <a:rect l="l" t="t" r="r" b="b"/>
              <a:pathLst>
                <a:path w="2146300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2098040" y="0"/>
                  </a:lnTo>
                  <a:lnTo>
                    <a:pt x="2116645" y="3746"/>
                  </a:lnTo>
                  <a:lnTo>
                    <a:pt x="2131822" y="13970"/>
                  </a:lnTo>
                  <a:lnTo>
                    <a:pt x="2142045" y="29146"/>
                  </a:lnTo>
                  <a:lnTo>
                    <a:pt x="2145792" y="47751"/>
                  </a:lnTo>
                  <a:lnTo>
                    <a:pt x="2145792" y="429259"/>
                  </a:lnTo>
                  <a:lnTo>
                    <a:pt x="2142045" y="447865"/>
                  </a:lnTo>
                  <a:lnTo>
                    <a:pt x="2131822" y="463041"/>
                  </a:lnTo>
                  <a:lnTo>
                    <a:pt x="2116645" y="473265"/>
                  </a:lnTo>
                  <a:lnTo>
                    <a:pt x="2098040" y="477011"/>
                  </a:lnTo>
                  <a:lnTo>
                    <a:pt x="47752" y="477011"/>
                  </a:lnTo>
                  <a:lnTo>
                    <a:pt x="29146" y="473265"/>
                  </a:lnTo>
                  <a:lnTo>
                    <a:pt x="13969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737105" y="3371163"/>
            <a:ext cx="1364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Adjective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77926" y="3870705"/>
            <a:ext cx="1817370" cy="690880"/>
            <a:chOff x="677926" y="3870705"/>
            <a:chExt cx="1817370" cy="690880"/>
          </a:xfrm>
        </p:grpSpPr>
        <p:sp>
          <p:nvSpPr>
            <p:cNvPr id="21" name="object 21"/>
            <p:cNvSpPr/>
            <p:nvPr/>
          </p:nvSpPr>
          <p:spPr>
            <a:xfrm>
              <a:off x="1586484" y="3877055"/>
              <a:ext cx="832485" cy="200660"/>
            </a:xfrm>
            <a:custGeom>
              <a:avLst/>
              <a:gdLst/>
              <a:ahLst/>
              <a:cxnLst/>
              <a:rect l="l" t="t" r="r" b="b"/>
              <a:pathLst>
                <a:path w="832485" h="200660">
                  <a:moveTo>
                    <a:pt x="832230" y="0"/>
                  </a:moveTo>
                  <a:lnTo>
                    <a:pt x="832230" y="100076"/>
                  </a:lnTo>
                  <a:lnTo>
                    <a:pt x="0" y="100076"/>
                  </a:lnTo>
                  <a:lnTo>
                    <a:pt x="0" y="20027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4276" y="4076699"/>
              <a:ext cx="1804670" cy="478790"/>
            </a:xfrm>
            <a:custGeom>
              <a:avLst/>
              <a:gdLst/>
              <a:ahLst/>
              <a:cxnLst/>
              <a:rect l="l" t="t" r="r" b="b"/>
              <a:pathLst>
                <a:path w="1804670" h="478789">
                  <a:moveTo>
                    <a:pt x="1756537" y="0"/>
                  </a:moveTo>
                  <a:lnTo>
                    <a:pt x="47853" y="0"/>
                  </a:lnTo>
                  <a:lnTo>
                    <a:pt x="29226" y="3766"/>
                  </a:lnTo>
                  <a:lnTo>
                    <a:pt x="14016" y="14033"/>
                  </a:lnTo>
                  <a:lnTo>
                    <a:pt x="3760" y="29253"/>
                  </a:lnTo>
                  <a:lnTo>
                    <a:pt x="0" y="47879"/>
                  </a:lnTo>
                  <a:lnTo>
                    <a:pt x="0" y="430656"/>
                  </a:lnTo>
                  <a:lnTo>
                    <a:pt x="3760" y="449282"/>
                  </a:lnTo>
                  <a:lnTo>
                    <a:pt x="14016" y="464502"/>
                  </a:lnTo>
                  <a:lnTo>
                    <a:pt x="29226" y="474769"/>
                  </a:lnTo>
                  <a:lnTo>
                    <a:pt x="47853" y="478536"/>
                  </a:lnTo>
                  <a:lnTo>
                    <a:pt x="1756537" y="478536"/>
                  </a:lnTo>
                  <a:lnTo>
                    <a:pt x="1775162" y="474769"/>
                  </a:lnTo>
                  <a:lnTo>
                    <a:pt x="1790382" y="464502"/>
                  </a:lnTo>
                  <a:lnTo>
                    <a:pt x="1800649" y="449282"/>
                  </a:lnTo>
                  <a:lnTo>
                    <a:pt x="1804416" y="430656"/>
                  </a:lnTo>
                  <a:lnTo>
                    <a:pt x="1804416" y="47879"/>
                  </a:lnTo>
                  <a:lnTo>
                    <a:pt x="1800649" y="29253"/>
                  </a:lnTo>
                  <a:lnTo>
                    <a:pt x="1790382" y="14033"/>
                  </a:lnTo>
                  <a:lnTo>
                    <a:pt x="1775162" y="3766"/>
                  </a:lnTo>
                  <a:lnTo>
                    <a:pt x="1756537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4276" y="4076699"/>
              <a:ext cx="1804670" cy="478790"/>
            </a:xfrm>
            <a:custGeom>
              <a:avLst/>
              <a:gdLst/>
              <a:ahLst/>
              <a:cxnLst/>
              <a:rect l="l" t="t" r="r" b="b"/>
              <a:pathLst>
                <a:path w="1804670" h="478789">
                  <a:moveTo>
                    <a:pt x="0" y="47879"/>
                  </a:moveTo>
                  <a:lnTo>
                    <a:pt x="3760" y="29253"/>
                  </a:lnTo>
                  <a:lnTo>
                    <a:pt x="14016" y="14033"/>
                  </a:lnTo>
                  <a:lnTo>
                    <a:pt x="29226" y="3766"/>
                  </a:lnTo>
                  <a:lnTo>
                    <a:pt x="47853" y="0"/>
                  </a:lnTo>
                  <a:lnTo>
                    <a:pt x="1756537" y="0"/>
                  </a:lnTo>
                  <a:lnTo>
                    <a:pt x="1775162" y="3766"/>
                  </a:lnTo>
                  <a:lnTo>
                    <a:pt x="1790382" y="14033"/>
                  </a:lnTo>
                  <a:lnTo>
                    <a:pt x="1800649" y="29253"/>
                  </a:lnTo>
                  <a:lnTo>
                    <a:pt x="1804416" y="47879"/>
                  </a:lnTo>
                  <a:lnTo>
                    <a:pt x="1804416" y="430656"/>
                  </a:lnTo>
                  <a:lnTo>
                    <a:pt x="1800649" y="449282"/>
                  </a:lnTo>
                  <a:lnTo>
                    <a:pt x="1790382" y="464502"/>
                  </a:lnTo>
                  <a:lnTo>
                    <a:pt x="1775162" y="474769"/>
                  </a:lnTo>
                  <a:lnTo>
                    <a:pt x="1756537" y="478536"/>
                  </a:lnTo>
                  <a:lnTo>
                    <a:pt x="47853" y="478536"/>
                  </a:lnTo>
                  <a:lnTo>
                    <a:pt x="29226" y="474769"/>
                  </a:lnTo>
                  <a:lnTo>
                    <a:pt x="14016" y="464502"/>
                  </a:lnTo>
                  <a:lnTo>
                    <a:pt x="3760" y="449282"/>
                  </a:lnTo>
                  <a:lnTo>
                    <a:pt x="0" y="430656"/>
                  </a:lnTo>
                  <a:lnTo>
                    <a:pt x="0" y="4787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366266" y="4049090"/>
            <a:ext cx="4413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412238" y="3870705"/>
            <a:ext cx="2618740" cy="681990"/>
            <a:chOff x="2412238" y="3870705"/>
            <a:chExt cx="2618740" cy="681990"/>
          </a:xfrm>
        </p:grpSpPr>
        <p:sp>
          <p:nvSpPr>
            <p:cNvPr id="26" name="object 26"/>
            <p:cNvSpPr/>
            <p:nvPr/>
          </p:nvSpPr>
          <p:spPr>
            <a:xfrm>
              <a:off x="2418588" y="3877055"/>
              <a:ext cx="1767839" cy="191135"/>
            </a:xfrm>
            <a:custGeom>
              <a:avLst/>
              <a:gdLst/>
              <a:ahLst/>
              <a:cxnLst/>
              <a:rect l="l" t="t" r="r" b="b"/>
              <a:pathLst>
                <a:path w="1767839" h="191135">
                  <a:moveTo>
                    <a:pt x="0" y="0"/>
                  </a:moveTo>
                  <a:lnTo>
                    <a:pt x="0" y="95504"/>
                  </a:lnTo>
                  <a:lnTo>
                    <a:pt x="1767713" y="95504"/>
                  </a:lnTo>
                  <a:lnTo>
                    <a:pt x="1767713" y="191008"/>
                  </a:lnTo>
                </a:path>
              </a:pathLst>
            </a:custGeom>
            <a:ln w="12191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48227" y="4067555"/>
              <a:ext cx="1676400" cy="478790"/>
            </a:xfrm>
            <a:custGeom>
              <a:avLst/>
              <a:gdLst/>
              <a:ahLst/>
              <a:cxnLst/>
              <a:rect l="l" t="t" r="r" b="b"/>
              <a:pathLst>
                <a:path w="1676400" h="478789">
                  <a:moveTo>
                    <a:pt x="1628521" y="0"/>
                  </a:moveTo>
                  <a:lnTo>
                    <a:pt x="47879" y="0"/>
                  </a:lnTo>
                  <a:lnTo>
                    <a:pt x="29253" y="3766"/>
                  </a:lnTo>
                  <a:lnTo>
                    <a:pt x="14033" y="14033"/>
                  </a:lnTo>
                  <a:lnTo>
                    <a:pt x="3766" y="29253"/>
                  </a:lnTo>
                  <a:lnTo>
                    <a:pt x="0" y="47879"/>
                  </a:lnTo>
                  <a:lnTo>
                    <a:pt x="0" y="430657"/>
                  </a:lnTo>
                  <a:lnTo>
                    <a:pt x="3766" y="449282"/>
                  </a:lnTo>
                  <a:lnTo>
                    <a:pt x="14033" y="464502"/>
                  </a:lnTo>
                  <a:lnTo>
                    <a:pt x="29253" y="474769"/>
                  </a:lnTo>
                  <a:lnTo>
                    <a:pt x="47879" y="478536"/>
                  </a:lnTo>
                  <a:lnTo>
                    <a:pt x="1628521" y="478536"/>
                  </a:lnTo>
                  <a:lnTo>
                    <a:pt x="1647146" y="474769"/>
                  </a:lnTo>
                  <a:lnTo>
                    <a:pt x="1662366" y="464502"/>
                  </a:lnTo>
                  <a:lnTo>
                    <a:pt x="1672633" y="449282"/>
                  </a:lnTo>
                  <a:lnTo>
                    <a:pt x="1676400" y="430657"/>
                  </a:lnTo>
                  <a:lnTo>
                    <a:pt x="1676400" y="47879"/>
                  </a:lnTo>
                  <a:lnTo>
                    <a:pt x="1672633" y="29253"/>
                  </a:lnTo>
                  <a:lnTo>
                    <a:pt x="1662366" y="14033"/>
                  </a:lnTo>
                  <a:lnTo>
                    <a:pt x="1647146" y="3766"/>
                  </a:lnTo>
                  <a:lnTo>
                    <a:pt x="1628521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48227" y="4067555"/>
              <a:ext cx="1676400" cy="478790"/>
            </a:xfrm>
            <a:custGeom>
              <a:avLst/>
              <a:gdLst/>
              <a:ahLst/>
              <a:cxnLst/>
              <a:rect l="l" t="t" r="r" b="b"/>
              <a:pathLst>
                <a:path w="1676400" h="478789">
                  <a:moveTo>
                    <a:pt x="0" y="47879"/>
                  </a:moveTo>
                  <a:lnTo>
                    <a:pt x="3766" y="29253"/>
                  </a:lnTo>
                  <a:lnTo>
                    <a:pt x="14033" y="14033"/>
                  </a:lnTo>
                  <a:lnTo>
                    <a:pt x="29253" y="3766"/>
                  </a:lnTo>
                  <a:lnTo>
                    <a:pt x="47879" y="0"/>
                  </a:lnTo>
                  <a:lnTo>
                    <a:pt x="1628521" y="0"/>
                  </a:lnTo>
                  <a:lnTo>
                    <a:pt x="1647146" y="3766"/>
                  </a:lnTo>
                  <a:lnTo>
                    <a:pt x="1662366" y="14033"/>
                  </a:lnTo>
                  <a:lnTo>
                    <a:pt x="1672633" y="29253"/>
                  </a:lnTo>
                  <a:lnTo>
                    <a:pt x="1676400" y="47879"/>
                  </a:lnTo>
                  <a:lnTo>
                    <a:pt x="1676400" y="430657"/>
                  </a:lnTo>
                  <a:lnTo>
                    <a:pt x="1672633" y="449282"/>
                  </a:lnTo>
                  <a:lnTo>
                    <a:pt x="1662366" y="464502"/>
                  </a:lnTo>
                  <a:lnTo>
                    <a:pt x="1647146" y="474769"/>
                  </a:lnTo>
                  <a:lnTo>
                    <a:pt x="1628521" y="478536"/>
                  </a:lnTo>
                  <a:lnTo>
                    <a:pt x="47879" y="478536"/>
                  </a:lnTo>
                  <a:lnTo>
                    <a:pt x="29253" y="474769"/>
                  </a:lnTo>
                  <a:lnTo>
                    <a:pt x="14033" y="464502"/>
                  </a:lnTo>
                  <a:lnTo>
                    <a:pt x="3766" y="449282"/>
                  </a:lnTo>
                  <a:lnTo>
                    <a:pt x="0" y="430657"/>
                  </a:lnTo>
                  <a:lnTo>
                    <a:pt x="0" y="4787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505327" y="4040251"/>
            <a:ext cx="1363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Adjecti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605785" y="4539741"/>
            <a:ext cx="1588135" cy="680720"/>
            <a:chOff x="2605785" y="4539741"/>
            <a:chExt cx="1588135" cy="680720"/>
          </a:xfrm>
        </p:grpSpPr>
        <p:sp>
          <p:nvSpPr>
            <p:cNvPr id="31" name="object 31"/>
            <p:cNvSpPr/>
            <p:nvPr/>
          </p:nvSpPr>
          <p:spPr>
            <a:xfrm>
              <a:off x="3340607" y="4546091"/>
              <a:ext cx="846455" cy="191135"/>
            </a:xfrm>
            <a:custGeom>
              <a:avLst/>
              <a:gdLst/>
              <a:ahLst/>
              <a:cxnLst/>
              <a:rect l="l" t="t" r="r" b="b"/>
              <a:pathLst>
                <a:path w="846454" h="191135">
                  <a:moveTo>
                    <a:pt x="846454" y="0"/>
                  </a:moveTo>
                  <a:lnTo>
                    <a:pt x="846454" y="95503"/>
                  </a:lnTo>
                  <a:lnTo>
                    <a:pt x="0" y="95503"/>
                  </a:lnTo>
                  <a:lnTo>
                    <a:pt x="0" y="191007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612135" y="473659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1407667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69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69" y="463041"/>
                  </a:lnTo>
                  <a:lnTo>
                    <a:pt x="29146" y="473265"/>
                  </a:lnTo>
                  <a:lnTo>
                    <a:pt x="47751" y="477011"/>
                  </a:lnTo>
                  <a:lnTo>
                    <a:pt x="1407667" y="477011"/>
                  </a:lnTo>
                  <a:lnTo>
                    <a:pt x="1426273" y="473265"/>
                  </a:lnTo>
                  <a:lnTo>
                    <a:pt x="1441449" y="463041"/>
                  </a:lnTo>
                  <a:lnTo>
                    <a:pt x="1451673" y="447865"/>
                  </a:lnTo>
                  <a:lnTo>
                    <a:pt x="1455419" y="429259"/>
                  </a:lnTo>
                  <a:lnTo>
                    <a:pt x="1455419" y="47751"/>
                  </a:lnTo>
                  <a:lnTo>
                    <a:pt x="1451673" y="29146"/>
                  </a:lnTo>
                  <a:lnTo>
                    <a:pt x="1441450" y="13969"/>
                  </a:lnTo>
                  <a:lnTo>
                    <a:pt x="1426273" y="3746"/>
                  </a:lnTo>
                  <a:lnTo>
                    <a:pt x="1407667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612135" y="473659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0" y="47751"/>
                  </a:moveTo>
                  <a:lnTo>
                    <a:pt x="3746" y="29146"/>
                  </a:lnTo>
                  <a:lnTo>
                    <a:pt x="13969" y="13969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407667" y="0"/>
                  </a:lnTo>
                  <a:lnTo>
                    <a:pt x="1426273" y="3746"/>
                  </a:lnTo>
                  <a:lnTo>
                    <a:pt x="1441450" y="13969"/>
                  </a:lnTo>
                  <a:lnTo>
                    <a:pt x="1451673" y="29146"/>
                  </a:lnTo>
                  <a:lnTo>
                    <a:pt x="1455419" y="47751"/>
                  </a:lnTo>
                  <a:lnTo>
                    <a:pt x="1455419" y="429259"/>
                  </a:lnTo>
                  <a:lnTo>
                    <a:pt x="1451673" y="447865"/>
                  </a:lnTo>
                  <a:lnTo>
                    <a:pt x="1441449" y="463041"/>
                  </a:lnTo>
                  <a:lnTo>
                    <a:pt x="1426273" y="473265"/>
                  </a:lnTo>
                  <a:lnTo>
                    <a:pt x="1407667" y="477011"/>
                  </a:lnTo>
                  <a:lnTo>
                    <a:pt x="47751" y="477011"/>
                  </a:lnTo>
                  <a:lnTo>
                    <a:pt x="29146" y="473265"/>
                  </a:lnTo>
                  <a:lnTo>
                    <a:pt x="13969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933826" y="4708905"/>
            <a:ext cx="8159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Noun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605785" y="5207253"/>
            <a:ext cx="1468120" cy="675640"/>
            <a:chOff x="2605785" y="5207253"/>
            <a:chExt cx="1468120" cy="675640"/>
          </a:xfrm>
        </p:grpSpPr>
        <p:sp>
          <p:nvSpPr>
            <p:cNvPr id="36" name="object 36"/>
            <p:cNvSpPr/>
            <p:nvPr/>
          </p:nvSpPr>
          <p:spPr>
            <a:xfrm>
              <a:off x="3340607" y="5213603"/>
              <a:ext cx="0" cy="186055"/>
            </a:xfrm>
            <a:custGeom>
              <a:avLst/>
              <a:gdLst/>
              <a:ahLst/>
              <a:cxnLst/>
              <a:rect l="l" t="t" r="r" b="b"/>
              <a:pathLst>
                <a:path h="186054">
                  <a:moveTo>
                    <a:pt x="0" y="0"/>
                  </a:moveTo>
                  <a:lnTo>
                    <a:pt x="0" y="185801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612135" y="539953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1407667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69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310"/>
                  </a:lnTo>
                  <a:lnTo>
                    <a:pt x="3746" y="447876"/>
                  </a:lnTo>
                  <a:lnTo>
                    <a:pt x="13969" y="463038"/>
                  </a:lnTo>
                  <a:lnTo>
                    <a:pt x="29146" y="473262"/>
                  </a:lnTo>
                  <a:lnTo>
                    <a:pt x="47751" y="477012"/>
                  </a:lnTo>
                  <a:lnTo>
                    <a:pt x="1407667" y="477012"/>
                  </a:lnTo>
                  <a:lnTo>
                    <a:pt x="1426273" y="473262"/>
                  </a:lnTo>
                  <a:lnTo>
                    <a:pt x="1441449" y="463038"/>
                  </a:lnTo>
                  <a:lnTo>
                    <a:pt x="1451673" y="447876"/>
                  </a:lnTo>
                  <a:lnTo>
                    <a:pt x="1455419" y="429310"/>
                  </a:lnTo>
                  <a:lnTo>
                    <a:pt x="1455419" y="47752"/>
                  </a:lnTo>
                  <a:lnTo>
                    <a:pt x="1451673" y="29146"/>
                  </a:lnTo>
                  <a:lnTo>
                    <a:pt x="1441450" y="13970"/>
                  </a:lnTo>
                  <a:lnTo>
                    <a:pt x="1426273" y="3746"/>
                  </a:lnTo>
                  <a:lnTo>
                    <a:pt x="1407667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612135" y="539953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0" y="47752"/>
                  </a:moveTo>
                  <a:lnTo>
                    <a:pt x="3746" y="29146"/>
                  </a:lnTo>
                  <a:lnTo>
                    <a:pt x="13969" y="13970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407667" y="0"/>
                  </a:lnTo>
                  <a:lnTo>
                    <a:pt x="1426273" y="3746"/>
                  </a:lnTo>
                  <a:lnTo>
                    <a:pt x="1441450" y="13970"/>
                  </a:lnTo>
                  <a:lnTo>
                    <a:pt x="1451673" y="29146"/>
                  </a:lnTo>
                  <a:lnTo>
                    <a:pt x="1455419" y="47752"/>
                  </a:lnTo>
                  <a:lnTo>
                    <a:pt x="1455419" y="429310"/>
                  </a:lnTo>
                  <a:lnTo>
                    <a:pt x="1451673" y="447876"/>
                  </a:lnTo>
                  <a:lnTo>
                    <a:pt x="1441449" y="463038"/>
                  </a:lnTo>
                  <a:lnTo>
                    <a:pt x="1426273" y="473262"/>
                  </a:lnTo>
                  <a:lnTo>
                    <a:pt x="1407667" y="477012"/>
                  </a:lnTo>
                  <a:lnTo>
                    <a:pt x="47751" y="477012"/>
                  </a:lnTo>
                  <a:lnTo>
                    <a:pt x="29146" y="473262"/>
                  </a:lnTo>
                  <a:lnTo>
                    <a:pt x="13969" y="463038"/>
                  </a:lnTo>
                  <a:lnTo>
                    <a:pt x="3746" y="447876"/>
                  </a:lnTo>
                  <a:lnTo>
                    <a:pt x="0" y="42931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827147" y="5372506"/>
            <a:ext cx="10255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6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em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180078" y="4539741"/>
            <a:ext cx="1986280" cy="680720"/>
            <a:chOff x="4180078" y="4539741"/>
            <a:chExt cx="1986280" cy="680720"/>
          </a:xfrm>
        </p:grpSpPr>
        <p:sp>
          <p:nvSpPr>
            <p:cNvPr id="41" name="object 41"/>
            <p:cNvSpPr/>
            <p:nvPr/>
          </p:nvSpPr>
          <p:spPr>
            <a:xfrm>
              <a:off x="4186428" y="4546091"/>
              <a:ext cx="1252220" cy="191135"/>
            </a:xfrm>
            <a:custGeom>
              <a:avLst/>
              <a:gdLst/>
              <a:ahLst/>
              <a:cxnLst/>
              <a:rect l="l" t="t" r="r" b="b"/>
              <a:pathLst>
                <a:path w="1252220" h="191135">
                  <a:moveTo>
                    <a:pt x="0" y="0"/>
                  </a:moveTo>
                  <a:lnTo>
                    <a:pt x="0" y="95503"/>
                  </a:lnTo>
                  <a:lnTo>
                    <a:pt x="1251712" y="95503"/>
                  </a:lnTo>
                  <a:lnTo>
                    <a:pt x="1251712" y="191007"/>
                  </a:lnTo>
                </a:path>
              </a:pathLst>
            </a:custGeom>
            <a:ln w="12191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16780" y="4736591"/>
              <a:ext cx="1443355" cy="477520"/>
            </a:xfrm>
            <a:custGeom>
              <a:avLst/>
              <a:gdLst/>
              <a:ahLst/>
              <a:cxnLst/>
              <a:rect l="l" t="t" r="r" b="b"/>
              <a:pathLst>
                <a:path w="1443354" h="477520">
                  <a:moveTo>
                    <a:pt x="1395476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2" y="477011"/>
                  </a:lnTo>
                  <a:lnTo>
                    <a:pt x="1395476" y="477011"/>
                  </a:lnTo>
                  <a:lnTo>
                    <a:pt x="1414081" y="473265"/>
                  </a:lnTo>
                  <a:lnTo>
                    <a:pt x="1429258" y="463041"/>
                  </a:lnTo>
                  <a:lnTo>
                    <a:pt x="1439481" y="447865"/>
                  </a:lnTo>
                  <a:lnTo>
                    <a:pt x="1443228" y="429259"/>
                  </a:lnTo>
                  <a:lnTo>
                    <a:pt x="1443228" y="47751"/>
                  </a:lnTo>
                  <a:lnTo>
                    <a:pt x="1439481" y="29146"/>
                  </a:lnTo>
                  <a:lnTo>
                    <a:pt x="1429258" y="13969"/>
                  </a:lnTo>
                  <a:lnTo>
                    <a:pt x="1414081" y="3746"/>
                  </a:lnTo>
                  <a:lnTo>
                    <a:pt x="1395476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716780" y="4736591"/>
              <a:ext cx="1443355" cy="477520"/>
            </a:xfrm>
            <a:custGeom>
              <a:avLst/>
              <a:gdLst/>
              <a:ahLst/>
              <a:cxnLst/>
              <a:rect l="l" t="t" r="r" b="b"/>
              <a:pathLst>
                <a:path w="1443354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1395476" y="0"/>
                  </a:lnTo>
                  <a:lnTo>
                    <a:pt x="1414081" y="3746"/>
                  </a:lnTo>
                  <a:lnTo>
                    <a:pt x="1429258" y="13969"/>
                  </a:lnTo>
                  <a:lnTo>
                    <a:pt x="1439481" y="29146"/>
                  </a:lnTo>
                  <a:lnTo>
                    <a:pt x="1443228" y="47751"/>
                  </a:lnTo>
                  <a:lnTo>
                    <a:pt x="1443228" y="429259"/>
                  </a:lnTo>
                  <a:lnTo>
                    <a:pt x="1439481" y="447865"/>
                  </a:lnTo>
                  <a:lnTo>
                    <a:pt x="1429258" y="463041"/>
                  </a:lnTo>
                  <a:lnTo>
                    <a:pt x="1414081" y="473265"/>
                  </a:lnTo>
                  <a:lnTo>
                    <a:pt x="1395476" y="477011"/>
                  </a:lnTo>
                  <a:lnTo>
                    <a:pt x="47752" y="477011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166105" y="4708905"/>
            <a:ext cx="5441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tic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963926" y="3206242"/>
            <a:ext cx="4606290" cy="677545"/>
            <a:chOff x="2963926" y="3206242"/>
            <a:chExt cx="4606290" cy="677545"/>
          </a:xfrm>
        </p:grpSpPr>
        <p:sp>
          <p:nvSpPr>
            <p:cNvPr id="46" name="object 46"/>
            <p:cNvSpPr/>
            <p:nvPr/>
          </p:nvSpPr>
          <p:spPr>
            <a:xfrm>
              <a:off x="2970276" y="3212592"/>
              <a:ext cx="3601085" cy="186690"/>
            </a:xfrm>
            <a:custGeom>
              <a:avLst/>
              <a:gdLst/>
              <a:ahLst/>
              <a:cxnLst/>
              <a:rect l="l" t="t" r="r" b="b"/>
              <a:pathLst>
                <a:path w="3601084" h="186689">
                  <a:moveTo>
                    <a:pt x="0" y="0"/>
                  </a:moveTo>
                  <a:lnTo>
                    <a:pt x="0" y="93218"/>
                  </a:lnTo>
                  <a:lnTo>
                    <a:pt x="3600830" y="93218"/>
                  </a:lnTo>
                  <a:lnTo>
                    <a:pt x="3600830" y="18630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579364" y="3400044"/>
              <a:ext cx="1984375" cy="477520"/>
            </a:xfrm>
            <a:custGeom>
              <a:avLst/>
              <a:gdLst/>
              <a:ahLst/>
              <a:cxnLst/>
              <a:rect l="l" t="t" r="r" b="b"/>
              <a:pathLst>
                <a:path w="1984375" h="477520">
                  <a:moveTo>
                    <a:pt x="1936495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1" y="477011"/>
                  </a:lnTo>
                  <a:lnTo>
                    <a:pt x="1936495" y="477011"/>
                  </a:lnTo>
                  <a:lnTo>
                    <a:pt x="1955101" y="473265"/>
                  </a:lnTo>
                  <a:lnTo>
                    <a:pt x="1970278" y="463041"/>
                  </a:lnTo>
                  <a:lnTo>
                    <a:pt x="1980501" y="447865"/>
                  </a:lnTo>
                  <a:lnTo>
                    <a:pt x="1984247" y="429259"/>
                  </a:lnTo>
                  <a:lnTo>
                    <a:pt x="1984247" y="47751"/>
                  </a:lnTo>
                  <a:lnTo>
                    <a:pt x="1980501" y="29146"/>
                  </a:lnTo>
                  <a:lnTo>
                    <a:pt x="1970278" y="13970"/>
                  </a:lnTo>
                  <a:lnTo>
                    <a:pt x="1955101" y="3746"/>
                  </a:lnTo>
                  <a:lnTo>
                    <a:pt x="1936495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579364" y="3400044"/>
              <a:ext cx="1984375" cy="477520"/>
            </a:xfrm>
            <a:custGeom>
              <a:avLst/>
              <a:gdLst/>
              <a:ahLst/>
              <a:cxnLst/>
              <a:rect l="l" t="t" r="r" b="b"/>
              <a:pathLst>
                <a:path w="1984375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936495" y="0"/>
                  </a:lnTo>
                  <a:lnTo>
                    <a:pt x="1955101" y="3746"/>
                  </a:lnTo>
                  <a:lnTo>
                    <a:pt x="1970278" y="13970"/>
                  </a:lnTo>
                  <a:lnTo>
                    <a:pt x="1980501" y="29146"/>
                  </a:lnTo>
                  <a:lnTo>
                    <a:pt x="1984247" y="47751"/>
                  </a:lnTo>
                  <a:lnTo>
                    <a:pt x="1984247" y="429259"/>
                  </a:lnTo>
                  <a:lnTo>
                    <a:pt x="1980501" y="447865"/>
                  </a:lnTo>
                  <a:lnTo>
                    <a:pt x="1970278" y="463041"/>
                  </a:lnTo>
                  <a:lnTo>
                    <a:pt x="1955101" y="473265"/>
                  </a:lnTo>
                  <a:lnTo>
                    <a:pt x="1936495" y="477011"/>
                  </a:lnTo>
                  <a:lnTo>
                    <a:pt x="47751" y="477011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6434454" y="3371163"/>
            <a:ext cx="2781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al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4713732" y="2532888"/>
            <a:ext cx="3560445" cy="685800"/>
            <a:chOff x="4713732" y="2532888"/>
            <a:chExt cx="3560445" cy="685800"/>
          </a:xfrm>
        </p:grpSpPr>
        <p:sp>
          <p:nvSpPr>
            <p:cNvPr id="51" name="object 51"/>
            <p:cNvSpPr/>
            <p:nvPr/>
          </p:nvSpPr>
          <p:spPr>
            <a:xfrm>
              <a:off x="4719828" y="2538984"/>
              <a:ext cx="2527935" cy="197485"/>
            </a:xfrm>
            <a:custGeom>
              <a:avLst/>
              <a:gdLst/>
              <a:ahLst/>
              <a:cxnLst/>
              <a:rect l="l" t="t" r="r" b="b"/>
              <a:pathLst>
                <a:path w="2527934" h="197485">
                  <a:moveTo>
                    <a:pt x="0" y="0"/>
                  </a:moveTo>
                  <a:lnTo>
                    <a:pt x="0" y="98551"/>
                  </a:lnTo>
                  <a:lnTo>
                    <a:pt x="2527680" y="98551"/>
                  </a:lnTo>
                  <a:lnTo>
                    <a:pt x="2527680" y="197103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228588" y="2735580"/>
              <a:ext cx="2039620" cy="477520"/>
            </a:xfrm>
            <a:custGeom>
              <a:avLst/>
              <a:gdLst/>
              <a:ahLst/>
              <a:cxnLst/>
              <a:rect l="l" t="t" r="r" b="b"/>
              <a:pathLst>
                <a:path w="2039620" h="477519">
                  <a:moveTo>
                    <a:pt x="1991360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70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260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1" y="477012"/>
                  </a:lnTo>
                  <a:lnTo>
                    <a:pt x="1991360" y="477012"/>
                  </a:lnTo>
                  <a:lnTo>
                    <a:pt x="2009965" y="473265"/>
                  </a:lnTo>
                  <a:lnTo>
                    <a:pt x="2025142" y="463041"/>
                  </a:lnTo>
                  <a:lnTo>
                    <a:pt x="2035365" y="447865"/>
                  </a:lnTo>
                  <a:lnTo>
                    <a:pt x="2039112" y="429260"/>
                  </a:lnTo>
                  <a:lnTo>
                    <a:pt x="2039112" y="47752"/>
                  </a:lnTo>
                  <a:lnTo>
                    <a:pt x="2035365" y="29146"/>
                  </a:lnTo>
                  <a:lnTo>
                    <a:pt x="2025142" y="13970"/>
                  </a:lnTo>
                  <a:lnTo>
                    <a:pt x="2009965" y="3746"/>
                  </a:lnTo>
                  <a:lnTo>
                    <a:pt x="1991360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228588" y="2735580"/>
              <a:ext cx="2039620" cy="477520"/>
            </a:xfrm>
            <a:custGeom>
              <a:avLst/>
              <a:gdLst/>
              <a:ahLst/>
              <a:cxnLst/>
              <a:rect l="l" t="t" r="r" b="b"/>
              <a:pathLst>
                <a:path w="2039620" h="477519">
                  <a:moveTo>
                    <a:pt x="0" y="47752"/>
                  </a:moveTo>
                  <a:lnTo>
                    <a:pt x="3746" y="29146"/>
                  </a:lnTo>
                  <a:lnTo>
                    <a:pt x="13970" y="13970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991360" y="0"/>
                  </a:lnTo>
                  <a:lnTo>
                    <a:pt x="2009965" y="3746"/>
                  </a:lnTo>
                  <a:lnTo>
                    <a:pt x="2025142" y="13970"/>
                  </a:lnTo>
                  <a:lnTo>
                    <a:pt x="2035365" y="29146"/>
                  </a:lnTo>
                  <a:lnTo>
                    <a:pt x="2039112" y="47752"/>
                  </a:lnTo>
                  <a:lnTo>
                    <a:pt x="2039112" y="429260"/>
                  </a:lnTo>
                  <a:lnTo>
                    <a:pt x="2035365" y="447865"/>
                  </a:lnTo>
                  <a:lnTo>
                    <a:pt x="2025142" y="463041"/>
                  </a:lnTo>
                  <a:lnTo>
                    <a:pt x="2009965" y="473265"/>
                  </a:lnTo>
                  <a:lnTo>
                    <a:pt x="1991360" y="477012"/>
                  </a:lnTo>
                  <a:lnTo>
                    <a:pt x="47751" y="477012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6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7115936" y="2707639"/>
            <a:ext cx="2667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FFFFFF"/>
                </a:solidFill>
                <a:latin typeface="Calibri"/>
                <a:cs typeface="Calibri"/>
              </a:rPr>
              <a:t>ly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30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86740" y="4657344"/>
              <a:ext cx="7970519" cy="13426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dirty="0"/>
              <a:t>Rule</a:t>
            </a:r>
            <a:r>
              <a:rPr spc="-70" dirty="0"/>
              <a:t> </a:t>
            </a:r>
            <a:r>
              <a:rPr dirty="0"/>
              <a:t>Productivity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47266" y="3832097"/>
            <a:ext cx="56495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Exceptions, Suppletions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and Lexical</a:t>
            </a:r>
            <a:r>
              <a:rPr sz="2400" spc="-1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Gaps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4994" y="606628"/>
            <a:ext cx="441579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Rule</a:t>
            </a:r>
            <a:r>
              <a:rPr spc="-80" dirty="0"/>
              <a:t> </a:t>
            </a:r>
            <a:r>
              <a:rPr dirty="0"/>
              <a:t>Productivity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599680" cy="38715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Productivity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refers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to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morphological  rules that </a:t>
            </a:r>
            <a:r>
              <a:rPr sz="3200" spc="5" dirty="0">
                <a:solidFill>
                  <a:srgbClr val="A47C3D"/>
                </a:solidFill>
                <a:latin typeface="Book Antiqua"/>
                <a:cs typeface="Book Antiqua"/>
              </a:rPr>
              <a:t>can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be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freely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used to form new 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words.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Inflections are</a:t>
            </a:r>
            <a:r>
              <a:rPr sz="320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b="1" u="heavy" spc="-5" dirty="0">
                <a:solidFill>
                  <a:srgbClr val="2E3946"/>
                </a:solidFill>
                <a:uFill>
                  <a:solidFill>
                    <a:srgbClr val="2E3946"/>
                  </a:solidFill>
                </a:uFill>
                <a:latin typeface="Book Antiqua"/>
                <a:cs typeface="Book Antiqua"/>
              </a:rPr>
              <a:t>mostly</a:t>
            </a:r>
            <a:r>
              <a:rPr sz="3200" b="1" spc="-4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productive.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Derivations are</a:t>
            </a:r>
            <a:r>
              <a:rPr sz="320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2E3946"/>
                </a:solidFill>
                <a:uFill>
                  <a:solidFill>
                    <a:srgbClr val="2E3946"/>
                  </a:solidFill>
                </a:uFill>
                <a:latin typeface="Book Antiqua"/>
                <a:cs typeface="Book Antiqua"/>
              </a:rPr>
              <a:t>rarely</a:t>
            </a:r>
            <a:r>
              <a:rPr sz="3200" b="1" spc="-4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productive.</a:t>
            </a:r>
            <a:endParaRPr sz="32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8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Some of them: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-able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</a:t>
            </a:r>
            <a:r>
              <a:rPr sz="2800" spc="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-un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.</a:t>
            </a:r>
            <a:endParaRPr sz="28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accept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 adapt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change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</a:t>
            </a:r>
            <a:endParaRPr sz="28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un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believe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</a:t>
            </a:r>
            <a:r>
              <a:rPr sz="2800" spc="-4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un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pick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up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32</a:t>
            </a:fld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0814" y="606628"/>
            <a:ext cx="27254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Exceptions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43454"/>
            <a:ext cx="7389495" cy="211518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41300" marR="5080" indent="-228600">
              <a:lnSpc>
                <a:spcPts val="3030"/>
              </a:lnSpc>
              <a:spcBef>
                <a:spcPts val="4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The morphological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rule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that forms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plural 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nouns from singular nouns does not apply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to 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some words like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child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man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foot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and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mouse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.</a:t>
            </a:r>
            <a:endParaRPr sz="2800">
              <a:latin typeface="Book Antiqua"/>
              <a:cs typeface="Book Antiqua"/>
            </a:endParaRPr>
          </a:p>
          <a:p>
            <a:pPr marL="241300" marR="141605" indent="-228600">
              <a:lnSpc>
                <a:spcPts val="3030"/>
              </a:lnSpc>
              <a:spcBef>
                <a:spcPts val="98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Verbs like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go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sing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bring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run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and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know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are  exceptions.</a:t>
            </a:r>
            <a:endParaRPr sz="2800">
              <a:latin typeface="Book Antiqua"/>
              <a:cs typeface="Book Antiqu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602866" y="4452063"/>
          <a:ext cx="5217793" cy="1621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8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5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838">
                <a:tc>
                  <a:txBody>
                    <a:bodyPr/>
                    <a:lstStyle/>
                    <a:p>
                      <a:pPr marL="3175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child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childs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ts val="3600"/>
                        </a:lnSpc>
                      </a:pP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children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71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spc="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man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mans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men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6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go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goed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w</a:t>
                      </a: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ent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3420617" y="4510278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5"/>
                </a:lnTo>
              </a:path>
              <a:path w="1123314" h="360045">
                <a:moveTo>
                  <a:pt x="0" y="360045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20617" y="5104638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5"/>
                </a:lnTo>
              </a:path>
              <a:path w="1123314" h="360045">
                <a:moveTo>
                  <a:pt x="0" y="360045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20617" y="5700521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4"/>
                </a:lnTo>
              </a:path>
              <a:path w="1123314" h="360045">
                <a:moveTo>
                  <a:pt x="0" y="360044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33</a:t>
            </a:fld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84322" y="606628"/>
            <a:ext cx="297751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Suppletions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026275" cy="2640788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Suppletion is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 minor inflection 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technique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where we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change the 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morpheme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instead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of adding an</a:t>
            </a:r>
            <a:r>
              <a:rPr sz="3200" spc="-4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affix.</a:t>
            </a:r>
            <a:endParaRPr sz="3200" dirty="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4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1. Total</a:t>
            </a:r>
            <a:r>
              <a:rPr sz="2800" spc="-1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Supletion</a:t>
            </a:r>
            <a:endParaRPr sz="2800" dirty="0">
              <a:latin typeface="Book Antiqua"/>
              <a:cs typeface="Book Antiqua"/>
            </a:endParaRPr>
          </a:p>
          <a:p>
            <a:pPr marL="1460500" marR="226695" lvl="2" indent="-534035">
              <a:lnSpc>
                <a:spcPct val="107500"/>
              </a:lnSpc>
              <a:spcBef>
                <a:spcPts val="20"/>
              </a:spcBef>
              <a:buFont typeface="Arial"/>
              <a:buChar char="•"/>
              <a:tabLst>
                <a:tab pos="1156335" algn="l"/>
                <a:tab pos="5242560" algn="l"/>
              </a:tabLst>
            </a:pP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bad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worse,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good</a:t>
            </a:r>
            <a:r>
              <a:rPr sz="2400" spc="1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better,	go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</a:t>
            </a:r>
            <a:r>
              <a:rPr sz="2400" spc="-7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went, 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is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was</a:t>
            </a:r>
            <a:endParaRPr sz="2400" dirty="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AC9B8-503A-4C12-A6C3-ED2E383F6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2300" y="2135632"/>
            <a:ext cx="7905750" cy="677108"/>
          </a:xfrm>
        </p:spPr>
        <p:txBody>
          <a:bodyPr/>
          <a:lstStyle/>
          <a:p>
            <a:pPr algn="ctr"/>
            <a:r>
              <a:rPr lang="tr-TR" sz="4400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757529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882266"/>
            <a:ext cx="772858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1020" algn="l"/>
                <a:tab pos="1966595" algn="l"/>
                <a:tab pos="2533650" algn="l"/>
                <a:tab pos="4041140" algn="l"/>
                <a:tab pos="4998085" algn="l"/>
                <a:tab pos="5549900" algn="l"/>
                <a:tab pos="6386830" algn="l"/>
              </a:tabLst>
            </a:pPr>
            <a:r>
              <a:rPr sz="3000" dirty="0">
                <a:latin typeface="Book Antiqua"/>
                <a:cs typeface="Book Antiqua"/>
              </a:rPr>
              <a:t>A	lea</a:t>
            </a:r>
            <a:r>
              <a:rPr sz="3000" spc="5" dirty="0">
                <a:latin typeface="Book Antiqua"/>
                <a:cs typeface="Book Antiqua"/>
              </a:rPr>
              <a:t>r</a:t>
            </a:r>
            <a:r>
              <a:rPr sz="3000" spc="-5" dirty="0">
                <a:latin typeface="Book Antiqua"/>
                <a:cs typeface="Book Antiqua"/>
              </a:rPr>
              <a:t>n</a:t>
            </a:r>
            <a:r>
              <a:rPr sz="3000" spc="5" dirty="0">
                <a:latin typeface="Book Antiqua"/>
                <a:cs typeface="Book Antiqua"/>
              </a:rPr>
              <a:t>e</a:t>
            </a:r>
            <a:r>
              <a:rPr sz="3000" dirty="0">
                <a:latin typeface="Book Antiqua"/>
                <a:cs typeface="Book Antiqua"/>
              </a:rPr>
              <a:t>r	</a:t>
            </a:r>
            <a:r>
              <a:rPr sz="3000" spc="-10" dirty="0">
                <a:latin typeface="Book Antiqua"/>
                <a:cs typeface="Book Antiqua"/>
              </a:rPr>
              <a:t>o</a:t>
            </a:r>
            <a:r>
              <a:rPr sz="3000" dirty="0">
                <a:latin typeface="Book Antiqua"/>
                <a:cs typeface="Book Antiqua"/>
              </a:rPr>
              <a:t>f	E</a:t>
            </a:r>
            <a:r>
              <a:rPr sz="3000" spc="5" dirty="0">
                <a:latin typeface="Book Antiqua"/>
                <a:cs typeface="Book Antiqua"/>
              </a:rPr>
              <a:t>n</a:t>
            </a:r>
            <a:r>
              <a:rPr sz="3000" spc="-5" dirty="0">
                <a:latin typeface="Book Antiqua"/>
                <a:cs typeface="Book Antiqua"/>
              </a:rPr>
              <a:t>glis</a:t>
            </a:r>
            <a:r>
              <a:rPr sz="3000" dirty="0">
                <a:latin typeface="Book Antiqua"/>
                <a:cs typeface="Book Antiqua"/>
              </a:rPr>
              <a:t>h	</a:t>
            </a:r>
            <a:r>
              <a:rPr sz="3000" spc="-15" dirty="0">
                <a:latin typeface="Book Antiqua"/>
                <a:cs typeface="Book Antiqua"/>
              </a:rPr>
              <a:t>s</a:t>
            </a:r>
            <a:r>
              <a:rPr sz="3000" dirty="0">
                <a:latin typeface="Book Antiqua"/>
                <a:cs typeface="Book Antiqua"/>
              </a:rPr>
              <a:t>ays	“I	feel	exciti</a:t>
            </a:r>
            <a:r>
              <a:rPr sz="3000" spc="5" dirty="0">
                <a:latin typeface="Book Antiqua"/>
                <a:cs typeface="Book Antiqua"/>
              </a:rPr>
              <a:t>n</a:t>
            </a:r>
            <a:r>
              <a:rPr sz="3000" dirty="0">
                <a:latin typeface="Book Antiqua"/>
                <a:cs typeface="Book Antiqua"/>
              </a:rPr>
              <a:t>g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542" y="2202002"/>
            <a:ext cx="773049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58875" algn="l"/>
                <a:tab pos="1870710" algn="l"/>
                <a:tab pos="3393440" algn="l"/>
                <a:tab pos="4801870" algn="l"/>
                <a:tab pos="5318125" algn="l"/>
                <a:tab pos="6612255" algn="l"/>
                <a:tab pos="7113905" algn="l"/>
              </a:tabLst>
            </a:pPr>
            <a:r>
              <a:rPr sz="3000" dirty="0">
                <a:latin typeface="Book Antiqua"/>
                <a:cs typeface="Book Antiqua"/>
              </a:rPr>
              <a:t>ab</a:t>
            </a:r>
            <a:r>
              <a:rPr sz="3000" spc="-15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u</a:t>
            </a:r>
            <a:r>
              <a:rPr sz="3000" dirty="0">
                <a:latin typeface="Book Antiqua"/>
                <a:cs typeface="Book Antiqua"/>
              </a:rPr>
              <a:t>t	</a:t>
            </a:r>
            <a:r>
              <a:rPr sz="3000" spc="-5" dirty="0">
                <a:latin typeface="Book Antiqua"/>
                <a:cs typeface="Book Antiqua"/>
              </a:rPr>
              <a:t>th</a:t>
            </a:r>
            <a:r>
              <a:rPr sz="3000" dirty="0">
                <a:latin typeface="Book Antiqua"/>
                <a:cs typeface="Book Antiqua"/>
              </a:rPr>
              <a:t>e	mo</a:t>
            </a:r>
            <a:r>
              <a:rPr sz="3000" spc="-15" dirty="0">
                <a:latin typeface="Book Antiqua"/>
                <a:cs typeface="Book Antiqua"/>
              </a:rPr>
              <a:t>v</a:t>
            </a:r>
            <a:r>
              <a:rPr sz="3000" dirty="0">
                <a:latin typeface="Book Antiqua"/>
                <a:cs typeface="Book Antiqua"/>
              </a:rPr>
              <a:t>ie</a:t>
            </a:r>
            <a:r>
              <a:rPr sz="3000" spc="5" dirty="0">
                <a:latin typeface="Book Antiqua"/>
                <a:cs typeface="Book Antiqua"/>
              </a:rPr>
              <a:t>.</a:t>
            </a:r>
            <a:r>
              <a:rPr sz="3000" dirty="0">
                <a:latin typeface="Book Antiqua"/>
                <a:cs typeface="Book Antiqua"/>
              </a:rPr>
              <a:t>”	ins</a:t>
            </a:r>
            <a:r>
              <a:rPr sz="3000" spc="5" dirty="0">
                <a:latin typeface="Book Antiqua"/>
                <a:cs typeface="Book Antiqua"/>
              </a:rPr>
              <a:t>t</a:t>
            </a:r>
            <a:r>
              <a:rPr sz="3000" dirty="0">
                <a:latin typeface="Book Antiqua"/>
                <a:cs typeface="Book Antiqua"/>
              </a:rPr>
              <a:t>e</a:t>
            </a:r>
            <a:r>
              <a:rPr sz="3000" spc="-15" dirty="0">
                <a:latin typeface="Book Antiqua"/>
                <a:cs typeface="Book Antiqua"/>
              </a:rPr>
              <a:t>a</a:t>
            </a:r>
            <a:r>
              <a:rPr sz="3000" dirty="0">
                <a:latin typeface="Book Antiqua"/>
                <a:cs typeface="Book Antiqua"/>
              </a:rPr>
              <a:t>d	</a:t>
            </a:r>
            <a:r>
              <a:rPr sz="3000" spc="-10" dirty="0">
                <a:latin typeface="Book Antiqua"/>
                <a:cs typeface="Book Antiqua"/>
              </a:rPr>
              <a:t>o</a:t>
            </a:r>
            <a:r>
              <a:rPr sz="3000" dirty="0">
                <a:latin typeface="Book Antiqua"/>
                <a:cs typeface="Book Antiqua"/>
              </a:rPr>
              <a:t>f	say</a:t>
            </a:r>
            <a:r>
              <a:rPr sz="3000" spc="5" dirty="0">
                <a:latin typeface="Book Antiqua"/>
                <a:cs typeface="Book Antiqua"/>
              </a:rPr>
              <a:t>i</a:t>
            </a:r>
            <a:r>
              <a:rPr sz="3000" spc="-5" dirty="0">
                <a:latin typeface="Book Antiqua"/>
                <a:cs typeface="Book Antiqua"/>
              </a:rPr>
              <a:t>n</a:t>
            </a:r>
            <a:r>
              <a:rPr sz="3000" dirty="0">
                <a:latin typeface="Book Antiqua"/>
                <a:cs typeface="Book Antiqua"/>
              </a:rPr>
              <a:t>g	“I	feel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542" y="2522041"/>
            <a:ext cx="772922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96365" algn="l"/>
                <a:tab pos="2543810" algn="l"/>
                <a:tab pos="3257550" algn="l"/>
                <a:tab pos="4781550" algn="l"/>
                <a:tab pos="5694680" algn="l"/>
                <a:tab pos="6150610" algn="l"/>
                <a:tab pos="6525259" algn="l"/>
              </a:tabLst>
            </a:pPr>
            <a:r>
              <a:rPr sz="3000" dirty="0">
                <a:latin typeface="Book Antiqua"/>
                <a:cs typeface="Book Antiqua"/>
              </a:rPr>
              <a:t>excited	ab</a:t>
            </a:r>
            <a:r>
              <a:rPr sz="3000" spc="-15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u</a:t>
            </a:r>
            <a:r>
              <a:rPr sz="3000" dirty="0">
                <a:latin typeface="Book Antiqua"/>
                <a:cs typeface="Book Antiqua"/>
              </a:rPr>
              <a:t>t	</a:t>
            </a:r>
            <a:r>
              <a:rPr sz="3000" spc="-5" dirty="0">
                <a:latin typeface="Book Antiqua"/>
                <a:cs typeface="Book Antiqua"/>
              </a:rPr>
              <a:t>th</a:t>
            </a:r>
            <a:r>
              <a:rPr sz="3000" dirty="0">
                <a:latin typeface="Book Antiqua"/>
                <a:cs typeface="Book Antiqua"/>
              </a:rPr>
              <a:t>e	mo</a:t>
            </a:r>
            <a:r>
              <a:rPr sz="3000" spc="-15" dirty="0">
                <a:latin typeface="Book Antiqua"/>
                <a:cs typeface="Book Antiqua"/>
              </a:rPr>
              <a:t>v</a:t>
            </a:r>
            <a:r>
              <a:rPr sz="3000" dirty="0">
                <a:latin typeface="Book Antiqua"/>
                <a:cs typeface="Book Antiqua"/>
              </a:rPr>
              <a:t>ie</a:t>
            </a:r>
            <a:r>
              <a:rPr sz="3000" spc="5" dirty="0">
                <a:latin typeface="Book Antiqua"/>
                <a:cs typeface="Book Antiqua"/>
              </a:rPr>
              <a:t>.</a:t>
            </a:r>
            <a:r>
              <a:rPr sz="3000" dirty="0">
                <a:latin typeface="Book Antiqua"/>
                <a:cs typeface="Book Antiqua"/>
              </a:rPr>
              <a:t>”	Th</a:t>
            </a:r>
            <a:r>
              <a:rPr sz="3000" spc="5" dirty="0">
                <a:latin typeface="Book Antiqua"/>
                <a:cs typeface="Book Antiqua"/>
              </a:rPr>
              <a:t>i</a:t>
            </a:r>
            <a:r>
              <a:rPr sz="3000" dirty="0">
                <a:latin typeface="Book Antiqua"/>
                <a:cs typeface="Book Antiqua"/>
              </a:rPr>
              <a:t>s	</a:t>
            </a:r>
            <a:r>
              <a:rPr sz="3000" spc="-10" dirty="0">
                <a:latin typeface="Book Antiqua"/>
                <a:cs typeface="Book Antiqua"/>
              </a:rPr>
              <a:t>i</a:t>
            </a:r>
            <a:r>
              <a:rPr sz="3000" dirty="0">
                <a:latin typeface="Book Antiqua"/>
                <a:cs typeface="Book Antiqua"/>
              </a:rPr>
              <a:t>s	a	learn</a:t>
            </a:r>
            <a:r>
              <a:rPr sz="3000" spc="5" dirty="0">
                <a:latin typeface="Book Antiqua"/>
                <a:cs typeface="Book Antiqua"/>
              </a:rPr>
              <a:t>e</a:t>
            </a:r>
            <a:r>
              <a:rPr sz="3000" dirty="0">
                <a:latin typeface="Book Antiqua"/>
                <a:cs typeface="Book Antiqua"/>
              </a:rPr>
              <a:t>r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2842640"/>
            <a:ext cx="9639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latin typeface="Book Antiqua"/>
                <a:cs typeface="Book Antiqua"/>
              </a:rPr>
              <a:t>er</a:t>
            </a:r>
            <a:r>
              <a:rPr sz="3000" spc="5" dirty="0">
                <a:latin typeface="Book Antiqua"/>
                <a:cs typeface="Book Antiqua"/>
              </a:rPr>
              <a:t>r</a:t>
            </a:r>
            <a:r>
              <a:rPr sz="3000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r</a:t>
            </a:r>
            <a:r>
              <a:rPr sz="3000" dirty="0">
                <a:latin typeface="Book Antiqua"/>
                <a:cs typeface="Book Antiqua"/>
              </a:rPr>
              <a:t>.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7542" y="3289172"/>
            <a:ext cx="772922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2465" algn="l"/>
                <a:tab pos="1225550" algn="l"/>
                <a:tab pos="3367404" algn="l"/>
                <a:tab pos="5020945" algn="l"/>
                <a:tab pos="5721985" algn="l"/>
                <a:tab pos="7059295" algn="l"/>
              </a:tabLst>
            </a:pPr>
            <a:r>
              <a:rPr sz="3000" b="1" spc="-5" dirty="0">
                <a:latin typeface="Book Antiqua"/>
                <a:cs typeface="Book Antiqua"/>
              </a:rPr>
              <a:t>I</a:t>
            </a:r>
            <a:r>
              <a:rPr sz="3000" b="1" dirty="0">
                <a:latin typeface="Book Antiqua"/>
                <a:cs typeface="Book Antiqua"/>
              </a:rPr>
              <a:t>f	a	</a:t>
            </a:r>
            <a:r>
              <a:rPr sz="3000" b="1" spc="-5" dirty="0">
                <a:latin typeface="Book Antiqua"/>
                <a:cs typeface="Book Antiqua"/>
              </a:rPr>
              <a:t>r</a:t>
            </a:r>
            <a:r>
              <a:rPr sz="3000" b="1" spc="-20" dirty="0">
                <a:latin typeface="Book Antiqua"/>
                <a:cs typeface="Book Antiqua"/>
              </a:rPr>
              <a:t>e</a:t>
            </a:r>
            <a:r>
              <a:rPr sz="3000" b="1" dirty="0">
                <a:latin typeface="Book Antiqua"/>
                <a:cs typeface="Book Antiqua"/>
              </a:rPr>
              <a:t>searcher	wanted	</a:t>
            </a:r>
            <a:r>
              <a:rPr sz="3000" b="1" spc="-5" dirty="0">
                <a:latin typeface="Book Antiqua"/>
                <a:cs typeface="Book Antiqua"/>
              </a:rPr>
              <a:t>t</a:t>
            </a:r>
            <a:r>
              <a:rPr sz="3000" b="1" dirty="0">
                <a:latin typeface="Book Antiqua"/>
                <a:cs typeface="Book Antiqua"/>
              </a:rPr>
              <a:t>o	study	t</a:t>
            </a:r>
            <a:r>
              <a:rPr sz="3000" b="1" spc="5" dirty="0">
                <a:latin typeface="Book Antiqua"/>
                <a:cs typeface="Book Antiqua"/>
              </a:rPr>
              <a:t>h</a:t>
            </a:r>
            <a:r>
              <a:rPr sz="3000" b="1" dirty="0">
                <a:latin typeface="Book Antiqua"/>
                <a:cs typeface="Book Antiqua"/>
              </a:rPr>
              <a:t>is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7542" y="3608908"/>
            <a:ext cx="772668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-5" dirty="0">
                <a:latin typeface="Book Antiqua"/>
                <a:cs typeface="Book Antiqua"/>
              </a:rPr>
              <a:t>mistake/error, which subfield of</a:t>
            </a:r>
            <a:r>
              <a:rPr sz="3000" b="1" spc="610" dirty="0">
                <a:latin typeface="Book Antiqua"/>
                <a:cs typeface="Book Antiqua"/>
              </a:rPr>
              <a:t> </a:t>
            </a:r>
            <a:r>
              <a:rPr sz="3000" b="1" dirty="0">
                <a:latin typeface="Book Antiqua"/>
                <a:cs typeface="Book Antiqua"/>
              </a:rPr>
              <a:t>linguistics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7542" y="3929633"/>
            <a:ext cx="49453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latin typeface="Book Antiqua"/>
                <a:cs typeface="Book Antiqua"/>
              </a:rPr>
              <a:t>s/he would be dealing</a:t>
            </a:r>
            <a:r>
              <a:rPr sz="3000" b="1" spc="-65" dirty="0">
                <a:latin typeface="Book Antiqua"/>
                <a:cs typeface="Book Antiqua"/>
              </a:rPr>
              <a:t> </a:t>
            </a:r>
            <a:r>
              <a:rPr sz="3000" b="1" spc="-5" dirty="0">
                <a:latin typeface="Book Antiqua"/>
                <a:cs typeface="Book Antiqua"/>
              </a:rPr>
              <a:t>with?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7542" y="4598670"/>
            <a:ext cx="22498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7685" algn="l"/>
              </a:tabLst>
            </a:pPr>
            <a:r>
              <a:rPr sz="2800" dirty="0">
                <a:latin typeface="Book Antiqua"/>
                <a:cs typeface="Book Antiqua"/>
              </a:rPr>
              <a:t>a)	</a:t>
            </a:r>
            <a:r>
              <a:rPr sz="2800" spc="-5" dirty="0">
                <a:latin typeface="Book Antiqua"/>
                <a:cs typeface="Book Antiqua"/>
              </a:rPr>
              <a:t>Phonology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65752" y="4598670"/>
            <a:ext cx="2200910" cy="876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7515" indent="-425450">
              <a:lnSpc>
                <a:spcPts val="3354"/>
              </a:lnSpc>
              <a:spcBef>
                <a:spcPts val="95"/>
              </a:spcBef>
              <a:buAutoNum type="alphaLcParenR" startAt="4"/>
              <a:tabLst>
                <a:tab pos="438150" algn="l"/>
              </a:tabLst>
            </a:pPr>
            <a:r>
              <a:rPr sz="2800" spc="-5" dirty="0">
                <a:latin typeface="Book Antiqua"/>
                <a:cs typeface="Book Antiqua"/>
              </a:rPr>
              <a:t>Pragmatics</a:t>
            </a:r>
            <a:endParaRPr sz="2800">
              <a:latin typeface="Book Antiqua"/>
              <a:cs typeface="Book Antiqua"/>
            </a:endParaRPr>
          </a:p>
          <a:p>
            <a:pPr marL="390525" indent="-378460">
              <a:lnSpc>
                <a:spcPts val="3354"/>
              </a:lnSpc>
              <a:buAutoNum type="alphaLcParenR" startAt="4"/>
              <a:tabLst>
                <a:tab pos="391160" algn="l"/>
              </a:tabLst>
            </a:pPr>
            <a:r>
              <a:rPr sz="2800" spc="-5" dirty="0">
                <a:latin typeface="Book Antiqua"/>
                <a:cs typeface="Book Antiqua"/>
              </a:rPr>
              <a:t>Semantics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542" y="5023561"/>
            <a:ext cx="25171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95"/>
              </a:spcBef>
              <a:buAutoNum type="alphaLcParenR" startAt="2"/>
              <a:tabLst>
                <a:tab pos="527685" algn="l"/>
                <a:tab pos="528320" algn="l"/>
              </a:tabLst>
            </a:pPr>
            <a:r>
              <a:rPr sz="2800" spc="-10" dirty="0">
                <a:latin typeface="Book Antiqua"/>
                <a:cs typeface="Book Antiqua"/>
              </a:rPr>
              <a:t>Morphology</a:t>
            </a:r>
            <a:endParaRPr sz="28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5"/>
              </a:spcBef>
              <a:buAutoNum type="alphaLcParenR" startAt="2"/>
              <a:tabLst>
                <a:tab pos="527685" algn="l"/>
                <a:tab pos="528320" algn="l"/>
              </a:tabLst>
            </a:pPr>
            <a:r>
              <a:rPr sz="2800" spc="-5" dirty="0">
                <a:latin typeface="Book Antiqua"/>
                <a:cs typeface="Book Antiqua"/>
              </a:rPr>
              <a:t>Syntax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36</a:t>
            </a:fld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915795"/>
            <a:ext cx="7731125" cy="390334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820"/>
              </a:spcBef>
            </a:pPr>
            <a:r>
              <a:rPr sz="3000" b="1" dirty="0">
                <a:latin typeface="Book Antiqua"/>
                <a:cs typeface="Book Antiqua"/>
              </a:rPr>
              <a:t>Which </a:t>
            </a:r>
            <a:r>
              <a:rPr sz="3000" b="1" spc="-5" dirty="0">
                <a:latin typeface="Book Antiqua"/>
                <a:cs typeface="Book Antiqua"/>
              </a:rPr>
              <a:t>of </a:t>
            </a:r>
            <a:r>
              <a:rPr sz="3000" b="1" dirty="0">
                <a:latin typeface="Book Antiqua"/>
                <a:cs typeface="Book Antiqua"/>
              </a:rPr>
              <a:t>the </a:t>
            </a:r>
            <a:r>
              <a:rPr sz="3000" b="1" spc="-5" dirty="0">
                <a:latin typeface="Book Antiqua"/>
                <a:cs typeface="Book Antiqua"/>
              </a:rPr>
              <a:t>following morphemes </a:t>
            </a:r>
            <a:r>
              <a:rPr sz="3000" b="1" dirty="0">
                <a:latin typeface="Book Antiqua"/>
                <a:cs typeface="Book Antiqua"/>
              </a:rPr>
              <a:t>can be  both inflectional and derivational according  </a:t>
            </a:r>
            <a:r>
              <a:rPr sz="3000" b="1" spc="-5" dirty="0">
                <a:latin typeface="Book Antiqua"/>
                <a:cs typeface="Book Antiqua"/>
              </a:rPr>
              <a:t>to </a:t>
            </a:r>
            <a:r>
              <a:rPr sz="3000" b="1" dirty="0">
                <a:latin typeface="Book Antiqua"/>
                <a:cs typeface="Book Antiqua"/>
              </a:rPr>
              <a:t>the sentence the word </a:t>
            </a:r>
            <a:r>
              <a:rPr sz="3000" b="1" spc="-5" dirty="0">
                <a:latin typeface="Book Antiqua"/>
                <a:cs typeface="Book Antiqua"/>
              </a:rPr>
              <a:t>is </a:t>
            </a:r>
            <a:r>
              <a:rPr sz="3000" b="1" dirty="0">
                <a:latin typeface="Book Antiqua"/>
                <a:cs typeface="Book Antiqua"/>
              </a:rPr>
              <a:t>used</a:t>
            </a:r>
            <a:r>
              <a:rPr sz="3000" b="1" spc="5" dirty="0">
                <a:latin typeface="Book Antiqua"/>
                <a:cs typeface="Book Antiqua"/>
              </a:rPr>
              <a:t> </a:t>
            </a:r>
            <a:r>
              <a:rPr sz="3000" b="1" dirty="0">
                <a:latin typeface="Book Antiqua"/>
                <a:cs typeface="Book Antiqua"/>
              </a:rPr>
              <a:t>in?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05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dirty="0">
                <a:latin typeface="Book Antiqua"/>
                <a:cs typeface="Book Antiqua"/>
              </a:rPr>
              <a:t>-ment as in</a:t>
            </a:r>
            <a:r>
              <a:rPr sz="3000" spc="-10" dirty="0">
                <a:latin typeface="Book Antiqua"/>
                <a:cs typeface="Book Antiqua"/>
              </a:rPr>
              <a:t> </a:t>
            </a:r>
            <a:r>
              <a:rPr sz="3000" dirty="0">
                <a:latin typeface="Book Antiqua"/>
                <a:cs typeface="Book Antiqua"/>
              </a:rPr>
              <a:t>development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8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-s </a:t>
            </a:r>
            <a:r>
              <a:rPr sz="3000" dirty="0">
                <a:latin typeface="Book Antiqua"/>
                <a:cs typeface="Book Antiqua"/>
              </a:rPr>
              <a:t>as 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books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75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-tive </a:t>
            </a:r>
            <a:r>
              <a:rPr sz="3000" dirty="0">
                <a:latin typeface="Book Antiqua"/>
                <a:cs typeface="Book Antiqua"/>
              </a:rPr>
              <a:t>as in </a:t>
            </a:r>
            <a:r>
              <a:rPr sz="3000" spc="-5" dirty="0">
                <a:latin typeface="Book Antiqua"/>
                <a:cs typeface="Book Antiqua"/>
              </a:rPr>
              <a:t>productive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-ing as </a:t>
            </a:r>
            <a:r>
              <a:rPr sz="3000" dirty="0">
                <a:latin typeface="Book Antiqua"/>
                <a:cs typeface="Book Antiqua"/>
              </a:rPr>
              <a:t>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talking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75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-es </a:t>
            </a:r>
            <a:r>
              <a:rPr sz="3000" dirty="0">
                <a:latin typeface="Book Antiqua"/>
                <a:cs typeface="Book Antiqua"/>
              </a:rPr>
              <a:t>as 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goes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37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884934"/>
            <a:ext cx="7731125" cy="42405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25"/>
              </a:spcBef>
              <a:tabLst>
                <a:tab pos="7552690" algn="l"/>
              </a:tabLst>
            </a:pPr>
            <a:r>
              <a:rPr sz="2700" dirty="0">
                <a:latin typeface="Book Antiqua"/>
                <a:cs typeface="Book Antiqua"/>
              </a:rPr>
              <a:t>The </a:t>
            </a:r>
            <a:r>
              <a:rPr sz="2700" spc="-5" dirty="0">
                <a:latin typeface="Book Antiqua"/>
                <a:cs typeface="Book Antiqua"/>
              </a:rPr>
              <a:t>words </a:t>
            </a:r>
            <a:r>
              <a:rPr sz="2700" dirty="0">
                <a:latin typeface="Book Antiqua"/>
                <a:cs typeface="Book Antiqua"/>
              </a:rPr>
              <a:t>employee, </a:t>
            </a:r>
            <a:r>
              <a:rPr sz="2700" spc="-5" dirty="0">
                <a:latin typeface="Book Antiqua"/>
                <a:cs typeface="Book Antiqua"/>
              </a:rPr>
              <a:t>interviewee </a:t>
            </a:r>
            <a:r>
              <a:rPr sz="2700" dirty="0">
                <a:latin typeface="Book Antiqua"/>
                <a:cs typeface="Book Antiqua"/>
              </a:rPr>
              <a:t>or </a:t>
            </a:r>
            <a:r>
              <a:rPr sz="2700" spc="-10" dirty="0">
                <a:latin typeface="Book Antiqua"/>
                <a:cs typeface="Book Antiqua"/>
              </a:rPr>
              <a:t>referee </a:t>
            </a:r>
            <a:r>
              <a:rPr sz="2700" dirty="0">
                <a:latin typeface="Book Antiqua"/>
                <a:cs typeface="Book Antiqua"/>
              </a:rPr>
              <a:t>are  complex words </a:t>
            </a:r>
            <a:r>
              <a:rPr sz="2700" spc="-5" dirty="0">
                <a:latin typeface="Book Antiqua"/>
                <a:cs typeface="Book Antiqua"/>
              </a:rPr>
              <a:t>that </a:t>
            </a:r>
            <a:r>
              <a:rPr sz="2700" dirty="0">
                <a:latin typeface="Book Antiqua"/>
                <a:cs typeface="Book Antiqua"/>
              </a:rPr>
              <a:t>are </a:t>
            </a:r>
            <a:r>
              <a:rPr sz="2700" spc="-5" dirty="0">
                <a:latin typeface="Book Antiqua"/>
                <a:cs typeface="Book Antiqua"/>
              </a:rPr>
              <a:t>composed </a:t>
            </a:r>
            <a:r>
              <a:rPr sz="2700" dirty="0">
                <a:latin typeface="Book Antiqua"/>
                <a:cs typeface="Book Antiqua"/>
              </a:rPr>
              <a:t>of </a:t>
            </a:r>
            <a:r>
              <a:rPr sz="2700" spc="-5" dirty="0">
                <a:latin typeface="Book Antiqua"/>
                <a:cs typeface="Book Antiqua"/>
              </a:rPr>
              <a:t>two  morphemes. </a:t>
            </a:r>
            <a:r>
              <a:rPr sz="2700" dirty="0">
                <a:latin typeface="Book Antiqua"/>
                <a:cs typeface="Book Antiqua"/>
              </a:rPr>
              <a:t>The </a:t>
            </a:r>
            <a:r>
              <a:rPr sz="2700" spc="-5" dirty="0">
                <a:latin typeface="Book Antiqua"/>
                <a:cs typeface="Book Antiqua"/>
              </a:rPr>
              <a:t>morpheme </a:t>
            </a:r>
            <a:r>
              <a:rPr sz="2700" spc="-15" dirty="0">
                <a:latin typeface="Book Antiqua"/>
                <a:cs typeface="Book Antiqua"/>
              </a:rPr>
              <a:t>–ee </a:t>
            </a:r>
            <a:r>
              <a:rPr sz="2700" spc="-5" dirty="0">
                <a:latin typeface="Book Antiqua"/>
                <a:cs typeface="Book Antiqua"/>
              </a:rPr>
              <a:t>gives the  meaning </a:t>
            </a:r>
            <a:r>
              <a:rPr sz="2700" dirty="0">
                <a:latin typeface="Book Antiqua"/>
                <a:cs typeface="Book Antiqua"/>
              </a:rPr>
              <a:t>of a </a:t>
            </a:r>
            <a:r>
              <a:rPr sz="2700" spc="-10" dirty="0">
                <a:latin typeface="Book Antiqua"/>
                <a:cs typeface="Book Antiqua"/>
              </a:rPr>
              <a:t>person </a:t>
            </a:r>
            <a:r>
              <a:rPr sz="2700" dirty="0">
                <a:latin typeface="Book Antiqua"/>
                <a:cs typeface="Book Antiqua"/>
              </a:rPr>
              <a:t>who </a:t>
            </a:r>
            <a:r>
              <a:rPr sz="2700" spc="-5" dirty="0">
                <a:latin typeface="Book Antiqua"/>
                <a:cs typeface="Book Antiqua"/>
              </a:rPr>
              <a:t>is not the “doer” </a:t>
            </a:r>
            <a:r>
              <a:rPr sz="2700" dirty="0">
                <a:latin typeface="Book Antiqua"/>
                <a:cs typeface="Book Antiqua"/>
              </a:rPr>
              <a:t>of </a:t>
            </a:r>
            <a:r>
              <a:rPr sz="2700" spc="-10" dirty="0">
                <a:latin typeface="Book Antiqua"/>
                <a:cs typeface="Book Antiqua"/>
              </a:rPr>
              <a:t>the  </a:t>
            </a:r>
            <a:r>
              <a:rPr sz="2700" dirty="0">
                <a:latin typeface="Book Antiqua"/>
                <a:cs typeface="Book Antiqua"/>
              </a:rPr>
              <a:t>action </a:t>
            </a:r>
            <a:r>
              <a:rPr sz="2700" spc="-5" dirty="0">
                <a:latin typeface="Book Antiqua"/>
                <a:cs typeface="Book Antiqua"/>
              </a:rPr>
              <a:t>but the </a:t>
            </a:r>
            <a:r>
              <a:rPr sz="2700" dirty="0">
                <a:latin typeface="Book Antiqua"/>
                <a:cs typeface="Book Antiqua"/>
              </a:rPr>
              <a:t>one who is </a:t>
            </a:r>
            <a:r>
              <a:rPr sz="2700" spc="-5" dirty="0">
                <a:latin typeface="Book Antiqua"/>
                <a:cs typeface="Book Antiqua"/>
              </a:rPr>
              <a:t>affected </a:t>
            </a:r>
            <a:r>
              <a:rPr sz="2700" dirty="0">
                <a:latin typeface="Book Antiqua"/>
                <a:cs typeface="Book Antiqua"/>
              </a:rPr>
              <a:t>/ who </a:t>
            </a:r>
            <a:r>
              <a:rPr sz="2700" spc="-5" dirty="0">
                <a:latin typeface="Book Antiqua"/>
                <a:cs typeface="Book Antiqua"/>
              </a:rPr>
              <a:t>is the  </a:t>
            </a:r>
            <a:r>
              <a:rPr sz="2700" dirty="0">
                <a:latin typeface="Book Antiqua"/>
                <a:cs typeface="Book Antiqua"/>
              </a:rPr>
              <a:t>object of </a:t>
            </a:r>
            <a:r>
              <a:rPr sz="2700" spc="-5" dirty="0">
                <a:latin typeface="Book Antiqua"/>
                <a:cs typeface="Book Antiqua"/>
              </a:rPr>
              <a:t>the action. </a:t>
            </a:r>
            <a:r>
              <a:rPr sz="2700" dirty="0">
                <a:latin typeface="Book Antiqua"/>
                <a:cs typeface="Book Antiqua"/>
              </a:rPr>
              <a:t>The morpheme</a:t>
            </a:r>
            <a:r>
              <a:rPr sz="2700" spc="-15" dirty="0">
                <a:latin typeface="Book Antiqua"/>
                <a:cs typeface="Book Antiqua"/>
              </a:rPr>
              <a:t> </a:t>
            </a:r>
            <a:r>
              <a:rPr sz="2700" spc="-10" dirty="0">
                <a:latin typeface="Book Antiqua"/>
                <a:cs typeface="Book Antiqua"/>
              </a:rPr>
              <a:t>–ee</a:t>
            </a:r>
            <a:r>
              <a:rPr sz="2700" spc="20" dirty="0">
                <a:latin typeface="Book Antiqua"/>
                <a:cs typeface="Book Antiqua"/>
              </a:rPr>
              <a:t> </a:t>
            </a:r>
            <a:r>
              <a:rPr sz="2700" spc="-5" dirty="0">
                <a:latin typeface="Book Antiqua"/>
                <a:cs typeface="Book Antiqua"/>
              </a:rPr>
              <a:t>is</a:t>
            </a:r>
            <a:r>
              <a:rPr sz="2700" u="heavy" spc="-5" dirty="0">
                <a:uFill>
                  <a:solidFill>
                    <a:srgbClr val="000000"/>
                  </a:solidFill>
                </a:uFill>
                <a:latin typeface="Book Antiqua"/>
                <a:cs typeface="Book Antiqua"/>
              </a:rPr>
              <a:t> 	</a:t>
            </a:r>
            <a:r>
              <a:rPr sz="2700" dirty="0">
                <a:latin typeface="Book Antiqua"/>
                <a:cs typeface="Book Antiqua"/>
              </a:rPr>
              <a:t>.</a:t>
            </a:r>
            <a:endParaRPr sz="2700">
              <a:latin typeface="Book Antiqua"/>
              <a:cs typeface="Book Antiqua"/>
            </a:endParaRPr>
          </a:p>
          <a:p>
            <a:pPr marL="12700" marR="6350" algn="just">
              <a:lnSpc>
                <a:spcPts val="2590"/>
              </a:lnSpc>
              <a:spcBef>
                <a:spcPts val="1070"/>
              </a:spcBef>
            </a:pPr>
            <a:r>
              <a:rPr sz="2400" b="1" spc="-5" dirty="0">
                <a:latin typeface="Book Antiqua"/>
                <a:cs typeface="Book Antiqua"/>
              </a:rPr>
              <a:t>Choose </a:t>
            </a:r>
            <a:r>
              <a:rPr sz="2400" b="1" dirty="0">
                <a:latin typeface="Book Antiqua"/>
                <a:cs typeface="Book Antiqua"/>
              </a:rPr>
              <a:t>the alternative that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Book Antiqua"/>
                <a:cs typeface="Book Antiqua"/>
              </a:rPr>
              <a:t>best</a:t>
            </a:r>
            <a:r>
              <a:rPr sz="2400" b="1" dirty="0">
                <a:latin typeface="Book Antiqua"/>
                <a:cs typeface="Book Antiqua"/>
              </a:rPr>
              <a:t> completes </a:t>
            </a:r>
            <a:r>
              <a:rPr sz="2400" b="1" spc="-5" dirty="0">
                <a:latin typeface="Book Antiqua"/>
                <a:cs typeface="Book Antiqua"/>
              </a:rPr>
              <a:t>the  </a:t>
            </a:r>
            <a:r>
              <a:rPr sz="2400" b="1" dirty="0">
                <a:latin typeface="Book Antiqua"/>
                <a:cs typeface="Book Antiqua"/>
              </a:rPr>
              <a:t>paragraph</a:t>
            </a:r>
            <a:r>
              <a:rPr sz="2400" b="1" spc="-15" dirty="0">
                <a:latin typeface="Book Antiqua"/>
                <a:cs typeface="Book Antiqua"/>
              </a:rPr>
              <a:t> </a:t>
            </a:r>
            <a:r>
              <a:rPr sz="2400" b="1" spc="-5" dirty="0">
                <a:latin typeface="Book Antiqua"/>
                <a:cs typeface="Book Antiqua"/>
              </a:rPr>
              <a:t>above.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Book Antiqua"/>
              <a:cs typeface="Book Antiqua"/>
            </a:endParaRPr>
          </a:p>
          <a:p>
            <a:pPr marL="469900" indent="-457200">
              <a:lnSpc>
                <a:spcPct val="100000"/>
              </a:lnSpc>
              <a:buAutoNum type="alphaLcParenR"/>
              <a:tabLst>
                <a:tab pos="469265" algn="l"/>
                <a:tab pos="469900" algn="l"/>
                <a:tab pos="2755900" algn="l"/>
                <a:tab pos="5499735" algn="l"/>
              </a:tabLst>
            </a:pPr>
            <a:r>
              <a:rPr sz="2400" spc="-5" dirty="0">
                <a:latin typeface="Book Antiqua"/>
                <a:cs typeface="Book Antiqua"/>
              </a:rPr>
              <a:t>inflectional	</a:t>
            </a:r>
            <a:r>
              <a:rPr sz="2400" dirty="0">
                <a:latin typeface="Book Antiqua"/>
                <a:cs typeface="Book Antiqua"/>
              </a:rPr>
              <a:t>c)</a:t>
            </a:r>
            <a:r>
              <a:rPr sz="2400" spc="-1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free	e) </a:t>
            </a:r>
            <a:r>
              <a:rPr sz="2400" spc="-5" dirty="0">
                <a:latin typeface="Book Antiqua"/>
                <a:cs typeface="Book Antiqua"/>
              </a:rPr>
              <a:t>open</a:t>
            </a:r>
            <a:r>
              <a:rPr sz="2400" spc="-2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class</a:t>
            </a:r>
            <a:endParaRPr sz="2400">
              <a:latin typeface="Book Antiqua"/>
              <a:cs typeface="Book Antiqua"/>
            </a:endParaRPr>
          </a:p>
          <a:p>
            <a:pPr marL="469900" indent="-457200">
              <a:lnSpc>
                <a:spcPct val="100000"/>
              </a:lnSpc>
              <a:spcBef>
                <a:spcPts val="710"/>
              </a:spcBef>
              <a:buAutoNum type="alphaLcParenR"/>
              <a:tabLst>
                <a:tab pos="469265" algn="l"/>
                <a:tab pos="469900" algn="l"/>
                <a:tab pos="2755900" algn="l"/>
              </a:tabLst>
            </a:pPr>
            <a:r>
              <a:rPr sz="2400" dirty="0">
                <a:latin typeface="Book Antiqua"/>
                <a:cs typeface="Book Antiqua"/>
              </a:rPr>
              <a:t>closed</a:t>
            </a:r>
            <a:r>
              <a:rPr sz="2400" spc="-1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class	d)</a:t>
            </a:r>
            <a:r>
              <a:rPr sz="2400" spc="-5" dirty="0">
                <a:latin typeface="Book Antiqua"/>
                <a:cs typeface="Book Antiqua"/>
              </a:rPr>
              <a:t> derivational</a:t>
            </a:r>
            <a:endParaRPr sz="24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38</a:t>
            </a:fld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900555"/>
            <a:ext cx="772795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latin typeface="Book Antiqua"/>
                <a:cs typeface="Book Antiqua"/>
              </a:rPr>
              <a:t>Which</a:t>
            </a:r>
            <a:r>
              <a:rPr sz="2600" b="1" spc="275" dirty="0">
                <a:latin typeface="Book Antiqua"/>
                <a:cs typeface="Book Antiqua"/>
              </a:rPr>
              <a:t> </a:t>
            </a:r>
            <a:r>
              <a:rPr sz="2600" b="1" dirty="0">
                <a:latin typeface="Book Antiqua"/>
                <a:cs typeface="Book Antiqua"/>
              </a:rPr>
              <a:t>of</a:t>
            </a:r>
            <a:r>
              <a:rPr sz="2600" b="1" spc="254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the</a:t>
            </a:r>
            <a:r>
              <a:rPr sz="2600" b="1" spc="28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following</a:t>
            </a:r>
            <a:r>
              <a:rPr sz="2600" b="1" spc="28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is</a:t>
            </a:r>
            <a:r>
              <a:rPr sz="2600" b="1" spc="27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true</a:t>
            </a:r>
            <a:r>
              <a:rPr sz="2600" b="1" spc="275" dirty="0">
                <a:latin typeface="Book Antiqua"/>
                <a:cs typeface="Book Antiqua"/>
              </a:rPr>
              <a:t> </a:t>
            </a:r>
            <a:r>
              <a:rPr sz="2600" b="1" dirty="0">
                <a:latin typeface="Book Antiqua"/>
                <a:cs typeface="Book Antiqua"/>
              </a:rPr>
              <a:t>about</a:t>
            </a:r>
            <a:r>
              <a:rPr sz="2600" b="1" spc="254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affixation</a:t>
            </a:r>
            <a:r>
              <a:rPr sz="2600" b="1" spc="265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in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542" y="2177923"/>
            <a:ext cx="133032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latin typeface="Book Antiqua"/>
                <a:cs typeface="Book Antiqua"/>
              </a:rPr>
              <a:t>English?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542" y="2757296"/>
            <a:ext cx="7731125" cy="72517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527685" marR="5080" indent="-515620">
              <a:lnSpc>
                <a:spcPct val="70000"/>
              </a:lnSpc>
              <a:spcBef>
                <a:spcPts val="1070"/>
              </a:spcBef>
              <a:tabLst>
                <a:tab pos="527685" algn="l"/>
              </a:tabLst>
            </a:pPr>
            <a:r>
              <a:rPr sz="2700" dirty="0">
                <a:latin typeface="Book Antiqua"/>
                <a:cs typeface="Book Antiqua"/>
              </a:rPr>
              <a:t>a)	All </a:t>
            </a:r>
            <a:r>
              <a:rPr sz="2700" spc="-5" dirty="0">
                <a:latin typeface="Book Antiqua"/>
                <a:cs typeface="Book Antiqua"/>
              </a:rPr>
              <a:t>derivational </a:t>
            </a:r>
            <a:r>
              <a:rPr sz="2700" dirty="0">
                <a:latin typeface="Book Antiqua"/>
                <a:cs typeface="Book Antiqua"/>
              </a:rPr>
              <a:t>morphemes change </a:t>
            </a:r>
            <a:r>
              <a:rPr sz="2700" spc="-5" dirty="0">
                <a:latin typeface="Book Antiqua"/>
                <a:cs typeface="Book Antiqua"/>
              </a:rPr>
              <a:t>the part </a:t>
            </a:r>
            <a:r>
              <a:rPr sz="2700" dirty="0">
                <a:latin typeface="Book Antiqua"/>
                <a:cs typeface="Book Antiqua"/>
              </a:rPr>
              <a:t>of  speech of </a:t>
            </a:r>
            <a:r>
              <a:rPr sz="2700" spc="-5" dirty="0">
                <a:latin typeface="Book Antiqua"/>
                <a:cs typeface="Book Antiqua"/>
              </a:rPr>
              <a:t>the</a:t>
            </a:r>
            <a:r>
              <a:rPr sz="2700" spc="-25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word.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3461384"/>
            <a:ext cx="773049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  <a:tab pos="2428240" algn="l"/>
                <a:tab pos="4423410" algn="l"/>
                <a:tab pos="5077460" algn="l"/>
                <a:tab pos="6052820" algn="l"/>
              </a:tabLst>
            </a:pPr>
            <a:r>
              <a:rPr sz="2700" spc="-10" dirty="0">
                <a:latin typeface="Book Antiqua"/>
                <a:cs typeface="Book Antiqua"/>
              </a:rPr>
              <a:t>b</a:t>
            </a:r>
            <a:r>
              <a:rPr sz="2700" dirty="0">
                <a:latin typeface="Book Antiqua"/>
                <a:cs typeface="Book Antiqua"/>
              </a:rPr>
              <a:t>)	Inflect</a:t>
            </a:r>
            <a:r>
              <a:rPr sz="2700" spc="-10" dirty="0">
                <a:latin typeface="Book Antiqua"/>
                <a:cs typeface="Book Antiqua"/>
              </a:rPr>
              <a:t>i</a:t>
            </a:r>
            <a:r>
              <a:rPr sz="2700" dirty="0">
                <a:latin typeface="Book Antiqua"/>
                <a:cs typeface="Book Antiqua"/>
              </a:rPr>
              <a:t>o</a:t>
            </a:r>
            <a:r>
              <a:rPr sz="2700" spc="10" dirty="0">
                <a:latin typeface="Book Antiqua"/>
                <a:cs typeface="Book Antiqua"/>
              </a:rPr>
              <a:t>n</a:t>
            </a:r>
            <a:r>
              <a:rPr sz="2700" dirty="0">
                <a:latin typeface="Book Antiqua"/>
                <a:cs typeface="Book Antiqua"/>
              </a:rPr>
              <a:t>al	morp</a:t>
            </a:r>
            <a:r>
              <a:rPr sz="2700" spc="10" dirty="0">
                <a:latin typeface="Book Antiqua"/>
                <a:cs typeface="Book Antiqua"/>
              </a:rPr>
              <a:t>h</a:t>
            </a:r>
            <a:r>
              <a:rPr sz="2700" dirty="0">
                <a:latin typeface="Book Antiqua"/>
                <a:cs typeface="Book Antiqua"/>
              </a:rPr>
              <a:t>em</a:t>
            </a:r>
            <a:r>
              <a:rPr sz="2700" spc="5" dirty="0">
                <a:latin typeface="Book Antiqua"/>
                <a:cs typeface="Book Antiqua"/>
              </a:rPr>
              <a:t>e</a:t>
            </a:r>
            <a:r>
              <a:rPr sz="2700" dirty="0">
                <a:latin typeface="Book Antiqua"/>
                <a:cs typeface="Book Antiqua"/>
              </a:rPr>
              <a:t>s	are	more	</a:t>
            </a:r>
            <a:r>
              <a:rPr sz="2700" spc="-5" dirty="0">
                <a:latin typeface="Book Antiqua"/>
                <a:cs typeface="Book Antiqua"/>
              </a:rPr>
              <a:t>p</a:t>
            </a:r>
            <a:r>
              <a:rPr sz="2700" spc="-15" dirty="0">
                <a:latin typeface="Book Antiqua"/>
                <a:cs typeface="Book Antiqua"/>
              </a:rPr>
              <a:t>r</a:t>
            </a:r>
            <a:r>
              <a:rPr sz="2700" dirty="0">
                <a:latin typeface="Book Antiqua"/>
                <a:cs typeface="Book Antiqua"/>
              </a:rPr>
              <a:t>oduct</a:t>
            </a:r>
            <a:r>
              <a:rPr sz="2700" spc="-10" dirty="0">
                <a:latin typeface="Book Antiqua"/>
                <a:cs typeface="Book Antiqua"/>
              </a:rPr>
              <a:t>i</a:t>
            </a:r>
            <a:r>
              <a:rPr sz="2700" dirty="0">
                <a:latin typeface="Book Antiqua"/>
                <a:cs typeface="Book Antiqua"/>
              </a:rPr>
              <a:t>ve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22654" y="3749116"/>
            <a:ext cx="350583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" dirty="0">
                <a:latin typeface="Book Antiqua"/>
                <a:cs typeface="Book Antiqua"/>
              </a:rPr>
              <a:t>than derivational</a:t>
            </a:r>
            <a:r>
              <a:rPr sz="2700" spc="-40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ones.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7542" y="4164329"/>
            <a:ext cx="7730490" cy="72517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527685" marR="5080" indent="-515620">
              <a:lnSpc>
                <a:spcPct val="70000"/>
              </a:lnSpc>
              <a:spcBef>
                <a:spcPts val="1070"/>
              </a:spcBef>
              <a:tabLst>
                <a:tab pos="527685" algn="l"/>
                <a:tab pos="1497330" algn="l"/>
                <a:tab pos="3329304" algn="l"/>
                <a:tab pos="5271135" algn="l"/>
                <a:tab pos="6482715" algn="l"/>
                <a:tab pos="7092315" algn="l"/>
              </a:tabLst>
            </a:pPr>
            <a:r>
              <a:rPr sz="2700" dirty="0">
                <a:latin typeface="Book Antiqua"/>
                <a:cs typeface="Book Antiqua"/>
              </a:rPr>
              <a:t>c)	Some	inf</a:t>
            </a:r>
            <a:r>
              <a:rPr sz="2700" spc="-15" dirty="0">
                <a:latin typeface="Book Antiqua"/>
                <a:cs typeface="Book Antiqua"/>
              </a:rPr>
              <a:t>l</a:t>
            </a:r>
            <a:r>
              <a:rPr sz="2700" dirty="0">
                <a:latin typeface="Book Antiqua"/>
                <a:cs typeface="Book Antiqua"/>
              </a:rPr>
              <a:t>ectional	morphemes	cha</a:t>
            </a:r>
            <a:r>
              <a:rPr sz="2700" spc="5" dirty="0">
                <a:latin typeface="Book Antiqua"/>
                <a:cs typeface="Book Antiqua"/>
              </a:rPr>
              <a:t>n</a:t>
            </a:r>
            <a:r>
              <a:rPr sz="2700" spc="-5" dirty="0">
                <a:latin typeface="Book Antiqua"/>
                <a:cs typeface="Book Antiqua"/>
              </a:rPr>
              <a:t>g</a:t>
            </a:r>
            <a:r>
              <a:rPr sz="2700" dirty="0">
                <a:latin typeface="Book Antiqua"/>
                <a:cs typeface="Book Antiqua"/>
              </a:rPr>
              <a:t>e	</a:t>
            </a:r>
            <a:r>
              <a:rPr sz="2700" spc="-5" dirty="0">
                <a:latin typeface="Book Antiqua"/>
                <a:cs typeface="Book Antiqua"/>
              </a:rPr>
              <a:t>th</a:t>
            </a:r>
            <a:r>
              <a:rPr sz="2700" dirty="0">
                <a:latin typeface="Book Antiqua"/>
                <a:cs typeface="Book Antiqua"/>
              </a:rPr>
              <a:t>e	</a:t>
            </a:r>
            <a:r>
              <a:rPr sz="2700" spc="-5" dirty="0">
                <a:latin typeface="Book Antiqua"/>
                <a:cs typeface="Book Antiqua"/>
              </a:rPr>
              <a:t>part  </a:t>
            </a:r>
            <a:r>
              <a:rPr sz="2700" dirty="0">
                <a:latin typeface="Book Antiqua"/>
                <a:cs typeface="Book Antiqua"/>
              </a:rPr>
              <a:t>of speech of </a:t>
            </a:r>
            <a:r>
              <a:rPr sz="2700" spc="-5" dirty="0">
                <a:latin typeface="Book Antiqua"/>
                <a:cs typeface="Book Antiqua"/>
              </a:rPr>
              <a:t>the</a:t>
            </a:r>
            <a:r>
              <a:rPr sz="2700" spc="-30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word.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7542" y="4866589"/>
            <a:ext cx="499618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  <a:tab pos="1682750" algn="l"/>
                <a:tab pos="2437130" algn="l"/>
                <a:tab pos="3284854" algn="l"/>
              </a:tabLst>
            </a:pPr>
            <a:r>
              <a:rPr sz="2700" spc="-5" dirty="0">
                <a:latin typeface="Book Antiqua"/>
                <a:cs typeface="Book Antiqua"/>
              </a:rPr>
              <a:t>d)	There	</a:t>
            </a:r>
            <a:r>
              <a:rPr sz="2700" dirty="0">
                <a:latin typeface="Book Antiqua"/>
                <a:cs typeface="Book Antiqua"/>
              </a:rPr>
              <a:t>are	</a:t>
            </a:r>
            <a:r>
              <a:rPr sz="2700" spc="-5" dirty="0">
                <a:latin typeface="Book Antiqua"/>
                <a:cs typeface="Book Antiqua"/>
              </a:rPr>
              <a:t>few	inflectional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61634" y="4866589"/>
            <a:ext cx="247459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9125" algn="l"/>
              </a:tabLst>
            </a:pPr>
            <a:r>
              <a:rPr sz="2700" dirty="0">
                <a:latin typeface="Book Antiqua"/>
                <a:cs typeface="Book Antiqua"/>
              </a:rPr>
              <a:t>or	</a:t>
            </a:r>
            <a:r>
              <a:rPr sz="2700" spc="-5" dirty="0">
                <a:latin typeface="Book Antiqua"/>
                <a:cs typeface="Book Antiqua"/>
              </a:rPr>
              <a:t>derivational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7542" y="5155183"/>
            <a:ext cx="7729855" cy="1141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latin typeface="Book Antiqua"/>
                <a:cs typeface="Book Antiqua"/>
              </a:rPr>
              <a:t>circumfixes or</a:t>
            </a:r>
            <a:r>
              <a:rPr sz="2700" spc="-20" dirty="0">
                <a:latin typeface="Book Antiqua"/>
                <a:cs typeface="Book Antiqua"/>
              </a:rPr>
              <a:t> </a:t>
            </a:r>
            <a:r>
              <a:rPr sz="2700" spc="-5" dirty="0">
                <a:latin typeface="Book Antiqua"/>
                <a:cs typeface="Book Antiqua"/>
              </a:rPr>
              <a:t>infixes.</a:t>
            </a:r>
            <a:endParaRPr sz="2700">
              <a:latin typeface="Book Antiqua"/>
              <a:cs typeface="Book Antiqua"/>
            </a:endParaRPr>
          </a:p>
          <a:p>
            <a:pPr marL="527685" marR="5080" indent="-515620">
              <a:lnSpc>
                <a:spcPct val="70000"/>
              </a:lnSpc>
              <a:spcBef>
                <a:spcPts val="1005"/>
              </a:spcBef>
              <a:tabLst>
                <a:tab pos="527685" algn="l"/>
              </a:tabLst>
            </a:pPr>
            <a:r>
              <a:rPr sz="2700" dirty="0">
                <a:latin typeface="Book Antiqua"/>
                <a:cs typeface="Book Antiqua"/>
              </a:rPr>
              <a:t>e)	</a:t>
            </a:r>
            <a:r>
              <a:rPr sz="2700" spc="-5" dirty="0">
                <a:latin typeface="Book Antiqua"/>
                <a:cs typeface="Book Antiqua"/>
              </a:rPr>
              <a:t>Derivational </a:t>
            </a:r>
            <a:r>
              <a:rPr sz="2700" dirty="0">
                <a:latin typeface="Book Antiqua"/>
                <a:cs typeface="Book Antiqua"/>
              </a:rPr>
              <a:t>morphemes can </a:t>
            </a:r>
            <a:r>
              <a:rPr sz="2700" spc="-5" dirty="0">
                <a:latin typeface="Book Antiqua"/>
                <a:cs typeface="Book Antiqua"/>
              </a:rPr>
              <a:t>be </a:t>
            </a:r>
            <a:r>
              <a:rPr sz="2700" spc="-10" dirty="0">
                <a:latin typeface="Book Antiqua"/>
                <a:cs typeface="Book Antiqua"/>
              </a:rPr>
              <a:t>bound </a:t>
            </a:r>
            <a:r>
              <a:rPr sz="2700" dirty="0">
                <a:latin typeface="Book Antiqua"/>
                <a:cs typeface="Book Antiqua"/>
              </a:rPr>
              <a:t>or free  morphemes.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30173" y="3429761"/>
            <a:ext cx="7886700" cy="792480"/>
          </a:xfrm>
          <a:custGeom>
            <a:avLst/>
            <a:gdLst/>
            <a:ahLst/>
            <a:cxnLst/>
            <a:rect l="l" t="t" r="r" b="b"/>
            <a:pathLst>
              <a:path w="7886700" h="792479">
                <a:moveTo>
                  <a:pt x="0" y="792480"/>
                </a:moveTo>
                <a:lnTo>
                  <a:pt x="7886700" y="792480"/>
                </a:lnTo>
                <a:lnTo>
                  <a:pt x="7886700" y="0"/>
                </a:lnTo>
                <a:lnTo>
                  <a:pt x="0" y="0"/>
                </a:lnTo>
                <a:lnTo>
                  <a:pt x="0" y="792480"/>
                </a:lnTo>
                <a:close/>
              </a:path>
            </a:pathLst>
          </a:custGeom>
          <a:ln w="102107">
            <a:solidFill>
              <a:srgbClr val="A47C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39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409191" y="606628"/>
            <a:ext cx="63284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Rules of Word</a:t>
            </a:r>
            <a:r>
              <a:rPr spc="-70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Formation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17067" y="2521119"/>
            <a:ext cx="342900" cy="27730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470"/>
              </a:lnSpc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(English)</a:t>
            </a:r>
            <a:r>
              <a:rPr sz="25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Calibri"/>
                <a:cs typeface="Calibri"/>
              </a:rPr>
              <a:t>Morphemes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104900" y="1940051"/>
            <a:ext cx="1778635" cy="982980"/>
            <a:chOff x="1104900" y="1940051"/>
            <a:chExt cx="1778635" cy="982980"/>
          </a:xfrm>
        </p:grpSpPr>
        <p:sp>
          <p:nvSpPr>
            <p:cNvPr id="18" name="object 18"/>
            <p:cNvSpPr/>
            <p:nvPr/>
          </p:nvSpPr>
          <p:spPr>
            <a:xfrm>
              <a:off x="1104900" y="2084857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49096" y="1940051"/>
              <a:ext cx="1687067" cy="98298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164336" y="2124455"/>
            <a:ext cx="1664335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293370">
              <a:lnSpc>
                <a:spcPts val="3535"/>
              </a:lnSpc>
            </a:pPr>
            <a:r>
              <a:rPr sz="3200" dirty="0">
                <a:solidFill>
                  <a:srgbClr val="7E7E7E"/>
                </a:solidFill>
                <a:latin typeface="Calibri"/>
                <a:cs typeface="Calibri"/>
              </a:rPr>
              <a:t>Bound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136392" y="1943112"/>
            <a:ext cx="1778635" cy="984885"/>
            <a:chOff x="3136392" y="1943112"/>
            <a:chExt cx="1778635" cy="984885"/>
          </a:xfrm>
        </p:grpSpPr>
        <p:sp>
          <p:nvSpPr>
            <p:cNvPr id="22" name="object 22"/>
            <p:cNvSpPr/>
            <p:nvPr/>
          </p:nvSpPr>
          <p:spPr>
            <a:xfrm>
              <a:off x="3136392" y="2087905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345180" y="1943112"/>
              <a:ext cx="1357884" cy="9844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95828" y="2127504"/>
              <a:ext cx="1664335" cy="508000"/>
            </a:xfrm>
            <a:custGeom>
              <a:avLst/>
              <a:gdLst/>
              <a:ahLst/>
              <a:cxnLst/>
              <a:rect l="l" t="t" r="r" b="b"/>
              <a:pathLst>
                <a:path w="1664335" h="508000">
                  <a:moveTo>
                    <a:pt x="1664207" y="0"/>
                  </a:moveTo>
                  <a:lnTo>
                    <a:pt x="0" y="0"/>
                  </a:lnTo>
                  <a:lnTo>
                    <a:pt x="0" y="507491"/>
                  </a:lnTo>
                  <a:lnTo>
                    <a:pt x="1664207" y="507491"/>
                  </a:lnTo>
                  <a:lnTo>
                    <a:pt x="1664207" y="0"/>
                  </a:lnTo>
                  <a:close/>
                </a:path>
              </a:pathLst>
            </a:custGeom>
            <a:solidFill>
              <a:srgbClr val="1E2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195827" y="2127504"/>
            <a:ext cx="1664335" cy="50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8470">
              <a:lnSpc>
                <a:spcPts val="3535"/>
              </a:lnSpc>
            </a:pPr>
            <a:r>
              <a:rPr sz="3200" spc="-15" dirty="0">
                <a:solidFill>
                  <a:srgbClr val="7E7E7E"/>
                </a:solidFill>
                <a:latin typeface="Calibri"/>
                <a:cs typeface="Calibri"/>
              </a:rPr>
              <a:t>Affix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954523" y="2129027"/>
            <a:ext cx="2066925" cy="791210"/>
            <a:chOff x="4954523" y="2129027"/>
            <a:chExt cx="2066925" cy="791210"/>
          </a:xfrm>
        </p:grpSpPr>
        <p:sp>
          <p:nvSpPr>
            <p:cNvPr id="27" name="object 27"/>
            <p:cNvSpPr/>
            <p:nvPr/>
          </p:nvSpPr>
          <p:spPr>
            <a:xfrm>
              <a:off x="5099303" y="2185441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54523" y="2129027"/>
              <a:ext cx="2066544" cy="7909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158740" y="2225039"/>
            <a:ext cx="1664335" cy="508000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2540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200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Derivational</a:t>
            </a:r>
            <a:endParaRPr sz="2500" dirty="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095743" y="1812035"/>
            <a:ext cx="1778635" cy="791210"/>
            <a:chOff x="7095743" y="1812035"/>
            <a:chExt cx="1778635" cy="791210"/>
          </a:xfrm>
        </p:grpSpPr>
        <p:sp>
          <p:nvSpPr>
            <p:cNvPr id="31" name="object 31"/>
            <p:cNvSpPr/>
            <p:nvPr/>
          </p:nvSpPr>
          <p:spPr>
            <a:xfrm>
              <a:off x="7095743" y="1868449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368539" y="1812035"/>
              <a:ext cx="1232903" cy="79095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155180" y="1908048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5400" rIns="0" bIns="0" rtlCol="0">
            <a:spAutoFit/>
          </a:bodyPr>
          <a:lstStyle/>
          <a:p>
            <a:pPr marL="466725">
              <a:lnSpc>
                <a:spcPct val="100000"/>
              </a:lnSpc>
              <a:spcBef>
                <a:spcPts val="200"/>
              </a:spcBef>
            </a:pPr>
            <a:r>
              <a:rPr sz="2500" spc="-15" dirty="0">
                <a:solidFill>
                  <a:srgbClr val="FFFFFF"/>
                </a:solidFill>
                <a:latin typeface="Calibri"/>
                <a:cs typeface="Calibri"/>
              </a:rPr>
              <a:t>Prefix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7095743" y="2964192"/>
            <a:ext cx="1778635" cy="792480"/>
            <a:chOff x="7095743" y="2964192"/>
            <a:chExt cx="1778635" cy="792480"/>
          </a:xfrm>
        </p:grpSpPr>
        <p:sp>
          <p:nvSpPr>
            <p:cNvPr id="35" name="object 35"/>
            <p:cNvSpPr/>
            <p:nvPr/>
          </p:nvSpPr>
          <p:spPr>
            <a:xfrm>
              <a:off x="7095743" y="3020593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379207" y="2964192"/>
              <a:ext cx="1213091" cy="79246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7155180" y="3060192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6034" rIns="0" bIns="0" rtlCol="0">
            <a:spAutoFit/>
          </a:bodyPr>
          <a:lstStyle/>
          <a:p>
            <a:pPr marL="4775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Suffix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013959" y="3899928"/>
            <a:ext cx="1946275" cy="792480"/>
            <a:chOff x="5013959" y="3899928"/>
            <a:chExt cx="1946275" cy="792480"/>
          </a:xfrm>
        </p:grpSpPr>
        <p:sp>
          <p:nvSpPr>
            <p:cNvPr id="39" name="object 39"/>
            <p:cNvSpPr/>
            <p:nvPr/>
          </p:nvSpPr>
          <p:spPr>
            <a:xfrm>
              <a:off x="5099303" y="3956329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013959" y="3899928"/>
              <a:ext cx="1946147" cy="79246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5158740" y="3995928"/>
            <a:ext cx="1664335" cy="508000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26670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210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Inflectional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7095743" y="4125467"/>
            <a:ext cx="1778635" cy="791210"/>
            <a:chOff x="7095743" y="4125467"/>
            <a:chExt cx="1778635" cy="791210"/>
          </a:xfrm>
        </p:grpSpPr>
        <p:sp>
          <p:nvSpPr>
            <p:cNvPr id="43" name="object 43"/>
            <p:cNvSpPr/>
            <p:nvPr/>
          </p:nvSpPr>
          <p:spPr>
            <a:xfrm>
              <a:off x="7095743" y="4181881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379207" y="4125467"/>
              <a:ext cx="1213091" cy="79095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7155180" y="4221479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6034" rIns="0" bIns="0" rtlCol="0">
            <a:spAutoFit/>
          </a:bodyPr>
          <a:lstStyle/>
          <a:p>
            <a:pPr marL="4775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Suffix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136392" y="2590812"/>
            <a:ext cx="1778635" cy="984885"/>
            <a:chOff x="3136392" y="2590812"/>
            <a:chExt cx="1778635" cy="984885"/>
          </a:xfrm>
        </p:grpSpPr>
        <p:sp>
          <p:nvSpPr>
            <p:cNvPr id="47" name="object 47"/>
            <p:cNvSpPr/>
            <p:nvPr/>
          </p:nvSpPr>
          <p:spPr>
            <a:xfrm>
              <a:off x="3136392" y="2735605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329940" y="2590812"/>
              <a:ext cx="1389888" cy="98449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3195827" y="2775204"/>
            <a:ext cx="1664335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443230">
              <a:lnSpc>
                <a:spcPts val="3540"/>
              </a:lnSpc>
            </a:pPr>
            <a:r>
              <a:rPr sz="3200" spc="-20" dirty="0">
                <a:solidFill>
                  <a:srgbClr val="7E7E7E"/>
                </a:solidFill>
                <a:latin typeface="Calibri"/>
                <a:cs typeface="Calibri"/>
              </a:rPr>
              <a:t>Root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1104900" y="5254752"/>
            <a:ext cx="1778635" cy="984885"/>
            <a:chOff x="1104900" y="5254752"/>
            <a:chExt cx="1778635" cy="984885"/>
          </a:xfrm>
        </p:grpSpPr>
        <p:sp>
          <p:nvSpPr>
            <p:cNvPr id="51" name="object 51"/>
            <p:cNvSpPr/>
            <p:nvPr/>
          </p:nvSpPr>
          <p:spPr>
            <a:xfrm>
              <a:off x="1104900" y="5401056"/>
              <a:ext cx="1778508" cy="61873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324356" y="5254752"/>
              <a:ext cx="1341120" cy="98449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164336" y="5440679"/>
            <a:ext cx="1664335" cy="506095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467359">
              <a:lnSpc>
                <a:spcPts val="3535"/>
              </a:lnSpc>
            </a:pPr>
            <a:r>
              <a:rPr sz="3200" spc="-10" dirty="0">
                <a:solidFill>
                  <a:srgbClr val="7E7E7E"/>
                </a:solidFill>
                <a:latin typeface="Calibri"/>
                <a:cs typeface="Calibri"/>
              </a:rPr>
              <a:t>Free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3032760" y="4642116"/>
            <a:ext cx="1917700" cy="792480"/>
            <a:chOff x="3032760" y="4642116"/>
            <a:chExt cx="1917700" cy="792480"/>
          </a:xfrm>
        </p:grpSpPr>
        <p:sp>
          <p:nvSpPr>
            <p:cNvPr id="55" name="object 55"/>
            <p:cNvSpPr/>
            <p:nvPr/>
          </p:nvSpPr>
          <p:spPr>
            <a:xfrm>
              <a:off x="3102864" y="4680229"/>
              <a:ext cx="1776984" cy="62024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32760" y="4642116"/>
              <a:ext cx="1917191" cy="79246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3162300" y="4719828"/>
            <a:ext cx="1663064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45085" rIns="0" bIns="0" rtlCol="0">
            <a:spAutoFit/>
          </a:bodyPr>
          <a:lstStyle/>
          <a:p>
            <a:pPr marL="123189">
              <a:lnSpc>
                <a:spcPct val="100000"/>
              </a:lnSpc>
              <a:spcBef>
                <a:spcPts val="355"/>
              </a:spcBef>
            </a:pPr>
            <a:r>
              <a:rPr sz="2500" spc="-5" dirty="0">
                <a:solidFill>
                  <a:srgbClr val="7E7E7E"/>
                </a:solidFill>
                <a:latin typeface="Calibri"/>
                <a:cs typeface="Calibri"/>
              </a:rPr>
              <a:t>Open</a:t>
            </a:r>
            <a:r>
              <a:rPr sz="2500" spc="-3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Class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2955035" y="5343144"/>
            <a:ext cx="2072639" cy="791210"/>
            <a:chOff x="2955035" y="5343144"/>
            <a:chExt cx="2072639" cy="791210"/>
          </a:xfrm>
        </p:grpSpPr>
        <p:sp>
          <p:nvSpPr>
            <p:cNvPr id="59" name="object 59"/>
            <p:cNvSpPr/>
            <p:nvPr/>
          </p:nvSpPr>
          <p:spPr>
            <a:xfrm>
              <a:off x="3102863" y="5399532"/>
              <a:ext cx="1776984" cy="62024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955035" y="5343144"/>
              <a:ext cx="2072639" cy="79095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3162300" y="5439155"/>
            <a:ext cx="1663064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26034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Closed</a:t>
            </a:r>
            <a:r>
              <a:rPr sz="2500" spc="-4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Class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309482" y="6436991"/>
            <a:ext cx="1530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B7AC9E"/>
                </a:solidFill>
                <a:latin typeface="Book Antiqua"/>
                <a:cs typeface="Book Antiqua"/>
              </a:rPr>
              <a:t>4</a:t>
            </a:fld>
            <a:endParaRPr sz="1200">
              <a:latin typeface="Book Antiqua"/>
              <a:cs typeface="Book Antiqu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4333" y="2318384"/>
            <a:ext cx="14903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3885" algn="l"/>
                <a:tab pos="1071245" algn="l"/>
              </a:tabLst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	un-	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n-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244333" y="3519678"/>
            <a:ext cx="14655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6405" algn="l"/>
                <a:tab pos="888365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y	-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	-ment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244333" y="4720539"/>
            <a:ext cx="148082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1308100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	-er	-s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43255" algn="l"/>
                <a:tab pos="1251585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-s	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-est	</a:t>
            </a:r>
            <a:r>
              <a:rPr sz="1800" spc="-80" dirty="0">
                <a:solidFill>
                  <a:srgbClr val="FFFFFF"/>
                </a:solidFill>
                <a:latin typeface="Calibri"/>
                <a:cs typeface="Calibri"/>
              </a:rPr>
              <a:t>-’s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-en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-ed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867027"/>
            <a:ext cx="7731759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97330" algn="l"/>
                <a:tab pos="2122170" algn="l"/>
                <a:tab pos="2955925" algn="l"/>
                <a:tab pos="5073015" algn="l"/>
                <a:tab pos="5627370" algn="l"/>
                <a:tab pos="6624320" algn="l"/>
              </a:tabLst>
            </a:pPr>
            <a:r>
              <a:rPr sz="3300" b="1" dirty="0">
                <a:latin typeface="Book Antiqua"/>
                <a:cs typeface="Book Antiqua"/>
              </a:rPr>
              <a:t>Which	of	the	</a:t>
            </a:r>
            <a:r>
              <a:rPr sz="3300" b="1" spc="-5" dirty="0">
                <a:latin typeface="Book Antiqua"/>
                <a:cs typeface="Book Antiqua"/>
              </a:rPr>
              <a:t>fol</a:t>
            </a:r>
            <a:r>
              <a:rPr sz="3300" b="1" spc="5" dirty="0">
                <a:latin typeface="Book Antiqua"/>
                <a:cs typeface="Book Antiqua"/>
              </a:rPr>
              <a:t>l</a:t>
            </a:r>
            <a:r>
              <a:rPr sz="3300" b="1" spc="-5" dirty="0">
                <a:latin typeface="Book Antiqua"/>
                <a:cs typeface="Book Antiqua"/>
              </a:rPr>
              <a:t>owin</a:t>
            </a:r>
            <a:r>
              <a:rPr sz="3300" b="1" dirty="0">
                <a:latin typeface="Book Antiqua"/>
                <a:cs typeface="Book Antiqua"/>
              </a:rPr>
              <a:t>g	</a:t>
            </a:r>
            <a:r>
              <a:rPr sz="3300" b="1" spc="5" dirty="0">
                <a:latin typeface="Book Antiqua"/>
                <a:cs typeface="Book Antiqua"/>
              </a:rPr>
              <a:t>i</a:t>
            </a:r>
            <a:r>
              <a:rPr sz="3300" b="1" dirty="0">
                <a:latin typeface="Book Antiqua"/>
                <a:cs typeface="Book Antiqua"/>
              </a:rPr>
              <a:t>s	true	about</a:t>
            </a:r>
            <a:endParaRPr sz="33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542" y="2218766"/>
            <a:ext cx="175069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b="1" dirty="0">
                <a:latin typeface="Book Antiqua"/>
                <a:cs typeface="Book Antiqua"/>
              </a:rPr>
              <a:t>prefi</a:t>
            </a:r>
            <a:r>
              <a:rPr sz="3300" b="1" spc="5" dirty="0">
                <a:latin typeface="Book Antiqua"/>
                <a:cs typeface="Book Antiqua"/>
              </a:rPr>
              <a:t>x</a:t>
            </a:r>
            <a:r>
              <a:rPr sz="3300" b="1" dirty="0">
                <a:latin typeface="Book Antiqua"/>
                <a:cs typeface="Book Antiqua"/>
              </a:rPr>
              <a:t>es?</a:t>
            </a:r>
            <a:endParaRPr sz="33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542" y="2885312"/>
            <a:ext cx="7728584" cy="3228975"/>
          </a:xfrm>
          <a:prstGeom prst="rect">
            <a:avLst/>
          </a:prstGeom>
        </p:spPr>
        <p:txBody>
          <a:bodyPr vert="horz" wrap="square" lIns="0" tIns="167640" rIns="0" bIns="0" rtlCol="0">
            <a:spAutoFit/>
          </a:bodyPr>
          <a:lstStyle/>
          <a:p>
            <a:pPr marL="527685" marR="6350" indent="-515620">
              <a:lnSpc>
                <a:spcPct val="70000"/>
              </a:lnSpc>
              <a:spcBef>
                <a:spcPts val="1320"/>
              </a:spcBef>
              <a:buAutoNum type="alphaLcParenR"/>
              <a:tabLst>
                <a:tab pos="528320" algn="l"/>
                <a:tab pos="1815464" algn="l"/>
                <a:tab pos="2733040" algn="l"/>
                <a:tab pos="4523740" algn="l"/>
                <a:tab pos="5397500" algn="l"/>
              </a:tabLst>
            </a:pPr>
            <a:r>
              <a:rPr sz="3400" spc="-5" dirty="0">
                <a:latin typeface="Book Antiqua"/>
                <a:cs typeface="Book Antiqua"/>
              </a:rPr>
              <a:t>They	are	</a:t>
            </a:r>
            <a:r>
              <a:rPr sz="3400" spc="-10" dirty="0">
                <a:latin typeface="Book Antiqua"/>
                <a:cs typeface="Book Antiqua"/>
              </a:rPr>
              <a:t>utili</a:t>
            </a:r>
            <a:r>
              <a:rPr sz="3400" dirty="0">
                <a:latin typeface="Book Antiqua"/>
                <a:cs typeface="Book Antiqua"/>
              </a:rPr>
              <a:t>z</a:t>
            </a:r>
            <a:r>
              <a:rPr sz="3400" spc="-5" dirty="0">
                <a:latin typeface="Book Antiqua"/>
                <a:cs typeface="Book Antiqua"/>
              </a:rPr>
              <a:t>ed</a:t>
            </a:r>
            <a:r>
              <a:rPr sz="3400" dirty="0">
                <a:latin typeface="Book Antiqua"/>
                <a:cs typeface="Book Antiqua"/>
              </a:rPr>
              <a:t>	</a:t>
            </a:r>
            <a:r>
              <a:rPr sz="3400" spc="-5" dirty="0">
                <a:latin typeface="Book Antiqua"/>
                <a:cs typeface="Book Antiqua"/>
              </a:rPr>
              <a:t>f</a:t>
            </a:r>
            <a:r>
              <a:rPr sz="3400" spc="-30" dirty="0">
                <a:latin typeface="Book Antiqua"/>
                <a:cs typeface="Book Antiqua"/>
              </a:rPr>
              <a:t>o</a:t>
            </a:r>
            <a:r>
              <a:rPr sz="3400" spc="-5" dirty="0">
                <a:latin typeface="Book Antiqua"/>
                <a:cs typeface="Book Antiqua"/>
              </a:rPr>
              <a:t>r</a:t>
            </a:r>
            <a:r>
              <a:rPr sz="3400" dirty="0">
                <a:latin typeface="Book Antiqua"/>
                <a:cs typeface="Book Antiqua"/>
              </a:rPr>
              <a:t>	</a:t>
            </a:r>
            <a:r>
              <a:rPr sz="3400" spc="-15" dirty="0">
                <a:latin typeface="Book Antiqua"/>
                <a:cs typeface="Book Antiqua"/>
              </a:rPr>
              <a:t>d</a:t>
            </a:r>
            <a:r>
              <a:rPr sz="3400" spc="-5" dirty="0">
                <a:latin typeface="Book Antiqua"/>
                <a:cs typeface="Book Antiqua"/>
              </a:rPr>
              <a:t>erivati</a:t>
            </a:r>
            <a:r>
              <a:rPr sz="3400" spc="-20" dirty="0">
                <a:latin typeface="Book Antiqua"/>
                <a:cs typeface="Book Antiqua"/>
              </a:rPr>
              <a:t>o</a:t>
            </a:r>
            <a:r>
              <a:rPr sz="3400" spc="-10" dirty="0">
                <a:latin typeface="Book Antiqua"/>
                <a:cs typeface="Book Antiqua"/>
              </a:rPr>
              <a:t>nal  purposes.</a:t>
            </a:r>
            <a:endParaRPr sz="3400" dirty="0">
              <a:latin typeface="Book Antiqua"/>
              <a:cs typeface="Book Antiqua"/>
            </a:endParaRPr>
          </a:p>
          <a:p>
            <a:pPr marL="527685" indent="-515620">
              <a:lnSpc>
                <a:spcPts val="3750"/>
              </a:lnSpc>
              <a:buAutoNum type="alphaLcParenR"/>
              <a:tabLst>
                <a:tab pos="528320" algn="l"/>
              </a:tabLst>
            </a:pPr>
            <a:r>
              <a:rPr sz="3400" spc="-5" dirty="0">
                <a:latin typeface="Book Antiqua"/>
                <a:cs typeface="Book Antiqua"/>
              </a:rPr>
              <a:t>They </a:t>
            </a:r>
            <a:r>
              <a:rPr sz="3400" spc="-10" dirty="0">
                <a:latin typeface="Book Antiqua"/>
                <a:cs typeface="Book Antiqua"/>
              </a:rPr>
              <a:t>follow</a:t>
            </a:r>
            <a:r>
              <a:rPr sz="3400" spc="15" dirty="0">
                <a:latin typeface="Book Antiqua"/>
                <a:cs typeface="Book Antiqua"/>
              </a:rPr>
              <a:t> </a:t>
            </a:r>
            <a:r>
              <a:rPr sz="3400" spc="-5" dirty="0">
                <a:latin typeface="Book Antiqua"/>
                <a:cs typeface="Book Antiqua"/>
              </a:rPr>
              <a:t>suffixes.</a:t>
            </a:r>
            <a:endParaRPr sz="3400" dirty="0">
              <a:latin typeface="Book Antiqua"/>
              <a:cs typeface="Book Antiqua"/>
            </a:endParaRPr>
          </a:p>
          <a:p>
            <a:pPr marL="527685" indent="-515620">
              <a:lnSpc>
                <a:spcPts val="3854"/>
              </a:lnSpc>
              <a:buAutoNum type="alphaLcParenR"/>
              <a:tabLst>
                <a:tab pos="527685" algn="l"/>
                <a:tab pos="528320" algn="l"/>
              </a:tabLst>
            </a:pPr>
            <a:r>
              <a:rPr sz="3400" spc="-5" dirty="0">
                <a:latin typeface="Book Antiqua"/>
                <a:cs typeface="Book Antiqua"/>
              </a:rPr>
              <a:t>They </a:t>
            </a:r>
            <a:r>
              <a:rPr sz="3400" spc="-10" dirty="0">
                <a:latin typeface="Book Antiqua"/>
                <a:cs typeface="Book Antiqua"/>
              </a:rPr>
              <a:t>follow the </a:t>
            </a:r>
            <a:r>
              <a:rPr sz="3400" spc="-5" dirty="0">
                <a:latin typeface="Book Antiqua"/>
                <a:cs typeface="Book Antiqua"/>
              </a:rPr>
              <a:t>base</a:t>
            </a:r>
            <a:r>
              <a:rPr sz="3400" spc="40" dirty="0">
                <a:latin typeface="Book Antiqua"/>
                <a:cs typeface="Book Antiqua"/>
              </a:rPr>
              <a:t> </a:t>
            </a:r>
            <a:r>
              <a:rPr sz="3400" spc="-5" dirty="0">
                <a:latin typeface="Book Antiqua"/>
                <a:cs typeface="Book Antiqua"/>
              </a:rPr>
              <a:t>morpheme.</a:t>
            </a:r>
            <a:endParaRPr sz="3400" dirty="0">
              <a:latin typeface="Book Antiqua"/>
              <a:cs typeface="Book Antiqua"/>
            </a:endParaRPr>
          </a:p>
          <a:p>
            <a:pPr marL="527685" indent="-515620">
              <a:lnSpc>
                <a:spcPts val="3860"/>
              </a:lnSpc>
              <a:buAutoNum type="alphaLcParenR"/>
              <a:tabLst>
                <a:tab pos="528320" algn="l"/>
              </a:tabLst>
            </a:pPr>
            <a:r>
              <a:rPr sz="3400" spc="-5" dirty="0">
                <a:latin typeface="Book Antiqua"/>
                <a:cs typeface="Book Antiqua"/>
              </a:rPr>
              <a:t>They do not have any</a:t>
            </a:r>
            <a:r>
              <a:rPr sz="3400" spc="-20" dirty="0">
                <a:latin typeface="Book Antiqua"/>
                <a:cs typeface="Book Antiqua"/>
              </a:rPr>
              <a:t> </a:t>
            </a:r>
            <a:r>
              <a:rPr sz="3400" spc="-5" dirty="0">
                <a:latin typeface="Book Antiqua"/>
                <a:cs typeface="Book Antiqua"/>
              </a:rPr>
              <a:t>function.</a:t>
            </a:r>
            <a:endParaRPr sz="3400" dirty="0">
              <a:latin typeface="Book Antiqua"/>
              <a:cs typeface="Book Antiqua"/>
            </a:endParaRPr>
          </a:p>
          <a:p>
            <a:pPr marL="527685" marR="5080" indent="-515620">
              <a:lnSpc>
                <a:spcPct val="70000"/>
              </a:lnSpc>
              <a:spcBef>
                <a:spcPts val="1115"/>
              </a:spcBef>
              <a:buAutoNum type="alphaLcParenR"/>
              <a:tabLst>
                <a:tab pos="527685" algn="l"/>
                <a:tab pos="528320" algn="l"/>
                <a:tab pos="1998345" algn="l"/>
                <a:tab pos="3100705" algn="l"/>
                <a:tab pos="4522470" algn="l"/>
                <a:tab pos="5579110" algn="l"/>
              </a:tabLst>
            </a:pPr>
            <a:r>
              <a:rPr sz="3400" spc="-5" dirty="0">
                <a:latin typeface="Book Antiqua"/>
                <a:cs typeface="Book Antiqua"/>
              </a:rPr>
              <a:t>They	are	</a:t>
            </a:r>
            <a:r>
              <a:rPr sz="3400" spc="-10" dirty="0">
                <a:latin typeface="Book Antiqua"/>
                <a:cs typeface="Book Antiqua"/>
              </a:rPr>
              <a:t>use</a:t>
            </a:r>
            <a:r>
              <a:rPr sz="3400" spc="-5" dirty="0">
                <a:latin typeface="Book Antiqua"/>
                <a:cs typeface="Book Antiqua"/>
              </a:rPr>
              <a:t>d</a:t>
            </a:r>
            <a:r>
              <a:rPr sz="3400" dirty="0">
                <a:latin typeface="Book Antiqua"/>
                <a:cs typeface="Book Antiqua"/>
              </a:rPr>
              <a:t>	</a:t>
            </a:r>
            <a:r>
              <a:rPr sz="3400" spc="-5" dirty="0">
                <a:latin typeface="Book Antiqua"/>
                <a:cs typeface="Book Antiqua"/>
              </a:rPr>
              <a:t>for</a:t>
            </a:r>
            <a:r>
              <a:rPr sz="3400" dirty="0">
                <a:latin typeface="Book Antiqua"/>
                <a:cs typeface="Book Antiqua"/>
              </a:rPr>
              <a:t>	</a:t>
            </a:r>
            <a:r>
              <a:rPr sz="3400" spc="-10" dirty="0">
                <a:latin typeface="Book Antiqua"/>
                <a:cs typeface="Book Antiqua"/>
              </a:rPr>
              <a:t>inflecti</a:t>
            </a:r>
            <a:r>
              <a:rPr sz="3400" spc="-20" dirty="0">
                <a:latin typeface="Book Antiqua"/>
                <a:cs typeface="Book Antiqua"/>
              </a:rPr>
              <a:t>o</a:t>
            </a:r>
            <a:r>
              <a:rPr sz="3400" spc="-10" dirty="0">
                <a:latin typeface="Book Antiqua"/>
                <a:cs typeface="Book Antiqua"/>
              </a:rPr>
              <a:t>nal  purposes.</a:t>
            </a:r>
            <a:endParaRPr sz="3400" dirty="0">
              <a:latin typeface="Book Antiqua"/>
              <a:cs typeface="Book Antiqu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0173" y="2925317"/>
            <a:ext cx="7886700" cy="1009015"/>
          </a:xfrm>
          <a:custGeom>
            <a:avLst/>
            <a:gdLst/>
            <a:ahLst/>
            <a:cxnLst/>
            <a:rect l="l" t="t" r="r" b="b"/>
            <a:pathLst>
              <a:path w="7886700" h="1009014">
                <a:moveTo>
                  <a:pt x="0" y="1008887"/>
                </a:moveTo>
                <a:lnTo>
                  <a:pt x="7886700" y="1008887"/>
                </a:lnTo>
                <a:lnTo>
                  <a:pt x="7886700" y="0"/>
                </a:lnTo>
                <a:lnTo>
                  <a:pt x="0" y="0"/>
                </a:lnTo>
                <a:lnTo>
                  <a:pt x="0" y="1008887"/>
                </a:lnTo>
                <a:close/>
              </a:path>
            </a:pathLst>
          </a:custGeom>
          <a:ln w="102107">
            <a:solidFill>
              <a:srgbClr val="A47C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40</a:t>
            </a:fld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03550" y="606628"/>
            <a:ext cx="31413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3" name="object 3"/>
          <p:cNvSpPr/>
          <p:nvPr/>
        </p:nvSpPr>
        <p:spPr>
          <a:xfrm>
            <a:off x="3980688" y="6204203"/>
            <a:ext cx="1039368" cy="516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41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65175" y="2626309"/>
            <a:ext cx="78187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442C0A"/>
                </a:solidFill>
                <a:latin typeface="Book Antiqua"/>
                <a:cs typeface="Book Antiqua"/>
              </a:rPr>
              <a:t>Derivational</a:t>
            </a:r>
            <a:r>
              <a:rPr sz="5400" spc="-70" dirty="0">
                <a:solidFill>
                  <a:srgbClr val="442C0A"/>
                </a:solidFill>
                <a:latin typeface="Book Antiqua"/>
                <a:cs typeface="Book Antiqua"/>
              </a:rPr>
              <a:t> </a:t>
            </a:r>
            <a:r>
              <a:rPr sz="5400" dirty="0">
                <a:solidFill>
                  <a:srgbClr val="442C0A"/>
                </a:solidFill>
                <a:latin typeface="Book Antiqua"/>
                <a:cs typeface="Book Antiqua"/>
              </a:rPr>
              <a:t>Morphology</a:t>
            </a:r>
            <a:endParaRPr sz="54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19932" y="3832097"/>
            <a:ext cx="2104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Derived</a:t>
            </a:r>
            <a:r>
              <a:rPr sz="2400" spc="-9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Words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6332" y="606628"/>
            <a:ext cx="63773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Derivational</a:t>
            </a:r>
            <a:r>
              <a:rPr spc="-70" dirty="0"/>
              <a:t> </a:t>
            </a:r>
            <a:r>
              <a:rPr dirty="0"/>
              <a:t>Morphology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667625" cy="365632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morphemes,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when added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to  the root, change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either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category or 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meaning of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</a:t>
            </a:r>
            <a:r>
              <a:rPr sz="3200" spc="-1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word.</a:t>
            </a:r>
            <a:endParaRPr sz="32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A47C3D"/>
              </a:buClr>
              <a:buFont typeface="Arial"/>
              <a:buChar char="•"/>
            </a:pPr>
            <a:endParaRPr sz="40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  <a:tab pos="2755900" algn="l"/>
                <a:tab pos="3670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e.g.</a:t>
            </a:r>
            <a:r>
              <a:rPr sz="3200" spc="-32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employ	</a:t>
            </a:r>
            <a:r>
              <a:rPr sz="3200" b="1" dirty="0">
                <a:solidFill>
                  <a:srgbClr val="212A35"/>
                </a:solidFill>
                <a:latin typeface="Book Antiqua"/>
                <a:cs typeface="Book Antiqua"/>
              </a:rPr>
              <a:t>→	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employ</a:t>
            </a:r>
            <a:r>
              <a:rPr sz="3200" b="1" u="heavy" dirty="0">
                <a:solidFill>
                  <a:srgbClr val="212A35"/>
                </a:solidFill>
                <a:uFill>
                  <a:solidFill>
                    <a:srgbClr val="212A35"/>
                  </a:solidFill>
                </a:uFill>
                <a:latin typeface="Book Antiqua"/>
                <a:cs typeface="Book Antiqua"/>
              </a:rPr>
              <a:t>er</a:t>
            </a:r>
            <a:endParaRPr sz="32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A47C3D"/>
              </a:buClr>
              <a:buFont typeface="Arial"/>
              <a:buChar char="•"/>
            </a:pPr>
            <a:endParaRPr sz="4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Both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category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and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meaning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has</a:t>
            </a:r>
            <a:r>
              <a:rPr sz="3200" spc="-114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changed.</a:t>
            </a:r>
            <a:endParaRPr sz="32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6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07542" y="2232482"/>
            <a:ext cx="7713345" cy="365632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may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or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may </a:t>
            </a:r>
            <a:r>
              <a:rPr sz="3200" spc="-5" dirty="0">
                <a:solidFill>
                  <a:srgbClr val="212A35"/>
                </a:solidFill>
                <a:latin typeface="Book Antiqua"/>
                <a:cs typeface="Book Antiqua"/>
              </a:rPr>
              <a:t>not 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change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syntactic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category of</a:t>
            </a:r>
            <a:r>
              <a:rPr sz="3200" spc="-4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words.</a:t>
            </a:r>
            <a:endParaRPr sz="3200" dirty="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A47C3D"/>
              </a:buClr>
              <a:buFont typeface="Arial"/>
              <a:buChar char="•"/>
            </a:pPr>
            <a:endParaRPr sz="4350" dirty="0">
              <a:latin typeface="Book Antiqua"/>
              <a:cs typeface="Book Antiqua"/>
            </a:endParaRPr>
          </a:p>
          <a:p>
            <a:pPr marL="241300" marR="890269" indent="-228600">
              <a:lnSpc>
                <a:spcPts val="3460"/>
              </a:lnSpc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</a:t>
            </a:r>
            <a:r>
              <a:rPr sz="3200" spc="-5" dirty="0">
                <a:solidFill>
                  <a:srgbClr val="212A35"/>
                </a:solidFill>
                <a:latin typeface="Book Antiqua"/>
                <a:cs typeface="Book Antiqua"/>
              </a:rPr>
              <a:t>: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Suffixes </a:t>
            </a:r>
            <a:r>
              <a:rPr sz="3200" spc="5" dirty="0">
                <a:solidFill>
                  <a:srgbClr val="212A35"/>
                </a:solidFill>
                <a:latin typeface="Book Antiqua"/>
                <a:cs typeface="Book Antiqua"/>
              </a:rPr>
              <a:t>&amp; </a:t>
            </a:r>
            <a:r>
              <a:rPr sz="3200" spc="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Prefixes.</a:t>
            </a:r>
            <a:endParaRPr sz="3200" dirty="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A47C3D"/>
              </a:buClr>
              <a:buFont typeface="Arial"/>
              <a:buChar char="•"/>
            </a:pPr>
            <a:endParaRPr sz="4000" dirty="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Inflectional Morphemes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: </a:t>
            </a:r>
            <a:r>
              <a:rPr sz="3200" b="1" u="heavy" spc="-5" dirty="0">
                <a:solidFill>
                  <a:srgbClr val="212A35"/>
                </a:solidFill>
                <a:uFill>
                  <a:solidFill>
                    <a:srgbClr val="212A35"/>
                  </a:solidFill>
                </a:uFill>
                <a:latin typeface="Book Antiqua"/>
                <a:cs typeface="Book Antiqua"/>
              </a:rPr>
              <a:t>only</a:t>
            </a:r>
            <a:r>
              <a:rPr sz="3200" b="1" spc="-40" dirty="0">
                <a:solidFill>
                  <a:srgbClr val="212A35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Suffixes</a:t>
            </a:r>
            <a:endParaRPr sz="3200" dirty="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7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4261" y="606628"/>
            <a:ext cx="39350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Some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88492" y="2276399"/>
          <a:ext cx="7708265" cy="3310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1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882">
                <a:tc>
                  <a:txBody>
                    <a:bodyPr/>
                    <a:lstStyle/>
                    <a:p>
                      <a:pPr marL="260350" indent="-228600">
                        <a:lnSpc>
                          <a:spcPts val="3600"/>
                        </a:lnSpc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boy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-ish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3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820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30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king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5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-dom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</a:t>
                      </a:r>
                      <a:r>
                        <a:rPr sz="3200" spc="-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1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595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2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un-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3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do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Verb </a:t>
                      </a:r>
                      <a:r>
                        <a:rPr sz="3200" spc="-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Verb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658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30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a-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moral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8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40233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39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700">
                        <a:latin typeface="Times New Roman"/>
                        <a:cs typeface="Times New Roman"/>
                      </a:endParaRPr>
                    </a:p>
                    <a:p>
                      <a:pPr marL="815975" marR="8102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Adjective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book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00">
                        <a:latin typeface="Times New Roman"/>
                        <a:cs typeface="Times New Roman"/>
                      </a:endParaRPr>
                    </a:p>
                    <a:p>
                      <a:pPr marL="286385" marR="457834" indent="-28638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rivatio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R="483870" algn="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fam(e)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-ous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Victor(y) 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5" dirty="0">
                          <a:latin typeface="Book Antiqua"/>
                          <a:cs typeface="Book Antiqua"/>
                        </a:rPr>
                        <a:t>-ian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picture(e)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-esque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affection 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health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-ful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alcohol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-ic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beaut(y)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-ful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Elizabeth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5" dirty="0">
                          <a:latin typeface="Book Antiqua"/>
                          <a:cs typeface="Book Antiqua"/>
                        </a:rPr>
                        <a:t>-an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9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1675</Words>
  <Application>Microsoft Office PowerPoint</Application>
  <PresentationFormat>On-screen Show (4:3)</PresentationFormat>
  <Paragraphs>465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Book Antiqua</vt:lpstr>
      <vt:lpstr>Calibri</vt:lpstr>
      <vt:lpstr>Times New Roman</vt:lpstr>
      <vt:lpstr>Office Theme</vt:lpstr>
      <vt:lpstr>PowerPoint Presentation</vt:lpstr>
      <vt:lpstr>PowerPoint Presentation</vt:lpstr>
      <vt:lpstr>Rules of Word Formation</vt:lpstr>
      <vt:lpstr>Rules of Word Formation</vt:lpstr>
      <vt:lpstr>PowerPoint Presentation</vt:lpstr>
      <vt:lpstr>Derivational Morphology</vt:lpstr>
      <vt:lpstr>PowerPoint Presentation</vt:lpstr>
      <vt:lpstr>Some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Classes of Derivational Affixes</vt:lpstr>
      <vt:lpstr>PowerPoint Presentation</vt:lpstr>
      <vt:lpstr>PowerPoint Presentation</vt:lpstr>
      <vt:lpstr>Inflectional Morphology</vt:lpstr>
      <vt:lpstr>Inflectional Morphology</vt:lpstr>
      <vt:lpstr>Inflectional Morphology</vt:lpstr>
      <vt:lpstr>Inflectional Morphology</vt:lpstr>
      <vt:lpstr>Inflectional vs. Derivational</vt:lpstr>
      <vt:lpstr>PowerPoint Presentation</vt:lpstr>
      <vt:lpstr>Tree Diagrams</vt:lpstr>
      <vt:lpstr>Tree Diagrams</vt:lpstr>
      <vt:lpstr>Tree Diagrams</vt:lpstr>
      <vt:lpstr>Rule Productivity</vt:lpstr>
      <vt:lpstr>Rule Productivity</vt:lpstr>
      <vt:lpstr>Exceptions</vt:lpstr>
      <vt:lpstr>Suppletions</vt:lpstr>
      <vt:lpstr>PowerPoint Presentation</vt:lpstr>
      <vt:lpstr>Question #1</vt:lpstr>
      <vt:lpstr>Question #2</vt:lpstr>
      <vt:lpstr>Question #3</vt:lpstr>
      <vt:lpstr>Question #4</vt:lpstr>
      <vt:lpstr>Question #5</vt:lpstr>
      <vt:lpstr>Morphology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DeLuxe - Template for PowerPoint</dc:title>
  <dc:creator>showeet.com</dc:creator>
  <cp:lastModifiedBy>Mehmet Ekizoğlu</cp:lastModifiedBy>
  <cp:revision>5</cp:revision>
  <dcterms:created xsi:type="dcterms:W3CDTF">2020-06-12T22:46:07Z</dcterms:created>
  <dcterms:modified xsi:type="dcterms:W3CDTF">2021-02-01T11:36:06Z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2017-03-13T00:00:00Z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2020-06-12T00:00:00Z</vt:filetime>
  </property>
</Properties>
</file>