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2" r:id="rId27"/>
    <p:sldId id="281" r:id="rId28"/>
    <p:sldId id="283" r:id="rId29"/>
    <p:sldId id="284" r:id="rId30"/>
    <p:sldId id="285" r:id="rId31"/>
    <p:sldId id="286" r:id="rId32"/>
    <p:sldId id="287" r:id="rId33"/>
    <p:sldId id="288" r:id="rId34"/>
    <p:sldId id="289" r:id="rId35"/>
    <p:sldId id="290" r:id="rId36"/>
    <p:sldId id="291" r:id="rId37"/>
    <p:sldId id="292" r:id="rId38"/>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0" d="100"/>
          <a:sy n="60" d="100"/>
        </p:scale>
        <p:origin x="78" y="11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85213-CDDC-4E47-8216-F6BEFC75031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tr-TR"/>
          </a:p>
        </p:txBody>
      </p:sp>
      <p:sp>
        <p:nvSpPr>
          <p:cNvPr id="3" name="Subtitle 2">
            <a:extLst>
              <a:ext uri="{FF2B5EF4-FFF2-40B4-BE49-F238E27FC236}">
                <a16:creationId xmlns:a16="http://schemas.microsoft.com/office/drawing/2014/main" id="{1475D5BE-7879-4CCC-97FD-616732824BA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tr-TR"/>
          </a:p>
        </p:txBody>
      </p:sp>
      <p:sp>
        <p:nvSpPr>
          <p:cNvPr id="4" name="Date Placeholder 3">
            <a:extLst>
              <a:ext uri="{FF2B5EF4-FFF2-40B4-BE49-F238E27FC236}">
                <a16:creationId xmlns:a16="http://schemas.microsoft.com/office/drawing/2014/main" id="{369D4F50-9D77-4CF1-BA10-80C86B92C512}"/>
              </a:ext>
            </a:extLst>
          </p:cNvPr>
          <p:cNvSpPr>
            <a:spLocks noGrp="1"/>
          </p:cNvSpPr>
          <p:nvPr>
            <p:ph type="dt" sz="half" idx="10"/>
          </p:nvPr>
        </p:nvSpPr>
        <p:spPr/>
        <p:txBody>
          <a:bodyPr/>
          <a:lstStyle/>
          <a:p>
            <a:fld id="{3D487FBD-8EF3-4509-8DF3-9E48732A10C0}" type="datetimeFigureOut">
              <a:rPr lang="tr-TR" smtClean="0"/>
              <a:t>18.06.2020</a:t>
            </a:fld>
            <a:endParaRPr lang="tr-TR"/>
          </a:p>
        </p:txBody>
      </p:sp>
      <p:sp>
        <p:nvSpPr>
          <p:cNvPr id="5" name="Footer Placeholder 4">
            <a:extLst>
              <a:ext uri="{FF2B5EF4-FFF2-40B4-BE49-F238E27FC236}">
                <a16:creationId xmlns:a16="http://schemas.microsoft.com/office/drawing/2014/main" id="{9CAE2F30-01ED-44E6-9D67-BF7309EF3FBE}"/>
              </a:ext>
            </a:extLst>
          </p:cNvPr>
          <p:cNvSpPr>
            <a:spLocks noGrp="1"/>
          </p:cNvSpPr>
          <p:nvPr>
            <p:ph type="ftr" sz="quarter" idx="11"/>
          </p:nvPr>
        </p:nvSpPr>
        <p:spPr/>
        <p:txBody>
          <a:bodyPr/>
          <a:lstStyle/>
          <a:p>
            <a:endParaRPr lang="tr-TR"/>
          </a:p>
        </p:txBody>
      </p:sp>
      <p:sp>
        <p:nvSpPr>
          <p:cNvPr id="6" name="Slide Number Placeholder 5">
            <a:extLst>
              <a:ext uri="{FF2B5EF4-FFF2-40B4-BE49-F238E27FC236}">
                <a16:creationId xmlns:a16="http://schemas.microsoft.com/office/drawing/2014/main" id="{755D89A6-EDD3-4BA2-A21F-DAEB5596751E}"/>
              </a:ext>
            </a:extLst>
          </p:cNvPr>
          <p:cNvSpPr>
            <a:spLocks noGrp="1"/>
          </p:cNvSpPr>
          <p:nvPr>
            <p:ph type="sldNum" sz="quarter" idx="12"/>
          </p:nvPr>
        </p:nvSpPr>
        <p:spPr/>
        <p:txBody>
          <a:bodyPr/>
          <a:lstStyle/>
          <a:p>
            <a:fld id="{AF0AC8C8-EF15-4902-987A-E22D60EE02EB}" type="slidenum">
              <a:rPr lang="tr-TR" smtClean="0"/>
              <a:t>‹#›</a:t>
            </a:fld>
            <a:endParaRPr lang="tr-TR"/>
          </a:p>
        </p:txBody>
      </p:sp>
    </p:spTree>
    <p:extLst>
      <p:ext uri="{BB962C8B-B14F-4D97-AF65-F5344CB8AC3E}">
        <p14:creationId xmlns:p14="http://schemas.microsoft.com/office/powerpoint/2010/main" val="39476244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073B3-D1EA-4C21-8B93-A636207E0895}"/>
              </a:ext>
            </a:extLst>
          </p:cNvPr>
          <p:cNvSpPr>
            <a:spLocks noGrp="1"/>
          </p:cNvSpPr>
          <p:nvPr>
            <p:ph type="title"/>
          </p:nvPr>
        </p:nvSpPr>
        <p:spPr/>
        <p:txBody>
          <a:bodyPr/>
          <a:lstStyle/>
          <a:p>
            <a:r>
              <a:rPr lang="en-US"/>
              <a:t>Click to edit Master title style</a:t>
            </a:r>
            <a:endParaRPr lang="tr-TR"/>
          </a:p>
        </p:txBody>
      </p:sp>
      <p:sp>
        <p:nvSpPr>
          <p:cNvPr id="3" name="Vertical Text Placeholder 2">
            <a:extLst>
              <a:ext uri="{FF2B5EF4-FFF2-40B4-BE49-F238E27FC236}">
                <a16:creationId xmlns:a16="http://schemas.microsoft.com/office/drawing/2014/main" id="{8A8CC100-3D63-4CB1-B5FE-AB5E8D43CC4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a:extLst>
              <a:ext uri="{FF2B5EF4-FFF2-40B4-BE49-F238E27FC236}">
                <a16:creationId xmlns:a16="http://schemas.microsoft.com/office/drawing/2014/main" id="{F8D28334-9D87-47FD-840A-629F5D841BED}"/>
              </a:ext>
            </a:extLst>
          </p:cNvPr>
          <p:cNvSpPr>
            <a:spLocks noGrp="1"/>
          </p:cNvSpPr>
          <p:nvPr>
            <p:ph type="dt" sz="half" idx="10"/>
          </p:nvPr>
        </p:nvSpPr>
        <p:spPr/>
        <p:txBody>
          <a:bodyPr/>
          <a:lstStyle/>
          <a:p>
            <a:fld id="{3D487FBD-8EF3-4509-8DF3-9E48732A10C0}" type="datetimeFigureOut">
              <a:rPr lang="tr-TR" smtClean="0"/>
              <a:t>18.06.2020</a:t>
            </a:fld>
            <a:endParaRPr lang="tr-TR"/>
          </a:p>
        </p:txBody>
      </p:sp>
      <p:sp>
        <p:nvSpPr>
          <p:cNvPr id="5" name="Footer Placeholder 4">
            <a:extLst>
              <a:ext uri="{FF2B5EF4-FFF2-40B4-BE49-F238E27FC236}">
                <a16:creationId xmlns:a16="http://schemas.microsoft.com/office/drawing/2014/main" id="{238245C1-BB08-4B7D-8BF2-B04A89258A5F}"/>
              </a:ext>
            </a:extLst>
          </p:cNvPr>
          <p:cNvSpPr>
            <a:spLocks noGrp="1"/>
          </p:cNvSpPr>
          <p:nvPr>
            <p:ph type="ftr" sz="quarter" idx="11"/>
          </p:nvPr>
        </p:nvSpPr>
        <p:spPr/>
        <p:txBody>
          <a:bodyPr/>
          <a:lstStyle/>
          <a:p>
            <a:endParaRPr lang="tr-TR"/>
          </a:p>
        </p:txBody>
      </p:sp>
      <p:sp>
        <p:nvSpPr>
          <p:cNvPr id="6" name="Slide Number Placeholder 5">
            <a:extLst>
              <a:ext uri="{FF2B5EF4-FFF2-40B4-BE49-F238E27FC236}">
                <a16:creationId xmlns:a16="http://schemas.microsoft.com/office/drawing/2014/main" id="{8E493424-DCA1-419E-BA2D-A7290B25A56A}"/>
              </a:ext>
            </a:extLst>
          </p:cNvPr>
          <p:cNvSpPr>
            <a:spLocks noGrp="1"/>
          </p:cNvSpPr>
          <p:nvPr>
            <p:ph type="sldNum" sz="quarter" idx="12"/>
          </p:nvPr>
        </p:nvSpPr>
        <p:spPr/>
        <p:txBody>
          <a:bodyPr/>
          <a:lstStyle/>
          <a:p>
            <a:fld id="{AF0AC8C8-EF15-4902-987A-E22D60EE02EB}" type="slidenum">
              <a:rPr lang="tr-TR" smtClean="0"/>
              <a:t>‹#›</a:t>
            </a:fld>
            <a:endParaRPr lang="tr-TR"/>
          </a:p>
        </p:txBody>
      </p:sp>
    </p:spTree>
    <p:extLst>
      <p:ext uri="{BB962C8B-B14F-4D97-AF65-F5344CB8AC3E}">
        <p14:creationId xmlns:p14="http://schemas.microsoft.com/office/powerpoint/2010/main" val="11695268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D783973-0EA8-4F3F-ABBD-7D6886A8280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tr-TR"/>
          </a:p>
        </p:txBody>
      </p:sp>
      <p:sp>
        <p:nvSpPr>
          <p:cNvPr id="3" name="Vertical Text Placeholder 2">
            <a:extLst>
              <a:ext uri="{FF2B5EF4-FFF2-40B4-BE49-F238E27FC236}">
                <a16:creationId xmlns:a16="http://schemas.microsoft.com/office/drawing/2014/main" id="{E82033AC-C55F-46B7-8407-F29B4BA22E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a:extLst>
              <a:ext uri="{FF2B5EF4-FFF2-40B4-BE49-F238E27FC236}">
                <a16:creationId xmlns:a16="http://schemas.microsoft.com/office/drawing/2014/main" id="{311C509D-2831-4E67-B309-2F9BE0738A91}"/>
              </a:ext>
            </a:extLst>
          </p:cNvPr>
          <p:cNvSpPr>
            <a:spLocks noGrp="1"/>
          </p:cNvSpPr>
          <p:nvPr>
            <p:ph type="dt" sz="half" idx="10"/>
          </p:nvPr>
        </p:nvSpPr>
        <p:spPr/>
        <p:txBody>
          <a:bodyPr/>
          <a:lstStyle/>
          <a:p>
            <a:fld id="{3D487FBD-8EF3-4509-8DF3-9E48732A10C0}" type="datetimeFigureOut">
              <a:rPr lang="tr-TR" smtClean="0"/>
              <a:t>18.06.2020</a:t>
            </a:fld>
            <a:endParaRPr lang="tr-TR"/>
          </a:p>
        </p:txBody>
      </p:sp>
      <p:sp>
        <p:nvSpPr>
          <p:cNvPr id="5" name="Footer Placeholder 4">
            <a:extLst>
              <a:ext uri="{FF2B5EF4-FFF2-40B4-BE49-F238E27FC236}">
                <a16:creationId xmlns:a16="http://schemas.microsoft.com/office/drawing/2014/main" id="{76026EE9-B29E-4E52-9FEE-7C5BAC413EAA}"/>
              </a:ext>
            </a:extLst>
          </p:cNvPr>
          <p:cNvSpPr>
            <a:spLocks noGrp="1"/>
          </p:cNvSpPr>
          <p:nvPr>
            <p:ph type="ftr" sz="quarter" idx="11"/>
          </p:nvPr>
        </p:nvSpPr>
        <p:spPr/>
        <p:txBody>
          <a:bodyPr/>
          <a:lstStyle/>
          <a:p>
            <a:endParaRPr lang="tr-TR"/>
          </a:p>
        </p:txBody>
      </p:sp>
      <p:sp>
        <p:nvSpPr>
          <p:cNvPr id="6" name="Slide Number Placeholder 5">
            <a:extLst>
              <a:ext uri="{FF2B5EF4-FFF2-40B4-BE49-F238E27FC236}">
                <a16:creationId xmlns:a16="http://schemas.microsoft.com/office/drawing/2014/main" id="{3484F971-336A-4CC1-9137-77100ABD31A0}"/>
              </a:ext>
            </a:extLst>
          </p:cNvPr>
          <p:cNvSpPr>
            <a:spLocks noGrp="1"/>
          </p:cNvSpPr>
          <p:nvPr>
            <p:ph type="sldNum" sz="quarter" idx="12"/>
          </p:nvPr>
        </p:nvSpPr>
        <p:spPr/>
        <p:txBody>
          <a:bodyPr/>
          <a:lstStyle/>
          <a:p>
            <a:fld id="{AF0AC8C8-EF15-4902-987A-E22D60EE02EB}" type="slidenum">
              <a:rPr lang="tr-TR" smtClean="0"/>
              <a:t>‹#›</a:t>
            </a:fld>
            <a:endParaRPr lang="tr-TR"/>
          </a:p>
        </p:txBody>
      </p:sp>
    </p:spTree>
    <p:extLst>
      <p:ext uri="{BB962C8B-B14F-4D97-AF65-F5344CB8AC3E}">
        <p14:creationId xmlns:p14="http://schemas.microsoft.com/office/powerpoint/2010/main" val="35777742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880CF-2220-4410-9F64-B87A23FFCEC1}"/>
              </a:ext>
            </a:extLst>
          </p:cNvPr>
          <p:cNvSpPr>
            <a:spLocks noGrp="1"/>
          </p:cNvSpPr>
          <p:nvPr>
            <p:ph type="title"/>
          </p:nvPr>
        </p:nvSpPr>
        <p:spPr/>
        <p:txBody>
          <a:bodyPr/>
          <a:lstStyle/>
          <a:p>
            <a:r>
              <a:rPr lang="en-US"/>
              <a:t>Click to edit Master title style</a:t>
            </a:r>
            <a:endParaRPr lang="tr-TR"/>
          </a:p>
        </p:txBody>
      </p:sp>
      <p:sp>
        <p:nvSpPr>
          <p:cNvPr id="3" name="Content Placeholder 2">
            <a:extLst>
              <a:ext uri="{FF2B5EF4-FFF2-40B4-BE49-F238E27FC236}">
                <a16:creationId xmlns:a16="http://schemas.microsoft.com/office/drawing/2014/main" id="{CAA1E53E-C409-4BF6-B9B7-889A4E2603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a:extLst>
              <a:ext uri="{FF2B5EF4-FFF2-40B4-BE49-F238E27FC236}">
                <a16:creationId xmlns:a16="http://schemas.microsoft.com/office/drawing/2014/main" id="{F202AB64-5B49-483F-AAC8-8D1BB604CCDA}"/>
              </a:ext>
            </a:extLst>
          </p:cNvPr>
          <p:cNvSpPr>
            <a:spLocks noGrp="1"/>
          </p:cNvSpPr>
          <p:nvPr>
            <p:ph type="dt" sz="half" idx="10"/>
          </p:nvPr>
        </p:nvSpPr>
        <p:spPr/>
        <p:txBody>
          <a:bodyPr/>
          <a:lstStyle/>
          <a:p>
            <a:fld id="{3D487FBD-8EF3-4509-8DF3-9E48732A10C0}" type="datetimeFigureOut">
              <a:rPr lang="tr-TR" smtClean="0"/>
              <a:t>18.06.2020</a:t>
            </a:fld>
            <a:endParaRPr lang="tr-TR"/>
          </a:p>
        </p:txBody>
      </p:sp>
      <p:sp>
        <p:nvSpPr>
          <p:cNvPr id="5" name="Footer Placeholder 4">
            <a:extLst>
              <a:ext uri="{FF2B5EF4-FFF2-40B4-BE49-F238E27FC236}">
                <a16:creationId xmlns:a16="http://schemas.microsoft.com/office/drawing/2014/main" id="{6B86D52B-FE81-42CC-B3DE-89E5639EB761}"/>
              </a:ext>
            </a:extLst>
          </p:cNvPr>
          <p:cNvSpPr>
            <a:spLocks noGrp="1"/>
          </p:cNvSpPr>
          <p:nvPr>
            <p:ph type="ftr" sz="quarter" idx="11"/>
          </p:nvPr>
        </p:nvSpPr>
        <p:spPr/>
        <p:txBody>
          <a:bodyPr/>
          <a:lstStyle/>
          <a:p>
            <a:endParaRPr lang="tr-TR"/>
          </a:p>
        </p:txBody>
      </p:sp>
      <p:sp>
        <p:nvSpPr>
          <p:cNvPr id="6" name="Slide Number Placeholder 5">
            <a:extLst>
              <a:ext uri="{FF2B5EF4-FFF2-40B4-BE49-F238E27FC236}">
                <a16:creationId xmlns:a16="http://schemas.microsoft.com/office/drawing/2014/main" id="{39690E1D-77C4-47D8-A64B-6EBFCF24D153}"/>
              </a:ext>
            </a:extLst>
          </p:cNvPr>
          <p:cNvSpPr>
            <a:spLocks noGrp="1"/>
          </p:cNvSpPr>
          <p:nvPr>
            <p:ph type="sldNum" sz="quarter" idx="12"/>
          </p:nvPr>
        </p:nvSpPr>
        <p:spPr/>
        <p:txBody>
          <a:bodyPr/>
          <a:lstStyle/>
          <a:p>
            <a:fld id="{AF0AC8C8-EF15-4902-987A-E22D60EE02EB}" type="slidenum">
              <a:rPr lang="tr-TR" smtClean="0"/>
              <a:t>‹#›</a:t>
            </a:fld>
            <a:endParaRPr lang="tr-TR"/>
          </a:p>
        </p:txBody>
      </p:sp>
    </p:spTree>
    <p:extLst>
      <p:ext uri="{BB962C8B-B14F-4D97-AF65-F5344CB8AC3E}">
        <p14:creationId xmlns:p14="http://schemas.microsoft.com/office/powerpoint/2010/main" val="2662656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15AE9-5ADE-48FF-9F9E-419CDF13B33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tr-TR"/>
          </a:p>
        </p:txBody>
      </p:sp>
      <p:sp>
        <p:nvSpPr>
          <p:cNvPr id="3" name="Text Placeholder 2">
            <a:extLst>
              <a:ext uri="{FF2B5EF4-FFF2-40B4-BE49-F238E27FC236}">
                <a16:creationId xmlns:a16="http://schemas.microsoft.com/office/drawing/2014/main" id="{FE06B045-1A16-432A-9DA8-7E0254413DB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14A2DDF-625A-47BD-8AE0-829BF7E7D2CC}"/>
              </a:ext>
            </a:extLst>
          </p:cNvPr>
          <p:cNvSpPr>
            <a:spLocks noGrp="1"/>
          </p:cNvSpPr>
          <p:nvPr>
            <p:ph type="dt" sz="half" idx="10"/>
          </p:nvPr>
        </p:nvSpPr>
        <p:spPr/>
        <p:txBody>
          <a:bodyPr/>
          <a:lstStyle/>
          <a:p>
            <a:fld id="{3D487FBD-8EF3-4509-8DF3-9E48732A10C0}" type="datetimeFigureOut">
              <a:rPr lang="tr-TR" smtClean="0"/>
              <a:t>18.06.2020</a:t>
            </a:fld>
            <a:endParaRPr lang="tr-TR"/>
          </a:p>
        </p:txBody>
      </p:sp>
      <p:sp>
        <p:nvSpPr>
          <p:cNvPr id="5" name="Footer Placeholder 4">
            <a:extLst>
              <a:ext uri="{FF2B5EF4-FFF2-40B4-BE49-F238E27FC236}">
                <a16:creationId xmlns:a16="http://schemas.microsoft.com/office/drawing/2014/main" id="{2E6B5D48-71F9-4BD6-A754-C063CD05ECDE}"/>
              </a:ext>
            </a:extLst>
          </p:cNvPr>
          <p:cNvSpPr>
            <a:spLocks noGrp="1"/>
          </p:cNvSpPr>
          <p:nvPr>
            <p:ph type="ftr" sz="quarter" idx="11"/>
          </p:nvPr>
        </p:nvSpPr>
        <p:spPr/>
        <p:txBody>
          <a:bodyPr/>
          <a:lstStyle/>
          <a:p>
            <a:endParaRPr lang="tr-TR"/>
          </a:p>
        </p:txBody>
      </p:sp>
      <p:sp>
        <p:nvSpPr>
          <p:cNvPr id="6" name="Slide Number Placeholder 5">
            <a:extLst>
              <a:ext uri="{FF2B5EF4-FFF2-40B4-BE49-F238E27FC236}">
                <a16:creationId xmlns:a16="http://schemas.microsoft.com/office/drawing/2014/main" id="{5800396F-2A86-4679-A34E-F2C43B50573C}"/>
              </a:ext>
            </a:extLst>
          </p:cNvPr>
          <p:cNvSpPr>
            <a:spLocks noGrp="1"/>
          </p:cNvSpPr>
          <p:nvPr>
            <p:ph type="sldNum" sz="quarter" idx="12"/>
          </p:nvPr>
        </p:nvSpPr>
        <p:spPr/>
        <p:txBody>
          <a:bodyPr/>
          <a:lstStyle/>
          <a:p>
            <a:fld id="{AF0AC8C8-EF15-4902-987A-E22D60EE02EB}" type="slidenum">
              <a:rPr lang="tr-TR" smtClean="0"/>
              <a:t>‹#›</a:t>
            </a:fld>
            <a:endParaRPr lang="tr-TR"/>
          </a:p>
        </p:txBody>
      </p:sp>
    </p:spTree>
    <p:extLst>
      <p:ext uri="{BB962C8B-B14F-4D97-AF65-F5344CB8AC3E}">
        <p14:creationId xmlns:p14="http://schemas.microsoft.com/office/powerpoint/2010/main" val="3224494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2CE5FC-92BC-4D1D-9ADC-D04B1BD51BD9}"/>
              </a:ext>
            </a:extLst>
          </p:cNvPr>
          <p:cNvSpPr>
            <a:spLocks noGrp="1"/>
          </p:cNvSpPr>
          <p:nvPr>
            <p:ph type="title"/>
          </p:nvPr>
        </p:nvSpPr>
        <p:spPr/>
        <p:txBody>
          <a:bodyPr/>
          <a:lstStyle/>
          <a:p>
            <a:r>
              <a:rPr lang="en-US"/>
              <a:t>Click to edit Master title style</a:t>
            </a:r>
            <a:endParaRPr lang="tr-TR"/>
          </a:p>
        </p:txBody>
      </p:sp>
      <p:sp>
        <p:nvSpPr>
          <p:cNvPr id="3" name="Content Placeholder 2">
            <a:extLst>
              <a:ext uri="{FF2B5EF4-FFF2-40B4-BE49-F238E27FC236}">
                <a16:creationId xmlns:a16="http://schemas.microsoft.com/office/drawing/2014/main" id="{7DA53219-3397-4B98-B980-EC69D925810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Content Placeholder 3">
            <a:extLst>
              <a:ext uri="{FF2B5EF4-FFF2-40B4-BE49-F238E27FC236}">
                <a16:creationId xmlns:a16="http://schemas.microsoft.com/office/drawing/2014/main" id="{4D097EAD-3456-4D1F-B0AB-1DD9C6B6BD6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Date Placeholder 4">
            <a:extLst>
              <a:ext uri="{FF2B5EF4-FFF2-40B4-BE49-F238E27FC236}">
                <a16:creationId xmlns:a16="http://schemas.microsoft.com/office/drawing/2014/main" id="{3EE4BA47-2793-461E-96BF-2C3405D96AC8}"/>
              </a:ext>
            </a:extLst>
          </p:cNvPr>
          <p:cNvSpPr>
            <a:spLocks noGrp="1"/>
          </p:cNvSpPr>
          <p:nvPr>
            <p:ph type="dt" sz="half" idx="10"/>
          </p:nvPr>
        </p:nvSpPr>
        <p:spPr/>
        <p:txBody>
          <a:bodyPr/>
          <a:lstStyle/>
          <a:p>
            <a:fld id="{3D487FBD-8EF3-4509-8DF3-9E48732A10C0}" type="datetimeFigureOut">
              <a:rPr lang="tr-TR" smtClean="0"/>
              <a:t>18.06.2020</a:t>
            </a:fld>
            <a:endParaRPr lang="tr-TR"/>
          </a:p>
        </p:txBody>
      </p:sp>
      <p:sp>
        <p:nvSpPr>
          <p:cNvPr id="6" name="Footer Placeholder 5">
            <a:extLst>
              <a:ext uri="{FF2B5EF4-FFF2-40B4-BE49-F238E27FC236}">
                <a16:creationId xmlns:a16="http://schemas.microsoft.com/office/drawing/2014/main" id="{50EC1D00-F9A9-4130-AEC2-D31E387E603D}"/>
              </a:ext>
            </a:extLst>
          </p:cNvPr>
          <p:cNvSpPr>
            <a:spLocks noGrp="1"/>
          </p:cNvSpPr>
          <p:nvPr>
            <p:ph type="ftr" sz="quarter" idx="11"/>
          </p:nvPr>
        </p:nvSpPr>
        <p:spPr/>
        <p:txBody>
          <a:bodyPr/>
          <a:lstStyle/>
          <a:p>
            <a:endParaRPr lang="tr-TR"/>
          </a:p>
        </p:txBody>
      </p:sp>
      <p:sp>
        <p:nvSpPr>
          <p:cNvPr id="7" name="Slide Number Placeholder 6">
            <a:extLst>
              <a:ext uri="{FF2B5EF4-FFF2-40B4-BE49-F238E27FC236}">
                <a16:creationId xmlns:a16="http://schemas.microsoft.com/office/drawing/2014/main" id="{043B7FED-5E01-4386-A3F1-833BA06BC8B6}"/>
              </a:ext>
            </a:extLst>
          </p:cNvPr>
          <p:cNvSpPr>
            <a:spLocks noGrp="1"/>
          </p:cNvSpPr>
          <p:nvPr>
            <p:ph type="sldNum" sz="quarter" idx="12"/>
          </p:nvPr>
        </p:nvSpPr>
        <p:spPr/>
        <p:txBody>
          <a:bodyPr/>
          <a:lstStyle/>
          <a:p>
            <a:fld id="{AF0AC8C8-EF15-4902-987A-E22D60EE02EB}" type="slidenum">
              <a:rPr lang="tr-TR" smtClean="0"/>
              <a:t>‹#›</a:t>
            </a:fld>
            <a:endParaRPr lang="tr-TR"/>
          </a:p>
        </p:txBody>
      </p:sp>
    </p:spTree>
    <p:extLst>
      <p:ext uri="{BB962C8B-B14F-4D97-AF65-F5344CB8AC3E}">
        <p14:creationId xmlns:p14="http://schemas.microsoft.com/office/powerpoint/2010/main" val="8764958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8B584-2DEF-460E-879F-DFC23F1C0EA8}"/>
              </a:ext>
            </a:extLst>
          </p:cNvPr>
          <p:cNvSpPr>
            <a:spLocks noGrp="1"/>
          </p:cNvSpPr>
          <p:nvPr>
            <p:ph type="title"/>
          </p:nvPr>
        </p:nvSpPr>
        <p:spPr>
          <a:xfrm>
            <a:off x="839788" y="365125"/>
            <a:ext cx="10515600" cy="1325563"/>
          </a:xfrm>
        </p:spPr>
        <p:txBody>
          <a:bodyPr/>
          <a:lstStyle/>
          <a:p>
            <a:r>
              <a:rPr lang="en-US"/>
              <a:t>Click to edit Master title style</a:t>
            </a:r>
            <a:endParaRPr lang="tr-TR"/>
          </a:p>
        </p:txBody>
      </p:sp>
      <p:sp>
        <p:nvSpPr>
          <p:cNvPr id="3" name="Text Placeholder 2">
            <a:extLst>
              <a:ext uri="{FF2B5EF4-FFF2-40B4-BE49-F238E27FC236}">
                <a16:creationId xmlns:a16="http://schemas.microsoft.com/office/drawing/2014/main" id="{8F9F9EA0-F5AB-441F-A55F-35127F39527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91E9602-E456-4739-8CD6-A79518041B6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Text Placeholder 4">
            <a:extLst>
              <a:ext uri="{FF2B5EF4-FFF2-40B4-BE49-F238E27FC236}">
                <a16:creationId xmlns:a16="http://schemas.microsoft.com/office/drawing/2014/main" id="{F881DB73-1C7C-444B-872B-EC4313273A3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457516E-ABE4-4634-89E3-68C9F97FE47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7" name="Date Placeholder 6">
            <a:extLst>
              <a:ext uri="{FF2B5EF4-FFF2-40B4-BE49-F238E27FC236}">
                <a16:creationId xmlns:a16="http://schemas.microsoft.com/office/drawing/2014/main" id="{23E6E2F0-FEAD-4328-BC47-92E711FC36AF}"/>
              </a:ext>
            </a:extLst>
          </p:cNvPr>
          <p:cNvSpPr>
            <a:spLocks noGrp="1"/>
          </p:cNvSpPr>
          <p:nvPr>
            <p:ph type="dt" sz="half" idx="10"/>
          </p:nvPr>
        </p:nvSpPr>
        <p:spPr/>
        <p:txBody>
          <a:bodyPr/>
          <a:lstStyle/>
          <a:p>
            <a:fld id="{3D487FBD-8EF3-4509-8DF3-9E48732A10C0}" type="datetimeFigureOut">
              <a:rPr lang="tr-TR" smtClean="0"/>
              <a:t>18.06.2020</a:t>
            </a:fld>
            <a:endParaRPr lang="tr-TR"/>
          </a:p>
        </p:txBody>
      </p:sp>
      <p:sp>
        <p:nvSpPr>
          <p:cNvPr id="8" name="Footer Placeholder 7">
            <a:extLst>
              <a:ext uri="{FF2B5EF4-FFF2-40B4-BE49-F238E27FC236}">
                <a16:creationId xmlns:a16="http://schemas.microsoft.com/office/drawing/2014/main" id="{7DB50F82-0074-4556-95FD-C70A27EF6005}"/>
              </a:ext>
            </a:extLst>
          </p:cNvPr>
          <p:cNvSpPr>
            <a:spLocks noGrp="1"/>
          </p:cNvSpPr>
          <p:nvPr>
            <p:ph type="ftr" sz="quarter" idx="11"/>
          </p:nvPr>
        </p:nvSpPr>
        <p:spPr/>
        <p:txBody>
          <a:bodyPr/>
          <a:lstStyle/>
          <a:p>
            <a:endParaRPr lang="tr-TR"/>
          </a:p>
        </p:txBody>
      </p:sp>
      <p:sp>
        <p:nvSpPr>
          <p:cNvPr id="9" name="Slide Number Placeholder 8">
            <a:extLst>
              <a:ext uri="{FF2B5EF4-FFF2-40B4-BE49-F238E27FC236}">
                <a16:creationId xmlns:a16="http://schemas.microsoft.com/office/drawing/2014/main" id="{5AC0C325-458F-4333-A0E9-463DC578A180}"/>
              </a:ext>
            </a:extLst>
          </p:cNvPr>
          <p:cNvSpPr>
            <a:spLocks noGrp="1"/>
          </p:cNvSpPr>
          <p:nvPr>
            <p:ph type="sldNum" sz="quarter" idx="12"/>
          </p:nvPr>
        </p:nvSpPr>
        <p:spPr/>
        <p:txBody>
          <a:bodyPr/>
          <a:lstStyle/>
          <a:p>
            <a:fld id="{AF0AC8C8-EF15-4902-987A-E22D60EE02EB}" type="slidenum">
              <a:rPr lang="tr-TR" smtClean="0"/>
              <a:t>‹#›</a:t>
            </a:fld>
            <a:endParaRPr lang="tr-TR"/>
          </a:p>
        </p:txBody>
      </p:sp>
    </p:spTree>
    <p:extLst>
      <p:ext uri="{BB962C8B-B14F-4D97-AF65-F5344CB8AC3E}">
        <p14:creationId xmlns:p14="http://schemas.microsoft.com/office/powerpoint/2010/main" val="1750678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83D6F6-8B51-4253-8A73-2FE59AFB7408}"/>
              </a:ext>
            </a:extLst>
          </p:cNvPr>
          <p:cNvSpPr>
            <a:spLocks noGrp="1"/>
          </p:cNvSpPr>
          <p:nvPr>
            <p:ph type="title"/>
          </p:nvPr>
        </p:nvSpPr>
        <p:spPr/>
        <p:txBody>
          <a:bodyPr/>
          <a:lstStyle/>
          <a:p>
            <a:r>
              <a:rPr lang="en-US"/>
              <a:t>Click to edit Master title style</a:t>
            </a:r>
            <a:endParaRPr lang="tr-TR"/>
          </a:p>
        </p:txBody>
      </p:sp>
      <p:sp>
        <p:nvSpPr>
          <p:cNvPr id="3" name="Date Placeholder 2">
            <a:extLst>
              <a:ext uri="{FF2B5EF4-FFF2-40B4-BE49-F238E27FC236}">
                <a16:creationId xmlns:a16="http://schemas.microsoft.com/office/drawing/2014/main" id="{BA895D88-14BC-4334-9F76-95A5B777DE62}"/>
              </a:ext>
            </a:extLst>
          </p:cNvPr>
          <p:cNvSpPr>
            <a:spLocks noGrp="1"/>
          </p:cNvSpPr>
          <p:nvPr>
            <p:ph type="dt" sz="half" idx="10"/>
          </p:nvPr>
        </p:nvSpPr>
        <p:spPr/>
        <p:txBody>
          <a:bodyPr/>
          <a:lstStyle/>
          <a:p>
            <a:fld id="{3D487FBD-8EF3-4509-8DF3-9E48732A10C0}" type="datetimeFigureOut">
              <a:rPr lang="tr-TR" smtClean="0"/>
              <a:t>18.06.2020</a:t>
            </a:fld>
            <a:endParaRPr lang="tr-TR"/>
          </a:p>
        </p:txBody>
      </p:sp>
      <p:sp>
        <p:nvSpPr>
          <p:cNvPr id="4" name="Footer Placeholder 3">
            <a:extLst>
              <a:ext uri="{FF2B5EF4-FFF2-40B4-BE49-F238E27FC236}">
                <a16:creationId xmlns:a16="http://schemas.microsoft.com/office/drawing/2014/main" id="{9869CB45-859B-4CB1-A061-1725F0B7B423}"/>
              </a:ext>
            </a:extLst>
          </p:cNvPr>
          <p:cNvSpPr>
            <a:spLocks noGrp="1"/>
          </p:cNvSpPr>
          <p:nvPr>
            <p:ph type="ftr" sz="quarter" idx="11"/>
          </p:nvPr>
        </p:nvSpPr>
        <p:spPr/>
        <p:txBody>
          <a:bodyPr/>
          <a:lstStyle/>
          <a:p>
            <a:endParaRPr lang="tr-TR"/>
          </a:p>
        </p:txBody>
      </p:sp>
      <p:sp>
        <p:nvSpPr>
          <p:cNvPr id="5" name="Slide Number Placeholder 4">
            <a:extLst>
              <a:ext uri="{FF2B5EF4-FFF2-40B4-BE49-F238E27FC236}">
                <a16:creationId xmlns:a16="http://schemas.microsoft.com/office/drawing/2014/main" id="{AE093079-31AC-47BD-912D-97CCCAF026A1}"/>
              </a:ext>
            </a:extLst>
          </p:cNvPr>
          <p:cNvSpPr>
            <a:spLocks noGrp="1"/>
          </p:cNvSpPr>
          <p:nvPr>
            <p:ph type="sldNum" sz="quarter" idx="12"/>
          </p:nvPr>
        </p:nvSpPr>
        <p:spPr/>
        <p:txBody>
          <a:bodyPr/>
          <a:lstStyle/>
          <a:p>
            <a:fld id="{AF0AC8C8-EF15-4902-987A-E22D60EE02EB}" type="slidenum">
              <a:rPr lang="tr-TR" smtClean="0"/>
              <a:t>‹#›</a:t>
            </a:fld>
            <a:endParaRPr lang="tr-TR"/>
          </a:p>
        </p:txBody>
      </p:sp>
    </p:spTree>
    <p:extLst>
      <p:ext uri="{BB962C8B-B14F-4D97-AF65-F5344CB8AC3E}">
        <p14:creationId xmlns:p14="http://schemas.microsoft.com/office/powerpoint/2010/main" val="36928617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EDF170A-7BDF-4575-99C6-ECDBD822C2C9}"/>
              </a:ext>
            </a:extLst>
          </p:cNvPr>
          <p:cNvSpPr>
            <a:spLocks noGrp="1"/>
          </p:cNvSpPr>
          <p:nvPr>
            <p:ph type="dt" sz="half" idx="10"/>
          </p:nvPr>
        </p:nvSpPr>
        <p:spPr/>
        <p:txBody>
          <a:bodyPr/>
          <a:lstStyle/>
          <a:p>
            <a:fld id="{3D487FBD-8EF3-4509-8DF3-9E48732A10C0}" type="datetimeFigureOut">
              <a:rPr lang="tr-TR" smtClean="0"/>
              <a:t>18.06.2020</a:t>
            </a:fld>
            <a:endParaRPr lang="tr-TR"/>
          </a:p>
        </p:txBody>
      </p:sp>
      <p:sp>
        <p:nvSpPr>
          <p:cNvPr id="3" name="Footer Placeholder 2">
            <a:extLst>
              <a:ext uri="{FF2B5EF4-FFF2-40B4-BE49-F238E27FC236}">
                <a16:creationId xmlns:a16="http://schemas.microsoft.com/office/drawing/2014/main" id="{9A207AD5-6A66-4D68-8CAD-7345CB9DF608}"/>
              </a:ext>
            </a:extLst>
          </p:cNvPr>
          <p:cNvSpPr>
            <a:spLocks noGrp="1"/>
          </p:cNvSpPr>
          <p:nvPr>
            <p:ph type="ftr" sz="quarter" idx="11"/>
          </p:nvPr>
        </p:nvSpPr>
        <p:spPr/>
        <p:txBody>
          <a:bodyPr/>
          <a:lstStyle/>
          <a:p>
            <a:endParaRPr lang="tr-TR"/>
          </a:p>
        </p:txBody>
      </p:sp>
      <p:sp>
        <p:nvSpPr>
          <p:cNvPr id="4" name="Slide Number Placeholder 3">
            <a:extLst>
              <a:ext uri="{FF2B5EF4-FFF2-40B4-BE49-F238E27FC236}">
                <a16:creationId xmlns:a16="http://schemas.microsoft.com/office/drawing/2014/main" id="{CBE12967-ECD8-4F26-9DA2-D2A228FD3293}"/>
              </a:ext>
            </a:extLst>
          </p:cNvPr>
          <p:cNvSpPr>
            <a:spLocks noGrp="1"/>
          </p:cNvSpPr>
          <p:nvPr>
            <p:ph type="sldNum" sz="quarter" idx="12"/>
          </p:nvPr>
        </p:nvSpPr>
        <p:spPr/>
        <p:txBody>
          <a:bodyPr/>
          <a:lstStyle/>
          <a:p>
            <a:fld id="{AF0AC8C8-EF15-4902-987A-E22D60EE02EB}" type="slidenum">
              <a:rPr lang="tr-TR" smtClean="0"/>
              <a:t>‹#›</a:t>
            </a:fld>
            <a:endParaRPr lang="tr-TR"/>
          </a:p>
        </p:txBody>
      </p:sp>
    </p:spTree>
    <p:extLst>
      <p:ext uri="{BB962C8B-B14F-4D97-AF65-F5344CB8AC3E}">
        <p14:creationId xmlns:p14="http://schemas.microsoft.com/office/powerpoint/2010/main" val="2427724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B252B-5F8A-4D66-A9A1-12187EEC33B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tr-TR"/>
          </a:p>
        </p:txBody>
      </p:sp>
      <p:sp>
        <p:nvSpPr>
          <p:cNvPr id="3" name="Content Placeholder 2">
            <a:extLst>
              <a:ext uri="{FF2B5EF4-FFF2-40B4-BE49-F238E27FC236}">
                <a16:creationId xmlns:a16="http://schemas.microsoft.com/office/drawing/2014/main" id="{652B69C7-E2FC-4C4C-A5C3-90D1343406B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Text Placeholder 3">
            <a:extLst>
              <a:ext uri="{FF2B5EF4-FFF2-40B4-BE49-F238E27FC236}">
                <a16:creationId xmlns:a16="http://schemas.microsoft.com/office/drawing/2014/main" id="{CF6B57E0-AF07-41CA-AA94-F4A1DC0220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205B96A-F35A-44DB-954A-13E50BAAA532}"/>
              </a:ext>
            </a:extLst>
          </p:cNvPr>
          <p:cNvSpPr>
            <a:spLocks noGrp="1"/>
          </p:cNvSpPr>
          <p:nvPr>
            <p:ph type="dt" sz="half" idx="10"/>
          </p:nvPr>
        </p:nvSpPr>
        <p:spPr/>
        <p:txBody>
          <a:bodyPr/>
          <a:lstStyle/>
          <a:p>
            <a:fld id="{3D487FBD-8EF3-4509-8DF3-9E48732A10C0}" type="datetimeFigureOut">
              <a:rPr lang="tr-TR" smtClean="0"/>
              <a:t>18.06.2020</a:t>
            </a:fld>
            <a:endParaRPr lang="tr-TR"/>
          </a:p>
        </p:txBody>
      </p:sp>
      <p:sp>
        <p:nvSpPr>
          <p:cNvPr id="6" name="Footer Placeholder 5">
            <a:extLst>
              <a:ext uri="{FF2B5EF4-FFF2-40B4-BE49-F238E27FC236}">
                <a16:creationId xmlns:a16="http://schemas.microsoft.com/office/drawing/2014/main" id="{18252A63-2125-4038-899E-E01F35103B3D}"/>
              </a:ext>
            </a:extLst>
          </p:cNvPr>
          <p:cNvSpPr>
            <a:spLocks noGrp="1"/>
          </p:cNvSpPr>
          <p:nvPr>
            <p:ph type="ftr" sz="quarter" idx="11"/>
          </p:nvPr>
        </p:nvSpPr>
        <p:spPr/>
        <p:txBody>
          <a:bodyPr/>
          <a:lstStyle/>
          <a:p>
            <a:endParaRPr lang="tr-TR"/>
          </a:p>
        </p:txBody>
      </p:sp>
      <p:sp>
        <p:nvSpPr>
          <p:cNvPr id="7" name="Slide Number Placeholder 6">
            <a:extLst>
              <a:ext uri="{FF2B5EF4-FFF2-40B4-BE49-F238E27FC236}">
                <a16:creationId xmlns:a16="http://schemas.microsoft.com/office/drawing/2014/main" id="{6C9F1BA7-50FD-4FFC-B08B-8A6047C5A5FA}"/>
              </a:ext>
            </a:extLst>
          </p:cNvPr>
          <p:cNvSpPr>
            <a:spLocks noGrp="1"/>
          </p:cNvSpPr>
          <p:nvPr>
            <p:ph type="sldNum" sz="quarter" idx="12"/>
          </p:nvPr>
        </p:nvSpPr>
        <p:spPr/>
        <p:txBody>
          <a:bodyPr/>
          <a:lstStyle/>
          <a:p>
            <a:fld id="{AF0AC8C8-EF15-4902-987A-E22D60EE02EB}" type="slidenum">
              <a:rPr lang="tr-TR" smtClean="0"/>
              <a:t>‹#›</a:t>
            </a:fld>
            <a:endParaRPr lang="tr-TR"/>
          </a:p>
        </p:txBody>
      </p:sp>
    </p:spTree>
    <p:extLst>
      <p:ext uri="{BB962C8B-B14F-4D97-AF65-F5344CB8AC3E}">
        <p14:creationId xmlns:p14="http://schemas.microsoft.com/office/powerpoint/2010/main" val="17255382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0A742-C4CF-492F-83D1-DECF52117EA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tr-TR"/>
          </a:p>
        </p:txBody>
      </p:sp>
      <p:sp>
        <p:nvSpPr>
          <p:cNvPr id="3" name="Picture Placeholder 2">
            <a:extLst>
              <a:ext uri="{FF2B5EF4-FFF2-40B4-BE49-F238E27FC236}">
                <a16:creationId xmlns:a16="http://schemas.microsoft.com/office/drawing/2014/main" id="{D6733A62-DF66-4C01-89DC-D320C9521EC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Text Placeholder 3">
            <a:extLst>
              <a:ext uri="{FF2B5EF4-FFF2-40B4-BE49-F238E27FC236}">
                <a16:creationId xmlns:a16="http://schemas.microsoft.com/office/drawing/2014/main" id="{E198BF66-2886-42B5-BE16-AB4369A569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8E8BA1E-40D0-4486-A72C-9F899AE900B2}"/>
              </a:ext>
            </a:extLst>
          </p:cNvPr>
          <p:cNvSpPr>
            <a:spLocks noGrp="1"/>
          </p:cNvSpPr>
          <p:nvPr>
            <p:ph type="dt" sz="half" idx="10"/>
          </p:nvPr>
        </p:nvSpPr>
        <p:spPr/>
        <p:txBody>
          <a:bodyPr/>
          <a:lstStyle/>
          <a:p>
            <a:fld id="{3D487FBD-8EF3-4509-8DF3-9E48732A10C0}" type="datetimeFigureOut">
              <a:rPr lang="tr-TR" smtClean="0"/>
              <a:t>18.06.2020</a:t>
            </a:fld>
            <a:endParaRPr lang="tr-TR"/>
          </a:p>
        </p:txBody>
      </p:sp>
      <p:sp>
        <p:nvSpPr>
          <p:cNvPr id="6" name="Footer Placeholder 5">
            <a:extLst>
              <a:ext uri="{FF2B5EF4-FFF2-40B4-BE49-F238E27FC236}">
                <a16:creationId xmlns:a16="http://schemas.microsoft.com/office/drawing/2014/main" id="{E828D71F-F215-486E-AB87-60A0F26F4C60}"/>
              </a:ext>
            </a:extLst>
          </p:cNvPr>
          <p:cNvSpPr>
            <a:spLocks noGrp="1"/>
          </p:cNvSpPr>
          <p:nvPr>
            <p:ph type="ftr" sz="quarter" idx="11"/>
          </p:nvPr>
        </p:nvSpPr>
        <p:spPr/>
        <p:txBody>
          <a:bodyPr/>
          <a:lstStyle/>
          <a:p>
            <a:endParaRPr lang="tr-TR"/>
          </a:p>
        </p:txBody>
      </p:sp>
      <p:sp>
        <p:nvSpPr>
          <p:cNvPr id="7" name="Slide Number Placeholder 6">
            <a:extLst>
              <a:ext uri="{FF2B5EF4-FFF2-40B4-BE49-F238E27FC236}">
                <a16:creationId xmlns:a16="http://schemas.microsoft.com/office/drawing/2014/main" id="{07901AA1-5A47-4149-8EB7-BD74CE614AE4}"/>
              </a:ext>
            </a:extLst>
          </p:cNvPr>
          <p:cNvSpPr>
            <a:spLocks noGrp="1"/>
          </p:cNvSpPr>
          <p:nvPr>
            <p:ph type="sldNum" sz="quarter" idx="12"/>
          </p:nvPr>
        </p:nvSpPr>
        <p:spPr/>
        <p:txBody>
          <a:bodyPr/>
          <a:lstStyle/>
          <a:p>
            <a:fld id="{AF0AC8C8-EF15-4902-987A-E22D60EE02EB}" type="slidenum">
              <a:rPr lang="tr-TR" smtClean="0"/>
              <a:t>‹#›</a:t>
            </a:fld>
            <a:endParaRPr lang="tr-TR"/>
          </a:p>
        </p:txBody>
      </p:sp>
    </p:spTree>
    <p:extLst>
      <p:ext uri="{BB962C8B-B14F-4D97-AF65-F5344CB8AC3E}">
        <p14:creationId xmlns:p14="http://schemas.microsoft.com/office/powerpoint/2010/main" val="3591404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343186A-F930-4E41-A92A-94ADD3097C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tr-TR"/>
          </a:p>
        </p:txBody>
      </p:sp>
      <p:sp>
        <p:nvSpPr>
          <p:cNvPr id="3" name="Text Placeholder 2">
            <a:extLst>
              <a:ext uri="{FF2B5EF4-FFF2-40B4-BE49-F238E27FC236}">
                <a16:creationId xmlns:a16="http://schemas.microsoft.com/office/drawing/2014/main" id="{A579AA51-7E90-4347-ACCD-80D946E93EC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a:extLst>
              <a:ext uri="{FF2B5EF4-FFF2-40B4-BE49-F238E27FC236}">
                <a16:creationId xmlns:a16="http://schemas.microsoft.com/office/drawing/2014/main" id="{23C37D01-83D4-4695-9D5C-EAC2338D435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487FBD-8EF3-4509-8DF3-9E48732A10C0}" type="datetimeFigureOut">
              <a:rPr lang="tr-TR" smtClean="0"/>
              <a:t>18.06.2020</a:t>
            </a:fld>
            <a:endParaRPr lang="tr-TR"/>
          </a:p>
        </p:txBody>
      </p:sp>
      <p:sp>
        <p:nvSpPr>
          <p:cNvPr id="5" name="Footer Placeholder 4">
            <a:extLst>
              <a:ext uri="{FF2B5EF4-FFF2-40B4-BE49-F238E27FC236}">
                <a16:creationId xmlns:a16="http://schemas.microsoft.com/office/drawing/2014/main" id="{BCDB90A5-7716-4F0A-9BEF-656350DC477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ide Number Placeholder 5">
            <a:extLst>
              <a:ext uri="{FF2B5EF4-FFF2-40B4-BE49-F238E27FC236}">
                <a16:creationId xmlns:a16="http://schemas.microsoft.com/office/drawing/2014/main" id="{B9217077-632E-4439-8717-D777E329D5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0AC8C8-EF15-4902-987A-E22D60EE02EB}" type="slidenum">
              <a:rPr lang="tr-TR" smtClean="0"/>
              <a:t>‹#›</a:t>
            </a:fld>
            <a:endParaRPr lang="tr-TR"/>
          </a:p>
        </p:txBody>
      </p:sp>
    </p:spTree>
    <p:extLst>
      <p:ext uri="{BB962C8B-B14F-4D97-AF65-F5344CB8AC3E}">
        <p14:creationId xmlns:p14="http://schemas.microsoft.com/office/powerpoint/2010/main" val="23126315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en.wikipedia.org/wiki/Lexical_stress" TargetMode="External"/><Relationship Id="rId2" Type="http://schemas.openxmlformats.org/officeDocument/2006/relationships/hyperlink" Target="http://en.wikipedia.org/wiki/Syllable_onset" TargetMode="External"/><Relationship Id="rId1" Type="http://schemas.openxmlformats.org/officeDocument/2006/relationships/slideLayout" Target="../slideLayouts/slideLayout2.xml"/><Relationship Id="rId4" Type="http://schemas.openxmlformats.org/officeDocument/2006/relationships/hyperlink" Target="http://en.wikipedia.org/wiki/Vowel"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9250C4D-7B59-4745-B762-BCBCAE5506B2}"/>
              </a:ext>
            </a:extLst>
          </p:cNvPr>
          <p:cNvSpPr>
            <a:spLocks noGrp="1"/>
          </p:cNvSpPr>
          <p:nvPr>
            <p:ph type="subTitle" idx="1"/>
          </p:nvPr>
        </p:nvSpPr>
        <p:spPr/>
        <p:txBody>
          <a:bodyPr/>
          <a:lstStyle/>
          <a:p>
            <a:r>
              <a:rPr lang="en-GB" altLang="tr-TR" sz="4800" b="1" dirty="0">
                <a:solidFill>
                  <a:schemeClr val="tx2"/>
                </a:solidFill>
              </a:rPr>
              <a:t>/ f</a:t>
            </a:r>
            <a:r>
              <a:rPr lang="en-US" altLang="tr-TR" sz="4800" b="1" dirty="0" err="1">
                <a:solidFill>
                  <a:schemeClr val="tx2"/>
                </a:solidFill>
                <a:cs typeface="Lucida Sans Unicode" panose="020B0602030504020204" pitchFamily="34" charset="0"/>
              </a:rPr>
              <a:t>ǝˈ</a:t>
            </a:r>
            <a:r>
              <a:rPr lang="en-US" altLang="tr-TR" sz="4800" b="1" dirty="0" err="1">
                <a:solidFill>
                  <a:schemeClr val="tx2"/>
                </a:solidFill>
              </a:rPr>
              <a:t>net</a:t>
            </a:r>
            <a:r>
              <a:rPr lang="en-US" altLang="tr-TR" sz="4800" b="1" dirty="0" err="1">
                <a:solidFill>
                  <a:schemeClr val="tx2"/>
                </a:solidFill>
                <a:cs typeface="Lucida Sans Unicode" panose="020B0602030504020204" pitchFamily="34" charset="0"/>
              </a:rPr>
              <a:t>ɪ</a:t>
            </a:r>
            <a:r>
              <a:rPr lang="en-US" altLang="tr-TR" sz="4800" b="1" dirty="0" err="1">
                <a:solidFill>
                  <a:schemeClr val="tx2"/>
                </a:solidFill>
              </a:rPr>
              <a:t>ks</a:t>
            </a:r>
            <a:r>
              <a:rPr lang="en-US" altLang="tr-TR" sz="4800" b="1" dirty="0">
                <a:solidFill>
                  <a:schemeClr val="tx2"/>
                </a:solidFill>
              </a:rPr>
              <a:t> /</a:t>
            </a:r>
            <a:endParaRPr lang="en-US" altLang="tr-TR" sz="4000" dirty="0">
              <a:solidFill>
                <a:schemeClr val="tx2"/>
              </a:solidFill>
            </a:endParaRPr>
          </a:p>
          <a:p>
            <a:endParaRPr lang="tr-TR" dirty="0"/>
          </a:p>
        </p:txBody>
      </p:sp>
      <p:sp>
        <p:nvSpPr>
          <p:cNvPr id="4" name="Rectangle 2">
            <a:extLst>
              <a:ext uri="{FF2B5EF4-FFF2-40B4-BE49-F238E27FC236}">
                <a16:creationId xmlns:a16="http://schemas.microsoft.com/office/drawing/2014/main" id="{A677C43B-EC8E-4ABA-9904-59400A3D2962}"/>
              </a:ext>
            </a:extLst>
          </p:cNvPr>
          <p:cNvSpPr>
            <a:spLocks noGrp="1" noChangeArrowheads="1"/>
          </p:cNvSpPr>
          <p:nvPr>
            <p:ph type="ctrTitle"/>
          </p:nvPr>
        </p:nvSpPr>
        <p:spPr>
          <a:xfrm>
            <a:off x="1524000" y="1122363"/>
            <a:ext cx="9144000" cy="2387600"/>
          </a:xfrm>
        </p:spPr>
        <p:txBody>
          <a:bodyPr anchor="ctr"/>
          <a:lstStyle/>
          <a:p>
            <a:pPr eaLnBrk="1" hangingPunct="1"/>
            <a:r>
              <a:rPr lang="en-GB" altLang="tr-TR" sz="5400" b="1" dirty="0"/>
              <a:t>PHONETICS</a:t>
            </a:r>
            <a:endParaRPr lang="en-US" altLang="tr-TR" sz="5400" b="1" dirty="0">
              <a:cs typeface="Lucida Sans Unicode" panose="020B0602030504020204" pitchFamily="34" charset="0"/>
            </a:endParaRPr>
          </a:p>
        </p:txBody>
      </p:sp>
    </p:spTree>
    <p:extLst>
      <p:ext uri="{BB962C8B-B14F-4D97-AF65-F5344CB8AC3E}">
        <p14:creationId xmlns:p14="http://schemas.microsoft.com/office/powerpoint/2010/main" val="38838233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B1AB0-1F69-40FF-A331-DF17082B8591}"/>
              </a:ext>
            </a:extLst>
          </p:cNvPr>
          <p:cNvSpPr>
            <a:spLocks noGrp="1"/>
          </p:cNvSpPr>
          <p:nvPr>
            <p:ph type="title"/>
          </p:nvPr>
        </p:nvSpPr>
        <p:spPr>
          <a:xfrm>
            <a:off x="838200" y="-90321"/>
            <a:ext cx="10515600" cy="1325563"/>
          </a:xfrm>
        </p:spPr>
        <p:txBody>
          <a:bodyPr/>
          <a:lstStyle/>
          <a:p>
            <a:r>
              <a:rPr lang="en-GB" altLang="tr-TR" sz="3600" b="1" u="sng" dirty="0">
                <a:solidFill>
                  <a:srgbClr val="FF0000"/>
                </a:solidFill>
                <a:latin typeface="Arial Rounded MT Bold"/>
              </a:rPr>
              <a:t>4. Alveolar consonants-3</a:t>
            </a:r>
            <a:endParaRPr lang="tr-TR" dirty="0"/>
          </a:p>
        </p:txBody>
      </p:sp>
      <p:sp>
        <p:nvSpPr>
          <p:cNvPr id="4" name="Rectangle 3">
            <a:extLst>
              <a:ext uri="{FF2B5EF4-FFF2-40B4-BE49-F238E27FC236}">
                <a16:creationId xmlns:a16="http://schemas.microsoft.com/office/drawing/2014/main" id="{25ED60AB-AB04-4127-B963-42F62100B77D}"/>
              </a:ext>
            </a:extLst>
          </p:cNvPr>
          <p:cNvSpPr>
            <a:spLocks noChangeArrowheads="1"/>
          </p:cNvSpPr>
          <p:nvPr/>
        </p:nvSpPr>
        <p:spPr bwMode="auto">
          <a:xfrm>
            <a:off x="0" y="1235242"/>
            <a:ext cx="12817642" cy="5839326"/>
          </a:xfrm>
          <a:prstGeom prst="rect">
            <a:avLst/>
          </a:prstGeom>
          <a:solidFill>
            <a:srgbClr val="FFFF00"/>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en-GB" altLang="tr-TR" sz="3200" b="1" i="0" u="none" strike="noStrike" kern="0" cap="none" spc="0" normalizeH="0" baseline="0" noProof="0" dirty="0">
                <a:ln>
                  <a:noFill/>
                </a:ln>
                <a:solidFill>
                  <a:srgbClr val="000000"/>
                </a:solidFill>
                <a:effectLst/>
                <a:uLnTx/>
                <a:uFillTx/>
                <a:latin typeface="Arial Rounded MT Bold" panose="020F0704030504030204" pitchFamily="34" charset="0"/>
              </a:rPr>
              <a:t>*There are 7 alveolar sounds in English</a:t>
            </a:r>
          </a:p>
          <a:p>
            <a:pPr marL="0" marR="0" lvl="0" indent="0" algn="just" defTabSz="914400" eaLnBrk="1" fontAlgn="base" latinLnBrk="0" hangingPunct="1">
              <a:lnSpc>
                <a:spcPct val="100000"/>
              </a:lnSpc>
              <a:spcBef>
                <a:spcPct val="0"/>
              </a:spcBef>
              <a:spcAft>
                <a:spcPct val="0"/>
              </a:spcAft>
              <a:buClrTx/>
              <a:buSzTx/>
              <a:buFontTx/>
              <a:buNone/>
              <a:tabLst/>
              <a:defRPr/>
            </a:pPr>
            <a:r>
              <a:rPr kumimoji="0" lang="en-GB" altLang="tr-TR" sz="3200" b="1" i="0" u="none" strike="noStrike" kern="0" cap="none" spc="0" normalizeH="0" baseline="0" noProof="0" dirty="0">
                <a:ln>
                  <a:noFill/>
                </a:ln>
                <a:solidFill>
                  <a:srgbClr val="000000"/>
                </a:solidFill>
                <a:effectLst/>
                <a:uLnTx/>
                <a:uFillTx/>
                <a:latin typeface="Arial Rounded MT Bold" panose="020F0704030504030204" pitchFamily="34" charset="0"/>
              </a:rPr>
              <a:t>*</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GB" altLang="tr-TR" sz="3600" b="1" i="0" u="none" strike="noStrike" kern="0" cap="none" spc="0" normalizeH="0" baseline="0" noProof="0" dirty="0">
                <a:ln>
                  <a:noFill/>
                </a:ln>
                <a:solidFill>
                  <a:srgbClr val="FF0000"/>
                </a:solidFill>
                <a:effectLst/>
                <a:uLnTx/>
                <a:uFillTx/>
                <a:latin typeface="Arial Rounded MT Bold" panose="020F0704030504030204" pitchFamily="34" charset="0"/>
              </a:rPr>
              <a:t>*[t], [d], [n], [s], [z], [r], [l]</a:t>
            </a:r>
            <a:r>
              <a:rPr kumimoji="0" lang="en-GB" altLang="tr-TR" sz="3200" b="1" i="0" u="none" strike="noStrike" kern="0" cap="none" spc="0" normalizeH="0" baseline="0" noProof="0" dirty="0">
                <a:ln>
                  <a:noFill/>
                </a:ln>
                <a:solidFill>
                  <a:srgbClr val="000000"/>
                </a:solidFill>
                <a:effectLst/>
                <a:uLnTx/>
                <a:uFillTx/>
                <a:latin typeface="Arial Rounded MT Bold" panose="020F0704030504030204" pitchFamily="34" charset="0"/>
              </a:rPr>
              <a:t> </a:t>
            </a:r>
          </a:p>
          <a:p>
            <a:pPr marL="0" marR="0" lvl="0" indent="0" algn="just" defTabSz="914400" eaLnBrk="1" fontAlgn="base" latinLnBrk="0" hangingPunct="1">
              <a:lnSpc>
                <a:spcPct val="100000"/>
              </a:lnSpc>
              <a:spcBef>
                <a:spcPct val="0"/>
              </a:spcBef>
              <a:spcAft>
                <a:spcPct val="0"/>
              </a:spcAft>
              <a:buClrTx/>
              <a:buSzTx/>
              <a:buFontTx/>
              <a:buNone/>
              <a:tabLst/>
              <a:defRPr/>
            </a:pPr>
            <a:endParaRPr kumimoji="0" lang="en-GB" altLang="tr-TR" sz="3200" b="1" i="0" u="none" strike="noStrike" kern="0" cap="none" spc="0" normalizeH="0" baseline="0" noProof="0" dirty="0">
              <a:ln>
                <a:noFill/>
              </a:ln>
              <a:solidFill>
                <a:srgbClr val="000000"/>
              </a:solidFill>
              <a:effectLst/>
              <a:uLnTx/>
              <a:uFillTx/>
              <a:latin typeface="Arial Rounded MT Bold" panose="020F0704030504030204" pitchFamily="34" charset="0"/>
            </a:endParaRPr>
          </a:p>
          <a:p>
            <a:pPr marL="0" marR="0" lvl="0" indent="0" algn="just" defTabSz="914400" eaLnBrk="1" fontAlgn="base" latinLnBrk="0" hangingPunct="1">
              <a:lnSpc>
                <a:spcPct val="100000"/>
              </a:lnSpc>
              <a:spcBef>
                <a:spcPct val="0"/>
              </a:spcBef>
              <a:spcAft>
                <a:spcPct val="0"/>
              </a:spcAft>
              <a:buClrTx/>
              <a:buSzTx/>
              <a:buFontTx/>
              <a:buNone/>
              <a:tabLst/>
              <a:defRPr/>
            </a:pPr>
            <a:r>
              <a:rPr kumimoji="0" lang="en-GB" altLang="tr-TR" sz="3200" b="1" i="0" u="none" strike="noStrike" kern="0" cap="none" spc="0" normalizeH="0" baseline="0" noProof="0" dirty="0">
                <a:ln>
                  <a:noFill/>
                </a:ln>
                <a:solidFill>
                  <a:srgbClr val="6666FF"/>
                </a:solidFill>
                <a:effectLst/>
                <a:uLnTx/>
                <a:uFillTx/>
                <a:latin typeface="Arial Rounded MT Bold" panose="020F0704030504030204" pitchFamily="34" charset="0"/>
              </a:rPr>
              <a:t>*</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GB" altLang="tr-TR" sz="3600" b="1" i="0" u="none" strike="noStrike" kern="0" cap="none" spc="0" normalizeH="0" baseline="0" noProof="0" dirty="0">
                <a:ln>
                  <a:noFill/>
                </a:ln>
                <a:solidFill>
                  <a:srgbClr val="FF0000"/>
                </a:solidFill>
                <a:effectLst/>
                <a:uLnTx/>
                <a:uFillTx/>
                <a:latin typeface="Arial Rounded MT Bold" panose="020F0704030504030204" pitchFamily="34" charset="0"/>
              </a:rPr>
              <a:t>*VOICED: [d], [n], [z], [r], [l]</a:t>
            </a:r>
            <a:r>
              <a:rPr kumimoji="0" lang="en-GB" altLang="tr-TR" sz="3200" b="1" i="0" u="none" strike="noStrike" kern="0" cap="none" spc="0" normalizeH="0" baseline="0" noProof="0" dirty="0">
                <a:ln>
                  <a:noFill/>
                </a:ln>
                <a:solidFill>
                  <a:srgbClr val="000000"/>
                </a:solidFill>
                <a:effectLst/>
                <a:uLnTx/>
                <a:uFillTx/>
                <a:latin typeface="Arial Rounded MT Bold" panose="020F0704030504030204" pitchFamily="34" charset="0"/>
              </a:rPr>
              <a:t> </a:t>
            </a: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en-GB" altLang="tr-TR" sz="3600" b="1" i="0" u="none" strike="noStrike" kern="0" cap="none" spc="0" normalizeH="0" baseline="0" noProof="0" dirty="0">
              <a:ln>
                <a:noFill/>
              </a:ln>
              <a:solidFill>
                <a:srgbClr val="CC0099"/>
              </a:solidFill>
              <a:effectLst/>
              <a:uLnTx/>
              <a:uFillTx/>
              <a:latin typeface="Arial Rounded MT Bold" panose="020F0704030504030204"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en-GB" altLang="tr-TR" sz="3600" b="1" i="0" u="none" strike="noStrike" kern="0" cap="none" spc="0" normalizeH="0" baseline="0" noProof="0" dirty="0">
                <a:ln>
                  <a:noFill/>
                </a:ln>
                <a:solidFill>
                  <a:srgbClr val="CC0099"/>
                </a:solidFill>
                <a:effectLst/>
                <a:uLnTx/>
                <a:uFillTx/>
                <a:latin typeface="Arial Rounded MT Bold" panose="020F0704030504030204" pitchFamily="34" charset="0"/>
              </a:rPr>
              <a:t>*VOICELESS: [t], [s]</a:t>
            </a:r>
          </a:p>
        </p:txBody>
      </p:sp>
    </p:spTree>
    <p:extLst>
      <p:ext uri="{BB962C8B-B14F-4D97-AF65-F5344CB8AC3E}">
        <p14:creationId xmlns:p14="http://schemas.microsoft.com/office/powerpoint/2010/main" val="2483530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p:cTn id="7" dur="1000" fill="hold"/>
                                        <p:tgtEl>
                                          <p:spTgt spid="4">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4">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slide(fromBottom)">
                                      <p:cBhvr>
                                        <p:cTn id="14" dur="500"/>
                                        <p:tgtEl>
                                          <p:spTgt spid="4">
                                            <p:txEl>
                                              <p:pRg st="4" end="4"/>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Effect transition="in" filter="box(in)">
                                      <p:cBhvr>
                                        <p:cTn id="19" dur="500"/>
                                        <p:tgtEl>
                                          <p:spTgt spid="4">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4">
                                            <p:txEl>
                                              <p:pRg st="7" end="7"/>
                                            </p:txEl>
                                          </p:spTgt>
                                        </p:tgtEl>
                                        <p:attrNameLst>
                                          <p:attrName>style.visibility</p:attrName>
                                        </p:attrNameLst>
                                      </p:cBhvr>
                                      <p:to>
                                        <p:strVal val="visible"/>
                                      </p:to>
                                    </p:set>
                                    <p:animEffect transition="in" filter="box(in)">
                                      <p:cBhvr>
                                        <p:cTn id="24"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AB22F-A554-44DF-9391-B4804FE91A6A}"/>
              </a:ext>
            </a:extLst>
          </p:cNvPr>
          <p:cNvSpPr>
            <a:spLocks noGrp="1"/>
          </p:cNvSpPr>
          <p:nvPr>
            <p:ph type="title"/>
          </p:nvPr>
        </p:nvSpPr>
        <p:spPr>
          <a:xfrm>
            <a:off x="838200" y="-218658"/>
            <a:ext cx="10515600" cy="1325563"/>
          </a:xfrm>
        </p:spPr>
        <p:txBody>
          <a:bodyPr>
            <a:normAutofit/>
          </a:bodyPr>
          <a:lstStyle/>
          <a:p>
            <a:pPr algn="ctr"/>
            <a:r>
              <a:rPr lang="tr-TR" sz="4800" b="1" dirty="0">
                <a:solidFill>
                  <a:srgbClr val="FF0000"/>
                </a:solidFill>
                <a:latin typeface="Arial Rounded MT Bold" panose="020F0704030504030204" pitchFamily="34" charset="0"/>
              </a:rPr>
              <a:t>Palatals</a:t>
            </a:r>
          </a:p>
        </p:txBody>
      </p:sp>
      <p:sp>
        <p:nvSpPr>
          <p:cNvPr id="4" name="Rectangle 3">
            <a:extLst>
              <a:ext uri="{FF2B5EF4-FFF2-40B4-BE49-F238E27FC236}">
                <a16:creationId xmlns:a16="http://schemas.microsoft.com/office/drawing/2014/main" id="{0A82F7CF-C35E-4BCE-8A61-2FE873EC0BB1}"/>
              </a:ext>
            </a:extLst>
          </p:cNvPr>
          <p:cNvSpPr>
            <a:spLocks noChangeArrowheads="1"/>
          </p:cNvSpPr>
          <p:nvPr/>
        </p:nvSpPr>
        <p:spPr bwMode="auto">
          <a:xfrm>
            <a:off x="-112294" y="721895"/>
            <a:ext cx="12304294" cy="5887452"/>
          </a:xfrm>
          <a:prstGeom prst="rect">
            <a:avLst/>
          </a:prstGeom>
          <a:solidFill>
            <a:srgbClr val="FFFF00"/>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r>
              <a:rPr lang="tr-TR" altLang="tr-TR" sz="2800" dirty="0">
                <a:solidFill>
                  <a:srgbClr val="FF0000"/>
                </a:solidFill>
              </a:rPr>
              <a:t>The Front part of the tongue raises to the palate and palatals sounds occur</a:t>
            </a:r>
          </a:p>
          <a:p>
            <a:r>
              <a:rPr lang="en-GB" altLang="tr-TR" sz="2800" dirty="0">
                <a:solidFill>
                  <a:srgbClr val="FF0000"/>
                </a:solidFill>
              </a:rPr>
              <a:t>European IPA: [</a:t>
            </a:r>
            <a:r>
              <a:rPr lang="en-GB" altLang="tr-TR" sz="2800" dirty="0">
                <a:solidFill>
                  <a:srgbClr val="FF0000"/>
                </a:solidFill>
                <a:cs typeface="Lucida Sans Unicode" panose="020B0602030504020204" pitchFamily="34" charset="0"/>
              </a:rPr>
              <a:t>ʃ], [ʒ], [ʧ], [ʤ]</a:t>
            </a:r>
          </a:p>
          <a:p>
            <a:r>
              <a:rPr lang="en-GB" altLang="tr-TR" sz="2800" dirty="0">
                <a:solidFill>
                  <a:srgbClr val="6666FF"/>
                </a:solidFill>
                <a:cs typeface="Lucida Sans Unicode" panose="020B0602030504020204" pitchFamily="34" charset="0"/>
              </a:rPr>
              <a:t>American IPA:  [</a:t>
            </a:r>
            <a:r>
              <a:rPr lang="en-US" altLang="tr-TR" sz="2800" dirty="0">
                <a:solidFill>
                  <a:srgbClr val="6666FF"/>
                </a:solidFill>
                <a:cs typeface="Lucida Sans Unicode" panose="020B0602030504020204" pitchFamily="34" charset="0"/>
              </a:rPr>
              <a:t>š</a:t>
            </a:r>
            <a:r>
              <a:rPr lang="en-GB" altLang="tr-TR" sz="2800" dirty="0">
                <a:solidFill>
                  <a:srgbClr val="6666FF"/>
                </a:solidFill>
                <a:cs typeface="Lucida Sans Unicode" panose="020B0602030504020204" pitchFamily="34" charset="0"/>
              </a:rPr>
              <a:t>], [</a:t>
            </a:r>
            <a:r>
              <a:rPr lang="en-US" altLang="tr-TR" sz="2800" dirty="0">
                <a:solidFill>
                  <a:srgbClr val="6666FF"/>
                </a:solidFill>
                <a:cs typeface="Lucida Sans Unicode" panose="020B0602030504020204" pitchFamily="34" charset="0"/>
              </a:rPr>
              <a:t>ž], [č], [ǰ]</a:t>
            </a:r>
          </a:p>
          <a:p>
            <a:endParaRPr lang="en-GB" altLang="tr-TR" sz="1200" dirty="0">
              <a:solidFill>
                <a:srgbClr val="6666FF"/>
              </a:solidFill>
              <a:cs typeface="Lucida Sans Unicode" panose="020B0602030504020204" pitchFamily="34" charset="0"/>
            </a:endParaRPr>
          </a:p>
          <a:p>
            <a:r>
              <a:rPr lang="en-GB" altLang="tr-TR" sz="2800" i="1" u="sng" dirty="0">
                <a:solidFill>
                  <a:srgbClr val="6666FF"/>
                </a:solidFill>
                <a:cs typeface="Lucida Sans Unicode" panose="020B0602030504020204" pitchFamily="34" charset="0"/>
              </a:rPr>
              <a:t>Examples?</a:t>
            </a:r>
            <a:r>
              <a:rPr lang="en-GB" altLang="tr-TR" sz="2800" dirty="0">
                <a:solidFill>
                  <a:srgbClr val="6666FF"/>
                </a:solidFill>
                <a:cs typeface="Lucida Sans Unicode" panose="020B0602030504020204" pitchFamily="34" charset="0"/>
              </a:rPr>
              <a:t>:</a:t>
            </a:r>
          </a:p>
          <a:p>
            <a:r>
              <a:rPr lang="en-GB" altLang="tr-TR" sz="2800" dirty="0">
                <a:solidFill>
                  <a:srgbClr val="FF0000"/>
                </a:solidFill>
              </a:rPr>
              <a:t>1. [</a:t>
            </a:r>
            <a:r>
              <a:rPr lang="en-GB" altLang="tr-TR" sz="2800" b="1" dirty="0">
                <a:solidFill>
                  <a:srgbClr val="FF0000"/>
                </a:solidFill>
              </a:rPr>
              <a:t>ʃ</a:t>
            </a:r>
            <a:r>
              <a:rPr lang="en-GB" altLang="tr-TR" sz="2800" dirty="0">
                <a:solidFill>
                  <a:srgbClr val="FF0000"/>
                </a:solidFill>
              </a:rPr>
              <a:t>]/</a:t>
            </a:r>
            <a:r>
              <a:rPr lang="en-GB" altLang="tr-TR" sz="2800" dirty="0">
                <a:solidFill>
                  <a:srgbClr val="6666FF"/>
                </a:solidFill>
              </a:rPr>
              <a:t>[</a:t>
            </a:r>
            <a:r>
              <a:rPr lang="en-US" altLang="tr-TR" sz="2800" dirty="0">
                <a:solidFill>
                  <a:srgbClr val="6666FF"/>
                </a:solidFill>
              </a:rPr>
              <a:t>š</a:t>
            </a:r>
            <a:r>
              <a:rPr lang="en-GB" altLang="tr-TR" sz="2800" dirty="0">
                <a:solidFill>
                  <a:srgbClr val="6666FF"/>
                </a:solidFill>
              </a:rPr>
              <a:t>] = voiceless</a:t>
            </a:r>
          </a:p>
          <a:p>
            <a:r>
              <a:rPr lang="en-GB" altLang="tr-TR" sz="2800" u="sng" dirty="0">
                <a:solidFill>
                  <a:srgbClr val="CC0099"/>
                </a:solidFill>
              </a:rPr>
              <a:t>sh</a:t>
            </a:r>
            <a:r>
              <a:rPr lang="en-GB" altLang="tr-TR" sz="2800" dirty="0">
                <a:solidFill>
                  <a:srgbClr val="CC0099"/>
                </a:solidFill>
              </a:rPr>
              <a:t>ip, i</a:t>
            </a:r>
            <a:r>
              <a:rPr lang="en-GB" altLang="tr-TR" sz="2800" u="sng" dirty="0">
                <a:solidFill>
                  <a:srgbClr val="CC0099"/>
                </a:solidFill>
              </a:rPr>
              <a:t>ss</a:t>
            </a:r>
            <a:r>
              <a:rPr lang="en-GB" altLang="tr-TR" sz="2800" dirty="0">
                <a:solidFill>
                  <a:srgbClr val="CC0099"/>
                </a:solidFill>
              </a:rPr>
              <a:t>ue, wi</a:t>
            </a:r>
            <a:r>
              <a:rPr lang="en-GB" altLang="tr-TR" sz="2800" u="sng" dirty="0">
                <a:solidFill>
                  <a:srgbClr val="CC0099"/>
                </a:solidFill>
              </a:rPr>
              <a:t>sh</a:t>
            </a:r>
            <a:r>
              <a:rPr lang="en-GB" altLang="tr-TR" sz="2800" dirty="0"/>
              <a:t> </a:t>
            </a:r>
          </a:p>
          <a:p>
            <a:r>
              <a:rPr lang="en-GB" altLang="tr-TR" sz="2800" dirty="0">
                <a:solidFill>
                  <a:srgbClr val="FF0000"/>
                </a:solidFill>
              </a:rPr>
              <a:t>2. [</a:t>
            </a:r>
            <a:r>
              <a:rPr lang="en-GB" altLang="tr-TR" sz="2800" b="1" dirty="0">
                <a:solidFill>
                  <a:srgbClr val="FF0000"/>
                </a:solidFill>
              </a:rPr>
              <a:t>ʒ</a:t>
            </a:r>
            <a:r>
              <a:rPr lang="en-GB" altLang="tr-TR" sz="2800" dirty="0">
                <a:solidFill>
                  <a:srgbClr val="FF0000"/>
                </a:solidFill>
              </a:rPr>
              <a:t>]/ </a:t>
            </a:r>
            <a:r>
              <a:rPr lang="en-GB" altLang="tr-TR" sz="2800" dirty="0">
                <a:solidFill>
                  <a:srgbClr val="6666FF"/>
                </a:solidFill>
              </a:rPr>
              <a:t>[</a:t>
            </a:r>
            <a:r>
              <a:rPr lang="en-US" altLang="tr-TR" sz="2800" dirty="0">
                <a:solidFill>
                  <a:srgbClr val="6666FF"/>
                </a:solidFill>
              </a:rPr>
              <a:t>ž] </a:t>
            </a:r>
            <a:r>
              <a:rPr lang="en-GB" altLang="tr-TR" sz="2800" dirty="0">
                <a:solidFill>
                  <a:srgbClr val="6666FF"/>
                </a:solidFill>
              </a:rPr>
              <a:t>= voiced</a:t>
            </a:r>
            <a:endParaRPr lang="en-US" altLang="tr-TR" sz="2800" dirty="0">
              <a:solidFill>
                <a:srgbClr val="6666FF"/>
              </a:solidFill>
            </a:endParaRPr>
          </a:p>
          <a:p>
            <a:r>
              <a:rPr lang="en-US" altLang="tr-TR" sz="2800" dirty="0">
                <a:solidFill>
                  <a:srgbClr val="CC0099"/>
                </a:solidFill>
              </a:rPr>
              <a:t>plea</a:t>
            </a:r>
            <a:r>
              <a:rPr lang="en-US" altLang="tr-TR" sz="2800" u="sng" dirty="0">
                <a:solidFill>
                  <a:srgbClr val="CC0099"/>
                </a:solidFill>
              </a:rPr>
              <a:t>s</a:t>
            </a:r>
            <a:r>
              <a:rPr lang="en-US" altLang="tr-TR" sz="2800" dirty="0">
                <a:solidFill>
                  <a:srgbClr val="CC0099"/>
                </a:solidFill>
              </a:rPr>
              <a:t>ure, mea</a:t>
            </a:r>
            <a:r>
              <a:rPr lang="en-US" altLang="tr-TR" sz="2800" u="sng" dirty="0">
                <a:solidFill>
                  <a:srgbClr val="CC0099"/>
                </a:solidFill>
              </a:rPr>
              <a:t>s</a:t>
            </a:r>
            <a:r>
              <a:rPr lang="en-US" altLang="tr-TR" sz="2800" dirty="0">
                <a:solidFill>
                  <a:srgbClr val="CC0099"/>
                </a:solidFill>
              </a:rPr>
              <a:t>ure, plea</a:t>
            </a:r>
            <a:r>
              <a:rPr lang="en-US" altLang="tr-TR" sz="2800" u="sng" dirty="0">
                <a:solidFill>
                  <a:srgbClr val="CC0099"/>
                </a:solidFill>
              </a:rPr>
              <a:t>s</a:t>
            </a:r>
            <a:r>
              <a:rPr lang="en-US" altLang="tr-TR" sz="2800" dirty="0">
                <a:solidFill>
                  <a:srgbClr val="CC0099"/>
                </a:solidFill>
              </a:rPr>
              <a:t>ure</a:t>
            </a:r>
            <a:endParaRPr lang="en-GB" altLang="tr-TR" sz="2800" dirty="0">
              <a:solidFill>
                <a:srgbClr val="CC0099"/>
              </a:solidFill>
            </a:endParaRPr>
          </a:p>
          <a:p>
            <a:r>
              <a:rPr lang="en-GB" altLang="tr-TR" sz="2800" dirty="0">
                <a:solidFill>
                  <a:srgbClr val="FF0000"/>
                </a:solidFill>
              </a:rPr>
              <a:t>3. [</a:t>
            </a:r>
            <a:r>
              <a:rPr lang="en-GB" altLang="tr-TR" sz="2800" b="1" dirty="0">
                <a:solidFill>
                  <a:srgbClr val="FF0000"/>
                </a:solidFill>
              </a:rPr>
              <a:t>ʧ</a:t>
            </a:r>
            <a:r>
              <a:rPr lang="en-GB" altLang="tr-TR" sz="2800" dirty="0">
                <a:solidFill>
                  <a:srgbClr val="FF0000"/>
                </a:solidFill>
              </a:rPr>
              <a:t>]/ </a:t>
            </a:r>
            <a:r>
              <a:rPr lang="en-US" altLang="tr-TR" sz="2800" dirty="0">
                <a:solidFill>
                  <a:srgbClr val="6666FF"/>
                </a:solidFill>
              </a:rPr>
              <a:t>[č] </a:t>
            </a:r>
            <a:r>
              <a:rPr lang="en-GB" altLang="tr-TR" sz="2800" dirty="0">
                <a:solidFill>
                  <a:srgbClr val="6666FF"/>
                </a:solidFill>
              </a:rPr>
              <a:t>= voiceless</a:t>
            </a:r>
            <a:endParaRPr lang="en-US" altLang="tr-TR" sz="2800" dirty="0">
              <a:solidFill>
                <a:srgbClr val="6666FF"/>
              </a:solidFill>
            </a:endParaRPr>
          </a:p>
          <a:p>
            <a:r>
              <a:rPr lang="en-US" altLang="tr-TR" sz="2800" u="sng" dirty="0">
                <a:solidFill>
                  <a:srgbClr val="CC0099"/>
                </a:solidFill>
              </a:rPr>
              <a:t>ch</a:t>
            </a:r>
            <a:r>
              <a:rPr lang="en-US" altLang="tr-TR" sz="2800" dirty="0">
                <a:solidFill>
                  <a:srgbClr val="CC0099"/>
                </a:solidFill>
              </a:rPr>
              <a:t>air, tea</a:t>
            </a:r>
            <a:r>
              <a:rPr lang="en-US" altLang="tr-TR" sz="2800" u="sng" dirty="0">
                <a:solidFill>
                  <a:srgbClr val="CC0099"/>
                </a:solidFill>
              </a:rPr>
              <a:t>ch</a:t>
            </a:r>
            <a:r>
              <a:rPr lang="en-US" altLang="tr-TR" sz="2800" dirty="0">
                <a:solidFill>
                  <a:srgbClr val="CC0099"/>
                </a:solidFill>
              </a:rPr>
              <a:t>er, </a:t>
            </a:r>
            <a:r>
              <a:rPr lang="en-US" altLang="tr-TR" sz="2800" u="sng" dirty="0">
                <a:solidFill>
                  <a:srgbClr val="CC0099"/>
                </a:solidFill>
              </a:rPr>
              <a:t>ch</a:t>
            </a:r>
            <a:r>
              <a:rPr lang="en-US" altLang="tr-TR" sz="2800" dirty="0">
                <a:solidFill>
                  <a:srgbClr val="CC0099"/>
                </a:solidFill>
              </a:rPr>
              <a:t>ur</a:t>
            </a:r>
            <a:r>
              <a:rPr lang="en-US" altLang="tr-TR" sz="2800" u="sng" dirty="0">
                <a:solidFill>
                  <a:srgbClr val="CC0099"/>
                </a:solidFill>
              </a:rPr>
              <a:t>ch</a:t>
            </a:r>
            <a:r>
              <a:rPr lang="en-US" altLang="tr-TR" sz="2800" dirty="0">
                <a:solidFill>
                  <a:srgbClr val="CC0099"/>
                </a:solidFill>
              </a:rPr>
              <a:t> </a:t>
            </a:r>
            <a:endParaRPr lang="en-GB" altLang="tr-TR" sz="2800" dirty="0">
              <a:solidFill>
                <a:srgbClr val="FF0000"/>
              </a:solidFill>
            </a:endParaRPr>
          </a:p>
          <a:p>
            <a:r>
              <a:rPr lang="en-GB" altLang="tr-TR" sz="2800" dirty="0">
                <a:solidFill>
                  <a:srgbClr val="FF0000"/>
                </a:solidFill>
              </a:rPr>
              <a:t>4. [</a:t>
            </a:r>
            <a:r>
              <a:rPr lang="en-GB" altLang="tr-TR" sz="2800" b="1" dirty="0">
                <a:solidFill>
                  <a:srgbClr val="FF0000"/>
                </a:solidFill>
              </a:rPr>
              <a:t>ʤ</a:t>
            </a:r>
            <a:r>
              <a:rPr lang="en-GB" altLang="tr-TR" sz="2800" dirty="0">
                <a:solidFill>
                  <a:srgbClr val="FF0000"/>
                </a:solidFill>
              </a:rPr>
              <a:t>]/</a:t>
            </a:r>
            <a:r>
              <a:rPr lang="en-US" altLang="tr-TR" sz="2800" dirty="0">
                <a:solidFill>
                  <a:srgbClr val="6666FF"/>
                </a:solidFill>
              </a:rPr>
              <a:t>[ǰ] </a:t>
            </a:r>
            <a:r>
              <a:rPr lang="en-GB" altLang="tr-TR" sz="2800" dirty="0">
                <a:solidFill>
                  <a:srgbClr val="6666FF"/>
                </a:solidFill>
              </a:rPr>
              <a:t>= voiced</a:t>
            </a:r>
            <a:endParaRPr lang="en-US" altLang="tr-TR" sz="2800" dirty="0">
              <a:solidFill>
                <a:srgbClr val="6666FF"/>
              </a:solidFill>
            </a:endParaRPr>
          </a:p>
          <a:p>
            <a:r>
              <a:rPr lang="en-US" altLang="tr-TR" sz="2800" dirty="0">
                <a:solidFill>
                  <a:srgbClr val="CC0099"/>
                </a:solidFill>
              </a:rPr>
              <a:t>judge, </a:t>
            </a:r>
            <a:r>
              <a:rPr lang="en-US" altLang="tr-TR" sz="2800" u="sng" dirty="0">
                <a:solidFill>
                  <a:srgbClr val="CC0099"/>
                </a:solidFill>
              </a:rPr>
              <a:t>J</a:t>
            </a:r>
            <a:r>
              <a:rPr lang="en-US" altLang="tr-TR" sz="2800" dirty="0">
                <a:solidFill>
                  <a:srgbClr val="CC0099"/>
                </a:solidFill>
              </a:rPr>
              <a:t>anuary</a:t>
            </a:r>
          </a:p>
        </p:txBody>
      </p:sp>
    </p:spTree>
    <p:extLst>
      <p:ext uri="{BB962C8B-B14F-4D97-AF65-F5344CB8AC3E}">
        <p14:creationId xmlns:p14="http://schemas.microsoft.com/office/powerpoint/2010/main" val="3897315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4">
                                            <p:txEl>
                                              <p:pRg st="1" end="1"/>
                                            </p:txEl>
                                          </p:spTgt>
                                        </p:tgtEl>
                                        <p:attrNameLst>
                                          <p:attrName>style.visibility</p:attrName>
                                        </p:attrNameLst>
                                      </p:cBhvr>
                                      <p:to>
                                        <p:strVal val="visible"/>
                                      </p:to>
                                    </p:set>
                                    <p:anim calcmode="discrete" valueType="clr">
                                      <p:cBhvr override="childStyle">
                                        <p:cTn id="7" dur="80"/>
                                        <p:tgtEl>
                                          <p:spTgt spid="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4">
                                            <p:txEl>
                                              <p:pRg st="1" end="1"/>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14" dur="8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4">
                                            <p:txEl>
                                              <p:pRg st="0" end="0"/>
                                            </p:txEl>
                                          </p:spTgt>
                                        </p:tgtEl>
                                        <p:attrNameLst>
                                          <p:attrName>fill.type</p:attrName>
                                        </p:attrNameLst>
                                      </p:cBhvr>
                                      <p:to>
                                        <p:strVal val="solid"/>
                                      </p:to>
                                    </p:set>
                                  </p:childTnLst>
                                </p:cTn>
                              </p:par>
                              <p:par>
                                <p:cTn id="17" presetID="27" presetClass="entr" presetSubtype="0" fill="hold" nodeType="withEffect">
                                  <p:stCondLst>
                                    <p:cond delay="0"/>
                                  </p:stCondLst>
                                  <p:iterate type="lt">
                                    <p:tmPct val="50000"/>
                                  </p:iterate>
                                  <p:childTnLst>
                                    <p:set>
                                      <p:cBhvr>
                                        <p:cTn id="18" dur="1" fill="hold">
                                          <p:stCondLst>
                                            <p:cond delay="0"/>
                                          </p:stCondLst>
                                        </p:cTn>
                                        <p:tgtEl>
                                          <p:spTgt spid="4">
                                            <p:txEl>
                                              <p:pRg st="2" end="2"/>
                                            </p:txEl>
                                          </p:spTgt>
                                        </p:tgtEl>
                                        <p:attrNameLst>
                                          <p:attrName>style.visibility</p:attrName>
                                        </p:attrNameLst>
                                      </p:cBhvr>
                                      <p:to>
                                        <p:strVal val="visible"/>
                                      </p:to>
                                    </p:set>
                                    <p:anim calcmode="discrete" valueType="clr">
                                      <p:cBhvr override="childStyle">
                                        <p:cTn id="19" dur="80"/>
                                        <p:tgtEl>
                                          <p:spTgt spid="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4">
                                            <p:txEl>
                                              <p:pRg st="2" end="2"/>
                                            </p:txEl>
                                          </p:spTgt>
                                        </p:tgtEl>
                                        <p:attrNameLst>
                                          <p:attrName>fillcolor</p:attrName>
                                        </p:attrNameLst>
                                      </p:cBhvr>
                                      <p:tavLst>
                                        <p:tav tm="0">
                                          <p:val>
                                            <p:clrVal>
                                              <a:schemeClr val="accent2"/>
                                            </p:clrVal>
                                          </p:val>
                                        </p:tav>
                                        <p:tav tm="50000">
                                          <p:val>
                                            <p:clrVal>
                                              <a:schemeClr val="hlink"/>
                                            </p:clrVal>
                                          </p:val>
                                        </p:tav>
                                      </p:tavLst>
                                    </p:anim>
                                    <p:set>
                                      <p:cBhvr>
                                        <p:cTn id="21" dur="80"/>
                                        <p:tgtEl>
                                          <p:spTgt spid="4">
                                            <p:txEl>
                                              <p:pRg st="2" end="2"/>
                                            </p:txEl>
                                          </p:spTgt>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nodeType="clickEffect">
                                  <p:stCondLst>
                                    <p:cond delay="0"/>
                                  </p:stCondLst>
                                  <p:iterate type="lt">
                                    <p:tmPct val="50000"/>
                                  </p:iterate>
                                  <p:childTnLst>
                                    <p:set>
                                      <p:cBhvr>
                                        <p:cTn id="25" dur="1" fill="hold">
                                          <p:stCondLst>
                                            <p:cond delay="0"/>
                                          </p:stCondLst>
                                        </p:cTn>
                                        <p:tgtEl>
                                          <p:spTgt spid="4">
                                            <p:txEl>
                                              <p:pRg st="4" end="4"/>
                                            </p:txEl>
                                          </p:spTgt>
                                        </p:tgtEl>
                                        <p:attrNameLst>
                                          <p:attrName>style.visibility</p:attrName>
                                        </p:attrNameLst>
                                      </p:cBhvr>
                                      <p:to>
                                        <p:strVal val="visible"/>
                                      </p:to>
                                    </p:set>
                                    <p:anim calcmode="discrete" valueType="clr">
                                      <p:cBhvr override="childStyle">
                                        <p:cTn id="26" dur="80"/>
                                        <p:tgtEl>
                                          <p:spTgt spid="4">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4">
                                            <p:txEl>
                                              <p:pRg st="4" end="4"/>
                                            </p:txEl>
                                          </p:spTgt>
                                        </p:tgtEl>
                                        <p:attrNameLst>
                                          <p:attrName>fillcolor</p:attrName>
                                        </p:attrNameLst>
                                      </p:cBhvr>
                                      <p:tavLst>
                                        <p:tav tm="0">
                                          <p:val>
                                            <p:clrVal>
                                              <a:schemeClr val="accent2"/>
                                            </p:clrVal>
                                          </p:val>
                                        </p:tav>
                                        <p:tav tm="50000">
                                          <p:val>
                                            <p:clrVal>
                                              <a:schemeClr val="hlink"/>
                                            </p:clrVal>
                                          </p:val>
                                        </p:tav>
                                      </p:tavLst>
                                    </p:anim>
                                    <p:set>
                                      <p:cBhvr>
                                        <p:cTn id="28" dur="80"/>
                                        <p:tgtEl>
                                          <p:spTgt spid="4">
                                            <p:txEl>
                                              <p:pRg st="4" end="4"/>
                                            </p:txEl>
                                          </p:spTgt>
                                        </p:tgtEl>
                                        <p:attrNameLst>
                                          <p:attrName>fill.type</p:attrName>
                                        </p:attrNameLst>
                                      </p:cBhvr>
                                      <p:to>
                                        <p:strVal val="solid"/>
                                      </p:to>
                                    </p:set>
                                  </p:childTnLst>
                                </p:cTn>
                              </p:par>
                              <p:par>
                                <p:cTn id="29" presetID="27" presetClass="entr" presetSubtype="0" fill="hold" nodeType="withEffect">
                                  <p:stCondLst>
                                    <p:cond delay="0"/>
                                  </p:stCondLst>
                                  <p:iterate type="lt">
                                    <p:tmPct val="50000"/>
                                  </p:iterate>
                                  <p:childTnLst>
                                    <p:set>
                                      <p:cBhvr>
                                        <p:cTn id="30" dur="1" fill="hold">
                                          <p:stCondLst>
                                            <p:cond delay="0"/>
                                          </p:stCondLst>
                                        </p:cTn>
                                        <p:tgtEl>
                                          <p:spTgt spid="4">
                                            <p:txEl>
                                              <p:pRg st="5" end="5"/>
                                            </p:txEl>
                                          </p:spTgt>
                                        </p:tgtEl>
                                        <p:attrNameLst>
                                          <p:attrName>style.visibility</p:attrName>
                                        </p:attrNameLst>
                                      </p:cBhvr>
                                      <p:to>
                                        <p:strVal val="visible"/>
                                      </p:to>
                                    </p:set>
                                    <p:anim calcmode="discrete" valueType="clr">
                                      <p:cBhvr override="childStyle">
                                        <p:cTn id="31" dur="80"/>
                                        <p:tgtEl>
                                          <p:spTgt spid="4">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4">
                                            <p:txEl>
                                              <p:pRg st="5" end="5"/>
                                            </p:txEl>
                                          </p:spTgt>
                                        </p:tgtEl>
                                        <p:attrNameLst>
                                          <p:attrName>fillcolor</p:attrName>
                                        </p:attrNameLst>
                                      </p:cBhvr>
                                      <p:tavLst>
                                        <p:tav tm="0">
                                          <p:val>
                                            <p:clrVal>
                                              <a:schemeClr val="accent2"/>
                                            </p:clrVal>
                                          </p:val>
                                        </p:tav>
                                        <p:tav tm="50000">
                                          <p:val>
                                            <p:clrVal>
                                              <a:schemeClr val="hlink"/>
                                            </p:clrVal>
                                          </p:val>
                                        </p:tav>
                                      </p:tavLst>
                                    </p:anim>
                                    <p:set>
                                      <p:cBhvr>
                                        <p:cTn id="33" dur="80"/>
                                        <p:tgtEl>
                                          <p:spTgt spid="4">
                                            <p:txEl>
                                              <p:pRg st="5" end="5"/>
                                            </p:txEl>
                                          </p:spTgt>
                                        </p:tgtEl>
                                        <p:attrNameLst>
                                          <p:attrName>fill.type</p:attrName>
                                        </p:attrNameLst>
                                      </p:cBhvr>
                                      <p:to>
                                        <p:strVal val="solid"/>
                                      </p:to>
                                    </p:se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4">
                                            <p:txEl>
                                              <p:pRg st="6" end="6"/>
                                            </p:txEl>
                                          </p:spTgt>
                                        </p:tgtEl>
                                        <p:attrNameLst>
                                          <p:attrName>style.visibility</p:attrName>
                                        </p:attrNameLst>
                                      </p:cBhvr>
                                      <p:to>
                                        <p:strVal val="visible"/>
                                      </p:to>
                                    </p:set>
                                    <p:animEffect transition="in" filter="randombar(horizontal)">
                                      <p:cBhvr>
                                        <p:cTn id="38" dur="500"/>
                                        <p:tgtEl>
                                          <p:spTgt spid="4">
                                            <p:txEl>
                                              <p:pRg st="6" end="6"/>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4">
                                            <p:txEl>
                                              <p:pRg st="7" end="7"/>
                                            </p:txEl>
                                          </p:spTgt>
                                        </p:tgtEl>
                                        <p:attrNameLst>
                                          <p:attrName>style.visibility</p:attrName>
                                        </p:attrNameLst>
                                      </p:cBhvr>
                                      <p:to>
                                        <p:strVal val="visible"/>
                                      </p:to>
                                    </p:set>
                                    <p:animEffect transition="in" filter="randombar(horizontal)">
                                      <p:cBhvr>
                                        <p:cTn id="43" dur="500"/>
                                        <p:tgtEl>
                                          <p:spTgt spid="4">
                                            <p:txEl>
                                              <p:pRg st="7" end="7"/>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4">
                                            <p:txEl>
                                              <p:pRg st="8" end="8"/>
                                            </p:txEl>
                                          </p:spTgt>
                                        </p:tgtEl>
                                        <p:attrNameLst>
                                          <p:attrName>style.visibility</p:attrName>
                                        </p:attrNameLst>
                                      </p:cBhvr>
                                      <p:to>
                                        <p:strVal val="visible"/>
                                      </p:to>
                                    </p:set>
                                    <p:animEffect transition="in" filter="randombar(horizontal)">
                                      <p:cBhvr>
                                        <p:cTn id="48" dur="500"/>
                                        <p:tgtEl>
                                          <p:spTgt spid="4">
                                            <p:txEl>
                                              <p:pRg st="8" end="8"/>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nodeType="clickEffect">
                                  <p:stCondLst>
                                    <p:cond delay="0"/>
                                  </p:stCondLst>
                                  <p:childTnLst>
                                    <p:set>
                                      <p:cBhvr>
                                        <p:cTn id="52" dur="1" fill="hold">
                                          <p:stCondLst>
                                            <p:cond delay="0"/>
                                          </p:stCondLst>
                                        </p:cTn>
                                        <p:tgtEl>
                                          <p:spTgt spid="4">
                                            <p:txEl>
                                              <p:pRg st="9" end="9"/>
                                            </p:txEl>
                                          </p:spTgt>
                                        </p:tgtEl>
                                        <p:attrNameLst>
                                          <p:attrName>style.visibility</p:attrName>
                                        </p:attrNameLst>
                                      </p:cBhvr>
                                      <p:to>
                                        <p:strVal val="visible"/>
                                      </p:to>
                                    </p:set>
                                    <p:animEffect transition="in" filter="randombar(horizontal)">
                                      <p:cBhvr>
                                        <p:cTn id="53" dur="500"/>
                                        <p:tgtEl>
                                          <p:spTgt spid="4">
                                            <p:txEl>
                                              <p:pRg st="9" end="9"/>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nodeType="clickEffect">
                                  <p:stCondLst>
                                    <p:cond delay="0"/>
                                  </p:stCondLst>
                                  <p:childTnLst>
                                    <p:set>
                                      <p:cBhvr>
                                        <p:cTn id="57" dur="1" fill="hold">
                                          <p:stCondLst>
                                            <p:cond delay="0"/>
                                          </p:stCondLst>
                                        </p:cTn>
                                        <p:tgtEl>
                                          <p:spTgt spid="4">
                                            <p:txEl>
                                              <p:pRg st="10" end="10"/>
                                            </p:txEl>
                                          </p:spTgt>
                                        </p:tgtEl>
                                        <p:attrNameLst>
                                          <p:attrName>style.visibility</p:attrName>
                                        </p:attrNameLst>
                                      </p:cBhvr>
                                      <p:to>
                                        <p:strVal val="visible"/>
                                      </p:to>
                                    </p:set>
                                    <p:animEffect transition="in" filter="randombar(horizontal)">
                                      <p:cBhvr>
                                        <p:cTn id="58" dur="500"/>
                                        <p:tgtEl>
                                          <p:spTgt spid="4">
                                            <p:txEl>
                                              <p:pRg st="10" end="1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nodeType="clickEffect">
                                  <p:stCondLst>
                                    <p:cond delay="0"/>
                                  </p:stCondLst>
                                  <p:childTnLst>
                                    <p:set>
                                      <p:cBhvr>
                                        <p:cTn id="62" dur="1" fill="hold">
                                          <p:stCondLst>
                                            <p:cond delay="0"/>
                                          </p:stCondLst>
                                        </p:cTn>
                                        <p:tgtEl>
                                          <p:spTgt spid="4">
                                            <p:txEl>
                                              <p:pRg st="11" end="11"/>
                                            </p:txEl>
                                          </p:spTgt>
                                        </p:tgtEl>
                                        <p:attrNameLst>
                                          <p:attrName>style.visibility</p:attrName>
                                        </p:attrNameLst>
                                      </p:cBhvr>
                                      <p:to>
                                        <p:strVal val="visible"/>
                                      </p:to>
                                    </p:set>
                                    <p:animEffect transition="in" filter="randombar(horizontal)">
                                      <p:cBhvr>
                                        <p:cTn id="63" dur="500"/>
                                        <p:tgtEl>
                                          <p:spTgt spid="4">
                                            <p:txEl>
                                              <p:pRg st="11" end="11"/>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14" presetClass="entr" presetSubtype="10" fill="hold" nodeType="clickEffect">
                                  <p:stCondLst>
                                    <p:cond delay="0"/>
                                  </p:stCondLst>
                                  <p:childTnLst>
                                    <p:set>
                                      <p:cBhvr>
                                        <p:cTn id="67" dur="1" fill="hold">
                                          <p:stCondLst>
                                            <p:cond delay="0"/>
                                          </p:stCondLst>
                                        </p:cTn>
                                        <p:tgtEl>
                                          <p:spTgt spid="4">
                                            <p:txEl>
                                              <p:pRg st="12" end="12"/>
                                            </p:txEl>
                                          </p:spTgt>
                                        </p:tgtEl>
                                        <p:attrNameLst>
                                          <p:attrName>style.visibility</p:attrName>
                                        </p:attrNameLst>
                                      </p:cBhvr>
                                      <p:to>
                                        <p:strVal val="visible"/>
                                      </p:to>
                                    </p:set>
                                    <p:animEffect transition="in" filter="randombar(horizontal)">
                                      <p:cBhvr>
                                        <p:cTn id="68" dur="500"/>
                                        <p:tgtEl>
                                          <p:spTgt spid="4">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FEA2F-CA3E-4739-9A07-5BD7A2E19C7C}"/>
              </a:ext>
            </a:extLst>
          </p:cNvPr>
          <p:cNvSpPr>
            <a:spLocks noGrp="1"/>
          </p:cNvSpPr>
          <p:nvPr>
            <p:ph type="title"/>
          </p:nvPr>
        </p:nvSpPr>
        <p:spPr/>
        <p:txBody>
          <a:bodyPr>
            <a:normAutofit/>
          </a:bodyPr>
          <a:lstStyle/>
          <a:p>
            <a:pPr algn="ctr"/>
            <a:r>
              <a:rPr lang="en-GB" altLang="tr-TR" sz="4800" b="1" dirty="0">
                <a:solidFill>
                  <a:srgbClr val="FF0000"/>
                </a:solidFill>
              </a:rPr>
              <a:t>Velar consonants</a:t>
            </a:r>
            <a:r>
              <a:rPr lang="tr-TR" altLang="tr-TR" sz="4800" b="1" dirty="0">
                <a:solidFill>
                  <a:srgbClr val="FF0000"/>
                </a:solidFill>
              </a:rPr>
              <a:t> </a:t>
            </a:r>
            <a:endParaRPr lang="tr-TR" sz="4800" b="1" dirty="0"/>
          </a:p>
        </p:txBody>
      </p:sp>
      <p:sp>
        <p:nvSpPr>
          <p:cNvPr id="4" name="Rectangle 3">
            <a:extLst>
              <a:ext uri="{FF2B5EF4-FFF2-40B4-BE49-F238E27FC236}">
                <a16:creationId xmlns:a16="http://schemas.microsoft.com/office/drawing/2014/main" id="{8249B3F8-8816-42BE-9C48-64D9961E4945}"/>
              </a:ext>
            </a:extLst>
          </p:cNvPr>
          <p:cNvSpPr>
            <a:spLocks noChangeArrowheads="1"/>
          </p:cNvSpPr>
          <p:nvPr/>
        </p:nvSpPr>
        <p:spPr bwMode="auto">
          <a:xfrm>
            <a:off x="0" y="1430171"/>
            <a:ext cx="12352421" cy="2952750"/>
          </a:xfrm>
          <a:prstGeom prst="rect">
            <a:avLst/>
          </a:prstGeom>
          <a:solidFill>
            <a:srgbClr val="FFFF00"/>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en-US" altLang="tr-TR" sz="2400" b="0" i="0" u="none" strike="noStrike" kern="0" cap="none" spc="0" normalizeH="0" baseline="0" noProof="0" dirty="0">
                <a:ln>
                  <a:noFill/>
                </a:ln>
                <a:solidFill>
                  <a:srgbClr val="000000"/>
                </a:solidFill>
                <a:effectLst/>
                <a:uLnTx/>
                <a:uFillTx/>
                <a:latin typeface="Arial Rounded MT Bold" panose="020F0704030504030204" pitchFamily="34" charset="0"/>
              </a:rPr>
              <a:t>*The consonants that have the farthest back place of articulation in English are those that occur at the end of </a:t>
            </a:r>
            <a:r>
              <a:rPr kumimoji="0" lang="en-US" altLang="tr-TR" sz="2400" b="0" i="0" u="none" strike="noStrike" kern="0" cap="none" spc="0" normalizeH="0" baseline="0" noProof="0" dirty="0">
                <a:ln>
                  <a:noFill/>
                </a:ln>
                <a:solidFill>
                  <a:srgbClr val="FF0000"/>
                </a:solidFill>
                <a:effectLst/>
                <a:uLnTx/>
                <a:uFillTx/>
                <a:latin typeface="Arial Rounded MT Bold" panose="020F0704030504030204" pitchFamily="34" charset="0"/>
              </a:rPr>
              <a:t>hack [k],</a:t>
            </a:r>
            <a:r>
              <a:rPr kumimoji="0" lang="en-US" altLang="tr-TR" sz="2400" b="0" i="0" u="none" strike="noStrike" kern="0" cap="none" spc="0" normalizeH="0" baseline="0" noProof="0" dirty="0">
                <a:ln>
                  <a:noFill/>
                </a:ln>
                <a:solidFill>
                  <a:srgbClr val="000000"/>
                </a:solidFill>
                <a:effectLst/>
                <a:uLnTx/>
                <a:uFillTx/>
                <a:latin typeface="Arial Rounded MT Bold" panose="020F0704030504030204" pitchFamily="34" charset="0"/>
              </a:rPr>
              <a:t> </a:t>
            </a:r>
            <a:r>
              <a:rPr kumimoji="0" lang="en-US" altLang="tr-TR" sz="2400" b="0" i="0" u="none" strike="noStrike" kern="0" cap="none" spc="0" normalizeH="0" baseline="0" noProof="0" dirty="0">
                <a:ln>
                  <a:noFill/>
                </a:ln>
                <a:solidFill>
                  <a:srgbClr val="6666FF"/>
                </a:solidFill>
                <a:effectLst/>
                <a:uLnTx/>
                <a:uFillTx/>
                <a:latin typeface="Arial Rounded MT Bold" panose="020F0704030504030204" pitchFamily="34" charset="0"/>
              </a:rPr>
              <a:t>hag [g],</a:t>
            </a:r>
            <a:r>
              <a:rPr kumimoji="0" lang="en-US" altLang="tr-TR" sz="2400" b="0" i="0" u="none" strike="noStrike" kern="0" cap="none" spc="0" normalizeH="0" baseline="0" noProof="0" dirty="0">
                <a:ln>
                  <a:noFill/>
                </a:ln>
                <a:solidFill>
                  <a:srgbClr val="000000"/>
                </a:solidFill>
                <a:effectLst/>
                <a:uLnTx/>
                <a:uFillTx/>
                <a:latin typeface="Arial Rounded MT Bold" panose="020F0704030504030204" pitchFamily="34" charset="0"/>
              </a:rPr>
              <a:t> </a:t>
            </a:r>
            <a:r>
              <a:rPr kumimoji="0" lang="en-US" altLang="tr-TR" sz="2400" b="0" i="0" u="none" strike="noStrike" kern="0" cap="none" spc="0" normalizeH="0" baseline="0" noProof="0" dirty="0">
                <a:ln>
                  <a:noFill/>
                </a:ln>
                <a:solidFill>
                  <a:srgbClr val="CC0099"/>
                </a:solidFill>
                <a:effectLst/>
                <a:uLnTx/>
                <a:uFillTx/>
                <a:latin typeface="Arial Rounded MT Bold" panose="020F0704030504030204" pitchFamily="34" charset="0"/>
              </a:rPr>
              <a:t>hang [</a:t>
            </a:r>
            <a:r>
              <a:rPr kumimoji="0" lang="en-US" altLang="tr-TR" sz="2400" b="0" i="0" u="none" strike="noStrike" kern="0" cap="none" spc="0" normalizeH="0" baseline="0" noProof="0" dirty="0">
                <a:ln>
                  <a:noFill/>
                </a:ln>
                <a:solidFill>
                  <a:srgbClr val="CC0099"/>
                </a:solidFill>
                <a:effectLst/>
                <a:uLnTx/>
                <a:uFillTx/>
                <a:latin typeface="Lucida Sans Unicode" panose="020B0602030504020204" pitchFamily="34" charset="0"/>
                <a:cs typeface="Lucida Sans Unicode" panose="020B0602030504020204" pitchFamily="34" charset="0"/>
              </a:rPr>
              <a:t>ŋ</a:t>
            </a:r>
            <a:r>
              <a:rPr kumimoji="0" lang="en-US" altLang="tr-TR" sz="2400" b="0" i="0" u="none" strike="noStrike" kern="0" cap="none" spc="0" normalizeH="0" baseline="0" noProof="0" dirty="0">
                <a:ln>
                  <a:noFill/>
                </a:ln>
                <a:solidFill>
                  <a:srgbClr val="CC0099"/>
                </a:solidFill>
                <a:effectLst/>
                <a:uLnTx/>
                <a:uFillTx/>
                <a:latin typeface="Arial Rounded MT Bold" panose="020F0704030504030204" pitchFamily="34" charset="0"/>
              </a:rPr>
              <a:t>].</a:t>
            </a:r>
            <a:r>
              <a:rPr kumimoji="0" lang="en-US" altLang="tr-TR" sz="2400" b="0" i="0" u="none" strike="noStrike" kern="0" cap="none" spc="0" normalizeH="0" baseline="0" noProof="0" dirty="0">
                <a:ln>
                  <a:noFill/>
                </a:ln>
                <a:solidFill>
                  <a:srgbClr val="000000"/>
                </a:solidFill>
                <a:effectLst/>
                <a:uLnTx/>
                <a:uFillTx/>
                <a:latin typeface="Arial Rounded MT Bold" panose="020F0704030504030204" pitchFamily="34" charset="0"/>
              </a:rPr>
              <a:t>  </a:t>
            </a:r>
          </a:p>
          <a:p>
            <a:pPr marL="0" marR="0" lvl="0" indent="0" algn="just" defTabSz="914400" eaLnBrk="1" fontAlgn="base" latinLnBrk="0" hangingPunct="1">
              <a:lnSpc>
                <a:spcPct val="100000"/>
              </a:lnSpc>
              <a:spcBef>
                <a:spcPct val="0"/>
              </a:spcBef>
              <a:spcAft>
                <a:spcPct val="0"/>
              </a:spcAft>
              <a:buClrTx/>
              <a:buSzTx/>
              <a:buFontTx/>
              <a:buNone/>
              <a:tabLst/>
              <a:defRPr/>
            </a:pPr>
            <a:endParaRPr kumimoji="0" lang="en-US" altLang="tr-TR" sz="2400" b="0" i="0" u="none" strike="noStrike" kern="0" cap="none" spc="0" normalizeH="0" baseline="0" noProof="0" dirty="0">
              <a:ln>
                <a:noFill/>
              </a:ln>
              <a:solidFill>
                <a:srgbClr val="000000"/>
              </a:solidFill>
              <a:effectLst/>
              <a:uLnTx/>
              <a:uFillTx/>
              <a:latin typeface="Arial Rounded MT Bold" panose="020F0704030504030204" pitchFamily="34" charset="0"/>
            </a:endParaRPr>
          </a:p>
          <a:p>
            <a:pPr marL="0" marR="0" lvl="0" indent="0" algn="just" defTabSz="914400" eaLnBrk="1" fontAlgn="base" latinLnBrk="0" hangingPunct="1">
              <a:lnSpc>
                <a:spcPct val="100000"/>
              </a:lnSpc>
              <a:spcBef>
                <a:spcPct val="0"/>
              </a:spcBef>
              <a:spcAft>
                <a:spcPct val="0"/>
              </a:spcAft>
              <a:buClrTx/>
              <a:buSzTx/>
              <a:buFontTx/>
              <a:buNone/>
              <a:tabLst/>
              <a:defRPr/>
            </a:pPr>
            <a:r>
              <a:rPr kumimoji="0" lang="en-US" altLang="tr-TR" sz="2400" b="0" i="0" u="none" strike="noStrike" kern="0" cap="none" spc="0" normalizeH="0" baseline="0" noProof="0" dirty="0">
                <a:ln>
                  <a:noFill/>
                </a:ln>
                <a:solidFill>
                  <a:srgbClr val="000000"/>
                </a:solidFill>
                <a:effectLst/>
                <a:uLnTx/>
                <a:uFillTx/>
                <a:latin typeface="Arial Rounded MT Bold" panose="020F0704030504030204" pitchFamily="34" charset="0"/>
              </a:rPr>
              <a:t>*In all these sound the back of the tongue is raised so that it touches the velum or the soft palate.  </a:t>
            </a:r>
          </a:p>
          <a:p>
            <a:pPr marL="0" marR="0" lvl="0" indent="0" algn="just" defTabSz="914400" eaLnBrk="1" fontAlgn="base" latinLnBrk="0" hangingPunct="1">
              <a:lnSpc>
                <a:spcPct val="100000"/>
              </a:lnSpc>
              <a:spcBef>
                <a:spcPct val="0"/>
              </a:spcBef>
              <a:spcAft>
                <a:spcPct val="0"/>
              </a:spcAft>
              <a:buClrTx/>
              <a:buSzTx/>
              <a:buFontTx/>
              <a:buNone/>
              <a:tabLst/>
              <a:defRPr/>
            </a:pPr>
            <a:endParaRPr kumimoji="0" lang="en-US" altLang="tr-TR" sz="2400" b="1" i="0" u="none" strike="noStrike" kern="0" cap="none" spc="0" normalizeH="0" baseline="0" noProof="0" dirty="0">
              <a:ln>
                <a:noFill/>
              </a:ln>
              <a:solidFill>
                <a:srgbClr val="000000"/>
              </a:solidFill>
              <a:effectLst/>
              <a:uLnTx/>
              <a:uFillTx/>
              <a:latin typeface="Arial Rounded MT Bold" panose="020F0704030504030204" pitchFamily="34" charset="0"/>
            </a:endParaRPr>
          </a:p>
          <a:p>
            <a:pPr marL="0" marR="0" lvl="0" indent="0" algn="just" defTabSz="914400" eaLnBrk="1" fontAlgn="base" latinLnBrk="0" hangingPunct="1">
              <a:lnSpc>
                <a:spcPct val="100000"/>
              </a:lnSpc>
              <a:spcBef>
                <a:spcPct val="0"/>
              </a:spcBef>
              <a:spcAft>
                <a:spcPct val="0"/>
              </a:spcAft>
              <a:buClrTx/>
              <a:buSzTx/>
              <a:buFontTx/>
              <a:buNone/>
              <a:tabLst/>
              <a:defRPr/>
            </a:pPr>
            <a:endParaRPr kumimoji="0" lang="en-US" altLang="tr-TR" sz="2400" b="0" i="0" u="none" strike="noStrike" kern="0" cap="none" spc="0" normalizeH="0" baseline="0" noProof="0" dirty="0">
              <a:ln>
                <a:noFill/>
              </a:ln>
              <a:solidFill>
                <a:srgbClr val="000000"/>
              </a:solidFill>
              <a:effectLst/>
              <a:uLnTx/>
              <a:uFillTx/>
              <a:latin typeface="Arial Rounded MT Bold" panose="020F0704030504030204" pitchFamily="34" charset="0"/>
            </a:endParaRPr>
          </a:p>
        </p:txBody>
      </p:sp>
      <p:sp>
        <p:nvSpPr>
          <p:cNvPr id="5" name="Rectangle 7">
            <a:extLst>
              <a:ext uri="{FF2B5EF4-FFF2-40B4-BE49-F238E27FC236}">
                <a16:creationId xmlns:a16="http://schemas.microsoft.com/office/drawing/2014/main" id="{4B7E66DD-84A6-4745-A0A5-E07EC5D356B9}"/>
              </a:ext>
            </a:extLst>
          </p:cNvPr>
          <p:cNvSpPr>
            <a:spLocks noChangeArrowheads="1"/>
          </p:cNvSpPr>
          <p:nvPr/>
        </p:nvSpPr>
        <p:spPr bwMode="auto">
          <a:xfrm>
            <a:off x="-160421" y="4472907"/>
            <a:ext cx="12352421" cy="2087563"/>
          </a:xfrm>
          <a:prstGeom prst="rect">
            <a:avLst/>
          </a:prstGeom>
          <a:solidFill>
            <a:srgbClr val="FFCC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en-US" altLang="tr-TR" sz="2400" b="1" i="0" u="none" strike="noStrike" kern="0" cap="none" spc="0" normalizeH="0" baseline="0" noProof="0">
                <a:ln>
                  <a:noFill/>
                </a:ln>
                <a:solidFill>
                  <a:srgbClr val="000000"/>
                </a:solidFill>
                <a:effectLst/>
                <a:uLnTx/>
                <a:uFillTx/>
                <a:latin typeface="Arial Rounded MT Bold" panose="020F0704030504030204" pitchFamily="34" charset="0"/>
              </a:rPr>
              <a:t>Examples:</a:t>
            </a:r>
            <a:r>
              <a:rPr kumimoji="0" lang="en-US" altLang="tr-TR" sz="2400" b="0" i="0" u="none" strike="noStrike" kern="0" cap="none" spc="0" normalizeH="0" baseline="0" noProof="0">
                <a:ln>
                  <a:noFill/>
                </a:ln>
                <a:solidFill>
                  <a:srgbClr val="000000"/>
                </a:solidFill>
                <a:effectLst/>
                <a:uLnTx/>
                <a:uFillTx/>
                <a:latin typeface="Arial Rounded MT Bold" panose="020F0704030504030204" pitchFamily="34" charset="0"/>
              </a:rPr>
              <a:t>   	</a:t>
            </a:r>
          </a:p>
          <a:p>
            <a:pPr marL="0" marR="0" lvl="0" indent="0" algn="just" defTabSz="914400" eaLnBrk="1" fontAlgn="base" latinLnBrk="0" hangingPunct="1">
              <a:lnSpc>
                <a:spcPct val="100000"/>
              </a:lnSpc>
              <a:spcBef>
                <a:spcPct val="0"/>
              </a:spcBef>
              <a:spcAft>
                <a:spcPct val="0"/>
              </a:spcAft>
              <a:buClrTx/>
              <a:buSzTx/>
              <a:buFontTx/>
              <a:buNone/>
              <a:tabLst/>
              <a:defRPr/>
            </a:pPr>
            <a:r>
              <a:rPr kumimoji="0" lang="en-US" altLang="tr-TR" sz="2400" b="0" i="0" u="none" strike="noStrike" kern="0" cap="none" spc="0" normalizeH="0" baseline="0" noProof="0">
                <a:ln>
                  <a:noFill/>
                </a:ln>
                <a:solidFill>
                  <a:srgbClr val="000000"/>
                </a:solidFill>
                <a:effectLst/>
                <a:uLnTx/>
                <a:uFillTx/>
                <a:latin typeface="Arial Rounded MT Bold" panose="020F0704030504030204" pitchFamily="34" charset="0"/>
              </a:rPr>
              <a:t>Initial position: 	</a:t>
            </a:r>
            <a:r>
              <a:rPr kumimoji="0" lang="en-US" altLang="tr-TR" sz="2400" b="0" i="0" u="sng" strike="noStrike" kern="0" cap="none" spc="0" normalizeH="0" baseline="0" noProof="0">
                <a:ln>
                  <a:noFill/>
                </a:ln>
                <a:solidFill>
                  <a:srgbClr val="FF0000"/>
                </a:solidFill>
                <a:effectLst/>
                <a:uLnTx/>
                <a:uFillTx/>
                <a:latin typeface="Arial Rounded MT Bold" panose="020F0704030504030204" pitchFamily="34" charset="0"/>
              </a:rPr>
              <a:t>k</a:t>
            </a:r>
            <a:r>
              <a:rPr kumimoji="0" lang="en-US" altLang="tr-TR" sz="2400" b="0" i="0" u="none" strike="noStrike" kern="0" cap="none" spc="0" normalizeH="0" baseline="0" noProof="0">
                <a:ln>
                  <a:noFill/>
                </a:ln>
                <a:solidFill>
                  <a:srgbClr val="FF0000"/>
                </a:solidFill>
                <a:effectLst/>
                <a:uLnTx/>
                <a:uFillTx/>
                <a:latin typeface="Arial Rounded MT Bold" panose="020F0704030504030204" pitchFamily="34" charset="0"/>
              </a:rPr>
              <a:t>ite</a:t>
            </a:r>
            <a:r>
              <a:rPr kumimoji="0" lang="en-US" altLang="tr-TR" sz="2400" b="0" i="0" u="none" strike="noStrike" kern="0" cap="none" spc="0" normalizeH="0" baseline="0" noProof="0">
                <a:ln>
                  <a:noFill/>
                </a:ln>
                <a:solidFill>
                  <a:srgbClr val="000000"/>
                </a:solidFill>
                <a:effectLst/>
                <a:uLnTx/>
                <a:uFillTx/>
                <a:latin typeface="Arial Rounded MT Bold" panose="020F0704030504030204" pitchFamily="34" charset="0"/>
              </a:rPr>
              <a:t> – </a:t>
            </a:r>
            <a:r>
              <a:rPr kumimoji="0" lang="en-US" altLang="tr-TR" sz="2400" b="0" i="0" u="sng" strike="noStrike" kern="0" cap="none" spc="0" normalizeH="0" baseline="0" noProof="0">
                <a:ln>
                  <a:noFill/>
                </a:ln>
                <a:solidFill>
                  <a:srgbClr val="6666FF"/>
                </a:solidFill>
                <a:effectLst/>
                <a:uLnTx/>
                <a:uFillTx/>
                <a:latin typeface="Arial Rounded MT Bold" panose="020F0704030504030204" pitchFamily="34" charset="0"/>
              </a:rPr>
              <a:t>g</a:t>
            </a:r>
            <a:r>
              <a:rPr kumimoji="0" lang="en-US" altLang="tr-TR" sz="2400" b="0" i="0" u="none" strike="noStrike" kern="0" cap="none" spc="0" normalizeH="0" baseline="0" noProof="0">
                <a:ln>
                  <a:noFill/>
                </a:ln>
                <a:solidFill>
                  <a:srgbClr val="6666FF"/>
                </a:solidFill>
                <a:effectLst/>
                <a:uLnTx/>
                <a:uFillTx/>
                <a:latin typeface="Arial Rounded MT Bold" panose="020F0704030504030204" pitchFamily="34" charset="0"/>
              </a:rPr>
              <a:t>ate</a:t>
            </a:r>
            <a:r>
              <a:rPr kumimoji="0" lang="en-US" altLang="tr-TR" sz="2400" b="0" i="0" u="none" strike="noStrike" kern="0" cap="none" spc="0" normalizeH="0" baseline="0" noProof="0">
                <a:ln>
                  <a:noFill/>
                </a:ln>
                <a:solidFill>
                  <a:srgbClr val="000000"/>
                </a:solidFill>
                <a:effectLst/>
                <a:uLnTx/>
                <a:uFillTx/>
                <a:latin typeface="Arial Rounded MT Bold" panose="020F0704030504030204" pitchFamily="34" charset="0"/>
              </a:rPr>
              <a:t> – </a:t>
            </a:r>
            <a:r>
              <a:rPr kumimoji="0" lang="en-US" altLang="tr-TR" sz="2400" b="0" i="0" u="none" strike="noStrike" kern="0" cap="none" spc="0" normalizeH="0" baseline="0" noProof="0">
                <a:ln>
                  <a:noFill/>
                </a:ln>
                <a:solidFill>
                  <a:srgbClr val="CC0099"/>
                </a:solidFill>
                <a:effectLst/>
                <a:uLnTx/>
                <a:uFillTx/>
                <a:latin typeface="Arial Rounded MT Bold" panose="020F0704030504030204" pitchFamily="34" charset="0"/>
              </a:rPr>
              <a:t>no word in English 				begins with [ŋ] sound</a:t>
            </a:r>
          </a:p>
          <a:p>
            <a:pPr marL="0" marR="0" lvl="0" indent="0" algn="just" defTabSz="914400" eaLnBrk="1" fontAlgn="base" latinLnBrk="0" hangingPunct="1">
              <a:lnSpc>
                <a:spcPct val="100000"/>
              </a:lnSpc>
              <a:spcBef>
                <a:spcPct val="0"/>
              </a:spcBef>
              <a:spcAft>
                <a:spcPct val="0"/>
              </a:spcAft>
              <a:buClrTx/>
              <a:buSzTx/>
              <a:buFontTx/>
              <a:buNone/>
              <a:tabLst/>
              <a:defRPr/>
            </a:pPr>
            <a:r>
              <a:rPr kumimoji="0" lang="en-US" altLang="tr-TR" sz="2400" b="0" i="0" u="none" strike="noStrike" kern="0" cap="none" spc="0" normalizeH="0" baseline="0" noProof="0">
                <a:ln>
                  <a:noFill/>
                </a:ln>
                <a:solidFill>
                  <a:srgbClr val="000000"/>
                </a:solidFill>
                <a:effectLst/>
                <a:uLnTx/>
                <a:uFillTx/>
                <a:latin typeface="Arial Rounded MT Bold" panose="020F0704030504030204" pitchFamily="34" charset="0"/>
              </a:rPr>
              <a:t>Mid position: 	</a:t>
            </a:r>
            <a:r>
              <a:rPr kumimoji="0" lang="en-US" altLang="tr-TR" sz="2400" b="0" i="0" u="none" strike="noStrike" kern="0" cap="none" spc="0" normalizeH="0" baseline="0" noProof="0">
                <a:ln>
                  <a:noFill/>
                </a:ln>
                <a:solidFill>
                  <a:srgbClr val="FF0000"/>
                </a:solidFill>
                <a:effectLst/>
                <a:uLnTx/>
                <a:uFillTx/>
                <a:latin typeface="Arial Rounded MT Bold" panose="020F0704030504030204" pitchFamily="34" charset="0"/>
              </a:rPr>
              <a:t>mas</a:t>
            </a:r>
            <a:r>
              <a:rPr kumimoji="0" lang="en-US" altLang="tr-TR" sz="2400" b="0" i="0" u="sng" strike="noStrike" kern="0" cap="none" spc="0" normalizeH="0" baseline="0" noProof="0">
                <a:ln>
                  <a:noFill/>
                </a:ln>
                <a:solidFill>
                  <a:srgbClr val="FF0000"/>
                </a:solidFill>
                <a:effectLst/>
                <a:uLnTx/>
                <a:uFillTx/>
                <a:latin typeface="Arial Rounded MT Bold" panose="020F0704030504030204" pitchFamily="34" charset="0"/>
              </a:rPr>
              <a:t>c</a:t>
            </a:r>
            <a:r>
              <a:rPr kumimoji="0" lang="en-US" altLang="tr-TR" sz="2400" b="0" i="0" u="none" strike="noStrike" kern="0" cap="none" spc="0" normalizeH="0" baseline="0" noProof="0">
                <a:ln>
                  <a:noFill/>
                </a:ln>
                <a:solidFill>
                  <a:srgbClr val="FF0000"/>
                </a:solidFill>
                <a:effectLst/>
                <a:uLnTx/>
                <a:uFillTx/>
                <a:latin typeface="Arial Rounded MT Bold" panose="020F0704030504030204" pitchFamily="34" charset="0"/>
              </a:rPr>
              <a:t>uline</a:t>
            </a:r>
            <a:r>
              <a:rPr kumimoji="0" lang="en-US" altLang="tr-TR" sz="2400" b="0" i="0" u="none" strike="noStrike" kern="0" cap="none" spc="0" normalizeH="0" baseline="0" noProof="0">
                <a:ln>
                  <a:noFill/>
                </a:ln>
                <a:solidFill>
                  <a:srgbClr val="000000"/>
                </a:solidFill>
                <a:effectLst/>
                <a:uLnTx/>
                <a:uFillTx/>
                <a:latin typeface="Arial Rounded MT Bold" panose="020F0704030504030204" pitchFamily="34" charset="0"/>
              </a:rPr>
              <a:t> -</a:t>
            </a:r>
            <a:r>
              <a:rPr kumimoji="0" lang="en-US" altLang="tr-TR" sz="2400" b="0" i="0" u="none" strike="noStrike" kern="0" cap="none" spc="0" normalizeH="0" baseline="0" noProof="0">
                <a:ln>
                  <a:noFill/>
                </a:ln>
                <a:solidFill>
                  <a:srgbClr val="6666FF"/>
                </a:solidFill>
                <a:effectLst/>
                <a:uLnTx/>
                <a:uFillTx/>
                <a:latin typeface="Arial Rounded MT Bold" panose="020F0704030504030204" pitchFamily="34" charset="0"/>
              </a:rPr>
              <a:t>ma</a:t>
            </a:r>
            <a:r>
              <a:rPr kumimoji="0" lang="en-US" altLang="tr-TR" sz="2400" b="0" i="0" u="sng" strike="noStrike" kern="0" cap="none" spc="0" normalizeH="0" baseline="0" noProof="0">
                <a:ln>
                  <a:noFill/>
                </a:ln>
                <a:solidFill>
                  <a:srgbClr val="6666FF"/>
                </a:solidFill>
                <a:effectLst/>
                <a:uLnTx/>
                <a:uFillTx/>
                <a:latin typeface="Arial Rounded MT Bold" panose="020F0704030504030204" pitchFamily="34" charset="0"/>
              </a:rPr>
              <a:t>g</a:t>
            </a:r>
            <a:r>
              <a:rPr kumimoji="0" lang="en-US" altLang="tr-TR" sz="2400" b="0" i="0" u="none" strike="noStrike" kern="0" cap="none" spc="0" normalizeH="0" baseline="0" noProof="0">
                <a:ln>
                  <a:noFill/>
                </a:ln>
                <a:solidFill>
                  <a:srgbClr val="6666FF"/>
                </a:solidFill>
                <a:effectLst/>
                <a:uLnTx/>
                <a:uFillTx/>
                <a:latin typeface="Arial Rounded MT Bold" panose="020F0704030504030204" pitchFamily="34" charset="0"/>
              </a:rPr>
              <a:t>azine</a:t>
            </a:r>
            <a:r>
              <a:rPr kumimoji="0" lang="en-US" altLang="tr-TR" sz="2400" b="0" i="0" u="none" strike="noStrike" kern="0" cap="none" spc="0" normalizeH="0" baseline="0" noProof="0">
                <a:ln>
                  <a:noFill/>
                </a:ln>
                <a:solidFill>
                  <a:srgbClr val="000000"/>
                </a:solidFill>
                <a:effectLst/>
                <a:uLnTx/>
                <a:uFillTx/>
                <a:latin typeface="Arial Rounded MT Bold" panose="020F0704030504030204" pitchFamily="34" charset="0"/>
              </a:rPr>
              <a:t> - </a:t>
            </a:r>
            <a:r>
              <a:rPr kumimoji="0" lang="en-US" altLang="tr-TR" sz="2400" b="0" i="0" u="none" strike="noStrike" kern="0" cap="none" spc="0" normalizeH="0" baseline="0" noProof="0">
                <a:ln>
                  <a:noFill/>
                </a:ln>
                <a:solidFill>
                  <a:srgbClr val="CC0099"/>
                </a:solidFill>
                <a:effectLst/>
                <a:uLnTx/>
                <a:uFillTx/>
                <a:latin typeface="Arial Rounded MT Bold" panose="020F0704030504030204" pitchFamily="34" charset="0"/>
              </a:rPr>
              <a:t>si</a:t>
            </a:r>
            <a:r>
              <a:rPr kumimoji="0" lang="en-US" altLang="tr-TR" sz="2400" b="0" i="0" u="sng" strike="noStrike" kern="0" cap="none" spc="0" normalizeH="0" baseline="0" noProof="0">
                <a:ln>
                  <a:noFill/>
                </a:ln>
                <a:solidFill>
                  <a:srgbClr val="CC0099"/>
                </a:solidFill>
                <a:effectLst/>
                <a:uLnTx/>
                <a:uFillTx/>
                <a:latin typeface="Arial Rounded MT Bold" panose="020F0704030504030204" pitchFamily="34" charset="0"/>
              </a:rPr>
              <a:t>ng</a:t>
            </a:r>
            <a:r>
              <a:rPr kumimoji="0" lang="en-US" altLang="tr-TR" sz="2400" b="0" i="0" u="none" strike="noStrike" kern="0" cap="none" spc="0" normalizeH="0" baseline="0" noProof="0">
                <a:ln>
                  <a:noFill/>
                </a:ln>
                <a:solidFill>
                  <a:srgbClr val="CC0099"/>
                </a:solidFill>
                <a:effectLst/>
                <a:uLnTx/>
                <a:uFillTx/>
                <a:latin typeface="Arial Rounded MT Bold" panose="020F0704030504030204" pitchFamily="34" charset="0"/>
              </a:rPr>
              <a:t>i</a:t>
            </a:r>
            <a:r>
              <a:rPr kumimoji="0" lang="en-US" altLang="tr-TR" sz="2400" b="0" i="0" u="sng" strike="noStrike" kern="0" cap="none" spc="0" normalizeH="0" baseline="0" noProof="0">
                <a:ln>
                  <a:noFill/>
                </a:ln>
                <a:solidFill>
                  <a:srgbClr val="CC0099"/>
                </a:solidFill>
                <a:effectLst/>
                <a:uLnTx/>
                <a:uFillTx/>
                <a:latin typeface="Arial Rounded MT Bold" panose="020F0704030504030204" pitchFamily="34" charset="0"/>
              </a:rPr>
              <a:t>ng</a:t>
            </a:r>
          </a:p>
          <a:p>
            <a:pPr marL="0" marR="0" lvl="0" indent="0" algn="just" defTabSz="914400" eaLnBrk="1" fontAlgn="base" latinLnBrk="0" hangingPunct="1">
              <a:lnSpc>
                <a:spcPct val="100000"/>
              </a:lnSpc>
              <a:spcBef>
                <a:spcPct val="0"/>
              </a:spcBef>
              <a:spcAft>
                <a:spcPct val="0"/>
              </a:spcAft>
              <a:buClrTx/>
              <a:buSzTx/>
              <a:buFontTx/>
              <a:buNone/>
              <a:tabLst/>
              <a:defRPr/>
            </a:pPr>
            <a:r>
              <a:rPr kumimoji="0" lang="en-US" altLang="tr-TR" sz="2400" b="0" i="0" u="none" strike="noStrike" kern="0" cap="none" spc="0" normalizeH="0" baseline="0" noProof="0">
                <a:ln>
                  <a:noFill/>
                </a:ln>
                <a:solidFill>
                  <a:srgbClr val="000000"/>
                </a:solidFill>
                <a:effectLst/>
                <a:uLnTx/>
                <a:uFillTx/>
                <a:latin typeface="Arial Rounded MT Bold" panose="020F0704030504030204" pitchFamily="34" charset="0"/>
              </a:rPr>
              <a:t>Final position: 	</a:t>
            </a:r>
            <a:r>
              <a:rPr kumimoji="0" lang="en-US" altLang="tr-TR" sz="2400" b="0" i="0" u="none" strike="noStrike" kern="0" cap="none" spc="0" normalizeH="0" baseline="0" noProof="0">
                <a:ln>
                  <a:noFill/>
                </a:ln>
                <a:solidFill>
                  <a:srgbClr val="FF0000"/>
                </a:solidFill>
                <a:effectLst/>
                <a:uLnTx/>
                <a:uFillTx/>
                <a:latin typeface="Arial Rounded MT Bold" panose="020F0704030504030204" pitchFamily="34" charset="0"/>
              </a:rPr>
              <a:t>ba</a:t>
            </a:r>
            <a:r>
              <a:rPr kumimoji="0" lang="en-US" altLang="tr-TR" sz="2400" b="0" i="0" u="sng" strike="noStrike" kern="0" cap="none" spc="0" normalizeH="0" baseline="0" noProof="0">
                <a:ln>
                  <a:noFill/>
                </a:ln>
                <a:solidFill>
                  <a:srgbClr val="FF0000"/>
                </a:solidFill>
                <a:effectLst/>
                <a:uLnTx/>
                <a:uFillTx/>
                <a:latin typeface="Arial Rounded MT Bold" panose="020F0704030504030204" pitchFamily="34" charset="0"/>
              </a:rPr>
              <a:t>ck</a:t>
            </a:r>
            <a:r>
              <a:rPr kumimoji="0" lang="en-US" altLang="tr-TR" sz="2400" b="0" i="0" u="none" strike="noStrike" kern="0" cap="none" spc="0" normalizeH="0" baseline="0" noProof="0">
                <a:ln>
                  <a:noFill/>
                </a:ln>
                <a:solidFill>
                  <a:srgbClr val="000000"/>
                </a:solidFill>
                <a:effectLst/>
                <a:uLnTx/>
                <a:uFillTx/>
                <a:latin typeface="Arial Rounded MT Bold" panose="020F0704030504030204" pitchFamily="34" charset="0"/>
              </a:rPr>
              <a:t> - </a:t>
            </a:r>
            <a:r>
              <a:rPr kumimoji="0" lang="en-US" altLang="tr-TR" sz="2400" b="0" i="0" u="none" strike="noStrike" kern="0" cap="none" spc="0" normalizeH="0" baseline="0" noProof="0">
                <a:ln>
                  <a:noFill/>
                </a:ln>
                <a:solidFill>
                  <a:srgbClr val="6666FF"/>
                </a:solidFill>
                <a:effectLst/>
                <a:uLnTx/>
                <a:uFillTx/>
                <a:latin typeface="Arial Rounded MT Bold" panose="020F0704030504030204" pitchFamily="34" charset="0"/>
              </a:rPr>
              <a:t>ba</a:t>
            </a:r>
            <a:r>
              <a:rPr kumimoji="0" lang="en-US" altLang="tr-TR" sz="2400" b="0" i="0" u="sng" strike="noStrike" kern="0" cap="none" spc="0" normalizeH="0" baseline="0" noProof="0">
                <a:ln>
                  <a:noFill/>
                </a:ln>
                <a:solidFill>
                  <a:srgbClr val="6666FF"/>
                </a:solidFill>
                <a:effectLst/>
                <a:uLnTx/>
                <a:uFillTx/>
                <a:latin typeface="Arial Rounded MT Bold" panose="020F0704030504030204" pitchFamily="34" charset="0"/>
              </a:rPr>
              <a:t>g</a:t>
            </a:r>
            <a:r>
              <a:rPr kumimoji="0" lang="en-US" altLang="tr-TR" sz="2400" b="0" i="0" u="none" strike="noStrike" kern="0" cap="none" spc="0" normalizeH="0" baseline="0" noProof="0">
                <a:ln>
                  <a:noFill/>
                </a:ln>
                <a:solidFill>
                  <a:srgbClr val="000000"/>
                </a:solidFill>
                <a:effectLst/>
                <a:uLnTx/>
                <a:uFillTx/>
                <a:latin typeface="Arial Rounded MT Bold" panose="020F0704030504030204" pitchFamily="34" charset="0"/>
              </a:rPr>
              <a:t> - </a:t>
            </a:r>
            <a:r>
              <a:rPr kumimoji="0" lang="en-US" altLang="tr-TR" sz="2400" b="0" i="0" u="none" strike="noStrike" kern="0" cap="none" spc="0" normalizeH="0" baseline="0" noProof="0">
                <a:ln>
                  <a:noFill/>
                </a:ln>
                <a:solidFill>
                  <a:srgbClr val="CC0099"/>
                </a:solidFill>
                <a:effectLst/>
                <a:uLnTx/>
                <a:uFillTx/>
                <a:latin typeface="Arial Rounded MT Bold" panose="020F0704030504030204" pitchFamily="34" charset="0"/>
              </a:rPr>
              <a:t>ba</a:t>
            </a:r>
            <a:r>
              <a:rPr kumimoji="0" lang="en-US" altLang="tr-TR" sz="2400" b="0" i="0" u="sng" strike="noStrike" kern="0" cap="none" spc="0" normalizeH="0" baseline="0" noProof="0">
                <a:ln>
                  <a:noFill/>
                </a:ln>
                <a:solidFill>
                  <a:srgbClr val="CC0099"/>
                </a:solidFill>
                <a:effectLst/>
                <a:uLnTx/>
                <a:uFillTx/>
                <a:latin typeface="Arial Rounded MT Bold" panose="020F0704030504030204" pitchFamily="34" charset="0"/>
              </a:rPr>
              <a:t>ng</a:t>
            </a:r>
          </a:p>
        </p:txBody>
      </p:sp>
    </p:spTree>
    <p:extLst>
      <p:ext uri="{BB962C8B-B14F-4D97-AF65-F5344CB8AC3E}">
        <p14:creationId xmlns:p14="http://schemas.microsoft.com/office/powerpoint/2010/main" val="1233700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6AB0B8-3C85-4AF3-A271-CD058CE17A54}"/>
              </a:ext>
            </a:extLst>
          </p:cNvPr>
          <p:cNvSpPr>
            <a:spLocks noGrp="1"/>
          </p:cNvSpPr>
          <p:nvPr>
            <p:ph type="title"/>
          </p:nvPr>
        </p:nvSpPr>
        <p:spPr/>
        <p:txBody>
          <a:bodyPr/>
          <a:lstStyle/>
          <a:p>
            <a:pPr algn="ctr"/>
            <a:r>
              <a:rPr lang="en-GB" altLang="tr-TR" b="1" dirty="0">
                <a:solidFill>
                  <a:srgbClr val="FF0000"/>
                </a:solidFill>
              </a:rPr>
              <a:t>GLOTTAL CONSONANTS</a:t>
            </a:r>
            <a:endParaRPr lang="tr-TR" dirty="0"/>
          </a:p>
        </p:txBody>
      </p:sp>
      <p:sp>
        <p:nvSpPr>
          <p:cNvPr id="4" name="Rectangle 3">
            <a:extLst>
              <a:ext uri="{FF2B5EF4-FFF2-40B4-BE49-F238E27FC236}">
                <a16:creationId xmlns:a16="http://schemas.microsoft.com/office/drawing/2014/main" id="{084F987B-8693-453C-A5FF-08D013C107DA}"/>
              </a:ext>
            </a:extLst>
          </p:cNvPr>
          <p:cNvSpPr>
            <a:spLocks noChangeArrowheads="1"/>
          </p:cNvSpPr>
          <p:nvPr/>
        </p:nvSpPr>
        <p:spPr bwMode="auto">
          <a:xfrm>
            <a:off x="0" y="1469524"/>
            <a:ext cx="12079705" cy="2233613"/>
          </a:xfrm>
          <a:prstGeom prst="rect">
            <a:avLst/>
          </a:prstGeom>
          <a:solidFill>
            <a:srgbClr val="FFFF00"/>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en-US" altLang="tr-TR" sz="2400" b="0" i="0" u="none" strike="noStrike" kern="0" cap="none" spc="0" normalizeH="0" baseline="0" noProof="0">
                <a:ln>
                  <a:noFill/>
                </a:ln>
                <a:solidFill>
                  <a:srgbClr val="FF0000"/>
                </a:solidFill>
                <a:effectLst/>
                <a:uLnTx/>
                <a:uFillTx/>
                <a:latin typeface="Arial Rounded MT Bold" panose="020F0704030504030204" pitchFamily="34" charset="0"/>
              </a:rPr>
              <a:t>*The </a:t>
            </a:r>
            <a:r>
              <a:rPr kumimoji="0" lang="en-US" altLang="tr-TR" sz="2400" b="1" i="0" u="none" strike="noStrike" kern="0" cap="none" spc="0" normalizeH="0" baseline="0" noProof="0">
                <a:ln>
                  <a:noFill/>
                </a:ln>
                <a:solidFill>
                  <a:srgbClr val="FF0000"/>
                </a:solidFill>
                <a:effectLst/>
                <a:uLnTx/>
                <a:uFillTx/>
                <a:latin typeface="Arial Rounded MT Bold" panose="020F0704030504030204" pitchFamily="34" charset="0"/>
              </a:rPr>
              <a:t>[h]</a:t>
            </a:r>
            <a:r>
              <a:rPr kumimoji="0" lang="en-US" altLang="tr-TR" sz="2400" b="0" i="0" u="none" strike="noStrike" kern="0" cap="none" spc="0" normalizeH="0" baseline="0" noProof="0">
                <a:ln>
                  <a:noFill/>
                </a:ln>
                <a:solidFill>
                  <a:srgbClr val="FF0000"/>
                </a:solidFill>
                <a:effectLst/>
                <a:uLnTx/>
                <a:uFillTx/>
                <a:latin typeface="Arial Rounded MT Bold" panose="020F0704030504030204" pitchFamily="34" charset="0"/>
              </a:rPr>
              <a:t> sound that starts words like house, who and hair and the sound </a:t>
            </a:r>
            <a:r>
              <a:rPr kumimoji="0" lang="en-US" altLang="tr-TR" sz="2400" b="1" i="0" u="none" strike="noStrike" kern="0" cap="none" spc="0" normalizeH="0" baseline="0" noProof="0">
                <a:ln>
                  <a:noFill/>
                </a:ln>
                <a:solidFill>
                  <a:srgbClr val="FF0000"/>
                </a:solidFill>
                <a:effectLst/>
                <a:uLnTx/>
                <a:uFillTx/>
                <a:latin typeface="Arial Rounded MT Bold" panose="020F0704030504030204" pitchFamily="34" charset="0"/>
              </a:rPr>
              <a:t>[ʔ]</a:t>
            </a:r>
            <a:r>
              <a:rPr kumimoji="0" lang="en-US" altLang="tr-TR" sz="2400" b="0" i="0" u="none" strike="noStrike" kern="0" cap="none" spc="0" normalizeH="0" baseline="0" noProof="0">
                <a:ln>
                  <a:noFill/>
                </a:ln>
                <a:solidFill>
                  <a:srgbClr val="FF0000"/>
                </a:solidFill>
                <a:effectLst/>
                <a:uLnTx/>
                <a:uFillTx/>
                <a:latin typeface="Arial Rounded MT Bold" panose="020F0704030504030204" pitchFamily="34" charset="0"/>
              </a:rPr>
              <a:t> uttered in words like butter [bʌ</a:t>
            </a:r>
            <a:r>
              <a:rPr kumimoji="0" lang="en-US" altLang="tr-TR" sz="2400" b="1" i="0" u="none" strike="noStrike" kern="0" cap="none" spc="0" normalizeH="0" baseline="0" noProof="0">
                <a:ln>
                  <a:noFill/>
                </a:ln>
                <a:solidFill>
                  <a:srgbClr val="FF0000"/>
                </a:solidFill>
                <a:effectLst/>
                <a:uLnTx/>
                <a:uFillTx/>
                <a:latin typeface="Arial Rounded MT Bold" panose="020F0704030504030204" pitchFamily="34" charset="0"/>
              </a:rPr>
              <a:t>ʔ</a:t>
            </a:r>
            <a:r>
              <a:rPr kumimoji="0" lang="en-US" altLang="tr-TR" sz="2400" b="0" i="0" u="none" strike="noStrike" kern="0" cap="none" spc="0" normalizeH="0" baseline="0" noProof="0">
                <a:ln>
                  <a:noFill/>
                </a:ln>
                <a:solidFill>
                  <a:srgbClr val="FF0000"/>
                </a:solidFill>
                <a:effectLst/>
                <a:uLnTx/>
                <a:uFillTx/>
                <a:latin typeface="Arial Rounded MT Bold" panose="020F0704030504030204" pitchFamily="34" charset="0"/>
              </a:rPr>
              <a:t>], bottle [b</a:t>
            </a:r>
            <a:r>
              <a:rPr kumimoji="0" lang="en-GB" altLang="tr-TR" sz="2400" b="0" i="0" u="none" strike="noStrike" kern="0" cap="none" spc="0" normalizeH="0" baseline="0" noProof="0">
                <a:ln>
                  <a:noFill/>
                </a:ln>
                <a:solidFill>
                  <a:srgbClr val="FF0000"/>
                </a:solidFill>
                <a:effectLst/>
                <a:uLnTx/>
                <a:uFillTx/>
                <a:latin typeface="Arial Rounded MT Bold" panose="020F0704030504030204" pitchFamily="34" charset="0"/>
              </a:rPr>
              <a:t>ɔ</a:t>
            </a:r>
            <a:r>
              <a:rPr kumimoji="0" lang="en-US" altLang="tr-TR" sz="2400" b="1" i="0" u="none" strike="noStrike" kern="0" cap="none" spc="0" normalizeH="0" baseline="0" noProof="0">
                <a:ln>
                  <a:noFill/>
                </a:ln>
                <a:solidFill>
                  <a:srgbClr val="FF0000"/>
                </a:solidFill>
                <a:effectLst/>
                <a:uLnTx/>
                <a:uFillTx/>
                <a:latin typeface="Arial Rounded MT Bold" panose="020F0704030504030204" pitchFamily="34" charset="0"/>
              </a:rPr>
              <a:t>ʔ</a:t>
            </a:r>
            <a:r>
              <a:rPr kumimoji="0" lang="en-US" altLang="tr-TR" sz="2400" b="0" i="0" u="none" strike="noStrike" kern="0" cap="none" spc="0" normalizeH="0" baseline="0" noProof="0">
                <a:ln>
                  <a:noFill/>
                </a:ln>
                <a:solidFill>
                  <a:srgbClr val="FF0000"/>
                </a:solidFill>
                <a:effectLst/>
                <a:uLnTx/>
                <a:uFillTx/>
                <a:latin typeface="Arial Rounded MT Bold" panose="020F0704030504030204" pitchFamily="34" charset="0"/>
              </a:rPr>
              <a:t>l]</a:t>
            </a:r>
            <a:r>
              <a:rPr kumimoji="0" lang="en-US" altLang="tr-TR" sz="2400" b="1" i="0" u="none" strike="noStrike" kern="0" cap="none" spc="0" normalizeH="0" baseline="0" noProof="0">
                <a:ln>
                  <a:noFill/>
                </a:ln>
                <a:solidFill>
                  <a:srgbClr val="FF0000"/>
                </a:solidFill>
                <a:effectLst/>
                <a:uLnTx/>
                <a:uFillTx/>
                <a:latin typeface="Arial Rounded MT Bold" panose="020F0704030504030204" pitchFamily="34" charset="0"/>
              </a:rPr>
              <a:t> </a:t>
            </a:r>
            <a:r>
              <a:rPr kumimoji="0" lang="en-US" altLang="tr-TR" sz="2400" b="0" i="0" u="none" strike="noStrike" kern="0" cap="none" spc="0" normalizeH="0" baseline="0" noProof="0">
                <a:ln>
                  <a:noFill/>
                </a:ln>
                <a:solidFill>
                  <a:srgbClr val="FF0000"/>
                </a:solidFill>
                <a:effectLst/>
                <a:uLnTx/>
                <a:uFillTx/>
                <a:latin typeface="Arial Rounded MT Bold" panose="020F0704030504030204" pitchFamily="34" charset="0"/>
              </a:rPr>
              <a:t>are glottal sounds.</a:t>
            </a:r>
            <a:r>
              <a:rPr kumimoji="0" lang="en-US" altLang="tr-TR" sz="2400" b="0" i="0" u="none" strike="noStrike" kern="0" cap="none" spc="0" normalizeH="0" baseline="0" noProof="0">
                <a:ln>
                  <a:noFill/>
                </a:ln>
                <a:solidFill>
                  <a:srgbClr val="000000"/>
                </a:solidFill>
                <a:effectLst/>
                <a:uLnTx/>
                <a:uFillTx/>
                <a:latin typeface="Arial Rounded MT Bold" panose="020F0704030504030204" pitchFamily="34" charset="0"/>
              </a:rPr>
              <a:t> </a:t>
            </a:r>
          </a:p>
          <a:p>
            <a:pPr marL="0" marR="0" lvl="0" indent="0" algn="just" defTabSz="914400" eaLnBrk="1" fontAlgn="base" latinLnBrk="0" hangingPunct="1">
              <a:lnSpc>
                <a:spcPct val="100000"/>
              </a:lnSpc>
              <a:spcBef>
                <a:spcPct val="0"/>
              </a:spcBef>
              <a:spcAft>
                <a:spcPct val="0"/>
              </a:spcAft>
              <a:buClrTx/>
              <a:buSzTx/>
              <a:buFontTx/>
              <a:buNone/>
              <a:tabLst/>
              <a:defRPr/>
            </a:pPr>
            <a:endParaRPr kumimoji="0" lang="en-US" altLang="tr-TR" sz="1200" b="0" i="0" u="none" strike="noStrike" kern="0" cap="none" spc="0" normalizeH="0" baseline="0" noProof="0">
              <a:ln>
                <a:noFill/>
              </a:ln>
              <a:solidFill>
                <a:srgbClr val="000000"/>
              </a:solidFill>
              <a:effectLst/>
              <a:uLnTx/>
              <a:uFillTx/>
              <a:latin typeface="Arial Rounded MT Bold" panose="020F0704030504030204" pitchFamily="34" charset="0"/>
            </a:endParaRPr>
          </a:p>
          <a:p>
            <a:pPr marL="0" marR="0" lvl="0" indent="0" algn="just" defTabSz="914400" eaLnBrk="1" fontAlgn="base" latinLnBrk="0" hangingPunct="1">
              <a:lnSpc>
                <a:spcPct val="100000"/>
              </a:lnSpc>
              <a:spcBef>
                <a:spcPct val="0"/>
              </a:spcBef>
              <a:spcAft>
                <a:spcPct val="0"/>
              </a:spcAft>
              <a:buClrTx/>
              <a:buSzTx/>
              <a:buFontTx/>
              <a:buNone/>
              <a:tabLst/>
              <a:defRPr/>
            </a:pPr>
            <a:r>
              <a:rPr kumimoji="0" lang="en-GB" altLang="tr-TR" sz="2400" b="0" i="0" u="none" strike="noStrike" kern="0" cap="none" spc="0" normalizeH="0" baseline="0" noProof="0">
                <a:ln>
                  <a:noFill/>
                </a:ln>
                <a:solidFill>
                  <a:srgbClr val="009999"/>
                </a:solidFill>
                <a:effectLst/>
                <a:uLnTx/>
                <a:uFillTx/>
                <a:latin typeface="Arial Rounded MT Bold" panose="020F0704030504030204" pitchFamily="34" charset="0"/>
              </a:rPr>
              <a:t>*Both of these sounds are voiceless.</a:t>
            </a:r>
            <a:endParaRPr kumimoji="0" lang="en-US" altLang="tr-TR" sz="2400" b="0" i="0" u="none" strike="noStrike" kern="0" cap="none" spc="0" normalizeH="0" baseline="0" noProof="0">
              <a:ln>
                <a:noFill/>
              </a:ln>
              <a:solidFill>
                <a:srgbClr val="009999"/>
              </a:solidFill>
              <a:effectLst/>
              <a:uLnTx/>
              <a:uFillTx/>
              <a:latin typeface="Arial Rounded MT Bold" panose="020F0704030504030204" pitchFamily="34" charset="0"/>
            </a:endParaRPr>
          </a:p>
        </p:txBody>
      </p:sp>
      <p:sp>
        <p:nvSpPr>
          <p:cNvPr id="5" name="Rectangle 7">
            <a:extLst>
              <a:ext uri="{FF2B5EF4-FFF2-40B4-BE49-F238E27FC236}">
                <a16:creationId xmlns:a16="http://schemas.microsoft.com/office/drawing/2014/main" id="{3EDF9708-B22A-4E42-A55B-388128C86765}"/>
              </a:ext>
            </a:extLst>
          </p:cNvPr>
          <p:cNvSpPr>
            <a:spLocks noChangeArrowheads="1"/>
          </p:cNvSpPr>
          <p:nvPr/>
        </p:nvSpPr>
        <p:spPr bwMode="auto">
          <a:xfrm>
            <a:off x="112295" y="3644899"/>
            <a:ext cx="11967409" cy="2627563"/>
          </a:xfrm>
          <a:prstGeom prst="rect">
            <a:avLst/>
          </a:prstGeom>
          <a:solidFill>
            <a:srgbClr val="FFFF00"/>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en-US" altLang="tr-TR" sz="2400" b="0" i="0" u="none" strike="noStrike" kern="0" cap="none" spc="0" normalizeH="0" baseline="0" noProof="0" dirty="0">
                <a:ln>
                  <a:noFill/>
                </a:ln>
                <a:solidFill>
                  <a:srgbClr val="6666FF"/>
                </a:solidFill>
                <a:effectLst/>
                <a:uLnTx/>
                <a:uFillTx/>
                <a:latin typeface="Arial Rounded MT Bold" panose="020F0704030504030204" pitchFamily="34" charset="0"/>
              </a:rPr>
              <a:t>*For the production of [h] sound, the glottis is open; no other modification of the airstream mechanisms occurs in the mouth.  The tongue and lips are usually in position appropriate for the production of the following vowel as the </a:t>
            </a:r>
            <a:r>
              <a:rPr kumimoji="0" lang="en-US" altLang="tr-TR" sz="2400" b="0" i="0" u="none" strike="noStrike" kern="0" cap="none" spc="0" normalizeH="0" baseline="0" noProof="0" dirty="0" err="1">
                <a:ln>
                  <a:noFill/>
                </a:ln>
                <a:solidFill>
                  <a:srgbClr val="6666FF"/>
                </a:solidFill>
                <a:effectLst/>
                <a:uLnTx/>
                <a:uFillTx/>
                <a:latin typeface="Arial Rounded MT Bold" panose="020F0704030504030204" pitchFamily="34" charset="0"/>
              </a:rPr>
              <a:t>airstearm</a:t>
            </a:r>
            <a:r>
              <a:rPr kumimoji="0" lang="en-US" altLang="tr-TR" sz="2400" b="0" i="0" u="none" strike="noStrike" kern="0" cap="none" spc="0" normalizeH="0" baseline="0" noProof="0" dirty="0">
                <a:ln>
                  <a:noFill/>
                </a:ln>
                <a:solidFill>
                  <a:srgbClr val="6666FF"/>
                </a:solidFill>
                <a:effectLst/>
                <a:uLnTx/>
                <a:uFillTx/>
                <a:latin typeface="Arial Rounded MT Bold" panose="020F0704030504030204" pitchFamily="34" charset="0"/>
              </a:rPr>
              <a:t> passes through the open glottis. </a:t>
            </a:r>
          </a:p>
        </p:txBody>
      </p:sp>
    </p:spTree>
    <p:extLst>
      <p:ext uri="{BB962C8B-B14F-4D97-AF65-F5344CB8AC3E}">
        <p14:creationId xmlns:p14="http://schemas.microsoft.com/office/powerpoint/2010/main" val="566687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Group 46">
            <a:extLst>
              <a:ext uri="{FF2B5EF4-FFF2-40B4-BE49-F238E27FC236}">
                <a16:creationId xmlns:a16="http://schemas.microsoft.com/office/drawing/2014/main" id="{21AEA036-B333-4D08-8759-09F58C6ABD86}"/>
              </a:ext>
            </a:extLst>
          </p:cNvPr>
          <p:cNvGraphicFramePr>
            <a:graphicFrameLocks/>
          </p:cNvGraphicFramePr>
          <p:nvPr>
            <p:extLst>
              <p:ext uri="{D42A27DB-BD31-4B8C-83A1-F6EECF244321}">
                <p14:modId xmlns:p14="http://schemas.microsoft.com/office/powerpoint/2010/main" val="1440084971"/>
              </p:ext>
            </p:extLst>
          </p:nvPr>
        </p:nvGraphicFramePr>
        <p:xfrm>
          <a:off x="250824" y="144380"/>
          <a:ext cx="11388724" cy="6234196"/>
        </p:xfrm>
        <a:graphic>
          <a:graphicData uri="http://schemas.openxmlformats.org/drawingml/2006/table">
            <a:tbl>
              <a:tblPr/>
              <a:tblGrid>
                <a:gridCol w="1803622">
                  <a:extLst>
                    <a:ext uri="{9D8B030D-6E8A-4147-A177-3AD203B41FA5}">
                      <a16:colId xmlns:a16="http://schemas.microsoft.com/office/drawing/2014/main" val="20000"/>
                    </a:ext>
                  </a:extLst>
                </a:gridCol>
                <a:gridCol w="1639880">
                  <a:extLst>
                    <a:ext uri="{9D8B030D-6E8A-4147-A177-3AD203B41FA5}">
                      <a16:colId xmlns:a16="http://schemas.microsoft.com/office/drawing/2014/main" val="20001"/>
                    </a:ext>
                  </a:extLst>
                </a:gridCol>
                <a:gridCol w="1547009">
                  <a:extLst>
                    <a:ext uri="{9D8B030D-6E8A-4147-A177-3AD203B41FA5}">
                      <a16:colId xmlns:a16="http://schemas.microsoft.com/office/drawing/2014/main" val="20002"/>
                    </a:ext>
                  </a:extLst>
                </a:gridCol>
                <a:gridCol w="1886715">
                  <a:extLst>
                    <a:ext uri="{9D8B030D-6E8A-4147-A177-3AD203B41FA5}">
                      <a16:colId xmlns:a16="http://schemas.microsoft.com/office/drawing/2014/main" val="20003"/>
                    </a:ext>
                  </a:extLst>
                </a:gridCol>
                <a:gridCol w="1630103">
                  <a:extLst>
                    <a:ext uri="{9D8B030D-6E8A-4147-A177-3AD203B41FA5}">
                      <a16:colId xmlns:a16="http://schemas.microsoft.com/office/drawing/2014/main" val="20005"/>
                    </a:ext>
                  </a:extLst>
                </a:gridCol>
                <a:gridCol w="1327054">
                  <a:extLst>
                    <a:ext uri="{9D8B030D-6E8A-4147-A177-3AD203B41FA5}">
                      <a16:colId xmlns:a16="http://schemas.microsoft.com/office/drawing/2014/main" val="20006"/>
                    </a:ext>
                  </a:extLst>
                </a:gridCol>
                <a:gridCol w="1554341">
                  <a:extLst>
                    <a:ext uri="{9D8B030D-6E8A-4147-A177-3AD203B41FA5}">
                      <a16:colId xmlns:a16="http://schemas.microsoft.com/office/drawing/2014/main" val="20007"/>
                    </a:ext>
                  </a:extLst>
                </a:gridCol>
              </a:tblGrid>
              <a:tr h="1373314">
                <a:tc>
                  <a:txBody>
                    <a:bodyPr/>
                    <a:lstStyle>
                      <a:lvl1pPr marL="0" algn="l" defTabSz="914400" rtl="0" eaLnBrk="1" latinLnBrk="0" hangingPunct="1">
                        <a:spcBef>
                          <a:spcPct val="20000"/>
                        </a:spcBef>
                        <a:defRPr sz="2800" kern="1200">
                          <a:solidFill>
                            <a:schemeClr val="tx1"/>
                          </a:solidFill>
                          <a:latin typeface="Arial Rounded MT Bold" panose="020F0704030504030204" pitchFamily="34" charset="0"/>
                        </a:defRPr>
                      </a:lvl1pPr>
                      <a:lvl2pPr marL="457200" algn="l" defTabSz="914400" rtl="0" eaLnBrk="1" latinLnBrk="0" hangingPunct="1">
                        <a:spcBef>
                          <a:spcPct val="20000"/>
                        </a:spcBef>
                        <a:defRPr sz="2400" kern="1200">
                          <a:solidFill>
                            <a:schemeClr val="tx1"/>
                          </a:solidFill>
                          <a:latin typeface="Arial Rounded MT Bold" panose="020F0704030504030204" pitchFamily="34" charset="0"/>
                        </a:defRPr>
                      </a:lvl2pPr>
                      <a:lvl3pPr marL="914400" algn="l" defTabSz="914400" rtl="0" eaLnBrk="1" latinLnBrk="0" hangingPunct="1">
                        <a:spcBef>
                          <a:spcPct val="20000"/>
                        </a:spcBef>
                        <a:defRPr sz="2000" kern="1200">
                          <a:solidFill>
                            <a:schemeClr val="tx1"/>
                          </a:solidFill>
                          <a:latin typeface="Arial Rounded MT Bold" panose="020F0704030504030204" pitchFamily="34" charset="0"/>
                        </a:defRPr>
                      </a:lvl3pPr>
                      <a:lvl4pPr marL="1371600" algn="l" defTabSz="914400" rtl="0" eaLnBrk="1" latinLnBrk="0" hangingPunct="1">
                        <a:spcBef>
                          <a:spcPct val="20000"/>
                        </a:spcBef>
                        <a:defRPr sz="1800" kern="1200">
                          <a:solidFill>
                            <a:schemeClr val="tx1"/>
                          </a:solidFill>
                          <a:latin typeface="Arial Rounded MT Bold" panose="020F0704030504030204" pitchFamily="34" charset="0"/>
                        </a:defRPr>
                      </a:lvl4pPr>
                      <a:lvl5pPr marL="1828800" algn="l" defTabSz="914400" rtl="0" eaLnBrk="1" latinLnBrk="0" hangingPunct="1">
                        <a:spcBef>
                          <a:spcPct val="20000"/>
                        </a:spcBef>
                        <a:defRPr sz="1800" kern="1200">
                          <a:solidFill>
                            <a:schemeClr val="tx1"/>
                          </a:solidFill>
                          <a:latin typeface="Arial Rounded MT Bold" panose="020F0704030504030204" pitchFamily="34" charset="0"/>
                        </a:defRPr>
                      </a:lvl5pPr>
                      <a:lvl6pPr marL="22860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6pPr>
                      <a:lvl7pPr marL="27432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7pPr>
                      <a:lvl8pPr marL="32004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8pPr>
                      <a:lvl9pPr marL="36576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000" b="0" i="0" u="none" strike="noStrike" cap="none" normalizeH="0" baseline="0">
                          <a:ln>
                            <a:noFill/>
                          </a:ln>
                          <a:solidFill>
                            <a:schemeClr val="tx1"/>
                          </a:solidFill>
                          <a:effectLst/>
                          <a:latin typeface="Arial Rounded MT Bold" panose="020F0704030504030204" pitchFamily="34" charset="0"/>
                        </a:rPr>
                        <a:t>Bilabial</a:t>
                      </a:r>
                      <a:endParaRPr kumimoji="0" lang="en-US" altLang="tr-TR" sz="2000" b="0" i="0" u="none" strike="noStrike" cap="none" normalizeH="0" baseline="0">
                        <a:ln>
                          <a:noFill/>
                        </a:ln>
                        <a:solidFill>
                          <a:schemeClr val="tx1"/>
                        </a:solidFill>
                        <a:effectLst/>
                        <a:latin typeface="Arial Rounded MT Bold" panose="020F0704030504030204" pitchFamily="34" charset="0"/>
                      </a:endParaRPr>
                    </a:p>
                  </a:txBody>
                  <a:tcPr marT="45724" marB="45724"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800" kern="1200">
                          <a:solidFill>
                            <a:schemeClr val="tx1"/>
                          </a:solidFill>
                          <a:latin typeface="Arial Rounded MT Bold" panose="020F0704030504030204" pitchFamily="34" charset="0"/>
                        </a:defRPr>
                      </a:lvl1pPr>
                      <a:lvl2pPr marL="457200" algn="l" defTabSz="914400" rtl="0" eaLnBrk="1" latinLnBrk="0" hangingPunct="1">
                        <a:spcBef>
                          <a:spcPct val="20000"/>
                        </a:spcBef>
                        <a:defRPr sz="2400" kern="1200">
                          <a:solidFill>
                            <a:schemeClr val="tx1"/>
                          </a:solidFill>
                          <a:latin typeface="Arial Rounded MT Bold" panose="020F0704030504030204" pitchFamily="34" charset="0"/>
                        </a:defRPr>
                      </a:lvl2pPr>
                      <a:lvl3pPr marL="914400" algn="l" defTabSz="914400" rtl="0" eaLnBrk="1" latinLnBrk="0" hangingPunct="1">
                        <a:spcBef>
                          <a:spcPct val="20000"/>
                        </a:spcBef>
                        <a:defRPr sz="2000" kern="1200">
                          <a:solidFill>
                            <a:schemeClr val="tx1"/>
                          </a:solidFill>
                          <a:latin typeface="Arial Rounded MT Bold" panose="020F0704030504030204" pitchFamily="34" charset="0"/>
                        </a:defRPr>
                      </a:lvl3pPr>
                      <a:lvl4pPr marL="1371600" algn="l" defTabSz="914400" rtl="0" eaLnBrk="1" latinLnBrk="0" hangingPunct="1">
                        <a:spcBef>
                          <a:spcPct val="20000"/>
                        </a:spcBef>
                        <a:defRPr sz="1800" kern="1200">
                          <a:solidFill>
                            <a:schemeClr val="tx1"/>
                          </a:solidFill>
                          <a:latin typeface="Arial Rounded MT Bold" panose="020F0704030504030204" pitchFamily="34" charset="0"/>
                        </a:defRPr>
                      </a:lvl4pPr>
                      <a:lvl5pPr marL="1828800" algn="l" defTabSz="914400" rtl="0" eaLnBrk="1" latinLnBrk="0" hangingPunct="1">
                        <a:spcBef>
                          <a:spcPct val="20000"/>
                        </a:spcBef>
                        <a:defRPr sz="1800" kern="1200">
                          <a:solidFill>
                            <a:schemeClr val="tx1"/>
                          </a:solidFill>
                          <a:latin typeface="Arial Rounded MT Bold" panose="020F0704030504030204" pitchFamily="34" charset="0"/>
                        </a:defRPr>
                      </a:lvl5pPr>
                      <a:lvl6pPr marL="22860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6pPr>
                      <a:lvl7pPr marL="27432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7pPr>
                      <a:lvl8pPr marL="32004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8pPr>
                      <a:lvl9pPr marL="36576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000" b="0" i="0" u="none" strike="noStrike" cap="none" normalizeH="0" baseline="0">
                          <a:ln>
                            <a:noFill/>
                          </a:ln>
                          <a:solidFill>
                            <a:schemeClr val="tx1"/>
                          </a:solidFill>
                          <a:effectLst/>
                          <a:latin typeface="Arial Rounded MT Bold" panose="020F0704030504030204" pitchFamily="34" charset="0"/>
                        </a:rPr>
                        <a:t>Labio-dental</a:t>
                      </a:r>
                      <a:endParaRPr kumimoji="0" lang="en-US" altLang="tr-TR" sz="2000" b="0" i="0" u="none" strike="noStrike" cap="none" normalizeH="0" baseline="0">
                        <a:ln>
                          <a:noFill/>
                        </a:ln>
                        <a:solidFill>
                          <a:schemeClr val="tx1"/>
                        </a:solidFill>
                        <a:effectLst/>
                        <a:latin typeface="Arial Rounded MT Bold" panose="020F0704030504030204"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800" kern="1200">
                          <a:solidFill>
                            <a:schemeClr val="tx1"/>
                          </a:solidFill>
                          <a:latin typeface="Arial Rounded MT Bold" panose="020F0704030504030204" pitchFamily="34" charset="0"/>
                        </a:defRPr>
                      </a:lvl1pPr>
                      <a:lvl2pPr marL="457200" algn="l" defTabSz="914400" rtl="0" eaLnBrk="1" latinLnBrk="0" hangingPunct="1">
                        <a:spcBef>
                          <a:spcPct val="20000"/>
                        </a:spcBef>
                        <a:defRPr sz="2400" kern="1200">
                          <a:solidFill>
                            <a:schemeClr val="tx1"/>
                          </a:solidFill>
                          <a:latin typeface="Arial Rounded MT Bold" panose="020F0704030504030204" pitchFamily="34" charset="0"/>
                        </a:defRPr>
                      </a:lvl2pPr>
                      <a:lvl3pPr marL="914400" algn="l" defTabSz="914400" rtl="0" eaLnBrk="1" latinLnBrk="0" hangingPunct="1">
                        <a:spcBef>
                          <a:spcPct val="20000"/>
                        </a:spcBef>
                        <a:defRPr sz="2000" kern="1200">
                          <a:solidFill>
                            <a:schemeClr val="tx1"/>
                          </a:solidFill>
                          <a:latin typeface="Arial Rounded MT Bold" panose="020F0704030504030204" pitchFamily="34" charset="0"/>
                        </a:defRPr>
                      </a:lvl3pPr>
                      <a:lvl4pPr marL="1371600" algn="l" defTabSz="914400" rtl="0" eaLnBrk="1" latinLnBrk="0" hangingPunct="1">
                        <a:spcBef>
                          <a:spcPct val="20000"/>
                        </a:spcBef>
                        <a:defRPr sz="1800" kern="1200">
                          <a:solidFill>
                            <a:schemeClr val="tx1"/>
                          </a:solidFill>
                          <a:latin typeface="Arial Rounded MT Bold" panose="020F0704030504030204" pitchFamily="34" charset="0"/>
                        </a:defRPr>
                      </a:lvl4pPr>
                      <a:lvl5pPr marL="1828800" algn="l" defTabSz="914400" rtl="0" eaLnBrk="1" latinLnBrk="0" hangingPunct="1">
                        <a:spcBef>
                          <a:spcPct val="20000"/>
                        </a:spcBef>
                        <a:defRPr sz="1800" kern="1200">
                          <a:solidFill>
                            <a:schemeClr val="tx1"/>
                          </a:solidFill>
                          <a:latin typeface="Arial Rounded MT Bold" panose="020F0704030504030204" pitchFamily="34" charset="0"/>
                        </a:defRPr>
                      </a:lvl5pPr>
                      <a:lvl6pPr marL="22860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6pPr>
                      <a:lvl7pPr marL="27432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7pPr>
                      <a:lvl8pPr marL="32004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8pPr>
                      <a:lvl9pPr marL="36576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000" b="0" i="0" u="none" strike="noStrike" cap="none" normalizeH="0" baseline="0">
                          <a:ln>
                            <a:noFill/>
                          </a:ln>
                          <a:solidFill>
                            <a:schemeClr val="tx1"/>
                          </a:solidFill>
                          <a:effectLst/>
                          <a:latin typeface="Arial Rounded MT Bold" panose="020F0704030504030204" pitchFamily="34" charset="0"/>
                        </a:rPr>
                        <a:t>Inter-dental</a:t>
                      </a:r>
                      <a:endParaRPr kumimoji="0" lang="en-US" altLang="tr-TR" sz="2000" b="0" i="0" u="none" strike="noStrike" cap="none" normalizeH="0" baseline="0">
                        <a:ln>
                          <a:noFill/>
                        </a:ln>
                        <a:solidFill>
                          <a:schemeClr val="tx1"/>
                        </a:solidFill>
                        <a:effectLst/>
                        <a:latin typeface="Arial Rounded MT Bold" panose="020F0704030504030204"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800" kern="1200">
                          <a:solidFill>
                            <a:schemeClr val="tx1"/>
                          </a:solidFill>
                          <a:latin typeface="Arial Rounded MT Bold" panose="020F0704030504030204" pitchFamily="34" charset="0"/>
                        </a:defRPr>
                      </a:lvl1pPr>
                      <a:lvl2pPr marL="457200" algn="l" defTabSz="914400" rtl="0" eaLnBrk="1" latinLnBrk="0" hangingPunct="1">
                        <a:spcBef>
                          <a:spcPct val="20000"/>
                        </a:spcBef>
                        <a:defRPr sz="2400" kern="1200">
                          <a:solidFill>
                            <a:schemeClr val="tx1"/>
                          </a:solidFill>
                          <a:latin typeface="Arial Rounded MT Bold" panose="020F0704030504030204" pitchFamily="34" charset="0"/>
                        </a:defRPr>
                      </a:lvl2pPr>
                      <a:lvl3pPr marL="914400" algn="l" defTabSz="914400" rtl="0" eaLnBrk="1" latinLnBrk="0" hangingPunct="1">
                        <a:spcBef>
                          <a:spcPct val="20000"/>
                        </a:spcBef>
                        <a:defRPr sz="2000" kern="1200">
                          <a:solidFill>
                            <a:schemeClr val="tx1"/>
                          </a:solidFill>
                          <a:latin typeface="Arial Rounded MT Bold" panose="020F0704030504030204" pitchFamily="34" charset="0"/>
                        </a:defRPr>
                      </a:lvl3pPr>
                      <a:lvl4pPr marL="1371600" algn="l" defTabSz="914400" rtl="0" eaLnBrk="1" latinLnBrk="0" hangingPunct="1">
                        <a:spcBef>
                          <a:spcPct val="20000"/>
                        </a:spcBef>
                        <a:defRPr sz="1800" kern="1200">
                          <a:solidFill>
                            <a:schemeClr val="tx1"/>
                          </a:solidFill>
                          <a:latin typeface="Arial Rounded MT Bold" panose="020F0704030504030204" pitchFamily="34" charset="0"/>
                        </a:defRPr>
                      </a:lvl4pPr>
                      <a:lvl5pPr marL="1828800" algn="l" defTabSz="914400" rtl="0" eaLnBrk="1" latinLnBrk="0" hangingPunct="1">
                        <a:spcBef>
                          <a:spcPct val="20000"/>
                        </a:spcBef>
                        <a:defRPr sz="1800" kern="1200">
                          <a:solidFill>
                            <a:schemeClr val="tx1"/>
                          </a:solidFill>
                          <a:latin typeface="Arial Rounded MT Bold" panose="020F0704030504030204" pitchFamily="34" charset="0"/>
                        </a:defRPr>
                      </a:lvl5pPr>
                      <a:lvl6pPr marL="22860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6pPr>
                      <a:lvl7pPr marL="27432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7pPr>
                      <a:lvl8pPr marL="32004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8pPr>
                      <a:lvl9pPr marL="36576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000" b="0" i="0" u="none" strike="noStrike" cap="none" normalizeH="0" baseline="0" dirty="0">
                          <a:ln>
                            <a:noFill/>
                          </a:ln>
                          <a:solidFill>
                            <a:schemeClr val="tx1"/>
                          </a:solidFill>
                          <a:effectLst/>
                          <a:latin typeface="Arial Rounded MT Bold" panose="020F0704030504030204" pitchFamily="34" charset="0"/>
                        </a:rPr>
                        <a:t>Alveolar</a:t>
                      </a:r>
                      <a:endParaRPr kumimoji="0" lang="en-US" altLang="tr-TR" sz="2000" b="0" i="0" u="none" strike="noStrike" cap="none" normalizeH="0" baseline="0" dirty="0">
                        <a:ln>
                          <a:noFill/>
                        </a:ln>
                        <a:solidFill>
                          <a:schemeClr val="tx1"/>
                        </a:solidFill>
                        <a:effectLst/>
                        <a:latin typeface="Arial Rounded MT Bold" panose="020F0704030504030204"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800" kern="1200">
                          <a:solidFill>
                            <a:schemeClr val="tx1"/>
                          </a:solidFill>
                          <a:latin typeface="Arial Rounded MT Bold" panose="020F0704030504030204" pitchFamily="34" charset="0"/>
                        </a:defRPr>
                      </a:lvl1pPr>
                      <a:lvl2pPr marL="457200" algn="l" defTabSz="914400" rtl="0" eaLnBrk="1" latinLnBrk="0" hangingPunct="1">
                        <a:spcBef>
                          <a:spcPct val="20000"/>
                        </a:spcBef>
                        <a:defRPr sz="2400" kern="1200">
                          <a:solidFill>
                            <a:schemeClr val="tx1"/>
                          </a:solidFill>
                          <a:latin typeface="Arial Rounded MT Bold" panose="020F0704030504030204" pitchFamily="34" charset="0"/>
                        </a:defRPr>
                      </a:lvl2pPr>
                      <a:lvl3pPr marL="914400" algn="l" defTabSz="914400" rtl="0" eaLnBrk="1" latinLnBrk="0" hangingPunct="1">
                        <a:spcBef>
                          <a:spcPct val="20000"/>
                        </a:spcBef>
                        <a:defRPr sz="2000" kern="1200">
                          <a:solidFill>
                            <a:schemeClr val="tx1"/>
                          </a:solidFill>
                          <a:latin typeface="Arial Rounded MT Bold" panose="020F0704030504030204" pitchFamily="34" charset="0"/>
                        </a:defRPr>
                      </a:lvl3pPr>
                      <a:lvl4pPr marL="1371600" algn="l" defTabSz="914400" rtl="0" eaLnBrk="1" latinLnBrk="0" hangingPunct="1">
                        <a:spcBef>
                          <a:spcPct val="20000"/>
                        </a:spcBef>
                        <a:defRPr sz="1800" kern="1200">
                          <a:solidFill>
                            <a:schemeClr val="tx1"/>
                          </a:solidFill>
                          <a:latin typeface="Arial Rounded MT Bold" panose="020F0704030504030204" pitchFamily="34" charset="0"/>
                        </a:defRPr>
                      </a:lvl4pPr>
                      <a:lvl5pPr marL="1828800" algn="l" defTabSz="914400" rtl="0" eaLnBrk="1" latinLnBrk="0" hangingPunct="1">
                        <a:spcBef>
                          <a:spcPct val="20000"/>
                        </a:spcBef>
                        <a:defRPr sz="1800" kern="1200">
                          <a:solidFill>
                            <a:schemeClr val="tx1"/>
                          </a:solidFill>
                          <a:latin typeface="Arial Rounded MT Bold" panose="020F0704030504030204" pitchFamily="34" charset="0"/>
                        </a:defRPr>
                      </a:lvl5pPr>
                      <a:lvl6pPr marL="22860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6pPr>
                      <a:lvl7pPr marL="27432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7pPr>
                      <a:lvl8pPr marL="32004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8pPr>
                      <a:lvl9pPr marL="36576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000" b="0" i="0" u="none" strike="noStrike" cap="none" normalizeH="0" baseline="0">
                          <a:ln>
                            <a:noFill/>
                          </a:ln>
                          <a:solidFill>
                            <a:schemeClr val="tx1"/>
                          </a:solidFill>
                          <a:effectLst/>
                          <a:latin typeface="Arial Rounded MT Bold" panose="020F0704030504030204" pitchFamily="34" charset="0"/>
                        </a:rPr>
                        <a:t>Palatal</a:t>
                      </a:r>
                      <a:endParaRPr kumimoji="0" lang="en-US" altLang="tr-TR" sz="2000" b="0" i="0" u="none" strike="noStrike" cap="none" normalizeH="0" baseline="0">
                        <a:ln>
                          <a:noFill/>
                        </a:ln>
                        <a:solidFill>
                          <a:schemeClr val="tx1"/>
                        </a:solidFill>
                        <a:effectLst/>
                        <a:latin typeface="Arial Rounded MT Bold" panose="020F0704030504030204"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800" kern="1200">
                          <a:solidFill>
                            <a:schemeClr val="tx1"/>
                          </a:solidFill>
                          <a:latin typeface="Arial Rounded MT Bold" panose="020F0704030504030204" pitchFamily="34" charset="0"/>
                        </a:defRPr>
                      </a:lvl1pPr>
                      <a:lvl2pPr marL="457200" algn="l" defTabSz="914400" rtl="0" eaLnBrk="1" latinLnBrk="0" hangingPunct="1">
                        <a:spcBef>
                          <a:spcPct val="20000"/>
                        </a:spcBef>
                        <a:defRPr sz="2400" kern="1200">
                          <a:solidFill>
                            <a:schemeClr val="tx1"/>
                          </a:solidFill>
                          <a:latin typeface="Arial Rounded MT Bold" panose="020F0704030504030204" pitchFamily="34" charset="0"/>
                        </a:defRPr>
                      </a:lvl2pPr>
                      <a:lvl3pPr marL="914400" algn="l" defTabSz="914400" rtl="0" eaLnBrk="1" latinLnBrk="0" hangingPunct="1">
                        <a:spcBef>
                          <a:spcPct val="20000"/>
                        </a:spcBef>
                        <a:defRPr sz="2000" kern="1200">
                          <a:solidFill>
                            <a:schemeClr val="tx1"/>
                          </a:solidFill>
                          <a:latin typeface="Arial Rounded MT Bold" panose="020F0704030504030204" pitchFamily="34" charset="0"/>
                        </a:defRPr>
                      </a:lvl3pPr>
                      <a:lvl4pPr marL="1371600" algn="l" defTabSz="914400" rtl="0" eaLnBrk="1" latinLnBrk="0" hangingPunct="1">
                        <a:spcBef>
                          <a:spcPct val="20000"/>
                        </a:spcBef>
                        <a:defRPr sz="1800" kern="1200">
                          <a:solidFill>
                            <a:schemeClr val="tx1"/>
                          </a:solidFill>
                          <a:latin typeface="Arial Rounded MT Bold" panose="020F0704030504030204" pitchFamily="34" charset="0"/>
                        </a:defRPr>
                      </a:lvl4pPr>
                      <a:lvl5pPr marL="1828800" algn="l" defTabSz="914400" rtl="0" eaLnBrk="1" latinLnBrk="0" hangingPunct="1">
                        <a:spcBef>
                          <a:spcPct val="20000"/>
                        </a:spcBef>
                        <a:defRPr sz="1800" kern="1200">
                          <a:solidFill>
                            <a:schemeClr val="tx1"/>
                          </a:solidFill>
                          <a:latin typeface="Arial Rounded MT Bold" panose="020F0704030504030204" pitchFamily="34" charset="0"/>
                        </a:defRPr>
                      </a:lvl5pPr>
                      <a:lvl6pPr marL="22860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6pPr>
                      <a:lvl7pPr marL="27432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7pPr>
                      <a:lvl8pPr marL="32004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8pPr>
                      <a:lvl9pPr marL="36576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000" b="0" i="0" u="none" strike="noStrike" cap="none" normalizeH="0" baseline="0">
                          <a:ln>
                            <a:noFill/>
                          </a:ln>
                          <a:solidFill>
                            <a:schemeClr val="tx1"/>
                          </a:solidFill>
                          <a:effectLst/>
                          <a:latin typeface="Arial Rounded MT Bold" panose="020F0704030504030204" pitchFamily="34" charset="0"/>
                        </a:rPr>
                        <a:t>Velar</a:t>
                      </a:r>
                      <a:endParaRPr kumimoji="0" lang="en-US" altLang="tr-TR" sz="2000" b="0" i="0" u="none" strike="noStrike" cap="none" normalizeH="0" baseline="0">
                        <a:ln>
                          <a:noFill/>
                        </a:ln>
                        <a:solidFill>
                          <a:schemeClr val="tx1"/>
                        </a:solidFill>
                        <a:effectLst/>
                        <a:latin typeface="Arial Rounded MT Bold" panose="020F0704030504030204"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800" kern="1200">
                          <a:solidFill>
                            <a:schemeClr val="tx1"/>
                          </a:solidFill>
                          <a:latin typeface="Arial Rounded MT Bold" panose="020F0704030504030204" pitchFamily="34" charset="0"/>
                        </a:defRPr>
                      </a:lvl1pPr>
                      <a:lvl2pPr marL="457200" algn="l" defTabSz="914400" rtl="0" eaLnBrk="1" latinLnBrk="0" hangingPunct="1">
                        <a:spcBef>
                          <a:spcPct val="20000"/>
                        </a:spcBef>
                        <a:defRPr sz="2400" kern="1200">
                          <a:solidFill>
                            <a:schemeClr val="tx1"/>
                          </a:solidFill>
                          <a:latin typeface="Arial Rounded MT Bold" panose="020F0704030504030204" pitchFamily="34" charset="0"/>
                        </a:defRPr>
                      </a:lvl2pPr>
                      <a:lvl3pPr marL="914400" algn="l" defTabSz="914400" rtl="0" eaLnBrk="1" latinLnBrk="0" hangingPunct="1">
                        <a:spcBef>
                          <a:spcPct val="20000"/>
                        </a:spcBef>
                        <a:defRPr sz="2000" kern="1200">
                          <a:solidFill>
                            <a:schemeClr val="tx1"/>
                          </a:solidFill>
                          <a:latin typeface="Arial Rounded MT Bold" panose="020F0704030504030204" pitchFamily="34" charset="0"/>
                        </a:defRPr>
                      </a:lvl3pPr>
                      <a:lvl4pPr marL="1371600" algn="l" defTabSz="914400" rtl="0" eaLnBrk="1" latinLnBrk="0" hangingPunct="1">
                        <a:spcBef>
                          <a:spcPct val="20000"/>
                        </a:spcBef>
                        <a:defRPr sz="1800" kern="1200">
                          <a:solidFill>
                            <a:schemeClr val="tx1"/>
                          </a:solidFill>
                          <a:latin typeface="Arial Rounded MT Bold" panose="020F0704030504030204" pitchFamily="34" charset="0"/>
                        </a:defRPr>
                      </a:lvl4pPr>
                      <a:lvl5pPr marL="1828800" algn="l" defTabSz="914400" rtl="0" eaLnBrk="1" latinLnBrk="0" hangingPunct="1">
                        <a:spcBef>
                          <a:spcPct val="20000"/>
                        </a:spcBef>
                        <a:defRPr sz="1800" kern="1200">
                          <a:solidFill>
                            <a:schemeClr val="tx1"/>
                          </a:solidFill>
                          <a:latin typeface="Arial Rounded MT Bold" panose="020F0704030504030204" pitchFamily="34" charset="0"/>
                        </a:defRPr>
                      </a:lvl5pPr>
                      <a:lvl6pPr marL="22860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6pPr>
                      <a:lvl7pPr marL="27432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7pPr>
                      <a:lvl8pPr marL="32004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8pPr>
                      <a:lvl9pPr marL="36576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000" b="0" i="0" u="none" strike="noStrike" cap="none" normalizeH="0" baseline="0">
                          <a:ln>
                            <a:noFill/>
                          </a:ln>
                          <a:solidFill>
                            <a:schemeClr val="tx1"/>
                          </a:solidFill>
                          <a:effectLst/>
                          <a:latin typeface="Arial Rounded MT Bold" panose="020F0704030504030204" pitchFamily="34" charset="0"/>
                        </a:rPr>
                        <a:t>Glottal</a:t>
                      </a:r>
                      <a:endParaRPr kumimoji="0" lang="en-US" altLang="tr-TR" sz="2000" b="0" i="0" u="none" strike="noStrike" cap="none" normalizeH="0" baseline="0">
                        <a:ln>
                          <a:noFill/>
                        </a:ln>
                        <a:solidFill>
                          <a:schemeClr val="tx1"/>
                        </a:solidFill>
                        <a:effectLst/>
                        <a:latin typeface="Arial Rounded MT Bold" panose="020F0704030504030204" pitchFamily="34" charset="0"/>
                      </a:endParaRPr>
                    </a:p>
                  </a:txBody>
                  <a:tcPr marT="45724" marB="45724"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0000"/>
                  </a:ext>
                </a:extLst>
              </a:tr>
              <a:tr h="4860882">
                <a:tc>
                  <a:txBody>
                    <a:bodyPr/>
                    <a:lstStyle>
                      <a:lvl1pPr marL="0" algn="l" defTabSz="914400" rtl="0" eaLnBrk="1" latinLnBrk="0" hangingPunct="1">
                        <a:spcBef>
                          <a:spcPct val="20000"/>
                        </a:spcBef>
                        <a:defRPr sz="2800" kern="1200">
                          <a:solidFill>
                            <a:schemeClr val="tx1"/>
                          </a:solidFill>
                          <a:latin typeface="Arial Rounded MT Bold" panose="020F0704030504030204" pitchFamily="34" charset="0"/>
                        </a:defRPr>
                      </a:lvl1pPr>
                      <a:lvl2pPr marL="457200" algn="l" defTabSz="914400" rtl="0" eaLnBrk="1" latinLnBrk="0" hangingPunct="1">
                        <a:spcBef>
                          <a:spcPct val="20000"/>
                        </a:spcBef>
                        <a:defRPr sz="2400" kern="1200">
                          <a:solidFill>
                            <a:schemeClr val="tx1"/>
                          </a:solidFill>
                          <a:latin typeface="Arial Rounded MT Bold" panose="020F0704030504030204" pitchFamily="34" charset="0"/>
                        </a:defRPr>
                      </a:lvl2pPr>
                      <a:lvl3pPr marL="914400" algn="l" defTabSz="914400" rtl="0" eaLnBrk="1" latinLnBrk="0" hangingPunct="1">
                        <a:spcBef>
                          <a:spcPct val="20000"/>
                        </a:spcBef>
                        <a:defRPr sz="2000" kern="1200">
                          <a:solidFill>
                            <a:schemeClr val="tx1"/>
                          </a:solidFill>
                          <a:latin typeface="Arial Rounded MT Bold" panose="020F0704030504030204" pitchFamily="34" charset="0"/>
                        </a:defRPr>
                      </a:lvl3pPr>
                      <a:lvl4pPr marL="1371600" algn="l" defTabSz="914400" rtl="0" eaLnBrk="1" latinLnBrk="0" hangingPunct="1">
                        <a:spcBef>
                          <a:spcPct val="20000"/>
                        </a:spcBef>
                        <a:defRPr sz="1800" kern="1200">
                          <a:solidFill>
                            <a:schemeClr val="tx1"/>
                          </a:solidFill>
                          <a:latin typeface="Arial Rounded MT Bold" panose="020F0704030504030204" pitchFamily="34" charset="0"/>
                        </a:defRPr>
                      </a:lvl4pPr>
                      <a:lvl5pPr marL="1828800" algn="l" defTabSz="914400" rtl="0" eaLnBrk="1" latinLnBrk="0" hangingPunct="1">
                        <a:spcBef>
                          <a:spcPct val="20000"/>
                        </a:spcBef>
                        <a:defRPr sz="1800" kern="1200">
                          <a:solidFill>
                            <a:schemeClr val="tx1"/>
                          </a:solidFill>
                          <a:latin typeface="Arial Rounded MT Bold" panose="020F0704030504030204" pitchFamily="34" charset="0"/>
                        </a:defRPr>
                      </a:lvl5pPr>
                      <a:lvl6pPr marL="22860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6pPr>
                      <a:lvl7pPr marL="27432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7pPr>
                      <a:lvl8pPr marL="32004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8pPr>
                      <a:lvl9pPr marL="36576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800" b="0" i="0" u="none" strike="noStrike" cap="none" normalizeH="0" baseline="0">
                          <a:ln>
                            <a:noFill/>
                          </a:ln>
                          <a:solidFill>
                            <a:srgbClr val="FF0000"/>
                          </a:solidFill>
                          <a:effectLst/>
                          <a:latin typeface="Arial Rounded MT Bold" panose="020F0704030504030204" pitchFamily="34" charset="0"/>
                        </a:rPr>
                        <a:t>p</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800" b="0" i="0" u="none" strike="noStrike" cap="none" normalizeH="0" baseline="0">
                          <a:ln>
                            <a:noFill/>
                          </a:ln>
                          <a:solidFill>
                            <a:srgbClr val="FF0000"/>
                          </a:solidFill>
                          <a:effectLst/>
                          <a:latin typeface="Arial Rounded MT Bold" panose="020F0704030504030204" pitchFamily="34" charset="0"/>
                        </a:rPr>
                        <a:t>b</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800" b="0" i="0" u="none" strike="noStrike" cap="none" normalizeH="0" baseline="0">
                          <a:ln>
                            <a:noFill/>
                          </a:ln>
                          <a:solidFill>
                            <a:srgbClr val="FF0000"/>
                          </a:solidFill>
                          <a:effectLst/>
                          <a:latin typeface="Arial Rounded MT Bold" panose="020F0704030504030204" pitchFamily="34" charset="0"/>
                        </a:rPr>
                        <a:t>m</a:t>
                      </a:r>
                      <a:endParaRPr kumimoji="0" lang="en-US" altLang="tr-TR" sz="2800" b="0" i="0" u="none" strike="noStrike" cap="none" normalizeH="0" baseline="0">
                        <a:ln>
                          <a:noFill/>
                        </a:ln>
                        <a:solidFill>
                          <a:srgbClr val="FF0000"/>
                        </a:solidFill>
                        <a:effectLst/>
                        <a:latin typeface="Arial Rounded MT Bold" panose="020F0704030504030204" pitchFamily="34" charset="0"/>
                      </a:endParaRPr>
                    </a:p>
                  </a:txBody>
                  <a:tcPr marT="45724" marB="45724"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800" kern="1200">
                          <a:solidFill>
                            <a:schemeClr val="tx1"/>
                          </a:solidFill>
                          <a:latin typeface="Arial Rounded MT Bold" panose="020F0704030504030204" pitchFamily="34" charset="0"/>
                        </a:defRPr>
                      </a:lvl1pPr>
                      <a:lvl2pPr marL="457200" algn="l" defTabSz="914400" rtl="0" eaLnBrk="1" latinLnBrk="0" hangingPunct="1">
                        <a:spcBef>
                          <a:spcPct val="20000"/>
                        </a:spcBef>
                        <a:defRPr sz="2400" kern="1200">
                          <a:solidFill>
                            <a:schemeClr val="tx1"/>
                          </a:solidFill>
                          <a:latin typeface="Arial Rounded MT Bold" panose="020F0704030504030204" pitchFamily="34" charset="0"/>
                        </a:defRPr>
                      </a:lvl2pPr>
                      <a:lvl3pPr marL="914400" algn="l" defTabSz="914400" rtl="0" eaLnBrk="1" latinLnBrk="0" hangingPunct="1">
                        <a:spcBef>
                          <a:spcPct val="20000"/>
                        </a:spcBef>
                        <a:defRPr sz="2000" kern="1200">
                          <a:solidFill>
                            <a:schemeClr val="tx1"/>
                          </a:solidFill>
                          <a:latin typeface="Arial Rounded MT Bold" panose="020F0704030504030204" pitchFamily="34" charset="0"/>
                        </a:defRPr>
                      </a:lvl3pPr>
                      <a:lvl4pPr marL="1371600" algn="l" defTabSz="914400" rtl="0" eaLnBrk="1" latinLnBrk="0" hangingPunct="1">
                        <a:spcBef>
                          <a:spcPct val="20000"/>
                        </a:spcBef>
                        <a:defRPr sz="1800" kern="1200">
                          <a:solidFill>
                            <a:schemeClr val="tx1"/>
                          </a:solidFill>
                          <a:latin typeface="Arial Rounded MT Bold" panose="020F0704030504030204" pitchFamily="34" charset="0"/>
                        </a:defRPr>
                      </a:lvl4pPr>
                      <a:lvl5pPr marL="1828800" algn="l" defTabSz="914400" rtl="0" eaLnBrk="1" latinLnBrk="0" hangingPunct="1">
                        <a:spcBef>
                          <a:spcPct val="20000"/>
                        </a:spcBef>
                        <a:defRPr sz="1800" kern="1200">
                          <a:solidFill>
                            <a:schemeClr val="tx1"/>
                          </a:solidFill>
                          <a:latin typeface="Arial Rounded MT Bold" panose="020F0704030504030204" pitchFamily="34" charset="0"/>
                        </a:defRPr>
                      </a:lvl5pPr>
                      <a:lvl6pPr marL="22860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6pPr>
                      <a:lvl7pPr marL="27432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7pPr>
                      <a:lvl8pPr marL="32004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8pPr>
                      <a:lvl9pPr marL="36576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800" b="0" i="0" u="none" strike="noStrike" cap="none" normalizeH="0" baseline="0">
                          <a:ln>
                            <a:noFill/>
                          </a:ln>
                          <a:solidFill>
                            <a:srgbClr val="FF0000"/>
                          </a:solidFill>
                          <a:effectLst/>
                          <a:latin typeface="Arial Rounded MT Bold" panose="020F0704030504030204" pitchFamily="34" charset="0"/>
                        </a:rPr>
                        <a:t>f</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800" b="0" i="0" u="none" strike="noStrike" cap="none" normalizeH="0" baseline="0">
                          <a:ln>
                            <a:noFill/>
                          </a:ln>
                          <a:solidFill>
                            <a:srgbClr val="FF0000"/>
                          </a:solidFill>
                          <a:effectLst/>
                          <a:latin typeface="Arial Rounded MT Bold" panose="020F0704030504030204" pitchFamily="34" charset="0"/>
                        </a:rPr>
                        <a:t>v</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800" b="0" i="0" u="none" strike="noStrike" cap="none" normalizeH="0" baseline="0">
                          <a:ln>
                            <a:noFill/>
                          </a:ln>
                          <a:solidFill>
                            <a:srgbClr val="FF0000"/>
                          </a:solidFill>
                          <a:effectLst/>
                          <a:latin typeface="Arial Rounded MT Bold" panose="020F0704030504030204" pitchFamily="34" charset="0"/>
                        </a:rPr>
                        <a:t>w*</a:t>
                      </a:r>
                      <a:endParaRPr kumimoji="0" lang="en-US" altLang="tr-TR" sz="2800" b="0" i="0" u="none" strike="noStrike" cap="none" normalizeH="0" baseline="0">
                        <a:ln>
                          <a:noFill/>
                        </a:ln>
                        <a:solidFill>
                          <a:srgbClr val="FF0000"/>
                        </a:solidFill>
                        <a:effectLst/>
                        <a:latin typeface="Arial Rounded MT Bold" panose="020F0704030504030204"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800" kern="1200">
                          <a:solidFill>
                            <a:schemeClr val="tx1"/>
                          </a:solidFill>
                          <a:latin typeface="Arial Rounded MT Bold" panose="020F0704030504030204" pitchFamily="34" charset="0"/>
                        </a:defRPr>
                      </a:lvl1pPr>
                      <a:lvl2pPr marL="457200" algn="l" defTabSz="914400" rtl="0" eaLnBrk="1" latinLnBrk="0" hangingPunct="1">
                        <a:spcBef>
                          <a:spcPct val="20000"/>
                        </a:spcBef>
                        <a:defRPr sz="2400" kern="1200">
                          <a:solidFill>
                            <a:schemeClr val="tx1"/>
                          </a:solidFill>
                          <a:latin typeface="Arial Rounded MT Bold" panose="020F0704030504030204" pitchFamily="34" charset="0"/>
                        </a:defRPr>
                      </a:lvl2pPr>
                      <a:lvl3pPr marL="914400" algn="l" defTabSz="914400" rtl="0" eaLnBrk="1" latinLnBrk="0" hangingPunct="1">
                        <a:spcBef>
                          <a:spcPct val="20000"/>
                        </a:spcBef>
                        <a:defRPr sz="2000" kern="1200">
                          <a:solidFill>
                            <a:schemeClr val="tx1"/>
                          </a:solidFill>
                          <a:latin typeface="Arial Rounded MT Bold" panose="020F0704030504030204" pitchFamily="34" charset="0"/>
                        </a:defRPr>
                      </a:lvl3pPr>
                      <a:lvl4pPr marL="1371600" algn="l" defTabSz="914400" rtl="0" eaLnBrk="1" latinLnBrk="0" hangingPunct="1">
                        <a:spcBef>
                          <a:spcPct val="20000"/>
                        </a:spcBef>
                        <a:defRPr sz="1800" kern="1200">
                          <a:solidFill>
                            <a:schemeClr val="tx1"/>
                          </a:solidFill>
                          <a:latin typeface="Arial Rounded MT Bold" panose="020F0704030504030204" pitchFamily="34" charset="0"/>
                        </a:defRPr>
                      </a:lvl4pPr>
                      <a:lvl5pPr marL="1828800" algn="l" defTabSz="914400" rtl="0" eaLnBrk="1" latinLnBrk="0" hangingPunct="1">
                        <a:spcBef>
                          <a:spcPct val="20000"/>
                        </a:spcBef>
                        <a:defRPr sz="1800" kern="1200">
                          <a:solidFill>
                            <a:schemeClr val="tx1"/>
                          </a:solidFill>
                          <a:latin typeface="Arial Rounded MT Bold" panose="020F0704030504030204" pitchFamily="34" charset="0"/>
                        </a:defRPr>
                      </a:lvl5pPr>
                      <a:lvl6pPr marL="22860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6pPr>
                      <a:lvl7pPr marL="27432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7pPr>
                      <a:lvl8pPr marL="32004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8pPr>
                      <a:lvl9pPr marL="36576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800" b="1" i="0" u="none" strike="noStrike" cap="none" normalizeH="0" baseline="0">
                          <a:ln>
                            <a:noFill/>
                          </a:ln>
                          <a:solidFill>
                            <a:srgbClr val="FF0000"/>
                          </a:solidFill>
                          <a:effectLst/>
                          <a:latin typeface="Arial Rounded MT Bold" panose="020F0704030504030204" pitchFamily="34" charset="0"/>
                        </a:rPr>
                        <a:t>θ </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800" b="1" i="0" u="none" strike="noStrike" cap="none" normalizeH="0" baseline="0">
                          <a:ln>
                            <a:noFill/>
                          </a:ln>
                          <a:solidFill>
                            <a:srgbClr val="FF0000"/>
                          </a:solidFill>
                          <a:effectLst/>
                          <a:latin typeface="Arial Rounded MT Bold" panose="020F0704030504030204" pitchFamily="34" charset="0"/>
                        </a:rPr>
                        <a:t>ð</a:t>
                      </a:r>
                      <a:endParaRPr kumimoji="0" lang="en-US" altLang="tr-TR" sz="2800" b="1" i="0" u="none" strike="noStrike" cap="none" normalizeH="0" baseline="0">
                        <a:ln>
                          <a:noFill/>
                        </a:ln>
                        <a:solidFill>
                          <a:srgbClr val="FF0000"/>
                        </a:solidFill>
                        <a:effectLst/>
                        <a:latin typeface="Arial Rounded MT Bold" panose="020F0704030504030204"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800" kern="1200">
                          <a:solidFill>
                            <a:schemeClr val="tx1"/>
                          </a:solidFill>
                          <a:latin typeface="Arial Rounded MT Bold" panose="020F0704030504030204" pitchFamily="34" charset="0"/>
                        </a:defRPr>
                      </a:lvl1pPr>
                      <a:lvl2pPr marL="457200" algn="l" defTabSz="914400" rtl="0" eaLnBrk="1" latinLnBrk="0" hangingPunct="1">
                        <a:spcBef>
                          <a:spcPct val="20000"/>
                        </a:spcBef>
                        <a:defRPr sz="2400" kern="1200">
                          <a:solidFill>
                            <a:schemeClr val="tx1"/>
                          </a:solidFill>
                          <a:latin typeface="Arial Rounded MT Bold" panose="020F0704030504030204" pitchFamily="34" charset="0"/>
                        </a:defRPr>
                      </a:lvl2pPr>
                      <a:lvl3pPr marL="914400" algn="l" defTabSz="914400" rtl="0" eaLnBrk="1" latinLnBrk="0" hangingPunct="1">
                        <a:spcBef>
                          <a:spcPct val="20000"/>
                        </a:spcBef>
                        <a:defRPr sz="2000" kern="1200">
                          <a:solidFill>
                            <a:schemeClr val="tx1"/>
                          </a:solidFill>
                          <a:latin typeface="Arial Rounded MT Bold" panose="020F0704030504030204" pitchFamily="34" charset="0"/>
                        </a:defRPr>
                      </a:lvl3pPr>
                      <a:lvl4pPr marL="1371600" algn="l" defTabSz="914400" rtl="0" eaLnBrk="1" latinLnBrk="0" hangingPunct="1">
                        <a:spcBef>
                          <a:spcPct val="20000"/>
                        </a:spcBef>
                        <a:defRPr sz="1800" kern="1200">
                          <a:solidFill>
                            <a:schemeClr val="tx1"/>
                          </a:solidFill>
                          <a:latin typeface="Arial Rounded MT Bold" panose="020F0704030504030204" pitchFamily="34" charset="0"/>
                        </a:defRPr>
                      </a:lvl4pPr>
                      <a:lvl5pPr marL="1828800" algn="l" defTabSz="914400" rtl="0" eaLnBrk="1" latinLnBrk="0" hangingPunct="1">
                        <a:spcBef>
                          <a:spcPct val="20000"/>
                        </a:spcBef>
                        <a:defRPr sz="1800" kern="1200">
                          <a:solidFill>
                            <a:schemeClr val="tx1"/>
                          </a:solidFill>
                          <a:latin typeface="Arial Rounded MT Bold" panose="020F0704030504030204" pitchFamily="34" charset="0"/>
                        </a:defRPr>
                      </a:lvl5pPr>
                      <a:lvl6pPr marL="22860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6pPr>
                      <a:lvl7pPr marL="27432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7pPr>
                      <a:lvl8pPr marL="32004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8pPr>
                      <a:lvl9pPr marL="36576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800" b="0" i="0" u="none" strike="noStrike" cap="none" normalizeH="0" baseline="0">
                          <a:ln>
                            <a:noFill/>
                          </a:ln>
                          <a:solidFill>
                            <a:srgbClr val="FF0000"/>
                          </a:solidFill>
                          <a:effectLst/>
                          <a:latin typeface="Arial Rounded MT Bold" panose="020F0704030504030204" pitchFamily="34" charset="0"/>
                        </a:rPr>
                        <a:t>t</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800" b="0" i="0" u="none" strike="noStrike" cap="none" normalizeH="0" baseline="0">
                          <a:ln>
                            <a:noFill/>
                          </a:ln>
                          <a:solidFill>
                            <a:srgbClr val="FF0000"/>
                          </a:solidFill>
                          <a:effectLst/>
                          <a:latin typeface="Arial Rounded MT Bold" panose="020F0704030504030204" pitchFamily="34" charset="0"/>
                        </a:rPr>
                        <a:t>d</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800" b="0" i="0" u="none" strike="noStrike" cap="none" normalizeH="0" baseline="0">
                          <a:ln>
                            <a:noFill/>
                          </a:ln>
                          <a:solidFill>
                            <a:srgbClr val="FF0000"/>
                          </a:solidFill>
                          <a:effectLst/>
                          <a:latin typeface="Arial Rounded MT Bold" panose="020F0704030504030204" pitchFamily="34" charset="0"/>
                        </a:rPr>
                        <a:t>n</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800" b="0" i="0" u="none" strike="noStrike" cap="none" normalizeH="0" baseline="0">
                          <a:ln>
                            <a:noFill/>
                          </a:ln>
                          <a:solidFill>
                            <a:srgbClr val="FF0000"/>
                          </a:solidFill>
                          <a:effectLst/>
                          <a:latin typeface="Arial Rounded MT Bold" panose="020F0704030504030204" pitchFamily="34" charset="0"/>
                        </a:rPr>
                        <a:t>s</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800" b="0" i="0" u="none" strike="noStrike" cap="none" normalizeH="0" baseline="0">
                          <a:ln>
                            <a:noFill/>
                          </a:ln>
                          <a:solidFill>
                            <a:srgbClr val="FF0000"/>
                          </a:solidFill>
                          <a:effectLst/>
                          <a:latin typeface="Arial Rounded MT Bold" panose="020F0704030504030204" pitchFamily="34" charset="0"/>
                        </a:rPr>
                        <a:t>z</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800" b="0" i="0" u="none" strike="noStrike" cap="none" normalizeH="0" baseline="0">
                          <a:ln>
                            <a:noFill/>
                          </a:ln>
                          <a:solidFill>
                            <a:srgbClr val="FF0000"/>
                          </a:solidFill>
                          <a:effectLst/>
                          <a:latin typeface="Arial Rounded MT Bold" panose="020F0704030504030204" pitchFamily="34" charset="0"/>
                        </a:rPr>
                        <a:t>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800" b="0" i="0" u="none" strike="noStrike" cap="none" normalizeH="0" baseline="0">
                          <a:ln>
                            <a:noFill/>
                          </a:ln>
                          <a:solidFill>
                            <a:srgbClr val="FF0000"/>
                          </a:solidFill>
                          <a:effectLst/>
                          <a:latin typeface="Arial Rounded MT Bold" panose="020F0704030504030204" pitchFamily="34" charset="0"/>
                        </a:rPr>
                        <a:t>l</a:t>
                      </a:r>
                      <a:endParaRPr kumimoji="0" lang="en-US" altLang="tr-TR" sz="2800" b="0" i="0" u="none" strike="noStrike" cap="none" normalizeH="0" baseline="0">
                        <a:ln>
                          <a:noFill/>
                        </a:ln>
                        <a:solidFill>
                          <a:srgbClr val="FF0000"/>
                        </a:solidFill>
                        <a:effectLst/>
                        <a:latin typeface="Arial Rounded MT Bold" panose="020F0704030504030204"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800" kern="1200">
                          <a:solidFill>
                            <a:schemeClr val="tx1"/>
                          </a:solidFill>
                          <a:latin typeface="Arial Rounded MT Bold" panose="020F0704030504030204" pitchFamily="34" charset="0"/>
                        </a:defRPr>
                      </a:lvl1pPr>
                      <a:lvl2pPr marL="457200" algn="l" defTabSz="914400" rtl="0" eaLnBrk="1" latinLnBrk="0" hangingPunct="1">
                        <a:spcBef>
                          <a:spcPct val="20000"/>
                        </a:spcBef>
                        <a:defRPr sz="2400" kern="1200">
                          <a:solidFill>
                            <a:schemeClr val="tx1"/>
                          </a:solidFill>
                          <a:latin typeface="Arial Rounded MT Bold" panose="020F0704030504030204" pitchFamily="34" charset="0"/>
                        </a:defRPr>
                      </a:lvl2pPr>
                      <a:lvl3pPr marL="914400" algn="l" defTabSz="914400" rtl="0" eaLnBrk="1" latinLnBrk="0" hangingPunct="1">
                        <a:spcBef>
                          <a:spcPct val="20000"/>
                        </a:spcBef>
                        <a:defRPr sz="2000" kern="1200">
                          <a:solidFill>
                            <a:schemeClr val="tx1"/>
                          </a:solidFill>
                          <a:latin typeface="Arial Rounded MT Bold" panose="020F0704030504030204" pitchFamily="34" charset="0"/>
                        </a:defRPr>
                      </a:lvl3pPr>
                      <a:lvl4pPr marL="1371600" algn="l" defTabSz="914400" rtl="0" eaLnBrk="1" latinLnBrk="0" hangingPunct="1">
                        <a:spcBef>
                          <a:spcPct val="20000"/>
                        </a:spcBef>
                        <a:defRPr sz="1800" kern="1200">
                          <a:solidFill>
                            <a:schemeClr val="tx1"/>
                          </a:solidFill>
                          <a:latin typeface="Arial Rounded MT Bold" panose="020F0704030504030204" pitchFamily="34" charset="0"/>
                        </a:defRPr>
                      </a:lvl4pPr>
                      <a:lvl5pPr marL="1828800" algn="l" defTabSz="914400" rtl="0" eaLnBrk="1" latinLnBrk="0" hangingPunct="1">
                        <a:spcBef>
                          <a:spcPct val="20000"/>
                        </a:spcBef>
                        <a:defRPr sz="1800" kern="1200">
                          <a:solidFill>
                            <a:schemeClr val="tx1"/>
                          </a:solidFill>
                          <a:latin typeface="Arial Rounded MT Bold" panose="020F0704030504030204" pitchFamily="34" charset="0"/>
                        </a:defRPr>
                      </a:lvl5pPr>
                      <a:lvl6pPr marL="22860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6pPr>
                      <a:lvl7pPr marL="27432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7pPr>
                      <a:lvl8pPr marL="32004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8pPr>
                      <a:lvl9pPr marL="36576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800" b="1" i="0" u="none" strike="noStrike" cap="none" normalizeH="0" baseline="0" dirty="0">
                          <a:ln>
                            <a:noFill/>
                          </a:ln>
                          <a:solidFill>
                            <a:srgbClr val="FF0000"/>
                          </a:solidFill>
                          <a:effectLst/>
                          <a:latin typeface="Arial Rounded MT Bold" panose="020F0704030504030204" pitchFamily="34" charset="0"/>
                        </a:rPr>
                        <a:t>j</a:t>
                      </a:r>
                      <a:endParaRPr kumimoji="0" lang="en-US" altLang="tr-TR" sz="2800" b="1" i="0" u="none" strike="noStrike" cap="none" normalizeH="0" baseline="0" dirty="0">
                        <a:ln>
                          <a:noFill/>
                        </a:ln>
                        <a:solidFill>
                          <a:srgbClr val="FF0000"/>
                        </a:solidFill>
                        <a:effectLst/>
                        <a:latin typeface="Arial Rounded MT Bold" panose="020F0704030504030204"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800" kern="1200">
                          <a:solidFill>
                            <a:schemeClr val="tx1"/>
                          </a:solidFill>
                          <a:latin typeface="Arial Rounded MT Bold" panose="020F0704030504030204" pitchFamily="34" charset="0"/>
                        </a:defRPr>
                      </a:lvl1pPr>
                      <a:lvl2pPr marL="457200" algn="l" defTabSz="914400" rtl="0" eaLnBrk="1" latinLnBrk="0" hangingPunct="1">
                        <a:spcBef>
                          <a:spcPct val="20000"/>
                        </a:spcBef>
                        <a:defRPr sz="2400" kern="1200">
                          <a:solidFill>
                            <a:schemeClr val="tx1"/>
                          </a:solidFill>
                          <a:latin typeface="Arial Rounded MT Bold" panose="020F0704030504030204" pitchFamily="34" charset="0"/>
                        </a:defRPr>
                      </a:lvl2pPr>
                      <a:lvl3pPr marL="914400" algn="l" defTabSz="914400" rtl="0" eaLnBrk="1" latinLnBrk="0" hangingPunct="1">
                        <a:spcBef>
                          <a:spcPct val="20000"/>
                        </a:spcBef>
                        <a:defRPr sz="2000" kern="1200">
                          <a:solidFill>
                            <a:schemeClr val="tx1"/>
                          </a:solidFill>
                          <a:latin typeface="Arial Rounded MT Bold" panose="020F0704030504030204" pitchFamily="34" charset="0"/>
                        </a:defRPr>
                      </a:lvl3pPr>
                      <a:lvl4pPr marL="1371600" algn="l" defTabSz="914400" rtl="0" eaLnBrk="1" latinLnBrk="0" hangingPunct="1">
                        <a:spcBef>
                          <a:spcPct val="20000"/>
                        </a:spcBef>
                        <a:defRPr sz="1800" kern="1200">
                          <a:solidFill>
                            <a:schemeClr val="tx1"/>
                          </a:solidFill>
                          <a:latin typeface="Arial Rounded MT Bold" panose="020F0704030504030204" pitchFamily="34" charset="0"/>
                        </a:defRPr>
                      </a:lvl4pPr>
                      <a:lvl5pPr marL="1828800" algn="l" defTabSz="914400" rtl="0" eaLnBrk="1" latinLnBrk="0" hangingPunct="1">
                        <a:spcBef>
                          <a:spcPct val="20000"/>
                        </a:spcBef>
                        <a:defRPr sz="1800" kern="1200">
                          <a:solidFill>
                            <a:schemeClr val="tx1"/>
                          </a:solidFill>
                          <a:latin typeface="Arial Rounded MT Bold" panose="020F0704030504030204" pitchFamily="34" charset="0"/>
                        </a:defRPr>
                      </a:lvl5pPr>
                      <a:lvl6pPr marL="22860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6pPr>
                      <a:lvl7pPr marL="27432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7pPr>
                      <a:lvl8pPr marL="32004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8pPr>
                      <a:lvl9pPr marL="36576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800" b="0" i="0" u="none" strike="noStrike" cap="none" normalizeH="0" baseline="0">
                          <a:ln>
                            <a:noFill/>
                          </a:ln>
                          <a:solidFill>
                            <a:srgbClr val="FF0000"/>
                          </a:solidFill>
                          <a:effectLst/>
                          <a:latin typeface="Arial Rounded MT Bold" panose="020F0704030504030204" pitchFamily="34" charset="0"/>
                        </a:rPr>
                        <a:t>k</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800" b="0" i="0" u="none" strike="noStrike" cap="none" normalizeH="0" baseline="0">
                          <a:ln>
                            <a:noFill/>
                          </a:ln>
                          <a:solidFill>
                            <a:srgbClr val="FF0000"/>
                          </a:solidFill>
                          <a:effectLst/>
                          <a:latin typeface="Arial Rounded MT Bold" panose="020F0704030504030204" pitchFamily="34" charset="0"/>
                        </a:rPr>
                        <a:t>g</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800" b="1" i="0" u="none" strike="noStrike" cap="none" normalizeH="0" baseline="0">
                          <a:ln>
                            <a:noFill/>
                          </a:ln>
                          <a:solidFill>
                            <a:srgbClr val="FF0000"/>
                          </a:solidFill>
                          <a:effectLst/>
                          <a:latin typeface="Arial Rounded MT Bold" panose="020F0704030504030204" pitchFamily="34" charset="0"/>
                        </a:rPr>
                        <a:t>ŋ</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800" b="1" i="0" u="none" strike="noStrike" cap="none" normalizeH="0" baseline="0">
                          <a:ln>
                            <a:noFill/>
                          </a:ln>
                          <a:solidFill>
                            <a:srgbClr val="FF0000"/>
                          </a:solidFill>
                          <a:effectLst/>
                          <a:latin typeface="Arial Rounded MT Bold" panose="020F0704030504030204" pitchFamily="34" charset="0"/>
                        </a:rPr>
                        <a:t>w*</a:t>
                      </a:r>
                      <a:endParaRPr kumimoji="0" lang="en-US" altLang="tr-TR" sz="2800" b="1" i="0" u="none" strike="noStrike" cap="none" normalizeH="0" baseline="0">
                        <a:ln>
                          <a:noFill/>
                        </a:ln>
                        <a:solidFill>
                          <a:srgbClr val="FF0000"/>
                        </a:solidFill>
                        <a:effectLst/>
                        <a:latin typeface="Arial Rounded MT Bold" panose="020F0704030504030204"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800" kern="1200">
                          <a:solidFill>
                            <a:schemeClr val="tx1"/>
                          </a:solidFill>
                          <a:latin typeface="Arial Rounded MT Bold" panose="020F0704030504030204" pitchFamily="34" charset="0"/>
                        </a:defRPr>
                      </a:lvl1pPr>
                      <a:lvl2pPr marL="457200" algn="l" defTabSz="914400" rtl="0" eaLnBrk="1" latinLnBrk="0" hangingPunct="1">
                        <a:spcBef>
                          <a:spcPct val="20000"/>
                        </a:spcBef>
                        <a:defRPr sz="2400" kern="1200">
                          <a:solidFill>
                            <a:schemeClr val="tx1"/>
                          </a:solidFill>
                          <a:latin typeface="Arial Rounded MT Bold" panose="020F0704030504030204" pitchFamily="34" charset="0"/>
                        </a:defRPr>
                      </a:lvl2pPr>
                      <a:lvl3pPr marL="914400" algn="l" defTabSz="914400" rtl="0" eaLnBrk="1" latinLnBrk="0" hangingPunct="1">
                        <a:spcBef>
                          <a:spcPct val="20000"/>
                        </a:spcBef>
                        <a:defRPr sz="2000" kern="1200">
                          <a:solidFill>
                            <a:schemeClr val="tx1"/>
                          </a:solidFill>
                          <a:latin typeface="Arial Rounded MT Bold" panose="020F0704030504030204" pitchFamily="34" charset="0"/>
                        </a:defRPr>
                      </a:lvl3pPr>
                      <a:lvl4pPr marL="1371600" algn="l" defTabSz="914400" rtl="0" eaLnBrk="1" latinLnBrk="0" hangingPunct="1">
                        <a:spcBef>
                          <a:spcPct val="20000"/>
                        </a:spcBef>
                        <a:defRPr sz="1800" kern="1200">
                          <a:solidFill>
                            <a:schemeClr val="tx1"/>
                          </a:solidFill>
                          <a:latin typeface="Arial Rounded MT Bold" panose="020F0704030504030204" pitchFamily="34" charset="0"/>
                        </a:defRPr>
                      </a:lvl4pPr>
                      <a:lvl5pPr marL="1828800" algn="l" defTabSz="914400" rtl="0" eaLnBrk="1" latinLnBrk="0" hangingPunct="1">
                        <a:spcBef>
                          <a:spcPct val="20000"/>
                        </a:spcBef>
                        <a:defRPr sz="1800" kern="1200">
                          <a:solidFill>
                            <a:schemeClr val="tx1"/>
                          </a:solidFill>
                          <a:latin typeface="Arial Rounded MT Bold" panose="020F0704030504030204" pitchFamily="34" charset="0"/>
                        </a:defRPr>
                      </a:lvl5pPr>
                      <a:lvl6pPr marL="22860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6pPr>
                      <a:lvl7pPr marL="27432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7pPr>
                      <a:lvl8pPr marL="32004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8pPr>
                      <a:lvl9pPr marL="3657600" algn="l" defTabSz="914400" rtl="0" eaLnBrk="1" fontAlgn="base" latinLnBrk="0" hangingPunct="1">
                        <a:spcBef>
                          <a:spcPct val="20000"/>
                        </a:spcBef>
                        <a:spcAft>
                          <a:spcPct val="0"/>
                        </a:spcAft>
                        <a:defRPr sz="1800" kern="1200">
                          <a:solidFill>
                            <a:schemeClr val="tx1"/>
                          </a:solidFill>
                          <a:latin typeface="Arial Rounded MT Bold" panose="020F07040305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800" b="1" i="0" u="none" strike="noStrike" cap="none" normalizeH="0" baseline="0" dirty="0">
                          <a:ln>
                            <a:noFill/>
                          </a:ln>
                          <a:solidFill>
                            <a:srgbClr val="FF0000"/>
                          </a:solidFill>
                          <a:effectLst/>
                          <a:latin typeface="Arial Rounded MT Bold" panose="020F0704030504030204" pitchFamily="34" charset="0"/>
                          <a:cs typeface="Lucida Sans Unicode" panose="020B0602030504020204" pitchFamily="34" charset="0"/>
                        </a:rPr>
                        <a:t>ʔ </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tr-TR" sz="2800" b="1" i="0" u="none" strike="noStrike" cap="none" normalizeH="0" baseline="0" dirty="0">
                          <a:ln>
                            <a:noFill/>
                          </a:ln>
                          <a:solidFill>
                            <a:srgbClr val="FF0000"/>
                          </a:solidFill>
                          <a:effectLst/>
                          <a:latin typeface="Arial Rounded MT Bold" panose="020F0704030504030204" pitchFamily="34" charset="0"/>
                        </a:rPr>
                        <a:t>h</a:t>
                      </a:r>
                      <a:endParaRPr kumimoji="0" lang="en-US" altLang="tr-TR" sz="2800" b="1" i="0" u="none" strike="noStrike" cap="none" normalizeH="0" baseline="0" dirty="0">
                        <a:ln>
                          <a:noFill/>
                        </a:ln>
                        <a:solidFill>
                          <a:srgbClr val="FF0000"/>
                        </a:solidFill>
                        <a:effectLst/>
                        <a:latin typeface="Arial Rounded MT Bold" panose="020F0704030504030204" pitchFamily="34" charset="0"/>
                      </a:endParaRPr>
                    </a:p>
                  </a:txBody>
                  <a:tcPr marT="45724" marB="45724"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368954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A76AF-ABED-4303-9D9C-7432FCC1DF4C}"/>
              </a:ext>
            </a:extLst>
          </p:cNvPr>
          <p:cNvSpPr>
            <a:spLocks noGrp="1"/>
          </p:cNvSpPr>
          <p:nvPr>
            <p:ph type="title"/>
          </p:nvPr>
        </p:nvSpPr>
        <p:spPr/>
        <p:txBody>
          <a:bodyPr/>
          <a:lstStyle/>
          <a:p>
            <a:pPr algn="ctr"/>
            <a:r>
              <a:rPr lang="en-US" b="1" dirty="0"/>
              <a:t>MANNER OF ARTICULATION</a:t>
            </a:r>
            <a:br>
              <a:rPr lang="tr-TR" dirty="0"/>
            </a:br>
            <a:endParaRPr lang="tr-TR" dirty="0"/>
          </a:p>
        </p:txBody>
      </p:sp>
      <p:sp>
        <p:nvSpPr>
          <p:cNvPr id="3" name="Content Placeholder 2">
            <a:extLst>
              <a:ext uri="{FF2B5EF4-FFF2-40B4-BE49-F238E27FC236}">
                <a16:creationId xmlns:a16="http://schemas.microsoft.com/office/drawing/2014/main" id="{795ED2F9-985D-48EC-8733-401117D20BBE}"/>
              </a:ext>
            </a:extLst>
          </p:cNvPr>
          <p:cNvSpPr>
            <a:spLocks noGrp="1"/>
          </p:cNvSpPr>
          <p:nvPr>
            <p:ph idx="1"/>
          </p:nvPr>
        </p:nvSpPr>
        <p:spPr/>
        <p:txBody>
          <a:bodyPr>
            <a:normAutofit/>
          </a:bodyPr>
          <a:lstStyle/>
          <a:p>
            <a:pPr algn="just">
              <a:lnSpc>
                <a:spcPct val="150000"/>
              </a:lnSpc>
            </a:pPr>
            <a:r>
              <a:rPr lang="en-US" sz="3200" dirty="0"/>
              <a:t>Manner of articulation describes how the tongue, lips, jaw, and other speech organs are involved in making a sound. </a:t>
            </a:r>
            <a:endParaRPr lang="tr-TR" sz="3200" dirty="0"/>
          </a:p>
        </p:txBody>
      </p:sp>
    </p:spTree>
    <p:extLst>
      <p:ext uri="{BB962C8B-B14F-4D97-AF65-F5344CB8AC3E}">
        <p14:creationId xmlns:p14="http://schemas.microsoft.com/office/powerpoint/2010/main" val="6393476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D06A9-A1A0-4938-8136-F05A29239227}"/>
              </a:ext>
            </a:extLst>
          </p:cNvPr>
          <p:cNvSpPr>
            <a:spLocks noGrp="1"/>
          </p:cNvSpPr>
          <p:nvPr>
            <p:ph type="title"/>
          </p:nvPr>
        </p:nvSpPr>
        <p:spPr>
          <a:xfrm>
            <a:off x="838200" y="365125"/>
            <a:ext cx="10515600" cy="873125"/>
          </a:xfrm>
        </p:spPr>
        <p:txBody>
          <a:bodyPr/>
          <a:lstStyle/>
          <a:p>
            <a:pPr algn="ctr"/>
            <a:r>
              <a:rPr lang="tr-TR" dirty="0"/>
              <a:t>STOPS</a:t>
            </a:r>
          </a:p>
        </p:txBody>
      </p:sp>
      <p:graphicFrame>
        <p:nvGraphicFramePr>
          <p:cNvPr id="4" name="Content Placeholder 3">
            <a:extLst>
              <a:ext uri="{FF2B5EF4-FFF2-40B4-BE49-F238E27FC236}">
                <a16:creationId xmlns:a16="http://schemas.microsoft.com/office/drawing/2014/main" id="{BA56E0F3-E329-4723-9E5B-A643B527A484}"/>
              </a:ext>
            </a:extLst>
          </p:cNvPr>
          <p:cNvGraphicFramePr>
            <a:graphicFrameLocks noGrp="1"/>
          </p:cNvGraphicFramePr>
          <p:nvPr>
            <p:ph idx="1"/>
            <p:extLst>
              <p:ext uri="{D42A27DB-BD31-4B8C-83A1-F6EECF244321}">
                <p14:modId xmlns:p14="http://schemas.microsoft.com/office/powerpoint/2010/main" val="1846652418"/>
              </p:ext>
            </p:extLst>
          </p:nvPr>
        </p:nvGraphicFramePr>
        <p:xfrm>
          <a:off x="628650" y="1485900"/>
          <a:ext cx="10725150" cy="4819650"/>
        </p:xfrm>
        <a:graphic>
          <a:graphicData uri="http://schemas.openxmlformats.org/drawingml/2006/table">
            <a:tbl>
              <a:tblPr firstRow="1" firstCol="1" bandRow="1">
                <a:tableStyleId>{5C22544A-7EE6-4342-B048-85BDC9FD1C3A}</a:tableStyleId>
              </a:tblPr>
              <a:tblGrid>
                <a:gridCol w="8996950">
                  <a:extLst>
                    <a:ext uri="{9D8B030D-6E8A-4147-A177-3AD203B41FA5}">
                      <a16:colId xmlns:a16="http://schemas.microsoft.com/office/drawing/2014/main" val="3177881991"/>
                    </a:ext>
                  </a:extLst>
                </a:gridCol>
                <a:gridCol w="1728200">
                  <a:extLst>
                    <a:ext uri="{9D8B030D-6E8A-4147-A177-3AD203B41FA5}">
                      <a16:colId xmlns:a16="http://schemas.microsoft.com/office/drawing/2014/main" val="3475114678"/>
                    </a:ext>
                  </a:extLst>
                </a:gridCol>
              </a:tblGrid>
              <a:tr h="4819650">
                <a:tc>
                  <a:txBody>
                    <a:bodyPr/>
                    <a:lstStyle/>
                    <a:p>
                      <a:pPr algn="just">
                        <a:lnSpc>
                          <a:spcPct val="115000"/>
                        </a:lnSpc>
                        <a:spcAft>
                          <a:spcPts val="0"/>
                        </a:spcAft>
                      </a:pPr>
                      <a:r>
                        <a:rPr lang="en-US" sz="1100" dirty="0" err="1">
                          <a:effectLst/>
                        </a:rPr>
                        <a:t>S</a:t>
                      </a:r>
                      <a:r>
                        <a:rPr lang="en-US" sz="3200" dirty="0" err="1">
                          <a:effectLst/>
                        </a:rPr>
                        <a:t>Stops</a:t>
                      </a:r>
                      <a:r>
                        <a:rPr lang="en-US" sz="3200" dirty="0">
                          <a:effectLst/>
                        </a:rPr>
                        <a:t> are consonants in which the airstream is completely blocked in the oral cavity for a short period. Stop sounds are also sometimes referred to as plosives. </a:t>
                      </a:r>
                      <a:endParaRPr lang="tr-TR" sz="3200" dirty="0">
                        <a:effectLst/>
                      </a:endParaRPr>
                    </a:p>
                    <a:p>
                      <a:pPr algn="just">
                        <a:lnSpc>
                          <a:spcPct val="115000"/>
                        </a:lnSpc>
                        <a:spcAft>
                          <a:spcPts val="0"/>
                        </a:spcAft>
                      </a:pPr>
                      <a:r>
                        <a:rPr lang="en-US" sz="3200" dirty="0">
                          <a:effectLst/>
                        </a:rPr>
                        <a:t>[ʔ] is a glottal stop as in bottle, button, butter, glottal, uh-oh</a:t>
                      </a:r>
                      <a:endParaRPr lang="tr-TR"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tr-TR" sz="4800" dirty="0">
                          <a:effectLst/>
                        </a:rPr>
                        <a:t>[p] [b] [t]</a:t>
                      </a:r>
                      <a:endParaRPr lang="tr-TR" sz="4000" dirty="0">
                        <a:effectLst/>
                      </a:endParaRPr>
                    </a:p>
                    <a:p>
                      <a:pPr>
                        <a:lnSpc>
                          <a:spcPct val="115000"/>
                        </a:lnSpc>
                        <a:spcAft>
                          <a:spcPts val="0"/>
                        </a:spcAft>
                      </a:pPr>
                      <a:r>
                        <a:rPr lang="tr-TR" sz="4800" dirty="0">
                          <a:effectLst/>
                        </a:rPr>
                        <a:t>[d] [k] [g]</a:t>
                      </a:r>
                      <a:endParaRPr lang="tr-TR"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89691910"/>
                  </a:ext>
                </a:extLst>
              </a:tr>
            </a:tbl>
          </a:graphicData>
        </a:graphic>
      </p:graphicFrame>
    </p:spTree>
    <p:extLst>
      <p:ext uri="{BB962C8B-B14F-4D97-AF65-F5344CB8AC3E}">
        <p14:creationId xmlns:p14="http://schemas.microsoft.com/office/powerpoint/2010/main" val="33483724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A592D5-0F14-4E79-B670-01F37DCEC9DD}"/>
              </a:ext>
            </a:extLst>
          </p:cNvPr>
          <p:cNvSpPr>
            <a:spLocks noGrp="1"/>
          </p:cNvSpPr>
          <p:nvPr>
            <p:ph type="title"/>
          </p:nvPr>
        </p:nvSpPr>
        <p:spPr/>
        <p:txBody>
          <a:bodyPr>
            <a:normAutofit/>
          </a:bodyPr>
          <a:lstStyle/>
          <a:p>
            <a:pPr algn="ctr"/>
            <a:r>
              <a:rPr lang="en-US" sz="5400" b="1" dirty="0"/>
              <a:t>Fricatives</a:t>
            </a:r>
            <a:endParaRPr lang="tr-TR" sz="5400" dirty="0"/>
          </a:p>
        </p:txBody>
      </p:sp>
      <p:sp>
        <p:nvSpPr>
          <p:cNvPr id="3" name="Content Placeholder 2">
            <a:extLst>
              <a:ext uri="{FF2B5EF4-FFF2-40B4-BE49-F238E27FC236}">
                <a16:creationId xmlns:a16="http://schemas.microsoft.com/office/drawing/2014/main" id="{99E77C63-5D26-4EE1-B249-194BE5329B60}"/>
              </a:ext>
            </a:extLst>
          </p:cNvPr>
          <p:cNvSpPr>
            <a:spLocks noGrp="1"/>
          </p:cNvSpPr>
          <p:nvPr>
            <p:ph idx="1"/>
          </p:nvPr>
        </p:nvSpPr>
        <p:spPr/>
        <p:txBody>
          <a:bodyPr>
            <a:normAutofit/>
          </a:bodyPr>
          <a:lstStyle/>
          <a:p>
            <a:r>
              <a:rPr lang="en-US" sz="3600" dirty="0"/>
              <a:t>In the production of some consonants, the airflow is so severely obstructed that it causes friction, and the sounds are therefore called fricatives</a:t>
            </a:r>
            <a:r>
              <a:rPr lang="tr-TR" sz="3600" dirty="0"/>
              <a:t>.</a:t>
            </a:r>
          </a:p>
          <a:p>
            <a:r>
              <a:rPr lang="tr-TR" sz="3900" dirty="0"/>
              <a:t>[f] [v]  -[θ] [ð] - [s] [z] - [ʃ] [ʒ] - [x] [ɣ] - [h]</a:t>
            </a:r>
            <a:endParaRPr lang="tr-TR" dirty="0"/>
          </a:p>
        </p:txBody>
      </p:sp>
    </p:spTree>
    <p:extLst>
      <p:ext uri="{BB962C8B-B14F-4D97-AF65-F5344CB8AC3E}">
        <p14:creationId xmlns:p14="http://schemas.microsoft.com/office/powerpoint/2010/main" val="17366219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1AB38-B441-40BD-BCF3-620CB7155D85}"/>
              </a:ext>
            </a:extLst>
          </p:cNvPr>
          <p:cNvSpPr>
            <a:spLocks noGrp="1"/>
          </p:cNvSpPr>
          <p:nvPr>
            <p:ph type="title"/>
          </p:nvPr>
        </p:nvSpPr>
        <p:spPr/>
        <p:txBody>
          <a:bodyPr/>
          <a:lstStyle/>
          <a:p>
            <a:pPr algn="ctr"/>
            <a:r>
              <a:rPr lang="en-US" b="1" dirty="0"/>
              <a:t>Affricates</a:t>
            </a:r>
            <a:endParaRPr lang="tr-TR" dirty="0"/>
          </a:p>
        </p:txBody>
      </p:sp>
      <p:graphicFrame>
        <p:nvGraphicFramePr>
          <p:cNvPr id="4" name="Content Placeholder 3">
            <a:extLst>
              <a:ext uri="{FF2B5EF4-FFF2-40B4-BE49-F238E27FC236}">
                <a16:creationId xmlns:a16="http://schemas.microsoft.com/office/drawing/2014/main" id="{9F02EE0E-A965-40E3-9463-7BE6EC2583BA}"/>
              </a:ext>
            </a:extLst>
          </p:cNvPr>
          <p:cNvGraphicFramePr>
            <a:graphicFrameLocks noGrp="1"/>
          </p:cNvGraphicFramePr>
          <p:nvPr>
            <p:ph idx="1"/>
            <p:extLst>
              <p:ext uri="{D42A27DB-BD31-4B8C-83A1-F6EECF244321}">
                <p14:modId xmlns:p14="http://schemas.microsoft.com/office/powerpoint/2010/main" val="1025897988"/>
              </p:ext>
            </p:extLst>
          </p:nvPr>
        </p:nvGraphicFramePr>
        <p:xfrm>
          <a:off x="171450" y="1690689"/>
          <a:ext cx="11639550" cy="4802186"/>
        </p:xfrm>
        <a:graphic>
          <a:graphicData uri="http://schemas.openxmlformats.org/drawingml/2006/table">
            <a:tbl>
              <a:tblPr firstRow="1" firstCol="1" bandRow="1">
                <a:tableStyleId>{5C22544A-7EE6-4342-B048-85BDC9FD1C3A}</a:tableStyleId>
              </a:tblPr>
              <a:tblGrid>
                <a:gridCol w="9764009">
                  <a:extLst>
                    <a:ext uri="{9D8B030D-6E8A-4147-A177-3AD203B41FA5}">
                      <a16:colId xmlns:a16="http://schemas.microsoft.com/office/drawing/2014/main" val="2075706330"/>
                    </a:ext>
                  </a:extLst>
                </a:gridCol>
                <a:gridCol w="1875541">
                  <a:extLst>
                    <a:ext uri="{9D8B030D-6E8A-4147-A177-3AD203B41FA5}">
                      <a16:colId xmlns:a16="http://schemas.microsoft.com/office/drawing/2014/main" val="698379836"/>
                    </a:ext>
                  </a:extLst>
                </a:gridCol>
              </a:tblGrid>
              <a:tr h="4802186">
                <a:tc>
                  <a:txBody>
                    <a:bodyPr/>
                    <a:lstStyle/>
                    <a:p>
                      <a:pPr algn="just">
                        <a:lnSpc>
                          <a:spcPct val="115000"/>
                        </a:lnSpc>
                        <a:spcAft>
                          <a:spcPts val="0"/>
                        </a:spcAft>
                      </a:pPr>
                      <a:r>
                        <a:rPr lang="en-US" sz="4000" dirty="0">
                          <a:effectLst/>
                        </a:rPr>
                        <a:t>Affricates These sounds are produced by a stop closure followed immediately by a gradual release of the closure that produces an effect characteristic of a fricative.</a:t>
                      </a:r>
                      <a:endParaRPr lang="tr-TR"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tr-TR" sz="3600" dirty="0">
                          <a:effectLst/>
                        </a:rPr>
                        <a:t>[ʤ] [ʧ]</a:t>
                      </a:r>
                      <a:endParaRPr lang="tr-TR"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78218531"/>
                  </a:ext>
                </a:extLst>
              </a:tr>
            </a:tbl>
          </a:graphicData>
        </a:graphic>
      </p:graphicFrame>
    </p:spTree>
    <p:extLst>
      <p:ext uri="{BB962C8B-B14F-4D97-AF65-F5344CB8AC3E}">
        <p14:creationId xmlns:p14="http://schemas.microsoft.com/office/powerpoint/2010/main" val="34739839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F870A6-F037-42D0-B90D-C7EAB3554048}"/>
              </a:ext>
            </a:extLst>
          </p:cNvPr>
          <p:cNvSpPr>
            <a:spLocks noGrp="1"/>
          </p:cNvSpPr>
          <p:nvPr>
            <p:ph type="title"/>
          </p:nvPr>
        </p:nvSpPr>
        <p:spPr/>
        <p:txBody>
          <a:bodyPr/>
          <a:lstStyle/>
          <a:p>
            <a:pPr algn="ctr"/>
            <a:r>
              <a:rPr lang="en-US" b="1" dirty="0"/>
              <a:t>Nasals</a:t>
            </a:r>
            <a:endParaRPr lang="tr-TR" dirty="0"/>
          </a:p>
        </p:txBody>
      </p:sp>
      <p:sp>
        <p:nvSpPr>
          <p:cNvPr id="3" name="Content Placeholder 2">
            <a:extLst>
              <a:ext uri="{FF2B5EF4-FFF2-40B4-BE49-F238E27FC236}">
                <a16:creationId xmlns:a16="http://schemas.microsoft.com/office/drawing/2014/main" id="{E3246E4A-09B9-4715-8B89-E4452140F0FC}"/>
              </a:ext>
            </a:extLst>
          </p:cNvPr>
          <p:cNvSpPr>
            <a:spLocks noGrp="1"/>
          </p:cNvSpPr>
          <p:nvPr>
            <p:ph idx="1"/>
          </p:nvPr>
        </p:nvSpPr>
        <p:spPr/>
        <p:txBody>
          <a:bodyPr/>
          <a:lstStyle/>
          <a:p>
            <a:r>
              <a:rPr lang="en-US" sz="3600" dirty="0"/>
              <a:t>Sounds produced with the velum up, blocking the air from escaping through the nose, are </a:t>
            </a:r>
            <a:r>
              <a:rPr lang="en-US" sz="3600" b="1" dirty="0"/>
              <a:t>oral sounds</a:t>
            </a:r>
            <a:r>
              <a:rPr lang="en-US" sz="3600" dirty="0"/>
              <a:t>, because the air can escape only through the oral cavity</a:t>
            </a:r>
            <a:r>
              <a:rPr lang="tr-TR" sz="3600" dirty="0"/>
              <a:t>.</a:t>
            </a:r>
          </a:p>
          <a:p>
            <a:r>
              <a:rPr lang="tr-TR" dirty="0"/>
              <a:t>[m] - [n]  - [ŋ]</a:t>
            </a:r>
          </a:p>
        </p:txBody>
      </p:sp>
    </p:spTree>
    <p:extLst>
      <p:ext uri="{BB962C8B-B14F-4D97-AF65-F5344CB8AC3E}">
        <p14:creationId xmlns:p14="http://schemas.microsoft.com/office/powerpoint/2010/main" val="41900756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BC893-F5D0-4A45-B0DD-FFAE1880C26A}"/>
              </a:ext>
            </a:extLst>
          </p:cNvPr>
          <p:cNvSpPr>
            <a:spLocks noGrp="1"/>
          </p:cNvSpPr>
          <p:nvPr>
            <p:ph type="title"/>
          </p:nvPr>
        </p:nvSpPr>
        <p:spPr/>
        <p:txBody>
          <a:bodyPr>
            <a:normAutofit/>
          </a:bodyPr>
          <a:lstStyle/>
          <a:p>
            <a:pPr algn="ctr"/>
            <a:r>
              <a:rPr lang="tr-TR" sz="4800" b="1" dirty="0">
                <a:solidFill>
                  <a:srgbClr val="FF0000"/>
                </a:solidFill>
              </a:rPr>
              <a:t>Phonetics And Phonology</a:t>
            </a:r>
          </a:p>
        </p:txBody>
      </p:sp>
      <p:sp>
        <p:nvSpPr>
          <p:cNvPr id="3" name="Content Placeholder 2">
            <a:extLst>
              <a:ext uri="{FF2B5EF4-FFF2-40B4-BE49-F238E27FC236}">
                <a16:creationId xmlns:a16="http://schemas.microsoft.com/office/drawing/2014/main" id="{CA0E78FE-4200-4C7B-9DB0-D13F4CBAF690}"/>
              </a:ext>
            </a:extLst>
          </p:cNvPr>
          <p:cNvSpPr>
            <a:spLocks noGrp="1"/>
          </p:cNvSpPr>
          <p:nvPr>
            <p:ph idx="1"/>
          </p:nvPr>
        </p:nvSpPr>
        <p:spPr/>
        <p:txBody>
          <a:bodyPr>
            <a:normAutofit/>
          </a:bodyPr>
          <a:lstStyle/>
          <a:p>
            <a:r>
              <a:rPr lang="en-GB" b="1" dirty="0"/>
              <a:t>Phonology </a:t>
            </a:r>
            <a:r>
              <a:rPr lang="en-GB" dirty="0"/>
              <a:t>is the sound system of a language; the component of a grammar that includes the inventory of sounds (phonetic and phonemic units) and rules for their combination and pronunciation; the study of the sound systems of all languages. </a:t>
            </a:r>
            <a:endParaRPr lang="tr-TR" dirty="0"/>
          </a:p>
          <a:p>
            <a:endParaRPr lang="tr-TR" dirty="0"/>
          </a:p>
          <a:p>
            <a:r>
              <a:rPr lang="tr-TR" b="1" dirty="0"/>
              <a:t>Phonetics</a:t>
            </a:r>
            <a:r>
              <a:rPr lang="tr-TR" dirty="0"/>
              <a:t> can be defined as physical properties of the sound, process at the level of performance</a:t>
            </a:r>
          </a:p>
        </p:txBody>
      </p:sp>
    </p:spTree>
    <p:extLst>
      <p:ext uri="{BB962C8B-B14F-4D97-AF65-F5344CB8AC3E}">
        <p14:creationId xmlns:p14="http://schemas.microsoft.com/office/powerpoint/2010/main" val="30634598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02D06E-8FC9-4DF3-8BCC-F2F19DD61560}"/>
              </a:ext>
            </a:extLst>
          </p:cNvPr>
          <p:cNvSpPr>
            <a:spLocks noGrp="1"/>
          </p:cNvSpPr>
          <p:nvPr>
            <p:ph type="title"/>
          </p:nvPr>
        </p:nvSpPr>
        <p:spPr/>
        <p:txBody>
          <a:bodyPr>
            <a:normAutofit/>
          </a:bodyPr>
          <a:lstStyle/>
          <a:p>
            <a:pPr algn="ctr"/>
            <a:r>
              <a:rPr lang="en-US" sz="4800" b="1" dirty="0"/>
              <a:t>Liquids</a:t>
            </a:r>
            <a:endParaRPr lang="tr-TR" sz="4800" dirty="0"/>
          </a:p>
        </p:txBody>
      </p:sp>
      <p:graphicFrame>
        <p:nvGraphicFramePr>
          <p:cNvPr id="4" name="Content Placeholder 3">
            <a:extLst>
              <a:ext uri="{FF2B5EF4-FFF2-40B4-BE49-F238E27FC236}">
                <a16:creationId xmlns:a16="http://schemas.microsoft.com/office/drawing/2014/main" id="{CA1FCF6F-AE1C-4382-8F98-385B3CB725FF}"/>
              </a:ext>
            </a:extLst>
          </p:cNvPr>
          <p:cNvGraphicFramePr>
            <a:graphicFrameLocks noGrp="1"/>
          </p:cNvGraphicFramePr>
          <p:nvPr>
            <p:ph idx="1"/>
            <p:extLst>
              <p:ext uri="{D42A27DB-BD31-4B8C-83A1-F6EECF244321}">
                <p14:modId xmlns:p14="http://schemas.microsoft.com/office/powerpoint/2010/main" val="2138901290"/>
              </p:ext>
            </p:extLst>
          </p:nvPr>
        </p:nvGraphicFramePr>
        <p:xfrm>
          <a:off x="142875" y="1724027"/>
          <a:ext cx="11906250" cy="5033961"/>
        </p:xfrm>
        <a:graphic>
          <a:graphicData uri="http://schemas.openxmlformats.org/drawingml/2006/table">
            <a:tbl>
              <a:tblPr firstRow="1" firstCol="1" bandRow="1">
                <a:tableStyleId>{5C22544A-7EE6-4342-B048-85BDC9FD1C3A}</a:tableStyleId>
              </a:tblPr>
              <a:tblGrid>
                <a:gridCol w="9987734">
                  <a:extLst>
                    <a:ext uri="{9D8B030D-6E8A-4147-A177-3AD203B41FA5}">
                      <a16:colId xmlns:a16="http://schemas.microsoft.com/office/drawing/2014/main" val="3587334126"/>
                    </a:ext>
                  </a:extLst>
                </a:gridCol>
                <a:gridCol w="1918516">
                  <a:extLst>
                    <a:ext uri="{9D8B030D-6E8A-4147-A177-3AD203B41FA5}">
                      <a16:colId xmlns:a16="http://schemas.microsoft.com/office/drawing/2014/main" val="96302937"/>
                    </a:ext>
                  </a:extLst>
                </a:gridCol>
              </a:tblGrid>
              <a:tr h="5033961">
                <a:tc>
                  <a:txBody>
                    <a:bodyPr/>
                    <a:lstStyle/>
                    <a:p>
                      <a:pPr algn="just">
                        <a:lnSpc>
                          <a:spcPct val="115000"/>
                        </a:lnSpc>
                        <a:spcAft>
                          <a:spcPts val="0"/>
                        </a:spcAft>
                      </a:pPr>
                      <a:r>
                        <a:rPr lang="en-US" sz="3600" dirty="0">
                          <a:effectLst/>
                        </a:rPr>
                        <a:t>Liquids: In the production of the sounds [l] and [r], there is some obstruction of the airstream in the mouth, but not enough to cause any real constriction or friction. These sounds are liquids. They are articulated differently, but are grouped as a class because they are acoustically similar.</a:t>
                      </a:r>
                      <a:endParaRPr lang="tr-TR" sz="3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tr-TR" sz="4800" dirty="0">
                          <a:effectLst/>
                        </a:rPr>
                        <a:t>[l] [r]</a:t>
                      </a:r>
                    </a:p>
                    <a:p>
                      <a:pPr>
                        <a:lnSpc>
                          <a:spcPct val="115000"/>
                        </a:lnSpc>
                        <a:spcAft>
                          <a:spcPts val="0"/>
                        </a:spcAft>
                      </a:pPr>
                      <a:r>
                        <a:rPr lang="tr-TR" sz="1100" dirty="0">
                          <a:effectLst/>
                        </a:rPr>
                        <a:t> </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00840827"/>
                  </a:ext>
                </a:extLst>
              </a:tr>
            </a:tbl>
          </a:graphicData>
        </a:graphic>
      </p:graphicFrame>
    </p:spTree>
    <p:extLst>
      <p:ext uri="{BB962C8B-B14F-4D97-AF65-F5344CB8AC3E}">
        <p14:creationId xmlns:p14="http://schemas.microsoft.com/office/powerpoint/2010/main" val="17909735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C5068-08B5-442E-BBE8-C5BA69FADEB5}"/>
              </a:ext>
            </a:extLst>
          </p:cNvPr>
          <p:cNvSpPr>
            <a:spLocks noGrp="1"/>
          </p:cNvSpPr>
          <p:nvPr>
            <p:ph type="title"/>
          </p:nvPr>
        </p:nvSpPr>
        <p:spPr/>
        <p:txBody>
          <a:bodyPr/>
          <a:lstStyle/>
          <a:p>
            <a:pPr algn="ctr"/>
            <a:r>
              <a:rPr lang="en-US" b="1" dirty="0"/>
              <a:t>Glides</a:t>
            </a:r>
            <a:r>
              <a:rPr lang="en-US" dirty="0"/>
              <a:t> </a:t>
            </a:r>
            <a:endParaRPr lang="tr-TR" dirty="0"/>
          </a:p>
        </p:txBody>
      </p:sp>
      <p:sp>
        <p:nvSpPr>
          <p:cNvPr id="3" name="Content Placeholder 2">
            <a:extLst>
              <a:ext uri="{FF2B5EF4-FFF2-40B4-BE49-F238E27FC236}">
                <a16:creationId xmlns:a16="http://schemas.microsoft.com/office/drawing/2014/main" id="{24403170-5453-46F2-9670-37D9DD3A7B3A}"/>
              </a:ext>
            </a:extLst>
          </p:cNvPr>
          <p:cNvSpPr>
            <a:spLocks noGrp="1"/>
          </p:cNvSpPr>
          <p:nvPr>
            <p:ph idx="1"/>
          </p:nvPr>
        </p:nvSpPr>
        <p:spPr/>
        <p:txBody>
          <a:bodyPr/>
          <a:lstStyle/>
          <a:p>
            <a:r>
              <a:rPr lang="en-US" sz="3600" dirty="0"/>
              <a:t>The sounds [j] and [w], the initial sounds of you [</a:t>
            </a:r>
            <a:r>
              <a:rPr lang="en-US" sz="3600" dirty="0" err="1"/>
              <a:t>ju</a:t>
            </a:r>
            <a:r>
              <a:rPr lang="en-US" sz="3600" dirty="0"/>
              <a:t>] and we [</a:t>
            </a:r>
            <a:r>
              <a:rPr lang="en-US" sz="3600" dirty="0" err="1"/>
              <a:t>wi</a:t>
            </a:r>
            <a:r>
              <a:rPr lang="en-US" sz="3600" dirty="0"/>
              <a:t>] are produced with little obstruction of the airstream. They are always followed directly by a vowel and do not occur at the end of words</a:t>
            </a:r>
            <a:r>
              <a:rPr lang="tr-TR" sz="3600" dirty="0"/>
              <a:t>.</a:t>
            </a:r>
          </a:p>
          <a:p>
            <a:r>
              <a:rPr lang="tr-TR" dirty="0"/>
              <a:t>[w] - [j] -  [ʍ]</a:t>
            </a:r>
          </a:p>
        </p:txBody>
      </p:sp>
    </p:spTree>
    <p:extLst>
      <p:ext uri="{BB962C8B-B14F-4D97-AF65-F5344CB8AC3E}">
        <p14:creationId xmlns:p14="http://schemas.microsoft.com/office/powerpoint/2010/main" val="14799298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BE6C6-D220-4AC7-8750-CD57A9A6643D}"/>
              </a:ext>
            </a:extLst>
          </p:cNvPr>
          <p:cNvSpPr>
            <a:spLocks noGrp="1"/>
          </p:cNvSpPr>
          <p:nvPr>
            <p:ph type="title"/>
          </p:nvPr>
        </p:nvSpPr>
        <p:spPr/>
        <p:txBody>
          <a:bodyPr/>
          <a:lstStyle/>
          <a:p>
            <a:pPr algn="ctr"/>
            <a:r>
              <a:rPr lang="en-US" b="1" dirty="0"/>
              <a:t>Approximants</a:t>
            </a:r>
            <a:endParaRPr lang="tr-TR" dirty="0"/>
          </a:p>
        </p:txBody>
      </p:sp>
      <p:graphicFrame>
        <p:nvGraphicFramePr>
          <p:cNvPr id="4" name="Content Placeholder 3">
            <a:extLst>
              <a:ext uri="{FF2B5EF4-FFF2-40B4-BE49-F238E27FC236}">
                <a16:creationId xmlns:a16="http://schemas.microsoft.com/office/drawing/2014/main" id="{DCBAF0AD-77DF-49FC-9D48-1EB224808B76}"/>
              </a:ext>
            </a:extLst>
          </p:cNvPr>
          <p:cNvGraphicFramePr>
            <a:graphicFrameLocks noGrp="1"/>
          </p:cNvGraphicFramePr>
          <p:nvPr>
            <p:ph idx="1"/>
            <p:extLst>
              <p:ext uri="{D42A27DB-BD31-4B8C-83A1-F6EECF244321}">
                <p14:modId xmlns:p14="http://schemas.microsoft.com/office/powerpoint/2010/main" val="649770522"/>
              </p:ext>
            </p:extLst>
          </p:nvPr>
        </p:nvGraphicFramePr>
        <p:xfrm>
          <a:off x="0" y="1485900"/>
          <a:ext cx="12191999" cy="5238749"/>
        </p:xfrm>
        <a:graphic>
          <a:graphicData uri="http://schemas.openxmlformats.org/drawingml/2006/table">
            <a:tbl>
              <a:tblPr firstRow="1" firstCol="1" bandRow="1">
                <a:tableStyleId>{5C22544A-7EE6-4342-B048-85BDC9FD1C3A}</a:tableStyleId>
              </a:tblPr>
              <a:tblGrid>
                <a:gridCol w="10227438">
                  <a:extLst>
                    <a:ext uri="{9D8B030D-6E8A-4147-A177-3AD203B41FA5}">
                      <a16:colId xmlns:a16="http://schemas.microsoft.com/office/drawing/2014/main" val="1029734229"/>
                    </a:ext>
                  </a:extLst>
                </a:gridCol>
                <a:gridCol w="1964561">
                  <a:extLst>
                    <a:ext uri="{9D8B030D-6E8A-4147-A177-3AD203B41FA5}">
                      <a16:colId xmlns:a16="http://schemas.microsoft.com/office/drawing/2014/main" val="1579050070"/>
                    </a:ext>
                  </a:extLst>
                </a:gridCol>
              </a:tblGrid>
              <a:tr h="5238749">
                <a:tc>
                  <a:txBody>
                    <a:bodyPr/>
                    <a:lstStyle/>
                    <a:p>
                      <a:pPr algn="just">
                        <a:lnSpc>
                          <a:spcPct val="115000"/>
                        </a:lnSpc>
                        <a:spcAft>
                          <a:spcPts val="0"/>
                        </a:spcAft>
                      </a:pPr>
                      <a:r>
                        <a:rPr lang="en-US" sz="3600" dirty="0">
                          <a:effectLst/>
                        </a:rPr>
                        <a:t>Approximants: In some books the sounds [w], [j], [r], and [l] are alternatively called approximants because the articulators approximate a frictional closeness, but no actual friction occurs. The first three are central approximants, whereas [l] is a lateral approximant.</a:t>
                      </a:r>
                      <a:endParaRPr lang="tr-TR" sz="3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tr-TR" sz="1400" dirty="0">
                          <a:effectLst/>
                        </a:rPr>
                        <a:t>[</a:t>
                      </a:r>
                      <a:r>
                        <a:rPr lang="tr-TR" sz="5400" dirty="0">
                          <a:effectLst/>
                        </a:rPr>
                        <a:t>w] [j] [r] [l]</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0688595"/>
                  </a:ext>
                </a:extLst>
              </a:tr>
            </a:tbl>
          </a:graphicData>
        </a:graphic>
      </p:graphicFrame>
    </p:spTree>
    <p:extLst>
      <p:ext uri="{BB962C8B-B14F-4D97-AF65-F5344CB8AC3E}">
        <p14:creationId xmlns:p14="http://schemas.microsoft.com/office/powerpoint/2010/main" val="22198542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370934-A36A-4389-A19B-5E1E349FC3D1}"/>
              </a:ext>
            </a:extLst>
          </p:cNvPr>
          <p:cNvSpPr>
            <a:spLocks noGrp="1"/>
          </p:cNvSpPr>
          <p:nvPr>
            <p:ph type="title"/>
          </p:nvPr>
        </p:nvSpPr>
        <p:spPr/>
        <p:txBody>
          <a:bodyPr/>
          <a:lstStyle/>
          <a:p>
            <a:pPr algn="ctr"/>
            <a:r>
              <a:rPr lang="en-US" b="1" dirty="0"/>
              <a:t>Flaps and Trills</a:t>
            </a:r>
            <a:endParaRPr lang="tr-TR" dirty="0"/>
          </a:p>
        </p:txBody>
      </p:sp>
      <p:sp>
        <p:nvSpPr>
          <p:cNvPr id="3" name="Content Placeholder 2">
            <a:extLst>
              <a:ext uri="{FF2B5EF4-FFF2-40B4-BE49-F238E27FC236}">
                <a16:creationId xmlns:a16="http://schemas.microsoft.com/office/drawing/2014/main" id="{38ED4E52-4775-4A3C-9A77-744C7C01DE25}"/>
              </a:ext>
            </a:extLst>
          </p:cNvPr>
          <p:cNvSpPr>
            <a:spLocks noGrp="1"/>
          </p:cNvSpPr>
          <p:nvPr>
            <p:ph idx="1"/>
          </p:nvPr>
        </p:nvSpPr>
        <p:spPr/>
        <p:txBody>
          <a:bodyPr>
            <a:normAutofit/>
          </a:bodyPr>
          <a:lstStyle/>
          <a:p>
            <a:pPr algn="just"/>
            <a:r>
              <a:rPr lang="en-US" sz="3600" b="1" dirty="0"/>
              <a:t>Flaps and Trills</a:t>
            </a:r>
            <a:r>
              <a:rPr lang="tr-TR" sz="3600" b="1" dirty="0"/>
              <a:t>: </a:t>
            </a:r>
            <a:r>
              <a:rPr lang="en-US" sz="3600" dirty="0"/>
              <a:t>The “r”-sound of many languages may be different from the English [r]. A trilled “r” is produced by rapid vibrations of an articulator</a:t>
            </a:r>
            <a:r>
              <a:rPr lang="tr-TR" sz="3600" dirty="0"/>
              <a:t>.</a:t>
            </a:r>
          </a:p>
          <a:p>
            <a:pPr algn="just"/>
            <a:r>
              <a:rPr lang="en-US" sz="4000" dirty="0"/>
              <a:t>[r]</a:t>
            </a:r>
            <a:r>
              <a:rPr lang="tr-TR" sz="4000" dirty="0"/>
              <a:t> -</a:t>
            </a:r>
            <a:r>
              <a:rPr lang="en-US" sz="4000" dirty="0"/>
              <a:t> [ʀ] </a:t>
            </a:r>
            <a:r>
              <a:rPr lang="tr-TR" sz="4000" dirty="0"/>
              <a:t>- </a:t>
            </a:r>
            <a:r>
              <a:rPr lang="en-US" sz="4000" dirty="0"/>
              <a:t>[ɾ]</a:t>
            </a:r>
            <a:endParaRPr lang="tr-TR" sz="4800" dirty="0"/>
          </a:p>
        </p:txBody>
      </p:sp>
    </p:spTree>
    <p:extLst>
      <p:ext uri="{BB962C8B-B14F-4D97-AF65-F5344CB8AC3E}">
        <p14:creationId xmlns:p14="http://schemas.microsoft.com/office/powerpoint/2010/main" val="36214722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C0947-76F1-404A-A836-29F8D3324D90}"/>
              </a:ext>
            </a:extLst>
          </p:cNvPr>
          <p:cNvSpPr>
            <a:spLocks noGrp="1"/>
          </p:cNvSpPr>
          <p:nvPr>
            <p:ph type="title"/>
          </p:nvPr>
        </p:nvSpPr>
        <p:spPr/>
        <p:txBody>
          <a:bodyPr/>
          <a:lstStyle/>
          <a:p>
            <a:pPr algn="ctr"/>
            <a:r>
              <a:rPr lang="tr-TR" b="1" dirty="0"/>
              <a:t>VOWELS</a:t>
            </a:r>
            <a:br>
              <a:rPr lang="tr-TR" dirty="0"/>
            </a:br>
            <a:endParaRPr lang="tr-TR" dirty="0"/>
          </a:p>
        </p:txBody>
      </p:sp>
      <p:sp>
        <p:nvSpPr>
          <p:cNvPr id="3" name="Content Placeholder 2">
            <a:extLst>
              <a:ext uri="{FF2B5EF4-FFF2-40B4-BE49-F238E27FC236}">
                <a16:creationId xmlns:a16="http://schemas.microsoft.com/office/drawing/2014/main" id="{5E6A72F5-C0B9-4D69-ABC0-0B3245BDE151}"/>
              </a:ext>
            </a:extLst>
          </p:cNvPr>
          <p:cNvSpPr>
            <a:spLocks noGrp="1"/>
          </p:cNvSpPr>
          <p:nvPr>
            <p:ph idx="1"/>
          </p:nvPr>
        </p:nvSpPr>
        <p:spPr>
          <a:xfrm>
            <a:off x="838200" y="1690688"/>
            <a:ext cx="10515600" cy="5033961"/>
          </a:xfrm>
        </p:spPr>
        <p:txBody>
          <a:bodyPr>
            <a:normAutofit/>
          </a:bodyPr>
          <a:lstStyle/>
          <a:p>
            <a:pPr algn="just"/>
            <a:r>
              <a:rPr lang="en-US" sz="3600" dirty="0"/>
              <a:t>Vowels are produced with little restriction of the airflow from the lungs out the mouth and/or the nose. The quality of a vowel depends on the shape of the vocal tract as the air passes through. We classify vowels according to three questions:</a:t>
            </a:r>
            <a:endParaRPr lang="tr-TR" sz="3600" dirty="0"/>
          </a:p>
          <a:p>
            <a:pPr algn="just"/>
            <a:r>
              <a:rPr lang="en-US" sz="3600" dirty="0"/>
              <a:t>1. How high or low in the mouth is the tongue?</a:t>
            </a:r>
            <a:endParaRPr lang="tr-TR" sz="3600" dirty="0"/>
          </a:p>
          <a:p>
            <a:pPr algn="just"/>
            <a:r>
              <a:rPr lang="en-US" sz="3600" dirty="0"/>
              <a:t>2. How forward or backward in the mouth is the tongue?</a:t>
            </a:r>
            <a:endParaRPr lang="tr-TR" sz="3600" dirty="0"/>
          </a:p>
          <a:p>
            <a:pPr algn="just"/>
            <a:r>
              <a:rPr lang="en-US" sz="3600" dirty="0"/>
              <a:t>3. Are the lips rounded (pursed) or spread?</a:t>
            </a:r>
            <a:endParaRPr lang="tr-TR" sz="3600" dirty="0"/>
          </a:p>
          <a:p>
            <a:endParaRPr lang="tr-TR" dirty="0"/>
          </a:p>
        </p:txBody>
      </p:sp>
    </p:spTree>
    <p:extLst>
      <p:ext uri="{BB962C8B-B14F-4D97-AF65-F5344CB8AC3E}">
        <p14:creationId xmlns:p14="http://schemas.microsoft.com/office/powerpoint/2010/main" val="38361326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FECF5E49-CF04-4FC8-B8F3-150D1A74D9FB}"/>
              </a:ext>
            </a:extLst>
          </p:cNvPr>
          <p:cNvGraphicFramePr>
            <a:graphicFrameLocks noGrp="1"/>
          </p:cNvGraphicFramePr>
          <p:nvPr>
            <p:ph idx="1"/>
            <p:extLst>
              <p:ext uri="{D42A27DB-BD31-4B8C-83A1-F6EECF244321}">
                <p14:modId xmlns:p14="http://schemas.microsoft.com/office/powerpoint/2010/main" val="2432461404"/>
              </p:ext>
            </p:extLst>
          </p:nvPr>
        </p:nvGraphicFramePr>
        <p:xfrm>
          <a:off x="285750" y="133350"/>
          <a:ext cx="11906249" cy="6724651"/>
        </p:xfrm>
        <a:graphic>
          <a:graphicData uri="http://schemas.openxmlformats.org/drawingml/2006/table">
            <a:tbl>
              <a:tblPr firstRow="1" firstCol="1" bandRow="1">
                <a:tableStyleId>{5C22544A-7EE6-4342-B048-85BDC9FD1C3A}</a:tableStyleId>
              </a:tblPr>
              <a:tblGrid>
                <a:gridCol w="2480754">
                  <a:extLst>
                    <a:ext uri="{9D8B030D-6E8A-4147-A177-3AD203B41FA5}">
                      <a16:colId xmlns:a16="http://schemas.microsoft.com/office/drawing/2014/main" val="3539058258"/>
                    </a:ext>
                  </a:extLst>
                </a:gridCol>
                <a:gridCol w="3355709">
                  <a:extLst>
                    <a:ext uri="{9D8B030D-6E8A-4147-A177-3AD203B41FA5}">
                      <a16:colId xmlns:a16="http://schemas.microsoft.com/office/drawing/2014/main" val="19659182"/>
                    </a:ext>
                  </a:extLst>
                </a:gridCol>
                <a:gridCol w="2907939">
                  <a:extLst>
                    <a:ext uri="{9D8B030D-6E8A-4147-A177-3AD203B41FA5}">
                      <a16:colId xmlns:a16="http://schemas.microsoft.com/office/drawing/2014/main" val="3475709772"/>
                    </a:ext>
                  </a:extLst>
                </a:gridCol>
                <a:gridCol w="3161847">
                  <a:extLst>
                    <a:ext uri="{9D8B030D-6E8A-4147-A177-3AD203B41FA5}">
                      <a16:colId xmlns:a16="http://schemas.microsoft.com/office/drawing/2014/main" val="2871481445"/>
                    </a:ext>
                  </a:extLst>
                </a:gridCol>
              </a:tblGrid>
              <a:tr h="886113">
                <a:tc>
                  <a:txBody>
                    <a:bodyPr/>
                    <a:lstStyle/>
                    <a:p>
                      <a:pPr algn="ctr">
                        <a:lnSpc>
                          <a:spcPct val="115000"/>
                        </a:lnSpc>
                        <a:spcAft>
                          <a:spcPts val="0"/>
                        </a:spcAft>
                      </a:pPr>
                      <a:r>
                        <a:rPr lang="en-US" sz="3600">
                          <a:effectLst/>
                        </a:rPr>
                        <a:t> </a:t>
                      </a:r>
                      <a:endParaRPr lang="tr-TR" sz="3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4400">
                          <a:effectLst/>
                        </a:rPr>
                        <a:t>Front</a:t>
                      </a:r>
                      <a:endParaRPr lang="tr-TR" sz="3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4400">
                          <a:effectLst/>
                        </a:rPr>
                        <a:t>Central</a:t>
                      </a:r>
                      <a:endParaRPr lang="tr-TR" sz="3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4400">
                          <a:effectLst/>
                        </a:rPr>
                        <a:t>Back</a:t>
                      </a:r>
                      <a:endParaRPr lang="tr-TR" sz="3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856954159"/>
                  </a:ext>
                </a:extLst>
              </a:tr>
              <a:tr h="2349644">
                <a:tc>
                  <a:txBody>
                    <a:bodyPr/>
                    <a:lstStyle/>
                    <a:p>
                      <a:pPr algn="ctr">
                        <a:lnSpc>
                          <a:spcPct val="115000"/>
                        </a:lnSpc>
                        <a:spcAft>
                          <a:spcPts val="0"/>
                        </a:spcAft>
                      </a:pPr>
                      <a:r>
                        <a:rPr lang="en-US" sz="4800">
                          <a:effectLst/>
                        </a:rPr>
                        <a:t>High</a:t>
                      </a:r>
                      <a:endParaRPr lang="tr-TR" sz="3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tr-TR" sz="5400">
                          <a:effectLst/>
                        </a:rPr>
                        <a:t>i</a:t>
                      </a:r>
                      <a:endParaRPr lang="tr-TR" sz="3600">
                        <a:effectLst/>
                      </a:endParaRPr>
                    </a:p>
                    <a:p>
                      <a:pPr algn="ctr">
                        <a:lnSpc>
                          <a:spcPct val="115000"/>
                        </a:lnSpc>
                        <a:spcAft>
                          <a:spcPts val="0"/>
                        </a:spcAft>
                      </a:pPr>
                      <a:r>
                        <a:rPr lang="tr-TR" sz="5400">
                          <a:effectLst/>
                        </a:rPr>
                        <a:t>ɪ</a:t>
                      </a:r>
                      <a:endParaRPr lang="tr-TR" sz="3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3600">
                          <a:effectLst/>
                        </a:rPr>
                        <a:t> </a:t>
                      </a:r>
                      <a:endParaRPr lang="tr-TR" sz="3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tr-TR" sz="5400" dirty="0">
                          <a:effectLst/>
                        </a:rPr>
                        <a:t>u</a:t>
                      </a:r>
                      <a:endParaRPr lang="tr-TR" sz="3600" dirty="0">
                        <a:effectLst/>
                      </a:endParaRPr>
                    </a:p>
                    <a:p>
                      <a:pPr algn="ctr">
                        <a:lnSpc>
                          <a:spcPct val="115000"/>
                        </a:lnSpc>
                        <a:spcAft>
                          <a:spcPts val="0"/>
                        </a:spcAft>
                      </a:pPr>
                      <a:r>
                        <a:rPr lang="tr-TR" sz="5400" dirty="0">
                          <a:effectLst/>
                        </a:rPr>
                        <a:t>ʊ</a:t>
                      </a:r>
                      <a:endParaRPr lang="tr-TR" sz="3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509295869"/>
                  </a:ext>
                </a:extLst>
              </a:tr>
              <a:tr h="2349644">
                <a:tc>
                  <a:txBody>
                    <a:bodyPr/>
                    <a:lstStyle/>
                    <a:p>
                      <a:pPr algn="ctr">
                        <a:lnSpc>
                          <a:spcPct val="115000"/>
                        </a:lnSpc>
                        <a:spcAft>
                          <a:spcPts val="0"/>
                        </a:spcAft>
                      </a:pPr>
                      <a:r>
                        <a:rPr lang="en-US" sz="4800">
                          <a:effectLst/>
                        </a:rPr>
                        <a:t>Mid</a:t>
                      </a:r>
                      <a:endParaRPr lang="tr-TR" sz="3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tr-TR" sz="5400">
                          <a:effectLst/>
                        </a:rPr>
                        <a:t>e</a:t>
                      </a:r>
                      <a:endParaRPr lang="tr-TR" sz="3600">
                        <a:effectLst/>
                      </a:endParaRPr>
                    </a:p>
                    <a:p>
                      <a:pPr algn="ctr">
                        <a:lnSpc>
                          <a:spcPct val="115000"/>
                        </a:lnSpc>
                        <a:spcAft>
                          <a:spcPts val="0"/>
                        </a:spcAft>
                      </a:pPr>
                      <a:r>
                        <a:rPr lang="tr-TR" sz="5400">
                          <a:effectLst/>
                        </a:rPr>
                        <a:t>ɛ</a:t>
                      </a:r>
                      <a:endParaRPr lang="tr-TR" sz="3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tr-TR" sz="5400">
                          <a:effectLst/>
                        </a:rPr>
                        <a:t>ə</a:t>
                      </a:r>
                      <a:endParaRPr lang="tr-TR" sz="3600">
                        <a:effectLst/>
                      </a:endParaRPr>
                    </a:p>
                    <a:p>
                      <a:pPr algn="ctr">
                        <a:lnSpc>
                          <a:spcPct val="115000"/>
                        </a:lnSpc>
                        <a:spcAft>
                          <a:spcPts val="0"/>
                        </a:spcAft>
                      </a:pPr>
                      <a:r>
                        <a:rPr lang="tr-TR" sz="5400">
                          <a:effectLst/>
                        </a:rPr>
                        <a:t>ʌ</a:t>
                      </a:r>
                      <a:endParaRPr lang="tr-TR" sz="3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tr-TR" sz="5400">
                          <a:effectLst/>
                        </a:rPr>
                        <a:t>o</a:t>
                      </a:r>
                      <a:endParaRPr lang="tr-TR" sz="3600">
                        <a:effectLst/>
                      </a:endParaRPr>
                    </a:p>
                    <a:p>
                      <a:pPr algn="ctr">
                        <a:lnSpc>
                          <a:spcPct val="115000"/>
                        </a:lnSpc>
                        <a:spcAft>
                          <a:spcPts val="0"/>
                        </a:spcAft>
                      </a:pPr>
                      <a:r>
                        <a:rPr lang="tr-TR" sz="5400">
                          <a:effectLst/>
                        </a:rPr>
                        <a:t>ɔ</a:t>
                      </a:r>
                      <a:endParaRPr lang="tr-TR" sz="3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212655094"/>
                  </a:ext>
                </a:extLst>
              </a:tr>
              <a:tr h="1139250">
                <a:tc>
                  <a:txBody>
                    <a:bodyPr/>
                    <a:lstStyle/>
                    <a:p>
                      <a:pPr algn="ctr">
                        <a:lnSpc>
                          <a:spcPct val="115000"/>
                        </a:lnSpc>
                        <a:spcAft>
                          <a:spcPts val="0"/>
                        </a:spcAft>
                      </a:pPr>
                      <a:r>
                        <a:rPr lang="en-US" sz="4800" dirty="0">
                          <a:effectLst/>
                        </a:rPr>
                        <a:t>Low</a:t>
                      </a:r>
                      <a:endParaRPr lang="tr-TR" sz="3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tabLst>
                          <a:tab pos="276860" algn="l"/>
                        </a:tabLst>
                      </a:pPr>
                      <a:r>
                        <a:rPr lang="tr-TR" sz="5400" dirty="0">
                          <a:effectLst/>
                        </a:rPr>
                        <a:t>æ</a:t>
                      </a:r>
                      <a:endParaRPr lang="tr-TR" sz="3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tr-TR" sz="5400" dirty="0">
                          <a:effectLst/>
                        </a:rPr>
                        <a:t>a</a:t>
                      </a:r>
                      <a:endParaRPr lang="tr-TR" sz="3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5400" dirty="0">
                          <a:effectLst/>
                        </a:rPr>
                        <a:t>ɑ</a:t>
                      </a:r>
                      <a:endParaRPr lang="tr-TR" sz="3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417997961"/>
                  </a:ext>
                </a:extLst>
              </a:tr>
            </a:tbl>
          </a:graphicData>
        </a:graphic>
      </p:graphicFrame>
    </p:spTree>
    <p:extLst>
      <p:ext uri="{BB962C8B-B14F-4D97-AF65-F5344CB8AC3E}">
        <p14:creationId xmlns:p14="http://schemas.microsoft.com/office/powerpoint/2010/main" val="30472727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B5720-DDBD-4045-AAD8-FA43A55046BC}"/>
              </a:ext>
            </a:extLst>
          </p:cNvPr>
          <p:cNvSpPr>
            <a:spLocks noGrp="1"/>
          </p:cNvSpPr>
          <p:nvPr>
            <p:ph type="title"/>
          </p:nvPr>
        </p:nvSpPr>
        <p:spPr/>
        <p:txBody>
          <a:bodyPr/>
          <a:lstStyle/>
          <a:p>
            <a:pPr algn="ctr"/>
            <a:r>
              <a:rPr lang="en-US" b="1" dirty="0"/>
              <a:t>DIPHTHONGS</a:t>
            </a:r>
            <a:br>
              <a:rPr lang="tr-TR" dirty="0"/>
            </a:br>
            <a:endParaRPr lang="tr-TR" dirty="0"/>
          </a:p>
        </p:txBody>
      </p:sp>
      <p:sp>
        <p:nvSpPr>
          <p:cNvPr id="3" name="Content Placeholder 2">
            <a:extLst>
              <a:ext uri="{FF2B5EF4-FFF2-40B4-BE49-F238E27FC236}">
                <a16:creationId xmlns:a16="http://schemas.microsoft.com/office/drawing/2014/main" id="{C43CECC5-5C3B-478D-901D-662BCD4ED9A0}"/>
              </a:ext>
            </a:extLst>
          </p:cNvPr>
          <p:cNvSpPr>
            <a:spLocks noGrp="1"/>
          </p:cNvSpPr>
          <p:nvPr>
            <p:ph idx="1"/>
          </p:nvPr>
        </p:nvSpPr>
        <p:spPr>
          <a:xfrm>
            <a:off x="838200" y="990600"/>
            <a:ext cx="10515600" cy="5186363"/>
          </a:xfrm>
        </p:spPr>
        <p:txBody>
          <a:bodyPr>
            <a:normAutofit/>
          </a:bodyPr>
          <a:lstStyle/>
          <a:p>
            <a:pPr algn="just">
              <a:lnSpc>
                <a:spcPct val="150000"/>
              </a:lnSpc>
            </a:pPr>
            <a:r>
              <a:rPr lang="en-US" sz="3200" b="1" dirty="0"/>
              <a:t>Diphthong </a:t>
            </a:r>
            <a:r>
              <a:rPr lang="en-US" sz="3200" dirty="0"/>
              <a:t>(also known as a gliding vowel) is a combination of two vowels run together as a single phonological unit. It involves a quick but smooth movement from one vowel to another. Diphthongs are represented by two symbols in IPA. English is usually described as having eight diphthongs and they are grouped in the following way: </a:t>
            </a:r>
            <a:endParaRPr lang="tr-TR" sz="3200" dirty="0"/>
          </a:p>
          <a:p>
            <a:endParaRPr lang="tr-TR" dirty="0"/>
          </a:p>
        </p:txBody>
      </p:sp>
    </p:spTree>
    <p:extLst>
      <p:ext uri="{BB962C8B-B14F-4D97-AF65-F5344CB8AC3E}">
        <p14:creationId xmlns:p14="http://schemas.microsoft.com/office/powerpoint/2010/main" val="9808868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F4580-5980-4ED1-978E-3E48E4B1FF31}"/>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98943C02-B072-4CA4-9543-EE43FA383E1B}"/>
              </a:ext>
            </a:extLst>
          </p:cNvPr>
          <p:cNvSpPr>
            <a:spLocks noGrp="1"/>
          </p:cNvSpPr>
          <p:nvPr>
            <p:ph idx="1"/>
          </p:nvPr>
        </p:nvSpPr>
        <p:spPr/>
        <p:txBody>
          <a:bodyPr/>
          <a:lstStyle/>
          <a:p>
            <a:r>
              <a:rPr lang="tr-TR" sz="3200" dirty="0"/>
              <a:t>Examples: near /nɪər/		lure /ljʊə/	there /ðeə/</a:t>
            </a:r>
          </a:p>
          <a:p>
            <a:r>
              <a:rPr lang="tr-TR" sz="3200" dirty="0"/>
              <a:t>	Closing Diphthongs end with a glide towards ɪ or towards ʊ.</a:t>
            </a:r>
          </a:p>
          <a:p>
            <a:r>
              <a:rPr lang="tr-TR" sz="3200" dirty="0"/>
              <a:t>Examples:  they /ðeɪ/  	sight /saɪt/ 		boy /bɔɪ/	go /ɡəʊ//ɡoʊ/		now/naʊ/</a:t>
            </a:r>
          </a:p>
          <a:p>
            <a:r>
              <a:rPr lang="tr-TR" sz="3200" dirty="0"/>
              <a:t> </a:t>
            </a:r>
            <a:endParaRPr lang="tr-TR" dirty="0"/>
          </a:p>
        </p:txBody>
      </p:sp>
    </p:spTree>
    <p:extLst>
      <p:ext uri="{BB962C8B-B14F-4D97-AF65-F5344CB8AC3E}">
        <p14:creationId xmlns:p14="http://schemas.microsoft.com/office/powerpoint/2010/main" val="18547787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FC3E1-0E6E-4DF6-9274-78D84B6D29D0}"/>
              </a:ext>
            </a:extLst>
          </p:cNvPr>
          <p:cNvSpPr>
            <a:spLocks noGrp="1"/>
          </p:cNvSpPr>
          <p:nvPr>
            <p:ph type="title"/>
          </p:nvPr>
        </p:nvSpPr>
        <p:spPr/>
        <p:txBody>
          <a:bodyPr/>
          <a:lstStyle/>
          <a:p>
            <a:pPr algn="ctr"/>
            <a:r>
              <a:rPr lang="en-US" b="1" dirty="0"/>
              <a:t>TRIPHTHONGS</a:t>
            </a:r>
            <a:br>
              <a:rPr lang="tr-TR" dirty="0"/>
            </a:br>
            <a:endParaRPr lang="tr-TR" dirty="0"/>
          </a:p>
        </p:txBody>
      </p:sp>
      <p:sp>
        <p:nvSpPr>
          <p:cNvPr id="3" name="Content Placeholder 2">
            <a:extLst>
              <a:ext uri="{FF2B5EF4-FFF2-40B4-BE49-F238E27FC236}">
                <a16:creationId xmlns:a16="http://schemas.microsoft.com/office/drawing/2014/main" id="{C0E6CAB5-B821-4028-B320-BB329341A4D6}"/>
              </a:ext>
            </a:extLst>
          </p:cNvPr>
          <p:cNvSpPr>
            <a:spLocks noGrp="1"/>
          </p:cNvSpPr>
          <p:nvPr>
            <p:ph idx="1"/>
          </p:nvPr>
        </p:nvSpPr>
        <p:spPr/>
        <p:txBody>
          <a:bodyPr>
            <a:normAutofit/>
          </a:bodyPr>
          <a:lstStyle/>
          <a:p>
            <a:pPr algn="just">
              <a:lnSpc>
                <a:spcPct val="150000"/>
              </a:lnSpc>
            </a:pPr>
            <a:r>
              <a:rPr lang="en-US" sz="3600" dirty="0"/>
              <a:t>A triphthong is a combination of three simple vowels or monophthongs. It is a glide from one vowel to another and to a third; all are produced rapidly and without interruption. The English language has five triphthongs</a:t>
            </a:r>
            <a:endParaRPr lang="tr-TR" sz="3600" dirty="0"/>
          </a:p>
        </p:txBody>
      </p:sp>
    </p:spTree>
    <p:extLst>
      <p:ext uri="{BB962C8B-B14F-4D97-AF65-F5344CB8AC3E}">
        <p14:creationId xmlns:p14="http://schemas.microsoft.com/office/powerpoint/2010/main" val="8161683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96F2DB-57CD-4F58-A72D-93DF6633148A}"/>
              </a:ext>
            </a:extLst>
          </p:cNvPr>
          <p:cNvSpPr>
            <a:spLocks noGrp="1"/>
          </p:cNvSpPr>
          <p:nvPr>
            <p:ph idx="1"/>
          </p:nvPr>
        </p:nvSpPr>
        <p:spPr>
          <a:xfrm>
            <a:off x="838200" y="381000"/>
            <a:ext cx="10515600" cy="5795963"/>
          </a:xfrm>
        </p:spPr>
        <p:txBody>
          <a:bodyPr>
            <a:normAutofit/>
          </a:bodyPr>
          <a:lstStyle/>
          <a:p>
            <a:r>
              <a:rPr lang="tr-TR" dirty="0"/>
              <a:t>1.</a:t>
            </a:r>
          </a:p>
          <a:p>
            <a:endParaRPr lang="tr-TR" dirty="0"/>
          </a:p>
        </p:txBody>
      </p:sp>
      <p:pic>
        <p:nvPicPr>
          <p:cNvPr id="4" name="Picture 3">
            <a:extLst>
              <a:ext uri="{FF2B5EF4-FFF2-40B4-BE49-F238E27FC236}">
                <a16:creationId xmlns:a16="http://schemas.microsoft.com/office/drawing/2014/main" id="{459E235B-4BF5-4519-800A-51B2CF4AEAE2}"/>
              </a:ext>
            </a:extLst>
          </p:cNvPr>
          <p:cNvPicPr>
            <a:picLocks noChangeAspect="1"/>
          </p:cNvPicPr>
          <p:nvPr/>
        </p:nvPicPr>
        <p:blipFill>
          <a:blip r:embed="rId2"/>
          <a:stretch>
            <a:fillRect/>
          </a:stretch>
        </p:blipFill>
        <p:spPr>
          <a:xfrm>
            <a:off x="171450" y="190500"/>
            <a:ext cx="12020550" cy="6667500"/>
          </a:xfrm>
          <a:prstGeom prst="rect">
            <a:avLst/>
          </a:prstGeom>
        </p:spPr>
      </p:pic>
    </p:spTree>
    <p:extLst>
      <p:ext uri="{BB962C8B-B14F-4D97-AF65-F5344CB8AC3E}">
        <p14:creationId xmlns:p14="http://schemas.microsoft.com/office/powerpoint/2010/main" val="5278430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806D70-FAD2-4537-8287-55D706963977}"/>
              </a:ext>
            </a:extLst>
          </p:cNvPr>
          <p:cNvSpPr>
            <a:spLocks noGrp="1"/>
          </p:cNvSpPr>
          <p:nvPr>
            <p:ph type="title"/>
          </p:nvPr>
        </p:nvSpPr>
        <p:spPr/>
        <p:txBody>
          <a:bodyPr/>
          <a:lstStyle/>
          <a:p>
            <a:r>
              <a:rPr lang="tr-TR" dirty="0"/>
              <a:t>Articulatory Phonetics</a:t>
            </a:r>
          </a:p>
        </p:txBody>
      </p:sp>
      <p:sp>
        <p:nvSpPr>
          <p:cNvPr id="3" name="Content Placeholder 2">
            <a:extLst>
              <a:ext uri="{FF2B5EF4-FFF2-40B4-BE49-F238E27FC236}">
                <a16:creationId xmlns:a16="http://schemas.microsoft.com/office/drawing/2014/main" id="{A9EBACEF-CBFF-45D1-AA4F-E68D66CFB025}"/>
              </a:ext>
            </a:extLst>
          </p:cNvPr>
          <p:cNvSpPr>
            <a:spLocks noGrp="1"/>
          </p:cNvSpPr>
          <p:nvPr>
            <p:ph idx="1"/>
          </p:nvPr>
        </p:nvSpPr>
        <p:spPr/>
        <p:txBody>
          <a:bodyPr/>
          <a:lstStyle/>
          <a:p>
            <a:r>
              <a:rPr lang="en-US" b="1" dirty="0"/>
              <a:t>Articulatory phonetics</a:t>
            </a:r>
            <a:r>
              <a:rPr lang="en-US" dirty="0"/>
              <a:t> is the branch of </a:t>
            </a:r>
            <a:r>
              <a:rPr lang="en-US" b="1" dirty="0"/>
              <a:t>phonetics</a:t>
            </a:r>
            <a:r>
              <a:rPr lang="en-US" dirty="0"/>
              <a:t> concerned with describing the speech sounds of the world's languages in terms of their articulations, that is, the movements and/or positions of the vocal organs (articulators)</a:t>
            </a:r>
            <a:endParaRPr lang="tr-TR" dirty="0"/>
          </a:p>
        </p:txBody>
      </p:sp>
    </p:spTree>
    <p:extLst>
      <p:ext uri="{BB962C8B-B14F-4D97-AF65-F5344CB8AC3E}">
        <p14:creationId xmlns:p14="http://schemas.microsoft.com/office/powerpoint/2010/main" val="40829831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4F14C-548C-483D-8ECF-64133F779B7D}"/>
              </a:ext>
            </a:extLst>
          </p:cNvPr>
          <p:cNvSpPr>
            <a:spLocks noGrp="1"/>
          </p:cNvSpPr>
          <p:nvPr>
            <p:ph type="title"/>
          </p:nvPr>
        </p:nvSpPr>
        <p:spPr/>
        <p:txBody>
          <a:bodyPr/>
          <a:lstStyle/>
          <a:p>
            <a:pPr algn="ctr"/>
            <a:r>
              <a:rPr lang="en-GB" b="1" dirty="0"/>
              <a:t>PHONOLOGY</a:t>
            </a:r>
            <a:br>
              <a:rPr lang="tr-TR" dirty="0"/>
            </a:br>
            <a:endParaRPr lang="tr-TR" dirty="0"/>
          </a:p>
        </p:txBody>
      </p:sp>
      <p:sp>
        <p:nvSpPr>
          <p:cNvPr id="3" name="Content Placeholder 2">
            <a:extLst>
              <a:ext uri="{FF2B5EF4-FFF2-40B4-BE49-F238E27FC236}">
                <a16:creationId xmlns:a16="http://schemas.microsoft.com/office/drawing/2014/main" id="{C602ED9F-8D28-43CE-B499-6EAF409E9837}"/>
              </a:ext>
            </a:extLst>
          </p:cNvPr>
          <p:cNvSpPr>
            <a:spLocks noGrp="1"/>
          </p:cNvSpPr>
          <p:nvPr>
            <p:ph idx="1"/>
          </p:nvPr>
        </p:nvSpPr>
        <p:spPr/>
        <p:txBody>
          <a:bodyPr/>
          <a:lstStyle/>
          <a:p>
            <a:pPr algn="just">
              <a:lnSpc>
                <a:spcPct val="150000"/>
              </a:lnSpc>
            </a:pPr>
            <a:r>
              <a:rPr lang="en-GB" b="1" dirty="0"/>
              <a:t>Phonology </a:t>
            </a:r>
            <a:r>
              <a:rPr lang="en-GB" dirty="0"/>
              <a:t>is the sound system of a language; the component of a grammar that includes the inventory of sounds (phonetic and phonemic units) and rules for their combination and pronunciation; the study of the sound systems of all languages.</a:t>
            </a:r>
            <a:endParaRPr lang="tr-TR" dirty="0"/>
          </a:p>
        </p:txBody>
      </p:sp>
    </p:spTree>
    <p:extLst>
      <p:ext uri="{BB962C8B-B14F-4D97-AF65-F5344CB8AC3E}">
        <p14:creationId xmlns:p14="http://schemas.microsoft.com/office/powerpoint/2010/main" val="27102109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D8A1D2-59F0-4973-966E-9DB8C1116D30}"/>
              </a:ext>
            </a:extLst>
          </p:cNvPr>
          <p:cNvSpPr>
            <a:spLocks noGrp="1"/>
          </p:cNvSpPr>
          <p:nvPr>
            <p:ph type="title"/>
          </p:nvPr>
        </p:nvSpPr>
        <p:spPr/>
        <p:txBody>
          <a:bodyPr/>
          <a:lstStyle/>
          <a:p>
            <a:pPr algn="ctr"/>
            <a:r>
              <a:rPr lang="en-GB" b="1" dirty="0"/>
              <a:t>PHONEME—PHONE—ALLOPHONE</a:t>
            </a:r>
            <a:br>
              <a:rPr lang="tr-TR" dirty="0"/>
            </a:br>
            <a:endParaRPr lang="tr-TR" dirty="0"/>
          </a:p>
        </p:txBody>
      </p:sp>
      <p:sp>
        <p:nvSpPr>
          <p:cNvPr id="3" name="Content Placeholder 2">
            <a:extLst>
              <a:ext uri="{FF2B5EF4-FFF2-40B4-BE49-F238E27FC236}">
                <a16:creationId xmlns:a16="http://schemas.microsoft.com/office/drawing/2014/main" id="{0DCCC6E9-5C32-46EB-8E32-016D93B704B5}"/>
              </a:ext>
            </a:extLst>
          </p:cNvPr>
          <p:cNvSpPr>
            <a:spLocks noGrp="1"/>
          </p:cNvSpPr>
          <p:nvPr>
            <p:ph idx="1"/>
          </p:nvPr>
        </p:nvSpPr>
        <p:spPr/>
        <p:txBody>
          <a:bodyPr>
            <a:normAutofit/>
          </a:bodyPr>
          <a:lstStyle/>
          <a:p>
            <a:r>
              <a:rPr lang="en-GB" b="1" dirty="0"/>
              <a:t>Phonemes </a:t>
            </a:r>
            <a:r>
              <a:rPr lang="en-GB" dirty="0"/>
              <a:t>are different sounds within a language that contrast and distinguish words. (Basic form of a sound)</a:t>
            </a:r>
            <a:endParaRPr lang="tr-TR" dirty="0"/>
          </a:p>
          <a:p>
            <a:r>
              <a:rPr lang="en-GB" b="1" dirty="0"/>
              <a:t>Phonemes </a:t>
            </a:r>
            <a:r>
              <a:rPr lang="en-GB" dirty="0"/>
              <a:t>are not physical sounds. They are abstract mental representations of the phonological units of a language, the units used to represent words in our mental lexicon.</a:t>
            </a:r>
            <a:endParaRPr lang="tr-TR" dirty="0"/>
          </a:p>
          <a:p>
            <a:endParaRPr lang="tr-TR" dirty="0"/>
          </a:p>
          <a:p>
            <a:endParaRPr lang="tr-TR" dirty="0"/>
          </a:p>
          <a:p>
            <a:endParaRPr lang="tr-TR" dirty="0"/>
          </a:p>
        </p:txBody>
      </p:sp>
    </p:spTree>
    <p:extLst>
      <p:ext uri="{BB962C8B-B14F-4D97-AF65-F5344CB8AC3E}">
        <p14:creationId xmlns:p14="http://schemas.microsoft.com/office/powerpoint/2010/main" val="15668842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4039E-A753-4CDD-8BE4-67C0EC1613C1}"/>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28699F2C-586E-40EE-BD8E-932E012B9E7C}"/>
              </a:ext>
            </a:extLst>
          </p:cNvPr>
          <p:cNvSpPr>
            <a:spLocks noGrp="1"/>
          </p:cNvSpPr>
          <p:nvPr>
            <p:ph idx="1"/>
          </p:nvPr>
        </p:nvSpPr>
        <p:spPr/>
        <p:txBody>
          <a:bodyPr/>
          <a:lstStyle/>
          <a:p>
            <a:r>
              <a:rPr lang="en-GB" b="1" dirty="0"/>
              <a:t>Phone</a:t>
            </a:r>
            <a:r>
              <a:rPr lang="en-GB" dirty="0"/>
              <a:t> is a particular realization (pronunciation) of a phoneme. Phones are phonetic units and appear in square brackets.</a:t>
            </a:r>
            <a:endParaRPr lang="tr-TR" dirty="0"/>
          </a:p>
          <a:p>
            <a:endParaRPr lang="tr-TR" dirty="0"/>
          </a:p>
        </p:txBody>
      </p:sp>
    </p:spTree>
    <p:extLst>
      <p:ext uri="{BB962C8B-B14F-4D97-AF65-F5344CB8AC3E}">
        <p14:creationId xmlns:p14="http://schemas.microsoft.com/office/powerpoint/2010/main" val="30951729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F5F6D-9B73-40B4-B82A-BEE30BF18268}"/>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058FBF30-9A4F-4BE5-BD15-AB761876E3EA}"/>
              </a:ext>
            </a:extLst>
          </p:cNvPr>
          <p:cNvSpPr>
            <a:spLocks noGrp="1"/>
          </p:cNvSpPr>
          <p:nvPr>
            <p:ph idx="1"/>
          </p:nvPr>
        </p:nvSpPr>
        <p:spPr/>
        <p:txBody>
          <a:bodyPr/>
          <a:lstStyle/>
          <a:p>
            <a:r>
              <a:rPr lang="en-GB" b="1" dirty="0"/>
              <a:t>Allophones</a:t>
            </a:r>
            <a:r>
              <a:rPr lang="en-GB" dirty="0"/>
              <a:t>: When we have a set of phones all of which are versions of one phoneme we refer to them as allophones of that phoneme. To distinguish between a phoneme and its allophones we use slashes for phoneme and square brackets for its allophones or phones. For examples; [</a:t>
            </a:r>
            <a:r>
              <a:rPr lang="en-GB" dirty="0" err="1"/>
              <a:t>i</a:t>
            </a:r>
            <a:r>
              <a:rPr lang="en-GB" dirty="0"/>
              <a:t>] and [ ĩ ] are allophones of the phoneme /</a:t>
            </a:r>
            <a:r>
              <a:rPr lang="en-GB" dirty="0" err="1"/>
              <a:t>i</a:t>
            </a:r>
            <a:r>
              <a:rPr lang="en-GB" dirty="0"/>
              <a:t>/</a:t>
            </a:r>
            <a:endParaRPr lang="tr-TR" dirty="0"/>
          </a:p>
        </p:txBody>
      </p:sp>
    </p:spTree>
    <p:extLst>
      <p:ext uri="{BB962C8B-B14F-4D97-AF65-F5344CB8AC3E}">
        <p14:creationId xmlns:p14="http://schemas.microsoft.com/office/powerpoint/2010/main" val="29519661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A20DC-A05F-441D-A0E6-E18A8CC21050}"/>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DEE98650-64AD-4023-B700-B6F0C5B27E9E}"/>
              </a:ext>
            </a:extLst>
          </p:cNvPr>
          <p:cNvSpPr>
            <a:spLocks noGrp="1"/>
          </p:cNvSpPr>
          <p:nvPr>
            <p:ph idx="1"/>
          </p:nvPr>
        </p:nvSpPr>
        <p:spPr/>
        <p:txBody>
          <a:bodyPr>
            <a:normAutofit lnSpcReduction="10000"/>
          </a:bodyPr>
          <a:lstStyle/>
          <a:p>
            <a:r>
              <a:rPr lang="en-US" dirty="0"/>
              <a:t>Tick [</a:t>
            </a:r>
            <a:r>
              <a:rPr lang="en-US" dirty="0" err="1"/>
              <a:t>tʰɪk</a:t>
            </a:r>
            <a:r>
              <a:rPr lang="en-US" dirty="0"/>
              <a:t>] s	t sound becomes aspirated it is the </a:t>
            </a:r>
            <a:r>
              <a:rPr lang="en-US" dirty="0">
                <a:hlinkClick r:id="rId2" tooltip="Syllable onset"/>
              </a:rPr>
              <a:t>syllable onset</a:t>
            </a:r>
            <a:r>
              <a:rPr lang="en-US" dirty="0"/>
              <a:t> and followed by a </a:t>
            </a:r>
            <a:r>
              <a:rPr lang="en-US" dirty="0">
                <a:hlinkClick r:id="rId3" tooltip="Lexical stress"/>
              </a:rPr>
              <a:t>stressed</a:t>
            </a:r>
            <a:r>
              <a:rPr lang="en-US" dirty="0"/>
              <a:t> </a:t>
            </a:r>
            <a:r>
              <a:rPr lang="en-US" dirty="0">
                <a:hlinkClick r:id="rId4" tooltip="Vowel"/>
              </a:rPr>
              <a:t>vowel</a:t>
            </a:r>
            <a:endParaRPr lang="tr-TR" dirty="0"/>
          </a:p>
          <a:p>
            <a:r>
              <a:rPr lang="en-US" dirty="0"/>
              <a:t>	</a:t>
            </a:r>
            <a:endParaRPr lang="tr-TR" dirty="0"/>
          </a:p>
          <a:p>
            <a:r>
              <a:rPr lang="en-US" dirty="0"/>
              <a:t>Stick [</a:t>
            </a:r>
            <a:r>
              <a:rPr lang="en-US" dirty="0" err="1"/>
              <a:t>stɪk</a:t>
            </a:r>
            <a:r>
              <a:rPr lang="en-US" dirty="0"/>
              <a:t>]        t unaspirated </a:t>
            </a:r>
            <a:endParaRPr lang="tr-TR" dirty="0"/>
          </a:p>
          <a:p>
            <a:r>
              <a:rPr lang="en-US" dirty="0"/>
              <a:t>		</a:t>
            </a:r>
            <a:endParaRPr lang="tr-TR" dirty="0"/>
          </a:p>
          <a:p>
            <a:r>
              <a:rPr lang="en-US" dirty="0"/>
              <a:t>Bitter [</a:t>
            </a:r>
            <a:r>
              <a:rPr lang="en-US" dirty="0" err="1"/>
              <a:t>bɪɾər</a:t>
            </a:r>
            <a:r>
              <a:rPr lang="en-US" dirty="0"/>
              <a:t>]	t sound between vowels in a word becomes flap, which can be represented by [D] or [ɾ]</a:t>
            </a:r>
            <a:endParaRPr lang="tr-TR" dirty="0"/>
          </a:p>
          <a:p>
            <a:r>
              <a:rPr lang="en-US" dirty="0"/>
              <a:t>	</a:t>
            </a:r>
            <a:endParaRPr lang="tr-TR" dirty="0"/>
          </a:p>
          <a:p>
            <a:r>
              <a:rPr lang="en-US" dirty="0"/>
              <a:t>Eighth [et̪ θ]	the influence of the final dental [θ] sound causes a dental articulation of the t sound.</a:t>
            </a:r>
            <a:endParaRPr lang="tr-TR" dirty="0"/>
          </a:p>
          <a:p>
            <a:endParaRPr lang="tr-TR" dirty="0"/>
          </a:p>
        </p:txBody>
      </p:sp>
    </p:spTree>
    <p:extLst>
      <p:ext uri="{BB962C8B-B14F-4D97-AF65-F5344CB8AC3E}">
        <p14:creationId xmlns:p14="http://schemas.microsoft.com/office/powerpoint/2010/main" val="6963635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F71A1-D171-421C-B387-E6A446C57F67}"/>
              </a:ext>
            </a:extLst>
          </p:cNvPr>
          <p:cNvSpPr>
            <a:spLocks noGrp="1"/>
          </p:cNvSpPr>
          <p:nvPr>
            <p:ph type="title"/>
          </p:nvPr>
        </p:nvSpPr>
        <p:spPr/>
        <p:txBody>
          <a:bodyPr/>
          <a:lstStyle/>
          <a:p>
            <a:pPr algn="ctr"/>
            <a:r>
              <a:rPr lang="en-US" b="1" dirty="0"/>
              <a:t>MINIMAL PAIRS AND SETS</a:t>
            </a:r>
            <a:br>
              <a:rPr lang="tr-TR" dirty="0"/>
            </a:br>
            <a:endParaRPr lang="tr-TR" dirty="0"/>
          </a:p>
        </p:txBody>
      </p:sp>
      <p:sp>
        <p:nvSpPr>
          <p:cNvPr id="3" name="Content Placeholder 2">
            <a:extLst>
              <a:ext uri="{FF2B5EF4-FFF2-40B4-BE49-F238E27FC236}">
                <a16:creationId xmlns:a16="http://schemas.microsoft.com/office/drawing/2014/main" id="{D2498C38-4BB1-4D1D-9A50-1CBF9C2882C8}"/>
              </a:ext>
            </a:extLst>
          </p:cNvPr>
          <p:cNvSpPr>
            <a:spLocks noGrp="1"/>
          </p:cNvSpPr>
          <p:nvPr>
            <p:ph idx="1"/>
          </p:nvPr>
        </p:nvSpPr>
        <p:spPr/>
        <p:txBody>
          <a:bodyPr/>
          <a:lstStyle/>
          <a:p>
            <a:r>
              <a:rPr lang="en-US" dirty="0"/>
              <a:t>In phonology, </a:t>
            </a:r>
            <a:r>
              <a:rPr lang="en-US" b="1" dirty="0"/>
              <a:t>minimal pairs</a:t>
            </a:r>
            <a:r>
              <a:rPr lang="en-US" dirty="0"/>
              <a:t> are </a:t>
            </a:r>
            <a:r>
              <a:rPr lang="en-US" b="1" dirty="0"/>
              <a:t>pairs</a:t>
            </a:r>
            <a:r>
              <a:rPr lang="en-US" dirty="0"/>
              <a:t> of words or phrases in a particular language, spoken or signed, that differ in only one phonological element, such as a phoneme, toneme or </a:t>
            </a:r>
            <a:r>
              <a:rPr lang="en-US" dirty="0" err="1"/>
              <a:t>chroneme</a:t>
            </a:r>
            <a:r>
              <a:rPr lang="en-US" dirty="0"/>
              <a:t>, and have distinct meanings. They are used to demonstrate that two phones are two separate phonemes in the language.</a:t>
            </a:r>
            <a:endParaRPr lang="tr-TR" dirty="0"/>
          </a:p>
        </p:txBody>
      </p:sp>
    </p:spTree>
    <p:extLst>
      <p:ext uri="{BB962C8B-B14F-4D97-AF65-F5344CB8AC3E}">
        <p14:creationId xmlns:p14="http://schemas.microsoft.com/office/powerpoint/2010/main" val="12150803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3B14A12-5154-4232-9738-D30DE5CFABF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5221" y="0"/>
            <a:ext cx="10888579" cy="6857999"/>
          </a:xfrm>
        </p:spPr>
      </p:pic>
    </p:spTree>
    <p:extLst>
      <p:ext uri="{BB962C8B-B14F-4D97-AF65-F5344CB8AC3E}">
        <p14:creationId xmlns:p14="http://schemas.microsoft.com/office/powerpoint/2010/main" val="30995291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42251-FB3E-4ED4-823B-627A1BDBA4BF}"/>
              </a:ext>
            </a:extLst>
          </p:cNvPr>
          <p:cNvSpPr>
            <a:spLocks noGrp="1"/>
          </p:cNvSpPr>
          <p:nvPr>
            <p:ph type="title"/>
          </p:nvPr>
        </p:nvSpPr>
        <p:spPr>
          <a:xfrm>
            <a:off x="838199" y="0"/>
            <a:ext cx="10515600" cy="1325563"/>
          </a:xfrm>
        </p:spPr>
        <p:txBody>
          <a:bodyPr/>
          <a:lstStyle/>
          <a:p>
            <a:pPr algn="ctr"/>
            <a:r>
              <a:rPr lang="tr-TR" b="1" dirty="0"/>
              <a:t>ELISION</a:t>
            </a:r>
            <a:br>
              <a:rPr lang="tr-TR" dirty="0"/>
            </a:br>
            <a:endParaRPr lang="tr-TR" dirty="0"/>
          </a:p>
        </p:txBody>
      </p:sp>
      <p:sp>
        <p:nvSpPr>
          <p:cNvPr id="3" name="Content Placeholder 2">
            <a:extLst>
              <a:ext uri="{FF2B5EF4-FFF2-40B4-BE49-F238E27FC236}">
                <a16:creationId xmlns:a16="http://schemas.microsoft.com/office/drawing/2014/main" id="{72F0DF3B-CC4A-43EC-B742-826DD6FBBF7C}"/>
              </a:ext>
            </a:extLst>
          </p:cNvPr>
          <p:cNvSpPr>
            <a:spLocks noGrp="1"/>
          </p:cNvSpPr>
          <p:nvPr>
            <p:ph idx="1"/>
          </p:nvPr>
        </p:nvSpPr>
        <p:spPr>
          <a:xfrm>
            <a:off x="0" y="689812"/>
            <a:ext cx="12191999" cy="6168188"/>
          </a:xfrm>
        </p:spPr>
        <p:txBody>
          <a:bodyPr>
            <a:normAutofit lnSpcReduction="10000"/>
          </a:bodyPr>
          <a:lstStyle/>
          <a:p>
            <a:r>
              <a:rPr lang="en-US" dirty="0"/>
              <a:t>We arrived the nex</a:t>
            </a:r>
            <a:r>
              <a:rPr lang="en-US" u="sng" dirty="0"/>
              <a:t>t d</a:t>
            </a:r>
            <a:r>
              <a:rPr lang="en-US" dirty="0"/>
              <a:t>ay (t elided between /</a:t>
            </a:r>
            <a:r>
              <a:rPr lang="en-US" dirty="0" err="1"/>
              <a:t>ks</a:t>
            </a:r>
            <a:r>
              <a:rPr lang="en-US" dirty="0"/>
              <a:t>/ and /d/)	 </a:t>
            </a:r>
            <a:r>
              <a:rPr lang="en-US" dirty="0" err="1"/>
              <a:t>Neks</a:t>
            </a:r>
            <a:r>
              <a:rPr lang="en-US" dirty="0"/>
              <a:t> </a:t>
            </a:r>
            <a:r>
              <a:rPr lang="en-US" dirty="0" err="1"/>
              <a:t>deı</a:t>
            </a:r>
            <a:endParaRPr lang="tr-TR" dirty="0"/>
          </a:p>
          <a:p>
            <a:r>
              <a:rPr lang="en-US" dirty="0"/>
              <a:t>Friendship </a:t>
            </a:r>
            <a:r>
              <a:rPr lang="tr-TR" dirty="0"/>
              <a:t>[frɛnʃɪp] (d disappeared)</a:t>
            </a:r>
          </a:p>
          <a:p>
            <a:r>
              <a:rPr lang="tr-TR" dirty="0"/>
              <a:t>Aspects    [æspɛks] ( t disappeared)</a:t>
            </a:r>
          </a:p>
          <a:p>
            <a:pPr marL="0" indent="0">
              <a:buNone/>
            </a:pPr>
            <a:endParaRPr lang="tr-TR" dirty="0"/>
          </a:p>
          <a:p>
            <a:pPr lvl="0"/>
            <a:r>
              <a:rPr lang="en-US" dirty="0"/>
              <a:t>Complex consonant clusters are simplified.</a:t>
            </a:r>
            <a:endParaRPr lang="tr-TR" dirty="0"/>
          </a:p>
          <a:p>
            <a:r>
              <a:rPr lang="en-US" dirty="0"/>
              <a:t>Acts /</a:t>
            </a:r>
            <a:r>
              <a:rPr lang="en-US" dirty="0" err="1"/>
              <a:t>ækts</a:t>
            </a:r>
            <a:r>
              <a:rPr lang="en-US" dirty="0"/>
              <a:t>/ can be simplified to /</a:t>
            </a:r>
            <a:r>
              <a:rPr lang="en-US" dirty="0" err="1"/>
              <a:t>æks</a:t>
            </a:r>
            <a:r>
              <a:rPr lang="en-US" dirty="0"/>
              <a:t>/</a:t>
            </a:r>
            <a:endParaRPr lang="tr-TR" dirty="0"/>
          </a:p>
          <a:p>
            <a:r>
              <a:rPr lang="en-US" dirty="0"/>
              <a:t>Texts /</a:t>
            </a:r>
            <a:r>
              <a:rPr lang="en-US" dirty="0" err="1"/>
              <a:t>teksts</a:t>
            </a:r>
            <a:r>
              <a:rPr lang="en-US" dirty="0"/>
              <a:t>/</a:t>
            </a:r>
            <a:endParaRPr lang="tr-TR" dirty="0"/>
          </a:p>
          <a:p>
            <a:pPr marL="0" indent="0">
              <a:buNone/>
            </a:pPr>
            <a:endParaRPr lang="tr-TR" dirty="0"/>
          </a:p>
          <a:p>
            <a:pPr lvl="0"/>
            <a:r>
              <a:rPr lang="en-US" dirty="0"/>
              <a:t>v can disappear in </a:t>
            </a:r>
            <a:r>
              <a:rPr lang="en-US" i="1" dirty="0"/>
              <a:t>of</a:t>
            </a:r>
            <a:r>
              <a:rPr lang="en-US" dirty="0"/>
              <a:t>, before consonants.</a:t>
            </a:r>
            <a:endParaRPr lang="tr-TR" dirty="0"/>
          </a:p>
          <a:p>
            <a:r>
              <a:rPr lang="en-US" dirty="0"/>
              <a:t>It is a complete waste o</a:t>
            </a:r>
            <a:r>
              <a:rPr lang="en-US" u="sng" dirty="0"/>
              <a:t>f</a:t>
            </a:r>
            <a:r>
              <a:rPr lang="en-US" dirty="0"/>
              <a:t> time.</a:t>
            </a:r>
            <a:endParaRPr lang="tr-TR" dirty="0"/>
          </a:p>
          <a:p>
            <a:pPr marL="0" indent="0">
              <a:buNone/>
            </a:pPr>
            <a:endParaRPr lang="tr-TR" dirty="0"/>
          </a:p>
          <a:p>
            <a:pPr lvl="0"/>
            <a:r>
              <a:rPr lang="en-US" dirty="0"/>
              <a:t>Vowels also disappear, as in [</a:t>
            </a:r>
            <a:r>
              <a:rPr lang="en-US" dirty="0" err="1"/>
              <a:t>ɛvri</a:t>
            </a:r>
            <a:r>
              <a:rPr lang="en-US" dirty="0"/>
              <a:t>] for every, [</a:t>
            </a:r>
            <a:r>
              <a:rPr lang="en-US" dirty="0" err="1"/>
              <a:t>ɪntrɪst</a:t>
            </a:r>
            <a:r>
              <a:rPr lang="en-US" dirty="0"/>
              <a:t>] for interest, [</a:t>
            </a:r>
            <a:r>
              <a:rPr lang="en-US" dirty="0" err="1"/>
              <a:t>kæbnət</a:t>
            </a:r>
            <a:r>
              <a:rPr lang="en-US" dirty="0"/>
              <a:t>] for cabinet, [</a:t>
            </a:r>
            <a:r>
              <a:rPr lang="en-US" dirty="0" err="1"/>
              <a:t>kæmrə</a:t>
            </a:r>
            <a:r>
              <a:rPr lang="en-US" dirty="0"/>
              <a:t>] for camera, [</a:t>
            </a:r>
            <a:r>
              <a:rPr lang="en-US" dirty="0" err="1"/>
              <a:t>prɪznər</a:t>
            </a:r>
            <a:r>
              <a:rPr lang="en-US" dirty="0"/>
              <a:t>] for prisoner and [</a:t>
            </a:r>
            <a:r>
              <a:rPr lang="en-US" dirty="0" err="1"/>
              <a:t>spoʊz</a:t>
            </a:r>
            <a:r>
              <a:rPr lang="en-US" dirty="0"/>
              <a:t>] for suppose.</a:t>
            </a:r>
            <a:endParaRPr lang="tr-TR" dirty="0"/>
          </a:p>
          <a:p>
            <a:endParaRPr lang="tr-TR" dirty="0"/>
          </a:p>
        </p:txBody>
      </p:sp>
    </p:spTree>
    <p:extLst>
      <p:ext uri="{BB962C8B-B14F-4D97-AF65-F5344CB8AC3E}">
        <p14:creationId xmlns:p14="http://schemas.microsoft.com/office/powerpoint/2010/main" val="17446741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CEBB2-2143-48DF-A410-9EAA90D1A789}"/>
              </a:ext>
            </a:extLst>
          </p:cNvPr>
          <p:cNvSpPr>
            <a:spLocks noGrp="1"/>
          </p:cNvSpPr>
          <p:nvPr>
            <p:ph type="title"/>
          </p:nvPr>
        </p:nvSpPr>
        <p:spPr/>
        <p:txBody>
          <a:bodyPr>
            <a:normAutofit/>
          </a:bodyPr>
          <a:lstStyle/>
          <a:p>
            <a:pPr algn="ctr"/>
            <a:r>
              <a:rPr lang="tr-TR" sz="4800" dirty="0">
                <a:solidFill>
                  <a:srgbClr val="FF0000"/>
                </a:solidFill>
              </a:rPr>
              <a:t>Place of articulation</a:t>
            </a:r>
          </a:p>
        </p:txBody>
      </p:sp>
      <p:sp>
        <p:nvSpPr>
          <p:cNvPr id="3" name="Content Placeholder 2">
            <a:extLst>
              <a:ext uri="{FF2B5EF4-FFF2-40B4-BE49-F238E27FC236}">
                <a16:creationId xmlns:a16="http://schemas.microsoft.com/office/drawing/2014/main" id="{F0D6758D-0878-408F-8B4C-D74DD86D3EDC}"/>
              </a:ext>
            </a:extLst>
          </p:cNvPr>
          <p:cNvSpPr>
            <a:spLocks noGrp="1"/>
          </p:cNvSpPr>
          <p:nvPr>
            <p:ph idx="1"/>
          </p:nvPr>
        </p:nvSpPr>
        <p:spPr/>
        <p:txBody>
          <a:bodyPr/>
          <a:lstStyle/>
          <a:p>
            <a:pPr>
              <a:lnSpc>
                <a:spcPct val="200000"/>
              </a:lnSpc>
            </a:pPr>
            <a:r>
              <a:rPr lang="tr-TR" altLang="tr-TR" dirty="0"/>
              <a:t>In speech, consonants may have different places of articulation, generally with full or partial stoppage of the airstream. The descriptions below list positions where the obstruction may occur. These are known as the </a:t>
            </a:r>
            <a:r>
              <a:rPr lang="tr-TR" altLang="tr-TR" dirty="0">
                <a:solidFill>
                  <a:srgbClr val="FF0000"/>
                </a:solidFill>
              </a:rPr>
              <a:t>Places of Articulation </a:t>
            </a:r>
            <a:endParaRPr lang="en-US" altLang="tr-TR" dirty="0">
              <a:solidFill>
                <a:srgbClr val="FF0000"/>
              </a:solidFill>
            </a:endParaRPr>
          </a:p>
          <a:p>
            <a:endParaRPr lang="tr-TR" dirty="0"/>
          </a:p>
        </p:txBody>
      </p:sp>
    </p:spTree>
    <p:extLst>
      <p:ext uri="{BB962C8B-B14F-4D97-AF65-F5344CB8AC3E}">
        <p14:creationId xmlns:p14="http://schemas.microsoft.com/office/powerpoint/2010/main" val="41060290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8DAEF4C0-86E4-4B7A-95F0-C5B280B9DE6D}"/>
              </a:ext>
            </a:extLst>
          </p:cNvPr>
          <p:cNvSpPr txBox="1">
            <a:spLocks noChangeArrowheads="1"/>
          </p:cNvSpPr>
          <p:nvPr/>
        </p:nvSpPr>
        <p:spPr bwMode="auto">
          <a:xfrm>
            <a:off x="684213" y="188913"/>
            <a:ext cx="8229600" cy="7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Rounded MT Bold" panose="020F0704030504030204" pitchFamily="34" charset="0"/>
              </a:defRPr>
            </a:lvl2pPr>
            <a:lvl3pPr algn="ctr" rtl="0" fontAlgn="base">
              <a:spcBef>
                <a:spcPct val="0"/>
              </a:spcBef>
              <a:spcAft>
                <a:spcPct val="0"/>
              </a:spcAft>
              <a:defRPr sz="4400">
                <a:solidFill>
                  <a:schemeClr val="tx2"/>
                </a:solidFill>
                <a:latin typeface="Arial Rounded MT Bold" panose="020F0704030504030204" pitchFamily="34" charset="0"/>
              </a:defRPr>
            </a:lvl3pPr>
            <a:lvl4pPr algn="ctr" rtl="0" fontAlgn="base">
              <a:spcBef>
                <a:spcPct val="0"/>
              </a:spcBef>
              <a:spcAft>
                <a:spcPct val="0"/>
              </a:spcAft>
              <a:defRPr sz="4400">
                <a:solidFill>
                  <a:schemeClr val="tx2"/>
                </a:solidFill>
                <a:latin typeface="Arial Rounded MT Bold" panose="020F0704030504030204" pitchFamily="34" charset="0"/>
              </a:defRPr>
            </a:lvl4pPr>
            <a:lvl5pPr algn="ctr" rtl="0" fontAlgn="base">
              <a:spcBef>
                <a:spcPct val="0"/>
              </a:spcBef>
              <a:spcAft>
                <a:spcPct val="0"/>
              </a:spcAft>
              <a:defRPr sz="4400">
                <a:solidFill>
                  <a:schemeClr val="tx2"/>
                </a:solidFill>
                <a:latin typeface="Arial Rounded MT Bold" panose="020F0704030504030204" pitchFamily="34" charset="0"/>
              </a:defRPr>
            </a:lvl5pPr>
            <a:lvl6pPr marL="457200" algn="ctr" rtl="0" fontAlgn="base">
              <a:spcBef>
                <a:spcPct val="0"/>
              </a:spcBef>
              <a:spcAft>
                <a:spcPct val="0"/>
              </a:spcAft>
              <a:defRPr sz="4400">
                <a:solidFill>
                  <a:schemeClr val="tx2"/>
                </a:solidFill>
                <a:latin typeface="Arial Rounded MT Bold" panose="020F0704030504030204" pitchFamily="34" charset="0"/>
              </a:defRPr>
            </a:lvl6pPr>
            <a:lvl7pPr marL="914400" algn="ctr" rtl="0" fontAlgn="base">
              <a:spcBef>
                <a:spcPct val="0"/>
              </a:spcBef>
              <a:spcAft>
                <a:spcPct val="0"/>
              </a:spcAft>
              <a:defRPr sz="4400">
                <a:solidFill>
                  <a:schemeClr val="tx2"/>
                </a:solidFill>
                <a:latin typeface="Arial Rounded MT Bold" panose="020F0704030504030204" pitchFamily="34" charset="0"/>
              </a:defRPr>
            </a:lvl7pPr>
            <a:lvl8pPr marL="1371600" algn="ctr" rtl="0" fontAlgn="base">
              <a:spcBef>
                <a:spcPct val="0"/>
              </a:spcBef>
              <a:spcAft>
                <a:spcPct val="0"/>
              </a:spcAft>
              <a:defRPr sz="4400">
                <a:solidFill>
                  <a:schemeClr val="tx2"/>
                </a:solidFill>
                <a:latin typeface="Arial Rounded MT Bold" panose="020F0704030504030204" pitchFamily="34" charset="0"/>
              </a:defRPr>
            </a:lvl8pPr>
            <a:lvl9pPr marL="1828800" algn="ctr" rtl="0" fontAlgn="base">
              <a:spcBef>
                <a:spcPct val="0"/>
              </a:spcBef>
              <a:spcAft>
                <a:spcPct val="0"/>
              </a:spcAft>
              <a:defRPr sz="4400">
                <a:solidFill>
                  <a:schemeClr val="tx2"/>
                </a:solidFill>
                <a:latin typeface="Arial Rounded MT Bold" panose="020F07040305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altLang="tr-TR" sz="3800" b="1" i="0" u="sng" strike="noStrike" kern="1200" cap="none" spc="0" normalizeH="0" baseline="0" noProof="0">
                <a:ln>
                  <a:noFill/>
                </a:ln>
                <a:solidFill>
                  <a:srgbClr val="FF0000"/>
                </a:solidFill>
                <a:effectLst/>
                <a:uLnTx/>
                <a:uFillTx/>
                <a:latin typeface="Arial Rounded MT Bold"/>
                <a:ea typeface="+mj-ea"/>
                <a:cs typeface="+mj-cs"/>
              </a:rPr>
              <a:t>1.Bilabial consonants</a:t>
            </a:r>
            <a:endParaRPr kumimoji="0" lang="en-US" altLang="tr-TR" sz="3800" b="1" i="0" u="sng" strike="noStrike" kern="1200" cap="none" spc="0" normalizeH="0" baseline="0" noProof="0" dirty="0">
              <a:ln>
                <a:noFill/>
              </a:ln>
              <a:solidFill>
                <a:srgbClr val="FF0000"/>
              </a:solidFill>
              <a:effectLst/>
              <a:uLnTx/>
              <a:uFillTx/>
              <a:latin typeface="Arial Rounded MT Bold"/>
              <a:ea typeface="+mj-ea"/>
              <a:cs typeface="+mj-cs"/>
            </a:endParaRPr>
          </a:p>
        </p:txBody>
      </p:sp>
      <p:sp>
        <p:nvSpPr>
          <p:cNvPr id="5" name="Rectangle 6">
            <a:extLst>
              <a:ext uri="{FF2B5EF4-FFF2-40B4-BE49-F238E27FC236}">
                <a16:creationId xmlns:a16="http://schemas.microsoft.com/office/drawing/2014/main" id="{D8D4A300-E15C-4EA1-A136-90B0E31C463C}"/>
              </a:ext>
            </a:extLst>
          </p:cNvPr>
          <p:cNvSpPr>
            <a:spLocks noChangeArrowheads="1"/>
          </p:cNvSpPr>
          <p:nvPr/>
        </p:nvSpPr>
        <p:spPr bwMode="auto">
          <a:xfrm>
            <a:off x="224589" y="966788"/>
            <a:ext cx="11839074" cy="2305050"/>
          </a:xfrm>
          <a:prstGeom prst="rect">
            <a:avLst/>
          </a:prstGeom>
          <a:solidFill>
            <a:srgbClr val="FFFF00"/>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en-GB" altLang="tr-TR" sz="2800" b="0" i="0" u="none" strike="noStrike" kern="0" cap="none" spc="0" normalizeH="0" baseline="0" noProof="0" dirty="0">
                <a:ln>
                  <a:noFill/>
                </a:ln>
                <a:solidFill>
                  <a:srgbClr val="000000"/>
                </a:solidFill>
                <a:effectLst/>
                <a:uLnTx/>
                <a:uFillTx/>
                <a:latin typeface="Arial Rounded MT Bold" panose="020F0704030504030204" pitchFamily="34" charset="0"/>
              </a:rPr>
              <a:t>The articulators for bilabial sounds are the </a:t>
            </a:r>
            <a:r>
              <a:rPr kumimoji="0" lang="en-GB" altLang="tr-TR" sz="2800" b="0" i="0" u="none" strike="noStrike" kern="0" cap="none" spc="0" normalizeH="0" baseline="0" noProof="0" dirty="0">
                <a:ln>
                  <a:noFill/>
                </a:ln>
                <a:solidFill>
                  <a:srgbClr val="FF0000"/>
                </a:solidFill>
                <a:effectLst/>
                <a:uLnTx/>
                <a:uFillTx/>
                <a:latin typeface="Arial Rounded MT Bold" panose="020F0704030504030204" pitchFamily="34" charset="0"/>
              </a:rPr>
              <a:t>two lips</a:t>
            </a:r>
            <a:r>
              <a:rPr kumimoji="0" lang="en-GB" altLang="tr-TR" sz="2800" b="0" i="0" u="none" strike="noStrike" kern="0" cap="none" spc="0" normalizeH="0" baseline="0" noProof="0" dirty="0">
                <a:ln>
                  <a:noFill/>
                </a:ln>
                <a:solidFill>
                  <a:srgbClr val="000000"/>
                </a:solidFill>
                <a:effectLst/>
                <a:uLnTx/>
                <a:uFillTx/>
                <a:latin typeface="Arial Rounded MT Bold" panose="020F0704030504030204" pitchFamily="34" charset="0"/>
              </a:rPr>
              <a:t>. </a:t>
            </a:r>
            <a:r>
              <a:rPr kumimoji="0" lang="en-US" altLang="tr-TR" sz="2800" b="0" i="0" u="none" strike="noStrike" kern="0" cap="none" spc="0" normalizeH="0" baseline="0" noProof="0" dirty="0">
                <a:ln>
                  <a:noFill/>
                </a:ln>
                <a:solidFill>
                  <a:srgbClr val="000000"/>
                </a:solidFill>
                <a:effectLst/>
                <a:uLnTx/>
                <a:uFillTx/>
                <a:latin typeface="Arial Rounded MT Bold" panose="020F0704030504030204" pitchFamily="34" charset="0"/>
              </a:rPr>
              <a:t>These sounds are, therefore, called </a:t>
            </a:r>
            <a:r>
              <a:rPr kumimoji="0" lang="en-US" altLang="tr-TR" sz="2800" b="1" i="0" u="none" strike="noStrike" kern="0" cap="none" spc="0" normalizeH="0" baseline="0" noProof="0" dirty="0">
                <a:ln>
                  <a:noFill/>
                </a:ln>
                <a:solidFill>
                  <a:srgbClr val="FF0000"/>
                </a:solidFill>
                <a:effectLst/>
                <a:uLnTx/>
                <a:uFillTx/>
                <a:latin typeface="Arial Rounded MT Bold" panose="020F0704030504030204" pitchFamily="34" charset="0"/>
              </a:rPr>
              <a:t>bilabials</a:t>
            </a:r>
            <a:r>
              <a:rPr kumimoji="0" lang="en-US" altLang="tr-TR" sz="2800" b="0" i="0" u="none" strike="noStrike" kern="0" cap="none" spc="0" normalizeH="0" baseline="0" noProof="0" dirty="0">
                <a:ln>
                  <a:noFill/>
                </a:ln>
                <a:solidFill>
                  <a:srgbClr val="000000"/>
                </a:solidFill>
                <a:effectLst/>
                <a:uLnTx/>
                <a:uFillTx/>
                <a:latin typeface="Arial Rounded MT Bold" panose="020F0704030504030204" pitchFamily="34" charset="0"/>
              </a:rPr>
              <a:t>.  </a:t>
            </a:r>
          </a:p>
        </p:txBody>
      </p:sp>
      <p:sp>
        <p:nvSpPr>
          <p:cNvPr id="6" name="Rectangle 9">
            <a:extLst>
              <a:ext uri="{FF2B5EF4-FFF2-40B4-BE49-F238E27FC236}">
                <a16:creationId xmlns:a16="http://schemas.microsoft.com/office/drawing/2014/main" id="{D36C5FB2-283F-48CA-B0B3-5539A8F07921}"/>
              </a:ext>
            </a:extLst>
          </p:cNvPr>
          <p:cNvSpPr>
            <a:spLocks noChangeArrowheads="1"/>
          </p:cNvSpPr>
          <p:nvPr/>
        </p:nvSpPr>
        <p:spPr bwMode="auto">
          <a:xfrm>
            <a:off x="250825" y="3644900"/>
            <a:ext cx="12117638" cy="3024188"/>
          </a:xfrm>
          <a:prstGeom prst="rect">
            <a:avLst/>
          </a:prstGeom>
          <a:solidFill>
            <a:srgbClr val="FFFF00"/>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en-GB" altLang="tr-TR" sz="2400" b="0" i="0" u="none" strike="noStrike" kern="0" cap="none" spc="0" normalizeH="0" baseline="0" noProof="0" dirty="0">
                <a:ln>
                  <a:noFill/>
                </a:ln>
                <a:solidFill>
                  <a:srgbClr val="000000"/>
                </a:solidFill>
                <a:effectLst/>
                <a:uLnTx/>
                <a:uFillTx/>
                <a:latin typeface="Arial Rounded MT Bold" panose="020F0704030504030204" pitchFamily="34" charset="0"/>
              </a:rPr>
              <a:t>It could be said that the </a:t>
            </a:r>
            <a:r>
              <a:rPr kumimoji="0" lang="en-GB" altLang="tr-TR" sz="2400" b="0" i="0" u="none" strike="noStrike" kern="0" cap="none" spc="0" normalizeH="0" baseline="0" noProof="0" dirty="0">
                <a:ln>
                  <a:noFill/>
                </a:ln>
                <a:solidFill>
                  <a:srgbClr val="FF0000"/>
                </a:solidFill>
                <a:effectLst/>
                <a:uLnTx/>
                <a:uFillTx/>
                <a:latin typeface="Arial Rounded MT Bold" panose="020F0704030504030204" pitchFamily="34" charset="0"/>
              </a:rPr>
              <a:t>lower lip</a:t>
            </a:r>
            <a:r>
              <a:rPr kumimoji="0" lang="en-GB" altLang="tr-TR" sz="2400" b="0" i="0" u="none" strike="noStrike" kern="0" cap="none" spc="0" normalizeH="0" baseline="0" noProof="0" dirty="0">
                <a:ln>
                  <a:noFill/>
                </a:ln>
                <a:solidFill>
                  <a:srgbClr val="000000"/>
                </a:solidFill>
                <a:effectLst/>
                <a:uLnTx/>
                <a:uFillTx/>
                <a:latin typeface="Arial Rounded MT Bold" panose="020F0704030504030204" pitchFamily="34" charset="0"/>
              </a:rPr>
              <a:t> is the </a:t>
            </a:r>
            <a:r>
              <a:rPr kumimoji="0" lang="en-GB" altLang="tr-TR" sz="2400" b="0" i="0" u="none" strike="noStrike" kern="0" cap="none" spc="0" normalizeH="0" baseline="0" noProof="0" dirty="0">
                <a:ln>
                  <a:noFill/>
                </a:ln>
                <a:solidFill>
                  <a:srgbClr val="FF0000"/>
                </a:solidFill>
                <a:effectLst/>
                <a:uLnTx/>
                <a:uFillTx/>
                <a:latin typeface="Arial Rounded MT Bold" panose="020F0704030504030204" pitchFamily="34" charset="0"/>
              </a:rPr>
              <a:t>active articulator</a:t>
            </a:r>
            <a:r>
              <a:rPr kumimoji="0" lang="en-GB" altLang="tr-TR" sz="2400" b="0" i="0" u="none" strike="noStrike" kern="0" cap="none" spc="0" normalizeH="0" baseline="0" noProof="0" dirty="0">
                <a:ln>
                  <a:noFill/>
                </a:ln>
                <a:solidFill>
                  <a:srgbClr val="000000"/>
                </a:solidFill>
                <a:effectLst/>
                <a:uLnTx/>
                <a:uFillTx/>
                <a:latin typeface="Arial Rounded MT Bold" panose="020F0704030504030204" pitchFamily="34" charset="0"/>
              </a:rPr>
              <a:t> and the </a:t>
            </a:r>
            <a:r>
              <a:rPr kumimoji="0" lang="en-GB" altLang="tr-TR" sz="2400" b="0" i="0" u="none" strike="noStrike" kern="0" cap="none" spc="0" normalizeH="0" baseline="0" noProof="0" dirty="0">
                <a:ln>
                  <a:noFill/>
                </a:ln>
                <a:solidFill>
                  <a:srgbClr val="6666FF"/>
                </a:solidFill>
                <a:effectLst/>
                <a:uLnTx/>
                <a:uFillTx/>
                <a:latin typeface="Arial Rounded MT Bold" panose="020F0704030504030204" pitchFamily="34" charset="0"/>
              </a:rPr>
              <a:t>upper lip</a:t>
            </a:r>
            <a:r>
              <a:rPr kumimoji="0" lang="en-GB" altLang="tr-TR" sz="2400" b="0" i="0" u="none" strike="noStrike" kern="0" cap="none" spc="0" normalizeH="0" baseline="0" noProof="0" dirty="0">
                <a:ln>
                  <a:noFill/>
                </a:ln>
                <a:solidFill>
                  <a:srgbClr val="000000"/>
                </a:solidFill>
                <a:effectLst/>
                <a:uLnTx/>
                <a:uFillTx/>
                <a:latin typeface="Arial Rounded MT Bold" panose="020F0704030504030204" pitchFamily="34" charset="0"/>
              </a:rPr>
              <a:t> is the </a:t>
            </a:r>
            <a:r>
              <a:rPr kumimoji="0" lang="en-GB" altLang="tr-TR" sz="2400" b="0" i="0" u="none" strike="noStrike" kern="0" cap="none" spc="0" normalizeH="0" baseline="0" noProof="0" dirty="0">
                <a:ln>
                  <a:noFill/>
                </a:ln>
                <a:solidFill>
                  <a:srgbClr val="6666FF"/>
                </a:solidFill>
                <a:effectLst/>
                <a:uLnTx/>
                <a:uFillTx/>
                <a:latin typeface="Arial Rounded MT Bold" panose="020F0704030504030204" pitchFamily="34" charset="0"/>
              </a:rPr>
              <a:t>passive articulator</a:t>
            </a:r>
            <a:r>
              <a:rPr kumimoji="0" lang="en-GB" altLang="tr-TR" sz="2400" b="0" i="0" u="none" strike="noStrike" kern="0" cap="none" spc="0" normalizeH="0" baseline="0" noProof="0" dirty="0">
                <a:ln>
                  <a:noFill/>
                </a:ln>
                <a:solidFill>
                  <a:srgbClr val="000000"/>
                </a:solidFill>
                <a:effectLst/>
                <a:uLnTx/>
                <a:uFillTx/>
                <a:latin typeface="Arial Rounded MT Bold" panose="020F0704030504030204" pitchFamily="34" charset="0"/>
              </a:rPr>
              <a:t>, though the upper lip usually moves too, at least a little.  </a:t>
            </a:r>
          </a:p>
          <a:p>
            <a:pPr marL="0" marR="0" lvl="0" indent="0" algn="just" defTabSz="914400" eaLnBrk="1" fontAlgn="base" latinLnBrk="0" hangingPunct="1">
              <a:lnSpc>
                <a:spcPct val="100000"/>
              </a:lnSpc>
              <a:spcBef>
                <a:spcPct val="0"/>
              </a:spcBef>
              <a:spcAft>
                <a:spcPct val="0"/>
              </a:spcAft>
              <a:buClrTx/>
              <a:buSzTx/>
              <a:buFontTx/>
              <a:buNone/>
              <a:tabLst/>
              <a:defRPr/>
            </a:pPr>
            <a:endParaRPr kumimoji="0" lang="en-GB" altLang="tr-TR" sz="2400" b="0" i="0" u="none" strike="noStrike" kern="0" cap="none" spc="0" normalizeH="0" baseline="0" noProof="0" dirty="0">
              <a:ln>
                <a:noFill/>
              </a:ln>
              <a:solidFill>
                <a:srgbClr val="000000"/>
              </a:solidFill>
              <a:effectLst/>
              <a:uLnTx/>
              <a:uFillTx/>
              <a:latin typeface="Arial Rounded MT Bold" panose="020F0704030504030204" pitchFamily="34" charset="0"/>
            </a:endParaRPr>
          </a:p>
          <a:p>
            <a:pPr marL="0" marR="0" lvl="0" indent="0" algn="just" defTabSz="914400" eaLnBrk="1" fontAlgn="base" latinLnBrk="0" hangingPunct="1">
              <a:lnSpc>
                <a:spcPct val="100000"/>
              </a:lnSpc>
              <a:spcBef>
                <a:spcPct val="0"/>
              </a:spcBef>
              <a:spcAft>
                <a:spcPct val="0"/>
              </a:spcAft>
              <a:buClrTx/>
              <a:buSzTx/>
              <a:buFontTx/>
              <a:buNone/>
              <a:tabLst/>
              <a:defRPr/>
            </a:pPr>
            <a:r>
              <a:rPr kumimoji="0" lang="en-GB" altLang="tr-TR" sz="2800" b="0" i="0" u="none" strike="noStrike" kern="0" cap="none" spc="0" normalizeH="0" baseline="0" noProof="0" dirty="0">
                <a:ln>
                  <a:noFill/>
                </a:ln>
                <a:solidFill>
                  <a:srgbClr val="FF0000"/>
                </a:solidFill>
                <a:effectLst/>
                <a:uLnTx/>
                <a:uFillTx/>
                <a:latin typeface="Arial Rounded MT Bold" panose="020F0704030504030204" pitchFamily="34" charset="0"/>
              </a:rPr>
              <a:t>English bilabial sounds include </a:t>
            </a:r>
            <a:r>
              <a:rPr kumimoji="0" lang="en-GB" altLang="tr-TR" sz="2800" b="1" i="0" u="none" strike="noStrike" kern="0" cap="none" spc="0" normalizeH="0" baseline="0" noProof="0" dirty="0">
                <a:ln>
                  <a:noFill/>
                </a:ln>
                <a:solidFill>
                  <a:srgbClr val="FF0000"/>
                </a:solidFill>
                <a:effectLst/>
                <a:uLnTx/>
                <a:uFillTx/>
                <a:latin typeface="Arial Rounded MT Bold" panose="020F0704030504030204" pitchFamily="34" charset="0"/>
              </a:rPr>
              <a:t>[p], [b]</a:t>
            </a:r>
            <a:r>
              <a:rPr kumimoji="0" lang="en-GB" altLang="tr-TR" sz="2800" b="0" i="0" u="none" strike="noStrike" kern="0" cap="none" spc="0" normalizeH="0" baseline="0" noProof="0" dirty="0">
                <a:ln>
                  <a:noFill/>
                </a:ln>
                <a:solidFill>
                  <a:srgbClr val="FF0000"/>
                </a:solidFill>
                <a:effectLst/>
                <a:uLnTx/>
                <a:uFillTx/>
                <a:latin typeface="Arial Rounded MT Bold" panose="020F0704030504030204" pitchFamily="34" charset="0"/>
              </a:rPr>
              <a:t> and </a:t>
            </a:r>
            <a:r>
              <a:rPr kumimoji="0" lang="en-GB" altLang="tr-TR" sz="2800" b="1" i="0" u="none" strike="noStrike" kern="0" cap="none" spc="0" normalizeH="0" baseline="0" noProof="0" dirty="0">
                <a:ln>
                  <a:noFill/>
                </a:ln>
                <a:solidFill>
                  <a:srgbClr val="FF0000"/>
                </a:solidFill>
                <a:effectLst/>
                <a:uLnTx/>
                <a:uFillTx/>
                <a:latin typeface="Arial Rounded MT Bold" panose="020F0704030504030204" pitchFamily="34" charset="0"/>
              </a:rPr>
              <a:t>[m]</a:t>
            </a:r>
            <a:r>
              <a:rPr kumimoji="0" lang="en-GB" altLang="tr-TR" sz="2800" b="0" i="0" u="none" strike="noStrike" kern="0" cap="none" spc="0" normalizeH="0" baseline="0" noProof="0" dirty="0">
                <a:ln>
                  <a:noFill/>
                </a:ln>
                <a:solidFill>
                  <a:srgbClr val="FF0000"/>
                </a:solidFill>
                <a:effectLst/>
                <a:uLnTx/>
                <a:uFillTx/>
                <a:latin typeface="Arial Rounded MT Bold" panose="020F0704030504030204" pitchFamily="34" charset="0"/>
              </a:rPr>
              <a:t>.</a:t>
            </a:r>
            <a:r>
              <a:rPr kumimoji="0" lang="en-GB" altLang="tr-TR" sz="2400" b="0" i="0" u="none" strike="noStrike" kern="0" cap="none" spc="0" normalizeH="0" baseline="0" noProof="0" dirty="0">
                <a:ln>
                  <a:noFill/>
                </a:ln>
                <a:solidFill>
                  <a:srgbClr val="000000"/>
                </a:solidFill>
                <a:effectLst/>
                <a:uLnTx/>
                <a:uFillTx/>
                <a:latin typeface="Arial Rounded MT Bold" panose="020F0704030504030204" pitchFamily="34" charset="0"/>
              </a:rPr>
              <a:t>  </a:t>
            </a:r>
          </a:p>
          <a:p>
            <a:pPr marL="0" marR="0" lvl="0" indent="0" algn="just" defTabSz="914400" eaLnBrk="1" fontAlgn="base" latinLnBrk="0" hangingPunct="1">
              <a:lnSpc>
                <a:spcPct val="100000"/>
              </a:lnSpc>
              <a:spcBef>
                <a:spcPct val="0"/>
              </a:spcBef>
              <a:spcAft>
                <a:spcPct val="0"/>
              </a:spcAft>
              <a:buClrTx/>
              <a:buSzTx/>
              <a:buFontTx/>
              <a:buNone/>
              <a:tabLst/>
              <a:defRPr/>
            </a:pPr>
            <a:r>
              <a:rPr kumimoji="0" lang="en-GB" altLang="tr-TR" sz="2400" b="0" i="0" u="none" strike="noStrike" kern="0" cap="none" spc="0" normalizeH="0" baseline="0" noProof="0" dirty="0">
                <a:ln>
                  <a:noFill/>
                </a:ln>
                <a:solidFill>
                  <a:srgbClr val="000000"/>
                </a:solidFill>
                <a:effectLst/>
                <a:uLnTx/>
                <a:uFillTx/>
                <a:latin typeface="Arial Rounded MT Bold" panose="020F0704030504030204" pitchFamily="34" charset="0"/>
              </a:rPr>
              <a:t>Among these </a:t>
            </a:r>
            <a:r>
              <a:rPr kumimoji="0" lang="en-GB" altLang="tr-TR" sz="2400" b="1" i="0" u="none" strike="noStrike" kern="0" cap="none" spc="0" normalizeH="0" baseline="0" noProof="0" dirty="0">
                <a:ln>
                  <a:noFill/>
                </a:ln>
                <a:solidFill>
                  <a:srgbClr val="CC0099"/>
                </a:solidFill>
                <a:effectLst/>
                <a:uLnTx/>
                <a:uFillTx/>
                <a:latin typeface="Arial Rounded MT Bold" panose="020F0704030504030204" pitchFamily="34" charset="0"/>
              </a:rPr>
              <a:t>[p] </a:t>
            </a:r>
            <a:r>
              <a:rPr kumimoji="0" lang="en-GB" altLang="tr-TR" sz="2400" b="0" i="0" u="none" strike="noStrike" kern="0" cap="none" spc="0" normalizeH="0" baseline="0" noProof="0" dirty="0">
                <a:ln>
                  <a:noFill/>
                </a:ln>
                <a:solidFill>
                  <a:srgbClr val="000000"/>
                </a:solidFill>
                <a:effectLst/>
                <a:uLnTx/>
                <a:uFillTx/>
                <a:latin typeface="Arial Rounded MT Bold" panose="020F0704030504030204" pitchFamily="34" charset="0"/>
              </a:rPr>
              <a:t>is</a:t>
            </a:r>
            <a:r>
              <a:rPr kumimoji="0" lang="en-GB" altLang="tr-TR" sz="2400" b="1" i="0" u="none" strike="noStrike" kern="0" cap="none" spc="0" normalizeH="0" baseline="0" noProof="0" dirty="0">
                <a:ln>
                  <a:noFill/>
                </a:ln>
                <a:solidFill>
                  <a:srgbClr val="CC0099"/>
                </a:solidFill>
                <a:effectLst/>
                <a:uLnTx/>
                <a:uFillTx/>
                <a:latin typeface="Arial Rounded MT Bold" panose="020F0704030504030204" pitchFamily="34" charset="0"/>
              </a:rPr>
              <a:t> voiceless</a:t>
            </a:r>
            <a:r>
              <a:rPr kumimoji="0" lang="en-GB" altLang="tr-TR" sz="2400" b="1" i="0" u="none" strike="noStrike" kern="0" cap="none" spc="0" normalizeH="0" baseline="0" noProof="0" dirty="0">
                <a:ln>
                  <a:noFill/>
                </a:ln>
                <a:solidFill>
                  <a:srgbClr val="000000"/>
                </a:solidFill>
                <a:effectLst/>
                <a:uLnTx/>
                <a:uFillTx/>
                <a:latin typeface="Arial Rounded MT Bold" panose="020F0704030504030204" pitchFamily="34" charset="0"/>
              </a:rPr>
              <a:t> </a:t>
            </a:r>
            <a:r>
              <a:rPr kumimoji="0" lang="en-GB" altLang="tr-TR" sz="2400" b="0" i="0" u="none" strike="noStrike" kern="0" cap="none" spc="0" normalizeH="0" baseline="0" noProof="0" dirty="0">
                <a:ln>
                  <a:noFill/>
                </a:ln>
                <a:solidFill>
                  <a:srgbClr val="000000"/>
                </a:solidFill>
                <a:effectLst/>
                <a:uLnTx/>
                <a:uFillTx/>
                <a:latin typeface="Arial Rounded MT Bold" panose="020F0704030504030204" pitchFamily="34" charset="0"/>
              </a:rPr>
              <a:t>while</a:t>
            </a:r>
            <a:r>
              <a:rPr kumimoji="0" lang="en-GB" altLang="tr-TR" sz="2400" b="1" i="0" u="none" strike="noStrike" kern="0" cap="none" spc="0" normalizeH="0" baseline="0" noProof="0" dirty="0">
                <a:ln>
                  <a:noFill/>
                </a:ln>
                <a:solidFill>
                  <a:srgbClr val="000000"/>
                </a:solidFill>
                <a:effectLst/>
                <a:uLnTx/>
                <a:uFillTx/>
                <a:latin typeface="Arial Rounded MT Bold" panose="020F0704030504030204" pitchFamily="34" charset="0"/>
              </a:rPr>
              <a:t> </a:t>
            </a:r>
            <a:r>
              <a:rPr kumimoji="0" lang="en-GB" altLang="tr-TR" sz="2400" b="1" i="0" u="none" strike="noStrike" kern="0" cap="none" spc="0" normalizeH="0" baseline="0" noProof="0" dirty="0">
                <a:ln>
                  <a:noFill/>
                </a:ln>
                <a:solidFill>
                  <a:srgbClr val="6666FF"/>
                </a:solidFill>
                <a:effectLst/>
                <a:uLnTx/>
                <a:uFillTx/>
                <a:latin typeface="Arial Rounded MT Bold" panose="020F0704030504030204" pitchFamily="34" charset="0"/>
              </a:rPr>
              <a:t>[b]</a:t>
            </a:r>
            <a:r>
              <a:rPr kumimoji="0" lang="en-GB" altLang="tr-TR" sz="2400" b="1" i="0" u="none" strike="noStrike" kern="0" cap="none" spc="0" normalizeH="0" baseline="0" noProof="0" dirty="0">
                <a:ln>
                  <a:noFill/>
                </a:ln>
                <a:solidFill>
                  <a:srgbClr val="000000"/>
                </a:solidFill>
                <a:effectLst/>
                <a:uLnTx/>
                <a:uFillTx/>
                <a:latin typeface="Arial Rounded MT Bold" panose="020F0704030504030204" pitchFamily="34" charset="0"/>
              </a:rPr>
              <a:t> </a:t>
            </a:r>
            <a:r>
              <a:rPr kumimoji="0" lang="en-GB" altLang="tr-TR" sz="2400" b="0" i="0" u="none" strike="noStrike" kern="0" cap="none" spc="0" normalizeH="0" baseline="0" noProof="0" dirty="0">
                <a:ln>
                  <a:noFill/>
                </a:ln>
                <a:solidFill>
                  <a:srgbClr val="000000"/>
                </a:solidFill>
                <a:effectLst/>
                <a:uLnTx/>
                <a:uFillTx/>
                <a:latin typeface="Arial Rounded MT Bold" panose="020F0704030504030204" pitchFamily="34" charset="0"/>
              </a:rPr>
              <a:t>and</a:t>
            </a:r>
            <a:r>
              <a:rPr kumimoji="0" lang="en-GB" altLang="tr-TR" sz="2400" b="1" i="0" u="none" strike="noStrike" kern="0" cap="none" spc="0" normalizeH="0" baseline="0" noProof="0" dirty="0">
                <a:ln>
                  <a:noFill/>
                </a:ln>
                <a:solidFill>
                  <a:srgbClr val="000000"/>
                </a:solidFill>
                <a:effectLst/>
                <a:uLnTx/>
                <a:uFillTx/>
                <a:latin typeface="Arial Rounded MT Bold" panose="020F0704030504030204" pitchFamily="34" charset="0"/>
              </a:rPr>
              <a:t> </a:t>
            </a:r>
            <a:r>
              <a:rPr kumimoji="0" lang="en-GB" altLang="tr-TR" sz="2400" b="1" i="0" u="none" strike="noStrike" kern="0" cap="none" spc="0" normalizeH="0" baseline="0" noProof="0" dirty="0">
                <a:ln>
                  <a:noFill/>
                </a:ln>
                <a:solidFill>
                  <a:srgbClr val="6666FF"/>
                </a:solidFill>
                <a:effectLst/>
                <a:uLnTx/>
                <a:uFillTx/>
                <a:latin typeface="Arial Rounded MT Bold" panose="020F0704030504030204" pitchFamily="34" charset="0"/>
              </a:rPr>
              <a:t>[m]</a:t>
            </a:r>
            <a:r>
              <a:rPr kumimoji="0" lang="en-GB" altLang="tr-TR" sz="2400" b="1" i="0" u="none" strike="noStrike" kern="0" cap="none" spc="0" normalizeH="0" baseline="0" noProof="0" dirty="0">
                <a:ln>
                  <a:noFill/>
                </a:ln>
                <a:solidFill>
                  <a:srgbClr val="000000"/>
                </a:solidFill>
                <a:effectLst/>
                <a:uLnTx/>
                <a:uFillTx/>
                <a:latin typeface="Arial Rounded MT Bold" panose="020F0704030504030204" pitchFamily="34" charset="0"/>
              </a:rPr>
              <a:t> </a:t>
            </a:r>
            <a:r>
              <a:rPr kumimoji="0" lang="en-GB" altLang="tr-TR" sz="2400" b="0" i="0" u="none" strike="noStrike" kern="0" cap="none" spc="0" normalizeH="0" baseline="0" noProof="0" dirty="0">
                <a:ln>
                  <a:noFill/>
                </a:ln>
                <a:solidFill>
                  <a:srgbClr val="000000"/>
                </a:solidFill>
                <a:effectLst/>
                <a:uLnTx/>
                <a:uFillTx/>
                <a:latin typeface="Arial Rounded MT Bold" panose="020F0704030504030204" pitchFamily="34" charset="0"/>
              </a:rPr>
              <a:t>are</a:t>
            </a:r>
            <a:r>
              <a:rPr kumimoji="0" lang="en-GB" altLang="tr-TR" sz="2400" b="1" i="0" u="none" strike="noStrike" kern="0" cap="none" spc="0" normalizeH="0" baseline="0" noProof="0" dirty="0">
                <a:ln>
                  <a:noFill/>
                </a:ln>
                <a:solidFill>
                  <a:srgbClr val="000000"/>
                </a:solidFill>
                <a:effectLst/>
                <a:uLnTx/>
                <a:uFillTx/>
                <a:latin typeface="Arial Rounded MT Bold" panose="020F0704030504030204" pitchFamily="34" charset="0"/>
              </a:rPr>
              <a:t> </a:t>
            </a:r>
            <a:r>
              <a:rPr kumimoji="0" lang="en-GB" altLang="tr-TR" sz="2400" b="1" i="0" u="none" strike="noStrike" kern="0" cap="none" spc="0" normalizeH="0" baseline="0" noProof="0" dirty="0">
                <a:ln>
                  <a:noFill/>
                </a:ln>
                <a:solidFill>
                  <a:srgbClr val="6666FF"/>
                </a:solidFill>
                <a:effectLst/>
                <a:uLnTx/>
                <a:uFillTx/>
                <a:latin typeface="Arial Rounded MT Bold" panose="020F0704030504030204" pitchFamily="34" charset="0"/>
              </a:rPr>
              <a:t>voiced</a:t>
            </a:r>
            <a:r>
              <a:rPr kumimoji="0" lang="en-GB" altLang="tr-TR" sz="2400" b="1" i="0" u="none" strike="noStrike" kern="0" cap="none" spc="0" normalizeH="0" baseline="0" noProof="0" dirty="0">
                <a:ln>
                  <a:noFill/>
                </a:ln>
                <a:solidFill>
                  <a:srgbClr val="000000"/>
                </a:solidFill>
                <a:effectLst/>
                <a:uLnTx/>
                <a:uFillTx/>
                <a:latin typeface="Arial Rounded MT Bold" panose="020F0704030504030204" pitchFamily="34" charset="0"/>
              </a:rPr>
              <a:t>.</a:t>
            </a:r>
            <a:endParaRPr kumimoji="0" lang="en-US" altLang="tr-TR" sz="2400" b="1" i="0" u="none" strike="noStrike" kern="0" cap="none" spc="0" normalizeH="0" baseline="0" noProof="0" dirty="0">
              <a:ln>
                <a:noFill/>
              </a:ln>
              <a:solidFill>
                <a:srgbClr val="000000"/>
              </a:solidFill>
              <a:effectLst/>
              <a:uLnTx/>
              <a:uFillTx/>
              <a:latin typeface="Arial Rounded MT Bold" panose="020F0704030504030204" pitchFamily="34" charset="0"/>
            </a:endParaRPr>
          </a:p>
        </p:txBody>
      </p:sp>
    </p:spTree>
    <p:extLst>
      <p:ext uri="{BB962C8B-B14F-4D97-AF65-F5344CB8AC3E}">
        <p14:creationId xmlns:p14="http://schemas.microsoft.com/office/powerpoint/2010/main" val="2878970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37098282-B24A-48F9-9E5F-5ED82179DB4A}"/>
              </a:ext>
            </a:extLst>
          </p:cNvPr>
          <p:cNvSpPr txBox="1">
            <a:spLocks noChangeArrowheads="1"/>
          </p:cNvSpPr>
          <p:nvPr/>
        </p:nvSpPr>
        <p:spPr bwMode="auto">
          <a:xfrm>
            <a:off x="468313" y="188913"/>
            <a:ext cx="8229600"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Rounded MT Bold" panose="020F0704030504030204" pitchFamily="34" charset="0"/>
              </a:defRPr>
            </a:lvl2pPr>
            <a:lvl3pPr algn="ctr" rtl="0" fontAlgn="base">
              <a:spcBef>
                <a:spcPct val="0"/>
              </a:spcBef>
              <a:spcAft>
                <a:spcPct val="0"/>
              </a:spcAft>
              <a:defRPr sz="4400">
                <a:solidFill>
                  <a:schemeClr val="tx2"/>
                </a:solidFill>
                <a:latin typeface="Arial Rounded MT Bold" panose="020F0704030504030204" pitchFamily="34" charset="0"/>
              </a:defRPr>
            </a:lvl3pPr>
            <a:lvl4pPr algn="ctr" rtl="0" fontAlgn="base">
              <a:spcBef>
                <a:spcPct val="0"/>
              </a:spcBef>
              <a:spcAft>
                <a:spcPct val="0"/>
              </a:spcAft>
              <a:defRPr sz="4400">
                <a:solidFill>
                  <a:schemeClr val="tx2"/>
                </a:solidFill>
                <a:latin typeface="Arial Rounded MT Bold" panose="020F0704030504030204" pitchFamily="34" charset="0"/>
              </a:defRPr>
            </a:lvl4pPr>
            <a:lvl5pPr algn="ctr" rtl="0" fontAlgn="base">
              <a:spcBef>
                <a:spcPct val="0"/>
              </a:spcBef>
              <a:spcAft>
                <a:spcPct val="0"/>
              </a:spcAft>
              <a:defRPr sz="4400">
                <a:solidFill>
                  <a:schemeClr val="tx2"/>
                </a:solidFill>
                <a:latin typeface="Arial Rounded MT Bold" panose="020F0704030504030204" pitchFamily="34" charset="0"/>
              </a:defRPr>
            </a:lvl5pPr>
            <a:lvl6pPr marL="457200" algn="ctr" rtl="0" fontAlgn="base">
              <a:spcBef>
                <a:spcPct val="0"/>
              </a:spcBef>
              <a:spcAft>
                <a:spcPct val="0"/>
              </a:spcAft>
              <a:defRPr sz="4400">
                <a:solidFill>
                  <a:schemeClr val="tx2"/>
                </a:solidFill>
                <a:latin typeface="Arial Rounded MT Bold" panose="020F0704030504030204" pitchFamily="34" charset="0"/>
              </a:defRPr>
            </a:lvl6pPr>
            <a:lvl7pPr marL="914400" algn="ctr" rtl="0" fontAlgn="base">
              <a:spcBef>
                <a:spcPct val="0"/>
              </a:spcBef>
              <a:spcAft>
                <a:spcPct val="0"/>
              </a:spcAft>
              <a:defRPr sz="4400">
                <a:solidFill>
                  <a:schemeClr val="tx2"/>
                </a:solidFill>
                <a:latin typeface="Arial Rounded MT Bold" panose="020F0704030504030204" pitchFamily="34" charset="0"/>
              </a:defRPr>
            </a:lvl7pPr>
            <a:lvl8pPr marL="1371600" algn="ctr" rtl="0" fontAlgn="base">
              <a:spcBef>
                <a:spcPct val="0"/>
              </a:spcBef>
              <a:spcAft>
                <a:spcPct val="0"/>
              </a:spcAft>
              <a:defRPr sz="4400">
                <a:solidFill>
                  <a:schemeClr val="tx2"/>
                </a:solidFill>
                <a:latin typeface="Arial Rounded MT Bold" panose="020F0704030504030204" pitchFamily="34" charset="0"/>
              </a:defRPr>
            </a:lvl8pPr>
            <a:lvl9pPr marL="1828800" algn="ctr" rtl="0" fontAlgn="base">
              <a:spcBef>
                <a:spcPct val="0"/>
              </a:spcBef>
              <a:spcAft>
                <a:spcPct val="0"/>
              </a:spcAft>
              <a:defRPr sz="4400">
                <a:solidFill>
                  <a:schemeClr val="tx2"/>
                </a:solidFill>
                <a:latin typeface="Arial Rounded MT Bold" panose="020F07040305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altLang="tr-TR" sz="3600" b="1" i="0" u="sng" strike="noStrike" kern="1200" cap="none" spc="0" normalizeH="0" baseline="0" noProof="0">
                <a:ln>
                  <a:noFill/>
                </a:ln>
                <a:solidFill>
                  <a:srgbClr val="FF0000"/>
                </a:solidFill>
                <a:effectLst/>
                <a:uLnTx/>
                <a:uFillTx/>
                <a:latin typeface="Arial Rounded MT Bold"/>
                <a:ea typeface="+mj-ea"/>
                <a:cs typeface="+mj-cs"/>
              </a:rPr>
              <a:t>2. Labio-dental consonants</a:t>
            </a:r>
            <a:endParaRPr kumimoji="0" lang="en-US" altLang="tr-TR" sz="3600" b="1" i="0" u="sng" strike="noStrike" kern="1200" cap="none" spc="0" normalizeH="0" baseline="0" noProof="0">
              <a:ln>
                <a:noFill/>
              </a:ln>
              <a:solidFill>
                <a:srgbClr val="FF0000"/>
              </a:solidFill>
              <a:effectLst/>
              <a:uLnTx/>
              <a:uFillTx/>
              <a:latin typeface="Arial Rounded MT Bold"/>
              <a:ea typeface="+mj-ea"/>
              <a:cs typeface="+mj-cs"/>
            </a:endParaRPr>
          </a:p>
        </p:txBody>
      </p:sp>
      <p:sp>
        <p:nvSpPr>
          <p:cNvPr id="7" name="Rectangle 4">
            <a:extLst>
              <a:ext uri="{FF2B5EF4-FFF2-40B4-BE49-F238E27FC236}">
                <a16:creationId xmlns:a16="http://schemas.microsoft.com/office/drawing/2014/main" id="{D1F3C498-D63D-42F1-9427-F20380DE155F}"/>
              </a:ext>
            </a:extLst>
          </p:cNvPr>
          <p:cNvSpPr>
            <a:spLocks noChangeArrowheads="1"/>
          </p:cNvSpPr>
          <p:nvPr/>
        </p:nvSpPr>
        <p:spPr bwMode="auto">
          <a:xfrm>
            <a:off x="179388" y="692150"/>
            <a:ext cx="12012612" cy="5976938"/>
          </a:xfrm>
          <a:prstGeom prst="rect">
            <a:avLst/>
          </a:prstGeom>
          <a:solidFill>
            <a:srgbClr val="FFFF00"/>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en-GB" altLang="tr-TR" sz="2600" b="1" i="0" u="none" strike="noStrike" kern="0" cap="none" spc="0" normalizeH="0" baseline="0" noProof="0">
                <a:ln>
                  <a:noFill/>
                </a:ln>
                <a:solidFill>
                  <a:srgbClr val="000000"/>
                </a:solidFill>
                <a:effectLst/>
                <a:uLnTx/>
                <a:uFillTx/>
                <a:latin typeface="Arial Rounded MT Bold" panose="020F0704030504030204" pitchFamily="34" charset="0"/>
              </a:rPr>
              <a:t>*The articulators for labio-dental sounds are the </a:t>
            </a:r>
            <a:r>
              <a:rPr kumimoji="0" lang="en-GB" altLang="tr-TR" sz="2600" b="1" i="0" u="none" strike="noStrike" kern="0" cap="none" spc="0" normalizeH="0" baseline="0" noProof="0">
                <a:ln>
                  <a:noFill/>
                </a:ln>
                <a:solidFill>
                  <a:srgbClr val="FF0000"/>
                </a:solidFill>
                <a:effectLst/>
                <a:uLnTx/>
                <a:uFillTx/>
                <a:latin typeface="Arial Rounded MT Bold" panose="020F0704030504030204" pitchFamily="34" charset="0"/>
              </a:rPr>
              <a:t>lower lip</a:t>
            </a:r>
            <a:r>
              <a:rPr kumimoji="0" lang="en-GB" altLang="tr-TR" sz="2600" b="1" i="0" u="none" strike="noStrike" kern="0" cap="none" spc="0" normalizeH="0" baseline="0" noProof="0">
                <a:ln>
                  <a:noFill/>
                </a:ln>
                <a:solidFill>
                  <a:srgbClr val="000000"/>
                </a:solidFill>
                <a:effectLst/>
                <a:uLnTx/>
                <a:uFillTx/>
                <a:latin typeface="Arial Rounded MT Bold" panose="020F0704030504030204" pitchFamily="34" charset="0"/>
              </a:rPr>
              <a:t> and the </a:t>
            </a:r>
            <a:r>
              <a:rPr kumimoji="0" lang="en-GB" altLang="tr-TR" sz="2600" b="1" i="0" u="none" strike="noStrike" kern="0" cap="none" spc="0" normalizeH="0" baseline="0" noProof="0">
                <a:ln>
                  <a:noFill/>
                </a:ln>
                <a:solidFill>
                  <a:srgbClr val="FF0000"/>
                </a:solidFill>
                <a:effectLst/>
                <a:uLnTx/>
                <a:uFillTx/>
                <a:latin typeface="Arial Rounded MT Bold" panose="020F0704030504030204" pitchFamily="34" charset="0"/>
              </a:rPr>
              <a:t>upper front teeth.</a:t>
            </a:r>
          </a:p>
          <a:p>
            <a:pPr marL="0" marR="0" lvl="0" indent="0" algn="just" defTabSz="914400" eaLnBrk="1" fontAlgn="base" latinLnBrk="0" hangingPunct="1">
              <a:lnSpc>
                <a:spcPct val="100000"/>
              </a:lnSpc>
              <a:spcBef>
                <a:spcPct val="0"/>
              </a:spcBef>
              <a:spcAft>
                <a:spcPct val="0"/>
              </a:spcAft>
              <a:buClrTx/>
              <a:buSzTx/>
              <a:buFontTx/>
              <a:buNone/>
              <a:tabLst/>
              <a:defRPr/>
            </a:pPr>
            <a:endParaRPr kumimoji="0" lang="en-GB" altLang="tr-TR" sz="1200" b="1" i="0" u="none" strike="noStrike" kern="0" cap="none" spc="0" normalizeH="0" baseline="0" noProof="0">
              <a:ln>
                <a:noFill/>
              </a:ln>
              <a:solidFill>
                <a:srgbClr val="000000"/>
              </a:solidFill>
              <a:effectLst/>
              <a:uLnTx/>
              <a:uFillTx/>
              <a:latin typeface="Arial Rounded MT Bold" panose="020F0704030504030204" pitchFamily="34" charset="0"/>
            </a:endParaRPr>
          </a:p>
          <a:p>
            <a:pPr marL="0" marR="0" lvl="0" indent="0" algn="just" defTabSz="914400" eaLnBrk="1" fontAlgn="base" latinLnBrk="0" hangingPunct="1">
              <a:lnSpc>
                <a:spcPct val="100000"/>
              </a:lnSpc>
              <a:spcBef>
                <a:spcPct val="0"/>
              </a:spcBef>
              <a:spcAft>
                <a:spcPct val="0"/>
              </a:spcAft>
              <a:buClrTx/>
              <a:buSzTx/>
              <a:buFontTx/>
              <a:buNone/>
              <a:tabLst/>
              <a:defRPr/>
            </a:pPr>
            <a:r>
              <a:rPr kumimoji="0" lang="en-GB" altLang="tr-TR" sz="2600" b="1" i="0" u="none" strike="noStrike" kern="0" cap="none" spc="0" normalizeH="0" baseline="0" noProof="0">
                <a:ln>
                  <a:noFill/>
                </a:ln>
                <a:solidFill>
                  <a:srgbClr val="000000"/>
                </a:solidFill>
                <a:effectLst/>
                <a:uLnTx/>
                <a:uFillTx/>
                <a:latin typeface="Arial Rounded MT Bold" panose="020F0704030504030204" pitchFamily="34" charset="0"/>
              </a:rPr>
              <a:t>*The </a:t>
            </a:r>
            <a:r>
              <a:rPr kumimoji="0" lang="en-GB" altLang="tr-TR" sz="2600" b="1" i="0" u="none" strike="noStrike" kern="0" cap="none" spc="0" normalizeH="0" baseline="0" noProof="0">
                <a:ln>
                  <a:noFill/>
                </a:ln>
                <a:solidFill>
                  <a:srgbClr val="FF0000"/>
                </a:solidFill>
                <a:effectLst/>
                <a:uLnTx/>
                <a:uFillTx/>
                <a:latin typeface="Arial Rounded MT Bold" panose="020F0704030504030204" pitchFamily="34" charset="0"/>
              </a:rPr>
              <a:t>lower lip</a:t>
            </a:r>
            <a:r>
              <a:rPr kumimoji="0" lang="en-GB" altLang="tr-TR" sz="2600" b="1" i="0" u="none" strike="noStrike" kern="0" cap="none" spc="0" normalizeH="0" baseline="0" noProof="0">
                <a:ln>
                  <a:noFill/>
                </a:ln>
                <a:solidFill>
                  <a:srgbClr val="000000"/>
                </a:solidFill>
                <a:effectLst/>
                <a:uLnTx/>
                <a:uFillTx/>
                <a:latin typeface="Arial Rounded MT Bold" panose="020F0704030504030204" pitchFamily="34" charset="0"/>
              </a:rPr>
              <a:t> is the </a:t>
            </a:r>
            <a:r>
              <a:rPr kumimoji="0" lang="en-GB" altLang="tr-TR" sz="2600" b="1" i="0" u="none" strike="noStrike" kern="0" cap="none" spc="0" normalizeH="0" baseline="0" noProof="0">
                <a:ln>
                  <a:noFill/>
                </a:ln>
                <a:solidFill>
                  <a:srgbClr val="FF0000"/>
                </a:solidFill>
                <a:effectLst/>
                <a:uLnTx/>
                <a:uFillTx/>
                <a:latin typeface="Arial Rounded MT Bold" panose="020F0704030504030204" pitchFamily="34" charset="0"/>
              </a:rPr>
              <a:t>active articulator</a:t>
            </a:r>
            <a:r>
              <a:rPr kumimoji="0" lang="en-GB" altLang="tr-TR" sz="2600" b="1" i="0" u="none" strike="noStrike" kern="0" cap="none" spc="0" normalizeH="0" baseline="0" noProof="0">
                <a:ln>
                  <a:noFill/>
                </a:ln>
                <a:solidFill>
                  <a:srgbClr val="000000"/>
                </a:solidFill>
                <a:effectLst/>
                <a:uLnTx/>
                <a:uFillTx/>
                <a:latin typeface="Arial Rounded MT Bold" panose="020F0704030504030204" pitchFamily="34" charset="0"/>
              </a:rPr>
              <a:t> and the </a:t>
            </a:r>
            <a:r>
              <a:rPr kumimoji="0" lang="en-GB" altLang="tr-TR" sz="2600" b="1" i="0" u="none" strike="noStrike" kern="0" cap="none" spc="0" normalizeH="0" baseline="0" noProof="0">
                <a:ln>
                  <a:noFill/>
                </a:ln>
                <a:solidFill>
                  <a:srgbClr val="6666FF"/>
                </a:solidFill>
                <a:effectLst/>
                <a:uLnTx/>
                <a:uFillTx/>
                <a:latin typeface="Arial Rounded MT Bold" panose="020F0704030504030204" pitchFamily="34" charset="0"/>
              </a:rPr>
              <a:t>upper teeth</a:t>
            </a:r>
            <a:r>
              <a:rPr kumimoji="0" lang="en-GB" altLang="tr-TR" sz="2600" b="1" i="0" u="none" strike="noStrike" kern="0" cap="none" spc="0" normalizeH="0" baseline="0" noProof="0">
                <a:ln>
                  <a:noFill/>
                </a:ln>
                <a:solidFill>
                  <a:srgbClr val="000000"/>
                </a:solidFill>
                <a:effectLst/>
                <a:uLnTx/>
                <a:uFillTx/>
                <a:latin typeface="Arial Rounded MT Bold" panose="020F0704030504030204" pitchFamily="34" charset="0"/>
              </a:rPr>
              <a:t> are the </a:t>
            </a:r>
            <a:r>
              <a:rPr kumimoji="0" lang="en-GB" altLang="tr-TR" sz="2600" b="1" i="0" u="none" strike="noStrike" kern="0" cap="none" spc="0" normalizeH="0" baseline="0" noProof="0">
                <a:ln>
                  <a:noFill/>
                </a:ln>
                <a:solidFill>
                  <a:srgbClr val="6666FF"/>
                </a:solidFill>
                <a:effectLst/>
                <a:uLnTx/>
                <a:uFillTx/>
                <a:latin typeface="Arial Rounded MT Bold" panose="020F0704030504030204" pitchFamily="34" charset="0"/>
              </a:rPr>
              <a:t>passive articulators</a:t>
            </a:r>
            <a:r>
              <a:rPr kumimoji="0" lang="en-GB" altLang="tr-TR" sz="2600" b="1" i="0" u="none" strike="noStrike" kern="0" cap="none" spc="0" normalizeH="0" baseline="0" noProof="0">
                <a:ln>
                  <a:noFill/>
                </a:ln>
                <a:solidFill>
                  <a:srgbClr val="000000"/>
                </a:solidFill>
                <a:effectLst/>
                <a:uLnTx/>
                <a:uFillTx/>
                <a:latin typeface="Arial Rounded MT Bold" panose="020F0704030504030204" pitchFamily="34" charset="0"/>
              </a:rPr>
              <a:t>.</a:t>
            </a:r>
          </a:p>
          <a:p>
            <a:pPr marL="0" marR="0" lvl="0" indent="0" algn="just" defTabSz="914400" eaLnBrk="1" fontAlgn="base" latinLnBrk="0" hangingPunct="1">
              <a:lnSpc>
                <a:spcPct val="100000"/>
              </a:lnSpc>
              <a:spcBef>
                <a:spcPct val="0"/>
              </a:spcBef>
              <a:spcAft>
                <a:spcPct val="0"/>
              </a:spcAft>
              <a:buClrTx/>
              <a:buSzTx/>
              <a:buFontTx/>
              <a:buNone/>
              <a:tabLst/>
              <a:defRPr/>
            </a:pPr>
            <a:r>
              <a:rPr kumimoji="0" lang="en-GB" altLang="tr-TR" sz="1200" b="1" i="0" u="none" strike="noStrike" kern="0" cap="none" spc="0" normalizeH="0" baseline="0" noProof="0">
                <a:ln>
                  <a:noFill/>
                </a:ln>
                <a:solidFill>
                  <a:srgbClr val="000000"/>
                </a:solidFill>
                <a:effectLst/>
                <a:uLnTx/>
                <a:uFillTx/>
                <a:latin typeface="Arial Rounded MT Bold" panose="020F0704030504030204" pitchFamily="34" charset="0"/>
              </a:rPr>
              <a:t>  </a:t>
            </a:r>
          </a:p>
          <a:p>
            <a:pPr marL="0" marR="0" lvl="0" indent="0" algn="just" defTabSz="914400" eaLnBrk="1" fontAlgn="base" latinLnBrk="0" hangingPunct="1">
              <a:lnSpc>
                <a:spcPct val="100000"/>
              </a:lnSpc>
              <a:spcBef>
                <a:spcPct val="0"/>
              </a:spcBef>
              <a:spcAft>
                <a:spcPct val="0"/>
              </a:spcAft>
              <a:buClrTx/>
              <a:buSzTx/>
              <a:buFontTx/>
              <a:buNone/>
              <a:tabLst/>
              <a:defRPr/>
            </a:pPr>
            <a:r>
              <a:rPr kumimoji="0" lang="en-US" altLang="tr-TR" sz="2600" b="1" i="0" u="none" strike="noStrike" kern="0" cap="none" spc="0" normalizeH="0" baseline="0" noProof="0">
                <a:ln>
                  <a:noFill/>
                </a:ln>
                <a:solidFill>
                  <a:srgbClr val="CC0099"/>
                </a:solidFill>
                <a:effectLst/>
                <a:uLnTx/>
                <a:uFillTx/>
                <a:latin typeface="Arial Rounded MT Bold" panose="020F0704030504030204" pitchFamily="34" charset="0"/>
              </a:rPr>
              <a:t>*When we articulate these sounds the lower lip touches the upper teeth.</a:t>
            </a:r>
            <a:r>
              <a:rPr kumimoji="0" lang="en-US" altLang="tr-TR" sz="2600" b="1" i="0" u="none" strike="noStrike" kern="0" cap="none" spc="0" normalizeH="0" baseline="0" noProof="0">
                <a:ln>
                  <a:noFill/>
                </a:ln>
                <a:solidFill>
                  <a:srgbClr val="000000"/>
                </a:solidFill>
                <a:effectLst/>
                <a:uLnTx/>
                <a:uFillTx/>
                <a:latin typeface="Arial Rounded MT Bold" panose="020F0704030504030204" pitchFamily="34" charset="0"/>
              </a:rPr>
              <a:t>  </a:t>
            </a:r>
          </a:p>
          <a:p>
            <a:pPr marL="0" marR="0" lvl="0" indent="0" algn="just" defTabSz="914400" eaLnBrk="1" fontAlgn="base" latinLnBrk="0" hangingPunct="1">
              <a:lnSpc>
                <a:spcPct val="100000"/>
              </a:lnSpc>
              <a:spcBef>
                <a:spcPct val="0"/>
              </a:spcBef>
              <a:spcAft>
                <a:spcPct val="0"/>
              </a:spcAft>
              <a:buClrTx/>
              <a:buSzTx/>
              <a:buFontTx/>
              <a:buNone/>
              <a:tabLst/>
              <a:defRPr/>
            </a:pPr>
            <a:endParaRPr kumimoji="0" lang="en-US" altLang="tr-TR" sz="1200" b="1" i="0" u="none" strike="noStrike" kern="0" cap="none" spc="0" normalizeH="0" baseline="0" noProof="0">
              <a:ln>
                <a:noFill/>
              </a:ln>
              <a:solidFill>
                <a:srgbClr val="000000"/>
              </a:solidFill>
              <a:effectLst/>
              <a:uLnTx/>
              <a:uFillTx/>
              <a:latin typeface="Arial Rounded MT Bold" panose="020F0704030504030204" pitchFamily="34" charset="0"/>
            </a:endParaRPr>
          </a:p>
          <a:p>
            <a:pPr marL="0" marR="0" lvl="0" indent="0" algn="just" defTabSz="914400" eaLnBrk="1" fontAlgn="base" latinLnBrk="0" hangingPunct="1">
              <a:lnSpc>
                <a:spcPct val="100000"/>
              </a:lnSpc>
              <a:spcBef>
                <a:spcPct val="0"/>
              </a:spcBef>
              <a:spcAft>
                <a:spcPct val="0"/>
              </a:spcAft>
              <a:buClrTx/>
              <a:buSzTx/>
              <a:buFontTx/>
              <a:buNone/>
              <a:tabLst/>
              <a:defRPr/>
            </a:pPr>
            <a:r>
              <a:rPr kumimoji="0" lang="en-US" altLang="tr-TR" sz="2600" b="1" i="0" u="none" strike="noStrike" kern="0" cap="none" spc="0" normalizeH="0" baseline="0" noProof="0">
                <a:ln>
                  <a:noFill/>
                </a:ln>
                <a:solidFill>
                  <a:srgbClr val="009999"/>
                </a:solidFill>
                <a:effectLst/>
                <a:uLnTx/>
                <a:uFillTx/>
                <a:latin typeface="Arial Rounded MT Bold" panose="020F0704030504030204" pitchFamily="34" charset="0"/>
              </a:rPr>
              <a:t>*In English there are 2 labio-dental sounds: [f] and [v]</a:t>
            </a:r>
          </a:p>
          <a:p>
            <a:pPr marL="0" marR="0" lvl="0" indent="0" algn="just" defTabSz="914400" eaLnBrk="1" fontAlgn="base" latinLnBrk="0" hangingPunct="1">
              <a:lnSpc>
                <a:spcPct val="100000"/>
              </a:lnSpc>
              <a:spcBef>
                <a:spcPct val="0"/>
              </a:spcBef>
              <a:spcAft>
                <a:spcPct val="0"/>
              </a:spcAft>
              <a:buClrTx/>
              <a:buSzTx/>
              <a:buFontTx/>
              <a:buNone/>
              <a:tabLst/>
              <a:defRPr/>
            </a:pPr>
            <a:endParaRPr kumimoji="0" lang="en-US" altLang="tr-TR" sz="1200" b="1" i="0" u="none" strike="noStrike" kern="0" cap="none" spc="0" normalizeH="0" baseline="0" noProof="0">
              <a:ln>
                <a:noFill/>
              </a:ln>
              <a:solidFill>
                <a:srgbClr val="000000"/>
              </a:solidFill>
              <a:effectLst/>
              <a:uLnTx/>
              <a:uFillTx/>
              <a:latin typeface="Arial Rounded MT Bold" panose="020F0704030504030204" pitchFamily="34" charset="0"/>
            </a:endParaRPr>
          </a:p>
          <a:p>
            <a:pPr marL="0" marR="0" lvl="0" indent="0" algn="just" defTabSz="914400" eaLnBrk="1" fontAlgn="base" latinLnBrk="0" hangingPunct="1">
              <a:lnSpc>
                <a:spcPct val="100000"/>
              </a:lnSpc>
              <a:spcBef>
                <a:spcPct val="0"/>
              </a:spcBef>
              <a:spcAft>
                <a:spcPct val="0"/>
              </a:spcAft>
              <a:buClrTx/>
              <a:buSzTx/>
              <a:buFontTx/>
              <a:buNone/>
              <a:tabLst/>
              <a:defRPr/>
            </a:pPr>
            <a:r>
              <a:rPr kumimoji="0" lang="en-US" altLang="tr-TR" sz="2600" b="1" i="0" u="none" strike="noStrike" kern="0" cap="none" spc="0" normalizeH="0" baseline="0" noProof="0">
                <a:ln>
                  <a:noFill/>
                </a:ln>
                <a:solidFill>
                  <a:srgbClr val="FF0000"/>
                </a:solidFill>
                <a:effectLst/>
                <a:uLnTx/>
                <a:uFillTx/>
                <a:latin typeface="Arial Rounded MT Bold" panose="020F0704030504030204" pitchFamily="34" charset="0"/>
              </a:rPr>
              <a:t>*[f]  is voiceless while [v] is voiced</a:t>
            </a:r>
          </a:p>
        </p:txBody>
      </p:sp>
    </p:spTree>
    <p:extLst>
      <p:ext uri="{BB962C8B-B14F-4D97-AF65-F5344CB8AC3E}">
        <p14:creationId xmlns:p14="http://schemas.microsoft.com/office/powerpoint/2010/main" val="3745383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randombar(horizontal)">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xEl>
                                              <p:pRg st="4" end="4"/>
                                            </p:txEl>
                                          </p:spTgt>
                                        </p:tgtEl>
                                        <p:attrNameLst>
                                          <p:attrName>style.visibility</p:attrName>
                                        </p:attrNameLst>
                                      </p:cBhvr>
                                      <p:to>
                                        <p:strVal val="visible"/>
                                      </p:to>
                                    </p:set>
                                    <p:animEffect transition="in" filter="randombar(horizontal)">
                                      <p:cBhvr>
                                        <p:cTn id="12" dur="500"/>
                                        <p:tgtEl>
                                          <p:spTgt spid="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7">
                                            <p:txEl>
                                              <p:pRg st="6" end="6"/>
                                            </p:txEl>
                                          </p:spTgt>
                                        </p:tgtEl>
                                        <p:attrNameLst>
                                          <p:attrName>style.visibility</p:attrName>
                                        </p:attrNameLst>
                                      </p:cBhvr>
                                      <p:to>
                                        <p:strVal val="visible"/>
                                      </p:to>
                                    </p:set>
                                    <p:animEffect transition="in" filter="randombar(horizontal)">
                                      <p:cBhvr>
                                        <p:cTn id="17" dur="500"/>
                                        <p:tgtEl>
                                          <p:spTgt spid="7">
                                            <p:txEl>
                                              <p:pRg st="6" end="6"/>
                                            </p:txEl>
                                          </p:spTgt>
                                        </p:tgtEl>
                                      </p:cBhvr>
                                    </p:animEffect>
                                  </p:childTnLst>
                                </p:cTn>
                              </p:par>
                              <p:par>
                                <p:cTn id="18" presetID="14" presetClass="entr" presetSubtype="10" fill="hold" nodeType="withEffect">
                                  <p:stCondLst>
                                    <p:cond delay="0"/>
                                  </p:stCondLst>
                                  <p:childTnLst>
                                    <p:set>
                                      <p:cBhvr>
                                        <p:cTn id="19" dur="1" fill="hold">
                                          <p:stCondLst>
                                            <p:cond delay="0"/>
                                          </p:stCondLst>
                                        </p:cTn>
                                        <p:tgtEl>
                                          <p:spTgt spid="7">
                                            <p:txEl>
                                              <p:pRg st="8" end="8"/>
                                            </p:txEl>
                                          </p:spTgt>
                                        </p:tgtEl>
                                        <p:attrNameLst>
                                          <p:attrName>style.visibility</p:attrName>
                                        </p:attrNameLst>
                                      </p:cBhvr>
                                      <p:to>
                                        <p:strVal val="visible"/>
                                      </p:to>
                                    </p:set>
                                    <p:animEffect transition="in" filter="randombar(horizontal)">
                                      <p:cBhvr>
                                        <p:cTn id="20"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4CBF0-EA37-43F7-9461-AA97BD75AD7B}"/>
              </a:ext>
            </a:extLst>
          </p:cNvPr>
          <p:cNvSpPr>
            <a:spLocks noGrp="1"/>
          </p:cNvSpPr>
          <p:nvPr>
            <p:ph type="title"/>
          </p:nvPr>
        </p:nvSpPr>
        <p:spPr/>
        <p:txBody>
          <a:bodyPr/>
          <a:lstStyle/>
          <a:p>
            <a:r>
              <a:rPr lang="en-GB" altLang="tr-TR" sz="3600" b="1" u="sng" dirty="0">
                <a:solidFill>
                  <a:srgbClr val="FF0000"/>
                </a:solidFill>
                <a:latin typeface="Arial Rounded MT Bold"/>
              </a:rPr>
              <a:t>3. Inter-dental consonants</a:t>
            </a:r>
            <a:endParaRPr lang="tr-TR" dirty="0"/>
          </a:p>
        </p:txBody>
      </p:sp>
      <p:sp>
        <p:nvSpPr>
          <p:cNvPr id="4" name="Rectangle 3">
            <a:extLst>
              <a:ext uri="{FF2B5EF4-FFF2-40B4-BE49-F238E27FC236}">
                <a16:creationId xmlns:a16="http://schemas.microsoft.com/office/drawing/2014/main" id="{1EB61100-08E2-4C1F-B2CB-C7F0ABBD547E}"/>
              </a:ext>
            </a:extLst>
          </p:cNvPr>
          <p:cNvSpPr>
            <a:spLocks noChangeArrowheads="1"/>
          </p:cNvSpPr>
          <p:nvPr/>
        </p:nvSpPr>
        <p:spPr bwMode="auto">
          <a:xfrm>
            <a:off x="192505" y="1267326"/>
            <a:ext cx="11309684" cy="5330324"/>
          </a:xfrm>
          <a:prstGeom prst="rect">
            <a:avLst/>
          </a:prstGeom>
          <a:solidFill>
            <a:srgbClr val="FFFF00"/>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en-US" altLang="tr-TR" sz="2600" b="1" i="0" u="none" strike="noStrike" kern="0" cap="none" spc="0" normalizeH="0" baseline="0" noProof="0" dirty="0">
                <a:ln>
                  <a:noFill/>
                </a:ln>
                <a:solidFill>
                  <a:srgbClr val="000000"/>
                </a:solidFill>
                <a:effectLst/>
                <a:uLnTx/>
                <a:uFillTx/>
                <a:latin typeface="Arial Rounded MT Bold" panose="020F0704030504030204" pitchFamily="34" charset="0"/>
              </a:rPr>
              <a:t>*Inter-dental consonants are produced by placing the tongue tip between (</a:t>
            </a:r>
            <a:r>
              <a:rPr kumimoji="0" lang="en-US" altLang="tr-TR" sz="2600" b="1" i="1" u="none" strike="noStrike" kern="0" cap="none" spc="0" normalizeH="0" baseline="0" noProof="0" dirty="0">
                <a:ln>
                  <a:noFill/>
                </a:ln>
                <a:solidFill>
                  <a:srgbClr val="000000"/>
                </a:solidFill>
                <a:effectLst/>
                <a:uLnTx/>
                <a:uFillTx/>
                <a:latin typeface="Arial Rounded MT Bold" panose="020F0704030504030204" pitchFamily="34" charset="0"/>
              </a:rPr>
              <a:t>inter-</a:t>
            </a:r>
            <a:r>
              <a:rPr kumimoji="0" lang="en-US" altLang="tr-TR" sz="2600" b="1" i="0" u="none" strike="noStrike" kern="0" cap="none" spc="0" normalizeH="0" baseline="0" noProof="0" dirty="0">
                <a:ln>
                  <a:noFill/>
                </a:ln>
                <a:solidFill>
                  <a:srgbClr val="000000"/>
                </a:solidFill>
                <a:effectLst/>
                <a:uLnTx/>
                <a:uFillTx/>
                <a:latin typeface="Arial Rounded MT Bold" panose="020F0704030504030204" pitchFamily="34" charset="0"/>
              </a:rPr>
              <a:t>) the upper and lower teeth (</a:t>
            </a:r>
            <a:r>
              <a:rPr kumimoji="0" lang="en-US" altLang="tr-TR" sz="2600" b="1" i="1" u="none" strike="noStrike" kern="0" cap="none" spc="0" normalizeH="0" baseline="0" noProof="0" dirty="0">
                <a:ln>
                  <a:noFill/>
                </a:ln>
                <a:solidFill>
                  <a:srgbClr val="000000"/>
                </a:solidFill>
                <a:effectLst/>
                <a:uLnTx/>
                <a:uFillTx/>
                <a:latin typeface="Arial Rounded MT Bold" panose="020F0704030504030204" pitchFamily="34" charset="0"/>
              </a:rPr>
              <a:t>dental</a:t>
            </a:r>
            <a:r>
              <a:rPr kumimoji="0" lang="en-US" altLang="tr-TR" sz="2600" b="1" i="0" u="none" strike="noStrike" kern="0" cap="none" spc="0" normalizeH="0" baseline="0" noProof="0" dirty="0">
                <a:ln>
                  <a:noFill/>
                </a:ln>
                <a:solidFill>
                  <a:srgbClr val="000000"/>
                </a:solidFill>
                <a:effectLst/>
                <a:uLnTx/>
                <a:uFillTx/>
                <a:latin typeface="Arial Rounded MT Bold" panose="020F0704030504030204" pitchFamily="34" charset="0"/>
              </a:rPr>
              <a:t>). </a:t>
            </a:r>
          </a:p>
          <a:p>
            <a:pPr marL="0" marR="0" lvl="0" indent="0" algn="just" defTabSz="914400" eaLnBrk="1" fontAlgn="base" latinLnBrk="0" hangingPunct="1">
              <a:lnSpc>
                <a:spcPct val="100000"/>
              </a:lnSpc>
              <a:spcBef>
                <a:spcPct val="0"/>
              </a:spcBef>
              <a:spcAft>
                <a:spcPct val="0"/>
              </a:spcAft>
              <a:buClrTx/>
              <a:buSzTx/>
              <a:buFontTx/>
              <a:buNone/>
              <a:tabLst/>
              <a:defRPr/>
            </a:pPr>
            <a:endParaRPr kumimoji="0" lang="en-GB" altLang="tr-TR" sz="1200" b="1" i="0" u="none" strike="noStrike" kern="0" cap="none" spc="0" normalizeH="0" baseline="0" noProof="0" dirty="0">
              <a:ln>
                <a:noFill/>
              </a:ln>
              <a:solidFill>
                <a:srgbClr val="FF0000"/>
              </a:solidFill>
              <a:effectLst/>
              <a:uLnTx/>
              <a:uFillTx/>
              <a:latin typeface="Arial Rounded MT Bold" panose="020F0704030504030204" pitchFamily="34" charset="0"/>
            </a:endParaRPr>
          </a:p>
          <a:p>
            <a:pPr marL="0" marR="0" lvl="0" indent="0" algn="just" defTabSz="914400" eaLnBrk="1" fontAlgn="base" latinLnBrk="0" hangingPunct="1">
              <a:lnSpc>
                <a:spcPct val="100000"/>
              </a:lnSpc>
              <a:spcBef>
                <a:spcPct val="0"/>
              </a:spcBef>
              <a:spcAft>
                <a:spcPct val="0"/>
              </a:spcAft>
              <a:buClrTx/>
              <a:buSzTx/>
              <a:buFontTx/>
              <a:buNone/>
              <a:tabLst/>
              <a:defRPr/>
            </a:pPr>
            <a:r>
              <a:rPr kumimoji="0" lang="en-GB" altLang="tr-TR" sz="2600" b="1" i="0" u="none" strike="noStrike" kern="0" cap="none" spc="0" normalizeH="0" baseline="0" noProof="0" dirty="0">
                <a:ln>
                  <a:noFill/>
                </a:ln>
                <a:solidFill>
                  <a:srgbClr val="FF0000"/>
                </a:solidFill>
                <a:effectLst/>
                <a:uLnTx/>
                <a:uFillTx/>
                <a:latin typeface="Arial Rounded MT Bold" panose="020F0704030504030204" pitchFamily="34" charset="0"/>
              </a:rPr>
              <a:t>*English has 2 inter-dental sounds: [</a:t>
            </a:r>
            <a:r>
              <a:rPr kumimoji="0" lang="en-US" altLang="tr-TR" sz="2600" b="1" i="0" u="none" strike="noStrike" kern="0" cap="none" spc="0" normalizeH="0" baseline="0" noProof="0" dirty="0">
                <a:ln>
                  <a:noFill/>
                </a:ln>
                <a:solidFill>
                  <a:srgbClr val="FF0000"/>
                </a:solidFill>
                <a:effectLst/>
                <a:uLnTx/>
                <a:uFillTx/>
                <a:latin typeface="Lucida Sans Unicode" panose="020B0602030504020204" pitchFamily="34" charset="0"/>
                <a:cs typeface="Lucida Sans Unicode" panose="020B0602030504020204" pitchFamily="34" charset="0"/>
              </a:rPr>
              <a:t>Ɵ</a:t>
            </a:r>
            <a:r>
              <a:rPr kumimoji="0" lang="en-GB" altLang="tr-TR" sz="2600" b="1" i="0" u="none" strike="noStrike" kern="0" cap="none" spc="0" normalizeH="0" baseline="0" noProof="0" dirty="0">
                <a:ln>
                  <a:noFill/>
                </a:ln>
                <a:solidFill>
                  <a:srgbClr val="FF0000"/>
                </a:solidFill>
                <a:effectLst/>
                <a:uLnTx/>
                <a:uFillTx/>
                <a:latin typeface="Arial Rounded MT Bold" panose="020F0704030504030204" pitchFamily="34" charset="0"/>
              </a:rPr>
              <a:t>] and [</a:t>
            </a:r>
            <a:r>
              <a:rPr kumimoji="0" lang="en-US" altLang="tr-TR" sz="2600" b="1" i="0" u="none" strike="noStrike" kern="0" cap="none" spc="0" normalizeH="0" baseline="0" noProof="0" dirty="0">
                <a:ln>
                  <a:noFill/>
                </a:ln>
                <a:solidFill>
                  <a:srgbClr val="FF0000"/>
                </a:solidFill>
                <a:effectLst/>
                <a:uLnTx/>
                <a:uFillTx/>
                <a:latin typeface="Lucida Sans Unicode" panose="020B0602030504020204" pitchFamily="34" charset="0"/>
                <a:cs typeface="Lucida Sans Unicode" panose="020B0602030504020204" pitchFamily="34" charset="0"/>
              </a:rPr>
              <a:t>ð].</a:t>
            </a:r>
          </a:p>
          <a:p>
            <a:pPr marL="0" marR="0" lvl="0" indent="0" algn="just" defTabSz="914400" eaLnBrk="1" fontAlgn="base" latinLnBrk="0" hangingPunct="1">
              <a:lnSpc>
                <a:spcPct val="100000"/>
              </a:lnSpc>
              <a:spcBef>
                <a:spcPct val="0"/>
              </a:spcBef>
              <a:spcAft>
                <a:spcPct val="0"/>
              </a:spcAft>
              <a:buClrTx/>
              <a:buSzTx/>
              <a:buFontTx/>
              <a:buNone/>
              <a:tabLst/>
              <a:defRPr/>
            </a:pPr>
            <a:endParaRPr kumimoji="0" lang="en-US" altLang="tr-TR" sz="2600" b="1" i="0" u="none" strike="noStrike" kern="0" cap="none" spc="0" normalizeH="0" baseline="0" noProof="0" dirty="0">
              <a:ln>
                <a:noFill/>
              </a:ln>
              <a:solidFill>
                <a:srgbClr val="FF0000"/>
              </a:solidFill>
              <a:effectLst/>
              <a:uLnTx/>
              <a:uFillTx/>
              <a:latin typeface="Lucida Sans Unicode" panose="020B0602030504020204" pitchFamily="34" charset="0"/>
              <a:cs typeface="Lucida Sans Unicode" panose="020B0602030504020204" pitchFamily="34" charset="0"/>
            </a:endParaRPr>
          </a:p>
          <a:p>
            <a:pPr marL="0" marR="0" lvl="0" indent="0" algn="just" defTabSz="914400" eaLnBrk="1" fontAlgn="base" latinLnBrk="0" hangingPunct="1">
              <a:lnSpc>
                <a:spcPct val="100000"/>
              </a:lnSpc>
              <a:spcBef>
                <a:spcPct val="0"/>
              </a:spcBef>
              <a:spcAft>
                <a:spcPct val="0"/>
              </a:spcAft>
              <a:buClrTx/>
              <a:buSzTx/>
              <a:buFontTx/>
              <a:buNone/>
              <a:tabLst/>
              <a:defRPr/>
            </a:pPr>
            <a:r>
              <a:rPr kumimoji="0" lang="en-GB" altLang="tr-TR" sz="2600" b="1" i="0" u="none" strike="noStrike" kern="0" cap="none" spc="0" normalizeH="0" baseline="0" noProof="0" dirty="0">
                <a:ln>
                  <a:noFill/>
                </a:ln>
                <a:solidFill>
                  <a:srgbClr val="000000"/>
                </a:solidFill>
                <a:effectLst/>
                <a:uLnTx/>
                <a:uFillTx/>
                <a:latin typeface="Arial Rounded MT Bold" panose="020F0704030504030204" pitchFamily="34" charset="0"/>
                <a:cs typeface="Lucida Sans Unicode" panose="020B0602030504020204" pitchFamily="34" charset="0"/>
              </a:rPr>
              <a:t>*Both of them are represented with ‘</a:t>
            </a:r>
            <a:r>
              <a:rPr kumimoji="0" lang="en-GB" altLang="tr-TR" sz="2600" b="1" i="0" u="none" strike="noStrike" kern="0" cap="none" spc="0" normalizeH="0" baseline="0" noProof="0" dirty="0" err="1">
                <a:ln>
                  <a:noFill/>
                </a:ln>
                <a:solidFill>
                  <a:srgbClr val="6666FF"/>
                </a:solidFill>
                <a:effectLst/>
                <a:uLnTx/>
                <a:uFillTx/>
                <a:latin typeface="Arial Rounded MT Bold" panose="020F0704030504030204" pitchFamily="34" charset="0"/>
                <a:cs typeface="Lucida Sans Unicode" panose="020B0602030504020204" pitchFamily="34" charset="0"/>
              </a:rPr>
              <a:t>th</a:t>
            </a:r>
            <a:r>
              <a:rPr kumimoji="0" lang="en-GB" altLang="tr-TR" sz="2600" b="1" i="0" u="none" strike="noStrike" kern="0" cap="none" spc="0" normalizeH="0" baseline="0" noProof="0" dirty="0">
                <a:ln>
                  <a:noFill/>
                </a:ln>
                <a:solidFill>
                  <a:srgbClr val="6666FF"/>
                </a:solidFill>
                <a:effectLst/>
                <a:uLnTx/>
                <a:uFillTx/>
                <a:latin typeface="Arial Rounded MT Bold" panose="020F0704030504030204" pitchFamily="34" charset="0"/>
                <a:cs typeface="Lucida Sans Unicode" panose="020B0602030504020204" pitchFamily="34" charset="0"/>
              </a:rPr>
              <a:t>’</a:t>
            </a:r>
            <a:r>
              <a:rPr kumimoji="0" lang="en-GB" altLang="tr-TR" sz="2600" b="1" i="0" u="none" strike="noStrike" kern="0" cap="none" spc="0" normalizeH="0" baseline="0" noProof="0" dirty="0">
                <a:ln>
                  <a:noFill/>
                </a:ln>
                <a:solidFill>
                  <a:srgbClr val="000000"/>
                </a:solidFill>
                <a:effectLst/>
                <a:uLnTx/>
                <a:uFillTx/>
                <a:latin typeface="Arial Rounded MT Bold" panose="020F0704030504030204" pitchFamily="34" charset="0"/>
                <a:cs typeface="Lucida Sans Unicode" panose="020B0602030504020204" pitchFamily="34" charset="0"/>
              </a:rPr>
              <a:t> in spelling.</a:t>
            </a:r>
            <a:endParaRPr kumimoji="0" lang="en-US" altLang="tr-TR" sz="2600" b="1" i="0" u="none" strike="noStrike" kern="0" cap="none" spc="0" normalizeH="0" baseline="0" noProof="0" dirty="0">
              <a:ln>
                <a:noFill/>
              </a:ln>
              <a:solidFill>
                <a:srgbClr val="000000"/>
              </a:solidFill>
              <a:effectLst/>
              <a:uLnTx/>
              <a:uFillTx/>
              <a:latin typeface="Arial Rounded MT Bold" panose="020F0704030504030204" pitchFamily="34" charset="0"/>
            </a:endParaRPr>
          </a:p>
          <a:p>
            <a:pPr marL="0" marR="0" lvl="0" indent="0" algn="just" defTabSz="914400" eaLnBrk="1" fontAlgn="base" latinLnBrk="0" hangingPunct="1">
              <a:lnSpc>
                <a:spcPct val="100000"/>
              </a:lnSpc>
              <a:spcBef>
                <a:spcPct val="0"/>
              </a:spcBef>
              <a:spcAft>
                <a:spcPct val="0"/>
              </a:spcAft>
              <a:buClrTx/>
              <a:buSzTx/>
              <a:buFontTx/>
              <a:buNone/>
              <a:tabLst/>
              <a:defRPr/>
            </a:pPr>
            <a:r>
              <a:rPr kumimoji="0" lang="en-GB" altLang="tr-TR" sz="2400" b="1" i="1" u="sng" strike="noStrike" kern="0" cap="none" spc="0" normalizeH="0" baseline="0" noProof="0" dirty="0">
                <a:ln>
                  <a:noFill/>
                </a:ln>
                <a:solidFill>
                  <a:srgbClr val="FF0000"/>
                </a:solidFill>
                <a:effectLst/>
                <a:uLnTx/>
                <a:uFillTx/>
                <a:latin typeface="Arial Rounded MT Bold" panose="020F0704030504030204" pitchFamily="34" charset="0"/>
              </a:rPr>
              <a:t>Examples</a:t>
            </a:r>
            <a:r>
              <a:rPr kumimoji="0" lang="en-GB" altLang="tr-TR" sz="2400" b="1" i="0" u="none" strike="noStrike" kern="0" cap="none" spc="0" normalizeH="0" baseline="0" noProof="0" dirty="0">
                <a:ln>
                  <a:noFill/>
                </a:ln>
                <a:solidFill>
                  <a:srgbClr val="FF0000"/>
                </a:solidFill>
                <a:effectLst/>
                <a:uLnTx/>
                <a:uFillTx/>
                <a:latin typeface="Arial Rounded MT Bold" panose="020F0704030504030204" pitchFamily="34" charset="0"/>
              </a:rPr>
              <a:t>:</a:t>
            </a:r>
            <a:endParaRPr kumimoji="0" lang="en-US" altLang="tr-TR" sz="2400" b="1" i="0" u="none" strike="noStrike" kern="0" cap="none" spc="0" normalizeH="0" baseline="0" noProof="0" dirty="0">
              <a:ln>
                <a:noFill/>
              </a:ln>
              <a:solidFill>
                <a:srgbClr val="FF0000"/>
              </a:solidFill>
              <a:effectLst/>
              <a:uLnTx/>
              <a:uFillTx/>
              <a:latin typeface="Arial Rounded MT Bold" panose="020F0704030504030204" pitchFamily="34" charset="0"/>
            </a:endParaRPr>
          </a:p>
          <a:p>
            <a:pPr marL="0" marR="0" lvl="0" indent="0" algn="just" defTabSz="914400" eaLnBrk="1" fontAlgn="base" latinLnBrk="0" hangingPunct="1">
              <a:lnSpc>
                <a:spcPct val="100000"/>
              </a:lnSpc>
              <a:spcBef>
                <a:spcPct val="0"/>
              </a:spcBef>
              <a:spcAft>
                <a:spcPct val="0"/>
              </a:spcAft>
              <a:buClrTx/>
              <a:buSzTx/>
              <a:buFontTx/>
              <a:buNone/>
              <a:tabLst/>
              <a:defRPr/>
            </a:pPr>
            <a:r>
              <a:rPr kumimoji="0" lang="en-US" altLang="tr-TR" sz="2400" b="1" i="0" u="none" strike="noStrike" kern="0" cap="none" spc="0" normalizeH="0" baseline="0" noProof="0" dirty="0">
                <a:ln>
                  <a:noFill/>
                </a:ln>
                <a:solidFill>
                  <a:srgbClr val="FF0000"/>
                </a:solidFill>
                <a:effectLst/>
                <a:uLnTx/>
                <a:uFillTx/>
                <a:latin typeface="Arial Rounded MT Bold" panose="020F0704030504030204" pitchFamily="34" charset="0"/>
              </a:rPr>
              <a:t>[Ɵ</a:t>
            </a:r>
            <a:r>
              <a:rPr kumimoji="0" lang="en-GB" altLang="tr-TR" sz="2400" b="1" i="0" u="none" strike="noStrike" kern="0" cap="none" spc="0" normalizeH="0" baseline="0" noProof="0" dirty="0">
                <a:ln>
                  <a:noFill/>
                </a:ln>
                <a:solidFill>
                  <a:srgbClr val="FF0000"/>
                </a:solidFill>
                <a:effectLst/>
                <a:uLnTx/>
                <a:uFillTx/>
                <a:latin typeface="Arial Rounded MT Bold" panose="020F0704030504030204" pitchFamily="34" charset="0"/>
              </a:rPr>
              <a:t>] = </a:t>
            </a:r>
            <a:r>
              <a:rPr kumimoji="0" lang="en-GB" altLang="tr-TR" sz="2400" b="1" i="0" u="sng" strike="noStrike" kern="0" cap="none" spc="0" normalizeH="0" baseline="0" noProof="0" dirty="0">
                <a:ln>
                  <a:noFill/>
                </a:ln>
                <a:solidFill>
                  <a:srgbClr val="FF0000"/>
                </a:solidFill>
                <a:effectLst/>
                <a:uLnTx/>
                <a:uFillTx/>
                <a:latin typeface="Arial Rounded MT Bold" panose="020F0704030504030204" pitchFamily="34" charset="0"/>
              </a:rPr>
              <a:t>th</a:t>
            </a:r>
            <a:r>
              <a:rPr kumimoji="0" lang="en-GB" altLang="tr-TR" sz="2400" b="1" i="0" u="none" strike="noStrike" kern="0" cap="none" spc="0" normalizeH="0" baseline="0" noProof="0" dirty="0">
                <a:ln>
                  <a:noFill/>
                </a:ln>
                <a:solidFill>
                  <a:srgbClr val="FF0000"/>
                </a:solidFill>
                <a:effectLst/>
                <a:uLnTx/>
                <a:uFillTx/>
                <a:latin typeface="Arial Rounded MT Bold" panose="020F0704030504030204" pitchFamily="34" charset="0"/>
              </a:rPr>
              <a:t>ing, e</a:t>
            </a:r>
            <a:r>
              <a:rPr kumimoji="0" lang="en-GB" altLang="tr-TR" sz="2400" b="1" i="0" u="sng" strike="noStrike" kern="0" cap="none" spc="0" normalizeH="0" baseline="0" noProof="0" dirty="0">
                <a:ln>
                  <a:noFill/>
                </a:ln>
                <a:solidFill>
                  <a:srgbClr val="FF0000"/>
                </a:solidFill>
                <a:effectLst/>
                <a:uLnTx/>
                <a:uFillTx/>
                <a:latin typeface="Arial Rounded MT Bold" panose="020F0704030504030204" pitchFamily="34" charset="0"/>
              </a:rPr>
              <a:t>th</a:t>
            </a:r>
            <a:r>
              <a:rPr kumimoji="0" lang="en-GB" altLang="tr-TR" sz="2400" b="1" i="0" u="none" strike="noStrike" kern="0" cap="none" spc="0" normalizeH="0" baseline="0" noProof="0" dirty="0">
                <a:ln>
                  <a:noFill/>
                </a:ln>
                <a:solidFill>
                  <a:srgbClr val="FF0000"/>
                </a:solidFill>
                <a:effectLst/>
                <a:uLnTx/>
                <a:uFillTx/>
                <a:latin typeface="Arial Rounded MT Bold" panose="020F0704030504030204" pitchFamily="34" charset="0"/>
              </a:rPr>
              <a:t>er, leng</a:t>
            </a:r>
            <a:r>
              <a:rPr kumimoji="0" lang="en-GB" altLang="tr-TR" sz="2400" b="1" i="0" u="sng" strike="noStrike" kern="0" cap="none" spc="0" normalizeH="0" baseline="0" noProof="0" dirty="0">
                <a:ln>
                  <a:noFill/>
                </a:ln>
                <a:solidFill>
                  <a:srgbClr val="FF0000"/>
                </a:solidFill>
                <a:effectLst/>
                <a:uLnTx/>
                <a:uFillTx/>
                <a:latin typeface="Arial Rounded MT Bold" panose="020F0704030504030204" pitchFamily="34" charset="0"/>
              </a:rPr>
              <a:t>th</a:t>
            </a:r>
          </a:p>
          <a:p>
            <a:pPr marL="0" marR="0" lvl="0" indent="0" algn="just" defTabSz="914400" eaLnBrk="1" fontAlgn="base" latinLnBrk="0" hangingPunct="1">
              <a:lnSpc>
                <a:spcPct val="100000"/>
              </a:lnSpc>
              <a:spcBef>
                <a:spcPct val="0"/>
              </a:spcBef>
              <a:spcAft>
                <a:spcPct val="0"/>
              </a:spcAft>
              <a:buClrTx/>
              <a:buSzTx/>
              <a:buFontTx/>
              <a:buNone/>
              <a:tabLst/>
              <a:defRPr/>
            </a:pPr>
            <a:r>
              <a:rPr kumimoji="0" lang="en-GB" altLang="tr-TR" sz="2400" b="1" i="0" u="none" strike="noStrike" kern="0" cap="none" spc="0" normalizeH="0" baseline="0" noProof="0" dirty="0">
                <a:ln>
                  <a:noFill/>
                </a:ln>
                <a:solidFill>
                  <a:srgbClr val="CC0099"/>
                </a:solidFill>
                <a:effectLst/>
                <a:uLnTx/>
                <a:uFillTx/>
                <a:latin typeface="Arial Rounded MT Bold" panose="020F0704030504030204" pitchFamily="34" charset="0"/>
              </a:rPr>
              <a:t>[</a:t>
            </a:r>
            <a:r>
              <a:rPr kumimoji="0" lang="en-US" altLang="tr-TR" sz="2400" b="1" i="0" u="none" strike="noStrike" kern="0" cap="none" spc="0" normalizeH="0" baseline="0" noProof="0" dirty="0">
                <a:ln>
                  <a:noFill/>
                </a:ln>
                <a:solidFill>
                  <a:srgbClr val="CC0099"/>
                </a:solidFill>
                <a:effectLst/>
                <a:uLnTx/>
                <a:uFillTx/>
                <a:latin typeface="Arial Rounded MT Bold" panose="020F0704030504030204" pitchFamily="34" charset="0"/>
              </a:rPr>
              <a:t>ð] = </a:t>
            </a:r>
            <a:r>
              <a:rPr kumimoji="0" lang="en-US" altLang="tr-TR" sz="2400" b="1" i="0" u="sng" strike="noStrike" kern="0" cap="none" spc="0" normalizeH="0" baseline="0" noProof="0" dirty="0">
                <a:ln>
                  <a:noFill/>
                </a:ln>
                <a:solidFill>
                  <a:srgbClr val="CC0099"/>
                </a:solidFill>
                <a:effectLst/>
                <a:uLnTx/>
                <a:uFillTx/>
                <a:latin typeface="Arial Rounded MT Bold" panose="020F0704030504030204" pitchFamily="34" charset="0"/>
              </a:rPr>
              <a:t>th</a:t>
            </a:r>
            <a:r>
              <a:rPr kumimoji="0" lang="en-US" altLang="tr-TR" sz="2400" b="1" i="0" u="none" strike="noStrike" kern="0" cap="none" spc="0" normalizeH="0" baseline="0" noProof="0" dirty="0">
                <a:ln>
                  <a:noFill/>
                </a:ln>
                <a:solidFill>
                  <a:srgbClr val="CC0099"/>
                </a:solidFill>
                <a:effectLst/>
                <a:uLnTx/>
                <a:uFillTx/>
                <a:latin typeface="Arial Rounded MT Bold" panose="020F0704030504030204" pitchFamily="34" charset="0"/>
              </a:rPr>
              <a:t>at, mo</a:t>
            </a:r>
            <a:r>
              <a:rPr kumimoji="0" lang="en-US" altLang="tr-TR" sz="2400" b="1" i="0" u="sng" strike="noStrike" kern="0" cap="none" spc="0" normalizeH="0" baseline="0" noProof="0" dirty="0">
                <a:ln>
                  <a:noFill/>
                </a:ln>
                <a:solidFill>
                  <a:srgbClr val="CC0099"/>
                </a:solidFill>
                <a:effectLst/>
                <a:uLnTx/>
                <a:uFillTx/>
                <a:latin typeface="Arial Rounded MT Bold" panose="020F0704030504030204" pitchFamily="34" charset="0"/>
              </a:rPr>
              <a:t>th</a:t>
            </a:r>
            <a:r>
              <a:rPr kumimoji="0" lang="en-US" altLang="tr-TR" sz="2400" b="1" i="0" u="none" strike="noStrike" kern="0" cap="none" spc="0" normalizeH="0" baseline="0" noProof="0" dirty="0">
                <a:ln>
                  <a:noFill/>
                </a:ln>
                <a:solidFill>
                  <a:srgbClr val="CC0099"/>
                </a:solidFill>
                <a:effectLst/>
                <a:uLnTx/>
                <a:uFillTx/>
                <a:latin typeface="Arial Rounded MT Bold" panose="020F0704030504030204" pitchFamily="34" charset="0"/>
              </a:rPr>
              <a:t>er, brea</a:t>
            </a:r>
            <a:r>
              <a:rPr kumimoji="0" lang="en-US" altLang="tr-TR" sz="2400" b="1" i="0" u="sng" strike="noStrike" kern="0" cap="none" spc="0" normalizeH="0" baseline="0" noProof="0" dirty="0">
                <a:ln>
                  <a:noFill/>
                </a:ln>
                <a:solidFill>
                  <a:srgbClr val="CC0099"/>
                </a:solidFill>
                <a:effectLst/>
                <a:uLnTx/>
                <a:uFillTx/>
                <a:latin typeface="Arial Rounded MT Bold" panose="020F0704030504030204" pitchFamily="34" charset="0"/>
              </a:rPr>
              <a:t>th</a:t>
            </a:r>
            <a:r>
              <a:rPr kumimoji="0" lang="en-US" altLang="tr-TR" sz="2400" b="1" i="0" u="none" strike="noStrike" kern="0" cap="none" spc="0" normalizeH="0" baseline="0" noProof="0" dirty="0">
                <a:ln>
                  <a:noFill/>
                </a:ln>
                <a:solidFill>
                  <a:srgbClr val="CC0099"/>
                </a:solidFill>
                <a:effectLst/>
                <a:uLnTx/>
                <a:uFillTx/>
                <a:latin typeface="Arial Rounded MT Bold" panose="020F0704030504030204" pitchFamily="34" charset="0"/>
              </a:rPr>
              <a:t>e</a:t>
            </a:r>
          </a:p>
          <a:p>
            <a:pPr marL="0" marR="0" lvl="0" indent="0" algn="just" defTabSz="914400" eaLnBrk="1" fontAlgn="base" latinLnBrk="0" hangingPunct="1">
              <a:lnSpc>
                <a:spcPct val="100000"/>
              </a:lnSpc>
              <a:spcBef>
                <a:spcPct val="0"/>
              </a:spcBef>
              <a:spcAft>
                <a:spcPct val="0"/>
              </a:spcAft>
              <a:buClrTx/>
              <a:buSzTx/>
              <a:buFontTx/>
              <a:buNone/>
              <a:tabLst/>
              <a:defRPr/>
            </a:pPr>
            <a:endParaRPr kumimoji="0" lang="en-GB" altLang="tr-TR" sz="2400" b="1" i="0" u="none" strike="noStrike" kern="0" cap="none" spc="0" normalizeH="0" baseline="0" noProof="0" dirty="0">
              <a:ln>
                <a:noFill/>
              </a:ln>
              <a:solidFill>
                <a:srgbClr val="CC0099"/>
              </a:solidFill>
              <a:effectLst/>
              <a:uLnTx/>
              <a:uFillTx/>
              <a:latin typeface="Arial Rounded MT Bold" panose="020F0704030504030204" pitchFamily="34" charset="0"/>
            </a:endParaRPr>
          </a:p>
          <a:p>
            <a:pPr marL="0" marR="0" lvl="0" indent="0" algn="just" defTabSz="914400" eaLnBrk="1" fontAlgn="base" latinLnBrk="0" hangingPunct="1">
              <a:lnSpc>
                <a:spcPct val="100000"/>
              </a:lnSpc>
              <a:spcBef>
                <a:spcPct val="0"/>
              </a:spcBef>
              <a:spcAft>
                <a:spcPct val="0"/>
              </a:spcAft>
              <a:buClrTx/>
              <a:buSzTx/>
              <a:buFontTx/>
              <a:buNone/>
              <a:tabLst/>
              <a:defRPr/>
            </a:pPr>
            <a:r>
              <a:rPr kumimoji="0" lang="en-GB" altLang="tr-TR" sz="2400" b="1" i="0" u="none" strike="noStrike" kern="0" cap="none" spc="0" normalizeH="0" baseline="0" noProof="0" dirty="0">
                <a:ln>
                  <a:noFill/>
                </a:ln>
                <a:solidFill>
                  <a:srgbClr val="009999"/>
                </a:solidFill>
                <a:effectLst/>
                <a:uLnTx/>
                <a:uFillTx/>
                <a:latin typeface="Arial Rounded MT Bold" panose="020F0704030504030204" pitchFamily="34" charset="0"/>
              </a:rPr>
              <a:t>*[</a:t>
            </a:r>
            <a:r>
              <a:rPr kumimoji="0" lang="en-US" altLang="tr-TR" sz="2400" b="1" i="0" u="none" strike="noStrike" kern="0" cap="none" spc="0" normalizeH="0" baseline="0" noProof="0" dirty="0">
                <a:ln>
                  <a:noFill/>
                </a:ln>
                <a:solidFill>
                  <a:srgbClr val="009999"/>
                </a:solidFill>
                <a:effectLst/>
                <a:uLnTx/>
                <a:uFillTx/>
                <a:latin typeface="Arial Rounded MT Bold" panose="020F0704030504030204" pitchFamily="34" charset="0"/>
              </a:rPr>
              <a:t>Ɵ</a:t>
            </a:r>
            <a:r>
              <a:rPr kumimoji="0" lang="en-GB" altLang="tr-TR" sz="2400" b="1" i="0" u="none" strike="noStrike" kern="0" cap="none" spc="0" normalizeH="0" baseline="0" noProof="0" dirty="0">
                <a:ln>
                  <a:noFill/>
                </a:ln>
                <a:solidFill>
                  <a:srgbClr val="009999"/>
                </a:solidFill>
                <a:effectLst/>
                <a:uLnTx/>
                <a:uFillTx/>
                <a:latin typeface="Arial Rounded MT Bold" panose="020F0704030504030204" pitchFamily="34" charset="0"/>
              </a:rPr>
              <a:t>] is voiceless and [</a:t>
            </a:r>
            <a:r>
              <a:rPr kumimoji="0" lang="en-US" altLang="tr-TR" sz="2400" b="1" i="0" u="none" strike="noStrike" kern="0" cap="none" spc="0" normalizeH="0" baseline="0" noProof="0" dirty="0">
                <a:ln>
                  <a:noFill/>
                </a:ln>
                <a:solidFill>
                  <a:srgbClr val="009999"/>
                </a:solidFill>
                <a:effectLst/>
                <a:uLnTx/>
                <a:uFillTx/>
                <a:latin typeface="Arial Rounded MT Bold" panose="020F0704030504030204" pitchFamily="34" charset="0"/>
              </a:rPr>
              <a:t>ð] is voiced</a:t>
            </a:r>
          </a:p>
        </p:txBody>
      </p:sp>
    </p:spTree>
    <p:extLst>
      <p:ext uri="{BB962C8B-B14F-4D97-AF65-F5344CB8AC3E}">
        <p14:creationId xmlns:p14="http://schemas.microsoft.com/office/powerpoint/2010/main" val="3858051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 calcmode="lin" valueType="num">
                                      <p:cBhvr>
                                        <p:cTn id="12" dur="1000" fill="hold"/>
                                        <p:tgtEl>
                                          <p:spTgt spid="4">
                                            <p:txEl>
                                              <p:pRg st="2" end="2"/>
                                            </p:txEl>
                                          </p:spTgt>
                                        </p:tgtEl>
                                        <p:attrNameLst>
                                          <p:attrName>ppt_x</p:attrName>
                                        </p:attrNameLst>
                                      </p:cBhvr>
                                      <p:tavLst>
                                        <p:tav tm="0">
                                          <p:val>
                                            <p:strVal val="#ppt_x-.2"/>
                                          </p:val>
                                        </p:tav>
                                        <p:tav tm="100000">
                                          <p:val>
                                            <p:strVal val="#ppt_x"/>
                                          </p:val>
                                        </p:tav>
                                      </p:tavLst>
                                    </p:anim>
                                    <p:anim calcmode="lin" valueType="num">
                                      <p:cBhvr>
                                        <p:cTn id="13" dur="1000" fill="hold"/>
                                        <p:tgtEl>
                                          <p:spTgt spid="4">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slide(fromBottom)">
                                      <p:cBhvr>
                                        <p:cTn id="19" dur="500"/>
                                        <p:tgtEl>
                                          <p:spTgt spid="4">
                                            <p:txEl>
                                              <p:pRg st="4" end="4"/>
                                            </p:txEl>
                                          </p:spTgt>
                                        </p:tgtEl>
                                      </p:cBhvr>
                                    </p:animEffect>
                                  </p:childTnLst>
                                </p:cTn>
                              </p:par>
                              <p:par>
                                <p:cTn id="20" presetID="12" presetClass="entr" presetSubtype="4" fill="hold" nodeType="with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slide(fromBottom)">
                                      <p:cBhvr>
                                        <p:cTn id="22" dur="500"/>
                                        <p:tgtEl>
                                          <p:spTgt spid="4">
                                            <p:txEl>
                                              <p:pRg st="5" end="5"/>
                                            </p:txEl>
                                          </p:spTgt>
                                        </p:tgtEl>
                                      </p:cBhvr>
                                    </p:animEffect>
                                  </p:childTnLst>
                                </p:cTn>
                              </p:par>
                              <p:par>
                                <p:cTn id="23" presetID="12" presetClass="entr" presetSubtype="4" fill="hold" nodeType="with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Effect transition="in" filter="slide(fromBottom)">
                                      <p:cBhvr>
                                        <p:cTn id="25" dur="500"/>
                                        <p:tgtEl>
                                          <p:spTgt spid="4">
                                            <p:txEl>
                                              <p:pRg st="6" end="6"/>
                                            </p:txEl>
                                          </p:spTgt>
                                        </p:tgtEl>
                                      </p:cBhvr>
                                    </p:animEffect>
                                  </p:childTnLst>
                                </p:cTn>
                              </p:par>
                              <p:par>
                                <p:cTn id="26" presetID="12" presetClass="entr" presetSubtype="4" fill="hold" nodeType="withEffect">
                                  <p:stCondLst>
                                    <p:cond delay="0"/>
                                  </p:stCondLst>
                                  <p:childTnLst>
                                    <p:set>
                                      <p:cBhvr>
                                        <p:cTn id="27" dur="1" fill="hold">
                                          <p:stCondLst>
                                            <p:cond delay="0"/>
                                          </p:stCondLst>
                                        </p:cTn>
                                        <p:tgtEl>
                                          <p:spTgt spid="4">
                                            <p:txEl>
                                              <p:pRg st="7" end="7"/>
                                            </p:txEl>
                                          </p:spTgt>
                                        </p:tgtEl>
                                        <p:attrNameLst>
                                          <p:attrName>style.visibility</p:attrName>
                                        </p:attrNameLst>
                                      </p:cBhvr>
                                      <p:to>
                                        <p:strVal val="visible"/>
                                      </p:to>
                                    </p:set>
                                    <p:animEffect transition="in" filter="slide(fromBottom)">
                                      <p:cBhvr>
                                        <p:cTn id="28" dur="500"/>
                                        <p:tgtEl>
                                          <p:spTgt spid="4">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nodeType="clickEffect">
                                  <p:stCondLst>
                                    <p:cond delay="0"/>
                                  </p:stCondLst>
                                  <p:childTnLst>
                                    <p:set>
                                      <p:cBhvr>
                                        <p:cTn id="32" dur="1" fill="hold">
                                          <p:stCondLst>
                                            <p:cond delay="0"/>
                                          </p:stCondLst>
                                        </p:cTn>
                                        <p:tgtEl>
                                          <p:spTgt spid="4">
                                            <p:txEl>
                                              <p:pRg st="9" end="9"/>
                                            </p:txEl>
                                          </p:spTgt>
                                        </p:tgtEl>
                                        <p:attrNameLst>
                                          <p:attrName>style.visibility</p:attrName>
                                        </p:attrNameLst>
                                      </p:cBhvr>
                                      <p:to>
                                        <p:strVal val="visible"/>
                                      </p:to>
                                    </p:set>
                                    <p:anim calcmode="lin" valueType="num">
                                      <p:cBhvr>
                                        <p:cTn id="33" dur="1000" fill="hold"/>
                                        <p:tgtEl>
                                          <p:spTgt spid="4">
                                            <p:txEl>
                                              <p:pRg st="9" end="9"/>
                                            </p:txEl>
                                          </p:spTgt>
                                        </p:tgtEl>
                                        <p:attrNameLst>
                                          <p:attrName>ppt_x</p:attrName>
                                        </p:attrNameLst>
                                      </p:cBhvr>
                                      <p:tavLst>
                                        <p:tav tm="0">
                                          <p:val>
                                            <p:strVal val="#ppt_x-.2"/>
                                          </p:val>
                                        </p:tav>
                                        <p:tav tm="100000">
                                          <p:val>
                                            <p:strVal val="#ppt_x"/>
                                          </p:val>
                                        </p:tav>
                                      </p:tavLst>
                                    </p:anim>
                                    <p:anim calcmode="lin" valueType="num">
                                      <p:cBhvr>
                                        <p:cTn id="34" dur="1000" fill="hold"/>
                                        <p:tgtEl>
                                          <p:spTgt spid="4">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B7183-4D41-4120-95AB-7CC498A298B6}"/>
              </a:ext>
            </a:extLst>
          </p:cNvPr>
          <p:cNvSpPr>
            <a:spLocks noGrp="1"/>
          </p:cNvSpPr>
          <p:nvPr>
            <p:ph type="title"/>
          </p:nvPr>
        </p:nvSpPr>
        <p:spPr/>
        <p:txBody>
          <a:bodyPr/>
          <a:lstStyle/>
          <a:p>
            <a:r>
              <a:rPr lang="en-GB" altLang="tr-TR" sz="3600" b="1" u="sng" dirty="0">
                <a:solidFill>
                  <a:srgbClr val="FF0000"/>
                </a:solidFill>
                <a:latin typeface="Arial Rounded MT Bold"/>
              </a:rPr>
              <a:t>4. Alveolar consonants-1</a:t>
            </a:r>
            <a:endParaRPr lang="tr-TR" dirty="0"/>
          </a:p>
        </p:txBody>
      </p:sp>
      <p:sp>
        <p:nvSpPr>
          <p:cNvPr id="4" name="Rectangle 7">
            <a:extLst>
              <a:ext uri="{FF2B5EF4-FFF2-40B4-BE49-F238E27FC236}">
                <a16:creationId xmlns:a16="http://schemas.microsoft.com/office/drawing/2014/main" id="{F2F1BBA6-8E9C-4236-96B3-A3CC802461E9}"/>
              </a:ext>
            </a:extLst>
          </p:cNvPr>
          <p:cNvSpPr>
            <a:spLocks noChangeArrowheads="1"/>
          </p:cNvSpPr>
          <p:nvPr/>
        </p:nvSpPr>
        <p:spPr bwMode="auto">
          <a:xfrm>
            <a:off x="368969" y="1850857"/>
            <a:ext cx="11405936" cy="3491163"/>
          </a:xfrm>
          <a:prstGeom prst="rect">
            <a:avLst/>
          </a:prstGeom>
          <a:solidFill>
            <a:srgbClr val="FFCC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en-US" altLang="tr-TR" sz="3600" b="1" i="0" u="none" strike="noStrike" kern="0" cap="none" spc="0" normalizeH="0" baseline="0" noProof="0" dirty="0">
                <a:ln>
                  <a:noFill/>
                </a:ln>
                <a:solidFill>
                  <a:srgbClr val="000000"/>
                </a:solidFill>
                <a:effectLst/>
                <a:uLnTx/>
                <a:uFillTx/>
                <a:latin typeface="Arial Rounded MT Bold" panose="020F0704030504030204" pitchFamily="34" charset="0"/>
              </a:rPr>
              <a:t>is the semi-soft area on the roof of the mouth between the teeth and the hard palate. </a:t>
            </a:r>
          </a:p>
        </p:txBody>
      </p:sp>
    </p:spTree>
    <p:extLst>
      <p:ext uri="{BB962C8B-B14F-4D97-AF65-F5344CB8AC3E}">
        <p14:creationId xmlns:p14="http://schemas.microsoft.com/office/powerpoint/2010/main" val="1472530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53A4C-36EB-450D-B040-BA22B1206B62}"/>
              </a:ext>
            </a:extLst>
          </p:cNvPr>
          <p:cNvSpPr>
            <a:spLocks noGrp="1"/>
          </p:cNvSpPr>
          <p:nvPr>
            <p:ph type="title"/>
          </p:nvPr>
        </p:nvSpPr>
        <p:spPr/>
        <p:txBody>
          <a:bodyPr/>
          <a:lstStyle/>
          <a:p>
            <a:r>
              <a:rPr lang="en-GB" altLang="tr-TR" sz="3600" b="1" u="sng" dirty="0">
                <a:solidFill>
                  <a:srgbClr val="FF0000"/>
                </a:solidFill>
                <a:latin typeface="Arial Rounded MT Bold"/>
              </a:rPr>
              <a:t>4. Alveolar consonants-2</a:t>
            </a:r>
            <a:endParaRPr lang="tr-TR" dirty="0"/>
          </a:p>
        </p:txBody>
      </p:sp>
      <p:sp>
        <p:nvSpPr>
          <p:cNvPr id="4" name="Rectangle 3">
            <a:extLst>
              <a:ext uri="{FF2B5EF4-FFF2-40B4-BE49-F238E27FC236}">
                <a16:creationId xmlns:a16="http://schemas.microsoft.com/office/drawing/2014/main" id="{0576D9BA-B287-4CEF-BF76-82C8F09E5573}"/>
              </a:ext>
            </a:extLst>
          </p:cNvPr>
          <p:cNvSpPr>
            <a:spLocks noChangeArrowheads="1"/>
          </p:cNvSpPr>
          <p:nvPr/>
        </p:nvSpPr>
        <p:spPr bwMode="auto">
          <a:xfrm>
            <a:off x="304800" y="1540041"/>
            <a:ext cx="11229474" cy="4984583"/>
          </a:xfrm>
          <a:prstGeom prst="rect">
            <a:avLst/>
          </a:prstGeom>
          <a:solidFill>
            <a:srgbClr val="FFFF00"/>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en-US" altLang="tr-TR" sz="2600" b="0" i="0" u="none" strike="noStrike" kern="0" cap="none" spc="0" normalizeH="0" baseline="0" noProof="0" dirty="0">
                <a:ln>
                  <a:noFill/>
                </a:ln>
                <a:solidFill>
                  <a:srgbClr val="000000"/>
                </a:solidFill>
                <a:effectLst/>
                <a:uLnTx/>
                <a:uFillTx/>
                <a:latin typeface="Arial Rounded MT Bold" panose="020F0704030504030204" pitchFamily="34" charset="0"/>
              </a:rPr>
              <a:t>*</a:t>
            </a:r>
            <a:r>
              <a:rPr kumimoji="0" lang="en-US" altLang="tr-TR" sz="3200" b="0" i="0" u="none" strike="noStrike" kern="0" cap="none" spc="0" normalizeH="0" baseline="0" noProof="0" dirty="0">
                <a:ln>
                  <a:noFill/>
                </a:ln>
                <a:solidFill>
                  <a:srgbClr val="000000"/>
                </a:solidFill>
                <a:effectLst/>
                <a:uLnTx/>
                <a:uFillTx/>
                <a:latin typeface="Arial Rounded MT Bold" panose="020F0704030504030204" pitchFamily="34" charset="0"/>
              </a:rPr>
              <a:t>Alveolar sounds are articulated by rising the front part of the tongue to the alveolar ridge.  While pronouncing alveolars the tongue touches or almost touches the bony tooth ridge.</a:t>
            </a:r>
          </a:p>
          <a:p>
            <a:pPr marL="0" marR="0" lvl="0" indent="0" algn="just" defTabSz="914400" eaLnBrk="1" fontAlgn="base" latinLnBrk="0" hangingPunct="1">
              <a:lnSpc>
                <a:spcPct val="100000"/>
              </a:lnSpc>
              <a:spcBef>
                <a:spcPct val="0"/>
              </a:spcBef>
              <a:spcAft>
                <a:spcPct val="0"/>
              </a:spcAft>
              <a:buClrTx/>
              <a:buSzTx/>
              <a:buFontTx/>
              <a:buNone/>
              <a:tabLst/>
              <a:defRPr/>
            </a:pPr>
            <a:endParaRPr kumimoji="0" lang="en-US" altLang="tr-TR" sz="3200" b="0" i="0" u="none" strike="noStrike" kern="0" cap="none" spc="0" normalizeH="0" baseline="0" noProof="0" dirty="0">
              <a:ln>
                <a:noFill/>
              </a:ln>
              <a:solidFill>
                <a:srgbClr val="000000"/>
              </a:solidFill>
              <a:effectLst/>
              <a:uLnTx/>
              <a:uFillTx/>
              <a:latin typeface="Arial Rounded MT Bold" panose="020F0704030504030204" pitchFamily="34" charset="0"/>
            </a:endParaRPr>
          </a:p>
          <a:p>
            <a:pPr marL="0" marR="0" lvl="0" indent="0" algn="just" defTabSz="914400" eaLnBrk="1" fontAlgn="base" latinLnBrk="0" hangingPunct="1">
              <a:lnSpc>
                <a:spcPct val="100000"/>
              </a:lnSpc>
              <a:spcBef>
                <a:spcPct val="0"/>
              </a:spcBef>
              <a:spcAft>
                <a:spcPct val="0"/>
              </a:spcAft>
              <a:buClrTx/>
              <a:buSzTx/>
              <a:buFontTx/>
              <a:buNone/>
              <a:tabLst/>
              <a:defRPr/>
            </a:pPr>
            <a:r>
              <a:rPr kumimoji="0" lang="en-GB" altLang="tr-TR" sz="3200" b="0" i="0" u="none" strike="noStrike" kern="0" cap="none" spc="0" normalizeH="0" baseline="0" noProof="0" dirty="0">
                <a:ln>
                  <a:noFill/>
                </a:ln>
                <a:solidFill>
                  <a:srgbClr val="000000"/>
                </a:solidFill>
                <a:effectLst/>
                <a:uLnTx/>
                <a:uFillTx/>
                <a:latin typeface="Arial Rounded MT Bold" panose="020F0704030504030204" pitchFamily="34" charset="0"/>
              </a:rPr>
              <a:t>*When producing alveolar sounds, the </a:t>
            </a:r>
            <a:r>
              <a:rPr kumimoji="0" lang="en-GB" altLang="tr-TR" sz="3200" b="0" i="0" u="none" strike="noStrike" kern="0" cap="none" spc="0" normalizeH="0" baseline="0" noProof="0" dirty="0">
                <a:ln>
                  <a:noFill/>
                </a:ln>
                <a:solidFill>
                  <a:srgbClr val="FF0000"/>
                </a:solidFill>
                <a:effectLst/>
                <a:uLnTx/>
                <a:uFillTx/>
                <a:latin typeface="Arial Rounded MT Bold" panose="020F0704030504030204" pitchFamily="34" charset="0"/>
              </a:rPr>
              <a:t>alveolar ridge</a:t>
            </a:r>
            <a:r>
              <a:rPr kumimoji="0" lang="en-GB" altLang="tr-TR" sz="3200" b="0" i="0" u="none" strike="noStrike" kern="0" cap="none" spc="0" normalizeH="0" baseline="0" noProof="0" dirty="0">
                <a:ln>
                  <a:noFill/>
                </a:ln>
                <a:solidFill>
                  <a:srgbClr val="000000"/>
                </a:solidFill>
                <a:effectLst/>
                <a:uLnTx/>
                <a:uFillTx/>
                <a:latin typeface="Arial Rounded MT Bold" panose="020F0704030504030204" pitchFamily="34" charset="0"/>
              </a:rPr>
              <a:t> as the </a:t>
            </a:r>
            <a:r>
              <a:rPr kumimoji="0" lang="en-GB" altLang="tr-TR" sz="3200" b="0" i="0" u="none" strike="noStrike" kern="0" cap="none" spc="0" normalizeH="0" baseline="0" noProof="0" dirty="0">
                <a:ln>
                  <a:noFill/>
                </a:ln>
                <a:solidFill>
                  <a:srgbClr val="FF0000"/>
                </a:solidFill>
                <a:effectLst/>
                <a:uLnTx/>
                <a:uFillTx/>
                <a:latin typeface="Arial Rounded MT Bold" panose="020F0704030504030204" pitchFamily="34" charset="0"/>
              </a:rPr>
              <a:t>passive articulator</a:t>
            </a:r>
            <a:r>
              <a:rPr kumimoji="0" lang="en-GB" altLang="tr-TR" sz="3200" b="0" i="0" u="none" strike="noStrike" kern="0" cap="none" spc="0" normalizeH="0" baseline="0" noProof="0" dirty="0">
                <a:ln>
                  <a:noFill/>
                </a:ln>
                <a:solidFill>
                  <a:srgbClr val="000000"/>
                </a:solidFill>
                <a:effectLst/>
                <a:uLnTx/>
                <a:uFillTx/>
                <a:latin typeface="Arial Rounded MT Bold" panose="020F0704030504030204" pitchFamily="34" charset="0"/>
              </a:rPr>
              <a:t>. The </a:t>
            </a:r>
            <a:r>
              <a:rPr kumimoji="0" lang="en-GB" altLang="tr-TR" sz="3200" b="0" i="0" u="none" strike="noStrike" kern="0" cap="none" spc="0" normalizeH="0" baseline="0" noProof="0" dirty="0">
                <a:ln>
                  <a:noFill/>
                </a:ln>
                <a:solidFill>
                  <a:srgbClr val="6666FF"/>
                </a:solidFill>
                <a:effectLst/>
                <a:uLnTx/>
                <a:uFillTx/>
                <a:latin typeface="Arial Rounded MT Bold" panose="020F0704030504030204" pitchFamily="34" charset="0"/>
              </a:rPr>
              <a:t>active articulator</a:t>
            </a:r>
            <a:r>
              <a:rPr kumimoji="0" lang="en-GB" altLang="tr-TR" sz="3200" b="0" i="0" u="none" strike="noStrike" kern="0" cap="none" spc="0" normalizeH="0" baseline="0" noProof="0" dirty="0">
                <a:ln>
                  <a:noFill/>
                </a:ln>
                <a:solidFill>
                  <a:srgbClr val="000000"/>
                </a:solidFill>
                <a:effectLst/>
                <a:uLnTx/>
                <a:uFillTx/>
                <a:latin typeface="Arial Rounded MT Bold" panose="020F0704030504030204" pitchFamily="34" charset="0"/>
              </a:rPr>
              <a:t> may be either the </a:t>
            </a:r>
            <a:r>
              <a:rPr kumimoji="0" lang="en-GB" altLang="tr-TR" sz="3200" b="0" i="0" u="none" strike="noStrike" kern="0" cap="none" spc="0" normalizeH="0" baseline="0" noProof="0" dirty="0">
                <a:ln>
                  <a:noFill/>
                </a:ln>
                <a:solidFill>
                  <a:srgbClr val="6666FF"/>
                </a:solidFill>
                <a:effectLst/>
                <a:uLnTx/>
                <a:uFillTx/>
                <a:latin typeface="Arial Rounded MT Bold" panose="020F0704030504030204" pitchFamily="34" charset="0"/>
              </a:rPr>
              <a:t>tongue blade</a:t>
            </a:r>
            <a:r>
              <a:rPr kumimoji="0" lang="en-GB" altLang="tr-TR" sz="3200" b="0" i="0" u="none" strike="noStrike" kern="0" cap="none" spc="0" normalizeH="0" baseline="0" noProof="0" dirty="0">
                <a:ln>
                  <a:noFill/>
                </a:ln>
                <a:solidFill>
                  <a:srgbClr val="000000"/>
                </a:solidFill>
                <a:effectLst/>
                <a:uLnTx/>
                <a:uFillTx/>
                <a:latin typeface="Arial Rounded MT Bold" panose="020F0704030504030204" pitchFamily="34" charset="0"/>
              </a:rPr>
              <a:t> or (usually) the </a:t>
            </a:r>
            <a:r>
              <a:rPr kumimoji="0" lang="en-GB" altLang="tr-TR" sz="3200" b="0" i="0" u="none" strike="noStrike" kern="0" cap="none" spc="0" normalizeH="0" baseline="0" noProof="0" dirty="0">
                <a:ln>
                  <a:noFill/>
                </a:ln>
                <a:solidFill>
                  <a:srgbClr val="6666FF"/>
                </a:solidFill>
                <a:effectLst/>
                <a:uLnTx/>
                <a:uFillTx/>
                <a:latin typeface="Arial Rounded MT Bold" panose="020F0704030504030204" pitchFamily="34" charset="0"/>
              </a:rPr>
              <a:t>tongue tip.</a:t>
            </a:r>
            <a:r>
              <a:rPr kumimoji="0" lang="en-GB" altLang="tr-TR" sz="3200" b="0" i="0" u="none" strike="noStrike" kern="0" cap="none" spc="0" normalizeH="0" baseline="0" noProof="0" dirty="0">
                <a:ln>
                  <a:noFill/>
                </a:ln>
                <a:solidFill>
                  <a:srgbClr val="000000"/>
                </a:solidFill>
                <a:effectLst/>
                <a:uLnTx/>
                <a:uFillTx/>
                <a:latin typeface="Arial Rounded MT Bold" panose="020F0704030504030204" pitchFamily="34" charset="0"/>
              </a:rPr>
              <a:t> </a:t>
            </a:r>
          </a:p>
        </p:txBody>
      </p:sp>
    </p:spTree>
    <p:extLst>
      <p:ext uri="{BB962C8B-B14F-4D97-AF65-F5344CB8AC3E}">
        <p14:creationId xmlns:p14="http://schemas.microsoft.com/office/powerpoint/2010/main" val="1342754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p:cTn id="7" dur="1000" fill="hold"/>
                                        <p:tgtEl>
                                          <p:spTgt spid="4">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4">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415</TotalTime>
  <Words>2107</Words>
  <Application>Microsoft Office PowerPoint</Application>
  <PresentationFormat>Widescreen</PresentationFormat>
  <Paragraphs>202</Paragraphs>
  <Slides>37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Arial</vt:lpstr>
      <vt:lpstr>Arial Rounded MT Bold</vt:lpstr>
      <vt:lpstr>Calibri</vt:lpstr>
      <vt:lpstr>Calibri Light</vt:lpstr>
      <vt:lpstr>Lucida Sans Unicode</vt:lpstr>
      <vt:lpstr>Office Theme</vt:lpstr>
      <vt:lpstr>PHONETICS</vt:lpstr>
      <vt:lpstr>Phonetics And Phonology</vt:lpstr>
      <vt:lpstr>Articulatory Phonetics</vt:lpstr>
      <vt:lpstr>Place of articulation</vt:lpstr>
      <vt:lpstr>PowerPoint Presentation</vt:lpstr>
      <vt:lpstr>PowerPoint Presentation</vt:lpstr>
      <vt:lpstr>3. Inter-dental consonants</vt:lpstr>
      <vt:lpstr>4. Alveolar consonants-1</vt:lpstr>
      <vt:lpstr>4. Alveolar consonants-2</vt:lpstr>
      <vt:lpstr>4. Alveolar consonants-3</vt:lpstr>
      <vt:lpstr>Palatals</vt:lpstr>
      <vt:lpstr>Velar consonants </vt:lpstr>
      <vt:lpstr>GLOTTAL CONSONANTS</vt:lpstr>
      <vt:lpstr>PowerPoint Presentation</vt:lpstr>
      <vt:lpstr>MANNER OF ARTICULATION </vt:lpstr>
      <vt:lpstr>STOPS</vt:lpstr>
      <vt:lpstr>Fricatives</vt:lpstr>
      <vt:lpstr>Affricates</vt:lpstr>
      <vt:lpstr>Nasals</vt:lpstr>
      <vt:lpstr>Liquids</vt:lpstr>
      <vt:lpstr>Glides </vt:lpstr>
      <vt:lpstr>Approximants</vt:lpstr>
      <vt:lpstr>Flaps and Trills</vt:lpstr>
      <vt:lpstr>VOWELS </vt:lpstr>
      <vt:lpstr>PowerPoint Presentation</vt:lpstr>
      <vt:lpstr>DIPHTHONGS </vt:lpstr>
      <vt:lpstr>PowerPoint Presentation</vt:lpstr>
      <vt:lpstr>TRIPHTHONGS </vt:lpstr>
      <vt:lpstr>PowerPoint Presentation</vt:lpstr>
      <vt:lpstr>PHONOLOGY </vt:lpstr>
      <vt:lpstr>PHONEME—PHONE—ALLOPHONE </vt:lpstr>
      <vt:lpstr>PowerPoint Presentation</vt:lpstr>
      <vt:lpstr>PowerPoint Presentation</vt:lpstr>
      <vt:lpstr>PowerPoint Presentation</vt:lpstr>
      <vt:lpstr>MINIMAL PAIRS AND SETS </vt:lpstr>
      <vt:lpstr>PowerPoint Presentation</vt:lpstr>
      <vt:lpstr>ELISION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PHONETICS</dc:title>
  <dc:creator>Mehmet Ekizoğlu</dc:creator>
  <cp:lastModifiedBy>Mehmet Ekizoğlu</cp:lastModifiedBy>
  <cp:revision>17</cp:revision>
  <dcterms:created xsi:type="dcterms:W3CDTF">2020-06-17T18:30:50Z</dcterms:created>
  <dcterms:modified xsi:type="dcterms:W3CDTF">2020-06-18T12:39:02Z</dcterms:modified>
</cp:coreProperties>
</file>