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28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23" r:id="rId64"/>
    <p:sldId id="324" r:id="rId65"/>
    <p:sldId id="325" r:id="rId66"/>
    <p:sldId id="326" r:id="rId67"/>
  </p:sldIdLst>
  <p:sldSz cx="12192000" cy="6858000"/>
  <p:notesSz cx="12192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96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4375403"/>
            <a:ext cx="12192000" cy="248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rgbClr val="FF0000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rgbClr val="FF0000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rgbClr val="FF0000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891" y="376808"/>
            <a:ext cx="10218216" cy="866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1">
                <a:solidFill>
                  <a:srgbClr val="FF0000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48204" y="1967941"/>
            <a:ext cx="7895590" cy="2855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0"/>
            <a:ext cx="843280" cy="5666740"/>
          </a:xfrm>
          <a:custGeom>
            <a:avLst/>
            <a:gdLst/>
            <a:ahLst/>
            <a:cxnLst/>
            <a:rect l="l" t="t" r="r" b="b"/>
            <a:pathLst>
              <a:path w="843280" h="5666740">
                <a:moveTo>
                  <a:pt x="842772" y="0"/>
                </a:moveTo>
                <a:lnTo>
                  <a:pt x="0" y="0"/>
                </a:lnTo>
                <a:lnTo>
                  <a:pt x="0" y="5666232"/>
                </a:lnTo>
                <a:lnTo>
                  <a:pt x="842772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12747" y="592836"/>
            <a:ext cx="7435596" cy="5583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9787" y="143255"/>
            <a:ext cx="8310371" cy="6239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6675" y="324611"/>
            <a:ext cx="8087868" cy="60716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38555" y="143255"/>
            <a:ext cx="8400288" cy="6306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0163" y="114300"/>
            <a:ext cx="8436864" cy="63337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5591" y="181355"/>
            <a:ext cx="8487156" cy="63718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1708" y="134112"/>
            <a:ext cx="8452104" cy="63444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3504" y="85343"/>
            <a:ext cx="8511540" cy="63901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9016" y="0"/>
            <a:ext cx="8511540" cy="67528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0" y="0"/>
            <a:ext cx="9088120" cy="6858000"/>
            <a:chOff x="0" y="0"/>
            <a:chExt cx="9088120" cy="6858000"/>
          </a:xfrm>
        </p:grpSpPr>
        <p:sp>
          <p:nvSpPr>
            <p:cNvPr id="13" name="object 13"/>
            <p:cNvSpPr/>
            <p:nvPr/>
          </p:nvSpPr>
          <p:spPr>
            <a:xfrm>
              <a:off x="0" y="4012691"/>
              <a:ext cx="448309" cy="2845435"/>
            </a:xfrm>
            <a:custGeom>
              <a:avLst/>
              <a:gdLst/>
              <a:ahLst/>
              <a:cxnLst/>
              <a:rect l="l" t="t" r="r" b="b"/>
              <a:pathLst>
                <a:path w="448309" h="2845434">
                  <a:moveTo>
                    <a:pt x="0" y="0"/>
                  </a:moveTo>
                  <a:lnTo>
                    <a:pt x="0" y="2845307"/>
                  </a:lnTo>
                  <a:lnTo>
                    <a:pt x="448056" y="2845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225">
                <a:alpha val="85096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38912" y="0"/>
              <a:ext cx="8648700" cy="65821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5968" y="0"/>
            <a:ext cx="8625840" cy="647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756310" y="629158"/>
            <a:ext cx="65678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14400" algn="l"/>
                <a:tab pos="2554605" algn="l"/>
              </a:tabLst>
            </a:pPr>
            <a:r>
              <a:rPr sz="3600" i="0" spc="-5" dirty="0">
                <a:solidFill>
                  <a:srgbClr val="90C225"/>
                </a:solidFill>
                <a:latin typeface="Trebuchet MS"/>
                <a:cs typeface="Trebuchet MS"/>
              </a:rPr>
              <a:t>The	Outline	</a:t>
            </a:r>
            <a:r>
              <a:rPr sz="3600" i="0" dirty="0">
                <a:solidFill>
                  <a:srgbClr val="90C225"/>
                </a:solidFill>
                <a:latin typeface="Trebuchet MS"/>
                <a:cs typeface="Trebuchet MS"/>
              </a:rPr>
              <a:t>of </a:t>
            </a:r>
            <a:r>
              <a:rPr sz="3600" i="0" spc="-5" dirty="0">
                <a:solidFill>
                  <a:srgbClr val="90C225"/>
                </a:solidFill>
                <a:latin typeface="Trebuchet MS"/>
                <a:cs typeface="Trebuchet MS"/>
              </a:rPr>
              <a:t>Our</a:t>
            </a:r>
            <a:r>
              <a:rPr sz="3600" i="0" spc="-85" dirty="0">
                <a:solidFill>
                  <a:srgbClr val="90C225"/>
                </a:solidFill>
                <a:latin typeface="Trebuchet MS"/>
                <a:cs typeface="Trebuchet MS"/>
              </a:rPr>
              <a:t> </a:t>
            </a:r>
            <a:r>
              <a:rPr sz="3600" i="0" spc="-15" dirty="0">
                <a:solidFill>
                  <a:srgbClr val="90C225"/>
                </a:solidFill>
                <a:latin typeface="Trebuchet MS"/>
                <a:cs typeface="Trebuchet MS"/>
              </a:rPr>
              <a:t>Presentation</a:t>
            </a:r>
            <a:endParaRPr sz="36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56310" y="2042861"/>
            <a:ext cx="3489325" cy="3473450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40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354965" algn="l"/>
                <a:tab pos="355600" algn="l"/>
              </a:tabLst>
            </a:pPr>
            <a:r>
              <a:rPr sz="1800" b="1" dirty="0">
                <a:latin typeface="Trebuchet MS"/>
                <a:cs typeface="Trebuchet MS"/>
              </a:rPr>
              <a:t>Syntax</a:t>
            </a:r>
            <a:endParaRPr sz="18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005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10" dirty="0">
                <a:latin typeface="Trebuchet MS"/>
                <a:cs typeface="Trebuchet MS"/>
              </a:rPr>
              <a:t>Phrase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000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35" dirty="0">
                <a:latin typeface="Trebuchet MS"/>
                <a:cs typeface="Trebuchet MS"/>
              </a:rPr>
              <a:t>Types </a:t>
            </a:r>
            <a:r>
              <a:rPr sz="1600" b="1" spc="-5" dirty="0">
                <a:latin typeface="Trebuchet MS"/>
                <a:cs typeface="Trebuchet MS"/>
              </a:rPr>
              <a:t>of</a:t>
            </a:r>
            <a:r>
              <a:rPr sz="1600" b="1" spc="60" dirty="0">
                <a:latin typeface="Trebuchet MS"/>
                <a:cs typeface="Trebuchet MS"/>
              </a:rPr>
              <a:t> </a:t>
            </a:r>
            <a:r>
              <a:rPr sz="1600" b="1" spc="-15" dirty="0">
                <a:latin typeface="Trebuchet MS"/>
                <a:cs typeface="Trebuchet MS"/>
              </a:rPr>
              <a:t>phrase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994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5" dirty="0">
                <a:latin typeface="Trebuchet MS"/>
                <a:cs typeface="Trebuchet MS"/>
              </a:rPr>
              <a:t>Structure and tree of</a:t>
            </a:r>
            <a:r>
              <a:rPr sz="1600" b="1" spc="55" dirty="0">
                <a:latin typeface="Trebuchet MS"/>
                <a:cs typeface="Trebuchet MS"/>
              </a:rPr>
              <a:t> </a:t>
            </a:r>
            <a:r>
              <a:rPr sz="1600" b="1" spc="-15" dirty="0">
                <a:latin typeface="Trebuchet MS"/>
                <a:cs typeface="Trebuchet MS"/>
              </a:rPr>
              <a:t>phrase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000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354965" algn="l"/>
                <a:tab pos="355600" algn="l"/>
              </a:tabLst>
            </a:pPr>
            <a:r>
              <a:rPr sz="1800" b="1" dirty="0">
                <a:latin typeface="Trebuchet MS"/>
                <a:cs typeface="Trebuchet MS"/>
              </a:rPr>
              <a:t>Clause</a:t>
            </a:r>
            <a:endParaRPr sz="18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005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35" dirty="0">
                <a:latin typeface="Trebuchet MS"/>
                <a:cs typeface="Trebuchet MS"/>
              </a:rPr>
              <a:t>Types </a:t>
            </a:r>
            <a:r>
              <a:rPr sz="1600" b="1" spc="-5" dirty="0">
                <a:latin typeface="Trebuchet MS"/>
                <a:cs typeface="Trebuchet MS"/>
              </a:rPr>
              <a:t>of</a:t>
            </a:r>
            <a:r>
              <a:rPr sz="1600" b="1" spc="60" dirty="0">
                <a:latin typeface="Trebuchet MS"/>
                <a:cs typeface="Trebuchet MS"/>
              </a:rPr>
              <a:t> </a:t>
            </a:r>
            <a:r>
              <a:rPr sz="1600" b="1" spc="-5" dirty="0">
                <a:latin typeface="Trebuchet MS"/>
                <a:cs typeface="Trebuchet MS"/>
              </a:rPr>
              <a:t>clause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000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Trebuchet MS"/>
                <a:cs typeface="Trebuchet MS"/>
              </a:rPr>
              <a:t>Sentence</a:t>
            </a:r>
            <a:endParaRPr sz="18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005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10" dirty="0">
                <a:latin typeface="Trebuchet MS"/>
                <a:cs typeface="Trebuchet MS"/>
              </a:rPr>
              <a:t>Pragmatıc</a:t>
            </a:r>
            <a:r>
              <a:rPr sz="1600" b="1" spc="5" dirty="0">
                <a:latin typeface="Trebuchet MS"/>
                <a:cs typeface="Trebuchet MS"/>
              </a:rPr>
              <a:t> </a:t>
            </a:r>
            <a:r>
              <a:rPr sz="1600" b="1" spc="-10" dirty="0">
                <a:latin typeface="Trebuchet MS"/>
                <a:cs typeface="Trebuchet MS"/>
              </a:rPr>
              <a:t>aspect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000"/>
              </a:spcBef>
              <a:buClr>
                <a:srgbClr val="90C225"/>
              </a:buClr>
              <a:buSzPct val="78125"/>
              <a:buFont typeface="Wingdings 3"/>
              <a:buChar char=""/>
              <a:tabLst>
                <a:tab pos="756285" algn="l"/>
                <a:tab pos="756920" algn="l"/>
              </a:tabLst>
            </a:pPr>
            <a:r>
              <a:rPr sz="1600" b="1" spc="-10" dirty="0">
                <a:latin typeface="Trebuchet MS"/>
                <a:cs typeface="Trebuchet MS"/>
              </a:rPr>
              <a:t>Grammatical</a:t>
            </a:r>
            <a:r>
              <a:rPr sz="1600" b="1" spc="25" dirty="0">
                <a:latin typeface="Trebuchet MS"/>
                <a:cs typeface="Trebuchet MS"/>
              </a:rPr>
              <a:t> </a:t>
            </a:r>
            <a:r>
              <a:rPr sz="1600" b="1" spc="-5" dirty="0">
                <a:latin typeface="Trebuchet MS"/>
                <a:cs typeface="Trebuchet MS"/>
              </a:rPr>
              <a:t>structure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29869" y="1927986"/>
            <a:ext cx="9241155" cy="2266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latin typeface="Trebuchet MS"/>
                <a:cs typeface="Trebuchet MS"/>
              </a:rPr>
              <a:t>Which of </a:t>
            </a:r>
            <a:r>
              <a:rPr sz="2100" b="1" spc="-5" dirty="0">
                <a:latin typeface="Trebuchet MS"/>
                <a:cs typeface="Trebuchet MS"/>
              </a:rPr>
              <a:t>these is the best definition </a:t>
            </a:r>
            <a:r>
              <a:rPr sz="2100" b="1" dirty="0">
                <a:latin typeface="Trebuchet MS"/>
                <a:cs typeface="Trebuchet MS"/>
              </a:rPr>
              <a:t>of</a:t>
            </a:r>
            <a:r>
              <a:rPr sz="2100" b="1" spc="85" dirty="0">
                <a:latin typeface="Trebuchet MS"/>
                <a:cs typeface="Trebuchet MS"/>
              </a:rPr>
              <a:t> </a:t>
            </a:r>
            <a:r>
              <a:rPr sz="2100" b="1" spc="-5" dirty="0">
                <a:latin typeface="Trebuchet MS"/>
                <a:cs typeface="Trebuchet MS"/>
              </a:rPr>
              <a:t>syntax?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>
              <a:latin typeface="Trebuchet MS"/>
              <a:cs typeface="Trebuchet MS"/>
            </a:endParaRPr>
          </a:p>
          <a:p>
            <a:pPr marL="459105" indent="-447040">
              <a:lnSpc>
                <a:spcPct val="100000"/>
              </a:lnSpc>
              <a:buFont typeface="Trebuchet MS"/>
              <a:buAutoNum type="alphaUcParenBoth"/>
              <a:tabLst>
                <a:tab pos="459740" algn="l"/>
              </a:tabLst>
            </a:pPr>
            <a:r>
              <a:rPr sz="2100" dirty="0">
                <a:latin typeface="Trebuchet MS"/>
                <a:cs typeface="Trebuchet MS"/>
              </a:rPr>
              <a:t>The </a:t>
            </a:r>
            <a:r>
              <a:rPr sz="2100" spc="-5" dirty="0">
                <a:latin typeface="Trebuchet MS"/>
                <a:cs typeface="Trebuchet MS"/>
              </a:rPr>
              <a:t>study </a:t>
            </a:r>
            <a:r>
              <a:rPr sz="2100" dirty="0">
                <a:latin typeface="Trebuchet MS"/>
                <a:cs typeface="Trebuchet MS"/>
              </a:rPr>
              <a:t>of </a:t>
            </a:r>
            <a:r>
              <a:rPr sz="2100" spc="-5" dirty="0">
                <a:latin typeface="Trebuchet MS"/>
                <a:cs typeface="Trebuchet MS"/>
              </a:rPr>
              <a:t>the </a:t>
            </a:r>
            <a:r>
              <a:rPr sz="2100" dirty="0">
                <a:latin typeface="Trebuchet MS"/>
                <a:cs typeface="Trebuchet MS"/>
              </a:rPr>
              <a:t>rules </a:t>
            </a:r>
            <a:r>
              <a:rPr sz="2100" spc="-5" dirty="0">
                <a:latin typeface="Trebuchet MS"/>
                <a:cs typeface="Trebuchet MS"/>
              </a:rPr>
              <a:t>governing </a:t>
            </a:r>
            <a:r>
              <a:rPr sz="2100" dirty="0">
                <a:latin typeface="Trebuchet MS"/>
                <a:cs typeface="Trebuchet MS"/>
              </a:rPr>
              <a:t>specifically </a:t>
            </a:r>
            <a:r>
              <a:rPr sz="2100" spc="-5" dirty="0">
                <a:latin typeface="Trebuchet MS"/>
                <a:cs typeface="Trebuchet MS"/>
              </a:rPr>
              <a:t>the sounds that </a:t>
            </a:r>
            <a:r>
              <a:rPr sz="2100" dirty="0">
                <a:latin typeface="Trebuchet MS"/>
                <a:cs typeface="Trebuchet MS"/>
              </a:rPr>
              <a:t>form</a:t>
            </a:r>
            <a:r>
              <a:rPr sz="2100" spc="155" dirty="0">
                <a:latin typeface="Trebuchet MS"/>
                <a:cs typeface="Trebuchet MS"/>
              </a:rPr>
              <a:t> </a:t>
            </a:r>
            <a:r>
              <a:rPr sz="2100" spc="-5" dirty="0">
                <a:latin typeface="Trebuchet MS"/>
                <a:cs typeface="Trebuchet MS"/>
              </a:rPr>
              <a:t>words.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rebuchet MS"/>
              <a:buAutoNum type="alphaUcParenBoth"/>
            </a:pPr>
            <a:endParaRPr sz="2150">
              <a:latin typeface="Trebuchet MS"/>
              <a:cs typeface="Trebuchet MS"/>
            </a:endParaRPr>
          </a:p>
          <a:p>
            <a:pPr marL="448309" indent="-436245">
              <a:lnSpc>
                <a:spcPct val="100000"/>
              </a:lnSpc>
              <a:spcBef>
                <a:spcPts val="5"/>
              </a:spcBef>
              <a:buFont typeface="Trebuchet MS"/>
              <a:buAutoNum type="alphaUcParenBoth"/>
              <a:tabLst>
                <a:tab pos="448945" algn="l"/>
              </a:tabLst>
            </a:pPr>
            <a:r>
              <a:rPr sz="2100" dirty="0">
                <a:latin typeface="Trebuchet MS"/>
                <a:cs typeface="Trebuchet MS"/>
              </a:rPr>
              <a:t>The </a:t>
            </a:r>
            <a:r>
              <a:rPr sz="2100" spc="-5" dirty="0">
                <a:latin typeface="Trebuchet MS"/>
                <a:cs typeface="Trebuchet MS"/>
              </a:rPr>
              <a:t>study </a:t>
            </a:r>
            <a:r>
              <a:rPr sz="2100" dirty="0">
                <a:latin typeface="Trebuchet MS"/>
                <a:cs typeface="Trebuchet MS"/>
              </a:rPr>
              <a:t>of </a:t>
            </a:r>
            <a:r>
              <a:rPr sz="2100" spc="-5" dirty="0">
                <a:latin typeface="Trebuchet MS"/>
                <a:cs typeface="Trebuchet MS"/>
              </a:rPr>
              <a:t>the </a:t>
            </a:r>
            <a:r>
              <a:rPr sz="2100" dirty="0">
                <a:latin typeface="Trebuchet MS"/>
                <a:cs typeface="Trebuchet MS"/>
              </a:rPr>
              <a:t>rules </a:t>
            </a:r>
            <a:r>
              <a:rPr sz="2100" spc="-5" dirty="0">
                <a:latin typeface="Trebuchet MS"/>
                <a:cs typeface="Trebuchet MS"/>
              </a:rPr>
              <a:t>governing </a:t>
            </a:r>
            <a:r>
              <a:rPr sz="2100" dirty="0">
                <a:latin typeface="Trebuchet MS"/>
                <a:cs typeface="Trebuchet MS"/>
              </a:rPr>
              <a:t>sentence</a:t>
            </a:r>
            <a:r>
              <a:rPr sz="2100" spc="95" dirty="0">
                <a:latin typeface="Trebuchet MS"/>
                <a:cs typeface="Trebuchet MS"/>
              </a:rPr>
              <a:t> </a:t>
            </a:r>
            <a:r>
              <a:rPr sz="2100" spc="-5" dirty="0">
                <a:latin typeface="Trebuchet MS"/>
                <a:cs typeface="Trebuchet MS"/>
              </a:rPr>
              <a:t>formation.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rebuchet MS"/>
              <a:buAutoNum type="alphaUcParenBoth"/>
            </a:pPr>
            <a:endParaRPr sz="2150">
              <a:latin typeface="Trebuchet MS"/>
              <a:cs typeface="Trebuchet MS"/>
            </a:endParaRPr>
          </a:p>
          <a:p>
            <a:pPr marL="454659" indent="-441959">
              <a:lnSpc>
                <a:spcPct val="100000"/>
              </a:lnSpc>
              <a:buFont typeface="Trebuchet MS"/>
              <a:buAutoNum type="alphaUcParenBoth"/>
              <a:tabLst>
                <a:tab pos="454659" algn="l"/>
              </a:tabLst>
            </a:pPr>
            <a:r>
              <a:rPr sz="2100" dirty="0">
                <a:latin typeface="Trebuchet MS"/>
                <a:cs typeface="Trebuchet MS"/>
              </a:rPr>
              <a:t>The </a:t>
            </a:r>
            <a:r>
              <a:rPr sz="2100" spc="-5" dirty="0">
                <a:latin typeface="Trebuchet MS"/>
                <a:cs typeface="Trebuchet MS"/>
              </a:rPr>
              <a:t>study </a:t>
            </a:r>
            <a:r>
              <a:rPr sz="2100" dirty="0">
                <a:latin typeface="Trebuchet MS"/>
                <a:cs typeface="Trebuchet MS"/>
              </a:rPr>
              <a:t>of </a:t>
            </a:r>
            <a:r>
              <a:rPr sz="2100" spc="-5" dirty="0">
                <a:latin typeface="Trebuchet MS"/>
                <a:cs typeface="Trebuchet MS"/>
              </a:rPr>
              <a:t>the </a:t>
            </a:r>
            <a:r>
              <a:rPr sz="2100" dirty="0">
                <a:latin typeface="Trebuchet MS"/>
                <a:cs typeface="Trebuchet MS"/>
              </a:rPr>
              <a:t>rules </a:t>
            </a:r>
            <a:r>
              <a:rPr sz="2100" spc="-5" dirty="0">
                <a:latin typeface="Trebuchet MS"/>
                <a:cs typeface="Trebuchet MS"/>
              </a:rPr>
              <a:t>governing word</a:t>
            </a:r>
            <a:r>
              <a:rPr sz="2100" spc="70" dirty="0">
                <a:latin typeface="Trebuchet MS"/>
                <a:cs typeface="Trebuchet MS"/>
              </a:rPr>
              <a:t> </a:t>
            </a:r>
            <a:r>
              <a:rPr sz="2100" spc="-5" dirty="0">
                <a:latin typeface="Trebuchet MS"/>
                <a:cs typeface="Trebuchet MS"/>
              </a:rPr>
              <a:t>formation.</a:t>
            </a:r>
            <a:endParaRPr sz="21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79119" y="539495"/>
            <a:ext cx="9585198" cy="53850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63651" y="2009013"/>
            <a:ext cx="8773795" cy="2160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rebuchet MS"/>
                <a:cs typeface="Trebuchet MS"/>
              </a:rPr>
              <a:t>Which of these is the best definition of</a:t>
            </a:r>
            <a:r>
              <a:rPr sz="2000" b="1" spc="-114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syntax?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>
              <a:latin typeface="Trebuchet MS"/>
              <a:cs typeface="Trebuchet MS"/>
            </a:endParaRPr>
          </a:p>
          <a:p>
            <a:pPr marL="436245" indent="-424180">
              <a:lnSpc>
                <a:spcPct val="100000"/>
              </a:lnSpc>
              <a:buFont typeface="Trebuchet MS"/>
              <a:buAutoNum type="alphaUcParenBoth"/>
              <a:tabLst>
                <a:tab pos="436880" algn="l"/>
              </a:tabLst>
            </a:pPr>
            <a:r>
              <a:rPr sz="2000" dirty="0">
                <a:latin typeface="Trebuchet MS"/>
                <a:cs typeface="Trebuchet MS"/>
              </a:rPr>
              <a:t>The study of </a:t>
            </a:r>
            <a:r>
              <a:rPr sz="2000" spc="-5" dirty="0">
                <a:latin typeface="Trebuchet MS"/>
                <a:cs typeface="Trebuchet MS"/>
              </a:rPr>
              <a:t>the </a:t>
            </a:r>
            <a:r>
              <a:rPr sz="2000" dirty="0">
                <a:latin typeface="Trebuchet MS"/>
                <a:cs typeface="Trebuchet MS"/>
              </a:rPr>
              <a:t>rules governing specifically </a:t>
            </a:r>
            <a:r>
              <a:rPr sz="2000" spc="-5" dirty="0">
                <a:latin typeface="Trebuchet MS"/>
                <a:cs typeface="Trebuchet MS"/>
              </a:rPr>
              <a:t>the </a:t>
            </a:r>
            <a:r>
              <a:rPr sz="2000" dirty="0">
                <a:latin typeface="Trebuchet MS"/>
                <a:cs typeface="Trebuchet MS"/>
              </a:rPr>
              <a:t>sounds that form</a:t>
            </a:r>
            <a:r>
              <a:rPr sz="2000" spc="-2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words.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rebuchet MS"/>
              <a:buAutoNum type="alphaUcParenBoth"/>
            </a:pPr>
            <a:endParaRPr sz="2050">
              <a:latin typeface="Trebuchet MS"/>
              <a:cs typeface="Trebuchet MS"/>
            </a:endParaRPr>
          </a:p>
          <a:p>
            <a:pPr marL="427355" indent="-415290">
              <a:lnSpc>
                <a:spcPct val="100000"/>
              </a:lnSpc>
              <a:buFont typeface="Trebuchet MS"/>
              <a:buAutoNum type="alphaUcParenBoth"/>
              <a:tabLst>
                <a:tab pos="427990" algn="l"/>
              </a:tabLst>
            </a:pPr>
            <a:r>
              <a:rPr sz="2000" dirty="0">
                <a:latin typeface="Trebuchet MS"/>
                <a:cs typeface="Trebuchet MS"/>
              </a:rPr>
              <a:t>The study of </a:t>
            </a:r>
            <a:r>
              <a:rPr sz="2000" spc="-5" dirty="0">
                <a:latin typeface="Trebuchet MS"/>
                <a:cs typeface="Trebuchet MS"/>
              </a:rPr>
              <a:t>the </a:t>
            </a:r>
            <a:r>
              <a:rPr sz="2000" dirty="0">
                <a:latin typeface="Trebuchet MS"/>
                <a:cs typeface="Trebuchet MS"/>
              </a:rPr>
              <a:t>rules governing sentence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formation.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rebuchet MS"/>
              <a:buAutoNum type="alphaUcParenBoth"/>
            </a:pPr>
            <a:endParaRPr sz="2050">
              <a:latin typeface="Trebuchet MS"/>
              <a:cs typeface="Trebuchet MS"/>
            </a:endParaRPr>
          </a:p>
          <a:p>
            <a:pPr marL="431800" indent="-419734">
              <a:lnSpc>
                <a:spcPct val="100000"/>
              </a:lnSpc>
              <a:buFont typeface="Trebuchet MS"/>
              <a:buAutoNum type="alphaUcParenBoth"/>
              <a:tabLst>
                <a:tab pos="432434" algn="l"/>
              </a:tabLst>
            </a:pPr>
            <a:r>
              <a:rPr sz="2000" dirty="0">
                <a:latin typeface="Trebuchet MS"/>
                <a:cs typeface="Trebuchet MS"/>
              </a:rPr>
              <a:t>The study of </a:t>
            </a:r>
            <a:r>
              <a:rPr sz="2000" spc="-5" dirty="0">
                <a:latin typeface="Trebuchet MS"/>
                <a:cs typeface="Trebuchet MS"/>
              </a:rPr>
              <a:t>the </a:t>
            </a:r>
            <a:r>
              <a:rPr sz="2000" dirty="0">
                <a:latin typeface="Trebuchet MS"/>
                <a:cs typeface="Trebuchet MS"/>
              </a:rPr>
              <a:t>rules governing word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formation.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22504" y="3316223"/>
            <a:ext cx="373380" cy="297180"/>
            <a:chOff x="222504" y="3316223"/>
            <a:chExt cx="373380" cy="297180"/>
          </a:xfrm>
        </p:grpSpPr>
        <p:sp>
          <p:nvSpPr>
            <p:cNvPr id="16" name="object 16"/>
            <p:cNvSpPr/>
            <p:nvPr/>
          </p:nvSpPr>
          <p:spPr>
            <a:xfrm>
              <a:off x="232410" y="3326129"/>
              <a:ext cx="353695" cy="277495"/>
            </a:xfrm>
            <a:custGeom>
              <a:avLst/>
              <a:gdLst/>
              <a:ahLst/>
              <a:cxnLst/>
              <a:rect l="l" t="t" r="r" b="b"/>
              <a:pathLst>
                <a:path w="353695" h="277495">
                  <a:moveTo>
                    <a:pt x="214883" y="0"/>
                  </a:moveTo>
                  <a:lnTo>
                    <a:pt x="214883" y="69342"/>
                  </a:lnTo>
                  <a:lnTo>
                    <a:pt x="0" y="69342"/>
                  </a:lnTo>
                  <a:lnTo>
                    <a:pt x="0" y="208025"/>
                  </a:lnTo>
                  <a:lnTo>
                    <a:pt x="214883" y="208025"/>
                  </a:lnTo>
                  <a:lnTo>
                    <a:pt x="214883" y="277368"/>
                  </a:lnTo>
                  <a:lnTo>
                    <a:pt x="353568" y="138684"/>
                  </a:lnTo>
                  <a:lnTo>
                    <a:pt x="214883" y="0"/>
                  </a:lnTo>
                  <a:close/>
                </a:path>
              </a:pathLst>
            </a:custGeom>
            <a:solidFill>
              <a:srgbClr val="90C2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2410" y="3326129"/>
              <a:ext cx="353695" cy="277495"/>
            </a:xfrm>
            <a:custGeom>
              <a:avLst/>
              <a:gdLst/>
              <a:ahLst/>
              <a:cxnLst/>
              <a:rect l="l" t="t" r="r" b="b"/>
              <a:pathLst>
                <a:path w="353695" h="277495">
                  <a:moveTo>
                    <a:pt x="0" y="69342"/>
                  </a:moveTo>
                  <a:lnTo>
                    <a:pt x="214883" y="69342"/>
                  </a:lnTo>
                  <a:lnTo>
                    <a:pt x="214883" y="0"/>
                  </a:lnTo>
                  <a:lnTo>
                    <a:pt x="353568" y="138684"/>
                  </a:lnTo>
                  <a:lnTo>
                    <a:pt x="214883" y="277368"/>
                  </a:lnTo>
                  <a:lnTo>
                    <a:pt x="214883" y="208025"/>
                  </a:lnTo>
                  <a:lnTo>
                    <a:pt x="0" y="208025"/>
                  </a:lnTo>
                  <a:lnTo>
                    <a:pt x="0" y="69342"/>
                  </a:lnTo>
                  <a:close/>
                </a:path>
              </a:pathLst>
            </a:custGeom>
            <a:ln w="19812">
              <a:solidFill>
                <a:srgbClr val="688E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7419" y="1410969"/>
            <a:ext cx="8874760" cy="307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u="heavy" spc="-5" dirty="0">
                <a:uFill>
                  <a:solidFill>
                    <a:srgbClr val="000000"/>
                  </a:solidFill>
                </a:uFill>
                <a:latin typeface="Arial Narrow"/>
                <a:cs typeface="Arial Narrow"/>
              </a:rPr>
              <a:t>Opening the gate,</a:t>
            </a:r>
            <a:r>
              <a:rPr sz="4000" spc="-5" dirty="0">
                <a:latin typeface="Arial Narrow"/>
                <a:cs typeface="Arial Narrow"/>
              </a:rPr>
              <a:t> Jose let his dog into the</a:t>
            </a:r>
            <a:r>
              <a:rPr sz="4000" spc="85" dirty="0">
                <a:latin typeface="Arial Narrow"/>
                <a:cs typeface="Arial Narrow"/>
              </a:rPr>
              <a:t> </a:t>
            </a:r>
            <a:r>
              <a:rPr sz="4000" dirty="0">
                <a:latin typeface="Arial Narrow"/>
                <a:cs typeface="Arial Narrow"/>
              </a:rPr>
              <a:t>yard.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150">
              <a:latin typeface="Arial Narrow"/>
              <a:cs typeface="Arial Narrow"/>
            </a:endParaRPr>
          </a:p>
          <a:p>
            <a:pPr marL="4123054" indent="-692785">
              <a:lnSpc>
                <a:spcPct val="100000"/>
              </a:lnSpc>
              <a:buFont typeface="Arial Narrow"/>
              <a:buAutoNum type="alphaUcParenBoth"/>
              <a:tabLst>
                <a:tab pos="4123690" algn="l"/>
              </a:tabLst>
            </a:pPr>
            <a:r>
              <a:rPr sz="4000" spc="-5" dirty="0">
                <a:latin typeface="Arial Narrow"/>
                <a:cs typeface="Arial Narrow"/>
              </a:rPr>
              <a:t>Phrase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 Narrow"/>
              <a:buAutoNum type="alphaUcParenBoth"/>
            </a:pPr>
            <a:endParaRPr sz="4150">
              <a:latin typeface="Arial Narrow"/>
              <a:cs typeface="Arial Narrow"/>
            </a:endParaRPr>
          </a:p>
          <a:p>
            <a:pPr marL="4135120" indent="-692785">
              <a:lnSpc>
                <a:spcPct val="100000"/>
              </a:lnSpc>
              <a:buFont typeface="Arial Narrow"/>
              <a:buAutoNum type="alphaUcParenBoth"/>
              <a:tabLst>
                <a:tab pos="4135754" algn="l"/>
              </a:tabLst>
            </a:pPr>
            <a:r>
              <a:rPr sz="4000" spc="-5" dirty="0">
                <a:latin typeface="Arial Narrow"/>
                <a:cs typeface="Arial Narrow"/>
              </a:rPr>
              <a:t>Clause</a:t>
            </a:r>
            <a:endParaRPr sz="4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7419" y="1410969"/>
            <a:ext cx="8874760" cy="307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u="heavy" spc="-5" dirty="0">
                <a:uFill>
                  <a:solidFill>
                    <a:srgbClr val="000000"/>
                  </a:solidFill>
                </a:uFill>
                <a:latin typeface="Arial Narrow"/>
                <a:cs typeface="Arial Narrow"/>
              </a:rPr>
              <a:t>Opening the gate,</a:t>
            </a:r>
            <a:r>
              <a:rPr sz="4000" spc="-5" dirty="0">
                <a:latin typeface="Arial Narrow"/>
                <a:cs typeface="Arial Narrow"/>
              </a:rPr>
              <a:t> Jose let his dog into the</a:t>
            </a:r>
            <a:r>
              <a:rPr sz="4000" spc="85" dirty="0">
                <a:latin typeface="Arial Narrow"/>
                <a:cs typeface="Arial Narrow"/>
              </a:rPr>
              <a:t> </a:t>
            </a:r>
            <a:r>
              <a:rPr sz="4000" dirty="0">
                <a:latin typeface="Arial Narrow"/>
                <a:cs typeface="Arial Narrow"/>
              </a:rPr>
              <a:t>yard.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150">
              <a:latin typeface="Arial Narrow"/>
              <a:cs typeface="Arial Narrow"/>
            </a:endParaRPr>
          </a:p>
          <a:p>
            <a:pPr marL="4123054" indent="-692785">
              <a:lnSpc>
                <a:spcPct val="100000"/>
              </a:lnSpc>
              <a:buFont typeface="Arial Narrow"/>
              <a:buAutoNum type="alphaUcParenBoth"/>
              <a:tabLst>
                <a:tab pos="4123690" algn="l"/>
              </a:tabLst>
            </a:pPr>
            <a:r>
              <a:rPr sz="4000" spc="-5" dirty="0">
                <a:latin typeface="Arial Narrow"/>
                <a:cs typeface="Arial Narrow"/>
              </a:rPr>
              <a:t>Phrase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 Narrow"/>
              <a:buAutoNum type="alphaUcParenBoth"/>
            </a:pPr>
            <a:endParaRPr sz="4150">
              <a:latin typeface="Arial Narrow"/>
              <a:cs typeface="Arial Narrow"/>
            </a:endParaRPr>
          </a:p>
          <a:p>
            <a:pPr marL="4135120" indent="-692785">
              <a:lnSpc>
                <a:spcPct val="100000"/>
              </a:lnSpc>
              <a:buFont typeface="Arial Narrow"/>
              <a:buAutoNum type="alphaUcParenBoth"/>
              <a:tabLst>
                <a:tab pos="4135754" algn="l"/>
              </a:tabLst>
            </a:pPr>
            <a:r>
              <a:rPr sz="4000" spc="-5" dirty="0">
                <a:latin typeface="Arial Narrow"/>
                <a:cs typeface="Arial Narrow"/>
              </a:rPr>
              <a:t>Clause</a:t>
            </a:r>
            <a:endParaRPr sz="4000">
              <a:latin typeface="Arial Narrow"/>
              <a:cs typeface="Arial Narrow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777996" y="2891027"/>
            <a:ext cx="472440" cy="315595"/>
            <a:chOff x="3777996" y="2891027"/>
            <a:chExt cx="472440" cy="315595"/>
          </a:xfrm>
        </p:grpSpPr>
        <p:sp>
          <p:nvSpPr>
            <p:cNvPr id="15" name="object 15"/>
            <p:cNvSpPr/>
            <p:nvPr/>
          </p:nvSpPr>
          <p:spPr>
            <a:xfrm>
              <a:off x="3787902" y="2900933"/>
              <a:ext cx="452755" cy="295910"/>
            </a:xfrm>
            <a:custGeom>
              <a:avLst/>
              <a:gdLst/>
              <a:ahLst/>
              <a:cxnLst/>
              <a:rect l="l" t="t" r="r" b="b"/>
              <a:pathLst>
                <a:path w="452754" h="295910">
                  <a:moveTo>
                    <a:pt x="304800" y="0"/>
                  </a:moveTo>
                  <a:lnTo>
                    <a:pt x="304800" y="73913"/>
                  </a:lnTo>
                  <a:lnTo>
                    <a:pt x="0" y="73913"/>
                  </a:lnTo>
                  <a:lnTo>
                    <a:pt x="0" y="221741"/>
                  </a:lnTo>
                  <a:lnTo>
                    <a:pt x="304800" y="221741"/>
                  </a:lnTo>
                  <a:lnTo>
                    <a:pt x="304800" y="295655"/>
                  </a:lnTo>
                  <a:lnTo>
                    <a:pt x="452627" y="1478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0C2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87902" y="2900933"/>
              <a:ext cx="452755" cy="295910"/>
            </a:xfrm>
            <a:custGeom>
              <a:avLst/>
              <a:gdLst/>
              <a:ahLst/>
              <a:cxnLst/>
              <a:rect l="l" t="t" r="r" b="b"/>
              <a:pathLst>
                <a:path w="452754" h="295910">
                  <a:moveTo>
                    <a:pt x="0" y="73913"/>
                  </a:moveTo>
                  <a:lnTo>
                    <a:pt x="304800" y="73913"/>
                  </a:lnTo>
                  <a:lnTo>
                    <a:pt x="304800" y="0"/>
                  </a:lnTo>
                  <a:lnTo>
                    <a:pt x="452627" y="147827"/>
                  </a:lnTo>
                  <a:lnTo>
                    <a:pt x="304800" y="295655"/>
                  </a:lnTo>
                  <a:lnTo>
                    <a:pt x="304800" y="221741"/>
                  </a:lnTo>
                  <a:lnTo>
                    <a:pt x="0" y="221741"/>
                  </a:lnTo>
                  <a:lnTo>
                    <a:pt x="0" y="73913"/>
                  </a:lnTo>
                  <a:close/>
                </a:path>
              </a:pathLst>
            </a:custGeom>
            <a:ln w="19812">
              <a:solidFill>
                <a:srgbClr val="688E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03884" y="1069340"/>
            <a:ext cx="10851515" cy="3683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46955" marR="5080" indent="-483489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Arial Narrow"/>
                <a:cs typeface="Arial Narrow"/>
              </a:rPr>
              <a:t>The player </a:t>
            </a:r>
            <a:r>
              <a:rPr sz="4000" u="heavy" spc="-5" dirty="0">
                <a:uFill>
                  <a:solidFill>
                    <a:srgbClr val="000000"/>
                  </a:solidFill>
                </a:uFill>
                <a:latin typeface="Arial Narrow"/>
                <a:cs typeface="Arial Narrow"/>
              </a:rPr>
              <a:t>who hits the winning run</a:t>
            </a:r>
            <a:r>
              <a:rPr sz="4000" spc="-5" dirty="0">
                <a:latin typeface="Arial Narrow"/>
                <a:cs typeface="Arial Narrow"/>
              </a:rPr>
              <a:t> will be the MVP for the  game.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150">
              <a:latin typeface="Arial Narrow"/>
              <a:cs typeface="Arial Narrow"/>
            </a:endParaRPr>
          </a:p>
          <a:p>
            <a:pPr marL="5112385" indent="-692785">
              <a:lnSpc>
                <a:spcPct val="100000"/>
              </a:lnSpc>
              <a:buFont typeface="Arial Narrow"/>
              <a:buAutoNum type="alphaUcParenBoth"/>
              <a:tabLst>
                <a:tab pos="5113020" algn="l"/>
              </a:tabLst>
            </a:pPr>
            <a:r>
              <a:rPr sz="4000" spc="-5" dirty="0">
                <a:latin typeface="Arial Narrow"/>
                <a:cs typeface="Arial Narrow"/>
              </a:rPr>
              <a:t>Phrase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 Narrow"/>
              <a:buAutoNum type="alphaUcParenBoth"/>
            </a:pPr>
            <a:endParaRPr sz="4150">
              <a:latin typeface="Arial Narrow"/>
              <a:cs typeface="Arial Narrow"/>
            </a:endParaRPr>
          </a:p>
          <a:p>
            <a:pPr marL="5123180" indent="-692785">
              <a:lnSpc>
                <a:spcPct val="100000"/>
              </a:lnSpc>
              <a:buFont typeface="Arial Narrow"/>
              <a:buAutoNum type="alphaUcParenBoth"/>
              <a:tabLst>
                <a:tab pos="5123815" algn="l"/>
              </a:tabLst>
            </a:pPr>
            <a:r>
              <a:rPr sz="4000" spc="-5" dirty="0">
                <a:latin typeface="Arial Narrow"/>
                <a:cs typeface="Arial Narrow"/>
              </a:rPr>
              <a:t>Clause</a:t>
            </a:r>
            <a:endParaRPr sz="40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420356" y="0"/>
            <a:ext cx="4772660" cy="6868159"/>
            <a:chOff x="7420356" y="0"/>
            <a:chExt cx="4772660" cy="6868159"/>
          </a:xfrm>
        </p:grpSpPr>
        <p:sp>
          <p:nvSpPr>
            <p:cNvPr id="3" name="object 3"/>
            <p:cNvSpPr/>
            <p:nvPr/>
          </p:nvSpPr>
          <p:spPr>
            <a:xfrm>
              <a:off x="9371076" y="0"/>
              <a:ext cx="1219200" cy="6858000"/>
            </a:xfrm>
            <a:custGeom>
              <a:avLst/>
              <a:gdLst/>
              <a:ahLst/>
              <a:cxnLst/>
              <a:rect l="l" t="t" r="r" b="b"/>
              <a:pathLst>
                <a:path w="1219200" h="6858000">
                  <a:moveTo>
                    <a:pt x="0" y="0"/>
                  </a:moveTo>
                  <a:lnTo>
                    <a:pt x="1219200" y="6857999"/>
                  </a:lnTo>
                </a:path>
              </a:pathLst>
            </a:custGeom>
            <a:ln w="9144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424928" y="3681983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3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03884" y="1069340"/>
            <a:ext cx="10851515" cy="3683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46955" marR="5080" indent="-483489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Arial Narrow"/>
                <a:cs typeface="Arial Narrow"/>
              </a:rPr>
              <a:t>The player </a:t>
            </a:r>
            <a:r>
              <a:rPr sz="4000" u="heavy" spc="-5" dirty="0">
                <a:uFill>
                  <a:solidFill>
                    <a:srgbClr val="000000"/>
                  </a:solidFill>
                </a:uFill>
                <a:latin typeface="Arial Narrow"/>
                <a:cs typeface="Arial Narrow"/>
              </a:rPr>
              <a:t>who hits the winning run</a:t>
            </a:r>
            <a:r>
              <a:rPr sz="4000" spc="-5" dirty="0">
                <a:latin typeface="Arial Narrow"/>
                <a:cs typeface="Arial Narrow"/>
              </a:rPr>
              <a:t> will be the MVP for the  game.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150">
              <a:latin typeface="Arial Narrow"/>
              <a:cs typeface="Arial Narrow"/>
            </a:endParaRPr>
          </a:p>
          <a:p>
            <a:pPr marL="5112385" indent="-692785">
              <a:lnSpc>
                <a:spcPct val="100000"/>
              </a:lnSpc>
              <a:buFont typeface="Arial Narrow"/>
              <a:buAutoNum type="alphaUcParenBoth"/>
              <a:tabLst>
                <a:tab pos="5113020" algn="l"/>
              </a:tabLst>
            </a:pPr>
            <a:r>
              <a:rPr sz="4000" spc="-5" dirty="0">
                <a:latin typeface="Arial Narrow"/>
                <a:cs typeface="Arial Narrow"/>
              </a:rPr>
              <a:t>Phrase</a:t>
            </a:r>
            <a:endParaRPr sz="4000">
              <a:latin typeface="Arial Narrow"/>
              <a:cs typeface="Arial Narrow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 Narrow"/>
              <a:buAutoNum type="alphaUcParenBoth"/>
            </a:pPr>
            <a:endParaRPr sz="4150">
              <a:latin typeface="Arial Narrow"/>
              <a:cs typeface="Arial Narrow"/>
            </a:endParaRPr>
          </a:p>
          <a:p>
            <a:pPr marL="5123180" indent="-692785">
              <a:lnSpc>
                <a:spcPct val="100000"/>
              </a:lnSpc>
              <a:buFont typeface="Arial Narrow"/>
              <a:buAutoNum type="alphaUcParenBoth"/>
              <a:tabLst>
                <a:tab pos="5123815" algn="l"/>
              </a:tabLst>
            </a:pPr>
            <a:r>
              <a:rPr sz="4000" spc="-5" dirty="0">
                <a:latin typeface="Arial Narrow"/>
                <a:cs typeface="Arial Narrow"/>
              </a:rPr>
              <a:t>Clause</a:t>
            </a:r>
            <a:endParaRPr sz="4000">
              <a:latin typeface="Arial Narrow"/>
              <a:cs typeface="Arial Narrow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581144" y="4346447"/>
            <a:ext cx="463550" cy="370840"/>
            <a:chOff x="4581144" y="4346447"/>
            <a:chExt cx="463550" cy="370840"/>
          </a:xfrm>
        </p:grpSpPr>
        <p:sp>
          <p:nvSpPr>
            <p:cNvPr id="15" name="object 15"/>
            <p:cNvSpPr/>
            <p:nvPr/>
          </p:nvSpPr>
          <p:spPr>
            <a:xfrm>
              <a:off x="4591050" y="4356353"/>
              <a:ext cx="443865" cy="350520"/>
            </a:xfrm>
            <a:custGeom>
              <a:avLst/>
              <a:gdLst/>
              <a:ahLst/>
              <a:cxnLst/>
              <a:rect l="l" t="t" r="r" b="b"/>
              <a:pathLst>
                <a:path w="443864" h="350520">
                  <a:moveTo>
                    <a:pt x="268224" y="0"/>
                  </a:moveTo>
                  <a:lnTo>
                    <a:pt x="268224" y="87630"/>
                  </a:lnTo>
                  <a:lnTo>
                    <a:pt x="0" y="87630"/>
                  </a:lnTo>
                  <a:lnTo>
                    <a:pt x="0" y="262890"/>
                  </a:lnTo>
                  <a:lnTo>
                    <a:pt x="268224" y="262890"/>
                  </a:lnTo>
                  <a:lnTo>
                    <a:pt x="268224" y="350520"/>
                  </a:lnTo>
                  <a:lnTo>
                    <a:pt x="443484" y="175260"/>
                  </a:lnTo>
                  <a:lnTo>
                    <a:pt x="268224" y="0"/>
                  </a:lnTo>
                  <a:close/>
                </a:path>
              </a:pathLst>
            </a:custGeom>
            <a:solidFill>
              <a:srgbClr val="90C2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91050" y="4356353"/>
              <a:ext cx="443865" cy="350520"/>
            </a:xfrm>
            <a:custGeom>
              <a:avLst/>
              <a:gdLst/>
              <a:ahLst/>
              <a:cxnLst/>
              <a:rect l="l" t="t" r="r" b="b"/>
              <a:pathLst>
                <a:path w="443864" h="350520">
                  <a:moveTo>
                    <a:pt x="0" y="87630"/>
                  </a:moveTo>
                  <a:lnTo>
                    <a:pt x="268224" y="87630"/>
                  </a:lnTo>
                  <a:lnTo>
                    <a:pt x="268224" y="0"/>
                  </a:lnTo>
                  <a:lnTo>
                    <a:pt x="443484" y="175260"/>
                  </a:lnTo>
                  <a:lnTo>
                    <a:pt x="268224" y="350520"/>
                  </a:lnTo>
                  <a:lnTo>
                    <a:pt x="268224" y="262890"/>
                  </a:lnTo>
                  <a:lnTo>
                    <a:pt x="0" y="262890"/>
                  </a:lnTo>
                  <a:lnTo>
                    <a:pt x="0" y="87630"/>
                  </a:lnTo>
                  <a:close/>
                </a:path>
              </a:pathLst>
            </a:custGeom>
            <a:ln w="19812">
              <a:solidFill>
                <a:srgbClr val="688E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object 5"/>
            <p:cNvSpPr/>
            <p:nvPr/>
          </p:nvSpPr>
          <p:spPr>
            <a:xfrm>
              <a:off x="0" y="4375403"/>
              <a:ext cx="12192000" cy="248259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42288" y="0"/>
              <a:ext cx="9134856" cy="685799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79448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61744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83436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90372" y="0"/>
            <a:ext cx="8411210" cy="6315710"/>
            <a:chOff x="690372" y="0"/>
            <a:chExt cx="8411210" cy="6315710"/>
          </a:xfrm>
        </p:grpSpPr>
        <p:sp>
          <p:nvSpPr>
            <p:cNvPr id="14" name="object 14"/>
            <p:cNvSpPr/>
            <p:nvPr/>
          </p:nvSpPr>
          <p:spPr>
            <a:xfrm>
              <a:off x="690372" y="0"/>
              <a:ext cx="8410956" cy="6315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64870" y="1526286"/>
              <a:ext cx="8033384" cy="3464560"/>
            </a:xfrm>
            <a:custGeom>
              <a:avLst/>
              <a:gdLst/>
              <a:ahLst/>
              <a:cxnLst/>
              <a:rect l="l" t="t" r="r" b="b"/>
              <a:pathLst>
                <a:path w="8033384" h="3464560">
                  <a:moveTo>
                    <a:pt x="8033004" y="0"/>
                  </a:moveTo>
                  <a:lnTo>
                    <a:pt x="0" y="0"/>
                  </a:lnTo>
                  <a:lnTo>
                    <a:pt x="0" y="3464052"/>
                  </a:lnTo>
                  <a:lnTo>
                    <a:pt x="8033004" y="3464052"/>
                  </a:lnTo>
                  <a:lnTo>
                    <a:pt x="8033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64870" y="1526286"/>
              <a:ext cx="8033384" cy="3464560"/>
            </a:xfrm>
            <a:custGeom>
              <a:avLst/>
              <a:gdLst/>
              <a:ahLst/>
              <a:cxnLst/>
              <a:rect l="l" t="t" r="r" b="b"/>
              <a:pathLst>
                <a:path w="8033384" h="3464560">
                  <a:moveTo>
                    <a:pt x="0" y="3464052"/>
                  </a:moveTo>
                  <a:lnTo>
                    <a:pt x="8033004" y="3464052"/>
                  </a:lnTo>
                  <a:lnTo>
                    <a:pt x="8033004" y="0"/>
                  </a:lnTo>
                  <a:lnTo>
                    <a:pt x="0" y="0"/>
                  </a:lnTo>
                  <a:lnTo>
                    <a:pt x="0" y="3464052"/>
                  </a:lnTo>
                  <a:close/>
                </a:path>
              </a:pathLst>
            </a:custGeom>
            <a:ln w="1981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43152" y="2510739"/>
            <a:ext cx="7418705" cy="834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300" i="0" dirty="0">
                <a:solidFill>
                  <a:srgbClr val="C42E1A"/>
                </a:solidFill>
                <a:latin typeface="Trebuchet MS"/>
                <a:cs typeface="Trebuchet MS"/>
              </a:rPr>
              <a:t>. </a:t>
            </a:r>
            <a:r>
              <a:rPr sz="2400" i="0" spc="-5" dirty="0">
                <a:solidFill>
                  <a:srgbClr val="000000"/>
                </a:solidFill>
                <a:latin typeface="Trebuchet MS"/>
                <a:cs typeface="Trebuchet MS"/>
              </a:rPr>
              <a:t>Syntax is the study </a:t>
            </a:r>
            <a:r>
              <a:rPr sz="2400" i="0" dirty="0">
                <a:solidFill>
                  <a:srgbClr val="000000"/>
                </a:solidFill>
                <a:latin typeface="Trebuchet MS"/>
                <a:cs typeface="Trebuchet MS"/>
              </a:rPr>
              <a:t>of </a:t>
            </a:r>
            <a:r>
              <a:rPr sz="2400" i="0" spc="-5" dirty="0">
                <a:solidFill>
                  <a:srgbClr val="000000"/>
                </a:solidFill>
                <a:latin typeface="Trebuchet MS"/>
                <a:cs typeface="Trebuchet MS"/>
              </a:rPr>
              <a:t>sentence patters </a:t>
            </a:r>
            <a:r>
              <a:rPr sz="2400" i="0" dirty="0">
                <a:solidFill>
                  <a:srgbClr val="000000"/>
                </a:solidFill>
                <a:latin typeface="Trebuchet MS"/>
                <a:cs typeface="Trebuchet MS"/>
              </a:rPr>
              <a:t>of</a:t>
            </a:r>
            <a:r>
              <a:rPr sz="2400" i="0" spc="-37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400" i="0" spc="-5" dirty="0">
                <a:solidFill>
                  <a:srgbClr val="000000"/>
                </a:solidFill>
                <a:latin typeface="Trebuchet MS"/>
                <a:cs typeface="Trebuchet MS"/>
              </a:rPr>
              <a:t>language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06879" y="3046"/>
            <a:ext cx="9133332" cy="6854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48027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2244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38300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15083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65732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61744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38300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61744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42288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33044" y="342900"/>
            <a:ext cx="8240268" cy="61859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D8297-EF8B-428E-B220-51E12F299011}"/>
              </a:ext>
            </a:extLst>
          </p:cNvPr>
          <p:cNvSpPr txBox="1"/>
          <p:nvPr/>
        </p:nvSpPr>
        <p:spPr>
          <a:xfrm>
            <a:off x="5791200" y="3352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Structural Ambiguity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1441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42288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2192000" cy="144170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97152" y="0"/>
              <a:ext cx="9134856" cy="68579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375403"/>
            <a:ext cx="12192000" cy="248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3503" y="1560321"/>
            <a:ext cx="9980295" cy="285559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065" marR="5080" algn="ctr">
              <a:lnSpc>
                <a:spcPts val="3130"/>
              </a:lnSpc>
              <a:spcBef>
                <a:spcPts val="500"/>
              </a:spcBef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IDENTIFY THE RED </a:t>
            </a:r>
            <a:r>
              <a:rPr sz="2900" spc="-10" dirty="0">
                <a:solidFill>
                  <a:srgbClr val="FFFFFF"/>
                </a:solidFill>
                <a:latin typeface="Century Gothic"/>
                <a:cs typeface="Century Gothic"/>
              </a:rPr>
              <a:t>WORDS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ACCORDING </a:t>
            </a:r>
            <a:r>
              <a:rPr sz="2900" spc="-5" dirty="0">
                <a:solidFill>
                  <a:srgbClr val="FFFFFF"/>
                </a:solidFill>
                <a:latin typeface="Century Gothic"/>
                <a:cs typeface="Century Gothic"/>
              </a:rPr>
              <a:t>TO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THEIR</a:t>
            </a:r>
            <a:r>
              <a:rPr sz="2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CLAUSE  </a:t>
            </a:r>
            <a:r>
              <a:rPr sz="2900" spc="5" dirty="0">
                <a:solidFill>
                  <a:srgbClr val="FFFFFF"/>
                </a:solidFill>
                <a:latin typeface="Century Gothic"/>
                <a:cs typeface="Century Gothic"/>
              </a:rPr>
              <a:t>TYPE: </a:t>
            </a:r>
            <a:r>
              <a:rPr sz="2900" spc="-10" dirty="0">
                <a:solidFill>
                  <a:srgbClr val="FFFFFF"/>
                </a:solidFill>
                <a:latin typeface="Century Gothic"/>
                <a:cs typeface="Century Gothic"/>
              </a:rPr>
              <a:t>"</a:t>
            </a:r>
            <a:r>
              <a:rPr sz="2900" spc="-10" dirty="0">
                <a:solidFill>
                  <a:srgbClr val="FF0000"/>
                </a:solidFill>
                <a:latin typeface="Century Gothic"/>
                <a:cs typeface="Century Gothic"/>
              </a:rPr>
              <a:t>WHEN </a:t>
            </a:r>
            <a:r>
              <a:rPr sz="2900" dirty="0">
                <a:solidFill>
                  <a:srgbClr val="FF0000"/>
                </a:solidFill>
                <a:latin typeface="Century Gothic"/>
                <a:cs typeface="Century Gothic"/>
              </a:rPr>
              <a:t>I LIVED IN LONDON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, I PLAYED GOLF EVERY  </a:t>
            </a:r>
            <a:r>
              <a:rPr sz="2900" spc="-5" dirty="0">
                <a:solidFill>
                  <a:srgbClr val="FFFFFF"/>
                </a:solidFill>
                <a:latin typeface="Century Gothic"/>
                <a:cs typeface="Century Gothic"/>
              </a:rPr>
              <a:t>DAY."</a:t>
            </a:r>
            <a:endParaRPr sz="2900">
              <a:latin typeface="Century Gothic"/>
              <a:cs typeface="Century Gothic"/>
            </a:endParaRPr>
          </a:p>
          <a:p>
            <a:pPr marL="4283075" indent="-648335">
              <a:lnSpc>
                <a:spcPct val="100000"/>
              </a:lnSpc>
              <a:spcBef>
                <a:spcPts val="2745"/>
              </a:spcBef>
              <a:buAutoNum type="alphaUcParenBoth"/>
              <a:tabLst>
                <a:tab pos="4283710" algn="l"/>
              </a:tabLst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DEPENDENT</a:t>
            </a:r>
            <a:endParaRPr sz="2900">
              <a:latin typeface="Century Gothic"/>
              <a:cs typeface="Century Gothic"/>
            </a:endParaRPr>
          </a:p>
          <a:p>
            <a:pPr marL="4072890" indent="-586105">
              <a:lnSpc>
                <a:spcPct val="100000"/>
              </a:lnSpc>
              <a:spcBef>
                <a:spcPts val="2785"/>
              </a:spcBef>
              <a:buAutoNum type="alphaUcParenBoth"/>
              <a:tabLst>
                <a:tab pos="4073525" algn="l"/>
              </a:tabLst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INDEPENDENT</a:t>
            </a:r>
            <a:endParaRPr sz="29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375403"/>
            <a:ext cx="12192000" cy="248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3503" y="1560321"/>
            <a:ext cx="9980295" cy="285559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065" marR="5080" algn="ctr">
              <a:lnSpc>
                <a:spcPts val="3130"/>
              </a:lnSpc>
              <a:spcBef>
                <a:spcPts val="500"/>
              </a:spcBef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IDENTIFY THE RED </a:t>
            </a:r>
            <a:r>
              <a:rPr sz="2900" spc="-10" dirty="0">
                <a:solidFill>
                  <a:srgbClr val="FFFFFF"/>
                </a:solidFill>
                <a:latin typeface="Century Gothic"/>
                <a:cs typeface="Century Gothic"/>
              </a:rPr>
              <a:t>WORDS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ACCORDING </a:t>
            </a:r>
            <a:r>
              <a:rPr sz="2900" spc="-5" dirty="0">
                <a:solidFill>
                  <a:srgbClr val="FFFFFF"/>
                </a:solidFill>
                <a:latin typeface="Century Gothic"/>
                <a:cs typeface="Century Gothic"/>
              </a:rPr>
              <a:t>TO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THEIR</a:t>
            </a:r>
            <a:r>
              <a:rPr sz="2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CLAUSE  </a:t>
            </a:r>
            <a:r>
              <a:rPr sz="2900" spc="5" dirty="0">
                <a:solidFill>
                  <a:srgbClr val="FFFFFF"/>
                </a:solidFill>
                <a:latin typeface="Century Gothic"/>
                <a:cs typeface="Century Gothic"/>
              </a:rPr>
              <a:t>TYPE: </a:t>
            </a:r>
            <a:r>
              <a:rPr sz="2900" spc="-10" dirty="0">
                <a:solidFill>
                  <a:srgbClr val="FFFFFF"/>
                </a:solidFill>
                <a:latin typeface="Century Gothic"/>
                <a:cs typeface="Century Gothic"/>
              </a:rPr>
              <a:t>"</a:t>
            </a:r>
            <a:r>
              <a:rPr sz="2900" spc="-10" dirty="0">
                <a:solidFill>
                  <a:srgbClr val="FF0000"/>
                </a:solidFill>
                <a:latin typeface="Century Gothic"/>
                <a:cs typeface="Century Gothic"/>
              </a:rPr>
              <a:t>WHEN </a:t>
            </a:r>
            <a:r>
              <a:rPr sz="2900" dirty="0">
                <a:solidFill>
                  <a:srgbClr val="FF0000"/>
                </a:solidFill>
                <a:latin typeface="Century Gothic"/>
                <a:cs typeface="Century Gothic"/>
              </a:rPr>
              <a:t>I LIVED IN LONDON</a:t>
            </a: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, I PLAYED GOLF EVERY  </a:t>
            </a:r>
            <a:r>
              <a:rPr sz="2900" spc="-5" dirty="0">
                <a:solidFill>
                  <a:srgbClr val="FFFFFF"/>
                </a:solidFill>
                <a:latin typeface="Century Gothic"/>
                <a:cs typeface="Century Gothic"/>
              </a:rPr>
              <a:t>DAY."</a:t>
            </a:r>
            <a:endParaRPr sz="2900">
              <a:latin typeface="Century Gothic"/>
              <a:cs typeface="Century Gothic"/>
            </a:endParaRPr>
          </a:p>
          <a:p>
            <a:pPr marL="4283075" indent="-648335">
              <a:lnSpc>
                <a:spcPct val="100000"/>
              </a:lnSpc>
              <a:spcBef>
                <a:spcPts val="2745"/>
              </a:spcBef>
              <a:buAutoNum type="alphaUcParenBoth"/>
              <a:tabLst>
                <a:tab pos="4283710" algn="l"/>
              </a:tabLst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DEPENDENT</a:t>
            </a:r>
            <a:endParaRPr sz="2900">
              <a:latin typeface="Century Gothic"/>
              <a:cs typeface="Century Gothic"/>
            </a:endParaRPr>
          </a:p>
          <a:p>
            <a:pPr marL="4072890" indent="-586105">
              <a:lnSpc>
                <a:spcPct val="100000"/>
              </a:lnSpc>
              <a:spcBef>
                <a:spcPts val="2785"/>
              </a:spcBef>
              <a:buAutoNum type="alphaUcParenBoth"/>
              <a:tabLst>
                <a:tab pos="4073525" algn="l"/>
              </a:tabLst>
            </a:pPr>
            <a:r>
              <a:rPr sz="2900" dirty="0">
                <a:solidFill>
                  <a:srgbClr val="FFFFFF"/>
                </a:solidFill>
                <a:latin typeface="Century Gothic"/>
                <a:cs typeface="Century Gothic"/>
              </a:rPr>
              <a:t>INDEPENDENT</a:t>
            </a:r>
            <a:endParaRPr sz="2900">
              <a:latin typeface="Century Gothic"/>
              <a:cs typeface="Century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215384" y="3304032"/>
            <a:ext cx="401320" cy="271780"/>
            <a:chOff x="4215384" y="3304032"/>
            <a:chExt cx="401320" cy="271780"/>
          </a:xfrm>
        </p:grpSpPr>
        <p:sp>
          <p:nvSpPr>
            <p:cNvPr id="6" name="object 6"/>
            <p:cNvSpPr/>
            <p:nvPr/>
          </p:nvSpPr>
          <p:spPr>
            <a:xfrm>
              <a:off x="4221480" y="3310128"/>
              <a:ext cx="388620" cy="259079"/>
            </a:xfrm>
            <a:custGeom>
              <a:avLst/>
              <a:gdLst/>
              <a:ahLst/>
              <a:cxnLst/>
              <a:rect l="l" t="t" r="r" b="b"/>
              <a:pathLst>
                <a:path w="388620" h="259079">
                  <a:moveTo>
                    <a:pt x="259080" y="0"/>
                  </a:moveTo>
                  <a:lnTo>
                    <a:pt x="259080" y="64770"/>
                  </a:lnTo>
                  <a:lnTo>
                    <a:pt x="0" y="64770"/>
                  </a:lnTo>
                  <a:lnTo>
                    <a:pt x="0" y="194310"/>
                  </a:lnTo>
                  <a:lnTo>
                    <a:pt x="259080" y="194310"/>
                  </a:lnTo>
                  <a:lnTo>
                    <a:pt x="259080" y="259080"/>
                  </a:lnTo>
                  <a:lnTo>
                    <a:pt x="388620" y="129539"/>
                  </a:lnTo>
                  <a:lnTo>
                    <a:pt x="259080" y="0"/>
                  </a:lnTo>
                  <a:close/>
                </a:path>
              </a:pathLst>
            </a:custGeom>
            <a:solidFill>
              <a:srgbClr val="DF2D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21480" y="3310128"/>
              <a:ext cx="388620" cy="259079"/>
            </a:xfrm>
            <a:custGeom>
              <a:avLst/>
              <a:gdLst/>
              <a:ahLst/>
              <a:cxnLst/>
              <a:rect l="l" t="t" r="r" b="b"/>
              <a:pathLst>
                <a:path w="388620" h="259079">
                  <a:moveTo>
                    <a:pt x="0" y="64770"/>
                  </a:moveTo>
                  <a:lnTo>
                    <a:pt x="259080" y="64770"/>
                  </a:lnTo>
                  <a:lnTo>
                    <a:pt x="259080" y="0"/>
                  </a:lnTo>
                  <a:lnTo>
                    <a:pt x="388620" y="129539"/>
                  </a:lnTo>
                  <a:lnTo>
                    <a:pt x="259080" y="259080"/>
                  </a:lnTo>
                  <a:lnTo>
                    <a:pt x="259080" y="194310"/>
                  </a:lnTo>
                  <a:lnTo>
                    <a:pt x="0" y="194310"/>
                  </a:lnTo>
                  <a:lnTo>
                    <a:pt x="0" y="64770"/>
                  </a:lnTo>
                  <a:close/>
                </a:path>
              </a:pathLst>
            </a:custGeom>
            <a:ln w="12192">
              <a:solidFill>
                <a:srgbClr val="A31F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375403"/>
            <a:ext cx="12192000" cy="248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3930" y="1571066"/>
            <a:ext cx="10425430" cy="270954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998470" marR="5080" indent="-2986405">
              <a:lnSpc>
                <a:spcPts val="3460"/>
              </a:lnSpc>
              <a:spcBef>
                <a:spcPts val="535"/>
              </a:spcBef>
            </a:pPr>
            <a:r>
              <a:rPr sz="3200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WHENEVER I DON'T </a:t>
            </a:r>
            <a:r>
              <a:rPr sz="3200" u="heavy" spc="-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HAVE </a:t>
            </a:r>
            <a:r>
              <a:rPr sz="3200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ANY HOMEWORK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, I LIKE </a:t>
            </a:r>
            <a:r>
              <a:rPr sz="3200" spc="-25" dirty="0">
                <a:solidFill>
                  <a:srgbClr val="FFFFFF"/>
                </a:solidFill>
                <a:latin typeface="Arial Narrow"/>
                <a:cs typeface="Arial Narrow"/>
              </a:rPr>
              <a:t>TO </a:t>
            </a:r>
            <a:r>
              <a:rPr sz="3200" spc="-5" dirty="0">
                <a:solidFill>
                  <a:srgbClr val="FFFFFF"/>
                </a:solidFill>
                <a:latin typeface="Arial Narrow"/>
                <a:cs typeface="Arial Narrow"/>
              </a:rPr>
              <a:t>GO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sz="3200" spc="-52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A  BIKE RIDE AFTER</a:t>
            </a:r>
            <a:r>
              <a:rPr sz="3200" spc="-19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SCHOOL.</a:t>
            </a:r>
            <a:endParaRPr sz="3200">
              <a:latin typeface="Arial Narrow"/>
              <a:cs typeface="Arial Narrow"/>
            </a:endParaRPr>
          </a:p>
          <a:p>
            <a:pPr marL="4795520" indent="-556895">
              <a:lnSpc>
                <a:spcPct val="100000"/>
              </a:lnSpc>
              <a:spcBef>
                <a:spcPts val="3020"/>
              </a:spcBef>
              <a:buFont typeface="Arial Narrow"/>
              <a:buAutoNum type="alphaUcParenBoth"/>
              <a:tabLst>
                <a:tab pos="4796155" algn="l"/>
              </a:tabLst>
            </a:pPr>
            <a:r>
              <a:rPr sz="3200" spc="-5" dirty="0">
                <a:solidFill>
                  <a:srgbClr val="FFFFFF"/>
                </a:solidFill>
                <a:latin typeface="Arial Narrow"/>
                <a:cs typeface="Arial Narrow"/>
              </a:rPr>
              <a:t>PHRASE</a:t>
            </a:r>
            <a:endParaRPr sz="3200">
              <a:latin typeface="Arial Narrow"/>
              <a:cs typeface="Arial Narrow"/>
            </a:endParaRPr>
          </a:p>
          <a:p>
            <a:pPr marL="4813300" indent="-556895">
              <a:lnSpc>
                <a:spcPct val="100000"/>
              </a:lnSpc>
              <a:spcBef>
                <a:spcPts val="3075"/>
              </a:spcBef>
              <a:buFont typeface="Arial Narrow"/>
              <a:buAutoNum type="alphaUcParenBoth"/>
              <a:tabLst>
                <a:tab pos="4813935" algn="l"/>
              </a:tabLst>
            </a:pP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CLAUSE</a:t>
            </a:r>
            <a:endParaRPr sz="32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375403"/>
            <a:ext cx="12192000" cy="248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3930" y="1571066"/>
            <a:ext cx="10425430" cy="270954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998470" marR="5080" indent="-2986405">
              <a:lnSpc>
                <a:spcPts val="3460"/>
              </a:lnSpc>
              <a:spcBef>
                <a:spcPts val="535"/>
              </a:spcBef>
            </a:pPr>
            <a:r>
              <a:rPr sz="3200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WHENEVER I DON'T </a:t>
            </a:r>
            <a:r>
              <a:rPr sz="3200" u="heavy" spc="-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HAVE </a:t>
            </a:r>
            <a:r>
              <a:rPr sz="3200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Narrow"/>
                <a:cs typeface="Arial Narrow"/>
              </a:rPr>
              <a:t>ANY HOMEWORK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, I LIKE </a:t>
            </a:r>
            <a:r>
              <a:rPr sz="3200" spc="-25" dirty="0">
                <a:solidFill>
                  <a:srgbClr val="FFFFFF"/>
                </a:solidFill>
                <a:latin typeface="Arial Narrow"/>
                <a:cs typeface="Arial Narrow"/>
              </a:rPr>
              <a:t>TO </a:t>
            </a:r>
            <a:r>
              <a:rPr sz="3200" spc="-5" dirty="0">
                <a:solidFill>
                  <a:srgbClr val="FFFFFF"/>
                </a:solidFill>
                <a:latin typeface="Arial Narrow"/>
                <a:cs typeface="Arial Narrow"/>
              </a:rPr>
              <a:t>GO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sz="3200" spc="-520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A  BIKE RIDE AFTER</a:t>
            </a:r>
            <a:r>
              <a:rPr sz="3200" spc="-195" dirty="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SCHOOL.</a:t>
            </a:r>
            <a:endParaRPr sz="3200">
              <a:latin typeface="Arial Narrow"/>
              <a:cs typeface="Arial Narrow"/>
            </a:endParaRPr>
          </a:p>
          <a:p>
            <a:pPr marL="4795520" indent="-556895">
              <a:lnSpc>
                <a:spcPct val="100000"/>
              </a:lnSpc>
              <a:spcBef>
                <a:spcPts val="3020"/>
              </a:spcBef>
              <a:buFont typeface="Arial Narrow"/>
              <a:buAutoNum type="alphaUcParenBoth"/>
              <a:tabLst>
                <a:tab pos="4796155" algn="l"/>
              </a:tabLst>
            </a:pPr>
            <a:r>
              <a:rPr sz="3200" spc="-5" dirty="0">
                <a:solidFill>
                  <a:srgbClr val="FFFFFF"/>
                </a:solidFill>
                <a:latin typeface="Arial Narrow"/>
                <a:cs typeface="Arial Narrow"/>
              </a:rPr>
              <a:t>PHRASE</a:t>
            </a:r>
            <a:endParaRPr sz="3200">
              <a:latin typeface="Arial Narrow"/>
              <a:cs typeface="Arial Narrow"/>
            </a:endParaRPr>
          </a:p>
          <a:p>
            <a:pPr marL="4813300" indent="-556895">
              <a:lnSpc>
                <a:spcPct val="100000"/>
              </a:lnSpc>
              <a:spcBef>
                <a:spcPts val="3075"/>
              </a:spcBef>
              <a:buFont typeface="Arial Narrow"/>
              <a:buAutoNum type="alphaUcParenBoth"/>
              <a:tabLst>
                <a:tab pos="4813935" algn="l"/>
              </a:tabLst>
            </a:pPr>
            <a:r>
              <a:rPr sz="3200" dirty="0">
                <a:solidFill>
                  <a:srgbClr val="FFFFFF"/>
                </a:solidFill>
                <a:latin typeface="Arial Narrow"/>
                <a:cs typeface="Arial Narrow"/>
              </a:rPr>
              <a:t>CLAUSE</a:t>
            </a:r>
            <a:endParaRPr sz="3200">
              <a:latin typeface="Arial Narrow"/>
              <a:cs typeface="Arial Narrow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575047" y="3910584"/>
            <a:ext cx="381000" cy="279400"/>
            <a:chOff x="4575047" y="3910584"/>
            <a:chExt cx="381000" cy="279400"/>
          </a:xfrm>
        </p:grpSpPr>
        <p:sp>
          <p:nvSpPr>
            <p:cNvPr id="6" name="object 6"/>
            <p:cNvSpPr/>
            <p:nvPr/>
          </p:nvSpPr>
          <p:spPr>
            <a:xfrm>
              <a:off x="4581143" y="3916680"/>
              <a:ext cx="368935" cy="266700"/>
            </a:xfrm>
            <a:custGeom>
              <a:avLst/>
              <a:gdLst/>
              <a:ahLst/>
              <a:cxnLst/>
              <a:rect l="l" t="t" r="r" b="b"/>
              <a:pathLst>
                <a:path w="368935" h="266700">
                  <a:moveTo>
                    <a:pt x="235457" y="0"/>
                  </a:moveTo>
                  <a:lnTo>
                    <a:pt x="235457" y="66675"/>
                  </a:lnTo>
                  <a:lnTo>
                    <a:pt x="0" y="66675"/>
                  </a:lnTo>
                  <a:lnTo>
                    <a:pt x="0" y="200025"/>
                  </a:lnTo>
                  <a:lnTo>
                    <a:pt x="235457" y="200025"/>
                  </a:lnTo>
                  <a:lnTo>
                    <a:pt x="235457" y="266700"/>
                  </a:lnTo>
                  <a:lnTo>
                    <a:pt x="368807" y="133350"/>
                  </a:lnTo>
                  <a:lnTo>
                    <a:pt x="235457" y="0"/>
                  </a:lnTo>
                  <a:close/>
                </a:path>
              </a:pathLst>
            </a:custGeom>
            <a:solidFill>
              <a:srgbClr val="DF2D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81143" y="3916680"/>
              <a:ext cx="368935" cy="266700"/>
            </a:xfrm>
            <a:custGeom>
              <a:avLst/>
              <a:gdLst/>
              <a:ahLst/>
              <a:cxnLst/>
              <a:rect l="l" t="t" r="r" b="b"/>
              <a:pathLst>
                <a:path w="368935" h="266700">
                  <a:moveTo>
                    <a:pt x="0" y="66675"/>
                  </a:moveTo>
                  <a:lnTo>
                    <a:pt x="235457" y="66675"/>
                  </a:lnTo>
                  <a:lnTo>
                    <a:pt x="235457" y="0"/>
                  </a:lnTo>
                  <a:lnTo>
                    <a:pt x="368807" y="133350"/>
                  </a:lnTo>
                  <a:lnTo>
                    <a:pt x="235457" y="266700"/>
                  </a:lnTo>
                  <a:lnTo>
                    <a:pt x="235457" y="200025"/>
                  </a:lnTo>
                  <a:lnTo>
                    <a:pt x="0" y="200025"/>
                  </a:lnTo>
                  <a:lnTo>
                    <a:pt x="0" y="66675"/>
                  </a:lnTo>
                  <a:close/>
                </a:path>
              </a:pathLst>
            </a:custGeom>
            <a:ln w="12192">
              <a:solidFill>
                <a:srgbClr val="A31F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144645" marR="5080" indent="-4131945">
              <a:lnSpc>
                <a:spcPts val="3130"/>
              </a:lnSpc>
              <a:spcBef>
                <a:spcPts val="500"/>
              </a:spcBef>
            </a:pPr>
            <a:r>
              <a:rPr spc="-5" dirty="0"/>
              <a:t>SENTENCES</a:t>
            </a:r>
            <a:r>
              <a:rPr spc="-160" dirty="0"/>
              <a:t> </a:t>
            </a:r>
            <a:r>
              <a:rPr dirty="0"/>
              <a:t>ARE</a:t>
            </a:r>
            <a:r>
              <a:rPr spc="-165" dirty="0"/>
              <a:t> </a:t>
            </a:r>
            <a:r>
              <a:rPr spc="-95" dirty="0"/>
              <a:t>ALWAYS</a:t>
            </a:r>
            <a:r>
              <a:rPr spc="25" dirty="0"/>
              <a:t> </a:t>
            </a:r>
            <a:r>
              <a:rPr spc="-5" dirty="0"/>
              <a:t>CLAUSES,</a:t>
            </a:r>
            <a:r>
              <a:rPr spc="5" dirty="0"/>
              <a:t> </a:t>
            </a:r>
            <a:r>
              <a:rPr dirty="0"/>
              <a:t>BUT</a:t>
            </a:r>
            <a:r>
              <a:rPr spc="-50" dirty="0"/>
              <a:t> </a:t>
            </a:r>
            <a:r>
              <a:rPr spc="-5" dirty="0"/>
              <a:t>CLAUSES</a:t>
            </a:r>
            <a:r>
              <a:rPr spc="-145" dirty="0"/>
              <a:t> </a:t>
            </a:r>
            <a:r>
              <a:rPr dirty="0"/>
              <a:t>ARE</a:t>
            </a:r>
            <a:r>
              <a:rPr spc="-10" dirty="0"/>
              <a:t> </a:t>
            </a:r>
            <a:r>
              <a:rPr dirty="0"/>
              <a:t>NOT</a:t>
            </a:r>
            <a:r>
              <a:rPr spc="-215" dirty="0"/>
              <a:t> </a:t>
            </a:r>
            <a:r>
              <a:rPr spc="-95" dirty="0"/>
              <a:t>ALWAYS  </a:t>
            </a:r>
            <a:r>
              <a:rPr i="1" spc="-5" dirty="0"/>
              <a:t>SENTENCES.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319655" indent="-502284">
              <a:lnSpc>
                <a:spcPct val="100000"/>
              </a:lnSpc>
              <a:spcBef>
                <a:spcPts val="105"/>
              </a:spcBef>
              <a:buFont typeface="Arial Narrow"/>
              <a:buAutoNum type="alphaUcParenBoth"/>
              <a:tabLst>
                <a:tab pos="2320290" algn="l"/>
              </a:tabLst>
            </a:pPr>
            <a:r>
              <a:rPr spc="-5" dirty="0"/>
              <a:t>BOTH CLAIMS ARE</a:t>
            </a:r>
            <a:r>
              <a:rPr spc="-130" dirty="0"/>
              <a:t> </a:t>
            </a:r>
            <a:r>
              <a:rPr spc="-30" dirty="0"/>
              <a:t>FALSE</a:t>
            </a:r>
          </a:p>
          <a:p>
            <a:pPr marL="238061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2381250" algn="l"/>
              </a:tabLst>
            </a:pPr>
            <a:r>
              <a:rPr spc="-5" dirty="0"/>
              <a:t>BOTH CLAIMS </a:t>
            </a:r>
            <a:r>
              <a:rPr dirty="0"/>
              <a:t>ARE</a:t>
            </a:r>
            <a:r>
              <a:rPr spc="-185" dirty="0"/>
              <a:t> </a:t>
            </a:r>
            <a:r>
              <a:rPr spc="-5" dirty="0"/>
              <a:t>TRUE</a:t>
            </a:r>
          </a:p>
          <a:p>
            <a:pPr marL="513080" indent="-497205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513715" algn="l"/>
              </a:tabLst>
            </a:pPr>
            <a:r>
              <a:rPr spc="-5" dirty="0"/>
              <a:t>THE </a:t>
            </a:r>
            <a:r>
              <a:rPr dirty="0"/>
              <a:t>FIRST </a:t>
            </a:r>
            <a:r>
              <a:rPr spc="-5" dirty="0"/>
              <a:t>CLAIM </a:t>
            </a:r>
            <a:r>
              <a:rPr dirty="0"/>
              <a:t>IS </a:t>
            </a:r>
            <a:r>
              <a:rPr spc="-25" dirty="0"/>
              <a:t>FALSE, </a:t>
            </a:r>
            <a:r>
              <a:rPr spc="-5" dirty="0"/>
              <a:t>THE SECOND </a:t>
            </a:r>
            <a:r>
              <a:rPr dirty="0"/>
              <a:t>IS</a:t>
            </a:r>
            <a:r>
              <a:rPr spc="-114" dirty="0"/>
              <a:t> </a:t>
            </a:r>
            <a:r>
              <a:rPr spc="-5" dirty="0"/>
              <a:t>TRUE</a:t>
            </a:r>
          </a:p>
          <a:p>
            <a:pPr marL="516255" indent="-501650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516890" algn="l"/>
              </a:tabLst>
            </a:pPr>
            <a:r>
              <a:rPr spc="-5" dirty="0"/>
              <a:t>THE </a:t>
            </a:r>
            <a:r>
              <a:rPr dirty="0"/>
              <a:t>FIRST </a:t>
            </a:r>
            <a:r>
              <a:rPr spc="-5" dirty="0"/>
              <a:t>CLAIM </a:t>
            </a:r>
            <a:r>
              <a:rPr dirty="0"/>
              <a:t>IS TRUE, </a:t>
            </a:r>
            <a:r>
              <a:rPr spc="-5" dirty="0"/>
              <a:t>THE SECOND </a:t>
            </a:r>
            <a:r>
              <a:rPr dirty="0"/>
              <a:t>IS</a:t>
            </a:r>
            <a:r>
              <a:rPr spc="-165" dirty="0"/>
              <a:t> </a:t>
            </a:r>
            <a:r>
              <a:rPr spc="-30" dirty="0"/>
              <a:t>FALSE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144645" marR="5080" indent="-4131945">
              <a:lnSpc>
                <a:spcPts val="3130"/>
              </a:lnSpc>
              <a:spcBef>
                <a:spcPts val="500"/>
              </a:spcBef>
            </a:pPr>
            <a:r>
              <a:rPr spc="-5" dirty="0"/>
              <a:t>SENTENCES</a:t>
            </a:r>
            <a:r>
              <a:rPr spc="-160" dirty="0"/>
              <a:t> </a:t>
            </a:r>
            <a:r>
              <a:rPr dirty="0"/>
              <a:t>ARE</a:t>
            </a:r>
            <a:r>
              <a:rPr spc="-165" dirty="0"/>
              <a:t> </a:t>
            </a:r>
            <a:r>
              <a:rPr spc="-95" dirty="0"/>
              <a:t>ALWAYS</a:t>
            </a:r>
            <a:r>
              <a:rPr spc="25" dirty="0"/>
              <a:t> </a:t>
            </a:r>
            <a:r>
              <a:rPr spc="-5" dirty="0"/>
              <a:t>CLAUSES,</a:t>
            </a:r>
            <a:r>
              <a:rPr spc="5" dirty="0"/>
              <a:t> </a:t>
            </a:r>
            <a:r>
              <a:rPr dirty="0"/>
              <a:t>BUT</a:t>
            </a:r>
            <a:r>
              <a:rPr spc="-50" dirty="0"/>
              <a:t> </a:t>
            </a:r>
            <a:r>
              <a:rPr spc="-5" dirty="0"/>
              <a:t>CLAUSES</a:t>
            </a:r>
            <a:r>
              <a:rPr spc="-145" dirty="0"/>
              <a:t> </a:t>
            </a:r>
            <a:r>
              <a:rPr dirty="0"/>
              <a:t>ARE</a:t>
            </a:r>
            <a:r>
              <a:rPr spc="-10" dirty="0"/>
              <a:t> </a:t>
            </a:r>
            <a:r>
              <a:rPr dirty="0"/>
              <a:t>NOT</a:t>
            </a:r>
            <a:r>
              <a:rPr spc="-215" dirty="0"/>
              <a:t> </a:t>
            </a:r>
            <a:r>
              <a:rPr spc="-95" dirty="0"/>
              <a:t>ALWAYS  </a:t>
            </a:r>
            <a:r>
              <a:rPr i="1" spc="-5" dirty="0"/>
              <a:t>SENTENCES.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319655" indent="-502284">
              <a:lnSpc>
                <a:spcPct val="100000"/>
              </a:lnSpc>
              <a:spcBef>
                <a:spcPts val="105"/>
              </a:spcBef>
              <a:buFont typeface="Arial Narrow"/>
              <a:buAutoNum type="alphaUcParenBoth"/>
              <a:tabLst>
                <a:tab pos="2320290" algn="l"/>
              </a:tabLst>
            </a:pPr>
            <a:r>
              <a:rPr spc="-5" dirty="0"/>
              <a:t>BOTH CLAIMS ARE</a:t>
            </a:r>
            <a:r>
              <a:rPr spc="-130" dirty="0"/>
              <a:t> </a:t>
            </a:r>
            <a:r>
              <a:rPr spc="-30" dirty="0"/>
              <a:t>FALSE</a:t>
            </a:r>
          </a:p>
          <a:p>
            <a:pPr marL="238061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2381250" algn="l"/>
              </a:tabLst>
            </a:pPr>
            <a:r>
              <a:rPr spc="-5" dirty="0"/>
              <a:t>BOTH CLAIMS </a:t>
            </a:r>
            <a:r>
              <a:rPr dirty="0"/>
              <a:t>ARE</a:t>
            </a:r>
            <a:r>
              <a:rPr spc="-185" dirty="0"/>
              <a:t> </a:t>
            </a:r>
            <a:r>
              <a:rPr spc="-5" dirty="0"/>
              <a:t>TRUE</a:t>
            </a:r>
          </a:p>
          <a:p>
            <a:pPr marL="513080" indent="-497205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513715" algn="l"/>
              </a:tabLst>
            </a:pPr>
            <a:r>
              <a:rPr spc="-5" dirty="0"/>
              <a:t>THE </a:t>
            </a:r>
            <a:r>
              <a:rPr dirty="0"/>
              <a:t>FIRST </a:t>
            </a:r>
            <a:r>
              <a:rPr spc="-5" dirty="0"/>
              <a:t>CLAIM </a:t>
            </a:r>
            <a:r>
              <a:rPr dirty="0"/>
              <a:t>IS </a:t>
            </a:r>
            <a:r>
              <a:rPr spc="-25" dirty="0"/>
              <a:t>FALSE, </a:t>
            </a:r>
            <a:r>
              <a:rPr spc="-5" dirty="0"/>
              <a:t>THE SECOND </a:t>
            </a:r>
            <a:r>
              <a:rPr dirty="0"/>
              <a:t>IS</a:t>
            </a:r>
            <a:r>
              <a:rPr spc="-114" dirty="0"/>
              <a:t> </a:t>
            </a:r>
            <a:r>
              <a:rPr spc="-5" dirty="0"/>
              <a:t>TRUE</a:t>
            </a:r>
          </a:p>
          <a:p>
            <a:pPr marL="516255" indent="-501650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516890" algn="l"/>
              </a:tabLst>
            </a:pPr>
            <a:r>
              <a:rPr spc="-5" dirty="0"/>
              <a:t>THE </a:t>
            </a:r>
            <a:r>
              <a:rPr dirty="0"/>
              <a:t>FIRST </a:t>
            </a:r>
            <a:r>
              <a:rPr spc="-5" dirty="0"/>
              <a:t>CLAIM </a:t>
            </a:r>
            <a:r>
              <a:rPr dirty="0"/>
              <a:t>IS TRUE, </a:t>
            </a:r>
            <a:r>
              <a:rPr spc="-5" dirty="0"/>
              <a:t>THE SECOND </a:t>
            </a:r>
            <a:r>
              <a:rPr dirty="0"/>
              <a:t>IS</a:t>
            </a:r>
            <a:r>
              <a:rPr spc="-165" dirty="0"/>
              <a:t> </a:t>
            </a:r>
            <a:r>
              <a:rPr spc="-30" dirty="0"/>
              <a:t>FALSE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550920" y="2866644"/>
            <a:ext cx="410209" cy="299085"/>
            <a:chOff x="3550920" y="2866644"/>
            <a:chExt cx="410209" cy="299085"/>
          </a:xfrm>
        </p:grpSpPr>
        <p:sp>
          <p:nvSpPr>
            <p:cNvPr id="5" name="object 5"/>
            <p:cNvSpPr/>
            <p:nvPr/>
          </p:nvSpPr>
          <p:spPr>
            <a:xfrm>
              <a:off x="3557016" y="2872740"/>
              <a:ext cx="398145" cy="287020"/>
            </a:xfrm>
            <a:custGeom>
              <a:avLst/>
              <a:gdLst/>
              <a:ahLst/>
              <a:cxnLst/>
              <a:rect l="l" t="t" r="r" b="b"/>
              <a:pathLst>
                <a:path w="398145" h="287019">
                  <a:moveTo>
                    <a:pt x="254508" y="0"/>
                  </a:moveTo>
                  <a:lnTo>
                    <a:pt x="254508" y="71627"/>
                  </a:lnTo>
                  <a:lnTo>
                    <a:pt x="0" y="71627"/>
                  </a:lnTo>
                  <a:lnTo>
                    <a:pt x="0" y="214884"/>
                  </a:lnTo>
                  <a:lnTo>
                    <a:pt x="254508" y="214884"/>
                  </a:lnTo>
                  <a:lnTo>
                    <a:pt x="254508" y="286512"/>
                  </a:lnTo>
                  <a:lnTo>
                    <a:pt x="397763" y="143256"/>
                  </a:lnTo>
                  <a:lnTo>
                    <a:pt x="254508" y="0"/>
                  </a:lnTo>
                  <a:close/>
                </a:path>
              </a:pathLst>
            </a:custGeom>
            <a:solidFill>
              <a:srgbClr val="DF2D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57016" y="2872740"/>
              <a:ext cx="398145" cy="287020"/>
            </a:xfrm>
            <a:custGeom>
              <a:avLst/>
              <a:gdLst/>
              <a:ahLst/>
              <a:cxnLst/>
              <a:rect l="l" t="t" r="r" b="b"/>
              <a:pathLst>
                <a:path w="398145" h="287019">
                  <a:moveTo>
                    <a:pt x="0" y="71627"/>
                  </a:moveTo>
                  <a:lnTo>
                    <a:pt x="254508" y="71627"/>
                  </a:lnTo>
                  <a:lnTo>
                    <a:pt x="254508" y="0"/>
                  </a:lnTo>
                  <a:lnTo>
                    <a:pt x="397763" y="143256"/>
                  </a:lnTo>
                  <a:lnTo>
                    <a:pt x="254508" y="286512"/>
                  </a:lnTo>
                  <a:lnTo>
                    <a:pt x="254508" y="214884"/>
                  </a:lnTo>
                  <a:lnTo>
                    <a:pt x="0" y="214884"/>
                  </a:lnTo>
                  <a:lnTo>
                    <a:pt x="0" y="71627"/>
                  </a:lnTo>
                  <a:close/>
                </a:path>
              </a:pathLst>
            </a:custGeom>
            <a:ln w="12192">
              <a:solidFill>
                <a:srgbClr val="A31F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0"/>
            <a:ext cx="9144000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69491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3816" y="292608"/>
            <a:ext cx="7958328" cy="59756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EF11384-A333-4612-B475-B6833D361663}"/>
              </a:ext>
            </a:extLst>
          </p:cNvPr>
          <p:cNvSpPr txBox="1">
            <a:spLocks/>
          </p:cNvSpPr>
          <p:nvPr/>
        </p:nvSpPr>
        <p:spPr>
          <a:xfrm>
            <a:off x="1012952" y="591388"/>
            <a:ext cx="10139045" cy="156273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>
            <a:lvl1pPr>
              <a:defRPr sz="2900" b="0" i="1">
                <a:solidFill>
                  <a:srgbClr val="FF0000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pPr marL="12065" marR="5080" indent="-9525" algn="ctr">
              <a:lnSpc>
                <a:spcPct val="90000"/>
              </a:lnSpc>
              <a:spcBef>
                <a:spcPts val="535"/>
              </a:spcBef>
            </a:pPr>
            <a:r>
              <a:rPr lang="en-US" sz="3600" i="0" kern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lang="en-US" sz="3600" i="0" kern="0" spc="-245">
                <a:solidFill>
                  <a:srgbClr val="000000"/>
                </a:solidFill>
                <a:latin typeface="Arial"/>
                <a:cs typeface="Arial"/>
              </a:rPr>
              <a:t>SENTENCE </a:t>
            </a:r>
            <a:r>
              <a:rPr lang="en-US" sz="3600" i="0" kern="0" spc="-10">
                <a:solidFill>
                  <a:srgbClr val="000000"/>
                </a:solidFill>
                <a:latin typeface="Arial"/>
                <a:cs typeface="Arial"/>
              </a:rPr>
              <a:t>CAN </a:t>
            </a:r>
            <a:r>
              <a:rPr lang="en-US" sz="3600" i="0" kern="0" spc="-409">
                <a:solidFill>
                  <a:srgbClr val="000000"/>
                </a:solidFill>
                <a:latin typeface="Arial"/>
                <a:cs typeface="Arial"/>
              </a:rPr>
              <a:t>BE </a:t>
            </a:r>
            <a:r>
              <a:rPr lang="en-US" sz="3600" i="0" kern="0" spc="-200">
                <a:solidFill>
                  <a:srgbClr val="000000"/>
                </a:solidFill>
                <a:latin typeface="Arial"/>
                <a:cs typeface="Arial"/>
              </a:rPr>
              <a:t>CLASSIFIED </a:t>
            </a:r>
            <a:r>
              <a:rPr lang="en-US" sz="3600" i="0" kern="0" spc="-250">
                <a:solidFill>
                  <a:srgbClr val="000000"/>
                </a:solidFill>
                <a:latin typeface="Arial"/>
                <a:cs typeface="Arial"/>
              </a:rPr>
              <a:t>BASED </a:t>
            </a:r>
            <a:r>
              <a:rPr lang="en-US" sz="3600" i="0" kern="0" spc="155">
                <a:solidFill>
                  <a:srgbClr val="000000"/>
                </a:solidFill>
                <a:latin typeface="Arial"/>
                <a:cs typeface="Arial"/>
              </a:rPr>
              <a:t>ON  </a:t>
            </a:r>
            <a:r>
              <a:rPr lang="en-US" sz="3600" i="0" kern="0" spc="-27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lang="en-US" sz="3600" i="0" kern="0" spc="-190">
                <a:solidFill>
                  <a:srgbClr val="000000"/>
                </a:solidFill>
                <a:latin typeface="Arial"/>
                <a:cs typeface="Arial"/>
              </a:rPr>
              <a:t>CATOGORIES </a:t>
            </a:r>
            <a:r>
              <a:rPr lang="en-US" sz="3600" i="0" kern="0" spc="-80">
                <a:solidFill>
                  <a:srgbClr val="000000"/>
                </a:solidFill>
                <a:latin typeface="Arial"/>
                <a:cs typeface="Arial"/>
              </a:rPr>
              <a:t>OF </a:t>
            </a:r>
            <a:r>
              <a:rPr lang="en-US" sz="3600" i="0" kern="0" spc="-185">
                <a:latin typeface="Arial"/>
                <a:cs typeface="Arial"/>
              </a:rPr>
              <a:t>PRAGMATIC </a:t>
            </a:r>
            <a:r>
              <a:rPr lang="en-US" sz="3600" i="0" kern="0" spc="-300">
                <a:latin typeface="Arial"/>
                <a:cs typeface="Arial"/>
              </a:rPr>
              <a:t>ASPECT </a:t>
            </a:r>
            <a:r>
              <a:rPr lang="en-US" sz="3600" i="0" kern="0" spc="40">
                <a:solidFill>
                  <a:srgbClr val="000000"/>
                </a:solidFill>
                <a:latin typeface="Arial"/>
                <a:cs typeface="Arial"/>
              </a:rPr>
              <a:t>AND  </a:t>
            </a:r>
            <a:r>
              <a:rPr lang="en-US" sz="3600" i="0" kern="0" spc="-125">
                <a:latin typeface="Arial"/>
                <a:cs typeface="Arial"/>
              </a:rPr>
              <a:t>GRAMMATICAL</a:t>
            </a:r>
            <a:r>
              <a:rPr lang="en-US" sz="3600" i="0" kern="0" spc="229">
                <a:latin typeface="Arial"/>
                <a:cs typeface="Arial"/>
              </a:rPr>
              <a:t> </a:t>
            </a:r>
            <a:r>
              <a:rPr lang="en-US" sz="3600" i="0" kern="0" spc="-305">
                <a:latin typeface="Arial"/>
                <a:cs typeface="Arial"/>
              </a:rPr>
              <a:t>STRUCTURE</a:t>
            </a:r>
            <a:endParaRPr lang="en-US" sz="3600" kern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71218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93164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69948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06652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24583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87424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01139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0"/>
            <a:ext cx="9144000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87424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47800" y="0"/>
            <a:ext cx="9133332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9223" y="362711"/>
            <a:ext cx="8246364" cy="61904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65732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79448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52016" y="0"/>
            <a:ext cx="9134856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2835" y="1066876"/>
            <a:ext cx="10139045" cy="444690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 marR="5080" algn="ctr">
              <a:lnSpc>
                <a:spcPct val="90000"/>
              </a:lnSpc>
              <a:spcBef>
                <a:spcPts val="455"/>
              </a:spcBef>
            </a:pPr>
            <a:r>
              <a:rPr sz="2900" b="1" spc="-5" dirty="0">
                <a:latin typeface="Arial Narrow"/>
                <a:cs typeface="Arial Narrow"/>
              </a:rPr>
              <a:t>IDENTIFY THIS SENTENCE ACCORDING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5" dirty="0">
                <a:latin typeface="Arial Narrow"/>
                <a:cs typeface="Arial Narrow"/>
              </a:rPr>
              <a:t>ITS TYPE: </a:t>
            </a:r>
            <a:r>
              <a:rPr sz="2900" b="1" dirty="0">
                <a:latin typeface="Arial Narrow"/>
                <a:cs typeface="Arial Narrow"/>
              </a:rPr>
              <a:t>"DO </a:t>
            </a:r>
            <a:r>
              <a:rPr sz="2900" b="1" spc="-5" dirty="0">
                <a:latin typeface="Arial Narrow"/>
                <a:cs typeface="Arial Narrow"/>
              </a:rPr>
              <a:t>YOU</a:t>
            </a:r>
            <a:r>
              <a:rPr sz="2900" b="1" spc="-265" dirty="0">
                <a:latin typeface="Arial Narrow"/>
                <a:cs typeface="Arial Narrow"/>
              </a:rPr>
              <a:t> </a:t>
            </a:r>
            <a:r>
              <a:rPr sz="2900" b="1" spc="-25" dirty="0">
                <a:latin typeface="Arial Narrow"/>
                <a:cs typeface="Arial Narrow"/>
              </a:rPr>
              <a:t>WANT 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5" dirty="0">
                <a:latin typeface="Arial Narrow"/>
                <a:cs typeface="Arial Narrow"/>
              </a:rPr>
              <a:t>GO SWIMMING </a:t>
            </a:r>
            <a:r>
              <a:rPr sz="2900" b="1" spc="-25" dirty="0">
                <a:latin typeface="Arial Narrow"/>
                <a:cs typeface="Arial Narrow"/>
              </a:rPr>
              <a:t>TOMORROW, </a:t>
            </a:r>
            <a:r>
              <a:rPr sz="2900" b="1" spc="-5" dirty="0">
                <a:solidFill>
                  <a:srgbClr val="FF0000"/>
                </a:solidFill>
                <a:latin typeface="Arial Narrow"/>
                <a:cs typeface="Arial Narrow"/>
              </a:rPr>
              <a:t>OR </a:t>
            </a:r>
            <a:r>
              <a:rPr sz="2900" b="1" spc="-5" dirty="0">
                <a:latin typeface="Arial Narrow"/>
                <a:cs typeface="Arial Narrow"/>
              </a:rPr>
              <a:t>WOULD YOU PREFER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45" dirty="0">
                <a:latin typeface="Arial Narrow"/>
                <a:cs typeface="Arial Narrow"/>
              </a:rPr>
              <a:t>PLAY  </a:t>
            </a:r>
            <a:r>
              <a:rPr sz="2900" b="1" spc="-5" dirty="0">
                <a:latin typeface="Arial Narrow"/>
                <a:cs typeface="Arial Narrow"/>
              </a:rPr>
              <a:t>TENNIS?"</a:t>
            </a:r>
            <a:endParaRPr sz="2900" b="1" dirty="0">
              <a:latin typeface="Arial Narrow"/>
              <a:cs typeface="Arial Narrow"/>
            </a:endParaRPr>
          </a:p>
          <a:p>
            <a:pPr marL="442023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420870" algn="l"/>
              </a:tabLst>
            </a:pPr>
            <a:r>
              <a:rPr sz="2900" b="1" dirty="0">
                <a:latin typeface="Arial Narrow"/>
                <a:cs typeface="Arial Narrow"/>
              </a:rPr>
              <a:t>COMPOUND</a:t>
            </a:r>
          </a:p>
          <a:p>
            <a:pPr marL="3632200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3632835" algn="l"/>
              </a:tabLst>
            </a:pPr>
            <a:r>
              <a:rPr sz="2900" b="1" spc="-5" dirty="0">
                <a:latin typeface="Arial Narrow"/>
                <a:cs typeface="Arial Narrow"/>
              </a:rPr>
              <a:t>COMPOUND-COMPLEX</a:t>
            </a:r>
            <a:endParaRPr sz="2900" b="1" dirty="0">
              <a:latin typeface="Arial Narrow"/>
              <a:cs typeface="Arial Narrow"/>
            </a:endParaRPr>
          </a:p>
          <a:p>
            <a:pPr marL="476313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763770" algn="l"/>
              </a:tabLst>
            </a:pPr>
            <a:r>
              <a:rPr sz="2900" b="1" spc="-5" dirty="0">
                <a:latin typeface="Arial Narrow"/>
                <a:cs typeface="Arial Narrow"/>
              </a:rPr>
              <a:t>SIMPLE</a:t>
            </a:r>
            <a:endParaRPr sz="2900" b="1" dirty="0">
              <a:latin typeface="Arial Narrow"/>
              <a:cs typeface="Arial Narrow"/>
            </a:endParaRPr>
          </a:p>
          <a:p>
            <a:pPr marL="457898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579620" algn="l"/>
              </a:tabLst>
            </a:pPr>
            <a:r>
              <a:rPr sz="2900" b="1" spc="-5" dirty="0">
                <a:latin typeface="Arial Narrow"/>
                <a:cs typeface="Arial Narrow"/>
              </a:rPr>
              <a:t>COMPLEX</a:t>
            </a:r>
            <a:endParaRPr sz="2900" b="1" dirty="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2835" y="1066876"/>
            <a:ext cx="10139045" cy="444690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 marR="5080" algn="ctr">
              <a:lnSpc>
                <a:spcPct val="90000"/>
              </a:lnSpc>
              <a:spcBef>
                <a:spcPts val="455"/>
              </a:spcBef>
            </a:pPr>
            <a:r>
              <a:rPr sz="2900" b="1" spc="-5" dirty="0">
                <a:latin typeface="Arial Narrow"/>
                <a:cs typeface="Arial Narrow"/>
              </a:rPr>
              <a:t>IDENTIFY THIS SENTENCE ACCORDING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5" dirty="0">
                <a:latin typeface="Arial Narrow"/>
                <a:cs typeface="Arial Narrow"/>
              </a:rPr>
              <a:t>ITS TYPE: </a:t>
            </a:r>
            <a:r>
              <a:rPr sz="2900" b="1" dirty="0">
                <a:latin typeface="Arial Narrow"/>
                <a:cs typeface="Arial Narrow"/>
              </a:rPr>
              <a:t>"DO </a:t>
            </a:r>
            <a:r>
              <a:rPr sz="2900" b="1" spc="-5" dirty="0">
                <a:latin typeface="Arial Narrow"/>
                <a:cs typeface="Arial Narrow"/>
              </a:rPr>
              <a:t>YOU</a:t>
            </a:r>
            <a:r>
              <a:rPr sz="2900" b="1" spc="-265" dirty="0">
                <a:latin typeface="Arial Narrow"/>
                <a:cs typeface="Arial Narrow"/>
              </a:rPr>
              <a:t> </a:t>
            </a:r>
            <a:r>
              <a:rPr sz="2900" b="1" spc="-25" dirty="0">
                <a:latin typeface="Arial Narrow"/>
                <a:cs typeface="Arial Narrow"/>
              </a:rPr>
              <a:t>WANT 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5" dirty="0">
                <a:latin typeface="Arial Narrow"/>
                <a:cs typeface="Arial Narrow"/>
              </a:rPr>
              <a:t>GO SWIMMING </a:t>
            </a:r>
            <a:r>
              <a:rPr sz="2900" b="1" spc="-25" dirty="0">
                <a:latin typeface="Arial Narrow"/>
                <a:cs typeface="Arial Narrow"/>
              </a:rPr>
              <a:t>TOMORROW, </a:t>
            </a:r>
            <a:r>
              <a:rPr sz="2900" b="1" spc="-5" dirty="0">
                <a:solidFill>
                  <a:srgbClr val="FF0000"/>
                </a:solidFill>
                <a:latin typeface="Arial Narrow"/>
                <a:cs typeface="Arial Narrow"/>
              </a:rPr>
              <a:t>OR </a:t>
            </a:r>
            <a:r>
              <a:rPr sz="2900" b="1" spc="-5" dirty="0">
                <a:latin typeface="Arial Narrow"/>
                <a:cs typeface="Arial Narrow"/>
              </a:rPr>
              <a:t>WOULD YOU PREFER </a:t>
            </a:r>
            <a:r>
              <a:rPr sz="2900" b="1" spc="-20" dirty="0">
                <a:latin typeface="Arial Narrow"/>
                <a:cs typeface="Arial Narrow"/>
              </a:rPr>
              <a:t>TO </a:t>
            </a:r>
            <a:r>
              <a:rPr sz="2900" b="1" spc="-45" dirty="0">
                <a:latin typeface="Arial Narrow"/>
                <a:cs typeface="Arial Narrow"/>
              </a:rPr>
              <a:t>PLAY  </a:t>
            </a:r>
            <a:r>
              <a:rPr sz="2900" b="1" spc="-5" dirty="0">
                <a:latin typeface="Arial Narrow"/>
                <a:cs typeface="Arial Narrow"/>
              </a:rPr>
              <a:t>TENNIS?"</a:t>
            </a:r>
            <a:endParaRPr sz="2900" b="1" dirty="0">
              <a:latin typeface="Arial Narrow"/>
              <a:cs typeface="Arial Narrow"/>
            </a:endParaRPr>
          </a:p>
          <a:p>
            <a:pPr marL="442023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420870" algn="l"/>
              </a:tabLst>
            </a:pPr>
            <a:r>
              <a:rPr sz="2900" b="1" dirty="0">
                <a:latin typeface="Arial Narrow"/>
                <a:cs typeface="Arial Narrow"/>
              </a:rPr>
              <a:t>COMPOUND</a:t>
            </a:r>
          </a:p>
          <a:p>
            <a:pPr marL="3632200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3632835" algn="l"/>
              </a:tabLst>
            </a:pPr>
            <a:r>
              <a:rPr sz="2900" b="1" spc="-5" dirty="0">
                <a:latin typeface="Arial Narrow"/>
                <a:cs typeface="Arial Narrow"/>
              </a:rPr>
              <a:t>COMPOUND-COMPLEX</a:t>
            </a:r>
            <a:endParaRPr sz="2900" b="1" dirty="0">
              <a:latin typeface="Arial Narrow"/>
              <a:cs typeface="Arial Narrow"/>
            </a:endParaRPr>
          </a:p>
          <a:p>
            <a:pPr marL="476313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763770" algn="l"/>
              </a:tabLst>
            </a:pPr>
            <a:r>
              <a:rPr sz="2900" b="1" spc="-5" dirty="0">
                <a:latin typeface="Arial Narrow"/>
                <a:cs typeface="Arial Narrow"/>
              </a:rPr>
              <a:t>SIMPLE</a:t>
            </a:r>
            <a:endParaRPr sz="2900" b="1" dirty="0">
              <a:latin typeface="Arial Narrow"/>
              <a:cs typeface="Arial Narrow"/>
            </a:endParaRPr>
          </a:p>
          <a:p>
            <a:pPr marL="4578985" indent="-502284">
              <a:lnSpc>
                <a:spcPct val="100000"/>
              </a:lnSpc>
              <a:spcBef>
                <a:spcPts val="2785"/>
              </a:spcBef>
              <a:buFont typeface="Arial Narrow"/>
              <a:buAutoNum type="alphaUcParenBoth"/>
              <a:tabLst>
                <a:tab pos="4579620" algn="l"/>
              </a:tabLst>
            </a:pPr>
            <a:r>
              <a:rPr sz="2900" b="1" spc="-5" dirty="0">
                <a:latin typeface="Arial Narrow"/>
                <a:cs typeface="Arial Narrow"/>
              </a:rPr>
              <a:t>COMPLEX</a:t>
            </a:r>
            <a:endParaRPr sz="2900" b="1" dirty="0">
              <a:latin typeface="Arial Narrow"/>
              <a:cs typeface="Arial Narrow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379976" y="2763011"/>
            <a:ext cx="449580" cy="292735"/>
            <a:chOff x="4379976" y="2763011"/>
            <a:chExt cx="449580" cy="292735"/>
          </a:xfrm>
        </p:grpSpPr>
        <p:sp>
          <p:nvSpPr>
            <p:cNvPr id="5" name="object 5"/>
            <p:cNvSpPr/>
            <p:nvPr/>
          </p:nvSpPr>
          <p:spPr>
            <a:xfrm>
              <a:off x="4387596" y="2770631"/>
              <a:ext cx="434340" cy="277495"/>
            </a:xfrm>
            <a:custGeom>
              <a:avLst/>
              <a:gdLst/>
              <a:ahLst/>
              <a:cxnLst/>
              <a:rect l="l" t="t" r="r" b="b"/>
              <a:pathLst>
                <a:path w="434339" h="277494">
                  <a:moveTo>
                    <a:pt x="295655" y="0"/>
                  </a:moveTo>
                  <a:lnTo>
                    <a:pt x="295655" y="69341"/>
                  </a:lnTo>
                  <a:lnTo>
                    <a:pt x="0" y="69341"/>
                  </a:lnTo>
                  <a:lnTo>
                    <a:pt x="0" y="208025"/>
                  </a:lnTo>
                  <a:lnTo>
                    <a:pt x="295655" y="208025"/>
                  </a:lnTo>
                  <a:lnTo>
                    <a:pt x="295655" y="277367"/>
                  </a:lnTo>
                  <a:lnTo>
                    <a:pt x="434339" y="138683"/>
                  </a:lnTo>
                  <a:lnTo>
                    <a:pt x="295655" y="0"/>
                  </a:lnTo>
                  <a:close/>
                </a:path>
              </a:pathLst>
            </a:custGeom>
            <a:solidFill>
              <a:srgbClr val="2EA2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87596" y="2770631"/>
              <a:ext cx="434340" cy="277495"/>
            </a:xfrm>
            <a:custGeom>
              <a:avLst/>
              <a:gdLst/>
              <a:ahLst/>
              <a:cxnLst/>
              <a:rect l="l" t="t" r="r" b="b"/>
              <a:pathLst>
                <a:path w="434339" h="277494">
                  <a:moveTo>
                    <a:pt x="0" y="69341"/>
                  </a:moveTo>
                  <a:lnTo>
                    <a:pt x="295655" y="69341"/>
                  </a:lnTo>
                  <a:lnTo>
                    <a:pt x="295655" y="0"/>
                  </a:lnTo>
                  <a:lnTo>
                    <a:pt x="434339" y="138683"/>
                  </a:lnTo>
                  <a:lnTo>
                    <a:pt x="295655" y="277367"/>
                  </a:lnTo>
                  <a:lnTo>
                    <a:pt x="295655" y="208025"/>
                  </a:lnTo>
                  <a:lnTo>
                    <a:pt x="0" y="208025"/>
                  </a:lnTo>
                  <a:lnTo>
                    <a:pt x="0" y="69341"/>
                  </a:lnTo>
                  <a:close/>
                </a:path>
              </a:pathLst>
            </a:custGeom>
            <a:ln w="15240">
              <a:solidFill>
                <a:srgbClr val="1F77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2114" y="2066035"/>
            <a:ext cx="10639425" cy="28597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Arial"/>
                <a:cs typeface="Arial"/>
              </a:rPr>
              <a:t>By definition a sentence is </a:t>
            </a:r>
            <a:r>
              <a:rPr sz="3200" b="1" dirty="0">
                <a:latin typeface="Arial"/>
                <a:cs typeface="Arial"/>
              </a:rPr>
              <a:t>the </a:t>
            </a:r>
            <a:r>
              <a:rPr sz="3200" b="1" spc="-5" dirty="0">
                <a:latin typeface="Arial"/>
                <a:cs typeface="Arial"/>
              </a:rPr>
              <a:t>largest linguistic unit with </a:t>
            </a:r>
            <a:r>
              <a:rPr sz="3200" b="1" dirty="0">
                <a:latin typeface="Arial"/>
                <a:cs typeface="Arial"/>
              </a:rPr>
              <a:t>grammatical</a:t>
            </a:r>
            <a:r>
              <a:rPr sz="3200" b="1" spc="21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structure.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5223510" indent="-508000">
              <a:lnSpc>
                <a:spcPct val="100000"/>
              </a:lnSpc>
              <a:buFont typeface="Arial"/>
              <a:buAutoNum type="alphaUcParenBoth"/>
              <a:tabLst>
                <a:tab pos="5224145" algn="l"/>
              </a:tabLst>
            </a:pPr>
            <a:r>
              <a:rPr sz="3200" b="1" spc="-25" dirty="0">
                <a:latin typeface="Arial"/>
                <a:cs typeface="Arial"/>
              </a:rPr>
              <a:t>True</a:t>
            </a:r>
            <a:endParaRPr sz="3200" b="1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AutoNum type="alphaUcParenBoth"/>
            </a:pPr>
            <a:endParaRPr sz="3200" b="1" dirty="0">
              <a:latin typeface="Arial"/>
              <a:cs typeface="Arial"/>
            </a:endParaRPr>
          </a:p>
          <a:p>
            <a:pPr marL="5160010" indent="-508634">
              <a:lnSpc>
                <a:spcPct val="100000"/>
              </a:lnSpc>
              <a:buFont typeface="Arial"/>
              <a:buAutoNum type="alphaUcParenBoth"/>
              <a:tabLst>
                <a:tab pos="5160645" algn="l"/>
              </a:tabLst>
            </a:pPr>
            <a:r>
              <a:rPr sz="3200" b="1" spc="-5" dirty="0">
                <a:latin typeface="Arial"/>
                <a:cs typeface="Arial"/>
              </a:rPr>
              <a:t>False</a:t>
            </a:r>
            <a:endParaRPr sz="32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9325" y="1619250"/>
            <a:ext cx="1063942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i="0" spc="-5" dirty="0">
                <a:solidFill>
                  <a:srgbClr val="000000"/>
                </a:solidFill>
                <a:latin typeface="Arial"/>
                <a:cs typeface="Arial"/>
              </a:rPr>
              <a:t>By definition a sentence is </a:t>
            </a:r>
            <a:r>
              <a:rPr sz="3600" i="0" dirty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sz="3600" i="0" spc="-5" dirty="0">
                <a:solidFill>
                  <a:srgbClr val="000000"/>
                </a:solidFill>
                <a:latin typeface="Arial"/>
                <a:cs typeface="Arial"/>
              </a:rPr>
              <a:t>largest linguistic unit with </a:t>
            </a:r>
            <a:r>
              <a:rPr sz="3600" i="0" dirty="0">
                <a:solidFill>
                  <a:srgbClr val="000000"/>
                </a:solidFill>
                <a:latin typeface="Arial"/>
                <a:cs typeface="Arial"/>
              </a:rPr>
              <a:t>grammatical</a:t>
            </a:r>
            <a:r>
              <a:rPr sz="3600" i="0" spc="2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600" i="0" dirty="0">
                <a:solidFill>
                  <a:srgbClr val="000000"/>
                </a:solidFill>
                <a:latin typeface="Arial"/>
                <a:cs typeface="Arial"/>
              </a:rPr>
              <a:t>structure.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88215" y="2982596"/>
            <a:ext cx="1623192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200" indent="-508000">
              <a:lnSpc>
                <a:spcPct val="100000"/>
              </a:lnSpc>
              <a:spcBef>
                <a:spcPts val="100"/>
              </a:spcBef>
              <a:buFont typeface="Arial"/>
              <a:buAutoNum type="alphaUcParenBoth"/>
              <a:tabLst>
                <a:tab pos="584200" algn="l"/>
              </a:tabLst>
            </a:pPr>
            <a:r>
              <a:rPr sz="2800" b="1" spc="-25" dirty="0">
                <a:latin typeface="Arial"/>
                <a:cs typeface="Arial"/>
              </a:rPr>
              <a:t>True</a:t>
            </a:r>
            <a:endParaRPr sz="2800" b="1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AutoNum type="alphaUcParenBoth"/>
            </a:pPr>
            <a:endParaRPr sz="3200" b="1" dirty="0">
              <a:latin typeface="Arial"/>
              <a:cs typeface="Arial"/>
            </a:endParaRPr>
          </a:p>
          <a:p>
            <a:pPr marL="520065" indent="-508000">
              <a:lnSpc>
                <a:spcPct val="100000"/>
              </a:lnSpc>
              <a:buFont typeface="Arial"/>
              <a:buAutoNum type="alphaUcParenBoth"/>
              <a:tabLst>
                <a:tab pos="520700" algn="l"/>
              </a:tabLst>
            </a:pPr>
            <a:r>
              <a:rPr sz="2800" b="1" spc="-5" dirty="0">
                <a:latin typeface="Arial"/>
                <a:cs typeface="Arial"/>
              </a:rPr>
              <a:t>Fa</a:t>
            </a:r>
            <a:r>
              <a:rPr sz="2800" b="1" spc="-15" dirty="0">
                <a:latin typeface="Arial"/>
                <a:cs typeface="Arial"/>
              </a:rPr>
              <a:t>l</a:t>
            </a:r>
            <a:r>
              <a:rPr sz="2800" b="1" spc="-5" dirty="0">
                <a:latin typeface="Arial"/>
                <a:cs typeface="Arial"/>
              </a:rPr>
              <a:t>se</a:t>
            </a:r>
            <a:endParaRPr sz="2800" b="1" dirty="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04040" y="3044212"/>
            <a:ext cx="384175" cy="276225"/>
            <a:chOff x="4914900" y="2484120"/>
            <a:chExt cx="384175" cy="276225"/>
          </a:xfrm>
        </p:grpSpPr>
        <p:sp>
          <p:nvSpPr>
            <p:cNvPr id="7" name="object 7"/>
            <p:cNvSpPr/>
            <p:nvPr/>
          </p:nvSpPr>
          <p:spPr>
            <a:xfrm>
              <a:off x="4922520" y="2491740"/>
              <a:ext cx="368935" cy="260985"/>
            </a:xfrm>
            <a:custGeom>
              <a:avLst/>
              <a:gdLst/>
              <a:ahLst/>
              <a:cxnLst/>
              <a:rect l="l" t="t" r="r" b="b"/>
              <a:pathLst>
                <a:path w="368935" h="260985">
                  <a:moveTo>
                    <a:pt x="238505" y="0"/>
                  </a:moveTo>
                  <a:lnTo>
                    <a:pt x="238505" y="65150"/>
                  </a:lnTo>
                  <a:lnTo>
                    <a:pt x="0" y="65150"/>
                  </a:lnTo>
                  <a:lnTo>
                    <a:pt x="0" y="195452"/>
                  </a:lnTo>
                  <a:lnTo>
                    <a:pt x="238505" y="195452"/>
                  </a:lnTo>
                  <a:lnTo>
                    <a:pt x="238505" y="260604"/>
                  </a:lnTo>
                  <a:lnTo>
                    <a:pt x="368807" y="130301"/>
                  </a:lnTo>
                  <a:lnTo>
                    <a:pt x="238505" y="0"/>
                  </a:lnTo>
                  <a:close/>
                </a:path>
              </a:pathLst>
            </a:custGeom>
            <a:solidFill>
              <a:srgbClr val="2EA2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22520" y="2491740"/>
              <a:ext cx="368935" cy="260985"/>
            </a:xfrm>
            <a:custGeom>
              <a:avLst/>
              <a:gdLst/>
              <a:ahLst/>
              <a:cxnLst/>
              <a:rect l="l" t="t" r="r" b="b"/>
              <a:pathLst>
                <a:path w="368935" h="260985">
                  <a:moveTo>
                    <a:pt x="0" y="65150"/>
                  </a:moveTo>
                  <a:lnTo>
                    <a:pt x="238505" y="65150"/>
                  </a:lnTo>
                  <a:lnTo>
                    <a:pt x="238505" y="0"/>
                  </a:lnTo>
                  <a:lnTo>
                    <a:pt x="368807" y="130301"/>
                  </a:lnTo>
                  <a:lnTo>
                    <a:pt x="238505" y="260604"/>
                  </a:lnTo>
                  <a:lnTo>
                    <a:pt x="238505" y="195452"/>
                  </a:lnTo>
                  <a:lnTo>
                    <a:pt x="0" y="195452"/>
                  </a:lnTo>
                  <a:lnTo>
                    <a:pt x="0" y="65150"/>
                  </a:lnTo>
                  <a:close/>
                </a:path>
              </a:pathLst>
            </a:custGeom>
            <a:ln w="15240">
              <a:solidFill>
                <a:srgbClr val="1F77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9223" y="304800"/>
            <a:ext cx="8322564" cy="624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9891" y="304800"/>
            <a:ext cx="8144256" cy="61158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71076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420356" y="0"/>
            <a:ext cx="4772660" cy="6863715"/>
            <a:chOff x="7420356" y="0"/>
            <a:chExt cx="4772660" cy="6863715"/>
          </a:xfrm>
        </p:grpSpPr>
        <p:sp>
          <p:nvSpPr>
            <p:cNvPr id="4" name="object 4"/>
            <p:cNvSpPr/>
            <p:nvPr/>
          </p:nvSpPr>
          <p:spPr>
            <a:xfrm>
              <a:off x="7424928" y="3681984"/>
              <a:ext cx="4763770" cy="3176905"/>
            </a:xfrm>
            <a:custGeom>
              <a:avLst/>
              <a:gdLst/>
              <a:ahLst/>
              <a:cxnLst/>
              <a:rect l="l" t="t" r="r" b="b"/>
              <a:pathLst>
                <a:path w="4763770" h="3176904">
                  <a:moveTo>
                    <a:pt x="4763516" y="0"/>
                  </a:moveTo>
                  <a:lnTo>
                    <a:pt x="0" y="3176586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82101" y="0"/>
              <a:ext cx="3007360" cy="6858000"/>
            </a:xfrm>
            <a:custGeom>
              <a:avLst/>
              <a:gdLst/>
              <a:ahLst/>
              <a:cxnLst/>
              <a:rect l="l" t="t" r="r" b="b"/>
              <a:pathLst>
                <a:path w="3007359" h="6858000">
                  <a:moveTo>
                    <a:pt x="3006850" y="0"/>
                  </a:moveTo>
                  <a:lnTo>
                    <a:pt x="2042483" y="0"/>
                  </a:lnTo>
                  <a:lnTo>
                    <a:pt x="0" y="6857996"/>
                  </a:lnTo>
                  <a:lnTo>
                    <a:pt x="3006850" y="6857996"/>
                  </a:lnTo>
                  <a:lnTo>
                    <a:pt x="3006850" y="0"/>
                  </a:lnTo>
                  <a:close/>
                </a:path>
              </a:pathLst>
            </a:custGeom>
            <a:solidFill>
              <a:srgbClr val="90C225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604335" y="0"/>
              <a:ext cx="2588260" cy="6858000"/>
            </a:xfrm>
            <a:custGeom>
              <a:avLst/>
              <a:gdLst/>
              <a:ahLst/>
              <a:cxnLst/>
              <a:rect l="l" t="t" r="r" b="b"/>
              <a:pathLst>
                <a:path w="2588259" h="6858000">
                  <a:moveTo>
                    <a:pt x="2587664" y="0"/>
                  </a:moveTo>
                  <a:lnTo>
                    <a:pt x="0" y="0"/>
                  </a:lnTo>
                  <a:lnTo>
                    <a:pt x="1208190" y="6857996"/>
                  </a:lnTo>
                  <a:lnTo>
                    <a:pt x="2587664" y="6857996"/>
                  </a:lnTo>
                  <a:lnTo>
                    <a:pt x="2587664" y="0"/>
                  </a:lnTo>
                  <a:close/>
                </a:path>
              </a:pathLst>
            </a:custGeom>
            <a:solidFill>
              <a:srgbClr val="90C22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32164" y="3048000"/>
              <a:ext cx="3260090" cy="3810000"/>
            </a:xfrm>
            <a:custGeom>
              <a:avLst/>
              <a:gdLst/>
              <a:ahLst/>
              <a:cxnLst/>
              <a:rect l="l" t="t" r="r" b="b"/>
              <a:pathLst>
                <a:path w="3260090" h="3810000">
                  <a:moveTo>
                    <a:pt x="3259835" y="0"/>
                  </a:moveTo>
                  <a:lnTo>
                    <a:pt x="0" y="3809999"/>
                  </a:lnTo>
                  <a:lnTo>
                    <a:pt x="3259835" y="3809999"/>
                  </a:lnTo>
                  <a:lnTo>
                    <a:pt x="3259835" y="0"/>
                  </a:lnTo>
                  <a:close/>
                </a:path>
              </a:pathLst>
            </a:custGeom>
            <a:solidFill>
              <a:srgbClr val="539F20">
                <a:alpha val="7215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37790" y="0"/>
              <a:ext cx="2851785" cy="6858000"/>
            </a:xfrm>
            <a:custGeom>
              <a:avLst/>
              <a:gdLst/>
              <a:ahLst/>
              <a:cxnLst/>
              <a:rect l="l" t="t" r="r" b="b"/>
              <a:pathLst>
                <a:path w="2851784" h="6858000">
                  <a:moveTo>
                    <a:pt x="2851161" y="0"/>
                  </a:moveTo>
                  <a:lnTo>
                    <a:pt x="0" y="0"/>
                  </a:lnTo>
                  <a:lnTo>
                    <a:pt x="2467620" y="6857996"/>
                  </a:lnTo>
                  <a:lnTo>
                    <a:pt x="2851161" y="6857996"/>
                  </a:lnTo>
                  <a:lnTo>
                    <a:pt x="2851161" y="0"/>
                  </a:lnTo>
                  <a:close/>
                </a:path>
              </a:pathLst>
            </a:custGeom>
            <a:solidFill>
              <a:srgbClr val="3E7818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98125" y="0"/>
              <a:ext cx="1290955" cy="6858000"/>
            </a:xfrm>
            <a:custGeom>
              <a:avLst/>
              <a:gdLst/>
              <a:ahLst/>
              <a:cxnLst/>
              <a:rect l="l" t="t" r="r" b="b"/>
              <a:pathLst>
                <a:path w="1290954" h="6858000">
                  <a:moveTo>
                    <a:pt x="1290827" y="0"/>
                  </a:moveTo>
                  <a:lnTo>
                    <a:pt x="1018958" y="0"/>
                  </a:lnTo>
                  <a:lnTo>
                    <a:pt x="0" y="6857996"/>
                  </a:lnTo>
                  <a:lnTo>
                    <a:pt x="1290827" y="6857996"/>
                  </a:lnTo>
                  <a:lnTo>
                    <a:pt x="1290827" y="0"/>
                  </a:lnTo>
                  <a:close/>
                </a:path>
              </a:pathLst>
            </a:custGeom>
            <a:solidFill>
              <a:srgbClr val="C0E374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40749" y="0"/>
              <a:ext cx="1248410" cy="6858000"/>
            </a:xfrm>
            <a:custGeom>
              <a:avLst/>
              <a:gdLst/>
              <a:ahLst/>
              <a:cxnLst/>
              <a:rect l="l" t="t" r="r" b="b"/>
              <a:pathLst>
                <a:path w="1248409" h="6858000">
                  <a:moveTo>
                    <a:pt x="1248203" y="0"/>
                  </a:moveTo>
                  <a:lnTo>
                    <a:pt x="0" y="0"/>
                  </a:lnTo>
                  <a:lnTo>
                    <a:pt x="1107740" y="6857996"/>
                  </a:lnTo>
                  <a:lnTo>
                    <a:pt x="1248203" y="6857996"/>
                  </a:lnTo>
                  <a:lnTo>
                    <a:pt x="1248203" y="0"/>
                  </a:lnTo>
                  <a:close/>
                </a:path>
              </a:pathLst>
            </a:custGeom>
            <a:solidFill>
              <a:srgbClr val="90C225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72344" y="3590544"/>
              <a:ext cx="1816735" cy="3267710"/>
            </a:xfrm>
            <a:custGeom>
              <a:avLst/>
              <a:gdLst/>
              <a:ahLst/>
              <a:cxnLst/>
              <a:rect l="l" t="t" r="r" b="b"/>
              <a:pathLst>
                <a:path w="1816734" h="3267709">
                  <a:moveTo>
                    <a:pt x="1816607" y="0"/>
                  </a:moveTo>
                  <a:lnTo>
                    <a:pt x="0" y="3267455"/>
                  </a:lnTo>
                  <a:lnTo>
                    <a:pt x="1816607" y="3267455"/>
                  </a:lnTo>
                  <a:lnTo>
                    <a:pt x="1816607" y="0"/>
                  </a:lnTo>
                  <a:close/>
                </a:path>
              </a:pathLst>
            </a:custGeom>
            <a:solidFill>
              <a:srgbClr val="90C225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4012691"/>
            <a:ext cx="448309" cy="2845435"/>
          </a:xfrm>
          <a:custGeom>
            <a:avLst/>
            <a:gdLst/>
            <a:ahLst/>
            <a:cxnLst/>
            <a:rect l="l" t="t" r="r" b="b"/>
            <a:pathLst>
              <a:path w="448309" h="2845434">
                <a:moveTo>
                  <a:pt x="0" y="0"/>
                </a:moveTo>
                <a:lnTo>
                  <a:pt x="0" y="2845307"/>
                </a:lnTo>
                <a:lnTo>
                  <a:pt x="448056" y="2845307"/>
                </a:lnTo>
                <a:lnTo>
                  <a:pt x="0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93419" y="248411"/>
            <a:ext cx="8196072" cy="6152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455</Words>
  <Application>Microsoft Office PowerPoint</Application>
  <PresentationFormat>Widescreen</PresentationFormat>
  <Paragraphs>88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Arial Narrow</vt:lpstr>
      <vt:lpstr>Calibri</vt:lpstr>
      <vt:lpstr>Century Gothic</vt:lpstr>
      <vt:lpstr>Trebuchet MS</vt:lpstr>
      <vt:lpstr>Wingdings 3</vt:lpstr>
      <vt:lpstr>Office Theme</vt:lpstr>
      <vt:lpstr>PowerPoint Presentation</vt:lpstr>
      <vt:lpstr>The Outline of Our Presentation</vt:lpstr>
      <vt:lpstr>. Syntax is the study of sentence patters of language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SENTENCES ARE ALWAYS CLAUSES, BUT CLAUSES ARE NOT ALWAYS  SENTENCES.</vt:lpstr>
      <vt:lpstr>SENTENCES ARE ALWAYS CLAUSES, BUT CLAUSES ARE NOT ALWAYS  SENTENCES.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By definition a sentence is the largest linguistic unit with grammatical structure.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Mehmet Ekizoğlu</cp:lastModifiedBy>
  <cp:revision>3</cp:revision>
  <dcterms:created xsi:type="dcterms:W3CDTF">2020-06-16T23:24:32Z</dcterms:created>
  <dcterms:modified xsi:type="dcterms:W3CDTF">2020-06-18T12:40:49Z</dcterms:modified>
</cp:coreProperties>
</file>