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4"/>
  </p:sldMasterIdLst>
  <p:notesMasterIdLst>
    <p:notesMasterId r:id="rId46"/>
  </p:notesMasterIdLst>
  <p:handoutMasterIdLst>
    <p:handoutMasterId r:id="rId47"/>
  </p:handoutMasterIdLst>
  <p:sldIdLst>
    <p:sldId id="257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79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2" r:id="rId44"/>
    <p:sldId id="301" r:id="rId45"/>
  </p:sldIdLst>
  <p:sldSz cx="12192000" cy="6858000"/>
  <p:notesSz cx="6858000" cy="9144000"/>
  <p:defaultTextStyle>
    <a:defPPr rtl="0"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34" autoAdjust="0"/>
    <p:restoredTop sz="94660"/>
  </p:normalViewPr>
  <p:slideViewPr>
    <p:cSldViewPr snapToGrid="0">
      <p:cViewPr varScale="1">
        <p:scale>
          <a:sx n="80" d="100"/>
          <a:sy n="80" d="100"/>
        </p:scale>
        <p:origin x="720" y="5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90" d="100"/>
          <a:sy n="90" d="100"/>
        </p:scale>
        <p:origin x="206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tableStyles" Target="tableStyle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tr-TR" dirty="0"/>
          </a:p>
        </p:txBody>
      </p:sp>
      <p:sp>
        <p:nvSpPr>
          <p:cNvPr id="3" name="Tarih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73C723B-2E05-4AB2-B0DC-48336FB55EBD}" type="datetime1">
              <a:rPr lang="tr-TR" smtClean="0"/>
              <a:t>5.05.2025</a:t>
            </a:fld>
            <a:endParaRPr lang="tr-TR" dirty="0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06BD15E-A83F-499B-AE2F-72149146BFF5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283393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tr-TR" noProof="0" dirty="0"/>
          </a:p>
        </p:txBody>
      </p:sp>
      <p:sp>
        <p:nvSpPr>
          <p:cNvPr id="3" name="Tarih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9CC3AA1-3CF7-4F2A-8C50-686DD2E3817C}" type="datetime1">
              <a:rPr lang="tr-TR" noProof="0" smtClean="0"/>
              <a:t>5.05.2025</a:t>
            </a:fld>
            <a:endParaRPr lang="tr-TR" noProof="0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tr-TR" noProof="0" dirty="0"/>
          </a:p>
        </p:txBody>
      </p:sp>
      <p:sp>
        <p:nvSpPr>
          <p:cNvPr id="5" name="Notlar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tr-TR" noProof="0" dirty="0"/>
              <a:t>Asıl metin stillerini düzenlemek için tıklayın</a:t>
            </a:r>
          </a:p>
          <a:p>
            <a:pPr lvl="1" rtl="0"/>
            <a:r>
              <a:rPr lang="tr-TR" noProof="0" dirty="0"/>
              <a:t>İkinci düzey</a:t>
            </a:r>
          </a:p>
          <a:p>
            <a:pPr lvl="2" rtl="0"/>
            <a:r>
              <a:rPr lang="tr-TR" noProof="0" dirty="0"/>
              <a:t>Üçüncü düzey</a:t>
            </a:r>
          </a:p>
          <a:p>
            <a:pPr lvl="3" rtl="0"/>
            <a:r>
              <a:rPr lang="tr-TR" noProof="0" dirty="0"/>
              <a:t>Dördüncü düzey</a:t>
            </a:r>
          </a:p>
          <a:p>
            <a:pPr lvl="4" rtl="0"/>
            <a:r>
              <a:rPr lang="tr-TR" noProof="0" dirty="0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tr-TR" noProof="0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BD6FFF6-EFF5-46FA-B62C-F141E1274D59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7556670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lar Yer Tutucusu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4BD6FFF6-EFF5-46FA-B62C-F141E1274D59}" type="slidenum">
              <a:rPr lang="tr-TR" smtClean="0"/>
              <a:t>1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05229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Resim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Başlık 13"/>
          <p:cNvSpPr>
            <a:spLocks noGrp="1"/>
          </p:cNvSpPr>
          <p:nvPr>
            <p:ph type="ctrTitle"/>
          </p:nvPr>
        </p:nvSpPr>
        <p:spPr>
          <a:xfrm>
            <a:off x="1910080" y="1179705"/>
            <a:ext cx="9875520" cy="1472184"/>
          </a:xfrm>
          <a:prstGeom prst="rect">
            <a:avLst/>
          </a:prstGeom>
        </p:spPr>
        <p:txBody>
          <a:bodyPr rtlCol="0" anchor="b"/>
          <a:lstStyle>
            <a:lvl1pPr algn="ctr">
              <a:defRPr/>
            </a:lvl1pPr>
            <a:extLst/>
          </a:lstStyle>
          <a:p>
            <a:pPr rtl="0"/>
            <a:r>
              <a:rPr lang="tr-TR" noProof="0"/>
              <a:t>Asıl başlık stilini düzenlemek için tıklayın</a:t>
            </a:r>
            <a:endParaRPr lang="tr-TR" noProof="0" dirty="0"/>
          </a:p>
        </p:txBody>
      </p:sp>
      <p:sp>
        <p:nvSpPr>
          <p:cNvPr id="22" name="Alt Başlık 21"/>
          <p:cNvSpPr>
            <a:spLocks noGrp="1"/>
          </p:cNvSpPr>
          <p:nvPr>
            <p:ph type="subTitle" idx="1"/>
          </p:nvPr>
        </p:nvSpPr>
        <p:spPr>
          <a:xfrm>
            <a:off x="1910080" y="2669871"/>
            <a:ext cx="9875520" cy="1752600"/>
          </a:xfrm>
          <a:prstGeom prst="rect">
            <a:avLst/>
          </a:prstGeom>
        </p:spPr>
        <p:txBody>
          <a:bodyPr tIns="0" rtlCol="0"/>
          <a:lstStyle>
            <a:lvl1pPr marL="27432" indent="0" algn="ctr">
              <a:buNone/>
              <a:defRPr sz="2600" b="1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pPr rtl="0"/>
            <a:r>
              <a:rPr lang="tr-TR" noProof="0"/>
              <a:t>Asıl alt başlık stilini düzenlemek için tıklayın</a:t>
            </a:r>
            <a:endParaRPr kumimoji="0" lang="tr-TR" noProof="0" dirty="0"/>
          </a:p>
        </p:txBody>
      </p:sp>
      <p:sp>
        <p:nvSpPr>
          <p:cNvPr id="7" name="Tarih Yer Tutucusu 6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73F3B262-05B0-411E-9E6F-5B01BCDAB71D}" type="datetime1">
              <a:rPr lang="tr-TR" noProof="0" smtClean="0"/>
              <a:t>5.05.2025</a:t>
            </a:fld>
            <a:endParaRPr lang="tr-TR" noProof="0" dirty="0"/>
          </a:p>
        </p:txBody>
      </p:sp>
      <p:sp>
        <p:nvSpPr>
          <p:cNvPr id="20" name="Alt Bilgi Yer Tutucusu 19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tr-TR" noProof="0" dirty="0"/>
              <a:t>Alt bilgi ekleme</a:t>
            </a:r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407272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tr-TR" noProof="0"/>
              <a:t>Asıl başlık stilini düzenlemek için tıklayın</a:t>
            </a:r>
            <a:endParaRPr lang="tr-TR" noProof="0" dirty="0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 vert="eaVert" rtlCol="0"/>
          <a:lstStyle/>
          <a:p>
            <a:pPr lvl="0" rtl="0" eaLnBrk="1" latinLnBrk="0" hangingPunct="1"/>
            <a:r>
              <a:rPr lang="tr-TR" noProof="0"/>
              <a:t>Asıl metin stillerini düzenlemek için tıklayın</a:t>
            </a:r>
          </a:p>
          <a:p>
            <a:pPr lvl="1" rtl="0" eaLnBrk="1" latinLnBrk="0" hangingPunct="1"/>
            <a:r>
              <a:rPr lang="tr-TR" noProof="0"/>
              <a:t>İkinci düzey</a:t>
            </a:r>
          </a:p>
          <a:p>
            <a:pPr lvl="2" rtl="0" eaLnBrk="1" latinLnBrk="0" hangingPunct="1"/>
            <a:r>
              <a:rPr lang="tr-TR" noProof="0"/>
              <a:t>Üçüncü düzey</a:t>
            </a:r>
          </a:p>
          <a:p>
            <a:pPr lvl="3" rtl="0" eaLnBrk="1" latinLnBrk="0" hangingPunct="1"/>
            <a:r>
              <a:rPr lang="tr-TR" noProof="0"/>
              <a:t>Dördüncü düzey</a:t>
            </a:r>
          </a:p>
          <a:p>
            <a:pPr lvl="4" rtl="0" eaLnBrk="1" latinLnBrk="0" hangingPunct="1"/>
            <a:r>
              <a:rPr lang="tr-TR" noProof="0"/>
              <a:t>Beşinci düzey</a:t>
            </a:r>
            <a:endParaRPr kumimoji="0" lang="tr-TR" noProof="0" dirty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DAEA516A-C0F0-41AA-A0ED-359954806B8D}" type="datetime1">
              <a:rPr lang="tr-TR" noProof="0" smtClean="0"/>
              <a:t>5.05.2025</a:t>
            </a:fld>
            <a:endParaRPr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tr-TR" noProof="0" dirty="0"/>
              <a:t>Alt bilgi ekleme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174997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  <a:prstGeom prst="rect">
            <a:avLst/>
          </a:prstGeom>
        </p:spPr>
        <p:txBody>
          <a:bodyPr vert="eaVert" rtlCol="0"/>
          <a:lstStyle/>
          <a:p>
            <a:pPr rtl="0"/>
            <a:r>
              <a:rPr lang="tr-TR" noProof="0"/>
              <a:t>Asıl başlık stilini düzenlemek için tıklayın</a:t>
            </a:r>
            <a:endParaRPr lang="tr-TR" noProof="0" dirty="0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  <a:prstGeom prst="rect">
            <a:avLst/>
          </a:prstGeom>
        </p:spPr>
        <p:txBody>
          <a:bodyPr vert="eaVert" rtlCol="0"/>
          <a:lstStyle/>
          <a:p>
            <a:pPr lvl="0" rtl="0" eaLnBrk="1" latinLnBrk="0" hangingPunct="1"/>
            <a:r>
              <a:rPr lang="tr-TR" noProof="0"/>
              <a:t>Asıl metin stillerini düzenlemek için tıklayın</a:t>
            </a:r>
          </a:p>
          <a:p>
            <a:pPr lvl="1" rtl="0" eaLnBrk="1" latinLnBrk="0" hangingPunct="1"/>
            <a:r>
              <a:rPr lang="tr-TR" noProof="0"/>
              <a:t>İkinci düzey</a:t>
            </a:r>
          </a:p>
          <a:p>
            <a:pPr lvl="2" rtl="0" eaLnBrk="1" latinLnBrk="0" hangingPunct="1"/>
            <a:r>
              <a:rPr lang="tr-TR" noProof="0"/>
              <a:t>Üçüncü düzey</a:t>
            </a:r>
          </a:p>
          <a:p>
            <a:pPr lvl="3" rtl="0" eaLnBrk="1" latinLnBrk="0" hangingPunct="1"/>
            <a:r>
              <a:rPr lang="tr-TR" noProof="0"/>
              <a:t>Dördüncü düzey</a:t>
            </a:r>
          </a:p>
          <a:p>
            <a:pPr lvl="4" rtl="0" eaLnBrk="1" latinLnBrk="0" hangingPunct="1"/>
            <a:r>
              <a:rPr lang="tr-TR" noProof="0"/>
              <a:t>Beşinci düzey</a:t>
            </a:r>
            <a:endParaRPr kumimoji="0" lang="tr-TR" noProof="0" dirty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7E98DC2F-04C1-4FBE-AC5C-CD48CF9DDF3C}" type="datetime1">
              <a:rPr lang="tr-TR" noProof="0" smtClean="0"/>
              <a:t>5.05.2025</a:t>
            </a:fld>
            <a:endParaRPr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tr-TR" noProof="0" dirty="0"/>
              <a:t>Alt bilgi ekleme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3194350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tr-TR" noProof="0"/>
              <a:t>Asıl başlık stilini düzenlemek için tıklayın</a:t>
            </a:r>
            <a:endParaRPr lang="tr-TR" noProof="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 rtlCol="0"/>
          <a:lstStyle/>
          <a:p>
            <a:pPr lvl="0" rtl="0" eaLnBrk="1" latinLnBrk="0" hangingPunct="1"/>
            <a:r>
              <a:rPr lang="tr-TR" noProof="0"/>
              <a:t>Asıl metin stillerini düzenlemek için tıklayın</a:t>
            </a:r>
          </a:p>
          <a:p>
            <a:pPr lvl="1" rtl="0" eaLnBrk="1" latinLnBrk="0" hangingPunct="1"/>
            <a:r>
              <a:rPr lang="tr-TR" noProof="0"/>
              <a:t>İkinci düzey</a:t>
            </a:r>
          </a:p>
          <a:p>
            <a:pPr lvl="2" rtl="0" eaLnBrk="1" latinLnBrk="0" hangingPunct="1"/>
            <a:r>
              <a:rPr lang="tr-TR" noProof="0"/>
              <a:t>Üçüncü düzey</a:t>
            </a:r>
          </a:p>
          <a:p>
            <a:pPr lvl="3" rtl="0" eaLnBrk="1" latinLnBrk="0" hangingPunct="1"/>
            <a:r>
              <a:rPr lang="tr-TR" noProof="0"/>
              <a:t>Dördüncü düzey</a:t>
            </a:r>
          </a:p>
          <a:p>
            <a:pPr lvl="4" rtl="0" eaLnBrk="1" latinLnBrk="0" hangingPunct="1"/>
            <a:r>
              <a:rPr lang="tr-TR" noProof="0"/>
              <a:t>Beşinci düzey</a:t>
            </a:r>
            <a:endParaRPr kumimoji="0" lang="tr-TR" noProof="0" dirty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8DED69BD-63F1-41A6-8FB7-FB8E6028CA76}" type="datetime1">
              <a:rPr lang="tr-TR" noProof="0" smtClean="0"/>
              <a:t>5.05.2025</a:t>
            </a:fld>
            <a:endParaRPr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tr-TR" noProof="0" dirty="0"/>
              <a:t>Alt bilgi ekleme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639988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3840" userDrawn="1">
          <p15:clr>
            <a:srgbClr val="FBAE40"/>
          </p15:clr>
        </p15:guide>
        <p15:guide id="2" pos="984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828800" y="2600325"/>
            <a:ext cx="8534400" cy="2286000"/>
          </a:xfrm>
          <a:prstGeom prst="rect">
            <a:avLst/>
          </a:prstGeom>
        </p:spPr>
        <p:txBody>
          <a:bodyPr rtlCol="0"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pPr rtl="0"/>
            <a:r>
              <a:rPr lang="tr-TR" noProof="0"/>
              <a:t>Asıl başlık stilini düzenlemek için tıklayın</a:t>
            </a:r>
            <a:endParaRPr lang="tr-TR" noProof="0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828800" y="1066800"/>
            <a:ext cx="8534400" cy="1509712"/>
          </a:xfrm>
          <a:prstGeom prst="rect">
            <a:avLst/>
          </a:prstGeom>
        </p:spPr>
        <p:txBody>
          <a:bodyPr rtlCol="0"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rtl="0" eaLnBrk="1" latinLnBrk="0" hangingPunct="1"/>
            <a:r>
              <a:rPr lang="tr-TR" noProof="0"/>
              <a:t>Asıl metin stillerini düzenlemek için tıklayın</a:t>
            </a:r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4B200241-B30D-4C07-8105-A61EB62DCAA5}" type="datetime1">
              <a:rPr lang="tr-TR" noProof="0" smtClean="0"/>
              <a:t>5.05.2025</a:t>
            </a:fld>
            <a:endParaRPr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tr-TR" noProof="0" dirty="0"/>
              <a:t>Alt bilgi ekleme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4066158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tr-TR" noProof="0"/>
              <a:t>Asıl başlık stilini düzenlemek için tıklayın</a:t>
            </a:r>
            <a:endParaRPr lang="tr-TR" noProof="0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  <a:prstGeom prst="rect">
            <a:avLst/>
          </a:prstGeo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rtl="0" eaLnBrk="1" latinLnBrk="0" hangingPunct="1"/>
            <a:r>
              <a:rPr lang="tr-TR" noProof="0"/>
              <a:t>Asıl metin stillerini düzenlemek için tıklayın</a:t>
            </a:r>
          </a:p>
          <a:p>
            <a:pPr lvl="1" rtl="0" eaLnBrk="1" latinLnBrk="0" hangingPunct="1"/>
            <a:r>
              <a:rPr lang="tr-TR" noProof="0"/>
              <a:t>İkinci düzey</a:t>
            </a:r>
          </a:p>
          <a:p>
            <a:pPr lvl="2" rtl="0" eaLnBrk="1" latinLnBrk="0" hangingPunct="1"/>
            <a:r>
              <a:rPr lang="tr-TR" noProof="0"/>
              <a:t>Üçüncü düzey</a:t>
            </a:r>
          </a:p>
          <a:p>
            <a:pPr lvl="3" rtl="0" eaLnBrk="1" latinLnBrk="0" hangingPunct="1"/>
            <a:r>
              <a:rPr lang="tr-TR" noProof="0"/>
              <a:t>Dördüncü düzey</a:t>
            </a:r>
          </a:p>
          <a:p>
            <a:pPr lvl="4" rtl="0" eaLnBrk="1" latinLnBrk="0" hangingPunct="1"/>
            <a:r>
              <a:rPr lang="tr-TR" noProof="0"/>
              <a:t>Beşinci düzey</a:t>
            </a:r>
            <a:endParaRPr kumimoji="0" lang="tr-TR" noProof="0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  <a:prstGeom prst="rect">
            <a:avLst/>
          </a:prstGeo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rtl="0" eaLnBrk="1" latinLnBrk="0" hangingPunct="1"/>
            <a:r>
              <a:rPr lang="tr-TR" noProof="0"/>
              <a:t>Asıl metin stillerini düzenlemek için tıklayın</a:t>
            </a:r>
          </a:p>
          <a:p>
            <a:pPr lvl="1" rtl="0" eaLnBrk="1" latinLnBrk="0" hangingPunct="1"/>
            <a:r>
              <a:rPr lang="tr-TR" noProof="0"/>
              <a:t>İkinci düzey</a:t>
            </a:r>
          </a:p>
          <a:p>
            <a:pPr lvl="2" rtl="0" eaLnBrk="1" latinLnBrk="0" hangingPunct="1"/>
            <a:r>
              <a:rPr lang="tr-TR" noProof="0"/>
              <a:t>Üçüncü düzey</a:t>
            </a:r>
          </a:p>
          <a:p>
            <a:pPr lvl="3" rtl="0" eaLnBrk="1" latinLnBrk="0" hangingPunct="1"/>
            <a:r>
              <a:rPr lang="tr-TR" noProof="0"/>
              <a:t>Dördüncü düzey</a:t>
            </a:r>
          </a:p>
          <a:p>
            <a:pPr lvl="4" rtl="0" eaLnBrk="1" latinLnBrk="0" hangingPunct="1"/>
            <a:r>
              <a:rPr lang="tr-TR" noProof="0"/>
              <a:t>Beşinci düzey</a:t>
            </a:r>
            <a:endParaRPr kumimoji="0" lang="tr-TR" noProof="0" dirty="0"/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1692D73A-D99C-42A3-B5AD-A533B88360CE}" type="datetime1">
              <a:rPr lang="tr-TR" noProof="0" smtClean="0"/>
              <a:t>5.05.2025</a:t>
            </a:fld>
            <a:endParaRPr lang="tr-TR" noProof="0" dirty="0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tr-TR" noProof="0" dirty="0"/>
              <a:t>Alt bilgi ekleme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3078451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  <a:prstGeom prst="rect">
            <a:avLst/>
          </a:prstGeom>
        </p:spPr>
        <p:txBody>
          <a:bodyPr rtlCol="0" anchor="ctr"/>
          <a:lstStyle>
            <a:lvl1pPr algn="ctr">
              <a:defRPr sz="4500" b="1" cap="none" baseline="0"/>
            </a:lvl1pPr>
            <a:extLst/>
          </a:lstStyle>
          <a:p>
            <a:pPr rtl="0"/>
            <a:r>
              <a:rPr lang="tr-TR" noProof="0"/>
              <a:t>Asıl başlık stilini düzenlemek için tıklayın</a:t>
            </a:r>
            <a:endParaRPr lang="tr-TR" noProof="0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prstGeom prst="rect">
            <a:avLst/>
          </a:prstGeom>
          <a:noFill/>
          <a:ln w="10795">
            <a:solidFill>
              <a:schemeClr val="bg1"/>
            </a:solidFill>
            <a:miter lim="800000"/>
          </a:ln>
        </p:spPr>
        <p:txBody>
          <a:bodyPr rtlCol="0"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1">
                <a:solidFill>
                  <a:schemeClr val="accent1">
                    <a:lumMod val="50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rtl="0" eaLnBrk="1" latinLnBrk="0" hangingPunct="1"/>
            <a:r>
              <a:rPr lang="tr-TR" noProof="0"/>
              <a:t>Asıl metin stillerini düzenlemek için tıklayın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prstGeom prst="rect">
            <a:avLst/>
          </a:prstGeom>
          <a:ln w="10795">
            <a:solidFill>
              <a:schemeClr val="bg1"/>
            </a:solidFill>
            <a:prstDash val="dash"/>
            <a:miter lim="800000"/>
          </a:ln>
        </p:spPr>
        <p:txBody>
          <a:bodyPr rtlCol="0"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rtl="0" eaLnBrk="1" latinLnBrk="0" hangingPunct="1"/>
            <a:r>
              <a:rPr lang="tr-TR" noProof="0"/>
              <a:t>Asıl metin stillerini düzenlemek için tıklayın</a:t>
            </a:r>
          </a:p>
          <a:p>
            <a:pPr lvl="1" rtl="0" eaLnBrk="1" latinLnBrk="0" hangingPunct="1"/>
            <a:r>
              <a:rPr lang="tr-TR" noProof="0"/>
              <a:t>İkinci düzey</a:t>
            </a:r>
          </a:p>
          <a:p>
            <a:pPr lvl="2" rtl="0" eaLnBrk="1" latinLnBrk="0" hangingPunct="1"/>
            <a:r>
              <a:rPr lang="tr-TR" noProof="0"/>
              <a:t>Üçüncü düzey</a:t>
            </a:r>
          </a:p>
          <a:p>
            <a:pPr lvl="3" rtl="0" eaLnBrk="1" latinLnBrk="0" hangingPunct="1"/>
            <a:r>
              <a:rPr lang="tr-TR" noProof="0"/>
              <a:t>Dördüncü düzey</a:t>
            </a:r>
          </a:p>
          <a:p>
            <a:pPr lvl="4" rtl="0" eaLnBrk="1" latinLnBrk="0" hangingPunct="1"/>
            <a:r>
              <a:rPr lang="tr-TR" noProof="0"/>
              <a:t>Beşinci düzey</a:t>
            </a:r>
            <a:endParaRPr kumimoji="0" lang="tr-TR" noProof="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prstGeom prst="rect">
            <a:avLst/>
          </a:prstGeom>
          <a:noFill/>
          <a:ln w="10795">
            <a:solidFill>
              <a:schemeClr val="bg1"/>
            </a:solidFill>
            <a:miter lim="800000"/>
          </a:ln>
        </p:spPr>
        <p:txBody>
          <a:bodyPr rtlCol="0"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1">
                <a:solidFill>
                  <a:schemeClr val="accent1">
                    <a:lumMod val="50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rtl="0" eaLnBrk="1" latinLnBrk="0" hangingPunct="1"/>
            <a:r>
              <a:rPr lang="tr-TR" noProof="0"/>
              <a:t>Asıl metin stillerini düzenlemek için tıklayın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prstGeom prst="rect">
            <a:avLst/>
          </a:prstGeom>
          <a:ln w="10795">
            <a:solidFill>
              <a:schemeClr val="bg1"/>
            </a:solidFill>
            <a:prstDash val="dash"/>
            <a:miter lim="800000"/>
          </a:ln>
        </p:spPr>
        <p:txBody>
          <a:bodyPr rtlCol="0"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rtl="0" eaLnBrk="1" latinLnBrk="0" hangingPunct="1"/>
            <a:r>
              <a:rPr lang="tr-TR" noProof="0"/>
              <a:t>Asıl metin stillerini düzenlemek için tıklayın</a:t>
            </a:r>
          </a:p>
          <a:p>
            <a:pPr lvl="1" rtl="0" eaLnBrk="1" latinLnBrk="0" hangingPunct="1"/>
            <a:r>
              <a:rPr lang="tr-TR" noProof="0"/>
              <a:t>İkinci düzey</a:t>
            </a:r>
          </a:p>
          <a:p>
            <a:pPr lvl="2" rtl="0" eaLnBrk="1" latinLnBrk="0" hangingPunct="1"/>
            <a:r>
              <a:rPr lang="tr-TR" noProof="0"/>
              <a:t>Üçüncü düzey</a:t>
            </a:r>
          </a:p>
          <a:p>
            <a:pPr lvl="3" rtl="0" eaLnBrk="1" latinLnBrk="0" hangingPunct="1"/>
            <a:r>
              <a:rPr lang="tr-TR" noProof="0"/>
              <a:t>Dördüncü düzey</a:t>
            </a:r>
          </a:p>
          <a:p>
            <a:pPr lvl="4" rtl="0" eaLnBrk="1" latinLnBrk="0" hangingPunct="1"/>
            <a:r>
              <a:rPr lang="tr-TR" noProof="0"/>
              <a:t>Beşinci düzey</a:t>
            </a:r>
            <a:endParaRPr kumimoji="0" lang="tr-TR" noProof="0" dirty="0"/>
          </a:p>
        </p:txBody>
      </p:sp>
      <p:sp>
        <p:nvSpPr>
          <p:cNvPr id="7" name="Tarih Yer Tutucusu 6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D84E3D39-95D0-4E0A-8372-6669B59D4E6B}" type="datetime1">
              <a:rPr lang="tr-TR" noProof="0" smtClean="0"/>
              <a:t>5.05.2025</a:t>
            </a:fld>
            <a:endParaRPr lang="tr-TR" noProof="0" dirty="0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tr-TR" noProof="0" dirty="0"/>
              <a:t>Alt bilgi ekleme</a:t>
            </a: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2358931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  <a:prstGeom prst="rect">
            <a:avLst/>
          </a:prstGeom>
        </p:spPr>
        <p:txBody>
          <a:bodyPr rtlCol="0" anchor="ctr"/>
          <a:lstStyle/>
          <a:p>
            <a:pPr rtl="0"/>
            <a:r>
              <a:rPr lang="tr-TR" noProof="0"/>
              <a:t>Asıl başlık stilini düzenlemek için tıklayın</a:t>
            </a:r>
            <a:endParaRPr lang="tr-TR" noProof="0" dirty="0"/>
          </a:p>
        </p:txBody>
      </p:sp>
      <p:sp>
        <p:nvSpPr>
          <p:cNvPr id="3" name="Tarih Yer Tutucusu 2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F28558F8-55E8-4D1A-AB01-D8941273A16C}" type="datetime1">
              <a:rPr lang="tr-TR" noProof="0" smtClean="0"/>
              <a:t>5.05.2025</a:t>
            </a:fld>
            <a:endParaRPr lang="tr-TR" noProof="0" dirty="0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tr-TR" noProof="0" dirty="0"/>
              <a:t>Alt bilgi ekleme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860658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ih Yer Tutucusu 1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CE148716-797E-454F-BD58-3300DFC11B92}" type="datetime1">
              <a:rPr lang="tr-TR" noProof="0" smtClean="0"/>
              <a:t>5.05.2025</a:t>
            </a:fld>
            <a:endParaRPr lang="tr-TR" noProof="0" dirty="0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tr-TR" noProof="0" dirty="0"/>
              <a:t>Alt bilgi ekleme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860977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Resim Yazılı İçerik"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prstGeom prst="rect">
            <a:avLst/>
          </a:prstGeom>
          <a:ln>
            <a:noFill/>
          </a:ln>
        </p:spPr>
        <p:txBody>
          <a:bodyPr rtlCol="0"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pPr rtl="0"/>
            <a:r>
              <a:rPr lang="tr-TR" noProof="0"/>
              <a:t>Asıl başlık stilini düzenlemek için tıklayın</a:t>
            </a:r>
            <a:endParaRPr lang="tr-TR" noProof="0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  <a:prstGeom prst="rect">
            <a:avLst/>
          </a:prstGeom>
        </p:spPr>
        <p:txBody>
          <a:bodyPr rtlCol="0"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rtl="0" eaLnBrk="1" latinLnBrk="0" hangingPunct="1"/>
            <a:r>
              <a:rPr lang="tr-TR" noProof="0"/>
              <a:t>Asıl metin stillerini düzenlemek için tıklayın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  <a:prstGeom prst="rect">
            <a:avLst/>
          </a:prstGeo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rtl="0" eaLnBrk="1" latinLnBrk="0" hangingPunct="1"/>
            <a:r>
              <a:rPr lang="tr-TR" noProof="0"/>
              <a:t>Asıl metin stillerini düzenlemek için tıklayın</a:t>
            </a:r>
          </a:p>
          <a:p>
            <a:pPr lvl="1" rtl="0" eaLnBrk="1" latinLnBrk="0" hangingPunct="1"/>
            <a:r>
              <a:rPr lang="tr-TR" noProof="0"/>
              <a:t>İkinci düzey</a:t>
            </a:r>
          </a:p>
          <a:p>
            <a:pPr lvl="2" rtl="0" eaLnBrk="1" latinLnBrk="0" hangingPunct="1"/>
            <a:r>
              <a:rPr lang="tr-TR" noProof="0"/>
              <a:t>Üçüncü düzey</a:t>
            </a:r>
          </a:p>
          <a:p>
            <a:pPr lvl="3" rtl="0" eaLnBrk="1" latinLnBrk="0" hangingPunct="1"/>
            <a:r>
              <a:rPr lang="tr-TR" noProof="0"/>
              <a:t>Dördüncü düzey</a:t>
            </a:r>
          </a:p>
          <a:p>
            <a:pPr lvl="4" rtl="0" eaLnBrk="1" latinLnBrk="0" hangingPunct="1"/>
            <a:r>
              <a:rPr lang="tr-TR" noProof="0"/>
              <a:t>Beşinci düzey</a:t>
            </a:r>
            <a:endParaRPr kumimoji="0" lang="tr-TR" noProof="0" dirty="0"/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4F633D04-257C-47BA-9CAC-05B69599F0F3}" type="datetime1">
              <a:rPr lang="tr-TR" noProof="0" smtClean="0"/>
              <a:t>5.05.2025</a:t>
            </a:fld>
            <a:endParaRPr lang="tr-TR" noProof="0" dirty="0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tr-TR" noProof="0" dirty="0"/>
              <a:t>Alt bilgi ekleme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542546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Resim Yazısı İçeren Resim"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  <a:prstGeom prst="rect">
            <a:avLst/>
          </a:prstGeom>
        </p:spPr>
        <p:txBody>
          <a:bodyPr rtlCol="0"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pPr rtl="0"/>
            <a:r>
              <a:rPr lang="tr-TR" noProof="0"/>
              <a:t>Asıl başlık stilini düzenlemek için tıklayın</a:t>
            </a:r>
            <a:endParaRPr lang="tr-TR" noProof="0" dirty="0"/>
          </a:p>
        </p:txBody>
      </p:sp>
      <p:sp>
        <p:nvSpPr>
          <p:cNvPr id="8" name="Dikdörtgen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tr-TR" sz="3200" kern="12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Resim Yer Tutucusu 2" descr="Resim eklemek için boş yer tutucu. Yer tutucuya tıklayın ve eklemek istediğiniz resmi seçin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rtlCol="0" anchor="t"/>
          <a:lstStyle>
            <a:lvl1pPr marL="0" indent="0" algn="l" eaLnBrk="1" latinLnBrk="0" hangingPunct="1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lang="tr-TR" noProof="0"/>
              <a:t>Resim eklemek için simgeye tıklayın</a:t>
            </a:r>
            <a:endParaRPr kumimoji="0" lang="tr-TR" noProof="0" dirty="0"/>
          </a:p>
        </p:txBody>
      </p:sp>
      <p:sp>
        <p:nvSpPr>
          <p:cNvPr id="9" name="Dikdörtgen 1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tr-TR" sz="1800" noProof="0" dirty="0"/>
          </a:p>
        </p:txBody>
      </p:sp>
      <p:sp>
        <p:nvSpPr>
          <p:cNvPr id="10" name="Dikdörtgen 2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tr-TR" sz="1800" noProof="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  <a:prstGeom prst="rect">
            <a:avLst/>
          </a:prstGeom>
        </p:spPr>
        <p:txBody>
          <a:bodyPr rtlCol="0"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rtl="0" eaLnBrk="1" latinLnBrk="0" hangingPunct="1"/>
            <a:r>
              <a:rPr lang="tr-TR" noProof="0"/>
              <a:t>Asıl metin stillerini düzenlemek için tıklayın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F5CB047E-8C2A-4BEA-BC03-E137620E606B}" type="datetime1">
              <a:rPr lang="tr-TR" noProof="0" smtClean="0"/>
              <a:t>5.05.2025</a:t>
            </a:fld>
            <a:endParaRPr lang="tr-TR" noProof="0" dirty="0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tr-TR" noProof="0" dirty="0"/>
              <a:t>Alt bilgi ekleme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3636752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 5"/>
          <p:cNvGrpSpPr/>
          <p:nvPr/>
        </p:nvGrpSpPr>
        <p:grpSpPr>
          <a:xfrm>
            <a:off x="7148" y="-54"/>
            <a:ext cx="12188952" cy="6858054"/>
            <a:chOff x="7148" y="-54"/>
            <a:chExt cx="12188952" cy="6858054"/>
          </a:xfrm>
        </p:grpSpPr>
        <p:sp>
          <p:nvSpPr>
            <p:cNvPr id="4" name="Dikdörtgen 3"/>
            <p:cNvSpPr/>
            <p:nvPr/>
          </p:nvSpPr>
          <p:spPr>
            <a:xfrm>
              <a:off x="7148" y="0"/>
              <a:ext cx="12188952" cy="6858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noProof="0" dirty="0"/>
            </a:p>
          </p:txBody>
        </p:sp>
        <p:sp>
          <p:nvSpPr>
            <p:cNvPr id="15" name="Dikdörtgen 14"/>
            <p:cNvSpPr/>
            <p:nvPr/>
          </p:nvSpPr>
          <p:spPr bwMode="invGray">
            <a:xfrm>
              <a:off x="1473566" y="-54"/>
              <a:ext cx="96070" cy="6858054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 w="25400" cap="rnd" cmpd="sng" algn="ctr">
              <a:noFill/>
              <a:prstDash val="solid"/>
            </a:ln>
            <a:effectLst>
              <a:outerShdw blurRad="38550" dist="38000" dir="10800000" algn="tl" rotWithShape="0">
                <a:schemeClr val="bg2">
                  <a:shade val="20000"/>
                  <a:satMod val="110000"/>
                  <a:alpha val="25000"/>
                </a:scheme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 eaLnBrk="1" latinLnBrk="0" hangingPunct="1"/>
              <a:endParaRPr kumimoji="0" lang="tr-TR" sz="1800" noProof="0" dirty="0"/>
            </a:p>
          </p:txBody>
        </p:sp>
        <p:pic>
          <p:nvPicPr>
            <p:cNvPr id="3" name="Resim 2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48" y="0"/>
              <a:ext cx="1495425" cy="6858000"/>
            </a:xfrm>
            <a:prstGeom prst="rect">
              <a:avLst/>
            </a:prstGeom>
          </p:spPr>
        </p:pic>
      </p:grpSp>
      <p:sp>
        <p:nvSpPr>
          <p:cNvPr id="16" name="Başlık Yer Tutucusu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rtlCol="0" anchor="ctr">
            <a:normAutofit/>
          </a:bodyPr>
          <a:lstStyle/>
          <a:p>
            <a:pPr rtl="0"/>
            <a:r>
              <a:rPr lang="tr-TR" noProof="0" dirty="0"/>
              <a:t>Asıl başlık stilini düzenlemek için tıklayın</a:t>
            </a:r>
          </a:p>
        </p:txBody>
      </p:sp>
      <p:sp>
        <p:nvSpPr>
          <p:cNvPr id="17" name="Metin Yer Tutucusu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 rtl="0" eaLnBrk="1" latinLnBrk="0" hangingPunct="1"/>
            <a:r>
              <a:rPr lang="tr-TR" noProof="0" dirty="0"/>
              <a:t>Asıl metin stillerini düzenlemek için tıklayın</a:t>
            </a:r>
          </a:p>
          <a:p>
            <a:pPr lvl="1" rtl="0" eaLnBrk="1" latinLnBrk="0" hangingPunct="1"/>
            <a:r>
              <a:rPr lang="tr-TR" noProof="0" dirty="0"/>
              <a:t>İkinci düzey</a:t>
            </a:r>
          </a:p>
          <a:p>
            <a:pPr lvl="2" rtl="0" eaLnBrk="1" latinLnBrk="0" hangingPunct="1"/>
            <a:r>
              <a:rPr lang="tr-TR" noProof="0" dirty="0"/>
              <a:t>Üçüncü düzey</a:t>
            </a:r>
          </a:p>
          <a:p>
            <a:pPr lvl="3" rtl="0" eaLnBrk="1" latinLnBrk="0" hangingPunct="1"/>
            <a:r>
              <a:rPr lang="tr-TR" noProof="0" dirty="0"/>
              <a:t>Dördüncü düzey</a:t>
            </a:r>
          </a:p>
          <a:p>
            <a:pPr lvl="4" rtl="0" eaLnBrk="1" latinLnBrk="0" hangingPunct="1"/>
            <a:r>
              <a:rPr lang="tr-TR" noProof="0" dirty="0"/>
              <a:t>Beşinci düzey</a:t>
            </a:r>
          </a:p>
        </p:txBody>
      </p:sp>
      <p:sp>
        <p:nvSpPr>
          <p:cNvPr id="18" name="Tarih Yer Tutucusu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rtlCol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rtl="0"/>
            <a:fld id="{297E33C6-8C34-4E29-B79D-9EE84B41688E}" type="datetime1">
              <a:rPr lang="tr-TR" noProof="0" smtClean="0"/>
              <a:t>5.05.2025</a:t>
            </a:fld>
            <a:endParaRPr lang="tr-TR" noProof="0" dirty="0"/>
          </a:p>
        </p:txBody>
      </p:sp>
      <p:sp>
        <p:nvSpPr>
          <p:cNvPr id="19" name="Alt Bilgi Yer Tutucusu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rtlCol="0" anchor="b"/>
          <a:lstStyle>
            <a:lvl1pPr eaLnBrk="1" latinLnBrk="0" hangingPunct="1">
              <a:defRPr kumimoji="0" sz="1100">
                <a:solidFill>
                  <a:schemeClr val="tx2"/>
                </a:solidFill>
                <a:effectLst/>
              </a:defRPr>
            </a:lvl1pPr>
            <a:extLst/>
          </a:lstStyle>
          <a:p>
            <a:pPr rtl="0"/>
            <a:r>
              <a:rPr lang="tr-TR" noProof="0" dirty="0"/>
              <a:t>Alt bilgi ekleme</a:t>
            </a:r>
          </a:p>
        </p:txBody>
      </p:sp>
      <p:sp>
        <p:nvSpPr>
          <p:cNvPr id="20" name="Slayt Numarası Yer Tutucusu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rtlCol="0" anchor="b"/>
          <a:lstStyle>
            <a:lvl1pPr algn="ctr" eaLnBrk="1" latinLnBrk="0" hangingPunct="1">
              <a:defRPr kumimoji="0" sz="1100">
                <a:solidFill>
                  <a:schemeClr val="tx2"/>
                </a:solidFill>
                <a:effectLst/>
              </a:defRPr>
            </a:lvl1pPr>
            <a:extLst/>
          </a:lstStyle>
          <a:p>
            <a:pPr rtl="0"/>
            <a:fld id="{401CF334-2D5C-4859-84A6-CA7E6E43FAEB}" type="slidenum">
              <a:rPr lang="tr-TR" noProof="0" smtClean="0"/>
              <a:pPr rtl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1260038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b="1" kern="1200">
          <a:solidFill>
            <a:schemeClr val="accent2">
              <a:lumMod val="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>
            <a:lumMod val="50000"/>
          </a:schemeClr>
        </a:buClr>
        <a:buSzPct val="80000"/>
        <a:buFont typeface="Wingdings 2"/>
        <a:buChar char=""/>
        <a:defRPr kumimoji="0" sz="32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>
            <a:lumMod val="50000"/>
          </a:schemeClr>
        </a:buClr>
        <a:buFont typeface="Verdana"/>
        <a:buChar char="◦"/>
        <a:defRPr kumimoji="0" sz="28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>
            <a:lumMod val="75000"/>
          </a:schemeClr>
        </a:buClr>
        <a:buFont typeface="Wingdings 2"/>
        <a:buChar char=""/>
        <a:defRPr kumimoji="0" sz="24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>
            <a:lumMod val="75000"/>
          </a:schemeClr>
        </a:buClr>
        <a:buFont typeface="Wingdings 2"/>
        <a:buChar char=""/>
        <a:defRPr kumimoji="0" sz="20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>
            <a:lumMod val="75000"/>
          </a:schemeClr>
        </a:buClr>
        <a:buFont typeface="Wingdings 2"/>
        <a:buChar char=""/>
        <a:defRPr kumimoji="0" sz="20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  <p:extLst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pos="7512" userDrawn="1">
          <p15:clr>
            <a:srgbClr val="F26B43"/>
          </p15:clr>
        </p15:guide>
        <p15:guide id="3" pos="1176" userDrawn="1">
          <p15:clr>
            <a:srgbClr val="F26B43"/>
          </p15:clr>
        </p15:guide>
        <p15:guide id="4" orient="horz" pos="3936" userDrawn="1">
          <p15:clr>
            <a:srgbClr val="F26B43"/>
          </p15:clr>
        </p15:guide>
        <p15:guide id="5" orient="horz" pos="888" userDrawn="1">
          <p15:clr>
            <a:srgbClr val="F26B43"/>
          </p15:clr>
        </p15:guide>
        <p15:guide id="6" orient="horz" pos="16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081405" y="2379855"/>
            <a:ext cx="9875520" cy="1472184"/>
          </a:xfrm>
        </p:spPr>
        <p:txBody>
          <a:bodyPr rtlCol="0"/>
          <a:lstStyle/>
          <a:p>
            <a:pPr rtl="0"/>
            <a:r>
              <a:rPr lang="tr-TR" dirty="0"/>
              <a:t>Cümlenin Ögeleri</a:t>
            </a:r>
          </a:p>
        </p:txBody>
      </p:sp>
    </p:spTree>
    <p:extLst>
      <p:ext uri="{BB962C8B-B14F-4D97-AF65-F5344CB8AC3E}">
        <p14:creationId xmlns:p14="http://schemas.microsoft.com/office/powerpoint/2010/main" val="263390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097133C-A3E2-DE5D-97AD-5F49D64163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Aşağıdaki cümlelerde geçen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özneleri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bulalım:</a:t>
            </a:r>
          </a:p>
          <a:p>
            <a:pPr marL="82296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Haşim’in bu şiiri aydınlık bir şiirdir.</a:t>
            </a:r>
          </a:p>
          <a:p>
            <a:pPr marL="82296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Kuşlar uçar.</a:t>
            </a:r>
          </a:p>
          <a:p>
            <a:pPr marL="82296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Onların kanatları var.</a:t>
            </a:r>
          </a:p>
          <a:p>
            <a:pPr marL="82296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55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74FAACC-5428-9479-0A5D-55CAF3847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Haşim’in bu şiiri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aydınlık bir şiirdir.</a:t>
            </a:r>
          </a:p>
          <a:p>
            <a:pPr marL="82296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Kuşlar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uçar.</a:t>
            </a:r>
          </a:p>
          <a:p>
            <a:pPr marL="82296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Onların kanatları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var.</a:t>
            </a:r>
          </a:p>
          <a:p>
            <a:pPr marL="82296" indent="0">
              <a:buNone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162201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A84E578-60B0-D857-65D7-8CFC3DB5EA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-Cümlede yalın öge olarak karşımıza çıkan özne, yükleme bağlanabilmek için herhangi bir eke ihtiyaç duymadığı için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 eki almaz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Bunun yanı sıra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çokluk, aitlik ve iyelik eki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alabilir.</a:t>
            </a:r>
          </a:p>
          <a:p>
            <a:pPr marL="82296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Mahmut Usta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kuyudan nasıl çıkmıştı?</a:t>
            </a:r>
          </a:p>
          <a:p>
            <a:pPr marL="82296" indent="0"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Düşmanlar,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hayat salçasının tuzu biberidir.</a:t>
            </a:r>
          </a:p>
          <a:p>
            <a:pPr marL="82296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Beyin yumuşadıkça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kalp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katılaşır.</a:t>
            </a:r>
          </a:p>
          <a:p>
            <a:pPr marL="82296" indent="0"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Çınar ağacının gölgesi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üzerlerine düşüyor.</a:t>
            </a:r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161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9576B30-1367-6A22-2A84-9D8F462819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lnSpc>
                <a:spcPct val="150000"/>
              </a:lnSpc>
              <a:spcAft>
                <a:spcPts val="600"/>
              </a:spcAft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lnSpc>
                <a:spcPct val="150000"/>
              </a:lnSpc>
              <a:spcAft>
                <a:spcPts val="600"/>
              </a:spcAft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-Özne bir sözcükten oluşabileceği gibi söz öbeğinden de oluşabilir.</a:t>
            </a:r>
          </a:p>
          <a:p>
            <a:pPr marL="82296" indent="0">
              <a:lnSpc>
                <a:spcPct val="150000"/>
              </a:lnSpc>
              <a:spcAft>
                <a:spcPts val="600"/>
              </a:spcAft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Bayrak,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vatanın sembolüdür.</a:t>
            </a:r>
          </a:p>
          <a:p>
            <a:pPr marL="82296" indent="0">
              <a:lnSpc>
                <a:spcPct val="150000"/>
              </a:lnSpc>
              <a:spcAft>
                <a:spcPts val="600"/>
              </a:spcAft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Bakır oklu minareler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güneşi en evvel görmek için havalarda yükselir.</a:t>
            </a:r>
          </a:p>
          <a:p>
            <a:pPr marL="82296" indent="0">
              <a:lnSpc>
                <a:spcPct val="150000"/>
              </a:lnSpc>
              <a:spcAft>
                <a:spcPts val="600"/>
              </a:spcAft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Evin gerçek kapısı,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batı yakasındadır.</a:t>
            </a:r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060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B26FBE7-C98D-8D6E-F4B1-426103F36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-Bazı cümlelerde öznenin ayrıca söylenmesi zorunluluğu yoktur. Bu durumda şahıs ekleri özneyi belirlemektedir. Buna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gizli özne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denilmektedir.</a:t>
            </a:r>
          </a:p>
          <a:p>
            <a:pPr marL="82296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Evet, sizi dinliyorum.</a:t>
            </a:r>
          </a:p>
          <a:p>
            <a:pPr marL="82296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çok sevdiği türküyü söylesin.</a:t>
            </a:r>
          </a:p>
          <a:p>
            <a:pPr marL="82296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Derya deniz malın üstüne oturmuşsunuz.</a:t>
            </a:r>
          </a:p>
        </p:txBody>
      </p:sp>
    </p:spTree>
    <p:extLst>
      <p:ext uri="{BB962C8B-B14F-4D97-AF65-F5344CB8AC3E}">
        <p14:creationId xmlns:p14="http://schemas.microsoft.com/office/powerpoint/2010/main" val="3095776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E5F79C5-CA71-567C-26D9-7C260AD98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lnSpc>
                <a:spcPct val="150000"/>
              </a:lnSpc>
              <a:spcAft>
                <a:spcPts val="600"/>
              </a:spcAft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lnSpc>
                <a:spcPct val="150000"/>
              </a:lnSpc>
              <a:spcAft>
                <a:spcPts val="600"/>
              </a:spcAft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-Bir cümlede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birden çok özne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bulunabilir.</a:t>
            </a:r>
          </a:p>
          <a:p>
            <a:pPr marL="82296" indent="0">
              <a:lnSpc>
                <a:spcPct val="150000"/>
              </a:lnSpc>
              <a:spcAft>
                <a:spcPts val="600"/>
              </a:spcAft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Çocuklu kadın, / pipolu genç, / bastonlu ihtiyar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arka kapıdan girdiler.</a:t>
            </a:r>
          </a:p>
          <a:p>
            <a:pPr marL="82296" indent="0">
              <a:lnSpc>
                <a:spcPct val="150000"/>
              </a:lnSpc>
              <a:spcAft>
                <a:spcPts val="600"/>
              </a:spcAft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Günler, / aylar, / yıllar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zaman olduğu gibi farkına varılmadan geçip gitti.</a:t>
            </a:r>
          </a:p>
          <a:p>
            <a:pPr marL="82296" indent="0"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Tenha korular, / sevinçli mazilere benzeyen gölge yollar, / dallarda geçmiş bir saadetin hatıraları gibi uçuşan kuşlar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bana ilahi bir teselli füsunuyla tesir eder. </a:t>
            </a:r>
          </a:p>
        </p:txBody>
      </p:sp>
    </p:spTree>
    <p:extLst>
      <p:ext uri="{BB962C8B-B14F-4D97-AF65-F5344CB8AC3E}">
        <p14:creationId xmlns:p14="http://schemas.microsoft.com/office/powerpoint/2010/main" val="1159322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5D4C145-6EF9-25C0-37E2-1FB70C2BFE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-Art arda gelen cümlelerde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ortak özne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olabilir.</a:t>
            </a:r>
          </a:p>
          <a:p>
            <a:pPr marL="82296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Atatürk,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bunların hepsini görüyor, okuyor ve içleniyordu.</a:t>
            </a:r>
          </a:p>
          <a:p>
            <a:pPr marL="82296" indent="0">
              <a:buNone/>
            </a:pPr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Konya,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insanı bir sıtma gibi yakalar, kendi âlemine taşır…</a:t>
            </a:r>
          </a:p>
          <a:p>
            <a:pPr marL="82296" indent="0">
              <a:buNone/>
            </a:pPr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aydınlık parçalar,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kül renkli, rutubetli ovalar ortasında bulutlu bir göğün yarıklarına benziyor; yavaş yavaş bulanıyor; sönüyor, örtülüyordu.</a:t>
            </a:r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912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48C459A-2A34-59AE-A53E-E15A06B042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-Yüklemi edilgenlik eki almış geçişli bir fiil olan cümlelerde özne görevini yüklenen nesneye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sözde özne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denir.</a:t>
            </a:r>
          </a:p>
          <a:p>
            <a:pPr marL="82296" indent="0" algn="just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Karanlık sokak ağızlarında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kadın yığınları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görülüyordu.</a:t>
            </a:r>
          </a:p>
          <a:p>
            <a:pPr marL="82296" indent="0" algn="just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Avrupa’da tahsil için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yüz elli kadar genç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gönderilir.</a:t>
            </a:r>
          </a:p>
          <a:p>
            <a:pPr marL="82296" indent="0" algn="just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Sert ve kalın sesi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dışarıdan duyuluyordu.</a:t>
            </a:r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431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A6636E4-8AE4-D8A5-4328-9CA565962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4144" y="1181100"/>
            <a:ext cx="9997440" cy="5067300"/>
          </a:xfrm>
        </p:spPr>
        <p:txBody>
          <a:bodyPr>
            <a:normAutofit/>
          </a:bodyPr>
          <a:lstStyle/>
          <a:p>
            <a:pPr marL="82296" indent="0" algn="ctr">
              <a:lnSpc>
                <a:spcPct val="150000"/>
              </a:lnSpc>
              <a:spcAft>
                <a:spcPts val="600"/>
              </a:spcAft>
              <a:buNone/>
            </a:pPr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ctr">
              <a:lnSpc>
                <a:spcPct val="150000"/>
              </a:lnSpc>
              <a:spcAft>
                <a:spcPts val="600"/>
              </a:spcAft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Nesne</a:t>
            </a:r>
          </a:p>
          <a:p>
            <a:pPr marL="82296" indent="0"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Yüklemin bildirdiği ve öznenin yerine getirdiği işten etkilenen kişiyi, nesneyi, varlığı gösteren cümle ögesine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nesne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denir. </a:t>
            </a:r>
          </a:p>
          <a:p>
            <a:pPr marL="82296" indent="0"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Nesne, -I/-U yükleme hâli eki alarak ya da eksiz yükleme hâlindeki yerini alır. Yükleme hâli eki alan nesne,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belirtili nesne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adlandırılır.</a:t>
            </a:r>
          </a:p>
          <a:p>
            <a:pPr marL="82296" indent="0"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Cümlenin herhangi bir yerinde bulunabilir. Yükleme sorulan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neyi, kimi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sorularının karşılığıdır.</a:t>
            </a:r>
          </a:p>
        </p:txBody>
      </p:sp>
    </p:spTree>
    <p:extLst>
      <p:ext uri="{BB962C8B-B14F-4D97-AF65-F5344CB8AC3E}">
        <p14:creationId xmlns:p14="http://schemas.microsoft.com/office/powerpoint/2010/main" val="3998058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CA639A7-210B-5BF0-1C31-4395510C5B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Aşağıdaki cümlelerdeki nesneyi bulalım:</a:t>
            </a:r>
          </a:p>
          <a:p>
            <a:pPr marL="82296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Koyun güden, kurdu görür.</a:t>
            </a:r>
          </a:p>
          <a:p>
            <a:pPr marL="82296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Doktor, ziyaretçinin adını sormağı düşündü.</a:t>
            </a:r>
          </a:p>
          <a:p>
            <a:pPr marL="82296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Koyunlarını korumak isteyen çiftçi ağılın kokusunu kurda duyurmaz.</a:t>
            </a:r>
          </a:p>
          <a:p>
            <a:pPr marL="82296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1522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CA67871-2A72-9BDD-F5BA-539ADCA2F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82296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Cümlenin meydana gelebilmesi için özne ve yüklem yeterlidir. Diğer ögelerin cümlede bulunup bulunmaması ihtiyaca göre belirlenir.</a:t>
            </a:r>
          </a:p>
          <a:p>
            <a:pPr marL="82296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82296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Cümlenin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yüklem, özne, nesne, dolaylı tümleç (yer tamlayıcısı), zarf tümleci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olmak üzere beş ögesi vardır.</a:t>
            </a:r>
          </a:p>
        </p:txBody>
      </p:sp>
    </p:spTree>
    <p:extLst>
      <p:ext uri="{BB962C8B-B14F-4D97-AF65-F5344CB8AC3E}">
        <p14:creationId xmlns:p14="http://schemas.microsoft.com/office/powerpoint/2010/main" val="2245620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B896633-8DF7-A424-66A1-1355B09471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just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Koyun güden,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kurdu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görür.</a:t>
            </a:r>
          </a:p>
          <a:p>
            <a:pPr marL="82296" indent="0" algn="just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Doktor,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ziyaretçinin adını sormağı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düşündü.</a:t>
            </a:r>
          </a:p>
          <a:p>
            <a:pPr marL="82296" indent="0" algn="just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Koyunlarını korumak isteyen çiftçi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ağılın kokusunu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kurda duyurmaz.</a:t>
            </a:r>
          </a:p>
          <a:p>
            <a:pPr marL="82296" indent="0" algn="just">
              <a:buNone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83497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40A04AC-3409-9C98-286B-91DEF0C93A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-Belirtisiz nesne, eksiz ve yükleme halindedir. Genellikle yüklemin yanında yer alır. </a:t>
            </a:r>
          </a:p>
          <a:p>
            <a:pPr marL="82296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-Belirtisiz nesne tespit edilirken -bu kural her zaman geçerli olmasa da- yüklem edilgen yapıldıktan sonra -an sıfat-fiil eki getirilmelidir. Örneğin, aşağıdaki ilk iki cümlede 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satılan ne? Gönderilen kim? g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ibi sorulara belirtisi nesne cevap verir.</a:t>
            </a:r>
          </a:p>
          <a:p>
            <a:pPr marL="82296" indent="0" algn="just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Sebzeci oğlu,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sebze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satar.</a:t>
            </a:r>
          </a:p>
          <a:p>
            <a:pPr marL="82296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Asaf Bey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adam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gönderdi.</a:t>
            </a:r>
          </a:p>
        </p:txBody>
      </p:sp>
    </p:spTree>
    <p:extLst>
      <p:ext uri="{BB962C8B-B14F-4D97-AF65-F5344CB8AC3E}">
        <p14:creationId xmlns:p14="http://schemas.microsoft.com/office/powerpoint/2010/main" val="3205267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D7B13EE-7C35-EBB9-B982-1C6D61E70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-Bazı belirtisiz nesneler anlamca belirli bir varlığı işaret ederler.</a:t>
            </a:r>
          </a:p>
          <a:p>
            <a:pPr marL="82296" indent="0"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Sezen Aksu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dinliyorum.</a:t>
            </a:r>
          </a:p>
          <a:p>
            <a:pPr marL="82296" indent="0"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Ömer Seyfettin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okuyordu.</a:t>
            </a:r>
          </a:p>
          <a:p>
            <a:pPr marL="82296" indent="0">
              <a:buNone/>
            </a:pPr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-Bir sözcük, bir söz öbeği ya da bir cümle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nesne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olabilir.</a:t>
            </a:r>
          </a:p>
          <a:p>
            <a:pPr marL="82296" indent="0"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Mektebin kalan yerlerini gezmeyi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başka sefere bıraktılar. (nesne-isim-fiil grubu)</a:t>
            </a:r>
          </a:p>
          <a:p>
            <a:pPr marL="82296" indent="0"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Kırkından sonra azan teneşirde dinlenir,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derler. (nesne-cümle)</a:t>
            </a:r>
          </a:p>
          <a:p>
            <a:pPr marL="82296" indent="0">
              <a:buNone/>
            </a:pPr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-Bir cümlede birden çok nesne bulunabilir.</a:t>
            </a:r>
          </a:p>
          <a:p>
            <a:pPr marL="82296" indent="0"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Seni de / Filiz’i de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çok merak ettim.</a:t>
            </a:r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119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C35B53F-E280-4824-F30F-4AA1F3BFDA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ctr">
              <a:buNone/>
            </a:pPr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ctr"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Dolaylı Tümleç (Yer Tamlayıcısı)</a:t>
            </a:r>
          </a:p>
          <a:p>
            <a:pPr marL="82296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Yönelme, bulunma veya ayrılma hâli eki almak suretiyle eylemin oluş yerini, yöneldiği yeri, yönünü ya da çıkış yerini gösteren cümle ögesine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dolaylı tümleç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denir.</a:t>
            </a:r>
          </a:p>
          <a:p>
            <a:pPr marL="82296" indent="0" algn="just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Dolaylı tümleci bulmak için yükleme 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kime, kimde, kimden, nerede, nereye, neye, neyde, neden,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soruları yöneltilir.</a:t>
            </a:r>
          </a:p>
          <a:p>
            <a:pPr marL="82296" indent="0" algn="just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Dolaylı tümleç, cümlenin zorunlu ögelerinden biri değildir. Belirtilmek ya da kimi zaman vurgulanmak istendiğinde cümledeki yerini alır. </a:t>
            </a:r>
          </a:p>
        </p:txBody>
      </p:sp>
    </p:spTree>
    <p:extLst>
      <p:ext uri="{BB962C8B-B14F-4D97-AF65-F5344CB8AC3E}">
        <p14:creationId xmlns:p14="http://schemas.microsoft.com/office/powerpoint/2010/main" val="1684072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918E8A3-D1DC-150F-A138-5885C2E4F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Aşağıdaki cümlelerdeki dolaylı tümleçleri bulalım:</a:t>
            </a:r>
          </a:p>
          <a:p>
            <a:pPr marL="82296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aralık içeride bir çığlık koptu.</a:t>
            </a:r>
          </a:p>
          <a:p>
            <a:pPr marL="82296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gizli köşelere, en temiz meclislere bu sayede sokulur. </a:t>
            </a:r>
          </a:p>
          <a:p>
            <a:pPr marL="82296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Ben, insanlara yaşamak için ümit, kuvvet ve neşe veren yazılardan hoşlanırım. </a:t>
            </a:r>
          </a:p>
        </p:txBody>
      </p:sp>
    </p:spTree>
    <p:extLst>
      <p:ext uri="{BB962C8B-B14F-4D97-AF65-F5344CB8AC3E}">
        <p14:creationId xmlns:p14="http://schemas.microsoft.com/office/powerpoint/2010/main" val="11043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3C77445-9820-9F4F-27AE-493C59EE6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aralık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içeride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çığlık koptu.</a:t>
            </a:r>
          </a:p>
          <a:p>
            <a:pPr marL="82296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gizli köşelere, en temiz meclislere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sayede sokulur. </a:t>
            </a:r>
          </a:p>
          <a:p>
            <a:pPr marL="82296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Ben,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insanlara yaşamak için ümit, kuvvet ve neşe veren yazılardan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hoşlanırım. </a:t>
            </a:r>
          </a:p>
          <a:p>
            <a:pPr marL="82296" indent="0">
              <a:buNone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640748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1412B32-109E-8EB7-946F-7C05A5CA8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2244" y="1457325"/>
            <a:ext cx="999744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-Yönelme, bulunma ya da ayrılma hâli eki alan her öge dolaylı tümleç olmaz. Zarf tümleci de olabilir. Bunlar zarf tümleci olduklarında çoğunlukla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tarz/biçim, zaman, sebep veya amaç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bildirir.</a:t>
            </a:r>
          </a:p>
          <a:p>
            <a:pPr marL="82296" indent="0" algn="just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Geçenlerde erkenden evden çıktım.</a:t>
            </a:r>
          </a:p>
          <a:p>
            <a:pPr marL="82296" indent="0" algn="just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Ecelin acılığını sevdiklerimizin ölümünde tadarız.</a:t>
            </a:r>
          </a:p>
          <a:p>
            <a:pPr marL="82296" indent="0" algn="just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Koca koca süvari ve topçu atları açlıktan, yorgunluktan ve soğuktan yollara düşmüş.</a:t>
            </a:r>
          </a:p>
        </p:txBody>
      </p:sp>
    </p:spTree>
    <p:extLst>
      <p:ext uri="{BB962C8B-B14F-4D97-AF65-F5344CB8AC3E}">
        <p14:creationId xmlns:p14="http://schemas.microsoft.com/office/powerpoint/2010/main" val="862142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71B3288-B681-CF3A-9671-FF165DC11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just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Buradaki koyu renkli ögeler,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dolaylı tümleç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değil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zarftır.</a:t>
            </a:r>
          </a:p>
          <a:p>
            <a:pPr marL="82296" indent="0" algn="just">
              <a:buNone/>
            </a:pPr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Geçenlerde / erkenden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evden çıktım.</a:t>
            </a:r>
          </a:p>
          <a:p>
            <a:pPr marL="82296" indent="0" algn="just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Ecelin acılığını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sevdiklerimizin ölümünde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tadarız.</a:t>
            </a:r>
          </a:p>
          <a:p>
            <a:pPr marL="82296" indent="0" algn="just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Koca koca süvari ve topçu atları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açlıktan, yorgunluktan ve soğuktan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yollara düşmüş.</a:t>
            </a:r>
          </a:p>
          <a:p>
            <a:pPr marL="82296" indent="0">
              <a:buNone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569610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1DC1DFF-BDE3-2A07-2E40-73F664022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-Dolaylı tümleçler tek sözcükten oluşabileceği gibi söz öbeğinden de oluşabilir.</a:t>
            </a:r>
          </a:p>
          <a:p>
            <a:pPr marL="82296" indent="0" algn="just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Yedi sekiz yavru evin içini doldurduğu zaman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sokağa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bırakılıyorlardı.</a:t>
            </a:r>
          </a:p>
          <a:p>
            <a:pPr marL="82296" indent="0" algn="just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Sarıl yavrum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amcanın ellerine.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(dolaylı tümleç-isim tamlaması)</a:t>
            </a:r>
          </a:p>
          <a:p>
            <a:pPr marL="82296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Denetim,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elçiliklere ve konsolosluklara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bırakılmıştır. (dolaylı tümleç-bağlama grubu)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054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6823607-8870-5417-4E7F-98112594C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ctr">
              <a:lnSpc>
                <a:spcPct val="150000"/>
              </a:lnSpc>
              <a:spcAft>
                <a:spcPts val="600"/>
              </a:spcAft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Zarf Tümleci</a:t>
            </a:r>
          </a:p>
          <a:p>
            <a:pPr marL="82296" indent="0"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Yüklemin anlamını zaman, tarz, durum, sebep, biçim, yer/yön, araç, miktar, ölçü ve şart bakımından tamamlayan, sınırlayan veya sağlamlaştıran cümle ögesine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zarf tümleci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denir.</a:t>
            </a:r>
          </a:p>
          <a:p>
            <a:pPr marL="82296" indent="0"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Zarf tümleci, yükleme sorulan 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 zaman, nasıl, niçin, hangi sebeple, hangi amaçla, ne şekilde, hangi şekilde, ne diye, hangi yöne, neyle, kiminle, kim/ne tarafından, ne kadar, hangi şartlarda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gibi soruların cevabı olur.</a:t>
            </a:r>
          </a:p>
        </p:txBody>
      </p:sp>
    </p:spTree>
    <p:extLst>
      <p:ext uri="{BB962C8B-B14F-4D97-AF65-F5344CB8AC3E}">
        <p14:creationId xmlns:p14="http://schemas.microsoft.com/office/powerpoint/2010/main" val="1880138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E19F7CC-E3A1-E848-5635-E64B7C7AA5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Yüklem</a:t>
            </a:r>
          </a:p>
          <a:p>
            <a:pPr marL="82296" indent="0" algn="just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-Bir eylem, bir iş, bir oluş bildiren ve cümleyi kuran ögeye </a:t>
            </a:r>
            <a:r>
              <a:rPr lang="tr-TR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yüklem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denir. </a:t>
            </a:r>
          </a:p>
          <a:p>
            <a:pPr marL="82296" indent="0"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-Yüklem, cümlenin en temel ögesi konumundadır. Bu sebeple, cümle incelemelerinde ilk olarak yüklemi bulmak gerekir. </a:t>
            </a:r>
          </a:p>
          <a:p>
            <a:pPr marL="82296" indent="0"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-Yüklem, yargı bildiren bir isim ya da fiil olarak cümlede yer alır.</a:t>
            </a:r>
          </a:p>
          <a:p>
            <a:pPr marL="82296" indent="0"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-Fiil cümlelerinde </a:t>
            </a:r>
            <a:r>
              <a:rPr lang="tr-TR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haber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dilek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kiplerinden biriyle çekimlenir. İsim cümlelerinde ise yüklem </a:t>
            </a:r>
            <a:r>
              <a:rPr lang="tr-TR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ek-fiille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çekimlenmiş isim ya da isim unsurudur.</a:t>
            </a:r>
            <a:endParaRPr lang="tr-TR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118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E340C0-D214-A41C-BF74-2962D0D94C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9DE57A4-471D-A05D-C50E-8A783827D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Aşağıdaki cümlelerde görülen zarf tümleçlerini bulalım:</a:t>
            </a:r>
          </a:p>
          <a:p>
            <a:pPr marL="82296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Müdür, yavaş yavaş bana alışmıştı.</a:t>
            </a:r>
          </a:p>
          <a:p>
            <a:pPr marL="82296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İhtiyar kadın, bu hikayeyi ağır ağır, uzun uzun anlattı.</a:t>
            </a:r>
          </a:p>
          <a:p>
            <a:pPr marL="82296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Yanımızdaki sarı saçlı genç kadın, tatlı ve yavaş bir sesle düşüncesini söyledi.</a:t>
            </a:r>
          </a:p>
        </p:txBody>
      </p:sp>
    </p:spTree>
    <p:extLst>
      <p:ext uri="{BB962C8B-B14F-4D97-AF65-F5344CB8AC3E}">
        <p14:creationId xmlns:p14="http://schemas.microsoft.com/office/powerpoint/2010/main" val="3045468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5D08AA-D2B4-374E-267B-BBE16B9151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0B117DC-BB48-9770-ACC3-E0E461343A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Müdür,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yavaş yavaş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bana alışmıştı.</a:t>
            </a:r>
          </a:p>
          <a:p>
            <a:pPr marL="82296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İhtiyar kadın, bu hikayeyi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ağır ağır, uzun uzun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anlattı.</a:t>
            </a:r>
          </a:p>
          <a:p>
            <a:pPr marL="82296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Yanımızdaki sarı saçlı genç kadın,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tatlı ve yavaş bir sesle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düşüncesini söyledi.</a:t>
            </a:r>
          </a:p>
          <a:p>
            <a:pPr marL="82296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411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A51EE5-EED9-56A9-968D-221AB4E659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C58D459-D71C-775C-7C82-892CEAED0E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-Zarf-fiil eki almış fiiller veya zarf-fiil grupları cümlede zarf tümleci olabilir.</a:t>
            </a:r>
          </a:p>
          <a:p>
            <a:pPr marL="82296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Titreyerek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gazeteyi aldım.</a:t>
            </a:r>
          </a:p>
          <a:p>
            <a:pPr marL="82296" indent="0"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Kitaplarımın sayısı arttıkça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yazma tutkunluğum daha da kabarıyor.</a:t>
            </a:r>
          </a:p>
          <a:p>
            <a:pPr marL="82296" indent="0"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Yeni bir sözcüğü kullanırken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çok çok dikkat ediniz.</a:t>
            </a:r>
          </a:p>
          <a:p>
            <a:pPr marL="82296" indent="0">
              <a:buNone/>
            </a:pPr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-Bir cümlede birden fazla zarf tümleci yer alabilir.</a:t>
            </a:r>
          </a:p>
          <a:p>
            <a:pPr marL="82296" indent="0"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Mahzun gözleriyle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bana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uzun zaman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baktı.</a:t>
            </a:r>
          </a:p>
          <a:p>
            <a:pPr marL="82296" indent="0"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Gece gündüz / hep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bunları düşünürdü.</a:t>
            </a:r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1011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BFC22A-BA3F-0E2B-9944-B91CE568BE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DEDC436-FF1A-3A5F-EB7F-50323CBEA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lnSpc>
                <a:spcPct val="150000"/>
              </a:lnSpc>
              <a:spcAft>
                <a:spcPts val="600"/>
              </a:spcAft>
              <a:buNone/>
            </a:pPr>
            <a:endParaRPr lang="tr-TR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lnSpc>
                <a:spcPct val="150000"/>
              </a:lnSpc>
              <a:spcAft>
                <a:spcPts val="600"/>
              </a:spcAft>
              <a:buNone/>
            </a:pPr>
            <a:r>
              <a:rPr lang="tr-TR" sz="200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Zarf tümleçleri bir kelimeden oluşabileceği gibi kelime grubundan da oluşabilir.</a:t>
            </a:r>
          </a:p>
          <a:p>
            <a:pPr marL="82296" indent="0">
              <a:lnSpc>
                <a:spcPct val="150000"/>
              </a:lnSpc>
              <a:spcAft>
                <a:spcPts val="600"/>
              </a:spcAft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Zamanını takip etmeyen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 geç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yolunu şaşırır. (zarf tümleci-ikileme)</a:t>
            </a:r>
          </a:p>
          <a:p>
            <a:pPr marL="82296" indent="0">
              <a:lnSpc>
                <a:spcPct val="150000"/>
              </a:lnSpc>
              <a:spcAft>
                <a:spcPts val="600"/>
              </a:spcAft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Bahar gelmeyince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bülbül ötmez. (zarf tümleci-zarf fiil grubu)</a:t>
            </a:r>
          </a:p>
          <a:p>
            <a:pPr marL="82296" indent="0">
              <a:lnSpc>
                <a:spcPct val="150000"/>
              </a:lnSpc>
              <a:spcAft>
                <a:spcPts val="600"/>
              </a:spcAft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Nihat’la Ömer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ağır ağır / Babıali Caddesi’ne doğru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yürüdüler. (zarf tümleci-ikileme, edat grubu)</a:t>
            </a:r>
          </a:p>
        </p:txBody>
      </p:sp>
    </p:spTree>
    <p:extLst>
      <p:ext uri="{BB962C8B-B14F-4D97-AF65-F5344CB8AC3E}">
        <p14:creationId xmlns:p14="http://schemas.microsoft.com/office/powerpoint/2010/main" val="2200490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E06112-0CC0-8147-6BE3-BCD2C156B8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186F56C-15A6-F4FC-F023-3245C4E7A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ctr">
              <a:lnSpc>
                <a:spcPct val="150000"/>
              </a:lnSpc>
              <a:spcAft>
                <a:spcPts val="600"/>
              </a:spcAft>
              <a:buNone/>
            </a:pPr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ctr">
              <a:lnSpc>
                <a:spcPct val="150000"/>
              </a:lnSpc>
              <a:spcAft>
                <a:spcPts val="600"/>
              </a:spcAft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Cümle Dışı Öge</a:t>
            </a:r>
          </a:p>
          <a:p>
            <a:pPr marL="82296" indent="0"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Çeşitli anlam ilişkileriyle cümlenin bünyesine dâhil olmakla birlikte cümlenin kuruluşuna katılmayan, yükleme doğrudan doğruya bağlanamayan ve yükleme sorulan hiçbir soruya cevap vermeyen cümle ögesine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cümle dışı öge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denir.</a:t>
            </a:r>
          </a:p>
          <a:p>
            <a:pPr marL="82296" indent="0"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Ünlemler, ünlem grupları, hitaplar, bağlaçlar ve ara cümleler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cümle dışı öge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ele alınır.</a:t>
            </a:r>
          </a:p>
          <a:p>
            <a:pPr marL="82296" indent="0"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Cümle dışı ögenin yeri cümlenin herhangi bir noktası olabilir.</a:t>
            </a:r>
          </a:p>
        </p:txBody>
      </p:sp>
    </p:spTree>
    <p:extLst>
      <p:ext uri="{BB962C8B-B14F-4D97-AF65-F5344CB8AC3E}">
        <p14:creationId xmlns:p14="http://schemas.microsoft.com/office/powerpoint/2010/main" val="2290627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FEFF01-C5DD-FC76-9BBA-90E8158D56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0CE490-D5C5-6C8D-9AD0-F28C9C0BA7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lnSpc>
                <a:spcPct val="150000"/>
              </a:lnSpc>
              <a:spcAft>
                <a:spcPts val="600"/>
              </a:spcAft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lnSpc>
                <a:spcPct val="150000"/>
              </a:lnSpc>
              <a:spcAft>
                <a:spcPts val="600"/>
              </a:spcAft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Sana dün bir tepeden baktım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aziz İstanbul!</a:t>
            </a:r>
          </a:p>
          <a:p>
            <a:pPr marL="82296" indent="0">
              <a:lnSpc>
                <a:spcPct val="150000"/>
              </a:lnSpc>
              <a:spcAft>
                <a:spcPts val="600"/>
              </a:spcAft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Lakin,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Gazi, benim derdimi unutmamıştı.</a:t>
            </a:r>
          </a:p>
          <a:p>
            <a:pPr marL="82296" indent="0">
              <a:lnSpc>
                <a:spcPct val="150000"/>
              </a:lnSpc>
              <a:spcAft>
                <a:spcPts val="600"/>
              </a:spcAft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bütün borçlarımı ödeyeceğim.</a:t>
            </a:r>
          </a:p>
          <a:p>
            <a:pPr marL="82296" indent="0">
              <a:lnSpc>
                <a:spcPct val="150000"/>
              </a:lnSpc>
              <a:spcAft>
                <a:spcPts val="600"/>
              </a:spcAft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Bereket versin,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Hikmet Efendi henüz evde selamlıktadır.</a:t>
            </a:r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190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C1BC3A-F42C-98A1-D33C-70EBFE9E48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733C8A1-3D97-10A2-9CF4-175D77FC2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 ‘’Sönmez bu şafaklarda yüzen al sancak’’ cümlesinin ögeleri hangisinde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doğru sıralanmıştır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82296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A- Özne/Nesne/Yüklem</a:t>
            </a:r>
          </a:p>
          <a:p>
            <a:pPr marL="82296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B- Yüklem/Dolaylı Tümleç/Nesne</a:t>
            </a:r>
          </a:p>
          <a:p>
            <a:pPr marL="82296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C- Zarf Tümleci/Yüklem/Dolaylı Tümleç/Nesne</a:t>
            </a:r>
          </a:p>
          <a:p>
            <a:pPr marL="82296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D- Yüklem/Özne</a:t>
            </a:r>
          </a:p>
          <a:p>
            <a:pPr marL="82296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 Yüklem/Nesne/Özne</a:t>
            </a:r>
          </a:p>
        </p:txBody>
      </p:sp>
    </p:spTree>
    <p:extLst>
      <p:ext uri="{BB962C8B-B14F-4D97-AF65-F5344CB8AC3E}">
        <p14:creationId xmlns:p14="http://schemas.microsoft.com/office/powerpoint/2010/main" val="2638977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659FD1-6B11-F0A1-B176-B2955A8931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B55652-C156-3319-36CA-655764038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lnSpc>
                <a:spcPct val="150000"/>
              </a:lnSpc>
              <a:buNone/>
            </a:pPr>
            <a:r>
              <a:rPr lang="tr-TR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Türkiye'nin ulu dağlarını, ıssız koylarını, göç dışında kimsenin ayak basmadığı sarp geçitlerini anlatan renkler; en az kendileri kadar etkileyici motif ve desenlerde yer yer boy gösteriyor. </a:t>
            </a:r>
            <a:b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</a:t>
            </a:r>
            <a:r>
              <a:rPr lang="tr-TR" sz="20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Bu cümlede aşağıdaki ögelerden hangisi bulunmamaktadır? (2017)</a:t>
            </a:r>
            <a:b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A)Özne   B)Dolaylı tümleç   C)Belirtili nesne   D)Zarf tümleci   E)Yüklem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947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C0D5DC-8D97-CF37-0312-0E2EEC8EC6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79BBAD4-DA6C-07FF-0DA4-E68E60ACE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tr-TR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Sırf kendi için okuyan, gezen, eğlenen bir aydın kendini yaşarken öldürmüyor mu?</a:t>
            </a:r>
            <a:b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0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3- Bu cümledeki ögelerin doğru sıralanışı aşağıdakilerden hangisinde verilmiştir?</a:t>
            </a:r>
            <a:r>
              <a:rPr lang="tr-TR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(2018)</a:t>
            </a:r>
            <a:b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A) Belirtisiz nesne - özne - zarf tümleci - yüklem </a:t>
            </a:r>
            <a:b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B) Zarf tümleci - belirtili nesne - yüklem </a:t>
            </a:r>
            <a:b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C) Özne - belirtili nesne - zarf tümleci - yüklem </a:t>
            </a:r>
            <a:b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D) Özne - zarf tümleci - yüklem </a:t>
            </a:r>
            <a:b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E) Belirtisiz nesne - zarf tümleci - yüklem 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190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2EAE7F-C293-F9B9-8371-D78BBD82C0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5A37325-A131-391D-B264-FE34AC90EC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 ‘’Gece yarısını bir saat geçe davetli olduğum evden çıktım.’’ cümlesinin ögeleri hangisinde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doğru sıralanmıştır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82296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A- Nesne/Dolaylı Tümleç/Yüklem</a:t>
            </a:r>
          </a:p>
          <a:p>
            <a:pPr marL="82296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B- Özne/Zarf Tümleci/Yüklem</a:t>
            </a:r>
          </a:p>
          <a:p>
            <a:pPr marL="82296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C- Nesne/Dolaylı Tümleç/Yüklem</a:t>
            </a:r>
          </a:p>
          <a:p>
            <a:pPr marL="82296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D- Zarf Tümleci/Nesne/Yüklem</a:t>
            </a:r>
          </a:p>
          <a:p>
            <a:pPr marL="82296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 Zarf Tümleci/Dolaylı Tümleç/Yüklem</a:t>
            </a:r>
          </a:p>
          <a:p>
            <a:pPr marL="82296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0304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1ACF24-E96C-9379-8BD4-B084498010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Aşağıdaki cümlelerdeki yüklemleri bulalım:</a:t>
            </a:r>
          </a:p>
          <a:p>
            <a:pPr marL="82296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Üç gün bu böyle devam etti.</a:t>
            </a:r>
          </a:p>
          <a:p>
            <a:pPr marL="82296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Sonra sağlam gözüyle köye doğru baktı. </a:t>
            </a:r>
          </a:p>
          <a:p>
            <a:pPr marL="82296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Bahtiyarım.</a:t>
            </a:r>
          </a:p>
          <a:p>
            <a:pPr marL="82296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Pascal, çok büyük bir adam.</a:t>
            </a:r>
          </a:p>
        </p:txBody>
      </p:sp>
    </p:spTree>
    <p:extLst>
      <p:ext uri="{BB962C8B-B14F-4D97-AF65-F5344CB8AC3E}">
        <p14:creationId xmlns:p14="http://schemas.microsoft.com/office/powerpoint/2010/main" val="151693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690C83-DF63-02FB-CD18-2B11C8C83C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4F30E81-6DFC-6F6E-14D6-E9A2706991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5- ‘’Efendiler, Yunus Nadi Bey, verdiğim malumat ve izahattan hakiki vaziyeti anladı.’’ cümlesinin ögeleri hangisinde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doğru sıralanmıştır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82296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A- Özne/Nesne/Dolaylı Tümleç/Nesne/Yüklem</a:t>
            </a:r>
          </a:p>
          <a:p>
            <a:pPr marL="82296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B- Cümle dışı öge/Nesne/Zarf Tümleci/Dolaylı Tümleç/Yüklem</a:t>
            </a:r>
          </a:p>
          <a:p>
            <a:pPr marL="82296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C- Cümle dışı öge/Özne/Nesne/Zarf Tümleci/Yüklem</a:t>
            </a:r>
          </a:p>
          <a:p>
            <a:pPr marL="82296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D- Cümle dışı öge/Özne/Zarf Tümleci/Nesne/Yüklem</a:t>
            </a:r>
          </a:p>
          <a:p>
            <a:pPr marL="82296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 Cümle dışı öge/Nesne/Dolaylı Tümleç/Yüklem</a:t>
            </a:r>
          </a:p>
        </p:txBody>
      </p:sp>
    </p:spTree>
    <p:extLst>
      <p:ext uri="{BB962C8B-B14F-4D97-AF65-F5344CB8AC3E}">
        <p14:creationId xmlns:p14="http://schemas.microsoft.com/office/powerpoint/2010/main" val="3029038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E21990-6A27-0979-76AC-67C0098272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65CB5B3-2A25-5F92-B2DD-D8BE852FF5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Cevaplar</a:t>
            </a:r>
          </a:p>
          <a:p>
            <a:pPr marL="82296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1-D</a:t>
            </a:r>
          </a:p>
          <a:p>
            <a:pPr marL="82296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2-C</a:t>
            </a:r>
          </a:p>
          <a:p>
            <a:pPr marL="82296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3-C</a:t>
            </a:r>
          </a:p>
          <a:p>
            <a:pPr marL="82296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4-E</a:t>
            </a:r>
          </a:p>
          <a:p>
            <a:pPr marL="82296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5-D</a:t>
            </a:r>
          </a:p>
        </p:txBody>
      </p:sp>
    </p:spTree>
    <p:extLst>
      <p:ext uri="{BB962C8B-B14F-4D97-AF65-F5344CB8AC3E}">
        <p14:creationId xmlns:p14="http://schemas.microsoft.com/office/powerpoint/2010/main" val="2083307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DAD8E71-9527-2CC8-336C-E8565967DE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Üç gün bu böyle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devam etti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2296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Sonra sağlam gözüyle köye doğru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baktı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82296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Bahtiyarım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2296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Pascal,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çok büyük bir adam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2296" indent="0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6786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4B1537C-3424-050C-6673-014E990B81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-Yüklem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sözcükten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oluşabileceği gibi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sözcük öbeğinden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oluşabilir:</a:t>
            </a:r>
          </a:p>
          <a:p>
            <a:pPr marL="82296" indent="0" algn="just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İnat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iradenin eşekliğidir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(yüklem-belirtili isim tamlaması)</a:t>
            </a:r>
          </a:p>
          <a:p>
            <a:pPr marL="82296" indent="0" algn="just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Bu,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sanatın özüne karşı işlenmiş bir suçtur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(yüklem-sıfat tamlaması)</a:t>
            </a:r>
          </a:p>
          <a:p>
            <a:pPr marL="82296" indent="0" algn="just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 zaten deniz havasını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bilirim. </a:t>
            </a:r>
          </a:p>
          <a:p>
            <a:pPr marL="82296" indent="0" algn="just">
              <a:buNone/>
            </a:pPr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Mimariyi muhafaza ederek de her şey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yenileşebilir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(yüklem-birleşik fiil)</a:t>
            </a:r>
          </a:p>
        </p:txBody>
      </p:sp>
    </p:spTree>
    <p:extLst>
      <p:ext uri="{BB962C8B-B14F-4D97-AF65-F5344CB8AC3E}">
        <p14:creationId xmlns:p14="http://schemas.microsoft.com/office/powerpoint/2010/main" val="777705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36E87BD-EDC1-22DA-556D-6B0F6B4D59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-Yüklem genellikle sonda bulunur. Bazen vurgu veya anlamı pekiştirme nedeniyle yüklemin yeri (çoğunlukla konuşma dilinde, şiir dilinde ya da kalıp ifadelerde) değiştirilebilir. </a:t>
            </a:r>
          </a:p>
          <a:p>
            <a:pPr marL="82296" indent="0" algn="just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Cümle erler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niyaz etti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özüne.</a:t>
            </a:r>
          </a:p>
          <a:p>
            <a:pPr marL="82296" indent="0" algn="just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Eğilip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baktık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tahtalar arasından.</a:t>
            </a:r>
          </a:p>
          <a:p>
            <a:pPr marL="82296" indent="0" algn="just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Sakla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samanı,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gelir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zamanı.</a:t>
            </a:r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321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4DB755B-9B3D-F740-24CC-3EF93C07C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-Art arda gelen cümlelerde yüklem özel bir durum gösterebilir ve ortaklık gösterebilir.</a:t>
            </a:r>
          </a:p>
          <a:p>
            <a:pPr marL="82296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Göz gördüğüne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(inanır)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kalp hissettiğine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inanır.</a:t>
            </a:r>
          </a:p>
          <a:p>
            <a:pPr marL="82296" indent="0">
              <a:buNone/>
            </a:pPr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Korkağın annesi senede bir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(ağlar),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cesurun annesi her gün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ağlar.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856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6452F87-02BB-AC67-1FFE-4E8CA32429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ctr">
              <a:buNone/>
            </a:pPr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ctr">
              <a:lnSpc>
                <a:spcPct val="150000"/>
              </a:lnSpc>
              <a:spcAft>
                <a:spcPts val="600"/>
              </a:spcAft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Özne</a:t>
            </a:r>
            <a:endParaRPr lang="tr-TR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Cümlede eylemi yapan, gerçekleştiren ya da olan yahut bildirilen ögeye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özne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adı verilir.</a:t>
            </a:r>
          </a:p>
          <a:p>
            <a:pPr marL="82296" indent="0"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-Özne, cümlenin ikinci temel ögesidir. Yükleme sorulan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kim (insanlar için)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 da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 (insan dışındaki varlıklar için)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sorularının cevabıdır.</a:t>
            </a:r>
          </a:p>
          <a:p>
            <a:pPr marL="82296" indent="0"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-Cümle içinde yüklemden sonra özneyi bulmak gerekir.</a:t>
            </a:r>
          </a:p>
          <a:p>
            <a:pPr marL="82296" indent="0" algn="just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534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urumuş Yapraklar tasarım şablonu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3565511_TF03460542" id="{7D7AA7AE-1169-4BEC-9ECF-559B55303F10}" vid="{1053ECB9-6367-4346-B225-60AA05A7A8AB}"/>
    </a:ext>
  </a:extLst>
</a:theme>
</file>

<file path=ppt/theme/theme2.xml><?xml version="1.0" encoding="utf-8"?>
<a:theme xmlns:a="http://schemas.openxmlformats.org/drawingml/2006/main" name="Office Teması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4DEB5BEE-6806-4BF1-A9A7-4B4A72C0C6E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0710C29-A897-44AD-9F83-BE5F874C2A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EFED04C-AD43-4E06-AD63-36D8B5E83787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40262f94-9f35-4ac3-9a90-690165a166b7"/>
    <ds:schemaRef ds:uri="a4f35948-e619-41b3-aa29-22878b09cfd2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Kurumuş yapraklar tasarım slaytları</Template>
  <TotalTime>990</TotalTime>
  <Words>1925</Words>
  <Application>Microsoft Office PowerPoint</Application>
  <PresentationFormat>Geniş ekran</PresentationFormat>
  <Paragraphs>250</Paragraphs>
  <Slides>41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41</vt:i4>
      </vt:variant>
    </vt:vector>
  </HeadingPairs>
  <TitlesOfParts>
    <vt:vector size="46" baseType="lpstr">
      <vt:lpstr>Century Gothic</vt:lpstr>
      <vt:lpstr>Times New Roman</vt:lpstr>
      <vt:lpstr>Verdana</vt:lpstr>
      <vt:lpstr>Wingdings 2</vt:lpstr>
      <vt:lpstr>Kurumuş Yapraklar tasarım şablonu</vt:lpstr>
      <vt:lpstr>Cümlenin Ögeleri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Hakem</dc:creator>
  <cp:lastModifiedBy>Hakem</cp:lastModifiedBy>
  <cp:revision>65</cp:revision>
  <dcterms:created xsi:type="dcterms:W3CDTF">2025-04-30T13:00:54Z</dcterms:created>
  <dcterms:modified xsi:type="dcterms:W3CDTF">2025-05-05T11:43:21Z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74065700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