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48" r:id="rId1"/>
    <p:sldMasterId id="2147483771" r:id="rId2"/>
    <p:sldMasterId id="2147483783" r:id="rId3"/>
  </p:sldMasterIdLst>
  <p:sldIdLst>
    <p:sldId id="328" r:id="rId4"/>
    <p:sldId id="258" r:id="rId5"/>
    <p:sldId id="259" r:id="rId6"/>
    <p:sldId id="260" r:id="rId7"/>
    <p:sldId id="261" r:id="rId8"/>
    <p:sldId id="262" r:id="rId9"/>
    <p:sldId id="475" r:id="rId10"/>
    <p:sldId id="263" r:id="rId11"/>
    <p:sldId id="264" r:id="rId12"/>
    <p:sldId id="265" r:id="rId13"/>
    <p:sldId id="266" r:id="rId14"/>
    <p:sldId id="267" r:id="rId15"/>
    <p:sldId id="268" r:id="rId16"/>
    <p:sldId id="269" r:id="rId17"/>
    <p:sldId id="270" r:id="rId18"/>
    <p:sldId id="271" r:id="rId19"/>
    <p:sldId id="272" r:id="rId20"/>
    <p:sldId id="476" r:id="rId21"/>
    <p:sldId id="335" r:id="rId22"/>
    <p:sldId id="477" r:id="rId23"/>
    <p:sldId id="338" r:id="rId24"/>
    <p:sldId id="341" r:id="rId25"/>
    <p:sldId id="344" r:id="rId26"/>
    <p:sldId id="347" r:id="rId27"/>
    <p:sldId id="350" r:id="rId28"/>
    <p:sldId id="353" r:id="rId29"/>
    <p:sldId id="356" r:id="rId30"/>
    <p:sldId id="359" r:id="rId31"/>
    <p:sldId id="362" r:id="rId32"/>
    <p:sldId id="365" r:id="rId33"/>
    <p:sldId id="368" r:id="rId34"/>
    <p:sldId id="371" r:id="rId35"/>
    <p:sldId id="374" r:id="rId36"/>
    <p:sldId id="377" r:id="rId37"/>
    <p:sldId id="474" r:id="rId38"/>
    <p:sldId id="380" r:id="rId39"/>
    <p:sldId id="383" r:id="rId40"/>
    <p:sldId id="386" r:id="rId41"/>
    <p:sldId id="392" r:id="rId42"/>
    <p:sldId id="395" r:id="rId43"/>
    <p:sldId id="398" r:id="rId44"/>
    <p:sldId id="401" r:id="rId45"/>
    <p:sldId id="404" r:id="rId46"/>
    <p:sldId id="407" r:id="rId47"/>
    <p:sldId id="410" r:id="rId48"/>
    <p:sldId id="413" r:id="rId49"/>
    <p:sldId id="416" r:id="rId50"/>
    <p:sldId id="419" r:id="rId51"/>
    <p:sldId id="422" r:id="rId52"/>
    <p:sldId id="425" r:id="rId53"/>
    <p:sldId id="428" r:id="rId54"/>
    <p:sldId id="431" r:id="rId55"/>
    <p:sldId id="434" r:id="rId56"/>
    <p:sldId id="437" r:id="rId57"/>
    <p:sldId id="440" r:id="rId58"/>
    <p:sldId id="443" r:id="rId59"/>
    <p:sldId id="446" r:id="rId60"/>
    <p:sldId id="449" r:id="rId61"/>
    <p:sldId id="452" r:id="rId62"/>
    <p:sldId id="455" r:id="rId63"/>
    <p:sldId id="458" r:id="rId64"/>
    <p:sldId id="461" r:id="rId65"/>
    <p:sldId id="464" r:id="rId66"/>
    <p:sldId id="467" r:id="rId67"/>
    <p:sldId id="470" r:id="rId68"/>
    <p:sldId id="473" r:id="rId69"/>
  </p:sldIdLst>
  <p:sldSz cx="9144000" cy="6858000" type="screen4x3"/>
  <p:notesSz cx="6858000" cy="9144000"/>
  <p:custDataLst>
    <p:tags r:id="rId7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5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 initials="a"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38" y="36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 Type="http://schemas.openxmlformats.org/officeDocument/2006/relationships/slide" Target="slides/slide4.xml"/><Relationship Id="rId71"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tags" Target="tags/tag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08-05-31T01:39:47.453" idx="1">
    <p:pos x="5193" y="3053"/>
    <p:text/>
    <p:extLst>
      <p:ext uri="{C676402C-5697-4E1C-873F-D02D1690AC5C}">
        <p15:threadingInfo xmlns:p15="http://schemas.microsoft.com/office/powerpoint/2012/main" timeZoneBias="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Slide Number Placeholder 5"/>
          <p:cNvSpPr>
            <a:spLocks noGrp="1"/>
          </p:cNvSpPr>
          <p:nvPr>
            <p:ph type="sldNum" sz="quarter" idx="10"/>
          </p:nvPr>
        </p:nvSpPr>
        <p:spPr/>
        <p:txBody>
          <a:bodyPr/>
          <a:lstStyle>
            <a:lvl1pPr>
              <a:defRPr/>
            </a:lvl1pPr>
          </a:lstStyle>
          <a:p>
            <a:pPr>
              <a:defRPr/>
            </a:pPr>
            <a:fld id="{DAE698CE-237E-4145-9A66-29892829C8B0}"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p:txBody>
          <a:bodyPr/>
          <a:lstStyle>
            <a:lvl1pPr>
              <a:defRPr/>
            </a:lvl1pPr>
          </a:lstStyle>
          <a:p>
            <a:pPr>
              <a:defRPr/>
            </a:pPr>
            <a:fld id="{7D6821A3-B12D-4BD7-B8C9-9EB7BD277D51}"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Slide Number Placeholder 5"/>
          <p:cNvSpPr>
            <a:spLocks noGrp="1"/>
          </p:cNvSpPr>
          <p:nvPr>
            <p:ph type="sldNum" sz="quarter" idx="10"/>
          </p:nvPr>
        </p:nvSpPr>
        <p:spPr/>
        <p:txBody>
          <a:bodyPr/>
          <a:lstStyle>
            <a:lvl1pPr>
              <a:defRPr/>
            </a:lvl1pPr>
          </a:lstStyle>
          <a:p>
            <a:pPr>
              <a:defRPr/>
            </a:pPr>
            <a:fld id="{A8D61B7B-975E-4E9D-8C71-32A7CFDE0B71}"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Slide Number Placeholder 5"/>
          <p:cNvSpPr>
            <a:spLocks noGrp="1"/>
          </p:cNvSpPr>
          <p:nvPr>
            <p:ph type="sldNum" sz="quarter" idx="10"/>
          </p:nvPr>
        </p:nvSpPr>
        <p:spPr/>
        <p:txBody>
          <a:bodyPr/>
          <a:lstStyle>
            <a:lvl1pPr>
              <a:defRPr/>
            </a:lvl1pPr>
          </a:lstStyle>
          <a:p>
            <a:pPr>
              <a:defRPr/>
            </a:pPr>
            <a:fld id="{562D7918-DFDC-472F-8C20-EF08A12A531B}" type="slidenum">
              <a:rPr lang="tr-TR"/>
              <a:pPr>
                <a:defRPr/>
              </a:pPr>
              <a:t>‹#›</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Slide Number Placeholder 5"/>
          <p:cNvSpPr>
            <a:spLocks noGrp="1"/>
          </p:cNvSpPr>
          <p:nvPr>
            <p:ph type="sldNum" sz="quarter" idx="10"/>
          </p:nvPr>
        </p:nvSpPr>
        <p:spPr/>
        <p:txBody>
          <a:bodyPr/>
          <a:lstStyle>
            <a:lvl1pPr>
              <a:defRPr/>
            </a:lvl1pPr>
          </a:lstStyle>
          <a:p>
            <a:pPr>
              <a:defRPr/>
            </a:pPr>
            <a:fld id="{374162DE-8245-4641-A922-960D879773E4}" type="slidenum">
              <a:rPr lang="tr-TR"/>
              <a:pPr>
                <a:defRPr/>
              </a:pPr>
              <a:t>‹#›</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Slide Number Placeholder 5"/>
          <p:cNvSpPr>
            <a:spLocks noGrp="1"/>
          </p:cNvSpPr>
          <p:nvPr>
            <p:ph type="sldNum" sz="quarter" idx="10"/>
          </p:nvPr>
        </p:nvSpPr>
        <p:spPr/>
        <p:txBody>
          <a:bodyPr/>
          <a:lstStyle>
            <a:lvl1pPr>
              <a:defRPr/>
            </a:lvl1pPr>
          </a:lstStyle>
          <a:p>
            <a:pPr>
              <a:defRPr/>
            </a:pPr>
            <a:fld id="{B434AC09-A0A7-4657-A3EC-B6C5AE0C291E}" type="slidenum">
              <a:rPr lang="tr-TR"/>
              <a:pPr>
                <a:defRPr/>
              </a:pPr>
              <a:t>‹#›</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4E367E41-86AF-4B26-8D6C-BFCAB1C02804}" type="slidenum">
              <a:rPr lang="tr-TR"/>
              <a:pPr>
                <a:defRPr/>
              </a:pPr>
              <a:t>‹#›</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Slide Number Placeholder 5"/>
          <p:cNvSpPr>
            <a:spLocks noGrp="1"/>
          </p:cNvSpPr>
          <p:nvPr>
            <p:ph type="sldNum" sz="quarter" idx="14"/>
          </p:nvPr>
        </p:nvSpPr>
        <p:spPr/>
        <p:txBody>
          <a:bodyPr/>
          <a:lstStyle>
            <a:lvl1pPr>
              <a:defRPr/>
            </a:lvl1pPr>
          </a:lstStyle>
          <a:p>
            <a:pPr>
              <a:defRPr/>
            </a:pPr>
            <a:fld id="{7ED7A2FD-7A69-4AA2-ABA3-2B4FFF22A7F0}" type="slidenum">
              <a:rPr lang="tr-TR"/>
              <a:pPr>
                <a:defRPr/>
              </a:pPr>
              <a:t>‹#›</a:t>
            </a:fld>
            <a:endParaRPr lang="tr-TR"/>
          </a:p>
        </p:txBody>
      </p:sp>
      <p:sp>
        <p:nvSpPr>
          <p:cNvPr id="6" name="Footer Placeholder 4"/>
          <p:cNvSpPr>
            <a:spLocks noGrp="1"/>
          </p:cNvSpPr>
          <p:nvPr>
            <p:ph type="ftr" sz="quarter" idx="15"/>
          </p:nvPr>
        </p:nvSpPr>
        <p:spPr/>
        <p:txBody>
          <a:bodyPr/>
          <a:lstStyle>
            <a:lvl1pPr>
              <a:defRPr/>
            </a:lvl1pPr>
          </a:lstStyle>
          <a:p>
            <a:pPr>
              <a:defRPr/>
            </a:pPr>
            <a:endParaRPr lang="tr-TR"/>
          </a:p>
        </p:txBody>
      </p:sp>
      <p:sp>
        <p:nvSpPr>
          <p:cNvPr id="7" name="Date Placeholder 3"/>
          <p:cNvSpPr>
            <a:spLocks noGrp="1"/>
          </p:cNvSpPr>
          <p:nvPr>
            <p:ph type="dt" sz="half" idx="16"/>
          </p:nvPr>
        </p:nvSpPr>
        <p:spPr/>
        <p:txBody>
          <a:bodyPr/>
          <a:lstStyle>
            <a:lvl1pPr>
              <a:defRPr/>
            </a:lvl1pPr>
          </a:lstStyle>
          <a:p>
            <a:pPr>
              <a:defRPr/>
            </a:pPr>
            <a:endParaRPr lang="tr-T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Slide Number Placeholder 5"/>
          <p:cNvSpPr>
            <a:spLocks noGrp="1"/>
          </p:cNvSpPr>
          <p:nvPr>
            <p:ph type="sldNum" sz="quarter" idx="10"/>
          </p:nvPr>
        </p:nvSpPr>
        <p:spPr/>
        <p:txBody>
          <a:bodyPr/>
          <a:lstStyle>
            <a:lvl1pPr>
              <a:defRPr/>
            </a:lvl1pPr>
          </a:lstStyle>
          <a:p>
            <a:pPr>
              <a:defRPr/>
            </a:pPr>
            <a:fld id="{2BAE3BD0-9F6B-4CF2-9AF8-E4A22A29C0C5}" type="slidenum">
              <a:rPr lang="tr-TR"/>
              <a:pPr>
                <a:defRPr/>
              </a:pPr>
              <a:t>‹#›</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p:txBody>
          <a:bodyPr/>
          <a:lstStyle>
            <a:lvl1pPr>
              <a:defRPr/>
            </a:lvl1pPr>
          </a:lstStyle>
          <a:p>
            <a:pPr>
              <a:defRPr/>
            </a:pPr>
            <a:fld id="{AC32EC9E-A80C-4F49-A82F-604A03FC32A4}"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p:txBody>
          <a:bodyPr/>
          <a:lstStyle>
            <a:lvl1pPr>
              <a:defRPr/>
            </a:lvl1pPr>
          </a:lstStyle>
          <a:p>
            <a:pPr>
              <a:defRPr/>
            </a:pPr>
            <a:fld id="{507749AE-2DA2-4BB9-9578-7361B9070065}" type="slidenum">
              <a:rPr lang="tr-TR"/>
              <a:pPr>
                <a:defRPr/>
              </a:pPr>
              <a:t>‹#›</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Date Placeholder 3"/>
          <p:cNvSpPr>
            <a:spLocks noGrp="1"/>
          </p:cNvSpPr>
          <p:nvPr>
            <p:ph type="dt" sz="half" idx="12"/>
          </p:nvPr>
        </p:nvSpPr>
        <p:spPr/>
        <p:txBody>
          <a:bodyPr/>
          <a:lstStyle>
            <a:lvl1pPr>
              <a:defRPr/>
            </a:lvl1pPr>
          </a:lstStyle>
          <a:p>
            <a:pPr>
              <a:defRPr/>
            </a:pPr>
            <a:endParaRPr lang="tr-T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6"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7"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8"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9"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4"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5"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3"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4"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Slide Number Placeholder 5"/>
          <p:cNvSpPr>
            <a:spLocks noGrp="1"/>
          </p:cNvSpPr>
          <p:nvPr>
            <p:ph type="sldNum" sz="quarter" idx="14"/>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11" name="Footer Placeholder 4"/>
          <p:cNvSpPr>
            <a:spLocks noGrp="1"/>
          </p:cNvSpPr>
          <p:nvPr>
            <p:ph type="ftr" sz="quarter" idx="15"/>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12" name="Date Placeholder 3"/>
          <p:cNvSpPr>
            <a:spLocks noGrp="1"/>
          </p:cNvSpPr>
          <p:nvPr>
            <p:ph type="dt" sz="half" idx="16"/>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a:p>
        </p:txBody>
      </p:sp>
      <p:sp>
        <p:nvSpPr>
          <p:cNvPr id="3" name="Picture Placeholder 2"/>
          <p:cNvSpPr>
            <a:spLocks noGrp="1"/>
          </p:cNvSpPr>
          <p:nvPr>
            <p:ph type="pic" idx="1"/>
          </p:nvPr>
        </p:nvSpPr>
        <p:spPr>
          <a:xfrm>
            <a:off x="0" y="0"/>
            <a:ext cx="8458200" cy="54864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Arial"/>
              <a:buNone/>
              <a:defRPr/>
            </a:pPr>
            <a:r>
              <a:rPr kumimoji="0" lang="tr-TR" sz="3200" b="0" i="0" u="none" strike="noStrike" kern="1200" cap="none" spc="0" normalizeH="0" baseline="0" noProof="0" smtClean="0">
                <a:ln>
                  <a:noFill/>
                </a:ln>
                <a:solidFill>
                  <a:schemeClr val="tx1"/>
                </a:solidFill>
                <a:effectLst/>
                <a:uLnTx/>
                <a:uFillTx/>
                <a:latin typeface="+mn-lt"/>
                <a:ea typeface="+mn-ea"/>
                <a:cs typeface="+mn-cs"/>
              </a:rPr>
              <a:t>Resim eklemek için simgeyi tıklatın</a:t>
            </a: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6"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7"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5"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6"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6"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7"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8"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9"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4"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5"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3"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4"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Slide Number Placeholder 5"/>
          <p:cNvSpPr>
            <a:spLocks noGrp="1"/>
          </p:cNvSpPr>
          <p:nvPr>
            <p:ph type="sldNum" sz="quarter" idx="14"/>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11" name="Footer Placeholder 4"/>
          <p:cNvSpPr>
            <a:spLocks noGrp="1"/>
          </p:cNvSpPr>
          <p:nvPr>
            <p:ph type="ftr" sz="quarter" idx="15"/>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12" name="Date Placeholder 3"/>
          <p:cNvSpPr>
            <a:spLocks noGrp="1"/>
          </p:cNvSpPr>
          <p:nvPr>
            <p:ph type="dt" sz="half" idx="16"/>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a:p>
        </p:txBody>
      </p:sp>
      <p:sp>
        <p:nvSpPr>
          <p:cNvPr id="3" name="Picture Placeholder 2"/>
          <p:cNvSpPr>
            <a:spLocks noGrp="1"/>
          </p:cNvSpPr>
          <p:nvPr>
            <p:ph type="pic" idx="1"/>
          </p:nvPr>
        </p:nvSpPr>
        <p:spPr>
          <a:xfrm>
            <a:off x="0" y="0"/>
            <a:ext cx="8458200" cy="54864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Arial"/>
              <a:buNone/>
              <a:defRPr/>
            </a:pPr>
            <a:r>
              <a:rPr kumimoji="0" lang="tr-TR" sz="3200" b="0" i="0" u="none" strike="noStrike" kern="1200" cap="none" spc="0" normalizeH="0" baseline="0" noProof="0" smtClean="0">
                <a:ln>
                  <a:noFill/>
                </a:ln>
                <a:solidFill>
                  <a:schemeClr val="tx1"/>
                </a:solidFill>
                <a:effectLst/>
                <a:uLnTx/>
                <a:uFillTx/>
                <a:latin typeface="+mn-lt"/>
                <a:ea typeface="+mn-ea"/>
                <a:cs typeface="+mn-cs"/>
              </a:rPr>
              <a:t>Resim eklemek için simgeyi tıklatın</a:t>
            </a: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Slide Number Placeholder 5"/>
          <p:cNvSpPr>
            <a:spLocks noGrp="1"/>
          </p:cNvSpPr>
          <p:nvPr>
            <p:ph type="sldNum" sz="quarter" idx="10"/>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6" name="Footer Placeholder 4"/>
          <p:cNvSpPr>
            <a:spLocks noGrp="1"/>
          </p:cNvSpPr>
          <p:nvPr>
            <p:ph type="ftr" sz="quarter" idx="11"/>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7" name="Date Placeholder 3"/>
          <p:cNvSpPr>
            <a:spLocks noGrp="1"/>
          </p:cNvSpPr>
          <p:nvPr>
            <p:ph type="dt" sz="half" idx="1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a:p>
        </p:txBody>
      </p:sp>
      <p:sp>
        <p:nvSpPr>
          <p:cNvPr id="1027" name="Text Placeholder 2"/>
          <p:cNvSpPr>
            <a:spLocks noGrp="1"/>
          </p:cNvSpPr>
          <p:nvPr>
            <p:ph type="body" idx="1"/>
          </p:nvPr>
        </p:nvSpPr>
        <p:spPr>
          <a:xfrm>
            <a:off x="457200" y="1600200"/>
            <a:ext cx="7620000" cy="4800600"/>
          </a:xfrm>
          <a:prstGeom prst="rect">
            <a:avLst/>
          </a:prstGeom>
          <a:noFill/>
          <a:ln>
            <a:noFill/>
            <a:miter lim="800000"/>
          </a:ln>
        </p:spPr>
        <p:txBody>
          <a:bodyPr/>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lvl="0"/>
            <a:r>
              <a:t>Asıl metin stillerini düzenlemek için tıklatın</a:t>
            </a:r>
          </a:p>
          <a:p>
            <a:pPr lvl="1"/>
            <a:r>
              <a:t>İkinci düzey</a:t>
            </a:r>
          </a:p>
          <a:p>
            <a:pPr lvl="2"/>
            <a:r>
              <a:t>Üçüncü düzey</a:t>
            </a:r>
          </a:p>
          <a:p>
            <a:pPr lvl="3"/>
            <a:r>
              <a:t>Dördüncü düzey</a:t>
            </a:r>
          </a:p>
          <a:p>
            <a:pPr lvl="4"/>
            <a:r>
              <a:t>Beşinci düzey</a:t>
            </a:r>
          </a:p>
        </p:txBody>
      </p:sp>
      <p:sp>
        <p:nvSpPr>
          <p:cNvPr id="1028"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9"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30" name="Slide Number Placeholder 5"/>
          <p:cNvSpPr>
            <a:spLocks noGrp="1"/>
          </p:cNvSpPr>
          <p:nvPr>
            <p:ph type="sldNum" sz="quarter" idx="4"/>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59933147-42B5-4C80-8D87-2B641A6E940C}" type="slidenum">
              <a:rPr lang="tr-TR" altLang="en-US">
                <a:solidFill>
                  <a:srgbClr val="FFFFFF"/>
                </a:solidFill>
              </a:rPr>
              <a:t>‹#›</a:t>
            </a:fld>
            <a:endParaRPr lang="tr-TR" altLang="en-US">
              <a:solidFill>
                <a:srgbClr val="FFFFFF"/>
              </a:solidFill>
            </a:endParaRPr>
          </a:p>
        </p:txBody>
      </p:sp>
      <p:sp>
        <p:nvSpPr>
          <p:cNvPr id="1031"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a:defRPr sz="1200">
                <a:solidFill>
                  <a:schemeClr val="bg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1032"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a:defRPr sz="1200">
                <a:solidFill>
                  <a:schemeClr val="bg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Lst>
  <p:transition/>
  <p:txStyles>
    <p:titleStyle>
      <a:lvl1pPr marL="0" indent="0" algn="l" defTabSz="914400" rtl="0" eaLnBrk="0" fontAlgn="base" hangingPunct="0">
        <a:lnSpc>
          <a:spcPct val="100000"/>
        </a:lnSpc>
        <a:spcBef>
          <a:spcPct val="0"/>
        </a:spcBef>
        <a:spcAft>
          <a:spcPct val="0"/>
        </a:spcAft>
        <a:buClrTx/>
        <a:buSzTx/>
        <a:buFontTx/>
        <a:buNone/>
        <a:defRPr kumimoji="0" sz="4600" b="0" i="0" u="none" kern="1200" spc="-100" baseline="0">
          <a:solidFill>
            <a:schemeClr val="tx2"/>
          </a:solidFill>
          <a:effectLst/>
          <a:latin typeface="Cambria" pitchFamily="18" charset="0"/>
          <a:ea typeface="+mj-ea"/>
          <a:cs typeface="+mj-cs"/>
        </a:defRPr>
      </a:lvl1pPr>
    </p:titleStyle>
    <p:body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tx1"/>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algn="ctr">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algn="l" rtl="0" fontAlgn="base">
              <a:spcBef>
                <a:spcPct val="0"/>
              </a:spcBef>
              <a:spcAft>
                <a:spcPct val="0"/>
              </a:spcAft>
              <a:defRPr kern="1200">
                <a:solidFill>
                  <a:schemeClr val="tx1"/>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algn="ctr">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defPPr>
              <a:defRPr lang="en-US"/>
            </a:defPPr>
            <a:lvl1pPr algn="ctr" rtl="0" fontAlgn="base">
              <a:spcBef>
                <a:spcPct val="0"/>
              </a:spcBef>
              <a:spcAft>
                <a:spcPct val="0"/>
              </a:spcAft>
              <a:defRPr sz="1800" kern="1200">
                <a:solidFill>
                  <a:srgbClr val="FFFFFF"/>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a:defRPr/>
            </a:pPr>
            <a:fld id="{9E79E28F-FE0D-4105-ADE7-6758E43BC407}" type="slidenum">
              <a:rPr lang="tr-TR"/>
              <a:pPr>
                <a:defRPr/>
              </a:pPr>
              <a:t>‹#›</a:t>
            </a:fld>
            <a:endParaRPr lang="tr-TR"/>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2"/>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a:defRPr/>
            </a:pPr>
            <a:endParaRPr lang="tr-TR"/>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defPPr>
              <a:defRPr lang="en-US"/>
            </a:defPPr>
            <a:lvl1pPr algn="l" rtl="0" fontAlgn="base">
              <a:spcBef>
                <a:spcPct val="0"/>
              </a:spcBef>
              <a:spcAft>
                <a:spcPct val="0"/>
              </a:spcAft>
              <a:defRPr sz="1200" kern="1200">
                <a:solidFill>
                  <a:schemeClr val="bg2"/>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a:defRPr/>
            </a:pPr>
            <a:endParaRPr lang="tr-TR"/>
          </a:p>
        </p:txBody>
      </p:sp>
    </p:spTree>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Lst>
  <p:transition/>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a:p>
        </p:txBody>
      </p:sp>
      <p:sp>
        <p:nvSpPr>
          <p:cNvPr id="1027" name="Text Placeholder 2"/>
          <p:cNvSpPr>
            <a:spLocks noGrp="1"/>
          </p:cNvSpPr>
          <p:nvPr>
            <p:ph type="body" idx="1"/>
          </p:nvPr>
        </p:nvSpPr>
        <p:spPr>
          <a:xfrm>
            <a:off x="457200" y="1600200"/>
            <a:ext cx="7620000" cy="4800600"/>
          </a:xfrm>
          <a:prstGeom prst="rect">
            <a:avLst/>
          </a:prstGeom>
          <a:noFill/>
          <a:ln>
            <a:noFill/>
            <a:miter lim="800000"/>
          </a:ln>
        </p:spPr>
        <p:txBody>
          <a:bodyPr/>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lvl="0"/>
            <a:r>
              <a:t>Asıl metin stillerini düzenlemek için tıklatın</a:t>
            </a:r>
          </a:p>
          <a:p>
            <a:pPr lvl="1"/>
            <a:r>
              <a:t>İkinci düzey</a:t>
            </a:r>
          </a:p>
          <a:p>
            <a:pPr lvl="2"/>
            <a:r>
              <a:t>Üçüncü düzey</a:t>
            </a:r>
          </a:p>
          <a:p>
            <a:pPr lvl="3"/>
            <a:r>
              <a:t>Dördüncü düzey</a:t>
            </a:r>
          </a:p>
          <a:p>
            <a:pPr lvl="4"/>
            <a:r>
              <a:t>Beşinci düzey</a:t>
            </a:r>
          </a:p>
        </p:txBody>
      </p:sp>
      <p:sp>
        <p:nvSpPr>
          <p:cNvPr id="1028"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5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9"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5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30" name="Slide Number Placeholder 5"/>
          <p:cNvSpPr>
            <a:spLocks noGrp="1"/>
          </p:cNvSpPr>
          <p:nvPr>
            <p:ph type="sldNum" sz="quarter" idx="4"/>
          </p:nvPr>
        </p:nvSpPr>
        <p:spPr>
          <a:xfrm>
            <a:off x="8531225" y="5648325"/>
            <a:ext cx="549275" cy="396875"/>
          </a:xfrm>
          <a:prstGeom prst="bracketPair">
            <a:avLst>
              <a:gd name="adj" fmla="val 17949"/>
            </a:avLst>
          </a:prstGeom>
          <a:noFill/>
          <a:ln w="19050">
            <a:solidFill>
              <a:srgbClr val="FFFFFF"/>
            </a:solidFill>
            <a:miter lim="800000"/>
          </a:ln>
        </p:spPr>
        <p:txBody>
          <a:bodyPr lIns="0" tIns="0" rIns="0" bIns="0" anchor="ctr" anchorCtr="0"/>
          <a:lstStyle>
            <a:defPPr>
              <a:defRPr lang="en-US"/>
            </a:defPPr>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a:defRPr>
            </a:lvl5pPr>
          </a:lstStyle>
          <a:p>
            <a:pPr lvl="0" algn="ctr" eaLnBrk="1" hangingPunct="1"/>
            <a:fld id="{E5825AE6-AD72-4B26-94F8-1809F5FDCCAC}" type="slidenum">
              <a:rPr lang="tr-TR" altLang="en-US">
                <a:solidFill>
                  <a:srgbClr val="FFFFFF"/>
                </a:solidFill>
              </a:rPr>
              <a:t>‹#›</a:t>
            </a:fld>
            <a:endParaRPr lang="tr-TR" altLang="en-US">
              <a:solidFill>
                <a:srgbClr val="FFFFFF"/>
              </a:solidFill>
            </a:endParaRPr>
          </a:p>
        </p:txBody>
      </p:sp>
      <p:sp>
        <p:nvSpPr>
          <p:cNvPr id="1031"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defPPr>
              <a:defRPr lang="en-US"/>
            </a:defPPr>
            <a:lvl1pPr marL="0" indent="0" algn="r" defTabSz="914400" rtl="0" eaLnBrk="0" fontAlgn="base" hangingPunct="0">
              <a:lnSpc>
                <a:spcPct val="100000"/>
              </a:lnSpc>
              <a:spcBef>
                <a:spcPct val="0"/>
              </a:spcBef>
              <a:spcAft>
                <a:spcPct val="0"/>
              </a:spcAft>
              <a:buClrTx/>
              <a:buSzTx/>
              <a:buFontTx/>
              <a:buNone/>
              <a:defRPr kumimoji="0" sz="1200" b="0" i="0" u="none" baseline="0">
                <a:solidFill>
                  <a:schemeClr val="bg2"/>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5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
        <p:nvSpPr>
          <p:cNvPr id="1032"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defPPr>
              <a:defRPr lang="en-US"/>
            </a:defPPr>
            <a:lvl1pPr marL="0" indent="0" algn="l" defTabSz="914400" rtl="0" eaLnBrk="0" fontAlgn="base" hangingPunct="0">
              <a:lnSpc>
                <a:spcPct val="100000"/>
              </a:lnSpc>
              <a:spcBef>
                <a:spcPct val="0"/>
              </a:spcBef>
              <a:spcAft>
                <a:spcPct val="0"/>
              </a:spcAft>
              <a:buClrTx/>
              <a:buSzTx/>
              <a:buFontTx/>
              <a:buNone/>
              <a:defRPr kumimoji="0" sz="1200" b="0" i="0" u="none" baseline="0">
                <a:solidFill>
                  <a:schemeClr val="bg2"/>
                </a:solidFill>
                <a:effectLst/>
                <a:latin typeface="Arial"/>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a:defRPr>
            </a:lvl5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tr-TR" sz="1200" b="0" i="0" u="none" strike="noStrike" kern="1200" cap="none" spc="0" normalizeH="0" baseline="0" noProof="0">
              <a:ln>
                <a:noFill/>
              </a:ln>
              <a:solidFill>
                <a:schemeClr val="bg2"/>
              </a:solidFill>
              <a:effectLst/>
              <a:uLnTx/>
              <a:uFillTx/>
              <a:latin typeface="Arial"/>
              <a:ea typeface="+mn-ea"/>
              <a:cs typeface="+mn-cs"/>
            </a:endParaRP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ransition/>
  <p:txStyles>
    <p:titleStyle>
      <a:lvl1pPr marL="0" indent="0" algn="l" defTabSz="914400" rtl="0" eaLnBrk="0" fontAlgn="base" hangingPunct="0">
        <a:lnSpc>
          <a:spcPct val="100000"/>
        </a:lnSpc>
        <a:spcBef>
          <a:spcPct val="0"/>
        </a:spcBef>
        <a:spcAft>
          <a:spcPct val="0"/>
        </a:spcAft>
        <a:buClrTx/>
        <a:buSzTx/>
        <a:buFontTx/>
        <a:buNone/>
        <a:defRPr kumimoji="0" sz="4600" b="0" i="0" u="none" kern="1200" spc="-100" baseline="0">
          <a:solidFill>
            <a:schemeClr val="tx2"/>
          </a:solidFill>
          <a:effectLst/>
          <a:latin typeface="Cambria" pitchFamily="18" charset="0"/>
          <a:ea typeface="+mj-ea"/>
          <a:cs typeface="+mj-cs"/>
        </a:defRPr>
      </a:lvl1pPr>
    </p:titleStyle>
    <p:body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8.xml"/></Relationships>
</file>

<file path=ppt/slides/_rels/slide5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8.xml"/></Relationships>
</file>

<file path=ppt/slides/_rels/slide5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99593" y="2852936"/>
            <a:ext cx="7128792" cy="2303463"/>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66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r>
            <a:br>
              <a:rPr kumimoji="0" lang="tr-TR" sz="66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r>
              <a:rPr lang="tr-TR" sz="3200" dirty="0" smtClean="0">
                <a:latin typeface="+mj-lt" pitchFamily="18" charset="0"/>
                <a:ea typeface="+mj-ea" pitchFamily="18" charset="0"/>
              </a:rPr>
              <a:t>HASTANE BİLGİ SİSTEMLERİ DERSİ</a:t>
            </a:r>
            <a: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r>
            <a:b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r>
            <a:b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HASTALIK SINIFLAMA SİSTEMLERİ  </a:t>
            </a:r>
            <a:endParaRPr kumimoji="0" lang="tr-TR" sz="4800" b="0" i="0" u="none" strike="noStrike" kern="1200" cap="none" spc="-100" normalizeH="0" baseline="0" noProof="0" dirty="0" smtClean="0">
              <a:ln>
                <a:noFill/>
              </a:ln>
              <a:solidFill>
                <a:schemeClr val="tx2"/>
              </a:solidFill>
              <a:effectLst/>
              <a:uLnTx/>
              <a:uFillTx/>
              <a:latin typeface="Arial Narrow" pitchFamily="34" charset="0"/>
              <a:ea typeface="+mj-ea"/>
              <a:cs typeface="+mj-cs"/>
            </a:endParaRPr>
          </a:p>
        </p:txBody>
      </p:sp>
      <p:pic>
        <p:nvPicPr>
          <p:cNvPr id="2052" name="Picture 2" descr="C:\Users\afsun\Desktop\MeSH-based-disease-classification-of-124-diseases-The-manually-collected-124-diseases.png"/>
          <p:cNvPicPr>
            <a:picLocks noChangeAspect="1"/>
          </p:cNvPicPr>
          <p:nvPr/>
        </p:nvPicPr>
        <p:blipFill>
          <a:blip r:embed="rId2"/>
          <a:stretch>
            <a:fillRect/>
          </a:stretch>
        </p:blipFill>
        <p:spPr>
          <a:xfrm>
            <a:off x="2033210" y="468685"/>
            <a:ext cx="5040312" cy="2735263"/>
          </a:xfrm>
          <a:prstGeom prst="rect">
            <a:avLst/>
          </a:prstGeom>
          <a:noFill/>
          <a:ln>
            <a:noFill/>
            <a:miter lim="800000"/>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p:cNvSpPr>
          <p:nvPr>
            <p:ph idx="1"/>
          </p:nvPr>
        </p:nvSpPr>
        <p:spPr>
          <a:xfrm>
            <a:off x="107504" y="1052735"/>
            <a:ext cx="8352284" cy="5255989"/>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eaLnBrk="1" hangingPunct="1"/>
            <a:r>
              <a:rPr lang="tr-TR" dirty="0" smtClean="0"/>
              <a:t>Dünya </a:t>
            </a:r>
            <a:r>
              <a:rPr lang="tr-TR" dirty="0"/>
              <a:t>Sağlık Örgütü (WHO) tarafından geliştirilen bir </a:t>
            </a:r>
            <a:r>
              <a:rPr lang="tr-TR" dirty="0" smtClean="0"/>
              <a:t>sistemdir</a:t>
            </a:r>
            <a:endParaRPr lang="tr-TR" dirty="0"/>
          </a:p>
          <a:p>
            <a:pPr eaLnBrk="1" hangingPunct="1"/>
            <a:r>
              <a:rPr lang="tr-TR" altLang="tr-TR" dirty="0" smtClean="0"/>
              <a:t>Bir </a:t>
            </a:r>
            <a:r>
              <a:rPr lang="tr-TR" altLang="tr-TR" dirty="0"/>
              <a:t>hastalık sınıflandırması, hastalık isimlerinin kesin kriterlere göre bir araya getirilmesinden oluşan bir kategoriler sistemidir.</a:t>
            </a:r>
          </a:p>
          <a:p>
            <a:pPr marL="342900" lvl="0" indent="-228600" eaLnBrk="1" hangingPunct="1">
              <a:buFont typeface="Wingdings" pitchFamily="2" charset="2"/>
              <a:buNone/>
            </a:pPr>
            <a:endParaRPr lang="tr-TR" altLang="tr-TR" dirty="0"/>
          </a:p>
          <a:p>
            <a:pPr marL="342900" lvl="0" indent="-228600" eaLnBrk="1" hangingPunct="1">
              <a:buFont typeface="Wingdings" pitchFamily="2" charset="2"/>
              <a:buNone/>
            </a:pPr>
            <a:r>
              <a:rPr lang="tr-TR" altLang="tr-TR" dirty="0"/>
              <a:t>	</a:t>
            </a:r>
            <a:r>
              <a:rPr lang="tr-TR" altLang="tr-TR" u="sng" dirty="0"/>
              <a:t>Teorik olarak;</a:t>
            </a:r>
          </a:p>
          <a:p>
            <a:pPr marL="639762" lvl="1" indent="-228600" eaLnBrk="1" hangingPunct="1"/>
            <a:r>
              <a:rPr lang="tr-TR" altLang="tr-TR" dirty="0"/>
              <a:t>Etkilenen vücut kısmına (</a:t>
            </a:r>
            <a:r>
              <a:rPr lang="tr-TR" altLang="tr-TR" dirty="0" err="1"/>
              <a:t>topografi</a:t>
            </a:r>
            <a:r>
              <a:rPr lang="tr-TR" altLang="tr-TR" dirty="0"/>
              <a:t>), </a:t>
            </a:r>
          </a:p>
          <a:p>
            <a:pPr marL="639762" lvl="1" indent="-228600" eaLnBrk="1" hangingPunct="1"/>
            <a:r>
              <a:rPr lang="tr-TR" altLang="tr-TR" dirty="0"/>
              <a:t>Nedene (</a:t>
            </a:r>
            <a:r>
              <a:rPr lang="tr-TR" altLang="tr-TR" dirty="0" err="1"/>
              <a:t>etyoloji</a:t>
            </a:r>
            <a:r>
              <a:rPr lang="tr-TR" altLang="tr-TR" dirty="0"/>
              <a:t>), </a:t>
            </a:r>
          </a:p>
          <a:p>
            <a:pPr marL="639762" lvl="1" indent="-228600" eaLnBrk="1" hangingPunct="1"/>
            <a:r>
              <a:rPr lang="tr-TR" altLang="tr-TR" dirty="0"/>
              <a:t>Dokudaki patolojik değişikliğin tipine (morfoloji) </a:t>
            </a:r>
          </a:p>
          <a:p>
            <a:pPr marL="639762" lvl="1" indent="-228600" eaLnBrk="1" hangingPunct="1"/>
            <a:r>
              <a:rPr lang="tr-TR" altLang="tr-TR" dirty="0"/>
              <a:t>Ortaya çıkan fonksiyonel anormalliğe </a:t>
            </a:r>
            <a:r>
              <a:rPr lang="tr-TR" altLang="tr-TR" dirty="0" smtClean="0"/>
              <a:t>göre </a:t>
            </a:r>
            <a:r>
              <a:rPr lang="tr-TR" altLang="tr-TR" dirty="0"/>
              <a:t>sınıflandırmak mümkündür.  </a:t>
            </a:r>
          </a:p>
        </p:txBody>
      </p:sp>
      <p:sp>
        <p:nvSpPr>
          <p:cNvPr id="2" name="Dikdörtgen 1"/>
          <p:cNvSpPr/>
          <p:nvPr/>
        </p:nvSpPr>
        <p:spPr>
          <a:xfrm>
            <a:off x="611560" y="404664"/>
            <a:ext cx="2520280" cy="646331"/>
          </a:xfrm>
          <a:prstGeom prst="rect">
            <a:avLst/>
          </a:prstGeom>
        </p:spPr>
        <p:txBody>
          <a:bodyPr wrap="square">
            <a:spAutoFit/>
          </a:bodyPr>
          <a:lstStyle/>
          <a:p>
            <a:pPr marL="342900" lvl="0" indent="-228600" algn="ctr" eaLnBrk="1" hangingPunct="1"/>
            <a:r>
              <a:rPr lang="tr-TR" altLang="tr-TR" sz="3600" b="1" dirty="0"/>
              <a:t>"ICD"</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95288" y="260350"/>
            <a:ext cx="8353425" cy="100806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TARİHÇE</a:t>
            </a:r>
            <a:b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endPar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endParaRPr>
          </a:p>
        </p:txBody>
      </p:sp>
      <p:sp>
        <p:nvSpPr>
          <p:cNvPr id="11267" name="Rectangle 3"/>
          <p:cNvSpPr>
            <a:spLocks noGrp="1" noChangeArrowheads="1"/>
          </p:cNvSpPr>
          <p:nvPr>
            <p:ph idx="1"/>
          </p:nvPr>
        </p:nvSpPr>
        <p:spPr>
          <a:xfrm>
            <a:off x="468313" y="836613"/>
            <a:ext cx="7704137" cy="5545137"/>
          </a:xfrm>
          <a:prstGeom prst="rect">
            <a:avLst/>
          </a:prstGeom>
        </p:spPr>
        <p:txBody>
          <a:bodyPr vert="horz" wrap="square" lIns="91440" tIns="45720" rIns="91440" bIns="45720" numCol="1" rtlCol="0" anchor="t" anchorCtr="0" compatLnSpc="1">
            <a:prstTxWarp prst="textNoShape">
              <a:avLst/>
            </a:prstTxWarp>
            <a:normAutofit fontScale="92500" lnSpcReduction="10000"/>
          </a:bodyPr>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0">
              <a:lnSpc>
                <a:spcPct val="100000"/>
              </a:lnSpc>
            </a:pPr>
            <a:r>
              <a:rPr lang="tr-TR" altLang="en-US" sz="2800" spc="0" dirty="0"/>
              <a:t>Hastalıklarla ilgili istatistik çalışmaları 300 yıl öncesine kadar dayanır.</a:t>
            </a:r>
            <a:endParaRPr lang="tr-TR" altLang="en-US" sz="2800" dirty="0"/>
          </a:p>
          <a:p>
            <a:pPr marL="342900" lvl="0" indent="-228600" eaLnBrk="1" hangingPunct="0">
              <a:lnSpc>
                <a:spcPct val="100000"/>
              </a:lnSpc>
            </a:pPr>
            <a:r>
              <a:rPr lang="tr-TR" altLang="en-US" sz="2800" dirty="0"/>
              <a:t> İlk etkin çalışma-17. yüzyılın sonu- John </a:t>
            </a:r>
            <a:r>
              <a:rPr lang="tr-TR" altLang="en-US" sz="2800" dirty="0" err="1"/>
              <a:t>Graunt'un</a:t>
            </a:r>
            <a:r>
              <a:rPr lang="tr-TR" altLang="en-US" sz="2800" dirty="0"/>
              <a:t> çalışması "</a:t>
            </a:r>
            <a:r>
              <a:rPr lang="tr-TR" altLang="en-US" sz="2800" dirty="0" err="1"/>
              <a:t>London</a:t>
            </a:r>
            <a:r>
              <a:rPr lang="tr-TR" altLang="en-US" sz="2800" dirty="0"/>
              <a:t> </a:t>
            </a:r>
            <a:r>
              <a:rPr lang="tr-TR" altLang="en-US" sz="2800" dirty="0" err="1"/>
              <a:t>Bills</a:t>
            </a:r>
            <a:r>
              <a:rPr lang="tr-TR" altLang="en-US" sz="2800" dirty="0"/>
              <a:t> of </a:t>
            </a:r>
            <a:r>
              <a:rPr lang="tr-TR" altLang="en-US" sz="2800" dirty="0" err="1"/>
              <a:t>Mortality</a:t>
            </a:r>
            <a:r>
              <a:rPr lang="tr-TR" altLang="en-US" sz="2800" dirty="0"/>
              <a:t>"  </a:t>
            </a:r>
          </a:p>
          <a:p>
            <a:pPr marL="342900" lvl="0" indent="-228600" eaLnBrk="1" hangingPunct="0">
              <a:lnSpc>
                <a:spcPct val="100000"/>
              </a:lnSpc>
            </a:pPr>
            <a:r>
              <a:rPr lang="tr-TR" altLang="en-US" sz="2800" dirty="0"/>
              <a:t>1837-W.Farr’ın ölüm ve hastalık istatistiklerin aynı yapılabilmesine yönelik çalışmaları bugünkü sınıflamanın dayanağını oluşturur.</a:t>
            </a:r>
          </a:p>
          <a:p>
            <a:pPr marL="342900" lvl="0" indent="-228600" eaLnBrk="1" hangingPunct="0">
              <a:lnSpc>
                <a:spcPct val="100000"/>
              </a:lnSpc>
            </a:pPr>
            <a:r>
              <a:rPr lang="tr-TR" altLang="en-US" sz="2800" dirty="0" err="1"/>
              <a:t>Jacques</a:t>
            </a:r>
            <a:r>
              <a:rPr lang="tr-TR" altLang="en-US" sz="2800" dirty="0"/>
              <a:t> </a:t>
            </a:r>
            <a:r>
              <a:rPr lang="tr-TR" altLang="en-US" sz="2800" dirty="0" err="1"/>
              <a:t>Bertillon</a:t>
            </a:r>
            <a:r>
              <a:rPr lang="tr-TR" altLang="en-US" sz="2800" dirty="0"/>
              <a:t> - "</a:t>
            </a:r>
            <a:r>
              <a:rPr lang="tr-TR" altLang="en-US" sz="2800" dirty="0" err="1"/>
              <a:t>Bertillon</a:t>
            </a:r>
            <a:r>
              <a:rPr lang="tr-TR" altLang="en-US" sz="2800" dirty="0"/>
              <a:t> Ölüm Nedenleri Sınıflaması" </a:t>
            </a:r>
          </a:p>
          <a:p>
            <a:pPr marL="342900" lvl="0" indent="-228600" eaLnBrk="1" hangingPunct="0">
              <a:lnSpc>
                <a:spcPct val="100000"/>
              </a:lnSpc>
            </a:pPr>
            <a:r>
              <a:rPr lang="tr-TR" altLang="en-US" sz="2800" dirty="0"/>
              <a:t>1900-Fransa 'Ölüm Nedenleri Uluslararası Sınıflaması' </a:t>
            </a:r>
            <a:r>
              <a:rPr lang="tr-TR" altLang="en-US" sz="2800" dirty="0" err="1"/>
              <a:t>nın</a:t>
            </a:r>
            <a:r>
              <a:rPr lang="tr-TR" altLang="en-US" sz="2800" dirty="0"/>
              <a:t> revizyonu çağrısında bulunmuş,</a:t>
            </a:r>
          </a:p>
          <a:p>
            <a:pPr marL="342900" lvl="0" indent="-228600" eaLnBrk="1" hangingPunct="0">
              <a:lnSpc>
                <a:spcPct val="100000"/>
              </a:lnSpc>
            </a:pPr>
            <a:r>
              <a:rPr lang="tr-TR" altLang="en-US" sz="2800" spc="0" dirty="0"/>
              <a:t>10 yılda bir yapılan revizyon konferansları serisi başlamış ve bugün 10. revizyon olan ICD-10'a kadar ulaşılmıştır </a:t>
            </a:r>
            <a:endParaRPr lang="tr-TR" altLang="en-US" sz="2800" dirty="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 Yapı ve İçeriğindeki Önemli Değişiklikler</a:t>
            </a:r>
            <a:r>
              <a:rPr kumimoji="0" lang="tr-TR" sz="40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 </a:t>
            </a:r>
          </a:p>
        </p:txBody>
      </p:sp>
      <p:sp>
        <p:nvSpPr>
          <p:cNvPr id="12291" name="Rectangle 3"/>
          <p:cNvSpPr>
            <a:spLocks noGrp="1"/>
          </p:cNvSpPr>
          <p:nvPr>
            <p:ph idx="1"/>
          </p:nvPr>
        </p:nvSpPr>
        <p:spPr>
          <a:xfrm>
            <a:off x="250825" y="1962150"/>
            <a:ext cx="7993063" cy="489585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just" eaLnBrk="1" hangingPunct="1">
              <a:lnSpc>
                <a:spcPct val="80000"/>
              </a:lnSpc>
            </a:pPr>
            <a:r>
              <a:rPr lang="tr-TR" altLang="tr-TR" sz="2400" dirty="0"/>
              <a:t>1948 yılındaki 6. konferansta hem </a:t>
            </a:r>
            <a:r>
              <a:rPr lang="tr-TR" altLang="tr-TR" sz="2400" dirty="0" err="1"/>
              <a:t>mortalite</a:t>
            </a:r>
            <a:r>
              <a:rPr lang="tr-TR" altLang="tr-TR" sz="2400" dirty="0"/>
              <a:t> hem de </a:t>
            </a:r>
            <a:r>
              <a:rPr lang="tr-TR" altLang="tr-TR" sz="2400" dirty="0" err="1"/>
              <a:t>morbidite</a:t>
            </a:r>
            <a:r>
              <a:rPr lang="tr-TR" altLang="tr-TR" sz="2400" dirty="0"/>
              <a:t> ile ilgili kapsamlı bir liste kabul edilmiştir</a:t>
            </a:r>
          </a:p>
          <a:p>
            <a:pPr marL="342900" lvl="0" indent="-228600" algn="just" eaLnBrk="1" hangingPunct="1">
              <a:lnSpc>
                <a:spcPct val="80000"/>
              </a:lnSpc>
              <a:buFont typeface="Wingdings" pitchFamily="2" charset="2"/>
              <a:buNone/>
            </a:pPr>
            <a:r>
              <a:rPr lang="tr-TR" altLang="tr-TR" sz="2400" dirty="0"/>
              <a:t> </a:t>
            </a:r>
          </a:p>
          <a:p>
            <a:pPr marL="342900" lvl="0" indent="-228600" algn="just" eaLnBrk="1" hangingPunct="1">
              <a:lnSpc>
                <a:spcPct val="80000"/>
              </a:lnSpc>
            </a:pPr>
            <a:r>
              <a:rPr lang="tr-TR" altLang="tr-TR" sz="2400" dirty="0"/>
              <a:t>1975 yılında kabul edilen 9. revizyonda daha spesifik kodlama için belli bazı kodlara isteğe bağlı 5. bir basamak dahil edilmesi, </a:t>
            </a:r>
            <a:r>
              <a:rPr lang="tr-TR" altLang="tr-TR" sz="2400" dirty="0" err="1"/>
              <a:t>neoplazmların</a:t>
            </a:r>
            <a:r>
              <a:rPr lang="tr-TR" altLang="tr-TR" sz="2400" dirty="0"/>
              <a:t> morfolojileri ile ilgili ayrı bir kod grubu (M kodları) oluşturulması, bazı tanısal durumlarda isteğe bağlı çift kodlama sisteminin getirilmesi ve akıl hastalıkları ile ilgili her bir kategorinin içeriğinin açıklanmasıdır</a:t>
            </a:r>
          </a:p>
          <a:p>
            <a:pPr marL="342900" lvl="0" indent="-228600" algn="just" eaLnBrk="1" hangingPunct="1">
              <a:lnSpc>
                <a:spcPct val="80000"/>
              </a:lnSpc>
            </a:pPr>
            <a:endParaRPr lang="tr-TR" altLang="tr-TR" sz="2400" dirty="0"/>
          </a:p>
          <a:p>
            <a:pPr marL="342900" lvl="0" indent="-228600" algn="just" eaLnBrk="1" hangingPunct="1">
              <a:lnSpc>
                <a:spcPct val="80000"/>
              </a:lnSpc>
            </a:pPr>
            <a:r>
              <a:rPr lang="tr-TR" altLang="tr-TR" sz="2400" dirty="0"/>
              <a:t>1989 yılında Cenevre'de toplanan 10. uluslararası konferansta kodlama sisteminde yapılan köklü değişiklikler.</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ICD-8 </a:t>
            </a:r>
          </a:p>
        </p:txBody>
      </p:sp>
      <p:sp>
        <p:nvSpPr>
          <p:cNvPr id="13315" name="Rectangle 3"/>
          <p:cNvSpPr>
            <a:spLocks noGrp="1"/>
          </p:cNvSpPr>
          <p:nvPr>
            <p:ph idx="1"/>
          </p:nvPr>
        </p:nvSpPr>
        <p:spPr>
          <a:xfrm>
            <a:off x="250825" y="1557338"/>
            <a:ext cx="8893175" cy="4573587"/>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r>
              <a:rPr lang="tr-TR" altLang="tr-TR" sz="2800" b="1"/>
              <a:t>17   Başlıklı Liste</a:t>
            </a:r>
          </a:p>
          <a:p>
            <a:pPr marL="342900" lvl="0" indent="-228600" eaLnBrk="1" hangingPunct="1"/>
            <a:r>
              <a:rPr lang="tr-TR" altLang="tr-TR" sz="2800" b="1"/>
              <a:t>999 Başlıklı Liste </a:t>
            </a:r>
          </a:p>
          <a:p>
            <a:pPr marL="342900" lvl="0" indent="-228600" eaLnBrk="1" hangingPunct="1"/>
            <a:r>
              <a:rPr lang="en-US" altLang="tr-TR" sz="2800" b="1"/>
              <a:t>150 Başlıklı A Listesi</a:t>
            </a:r>
            <a:endParaRPr lang="tr-TR" altLang="tr-TR" sz="2800" b="1"/>
          </a:p>
          <a:p>
            <a:pPr marL="342900" lvl="0" indent="-228600" eaLnBrk="1" hangingPunct="1"/>
            <a:r>
              <a:rPr lang="en-US" altLang="tr-TR" sz="2800" b="1"/>
              <a:t>50 </a:t>
            </a:r>
            <a:r>
              <a:rPr lang="tr-TR" altLang="tr-TR" sz="2800" b="1"/>
              <a:t>  </a:t>
            </a:r>
            <a:r>
              <a:rPr lang="en-US" altLang="tr-TR" sz="2800" b="1"/>
              <a:t>Başlıklı B Listesi</a:t>
            </a:r>
            <a:r>
              <a:rPr lang="en-US" altLang="tr-TR" sz="2800"/>
              <a:t>: Ölüm nedenleri için</a:t>
            </a:r>
          </a:p>
          <a:p>
            <a:pPr marL="342900" lvl="0" indent="-228600" eaLnBrk="1" hangingPunct="1"/>
            <a:r>
              <a:rPr lang="en-US" altLang="tr-TR" sz="2800" b="1"/>
              <a:t>70 </a:t>
            </a:r>
            <a:r>
              <a:rPr lang="tr-TR" altLang="tr-TR" sz="2800" b="1"/>
              <a:t>  </a:t>
            </a:r>
            <a:r>
              <a:rPr lang="en-US" altLang="tr-TR" sz="2800" b="1"/>
              <a:t>Başlıklı C Listesi</a:t>
            </a:r>
            <a:r>
              <a:rPr lang="en-US" altLang="tr-TR" sz="2800"/>
              <a:t>: Yalnız hastalıklar için</a:t>
            </a:r>
          </a:p>
          <a:p>
            <a:pPr marL="342900" lvl="0" indent="-228600" eaLnBrk="1" hangingPunct="1"/>
            <a:r>
              <a:rPr lang="en-US" altLang="tr-TR" sz="2800" b="1"/>
              <a:t>300 Başlıklı D Listesi</a:t>
            </a:r>
            <a:r>
              <a:rPr lang="en-US" altLang="tr-TR" sz="2800"/>
              <a:t>: Hastanelerde hastalıklar için</a:t>
            </a:r>
          </a:p>
          <a:p>
            <a:pPr marL="342900" lvl="0" indent="-228600" eaLnBrk="1" hangingPunct="1"/>
            <a:r>
              <a:rPr lang="en-US" altLang="tr-TR" sz="2800" b="1"/>
              <a:t>100 Başlıklı P Listesi</a:t>
            </a:r>
            <a:r>
              <a:rPr lang="en-US" altLang="tr-TR" sz="2800"/>
              <a:t>: Perinatal hastalıklar için</a:t>
            </a:r>
          </a:p>
          <a:p>
            <a:pPr marL="342900" lvl="0" indent="-228600" algn="ctr" eaLnBrk="1" hangingPunct="1">
              <a:spcBef>
                <a:spcPct val="0"/>
              </a:spcBef>
              <a:buClrTx/>
              <a:buFontTx/>
              <a:buNone/>
            </a:pPr>
            <a:endParaRPr lang="tr-TR" altLang="tr-TR" sz="2800" b="1" i="1"/>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1" u="none" strike="noStrike" kern="1200" cap="none" spc="-100" normalizeH="0" baseline="0" noProof="0" smtClean="0">
                <a:ln>
                  <a:noFill/>
                </a:ln>
                <a:solidFill>
                  <a:schemeClr val="tx2"/>
                </a:solidFill>
                <a:effectLst/>
                <a:uLnTx/>
                <a:uFillTx/>
                <a:latin typeface="+mj-lt" pitchFamily="18" charset="0"/>
                <a:ea typeface="+mj-ea" pitchFamily="18" charset="0"/>
                <a:cs typeface="+mj-cs"/>
              </a:rPr>
              <a:t>999 Başlıklı Liste</a:t>
            </a:r>
          </a:p>
        </p:txBody>
      </p:sp>
      <p:sp>
        <p:nvSpPr>
          <p:cNvPr id="14339" name="Rectangle 3"/>
          <p:cNvSpPr>
            <a:spLocks noGrp="1"/>
          </p:cNvSpPr>
          <p:nvPr>
            <p:ph idx="1"/>
          </p:nvPr>
        </p:nvSpPr>
        <p:spPr>
          <a:xfrm>
            <a:off x="539750" y="1557338"/>
            <a:ext cx="7632700" cy="5300662"/>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lnSpc>
                <a:spcPct val="90000"/>
              </a:lnSpc>
              <a:buFont typeface="Wingdings" pitchFamily="2" charset="2"/>
              <a:buNone/>
            </a:pPr>
            <a:r>
              <a:rPr lang="tr-TR" altLang="tr-TR"/>
              <a:t>17 Başlıklı Listenin detaylandırılmış şeklidir.</a:t>
            </a:r>
          </a:p>
          <a:p>
            <a:pPr marL="342900" lvl="0" indent="-228600" eaLnBrk="1" hangingPunct="1">
              <a:lnSpc>
                <a:spcPct val="90000"/>
              </a:lnSpc>
              <a:buFont typeface="Wingdings" pitchFamily="2" charset="2"/>
              <a:buNone/>
            </a:pPr>
            <a:r>
              <a:rPr lang="tr-TR" altLang="tr-TR"/>
              <a:t> </a:t>
            </a:r>
          </a:p>
          <a:p>
            <a:pPr marL="342900" lvl="0" indent="-228600" eaLnBrk="1" hangingPunct="1">
              <a:lnSpc>
                <a:spcPct val="90000"/>
              </a:lnSpc>
              <a:buFont typeface="Wingdings" pitchFamily="2" charset="2"/>
              <a:buNone/>
            </a:pPr>
            <a:r>
              <a:rPr lang="tr-TR" altLang="tr-TR"/>
              <a:t>000-796      Hastalıkların kod numaraları</a:t>
            </a:r>
          </a:p>
          <a:p>
            <a:pPr marL="342900" lvl="0" indent="-228600" eaLnBrk="1" hangingPunct="1">
              <a:lnSpc>
                <a:spcPct val="90000"/>
              </a:lnSpc>
              <a:buFont typeface="Wingdings" pitchFamily="2" charset="2"/>
              <a:buNone/>
            </a:pPr>
            <a:r>
              <a:rPr lang="tr-TR" altLang="tr-TR"/>
              <a:t>E800-E999 Travmanın dış nedenleri için kod numaraları</a:t>
            </a:r>
          </a:p>
          <a:p>
            <a:pPr marL="342900" lvl="0" indent="-228600" eaLnBrk="1" hangingPunct="1">
              <a:lnSpc>
                <a:spcPct val="90000"/>
              </a:lnSpc>
              <a:buFont typeface="Wingdings" pitchFamily="2" charset="2"/>
              <a:buNone/>
            </a:pPr>
            <a:r>
              <a:rPr lang="tr-TR" altLang="tr-TR"/>
              <a:t>N800-N999 Travmadan oluşan hastalık ve durumlar için kod numaraları</a:t>
            </a:r>
          </a:p>
          <a:p>
            <a:pPr marL="342900" lvl="0" indent="-228600" eaLnBrk="1" hangingPunct="1">
              <a:lnSpc>
                <a:spcPct val="90000"/>
              </a:lnSpc>
              <a:buFont typeface="Wingdings" pitchFamily="2" charset="2"/>
              <a:buNone/>
            </a:pPr>
            <a:r>
              <a:rPr lang="tr-TR" altLang="tr-TR"/>
              <a:t>Y00-Y8         Ek sınıflama: Hastalık ve travma dışında yapılan bazı </a:t>
            </a:r>
          </a:p>
          <a:p>
            <a:pPr marL="342900" lvl="0" indent="-228600" eaLnBrk="1" hangingPunct="1">
              <a:lnSpc>
                <a:spcPct val="90000"/>
              </a:lnSpc>
              <a:buFont typeface="Wingdings" pitchFamily="2" charset="2"/>
              <a:buNone/>
            </a:pPr>
            <a:r>
              <a:rPr lang="tr-TR" altLang="tr-TR"/>
              <a:t>hizmetler için kod numaraları</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1" u="none" strike="noStrike" kern="1200" cap="none" spc="-100" normalizeH="0" baseline="0" noProof="0" smtClean="0">
                <a:ln>
                  <a:noFill/>
                </a:ln>
                <a:solidFill>
                  <a:schemeClr val="tx2"/>
                </a:solidFill>
                <a:effectLst/>
                <a:uLnTx/>
                <a:uFillTx/>
                <a:latin typeface="+mj-lt" pitchFamily="18" charset="0"/>
                <a:ea typeface="+mj-ea" pitchFamily="18" charset="0"/>
                <a:cs typeface="+mj-cs"/>
              </a:rPr>
              <a:t>150 Başlıklı A Listesi</a:t>
            </a:r>
          </a:p>
        </p:txBody>
      </p:sp>
      <p:sp>
        <p:nvSpPr>
          <p:cNvPr id="15363" name="Rectangle 3"/>
          <p:cNvSpPr>
            <a:spLocks noGrp="1"/>
          </p:cNvSpPr>
          <p:nvPr>
            <p:ph idx="1"/>
          </p:nvPr>
        </p:nvSpPr>
        <p:spPr>
          <a:xfrm>
            <a:off x="827088" y="1628775"/>
            <a:ext cx="7416800" cy="450215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Bu listede hastalıklar 150 sınıfta toplanmıştır. </a:t>
            </a:r>
          </a:p>
          <a:p>
            <a:pPr marL="342900" lvl="0" indent="-228600" eaLnBrk="1" hangingPunct="1">
              <a:buFont typeface="Wingdings" pitchFamily="2" charset="2"/>
              <a:buNone/>
            </a:pPr>
            <a:endParaRPr lang="tr-TR" altLang="tr-TR"/>
          </a:p>
          <a:p>
            <a:pPr marL="342900" lvl="0" indent="-228600" eaLnBrk="1" hangingPunct="1">
              <a:buFont typeface="Wingdings" pitchFamily="2" charset="2"/>
              <a:buNone/>
            </a:pPr>
            <a:r>
              <a:rPr lang="tr-TR" altLang="tr-TR"/>
              <a:t>A1-A137 Hastalıklar için kod numaraları</a:t>
            </a:r>
          </a:p>
          <a:p>
            <a:pPr marL="342900" lvl="0" indent="-228600" eaLnBrk="1" hangingPunct="1">
              <a:buFont typeface="Wingdings" pitchFamily="2" charset="2"/>
              <a:buNone/>
            </a:pPr>
            <a:r>
              <a:rPr lang="tr-TR" altLang="tr-TR"/>
              <a:t>AE137-AE150 Travmanın dış nedenleri için kod 	numaraları</a:t>
            </a:r>
          </a:p>
          <a:p>
            <a:pPr marL="342900" lvl="0" indent="-228600" eaLnBrk="1" hangingPunct="1">
              <a:buFont typeface="Wingdings" pitchFamily="2" charset="2"/>
              <a:buNone/>
            </a:pPr>
            <a:r>
              <a:rPr lang="tr-TR" altLang="tr-TR"/>
              <a:t>AN137-AN150 Travmadan oluşan hastalık ve 			durumlar için kod numaraları</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0"/>
            <a:ext cx="8229600" cy="113982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ICD-9</a:t>
            </a:r>
            <a:r>
              <a:rPr kumimoji="0" lang="tr-TR" sz="4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 </a:t>
            </a:r>
          </a:p>
        </p:txBody>
      </p:sp>
      <p:sp>
        <p:nvSpPr>
          <p:cNvPr id="16387" name="Rectangle 3"/>
          <p:cNvSpPr>
            <a:spLocks noGrp="1"/>
          </p:cNvSpPr>
          <p:nvPr>
            <p:ph idx="1"/>
          </p:nvPr>
        </p:nvSpPr>
        <p:spPr>
          <a:xfrm>
            <a:off x="0" y="1125538"/>
            <a:ext cx="9144000" cy="5732462"/>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lnSpc>
                <a:spcPct val="80000"/>
              </a:lnSpc>
              <a:buFont typeface="Wingdings" pitchFamily="2" charset="2"/>
              <a:buNone/>
            </a:pPr>
            <a:r>
              <a:rPr lang="tr-TR" altLang="tr-TR" sz="2000"/>
              <a:t>Hastalıklar sistematik bir düzen içerisinde 17 Ana Grup olarak sıralanmıştır. </a:t>
            </a:r>
          </a:p>
          <a:p>
            <a:pPr marL="342900" lvl="0" indent="-228600" eaLnBrk="1" hangingPunct="1">
              <a:lnSpc>
                <a:spcPct val="80000"/>
              </a:lnSpc>
              <a:buFont typeface="Wingdings" pitchFamily="2" charset="2"/>
              <a:buNone/>
            </a:pPr>
            <a:endParaRPr lang="tr-TR" altLang="tr-TR" sz="2000"/>
          </a:p>
          <a:p>
            <a:pPr marL="342900" lvl="0" indent="-228600" eaLnBrk="1" hangingPunct="1">
              <a:lnSpc>
                <a:spcPct val="80000"/>
              </a:lnSpc>
              <a:buFont typeface="Wingdings" pitchFamily="2" charset="2"/>
              <a:buNone/>
            </a:pPr>
            <a:r>
              <a:rPr lang="tr-TR" altLang="tr-TR" sz="2000"/>
              <a:t>Bu kodlara ilave olarak aşağıdaki sınıflandırmalar da mevcuttur:</a:t>
            </a:r>
          </a:p>
          <a:p>
            <a:pPr marL="342900" lvl="0" indent="-228600" eaLnBrk="1" hangingPunct="1">
              <a:lnSpc>
                <a:spcPct val="80000"/>
              </a:lnSpc>
              <a:buFont typeface="Wingdings" pitchFamily="2" charset="2"/>
              <a:buNone/>
            </a:pPr>
            <a:endParaRPr lang="tr-TR" altLang="tr-TR" sz="2000" b="1"/>
          </a:p>
          <a:p>
            <a:pPr marL="342900" lvl="0" indent="-228600" eaLnBrk="1" hangingPunct="1">
              <a:lnSpc>
                <a:spcPct val="80000"/>
              </a:lnSpc>
              <a:buChar char="•"/>
            </a:pPr>
            <a:r>
              <a:rPr lang="tr-TR" altLang="tr-TR" sz="2000" b="1"/>
              <a:t>E Kodları</a:t>
            </a:r>
            <a:r>
              <a:rPr lang="tr-TR" altLang="tr-TR" sz="2000"/>
              <a:t> (E800-E999) Yaralanma ve Zehirlenmelerin Dış nedenleri Ek 			    Sınıflandırması</a:t>
            </a:r>
            <a:endParaRPr lang="tr-TR" altLang="tr-TR" sz="2000" b="1"/>
          </a:p>
          <a:p>
            <a:pPr marL="342900" lvl="0" indent="-228600" eaLnBrk="1" hangingPunct="1">
              <a:lnSpc>
                <a:spcPct val="80000"/>
              </a:lnSpc>
              <a:buChar char="•"/>
            </a:pPr>
            <a:r>
              <a:rPr lang="tr-TR" altLang="tr-TR" sz="2000" b="1"/>
              <a:t>V Kodları</a:t>
            </a:r>
            <a:r>
              <a:rPr lang="tr-TR" altLang="tr-TR" sz="2000"/>
              <a:t> (V01-V82)     Sağlık Durumunu ve Sağlık Hizmetlerinden  </a:t>
            </a:r>
          </a:p>
          <a:p>
            <a:pPr marL="342900" lvl="0" indent="-228600" eaLnBrk="1" hangingPunct="1">
              <a:lnSpc>
                <a:spcPct val="80000"/>
              </a:lnSpc>
              <a:buFont typeface="Wingdings" pitchFamily="2" charset="2"/>
              <a:buNone/>
            </a:pPr>
            <a:r>
              <a:rPr lang="tr-TR" altLang="tr-TR" sz="2000"/>
              <a:t>                                            Yararlanmayı etkileyen Etkenlerin Ek Sınıflandırma</a:t>
            </a:r>
            <a:endParaRPr lang="tr-TR" altLang="tr-TR" sz="2000" b="1"/>
          </a:p>
          <a:p>
            <a:pPr marL="342900" lvl="0" indent="-228600" eaLnBrk="1" hangingPunct="1">
              <a:lnSpc>
                <a:spcPct val="80000"/>
              </a:lnSpc>
              <a:buChar char="•"/>
            </a:pPr>
            <a:r>
              <a:rPr lang="tr-TR" altLang="tr-TR" sz="2000" b="1"/>
              <a:t>M Kodları</a:t>
            </a:r>
            <a:r>
              <a:rPr lang="tr-TR" altLang="tr-TR" sz="2000"/>
              <a:t> (M800-9970) Neoplazmların Morfolojisi Ek Sınıflandırması</a:t>
            </a:r>
            <a:endParaRPr lang="tr-TR" altLang="tr-TR" sz="2000" b="1"/>
          </a:p>
          <a:p>
            <a:pPr marL="342900" lvl="0" indent="-228600" eaLnBrk="1" hangingPunct="1">
              <a:lnSpc>
                <a:spcPct val="80000"/>
              </a:lnSpc>
              <a:buChar char="•"/>
            </a:pPr>
            <a:r>
              <a:rPr lang="tr-TR" altLang="tr-TR" sz="2000" b="1"/>
              <a:t>Akıl Hastalıları Sözlüğü</a:t>
            </a:r>
          </a:p>
          <a:p>
            <a:pPr marL="342900" lvl="0" indent="-228600" eaLnBrk="1" hangingPunct="1">
              <a:lnSpc>
                <a:spcPct val="80000"/>
              </a:lnSpc>
              <a:buChar char="•"/>
            </a:pPr>
            <a:r>
              <a:rPr lang="tr-TR" altLang="tr-TR" sz="2000" b="1"/>
              <a:t>Endüstriyel Kazaların Hastalık Ajanlarına Göre Sınıflandırılması</a:t>
            </a:r>
          </a:p>
          <a:p>
            <a:pPr marL="342900" lvl="0" indent="-228600" eaLnBrk="1" hangingPunct="1">
              <a:lnSpc>
                <a:spcPct val="80000"/>
              </a:lnSpc>
              <a:buChar char="•"/>
            </a:pPr>
            <a:r>
              <a:rPr lang="tr-TR" altLang="tr-TR" sz="2000" b="1"/>
              <a:t>Hastalıkların ve Yaralanmaların Üç Rakamlı ve Dört Rakamlı Kategorilerin Listeleri</a:t>
            </a:r>
          </a:p>
          <a:p>
            <a:pPr marL="342900" lvl="0" indent="-228600" eaLnBrk="1" hangingPunct="1">
              <a:lnSpc>
                <a:spcPct val="80000"/>
              </a:lnSpc>
              <a:buChar char="•"/>
            </a:pPr>
            <a:r>
              <a:rPr lang="tr-TR" altLang="tr-TR" sz="2000" b="1"/>
              <a:t>İlaçlar ve Eş Değerleri Sınıflandırması</a:t>
            </a:r>
          </a:p>
          <a:p>
            <a:pPr marL="342900" lvl="0" indent="-228600" eaLnBrk="1" hangingPunct="1">
              <a:lnSpc>
                <a:spcPct val="80000"/>
              </a:lnSpc>
              <a:buChar char="•"/>
            </a:pPr>
            <a:r>
              <a:rPr lang="tr-TR" altLang="tr-TR" sz="2000" b="1"/>
              <a:t>Ek Sınıflandırmaların Üç Rakamlı Kategoriler Listesi (E800-E999)ve (V01-V82)</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ICD-10 </a:t>
            </a:r>
            <a:b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endPar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endParaRPr>
          </a:p>
        </p:txBody>
      </p:sp>
      <p:sp>
        <p:nvSpPr>
          <p:cNvPr id="17411" name="Rectangle 3"/>
          <p:cNvSpPr>
            <a:spLocks noGrp="1"/>
          </p:cNvSpPr>
          <p:nvPr>
            <p:ph idx="1"/>
          </p:nvPr>
        </p:nvSpPr>
        <p:spPr>
          <a:xfrm>
            <a:off x="179512" y="1196975"/>
            <a:ext cx="8208912" cy="540067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609600" lvl="0" indent="-609600" algn="just" eaLnBrk="1" hangingPunct="1"/>
            <a:r>
              <a:rPr lang="tr-TR" sz="2400" dirty="0">
                <a:latin typeface="Times New Roman" panose="02020603050405020304" pitchFamily="18" charset="0"/>
                <a:cs typeface="Times New Roman" panose="02020603050405020304" pitchFamily="18" charset="0"/>
              </a:rPr>
              <a:t>İlk basamakta bir harf ve diğer iki basamakta 0-9 arasında yer alan rakamlardan oluşan </a:t>
            </a:r>
            <a:r>
              <a:rPr lang="tr-TR" sz="2400" dirty="0" err="1">
                <a:latin typeface="Times New Roman" panose="02020603050405020304" pitchFamily="18" charset="0"/>
                <a:cs typeface="Times New Roman" panose="02020603050405020304" pitchFamily="18" charset="0"/>
              </a:rPr>
              <a:t>alfanümerik</a:t>
            </a:r>
            <a:r>
              <a:rPr lang="tr-TR" sz="2400" dirty="0">
                <a:latin typeface="Times New Roman" panose="02020603050405020304" pitchFamily="18" charset="0"/>
                <a:cs typeface="Times New Roman" panose="02020603050405020304" pitchFamily="18" charset="0"/>
              </a:rPr>
              <a:t> kodlama yapısına sahiptir.</a:t>
            </a:r>
            <a:endParaRPr lang="tr-TR" altLang="tr-TR" sz="2400" dirty="0" smtClean="0">
              <a:latin typeface="Times New Roman" panose="02020603050405020304" pitchFamily="18" charset="0"/>
              <a:cs typeface="Times New Roman" panose="02020603050405020304" pitchFamily="18" charset="0"/>
            </a:endParaRPr>
          </a:p>
          <a:p>
            <a:pPr marL="609600" lvl="0" indent="-609600" algn="just" eaLnBrk="1" hangingPunct="1"/>
            <a:r>
              <a:rPr lang="tr-TR" altLang="tr-TR" sz="2400" dirty="0" smtClean="0">
                <a:latin typeface="Times New Roman" panose="02020603050405020304" pitchFamily="18" charset="0"/>
                <a:cs typeface="Times New Roman" panose="02020603050405020304" pitchFamily="18" charset="0"/>
              </a:rPr>
              <a:t>ICD-10 </a:t>
            </a:r>
            <a:r>
              <a:rPr lang="tr-TR" altLang="tr-TR" sz="2400" dirty="0">
                <a:latin typeface="Times New Roman" panose="02020603050405020304" pitchFamily="18" charset="0"/>
                <a:cs typeface="Times New Roman" panose="02020603050405020304" pitchFamily="18" charset="0"/>
              </a:rPr>
              <a:t>daha önceki revizyondan (ICD-9) temel olarak 3 farklılık taşımaktadır:</a:t>
            </a:r>
          </a:p>
          <a:p>
            <a:pPr marL="609600" lvl="0" indent="-609600" algn="just" eaLnBrk="1" hangingPunct="1"/>
            <a:r>
              <a:rPr lang="tr-TR" altLang="tr-TR" sz="2400" dirty="0">
                <a:latin typeface="Times New Roman" panose="02020603050405020304" pitchFamily="18" charset="0"/>
                <a:cs typeface="Times New Roman" panose="02020603050405020304" pitchFamily="18" charset="0"/>
              </a:rPr>
              <a:t>Cilt sayısı 2'den 3'e çıkarılmıştır: </a:t>
            </a:r>
          </a:p>
          <a:p>
            <a:pPr marL="609600" lvl="0" indent="-609600" algn="just" eaLnBrk="1" hangingPunct="1">
              <a:buFont typeface="Wingdings" pitchFamily="2" charset="2"/>
              <a:buNone/>
            </a:pPr>
            <a:r>
              <a:rPr lang="tr-TR" altLang="tr-TR" sz="2400" dirty="0">
                <a:latin typeface="Times New Roman" panose="02020603050405020304" pitchFamily="18" charset="0"/>
                <a:cs typeface="Times New Roman" panose="02020603050405020304" pitchFamily="18" charset="0"/>
              </a:rPr>
              <a:t>	</a:t>
            </a:r>
            <a:r>
              <a:rPr lang="tr-TR" altLang="tr-TR" sz="2400" i="1" dirty="0">
                <a:latin typeface="Times New Roman" panose="02020603050405020304" pitchFamily="18" charset="0"/>
                <a:cs typeface="Times New Roman" panose="02020603050405020304" pitchFamily="18" charset="0"/>
              </a:rPr>
              <a:t>1. CİLT: Tanı listesi </a:t>
            </a:r>
          </a:p>
          <a:p>
            <a:pPr marL="609600" lvl="0" indent="-609600" algn="just" eaLnBrk="1" hangingPunct="1">
              <a:buFont typeface="Wingdings" pitchFamily="2" charset="2"/>
              <a:buNone/>
            </a:pPr>
            <a:r>
              <a:rPr lang="tr-TR" altLang="tr-TR" sz="2400" i="1" dirty="0">
                <a:latin typeface="Times New Roman" panose="02020603050405020304" pitchFamily="18" charset="0"/>
                <a:cs typeface="Times New Roman" panose="02020603050405020304" pitchFamily="18" charset="0"/>
              </a:rPr>
              <a:t>	2. CİLT: Kullanma kılavuzu. </a:t>
            </a:r>
          </a:p>
          <a:p>
            <a:pPr marL="609600" lvl="0" indent="-609600" algn="just" eaLnBrk="1" hangingPunct="1">
              <a:buFont typeface="Wingdings" pitchFamily="2" charset="2"/>
              <a:buNone/>
            </a:pPr>
            <a:r>
              <a:rPr lang="tr-TR" altLang="tr-TR" sz="2400" i="1" dirty="0">
                <a:latin typeface="Times New Roman" panose="02020603050405020304" pitchFamily="18" charset="0"/>
                <a:cs typeface="Times New Roman" panose="02020603050405020304" pitchFamily="18" charset="0"/>
              </a:rPr>
              <a:t>	3. CİLT: Alfabetik dizin </a:t>
            </a:r>
          </a:p>
          <a:p>
            <a:pPr marL="609600" lvl="0" indent="-609600" algn="just" eaLnBrk="1" hangingPunct="1"/>
            <a:r>
              <a:rPr lang="tr-TR" altLang="tr-TR" sz="2400" dirty="0">
                <a:latin typeface="Times New Roman" panose="02020603050405020304" pitchFamily="18" charset="0"/>
                <a:cs typeface="Times New Roman" panose="02020603050405020304" pitchFamily="18" charset="0"/>
              </a:rPr>
              <a:t>Ciltteki hastalık kodlarının yer aldığı bölüm sayısı 17'den 21'e </a:t>
            </a:r>
            <a:r>
              <a:rPr lang="tr-TR" altLang="tr-TR" sz="2400" dirty="0" smtClean="0">
                <a:latin typeface="Times New Roman" panose="02020603050405020304" pitchFamily="18" charset="0"/>
                <a:cs typeface="Times New Roman" panose="02020603050405020304" pitchFamily="18" charset="0"/>
              </a:rPr>
              <a:t>çıkarılmıştır.</a:t>
            </a:r>
            <a:endParaRPr lang="tr-TR" altLang="tr-TR" sz="2400" dirty="0">
              <a:latin typeface="Times New Roman" panose="02020603050405020304" pitchFamily="18" charset="0"/>
              <a:cs typeface="Times New Roman" panose="02020603050405020304" pitchFamily="18" charset="0"/>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332656"/>
            <a:ext cx="8077200" cy="6068144"/>
          </a:xfrm>
        </p:spPr>
        <p:txBody>
          <a:bodyPr/>
          <a:lstStyle/>
          <a:p>
            <a:r>
              <a:rPr lang="tr-TR" b="1" dirty="0"/>
              <a:t>1. Cilt </a:t>
            </a:r>
            <a:endParaRPr lang="tr-TR" b="1" dirty="0" smtClean="0"/>
          </a:p>
          <a:p>
            <a:pPr algn="just"/>
            <a:r>
              <a:rPr lang="tr-TR" dirty="0" smtClean="0"/>
              <a:t>Üç </a:t>
            </a:r>
            <a:r>
              <a:rPr lang="tr-TR" dirty="0"/>
              <a:t>ve dört karakter düzeylerinde hastalık ve ölüm tanı listelerini, </a:t>
            </a:r>
          </a:p>
          <a:p>
            <a:pPr algn="just"/>
            <a:r>
              <a:rPr lang="tr-TR" dirty="0" err="1" smtClean="0"/>
              <a:t>Neoplazilerin</a:t>
            </a:r>
            <a:r>
              <a:rPr lang="tr-TR" dirty="0" smtClean="0"/>
              <a:t> </a:t>
            </a:r>
            <a:r>
              <a:rPr lang="tr-TR" dirty="0"/>
              <a:t>morfolojik sınıflamasını, </a:t>
            </a:r>
          </a:p>
          <a:p>
            <a:pPr algn="just"/>
            <a:r>
              <a:rPr lang="tr-TR" dirty="0" smtClean="0"/>
              <a:t>Özel </a:t>
            </a:r>
            <a:r>
              <a:rPr lang="tr-TR" dirty="0" err="1"/>
              <a:t>tabulasyon</a:t>
            </a:r>
            <a:r>
              <a:rPr lang="tr-TR" dirty="0"/>
              <a:t> listelerini ve </a:t>
            </a:r>
            <a:r>
              <a:rPr lang="tr-TR" dirty="0" smtClean="0"/>
              <a:t> Tanımlamaları </a:t>
            </a:r>
            <a:r>
              <a:rPr lang="tr-TR" dirty="0"/>
              <a:t>içerir</a:t>
            </a:r>
            <a:r>
              <a:rPr lang="tr-TR" dirty="0" smtClean="0"/>
              <a:t>.</a:t>
            </a:r>
          </a:p>
          <a:p>
            <a:pPr algn="just"/>
            <a:r>
              <a:rPr lang="tr-TR" b="1" dirty="0"/>
              <a:t>2. </a:t>
            </a:r>
            <a:r>
              <a:rPr lang="tr-TR" b="1" dirty="0" smtClean="0"/>
              <a:t>Cilt: </a:t>
            </a:r>
            <a:r>
              <a:rPr lang="tr-TR" dirty="0" err="1" smtClean="0"/>
              <a:t>ICD’nin</a:t>
            </a:r>
            <a:r>
              <a:rPr lang="tr-TR" dirty="0" smtClean="0"/>
              <a:t> </a:t>
            </a:r>
            <a:r>
              <a:rPr lang="tr-TR" dirty="0"/>
              <a:t>yapısı ve kullanımı hakkında bilgileri, kodlama kurallarını içermektedir. Kodlanan verilerin kullanılabilir olması için standart kurallara uygun olması gerekir. Kodlamaların standart olması için bütün kodlama sistemlerinde kodlama kurallarını içeren bölümler bulunmaktadır. ICD-10’un ikinci cildi ölüm nedenleri (</a:t>
            </a:r>
            <a:r>
              <a:rPr lang="tr-TR" dirty="0" err="1"/>
              <a:t>mortalite</a:t>
            </a:r>
            <a:r>
              <a:rPr lang="tr-TR" dirty="0"/>
              <a:t>) ve hastalık (</a:t>
            </a:r>
            <a:r>
              <a:rPr lang="tr-TR" dirty="0" err="1"/>
              <a:t>morbidite</a:t>
            </a:r>
            <a:r>
              <a:rPr lang="tr-TR" dirty="0"/>
              <a:t>) kodlama kurallarını düzenlemektedir</a:t>
            </a:r>
            <a:r>
              <a:rPr lang="tr-TR" dirty="0" smtClean="0"/>
              <a:t>.</a:t>
            </a:r>
          </a:p>
          <a:p>
            <a:pPr algn="just"/>
            <a:r>
              <a:rPr lang="tr-TR" b="1" dirty="0"/>
              <a:t>3. Cilt </a:t>
            </a:r>
            <a:r>
              <a:rPr lang="tr-TR" dirty="0"/>
              <a:t>ICD-10’da yer alan tüm hastalıkların ve hastalık etkenlerinin alfabetik dizinini (indeks) içermektedir. Ana terimlere göre düzenlenmiştir. Ana terimlerin altında kodlanacak durumu ifade eden farklı durumlar için detaylı kodlama olasılığı sağlayan bir yapı vardır.</a:t>
            </a:r>
          </a:p>
        </p:txBody>
      </p:sp>
    </p:spTree>
    <p:extLst>
      <p:ext uri="{BB962C8B-B14F-4D97-AF65-F5344CB8AC3E}">
        <p14:creationId xmlns:p14="http://schemas.microsoft.com/office/powerpoint/2010/main" val="111411908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179512" y="1713012"/>
            <a:ext cx="7620000" cy="1143000"/>
          </a:xfrm>
        </p:spPr>
        <p:txBody>
          <a:bodyPr/>
          <a:lstStyle/>
          <a:p>
            <a:pPr eaLnBrk="1" fontAlgn="auto" hangingPunct="1">
              <a:spcAft>
                <a:spcPct val="0"/>
              </a:spcAft>
              <a:defRPr/>
            </a:pPr>
            <a:r>
              <a:rPr lang="tr-TR" sz="3600" b="1" dirty="0" smtClean="0"/>
              <a:t>1.DÜZEY (BÖLÜM):</a:t>
            </a:r>
          </a:p>
        </p:txBody>
      </p:sp>
      <p:sp>
        <p:nvSpPr>
          <p:cNvPr id="3075" name="Rectangle 3"/>
          <p:cNvSpPr>
            <a:spLocks noGrp="1" noChangeArrowheads="1"/>
          </p:cNvSpPr>
          <p:nvPr>
            <p:ph idx="1"/>
          </p:nvPr>
        </p:nvSpPr>
        <p:spPr>
          <a:xfrm>
            <a:off x="0" y="2852936"/>
            <a:ext cx="9144000" cy="4293096"/>
          </a:xfrm>
        </p:spPr>
        <p:txBody>
          <a:bodyPr/>
          <a:lstStyle/>
          <a:p>
            <a:pPr eaLnBrk="1" hangingPunct="1">
              <a:lnSpc>
                <a:spcPct val="80000"/>
              </a:lnSpc>
              <a:buFont typeface="Wingdings" pitchFamily="2" charset="2"/>
              <a:buNone/>
            </a:pPr>
            <a:r>
              <a:rPr lang="tr-TR" altLang="tr-TR" sz="2000" b="1" dirty="0" smtClean="0">
                <a:latin typeface="Times New Roman" panose="02020603050405020304" pitchFamily="18" charset="0"/>
                <a:cs typeface="Times New Roman" panose="02020603050405020304" pitchFamily="18" charset="0"/>
              </a:rPr>
              <a:t>1.Bölüm</a:t>
            </a:r>
            <a:r>
              <a:rPr lang="tr-TR" altLang="tr-TR" sz="2000" dirty="0" smtClean="0">
                <a:latin typeface="Times New Roman" panose="02020603050405020304" pitchFamily="18" charset="0"/>
                <a:cs typeface="Times New Roman" panose="02020603050405020304" pitchFamily="18" charset="0"/>
              </a:rPr>
              <a:t>: Enfeksiyon ve </a:t>
            </a:r>
            <a:r>
              <a:rPr lang="tr-TR" altLang="tr-TR" sz="2000" dirty="0" err="1" smtClean="0">
                <a:latin typeface="Times New Roman" panose="02020603050405020304" pitchFamily="18" charset="0"/>
                <a:cs typeface="Times New Roman" panose="02020603050405020304" pitchFamily="18" charset="0"/>
              </a:rPr>
              <a:t>Paraziter</a:t>
            </a:r>
            <a:r>
              <a:rPr lang="tr-TR" altLang="tr-TR" sz="2000" dirty="0" smtClean="0">
                <a:latin typeface="Times New Roman" panose="02020603050405020304" pitchFamily="18" charset="0"/>
                <a:cs typeface="Times New Roman" panose="02020603050405020304" pitchFamily="18" charset="0"/>
              </a:rPr>
              <a:t> Hastalıklar: </a:t>
            </a:r>
            <a:r>
              <a:rPr lang="tr-TR" altLang="tr-TR" sz="2000" b="1" dirty="0" smtClean="0">
                <a:latin typeface="Times New Roman" panose="02020603050405020304" pitchFamily="18" charset="0"/>
                <a:cs typeface="Times New Roman" panose="02020603050405020304" pitchFamily="18" charset="0"/>
              </a:rPr>
              <a:t>A00 - B99</a:t>
            </a:r>
          </a:p>
          <a:p>
            <a:pPr eaLnBrk="1" hangingPunct="1">
              <a:lnSpc>
                <a:spcPct val="80000"/>
              </a:lnSpc>
              <a:buFont typeface="Wingdings" pitchFamily="2" charset="2"/>
              <a:buNone/>
            </a:pPr>
            <a:endParaRPr lang="tr-TR" altLang="tr-TR" sz="2000" b="1" dirty="0" smtClean="0">
              <a:latin typeface="Times New Roman" panose="02020603050405020304" pitchFamily="18" charset="0"/>
              <a:cs typeface="Times New Roman" panose="02020603050405020304" pitchFamily="18" charset="0"/>
            </a:endParaRPr>
          </a:p>
          <a:p>
            <a:pPr eaLnBrk="1" hangingPunct="1">
              <a:lnSpc>
                <a:spcPct val="80000"/>
              </a:lnSpc>
              <a:buFont typeface="Wingdings" pitchFamily="2" charset="2"/>
              <a:buNone/>
            </a:pPr>
            <a:r>
              <a:rPr lang="tr-TR" altLang="tr-TR" sz="2000" b="1" dirty="0" smtClean="0">
                <a:latin typeface="Times New Roman" panose="02020603050405020304" pitchFamily="18" charset="0"/>
                <a:cs typeface="Times New Roman" panose="02020603050405020304" pitchFamily="18" charset="0"/>
              </a:rPr>
              <a:t>2.Bölüm</a:t>
            </a:r>
            <a:r>
              <a:rPr lang="tr-TR" altLang="tr-TR" sz="2000" dirty="0" smtClean="0">
                <a:latin typeface="Times New Roman" panose="02020603050405020304" pitchFamily="18" charset="0"/>
                <a:cs typeface="Times New Roman" panose="02020603050405020304" pitchFamily="18" charset="0"/>
              </a:rPr>
              <a:t>: </a:t>
            </a:r>
            <a:r>
              <a:rPr lang="tr-TR" altLang="tr-TR" sz="2000" dirty="0" err="1" smtClean="0">
                <a:latin typeface="Times New Roman" panose="02020603050405020304" pitchFamily="18" charset="0"/>
                <a:cs typeface="Times New Roman" panose="02020603050405020304" pitchFamily="18" charset="0"/>
              </a:rPr>
              <a:t>Neoplazmlar</a:t>
            </a:r>
            <a:r>
              <a:rPr lang="tr-TR" altLang="tr-TR" sz="2000" dirty="0" smtClean="0">
                <a:latin typeface="Times New Roman" panose="02020603050405020304" pitchFamily="18" charset="0"/>
                <a:cs typeface="Times New Roman" panose="02020603050405020304" pitchFamily="18" charset="0"/>
              </a:rPr>
              <a:t>: </a:t>
            </a:r>
            <a:r>
              <a:rPr lang="tr-TR" altLang="tr-TR" sz="2000" b="1" dirty="0" smtClean="0">
                <a:latin typeface="Times New Roman" panose="02020603050405020304" pitchFamily="18" charset="0"/>
                <a:cs typeface="Times New Roman" panose="02020603050405020304" pitchFamily="18" charset="0"/>
              </a:rPr>
              <a:t>C00 - D49</a:t>
            </a:r>
          </a:p>
          <a:p>
            <a:pPr eaLnBrk="1" hangingPunct="1">
              <a:lnSpc>
                <a:spcPct val="80000"/>
              </a:lnSpc>
              <a:buFont typeface="Wingdings" pitchFamily="2" charset="2"/>
              <a:buNone/>
            </a:pPr>
            <a:r>
              <a:rPr lang="tr-TR" altLang="tr-TR" sz="2000" dirty="0" smtClean="0">
                <a:latin typeface="Times New Roman" panose="02020603050405020304" pitchFamily="18" charset="0"/>
                <a:cs typeface="Times New Roman" panose="02020603050405020304" pitchFamily="18" charset="0"/>
              </a:rPr>
              <a:t> </a:t>
            </a:r>
            <a:endParaRPr lang="tr-TR" altLang="tr-TR" sz="2000" b="1" dirty="0" smtClean="0">
              <a:latin typeface="Times New Roman" panose="02020603050405020304" pitchFamily="18" charset="0"/>
              <a:cs typeface="Times New Roman" panose="02020603050405020304" pitchFamily="18" charset="0"/>
            </a:endParaRPr>
          </a:p>
          <a:p>
            <a:pPr eaLnBrk="1" hangingPunct="1">
              <a:lnSpc>
                <a:spcPct val="80000"/>
              </a:lnSpc>
              <a:buFont typeface="Wingdings" pitchFamily="2" charset="2"/>
              <a:buNone/>
            </a:pPr>
            <a:r>
              <a:rPr lang="tr-TR" altLang="tr-TR" sz="2000" b="1" dirty="0" smtClean="0">
                <a:latin typeface="Times New Roman" panose="02020603050405020304" pitchFamily="18" charset="0"/>
                <a:cs typeface="Times New Roman" panose="02020603050405020304" pitchFamily="18" charset="0"/>
              </a:rPr>
              <a:t>3</a:t>
            </a:r>
            <a:r>
              <a:rPr lang="tr-TR" altLang="tr-TR" sz="2000" dirty="0" smtClean="0">
                <a:latin typeface="Times New Roman" panose="02020603050405020304" pitchFamily="18" charset="0"/>
                <a:cs typeface="Times New Roman" panose="02020603050405020304" pitchFamily="18" charset="0"/>
              </a:rPr>
              <a:t>.</a:t>
            </a:r>
            <a:r>
              <a:rPr lang="tr-TR" altLang="tr-TR" sz="2000" b="1" dirty="0" smtClean="0">
                <a:latin typeface="Times New Roman" panose="02020603050405020304" pitchFamily="18" charset="0"/>
                <a:cs typeface="Times New Roman" panose="02020603050405020304" pitchFamily="18" charset="0"/>
              </a:rPr>
              <a:t>Bölüm</a:t>
            </a:r>
            <a:r>
              <a:rPr lang="tr-TR" altLang="tr-TR" sz="2000" dirty="0" smtClean="0">
                <a:latin typeface="Times New Roman" panose="02020603050405020304" pitchFamily="18" charset="0"/>
                <a:cs typeface="Times New Roman" panose="02020603050405020304" pitchFamily="18" charset="0"/>
              </a:rPr>
              <a:t>: Kan ve Kan Yapıcı Organ Hastalıkları ve </a:t>
            </a:r>
            <a:r>
              <a:rPr lang="tr-TR" altLang="tr-TR" sz="2000" dirty="0" err="1" smtClean="0">
                <a:latin typeface="Times New Roman" panose="02020603050405020304" pitchFamily="18" charset="0"/>
                <a:cs typeface="Times New Roman" panose="02020603050405020304" pitchFamily="18" charset="0"/>
              </a:rPr>
              <a:t>İmmun</a:t>
            </a:r>
            <a:r>
              <a:rPr lang="tr-TR" altLang="tr-TR" sz="2000" dirty="0" smtClean="0">
                <a:latin typeface="Times New Roman" panose="02020603050405020304" pitchFamily="18" charset="0"/>
                <a:cs typeface="Times New Roman" panose="02020603050405020304" pitchFamily="18" charset="0"/>
              </a:rPr>
              <a:t> Mekanizmayı İçeren Hastalıklar: </a:t>
            </a:r>
            <a:r>
              <a:rPr lang="tr-TR" altLang="tr-TR" sz="2000" b="1" dirty="0" smtClean="0">
                <a:latin typeface="Times New Roman" panose="02020603050405020304" pitchFamily="18" charset="0"/>
                <a:cs typeface="Times New Roman" panose="02020603050405020304" pitchFamily="18" charset="0"/>
              </a:rPr>
              <a:t>D50 - D99</a:t>
            </a:r>
          </a:p>
          <a:p>
            <a:pPr eaLnBrk="1" hangingPunct="1">
              <a:lnSpc>
                <a:spcPct val="80000"/>
              </a:lnSpc>
              <a:buFont typeface="Wingdings" pitchFamily="2" charset="2"/>
              <a:buNone/>
            </a:pPr>
            <a:endParaRPr lang="tr-TR" altLang="tr-TR" sz="2000" b="1" dirty="0" smtClean="0">
              <a:latin typeface="Times New Roman" panose="02020603050405020304" pitchFamily="18" charset="0"/>
              <a:cs typeface="Times New Roman" panose="02020603050405020304" pitchFamily="18" charset="0"/>
            </a:endParaRPr>
          </a:p>
          <a:p>
            <a:pPr eaLnBrk="1" hangingPunct="1">
              <a:lnSpc>
                <a:spcPct val="80000"/>
              </a:lnSpc>
              <a:buFont typeface="Wingdings" pitchFamily="2" charset="2"/>
              <a:buNone/>
            </a:pPr>
            <a:r>
              <a:rPr lang="tr-TR" altLang="tr-TR" sz="2000" b="1" dirty="0" smtClean="0">
                <a:latin typeface="Times New Roman" panose="02020603050405020304" pitchFamily="18" charset="0"/>
                <a:cs typeface="Times New Roman" panose="02020603050405020304" pitchFamily="18" charset="0"/>
              </a:rPr>
              <a:t>4.Bölüm</a:t>
            </a:r>
            <a:r>
              <a:rPr lang="tr-TR" altLang="tr-TR" sz="2000" dirty="0" smtClean="0">
                <a:latin typeface="Times New Roman" panose="02020603050405020304" pitchFamily="18" charset="0"/>
                <a:cs typeface="Times New Roman" panose="02020603050405020304" pitchFamily="18" charset="0"/>
              </a:rPr>
              <a:t>: Endokrin, </a:t>
            </a:r>
            <a:r>
              <a:rPr lang="tr-TR" altLang="tr-TR" sz="2000" dirty="0" err="1" smtClean="0">
                <a:latin typeface="Times New Roman" panose="02020603050405020304" pitchFamily="18" charset="0"/>
                <a:cs typeface="Times New Roman" panose="02020603050405020304" pitchFamily="18" charset="0"/>
              </a:rPr>
              <a:t>Nutrisyonel</a:t>
            </a:r>
            <a:r>
              <a:rPr lang="tr-TR" altLang="tr-TR" sz="2000" dirty="0" smtClean="0">
                <a:latin typeface="Times New Roman" panose="02020603050405020304" pitchFamily="18" charset="0"/>
                <a:cs typeface="Times New Roman" panose="02020603050405020304" pitchFamily="18" charset="0"/>
              </a:rPr>
              <a:t> ve </a:t>
            </a:r>
            <a:r>
              <a:rPr lang="tr-TR" altLang="tr-TR" sz="2000" dirty="0" err="1" smtClean="0">
                <a:latin typeface="Times New Roman" panose="02020603050405020304" pitchFamily="18" charset="0"/>
                <a:cs typeface="Times New Roman" panose="02020603050405020304" pitchFamily="18" charset="0"/>
              </a:rPr>
              <a:t>Metabolik</a:t>
            </a:r>
            <a:r>
              <a:rPr lang="tr-TR" altLang="tr-TR" sz="2000" dirty="0">
                <a:latin typeface="Times New Roman" panose="02020603050405020304" pitchFamily="18" charset="0"/>
                <a:cs typeface="Times New Roman" panose="02020603050405020304" pitchFamily="18" charset="0"/>
              </a:rPr>
              <a:t> </a:t>
            </a:r>
            <a:r>
              <a:rPr lang="tr-TR" altLang="tr-TR" sz="2000" dirty="0" smtClean="0">
                <a:latin typeface="Times New Roman" panose="02020603050405020304" pitchFamily="18" charset="0"/>
                <a:cs typeface="Times New Roman" panose="02020603050405020304" pitchFamily="18" charset="0"/>
              </a:rPr>
              <a:t>Hastalıklar: </a:t>
            </a:r>
            <a:r>
              <a:rPr lang="tr-TR" altLang="tr-TR" sz="2000" dirty="0" smtClean="0">
                <a:latin typeface="Times New Roman" panose="02020603050405020304" pitchFamily="18" charset="0"/>
                <a:cs typeface="Times New Roman" panose="02020603050405020304" pitchFamily="18" charset="0"/>
              </a:rPr>
              <a:t> </a:t>
            </a:r>
            <a:r>
              <a:rPr lang="tr-TR" altLang="tr-TR" sz="2000" b="1" dirty="0" smtClean="0">
                <a:latin typeface="Times New Roman" panose="02020603050405020304" pitchFamily="18" charset="0"/>
                <a:cs typeface="Times New Roman" panose="02020603050405020304" pitchFamily="18" charset="0"/>
              </a:rPr>
              <a:t>E00 </a:t>
            </a:r>
            <a:r>
              <a:rPr lang="tr-TR" altLang="tr-TR" sz="2000" b="1" dirty="0" smtClean="0">
                <a:latin typeface="Times New Roman" panose="02020603050405020304" pitchFamily="18" charset="0"/>
                <a:cs typeface="Times New Roman" panose="02020603050405020304" pitchFamily="18" charset="0"/>
              </a:rPr>
              <a:t>- E99</a:t>
            </a:r>
          </a:p>
          <a:p>
            <a:pPr eaLnBrk="1" hangingPunct="1">
              <a:lnSpc>
                <a:spcPct val="80000"/>
              </a:lnSpc>
              <a:buFont typeface="Wingdings" pitchFamily="2" charset="2"/>
              <a:buNone/>
            </a:pPr>
            <a:endParaRPr lang="tr-TR" altLang="tr-TR" sz="2000" b="1" dirty="0" smtClean="0">
              <a:latin typeface="Times New Roman" panose="02020603050405020304" pitchFamily="18" charset="0"/>
              <a:cs typeface="Times New Roman" panose="02020603050405020304" pitchFamily="18" charset="0"/>
            </a:endParaRPr>
          </a:p>
          <a:p>
            <a:pPr eaLnBrk="1" hangingPunct="1">
              <a:lnSpc>
                <a:spcPct val="80000"/>
              </a:lnSpc>
              <a:buFont typeface="Wingdings" pitchFamily="2" charset="2"/>
              <a:buNone/>
            </a:pPr>
            <a:r>
              <a:rPr lang="tr-TR" altLang="tr-TR" sz="2000" b="1" dirty="0" smtClean="0">
                <a:latin typeface="Times New Roman" panose="02020603050405020304" pitchFamily="18" charset="0"/>
                <a:cs typeface="Times New Roman" panose="02020603050405020304" pitchFamily="18" charset="0"/>
              </a:rPr>
              <a:t>5.Bölüm</a:t>
            </a:r>
            <a:r>
              <a:rPr lang="tr-TR" altLang="tr-TR" sz="2000" dirty="0" smtClean="0">
                <a:latin typeface="Times New Roman" panose="02020603050405020304" pitchFamily="18" charset="0"/>
                <a:cs typeface="Times New Roman" panose="02020603050405020304" pitchFamily="18" charset="0"/>
              </a:rPr>
              <a:t>: Akıl ve Davranış Bozukluklar: </a:t>
            </a:r>
            <a:r>
              <a:rPr lang="tr-TR" altLang="tr-TR" sz="2000" b="1" dirty="0" smtClean="0">
                <a:latin typeface="Times New Roman" panose="02020603050405020304" pitchFamily="18" charset="0"/>
                <a:cs typeface="Times New Roman" panose="02020603050405020304" pitchFamily="18" charset="0"/>
              </a:rPr>
              <a:t>F00 - F99</a:t>
            </a:r>
          </a:p>
          <a:p>
            <a:pPr eaLnBrk="1" hangingPunct="1">
              <a:lnSpc>
                <a:spcPct val="80000"/>
              </a:lnSpc>
              <a:buFont typeface="Wingdings" pitchFamily="2" charset="2"/>
              <a:buNone/>
            </a:pPr>
            <a:r>
              <a:rPr lang="tr-TR" altLang="tr-TR" sz="1800" b="1" dirty="0" smtClean="0"/>
              <a:t>……21 bölüm</a:t>
            </a:r>
            <a:endParaRPr lang="tr-TR" altLang="tr-TR" sz="1800" b="1" dirty="0" smtClean="0"/>
          </a:p>
        </p:txBody>
      </p:sp>
      <p:sp>
        <p:nvSpPr>
          <p:cNvPr id="2" name="Dikdörtgen 1"/>
          <p:cNvSpPr/>
          <p:nvPr/>
        </p:nvSpPr>
        <p:spPr>
          <a:xfrm>
            <a:off x="467544" y="476672"/>
            <a:ext cx="7704856" cy="1200329"/>
          </a:xfrm>
          <a:prstGeom prst="rect">
            <a:avLst/>
          </a:prstGeom>
        </p:spPr>
        <p:txBody>
          <a:bodyPr wrap="square">
            <a:spAutoFit/>
          </a:bodyPr>
          <a:lstStyle/>
          <a:p>
            <a:r>
              <a:rPr lang="tr-TR" sz="2400" dirty="0">
                <a:latin typeface="Times New Roman" panose="02020603050405020304" pitchFamily="18" charset="0"/>
                <a:cs typeface="Times New Roman" panose="02020603050405020304" pitchFamily="18" charset="0"/>
              </a:rPr>
              <a:t>ICD-10’un sınıflandırma yapısında 5 düzey bulunmaktadır. Birinci düzey; hastalıkların genel olarak sınıflandırıldığı 21 bölümden oluşmaktadır</a:t>
            </a:r>
            <a:r>
              <a:rPr lang="tr-TR" dirty="0"/>
              <a:t>. </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prstGeom prst="rect">
            <a:avLst/>
          </a:prstGeom>
        </p:spPr>
        <p:txBody>
          <a:bodyPr vert="horz" lIns="91440" tIns="45720" rIns="91440" bIns="45720" rtlCol="0" anchor="ctr">
            <a:noAutofit/>
          </a:bodyPr>
          <a:lstStyle/>
          <a:p>
            <a:pPr lvl="0" eaLnBrk="1" fontAlgn="auto" hangingPunct="1">
              <a:defRPr/>
            </a:pPr>
            <a:r>
              <a:rPr lang="tr-TR" sz="3200" dirty="0">
                <a:solidFill>
                  <a:srgbClr val="675E47"/>
                </a:solidFill>
                <a:latin typeface="Cambria"/>
              </a:rPr>
              <a:t>HASTALIK SINIFLAMA SİSTEMLERİ </a:t>
            </a:r>
            <a:endParaRPr kumimoji="0" lang="tr-TR" sz="4600" b="0" i="0" u="none" strike="noStrike" kern="1200" cap="none" spc="-100" normalizeH="0" baseline="0" noProof="0" dirty="0" smtClean="0">
              <a:ln>
                <a:noFill/>
              </a:ln>
              <a:solidFill>
                <a:schemeClr val="tx2"/>
              </a:solidFill>
              <a:effectLst/>
              <a:uLnTx/>
              <a:uFillTx/>
              <a:latin typeface="+mj-lt"/>
              <a:ea typeface="+mj-ea"/>
              <a:cs typeface="+mj-cs"/>
            </a:endParaRPr>
          </a:p>
        </p:txBody>
      </p:sp>
      <p:sp>
        <p:nvSpPr>
          <p:cNvPr id="3075" name="Rectangle 3"/>
          <p:cNvSpPr>
            <a:spLocks noGrp="1"/>
          </p:cNvSpPr>
          <p:nvPr>
            <p:ph idx="1"/>
          </p:nvPr>
        </p:nvSpPr>
        <p:spPr>
          <a:xfrm>
            <a:off x="0" y="1628775"/>
            <a:ext cx="9144000" cy="4646613"/>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eaLnBrk="1" hangingPunct="1"/>
            <a:r>
              <a:rPr lang="tr-TR" altLang="tr-TR" dirty="0"/>
              <a:t>	</a:t>
            </a:r>
            <a:r>
              <a:rPr lang="tr-TR" altLang="tr-TR" b="1" dirty="0"/>
              <a:t>Doğru ve güvenilir bir istatistik ve bilgiye sahip olabilmek için </a:t>
            </a:r>
            <a:endParaRPr lang="tr-TR" altLang="tr-TR" b="1" dirty="0" smtClean="0"/>
          </a:p>
          <a:p>
            <a:pPr marL="342900" lvl="0" indent="-228600" eaLnBrk="1" hangingPunct="1">
              <a:buFont typeface="Wingdings" pitchFamily="2" charset="2"/>
              <a:buNone/>
            </a:pPr>
            <a:r>
              <a:rPr lang="tr-TR" altLang="tr-TR" b="1" dirty="0" smtClean="0"/>
              <a:t>	doğru bir sınıflama, </a:t>
            </a:r>
          </a:p>
          <a:p>
            <a:pPr marL="342900" lvl="0" indent="-228600" eaLnBrk="1" hangingPunct="1">
              <a:buFont typeface="Wingdings" pitchFamily="2" charset="2"/>
              <a:buNone/>
            </a:pPr>
            <a:r>
              <a:rPr lang="tr-TR" altLang="tr-TR" b="1" dirty="0"/>
              <a:t>	doğru sınıflama için doğru kodlama, </a:t>
            </a:r>
          </a:p>
          <a:p>
            <a:pPr marL="342900" lvl="0" indent="-228600" eaLnBrk="1" hangingPunct="1">
              <a:buFont typeface="Wingdings" pitchFamily="2" charset="2"/>
              <a:buNone/>
            </a:pPr>
            <a:r>
              <a:rPr lang="tr-TR" altLang="tr-TR" b="1" dirty="0"/>
              <a:t>	doğru kodlama için de </a:t>
            </a:r>
          </a:p>
          <a:p>
            <a:pPr marL="342900" lvl="0" indent="-228600" eaLnBrk="1" hangingPunct="1">
              <a:buFont typeface="Wingdings" pitchFamily="2" charset="2"/>
              <a:buNone/>
            </a:pPr>
            <a:r>
              <a:rPr lang="tr-TR" altLang="tr-TR" b="1" dirty="0"/>
              <a:t>	olayların açık ve kapsamlı olarak tanımlanması gerekmektedir</a:t>
            </a:r>
            <a:r>
              <a:rPr lang="tr-TR" altLang="tr-TR" dirty="0"/>
              <a:t>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16637" y="4986"/>
            <a:ext cx="7255223" cy="6853014"/>
          </a:xfrm>
        </p:spPr>
      </p:pic>
    </p:spTree>
    <p:extLst>
      <p:ext uri="{BB962C8B-B14F-4D97-AF65-F5344CB8AC3E}">
        <p14:creationId xmlns:p14="http://schemas.microsoft.com/office/powerpoint/2010/main" val="397719696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0" y="274638"/>
            <a:ext cx="8388350" cy="1143000"/>
          </a:xfrm>
        </p:spPr>
        <p:txBody>
          <a:bodyPr/>
          <a:lstStyle/>
          <a:p>
            <a:pPr algn="ctr" eaLnBrk="1" fontAlgn="auto" hangingPunct="1">
              <a:defRPr/>
            </a:pPr>
            <a:r>
              <a:rPr lang="tr-TR" sz="2800" b="1" dirty="0" smtClean="0"/>
              <a:t>2.DÜZEY (BLOK):</a:t>
            </a:r>
            <a:r>
              <a:rPr lang="tr-TR" sz="2800" dirty="0" smtClean="0"/>
              <a:t> </a:t>
            </a:r>
            <a:r>
              <a:rPr lang="tr-TR" sz="2800" dirty="0" smtClean="0"/>
              <a:t>bölüm </a:t>
            </a:r>
            <a:r>
              <a:rPr lang="tr-TR" sz="2800" dirty="0"/>
              <a:t>içindeki belli hastalıkların bir araya getirilmesi ile oluşan bloklardır</a:t>
            </a:r>
            <a:endParaRPr lang="tr-TR" sz="2800" dirty="0" smtClean="0"/>
          </a:p>
        </p:txBody>
      </p:sp>
      <p:sp>
        <p:nvSpPr>
          <p:cNvPr id="4099" name="Rectangle 4"/>
          <p:cNvSpPr>
            <a:spLocks noGrp="1" noChangeArrowheads="1"/>
          </p:cNvSpPr>
          <p:nvPr>
            <p:ph idx="1"/>
          </p:nvPr>
        </p:nvSpPr>
        <p:spPr>
          <a:xfrm>
            <a:off x="179388" y="1484313"/>
            <a:ext cx="8208962" cy="4646612"/>
          </a:xfrm>
          <a:solidFill>
            <a:schemeClr val="bg1"/>
          </a:solidFill>
          <a:ln>
            <a:solidFill>
              <a:srgbClr val="000000"/>
            </a:solidFill>
          </a:ln>
        </p:spPr>
        <p:txBody>
          <a:bodyPr/>
          <a:lstStyle/>
          <a:p>
            <a:pPr eaLnBrk="1" hangingPunct="1">
              <a:lnSpc>
                <a:spcPct val="90000"/>
              </a:lnSpc>
            </a:pPr>
            <a:r>
              <a:rPr lang="tr-TR" altLang="tr-TR" b="1" smtClean="0"/>
              <a:t>A00-A09</a:t>
            </a:r>
            <a:r>
              <a:rPr lang="tr-TR" altLang="tr-TR" smtClean="0"/>
              <a:t>	Barsak enfeksiyöz hastalıkları</a:t>
            </a:r>
          </a:p>
          <a:p>
            <a:pPr eaLnBrk="1" hangingPunct="1">
              <a:lnSpc>
                <a:spcPct val="90000"/>
              </a:lnSpc>
            </a:pPr>
            <a:r>
              <a:rPr lang="tr-TR" altLang="tr-TR" b="1" smtClean="0"/>
              <a:t>A15-A19</a:t>
            </a:r>
            <a:r>
              <a:rPr lang="tr-TR" altLang="tr-TR" smtClean="0"/>
              <a:t>	Tüberküloz</a:t>
            </a:r>
          </a:p>
          <a:p>
            <a:pPr eaLnBrk="1" hangingPunct="1">
              <a:lnSpc>
                <a:spcPct val="90000"/>
              </a:lnSpc>
            </a:pPr>
            <a:r>
              <a:rPr lang="tr-TR" altLang="tr-TR" b="1" smtClean="0"/>
              <a:t>B65-B83</a:t>
            </a:r>
            <a:r>
              <a:rPr lang="tr-TR" altLang="tr-TR" smtClean="0"/>
              <a:t>	Helmintiyazlar </a:t>
            </a:r>
          </a:p>
          <a:p>
            <a:pPr eaLnBrk="1" hangingPunct="1">
              <a:lnSpc>
                <a:spcPct val="90000"/>
              </a:lnSpc>
            </a:pPr>
            <a:r>
              <a:rPr lang="tr-TR" altLang="tr-TR" b="1" smtClean="0"/>
              <a:t>B85-B89</a:t>
            </a:r>
            <a:r>
              <a:rPr lang="tr-TR" altLang="tr-TR" smtClean="0"/>
              <a:t>	Pediküloz, akariyaz ve diğer 				enfestasyonlar </a:t>
            </a:r>
          </a:p>
          <a:p>
            <a:pPr eaLnBrk="1" hangingPunct="1">
              <a:lnSpc>
                <a:spcPct val="90000"/>
              </a:lnSpc>
            </a:pPr>
            <a:r>
              <a:rPr lang="tr-TR" altLang="tr-TR" b="1" smtClean="0"/>
              <a:t>B90-B94	</a:t>
            </a:r>
            <a:r>
              <a:rPr lang="tr-TR" altLang="tr-TR" smtClean="0"/>
              <a:t>Enfeksiyöz ve paraziter 					hastalıkların	sekilleri</a:t>
            </a:r>
          </a:p>
          <a:p>
            <a:pPr eaLnBrk="1" hangingPunct="1">
              <a:lnSpc>
                <a:spcPct val="90000"/>
              </a:lnSpc>
            </a:pPr>
            <a:r>
              <a:rPr lang="tr-TR" altLang="tr-TR" b="1" smtClean="0"/>
              <a:t>B95-B97</a:t>
            </a:r>
            <a:r>
              <a:rPr lang="tr-TR" altLang="tr-TR" smtClean="0"/>
              <a:t>	Bakteriyel, viral ve diğer 					enfeksiyöz ajanlar</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68313" y="620713"/>
            <a:ext cx="8229600" cy="1139825"/>
          </a:xfrm>
        </p:spPr>
        <p:txBody>
          <a:bodyPr/>
          <a:lstStyle/>
          <a:p>
            <a:pPr eaLnBrk="1" fontAlgn="auto" hangingPunct="1">
              <a:spcAft>
                <a:spcPct val="0"/>
              </a:spcAft>
              <a:defRPr/>
            </a:pPr>
            <a:r>
              <a:rPr lang="tr-TR" sz="4000" b="1" smtClean="0"/>
              <a:t>3.DÜZEY (ÇEKİRDEK SINIFLAMA):</a:t>
            </a:r>
            <a:r>
              <a:rPr lang="tr-TR" sz="4000" smtClean="0"/>
              <a:t> </a:t>
            </a:r>
            <a:endParaRPr lang="tr-TR" sz="4000" smtClean="0"/>
          </a:p>
        </p:txBody>
      </p:sp>
      <p:sp>
        <p:nvSpPr>
          <p:cNvPr id="5123" name="Rectangle 4"/>
          <p:cNvSpPr>
            <a:spLocks noGrp="1" noChangeArrowheads="1"/>
          </p:cNvSpPr>
          <p:nvPr>
            <p:ph idx="1"/>
          </p:nvPr>
        </p:nvSpPr>
        <p:spPr>
          <a:xfrm>
            <a:off x="323156" y="3284984"/>
            <a:ext cx="7488237" cy="3312368"/>
          </a:xfrm>
          <a:solidFill>
            <a:schemeClr val="bg1"/>
          </a:solidFill>
          <a:ln>
            <a:solidFill>
              <a:srgbClr val="000000"/>
            </a:solidFill>
          </a:ln>
        </p:spPr>
        <p:txBody>
          <a:bodyPr/>
          <a:lstStyle/>
          <a:p>
            <a:pPr eaLnBrk="1" hangingPunct="1"/>
            <a:r>
              <a:rPr lang="tr-TR" dirty="0"/>
              <a:t>Tüberküloz (A15-A19) </a:t>
            </a:r>
            <a:endParaRPr lang="tr-TR" dirty="0" smtClean="0"/>
          </a:p>
          <a:p>
            <a:pPr eaLnBrk="1" hangingPunct="1"/>
            <a:r>
              <a:rPr lang="tr-TR" dirty="0" smtClean="0"/>
              <a:t>A15 </a:t>
            </a:r>
            <a:r>
              <a:rPr lang="tr-TR" dirty="0"/>
              <a:t>Solunum yolları tüberkülozu, bakteriyolojik ve histolojik olarak doğrulanmış </a:t>
            </a:r>
            <a:endParaRPr lang="tr-TR" dirty="0" smtClean="0"/>
          </a:p>
          <a:p>
            <a:pPr eaLnBrk="1" hangingPunct="1"/>
            <a:r>
              <a:rPr lang="tr-TR" dirty="0" smtClean="0"/>
              <a:t>A16 </a:t>
            </a:r>
            <a:r>
              <a:rPr lang="tr-TR" dirty="0"/>
              <a:t>Solunum yolu tüberkülozu, bakteriyolojik ve histolojik olarak doğrulanmamış </a:t>
            </a:r>
            <a:endParaRPr lang="tr-TR" dirty="0" smtClean="0"/>
          </a:p>
          <a:p>
            <a:pPr eaLnBrk="1" hangingPunct="1"/>
            <a:r>
              <a:rPr lang="tr-TR" dirty="0" smtClean="0"/>
              <a:t>A17 </a:t>
            </a:r>
            <a:r>
              <a:rPr lang="tr-TR" dirty="0"/>
              <a:t>Sinir sistemi tüberkülozu </a:t>
            </a:r>
            <a:endParaRPr lang="tr-TR" dirty="0" smtClean="0"/>
          </a:p>
          <a:p>
            <a:pPr eaLnBrk="1" hangingPunct="1"/>
            <a:r>
              <a:rPr lang="tr-TR" dirty="0" smtClean="0"/>
              <a:t>A18 </a:t>
            </a:r>
            <a:r>
              <a:rPr lang="tr-TR" dirty="0"/>
              <a:t>Diğer organların tüberkülozu </a:t>
            </a:r>
            <a:endParaRPr lang="tr-TR" dirty="0" smtClean="0"/>
          </a:p>
          <a:p>
            <a:pPr eaLnBrk="1" hangingPunct="1"/>
            <a:r>
              <a:rPr lang="tr-TR" dirty="0" smtClean="0"/>
              <a:t>A19 </a:t>
            </a:r>
            <a:r>
              <a:rPr lang="tr-TR" dirty="0" err="1"/>
              <a:t>Miliyer</a:t>
            </a:r>
            <a:r>
              <a:rPr lang="tr-TR" dirty="0"/>
              <a:t> tüberküloz</a:t>
            </a:r>
            <a:endParaRPr lang="tr-TR" altLang="tr-TR" dirty="0" smtClean="0"/>
          </a:p>
          <a:p>
            <a:pPr eaLnBrk="1" hangingPunct="1">
              <a:spcBef>
                <a:spcPct val="0"/>
              </a:spcBef>
              <a:buClrTx/>
              <a:buFontTx/>
              <a:buNone/>
            </a:pPr>
            <a:endParaRPr lang="tr-TR" altLang="tr-TR" sz="1800" dirty="0" smtClean="0"/>
          </a:p>
        </p:txBody>
      </p:sp>
      <p:sp>
        <p:nvSpPr>
          <p:cNvPr id="2" name="Dikdörtgen 1"/>
          <p:cNvSpPr/>
          <p:nvPr/>
        </p:nvSpPr>
        <p:spPr>
          <a:xfrm>
            <a:off x="323528" y="1718475"/>
            <a:ext cx="7704137" cy="1323439"/>
          </a:xfrm>
          <a:prstGeom prst="rect">
            <a:avLst/>
          </a:prstGeom>
        </p:spPr>
        <p:txBody>
          <a:bodyPr wrap="square">
            <a:spAutoFit/>
          </a:bodyPr>
          <a:lstStyle/>
          <a:p>
            <a:pPr algn="just"/>
            <a:r>
              <a:rPr lang="tr-TR" sz="2000" dirty="0" smtClean="0">
                <a:latin typeface="Times New Roman" panose="02020603050405020304" pitchFamily="18" charset="0"/>
                <a:cs typeface="Times New Roman" panose="02020603050405020304" pitchFamily="18" charset="0"/>
              </a:rPr>
              <a:t>Blokları </a:t>
            </a:r>
            <a:r>
              <a:rPr lang="tr-TR" sz="2000" dirty="0">
                <a:latin typeface="Times New Roman" panose="02020603050405020304" pitchFamily="18" charset="0"/>
                <a:cs typeface="Times New Roman" panose="02020603050405020304" pitchFamily="18" charset="0"/>
              </a:rPr>
              <a:t>oluşturan hastalıkların tek tek ele alındığı, üç basamaklı hastalık kodlarıdır. </a:t>
            </a:r>
            <a:endParaRPr lang="tr-TR" sz="2000" dirty="0" smtClean="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ICD-10</a:t>
            </a:r>
            <a:r>
              <a:rPr lang="tr-TR" sz="2000" dirty="0">
                <a:latin typeface="Times New Roman" panose="02020603050405020304" pitchFamily="18" charset="0"/>
                <a:cs typeface="Times New Roman" panose="02020603050405020304" pitchFamily="18" charset="0"/>
              </a:rPr>
              <a:t>’ un temel yapısını 3 basamaklı hastalık kodları oluşturmaktadır. </a:t>
            </a:r>
            <a:endParaRPr lang="tr-TR" sz="2000" dirty="0" smtClean="0">
              <a:latin typeface="Times New Roman" panose="02020603050405020304" pitchFamily="18" charset="0"/>
              <a:cs typeface="Times New Roman" panose="02020603050405020304" pitchFamily="18" charset="0"/>
            </a:endParaRPr>
          </a:p>
          <a:p>
            <a:pPr algn="just"/>
            <a:r>
              <a:rPr lang="tr-TR" sz="2000" dirty="0" smtClean="0">
                <a:latin typeface="Times New Roman" panose="02020603050405020304" pitchFamily="18" charset="0"/>
                <a:cs typeface="Times New Roman" panose="02020603050405020304" pitchFamily="18" charset="0"/>
              </a:rPr>
              <a:t>Bu </a:t>
            </a:r>
            <a:r>
              <a:rPr lang="tr-TR" sz="2000" dirty="0">
                <a:latin typeface="Times New Roman" panose="02020603050405020304" pitchFamily="18" charset="0"/>
                <a:cs typeface="Times New Roman" panose="02020603050405020304" pitchFamily="18" charset="0"/>
              </a:rPr>
              <a:t>düzeyde her hastalığa bir hastalık kodu karşılık gelmektedir</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fontAlgn="auto" hangingPunct="1">
              <a:spcAft>
                <a:spcPct val="0"/>
              </a:spcAft>
              <a:defRPr/>
            </a:pPr>
            <a:r>
              <a:rPr lang="tr-TR" b="1" smtClean="0"/>
              <a:t>4.DÜZEY:</a:t>
            </a:r>
            <a:r>
              <a:rPr lang="tr-TR" smtClean="0"/>
              <a:t> </a:t>
            </a:r>
          </a:p>
        </p:txBody>
      </p:sp>
      <p:sp>
        <p:nvSpPr>
          <p:cNvPr id="6147" name="Rectangle 4"/>
          <p:cNvSpPr>
            <a:spLocks noGrp="1" noChangeArrowheads="1"/>
          </p:cNvSpPr>
          <p:nvPr>
            <p:ph idx="1"/>
          </p:nvPr>
        </p:nvSpPr>
        <p:spPr>
          <a:xfrm>
            <a:off x="457200" y="2435226"/>
            <a:ext cx="7620000" cy="3619872"/>
          </a:xfrm>
          <a:solidFill>
            <a:schemeClr val="bg1"/>
          </a:solidFill>
          <a:ln>
            <a:solidFill>
              <a:srgbClr val="000000"/>
            </a:solidFill>
          </a:ln>
        </p:spPr>
        <p:txBody>
          <a:bodyPr/>
          <a:lstStyle/>
          <a:p>
            <a:pPr eaLnBrk="1" hangingPunct="1">
              <a:buFont typeface="Wingdings" pitchFamily="2" charset="2"/>
              <a:buNone/>
            </a:pPr>
            <a:r>
              <a:rPr lang="tr-TR" altLang="tr-TR" b="1" dirty="0" smtClean="0"/>
              <a:t>A54	</a:t>
            </a:r>
            <a:r>
              <a:rPr lang="tr-TR" altLang="tr-TR" dirty="0" smtClean="0"/>
              <a:t>	</a:t>
            </a:r>
            <a:r>
              <a:rPr lang="tr-TR" altLang="tr-TR" b="1" dirty="0" smtClean="0"/>
              <a:t>Gonokok enfeksiyonu</a:t>
            </a:r>
          </a:p>
          <a:p>
            <a:pPr eaLnBrk="1" hangingPunct="1">
              <a:buFont typeface="Wingdings" pitchFamily="2" charset="2"/>
              <a:buNone/>
            </a:pPr>
            <a:r>
              <a:rPr lang="tr-TR" altLang="tr-TR" b="1" dirty="0" smtClean="0"/>
              <a:t>A54.3</a:t>
            </a:r>
            <a:r>
              <a:rPr lang="tr-TR" altLang="tr-TR" dirty="0" smtClean="0"/>
              <a:t>		Gözün </a:t>
            </a:r>
            <a:r>
              <a:rPr lang="tr-TR" altLang="tr-TR" dirty="0" err="1" smtClean="0"/>
              <a:t>gonokokenfeksiyonu</a:t>
            </a:r>
            <a:endParaRPr lang="tr-TR" altLang="tr-TR" dirty="0" smtClean="0"/>
          </a:p>
          <a:p>
            <a:pPr eaLnBrk="1" hangingPunct="1">
              <a:buFont typeface="Wingdings" pitchFamily="2" charset="2"/>
              <a:buNone/>
            </a:pPr>
            <a:r>
              <a:rPr lang="tr-TR" altLang="tr-TR" b="1" dirty="0" smtClean="0"/>
              <a:t>A54.5</a:t>
            </a:r>
            <a:r>
              <a:rPr lang="tr-TR" altLang="tr-TR" dirty="0" smtClean="0"/>
              <a:t>		</a:t>
            </a:r>
            <a:r>
              <a:rPr lang="tr-TR" altLang="tr-TR" dirty="0" err="1" smtClean="0"/>
              <a:t>Gonokokal</a:t>
            </a:r>
            <a:r>
              <a:rPr lang="tr-TR" altLang="tr-TR" dirty="0" smtClean="0"/>
              <a:t> farenjit</a:t>
            </a:r>
          </a:p>
          <a:p>
            <a:pPr lvl="1" eaLnBrk="1" hangingPunct="1"/>
            <a:endParaRPr lang="tr-TR" altLang="tr-TR" dirty="0" smtClean="0"/>
          </a:p>
          <a:p>
            <a:pPr eaLnBrk="1" hangingPunct="1">
              <a:buFont typeface="Wingdings" pitchFamily="2" charset="2"/>
              <a:buNone/>
            </a:pPr>
            <a:r>
              <a:rPr lang="tr-TR" altLang="tr-TR" b="1" dirty="0" smtClean="0"/>
              <a:t>K81</a:t>
            </a:r>
            <a:r>
              <a:rPr lang="tr-TR" altLang="tr-TR" dirty="0" smtClean="0"/>
              <a:t>		</a:t>
            </a:r>
            <a:r>
              <a:rPr lang="tr-TR" altLang="tr-TR" b="1" dirty="0" err="1" smtClean="0"/>
              <a:t>Kolesistit</a:t>
            </a:r>
            <a:endParaRPr lang="tr-TR" altLang="tr-TR" b="1" dirty="0" smtClean="0"/>
          </a:p>
          <a:p>
            <a:pPr eaLnBrk="1" hangingPunct="1">
              <a:buFont typeface="Wingdings" pitchFamily="2" charset="2"/>
              <a:buNone/>
            </a:pPr>
            <a:r>
              <a:rPr lang="tr-TR" altLang="tr-TR" b="1" dirty="0" smtClean="0"/>
              <a:t>K81.0	</a:t>
            </a:r>
            <a:r>
              <a:rPr lang="tr-TR" altLang="tr-TR" dirty="0" smtClean="0"/>
              <a:t>	Akut </a:t>
            </a:r>
            <a:r>
              <a:rPr lang="tr-TR" altLang="tr-TR" dirty="0" err="1" smtClean="0"/>
              <a:t>kolesistit</a:t>
            </a:r>
            <a:endParaRPr lang="tr-TR" altLang="tr-TR" dirty="0" smtClean="0"/>
          </a:p>
          <a:p>
            <a:pPr eaLnBrk="1" hangingPunct="1">
              <a:buFont typeface="Wingdings" pitchFamily="2" charset="2"/>
              <a:buNone/>
            </a:pPr>
            <a:r>
              <a:rPr lang="tr-TR" altLang="tr-TR" b="1" dirty="0" smtClean="0"/>
              <a:t>K81.1	</a:t>
            </a:r>
            <a:r>
              <a:rPr lang="tr-TR" altLang="tr-TR" dirty="0" smtClean="0"/>
              <a:t>	Kronik </a:t>
            </a:r>
            <a:r>
              <a:rPr lang="tr-TR" altLang="tr-TR" dirty="0" err="1" smtClean="0"/>
              <a:t>kolesistit</a:t>
            </a:r>
            <a:endParaRPr lang="tr-TR" altLang="tr-TR" dirty="0" smtClean="0"/>
          </a:p>
          <a:p>
            <a:pPr eaLnBrk="1" hangingPunct="1">
              <a:spcBef>
                <a:spcPct val="0"/>
              </a:spcBef>
              <a:buClrTx/>
              <a:buFontTx/>
              <a:buNone/>
            </a:pPr>
            <a:endParaRPr lang="tr-TR" altLang="tr-TR" sz="1800" dirty="0" smtClean="0"/>
          </a:p>
        </p:txBody>
      </p:sp>
      <p:sp>
        <p:nvSpPr>
          <p:cNvPr id="2" name="Dikdörtgen 1"/>
          <p:cNvSpPr/>
          <p:nvPr/>
        </p:nvSpPr>
        <p:spPr>
          <a:xfrm>
            <a:off x="457200" y="1292226"/>
            <a:ext cx="7620000" cy="923330"/>
          </a:xfrm>
          <a:prstGeom prst="rect">
            <a:avLst/>
          </a:prstGeom>
        </p:spPr>
        <p:txBody>
          <a:bodyPr wrap="square">
            <a:spAutoFit/>
          </a:bodyPr>
          <a:lstStyle/>
          <a:p>
            <a:r>
              <a:rPr lang="tr-TR" dirty="0" smtClean="0"/>
              <a:t>Üç </a:t>
            </a:r>
            <a:r>
              <a:rPr lang="tr-TR" dirty="0"/>
              <a:t>basamaklı hastalık koduna bir basamak ilave edilmesiyle oluşturulan hastalık kodlarıdır. Hastalıklar bu şekilde detaylı olarak tanımlanmaktadır. Örnek olarak;</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2 İçerik Yer Tutucusu"/>
          <p:cNvSpPr>
            <a:spLocks noGrp="1"/>
          </p:cNvSpPr>
          <p:nvPr>
            <p:ph idx="1"/>
          </p:nvPr>
        </p:nvSpPr>
        <p:spPr>
          <a:xfrm>
            <a:off x="179512" y="548680"/>
            <a:ext cx="8075240" cy="4800600"/>
          </a:xfrm>
        </p:spPr>
        <p:txBody>
          <a:bodyPr/>
          <a:lstStyle/>
          <a:p>
            <a:pPr algn="just" eaLnBrk="1" hangingPunct="1"/>
            <a:r>
              <a:rPr lang="tr-TR" altLang="tr-TR" sz="2400" b="1" dirty="0" smtClean="0">
                <a:latin typeface="Times New Roman" panose="02020603050405020304" pitchFamily="18" charset="0"/>
                <a:cs typeface="Times New Roman" panose="02020603050405020304" pitchFamily="18" charset="0"/>
              </a:rPr>
              <a:t>Beşinci Düzey, dördüncü karakterden farklı bir eksen boyunca alt </a:t>
            </a:r>
            <a:r>
              <a:rPr lang="tr-TR" altLang="tr-TR" sz="2400" b="1" dirty="0" err="1" smtClean="0">
                <a:latin typeface="Times New Roman" panose="02020603050405020304" pitchFamily="18" charset="0"/>
                <a:cs typeface="Times New Roman" panose="02020603050405020304" pitchFamily="18" charset="0"/>
              </a:rPr>
              <a:t>kırılım</a:t>
            </a:r>
            <a:r>
              <a:rPr lang="tr-TR" altLang="tr-TR" sz="2400" b="1" dirty="0" smtClean="0">
                <a:latin typeface="Times New Roman" panose="02020603050405020304" pitchFamily="18" charset="0"/>
                <a:cs typeface="Times New Roman" panose="02020603050405020304" pitchFamily="18" charset="0"/>
              </a:rPr>
              <a:t> için kullanılmıştır. </a:t>
            </a:r>
            <a:endParaRPr lang="tr-TR" altLang="tr-TR" sz="2400" b="1" dirty="0" smtClean="0">
              <a:latin typeface="Times New Roman" panose="02020603050405020304" pitchFamily="18" charset="0"/>
              <a:cs typeface="Times New Roman" panose="02020603050405020304" pitchFamily="18" charset="0"/>
            </a:endParaRPr>
          </a:p>
          <a:p>
            <a:pPr algn="just" eaLnBrk="1" hangingPunct="1"/>
            <a:r>
              <a:rPr lang="tr-TR" altLang="tr-TR" sz="2400" b="1" dirty="0" smtClean="0">
                <a:latin typeface="Times New Roman" panose="02020603050405020304" pitchFamily="18" charset="0"/>
                <a:cs typeface="Times New Roman" panose="02020603050405020304" pitchFamily="18" charset="0"/>
              </a:rPr>
              <a:t>Ö</a:t>
            </a:r>
            <a:r>
              <a:rPr lang="tr-TR" altLang="tr-TR" sz="2400" b="1" dirty="0" smtClean="0">
                <a:latin typeface="Times New Roman" panose="02020603050405020304" pitchFamily="18" charset="0"/>
                <a:cs typeface="Times New Roman" panose="02020603050405020304" pitchFamily="18" charset="0"/>
              </a:rPr>
              <a:t>rnek </a:t>
            </a:r>
            <a:r>
              <a:rPr lang="tr-TR" altLang="tr-TR" sz="2400" dirty="0" smtClean="0">
                <a:latin typeface="Times New Roman" panose="02020603050405020304" pitchFamily="18" charset="0"/>
                <a:cs typeface="Times New Roman" panose="02020603050405020304" pitchFamily="18" charset="0"/>
              </a:rPr>
              <a:t>olarak;</a:t>
            </a:r>
          </a:p>
          <a:p>
            <a:pPr algn="just" eaLnBrk="1" hangingPunct="1"/>
            <a:r>
              <a:rPr lang="tr-TR" altLang="tr-TR" sz="2400" dirty="0" smtClean="0">
                <a:latin typeface="Times New Roman" panose="02020603050405020304" pitchFamily="18" charset="0"/>
                <a:cs typeface="Times New Roman" panose="02020603050405020304" pitchFamily="18" charset="0"/>
              </a:rPr>
              <a:t>XIII. Bölüm-Anatomik bölgelere göre alt bölümler</a:t>
            </a:r>
          </a:p>
          <a:p>
            <a:pPr algn="just" eaLnBrk="1" hangingPunct="1"/>
            <a:r>
              <a:rPr lang="tr-TR" altLang="tr-TR" sz="2400" dirty="0" smtClean="0">
                <a:latin typeface="Times New Roman" panose="02020603050405020304" pitchFamily="18" charset="0"/>
                <a:cs typeface="Times New Roman" panose="02020603050405020304" pitchFamily="18" charset="0"/>
              </a:rPr>
              <a:t>M05.01-Felty sendromu, omuz bölgesi</a:t>
            </a:r>
          </a:p>
          <a:p>
            <a:pPr algn="just" eaLnBrk="1" hangingPunct="1"/>
            <a:r>
              <a:rPr lang="tr-TR" altLang="tr-TR" sz="2400" dirty="0" smtClean="0">
                <a:latin typeface="Times New Roman" panose="02020603050405020304" pitchFamily="18" charset="0"/>
                <a:cs typeface="Times New Roman" panose="02020603050405020304" pitchFamily="18" charset="0"/>
              </a:rPr>
              <a:t>XIX. Bölüm-Açık ve kapalı kırıkla</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2 İçerik Yer Tutucusu"/>
          <p:cNvSpPr>
            <a:spLocks noGrp="1"/>
          </p:cNvSpPr>
          <p:nvPr>
            <p:ph idx="1"/>
          </p:nvPr>
        </p:nvSpPr>
        <p:spPr/>
        <p:txBody>
          <a:bodyPr/>
          <a:lstStyle/>
          <a:p>
            <a:pPr algn="just" eaLnBrk="1" hangingPunct="1"/>
            <a:r>
              <a:rPr lang="tr-TR" altLang="tr-TR" dirty="0" smtClean="0"/>
              <a:t>Kullanılmayan “U” kodları</a:t>
            </a:r>
          </a:p>
          <a:p>
            <a:pPr algn="just" eaLnBrk="1" hangingPunct="1"/>
            <a:r>
              <a:rPr lang="tr-TR" altLang="tr-TR" dirty="0" smtClean="0"/>
              <a:t>U00-U49 kodları, belirsiz bir etiyolojinin yeni hastalıklarına geçici olarak atanırken kullanılması içindir.</a:t>
            </a:r>
          </a:p>
          <a:p>
            <a:pPr algn="just" eaLnBrk="1" hangingPunct="1"/>
            <a:r>
              <a:rPr lang="tr-TR" altLang="tr-TR" dirty="0" smtClean="0"/>
              <a:t>U50-U99 kodları, örneğin özel bir proje için farklı bir alt sınıflandırma sınanırken, olduğu gibi araştırmada kullanılabilir.</a:t>
            </a:r>
          </a:p>
          <a:p>
            <a:pPr algn="just" eaLnBrk="1" hangingPunct="1"/>
            <a:r>
              <a:rPr lang="tr-TR" altLang="tr-TR" dirty="0" smtClean="0"/>
              <a:t>Örnek olarak; U04-Ağır akut solunum sendromu [SARS] verilebilir.</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fontAlgn="auto" hangingPunct="1">
              <a:spcAft>
                <a:spcPct val="0"/>
              </a:spcAft>
              <a:defRPr/>
            </a:pPr>
            <a:r>
              <a:rPr lang="tr-TR" sz="4000" i="1" smtClean="0"/>
              <a:t>ICD-10'da tüm bölümler aynı yapıda sunulmuştur</a:t>
            </a:r>
            <a:r>
              <a:rPr lang="tr-TR" sz="4000" smtClean="0"/>
              <a:t> ;</a:t>
            </a:r>
          </a:p>
        </p:txBody>
      </p:sp>
      <p:sp>
        <p:nvSpPr>
          <p:cNvPr id="9219" name="Rectangle 3"/>
          <p:cNvSpPr>
            <a:spLocks noGrp="1" noChangeArrowheads="1"/>
          </p:cNvSpPr>
          <p:nvPr>
            <p:ph idx="1"/>
          </p:nvPr>
        </p:nvSpPr>
        <p:spPr>
          <a:xfrm>
            <a:off x="214313" y="1857375"/>
            <a:ext cx="8555037" cy="4518025"/>
          </a:xfrm>
        </p:spPr>
        <p:txBody>
          <a:bodyPr/>
          <a:lstStyle/>
          <a:p>
            <a:pPr eaLnBrk="1" hangingPunct="1">
              <a:buFont typeface="Wingdings" pitchFamily="2" charset="2"/>
              <a:buNone/>
            </a:pPr>
            <a:r>
              <a:rPr lang="tr-TR" altLang="tr-TR" dirty="0" smtClean="0"/>
              <a:t>	O bölüme </a:t>
            </a:r>
            <a:r>
              <a:rPr lang="tr-TR" altLang="tr-TR" b="1" i="1" dirty="0" smtClean="0"/>
              <a:t>dahil edilen</a:t>
            </a:r>
            <a:r>
              <a:rPr lang="tr-TR" altLang="tr-TR" dirty="0" smtClean="0"/>
              <a:t> ve </a:t>
            </a:r>
            <a:r>
              <a:rPr lang="tr-TR" altLang="tr-TR" b="1" i="1" dirty="0" smtClean="0"/>
              <a:t>hariç tutulan</a:t>
            </a:r>
            <a:r>
              <a:rPr lang="tr-TR" altLang="tr-TR" dirty="0" smtClean="0"/>
              <a:t> hastalık tanılarının belirtildiği kısım yer almaktadır (</a:t>
            </a:r>
            <a:r>
              <a:rPr lang="tr-TR" altLang="tr-TR" dirty="0" err="1" smtClean="0"/>
              <a:t>includes</a:t>
            </a:r>
            <a:r>
              <a:rPr lang="tr-TR" altLang="tr-TR" dirty="0" smtClean="0"/>
              <a:t> /</a:t>
            </a:r>
            <a:r>
              <a:rPr lang="tr-TR" altLang="tr-TR" dirty="0" err="1" smtClean="0"/>
              <a:t>excludes</a:t>
            </a:r>
            <a:r>
              <a:rPr lang="tr-TR" altLang="tr-TR" dirty="0" smtClean="0"/>
              <a:t> </a:t>
            </a:r>
            <a:r>
              <a:rPr lang="tr-TR" altLang="tr-TR" dirty="0" err="1" smtClean="0"/>
              <a:t>notes</a:t>
            </a:r>
            <a:r>
              <a:rPr lang="tr-TR" altLang="tr-TR" dirty="0" smtClean="0"/>
              <a:t>).</a:t>
            </a:r>
          </a:p>
          <a:p>
            <a:pPr eaLnBrk="1" hangingPunct="1"/>
            <a:endParaRPr lang="tr-TR" altLang="tr-TR" dirty="0" smtClean="0"/>
          </a:p>
          <a:p>
            <a:pPr eaLnBrk="1" hangingPunct="1">
              <a:buFont typeface="Wingdings" pitchFamily="2" charset="2"/>
              <a:buNone/>
            </a:pPr>
            <a:r>
              <a:rPr lang="tr-TR" altLang="tr-TR" b="1" dirty="0" smtClean="0"/>
              <a:t>	A06 </a:t>
            </a:r>
            <a:r>
              <a:rPr lang="tr-TR" altLang="tr-TR" b="1" dirty="0" err="1" smtClean="0"/>
              <a:t>Amibiyaz</a:t>
            </a:r>
            <a:endParaRPr lang="tr-TR" altLang="tr-TR" b="1" dirty="0" smtClean="0"/>
          </a:p>
          <a:p>
            <a:pPr algn="just" eaLnBrk="1" hangingPunct="1">
              <a:buFont typeface="Wingdings" pitchFamily="2" charset="2"/>
              <a:buNone/>
            </a:pPr>
            <a:r>
              <a:rPr lang="tr-TR" altLang="tr-TR" b="1" dirty="0" smtClean="0"/>
              <a:t>	Dahil:</a:t>
            </a:r>
            <a:r>
              <a:rPr lang="tr-TR" altLang="tr-TR" dirty="0" smtClean="0"/>
              <a:t> </a:t>
            </a:r>
            <a:r>
              <a:rPr lang="tr-TR" altLang="tr-TR" dirty="0" err="1" smtClean="0"/>
              <a:t>Entamoeba</a:t>
            </a:r>
            <a:r>
              <a:rPr lang="tr-TR" altLang="tr-TR" dirty="0" smtClean="0"/>
              <a:t> </a:t>
            </a:r>
            <a:r>
              <a:rPr lang="tr-TR" altLang="tr-TR" dirty="0" err="1" smtClean="0"/>
              <a:t>histolytica</a:t>
            </a:r>
            <a:r>
              <a:rPr lang="tr-TR" altLang="tr-TR" dirty="0" smtClean="0"/>
              <a:t> enfeksiyonları</a:t>
            </a:r>
            <a:endParaRPr lang="tr-TR" altLang="tr-TR" b="1" dirty="0" smtClean="0"/>
          </a:p>
          <a:p>
            <a:pPr eaLnBrk="1" hangingPunct="1">
              <a:buFont typeface="Wingdings" pitchFamily="2" charset="2"/>
              <a:buNone/>
            </a:pPr>
            <a:r>
              <a:rPr lang="tr-TR" altLang="tr-TR" b="1" dirty="0" smtClean="0"/>
              <a:t>	Hariç:</a:t>
            </a:r>
            <a:r>
              <a:rPr lang="tr-TR" altLang="tr-TR" dirty="0" smtClean="0"/>
              <a:t> </a:t>
            </a:r>
            <a:r>
              <a:rPr lang="tr-TR" altLang="tr-TR" dirty="0" err="1" smtClean="0"/>
              <a:t>Protozoal</a:t>
            </a:r>
            <a:r>
              <a:rPr lang="tr-TR" altLang="tr-TR" dirty="0" smtClean="0"/>
              <a:t> diğer barsak hastalıkları</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pPr eaLnBrk="1" fontAlgn="auto" hangingPunct="1">
              <a:spcAft>
                <a:spcPct val="0"/>
              </a:spcAft>
              <a:defRPr/>
            </a:pPr>
            <a:r>
              <a:rPr lang="tr-TR" sz="4000" i="1" smtClean="0"/>
              <a:t>ICD-10'da tüm bölümler aynı yapıda sunulmuştur</a:t>
            </a:r>
            <a:r>
              <a:rPr lang="tr-TR" sz="4000" smtClean="0"/>
              <a:t> ;</a:t>
            </a:r>
          </a:p>
        </p:txBody>
      </p:sp>
      <p:sp>
        <p:nvSpPr>
          <p:cNvPr id="10243" name="Rectangle 3"/>
          <p:cNvSpPr>
            <a:spLocks noGrp="1" noChangeArrowheads="1"/>
          </p:cNvSpPr>
          <p:nvPr>
            <p:ph idx="1"/>
          </p:nvPr>
        </p:nvSpPr>
        <p:spPr>
          <a:xfrm>
            <a:off x="539750" y="1916113"/>
            <a:ext cx="8229600" cy="4530725"/>
          </a:xfrm>
        </p:spPr>
        <p:txBody>
          <a:bodyPr/>
          <a:lstStyle/>
          <a:p>
            <a:pPr marL="609600" indent="-609600" eaLnBrk="1" hangingPunct="1"/>
            <a:r>
              <a:rPr lang="tr-TR" altLang="tr-TR" smtClean="0"/>
              <a:t>Kod aralıkları ile birlikte o bölümde yer alan blokların listesi,</a:t>
            </a:r>
          </a:p>
          <a:p>
            <a:pPr marL="609600" indent="-609600" eaLnBrk="1" hangingPunct="1"/>
            <a:r>
              <a:rPr lang="tr-TR" altLang="tr-TR" smtClean="0"/>
              <a:t>O bölüme ait hastalık kodlarından yıldız (*) kodu alanların listesi,</a:t>
            </a:r>
          </a:p>
          <a:p>
            <a:pPr marL="609600" indent="-609600" eaLnBrk="1" hangingPunct="1"/>
            <a:r>
              <a:rPr lang="tr-TR" altLang="tr-TR" smtClean="0"/>
              <a:t>Son olarak da 3 ve 4 basamaklı hastalık kod listeleri verilmiştir </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fontAlgn="auto" hangingPunct="1">
              <a:spcAft>
                <a:spcPct val="0"/>
              </a:spcAft>
              <a:defRPr/>
            </a:pPr>
            <a:r>
              <a:rPr lang="tr-TR" smtClean="0"/>
              <a:t>Kısaltılmış Listeler</a:t>
            </a:r>
          </a:p>
        </p:txBody>
      </p:sp>
      <p:sp>
        <p:nvSpPr>
          <p:cNvPr id="11267" name="Rectangle 3"/>
          <p:cNvSpPr>
            <a:spLocks noGrp="1" noChangeArrowheads="1"/>
          </p:cNvSpPr>
          <p:nvPr>
            <p:ph idx="1"/>
          </p:nvPr>
        </p:nvSpPr>
        <p:spPr/>
        <p:txBody>
          <a:bodyPr/>
          <a:lstStyle/>
          <a:p>
            <a:pPr eaLnBrk="1" hangingPunct="1"/>
            <a:r>
              <a:rPr lang="tr-TR" altLang="tr-TR" smtClean="0"/>
              <a:t>103 Başlıklı Kısaltılmış Genel Ölüm Listesi</a:t>
            </a:r>
          </a:p>
          <a:p>
            <a:pPr eaLnBrk="1" hangingPunct="1"/>
            <a:r>
              <a:rPr lang="tr-TR" altLang="tr-TR" smtClean="0"/>
              <a:t>80 Başlıklı Genel Ölüm -Seçilmiş Listesi</a:t>
            </a:r>
          </a:p>
          <a:p>
            <a:pPr eaLnBrk="1" hangingPunct="1"/>
            <a:r>
              <a:rPr lang="tr-TR" altLang="tr-TR" smtClean="0"/>
              <a:t>67 Başlıklı Bebek ve Çocuk Ölümü-	Kısaltılmış Liste</a:t>
            </a:r>
          </a:p>
          <a:p>
            <a:pPr eaLnBrk="1" hangingPunct="1"/>
            <a:r>
              <a:rPr lang="tr-TR" altLang="tr-TR" smtClean="0"/>
              <a:t>51 Başlıklı Bebek ve Çocuk Ölümü-	Seçilmiş Liste</a:t>
            </a:r>
          </a:p>
          <a:p>
            <a:pPr eaLnBrk="1" hangingPunct="1"/>
            <a:r>
              <a:rPr lang="tr-TR" altLang="tr-TR" smtClean="0"/>
              <a:t>298 Başlıklı Hastalıklar için Sıralı Liste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fontAlgn="auto" hangingPunct="1">
              <a:spcAft>
                <a:spcPct val="0"/>
              </a:spcAft>
              <a:defRPr/>
            </a:pPr>
            <a:r>
              <a:rPr lang="tr-TR" i="1" smtClean="0"/>
              <a:t>NOS (Not Otherwise Specified)</a:t>
            </a:r>
            <a:r>
              <a:rPr lang="tr-TR" smtClean="0"/>
              <a:t> </a:t>
            </a:r>
          </a:p>
        </p:txBody>
      </p:sp>
      <p:sp>
        <p:nvSpPr>
          <p:cNvPr id="12291" name="Rectangle 3"/>
          <p:cNvSpPr>
            <a:spLocks noGrp="1" noChangeArrowheads="1"/>
          </p:cNvSpPr>
          <p:nvPr>
            <p:ph idx="1"/>
          </p:nvPr>
        </p:nvSpPr>
        <p:spPr>
          <a:xfrm>
            <a:off x="179388" y="1557338"/>
            <a:ext cx="8964612" cy="4573587"/>
          </a:xfrm>
        </p:spPr>
        <p:txBody>
          <a:bodyPr/>
          <a:lstStyle/>
          <a:p>
            <a:pPr eaLnBrk="1" hangingPunct="1">
              <a:buFont typeface="Wingdings" pitchFamily="2" charset="2"/>
              <a:buNone/>
            </a:pPr>
            <a:r>
              <a:rPr lang="tr-TR" altLang="tr-TR" i="1" smtClean="0"/>
              <a:t>	</a:t>
            </a:r>
            <a:r>
              <a:rPr lang="tr-TR" altLang="tr-TR" smtClean="0"/>
              <a:t>Başka Şekilde Tanımlanmamış (BŞT): </a:t>
            </a:r>
          </a:p>
          <a:p>
            <a:pPr eaLnBrk="1" hangingPunct="1">
              <a:buFont typeface="Wingdings" pitchFamily="2" charset="2"/>
              <a:buNone/>
            </a:pPr>
            <a:endParaRPr lang="tr-TR" altLang="tr-TR" smtClean="0"/>
          </a:p>
          <a:p>
            <a:pPr eaLnBrk="1" hangingPunct="1">
              <a:buFont typeface="Wingdings" pitchFamily="2" charset="2"/>
              <a:buNone/>
            </a:pPr>
            <a:r>
              <a:rPr lang="tr-TR" altLang="tr-TR" smtClean="0"/>
              <a:t>	E15	Diabetik olmayan hipoglisemik koma</a:t>
            </a:r>
          </a:p>
          <a:p>
            <a:pPr eaLnBrk="1" hangingPunct="1">
              <a:buFont typeface="Wingdings" pitchFamily="2" charset="2"/>
              <a:buNone/>
            </a:pPr>
            <a:r>
              <a:rPr lang="tr-TR" altLang="tr-TR" smtClean="0"/>
              <a:t>			Diyabetik olmayanlarda insülin koması</a:t>
            </a:r>
          </a:p>
          <a:p>
            <a:pPr eaLnBrk="1" hangingPunct="1">
              <a:buFont typeface="Wingdings" pitchFamily="2" charset="2"/>
              <a:buNone/>
            </a:pPr>
            <a:r>
              <a:rPr lang="tr-TR" altLang="tr-TR" smtClean="0"/>
              <a:t>			Hipoglisemik koma ile birlikte olan 			hiperinsülizm</a:t>
            </a:r>
          </a:p>
          <a:p>
            <a:pPr eaLnBrk="1" hangingPunct="1">
              <a:buFont typeface="Wingdings" pitchFamily="2" charset="2"/>
              <a:buNone/>
            </a:pPr>
            <a:r>
              <a:rPr lang="tr-TR" altLang="tr-TR" smtClean="0"/>
              <a:t>			Hipoglisemik koma BŞT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KODLAMA</a:t>
            </a:r>
          </a:p>
        </p:txBody>
      </p:sp>
      <p:sp>
        <p:nvSpPr>
          <p:cNvPr id="4099" name="Rectangle 3"/>
          <p:cNvSpPr>
            <a:spLocks noGrp="1"/>
          </p:cNvSpPr>
          <p:nvPr>
            <p:ph idx="1"/>
          </p:nvPr>
        </p:nvSpPr>
        <p:spPr>
          <a:xfrm>
            <a:off x="457200" y="1600200"/>
            <a:ext cx="7620000" cy="480060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just" eaLnBrk="1" hangingPunct="1">
              <a:buFont typeface="Wingdings" pitchFamily="2" charset="2"/>
              <a:buNone/>
            </a:pPr>
            <a:r>
              <a:rPr lang="tr-TR" altLang="tr-TR" dirty="0"/>
              <a:t>	“Kodlama” süreci, verilerin sınıflandırılması ve sınıflandırılan verilere  nümerik veya alfa-numerik bir simge atanması işlemidir. </a:t>
            </a:r>
          </a:p>
          <a:p>
            <a:pPr marL="342900" lvl="0" indent="-228600" algn="just" eaLnBrk="1" hangingPunct="1">
              <a:buFont typeface="Wingdings" pitchFamily="2" charset="2"/>
              <a:buNone/>
            </a:pPr>
            <a:endParaRPr lang="tr-TR" altLang="tr-TR" dirty="0"/>
          </a:p>
          <a:p>
            <a:pPr marL="342900" lvl="0" indent="-228600" algn="just" eaLnBrk="1" hangingPunct="1">
              <a:buFont typeface="Wingdings" pitchFamily="2" charset="2"/>
              <a:buNone/>
            </a:pPr>
            <a:r>
              <a:rPr lang="tr-TR" altLang="tr-TR" dirty="0"/>
              <a:t>	Tıbbi tanıların ve hastalara uygulanan girişimlerin kodlanması “klinik kodlama” olarak adlandırılır.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fontAlgn="auto" hangingPunct="1">
              <a:spcAft>
                <a:spcPct val="0"/>
              </a:spcAft>
              <a:defRPr/>
            </a:pPr>
            <a:r>
              <a:rPr lang="tr-TR" i="1" smtClean="0"/>
              <a:t>NEC (Not Elsewhere Classified)</a:t>
            </a:r>
            <a:r>
              <a:rPr lang="tr-TR" smtClean="0"/>
              <a:t> </a:t>
            </a:r>
          </a:p>
        </p:txBody>
      </p:sp>
      <p:sp>
        <p:nvSpPr>
          <p:cNvPr id="13315" name="Rectangle 3"/>
          <p:cNvSpPr>
            <a:spLocks noGrp="1" noChangeArrowheads="1"/>
          </p:cNvSpPr>
          <p:nvPr>
            <p:ph idx="1"/>
          </p:nvPr>
        </p:nvSpPr>
        <p:spPr/>
        <p:txBody>
          <a:bodyPr/>
          <a:lstStyle/>
          <a:p>
            <a:pPr eaLnBrk="1" hangingPunct="1">
              <a:buFont typeface="Wingdings" pitchFamily="2" charset="2"/>
              <a:buNone/>
            </a:pPr>
            <a:r>
              <a:rPr lang="tr-TR" altLang="tr-TR" i="1" smtClean="0"/>
              <a:t>	</a:t>
            </a:r>
            <a:r>
              <a:rPr lang="tr-TR" altLang="tr-TR" smtClean="0"/>
              <a:t>Başka Yerde Sınıflandırılmamış (BYS):</a:t>
            </a:r>
          </a:p>
          <a:p>
            <a:pPr eaLnBrk="1" hangingPunct="1">
              <a:buFont typeface="Wingdings" pitchFamily="2" charset="2"/>
              <a:buNone/>
            </a:pPr>
            <a:endParaRPr lang="tr-TR" altLang="tr-TR" i="1" smtClean="0"/>
          </a:p>
          <a:p>
            <a:pPr eaLnBrk="1" hangingPunct="1">
              <a:buFont typeface="Wingdings" pitchFamily="2" charset="2"/>
              <a:buNone/>
            </a:pPr>
            <a:r>
              <a:rPr lang="tr-TR" altLang="tr-TR" smtClean="0"/>
              <a:t>	Örnek olarak;</a:t>
            </a:r>
          </a:p>
          <a:p>
            <a:pPr eaLnBrk="1" hangingPunct="1">
              <a:buFont typeface="Wingdings" pitchFamily="2" charset="2"/>
              <a:buNone/>
            </a:pPr>
            <a:r>
              <a:rPr lang="tr-TR" altLang="tr-TR" smtClean="0"/>
              <a:t>	M79	Diğer yumuşak doku hastalıkları, 		başka yerde sınıflanmamış</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fontAlgn="auto" hangingPunct="1">
              <a:spcAft>
                <a:spcPct val="0"/>
              </a:spcAft>
              <a:defRPr/>
            </a:pPr>
            <a:r>
              <a:rPr lang="tr-TR" sz="4000" i="1" smtClean="0"/>
              <a:t>ÇİFT (DUAL) KODLAMA SİSTEMİ:</a:t>
            </a:r>
            <a:r>
              <a:rPr lang="tr-TR" sz="4000" smtClean="0"/>
              <a:t> </a:t>
            </a:r>
          </a:p>
        </p:txBody>
      </p:sp>
      <p:sp>
        <p:nvSpPr>
          <p:cNvPr id="14339" name="Rectangle 3"/>
          <p:cNvSpPr>
            <a:spLocks noGrp="1" noChangeArrowheads="1"/>
          </p:cNvSpPr>
          <p:nvPr>
            <p:ph idx="1"/>
          </p:nvPr>
        </p:nvSpPr>
        <p:spPr>
          <a:xfrm>
            <a:off x="179388" y="1557338"/>
            <a:ext cx="8964612" cy="4573587"/>
          </a:xfrm>
        </p:spPr>
        <p:txBody>
          <a:bodyPr/>
          <a:lstStyle/>
          <a:p>
            <a:pPr eaLnBrk="1" hangingPunct="1">
              <a:buFont typeface="Wingdings" pitchFamily="2" charset="2"/>
              <a:buNone/>
            </a:pPr>
            <a:r>
              <a:rPr lang="tr-TR" altLang="tr-TR" b="1" smtClean="0"/>
              <a:t>† </a:t>
            </a:r>
            <a:r>
              <a:rPr lang="tr-TR" altLang="tr-TR" b="1" i="1" smtClean="0"/>
              <a:t>Kama Simgesi:</a:t>
            </a:r>
            <a:r>
              <a:rPr lang="tr-TR" altLang="tr-TR" smtClean="0"/>
              <a:t> Bir hastalığın etiyolojisini veya altta yapan sebebini açıklayan kodu belirtir </a:t>
            </a:r>
          </a:p>
          <a:p>
            <a:pPr eaLnBrk="1" hangingPunct="1">
              <a:buFont typeface="Wingdings" pitchFamily="2" charset="2"/>
              <a:buNone/>
            </a:pPr>
            <a:r>
              <a:rPr lang="tr-TR" altLang="tr-TR" b="1" smtClean="0"/>
              <a:t>*</a:t>
            </a:r>
            <a:r>
              <a:rPr lang="tr-TR" altLang="tr-TR" b="1" i="1" smtClean="0"/>
              <a:t>Yıldız Simgesi:</a:t>
            </a:r>
            <a:r>
              <a:rPr lang="tr-TR" altLang="tr-TR" smtClean="0"/>
              <a:t> Bir hastalığın belirtisini açıklayan kodu belirtir </a:t>
            </a:r>
          </a:p>
          <a:p>
            <a:pPr eaLnBrk="1" hangingPunct="1">
              <a:buFont typeface="Wingdings" pitchFamily="2" charset="2"/>
              <a:buNone/>
            </a:pPr>
            <a:endParaRPr lang="tr-TR" altLang="tr-TR" smtClean="0"/>
          </a:p>
          <a:p>
            <a:pPr eaLnBrk="1" hangingPunct="1">
              <a:buFont typeface="Wingdings" pitchFamily="2" charset="2"/>
              <a:buNone/>
            </a:pPr>
            <a:r>
              <a:rPr lang="tr-TR" altLang="tr-TR" smtClean="0"/>
              <a:t>B01.0</a:t>
            </a:r>
            <a:r>
              <a:rPr lang="tr-TR" altLang="tr-TR" b="1" smtClean="0"/>
              <a:t>†</a:t>
            </a:r>
            <a:r>
              <a:rPr lang="tr-TR" altLang="tr-TR" smtClean="0"/>
              <a:t>	Varicella menenjiti (G02.0</a:t>
            </a:r>
            <a:r>
              <a:rPr lang="tr-TR" altLang="tr-TR" b="1" smtClean="0"/>
              <a:t>*</a:t>
            </a:r>
            <a:r>
              <a:rPr lang="tr-TR" altLang="tr-TR" smtClean="0"/>
              <a:t>)</a:t>
            </a:r>
          </a:p>
          <a:p>
            <a:pPr eaLnBrk="1" hangingPunct="1">
              <a:buFont typeface="Wingdings" pitchFamily="2" charset="2"/>
              <a:buNone/>
            </a:pPr>
            <a:r>
              <a:rPr lang="tr-TR" altLang="tr-TR" smtClean="0"/>
              <a:t>G02.0</a:t>
            </a:r>
            <a:r>
              <a:rPr lang="tr-TR" altLang="tr-TR" b="1" smtClean="0"/>
              <a:t>*</a:t>
            </a:r>
            <a:r>
              <a:rPr lang="tr-TR" altLang="tr-TR" smtClean="0"/>
              <a:t>	Viral hastalıklarda menenjit</a:t>
            </a:r>
          </a:p>
          <a:p>
            <a:pPr eaLnBrk="1" hangingPunct="1">
              <a:buFont typeface="Wingdings" pitchFamily="2" charset="2"/>
              <a:buNone/>
            </a:pPr>
            <a:r>
              <a:rPr lang="tr-TR" altLang="tr-TR" smtClean="0"/>
              <a:t>			Varicellaya bağlı menenjit (B01.0</a:t>
            </a:r>
            <a:r>
              <a:rPr lang="tr-TR" altLang="tr-TR" b="1" smtClean="0"/>
              <a:t>†</a:t>
            </a:r>
            <a:r>
              <a:rPr lang="tr-TR" altLang="tr-TR" smtClean="0"/>
              <a:t>)</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fontAlgn="auto" hangingPunct="1">
              <a:spcAft>
                <a:spcPct val="0"/>
              </a:spcAft>
              <a:defRPr/>
            </a:pPr>
            <a:r>
              <a:rPr lang="tr-TR" sz="4000" i="1" smtClean="0"/>
              <a:t>BİRDEN FAZLA KOD KULLANIMI:</a:t>
            </a:r>
            <a:r>
              <a:rPr lang="tr-TR" sz="4000" smtClean="0"/>
              <a:t> </a:t>
            </a:r>
          </a:p>
        </p:txBody>
      </p:sp>
      <p:sp>
        <p:nvSpPr>
          <p:cNvPr id="15363" name="Rectangle 3"/>
          <p:cNvSpPr>
            <a:spLocks noGrp="1" noChangeArrowheads="1"/>
          </p:cNvSpPr>
          <p:nvPr>
            <p:ph idx="1"/>
          </p:nvPr>
        </p:nvSpPr>
        <p:spPr>
          <a:xfrm>
            <a:off x="457200" y="1628775"/>
            <a:ext cx="8686800" cy="4502150"/>
          </a:xfrm>
        </p:spPr>
        <p:txBody>
          <a:bodyPr/>
          <a:lstStyle/>
          <a:p>
            <a:pPr eaLnBrk="1" hangingPunct="1">
              <a:buFont typeface="Wingdings" pitchFamily="2" charset="2"/>
              <a:buNone/>
            </a:pPr>
            <a:r>
              <a:rPr lang="tr-TR" altLang="tr-TR" b="1" smtClean="0"/>
              <a:t>a) M (morfoloji) kodları</a:t>
            </a:r>
            <a:endParaRPr lang="tr-TR" altLang="tr-TR" smtClean="0"/>
          </a:p>
          <a:p>
            <a:pPr eaLnBrk="1" hangingPunct="1">
              <a:buFont typeface="Wingdings" pitchFamily="2" charset="2"/>
              <a:buNone/>
            </a:pPr>
            <a:r>
              <a:rPr lang="tr-TR" altLang="tr-TR" b="1" smtClean="0"/>
              <a:t>b) Fonksiyonel bir tümörün kodlanmasında</a:t>
            </a:r>
            <a:r>
              <a:rPr lang="tr-TR" altLang="tr-TR" smtClean="0"/>
              <a:t> </a:t>
            </a:r>
          </a:p>
          <a:p>
            <a:pPr eaLnBrk="1" hangingPunct="1">
              <a:buFont typeface="Wingdings" pitchFamily="2" charset="2"/>
              <a:buNone/>
            </a:pPr>
            <a:r>
              <a:rPr lang="tr-TR" altLang="tr-TR" b="1" smtClean="0"/>
              <a:t>c) Bölüm XlX ve XX'de yer alan kodlar</a:t>
            </a:r>
            <a:r>
              <a:rPr lang="tr-TR" altLang="tr-TR" smtClean="0"/>
              <a:t> </a:t>
            </a:r>
          </a:p>
          <a:p>
            <a:pPr eaLnBrk="1" hangingPunct="1">
              <a:buFont typeface="Wingdings" pitchFamily="2" charset="2"/>
              <a:buNone/>
            </a:pPr>
            <a:r>
              <a:rPr lang="tr-TR" altLang="tr-TR" b="1" smtClean="0"/>
              <a:t>d) Akıl hastalıkları</a:t>
            </a:r>
            <a:r>
              <a:rPr lang="tr-TR" altLang="tr-TR" smtClean="0"/>
              <a:t> </a:t>
            </a:r>
          </a:p>
          <a:p>
            <a:pPr eaLnBrk="1" hangingPunct="1">
              <a:buFont typeface="Wingdings" pitchFamily="2" charset="2"/>
              <a:buNone/>
            </a:pPr>
            <a:r>
              <a:rPr lang="tr-TR" altLang="tr-TR" b="1" smtClean="0"/>
              <a:t>e) HIV enfeksiyonları</a:t>
            </a:r>
            <a:endParaRPr lang="tr-TR" altLang="tr-TR" smtClean="0"/>
          </a:p>
          <a:p>
            <a:pPr eaLnBrk="1" hangingPunct="1">
              <a:buFont typeface="Wingdings" pitchFamily="2" charset="2"/>
              <a:buNone/>
            </a:pPr>
            <a:r>
              <a:rPr lang="tr-TR" altLang="tr-TR" b="1" smtClean="0"/>
              <a:t>f) Bölüm XXI 'deki kodlar</a:t>
            </a:r>
            <a:r>
              <a:rPr lang="tr-TR" altLang="tr-TR" smtClean="0"/>
              <a:t> </a:t>
            </a:r>
          </a:p>
          <a:p>
            <a:pPr eaLnBrk="1" hangingPunct="1">
              <a:buFont typeface="Wingdings" pitchFamily="2" charset="2"/>
              <a:buNone/>
            </a:pPr>
            <a:r>
              <a:rPr lang="tr-TR" altLang="tr-TR" i="1" smtClean="0"/>
              <a:t>5 BASAMAKLI KOD KULLANIMI</a:t>
            </a:r>
            <a:r>
              <a:rPr lang="tr-TR" altLang="tr-TR" smtClean="0"/>
              <a:t>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00063" y="0"/>
            <a:ext cx="8229600" cy="1139825"/>
          </a:xfrm>
        </p:spPr>
        <p:txBody>
          <a:bodyPr/>
          <a:lstStyle/>
          <a:p>
            <a:pPr eaLnBrk="1" fontAlgn="auto" hangingPunct="1">
              <a:spcAft>
                <a:spcPct val="0"/>
              </a:spcAft>
              <a:defRPr/>
            </a:pPr>
            <a:r>
              <a:rPr lang="tr-TR" b="1" smtClean="0"/>
              <a:t>Kodlama Aşamaları</a:t>
            </a:r>
            <a:r>
              <a:rPr lang="tr-TR" smtClean="0"/>
              <a:t> </a:t>
            </a:r>
          </a:p>
        </p:txBody>
      </p:sp>
      <p:sp>
        <p:nvSpPr>
          <p:cNvPr id="16387" name="Rectangle 3"/>
          <p:cNvSpPr>
            <a:spLocks noGrp="1" noChangeArrowheads="1"/>
          </p:cNvSpPr>
          <p:nvPr>
            <p:ph idx="1"/>
          </p:nvPr>
        </p:nvSpPr>
        <p:spPr>
          <a:xfrm>
            <a:off x="0" y="1000125"/>
            <a:ext cx="9144000" cy="5857875"/>
          </a:xfrm>
        </p:spPr>
        <p:txBody>
          <a:bodyPr/>
          <a:lstStyle/>
          <a:p>
            <a:pPr marL="609600" indent="-609600" eaLnBrk="1" hangingPunct="1">
              <a:lnSpc>
                <a:spcPct val="90000"/>
              </a:lnSpc>
            </a:pPr>
            <a:r>
              <a:rPr lang="tr-TR" altLang="tr-TR" sz="2800" smtClean="0"/>
              <a:t>Kodlanacak ifade için alfabetik indekse başvurun</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Ana terimin altındaki tüm notları okuyun </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İndekste bulunan tüm çapraz başvuruları izleyin</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Seçilen kod numarasını doğrulamak için, tabulasyon listesine başvurun </a:t>
            </a:r>
          </a:p>
          <a:p>
            <a:pPr marL="609600" indent="-609600" eaLnBrk="1" hangingPunct="1">
              <a:lnSpc>
                <a:spcPct val="90000"/>
              </a:lnSpc>
            </a:pPr>
            <a:endParaRPr lang="tr-TR" altLang="tr-TR" sz="2800" smtClean="0"/>
          </a:p>
          <a:p>
            <a:pPr marL="609600" indent="-609600" eaLnBrk="1" hangingPunct="1">
              <a:lnSpc>
                <a:spcPct val="90000"/>
              </a:lnSpc>
            </a:pPr>
            <a:r>
              <a:rPr lang="tr-TR" altLang="tr-TR" sz="2800" smtClean="0"/>
              <a:t>Tüm dahil ve hariç terimleri yönlendirici olarak kullanın.</a:t>
            </a:r>
          </a:p>
          <a:p>
            <a:pPr marL="609600" indent="-609600" eaLnBrk="1" hangingPunct="1">
              <a:lnSpc>
                <a:spcPct val="90000"/>
              </a:lnSpc>
            </a:pPr>
            <a:r>
              <a:rPr lang="tr-TR" altLang="tr-TR" sz="2800" smtClean="0"/>
              <a:t>Kodu atayın.</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ct val="0"/>
              </a:spcAft>
              <a:defRPr/>
            </a:pPr>
            <a:r>
              <a:rPr lang="tr-TR" dirty="0" smtClean="0"/>
              <a:t>Kodlama süreci </a:t>
            </a:r>
            <a:endParaRPr lang="tr-TR" dirty="0"/>
          </a:p>
        </p:txBody>
      </p:sp>
      <p:sp>
        <p:nvSpPr>
          <p:cNvPr id="17411" name="2 Dikdörtgen"/>
          <p:cNvSpPr>
            <a:spLocks noChangeArrowheads="1"/>
          </p:cNvSpPr>
          <p:nvPr/>
        </p:nvSpPr>
        <p:spPr bwMode="auto">
          <a:xfrm>
            <a:off x="468313" y="1341438"/>
            <a:ext cx="7920037" cy="4093428"/>
          </a:xfrm>
          <a:prstGeom prst="rect">
            <a:avLst/>
          </a:prstGeom>
          <a:noFill/>
          <a:ln w="9525">
            <a:noFill/>
            <a:miter lim="800000"/>
          </a:ln>
        </p:spPr>
        <p:txBody>
          <a:bodyPr>
            <a:spAutoFit/>
          </a:bodyPr>
          <a:lstStyle>
            <a:defPPr>
              <a:defRPr lang="en-US"/>
            </a:defPPr>
            <a:lvl1pPr algn="l" rtl="0" fontAlgn="base">
              <a:spcBef>
                <a:spcPct val="0"/>
              </a:spcBef>
              <a:spcAft>
                <a:spcPct val="0"/>
              </a:spcAft>
              <a:defRPr kern="1200">
                <a:solidFill>
                  <a:schemeClr val="tx1"/>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marL="342900" indent="-342900">
              <a:buFont typeface="Arial" panose="020B0604020202020204" pitchFamily="34" charset="0"/>
              <a:buChar char="•"/>
            </a:pPr>
            <a:r>
              <a:rPr lang="tr-TR" altLang="tr-TR" sz="2000" dirty="0"/>
              <a:t>Birinci aşamada, </a:t>
            </a:r>
            <a:r>
              <a:rPr lang="tr-TR" altLang="tr-TR" sz="2000" dirty="0" smtClean="0"/>
              <a:t>hastanın </a:t>
            </a:r>
            <a:r>
              <a:rPr lang="tr-TR" altLang="tr-TR" sz="2000" dirty="0"/>
              <a:t>hastalığına ait ana tanı ve ek </a:t>
            </a:r>
            <a:r>
              <a:rPr lang="tr-TR" altLang="tr-TR" sz="2000" dirty="0" smtClean="0"/>
              <a:t>tanılar belirlenir.</a:t>
            </a:r>
          </a:p>
          <a:p>
            <a:pPr marL="342900" indent="-342900">
              <a:buFont typeface="Arial" panose="020B0604020202020204" pitchFamily="34" charset="0"/>
              <a:buChar char="•"/>
            </a:pPr>
            <a:r>
              <a:rPr lang="tr-TR" altLang="tr-TR" sz="2000" dirty="0" smtClean="0"/>
              <a:t>Ana </a:t>
            </a:r>
            <a:r>
              <a:rPr lang="tr-TR" altLang="tr-TR" sz="2000" dirty="0"/>
              <a:t>tanı ve ek tanıların doğru belirlenmesi kodlamanın temelini oluşturur. </a:t>
            </a:r>
            <a:endParaRPr lang="tr-TR" altLang="tr-TR" sz="2000" dirty="0" smtClean="0"/>
          </a:p>
          <a:p>
            <a:pPr marL="342900" indent="-342900">
              <a:buFont typeface="Arial" panose="020B0604020202020204" pitchFamily="34" charset="0"/>
              <a:buChar char="•"/>
            </a:pPr>
            <a:r>
              <a:rPr lang="tr-TR" altLang="tr-TR" sz="2000" dirty="0" smtClean="0"/>
              <a:t>Ana </a:t>
            </a:r>
            <a:r>
              <a:rPr lang="tr-TR" altLang="tr-TR" sz="2000" dirty="0"/>
              <a:t>tanı: Sağlık hizmetinin verilmesinin nedeni olan, </a:t>
            </a:r>
            <a:r>
              <a:rPr lang="tr-TR" altLang="tr-TR" sz="2000" dirty="0" smtClean="0"/>
              <a:t>araştırmaları </a:t>
            </a:r>
            <a:r>
              <a:rPr lang="tr-TR" altLang="tr-TR" sz="2000" dirty="0"/>
              <a:t>vb. raporları okuyarak belirlenir. Konsültasyon raporları, radyoloji raporları, </a:t>
            </a:r>
            <a:r>
              <a:rPr lang="tr-TR" altLang="tr-TR" sz="2000" dirty="0" smtClean="0"/>
              <a:t>laboratuvar </a:t>
            </a:r>
            <a:r>
              <a:rPr lang="tr-TR" altLang="tr-TR" sz="2000" dirty="0"/>
              <a:t>bulguları kültür sonuçları, patoloji raporları ana tanıyla ilişkili olabilecek tüm kayıtları bütün detaylarıyla sonucunda ulaşılan tanıdır. </a:t>
            </a:r>
            <a:endParaRPr lang="tr-TR" altLang="tr-TR" sz="2000" dirty="0" smtClean="0"/>
          </a:p>
          <a:p>
            <a:pPr marL="342900" indent="-342900" algn="just">
              <a:buFont typeface="Arial" panose="020B0604020202020204" pitchFamily="34" charset="0"/>
              <a:buChar char="•"/>
            </a:pPr>
            <a:r>
              <a:rPr lang="tr-TR" altLang="tr-TR" sz="2000" dirty="0" smtClean="0"/>
              <a:t>Ek </a:t>
            </a:r>
            <a:r>
              <a:rPr lang="tr-TR" altLang="tr-TR" sz="2000" dirty="0"/>
              <a:t>tanı ise; sağlık hizmeti sırasında var olan ya da gelişen hastanın yönetimini etkileyen diğer durumlardır. Ana tanı ve ek tanıları belirlemek için tıbbi kayıtlar tüm detaylarıyla birlikte dikkatle incelenir ve analiz edilir. </a:t>
            </a:r>
            <a:endParaRPr lang="tr-TR" altLang="tr-TR" sz="2000" dirty="0" smtClean="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1520" y="895924"/>
            <a:ext cx="7620000" cy="5170586"/>
          </a:xfrm>
        </p:spPr>
        <p:txBody>
          <a:bodyPr/>
          <a:lstStyle/>
          <a:p>
            <a:pPr marL="342900" lvl="0" indent="-342900">
              <a:buFont typeface="Arial" panose="020B0604020202020204" pitchFamily="34" charset="0"/>
              <a:buChar char="•"/>
            </a:pPr>
            <a:r>
              <a:rPr lang="tr-TR" altLang="tr-TR" sz="2000" kern="0" spc="0" dirty="0">
                <a:solidFill>
                  <a:srgbClr val="2F2B20"/>
                </a:solidFill>
                <a:latin typeface="Arial"/>
              </a:rPr>
              <a:t>Hastanın çıkış özetinden (epikriz) öyküsünü, fiziksel muayene bulgularını, hastaneye yatış nedenini, uygulanan tedavileri, istenen testleri, işlemleri, bulguları ve tanıları dikkatlice incelenir. Hastaya uygulanan işlemler, ameliyat raporları, gözlem notla gözden </a:t>
            </a:r>
            <a:r>
              <a:rPr lang="tr-TR" altLang="tr-TR" sz="2000" kern="0" spc="0" dirty="0" smtClean="0">
                <a:solidFill>
                  <a:srgbClr val="2F2B20"/>
                </a:solidFill>
                <a:latin typeface="Arial"/>
              </a:rPr>
              <a:t>geçirilir.</a:t>
            </a:r>
            <a:r>
              <a:rPr lang="tr-TR" altLang="tr-TR" sz="2000" kern="0" spc="0" dirty="0">
                <a:solidFill>
                  <a:srgbClr val="2F2B20"/>
                </a:solidFill>
                <a:latin typeface="Arial"/>
              </a:rPr>
              <a:t/>
            </a:r>
            <a:br>
              <a:rPr lang="tr-TR" altLang="tr-TR" sz="2000" kern="0" spc="0" dirty="0">
                <a:solidFill>
                  <a:srgbClr val="2F2B20"/>
                </a:solidFill>
                <a:latin typeface="Arial"/>
              </a:rPr>
            </a:br>
            <a:r>
              <a:rPr lang="tr-TR" altLang="tr-TR" sz="2000" kern="0" spc="0" dirty="0" smtClean="0">
                <a:solidFill>
                  <a:srgbClr val="2F2B20"/>
                </a:solidFill>
                <a:latin typeface="Arial"/>
              </a:rPr>
              <a:t/>
            </a:r>
            <a:br>
              <a:rPr lang="tr-TR" altLang="tr-TR" sz="2000" kern="0" spc="0" dirty="0" smtClean="0">
                <a:solidFill>
                  <a:srgbClr val="2F2B20"/>
                </a:solidFill>
                <a:latin typeface="Arial"/>
              </a:rPr>
            </a:br>
            <a:r>
              <a:rPr lang="tr-TR" altLang="tr-TR" sz="2000" kern="0" spc="0" dirty="0" smtClean="0">
                <a:solidFill>
                  <a:srgbClr val="2F2B20"/>
                </a:solidFill>
                <a:latin typeface="Arial"/>
              </a:rPr>
              <a:t>Ana </a:t>
            </a:r>
            <a:r>
              <a:rPr lang="tr-TR" altLang="tr-TR" sz="2000" kern="0" spc="0" dirty="0">
                <a:solidFill>
                  <a:srgbClr val="2F2B20"/>
                </a:solidFill>
                <a:latin typeface="Arial"/>
              </a:rPr>
              <a:t>tanı kriterini yerine getiren tanı ya da tanılar varsa ek tanılar belirlenir. </a:t>
            </a:r>
            <a:r>
              <a:rPr lang="tr-TR" altLang="tr-TR" sz="2000" kern="0" spc="0" dirty="0" smtClean="0">
                <a:solidFill>
                  <a:srgbClr val="2F2B20"/>
                </a:solidFill>
                <a:latin typeface="Arial"/>
              </a:rPr>
              <a:t/>
            </a:r>
            <a:br>
              <a:rPr lang="tr-TR" altLang="tr-TR" sz="2000" kern="0" spc="0" dirty="0" smtClean="0">
                <a:solidFill>
                  <a:srgbClr val="2F2B20"/>
                </a:solidFill>
                <a:latin typeface="Arial"/>
              </a:rPr>
            </a:br>
            <a:r>
              <a:rPr lang="tr-TR" altLang="tr-TR" sz="2000" kern="0" spc="0" dirty="0" smtClean="0">
                <a:solidFill>
                  <a:srgbClr val="2F2B20"/>
                </a:solidFill>
                <a:latin typeface="Arial"/>
              </a:rPr>
              <a:t>Kayıtlardan </a:t>
            </a:r>
            <a:r>
              <a:rPr lang="tr-TR" altLang="tr-TR" sz="2000" kern="0" spc="0" dirty="0">
                <a:solidFill>
                  <a:srgbClr val="2F2B20"/>
                </a:solidFill>
                <a:latin typeface="Arial"/>
              </a:rPr>
              <a:t>hastanın yaş, cinsiyet, taburcu tarihi vb. </a:t>
            </a:r>
            <a:r>
              <a:rPr lang="tr-TR" altLang="tr-TR" sz="2000" kern="0" spc="0" dirty="0" smtClean="0">
                <a:solidFill>
                  <a:srgbClr val="2F2B20"/>
                </a:solidFill>
                <a:latin typeface="Arial"/>
              </a:rPr>
              <a:t>bilgileri kontrol edilmelidir</a:t>
            </a:r>
            <a:r>
              <a:rPr lang="tr-TR" altLang="tr-TR" sz="2000" kern="0" spc="0" dirty="0">
                <a:solidFill>
                  <a:srgbClr val="2F2B20"/>
                </a:solidFill>
                <a:latin typeface="Arial"/>
              </a:rPr>
              <a:t>.</a:t>
            </a:r>
            <a:br>
              <a:rPr lang="tr-TR" altLang="tr-TR" sz="2000" kern="0" spc="0" dirty="0">
                <a:solidFill>
                  <a:srgbClr val="2F2B20"/>
                </a:solidFill>
                <a:latin typeface="Arial"/>
              </a:rPr>
            </a:br>
            <a:endParaRPr lang="tr-TR" dirty="0"/>
          </a:p>
        </p:txBody>
      </p:sp>
      <p:sp>
        <p:nvSpPr>
          <p:cNvPr id="3" name="1 Başlık"/>
          <p:cNvSpPr txBox="1">
            <a:spLocks/>
          </p:cNvSpPr>
          <p:nvPr/>
        </p:nvSpPr>
        <p:spPr>
          <a:xfrm>
            <a:off x="457200" y="274638"/>
            <a:ext cx="7620000" cy="1143000"/>
          </a:xfrm>
          <a:prstGeom prst="rect">
            <a:avLst/>
          </a:prstGeom>
        </p:spPr>
        <p:txBody>
          <a:bodyPr vert="horz" lIns="91440" tIns="45720" rIns="91440" bIns="45720" rtlCol="0" anchor="ctr">
            <a:noAutofit/>
          </a:bodyPr>
          <a:lst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a:lstStyle>
          <a:p>
            <a:pPr eaLnBrk="1" fontAlgn="auto" hangingPunct="1">
              <a:defRPr/>
            </a:pPr>
            <a:r>
              <a:rPr lang="tr-TR" smtClean="0"/>
              <a:t>Kodlama süreci </a:t>
            </a:r>
            <a:endParaRPr lang="tr-TR" dirty="0"/>
          </a:p>
        </p:txBody>
      </p:sp>
    </p:spTree>
    <p:extLst>
      <p:ext uri="{BB962C8B-B14F-4D97-AF65-F5344CB8AC3E}">
        <p14:creationId xmlns:p14="http://schemas.microsoft.com/office/powerpoint/2010/main" val="395716976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eaLnBrk="1" fontAlgn="auto" hangingPunct="1">
              <a:spcAft>
                <a:spcPct val="0"/>
              </a:spcAft>
              <a:defRPr/>
            </a:pPr>
            <a:r>
              <a:rPr lang="tr-TR" smtClean="0"/>
              <a:t>Kodlama süreci </a:t>
            </a:r>
            <a:endParaRPr lang="tr-TR"/>
          </a:p>
        </p:txBody>
      </p:sp>
      <p:sp>
        <p:nvSpPr>
          <p:cNvPr id="18435" name="2 Dikdörtgen"/>
          <p:cNvSpPr>
            <a:spLocks noChangeArrowheads="1"/>
          </p:cNvSpPr>
          <p:nvPr/>
        </p:nvSpPr>
        <p:spPr bwMode="auto">
          <a:xfrm>
            <a:off x="611188" y="1412875"/>
            <a:ext cx="7705725" cy="4401205"/>
          </a:xfrm>
          <a:prstGeom prst="rect">
            <a:avLst/>
          </a:prstGeom>
          <a:noFill/>
          <a:ln w="9525">
            <a:noFill/>
            <a:miter lim="800000"/>
          </a:ln>
        </p:spPr>
        <p:txBody>
          <a:bodyPr>
            <a:spAutoFit/>
          </a:bodyPr>
          <a:lstStyle>
            <a:defPPr>
              <a:defRPr lang="en-US"/>
            </a:defPPr>
            <a:lvl1pPr algn="l" rtl="0" fontAlgn="base">
              <a:spcBef>
                <a:spcPct val="0"/>
              </a:spcBef>
              <a:spcAft>
                <a:spcPct val="0"/>
              </a:spcAft>
              <a:defRPr kern="1200">
                <a:solidFill>
                  <a:schemeClr val="tx1"/>
                </a:solidFill>
                <a:latin typeface="Arial"/>
                <a:ea typeface="+mn-ea"/>
                <a:cs typeface="+mn-cs"/>
              </a:defRPr>
            </a:lvl1pPr>
            <a:lvl2pPr marL="457200" algn="l" rtl="0" fontAlgn="base">
              <a:spcBef>
                <a:spcPct val="0"/>
              </a:spcBef>
              <a:spcAft>
                <a:spcPct val="0"/>
              </a:spcAft>
              <a:defRPr kern="1200">
                <a:solidFill>
                  <a:schemeClr val="tx1"/>
                </a:solidFill>
                <a:latin typeface="Arial"/>
                <a:ea typeface="+mn-ea"/>
                <a:cs typeface="+mn-cs"/>
              </a:defRPr>
            </a:lvl2pPr>
            <a:lvl3pPr marL="914400" algn="l" rtl="0" fontAlgn="base">
              <a:spcBef>
                <a:spcPct val="0"/>
              </a:spcBef>
              <a:spcAft>
                <a:spcPct val="0"/>
              </a:spcAft>
              <a:defRPr kern="1200">
                <a:solidFill>
                  <a:schemeClr val="tx1"/>
                </a:solidFill>
                <a:latin typeface="Arial"/>
                <a:ea typeface="+mn-ea"/>
                <a:cs typeface="+mn-cs"/>
              </a:defRPr>
            </a:lvl3pPr>
            <a:lvl4pPr marL="1371600" algn="l" rtl="0" fontAlgn="base">
              <a:spcBef>
                <a:spcPct val="0"/>
              </a:spcBef>
              <a:spcAft>
                <a:spcPct val="0"/>
              </a:spcAft>
              <a:defRPr kern="1200">
                <a:solidFill>
                  <a:schemeClr val="tx1"/>
                </a:solidFill>
                <a:latin typeface="Arial"/>
                <a:ea typeface="+mn-ea"/>
                <a:cs typeface="+mn-cs"/>
              </a:defRPr>
            </a:lvl4pPr>
            <a:lvl5pPr marL="1828800" algn="l" rtl="0" fontAlgn="base">
              <a:spcBef>
                <a:spcPct val="0"/>
              </a:spcBef>
              <a:spcAft>
                <a:spcPct val="0"/>
              </a:spcAft>
              <a:defRPr kern="1200">
                <a:solidFill>
                  <a:schemeClr val="tx1"/>
                </a:solidFill>
                <a:latin typeface="Arial"/>
                <a:ea typeface="+mn-ea"/>
                <a:cs typeface="+mn-cs"/>
              </a:defRPr>
            </a:lvl5pPr>
            <a:lvl6pPr marL="2286000" algn="l" defTabSz="914400" rtl="0" eaLnBrk="1" latinLnBrk="0" hangingPunct="1">
              <a:defRPr kern="1200">
                <a:solidFill>
                  <a:schemeClr val="tx1"/>
                </a:solidFill>
                <a:latin typeface="Arial"/>
                <a:ea typeface="+mn-ea"/>
                <a:cs typeface="+mn-cs"/>
              </a:defRPr>
            </a:lvl6pPr>
            <a:lvl7pPr marL="2743200" algn="l" defTabSz="914400" rtl="0" eaLnBrk="1" latinLnBrk="0" hangingPunct="1">
              <a:defRPr kern="1200">
                <a:solidFill>
                  <a:schemeClr val="tx1"/>
                </a:solidFill>
                <a:latin typeface="Arial"/>
                <a:ea typeface="+mn-ea"/>
                <a:cs typeface="+mn-cs"/>
              </a:defRPr>
            </a:lvl7pPr>
            <a:lvl8pPr marL="3200400" algn="l" defTabSz="914400" rtl="0" eaLnBrk="1" latinLnBrk="0" hangingPunct="1">
              <a:defRPr kern="1200">
                <a:solidFill>
                  <a:schemeClr val="tx1"/>
                </a:solidFill>
                <a:latin typeface="Arial"/>
                <a:ea typeface="+mn-ea"/>
                <a:cs typeface="+mn-cs"/>
              </a:defRPr>
            </a:lvl8pPr>
            <a:lvl9pPr marL="3657600" algn="l" defTabSz="914400" rtl="0" eaLnBrk="1" latinLnBrk="0" hangingPunct="1">
              <a:defRPr kern="1200">
                <a:solidFill>
                  <a:schemeClr val="tx1"/>
                </a:solidFill>
                <a:latin typeface="Arial"/>
                <a:ea typeface="+mn-ea"/>
                <a:cs typeface="+mn-cs"/>
              </a:defRPr>
            </a:lvl9pPr>
          </a:lstStyle>
          <a:p>
            <a:pPr algn="just"/>
            <a:r>
              <a:rPr lang="tr-TR" altLang="tr-TR" sz="2000" dirty="0"/>
              <a:t>İkinci aşamada; </a:t>
            </a:r>
            <a:r>
              <a:rPr lang="tr-TR" altLang="tr-TR" sz="2000" dirty="0" smtClean="0"/>
              <a:t> kodlanacak </a:t>
            </a:r>
            <a:r>
              <a:rPr lang="tr-TR" altLang="tr-TR" sz="2000" dirty="0"/>
              <a:t>ana tanı ve ek tanılar belirlendikten sonra aşağıda verilen sıra takip edilerek kodlama kurallarına göre kod/kodlar atanır.</a:t>
            </a:r>
          </a:p>
          <a:p>
            <a:pPr algn="just"/>
            <a:r>
              <a:rPr lang="tr-TR" altLang="tr-TR" sz="2000" dirty="0"/>
              <a:t>• Kodlanacak tanı ve tanılara karar verdikten sonra alfabetik dizinde ana terimi bulun,</a:t>
            </a:r>
          </a:p>
          <a:p>
            <a:pPr algn="just"/>
            <a:r>
              <a:rPr lang="tr-TR" altLang="tr-TR" sz="2000" dirty="0"/>
              <a:t>• Ana terim altında herhangi bir not varsa bunu okuyun,</a:t>
            </a:r>
          </a:p>
          <a:p>
            <a:pPr algn="just"/>
            <a:r>
              <a:rPr lang="tr-TR" altLang="tr-TR" sz="2000" dirty="0"/>
              <a:t>• Kodlamak istediğiniz tanı/tanılara karşılık gelen açıklamayı buluncaya kadar düzenleyicileri ve alt terimleri kontrol edin,</a:t>
            </a:r>
          </a:p>
          <a:p>
            <a:pPr algn="just"/>
            <a:r>
              <a:rPr lang="tr-TR" altLang="tr-TR" sz="2000" dirty="0"/>
              <a:t>• Çapraz referanslar için açıklamaları izleyin,</a:t>
            </a:r>
          </a:p>
          <a:p>
            <a:pPr algn="just"/>
            <a:r>
              <a:rPr lang="tr-TR" altLang="tr-TR" sz="2000" dirty="0"/>
              <a:t>• Tabular listeden kodu kontrol edin, bölümdeki, bloktaki ve kategorideki kapsar, kapsamaz</a:t>
            </a:r>
          </a:p>
          <a:p>
            <a:pPr algn="just"/>
            <a:r>
              <a:rPr lang="tr-TR" altLang="tr-TR" sz="2000" dirty="0"/>
              <a:t>notlarını okuyun,</a:t>
            </a:r>
          </a:p>
          <a:p>
            <a:pPr algn="just"/>
            <a:r>
              <a:rPr lang="tr-TR" altLang="tr-TR" sz="2000" dirty="0"/>
              <a:t>• Eklemeniz gerekebilecek 4’üncü veya 5’inci karakterleri kontrol edin, Kodu atayın.</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2 İçerik Yer Tutucusu"/>
          <p:cNvSpPr>
            <a:spLocks noGrp="1"/>
          </p:cNvSpPr>
          <p:nvPr>
            <p:ph idx="1"/>
          </p:nvPr>
        </p:nvSpPr>
        <p:spPr/>
        <p:txBody>
          <a:bodyPr/>
          <a:lstStyle/>
          <a:p>
            <a:pPr eaLnBrk="1" hangingPunct="1"/>
            <a:r>
              <a:rPr lang="tr-TR" altLang="tr-TR" sz="2000" smtClean="0"/>
              <a:t>Hastanın tıbbi kayıtlarının incelenmesi sonucunda femur boynu kırığı tanısı konulmuş olsun. Bu tanının kodlanması için;</a:t>
            </a:r>
          </a:p>
          <a:p>
            <a:pPr eaLnBrk="1" hangingPunct="1"/>
            <a:r>
              <a:rPr lang="tr-TR" altLang="tr-TR" sz="2000" smtClean="0"/>
              <a:t>Alfabetik indekste kırık ana terimi altında femur, boyun bölgesi aranmalıdır. Alfabetik dizindeki karşılığı;</a:t>
            </a:r>
          </a:p>
          <a:p>
            <a:pPr eaLnBrk="1" hangingPunct="1"/>
            <a:r>
              <a:rPr lang="tr-TR" altLang="tr-TR" sz="2000" smtClean="0"/>
              <a:t>- Kırık</a:t>
            </a:r>
          </a:p>
          <a:p>
            <a:pPr eaLnBrk="1" hangingPunct="1"/>
            <a:r>
              <a:rPr lang="tr-TR" altLang="tr-TR" sz="2000" smtClean="0"/>
              <a:t>- - Femur</a:t>
            </a:r>
          </a:p>
          <a:p>
            <a:pPr eaLnBrk="1" hangingPunct="1"/>
            <a:r>
              <a:rPr lang="tr-TR" altLang="tr-TR" sz="2000" smtClean="0"/>
              <a:t>- - - Boyun S72.00 olarak belirlenmiştir.</a:t>
            </a:r>
          </a:p>
          <a:p>
            <a:pPr eaLnBrk="1" hangingPunct="1"/>
            <a:r>
              <a:rPr lang="tr-TR" altLang="tr-TR" sz="2000" smtClean="0"/>
              <a:t>Alfabetik indeksten elde edilen bu kod, tabular listeden kontrol edilir. Bu kodun tabular listedeki karşılığı;</a:t>
            </a:r>
          </a:p>
          <a:p>
            <a:pPr eaLnBrk="1" hangingPunct="1"/>
            <a:r>
              <a:rPr lang="tr-TR" altLang="tr-TR" sz="2000" smtClean="0"/>
              <a:t>S72.00 Femur boynu kırığı, bölge tanımlanmamış olarak ifade edilmektedir.</a:t>
            </a:r>
          </a:p>
          <a:p>
            <a:pPr eaLnBrk="1" hangingPunct="1"/>
            <a:r>
              <a:rPr lang="tr-TR" altLang="tr-TR" sz="2000" smtClean="0"/>
              <a:t>Bu durumda hastalığa ait kod: S 72.00 olarak belirlenir.</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2 İçerik Yer Tutucusu"/>
          <p:cNvSpPr>
            <a:spLocks noGrp="1"/>
          </p:cNvSpPr>
          <p:nvPr>
            <p:ph idx="1"/>
          </p:nvPr>
        </p:nvSpPr>
        <p:spPr/>
        <p:txBody>
          <a:bodyPr/>
          <a:lstStyle/>
          <a:p>
            <a:pPr eaLnBrk="1" hangingPunct="1"/>
            <a:r>
              <a:rPr lang="tr-TR" altLang="tr-TR" sz="2000" smtClean="0"/>
              <a:t>Örnek 2;</a:t>
            </a:r>
          </a:p>
          <a:p>
            <a:pPr eaLnBrk="1" hangingPunct="1"/>
            <a:r>
              <a:rPr lang="tr-TR" altLang="tr-TR" sz="2000" smtClean="0"/>
              <a:t>Tanı: Kronik viral Hepatit B</a:t>
            </a:r>
          </a:p>
          <a:p>
            <a:pPr eaLnBrk="1" hangingPunct="1"/>
            <a:r>
              <a:rPr lang="tr-TR" altLang="tr-TR" sz="2000" smtClean="0"/>
              <a:t>- Hepatit</a:t>
            </a:r>
          </a:p>
          <a:p>
            <a:pPr eaLnBrk="1" hangingPunct="1"/>
            <a:r>
              <a:rPr lang="tr-TR" altLang="tr-TR" sz="2000" smtClean="0"/>
              <a:t>- - Viral</a:t>
            </a:r>
          </a:p>
          <a:p>
            <a:pPr eaLnBrk="1" hangingPunct="1"/>
            <a:r>
              <a:rPr lang="tr-TR" altLang="tr-TR" sz="2000" smtClean="0"/>
              <a:t>- - - Kronik</a:t>
            </a:r>
          </a:p>
          <a:p>
            <a:pPr eaLnBrk="1" hangingPunct="1"/>
            <a:r>
              <a:rPr lang="tr-TR" altLang="tr-TR" sz="2000" smtClean="0"/>
              <a:t>- - - - Tür B B18.1</a:t>
            </a:r>
          </a:p>
          <a:p>
            <a:pPr eaLnBrk="1" hangingPunct="1"/>
            <a:r>
              <a:rPr lang="tr-TR" altLang="tr-TR" sz="2000" smtClean="0"/>
              <a:t>Alfabetik indeksten elde edilen kodun tabular listedeki karşılığı;</a:t>
            </a:r>
          </a:p>
          <a:p>
            <a:pPr eaLnBrk="1" hangingPunct="1"/>
            <a:r>
              <a:rPr lang="tr-TR" altLang="tr-TR" sz="2000" smtClean="0"/>
              <a:t>B18.1 Delta ajanı olmadan kronik viral hepatit B olarak ifade edilmektedir.</a:t>
            </a:r>
          </a:p>
          <a:p>
            <a:pPr eaLnBrk="1" hangingPunct="1"/>
            <a:r>
              <a:rPr lang="tr-TR" altLang="tr-TR" sz="2000" smtClean="0"/>
              <a:t>Bu durumda hastalığa ait kod B18.1 olarak belirlenir.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2"/>
          <p:cNvPicPr>
            <a:picLocks noChangeAspect="1"/>
          </p:cNvPicPr>
          <p:nvPr/>
        </p:nvPicPr>
        <p:blipFill>
          <a:blip r:embed="rId2"/>
          <a:stretch>
            <a:fillRect/>
          </a:stretch>
        </p:blipFill>
        <p:spPr>
          <a:xfrm>
            <a:off x="395288" y="476672"/>
            <a:ext cx="7633096" cy="5832053"/>
          </a:xfrm>
          <a:prstGeom prst="rect">
            <a:avLst/>
          </a:prstGeom>
          <a:noFill/>
          <a:ln>
            <a:noFill/>
            <a:miter lim="800000"/>
          </a:ln>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SINIFLANDIRMA</a:t>
            </a:r>
          </a:p>
        </p:txBody>
      </p:sp>
      <p:sp>
        <p:nvSpPr>
          <p:cNvPr id="5123" name="Rectangle 3"/>
          <p:cNvSpPr>
            <a:spLocks noGrp="1"/>
          </p:cNvSpPr>
          <p:nvPr>
            <p:ph idx="1"/>
          </p:nvPr>
        </p:nvSpPr>
        <p:spPr>
          <a:xfrm>
            <a:off x="457200" y="1600200"/>
            <a:ext cx="7620000" cy="480060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lnSpc>
                <a:spcPct val="90000"/>
              </a:lnSpc>
              <a:buFont typeface="Wingdings" pitchFamily="2" charset="2"/>
              <a:buNone/>
            </a:pPr>
            <a:r>
              <a:rPr lang="tr-TR" altLang="tr-TR" sz="2800" dirty="0"/>
              <a:t>	Sınıflandırma, benzer süreç, madde, şeylerin </a:t>
            </a:r>
            <a:r>
              <a:rPr lang="tr-TR" altLang="tr-TR" sz="2800" dirty="0" smtClean="0"/>
              <a:t>bir arada </a:t>
            </a:r>
            <a:r>
              <a:rPr lang="tr-TR" altLang="tr-TR" sz="2800" dirty="0"/>
              <a:t>gruplandırılmasıdır. </a:t>
            </a:r>
          </a:p>
          <a:p>
            <a:pPr marL="342900" lvl="0" indent="-228600" eaLnBrk="1" hangingPunct="1">
              <a:lnSpc>
                <a:spcPct val="90000"/>
              </a:lnSpc>
              <a:buFont typeface="Wingdings" pitchFamily="2" charset="2"/>
              <a:buNone/>
            </a:pPr>
            <a:endParaRPr lang="tr-TR" altLang="tr-TR" sz="2800" dirty="0"/>
          </a:p>
          <a:p>
            <a:pPr marL="342900" lvl="0" indent="-228600" eaLnBrk="1" hangingPunct="1">
              <a:lnSpc>
                <a:spcPct val="90000"/>
              </a:lnSpc>
              <a:buFont typeface="Wingdings" pitchFamily="2" charset="2"/>
              <a:buNone/>
            </a:pPr>
            <a:r>
              <a:rPr lang="tr-TR" altLang="tr-TR" sz="2800" dirty="0"/>
              <a:t>	Hastalıkların sınıflandırması, hastalıkların belirlenmiş ölçütlere göre ayrıldığı bir kategoriler sistemi olarak tanımlanabilir. </a:t>
            </a:r>
          </a:p>
          <a:p>
            <a:pPr marL="342900" lvl="0" indent="-228600" eaLnBrk="1" hangingPunct="1">
              <a:lnSpc>
                <a:spcPct val="90000"/>
              </a:lnSpc>
              <a:buFont typeface="Wingdings" pitchFamily="2" charset="2"/>
              <a:buNone/>
            </a:pPr>
            <a:r>
              <a:rPr lang="tr-TR" altLang="tr-TR" sz="2800" dirty="0"/>
              <a:t>	</a:t>
            </a:r>
          </a:p>
          <a:p>
            <a:pPr marL="342900" lvl="0" indent="-228600" eaLnBrk="1" hangingPunct="1">
              <a:lnSpc>
                <a:spcPct val="90000"/>
              </a:lnSpc>
              <a:buFont typeface="Wingdings" pitchFamily="2" charset="2"/>
              <a:buNone/>
            </a:pPr>
            <a:r>
              <a:rPr lang="tr-TR" altLang="tr-TR" sz="2800" dirty="0"/>
              <a:t>	Hastalık ve girişim sınıflandırma sistemleri, benzer hastalık ve girişimlerin bir arada sınıflandırılarak tek bir kod atanması ile oluşur. </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Sınıflamalar Ailesi </a:t>
            </a:r>
            <a:endParaRPr kumimoji="0" lang="tr-TR" sz="4600" b="0" i="0" u="none" strike="noStrike" kern="1200" cap="none" spc="-100" normalizeH="0" baseline="0" noProof="0">
              <a:ln>
                <a:noFill/>
              </a:ln>
              <a:solidFill>
                <a:schemeClr val="tx2"/>
              </a:solidFill>
              <a:effectLst/>
              <a:uLnTx/>
              <a:uFillTx/>
              <a:latin typeface="+mj-lt"/>
              <a:ea typeface="+mj-ea"/>
              <a:cs typeface="+mj-cs"/>
            </a:endParaRPr>
          </a:p>
        </p:txBody>
      </p:sp>
      <p:pic>
        <p:nvPicPr>
          <p:cNvPr id="4099" name="Picture 2"/>
          <p:cNvPicPr>
            <a:picLocks noChangeAspect="1"/>
          </p:cNvPicPr>
          <p:nvPr/>
        </p:nvPicPr>
        <p:blipFill>
          <a:blip r:embed="rId2"/>
          <a:stretch>
            <a:fillRect/>
          </a:stretch>
        </p:blipFill>
        <p:spPr>
          <a:xfrm>
            <a:off x="468313" y="1484313"/>
            <a:ext cx="7704137" cy="5024437"/>
          </a:xfrm>
          <a:prstGeom prst="rect">
            <a:avLst/>
          </a:prstGeom>
          <a:noFill/>
          <a:ln>
            <a:noFill/>
            <a:miter lim="800000"/>
          </a:ln>
        </p:spPr>
      </p:pic>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0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Hastalık ve Sağlıkla İlgili Sınıflandırmalar Ailesi</a:t>
            </a:r>
            <a:r>
              <a:rPr kumimoji="0" lang="tr-TR" sz="40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 </a:t>
            </a:r>
          </a:p>
        </p:txBody>
      </p:sp>
      <p:sp>
        <p:nvSpPr>
          <p:cNvPr id="5123" name="Rectangle 3"/>
          <p:cNvSpPr>
            <a:spLocks noGrp="1"/>
          </p:cNvSpPr>
          <p:nvPr>
            <p:ph idx="1"/>
          </p:nvPr>
        </p:nvSpPr>
        <p:spPr>
          <a:xfrm>
            <a:off x="468313" y="1844675"/>
            <a:ext cx="8280400" cy="467995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r>
              <a:rPr lang="tr-TR" altLang="tr-TR" b="1"/>
              <a:t>Uzmanlığa Dayanan Uyarlamalar</a:t>
            </a:r>
            <a:r>
              <a:rPr lang="tr-TR" altLang="tr-TR"/>
              <a:t> </a:t>
            </a:r>
          </a:p>
          <a:p>
            <a:pPr marL="342900" lvl="0" indent="-228600" eaLnBrk="1" hangingPunct="1"/>
            <a:endParaRPr lang="tr-TR" altLang="tr-TR"/>
          </a:p>
          <a:p>
            <a:pPr marL="342900" lvl="0" indent="-228600" eaLnBrk="1" hangingPunct="1"/>
            <a:r>
              <a:rPr lang="tr-TR" altLang="tr-TR" b="1"/>
              <a:t>Sağlıkla İlgili Diğer Sınıflandırmalar</a:t>
            </a:r>
          </a:p>
          <a:p>
            <a:pPr marL="342900" lvl="0" indent="-228600" eaLnBrk="1" hangingPunct="1">
              <a:buFont typeface="Wingdings" pitchFamily="2" charset="2"/>
              <a:buNone/>
            </a:pPr>
            <a:endParaRPr lang="tr-TR" altLang="tr-TR"/>
          </a:p>
          <a:p>
            <a:pPr marL="342900" lvl="0" indent="-228600" eaLnBrk="1" hangingPunct="1"/>
            <a:r>
              <a:rPr lang="tr-TR" altLang="tr-TR" b="1"/>
              <a:t>Hastalıkların Uluslararası İsim Listesi</a:t>
            </a:r>
          </a:p>
          <a:p>
            <a:pPr marL="342900" lvl="0" indent="-228600" eaLnBrk="1" hangingPunct="1"/>
            <a:endParaRPr lang="tr-TR" altLang="tr-TR"/>
          </a:p>
          <a:p>
            <a:pPr marL="342900" lvl="0" indent="-228600" eaLnBrk="1" hangingPunct="1"/>
            <a:r>
              <a:rPr lang="tr-TR" altLang="tr-TR" b="1"/>
              <a:t>Birinci Basamak Sağlık Hizmetlerine Bilgi Desteği</a:t>
            </a:r>
            <a:r>
              <a:rPr lang="tr-TR" altLang="tr-TR"/>
              <a:t> </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285750"/>
            <a:ext cx="9144000" cy="157162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ICD-9-CM</a:t>
            </a:r>
            <a:b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a:t>
            </a:r>
            <a:r>
              <a:rPr kumimoji="0" lang="tr-TR" sz="3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Hastalıkların Uluslararası Sınıflandırması 9.Revizyon - Klinik Uyarlama” </a:t>
            </a: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 </a:t>
            </a:r>
            <a:endParaRPr kumimoji="0" lang="tr-TR" sz="3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6147" name="Rectangle 3"/>
          <p:cNvSpPr>
            <a:spLocks noGrp="1"/>
          </p:cNvSpPr>
          <p:nvPr>
            <p:ph idx="1"/>
          </p:nvPr>
        </p:nvSpPr>
        <p:spPr>
          <a:xfrm>
            <a:off x="0" y="2254250"/>
            <a:ext cx="9144000" cy="460375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a:t>
            </a:r>
            <a:r>
              <a:rPr lang="tr-TR" altLang="tr-TR" sz="2800"/>
              <a:t>Hastalık ve yaralanmalara uygulanan tıbbi işlemlere ayrılmış ve iki bölümden oluşmaktadır:</a:t>
            </a:r>
          </a:p>
          <a:p>
            <a:pPr marL="342900" lvl="0" indent="-228600" eaLnBrk="1" hangingPunct="1">
              <a:buFont typeface="Wingdings" pitchFamily="2" charset="2"/>
              <a:buNone/>
            </a:pPr>
            <a:endParaRPr lang="tr-TR" altLang="tr-TR" sz="2800"/>
          </a:p>
          <a:p>
            <a:pPr marL="342900" lvl="0" indent="-228600" eaLnBrk="1" hangingPunct="1">
              <a:buFont typeface="Wingdings" pitchFamily="2" charset="2"/>
              <a:buNone/>
            </a:pPr>
            <a:r>
              <a:rPr lang="tr-TR" altLang="tr-TR" sz="2800"/>
              <a:t>	Birinci bölümde, ameliyat ve tedaviler sistematik bir düzen içerisinde, 16 bölüm (ana grup) olarak ve özel kod numaralarının sırasına göre yer almıştır.</a:t>
            </a:r>
          </a:p>
          <a:p>
            <a:pPr marL="342900" lvl="0" indent="-228600" eaLnBrk="1" hangingPunct="1">
              <a:buFont typeface="Wingdings" pitchFamily="2" charset="2"/>
              <a:buNone/>
            </a:pPr>
            <a:endParaRPr lang="tr-TR" altLang="tr-TR" sz="2800"/>
          </a:p>
          <a:p>
            <a:pPr marL="342900" lvl="0" indent="-228600" eaLnBrk="1" hangingPunct="1">
              <a:buFont typeface="Wingdings" pitchFamily="2" charset="2"/>
              <a:buNone/>
            </a:pPr>
            <a:r>
              <a:rPr lang="tr-TR" altLang="tr-TR" sz="2800"/>
              <a:t> 	İkinci bölüm, ameliyat ve tedavilere ilişkin alfabetik indeksten oluşmaktadır </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p:cNvSpPr>
          <p:nvPr>
            <p:ph idx="1"/>
          </p:nvPr>
        </p:nvSpPr>
        <p:spPr>
          <a:xfrm>
            <a:off x="250825" y="333375"/>
            <a:ext cx="8893175" cy="652462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lnSpc>
                <a:spcPct val="80000"/>
              </a:lnSpc>
              <a:buFont typeface="Wingdings" pitchFamily="2" charset="2"/>
              <a:buNone/>
            </a:pPr>
            <a:r>
              <a:rPr lang="tr-TR" altLang="tr-TR" sz="2000" b="1" u="sng" dirty="0"/>
              <a:t>BÖLÜMLER	</a:t>
            </a:r>
            <a:r>
              <a:rPr lang="tr-TR" altLang="tr-TR" sz="2000" dirty="0"/>
              <a:t>				</a:t>
            </a:r>
            <a:r>
              <a:rPr lang="tr-TR" altLang="tr-TR" sz="2000" b="1" u="sng" dirty="0" smtClean="0"/>
              <a:t>KOD </a:t>
            </a:r>
            <a:r>
              <a:rPr lang="tr-TR" altLang="tr-TR" sz="2000" b="1" u="sng" dirty="0"/>
              <a:t>ARALIKLARI</a:t>
            </a:r>
          </a:p>
          <a:p>
            <a:pPr marL="342900" lvl="0" indent="-228600" eaLnBrk="1" hangingPunct="1">
              <a:lnSpc>
                <a:spcPct val="80000"/>
              </a:lnSpc>
              <a:buFont typeface="Wingdings" pitchFamily="2" charset="2"/>
              <a:buNone/>
            </a:pPr>
            <a:r>
              <a:rPr lang="tr-TR" altLang="tr-TR" sz="2000" dirty="0"/>
              <a:t>	</a:t>
            </a:r>
          </a:p>
          <a:p>
            <a:pPr marL="342900" lvl="0" indent="-228600" eaLnBrk="1" hangingPunct="1">
              <a:lnSpc>
                <a:spcPct val="80000"/>
              </a:lnSpc>
              <a:buFont typeface="Wingdings" pitchFamily="2" charset="2"/>
              <a:buNone/>
            </a:pPr>
            <a:r>
              <a:rPr lang="tr-TR" altLang="tr-TR" sz="2000" dirty="0"/>
              <a:t>  1.BÖLÜM	Sinir Sistemi Ameliyatları			01-05</a:t>
            </a:r>
          </a:p>
          <a:p>
            <a:pPr marL="342900" lvl="0" indent="-228600" eaLnBrk="1" hangingPunct="1">
              <a:lnSpc>
                <a:spcPct val="80000"/>
              </a:lnSpc>
              <a:buFont typeface="Wingdings" pitchFamily="2" charset="2"/>
              <a:buNone/>
            </a:pPr>
            <a:r>
              <a:rPr lang="tr-TR" altLang="tr-TR" sz="2000" dirty="0"/>
              <a:t>  2.BÖLÜM	Endokrin Sistem Ameliyatları		</a:t>
            </a:r>
            <a:r>
              <a:rPr lang="tr-TR" altLang="tr-TR" sz="2000" dirty="0" smtClean="0"/>
              <a:t>06-07</a:t>
            </a:r>
            <a:endParaRPr lang="tr-TR" altLang="tr-TR" sz="2000" dirty="0"/>
          </a:p>
          <a:p>
            <a:pPr marL="342900" lvl="0" indent="-228600" eaLnBrk="1" hangingPunct="1">
              <a:lnSpc>
                <a:spcPct val="80000"/>
              </a:lnSpc>
              <a:buFont typeface="Wingdings" pitchFamily="2" charset="2"/>
              <a:buNone/>
            </a:pPr>
            <a:r>
              <a:rPr lang="tr-TR" altLang="tr-TR" sz="2000" dirty="0"/>
              <a:t>  3.BÖLÜM	Göz Ameliyatları				08-16</a:t>
            </a:r>
          </a:p>
          <a:p>
            <a:pPr marL="342900" lvl="0" indent="-228600" eaLnBrk="1" hangingPunct="1">
              <a:lnSpc>
                <a:spcPct val="80000"/>
              </a:lnSpc>
              <a:buFont typeface="Wingdings" pitchFamily="2" charset="2"/>
              <a:buNone/>
            </a:pPr>
            <a:r>
              <a:rPr lang="tr-TR" altLang="tr-TR" sz="2000" dirty="0"/>
              <a:t>  4.BÖLÜM	Kulak Ameliyatları 			</a:t>
            </a:r>
            <a:r>
              <a:rPr lang="tr-TR" altLang="tr-TR" sz="2000" dirty="0" smtClean="0"/>
              <a:t>18-20</a:t>
            </a:r>
            <a:endParaRPr lang="tr-TR" altLang="tr-TR" sz="2000" dirty="0"/>
          </a:p>
          <a:p>
            <a:pPr marL="342900" lvl="0" indent="-228600" eaLnBrk="1" hangingPunct="1">
              <a:lnSpc>
                <a:spcPct val="80000"/>
              </a:lnSpc>
              <a:buFont typeface="Wingdings" pitchFamily="2" charset="2"/>
              <a:buNone/>
            </a:pPr>
            <a:r>
              <a:rPr lang="tr-TR" altLang="tr-TR" sz="2000" dirty="0"/>
              <a:t>  5.BÖLÜM	Ağız, Burun ve Yutak Ameliyatları		21-29</a:t>
            </a:r>
          </a:p>
          <a:p>
            <a:pPr marL="342900" lvl="0" indent="-228600" eaLnBrk="1" hangingPunct="1">
              <a:lnSpc>
                <a:spcPct val="80000"/>
              </a:lnSpc>
              <a:buFont typeface="Wingdings" pitchFamily="2" charset="2"/>
              <a:buNone/>
            </a:pPr>
            <a:r>
              <a:rPr lang="tr-TR" altLang="tr-TR" sz="2000" dirty="0"/>
              <a:t>  6.BÖLÜM	Solunum Sistemi Ameliyatları		</a:t>
            </a:r>
            <a:r>
              <a:rPr lang="tr-TR" altLang="tr-TR" sz="2000" dirty="0" smtClean="0"/>
              <a:t>30-34</a:t>
            </a:r>
            <a:endParaRPr lang="tr-TR" altLang="tr-TR" sz="2000" dirty="0"/>
          </a:p>
          <a:p>
            <a:pPr marL="342900" lvl="0" indent="-228600" eaLnBrk="1" hangingPunct="1">
              <a:lnSpc>
                <a:spcPct val="80000"/>
              </a:lnSpc>
              <a:buFont typeface="Wingdings" pitchFamily="2" charset="2"/>
              <a:buNone/>
            </a:pPr>
            <a:r>
              <a:rPr lang="tr-TR" altLang="tr-TR" sz="2000" dirty="0"/>
              <a:t>  7.BÖLÜM	</a:t>
            </a:r>
            <a:r>
              <a:rPr lang="tr-TR" altLang="tr-TR" sz="2000" dirty="0" err="1"/>
              <a:t>Kardiyovasküler</a:t>
            </a:r>
            <a:r>
              <a:rPr lang="tr-TR" altLang="tr-TR" sz="2000" dirty="0"/>
              <a:t> Sistem Ameliyatları	</a:t>
            </a:r>
            <a:r>
              <a:rPr lang="tr-TR" altLang="tr-TR" sz="2000" dirty="0" smtClean="0"/>
              <a:t>35-39</a:t>
            </a:r>
            <a:endParaRPr lang="tr-TR" altLang="tr-TR" sz="2000" dirty="0"/>
          </a:p>
          <a:p>
            <a:pPr marL="342900" lvl="0" indent="-228600" eaLnBrk="1" hangingPunct="1">
              <a:lnSpc>
                <a:spcPct val="80000"/>
              </a:lnSpc>
              <a:buFont typeface="Wingdings" pitchFamily="2" charset="2"/>
              <a:buNone/>
            </a:pPr>
            <a:r>
              <a:rPr lang="tr-TR" altLang="tr-TR" sz="2000" dirty="0"/>
              <a:t>  8.BÖLÜM	Kan ve Lenf Sistemi Ameliyatları		</a:t>
            </a:r>
            <a:r>
              <a:rPr lang="tr-TR" altLang="tr-TR" sz="2000" dirty="0" smtClean="0"/>
              <a:t>40-41</a:t>
            </a:r>
            <a:endParaRPr lang="tr-TR" altLang="tr-TR" sz="2000" dirty="0"/>
          </a:p>
          <a:p>
            <a:pPr marL="342900" lvl="0" indent="-228600" eaLnBrk="1" hangingPunct="1">
              <a:lnSpc>
                <a:spcPct val="80000"/>
              </a:lnSpc>
              <a:buFont typeface="Wingdings" pitchFamily="2" charset="2"/>
              <a:buNone/>
            </a:pPr>
            <a:r>
              <a:rPr lang="tr-TR" altLang="tr-TR" sz="2000" dirty="0"/>
              <a:t>  9.BÖLÜM	Sindirim Sistemi Ameliyatları 		</a:t>
            </a:r>
            <a:r>
              <a:rPr lang="tr-TR" altLang="tr-TR" sz="2000" dirty="0" smtClean="0"/>
              <a:t>42-54</a:t>
            </a:r>
            <a:endParaRPr lang="tr-TR" altLang="tr-TR" sz="2000" dirty="0"/>
          </a:p>
          <a:p>
            <a:pPr marL="342900" lvl="0" indent="-228600" eaLnBrk="1" hangingPunct="1">
              <a:lnSpc>
                <a:spcPct val="80000"/>
              </a:lnSpc>
              <a:buFont typeface="Wingdings" pitchFamily="2" charset="2"/>
              <a:buNone/>
            </a:pPr>
            <a:r>
              <a:rPr lang="tr-TR" altLang="tr-TR" sz="2000" dirty="0"/>
              <a:t>10.BÖLÜM	</a:t>
            </a:r>
            <a:r>
              <a:rPr lang="tr-TR" altLang="tr-TR" sz="2000" dirty="0" err="1"/>
              <a:t>Üriner</a:t>
            </a:r>
            <a:r>
              <a:rPr lang="tr-TR" altLang="tr-TR" sz="2000" dirty="0"/>
              <a:t> Sistem Ameliyatları			55-59</a:t>
            </a:r>
          </a:p>
          <a:p>
            <a:pPr marL="342900" lvl="0" indent="-228600" eaLnBrk="1" hangingPunct="1">
              <a:lnSpc>
                <a:spcPct val="80000"/>
              </a:lnSpc>
              <a:buFont typeface="Wingdings" pitchFamily="2" charset="2"/>
              <a:buNone/>
            </a:pPr>
            <a:r>
              <a:rPr lang="tr-TR" altLang="tr-TR" sz="2000" dirty="0"/>
              <a:t>11.BÖLÜM	Erkek </a:t>
            </a:r>
            <a:r>
              <a:rPr lang="tr-TR" altLang="tr-TR" sz="2000" dirty="0" err="1"/>
              <a:t>Jenital</a:t>
            </a:r>
            <a:r>
              <a:rPr lang="tr-TR" altLang="tr-TR" sz="2000" dirty="0"/>
              <a:t> Organları Ameliyatları		60-64</a:t>
            </a:r>
          </a:p>
          <a:p>
            <a:pPr marL="342900" lvl="0" indent="-228600" eaLnBrk="1" hangingPunct="1">
              <a:lnSpc>
                <a:spcPct val="80000"/>
              </a:lnSpc>
              <a:buFont typeface="Wingdings" pitchFamily="2" charset="2"/>
              <a:buNone/>
            </a:pPr>
            <a:r>
              <a:rPr lang="tr-TR" altLang="tr-TR" sz="2000" dirty="0"/>
              <a:t>12.BÖLÜM	Kadın </a:t>
            </a:r>
            <a:r>
              <a:rPr lang="tr-TR" altLang="tr-TR" sz="2000" dirty="0" err="1"/>
              <a:t>Jenital</a:t>
            </a:r>
            <a:r>
              <a:rPr lang="tr-TR" altLang="tr-TR" sz="2000" dirty="0"/>
              <a:t> Organları Ameliyatları		65-71</a:t>
            </a:r>
          </a:p>
          <a:p>
            <a:pPr marL="342900" lvl="0" indent="-228600" eaLnBrk="1" hangingPunct="1">
              <a:lnSpc>
                <a:spcPct val="80000"/>
              </a:lnSpc>
              <a:buFont typeface="Wingdings" pitchFamily="2" charset="2"/>
              <a:buNone/>
            </a:pPr>
            <a:r>
              <a:rPr lang="tr-TR" altLang="tr-TR" sz="2000" dirty="0"/>
              <a:t>13.BÖLÜM	Doğuma Ait İşlemler			</a:t>
            </a:r>
            <a:r>
              <a:rPr lang="tr-TR" altLang="tr-TR" sz="2000" dirty="0" smtClean="0"/>
              <a:t>72-75</a:t>
            </a:r>
            <a:endParaRPr lang="tr-TR" altLang="tr-TR" sz="2000" dirty="0"/>
          </a:p>
          <a:p>
            <a:pPr marL="342900" lvl="0" indent="-228600" eaLnBrk="1" hangingPunct="1">
              <a:lnSpc>
                <a:spcPct val="80000"/>
              </a:lnSpc>
              <a:buFont typeface="Wingdings" pitchFamily="2" charset="2"/>
              <a:buNone/>
            </a:pPr>
            <a:r>
              <a:rPr lang="tr-TR" altLang="tr-TR" sz="2000" dirty="0"/>
              <a:t>14.BÖLÜM	Kas-İskelet Sistemi Ameliyatları		</a:t>
            </a:r>
            <a:r>
              <a:rPr lang="tr-TR" altLang="tr-TR" sz="2000" dirty="0" smtClean="0"/>
              <a:t>76-84</a:t>
            </a:r>
            <a:endParaRPr lang="tr-TR" altLang="tr-TR" sz="2000" dirty="0"/>
          </a:p>
          <a:p>
            <a:pPr marL="342900" lvl="0" indent="-228600" eaLnBrk="1" hangingPunct="1">
              <a:lnSpc>
                <a:spcPct val="80000"/>
              </a:lnSpc>
              <a:buFont typeface="Wingdings" pitchFamily="2" charset="2"/>
              <a:buNone/>
            </a:pPr>
            <a:r>
              <a:rPr lang="tr-TR" altLang="tr-TR" sz="2000" dirty="0"/>
              <a:t>15. BÖLÜM	Deri ve Deri Altı Dokusu Ameliyatları	</a:t>
            </a:r>
            <a:r>
              <a:rPr lang="tr-TR" altLang="tr-TR" sz="2000" dirty="0" smtClean="0"/>
              <a:t>85-86</a:t>
            </a:r>
            <a:endParaRPr lang="tr-TR" altLang="tr-TR" sz="2000" dirty="0"/>
          </a:p>
          <a:p>
            <a:pPr marL="342900" lvl="0" indent="-228600" eaLnBrk="1" hangingPunct="1">
              <a:lnSpc>
                <a:spcPct val="80000"/>
              </a:lnSpc>
              <a:buFont typeface="Wingdings" pitchFamily="2" charset="2"/>
              <a:buNone/>
            </a:pPr>
            <a:r>
              <a:rPr lang="tr-TR" altLang="tr-TR" sz="2000" dirty="0"/>
              <a:t>16.BÖLÜM	Çeşitli Tanı ve Tedavi İşlemleri		</a:t>
            </a:r>
            <a:r>
              <a:rPr lang="tr-TR" altLang="tr-TR" sz="2000" dirty="0" smtClean="0"/>
              <a:t>87-99</a:t>
            </a:r>
            <a:endParaRPr lang="tr-TR" altLang="tr-TR" sz="2000" dirty="0"/>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7448" y="332656"/>
            <a:ext cx="9144000" cy="135731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SNDO</a:t>
            </a:r>
            <a:b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“Hastalıklar ve Ameliyatların Standart İsim Listesi”</a:t>
            </a:r>
            <a:r>
              <a:rPr kumimoji="0" lang="tr-TR" sz="40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r>
            <a:br>
              <a:rPr kumimoji="0" lang="tr-TR" sz="40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endParaRPr kumimoji="0" lang="tr-TR" sz="40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endParaRPr>
          </a:p>
        </p:txBody>
      </p:sp>
      <p:sp>
        <p:nvSpPr>
          <p:cNvPr id="8195" name="Rectangle 3"/>
          <p:cNvSpPr>
            <a:spLocks noGrp="1"/>
          </p:cNvSpPr>
          <p:nvPr>
            <p:ph idx="1"/>
          </p:nvPr>
        </p:nvSpPr>
        <p:spPr>
          <a:xfrm>
            <a:off x="0" y="1571625"/>
            <a:ext cx="8388424" cy="528637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sz="2400" dirty="0"/>
              <a:t>	Bu sistemde hastalık ve ameliyatlar ayrı ayrı kodlanmaktadır </a:t>
            </a:r>
          </a:p>
          <a:p>
            <a:pPr marL="342900" lvl="0" indent="-228600" eaLnBrk="1" hangingPunct="1">
              <a:buFont typeface="Wingdings" pitchFamily="2" charset="2"/>
              <a:buNone/>
            </a:pPr>
            <a:r>
              <a:rPr lang="tr-TR" altLang="tr-TR" sz="2400" dirty="0"/>
              <a:t>	</a:t>
            </a:r>
          </a:p>
          <a:p>
            <a:pPr marL="342900" lvl="0" indent="-228600" eaLnBrk="1" hangingPunct="1">
              <a:buFont typeface="Wingdings" pitchFamily="2" charset="2"/>
              <a:buNone/>
            </a:pPr>
            <a:r>
              <a:rPr lang="tr-TR" altLang="tr-TR" sz="2400" dirty="0"/>
              <a:t>	Her iki gruba ait kod numaraları da iki bölümden oluşmaktadır:</a:t>
            </a:r>
          </a:p>
          <a:p>
            <a:pPr marL="342900" lvl="0" indent="-228600" eaLnBrk="1" hangingPunct="1">
              <a:buFont typeface="Wingdings" pitchFamily="2" charset="2"/>
              <a:buNone/>
            </a:pPr>
            <a:r>
              <a:rPr lang="tr-TR" altLang="tr-TR" sz="2400" dirty="0"/>
              <a:t>	Birinci bölüm hastalığın vücut içerisindeki yerini</a:t>
            </a:r>
          </a:p>
          <a:p>
            <a:pPr marL="342900" lvl="0" indent="-228600" eaLnBrk="1" hangingPunct="1">
              <a:buFont typeface="Wingdings" pitchFamily="2" charset="2"/>
              <a:buNone/>
            </a:pPr>
            <a:r>
              <a:rPr lang="tr-TR" altLang="tr-TR" sz="2400" dirty="0"/>
              <a:t>	İkinci bölüm ise hastalığın sebep veya niteliğini belirtmektedir.</a:t>
            </a:r>
          </a:p>
          <a:p>
            <a:pPr marL="342900" lvl="0" indent="-228600" eaLnBrk="1" hangingPunct="1">
              <a:buFont typeface="Wingdings" pitchFamily="2" charset="2"/>
              <a:buNone/>
            </a:pPr>
            <a:r>
              <a:rPr lang="tr-TR" altLang="tr-TR" sz="2400" dirty="0"/>
              <a:t> </a:t>
            </a:r>
          </a:p>
          <a:p>
            <a:pPr marL="342900" lvl="0" indent="-228600" eaLnBrk="1" hangingPunct="1">
              <a:buFont typeface="Wingdings" pitchFamily="2" charset="2"/>
              <a:buNone/>
            </a:pPr>
            <a:r>
              <a:rPr lang="tr-TR" altLang="tr-TR" sz="2400" dirty="0"/>
              <a:t>	</a:t>
            </a:r>
            <a:r>
              <a:rPr lang="tr-TR" altLang="tr-TR" sz="2400" dirty="0" err="1"/>
              <a:t>Femur</a:t>
            </a:r>
            <a:r>
              <a:rPr lang="tr-TR" altLang="tr-TR" sz="2400" dirty="0"/>
              <a:t> boynu kapalı, yatay kırığı- </a:t>
            </a:r>
            <a:r>
              <a:rPr lang="tr-TR" altLang="tr-TR" sz="2400" dirty="0" smtClean="0"/>
              <a:t>23514-4162 -23514 – </a:t>
            </a:r>
            <a:r>
              <a:rPr lang="tr-TR" altLang="tr-TR" sz="2400" dirty="0" err="1" smtClean="0"/>
              <a:t>femur</a:t>
            </a:r>
            <a:r>
              <a:rPr lang="tr-TR" altLang="tr-TR" sz="2400" dirty="0"/>
              <a:t> </a:t>
            </a:r>
            <a:r>
              <a:rPr lang="tr-TR" altLang="tr-TR" sz="2400" dirty="0" smtClean="0"/>
              <a:t>boynunu </a:t>
            </a:r>
            <a:r>
              <a:rPr lang="tr-TR" altLang="tr-TR" sz="2400" dirty="0"/>
              <a:t>ifade eden </a:t>
            </a:r>
            <a:r>
              <a:rPr lang="tr-TR" altLang="tr-TR" sz="2400" dirty="0" err="1"/>
              <a:t>topografik</a:t>
            </a:r>
            <a:r>
              <a:rPr lang="tr-TR" altLang="tr-TR" sz="2400" dirty="0"/>
              <a:t> kod </a:t>
            </a:r>
            <a:r>
              <a:rPr lang="tr-TR" altLang="tr-TR" sz="2400" dirty="0" smtClean="0"/>
              <a:t>4162  </a:t>
            </a:r>
            <a:r>
              <a:rPr lang="tr-TR" altLang="tr-TR" sz="2400" dirty="0"/>
              <a:t>- kırığın kapalı ve (</a:t>
            </a:r>
            <a:r>
              <a:rPr lang="tr-TR" altLang="tr-TR" sz="2400" dirty="0" err="1" smtClean="0"/>
              <a:t>transvers</a:t>
            </a:r>
            <a:r>
              <a:rPr lang="tr-TR" altLang="tr-TR" sz="2400" dirty="0" smtClean="0"/>
              <a:t>) yatay olduğunu gösteren </a:t>
            </a:r>
            <a:r>
              <a:rPr lang="tr-TR" altLang="tr-TR" sz="2400" dirty="0" err="1"/>
              <a:t>etyolojik</a:t>
            </a:r>
            <a:r>
              <a:rPr lang="tr-TR" altLang="tr-TR" sz="2400" dirty="0"/>
              <a:t> kod numarasıdır</a:t>
            </a:r>
            <a:r>
              <a:rPr lang="tr-TR" altLang="tr-TR" sz="2800" dirty="0"/>
              <a:t>. </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28625" y="214313"/>
            <a:ext cx="7815783" cy="18653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r>
            <a:b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SNOMED-</a:t>
            </a:r>
            <a:r>
              <a:rPr kumimoji="0" lang="tr-TR" sz="3200" b="1" i="0" u="none" strike="noStrike" kern="1200" cap="none" spc="-100" normalizeH="0" baseline="0" noProof="0" dirty="0" err="1" smtClean="0">
                <a:ln>
                  <a:noFill/>
                </a:ln>
                <a:solidFill>
                  <a:schemeClr val="tx2"/>
                </a:solidFill>
                <a:effectLst/>
                <a:uLnTx/>
                <a:uFillTx/>
                <a:latin typeface="+mj-lt" pitchFamily="18" charset="0"/>
                <a:ea typeface="+mj-ea" pitchFamily="18" charset="0"/>
                <a:cs typeface="+mj-cs"/>
              </a:rPr>
              <a:t>İnternational</a:t>
            </a:r>
            <a: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“Tıpta ve Veterinerlikte Hastalıkların </a:t>
            </a:r>
            <a:r>
              <a:rPr kumimoji="0" lang="tr-TR" sz="3200" b="1" i="0" u="none" strike="noStrike" kern="1200" cap="none" spc="-100" normalizeH="0" noProof="0" dirty="0" smtClean="0">
                <a:ln>
                  <a:noFill/>
                </a:ln>
                <a:solidFill>
                  <a:schemeClr val="tx2"/>
                </a:solidFill>
                <a:effectLst/>
                <a:uLnTx/>
                <a:uFillTx/>
                <a:latin typeface="+mj-lt" pitchFamily="18" charset="0"/>
                <a:ea typeface="+mj-ea" pitchFamily="18" charset="0"/>
                <a:cs typeface="+mj-cs"/>
              </a:rPr>
              <a:t> </a:t>
            </a:r>
            <a:r>
              <a:rPr kumimoji="0" lang="tr-TR" sz="32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Sistematik İsim Listesi”</a:t>
            </a:r>
            <a:r>
              <a:rPr kumimoji="0" lang="tr-TR" sz="32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t>
            </a:r>
            <a:r>
              <a:rPr kumimoji="0" lang="tr-TR" sz="40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
            </a:r>
            <a:br>
              <a:rPr kumimoji="0" lang="tr-TR" sz="40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br>
            <a:endParaRPr kumimoji="0" lang="tr-TR" sz="4000" b="0"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endParaRPr>
          </a:p>
        </p:txBody>
      </p:sp>
      <p:sp>
        <p:nvSpPr>
          <p:cNvPr id="9219" name="Rectangle 3"/>
          <p:cNvSpPr>
            <a:spLocks noGrp="1"/>
          </p:cNvSpPr>
          <p:nvPr>
            <p:ph idx="1"/>
          </p:nvPr>
        </p:nvSpPr>
        <p:spPr>
          <a:xfrm>
            <a:off x="0" y="1714500"/>
            <a:ext cx="8244408" cy="514350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ctr" eaLnBrk="1" hangingPunct="1">
              <a:buFont typeface="Wingdings" pitchFamily="2" charset="2"/>
              <a:buNone/>
            </a:pPr>
            <a:endParaRPr lang="tr-TR" altLang="tr-TR" dirty="0"/>
          </a:p>
          <a:p>
            <a:pPr marL="342900" lvl="0" indent="-228600" algn="ctr" eaLnBrk="1" hangingPunct="1">
              <a:buFont typeface="Wingdings" pitchFamily="2" charset="2"/>
              <a:buNone/>
            </a:pPr>
            <a:r>
              <a:rPr lang="tr-TR" altLang="tr-TR" dirty="0"/>
              <a:t>Amerikan Patologlar Derneği (CAP), daha önceki SNOP “Sistematik Patoloji </a:t>
            </a:r>
            <a:r>
              <a:rPr lang="tr-TR" altLang="tr-TR" dirty="0" err="1"/>
              <a:t>Listesi”ni</a:t>
            </a:r>
            <a:r>
              <a:rPr lang="tr-TR" altLang="tr-TR" dirty="0"/>
              <a:t> geliştirerek SNOMED adlı eseri yayınladı </a:t>
            </a:r>
          </a:p>
          <a:p>
            <a:pPr marL="342900" lvl="0" indent="-228600" algn="ctr" eaLnBrk="1" hangingPunct="1">
              <a:buFont typeface="Wingdings" pitchFamily="2" charset="2"/>
              <a:buNone/>
            </a:pPr>
            <a:r>
              <a:rPr lang="tr-TR" altLang="tr-TR" dirty="0"/>
              <a:t>Hastanın mesleği ve sosyal durumundan fiziksel yapısına, yakınmalarından konulan tanılara ve nihayet yapılan tedavilere kadar hekim hasta ilişkisinin her aşaması SNOMED ile kodlanabilmektedir</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2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SNOMED-İnternational’da Yer Alan Bölümler ve İçerdikleri Kod Sayıları</a:t>
            </a:r>
            <a:r>
              <a:rPr kumimoji="0" lang="tr-TR" sz="40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 </a:t>
            </a:r>
          </a:p>
        </p:txBody>
      </p:sp>
      <p:sp>
        <p:nvSpPr>
          <p:cNvPr id="10243" name="Rectangle 3"/>
          <p:cNvSpPr>
            <a:spLocks noGrp="1"/>
          </p:cNvSpPr>
          <p:nvPr>
            <p:ph idx="1"/>
          </p:nvPr>
        </p:nvSpPr>
        <p:spPr>
          <a:xfrm>
            <a:off x="179388" y="1785938"/>
            <a:ext cx="8964612" cy="5072062"/>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lnSpc>
                <a:spcPct val="80000"/>
              </a:lnSpc>
              <a:buFont typeface="Wingdings" pitchFamily="2" charset="2"/>
              <a:buNone/>
            </a:pPr>
            <a:r>
              <a:rPr lang="tr-TR" altLang="tr-TR" sz="2000" b="1" u="sng" dirty="0"/>
              <a:t>BÖLÜM</a:t>
            </a:r>
            <a:r>
              <a:rPr lang="tr-TR" altLang="tr-TR" sz="2000" b="1" dirty="0"/>
              <a:t>			        </a:t>
            </a:r>
            <a:r>
              <a:rPr lang="tr-TR" altLang="tr-TR" sz="2000" b="1" u="sng" dirty="0"/>
              <a:t>Karakter Sayısı</a:t>
            </a:r>
            <a:r>
              <a:rPr lang="tr-TR" altLang="tr-TR" sz="2000" b="1" dirty="0"/>
              <a:t>	    </a:t>
            </a:r>
            <a:r>
              <a:rPr lang="tr-TR" altLang="tr-TR" sz="2000" b="1" u="sng" dirty="0"/>
              <a:t>Terim Sayısı</a:t>
            </a:r>
          </a:p>
          <a:p>
            <a:pPr marL="342900" lvl="0" indent="-228600" eaLnBrk="1" hangingPunct="1">
              <a:lnSpc>
                <a:spcPct val="80000"/>
              </a:lnSpc>
              <a:buFont typeface="Wingdings" pitchFamily="2" charset="2"/>
              <a:buNone/>
            </a:pPr>
            <a:endParaRPr lang="tr-TR" altLang="tr-TR" sz="2000" dirty="0"/>
          </a:p>
          <a:p>
            <a:pPr marL="342900" lvl="0" indent="-228600" eaLnBrk="1" hangingPunct="1">
              <a:lnSpc>
                <a:spcPct val="80000"/>
              </a:lnSpc>
              <a:buFont typeface="Wingdings" pitchFamily="2" charset="2"/>
              <a:buNone/>
            </a:pPr>
            <a:r>
              <a:rPr lang="tr-TR" altLang="tr-TR" sz="2000" dirty="0" err="1"/>
              <a:t>Topografi</a:t>
            </a:r>
            <a:r>
              <a:rPr lang="tr-TR" altLang="tr-TR" sz="2000" dirty="0"/>
              <a:t> (T)				        120		13.000</a:t>
            </a:r>
          </a:p>
          <a:p>
            <a:pPr marL="342900" lvl="0" indent="-228600" eaLnBrk="1" hangingPunct="1">
              <a:lnSpc>
                <a:spcPct val="80000"/>
              </a:lnSpc>
              <a:buFont typeface="Wingdings" pitchFamily="2" charset="2"/>
              <a:buNone/>
            </a:pPr>
            <a:r>
              <a:rPr lang="tr-TR" altLang="tr-TR" sz="2000" dirty="0"/>
              <a:t>Morfoloji (M)				        120		  6.000</a:t>
            </a:r>
          </a:p>
          <a:p>
            <a:pPr marL="342900" lvl="0" indent="-228600" eaLnBrk="1" hangingPunct="1">
              <a:lnSpc>
                <a:spcPct val="80000"/>
              </a:lnSpc>
              <a:buFont typeface="Wingdings" pitchFamily="2" charset="2"/>
              <a:buNone/>
            </a:pPr>
            <a:r>
              <a:rPr lang="tr-TR" altLang="tr-TR" sz="2000" dirty="0"/>
              <a:t>Fonksiyon (F)				        120		19.500</a:t>
            </a:r>
          </a:p>
          <a:p>
            <a:pPr marL="342900" lvl="0" indent="-228600" eaLnBrk="1" hangingPunct="1">
              <a:lnSpc>
                <a:spcPct val="80000"/>
              </a:lnSpc>
              <a:buFont typeface="Wingdings" pitchFamily="2" charset="2"/>
              <a:buNone/>
            </a:pPr>
            <a:r>
              <a:rPr lang="tr-TR" altLang="tr-TR" sz="2000" dirty="0"/>
              <a:t>Canlı Organizmalar (L)			        120		25.000</a:t>
            </a:r>
          </a:p>
          <a:p>
            <a:pPr marL="342900" lvl="0" indent="-228600" eaLnBrk="1" hangingPunct="1">
              <a:lnSpc>
                <a:spcPct val="80000"/>
              </a:lnSpc>
              <a:buFont typeface="Wingdings" pitchFamily="2" charset="2"/>
              <a:buNone/>
            </a:pPr>
            <a:r>
              <a:rPr lang="tr-TR" altLang="tr-TR" sz="2000" dirty="0"/>
              <a:t>Kimyasal Maddeler, İlaçlar, Biyolojik Ü. (C)   </a:t>
            </a:r>
            <a:r>
              <a:rPr lang="tr-TR" altLang="tr-TR" sz="2000" dirty="0" smtClean="0"/>
              <a:t>        </a:t>
            </a:r>
            <a:r>
              <a:rPr lang="tr-TR" altLang="tr-TR" sz="2000" dirty="0"/>
              <a:t>220		15.000</a:t>
            </a:r>
          </a:p>
          <a:p>
            <a:pPr marL="342900" lvl="0" indent="-228600" eaLnBrk="1" hangingPunct="1">
              <a:lnSpc>
                <a:spcPct val="80000"/>
              </a:lnSpc>
              <a:buFont typeface="Wingdings" pitchFamily="2" charset="2"/>
              <a:buNone/>
            </a:pPr>
            <a:r>
              <a:rPr lang="tr-TR" altLang="tr-TR" sz="2000" dirty="0"/>
              <a:t>Fiziksel Etkenler, Güçler ve Etkinlikler (A)     </a:t>
            </a:r>
            <a:r>
              <a:rPr lang="tr-TR" altLang="tr-TR" sz="2000" dirty="0" smtClean="0"/>
              <a:t>        </a:t>
            </a:r>
            <a:r>
              <a:rPr lang="tr-TR" altLang="tr-TR" sz="2000" dirty="0"/>
              <a:t>120		  1.500</a:t>
            </a:r>
          </a:p>
          <a:p>
            <a:pPr marL="342900" lvl="0" indent="-228600" eaLnBrk="1" hangingPunct="1">
              <a:lnSpc>
                <a:spcPct val="80000"/>
              </a:lnSpc>
              <a:buFont typeface="Wingdings" pitchFamily="2" charset="2"/>
              <a:buNone/>
            </a:pPr>
            <a:r>
              <a:rPr lang="tr-TR" altLang="tr-TR" sz="2000" dirty="0"/>
              <a:t>Meslekler (O)				        120		  2.000</a:t>
            </a:r>
          </a:p>
          <a:p>
            <a:pPr marL="342900" lvl="0" indent="-228600" eaLnBrk="1" hangingPunct="1">
              <a:lnSpc>
                <a:spcPct val="80000"/>
              </a:lnSpc>
              <a:buFont typeface="Wingdings" pitchFamily="2" charset="2"/>
              <a:buNone/>
            </a:pPr>
            <a:r>
              <a:rPr lang="tr-TR" altLang="tr-TR" sz="2000" dirty="0"/>
              <a:t>Sosyal Durum (S)			        120		  1.000</a:t>
            </a:r>
          </a:p>
          <a:p>
            <a:pPr marL="342900" lvl="0" indent="-228600" eaLnBrk="1" hangingPunct="1">
              <a:lnSpc>
                <a:spcPct val="80000"/>
              </a:lnSpc>
              <a:buFont typeface="Wingdings" pitchFamily="2" charset="2"/>
              <a:buNone/>
            </a:pPr>
            <a:r>
              <a:rPr lang="tr-TR" altLang="tr-TR" sz="2000" dirty="0"/>
              <a:t>Hastalıklar, Tanılar (D)			        200		41.500</a:t>
            </a:r>
          </a:p>
          <a:p>
            <a:pPr marL="342900" lvl="0" indent="-228600" eaLnBrk="1" hangingPunct="1">
              <a:lnSpc>
                <a:spcPct val="80000"/>
              </a:lnSpc>
              <a:buFont typeface="Wingdings" pitchFamily="2" charset="2"/>
              <a:buNone/>
            </a:pPr>
            <a:r>
              <a:rPr lang="tr-TR" altLang="tr-TR" sz="2000" dirty="0"/>
              <a:t>İşlemler (P)				        220		31.000</a:t>
            </a:r>
          </a:p>
          <a:p>
            <a:pPr marL="342900" lvl="0" indent="-228600" eaLnBrk="1" hangingPunct="1">
              <a:lnSpc>
                <a:spcPct val="80000"/>
              </a:lnSpc>
              <a:buFont typeface="Wingdings" pitchFamily="2" charset="2"/>
              <a:buNone/>
            </a:pPr>
            <a:r>
              <a:rPr lang="tr-TR" altLang="tr-TR" sz="2000" dirty="0"/>
              <a:t>Genel Bağlaç ve Niteleyiciler (G)	        </a:t>
            </a:r>
            <a:r>
              <a:rPr lang="tr-TR" altLang="tr-TR" sz="2000" dirty="0" smtClean="0"/>
              <a:t>                 </a:t>
            </a:r>
            <a:r>
              <a:rPr lang="tr-TR" altLang="tr-TR" sz="2000" dirty="0"/>
              <a:t>80		  1.500</a:t>
            </a:r>
          </a:p>
          <a:p>
            <a:pPr marL="342900" lvl="0" indent="-228600" eaLnBrk="1" hangingPunct="1">
              <a:lnSpc>
                <a:spcPct val="80000"/>
              </a:lnSpc>
              <a:buFont typeface="Wingdings" pitchFamily="2" charset="2"/>
              <a:buNone/>
            </a:pPr>
            <a:endParaRPr lang="tr-TR" altLang="tr-TR" sz="2000" b="1" dirty="0"/>
          </a:p>
          <a:p>
            <a:pPr marL="342900" lvl="0" indent="-228600" eaLnBrk="1" hangingPunct="1">
              <a:lnSpc>
                <a:spcPct val="80000"/>
              </a:lnSpc>
              <a:buFont typeface="Wingdings" pitchFamily="2" charset="2"/>
              <a:buNone/>
            </a:pPr>
            <a:r>
              <a:rPr lang="tr-TR" altLang="tr-TR" sz="2000" b="1" dirty="0"/>
              <a:t>TOPLAM (Yaklaşık)					           157.000</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SNOMED-</a:t>
            </a:r>
            <a:r>
              <a:rPr kumimoji="0" lang="tr-TR" sz="4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 İnternational</a:t>
            </a:r>
          </a:p>
        </p:txBody>
      </p:sp>
      <p:sp>
        <p:nvSpPr>
          <p:cNvPr id="11267" name="Rectangle 3"/>
          <p:cNvSpPr>
            <a:spLocks noGrp="1"/>
          </p:cNvSpPr>
          <p:nvPr>
            <p:ph idx="1"/>
          </p:nvPr>
        </p:nvSpPr>
        <p:spPr>
          <a:xfrm>
            <a:off x="468313" y="1916113"/>
            <a:ext cx="8229600" cy="453072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Örneğin;</a:t>
            </a:r>
          </a:p>
          <a:p>
            <a:pPr marL="342900" lvl="0" indent="-228600" eaLnBrk="1" hangingPunct="1">
              <a:buFont typeface="Wingdings" pitchFamily="2" charset="2"/>
              <a:buNone/>
            </a:pPr>
            <a:r>
              <a:rPr lang="tr-TR" altLang="tr-TR"/>
              <a:t> </a:t>
            </a:r>
          </a:p>
          <a:p>
            <a:pPr marL="342900" lvl="0" indent="-228600" eaLnBrk="1" hangingPunct="1">
              <a:buFont typeface="Wingdings" pitchFamily="2" charset="2"/>
              <a:buNone/>
            </a:pPr>
            <a:r>
              <a:rPr lang="tr-TR" altLang="tr-TR"/>
              <a:t>	“Önkol Grafisinde Kırık” tanısı; </a:t>
            </a:r>
          </a:p>
          <a:p>
            <a:pPr marL="342900" lvl="0" indent="-228600" eaLnBrk="1" hangingPunct="1">
              <a:buFont typeface="Wingdings" pitchFamily="2" charset="2"/>
              <a:buNone/>
            </a:pPr>
            <a:r>
              <a:rPr lang="tr-TR" altLang="tr-TR"/>
              <a:t>	önkol (topografi) T-D8500, </a:t>
            </a:r>
          </a:p>
          <a:p>
            <a:pPr marL="342900" lvl="0" indent="-228600" eaLnBrk="1" hangingPunct="1">
              <a:buFont typeface="Wingdings" pitchFamily="2" charset="2"/>
              <a:buNone/>
            </a:pPr>
            <a:r>
              <a:rPr lang="tr-TR" altLang="tr-TR"/>
              <a:t>	grafi (işlem) P5-00010, </a:t>
            </a:r>
          </a:p>
          <a:p>
            <a:pPr marL="342900" lvl="0" indent="-228600" eaLnBrk="1" hangingPunct="1">
              <a:buFont typeface="Wingdings" pitchFamily="2" charset="2"/>
              <a:buNone/>
            </a:pPr>
            <a:r>
              <a:rPr lang="tr-TR" altLang="tr-TR"/>
              <a:t>	kırık (tanı) DD-12316 olarak kodlanır </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ICD-10-PCS </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12291" name="Rectangle 3"/>
          <p:cNvSpPr>
            <a:spLocks noGrp="1"/>
          </p:cNvSpPr>
          <p:nvPr>
            <p:ph idx="1"/>
          </p:nvPr>
        </p:nvSpPr>
        <p:spPr>
          <a:xfrm>
            <a:off x="457200" y="1600200"/>
            <a:ext cx="8329613" cy="525780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Yapılan tıbbi ve cerrahi işlemleri, kullanılan uygulanan yöntemi, işlem yapılan bölgeyi, kullanılan malzeme ile birlikte bir bütün olarak kodlamaktır</a:t>
            </a:r>
          </a:p>
          <a:p>
            <a:pPr marL="342900" lvl="0" indent="-228600" eaLnBrk="1" hangingPunct="1">
              <a:buFont typeface="Wingdings" pitchFamily="2" charset="2"/>
              <a:buNone/>
            </a:pPr>
            <a:r>
              <a:rPr lang="tr-TR" altLang="tr-TR"/>
              <a:t>   	 4 Amaç ;</a:t>
            </a:r>
          </a:p>
          <a:p>
            <a:pPr marL="639762" lvl="1" indent="-228600" eaLnBrk="1" hangingPunct="1"/>
            <a:r>
              <a:rPr lang="tr-TR" altLang="tr-TR" b="1"/>
              <a:t>Tamamlılık</a:t>
            </a:r>
            <a:r>
              <a:rPr lang="tr-TR" altLang="tr-TR"/>
              <a:t> </a:t>
            </a:r>
          </a:p>
          <a:p>
            <a:pPr marL="639762" lvl="1" indent="-228600" eaLnBrk="1" hangingPunct="1"/>
            <a:r>
              <a:rPr lang="tr-TR" altLang="tr-TR" b="1"/>
              <a:t>Genişleme</a:t>
            </a:r>
            <a:r>
              <a:rPr lang="tr-TR" altLang="tr-TR"/>
              <a:t> </a:t>
            </a:r>
          </a:p>
          <a:p>
            <a:pPr marL="639762" lvl="1" indent="-228600" eaLnBrk="1" hangingPunct="1"/>
            <a:r>
              <a:rPr lang="tr-TR" altLang="tr-TR" b="1"/>
              <a:t>Çok Eksenlilik</a:t>
            </a:r>
            <a:r>
              <a:rPr lang="tr-TR" altLang="tr-TR"/>
              <a:t> </a:t>
            </a:r>
          </a:p>
          <a:p>
            <a:pPr marL="639762" lvl="1" indent="-228600" eaLnBrk="1" hangingPunct="1"/>
            <a:r>
              <a:rPr lang="tr-TR" altLang="tr-TR" b="1"/>
              <a:t>Standart Terminoloji</a:t>
            </a:r>
            <a:r>
              <a:rPr lang="tr-TR" altLang="tr-TR"/>
              <a:t> </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Başlık"/>
          <p:cNvSpPr>
            <a:spLocks noGrp="1"/>
          </p:cNvSpPr>
          <p:nvPr>
            <p:ph type="title"/>
          </p:nvPr>
        </p:nvSpPr>
        <p:spPr>
          <a:xfrm>
            <a:off x="0" y="285750"/>
            <a:ext cx="9144000" cy="1357313"/>
          </a:xfrm>
          <a:prstGeom prst="rect">
            <a:avLst/>
          </a:prstGeom>
        </p:spPr>
        <p:txBody>
          <a:bodyPr vert="horz" wrap="square" lIns="91440" tIns="45720" rIns="91440" bIns="45720" rtlCol="0" anchor="ctr" anchorCtr="0"/>
          <a:lstStyle>
            <a:lvl1pPr marL="0" indent="0" algn="l" defTabSz="914400" rtl="0" eaLnBrk="0" fontAlgn="base" hangingPunct="0">
              <a:lnSpc>
                <a:spcPct val="100000"/>
              </a:lnSpc>
              <a:spcBef>
                <a:spcPct val="0"/>
              </a:spcBef>
              <a:spcAft>
                <a:spcPct val="0"/>
              </a:spcAft>
              <a:buClrTx/>
              <a:buSzTx/>
              <a:buFontTx/>
              <a:buNone/>
              <a:defRPr kumimoji="0" lang="en-US" altLang="en-US" sz="4600" b="0" i="0" u="none" kern="1200" spc="-100" baseline="0">
                <a:solidFill>
                  <a:schemeClr val="tx2"/>
                </a:solidFill>
                <a:latin typeface="Cambria" pitchFamily="18" charset="0"/>
                <a:ea typeface="+mj-ea"/>
                <a:cs typeface="+mj-cs"/>
              </a:defRPr>
            </a:lvl1pPr>
          </a:lstStyle>
          <a:p>
            <a:pPr marL="0" lvl="0" indent="0" eaLnBrk="1" hangingPunct="0"/>
            <a:r>
              <a:rPr lang="tr-TR" altLang="en-US" sz="3600" b="1" spc="0"/>
              <a:t>CPT</a:t>
            </a:r>
            <a:br>
              <a:rPr lang="tr-TR" altLang="en-US" sz="3600" b="1" spc="0"/>
            </a:br>
            <a:r>
              <a:rPr lang="tr-TR" altLang="en-US" sz="3600" spc="0"/>
              <a:t>“Hekimlerin İşlemlerinde Kullandığı Terminoloji” </a:t>
            </a:r>
            <a:endParaRPr lang="tr-TR" altLang="en-US" sz="3600"/>
          </a:p>
        </p:txBody>
      </p:sp>
      <p:sp>
        <p:nvSpPr>
          <p:cNvPr id="13315" name="2 İçerik Yer Tutucusu"/>
          <p:cNvSpPr>
            <a:spLocks noGrp="1"/>
          </p:cNvSpPr>
          <p:nvPr>
            <p:ph idx="1"/>
          </p:nvPr>
        </p:nvSpPr>
        <p:spPr>
          <a:xfrm>
            <a:off x="1" y="2143125"/>
            <a:ext cx="8316416" cy="442912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ctr" eaLnBrk="1" hangingPunct="1">
              <a:buFont typeface="Wingdings" pitchFamily="2" charset="2"/>
              <a:buNone/>
            </a:pPr>
            <a:r>
              <a:rPr lang="tr-TR" altLang="tr-TR" sz="2800" dirty="0"/>
              <a:t>Hekimlerin tanı ve tedavi amacıyla yaptığı işlemlerin kodlanmış bir listesidir </a:t>
            </a:r>
          </a:p>
          <a:p>
            <a:pPr marL="342900" lvl="0" indent="-228600" algn="ctr" eaLnBrk="1" hangingPunct="1">
              <a:buFont typeface="Wingdings" pitchFamily="2" charset="2"/>
              <a:buNone/>
            </a:pPr>
            <a:r>
              <a:rPr lang="tr-TR" altLang="tr-TR" sz="2800" dirty="0"/>
              <a:t>Bu sistemde hekim tarafından yapılan her işlem ve verilen her hizmet kod numaralarıyla sınıflandırılmıştır</a:t>
            </a:r>
          </a:p>
          <a:p>
            <a:pPr marL="342900" lvl="0" indent="-228600" algn="ctr" eaLnBrk="1" hangingPunct="1">
              <a:buFont typeface="Wingdings" pitchFamily="2" charset="2"/>
              <a:buNone/>
            </a:pPr>
            <a:r>
              <a:rPr lang="tr-TR" altLang="tr-TR" sz="2800" dirty="0"/>
              <a:t>Bu işlemler dahiliye, anestezi, cerrahi, radyoloji, patoloji, </a:t>
            </a:r>
            <a:r>
              <a:rPr lang="tr-TR" altLang="tr-TR" sz="2800" dirty="0" err="1"/>
              <a:t>laboratuar</a:t>
            </a:r>
            <a:r>
              <a:rPr lang="tr-TR" altLang="tr-TR" sz="2800" dirty="0"/>
              <a:t> olmak üzere beş bölüm halinde ayrılmıştır</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Doğru Sınıflandırma İçin</a:t>
            </a:r>
            <a:r>
              <a:rPr kumimoji="0" lang="tr-TR" sz="4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a:t>
            </a:r>
          </a:p>
        </p:txBody>
      </p:sp>
      <p:sp>
        <p:nvSpPr>
          <p:cNvPr id="6147" name="Rectangle 3"/>
          <p:cNvSpPr>
            <a:spLocks noGrp="1"/>
          </p:cNvSpPr>
          <p:nvPr>
            <p:ph idx="1"/>
          </p:nvPr>
        </p:nvSpPr>
        <p:spPr>
          <a:xfrm>
            <a:off x="457200" y="1268413"/>
            <a:ext cx="8686800" cy="5256212"/>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609600" lvl="0" indent="-609600" eaLnBrk="1" hangingPunct="1">
              <a:buFont typeface="Wingdings" pitchFamily="2" charset="2"/>
              <a:buNone/>
            </a:pPr>
            <a:r>
              <a:rPr lang="tr-TR" altLang="tr-TR" dirty="0"/>
              <a:t>  1. Hastalık akut mu? kronik mi ? olduğu belirtilmeli</a:t>
            </a:r>
          </a:p>
          <a:p>
            <a:pPr marL="609600" lvl="0" indent="-609600" eaLnBrk="1" hangingPunct="1">
              <a:buFont typeface="Wingdings" pitchFamily="2" charset="2"/>
              <a:buNone/>
            </a:pPr>
            <a:r>
              <a:rPr lang="tr-TR" altLang="tr-TR" dirty="0"/>
              <a:t>  2. Hastalığın </a:t>
            </a:r>
            <a:r>
              <a:rPr lang="tr-TR" altLang="tr-TR" dirty="0" smtClean="0"/>
              <a:t>etiyolojisi </a:t>
            </a:r>
            <a:r>
              <a:rPr lang="tr-TR" altLang="tr-TR" dirty="0"/>
              <a:t>belirtilmeli</a:t>
            </a:r>
          </a:p>
          <a:p>
            <a:pPr marL="609600" lvl="0" indent="-609600" eaLnBrk="1" hangingPunct="1">
              <a:buFont typeface="Wingdings" pitchFamily="2" charset="2"/>
              <a:buNone/>
            </a:pPr>
            <a:r>
              <a:rPr lang="tr-TR" altLang="tr-TR" dirty="0"/>
              <a:t>  3. Hastalığın birlikte bulunduğu durum ya da hasta bireyin bazı özellikleri belirtilmeli</a:t>
            </a:r>
          </a:p>
          <a:p>
            <a:pPr marL="609600" lvl="0" indent="-609600" eaLnBrk="1" hangingPunct="1">
              <a:buFont typeface="Wingdings" pitchFamily="2" charset="2"/>
              <a:buNone/>
            </a:pPr>
            <a:r>
              <a:rPr lang="tr-TR" altLang="tr-TR" dirty="0"/>
              <a:t>  4. Tanının kesin mi yoksa ihtimal mi olduğu belirtilmeli</a:t>
            </a:r>
          </a:p>
          <a:p>
            <a:pPr marL="609600" lvl="0" indent="-609600" eaLnBrk="1" hangingPunct="1">
              <a:buFont typeface="Wingdings" pitchFamily="2" charset="2"/>
              <a:buNone/>
            </a:pPr>
            <a:r>
              <a:rPr lang="tr-TR" altLang="tr-TR" dirty="0"/>
              <a:t>  5. Tanı okunaklı ve uluslararası sınıflamada kullanılan terminoloji ile yazılmalı </a:t>
            </a:r>
          </a:p>
          <a:p>
            <a:pPr marL="609600" lvl="0" indent="-609600" eaLnBrk="1" hangingPunct="1">
              <a:buFont typeface="Wingdings" pitchFamily="2" charset="2"/>
              <a:buNone/>
            </a:pPr>
            <a:r>
              <a:rPr lang="tr-TR" altLang="tr-TR" dirty="0"/>
              <a:t>  6. Tanı açık, kapsamlı ve çok iyi tanımlanmalı</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DSM-IV </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14339" name="2 İçerik Yer Tutucusu"/>
          <p:cNvSpPr>
            <a:spLocks noGrp="1"/>
          </p:cNvSpPr>
          <p:nvPr>
            <p:ph idx="1"/>
          </p:nvPr>
        </p:nvSpPr>
        <p:spPr>
          <a:xfrm>
            <a:off x="214313" y="1428750"/>
            <a:ext cx="8786812" cy="4786313"/>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Mental hastalıkların tanımlamaları ve tanı kriterlerini de içeren;</a:t>
            </a:r>
          </a:p>
          <a:p>
            <a:pPr marL="342900" lvl="0" indent="-228600" eaLnBrk="1" hangingPunct="1">
              <a:buFont typeface="Wingdings" pitchFamily="2" charset="2"/>
              <a:buNone/>
            </a:pPr>
            <a:r>
              <a:rPr lang="tr-TR" altLang="tr-TR"/>
              <a:t>	Tanı konulması, </a:t>
            </a:r>
          </a:p>
          <a:p>
            <a:pPr marL="342900" lvl="0" indent="-228600" eaLnBrk="1" hangingPunct="1">
              <a:buFont typeface="Wingdings" pitchFamily="2" charset="2"/>
              <a:buNone/>
            </a:pPr>
            <a:r>
              <a:rPr lang="tr-TR" altLang="tr-TR"/>
              <a:t>	Tedavi, </a:t>
            </a:r>
          </a:p>
          <a:p>
            <a:pPr marL="342900" lvl="0" indent="-228600" eaLnBrk="1" hangingPunct="1">
              <a:buFont typeface="Wingdings" pitchFamily="2" charset="2"/>
              <a:buNone/>
            </a:pPr>
            <a:r>
              <a:rPr lang="tr-TR" altLang="tr-TR"/>
              <a:t>	Eğitim, </a:t>
            </a:r>
          </a:p>
          <a:p>
            <a:pPr marL="342900" lvl="0" indent="-228600" eaLnBrk="1" hangingPunct="1">
              <a:buFont typeface="Wingdings" pitchFamily="2" charset="2"/>
              <a:buNone/>
            </a:pPr>
            <a:r>
              <a:rPr lang="tr-TR" altLang="tr-TR"/>
              <a:t>   Araştırma, </a:t>
            </a:r>
          </a:p>
          <a:p>
            <a:pPr marL="342900" lvl="0" indent="-228600" eaLnBrk="1" hangingPunct="1">
              <a:buFont typeface="Wingdings" pitchFamily="2" charset="2"/>
              <a:buNone/>
            </a:pPr>
            <a:r>
              <a:rPr lang="tr-TR" altLang="tr-TR"/>
              <a:t>   Yönetsel </a:t>
            </a:r>
          </a:p>
          <a:p>
            <a:pPr marL="342900" lvl="0" indent="-228600" eaLnBrk="1" hangingPunct="1">
              <a:buFont typeface="Wingdings" pitchFamily="2" charset="2"/>
              <a:buNone/>
            </a:pPr>
            <a:r>
              <a:rPr lang="tr-TR" altLang="tr-TR"/>
              <a:t>	amaçlarla kullanılan bir kodlama sistemidir </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457200" y="0"/>
            <a:ext cx="8258175" cy="164306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ICD-O </a:t>
            </a:r>
            <a:b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r>
              <a:rPr kumimoji="0" lang="tr-TR" sz="3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Onkoloji Hastalıkları Uluslararası Sınıflandırması</a:t>
            </a:r>
          </a:p>
        </p:txBody>
      </p:sp>
      <p:sp>
        <p:nvSpPr>
          <p:cNvPr id="15363" name="2 İçerik Yer Tutucusu"/>
          <p:cNvSpPr>
            <a:spLocks noGrp="1"/>
          </p:cNvSpPr>
          <p:nvPr>
            <p:ph idx="1"/>
          </p:nvPr>
        </p:nvSpPr>
        <p:spPr>
          <a:xfrm>
            <a:off x="357188" y="1857375"/>
            <a:ext cx="8572500" cy="471487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a:t>
            </a:r>
            <a:r>
              <a:rPr lang="tr-TR" altLang="tr-TR" sz="2800"/>
              <a:t>ICD-9’da bulunan “Neoplazm (yeni doku kütlesi oluşumu, tümör) morfolojisi (M kodları) bu sınıflandırma ile daha genişletilmiş,</a:t>
            </a:r>
          </a:p>
          <a:p>
            <a:pPr marL="342900" lvl="0" indent="-228600" eaLnBrk="1" hangingPunct="1">
              <a:buFont typeface="Wingdings" pitchFamily="2" charset="2"/>
              <a:buNone/>
            </a:pPr>
            <a:r>
              <a:rPr lang="tr-TR" altLang="tr-TR" sz="2800"/>
              <a:t>	</a:t>
            </a:r>
          </a:p>
          <a:p>
            <a:pPr marL="342900" lvl="0" indent="-228600" eaLnBrk="1" hangingPunct="1">
              <a:buFont typeface="Wingdings" pitchFamily="2" charset="2"/>
              <a:buNone/>
            </a:pPr>
            <a:r>
              <a:rPr lang="tr-TR" altLang="tr-TR" sz="2800"/>
              <a:t>	Terimler ilk bölümde konu sırasına göre, ikinci bölümde ise alfabetik sıraya göre dizilmiştir.</a:t>
            </a:r>
          </a:p>
          <a:p>
            <a:pPr marL="342900" lvl="0" indent="-228600" eaLnBrk="1" hangingPunct="1">
              <a:buFont typeface="Wingdings" pitchFamily="2" charset="2"/>
              <a:buNone/>
            </a:pPr>
            <a:r>
              <a:rPr lang="tr-TR" altLang="tr-TR" sz="2800"/>
              <a:t>	</a:t>
            </a:r>
          </a:p>
          <a:p>
            <a:pPr marL="342900" lvl="0" indent="-228600" eaLnBrk="1" hangingPunct="1">
              <a:buFont typeface="Wingdings" pitchFamily="2" charset="2"/>
              <a:buNone/>
            </a:pPr>
            <a:r>
              <a:rPr lang="tr-TR" altLang="tr-TR" sz="2800"/>
              <a:t>	DSÖ ile yapılan anlaşmaya göre ICD-0, SNOMED-İnternational içinde aynen yer almıştır.</a:t>
            </a:r>
          </a:p>
          <a:p>
            <a:pPr marL="342900" lvl="0" indent="-228600" eaLnBrk="1" hangingPunct="1">
              <a:buFont typeface="Wingdings" pitchFamily="2" charset="2"/>
              <a:buNone/>
            </a:pPr>
            <a:endParaRPr lang="tr-TR" altLang="tr-T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285750" y="285750"/>
            <a:ext cx="8329613" cy="164306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2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ICD-O </a:t>
            </a:r>
            <a:br>
              <a:rPr kumimoji="0" lang="tr-TR" sz="32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r>
              <a:rPr kumimoji="0" lang="tr-TR" sz="32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Onkoloji Hastalıkları Uluslararası Sınıflandırması</a:t>
            </a:r>
          </a:p>
        </p:txBody>
      </p:sp>
      <p:sp>
        <p:nvSpPr>
          <p:cNvPr id="16387" name="2 İçerik Yer Tutucusu"/>
          <p:cNvSpPr>
            <a:spLocks noGrp="1"/>
          </p:cNvSpPr>
          <p:nvPr>
            <p:ph idx="1"/>
          </p:nvPr>
        </p:nvSpPr>
        <p:spPr>
          <a:xfrm>
            <a:off x="0" y="2214563"/>
            <a:ext cx="9144000" cy="4357687"/>
          </a:xfrm>
          <a:prstGeom prst="rect">
            <a:avLst/>
          </a:prstGeom>
        </p:spPr>
        <p:txBody>
          <a:bodyPr vert="horz" wrap="square" lIns="91440" tIns="45720" rIns="91440" bIns="45720" numCol="1" rtlCol="0" anchor="t" anchorCtr="0" compatLnSpc="1">
            <a:prstTxWarp prst="textNoShape">
              <a:avLst/>
            </a:prstTxWarp>
            <a:normAutofit lnSpcReduction="10000"/>
          </a:bodyPr>
          <a:lstStyle/>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r>
              <a:rPr kumimoji="0" lang="tr-TR" sz="2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Hem topografi hem de morfoloji için ikili sınıflandırma ve kodlama sistemi kullanmaktadır. </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endParaRPr kumimoji="0" lang="tr-TR"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r>
              <a:rPr kumimoji="0" lang="tr-TR" sz="2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Topografi kodu neoplazmların yerini belirtir.</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endParaRPr kumimoji="0" lang="tr-TR" sz="2800" b="0" i="0" u="none" strike="noStrike" kern="1200" cap="none" spc="0" normalizeH="0" baseline="0" noProof="0" smtClean="0">
              <a:ln>
                <a:noFill/>
              </a:ln>
              <a:solidFill>
                <a:schemeClr val="tx1"/>
              </a:solidFill>
              <a:effectLst/>
              <a:uLnTx/>
              <a:uFillTx/>
              <a:latin typeface="+mn-lt"/>
              <a:ea typeface="+mn-ea"/>
              <a:cs typeface="+mn-cs"/>
            </a:endParaRPr>
          </a:p>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r>
              <a:rPr kumimoji="0" lang="tr-TR" sz="2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Malign(kötü huylu) neoplazmlar için, ICD-10’daki gibi, 3 karakterli ve 4 karakterli kategoriler kullanılır.</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r>
              <a:rPr kumimoji="0" lang="tr-TR" sz="2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(C00-C80).</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Wingdings" pitchFamily="2" charset="2"/>
              <a:buNone/>
              <a:defRPr/>
            </a:pPr>
            <a:r>
              <a:rPr kumimoji="0" lang="tr-TR" sz="2800" b="0" i="0" u="none" strike="noStrike" kern="1200" cap="none" spc="0" normalizeH="0" baseline="0" noProof="0" smtClean="0">
                <a:ln>
                  <a:noFill/>
                </a:ln>
                <a:solidFill>
                  <a:schemeClr val="tx1"/>
                </a:solidFill>
                <a:effectLst/>
                <a:uLnTx/>
                <a:uFillTx/>
                <a:latin typeface="+mn-lt" pitchFamily="34" charset="0"/>
                <a:ea typeface="+mn-ea" pitchFamily="34" charset="0"/>
                <a:cs typeface="+mn-cs"/>
              </a:rPr>
              <a:t>	</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a:xfrm>
            <a:off x="0" y="357188"/>
            <a:ext cx="9144000" cy="185737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ICIDH</a:t>
            </a:r>
            <a:b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International Classification of Impairments, Disability and Handicaps </a:t>
            </a:r>
            <a:endParaRPr kumimoji="0" lang="tr-TR" sz="3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17411" name="2 İçerik Yer Tutucusu"/>
          <p:cNvSpPr>
            <a:spLocks noGrp="1"/>
          </p:cNvSpPr>
          <p:nvPr>
            <p:ph idx="1"/>
          </p:nvPr>
        </p:nvSpPr>
        <p:spPr>
          <a:xfrm>
            <a:off x="214313" y="3000375"/>
            <a:ext cx="8929687" cy="3344863"/>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ctr" eaLnBrk="1" hangingPunct="1">
              <a:buFont typeface="Wingdings" pitchFamily="2" charset="2"/>
              <a:buNone/>
            </a:pPr>
            <a:r>
              <a:rPr lang="tr-TR" altLang="tr-TR"/>
              <a:t>	DSÖ tarafından, </a:t>
            </a:r>
          </a:p>
          <a:p>
            <a:pPr marL="342900" lvl="0" indent="-228600" algn="ctr" eaLnBrk="1" hangingPunct="1">
              <a:buFont typeface="Wingdings" pitchFamily="2" charset="2"/>
              <a:buNone/>
            </a:pPr>
            <a:r>
              <a:rPr lang="tr-TR" altLang="tr-TR"/>
              <a:t>sakatlık, engellilik ve özürlülüğün sınıflandırılması için geliştirilmiş</a:t>
            </a:r>
          </a:p>
          <a:p>
            <a:pPr marL="342900" lvl="0" indent="-228600" algn="ctr" eaLnBrk="1" hangingPunct="1">
              <a:buFont typeface="Wingdings" pitchFamily="2" charset="2"/>
              <a:buNone/>
            </a:pPr>
            <a:r>
              <a:rPr lang="tr-TR" altLang="tr-TR"/>
              <a:t> bir kodlama sistemidir </a:t>
            </a:r>
          </a:p>
          <a:p>
            <a:pPr marL="342900" lvl="0" indent="-228600" eaLnBrk="1" hangingPunct="1">
              <a:buChar char="•"/>
            </a:pPr>
            <a:endParaRPr lang="tr-TR" altLang="tr-T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23850" y="404813"/>
            <a:ext cx="8604250" cy="157162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ICPM</a:t>
            </a:r>
            <a:br>
              <a:rPr kumimoji="0" lang="tr-TR" sz="3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br>
            <a:r>
              <a:rPr kumimoji="0" lang="tr-TR" sz="3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“Tıptaki işlemlerin Uluslararası Sınıflandırması”</a:t>
            </a:r>
          </a:p>
        </p:txBody>
      </p:sp>
      <p:sp>
        <p:nvSpPr>
          <p:cNvPr id="18435" name="2 İçerik Yer Tutucusu"/>
          <p:cNvSpPr>
            <a:spLocks noGrp="1"/>
          </p:cNvSpPr>
          <p:nvPr>
            <p:ph idx="1"/>
          </p:nvPr>
        </p:nvSpPr>
        <p:spPr>
          <a:xfrm>
            <a:off x="0" y="2500313"/>
            <a:ext cx="8027988" cy="2857500"/>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a:t>
            </a:r>
          </a:p>
          <a:p>
            <a:pPr marL="342900" lvl="0" indent="-228600" algn="ctr" eaLnBrk="1" hangingPunct="1">
              <a:buFont typeface="Wingdings" pitchFamily="2" charset="2"/>
              <a:buNone/>
            </a:pPr>
            <a:r>
              <a:rPr lang="tr-TR" altLang="tr-TR" sz="2800"/>
              <a:t>	1976 yılında 29.Dünya Sağlık Asamblesi’nde kabul edilerek yayınlanmıştır.</a:t>
            </a:r>
          </a:p>
          <a:p>
            <a:pPr marL="342900" lvl="0" indent="-228600" algn="ctr" eaLnBrk="1" hangingPunct="1">
              <a:buFont typeface="Wingdings" pitchFamily="2" charset="2"/>
              <a:buNone/>
            </a:pPr>
            <a:r>
              <a:rPr lang="tr-TR" altLang="tr-TR" sz="2800"/>
              <a:t>	Eser iki ciltten oluşmaktadır.</a:t>
            </a:r>
          </a:p>
          <a:p>
            <a:pPr marL="342900" lvl="0" indent="-228600" algn="ctr" eaLnBrk="1" hangingPunct="1">
              <a:buFont typeface="Wingdings" pitchFamily="2" charset="2"/>
              <a:buNone/>
            </a:pPr>
            <a:r>
              <a:rPr lang="tr-TR" altLang="tr-TR" sz="2800"/>
              <a:t>	</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İçerik Yer Tutucusu"/>
          <p:cNvSpPr>
            <a:spLocks noGrp="1"/>
          </p:cNvSpPr>
          <p:nvPr>
            <p:ph idx="1"/>
          </p:nvPr>
        </p:nvSpPr>
        <p:spPr>
          <a:xfrm>
            <a:off x="142875" y="0"/>
            <a:ext cx="9001125" cy="671512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endParaRPr lang="tr-TR" altLang="tr-TR" sz="2800"/>
          </a:p>
          <a:p>
            <a:pPr marL="342900" lvl="0" indent="-228600" eaLnBrk="1" hangingPunct="1">
              <a:buFont typeface="Wingdings" pitchFamily="2" charset="2"/>
              <a:buNone/>
            </a:pPr>
            <a:r>
              <a:rPr lang="tr-TR" altLang="tr-TR" sz="2800"/>
              <a:t>Birinci ciltte şu işlemler yer alır: </a:t>
            </a:r>
          </a:p>
          <a:p>
            <a:pPr marL="342900" lvl="0" indent="-228600" eaLnBrk="1" hangingPunct="1">
              <a:buChar char="•"/>
            </a:pPr>
            <a:r>
              <a:rPr lang="tr-TR" altLang="tr-TR" sz="2800"/>
              <a:t>Tıbbi tanı koymaya ilişkin işlemler,</a:t>
            </a:r>
          </a:p>
          <a:p>
            <a:pPr marL="342900" lvl="0" indent="-228600" eaLnBrk="1" hangingPunct="1">
              <a:buChar char="•"/>
            </a:pPr>
            <a:r>
              <a:rPr lang="tr-TR" altLang="tr-TR" sz="2800"/>
              <a:t>Laboratuvar incelemelerine ilişkin işlemler,</a:t>
            </a:r>
          </a:p>
          <a:p>
            <a:pPr marL="342900" lvl="0" indent="-228600" eaLnBrk="1" hangingPunct="1">
              <a:buChar char="•"/>
            </a:pPr>
            <a:r>
              <a:rPr lang="tr-TR" altLang="tr-TR" sz="2800"/>
              <a:t>Koruyucu sağlık hizmetlerine ilişkin işlemler,</a:t>
            </a:r>
          </a:p>
          <a:p>
            <a:pPr marL="342900" lvl="0" indent="-228600" eaLnBrk="1" hangingPunct="1">
              <a:buChar char="•"/>
            </a:pPr>
            <a:r>
              <a:rPr lang="tr-TR" altLang="tr-TR" sz="2800"/>
              <a:t>Cerrahi işlemler,</a:t>
            </a:r>
          </a:p>
          <a:p>
            <a:pPr marL="342900" lvl="0" indent="-228600" eaLnBrk="1" hangingPunct="1">
              <a:buChar char="•"/>
            </a:pPr>
            <a:r>
              <a:rPr lang="tr-TR" altLang="tr-TR" sz="2800"/>
              <a:t>Tedaviye ilişkin diğer işlemler,</a:t>
            </a:r>
          </a:p>
          <a:p>
            <a:pPr marL="342900" lvl="0" indent="-228600" eaLnBrk="1" hangingPunct="1">
              <a:buChar char="•"/>
            </a:pPr>
            <a:r>
              <a:rPr lang="tr-TR" altLang="tr-TR" sz="2800"/>
              <a:t>Yardımcı işlemler.</a:t>
            </a:r>
          </a:p>
          <a:p>
            <a:pPr marL="342900" lvl="0" indent="-228600" eaLnBrk="1" hangingPunct="1">
              <a:buFont typeface="Wingdings" pitchFamily="2" charset="2"/>
              <a:buNone/>
            </a:pPr>
            <a:endParaRPr lang="tr-TR" altLang="tr-TR" sz="2800"/>
          </a:p>
          <a:p>
            <a:pPr marL="342900" lvl="0" indent="-228600" eaLnBrk="1" hangingPunct="1">
              <a:buFont typeface="Wingdings" pitchFamily="2" charset="2"/>
              <a:buNone/>
            </a:pPr>
            <a:r>
              <a:rPr lang="tr-TR" altLang="tr-TR" sz="2800"/>
              <a:t>ICPM’nin ikinci cildi ise aşağıdaki konuları içermektedir:</a:t>
            </a:r>
          </a:p>
          <a:p>
            <a:pPr marL="342900" lvl="0" indent="-228600" eaLnBrk="1" hangingPunct="1">
              <a:buChar char="•"/>
            </a:pPr>
            <a:r>
              <a:rPr lang="tr-TR" altLang="tr-TR" sz="2800"/>
              <a:t>Radyoloji ve tıpta fiziğin belirli diğer uygulamaları,</a:t>
            </a:r>
          </a:p>
          <a:p>
            <a:pPr marL="342900" lvl="0" indent="-228600" eaLnBrk="1" hangingPunct="1">
              <a:buChar char="•"/>
            </a:pPr>
            <a:r>
              <a:rPr lang="tr-TR" altLang="tr-TR" sz="2800"/>
              <a:t>İlaçlar ve biyolojik uns</a:t>
            </a:r>
            <a:r>
              <a:rPr lang="tr-TR" altLang="tr-TR"/>
              <a:t>urlar.</a:t>
            </a:r>
          </a:p>
          <a:p>
            <a:pPr marL="342900" lvl="0" indent="-228600" eaLnBrk="1" hangingPunct="1">
              <a:buChar char="•"/>
            </a:pPr>
            <a:endParaRPr lang="tr-TR" altLang="tr-T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2"/>
          <p:cNvPicPr>
            <a:picLocks noChangeAspect="1"/>
          </p:cNvPicPr>
          <p:nvPr/>
        </p:nvPicPr>
        <p:blipFill>
          <a:blip r:embed="rId2"/>
          <a:stretch>
            <a:fillRect/>
          </a:stretch>
        </p:blipFill>
        <p:spPr>
          <a:xfrm>
            <a:off x="395536" y="908720"/>
            <a:ext cx="7848103" cy="4824412"/>
          </a:xfrm>
          <a:prstGeom prst="rect">
            <a:avLst/>
          </a:prstGeom>
          <a:noFill/>
          <a:ln>
            <a:noFill/>
            <a:miter lim="800000"/>
          </a:ln>
        </p:spPr>
      </p:pic>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7" name="Picture 2"/>
          <p:cNvPicPr>
            <a:picLocks noChangeAspect="1"/>
          </p:cNvPicPr>
          <p:nvPr/>
        </p:nvPicPr>
        <p:blipFill>
          <a:blip r:embed="rId2"/>
          <a:stretch>
            <a:fillRect/>
          </a:stretch>
        </p:blipFill>
        <p:spPr>
          <a:xfrm>
            <a:off x="179513" y="836712"/>
            <a:ext cx="7992888" cy="4968875"/>
          </a:xfrm>
          <a:prstGeom prst="rect">
            <a:avLst/>
          </a:prstGeom>
          <a:noFill/>
          <a:ln>
            <a:noFill/>
            <a:miter lim="800000"/>
          </a:ln>
        </p:spPr>
      </p:pic>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2"/>
          <p:cNvPicPr>
            <a:picLocks noChangeAspect="1"/>
          </p:cNvPicPr>
          <p:nvPr/>
        </p:nvPicPr>
        <p:blipFill>
          <a:blip r:embed="rId2"/>
          <a:stretch>
            <a:fillRect/>
          </a:stretch>
        </p:blipFill>
        <p:spPr>
          <a:xfrm>
            <a:off x="611188" y="2060575"/>
            <a:ext cx="7489825" cy="2305050"/>
          </a:xfrm>
          <a:prstGeom prst="rect">
            <a:avLst/>
          </a:prstGeom>
          <a:noFill/>
          <a:ln>
            <a:noFill/>
            <a:miter lim="800000"/>
          </a:ln>
        </p:spPr>
      </p:pic>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TÜRKİYEDE ICD KULLANIMI</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23555" name="2 İçerik Yer Tutucusu"/>
          <p:cNvSpPr>
            <a:spLocks noGrp="1"/>
          </p:cNvSpPr>
          <p:nvPr>
            <p:ph idx="1"/>
          </p:nvPr>
        </p:nvSpPr>
        <p:spPr>
          <a:xfrm>
            <a:off x="214313" y="1643063"/>
            <a:ext cx="8318500" cy="5214937"/>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r>
              <a:rPr lang="tr-TR" altLang="tr-TR" sz="2800"/>
              <a:t>1965 yılındaki 8. Uluslararası ICD Konferansından sonra hazırlanmış olan 8.versiyon (ICD-8) 2005 yılına kadar kullanılmıştır. </a:t>
            </a:r>
          </a:p>
          <a:p>
            <a:pPr marL="342900" lvl="0" indent="-228600" eaLnBrk="1" hangingPunct="1"/>
            <a:endParaRPr lang="tr-TR" altLang="tr-TR" sz="2800"/>
          </a:p>
          <a:p>
            <a:pPr marL="342900" lvl="0" indent="-228600" eaLnBrk="1" hangingPunct="1"/>
            <a:r>
              <a:rPr lang="tr-TR" altLang="tr-TR" sz="2800"/>
              <a:t>1977-78 yıllarında çıkarılan 9. Versiyon ülkemizde üniversite hastanelerinde kullanılmıştır. </a:t>
            </a:r>
          </a:p>
          <a:p>
            <a:pPr marL="342900" lvl="0" indent="-228600" eaLnBrk="1" hangingPunct="1"/>
            <a:endParaRPr lang="tr-TR" altLang="tr-TR" sz="2800"/>
          </a:p>
          <a:p>
            <a:pPr marL="342900" lvl="0" indent="-228600" eaLnBrk="1" hangingPunct="1"/>
            <a:r>
              <a:rPr lang="tr-TR" altLang="tr-TR" sz="2800"/>
              <a:t>Son versiyon ICD-10, Sağlık Bakanlığı Sağlık Projesi Genel Koordinatörlüğü tarafından 1995 yılında DSÖ ’den satın alınmış ve Türkçe ’ye çevirisi yapılmıştır.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0"/>
            <a:ext cx="9144000" cy="1084263"/>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000" b="1" i="0" u="none" strike="noStrike" kern="1200" cap="none" spc="-100" normalizeH="0" baseline="0" noProof="0" dirty="0" smtClean="0">
                <a:ln>
                  <a:noFill/>
                </a:ln>
                <a:solidFill>
                  <a:schemeClr val="tx2"/>
                </a:solidFill>
                <a:effectLst/>
                <a:uLnTx/>
                <a:uFillTx/>
                <a:latin typeface="+mj-lt" pitchFamily="18" charset="0"/>
                <a:ea typeface="+mj-ea" pitchFamily="18" charset="0"/>
                <a:cs typeface="+mj-cs"/>
              </a:rPr>
              <a:t>Sınıflandırma Sistemlerinin Faydaları</a:t>
            </a:r>
          </a:p>
        </p:txBody>
      </p:sp>
      <p:sp>
        <p:nvSpPr>
          <p:cNvPr id="7171" name="Rectangle 3"/>
          <p:cNvSpPr>
            <a:spLocks noGrp="1" noChangeArrowheads="1"/>
          </p:cNvSpPr>
          <p:nvPr>
            <p:ph idx="1"/>
          </p:nvPr>
        </p:nvSpPr>
        <p:spPr>
          <a:xfrm>
            <a:off x="457200" y="1084263"/>
            <a:ext cx="7931224" cy="5370512"/>
          </a:xfrm>
          <a:prstGeom prst="rect">
            <a:avLst/>
          </a:prstGeom>
        </p:spPr>
        <p:txBody>
          <a:bodyPr vert="horz" wrap="square" lIns="91440" tIns="45720" rIns="91440" bIns="45720" numCol="1" rtlCol="0" anchor="t" anchorCtr="0" compatLnSpc="1">
            <a:prstTxWarp prst="textNoShape">
              <a:avLst/>
            </a:prstTxWarp>
            <a:normAutofit/>
          </a:bodyPr>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609600" lvl="0" indent="-609600" eaLnBrk="1" hangingPunct="0">
              <a:lnSpc>
                <a:spcPct val="100000"/>
              </a:lnSpc>
            </a:pPr>
            <a:r>
              <a:rPr lang="tr-TR" altLang="en-US" sz="2800" spc="0" dirty="0"/>
              <a:t>	</a:t>
            </a:r>
            <a:r>
              <a:rPr lang="tr-TR" altLang="en-US" sz="2400" spc="0" dirty="0"/>
              <a:t>Hastalıklara uluslararası ortak bir dil </a:t>
            </a:r>
            <a:r>
              <a:rPr lang="tr-TR" altLang="en-US" sz="2400" spc="0" dirty="0" smtClean="0"/>
              <a:t>kazandırmak</a:t>
            </a:r>
            <a:endParaRPr lang="tr-TR" altLang="en-US" sz="2400" dirty="0"/>
          </a:p>
          <a:p>
            <a:pPr marL="609600" lvl="0" indent="-609600" eaLnBrk="1" hangingPunct="0">
              <a:lnSpc>
                <a:spcPct val="100000"/>
              </a:lnSpc>
            </a:pPr>
            <a:r>
              <a:rPr lang="tr-TR" altLang="en-US" sz="2400" spc="0" dirty="0"/>
              <a:t>	Ülkeler arasında standart terminolojileri </a:t>
            </a:r>
            <a:r>
              <a:rPr lang="tr-TR" altLang="en-US" sz="2400" spc="0" dirty="0" smtClean="0"/>
              <a:t>kullanarak, ülkelerin </a:t>
            </a:r>
            <a:r>
              <a:rPr lang="tr-TR" altLang="en-US" sz="2400" spc="0" dirty="0"/>
              <a:t>sağlık düzeylerini </a:t>
            </a:r>
            <a:r>
              <a:rPr lang="tr-TR" altLang="en-US" sz="2400" spc="0" dirty="0" smtClean="0"/>
              <a:t>karşılaştırmak</a:t>
            </a:r>
            <a:endParaRPr lang="tr-TR" altLang="en-US" sz="2400" dirty="0"/>
          </a:p>
          <a:p>
            <a:pPr marL="609600" lvl="0" indent="-609600" eaLnBrk="1" hangingPunct="0">
              <a:lnSpc>
                <a:spcPct val="100000"/>
              </a:lnSpc>
            </a:pPr>
            <a:r>
              <a:rPr lang="tr-TR" altLang="en-US" sz="2400" spc="0" dirty="0"/>
              <a:t>	Sağlık hizmetleri yönetiminde ve </a:t>
            </a:r>
            <a:r>
              <a:rPr lang="tr-TR" altLang="en-US" sz="2400" spc="0" dirty="0" smtClean="0"/>
              <a:t>epidemiyolojik çalışmalarda </a:t>
            </a:r>
            <a:r>
              <a:rPr lang="tr-TR" altLang="en-US" sz="2400" spc="0" dirty="0"/>
              <a:t>kullanım kolaylığı </a:t>
            </a:r>
            <a:r>
              <a:rPr lang="tr-TR" altLang="en-US" sz="2400" spc="0" dirty="0" smtClean="0"/>
              <a:t>sağlamak</a:t>
            </a:r>
            <a:endParaRPr lang="tr-TR" altLang="en-US" sz="2400" dirty="0"/>
          </a:p>
          <a:p>
            <a:pPr marL="609600" lvl="0" indent="-609600" eaLnBrk="1" hangingPunct="0">
              <a:lnSpc>
                <a:spcPct val="100000"/>
              </a:lnSpc>
            </a:pPr>
            <a:r>
              <a:rPr lang="tr-TR" altLang="en-US" sz="2400" spc="0" dirty="0"/>
              <a:t>	Sağlık kuruluşlarında tıbbi ve yönetsel karar </a:t>
            </a:r>
            <a:r>
              <a:rPr lang="tr-TR" altLang="en-US" sz="2400" spc="0" dirty="0" smtClean="0"/>
              <a:t>verme sürecine </a:t>
            </a:r>
            <a:r>
              <a:rPr lang="tr-TR" altLang="en-US" sz="2400" spc="0" dirty="0"/>
              <a:t>veri sağlamak </a:t>
            </a:r>
            <a:endParaRPr lang="tr-TR" altLang="en-US" sz="2400" dirty="0"/>
          </a:p>
          <a:p>
            <a:pPr marL="609600" lvl="0" indent="-609600" eaLnBrk="1" hangingPunct="0">
              <a:lnSpc>
                <a:spcPct val="100000"/>
              </a:lnSpc>
            </a:pPr>
            <a:r>
              <a:rPr lang="tr-TR" altLang="en-US" sz="2400" spc="0" dirty="0"/>
              <a:t>	Hasta dosyalarındaki bilgilerin </a:t>
            </a:r>
            <a:r>
              <a:rPr lang="tr-TR" altLang="en-US" sz="2400" spc="0" dirty="0" smtClean="0"/>
              <a:t>değerlendirilmesinde kolaylık sağlamak</a:t>
            </a:r>
            <a:endParaRPr lang="tr-TR" altLang="en-US" sz="2400" dirty="0"/>
          </a:p>
          <a:p>
            <a:pPr marL="609600" lvl="0" indent="-609600" eaLnBrk="1" hangingPunct="0">
              <a:lnSpc>
                <a:spcPct val="100000"/>
              </a:lnSpc>
            </a:pPr>
            <a:r>
              <a:rPr lang="tr-TR" altLang="en-US" sz="2400" spc="0" dirty="0"/>
              <a:t>	Kayıtların doğru ve güvenilir olmasına katkı sağlamak</a:t>
            </a:r>
            <a:endParaRPr lang="tr-TR" altLang="en-US" sz="2400" dirty="0"/>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TÜRKİYEDE ICD KULLANIMI</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24579" name="2 İçerik Yer Tutucusu"/>
          <p:cNvSpPr>
            <a:spLocks noGrp="1"/>
          </p:cNvSpPr>
          <p:nvPr>
            <p:ph idx="1"/>
          </p:nvPr>
        </p:nvSpPr>
        <p:spPr>
          <a:xfrm>
            <a:off x="0" y="1571625"/>
            <a:ext cx="8459788" cy="3643313"/>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ctr" eaLnBrk="1" hangingPunct="1">
              <a:buFont typeface="Wingdings" pitchFamily="2" charset="2"/>
              <a:buNone/>
            </a:pPr>
            <a:r>
              <a:rPr lang="tr-TR" altLang="tr-TR"/>
              <a:t>	</a:t>
            </a:r>
            <a:r>
              <a:rPr lang="tr-TR" altLang="tr-TR" sz="2800"/>
              <a:t>ICD-10’da eksikliklerin giderilmesi amacıyla</a:t>
            </a:r>
          </a:p>
          <a:p>
            <a:pPr marL="342900" lvl="0" indent="-228600" algn="ctr" eaLnBrk="1" hangingPunct="1">
              <a:buFont typeface="Wingdings" pitchFamily="2" charset="2"/>
              <a:buNone/>
            </a:pPr>
            <a:r>
              <a:rPr lang="tr-TR" altLang="tr-TR" sz="2800"/>
              <a:t> 2003 yılında Sağlık Bakanlığı </a:t>
            </a:r>
          </a:p>
          <a:p>
            <a:pPr marL="342900" lvl="0" indent="-228600" algn="ctr" eaLnBrk="1" hangingPunct="1">
              <a:buFont typeface="Wingdings" pitchFamily="2" charset="2"/>
              <a:buNone/>
            </a:pPr>
            <a:r>
              <a:rPr lang="tr-TR" altLang="tr-TR" sz="2800"/>
              <a:t>ve </a:t>
            </a:r>
          </a:p>
          <a:p>
            <a:pPr marL="342900" lvl="0" indent="-228600" algn="ctr" eaLnBrk="1" hangingPunct="1">
              <a:buFont typeface="Wingdings" pitchFamily="2" charset="2"/>
              <a:buNone/>
            </a:pPr>
            <a:r>
              <a:rPr lang="tr-TR" altLang="tr-TR" sz="2800"/>
              <a:t>üniversite uzmanlarından oluşturulan bir heyet ile tekrar gözden geçirilerek eşleştirme işlemleri yapılmış </a:t>
            </a:r>
          </a:p>
          <a:p>
            <a:pPr marL="342900" lvl="0" indent="-228600" algn="ctr" eaLnBrk="1" hangingPunct="1">
              <a:buFont typeface="Wingdings" pitchFamily="2" charset="2"/>
              <a:buNone/>
            </a:pPr>
            <a:r>
              <a:rPr lang="tr-TR" altLang="tr-TR" sz="2800"/>
              <a:t>ve </a:t>
            </a:r>
          </a:p>
          <a:p>
            <a:pPr marL="342900" lvl="0" indent="-228600" algn="ctr" eaLnBrk="1" hangingPunct="1">
              <a:buFont typeface="Wingdings" pitchFamily="2" charset="2"/>
              <a:buNone/>
            </a:pPr>
            <a:r>
              <a:rPr lang="tr-TR" altLang="tr-TR" sz="2800"/>
              <a:t>terminoloji birlikteliği sağlanmıştır. </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TÜRKİYEDE ICD KULLANIMI</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25603" name="2 İçerik Yer Tutucusu"/>
          <p:cNvSpPr>
            <a:spLocks noGrp="1"/>
          </p:cNvSpPr>
          <p:nvPr>
            <p:ph idx="1"/>
          </p:nvPr>
        </p:nvSpPr>
        <p:spPr>
          <a:xfrm>
            <a:off x="0" y="1643063"/>
            <a:ext cx="8101013" cy="4487862"/>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a:t>
            </a:r>
            <a:r>
              <a:rPr lang="tr-TR" altLang="tr-TR" sz="2800"/>
              <a:t>4-5-6 Sıra Nolu 2005 Mali Yılı Bütçe Uygulama Talimatında (BUT) faturaların düzenlenmesine ilişkin 21. maddesinin son fıkrasında :</a:t>
            </a:r>
          </a:p>
          <a:p>
            <a:pPr marL="342900" lvl="0" indent="-228600" eaLnBrk="1" hangingPunct="1">
              <a:buFont typeface="Wingdings" pitchFamily="2" charset="2"/>
              <a:buNone/>
            </a:pPr>
            <a:endParaRPr lang="tr-TR" altLang="tr-TR" sz="2800"/>
          </a:p>
          <a:p>
            <a:pPr marL="342900" lvl="0" indent="-228600" eaLnBrk="1" hangingPunct="1">
              <a:buFont typeface="Wingdings" pitchFamily="2" charset="2"/>
              <a:buNone/>
            </a:pPr>
            <a:r>
              <a:rPr lang="tr-TR" altLang="tr-TR" sz="2800"/>
              <a:t>	01.07.2005 tarihinden itibaren faturalarda Sağlık Bakanlığınca ilan edilecek hastalıkların sınıflandırılmasına (ICD-10) ait hastalık sınıf adı ile kodunun bulunması zorunlu kılınmıştır.</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a:xfrm>
            <a:off x="357188" y="428625"/>
            <a:ext cx="8229600" cy="1139825"/>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TÜRKİYEDE ICD KULLANIMI</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26627" name="2 İçerik Yer Tutucusu"/>
          <p:cNvSpPr>
            <a:spLocks noGrp="1"/>
          </p:cNvSpPr>
          <p:nvPr>
            <p:ph idx="1"/>
          </p:nvPr>
        </p:nvSpPr>
        <p:spPr>
          <a:xfrm>
            <a:off x="0" y="1643063"/>
            <a:ext cx="8388350" cy="5214937"/>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a:t>
            </a:r>
            <a:r>
              <a:rPr lang="tr-TR" altLang="tr-TR" sz="2800"/>
              <a:t>13 Ekim 2005 tarihli Resmi Gazete’de yayımlanan Bütçe Uygulama Talimatı Sıra no:17’de, Bütçe Uygulama Talimatı’na ek yapılmıştır.</a:t>
            </a:r>
          </a:p>
          <a:p>
            <a:pPr marL="342900" lvl="0" indent="-228600" eaLnBrk="1" hangingPunct="1">
              <a:buFont typeface="Wingdings" pitchFamily="2" charset="2"/>
              <a:buNone/>
            </a:pPr>
            <a:r>
              <a:rPr lang="tr-TR" altLang="tr-TR" sz="2800"/>
              <a:t>	</a:t>
            </a:r>
          </a:p>
          <a:p>
            <a:pPr marL="342900" lvl="0" indent="-228600" eaLnBrk="1" hangingPunct="1">
              <a:buFont typeface="Wingdings" pitchFamily="2" charset="2"/>
              <a:buNone/>
            </a:pPr>
            <a:r>
              <a:rPr lang="tr-TR" altLang="tr-TR" sz="2800"/>
              <a:t>	Talimatın 21. maddesinin son fıkrasına “Ayrıca,” ibaresinden sonra gelmek üzere “birinci basamak sağlık kuruluşları hariç” ibaresi ilave edilmiştir </a:t>
            </a: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1"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TÜRKİYEDE ICD KULLANIMI</a:t>
            </a:r>
            <a:endParaRPr kumimoji="0" lang="tr-TR" sz="4600" b="0" i="0" u="none" strike="noStrike" kern="1200" cap="none" spc="-100" normalizeH="0" baseline="0" noProof="0" smtClean="0">
              <a:ln>
                <a:noFill/>
              </a:ln>
              <a:solidFill>
                <a:schemeClr val="tx2"/>
              </a:solidFill>
              <a:effectLst/>
              <a:uLnTx/>
              <a:uFillTx/>
              <a:latin typeface="+mj-lt"/>
              <a:ea typeface="+mj-ea"/>
              <a:cs typeface="+mj-cs"/>
            </a:endParaRPr>
          </a:p>
        </p:txBody>
      </p:sp>
      <p:sp>
        <p:nvSpPr>
          <p:cNvPr id="27651" name="2 İçerik Yer Tutucusu"/>
          <p:cNvSpPr>
            <a:spLocks noGrp="1"/>
          </p:cNvSpPr>
          <p:nvPr>
            <p:ph idx="1"/>
          </p:nvPr>
        </p:nvSpPr>
        <p:spPr>
          <a:xfrm>
            <a:off x="214313" y="1714500"/>
            <a:ext cx="8174037" cy="4929188"/>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a:t>	</a:t>
            </a:r>
            <a:r>
              <a:rPr lang="tr-TR" altLang="tr-TR" sz="2800"/>
              <a:t>ICD 10 hastalık kodları, ikinci basamak sağlık kuruluşları tarafından fatura ve icmallere yazılmaya devam edilecek. </a:t>
            </a:r>
          </a:p>
          <a:p>
            <a:pPr marL="342900" lvl="0" indent="-228600" eaLnBrk="1" hangingPunct="1">
              <a:buFont typeface="Wingdings" pitchFamily="2" charset="2"/>
              <a:buNone/>
            </a:pPr>
            <a:endParaRPr lang="tr-TR" altLang="tr-TR" sz="2800"/>
          </a:p>
          <a:p>
            <a:pPr marL="342900" lvl="0" indent="-228600" eaLnBrk="1" hangingPunct="1">
              <a:buFont typeface="Wingdings" pitchFamily="2" charset="2"/>
              <a:buNone/>
            </a:pPr>
            <a:r>
              <a:rPr lang="tr-TR" altLang="tr-TR" sz="2800"/>
              <a:t>	Ülkemizde Yataklı Tedavi Kurumlarında ICD-10’in en az dördüncü kurulum seviyesi; birinci basamak sağlık kurumlarında da üçüncü kurulum seviyesi kullanılıyor. </a:t>
            </a:r>
          </a:p>
          <a:p>
            <a:pPr marL="342900" lvl="0" indent="-228600" eaLnBrk="1" hangingPunct="1">
              <a:buChar char="•"/>
            </a:pPr>
            <a:endParaRPr lang="tr-TR" altLang="tr-T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2 İçerik Yer Tutucusu"/>
          <p:cNvSpPr>
            <a:spLocks noGrp="1"/>
          </p:cNvSpPr>
          <p:nvPr>
            <p:ph idx="1"/>
          </p:nvPr>
        </p:nvSpPr>
        <p:spPr>
          <a:xfrm>
            <a:off x="357188" y="500063"/>
            <a:ext cx="8572500" cy="5929312"/>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buFont typeface="Wingdings" pitchFamily="2" charset="2"/>
              <a:buNone/>
            </a:pPr>
            <a:r>
              <a:rPr lang="tr-TR" altLang="tr-TR" sz="2800"/>
              <a:t>	Uluslararası hastalık sınıflandırmaları;</a:t>
            </a:r>
          </a:p>
          <a:p>
            <a:pPr marL="342900" lvl="0" indent="-228600" eaLnBrk="1" hangingPunct="1">
              <a:buFont typeface="Wingdings" pitchFamily="2" charset="2"/>
              <a:buNone/>
            </a:pPr>
            <a:r>
              <a:rPr lang="tr-TR" altLang="tr-TR" sz="2800"/>
              <a:t>	uluslar arası ortak bir dil yaratarak, </a:t>
            </a:r>
          </a:p>
          <a:p>
            <a:pPr marL="342900" lvl="0" indent="-228600" eaLnBrk="1" hangingPunct="1">
              <a:buFont typeface="Wingdings" pitchFamily="2" charset="2"/>
              <a:buNone/>
            </a:pPr>
            <a:r>
              <a:rPr lang="tr-TR" altLang="tr-TR" sz="2800"/>
              <a:t>	hastalık, travma ve ölüm nedenlerine ilişkin verilerin her düzeyde karşılaştırılabilmesini ,</a:t>
            </a:r>
          </a:p>
          <a:p>
            <a:pPr marL="342900" lvl="0" indent="-228600" eaLnBrk="1" hangingPunct="1">
              <a:buFont typeface="Wingdings" pitchFamily="2" charset="2"/>
              <a:buNone/>
            </a:pPr>
            <a:r>
              <a:rPr lang="tr-TR" altLang="tr-TR" sz="2800"/>
              <a:t>	bu verilerin sağlık politikalarının geliştirilmesinde, araştırmalarda, </a:t>
            </a:r>
          </a:p>
          <a:p>
            <a:pPr marL="342900" lvl="0" indent="-228600" eaLnBrk="1" hangingPunct="1">
              <a:buFont typeface="Wingdings" pitchFamily="2" charset="2"/>
              <a:buNone/>
            </a:pPr>
            <a:r>
              <a:rPr lang="tr-TR" altLang="tr-TR" sz="2800"/>
              <a:t>	planlamalarda, </a:t>
            </a:r>
          </a:p>
          <a:p>
            <a:pPr marL="342900" lvl="0" indent="-228600" eaLnBrk="1" hangingPunct="1">
              <a:buFont typeface="Wingdings" pitchFamily="2" charset="2"/>
              <a:buNone/>
            </a:pPr>
            <a:r>
              <a:rPr lang="tr-TR" altLang="tr-TR" sz="2800"/>
              <a:t>	ödeme sistemlerinde, </a:t>
            </a:r>
          </a:p>
          <a:p>
            <a:pPr marL="342900" lvl="0" indent="-228600" eaLnBrk="1" hangingPunct="1">
              <a:buFont typeface="Wingdings" pitchFamily="2" charset="2"/>
              <a:buNone/>
            </a:pPr>
            <a:r>
              <a:rPr lang="tr-TR" altLang="tr-TR" sz="2800"/>
              <a:t>	maliyetlerin hesaplanmasında, </a:t>
            </a:r>
          </a:p>
          <a:p>
            <a:pPr marL="342900" lvl="0" indent="-228600" eaLnBrk="1" hangingPunct="1">
              <a:buFont typeface="Wingdings" pitchFamily="2" charset="2"/>
              <a:buNone/>
            </a:pPr>
            <a:r>
              <a:rPr lang="tr-TR" altLang="tr-TR" sz="2800"/>
              <a:t>	sağlık hizmetlerinde süreçlerin ve çıktının değerlendirilmesinde kullanımını sağlamaktadır.</a:t>
            </a:r>
          </a:p>
          <a:p>
            <a:pPr marL="342900" lvl="0" indent="-228600" eaLnBrk="1" hangingPunct="1">
              <a:buChar char="•"/>
            </a:pPr>
            <a:endParaRPr lang="tr-TR" altLang="tr-T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4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ICD Kullanımı </a:t>
            </a:r>
            <a:endParaRPr kumimoji="0" lang="tr-TR" sz="4600" b="0" i="0" u="none" strike="noStrike" kern="1200" cap="none" spc="-100" normalizeH="0" baseline="0" noProof="0">
              <a:ln>
                <a:noFill/>
              </a:ln>
              <a:solidFill>
                <a:schemeClr val="tx2"/>
              </a:solidFill>
              <a:effectLst/>
              <a:uLnTx/>
              <a:uFillTx/>
              <a:latin typeface="+mj-lt"/>
              <a:ea typeface="+mj-ea"/>
              <a:cs typeface="+mj-cs"/>
            </a:endParaRPr>
          </a:p>
        </p:txBody>
      </p:sp>
      <p:sp>
        <p:nvSpPr>
          <p:cNvPr id="29700" name="3 İçerik Yer Tutucusu"/>
          <p:cNvSpPr>
            <a:spLocks noGrp="1"/>
          </p:cNvSpPr>
          <p:nvPr>
            <p:ph sz="half" idx="2"/>
          </p:nvPr>
        </p:nvSpPr>
        <p:spPr>
          <a:xfrm>
            <a:off x="457200" y="1417638"/>
            <a:ext cx="3657600" cy="4708525"/>
          </a:xfrm>
          <a:prstGeom prst="rect">
            <a:avLst/>
          </a:prstGeom>
        </p:spPr>
        <p:txBody>
          <a:bodyPr vert="horz" wrap="square" lIns="91440" tIns="45720" rIns="91440" bIns="45720" numCol="1" rtlCol="0" anchor="t" anchorCtr="0" compatLnSpc="1">
            <a:prstTxWarp prst="textNoShape">
              <a:avLst/>
            </a:prstTxWarp>
            <a:normAutofit/>
          </a:bodyPr>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000" b="0" i="0" u="none" baseline="0">
                <a:solidFill>
                  <a:schemeClr val="tx1"/>
                </a:solidFill>
                <a:effectLst/>
                <a:latin typeface="Calibri" pitchFamily="34" charset="0"/>
              </a:defRPr>
            </a:lvl1pPr>
            <a:lvl2pPr marL="639762"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1800" b="0" i="0" u="none" baseline="0">
                <a:solidFill>
                  <a:schemeClr val="tx1"/>
                </a:solidFill>
                <a:effectLst/>
                <a:latin typeface="Calibri" pitchFamily="34" charset="0"/>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600" b="0" i="0" u="none" baseline="0">
                <a:solidFill>
                  <a:schemeClr val="tx1"/>
                </a:solidFill>
                <a:effectLst/>
                <a:latin typeface="Calibri" pitchFamily="34" charset="0"/>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400" b="0" i="0" u="none" baseline="0">
                <a:solidFill>
                  <a:schemeClr val="tx1"/>
                </a:solidFill>
                <a:effectLst/>
                <a:latin typeface="Calibri" pitchFamily="34" charset="0"/>
              </a:defRPr>
            </a:lvl4pPr>
            <a:lvl5pPr marL="1554162"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200" b="0" i="0" u="none" baseline="0">
                <a:solidFill>
                  <a:schemeClr val="tx1"/>
                </a:solidFill>
                <a:effectLst/>
                <a:latin typeface="Calibri" pitchFamily="34" charset="0"/>
              </a:defRPr>
            </a:lvl5pPr>
          </a:lstStyle>
          <a:p>
            <a:pPr marL="342900" lvl="0" indent="-228600" eaLnBrk="1" hangingPunct="0">
              <a:lnSpc>
                <a:spcPct val="100000"/>
              </a:lnSpc>
            </a:pPr>
            <a:r>
              <a:rPr lang="tr-TR" altLang="en-US" sz="1300" dirty="0"/>
              <a:t>Farklı ülkelerde sağlık kuruluşlarından toplanan </a:t>
            </a:r>
            <a:r>
              <a:rPr lang="tr-TR" altLang="en-US" sz="1300" dirty="0" err="1"/>
              <a:t>mortalite</a:t>
            </a:r>
            <a:r>
              <a:rPr lang="tr-TR" altLang="en-US" sz="1300" dirty="0"/>
              <a:t>, </a:t>
            </a:r>
            <a:r>
              <a:rPr lang="tr-TR" altLang="en-US" sz="1300" dirty="0" err="1"/>
              <a:t>morbidite</a:t>
            </a:r>
            <a:r>
              <a:rPr lang="tr-TR" altLang="en-US" sz="1300" dirty="0"/>
              <a:t> karşılaştırılmasında</a:t>
            </a:r>
          </a:p>
          <a:p>
            <a:pPr marL="342900" lvl="0" indent="-228600" eaLnBrk="1" hangingPunct="0">
              <a:lnSpc>
                <a:spcPct val="100000"/>
              </a:lnSpc>
            </a:pPr>
            <a:r>
              <a:rPr lang="tr-TR" altLang="en-US" sz="1400" spc="0" dirty="0"/>
              <a:t>Sağlık politikaları için veri oluşturma ve önceliklerin belirlenmesi</a:t>
            </a:r>
            <a:endParaRPr lang="tr-TR" altLang="en-US" sz="1300" dirty="0"/>
          </a:p>
          <a:p>
            <a:pPr marL="342900" lvl="0" indent="-228600" eaLnBrk="1" hangingPunct="0">
              <a:lnSpc>
                <a:spcPct val="100000"/>
              </a:lnSpc>
            </a:pPr>
            <a:r>
              <a:rPr lang="tr-TR" altLang="en-US" sz="1400" spc="0" dirty="0"/>
              <a:t>Sağlık hizmetlerinin ve programların planlanması ve değerlendirilmesi</a:t>
            </a:r>
            <a:endParaRPr lang="tr-TR" altLang="en-US" sz="1300" dirty="0"/>
          </a:p>
          <a:p>
            <a:pPr marL="342900" lvl="0" indent="-228600" eaLnBrk="1" hangingPunct="0">
              <a:lnSpc>
                <a:spcPct val="100000"/>
              </a:lnSpc>
            </a:pPr>
            <a:r>
              <a:rPr lang="tr-TR" altLang="en-US" sz="1400" spc="0" dirty="0"/>
              <a:t>Tıbbi ve halk sağlığı araştırmaları</a:t>
            </a:r>
            <a:endParaRPr lang="tr-TR" altLang="en-US" sz="1300" dirty="0"/>
          </a:p>
          <a:p>
            <a:pPr marL="342900" lvl="0" indent="-228600" eaLnBrk="1" hangingPunct="0">
              <a:lnSpc>
                <a:spcPct val="100000"/>
              </a:lnSpc>
            </a:pPr>
            <a:r>
              <a:rPr lang="tr-TR" altLang="en-US" sz="1300" dirty="0"/>
              <a:t>Hastalık kayıtları (</a:t>
            </a:r>
            <a:r>
              <a:rPr lang="tr-TR" altLang="en-US" sz="1300" dirty="0" err="1"/>
              <a:t>disease</a:t>
            </a:r>
            <a:r>
              <a:rPr lang="tr-TR" altLang="en-US" sz="1300" dirty="0"/>
              <a:t> </a:t>
            </a:r>
            <a:r>
              <a:rPr lang="tr-TR" altLang="en-US" sz="1300" dirty="0" err="1"/>
              <a:t>registry</a:t>
            </a:r>
            <a:r>
              <a:rPr lang="tr-TR" altLang="en-US" sz="1300" dirty="0"/>
              <a:t>)</a:t>
            </a:r>
          </a:p>
          <a:p>
            <a:pPr marL="342900" lvl="0" indent="-228600" eaLnBrk="1" hangingPunct="0">
              <a:lnSpc>
                <a:spcPct val="100000"/>
              </a:lnSpc>
            </a:pPr>
            <a:r>
              <a:rPr lang="tr-TR" altLang="en-US" sz="1300" dirty="0"/>
              <a:t>Ödeme sistemleri (örneğin </a:t>
            </a:r>
            <a:r>
              <a:rPr lang="tr-TR" altLang="en-US" sz="1300" dirty="0" err="1"/>
              <a:t>case</a:t>
            </a:r>
            <a:r>
              <a:rPr lang="tr-TR" altLang="en-US" sz="1300" dirty="0"/>
              <a:t>-mix, DRG)</a:t>
            </a:r>
          </a:p>
          <a:p>
            <a:pPr marL="342900" lvl="0" indent="-228600" eaLnBrk="1" hangingPunct="0">
              <a:lnSpc>
                <a:spcPct val="100000"/>
              </a:lnSpc>
            </a:pPr>
            <a:r>
              <a:rPr lang="tr-TR" altLang="en-US" sz="1300" dirty="0"/>
              <a:t>Sağlık durumu ve </a:t>
            </a:r>
            <a:r>
              <a:rPr lang="tr-TR" altLang="en-US" sz="1300" dirty="0" err="1"/>
              <a:t>trent</a:t>
            </a:r>
            <a:r>
              <a:rPr lang="tr-TR" altLang="en-US" sz="1300" dirty="0"/>
              <a:t> analizi</a:t>
            </a:r>
          </a:p>
          <a:p>
            <a:pPr marL="342900" lvl="0" indent="-228600" eaLnBrk="1" hangingPunct="0">
              <a:lnSpc>
                <a:spcPct val="100000"/>
              </a:lnSpc>
            </a:pPr>
            <a:r>
              <a:rPr lang="tr-TR" altLang="en-US" sz="1400" spc="0" dirty="0"/>
              <a:t>En önemli ölüm nedenleri</a:t>
            </a:r>
            <a:endParaRPr lang="tr-TR" altLang="en-US" sz="1300" dirty="0"/>
          </a:p>
          <a:p>
            <a:pPr marL="342900" lvl="0" indent="-228600" eaLnBrk="1" hangingPunct="0">
              <a:lnSpc>
                <a:spcPct val="100000"/>
              </a:lnSpc>
            </a:pPr>
            <a:r>
              <a:rPr lang="tr-TR" altLang="en-US" sz="1400" spc="0" dirty="0"/>
              <a:t>Sağlık göstergeleri </a:t>
            </a:r>
            <a:endParaRPr lang="tr-TR" altLang="en-US" sz="1300" dirty="0"/>
          </a:p>
          <a:p>
            <a:pPr marL="342900" lvl="0" indent="-228600" eaLnBrk="1" hangingPunct="0">
              <a:lnSpc>
                <a:spcPct val="100000"/>
              </a:lnSpc>
            </a:pPr>
            <a:r>
              <a:rPr lang="tr-TR" altLang="en-US" sz="1400" spc="0" dirty="0"/>
              <a:t>Kritik unsurların belirlenmesi</a:t>
            </a:r>
            <a:endParaRPr lang="tr-TR" altLang="en-US" sz="1300" dirty="0"/>
          </a:p>
          <a:p>
            <a:pPr marL="342900" lvl="0" indent="-228600" eaLnBrk="1" hangingPunct="0">
              <a:lnSpc>
                <a:spcPct val="100000"/>
              </a:lnSpc>
            </a:pPr>
            <a:r>
              <a:rPr lang="tr-TR" altLang="en-US" sz="1400" spc="0" dirty="0"/>
              <a:t>Risk grupları</a:t>
            </a:r>
            <a:endParaRPr lang="tr-TR" altLang="en-US" sz="1300" dirty="0"/>
          </a:p>
          <a:p>
            <a:pPr marL="342900" lvl="0" indent="-228600" eaLnBrk="1" hangingPunct="0">
              <a:lnSpc>
                <a:spcPct val="100000"/>
              </a:lnSpc>
            </a:pPr>
            <a:r>
              <a:rPr lang="tr-TR" altLang="en-US" sz="1400" spc="0" dirty="0"/>
              <a:t>Tıbbi ve sağlıkla ilgili araştırma gereksinimi</a:t>
            </a:r>
            <a:endParaRPr lang="tr-TR" altLang="en-US" sz="1300" dirty="0"/>
          </a:p>
          <a:p>
            <a:pPr marL="342900" lvl="0" indent="-228600" eaLnBrk="1" hangingPunct="0">
              <a:lnSpc>
                <a:spcPct val="100000"/>
              </a:lnSpc>
            </a:pPr>
            <a:r>
              <a:rPr lang="tr-TR" altLang="en-US" sz="1400" spc="0" dirty="0"/>
              <a:t>Yerel seviyede hastalıkların, vakaların araştırılması ve kontrol ölçüleri</a:t>
            </a:r>
            <a:endParaRPr lang="tr-TR" altLang="en-US" sz="1300" dirty="0"/>
          </a:p>
          <a:p>
            <a:pPr marL="342900" lvl="0" indent="-228600" eaLnBrk="1" hangingPunct="0">
              <a:lnSpc>
                <a:spcPct val="100000"/>
              </a:lnSpc>
            </a:pPr>
            <a:endParaRPr lang="tr-TR" altLang="en-US" sz="1300" dirty="0"/>
          </a:p>
          <a:p>
            <a:pPr marL="342900" lvl="0" indent="-228600" eaLnBrk="1" hangingPunct="0">
              <a:lnSpc>
                <a:spcPct val="100000"/>
              </a:lnSpc>
            </a:pPr>
            <a:endParaRPr lang="tr-TR" altLang="en-US" sz="2200" dirty="0"/>
          </a:p>
        </p:txBody>
      </p:sp>
      <p:sp>
        <p:nvSpPr>
          <p:cNvPr id="29702" name="5 İçerik Yer Tutucusu"/>
          <p:cNvSpPr>
            <a:spLocks noGrp="1"/>
          </p:cNvSpPr>
          <p:nvPr>
            <p:ph sz="quarter" idx="4"/>
          </p:nvPr>
        </p:nvSpPr>
        <p:spPr>
          <a:xfrm>
            <a:off x="4419600" y="1556792"/>
            <a:ext cx="3657600" cy="4569371"/>
          </a:xfrm>
          <a:prstGeom prst="rect">
            <a:avLst/>
          </a:prstGeom>
        </p:spPr>
        <p:txBody>
          <a:bodyPr vert="horz" wrap="square" lIns="91440" tIns="45720" rIns="91440" bIns="45720" numCol="1" rtlCol="0" anchor="t" anchorCtr="0" compatLnSpc="1">
            <a:prstTxWarp prst="textNoShape">
              <a:avLst/>
            </a:prstTxWarp>
            <a:normAutofit/>
          </a:bodyPr>
          <a:lstStyle/>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Belirli nüfus guruplarının problemleri (örneğin, anne, bebek, </a:t>
            </a:r>
            <a:r>
              <a:rPr kumimoji="0" lang="tr-TR" sz="1200" b="0" i="0" u="none" strike="noStrike" kern="1200" cap="none" spc="0" normalizeH="0" baseline="0" noProof="0" dirty="0" err="1" smtClean="0">
                <a:ln>
                  <a:noFill/>
                </a:ln>
                <a:solidFill>
                  <a:schemeClr val="tx1"/>
                </a:solidFill>
                <a:effectLst/>
                <a:uLnTx/>
                <a:uFillTx/>
                <a:latin typeface="+mn-lt" pitchFamily="34" charset="0"/>
                <a:ea typeface="+mn-ea" pitchFamily="34" charset="0"/>
                <a:cs typeface="+mn-cs"/>
              </a:rPr>
              <a:t>adölesan</a:t>
            </a: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 yaşlı nüfus)</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Bakımın kalitesi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Özel programların çıktıları</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Farklı teknolojilerin kullanımı</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Kalite güvence sistemleri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Sağlık hizmetlerinin kullanımını belirleme</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Sağlık hizmetlerinde klinik karar verme ve iletişim</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Çıktının izlenmesi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Performans ölçümü</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En fazla görülen hastalıklar ve yaralanmalar</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Hastalıkların bildirimi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Politikaların ve önceliklerin belirlenmesi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Hizmetlerin, kaynak kullanımının ve sağlık hizmetleri maliyetlerinin izlenmesi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Sağlık hizmetleri araştırmaları ve tedavilerin geliştirilmesi</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En çok görülen/ birincil hastalıklar bilgi sağlama</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r>
              <a:rPr kumimoji="0" lang="tr-TR" sz="1200" b="0" i="0" u="none" strike="noStrike" kern="1200" cap="none" spc="0" normalizeH="0" baseline="0" noProof="0" dirty="0" smtClean="0">
                <a:ln>
                  <a:noFill/>
                </a:ln>
                <a:solidFill>
                  <a:schemeClr val="tx1"/>
                </a:solidFill>
                <a:effectLst/>
                <a:uLnTx/>
                <a:uFillTx/>
                <a:latin typeface="+mn-lt" pitchFamily="34" charset="0"/>
                <a:ea typeface="+mn-ea" pitchFamily="34" charset="0"/>
                <a:cs typeface="+mn-cs"/>
              </a:rPr>
              <a:t>Sağlık hizmetleri yönetimi ve politikalarda karar verme</a:t>
            </a:r>
          </a:p>
          <a:p>
            <a:pPr marL="342900" marR="0" lvl="0" indent="-228600" algn="l" defTabSz="914400" rtl="0" eaLnBrk="1" fontAlgn="auto" latinLnBrk="0" hangingPunct="1">
              <a:lnSpc>
                <a:spcPct val="100000"/>
              </a:lnSpc>
              <a:spcBef>
                <a:spcPct val="20000"/>
              </a:spcBef>
              <a:spcAft>
                <a:spcPct val="0"/>
              </a:spcAft>
              <a:buClr>
                <a:schemeClr val="accent1"/>
              </a:buClr>
              <a:buSzTx/>
              <a:buFont typeface="Arial" pitchFamily="34" charset="0"/>
              <a:buChar char="•"/>
              <a:defRPr/>
            </a:pPr>
            <a:endParaRPr kumimoji="0" lang="tr-TR"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Başlık"/>
          <p:cNvSpPr>
            <a:spLocks noGrp="1"/>
          </p:cNvSpPr>
          <p:nvPr>
            <p:ph type="title"/>
          </p:nvPr>
        </p:nvSpPr>
        <p:spPr>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ct val="0"/>
              </a:spcAft>
              <a:buClrTx/>
              <a:buSzTx/>
              <a:buFontTx/>
              <a:buNone/>
              <a:defRPr/>
            </a:pPr>
            <a:r>
              <a:rPr kumimoji="0" lang="tr-TR" sz="3600" b="0" i="0" u="none" strike="noStrike" kern="1200" cap="none" spc="-100" normalizeH="0" baseline="0" noProof="0" smtClean="0">
                <a:ln>
                  <a:noFill/>
                </a:ln>
                <a:solidFill>
                  <a:schemeClr val="tx2"/>
                </a:solidFill>
                <a:effectLst/>
                <a:uLnTx/>
                <a:uFillTx/>
                <a:latin typeface="+mj-lt" pitchFamily="18" charset="0"/>
                <a:ea typeface="+mj-ea" pitchFamily="18" charset="0"/>
                <a:cs typeface="+mj-cs"/>
              </a:rPr>
              <a:t>Sağlık Kurumları yöneticilerinin ICD’den yararlanma durumları  </a:t>
            </a:r>
            <a:endParaRPr kumimoji="0" lang="tr-TR" sz="4600" b="0" i="0" u="none" strike="noStrike" kern="1200" cap="none" spc="-100" normalizeH="0" baseline="0" noProof="0">
              <a:ln>
                <a:noFill/>
              </a:ln>
              <a:solidFill>
                <a:schemeClr val="tx2"/>
              </a:solidFill>
              <a:effectLst/>
              <a:uLnTx/>
              <a:uFillTx/>
              <a:latin typeface="+mj-lt"/>
              <a:ea typeface="+mj-ea"/>
              <a:cs typeface="+mj-cs"/>
            </a:endParaRPr>
          </a:p>
        </p:txBody>
      </p:sp>
      <p:sp>
        <p:nvSpPr>
          <p:cNvPr id="30724" name="3 İçerik Yer Tutucusu"/>
          <p:cNvSpPr>
            <a:spLocks noGrp="1"/>
          </p:cNvSpPr>
          <p:nvPr>
            <p:ph sz="half" idx="2"/>
          </p:nvPr>
        </p:nvSpPr>
        <p:spPr>
          <a:xfrm>
            <a:off x="457200" y="2174875"/>
            <a:ext cx="3657600" cy="3951288"/>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000" b="0" i="0" u="none" baseline="0">
                <a:solidFill>
                  <a:schemeClr val="tx1"/>
                </a:solidFill>
                <a:effectLst/>
                <a:latin typeface="Calibri" pitchFamily="34" charset="0"/>
              </a:defRPr>
            </a:lvl1pPr>
            <a:lvl2pPr marL="639762"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1800" b="0" i="0" u="none" baseline="0">
                <a:solidFill>
                  <a:schemeClr val="tx1"/>
                </a:solidFill>
                <a:effectLst/>
                <a:latin typeface="Calibri" pitchFamily="34" charset="0"/>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600" b="0" i="0" u="none" baseline="0">
                <a:solidFill>
                  <a:schemeClr val="tx1"/>
                </a:solidFill>
                <a:effectLst/>
                <a:latin typeface="Calibri" pitchFamily="34" charset="0"/>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400" b="0" i="0" u="none" baseline="0">
                <a:solidFill>
                  <a:schemeClr val="tx1"/>
                </a:solidFill>
                <a:effectLst/>
                <a:latin typeface="Calibri" pitchFamily="34" charset="0"/>
              </a:defRPr>
            </a:lvl4pPr>
            <a:lvl5pPr marL="1554162"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200" b="0" i="0" u="none" baseline="0">
                <a:solidFill>
                  <a:schemeClr val="tx1"/>
                </a:solidFill>
                <a:effectLst/>
                <a:latin typeface="Calibri" pitchFamily="34" charset="0"/>
              </a:defRPr>
            </a:lvl5pPr>
          </a:lstStyle>
          <a:p>
            <a:pPr marL="342900" lvl="0" indent="-228600" eaLnBrk="1" hangingPunct="1"/>
            <a:r>
              <a:rPr lang="tr-TR" altLang="tr-TR" sz="1400"/>
              <a:t>Hasta takibi</a:t>
            </a:r>
          </a:p>
          <a:p>
            <a:pPr marL="342900" lvl="0" indent="-228600" eaLnBrk="1" hangingPunct="1"/>
            <a:r>
              <a:rPr lang="tr-TR" altLang="tr-TR" sz="1400"/>
              <a:t>Hasta kayıt ve arşivlerinin tutulması ve bunlara erişim</a:t>
            </a:r>
          </a:p>
          <a:p>
            <a:pPr marL="342900" lvl="0" indent="-228600" eaLnBrk="1" hangingPunct="1"/>
            <a:r>
              <a:rPr lang="tr-TR" altLang="tr-TR" sz="1400"/>
              <a:t>Kaynak yönetimi (4)</a:t>
            </a:r>
          </a:p>
          <a:p>
            <a:pPr marL="342900" lvl="0" indent="-228600" eaLnBrk="1" hangingPunct="1"/>
            <a:r>
              <a:rPr lang="tr-TR" altLang="tr-TR" sz="1400"/>
              <a:t>Kalite güvence sistemleri</a:t>
            </a:r>
          </a:p>
          <a:p>
            <a:pPr marL="342900" lvl="0" indent="-228600" eaLnBrk="1" hangingPunct="1"/>
            <a:r>
              <a:rPr lang="tr-TR" altLang="tr-TR" sz="1400"/>
              <a:t>Sağlık hizmetlerinin kullanımını belirleme</a:t>
            </a:r>
          </a:p>
          <a:p>
            <a:pPr marL="342900" lvl="0" indent="-228600" eaLnBrk="1" hangingPunct="1"/>
            <a:r>
              <a:rPr lang="tr-TR" altLang="tr-TR" sz="1400"/>
              <a:t>Sağlık hizmetlerinde klinik karar verme ve iletişim</a:t>
            </a:r>
          </a:p>
          <a:p>
            <a:pPr marL="342900" lvl="0" indent="-228600" eaLnBrk="1" hangingPunct="1"/>
            <a:r>
              <a:rPr lang="tr-TR" altLang="tr-TR" sz="1400"/>
              <a:t>Çıktının izlenmesi</a:t>
            </a:r>
          </a:p>
          <a:p>
            <a:pPr marL="342900" lvl="0" indent="-228600" eaLnBrk="1" hangingPunct="1"/>
            <a:r>
              <a:rPr lang="tr-TR" altLang="tr-TR" sz="1400"/>
              <a:t>Performans ölçümü</a:t>
            </a:r>
          </a:p>
          <a:p>
            <a:pPr marL="342900" lvl="0" indent="-228600" eaLnBrk="1" hangingPunct="1"/>
            <a:r>
              <a:rPr lang="tr-TR" altLang="tr-TR" sz="1400"/>
              <a:t>En fazla görülen hastalıklar ve yaralanmalar</a:t>
            </a:r>
          </a:p>
          <a:p>
            <a:pPr marL="342900" lvl="0" indent="-228600" eaLnBrk="1" hangingPunct="1"/>
            <a:r>
              <a:rPr lang="tr-TR" altLang="tr-TR" sz="1400"/>
              <a:t>Politikaların ve önceliklerin belirlenmesi</a:t>
            </a:r>
          </a:p>
          <a:p>
            <a:pPr marL="342900" lvl="0" indent="-228600" eaLnBrk="1" hangingPunct="1"/>
            <a:r>
              <a:rPr lang="tr-TR" altLang="tr-TR" sz="1400"/>
              <a:t> Hizmetlerin, kaynak kullanımının ve sağlık hizmetleri maliyetlerinin izlenmesi</a:t>
            </a:r>
          </a:p>
          <a:p>
            <a:pPr marL="342900" lvl="0" indent="-228600" eaLnBrk="1" hangingPunct="1"/>
            <a:endParaRPr lang="tr-TR" altLang="tr-TR" sz="2400"/>
          </a:p>
          <a:p>
            <a:pPr marL="342900" lvl="0" indent="-228600" eaLnBrk="1" hangingPunct="1"/>
            <a:endParaRPr lang="tr-TR" altLang="tr-TR" sz="2400"/>
          </a:p>
        </p:txBody>
      </p:sp>
      <p:sp>
        <p:nvSpPr>
          <p:cNvPr id="30726" name="5 İçerik Yer Tutucusu"/>
          <p:cNvSpPr>
            <a:spLocks noGrp="1"/>
          </p:cNvSpPr>
          <p:nvPr>
            <p:ph sz="quarter" idx="4"/>
          </p:nvPr>
        </p:nvSpPr>
        <p:spPr>
          <a:xfrm>
            <a:off x="4419600" y="2174875"/>
            <a:ext cx="3657600" cy="3951288"/>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1800" b="0" i="0" u="none" baseline="0">
                <a:solidFill>
                  <a:schemeClr val="tx1"/>
                </a:solidFill>
                <a:effectLst/>
                <a:latin typeface="Calibri" pitchFamily="34" charset="0"/>
              </a:defRPr>
            </a:lvl1pPr>
            <a:lvl2pPr marL="639762"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1600" b="0" i="0" u="none" baseline="0">
                <a:solidFill>
                  <a:schemeClr val="tx1"/>
                </a:solidFill>
                <a:effectLst/>
                <a:latin typeface="Calibri" pitchFamily="34" charset="0"/>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400" b="0" i="0" u="none" baseline="0">
                <a:solidFill>
                  <a:schemeClr val="tx1"/>
                </a:solidFill>
                <a:effectLst/>
                <a:latin typeface="Calibri" pitchFamily="34" charset="0"/>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200" b="0" i="0" u="none" baseline="0">
                <a:solidFill>
                  <a:schemeClr val="tx1"/>
                </a:solidFill>
                <a:effectLst/>
                <a:latin typeface="Calibri" pitchFamily="34" charset="0"/>
              </a:defRPr>
            </a:lvl4pPr>
            <a:lvl5pPr marL="1554162"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000" b="0" i="0" u="none" baseline="0">
                <a:solidFill>
                  <a:schemeClr val="tx1"/>
                </a:solidFill>
                <a:effectLst/>
                <a:latin typeface="Calibri" pitchFamily="34" charset="0"/>
              </a:defRPr>
            </a:lvl5pPr>
          </a:lstStyle>
          <a:p>
            <a:pPr marL="342900" lvl="0" indent="-228600" eaLnBrk="1" hangingPunct="1"/>
            <a:r>
              <a:rPr lang="tr-TR" altLang="tr-TR" sz="1400"/>
              <a:t>Sağlık hizmetleri araştırmaları ve tedavilerin geliştirilmesi</a:t>
            </a:r>
          </a:p>
          <a:p>
            <a:pPr marL="342900" lvl="0" indent="-228600" eaLnBrk="1" hangingPunct="1"/>
            <a:r>
              <a:rPr lang="tr-TR" altLang="tr-TR" sz="1400"/>
              <a:t>Sağlık hizmetleri yönetimi ve politikalarda karar verme</a:t>
            </a:r>
          </a:p>
          <a:p>
            <a:pPr marL="342900" lvl="0" indent="-228600" eaLnBrk="1" hangingPunct="1"/>
            <a:r>
              <a:rPr lang="tr-TR" altLang="tr-TR" sz="1400"/>
              <a:t>Farklı teknolojilerin kullanımı</a:t>
            </a:r>
          </a:p>
          <a:p>
            <a:pPr marL="342900" lvl="0" indent="-228600" eaLnBrk="1" hangingPunct="1"/>
            <a:r>
              <a:rPr lang="tr-TR" altLang="tr-TR" sz="1400"/>
              <a:t>Bakımın kalitesi</a:t>
            </a:r>
          </a:p>
          <a:p>
            <a:pPr marL="342900" lvl="0" indent="-228600" eaLnBrk="1" hangingPunct="1"/>
            <a:r>
              <a:rPr lang="tr-TR" altLang="tr-TR" sz="1400"/>
              <a:t>Özel programların çıktıları</a:t>
            </a:r>
          </a:p>
          <a:p>
            <a:pPr marL="342900" lvl="0" indent="-228600" eaLnBrk="1" hangingPunct="1"/>
            <a:r>
              <a:rPr lang="tr-TR" altLang="tr-TR" sz="1400"/>
              <a:t>Kritik unsurların belirlenmesi</a:t>
            </a:r>
          </a:p>
          <a:p>
            <a:pPr marL="342900" lvl="0" indent="-228600" eaLnBrk="1" hangingPunct="1"/>
            <a:r>
              <a:rPr lang="tr-TR" altLang="tr-TR" sz="1400"/>
              <a:t>Hastalık kayıtları (disease registry)</a:t>
            </a:r>
          </a:p>
          <a:p>
            <a:pPr marL="342900" lvl="0" indent="-228600" eaLnBrk="1" hangingPunct="1"/>
            <a:r>
              <a:rPr lang="tr-TR" altLang="tr-TR" sz="1400"/>
              <a:t>Ödeme sistemleri (örneğin case-mix, DRG)</a:t>
            </a:r>
          </a:p>
          <a:p>
            <a:pPr marL="342900" lvl="0" indent="-228600" eaLnBrk="1" hangingPunct="1"/>
            <a:r>
              <a:rPr lang="tr-TR" altLang="tr-TR" sz="1400"/>
              <a:t>Sağlık politikaları için veri oluşturma ve önceliklerin belirlenmesi</a:t>
            </a:r>
          </a:p>
          <a:p>
            <a:pPr marL="342900" lvl="0" indent="-228600" eaLnBrk="1" hangingPunct="1"/>
            <a:r>
              <a:rPr lang="tr-TR" altLang="tr-TR" sz="1400"/>
              <a:t>Sağlık hizmetlerinin ve programların planlanması ve değerlendirilmesi</a:t>
            </a:r>
          </a:p>
          <a:p>
            <a:pPr marL="342900" lvl="0" indent="-228600" eaLnBrk="1" hangingPunct="1"/>
            <a:endParaRPr lang="tr-TR" altLang="tr-TR" sz="240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en-US" sz="2800" b="1" spc="0" dirty="0">
                <a:solidFill>
                  <a:srgbClr val="675E47"/>
                </a:solidFill>
              </a:rPr>
              <a:t>Doğru Olarak Kodlanmış </a:t>
            </a:r>
            <a:r>
              <a:rPr lang="tr-TR" altLang="en-US" sz="2800" b="1" spc="0" dirty="0" smtClean="0">
                <a:solidFill>
                  <a:srgbClr val="675E47"/>
                </a:solidFill>
              </a:rPr>
              <a:t>Verilerin Kullanım Alanları</a:t>
            </a:r>
            <a:endParaRPr lang="tr-TR" dirty="0"/>
          </a:p>
        </p:txBody>
      </p:sp>
      <p:sp>
        <p:nvSpPr>
          <p:cNvPr id="3" name="İçerik Yer Tutucusu 2"/>
          <p:cNvSpPr>
            <a:spLocks noGrp="1"/>
          </p:cNvSpPr>
          <p:nvPr>
            <p:ph idx="1"/>
          </p:nvPr>
        </p:nvSpPr>
        <p:spPr>
          <a:xfrm>
            <a:off x="179512" y="1556792"/>
            <a:ext cx="8424936" cy="4844008"/>
          </a:xfrm>
        </p:spPr>
        <p:txBody>
          <a:bodyPr/>
          <a:lstStyle/>
          <a:p>
            <a:r>
              <a:rPr lang="tr-TR" sz="2000" dirty="0">
                <a:latin typeface="Times New Roman" panose="02020603050405020304" pitchFamily="18" charset="0"/>
                <a:cs typeface="Times New Roman" panose="02020603050405020304" pitchFamily="18" charset="0"/>
              </a:rPr>
              <a:t>Farklı ülkelerde, farklı sağlık kuruluşlarında toplanan </a:t>
            </a:r>
            <a:r>
              <a:rPr lang="tr-TR" sz="2000" dirty="0" err="1">
                <a:latin typeface="Times New Roman" panose="02020603050405020304" pitchFamily="18" charset="0"/>
                <a:cs typeface="Times New Roman" panose="02020603050405020304" pitchFamily="18" charset="0"/>
              </a:rPr>
              <a:t>mortalite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morbidite</a:t>
            </a:r>
            <a:r>
              <a:rPr lang="tr-TR" sz="2000" dirty="0">
                <a:latin typeface="Times New Roman" panose="02020603050405020304" pitchFamily="18" charset="0"/>
                <a:cs typeface="Times New Roman" panose="02020603050405020304" pitchFamily="18" charset="0"/>
              </a:rPr>
              <a:t> verilerinin karşılaştırılmasında </a:t>
            </a:r>
            <a:r>
              <a:rPr lang="tr-TR" sz="2000" dirty="0" smtClean="0">
                <a:latin typeface="Times New Roman" panose="02020603050405020304" pitchFamily="18" charset="0"/>
                <a:cs typeface="Times New Roman" panose="02020603050405020304" pitchFamily="18" charset="0"/>
              </a:rPr>
              <a:t>kullanılmaktadır</a:t>
            </a:r>
          </a:p>
          <a:p>
            <a:r>
              <a:rPr lang="tr-TR" sz="2000" dirty="0">
                <a:latin typeface="Times New Roman" panose="02020603050405020304" pitchFamily="18" charset="0"/>
                <a:cs typeface="Times New Roman" panose="02020603050405020304" pitchFamily="18" charset="0"/>
              </a:rPr>
              <a:t>Sağlık politikaları için veri oluşturma ve önceliklerin belirlenmesinde </a:t>
            </a:r>
            <a:r>
              <a:rPr lang="tr-TR" sz="2000" dirty="0" smtClean="0">
                <a:latin typeface="Times New Roman" panose="02020603050405020304" pitchFamily="18" charset="0"/>
                <a:cs typeface="Times New Roman" panose="02020603050405020304" pitchFamily="18" charset="0"/>
              </a:rPr>
              <a:t>kullanılmaktadır</a:t>
            </a:r>
          </a:p>
          <a:p>
            <a:r>
              <a:rPr lang="tr-TR" sz="2000" dirty="0">
                <a:latin typeface="Times New Roman" panose="02020603050405020304" pitchFamily="18" charset="0"/>
                <a:cs typeface="Times New Roman" panose="02020603050405020304" pitchFamily="18" charset="0"/>
              </a:rPr>
              <a:t>Tıbbi ve halk sağlığı araştırmalarında veri sağlanmasında </a:t>
            </a:r>
            <a:r>
              <a:rPr lang="tr-TR" sz="2000" dirty="0" smtClean="0">
                <a:latin typeface="Times New Roman" panose="02020603050405020304" pitchFamily="18" charset="0"/>
                <a:cs typeface="Times New Roman" panose="02020603050405020304" pitchFamily="18" charset="0"/>
              </a:rPr>
              <a:t>kullanılmaktadır</a:t>
            </a:r>
          </a:p>
          <a:p>
            <a:r>
              <a:rPr lang="tr-TR" sz="2000" dirty="0">
                <a:latin typeface="Times New Roman" panose="02020603050405020304" pitchFamily="18" charset="0"/>
                <a:cs typeface="Times New Roman" panose="02020603050405020304" pitchFamily="18" charset="0"/>
              </a:rPr>
              <a:t>Ödeme sistemleri (örneğin </a:t>
            </a:r>
            <a:r>
              <a:rPr lang="tr-TR" sz="2000" dirty="0" err="1">
                <a:latin typeface="Times New Roman" panose="02020603050405020304" pitchFamily="18" charset="0"/>
                <a:cs typeface="Times New Roman" panose="02020603050405020304" pitchFamily="18" charset="0"/>
              </a:rPr>
              <a:t>case</a:t>
            </a:r>
            <a:r>
              <a:rPr lang="tr-TR" sz="2000" dirty="0">
                <a:latin typeface="Times New Roman" panose="02020603050405020304" pitchFamily="18" charset="0"/>
                <a:cs typeface="Times New Roman" panose="02020603050405020304" pitchFamily="18" charset="0"/>
              </a:rPr>
              <a:t>-mix, DRG) ne veri sağlamada </a:t>
            </a:r>
            <a:r>
              <a:rPr lang="tr-TR" sz="2000" dirty="0" smtClean="0">
                <a:latin typeface="Times New Roman" panose="02020603050405020304" pitchFamily="18" charset="0"/>
                <a:cs typeface="Times New Roman" panose="02020603050405020304" pitchFamily="18" charset="0"/>
              </a:rPr>
              <a:t>kullanılmaktadır</a:t>
            </a:r>
          </a:p>
          <a:p>
            <a:r>
              <a:rPr lang="tr-TR" sz="2000" dirty="0">
                <a:latin typeface="Times New Roman" panose="02020603050405020304" pitchFamily="18" charset="0"/>
                <a:cs typeface="Times New Roman" panose="02020603050405020304" pitchFamily="18" charset="0"/>
              </a:rPr>
              <a:t>Sağlık durumu ve </a:t>
            </a:r>
            <a:r>
              <a:rPr lang="tr-TR" sz="2000" dirty="0" err="1">
                <a:latin typeface="Times New Roman" panose="02020603050405020304" pitchFamily="18" charset="0"/>
                <a:cs typeface="Times New Roman" panose="02020603050405020304" pitchFamily="18" charset="0"/>
              </a:rPr>
              <a:t>trent</a:t>
            </a:r>
            <a:r>
              <a:rPr lang="tr-TR" sz="2000" dirty="0">
                <a:latin typeface="Times New Roman" panose="02020603050405020304" pitchFamily="18" charset="0"/>
                <a:cs typeface="Times New Roman" panose="02020603050405020304" pitchFamily="18" charset="0"/>
              </a:rPr>
              <a:t> analizleri oluşturmada gerekli veriyi sağlamada </a:t>
            </a:r>
            <a:r>
              <a:rPr lang="tr-TR" sz="2000" dirty="0" smtClean="0">
                <a:latin typeface="Times New Roman" panose="02020603050405020304" pitchFamily="18" charset="0"/>
                <a:cs typeface="Times New Roman" panose="02020603050405020304" pitchFamily="18" charset="0"/>
              </a:rPr>
              <a:t>kullanılmaktadır</a:t>
            </a:r>
          </a:p>
          <a:p>
            <a:r>
              <a:rPr lang="tr-TR" sz="2000" dirty="0">
                <a:latin typeface="Times New Roman" panose="02020603050405020304" pitchFamily="18" charset="0"/>
                <a:cs typeface="Times New Roman" panose="02020603050405020304" pitchFamily="18" charset="0"/>
              </a:rPr>
              <a:t>En önemli ölüm nedenlerini belirlemede, kodlanmış </a:t>
            </a:r>
            <a:r>
              <a:rPr lang="tr-TR" sz="2000" dirty="0" err="1">
                <a:latin typeface="Times New Roman" panose="02020603050405020304" pitchFamily="18" charset="0"/>
                <a:cs typeface="Times New Roman" panose="02020603050405020304" pitchFamily="18" charset="0"/>
              </a:rPr>
              <a:t>mortalite</a:t>
            </a:r>
            <a:r>
              <a:rPr lang="tr-TR" sz="2000" dirty="0">
                <a:latin typeface="Times New Roman" panose="02020603050405020304" pitchFamily="18" charset="0"/>
                <a:cs typeface="Times New Roman" panose="02020603050405020304" pitchFamily="18" charset="0"/>
              </a:rPr>
              <a:t> verilerine gereksinim duyulmaktadır</a:t>
            </a:r>
            <a:r>
              <a:rPr lang="tr-TR" sz="2000" dirty="0" smtClean="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Kritik unsurların/Risk guruplarının </a:t>
            </a:r>
            <a:r>
              <a:rPr lang="tr-TR" sz="2000" dirty="0" smtClean="0">
                <a:latin typeface="Times New Roman" panose="02020603050405020304" pitchFamily="18" charset="0"/>
                <a:cs typeface="Times New Roman" panose="02020603050405020304" pitchFamily="18" charset="0"/>
              </a:rPr>
              <a:t>belirlenmesinde sınıflandırılmış </a:t>
            </a:r>
            <a:r>
              <a:rPr lang="tr-TR" sz="2000" dirty="0">
                <a:latin typeface="Times New Roman" panose="02020603050405020304" pitchFamily="18" charset="0"/>
                <a:cs typeface="Times New Roman" panose="02020603050405020304" pitchFamily="18" charset="0"/>
              </a:rPr>
              <a:t>ve kodlanmış veriler </a:t>
            </a:r>
            <a:r>
              <a:rPr lang="tr-TR" sz="2000" dirty="0" smtClean="0">
                <a:latin typeface="Times New Roman" panose="02020603050405020304" pitchFamily="18" charset="0"/>
                <a:cs typeface="Times New Roman" panose="02020603050405020304" pitchFamily="18" charset="0"/>
              </a:rPr>
              <a:t>gerekmektedir</a:t>
            </a:r>
          </a:p>
          <a:p>
            <a:r>
              <a:rPr lang="tr-TR" sz="2000" dirty="0" smtClean="0">
                <a:latin typeface="Times New Roman" panose="02020603050405020304" pitchFamily="18" charset="0"/>
                <a:cs typeface="Times New Roman" panose="02020603050405020304" pitchFamily="18" charset="0"/>
              </a:rPr>
              <a:t>Sağlık </a:t>
            </a:r>
            <a:r>
              <a:rPr lang="tr-TR" sz="2000" dirty="0">
                <a:latin typeface="Times New Roman" panose="02020603050405020304" pitchFamily="18" charset="0"/>
                <a:cs typeface="Times New Roman" panose="02020603050405020304" pitchFamily="18" charset="0"/>
              </a:rPr>
              <a:t>hizmetleri yönetimi ve politikalarda karar vermede kullanılmaktadır</a:t>
            </a:r>
          </a:p>
        </p:txBody>
      </p:sp>
    </p:spTree>
    <p:extLst>
      <p:ext uri="{BB962C8B-B14F-4D97-AF65-F5344CB8AC3E}">
        <p14:creationId xmlns:p14="http://schemas.microsoft.com/office/powerpoint/2010/main" val="158512718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69875"/>
            <a:ext cx="8075240" cy="1143000"/>
          </a:xfrm>
          <a:prstGeom prst="rect">
            <a:avLst/>
          </a:prstGeom>
        </p:spPr>
        <p:txBody>
          <a:bodyPr vert="horz" wrap="square" lIns="91440" tIns="45720" rIns="91440" bIns="45720" rtlCol="0" anchor="ctr" anchorCtr="0"/>
          <a:lstStyle>
            <a:lvl1pPr marL="0" indent="0" algn="l" defTabSz="914400" rtl="0" eaLnBrk="0" fontAlgn="base" hangingPunct="0">
              <a:lnSpc>
                <a:spcPct val="100000"/>
              </a:lnSpc>
              <a:spcBef>
                <a:spcPct val="0"/>
              </a:spcBef>
              <a:spcAft>
                <a:spcPct val="0"/>
              </a:spcAft>
              <a:buClrTx/>
              <a:buSzTx/>
              <a:buFontTx/>
              <a:buNone/>
              <a:defRPr kumimoji="0" lang="en-US" altLang="en-US" sz="4600" b="0" i="0" u="none" kern="1200" spc="-100" baseline="0">
                <a:solidFill>
                  <a:schemeClr val="tx2"/>
                </a:solidFill>
                <a:latin typeface="Cambria" pitchFamily="18" charset="0"/>
                <a:ea typeface="+mj-ea"/>
                <a:cs typeface="+mj-cs"/>
              </a:defRPr>
            </a:lvl1pPr>
          </a:lstStyle>
          <a:p>
            <a:pPr marL="0" lvl="0" indent="0" eaLnBrk="1" hangingPunct="0"/>
            <a:r>
              <a:rPr lang="tr-TR" altLang="en-US" sz="2800" b="1" spc="0" dirty="0"/>
              <a:t>Doğru Olarak </a:t>
            </a:r>
            <a:r>
              <a:rPr lang="tr-TR" altLang="en-US" sz="2800" b="1" spc="0" dirty="0" smtClean="0"/>
              <a:t>Kodlanmış Verilerin </a:t>
            </a:r>
            <a:r>
              <a:rPr lang="tr-TR" altLang="en-US" sz="2800" b="1" spc="0" dirty="0"/>
              <a:t>Kullanıcıları</a:t>
            </a:r>
            <a:r>
              <a:rPr lang="tr-TR" altLang="en-US" sz="2800" spc="0" dirty="0"/>
              <a:t> </a:t>
            </a:r>
            <a:endParaRPr lang="tr-TR" altLang="en-US" sz="2800" dirty="0"/>
          </a:p>
        </p:txBody>
      </p:sp>
      <p:sp>
        <p:nvSpPr>
          <p:cNvPr id="8195" name="Rectangle 3"/>
          <p:cNvSpPr>
            <a:spLocks noGrp="1"/>
          </p:cNvSpPr>
          <p:nvPr>
            <p:ph idx="1"/>
          </p:nvPr>
        </p:nvSpPr>
        <p:spPr>
          <a:xfrm>
            <a:off x="457200" y="1412875"/>
            <a:ext cx="8435975" cy="5040313"/>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eaLnBrk="1" hangingPunct="1">
              <a:lnSpc>
                <a:spcPct val="90000"/>
              </a:lnSpc>
            </a:pPr>
            <a:r>
              <a:rPr lang="tr-TR" altLang="tr-TR" sz="2800"/>
              <a:t>Hizmet sunucular (klinisyenler, hastaneler vb.)</a:t>
            </a:r>
          </a:p>
          <a:p>
            <a:pPr marL="342900" lvl="0" indent="-228600" eaLnBrk="1" hangingPunct="1">
              <a:lnSpc>
                <a:spcPct val="90000"/>
              </a:lnSpc>
            </a:pPr>
            <a:r>
              <a:rPr lang="tr-TR" altLang="tr-TR" sz="2800"/>
              <a:t>Üçüncül gruplar (kamu yönetimi, sosyal sigorta vb.)</a:t>
            </a:r>
          </a:p>
          <a:p>
            <a:pPr marL="342900" lvl="0" indent="-228600" eaLnBrk="1" hangingPunct="1">
              <a:lnSpc>
                <a:spcPct val="90000"/>
              </a:lnSpc>
            </a:pPr>
            <a:r>
              <a:rPr lang="tr-TR" altLang="tr-TR" sz="2800"/>
              <a:t>Epidemiyologlar </a:t>
            </a:r>
          </a:p>
          <a:p>
            <a:pPr marL="342900" lvl="0" indent="-228600" eaLnBrk="1" hangingPunct="1">
              <a:lnSpc>
                <a:spcPct val="90000"/>
              </a:lnSpc>
            </a:pPr>
            <a:r>
              <a:rPr lang="tr-TR" altLang="tr-TR" sz="2800"/>
              <a:t>İstatistikçiler</a:t>
            </a:r>
          </a:p>
          <a:p>
            <a:pPr marL="342900" lvl="0" indent="-228600" eaLnBrk="1" hangingPunct="1">
              <a:lnSpc>
                <a:spcPct val="90000"/>
              </a:lnSpc>
            </a:pPr>
            <a:r>
              <a:rPr lang="tr-TR" altLang="tr-TR" sz="2800"/>
              <a:t>Araştırmacılar</a:t>
            </a:r>
          </a:p>
          <a:p>
            <a:pPr marL="342900" lvl="0" indent="-228600" eaLnBrk="1" hangingPunct="1">
              <a:lnSpc>
                <a:spcPct val="90000"/>
              </a:lnSpc>
            </a:pPr>
            <a:r>
              <a:rPr lang="tr-TR" altLang="tr-TR" sz="2800"/>
              <a:t>Eğitimciler </a:t>
            </a:r>
          </a:p>
          <a:p>
            <a:pPr marL="342900" lvl="0" indent="-228600" eaLnBrk="1" hangingPunct="1">
              <a:lnSpc>
                <a:spcPct val="90000"/>
              </a:lnSpc>
            </a:pPr>
            <a:r>
              <a:rPr lang="tr-TR" altLang="tr-TR" sz="2800"/>
              <a:t>Öğrenciler</a:t>
            </a:r>
          </a:p>
          <a:p>
            <a:pPr marL="342900" lvl="0" indent="-228600" eaLnBrk="1" hangingPunct="1">
              <a:lnSpc>
                <a:spcPct val="90000"/>
              </a:lnSpc>
            </a:pPr>
            <a:r>
              <a:rPr lang="tr-TR" altLang="tr-TR" sz="2800"/>
              <a:t>Sağlık politika yapıcılar</a:t>
            </a:r>
          </a:p>
          <a:p>
            <a:pPr marL="342900" lvl="0" indent="-228600" eaLnBrk="1" hangingPunct="1">
              <a:lnSpc>
                <a:spcPct val="90000"/>
              </a:lnSpc>
            </a:pPr>
            <a:r>
              <a:rPr lang="tr-TR" altLang="tr-TR" sz="2800"/>
              <a:t>Nüfus bilimciler</a:t>
            </a:r>
          </a:p>
          <a:p>
            <a:pPr marL="342900" lvl="0" indent="-228600" eaLnBrk="1" hangingPunct="1">
              <a:lnSpc>
                <a:spcPct val="90000"/>
              </a:lnSpc>
            </a:pPr>
            <a:r>
              <a:rPr lang="tr-TR" altLang="tr-TR" sz="2800"/>
              <a:t>Uluslararası organizasyonlar  (WHO, UN, vb.)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p:cNvSpPr>
          <p:nvPr>
            <p:ph idx="1"/>
          </p:nvPr>
        </p:nvSpPr>
        <p:spPr>
          <a:xfrm>
            <a:off x="323528" y="1484784"/>
            <a:ext cx="8229600" cy="4530725"/>
          </a:xfrm>
          <a:noFill/>
          <a:ln>
            <a:miter lim="800000"/>
          </a:ln>
        </p:spPr>
        <p:txBody>
          <a:bodyPr wrap="square" lIns="91440" tIns="45720" rIns="91440" bIns="45720" anchor="t" anchorCtr="0"/>
          <a:lstStyle>
            <a:lvl1pPr marL="342900" indent="-228600" algn="l" defTabSz="914400" rtl="0" eaLnBrk="0" fontAlgn="base" hangingPunct="0">
              <a:lnSpc>
                <a:spcPct val="100000"/>
              </a:lnSpc>
              <a:spcBef>
                <a:spcPct val="20000"/>
              </a:spcBef>
              <a:spcAft>
                <a:spcPct val="0"/>
              </a:spcAft>
              <a:buClr>
                <a:schemeClr val="accent1"/>
              </a:buClr>
              <a:buSzTx/>
              <a:buFont typeface="Arial"/>
              <a:buChar char="•"/>
              <a:defRPr kumimoji="0" lang="en-US" altLang="en-US" sz="2200" b="0" i="0" u="none" kern="1200" baseline="0">
                <a:solidFill>
                  <a:schemeClr val="tx1"/>
                </a:solidFill>
                <a:effectLst/>
                <a:latin typeface="+mn-lt"/>
                <a:ea typeface="+mn-ea"/>
                <a:cs typeface="+mn-cs"/>
              </a:defRPr>
            </a:lvl1pPr>
            <a:lvl2pPr marL="639763" indent="-228600" algn="l" defTabSz="914400" rtl="0" eaLnBrk="0" fontAlgn="base" hangingPunct="0">
              <a:lnSpc>
                <a:spcPct val="100000"/>
              </a:lnSpc>
              <a:spcBef>
                <a:spcPct val="20000"/>
              </a:spcBef>
              <a:spcAft>
                <a:spcPct val="0"/>
              </a:spcAft>
              <a:buClr>
                <a:schemeClr val="accent2"/>
              </a:buClr>
              <a:buSzTx/>
              <a:buFont typeface="Arial"/>
              <a:buChar char="•"/>
              <a:defRPr kumimoji="0" lang="en-US" altLang="en-US" sz="2000" b="0" i="0" u="none" kern="1200" baseline="0">
                <a:solidFill>
                  <a:schemeClr val="tx1"/>
                </a:solidFill>
                <a:effectLst/>
                <a:latin typeface="+mn-lt"/>
                <a:ea typeface="+mn-ea"/>
                <a:cs typeface="+mn-cs"/>
              </a:defRPr>
            </a:lvl2pPr>
            <a:lvl3pPr marL="1004888" indent="-228600" algn="l" defTabSz="914400" rtl="0" eaLnBrk="0" fontAlgn="base" hangingPunct="0">
              <a:lnSpc>
                <a:spcPct val="100000"/>
              </a:lnSpc>
              <a:spcBef>
                <a:spcPct val="20000"/>
              </a:spcBef>
              <a:spcAft>
                <a:spcPct val="0"/>
              </a:spcAft>
              <a:buClr>
                <a:srgbClr val="D2CB6C"/>
              </a:buClr>
              <a:buSzTx/>
              <a:buFont typeface="Arial"/>
              <a:buChar char="•"/>
              <a:defRPr kumimoji="0" lang="en-US" altLang="en-US" sz="1800" b="0" i="0" u="none" kern="1200" baseline="0">
                <a:solidFill>
                  <a:schemeClr val="tx1"/>
                </a:solidFill>
                <a:effectLst/>
                <a:latin typeface="+mn-lt"/>
                <a:ea typeface="+mn-ea"/>
                <a:cs typeface="+mn-cs"/>
              </a:defRPr>
            </a:lvl3pPr>
            <a:lvl4pPr marL="1279525" indent="-228600" algn="l" defTabSz="914400" rtl="0" eaLnBrk="0" fontAlgn="base" hangingPunct="0">
              <a:lnSpc>
                <a:spcPct val="100000"/>
              </a:lnSpc>
              <a:spcBef>
                <a:spcPct val="20000"/>
              </a:spcBef>
              <a:spcAft>
                <a:spcPct val="0"/>
              </a:spcAft>
              <a:buClr>
                <a:srgbClr val="95A39D"/>
              </a:buClr>
              <a:buSzTx/>
              <a:buFont typeface="Arial"/>
              <a:buChar char="•"/>
              <a:defRPr kumimoji="0" lang="en-US" altLang="en-US" sz="1600" b="0" i="0" u="none" kern="1200" baseline="0">
                <a:solidFill>
                  <a:schemeClr val="tx1"/>
                </a:solidFill>
                <a:effectLst/>
                <a:latin typeface="+mn-lt"/>
                <a:ea typeface="+mn-ea"/>
                <a:cs typeface="+mn-cs"/>
              </a:defRPr>
            </a:lvl4pPr>
            <a:lvl5pPr marL="1554163" indent="-228600" algn="l" defTabSz="914400" rtl="0" eaLnBrk="0" fontAlgn="base" hangingPunct="0">
              <a:lnSpc>
                <a:spcPct val="100000"/>
              </a:lnSpc>
              <a:spcBef>
                <a:spcPct val="20000"/>
              </a:spcBef>
              <a:spcAft>
                <a:spcPct val="0"/>
              </a:spcAft>
              <a:buClr>
                <a:srgbClr val="C89F5D"/>
              </a:buClr>
              <a:buSzTx/>
              <a:buFont typeface="Arial"/>
              <a:buChar char="•"/>
              <a:defRPr kumimoji="0" lang="en-US" altLang="en-US" sz="1400" b="0" i="0" u="none" kern="1200" baseline="0">
                <a:solidFill>
                  <a:schemeClr val="tx1"/>
                </a:solidFill>
                <a:effectLst/>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lang="en-US" altLang="en-US"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lang="en-US" altLang="en-US"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lang="en-US" altLang="en-US"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lang="en-US" altLang="en-US" sz="1400" kern="1200">
                <a:solidFill>
                  <a:schemeClr val="tx1"/>
                </a:solidFill>
                <a:latin typeface="+mn-lt"/>
                <a:ea typeface="+mn-ea"/>
                <a:cs typeface="+mn-cs"/>
              </a:defRPr>
            </a:lvl9pPr>
          </a:lstStyle>
          <a:p>
            <a:pPr marL="342900" lvl="0" indent="-228600" algn="ctr" eaLnBrk="1" hangingPunct="1">
              <a:buFont typeface="Wingdings" pitchFamily="2" charset="2"/>
              <a:buNone/>
            </a:pPr>
            <a:r>
              <a:rPr lang="tr-TR" altLang="tr-TR" b="1" dirty="0"/>
              <a:t>"Hastalıkların ve Sağlıkla İlgili Sorunların Uluslararası İstatistiksel Sınıflaması”</a:t>
            </a:r>
          </a:p>
          <a:p>
            <a:pPr marL="342900" lvl="0" indent="-228600" algn="ctr" eaLnBrk="1" hangingPunct="1">
              <a:buFont typeface="Wingdings" pitchFamily="2" charset="2"/>
              <a:buNone/>
            </a:pPr>
            <a:endParaRPr lang="tr-TR" altLang="tr-TR" b="1" dirty="0"/>
          </a:p>
          <a:p>
            <a:pPr marL="342900" lvl="0" indent="-228600" algn="ctr" eaLnBrk="1" hangingPunct="1">
              <a:buFont typeface="Wingdings" pitchFamily="2" charset="2"/>
              <a:buNone/>
            </a:pPr>
            <a:r>
              <a:rPr lang="tr-TR" altLang="tr-TR" b="1" dirty="0"/>
              <a:t>" International Statistical </a:t>
            </a:r>
            <a:r>
              <a:rPr lang="tr-TR" altLang="tr-TR" b="1" dirty="0" err="1"/>
              <a:t>Classification</a:t>
            </a:r>
            <a:r>
              <a:rPr lang="tr-TR" altLang="tr-TR" b="1" dirty="0"/>
              <a:t> of </a:t>
            </a:r>
            <a:r>
              <a:rPr lang="tr-TR" altLang="tr-TR" b="1" dirty="0" err="1"/>
              <a:t>Diseases</a:t>
            </a:r>
            <a:r>
              <a:rPr lang="tr-TR" altLang="tr-TR" b="1" dirty="0"/>
              <a:t> </a:t>
            </a:r>
            <a:r>
              <a:rPr lang="tr-TR" altLang="tr-TR" b="1" dirty="0" err="1"/>
              <a:t>and</a:t>
            </a:r>
            <a:r>
              <a:rPr lang="tr-TR" altLang="tr-TR" b="1" dirty="0"/>
              <a:t> </a:t>
            </a:r>
            <a:r>
              <a:rPr lang="tr-TR" altLang="tr-TR" b="1" dirty="0" err="1"/>
              <a:t>Related</a:t>
            </a:r>
            <a:r>
              <a:rPr lang="tr-TR" altLang="tr-TR" b="1" dirty="0"/>
              <a:t> </a:t>
            </a:r>
            <a:r>
              <a:rPr lang="tr-TR" altLang="tr-TR" b="1" dirty="0" err="1"/>
              <a:t>Health</a:t>
            </a:r>
            <a:r>
              <a:rPr lang="tr-TR" altLang="tr-TR" b="1" dirty="0"/>
              <a:t> </a:t>
            </a:r>
            <a:r>
              <a:rPr lang="tr-TR" altLang="tr-TR" b="1" dirty="0" err="1"/>
              <a:t>Problems</a:t>
            </a:r>
            <a:r>
              <a:rPr lang="tr-TR" altLang="tr-TR" b="1" dirty="0"/>
              <a:t>”</a:t>
            </a:r>
          </a:p>
          <a:p>
            <a:pPr marL="342900" lvl="0" indent="-228600" algn="ctr" eaLnBrk="1" hangingPunct="1">
              <a:buFont typeface="Wingdings" pitchFamily="2" charset="2"/>
              <a:buNone/>
            </a:pPr>
            <a:r>
              <a:rPr lang="tr-TR" altLang="tr-TR" b="1" dirty="0"/>
              <a:t> </a:t>
            </a:r>
          </a:p>
          <a:p>
            <a:pPr marL="342900" lvl="0" indent="-228600" algn="ctr" eaLnBrk="1" hangingPunct="1">
              <a:buFont typeface="Wingdings" pitchFamily="2" charset="2"/>
              <a:buNone/>
            </a:pPr>
            <a:r>
              <a:rPr lang="tr-TR" altLang="tr-TR" sz="4000" b="1" dirty="0"/>
              <a:t>"ICD"</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6.0.33"/>
  <p:tag name="AS_OS" val="Microsoft Windows NT 10.0.20348.0"/>
  <p:tag name="AS_RELEASE_DATE" val="2024.11.14"/>
  <p:tag name="AS_TITLE" val="Aspose.Slides for .NET6"/>
  <p:tag name="AS_VERSION" val="24.1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Cambria"/>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Cambria"/>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Cambria"/>
        <a:cs typeface="Arial"/>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455</TotalTime>
  <Words>3682</Words>
  <Application>Microsoft Office PowerPoint</Application>
  <PresentationFormat>Ekran Gösterisi (4:3)</PresentationFormat>
  <Paragraphs>469</Paragraphs>
  <Slides>66</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66</vt:i4>
      </vt:variant>
    </vt:vector>
  </HeadingPairs>
  <TitlesOfParts>
    <vt:vector size="75" baseType="lpstr">
      <vt:lpstr>Arial</vt:lpstr>
      <vt:lpstr>Arial Narrow</vt:lpstr>
      <vt:lpstr>Calibri</vt:lpstr>
      <vt:lpstr>Cambria</vt:lpstr>
      <vt:lpstr>Times New Roman</vt:lpstr>
      <vt:lpstr>Wingdings</vt:lpstr>
      <vt:lpstr>Bitişiklik</vt:lpstr>
      <vt:lpstr>Bitişiklik</vt:lpstr>
      <vt:lpstr>Bitişiklik</vt:lpstr>
      <vt:lpstr> HASTANE BİLGİ SİSTEMLERİ DERSİ  HASTALIK SINIFLAMA SİSTEMLERİ  </vt:lpstr>
      <vt:lpstr>HASTALIK SINIFLAMA SİSTEMLERİ </vt:lpstr>
      <vt:lpstr>KODLAMA</vt:lpstr>
      <vt:lpstr>SINIFLANDIRMA</vt:lpstr>
      <vt:lpstr>Doğru Sınıflandırma İçin;</vt:lpstr>
      <vt:lpstr>Sınıflandırma Sistemlerinin Faydaları</vt:lpstr>
      <vt:lpstr>Doğru Olarak Kodlanmış Verilerin Kullanım Alanları</vt:lpstr>
      <vt:lpstr>Doğru Olarak Kodlanmış Verilerin Kullanıcıları </vt:lpstr>
      <vt:lpstr>PowerPoint Sunusu</vt:lpstr>
      <vt:lpstr>PowerPoint Sunusu</vt:lpstr>
      <vt:lpstr>TARİHÇE </vt:lpstr>
      <vt:lpstr>ICD Yapı ve İçeriğindeki Önemli Değişiklikler </vt:lpstr>
      <vt:lpstr>ICD-8 </vt:lpstr>
      <vt:lpstr>999 Başlıklı Liste</vt:lpstr>
      <vt:lpstr>150 Başlıklı A Listesi</vt:lpstr>
      <vt:lpstr>ICD-9 </vt:lpstr>
      <vt:lpstr>ICD-10  </vt:lpstr>
      <vt:lpstr>PowerPoint Sunusu</vt:lpstr>
      <vt:lpstr>1.DÜZEY (BÖLÜM):</vt:lpstr>
      <vt:lpstr>PowerPoint Sunusu</vt:lpstr>
      <vt:lpstr>2.DÜZEY (BLOK): bölüm içindeki belli hastalıkların bir araya getirilmesi ile oluşan bloklardır</vt:lpstr>
      <vt:lpstr>3.DÜZEY (ÇEKİRDEK SINIFLAMA): </vt:lpstr>
      <vt:lpstr>4.DÜZEY: </vt:lpstr>
      <vt:lpstr>PowerPoint Sunusu</vt:lpstr>
      <vt:lpstr>PowerPoint Sunusu</vt:lpstr>
      <vt:lpstr>ICD-10'da tüm bölümler aynı yapıda sunulmuştur ;</vt:lpstr>
      <vt:lpstr>ICD-10'da tüm bölümler aynı yapıda sunulmuştur ;</vt:lpstr>
      <vt:lpstr>Kısaltılmış Listeler</vt:lpstr>
      <vt:lpstr>NOS (Not Otherwise Specified) </vt:lpstr>
      <vt:lpstr>NEC (Not Elsewhere Classified) </vt:lpstr>
      <vt:lpstr>ÇİFT (DUAL) KODLAMA SİSTEMİ: </vt:lpstr>
      <vt:lpstr>BİRDEN FAZLA KOD KULLANIMI: </vt:lpstr>
      <vt:lpstr>Kodlama Aşamaları </vt:lpstr>
      <vt:lpstr>Kodlama süreci </vt:lpstr>
      <vt:lpstr>Hastanın çıkış özetinden (epikriz) öyküsünü, fiziksel muayene bulgularını, hastaneye yatış nedenini, uygulanan tedavileri, istenen testleri, işlemleri, bulguları ve tanıları dikkatlice incelenir. Hastaya uygulanan işlemler, ameliyat raporları, gözlem notla gözden geçirilir.  Ana tanı kriterini yerine getiren tanı ya da tanılar varsa ek tanılar belirlenir.  Kayıtlardan hastanın yaş, cinsiyet, taburcu tarihi vb. bilgileri kontrol edilmelidir. </vt:lpstr>
      <vt:lpstr>Kodlama süreci </vt:lpstr>
      <vt:lpstr>PowerPoint Sunusu</vt:lpstr>
      <vt:lpstr>PowerPoint Sunusu</vt:lpstr>
      <vt:lpstr>PowerPoint Sunusu</vt:lpstr>
      <vt:lpstr>Sınıflamalar Ailesi </vt:lpstr>
      <vt:lpstr>Hastalık ve Sağlıkla İlgili Sınıflandırmalar Ailesi </vt:lpstr>
      <vt:lpstr>ICD-9-CM “Hastalıkların Uluslararası Sınıflandırması 9.Revizyon - Klinik Uyarlama”  </vt:lpstr>
      <vt:lpstr>PowerPoint Sunusu</vt:lpstr>
      <vt:lpstr>SNDO “Hastalıklar ve Ameliyatların Standart İsim Listesi” </vt:lpstr>
      <vt:lpstr> SNOMED-İnternational “Tıpta ve Veterinerlikte Hastalıkların  Sistematik İsim Listesi”  </vt:lpstr>
      <vt:lpstr>SNOMED-İnternational’da Yer Alan Bölümler ve İçerdikleri Kod Sayıları </vt:lpstr>
      <vt:lpstr>SNOMED- İnternational</vt:lpstr>
      <vt:lpstr>ICD-10-PCS </vt:lpstr>
      <vt:lpstr>CPT “Hekimlerin İşlemlerinde Kullandığı Terminoloji” </vt:lpstr>
      <vt:lpstr>DSM-IV </vt:lpstr>
      <vt:lpstr>ICD-O  Onkoloji Hastalıkları Uluslararası Sınıflandırması</vt:lpstr>
      <vt:lpstr>ICD-O  Onkoloji Hastalıkları Uluslararası Sınıflandırması</vt:lpstr>
      <vt:lpstr>ICIDH International Classification of Impairments, Disability and Handicaps </vt:lpstr>
      <vt:lpstr>ICPM “Tıptaki işlemlerin Uluslararası Sınıflandırması”</vt:lpstr>
      <vt:lpstr>PowerPoint Sunusu</vt:lpstr>
      <vt:lpstr>PowerPoint Sunusu</vt:lpstr>
      <vt:lpstr>PowerPoint Sunusu</vt:lpstr>
      <vt:lpstr>PowerPoint Sunusu</vt:lpstr>
      <vt:lpstr>TÜRKİYEDE ICD KULLANIMI</vt:lpstr>
      <vt:lpstr>TÜRKİYEDE ICD KULLANIMI</vt:lpstr>
      <vt:lpstr>TÜRKİYEDE ICD KULLANIMI</vt:lpstr>
      <vt:lpstr>TÜRKİYEDE ICD KULLANIMI</vt:lpstr>
      <vt:lpstr>TÜRKİYEDE ICD KULLANIMI</vt:lpstr>
      <vt:lpstr>PowerPoint Sunusu</vt:lpstr>
      <vt:lpstr>ICD Kullanımı </vt:lpstr>
      <vt:lpstr>Sağlık Kurumları yöneticilerinin ICD’den yararlanma durumları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ezel</dc:creator>
  <cp:lastModifiedBy>Windows user</cp:lastModifiedBy>
  <cp:revision>45</cp:revision>
  <dcterms:modified xsi:type="dcterms:W3CDTF">2025-04-27T16:02:29Z</dcterms:modified>
</cp:coreProperties>
</file>