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9"/>
  </p:notesMasterIdLst>
  <p:sldIdLst>
    <p:sldId id="257" r:id="rId2"/>
    <p:sldId id="293" r:id="rId3"/>
    <p:sldId id="256" r:id="rId4"/>
    <p:sldId id="258" r:id="rId5"/>
    <p:sldId id="259" r:id="rId6"/>
    <p:sldId id="260" r:id="rId7"/>
    <p:sldId id="261" r:id="rId8"/>
    <p:sldId id="262" r:id="rId9"/>
    <p:sldId id="263" r:id="rId10"/>
    <p:sldId id="265" r:id="rId11"/>
    <p:sldId id="264" r:id="rId12"/>
    <p:sldId id="266" r:id="rId13"/>
    <p:sldId id="294" r:id="rId14"/>
    <p:sldId id="295" r:id="rId15"/>
    <p:sldId id="296" r:id="rId16"/>
    <p:sldId id="297" r:id="rId17"/>
    <p:sldId id="298" r:id="rId18"/>
    <p:sldId id="267" r:id="rId19"/>
    <p:sldId id="268" r:id="rId20"/>
    <p:sldId id="269" r:id="rId21"/>
    <p:sldId id="270" r:id="rId22"/>
    <p:sldId id="271" r:id="rId23"/>
    <p:sldId id="272" r:id="rId24"/>
    <p:sldId id="273" r:id="rId25"/>
    <p:sldId id="281" r:id="rId26"/>
    <p:sldId id="274" r:id="rId27"/>
    <p:sldId id="275" r:id="rId28"/>
    <p:sldId id="276" r:id="rId29"/>
    <p:sldId id="277" r:id="rId30"/>
    <p:sldId id="278" r:id="rId31"/>
    <p:sldId id="279" r:id="rId32"/>
    <p:sldId id="280" r:id="rId33"/>
    <p:sldId id="282" r:id="rId34"/>
    <p:sldId id="283" r:id="rId35"/>
    <p:sldId id="284" r:id="rId36"/>
    <p:sldId id="285" r:id="rId37"/>
    <p:sldId id="286" r:id="rId38"/>
    <p:sldId id="287" r:id="rId39"/>
    <p:sldId id="288" r:id="rId40"/>
    <p:sldId id="289" r:id="rId41"/>
    <p:sldId id="290" r:id="rId42"/>
    <p:sldId id="291" r:id="rId43"/>
    <p:sldId id="292" r:id="rId44"/>
    <p:sldId id="299" r:id="rId45"/>
    <p:sldId id="300" r:id="rId46"/>
    <p:sldId id="301" r:id="rId47"/>
    <p:sldId id="302"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DFA97-1ABD-4F40-8E1D-41940612B059}" type="datetimeFigureOut">
              <a:rPr lang="tr-TR" smtClean="0"/>
              <a:t>18.10.2022</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156D3-8122-4AF6-BCEF-86F8E7DB6FD1}" type="slidenum">
              <a:rPr lang="tr-TR" smtClean="0"/>
              <a:t>‹#›</a:t>
            </a:fld>
            <a:endParaRPr lang="tr-TR"/>
          </a:p>
        </p:txBody>
      </p:sp>
    </p:spTree>
    <p:extLst>
      <p:ext uri="{BB962C8B-B14F-4D97-AF65-F5344CB8AC3E}">
        <p14:creationId xmlns:p14="http://schemas.microsoft.com/office/powerpoint/2010/main" val="2327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88786a18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88786a1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88786a18b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88786a18b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88786a18b_1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88786a18b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88786a18b_1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88786a18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88786a18b_1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88786a18b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88786a18b_1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88786a18b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A3977FF-EBE9-4F9E-9161-E8CB50AE7D67}"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925FA6-EE82-442C-8120-2929E6E09228}" type="slidenum">
              <a:rPr lang="tr-TR" smtClean="0"/>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A3977FF-EBE9-4F9E-9161-E8CB50AE7D67}"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A3977FF-EBE9-4F9E-9161-E8CB50AE7D67}"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 smtClean="0"/>
              <a:pPr/>
              <a:t>‹#›</a:t>
            </a:fld>
            <a:endParaRPr lang="tr"/>
          </a:p>
        </p:txBody>
      </p:sp>
    </p:spTree>
    <p:extLst>
      <p:ext uri="{BB962C8B-B14F-4D97-AF65-F5344CB8AC3E}">
        <p14:creationId xmlns:p14="http://schemas.microsoft.com/office/powerpoint/2010/main" val="15934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4" name="Date Placeholder 3"/>
          <p:cNvSpPr>
            <a:spLocks noGrp="1"/>
          </p:cNvSpPr>
          <p:nvPr>
            <p:ph type="dt" sz="half" idx="10"/>
          </p:nvPr>
        </p:nvSpPr>
        <p:spPr/>
        <p:txBody>
          <a:bodyPr/>
          <a:lstStyle/>
          <a:p>
            <a:fld id="{1A3977FF-EBE9-4F9E-9161-E8CB50AE7D67}"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925FA6-EE82-442C-8120-2929E6E09228}" type="slidenum">
              <a:rPr lang="tr-TR" smtClean="0"/>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A3977FF-EBE9-4F9E-9161-E8CB50AE7D67}"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5" name="Date Placeholder 4"/>
          <p:cNvSpPr>
            <a:spLocks noGrp="1"/>
          </p:cNvSpPr>
          <p:nvPr>
            <p:ph type="dt" sz="half" idx="10"/>
          </p:nvPr>
        </p:nvSpPr>
        <p:spPr/>
        <p:txBody>
          <a:bodyPr/>
          <a:lstStyle/>
          <a:p>
            <a:fld id="{1A3977FF-EBE9-4F9E-9161-E8CB50AE7D67}"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1A3977FF-EBE9-4F9E-9161-E8CB50AE7D67}" type="datetimeFigureOut">
              <a:rPr lang="tr-TR" smtClean="0"/>
              <a:t>18.10.2022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A3977FF-EBE9-4F9E-9161-E8CB50AE7D67}" type="datetimeFigureOut">
              <a:rPr lang="tr-TR" smtClean="0"/>
              <a:t>18.10.2022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977FF-EBE9-4F9E-9161-E8CB50AE7D67}" type="datetimeFigureOut">
              <a:rPr lang="tr-TR" smtClean="0"/>
              <a:t>18.10.2022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A3977FF-EBE9-4F9E-9161-E8CB50AE7D67}"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A3977FF-EBE9-4F9E-9161-E8CB50AE7D67}"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925FA6-EE82-442C-8120-2929E6E0922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A3977FF-EBE9-4F9E-9161-E8CB50AE7D67}" type="datetimeFigureOut">
              <a:rPr lang="tr-TR" smtClean="0"/>
              <a:t>18.10.2022</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7925FA6-EE82-442C-8120-2929E6E09228}"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tr.wikipedia.org/wiki/S%C3%BCmerler" TargetMode="External"/><Relationship Id="rId4" Type="http://schemas.openxmlformats.org/officeDocument/2006/relationships/hyperlink" Target="https://tr.wikipedia.org/wiki/Laga%C5%9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376363"/>
            <a:ext cx="6457950" cy="42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Çağ Üniversites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32296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Sümer ve Akad hukuku (kamu Hukuk)</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88" y="1043385"/>
            <a:ext cx="8285048" cy="209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Sümer Hukuku / Hukuk Tarihi / Hukuk Ansikloped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140968"/>
            <a:ext cx="5112568" cy="272670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xmlns="" id="{9E1F06B4-0CF7-7BB3-F64E-7452D4E95E1F}"/>
              </a:ext>
            </a:extLst>
          </p:cNvPr>
          <p:cNvSpPr/>
          <p:nvPr/>
        </p:nvSpPr>
        <p:spPr>
          <a:xfrm>
            <a:off x="899592" y="1052736"/>
            <a:ext cx="6624736"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0943E306-8FD2-9DE6-FEF6-9365F99912D2}"/>
              </a:ext>
            </a:extLst>
          </p:cNvPr>
          <p:cNvSpPr/>
          <p:nvPr/>
        </p:nvSpPr>
        <p:spPr>
          <a:xfrm>
            <a:off x="611560" y="2276872"/>
            <a:ext cx="7994952" cy="7920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153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a:t>
            </a: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3" y="1052736"/>
            <a:ext cx="871514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F9638505-351C-2F25-68DB-051231CC512D}"/>
              </a:ext>
            </a:extLst>
          </p:cNvPr>
          <p:cNvSpPr/>
          <p:nvPr/>
        </p:nvSpPr>
        <p:spPr>
          <a:xfrm>
            <a:off x="539552" y="2132856"/>
            <a:ext cx="3744416" cy="25922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6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80989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394" y="3717032"/>
            <a:ext cx="2267563" cy="244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ECB86EF4-0E3C-CABA-7B50-917C84BADD5B}"/>
              </a:ext>
            </a:extLst>
          </p:cNvPr>
          <p:cNvSpPr/>
          <p:nvPr/>
        </p:nvSpPr>
        <p:spPr>
          <a:xfrm>
            <a:off x="251520" y="3284984"/>
            <a:ext cx="4968552" cy="12961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9189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a:solidFill>
                  <a:srgbClr val="A61C00"/>
                </a:solidFill>
              </a:rPr>
              <a:t>Hukuk Tarihi-</a:t>
            </a:r>
            <a:r>
              <a:rPr lang="tr" b="1" u="sng">
                <a:solidFill>
                  <a:srgbClr val="6AA84F"/>
                </a:solidFill>
              </a:rPr>
              <a:t>Hammurabi Kanunları</a:t>
            </a:r>
            <a:endParaRPr b="1" u="sng">
              <a:solidFill>
                <a:srgbClr val="6AA84F"/>
              </a:solidFill>
            </a:endParaRPr>
          </a:p>
        </p:txBody>
      </p:sp>
      <p:sp>
        <p:nvSpPr>
          <p:cNvPr id="144" name="Google Shape;144;p23"/>
          <p:cNvSpPr txBox="1">
            <a:spLocks noGrp="1"/>
          </p:cNvSpPr>
          <p:nvPr>
            <p:ph type="body" idx="1"/>
          </p:nvPr>
        </p:nvSpPr>
        <p:spPr>
          <a:xfrm>
            <a:off x="311700" y="1840600"/>
            <a:ext cx="8520600" cy="3676800"/>
          </a:xfrm>
          <a:prstGeom prst="rect">
            <a:avLst/>
          </a:prstGeom>
        </p:spPr>
        <p:txBody>
          <a:bodyPr spcFirstLastPara="1" vert="horz" wrap="square" lIns="91425" tIns="91425" rIns="91425" bIns="91425" rtlCol="0" anchor="t" anchorCtr="0">
            <a:noAutofit/>
          </a:bodyPr>
          <a:lstStyle/>
          <a:p>
            <a:pPr marL="0" indent="0" algn="just">
              <a:spcBef>
                <a:spcPts val="1200"/>
              </a:spcBef>
              <a:buClr>
                <a:schemeClr val="dk1"/>
              </a:buClr>
              <a:buSzPts val="1100"/>
              <a:buNone/>
            </a:pPr>
            <a:r>
              <a:rPr lang="tr" sz="2300" b="1">
                <a:latin typeface="Times New Roman"/>
                <a:ea typeface="Times New Roman"/>
                <a:cs typeface="Times New Roman"/>
                <a:sym typeface="Times New Roman"/>
              </a:rPr>
              <a:t>MÖ 1792-1750 yılları arasında hüküm süren</a:t>
            </a:r>
            <a:r>
              <a:rPr lang="tr" sz="2300">
                <a:latin typeface="Times New Roman"/>
                <a:ea typeface="Times New Roman"/>
                <a:cs typeface="Times New Roman"/>
                <a:sym typeface="Times New Roman"/>
              </a:rPr>
              <a:t> </a:t>
            </a:r>
            <a:r>
              <a:rPr lang="tr" sz="2300" b="1">
                <a:solidFill>
                  <a:srgbClr val="FF0000"/>
                </a:solidFill>
                <a:highlight>
                  <a:srgbClr val="000000"/>
                </a:highlight>
                <a:latin typeface="Times New Roman"/>
                <a:ea typeface="Times New Roman"/>
                <a:cs typeface="Times New Roman"/>
                <a:sym typeface="Times New Roman"/>
              </a:rPr>
              <a:t>Babil’in</a:t>
            </a:r>
            <a:r>
              <a:rPr lang="tr" sz="2300">
                <a:latin typeface="Times New Roman"/>
                <a:ea typeface="Times New Roman"/>
                <a:cs typeface="Times New Roman"/>
                <a:sym typeface="Times New Roman"/>
              </a:rPr>
              <a:t> </a:t>
            </a:r>
            <a:r>
              <a:rPr lang="tr" sz="2300" b="1">
                <a:solidFill>
                  <a:srgbClr val="FFFF00"/>
                </a:solidFill>
                <a:highlight>
                  <a:srgbClr val="1C4587"/>
                </a:highlight>
                <a:latin typeface="Times New Roman"/>
                <a:ea typeface="Times New Roman"/>
                <a:cs typeface="Times New Roman"/>
                <a:sym typeface="Times New Roman"/>
              </a:rPr>
              <a:t>altıncı ve en büyük hükümdarı Hammurabi’</a:t>
            </a:r>
            <a:r>
              <a:rPr lang="tr" sz="2300">
                <a:latin typeface="Times New Roman"/>
                <a:ea typeface="Times New Roman"/>
                <a:cs typeface="Times New Roman"/>
                <a:sym typeface="Times New Roman"/>
              </a:rPr>
              <a:t>nin kanunları bir </a:t>
            </a:r>
            <a:r>
              <a:rPr lang="tr" sz="2300" b="1" u="sng">
                <a:latin typeface="Times New Roman"/>
                <a:ea typeface="Times New Roman"/>
                <a:cs typeface="Times New Roman"/>
                <a:sym typeface="Times New Roman"/>
              </a:rPr>
              <a:t>prolog (önsöz) ve epilog (son söz) ile 282 maddelik kanun metninden mürekkep üç bölümden oluşmaktadır.</a:t>
            </a:r>
            <a:r>
              <a:rPr lang="tr" sz="2300">
                <a:latin typeface="Times New Roman"/>
                <a:ea typeface="Times New Roman"/>
                <a:cs typeface="Times New Roman"/>
                <a:sym typeface="Times New Roman"/>
              </a:rPr>
              <a:t> Giriş ve sonuç arkaik ve edebi bir üslup ile yazılmıştır.</a:t>
            </a:r>
            <a:endParaRPr sz="2300">
              <a:latin typeface="Times New Roman"/>
              <a:ea typeface="Times New Roman"/>
              <a:cs typeface="Times New Roman"/>
              <a:sym typeface="Times New Roman"/>
            </a:endParaRPr>
          </a:p>
          <a:p>
            <a:pPr marL="0" indent="0" algn="just">
              <a:spcBef>
                <a:spcPts val="1200"/>
              </a:spcBef>
              <a:buClr>
                <a:schemeClr val="dk1"/>
              </a:buClr>
              <a:buSzPts val="1100"/>
              <a:buNone/>
            </a:pPr>
            <a:r>
              <a:rPr lang="tr" sz="2300">
                <a:latin typeface="Times New Roman"/>
                <a:ea typeface="Times New Roman"/>
                <a:cs typeface="Times New Roman"/>
                <a:sym typeface="Times New Roman"/>
              </a:rPr>
              <a:t>Hukuk edebi bir faaliyet olmasa da edebi bir dille yazıya geçirilir. Bu çerçevede, Hammurabi Kanunlarının prolog ve epilog kısımlarının da </a:t>
            </a:r>
            <a:r>
              <a:rPr lang="tr" sz="2300" b="1">
                <a:solidFill>
                  <a:srgbClr val="FFFFFF"/>
                </a:solidFill>
                <a:highlight>
                  <a:srgbClr val="7F6000"/>
                </a:highlight>
                <a:latin typeface="Times New Roman"/>
                <a:ea typeface="Times New Roman"/>
                <a:cs typeface="Times New Roman"/>
                <a:sym typeface="Times New Roman"/>
              </a:rPr>
              <a:t>destansı ve ilahi bir anlatımı vardır</a:t>
            </a:r>
            <a:r>
              <a:rPr lang="tr"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a:p>
            <a:pPr marL="0" indent="0">
              <a:spcBef>
                <a:spcPts val="1200"/>
              </a:spcBef>
              <a:buNone/>
            </a:pPr>
            <a:endParaRPr sz="2000">
              <a:latin typeface="Times New Roman"/>
              <a:ea typeface="Times New Roman"/>
              <a:cs typeface="Times New Roman"/>
              <a:sym typeface="Times New Roman"/>
            </a:endParaRPr>
          </a:p>
          <a:p>
            <a:pPr marL="0" indent="0">
              <a:spcBef>
                <a:spcPts val="1600"/>
              </a:spcBef>
              <a:spcAft>
                <a:spcPts val="1600"/>
              </a:spcAft>
              <a:buNone/>
            </a:pPr>
            <a:endParaRPr sz="2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dirty="0">
                <a:solidFill>
                  <a:srgbClr val="A61C00"/>
                </a:solidFill>
              </a:rPr>
              <a:t>Hukuk Tarihi-</a:t>
            </a:r>
            <a:r>
              <a:rPr lang="tr" b="1" u="sng" dirty="0">
                <a:solidFill>
                  <a:srgbClr val="6AA84F"/>
                </a:solidFill>
              </a:rPr>
              <a:t>Hammurabi Kanunları</a:t>
            </a:r>
            <a:endParaRPr b="1" u="sng" dirty="0">
              <a:solidFill>
                <a:srgbClr val="6AA84F"/>
              </a:solidFill>
            </a:endParaRPr>
          </a:p>
        </p:txBody>
      </p:sp>
      <p:sp>
        <p:nvSpPr>
          <p:cNvPr id="152" name="Google Shape;152;p24"/>
          <p:cNvSpPr txBox="1">
            <a:spLocks noGrp="1"/>
          </p:cNvSpPr>
          <p:nvPr>
            <p:ph type="body" idx="1"/>
          </p:nvPr>
        </p:nvSpPr>
        <p:spPr>
          <a:xfrm>
            <a:off x="311700" y="1840600"/>
            <a:ext cx="8520600" cy="3676800"/>
          </a:xfrm>
          <a:prstGeom prst="rect">
            <a:avLst/>
          </a:prstGeom>
        </p:spPr>
        <p:txBody>
          <a:bodyPr spcFirstLastPara="1" vert="horz" wrap="square" lIns="91425" tIns="91425" rIns="91425" bIns="91425" rtlCol="0" anchor="t" anchorCtr="0">
            <a:noAutofit/>
          </a:bodyPr>
          <a:lstStyle/>
          <a:p>
            <a:pPr marL="0" indent="0" algn="just">
              <a:spcBef>
                <a:spcPts val="1200"/>
              </a:spcBef>
              <a:buNone/>
            </a:pPr>
            <a:r>
              <a:rPr lang="tr" sz="2400" dirty="0">
                <a:solidFill>
                  <a:srgbClr val="EFEFEF"/>
                </a:solidFill>
                <a:highlight>
                  <a:srgbClr val="0C343D"/>
                </a:highlight>
                <a:latin typeface="Times New Roman"/>
                <a:ea typeface="Times New Roman"/>
                <a:cs typeface="Times New Roman"/>
                <a:sym typeface="Times New Roman"/>
              </a:rPr>
              <a:t>Prolog</a:t>
            </a:r>
            <a:r>
              <a:rPr lang="tr" sz="2400" dirty="0">
                <a:latin typeface="Times New Roman"/>
                <a:ea typeface="Times New Roman"/>
                <a:cs typeface="Times New Roman"/>
                <a:sym typeface="Times New Roman"/>
              </a:rPr>
              <a:t> kısmında Hammurabi, baş tanrı </a:t>
            </a:r>
            <a:r>
              <a:rPr lang="tr" sz="2400" b="1" dirty="0">
                <a:solidFill>
                  <a:srgbClr val="F3F3F3"/>
                </a:solidFill>
                <a:highlight>
                  <a:srgbClr val="CC0000"/>
                </a:highlight>
                <a:latin typeface="Times New Roman"/>
                <a:ea typeface="Times New Roman"/>
                <a:cs typeface="Times New Roman"/>
                <a:sym typeface="Times New Roman"/>
              </a:rPr>
              <a:t>Marduk’u överek</a:t>
            </a:r>
            <a:r>
              <a:rPr lang="tr" sz="2400" dirty="0">
                <a:latin typeface="Times New Roman"/>
                <a:ea typeface="Times New Roman"/>
                <a:cs typeface="Times New Roman"/>
                <a:sym typeface="Times New Roman"/>
              </a:rPr>
              <a:t>, Marduk ve adalet tanrısı </a:t>
            </a:r>
            <a:r>
              <a:rPr lang="tr" sz="2400" b="1" dirty="0">
                <a:solidFill>
                  <a:srgbClr val="EFEFEF"/>
                </a:solidFill>
                <a:highlight>
                  <a:srgbClr val="0C343D"/>
                </a:highlight>
                <a:latin typeface="Times New Roman"/>
                <a:ea typeface="Times New Roman"/>
                <a:cs typeface="Times New Roman"/>
                <a:sym typeface="Times New Roman"/>
              </a:rPr>
              <a:t>Şamaş </a:t>
            </a:r>
            <a:r>
              <a:rPr lang="tr" sz="2400" dirty="0">
                <a:latin typeface="Times New Roman"/>
                <a:ea typeface="Times New Roman"/>
                <a:cs typeface="Times New Roman"/>
                <a:sym typeface="Times New Roman"/>
              </a:rPr>
              <a:t>tarafından </a:t>
            </a:r>
            <a:r>
              <a:rPr lang="tr" sz="2400" b="1" dirty="0">
                <a:latin typeface="Times New Roman"/>
                <a:ea typeface="Times New Roman"/>
                <a:cs typeface="Times New Roman"/>
                <a:sym typeface="Times New Roman"/>
              </a:rPr>
              <a:t>nasıl hükümdar seçildiğinden</a:t>
            </a:r>
            <a:r>
              <a:rPr lang="tr" sz="2400" dirty="0">
                <a:latin typeface="Times New Roman"/>
                <a:ea typeface="Times New Roman"/>
                <a:cs typeface="Times New Roman"/>
                <a:sym typeface="Times New Roman"/>
              </a:rPr>
              <a:t> bahseder. Ayrıca </a:t>
            </a:r>
            <a:r>
              <a:rPr lang="tr" sz="2400" b="1" u="sng" dirty="0">
                <a:solidFill>
                  <a:srgbClr val="FFFF00"/>
                </a:solidFill>
                <a:latin typeface="Times New Roman"/>
                <a:ea typeface="Times New Roman"/>
                <a:cs typeface="Times New Roman"/>
                <a:sym typeface="Times New Roman"/>
              </a:rPr>
              <a:t>Babil’e ve komşu şehirlere barış ve refahı getirip, şehirde adalet ve huzur tesis ettiğinden</a:t>
            </a:r>
            <a:r>
              <a:rPr lang="tr" sz="2400" b="1" dirty="0">
                <a:solidFill>
                  <a:srgbClr val="FFFF00"/>
                </a:solidFill>
                <a:latin typeface="Times New Roman"/>
                <a:ea typeface="Times New Roman"/>
                <a:cs typeface="Times New Roman"/>
                <a:sym typeface="Times New Roman"/>
              </a:rPr>
              <a:t> </a:t>
            </a:r>
            <a:r>
              <a:rPr lang="tr" sz="2400" dirty="0">
                <a:latin typeface="Times New Roman"/>
                <a:ea typeface="Times New Roman"/>
                <a:cs typeface="Times New Roman"/>
                <a:sym typeface="Times New Roman"/>
              </a:rPr>
              <a:t>söz etmektedir: “</a:t>
            </a:r>
            <a:r>
              <a:rPr lang="tr" sz="2400" b="1" i="1" dirty="0">
                <a:solidFill>
                  <a:srgbClr val="FFFF00"/>
                </a:solidFill>
                <a:latin typeface="Times New Roman"/>
                <a:ea typeface="Times New Roman"/>
                <a:cs typeface="Times New Roman"/>
                <a:sym typeface="Times New Roman"/>
              </a:rPr>
              <a:t>Vaktaki, Tanrı Marduk, halkı adil olarak idare etmek ve memleket idaresini ele almakla beni görevlendirdi, gerçeği ve adaleti memleketin diline koydum. Halkı memnun ettim halkın bedenini hoş ettim</a:t>
            </a:r>
            <a:r>
              <a:rPr lang="tr" sz="2400" b="1" i="1" dirty="0">
                <a:latin typeface="Times New Roman"/>
                <a:ea typeface="Times New Roman"/>
                <a:cs typeface="Times New Roman"/>
                <a:sym typeface="Times New Roman"/>
              </a:rPr>
              <a:t>.</a:t>
            </a:r>
            <a:r>
              <a:rPr lang="tr" sz="2400"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a:p>
            <a:pPr marL="0" indent="0">
              <a:spcBef>
                <a:spcPts val="1200"/>
              </a:spcBef>
              <a:buNone/>
            </a:pPr>
            <a:endParaRPr sz="2000" dirty="0">
              <a:latin typeface="Times New Roman"/>
              <a:ea typeface="Times New Roman"/>
              <a:cs typeface="Times New Roman"/>
              <a:sym typeface="Times New Roman"/>
            </a:endParaRPr>
          </a:p>
          <a:p>
            <a:pPr marL="0" indent="0">
              <a:spcBef>
                <a:spcPts val="1600"/>
              </a:spcBef>
              <a:spcAft>
                <a:spcPts val="1600"/>
              </a:spcAft>
              <a:buNone/>
            </a:pPr>
            <a:endParaRPr sz="2000" dirty="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dirty="0">
                <a:solidFill>
                  <a:srgbClr val="A61C00"/>
                </a:solidFill>
              </a:rPr>
              <a:t>Hukuk Tarihi-</a:t>
            </a:r>
            <a:r>
              <a:rPr lang="tr" b="1" u="sng" dirty="0">
                <a:solidFill>
                  <a:srgbClr val="6AA84F"/>
                </a:solidFill>
              </a:rPr>
              <a:t>Hammurabi Kanunları</a:t>
            </a:r>
            <a:endParaRPr b="1" u="sng" dirty="0">
              <a:solidFill>
                <a:srgbClr val="6AA84F"/>
              </a:solidFill>
            </a:endParaRPr>
          </a:p>
        </p:txBody>
      </p:sp>
      <p:sp>
        <p:nvSpPr>
          <p:cNvPr id="160" name="Google Shape;160;p25"/>
          <p:cNvSpPr txBox="1">
            <a:spLocks noGrp="1"/>
          </p:cNvSpPr>
          <p:nvPr>
            <p:ph type="body" idx="1"/>
          </p:nvPr>
        </p:nvSpPr>
        <p:spPr>
          <a:xfrm>
            <a:off x="311700" y="1764400"/>
            <a:ext cx="8520600" cy="3676800"/>
          </a:xfrm>
          <a:prstGeom prst="rect">
            <a:avLst/>
          </a:prstGeom>
        </p:spPr>
        <p:txBody>
          <a:bodyPr spcFirstLastPara="1" vert="horz" wrap="square" lIns="91425" tIns="91425" rIns="91425" bIns="91425" rtlCol="0" anchor="t" anchorCtr="0">
            <a:noAutofit/>
          </a:bodyPr>
          <a:lstStyle/>
          <a:p>
            <a:pPr marL="0" indent="0" algn="just">
              <a:spcBef>
                <a:spcPts val="1200"/>
              </a:spcBef>
              <a:buClr>
                <a:schemeClr val="dk1"/>
              </a:buClr>
              <a:buSzPts val="1100"/>
              <a:buNone/>
            </a:pPr>
            <a:r>
              <a:rPr lang="tr" b="1" dirty="0">
                <a:solidFill>
                  <a:srgbClr val="EFEFEF"/>
                </a:solidFill>
                <a:highlight>
                  <a:srgbClr val="980000"/>
                </a:highlight>
                <a:latin typeface="Times New Roman"/>
                <a:ea typeface="Times New Roman"/>
                <a:cs typeface="Times New Roman"/>
                <a:sym typeface="Times New Roman"/>
              </a:rPr>
              <a:t>Epilog</a:t>
            </a:r>
            <a:r>
              <a:rPr lang="tr" dirty="0">
                <a:latin typeface="Times New Roman"/>
                <a:ea typeface="Times New Roman"/>
                <a:cs typeface="Times New Roman"/>
                <a:sym typeface="Times New Roman"/>
              </a:rPr>
              <a:t> kısmında ise </a:t>
            </a:r>
            <a:r>
              <a:rPr lang="tr" b="1" u="sng" dirty="0">
                <a:solidFill>
                  <a:srgbClr val="FFFF00"/>
                </a:solidFill>
                <a:latin typeface="Times New Roman"/>
                <a:ea typeface="Times New Roman"/>
                <a:cs typeface="Times New Roman"/>
                <a:sym typeface="Times New Roman"/>
              </a:rPr>
              <a:t>halkın şikâyetlerini giderdiğinden, zenginin fakiri, güçlünün zayıfı ezmesini engellediğinden </a:t>
            </a:r>
            <a:r>
              <a:rPr lang="tr" dirty="0">
                <a:solidFill>
                  <a:srgbClr val="FFFF00"/>
                </a:solidFill>
                <a:latin typeface="Times New Roman"/>
                <a:ea typeface="Times New Roman"/>
                <a:cs typeface="Times New Roman"/>
                <a:sym typeface="Times New Roman"/>
              </a:rPr>
              <a:t>bahseder</a:t>
            </a:r>
            <a:r>
              <a:rPr lang="tr" dirty="0">
                <a:latin typeface="Times New Roman"/>
                <a:ea typeface="Times New Roman"/>
                <a:cs typeface="Times New Roman"/>
                <a:sym typeface="Times New Roman"/>
              </a:rPr>
              <a:t>:“</a:t>
            </a:r>
            <a:r>
              <a:rPr lang="tr" i="1" dirty="0">
                <a:latin typeface="Times New Roman"/>
                <a:ea typeface="Times New Roman"/>
                <a:cs typeface="Times New Roman"/>
                <a:sym typeface="Times New Roman"/>
              </a:rPr>
              <a:t>Gelecek günlerde sonsuzluğa kadar var olacak olan kral, Stelimin üzerine yazdığım adalet sözlerini dikkate alsın. </a:t>
            </a:r>
            <a:r>
              <a:rPr lang="tr" b="1" i="1" dirty="0">
                <a:solidFill>
                  <a:srgbClr val="FFFF00"/>
                </a:solidFill>
                <a:latin typeface="Times New Roman"/>
                <a:ea typeface="Times New Roman"/>
                <a:cs typeface="Times New Roman"/>
                <a:sym typeface="Times New Roman"/>
              </a:rPr>
              <a:t>Koyduğum memleket kanunu ve kestiğim memleket hükümlerini değiştirmesin</a:t>
            </a:r>
            <a:r>
              <a:rPr lang="tr" i="1" dirty="0">
                <a:latin typeface="Times New Roman"/>
                <a:ea typeface="Times New Roman"/>
                <a:cs typeface="Times New Roman"/>
                <a:sym typeface="Times New Roman"/>
              </a:rPr>
              <a:t>. Kitabelerimi kenara atmasın… Eğer o adam Stelime yazdığım sözlerime dikkat etmezse lanetlerimi dinlemezse, tanrıların lanetlerinden korkmazsa, koyduğum kanunu ortadan kaldırırsa, sözlerimi tahrif ederse, kitabelerimi değiştirirse, yazılı ismimi silerse, kendi adını üstüne yazarsa, lanetlerden dolayı onları başkasına yaptırırsa, o adam ister hükümdar ister bey ister Ensi (şehir beyi) veya adı ne olursa olsun, </a:t>
            </a:r>
            <a:r>
              <a:rPr lang="tr" b="1" i="1" dirty="0">
                <a:solidFill>
                  <a:srgbClr val="FFFF00"/>
                </a:solidFill>
                <a:latin typeface="Times New Roman"/>
                <a:ea typeface="Times New Roman"/>
                <a:cs typeface="Times New Roman"/>
                <a:sym typeface="Times New Roman"/>
              </a:rPr>
              <a:t>tanrıların babası saltanatımı ilan eden büyük Anum hükümdarlık nizamlarını ondan alsın, asasını kırsın, Tali’inin lanetlesin</a:t>
            </a:r>
            <a:r>
              <a:rPr lang="tr" i="1" dirty="0">
                <a:latin typeface="Times New Roman"/>
                <a:ea typeface="Times New Roman"/>
                <a:cs typeface="Times New Roman"/>
                <a:sym typeface="Times New Roman"/>
              </a:rPr>
              <a:t>…</a:t>
            </a:r>
            <a:r>
              <a:rPr lang="tr" dirty="0">
                <a:latin typeface="Times New Roman"/>
                <a:ea typeface="Times New Roman"/>
                <a:cs typeface="Times New Roman"/>
                <a:sym typeface="Times New Roman"/>
              </a:rPr>
              <a:t>” sözleriyle </a:t>
            </a:r>
            <a:r>
              <a:rPr lang="tr" b="1" u="sng" dirty="0">
                <a:latin typeface="Times New Roman"/>
                <a:ea typeface="Times New Roman"/>
                <a:cs typeface="Times New Roman"/>
                <a:sym typeface="Times New Roman"/>
              </a:rPr>
              <a:t>gelecekteki kralların ve insanların </a:t>
            </a:r>
            <a:r>
              <a:rPr lang="tr" u="sng" dirty="0">
                <a:solidFill>
                  <a:srgbClr val="FFFF00"/>
                </a:solidFill>
                <a:latin typeface="Times New Roman"/>
                <a:ea typeface="Times New Roman"/>
                <a:cs typeface="Times New Roman"/>
                <a:sym typeface="Times New Roman"/>
              </a:rPr>
              <a:t>bu kanuna uyması öğütlenmekte </a:t>
            </a:r>
            <a:r>
              <a:rPr lang="tr" b="1" u="sng" dirty="0">
                <a:latin typeface="Times New Roman"/>
                <a:ea typeface="Times New Roman"/>
                <a:cs typeface="Times New Roman"/>
                <a:sym typeface="Times New Roman"/>
              </a:rPr>
              <a:t>ve kanunun yazıldığı anıtı tahrip edenin veya üzerinden Hammurabi’nin adını silenin lanetleneceği bildirilmektedir.</a:t>
            </a:r>
            <a:endParaRPr b="1" u="sng" dirty="0">
              <a:latin typeface="Times New Roman"/>
              <a:ea typeface="Times New Roman"/>
              <a:cs typeface="Times New Roman"/>
              <a:sym typeface="Times New Roman"/>
            </a:endParaRPr>
          </a:p>
          <a:p>
            <a:pPr marL="0" indent="0">
              <a:spcBef>
                <a:spcPts val="1200"/>
              </a:spcBef>
              <a:buNone/>
            </a:pPr>
            <a:endParaRPr sz="2400" dirty="0">
              <a:latin typeface="Times New Roman"/>
              <a:ea typeface="Times New Roman"/>
              <a:cs typeface="Times New Roman"/>
              <a:sym typeface="Times New Roman"/>
            </a:endParaRPr>
          </a:p>
          <a:p>
            <a:pPr marL="0" indent="0">
              <a:spcBef>
                <a:spcPts val="1600"/>
              </a:spcBef>
              <a:spcAft>
                <a:spcPts val="1600"/>
              </a:spcAft>
              <a:buNone/>
            </a:pPr>
            <a:endParaRPr sz="2000" dirty="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dirty="0">
                <a:solidFill>
                  <a:srgbClr val="A61C00"/>
                </a:solidFill>
              </a:rPr>
              <a:t>Hukuk Tarihi-</a:t>
            </a:r>
            <a:r>
              <a:rPr lang="tr" b="1" u="sng" dirty="0">
                <a:solidFill>
                  <a:srgbClr val="6AA84F"/>
                </a:solidFill>
              </a:rPr>
              <a:t>Hammurabi Kanunları</a:t>
            </a:r>
            <a:endParaRPr b="1" u="sng" dirty="0">
              <a:solidFill>
                <a:srgbClr val="6AA84F"/>
              </a:solidFill>
            </a:endParaRPr>
          </a:p>
        </p:txBody>
      </p:sp>
      <p:sp>
        <p:nvSpPr>
          <p:cNvPr id="168" name="Google Shape;168;p26"/>
          <p:cNvSpPr txBox="1">
            <a:spLocks noGrp="1"/>
          </p:cNvSpPr>
          <p:nvPr>
            <p:ph type="body" idx="1"/>
          </p:nvPr>
        </p:nvSpPr>
        <p:spPr>
          <a:xfrm>
            <a:off x="311700" y="1764400"/>
            <a:ext cx="8520600" cy="3676800"/>
          </a:xfrm>
          <a:prstGeom prst="rect">
            <a:avLst/>
          </a:prstGeom>
        </p:spPr>
        <p:txBody>
          <a:bodyPr spcFirstLastPara="1" vert="horz" wrap="square" lIns="91425" tIns="91425" rIns="91425" bIns="91425" rtlCol="0" anchor="t" anchorCtr="0">
            <a:noAutofit/>
          </a:bodyPr>
          <a:lstStyle/>
          <a:p>
            <a:pPr marL="0" indent="0" algn="just">
              <a:spcBef>
                <a:spcPts val="1200"/>
              </a:spcBef>
              <a:buNone/>
            </a:pPr>
            <a:r>
              <a:rPr lang="tr" sz="2200" dirty="0">
                <a:latin typeface="Times New Roman"/>
                <a:ea typeface="Times New Roman"/>
                <a:cs typeface="Times New Roman"/>
                <a:sym typeface="Times New Roman"/>
              </a:rPr>
              <a:t>Hammurabi Kanunları`nın </a:t>
            </a:r>
            <a:r>
              <a:rPr lang="tr" sz="2200" b="1" u="sng" dirty="0">
                <a:latin typeface="Times New Roman"/>
                <a:ea typeface="Times New Roman"/>
                <a:cs typeface="Times New Roman"/>
                <a:sym typeface="Times New Roman"/>
              </a:rPr>
              <a:t>esas metnini </a:t>
            </a:r>
            <a:r>
              <a:rPr lang="tr" sz="2200" dirty="0">
                <a:latin typeface="Times New Roman"/>
                <a:ea typeface="Times New Roman"/>
                <a:cs typeface="Times New Roman"/>
                <a:sym typeface="Times New Roman"/>
              </a:rPr>
              <a:t>oluşturan kanun maddelerinin </a:t>
            </a:r>
            <a:r>
              <a:rPr lang="tr" sz="2200" b="1" u="sng" dirty="0">
                <a:latin typeface="Times New Roman"/>
                <a:ea typeface="Times New Roman"/>
                <a:cs typeface="Times New Roman"/>
                <a:sym typeface="Times New Roman"/>
              </a:rPr>
              <a:t>dili ise önsöz ve sonsözün aksine sade ve anlaşılırdır.</a:t>
            </a:r>
            <a:r>
              <a:rPr lang="tr" sz="2200" dirty="0">
                <a:latin typeface="Times New Roman"/>
                <a:ea typeface="Times New Roman"/>
                <a:cs typeface="Times New Roman"/>
                <a:sym typeface="Times New Roman"/>
              </a:rPr>
              <a:t> Yaklaşık </a:t>
            </a:r>
            <a:r>
              <a:rPr lang="tr" sz="2200" b="1" dirty="0">
                <a:solidFill>
                  <a:srgbClr val="FFFF00"/>
                </a:solidFill>
                <a:highlight>
                  <a:srgbClr val="0C343D"/>
                </a:highlight>
                <a:latin typeface="Times New Roman"/>
                <a:ea typeface="Times New Roman"/>
                <a:cs typeface="Times New Roman"/>
                <a:sym typeface="Times New Roman"/>
              </a:rPr>
              <a:t>282 maddelik kanun</a:t>
            </a:r>
            <a:r>
              <a:rPr lang="tr" sz="2200" dirty="0">
                <a:latin typeface="Times New Roman"/>
                <a:ea typeface="Times New Roman"/>
                <a:cs typeface="Times New Roman"/>
                <a:sym typeface="Times New Roman"/>
              </a:rPr>
              <a:t> metnine bakıldığında Hammurabi Kanunları </a:t>
            </a:r>
            <a:r>
              <a:rPr lang="tr" sz="2200" b="1" u="sng" dirty="0">
                <a:solidFill>
                  <a:srgbClr val="FFFF00"/>
                </a:solidFill>
                <a:latin typeface="Times New Roman"/>
                <a:ea typeface="Times New Roman"/>
                <a:cs typeface="Times New Roman"/>
                <a:sym typeface="Times New Roman"/>
              </a:rPr>
              <a:t>hırsızlık, arazi işleri, ticaret, evlilik, ziraat işleri gibi çeşitli konuları </a:t>
            </a:r>
            <a:r>
              <a:rPr lang="tr" sz="2200" dirty="0">
                <a:latin typeface="Times New Roman"/>
                <a:ea typeface="Times New Roman"/>
                <a:cs typeface="Times New Roman"/>
                <a:sym typeface="Times New Roman"/>
              </a:rPr>
              <a:t>kapsamaktadır.</a:t>
            </a:r>
            <a:endParaRPr sz="2200" dirty="0">
              <a:latin typeface="Times New Roman"/>
              <a:ea typeface="Times New Roman"/>
              <a:cs typeface="Times New Roman"/>
              <a:sym typeface="Times New Roman"/>
            </a:endParaRPr>
          </a:p>
          <a:p>
            <a:pPr marL="0" indent="0" algn="just">
              <a:spcBef>
                <a:spcPts val="1200"/>
              </a:spcBef>
              <a:buNone/>
            </a:pPr>
            <a:r>
              <a:rPr lang="tr" sz="2200" dirty="0">
                <a:latin typeface="Times New Roman"/>
                <a:ea typeface="Times New Roman"/>
                <a:cs typeface="Times New Roman"/>
                <a:sym typeface="Times New Roman"/>
              </a:rPr>
              <a:t>Kanunda yer alan hükümler </a:t>
            </a:r>
            <a:r>
              <a:rPr lang="tr" sz="2200" dirty="0">
                <a:solidFill>
                  <a:srgbClr val="FFFFFF"/>
                </a:solidFill>
                <a:highlight>
                  <a:srgbClr val="E69138"/>
                </a:highlight>
                <a:latin typeface="Times New Roman"/>
                <a:ea typeface="Times New Roman"/>
                <a:cs typeface="Times New Roman"/>
                <a:sym typeface="Times New Roman"/>
              </a:rPr>
              <a:t>“</a:t>
            </a:r>
            <a:r>
              <a:rPr lang="tr" sz="2200" b="1" dirty="0">
                <a:solidFill>
                  <a:srgbClr val="FFFFFF"/>
                </a:solidFill>
                <a:highlight>
                  <a:srgbClr val="E69138"/>
                </a:highlight>
                <a:latin typeface="Times New Roman"/>
                <a:ea typeface="Times New Roman"/>
                <a:cs typeface="Times New Roman"/>
                <a:sym typeface="Times New Roman"/>
              </a:rPr>
              <a:t>şumma” (eğer)</a:t>
            </a:r>
            <a:r>
              <a:rPr lang="tr" sz="2200" b="1" dirty="0">
                <a:latin typeface="Times New Roman"/>
                <a:ea typeface="Times New Roman"/>
                <a:cs typeface="Times New Roman"/>
                <a:sym typeface="Times New Roman"/>
              </a:rPr>
              <a:t> ifadesi ile başlamaktadır.</a:t>
            </a:r>
            <a:r>
              <a:rPr lang="tr" sz="2200" dirty="0">
                <a:latin typeface="Times New Roman"/>
                <a:ea typeface="Times New Roman"/>
                <a:cs typeface="Times New Roman"/>
                <a:sym typeface="Times New Roman"/>
              </a:rPr>
              <a:t> Kanunların genelinde “</a:t>
            </a:r>
            <a:r>
              <a:rPr lang="tr" sz="2200" b="1" i="1" dirty="0">
                <a:solidFill>
                  <a:srgbClr val="FFFF00"/>
                </a:solidFill>
                <a:latin typeface="Times New Roman"/>
                <a:ea typeface="Times New Roman"/>
                <a:cs typeface="Times New Roman"/>
                <a:sym typeface="Times New Roman"/>
              </a:rPr>
              <a:t>eğer bir insan şu suçu işlerse, şu cezayı çekecektir</a:t>
            </a:r>
            <a:r>
              <a:rPr lang="tr" sz="2200" dirty="0">
                <a:solidFill>
                  <a:srgbClr val="FFFF00"/>
                </a:solidFill>
                <a:latin typeface="Times New Roman"/>
                <a:ea typeface="Times New Roman"/>
                <a:cs typeface="Times New Roman"/>
                <a:sym typeface="Times New Roman"/>
              </a:rPr>
              <a:t>”</a:t>
            </a:r>
            <a:r>
              <a:rPr lang="tr" sz="2200" dirty="0">
                <a:latin typeface="Times New Roman"/>
                <a:ea typeface="Times New Roman"/>
                <a:cs typeface="Times New Roman"/>
                <a:sym typeface="Times New Roman"/>
              </a:rPr>
              <a:t> kalıbı görülür. </a:t>
            </a:r>
            <a:r>
              <a:rPr lang="tr" sz="2200" b="1" u="sng" dirty="0">
                <a:latin typeface="Times New Roman"/>
                <a:ea typeface="Times New Roman"/>
                <a:cs typeface="Times New Roman"/>
                <a:sym typeface="Times New Roman"/>
              </a:rPr>
              <a:t>Cezalarda büyük ölçüde </a:t>
            </a:r>
            <a:r>
              <a:rPr lang="tr" sz="2200" b="1" u="sng" dirty="0">
                <a:solidFill>
                  <a:srgbClr val="FFFF00"/>
                </a:solidFill>
                <a:latin typeface="Times New Roman"/>
                <a:ea typeface="Times New Roman"/>
                <a:cs typeface="Times New Roman"/>
                <a:sym typeface="Times New Roman"/>
              </a:rPr>
              <a:t>kısasa</a:t>
            </a:r>
            <a:r>
              <a:rPr lang="tr" sz="2200" b="1" u="sng" dirty="0">
                <a:latin typeface="Times New Roman"/>
                <a:ea typeface="Times New Roman"/>
                <a:cs typeface="Times New Roman"/>
                <a:sym typeface="Times New Roman"/>
              </a:rPr>
              <a:t> kısas prensibi dikkati çeker.  </a:t>
            </a:r>
            <a:endParaRPr sz="2200" b="1" u="sng" dirty="0">
              <a:latin typeface="Times New Roman"/>
              <a:ea typeface="Times New Roman"/>
              <a:cs typeface="Times New Roman"/>
              <a:sym typeface="Times New Roman"/>
            </a:endParaRPr>
          </a:p>
          <a:p>
            <a:pPr marL="0" indent="0">
              <a:spcBef>
                <a:spcPts val="1200"/>
              </a:spcBef>
              <a:buNone/>
            </a:pPr>
            <a:endParaRPr sz="2200" dirty="0">
              <a:latin typeface="Times New Roman"/>
              <a:ea typeface="Times New Roman"/>
              <a:cs typeface="Times New Roman"/>
              <a:sym typeface="Times New Roman"/>
            </a:endParaRPr>
          </a:p>
          <a:p>
            <a:pPr marL="0" indent="0">
              <a:spcBef>
                <a:spcPts val="1600"/>
              </a:spcBef>
              <a:spcAft>
                <a:spcPts val="1600"/>
              </a:spcAft>
              <a:buNone/>
            </a:pPr>
            <a:endParaRPr sz="2200" dirty="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dirty="0">
                <a:solidFill>
                  <a:srgbClr val="A61C00"/>
                </a:solidFill>
              </a:rPr>
              <a:t>Hukuk Tarihi-</a:t>
            </a:r>
            <a:r>
              <a:rPr lang="tr" b="1" u="sng" dirty="0">
                <a:solidFill>
                  <a:srgbClr val="6AA84F"/>
                </a:solidFill>
              </a:rPr>
              <a:t>Hammurabi Kanunları</a:t>
            </a:r>
            <a:endParaRPr b="1" u="sng" dirty="0">
              <a:solidFill>
                <a:srgbClr val="6AA84F"/>
              </a:solidFill>
            </a:endParaRPr>
          </a:p>
        </p:txBody>
      </p:sp>
      <p:sp>
        <p:nvSpPr>
          <p:cNvPr id="176" name="Google Shape;176;p27"/>
          <p:cNvSpPr txBox="1">
            <a:spLocks noGrp="1"/>
          </p:cNvSpPr>
          <p:nvPr>
            <p:ph type="body" idx="1"/>
          </p:nvPr>
        </p:nvSpPr>
        <p:spPr>
          <a:xfrm>
            <a:off x="311700" y="1764400"/>
            <a:ext cx="8520600" cy="3676800"/>
          </a:xfrm>
          <a:prstGeom prst="rect">
            <a:avLst/>
          </a:prstGeom>
        </p:spPr>
        <p:txBody>
          <a:bodyPr spcFirstLastPara="1" vert="horz" wrap="square" lIns="91425" tIns="91425" rIns="91425" bIns="91425" rtlCol="0" anchor="t" anchorCtr="0">
            <a:noAutofit/>
          </a:bodyPr>
          <a:lstStyle/>
          <a:p>
            <a:pPr marL="0" indent="0" algn="just">
              <a:spcBef>
                <a:spcPts val="1200"/>
              </a:spcBef>
              <a:buNone/>
            </a:pPr>
            <a:r>
              <a:rPr lang="tr" sz="2400">
                <a:latin typeface="Times New Roman"/>
                <a:ea typeface="Times New Roman"/>
                <a:cs typeface="Times New Roman"/>
                <a:sym typeface="Times New Roman"/>
              </a:rPr>
              <a:t>20. yüzyılın başlarına kadar </a:t>
            </a:r>
            <a:r>
              <a:rPr lang="tr" sz="2400" b="1" u="sng">
                <a:latin typeface="Times New Roman"/>
                <a:ea typeface="Times New Roman"/>
                <a:cs typeface="Times New Roman"/>
                <a:sym typeface="Times New Roman"/>
              </a:rPr>
              <a:t>İsrailoğulları Yakın Doğu’nun en eski uygarlığı</a:t>
            </a:r>
            <a:r>
              <a:rPr lang="tr" sz="2400">
                <a:latin typeface="Times New Roman"/>
                <a:ea typeface="Times New Roman"/>
                <a:cs typeface="Times New Roman"/>
                <a:sym typeface="Times New Roman"/>
              </a:rPr>
              <a:t> olarak kabul edilmekte ve buna bağlı olarak </a:t>
            </a:r>
            <a:r>
              <a:rPr lang="tr" sz="2400" b="1">
                <a:solidFill>
                  <a:srgbClr val="FFFF00"/>
                </a:solidFill>
                <a:highlight>
                  <a:srgbClr val="990000"/>
                </a:highlight>
                <a:latin typeface="Times New Roman"/>
                <a:ea typeface="Times New Roman"/>
                <a:cs typeface="Times New Roman"/>
                <a:sym typeface="Times New Roman"/>
              </a:rPr>
              <a:t>Tevrat</a:t>
            </a:r>
            <a:r>
              <a:rPr lang="tr" sz="2400" b="1">
                <a:latin typeface="Times New Roman"/>
                <a:ea typeface="Times New Roman"/>
                <a:cs typeface="Times New Roman"/>
                <a:sym typeface="Times New Roman"/>
              </a:rPr>
              <a:t> da yazılı </a:t>
            </a:r>
            <a:r>
              <a:rPr lang="tr" sz="2400" b="1">
                <a:solidFill>
                  <a:srgbClr val="F3F3F3"/>
                </a:solidFill>
                <a:highlight>
                  <a:srgbClr val="783F04"/>
                </a:highlight>
                <a:latin typeface="Times New Roman"/>
                <a:ea typeface="Times New Roman"/>
                <a:cs typeface="Times New Roman"/>
                <a:sym typeface="Times New Roman"/>
              </a:rPr>
              <a:t>hukuk kaynaklarının en eskisi</a:t>
            </a:r>
            <a:r>
              <a:rPr lang="tr" sz="2400">
                <a:latin typeface="Times New Roman"/>
                <a:ea typeface="Times New Roman"/>
                <a:cs typeface="Times New Roman"/>
                <a:sym typeface="Times New Roman"/>
              </a:rPr>
              <a:t> olarak bilinmekteydi. </a:t>
            </a:r>
            <a:r>
              <a:rPr lang="tr" sz="2400">
                <a:solidFill>
                  <a:srgbClr val="FFFFFF"/>
                </a:solidFill>
                <a:highlight>
                  <a:srgbClr val="274E13"/>
                </a:highlight>
                <a:latin typeface="Times New Roman"/>
                <a:ea typeface="Times New Roman"/>
                <a:cs typeface="Times New Roman"/>
                <a:sym typeface="Times New Roman"/>
              </a:rPr>
              <a:t>Hammurabi Kanunları’nın keşfiyle, Musa’nın kanunundan daha eski bir hukuk sisteminin var olduğu tespit edildi.</a:t>
            </a:r>
            <a:r>
              <a:rPr lang="tr" sz="2400">
                <a:latin typeface="Times New Roman"/>
                <a:ea typeface="Times New Roman"/>
                <a:cs typeface="Times New Roman"/>
                <a:sym typeface="Times New Roman"/>
              </a:rPr>
              <a:t> Bu gelişme </a:t>
            </a:r>
            <a:r>
              <a:rPr lang="tr" sz="2400" b="1">
                <a:latin typeface="Times New Roman"/>
                <a:ea typeface="Times New Roman"/>
                <a:cs typeface="Times New Roman"/>
                <a:sym typeface="Times New Roman"/>
              </a:rPr>
              <a:t>hem İsrail hukukunun daha iyi anlaşılmasını sağladı hem de kendisinden önce var olan hukuk sistemlerinden ne ölçüde etkilendiğin</a:t>
            </a:r>
            <a:r>
              <a:rPr lang="tr" sz="2400">
                <a:latin typeface="Times New Roman"/>
                <a:ea typeface="Times New Roman"/>
                <a:cs typeface="Times New Roman"/>
                <a:sym typeface="Times New Roman"/>
              </a:rPr>
              <a:t>in araştırılmasına olanak tanıdı.</a:t>
            </a:r>
            <a:endParaRPr sz="2400">
              <a:latin typeface="Times New Roman"/>
              <a:ea typeface="Times New Roman"/>
              <a:cs typeface="Times New Roman"/>
              <a:sym typeface="Times New Roman"/>
            </a:endParaRPr>
          </a:p>
          <a:p>
            <a:pPr marL="0" indent="0">
              <a:spcBef>
                <a:spcPts val="1200"/>
              </a:spcBef>
              <a:buNone/>
            </a:pPr>
            <a:endParaRPr sz="2400">
              <a:latin typeface="Times New Roman"/>
              <a:ea typeface="Times New Roman"/>
              <a:cs typeface="Times New Roman"/>
              <a:sym typeface="Times New Roman"/>
            </a:endParaRPr>
          </a:p>
          <a:p>
            <a:pPr marL="0" indent="0">
              <a:spcBef>
                <a:spcPts val="1600"/>
              </a:spcBef>
              <a:spcAft>
                <a:spcPts val="1600"/>
              </a:spcAft>
              <a:buNone/>
            </a:pPr>
            <a:endParaRPr sz="20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(ÖZEL HUKUK)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13953"/>
            <a:ext cx="8459139" cy="479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19D474C7-5927-4014-AF3E-882ABDC4FC29}"/>
              </a:ext>
            </a:extLst>
          </p:cNvPr>
          <p:cNvSpPr/>
          <p:nvPr/>
        </p:nvSpPr>
        <p:spPr>
          <a:xfrm>
            <a:off x="323528" y="1052738"/>
            <a:ext cx="8352928" cy="1440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xmlns="" id="{5DCA8C8D-25EC-B186-9EE5-B1EC4FD3FA3A}"/>
              </a:ext>
            </a:extLst>
          </p:cNvPr>
          <p:cNvSpPr/>
          <p:nvPr/>
        </p:nvSpPr>
        <p:spPr>
          <a:xfrm>
            <a:off x="1691680" y="3933056"/>
            <a:ext cx="936104" cy="36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AA864B6B-C2B8-A50B-53C5-54E761831711}"/>
              </a:ext>
            </a:extLst>
          </p:cNvPr>
          <p:cNvSpPr/>
          <p:nvPr/>
        </p:nvSpPr>
        <p:spPr>
          <a:xfrm>
            <a:off x="1259632" y="4293096"/>
            <a:ext cx="1152128" cy="36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FD5CE1D6-C160-EA8E-3A3B-6A0B836963BC}"/>
              </a:ext>
            </a:extLst>
          </p:cNvPr>
          <p:cNvSpPr/>
          <p:nvPr/>
        </p:nvSpPr>
        <p:spPr>
          <a:xfrm>
            <a:off x="323528" y="4844366"/>
            <a:ext cx="8352928" cy="8888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64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(ÖZEL HUKUK) </a:t>
            </a:r>
          </a:p>
        </p:txBody>
      </p:sp>
      <p:sp>
        <p:nvSpPr>
          <p:cNvPr id="3" name="Dikdörtgen 2"/>
          <p:cNvSpPr/>
          <p:nvPr/>
        </p:nvSpPr>
        <p:spPr>
          <a:xfrm>
            <a:off x="827584" y="822722"/>
            <a:ext cx="4176464" cy="498254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t>Kural olarak, bir erkek ancak tek bir kadınla evlenebilirdi. Ancak</a:t>
            </a:r>
            <a:r>
              <a:rPr lang="tr-TR" sz="1600" b="1" dirty="0">
                <a:solidFill>
                  <a:srgbClr val="FFFF00"/>
                </a:solidFill>
              </a:rPr>
              <a:t>, kadının müzmin bir hastalığa  müptelâ olması hâlinde, erkeğin, bu birinci karısına ölünceye kadar bakmak kaydıyla ikinci bir kadınla evlenmesi mümkündü</a:t>
            </a:r>
            <a:r>
              <a:rPr lang="tr-TR" sz="1600" dirty="0"/>
              <a:t>. Erkeğin, ikinci bir kadınla evlenebilmesinin haklı ve meşru sayıldığı en yaygın durum, </a:t>
            </a:r>
            <a:r>
              <a:rPr lang="tr-TR" sz="1600" b="1" dirty="0">
                <a:solidFill>
                  <a:srgbClr val="FFFF00"/>
                </a:solidFill>
              </a:rPr>
              <a:t>evlendiği kadının çocuğunun olmaması </a:t>
            </a:r>
            <a:r>
              <a:rPr lang="tr-TR" sz="1600" dirty="0"/>
              <a:t>hâli idi. Böyle bir durumda erkek ikinci bir evlilik yapabilirdi, ancak bu erkeğin “iki/çok eşli” olmasına hukuken izin verildiği şeklinde anlaşılmamalıdır. Bu durumdaki bir erkeğin iki karısı olduğu düşünülmezdi; çünkü, “</a:t>
            </a:r>
            <a:r>
              <a:rPr lang="tr-TR" sz="1600" b="1" dirty="0">
                <a:solidFill>
                  <a:srgbClr val="FFFF00"/>
                </a:solidFill>
              </a:rPr>
              <a:t>asıl/esas eş” statüsü ilk eşe ait olmaya devam ederdi ve bu ikinci eş hiçbir zaman ilk karının statüsüne sâhip olamaz</a:t>
            </a:r>
            <a:r>
              <a:rPr lang="tr-TR" sz="1600" dirty="0"/>
              <a:t>; sanki onun vekili gibi algılanırdı. Diğer yandan, eğer çocuğu olmayan yüksek tabakadan bir kadın, kocasına bir odalık temin eder ve </a:t>
            </a:r>
            <a:r>
              <a:rPr lang="tr-TR" sz="1600" b="1" dirty="0">
                <a:solidFill>
                  <a:srgbClr val="FFFF00"/>
                </a:solidFill>
              </a:rPr>
              <a:t>bu odalıktan bir çocuk olursa, koca artık ikinci bir kadınla evlenemezdi.</a:t>
            </a:r>
            <a:r>
              <a:rPr lang="tr-TR" sz="1600" dirty="0"/>
              <a:t> </a:t>
            </a:r>
            <a:r>
              <a:rPr lang="tr-TR" sz="1600" b="1" dirty="0">
                <a:solidFill>
                  <a:srgbClr val="FFFF00"/>
                </a:solidFill>
              </a:rPr>
              <a:t>Doğan çocuklar da “esas/asıl </a:t>
            </a:r>
            <a:r>
              <a:rPr lang="tr-TR" sz="1600" b="1" dirty="0" err="1">
                <a:solidFill>
                  <a:srgbClr val="FFFF00"/>
                </a:solidFill>
              </a:rPr>
              <a:t>eş”in</a:t>
            </a:r>
            <a:r>
              <a:rPr lang="tr-TR" sz="1600" b="1" dirty="0">
                <a:solidFill>
                  <a:srgbClr val="FFFF00"/>
                </a:solidFill>
              </a:rPr>
              <a:t> (ilk karının) çocuğu kabul edilir ve meşru çocuk sayılırdı</a:t>
            </a:r>
            <a:r>
              <a:rPr lang="tr-TR" sz="16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955251"/>
            <a:ext cx="2880321" cy="469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03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tr" b="1" u="sng" dirty="0">
                <a:solidFill>
                  <a:srgbClr val="FFFF00"/>
                </a:solidFill>
              </a:rPr>
              <a:t>Hukuk Tarihi</a:t>
            </a:r>
            <a:endParaRPr b="1" u="sng" dirty="0">
              <a:solidFill>
                <a:srgbClr val="FFFF00"/>
              </a:solidFill>
            </a:endParaRPr>
          </a:p>
        </p:txBody>
      </p:sp>
      <p:sp>
        <p:nvSpPr>
          <p:cNvPr id="79" name="Google Shape;79;p15"/>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indent="-361950">
              <a:buSzPts val="2100"/>
              <a:buFont typeface="Times New Roman"/>
              <a:buChar char="●"/>
            </a:pPr>
            <a:r>
              <a:rPr lang="tr" sz="2100" dirty="0">
                <a:solidFill>
                  <a:srgbClr val="000000"/>
                </a:solidFill>
                <a:highlight>
                  <a:srgbClr val="FFFF00"/>
                </a:highlight>
                <a:latin typeface="Times New Roman"/>
                <a:ea typeface="Times New Roman"/>
                <a:cs typeface="Times New Roman"/>
                <a:sym typeface="Times New Roman"/>
              </a:rPr>
              <a:t>Hukuk kurumlarının</a:t>
            </a:r>
            <a:r>
              <a:rPr lang="tr" sz="2100" dirty="0">
                <a:latin typeface="Times New Roman"/>
                <a:ea typeface="Times New Roman"/>
                <a:cs typeface="Times New Roman"/>
                <a:sym typeface="Times New Roman"/>
              </a:rPr>
              <a:t> ve hukuksal düşünüşün </a:t>
            </a:r>
            <a:r>
              <a:rPr lang="tr" sz="2100" b="1" dirty="0">
                <a:solidFill>
                  <a:srgbClr val="FFFFFF"/>
                </a:solidFill>
                <a:highlight>
                  <a:srgbClr val="0C343D"/>
                </a:highlight>
                <a:latin typeface="Times New Roman"/>
                <a:ea typeface="Times New Roman"/>
                <a:cs typeface="Times New Roman"/>
                <a:sym typeface="Times New Roman"/>
              </a:rPr>
              <a:t>tarihsel gelişimini</a:t>
            </a:r>
            <a:r>
              <a:rPr lang="tr" sz="2100" dirty="0">
                <a:highlight>
                  <a:srgbClr val="FFFF00"/>
                </a:highlight>
                <a:latin typeface="Times New Roman"/>
                <a:ea typeface="Times New Roman"/>
                <a:cs typeface="Times New Roman"/>
                <a:sym typeface="Times New Roman"/>
              </a:rPr>
              <a:t> </a:t>
            </a:r>
            <a:r>
              <a:rPr lang="tr" sz="2100" dirty="0">
                <a:latin typeface="Times New Roman"/>
                <a:ea typeface="Times New Roman"/>
                <a:cs typeface="Times New Roman"/>
                <a:sym typeface="Times New Roman"/>
              </a:rPr>
              <a:t>inceleyen, </a:t>
            </a:r>
            <a:r>
              <a:rPr lang="tr" sz="2100" b="1" dirty="0">
                <a:solidFill>
                  <a:schemeClr val="bg1"/>
                </a:solidFill>
                <a:highlight>
                  <a:srgbClr val="FFFF00"/>
                </a:highlight>
                <a:latin typeface="Times New Roman"/>
                <a:ea typeface="Times New Roman"/>
                <a:cs typeface="Times New Roman"/>
                <a:sym typeface="Times New Roman"/>
              </a:rPr>
              <a:t>değişik dönemlerde</a:t>
            </a:r>
            <a:r>
              <a:rPr lang="tr" sz="2100" dirty="0">
                <a:solidFill>
                  <a:schemeClr val="bg1"/>
                </a:solidFill>
                <a:latin typeface="Times New Roman"/>
                <a:ea typeface="Times New Roman"/>
                <a:cs typeface="Times New Roman"/>
                <a:sym typeface="Times New Roman"/>
              </a:rPr>
              <a:t> </a:t>
            </a:r>
            <a:r>
              <a:rPr lang="tr" sz="2100" dirty="0">
                <a:latin typeface="Times New Roman"/>
                <a:ea typeface="Times New Roman"/>
                <a:cs typeface="Times New Roman"/>
                <a:sym typeface="Times New Roman"/>
              </a:rPr>
              <a:t>ve </a:t>
            </a:r>
            <a:r>
              <a:rPr lang="tr" sz="2100" b="1" dirty="0">
                <a:solidFill>
                  <a:schemeClr val="bg1"/>
                </a:solidFill>
                <a:highlight>
                  <a:srgbClr val="FFFF00"/>
                </a:highlight>
                <a:latin typeface="Times New Roman"/>
                <a:ea typeface="Times New Roman"/>
                <a:cs typeface="Times New Roman"/>
                <a:sym typeface="Times New Roman"/>
              </a:rPr>
              <a:t>başka ülkelerde</a:t>
            </a:r>
            <a:r>
              <a:rPr lang="tr" sz="2100" dirty="0">
                <a:solidFill>
                  <a:schemeClr val="bg1"/>
                </a:solidFill>
                <a:latin typeface="Times New Roman"/>
                <a:ea typeface="Times New Roman"/>
                <a:cs typeface="Times New Roman"/>
                <a:sym typeface="Times New Roman"/>
              </a:rPr>
              <a:t> </a:t>
            </a:r>
            <a:r>
              <a:rPr lang="tr" sz="2100" dirty="0">
                <a:latin typeface="Times New Roman"/>
                <a:ea typeface="Times New Roman"/>
                <a:cs typeface="Times New Roman"/>
                <a:sym typeface="Times New Roman"/>
              </a:rPr>
              <a:t>ne gibi </a:t>
            </a:r>
            <a:r>
              <a:rPr lang="tr" sz="2100" b="1" dirty="0">
                <a:solidFill>
                  <a:schemeClr val="bg1"/>
                </a:solidFill>
                <a:highlight>
                  <a:srgbClr val="FFFF00"/>
                </a:highlight>
                <a:latin typeface="Times New Roman"/>
                <a:ea typeface="Times New Roman"/>
                <a:cs typeface="Times New Roman"/>
                <a:sym typeface="Times New Roman"/>
              </a:rPr>
              <a:t>hukuksal düşüncelerin</a:t>
            </a:r>
            <a:r>
              <a:rPr lang="tr" sz="2100" dirty="0">
                <a:latin typeface="Times New Roman"/>
                <a:ea typeface="Times New Roman"/>
                <a:cs typeface="Times New Roman"/>
                <a:sym typeface="Times New Roman"/>
              </a:rPr>
              <a:t>, kurumların ve kuralların meydana geldiğini, bu kurum ve kuralların değişik etkilerle ne gibi sonuçlar verdiğini, </a:t>
            </a:r>
            <a:r>
              <a:rPr lang="tr" sz="2100" u="sng" dirty="0">
                <a:latin typeface="Times New Roman"/>
                <a:ea typeface="Times New Roman"/>
                <a:cs typeface="Times New Roman"/>
                <a:sym typeface="Times New Roman"/>
              </a:rPr>
              <a:t>n</a:t>
            </a:r>
            <a:r>
              <a:rPr lang="tr" sz="2100" b="1" u="sng" dirty="0">
                <a:latin typeface="Times New Roman"/>
                <a:ea typeface="Times New Roman"/>
                <a:cs typeface="Times New Roman"/>
                <a:sym typeface="Times New Roman"/>
              </a:rPr>
              <a:t>e zaman, nasıl ve niçin değiştiğini araştıran bilim</a:t>
            </a:r>
            <a:r>
              <a:rPr lang="tr" sz="2100" u="sng" dirty="0">
                <a:latin typeface="Times New Roman"/>
                <a:ea typeface="Times New Roman"/>
                <a:cs typeface="Times New Roman"/>
                <a:sym typeface="Times New Roman"/>
              </a:rPr>
              <a:t>e</a:t>
            </a:r>
            <a:r>
              <a:rPr lang="tr" sz="2100" dirty="0">
                <a:latin typeface="Times New Roman"/>
                <a:ea typeface="Times New Roman"/>
                <a:cs typeface="Times New Roman"/>
                <a:sym typeface="Times New Roman"/>
              </a:rPr>
              <a:t> “</a:t>
            </a:r>
            <a:r>
              <a:rPr lang="tr" sz="2100" dirty="0">
                <a:solidFill>
                  <a:srgbClr val="FFFFFF"/>
                </a:solidFill>
                <a:highlight>
                  <a:srgbClr val="980000"/>
                </a:highlight>
                <a:latin typeface="Times New Roman"/>
                <a:ea typeface="Times New Roman"/>
                <a:cs typeface="Times New Roman"/>
                <a:sym typeface="Times New Roman"/>
              </a:rPr>
              <a:t>Hukuk Tarihi</a:t>
            </a:r>
            <a:r>
              <a:rPr lang="tr" sz="2100" dirty="0">
                <a:latin typeface="Times New Roman"/>
                <a:ea typeface="Times New Roman"/>
                <a:cs typeface="Times New Roman"/>
                <a:sym typeface="Times New Roman"/>
              </a:rPr>
              <a:t>” denir.</a:t>
            </a:r>
            <a:endParaRPr sz="2100" dirty="0">
              <a:latin typeface="Times New Roman"/>
              <a:ea typeface="Times New Roman"/>
              <a:cs typeface="Times New Roman"/>
              <a:sym typeface="Times New Roman"/>
            </a:endParaRPr>
          </a:p>
          <a:p>
            <a:pPr indent="-361950">
              <a:buSzPts val="2100"/>
              <a:buFont typeface="Times New Roman"/>
              <a:buChar char="●"/>
            </a:pPr>
            <a:r>
              <a:rPr lang="tr" sz="2100" dirty="0">
                <a:latin typeface="Times New Roman"/>
                <a:ea typeface="Times New Roman"/>
                <a:cs typeface="Times New Roman"/>
                <a:sym typeface="Times New Roman"/>
              </a:rPr>
              <a:t>Diğer bir tanımla; hukuk müessesesini ve </a:t>
            </a:r>
            <a:r>
              <a:rPr lang="tr" sz="2100" b="1" u="sng" dirty="0">
                <a:latin typeface="Times New Roman"/>
                <a:ea typeface="Times New Roman"/>
                <a:cs typeface="Times New Roman"/>
                <a:sym typeface="Times New Roman"/>
              </a:rPr>
              <a:t>hukuka yön veren etkenlerin tarihsel gelişim aşamasını ve sonuçlarını inceleyen</a:t>
            </a:r>
            <a:r>
              <a:rPr lang="tr" sz="2100" dirty="0">
                <a:latin typeface="Times New Roman"/>
                <a:ea typeface="Times New Roman"/>
                <a:cs typeface="Times New Roman"/>
                <a:sym typeface="Times New Roman"/>
              </a:rPr>
              <a:t> alana hukuk tarihi denilmektedir.</a:t>
            </a:r>
            <a:endParaRPr sz="21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(ÖZEL HUKUK)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53793"/>
            <a:ext cx="6984776" cy="492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a:extLst>
              <a:ext uri="{FF2B5EF4-FFF2-40B4-BE49-F238E27FC236}">
                <a16:creationId xmlns:a16="http://schemas.microsoft.com/office/drawing/2014/main" xmlns="" id="{A57EE823-5044-AECA-9D50-8A1CFDF85FAA}"/>
              </a:ext>
            </a:extLst>
          </p:cNvPr>
          <p:cNvCxnSpPr/>
          <p:nvPr/>
        </p:nvCxnSpPr>
        <p:spPr>
          <a:xfrm>
            <a:off x="1619672" y="119675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7DBCBB2C-CCB0-249E-53A5-559D2F6B1C3E}"/>
              </a:ext>
            </a:extLst>
          </p:cNvPr>
          <p:cNvCxnSpPr/>
          <p:nvPr/>
        </p:nvCxnSpPr>
        <p:spPr>
          <a:xfrm>
            <a:off x="1403648" y="141277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CCED59C1-5BA5-29A2-144C-1DD7FA385744}"/>
              </a:ext>
            </a:extLst>
          </p:cNvPr>
          <p:cNvCxnSpPr/>
          <p:nvPr/>
        </p:nvCxnSpPr>
        <p:spPr>
          <a:xfrm>
            <a:off x="1619672" y="234888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05D1D850-F997-E719-1495-6F19BBE5DF47}"/>
              </a:ext>
            </a:extLst>
          </p:cNvPr>
          <p:cNvCxnSpPr/>
          <p:nvPr/>
        </p:nvCxnSpPr>
        <p:spPr>
          <a:xfrm>
            <a:off x="1403648" y="256490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0AD95E97-840B-693C-054F-2B5BF65955D5}"/>
              </a:ext>
            </a:extLst>
          </p:cNvPr>
          <p:cNvCxnSpPr/>
          <p:nvPr/>
        </p:nvCxnSpPr>
        <p:spPr>
          <a:xfrm>
            <a:off x="1403648" y="278092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83B21165-30C4-ED73-7451-9B72C9EEF424}"/>
              </a:ext>
            </a:extLst>
          </p:cNvPr>
          <p:cNvCxnSpPr/>
          <p:nvPr/>
        </p:nvCxnSpPr>
        <p:spPr>
          <a:xfrm>
            <a:off x="1331640" y="306896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5714408F-BC50-F195-B0DC-130E5FE127B1}"/>
              </a:ext>
            </a:extLst>
          </p:cNvPr>
          <p:cNvCxnSpPr/>
          <p:nvPr/>
        </p:nvCxnSpPr>
        <p:spPr>
          <a:xfrm>
            <a:off x="1403648" y="328498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CBA70BC7-37D5-D410-3EDC-38D163009FD4}"/>
              </a:ext>
            </a:extLst>
          </p:cNvPr>
          <p:cNvCxnSpPr/>
          <p:nvPr/>
        </p:nvCxnSpPr>
        <p:spPr>
          <a:xfrm>
            <a:off x="1403648" y="350100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718E8839-EB87-B755-7722-1B66808A5AB6}"/>
              </a:ext>
            </a:extLst>
          </p:cNvPr>
          <p:cNvCxnSpPr/>
          <p:nvPr/>
        </p:nvCxnSpPr>
        <p:spPr>
          <a:xfrm>
            <a:off x="1403648" y="378904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xmlns="" id="{0E65345F-978F-25A2-84BC-08EE969EC169}"/>
              </a:ext>
            </a:extLst>
          </p:cNvPr>
          <p:cNvCxnSpPr/>
          <p:nvPr/>
        </p:nvCxnSpPr>
        <p:spPr>
          <a:xfrm>
            <a:off x="1403648" y="400506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xmlns="" id="{294F88B5-66E4-B06F-7505-FD4B1BE40417}"/>
              </a:ext>
            </a:extLst>
          </p:cNvPr>
          <p:cNvCxnSpPr/>
          <p:nvPr/>
        </p:nvCxnSpPr>
        <p:spPr>
          <a:xfrm>
            <a:off x="1403648" y="422108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xmlns="" id="{325A4723-B782-E5DD-B4A0-415FA05AFED0}"/>
              </a:ext>
            </a:extLst>
          </p:cNvPr>
          <p:cNvCxnSpPr/>
          <p:nvPr/>
        </p:nvCxnSpPr>
        <p:spPr>
          <a:xfrm>
            <a:off x="1403648" y="443711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xmlns="" id="{5FC69333-1370-99B8-D714-C3D4FC2DD9CF}"/>
              </a:ext>
            </a:extLst>
          </p:cNvPr>
          <p:cNvCxnSpPr/>
          <p:nvPr/>
        </p:nvCxnSpPr>
        <p:spPr>
          <a:xfrm>
            <a:off x="1331640" y="465313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xmlns="" id="{0ED8FC51-EBB7-6CD2-49E1-F5C2702AC8AF}"/>
              </a:ext>
            </a:extLst>
          </p:cNvPr>
          <p:cNvCxnSpPr/>
          <p:nvPr/>
        </p:nvCxnSpPr>
        <p:spPr>
          <a:xfrm>
            <a:off x="1331640" y="494116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95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(ÖZEL HUKUK) </a:t>
            </a:r>
          </a:p>
        </p:txBody>
      </p:sp>
      <p:sp>
        <p:nvSpPr>
          <p:cNvPr id="3" name="Dikdörtgen 2"/>
          <p:cNvSpPr/>
          <p:nvPr/>
        </p:nvSpPr>
        <p:spPr>
          <a:xfrm>
            <a:off x="323528" y="1052736"/>
            <a:ext cx="8064896" cy="259228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dirty="0">
                <a:solidFill>
                  <a:srgbClr val="FFFF00"/>
                </a:solidFill>
              </a:rPr>
              <a:t>Menkul ve gayrimenkuller üzerindeki özel mülkiyet hakkı kanunla korunmuştu</a:t>
            </a:r>
            <a:r>
              <a:rPr lang="tr-TR" sz="1600" dirty="0"/>
              <a:t>. Diğer yandan, </a:t>
            </a:r>
            <a:r>
              <a:rPr lang="tr-TR" sz="1600" dirty="0" err="1"/>
              <a:t>Hammurabi</a:t>
            </a:r>
            <a:r>
              <a:rPr lang="tr-TR" sz="1600" dirty="0"/>
              <a:t> Kanunnamesinde kamu ve özel mülkiyet ayırımı yapıldığı, kamu yararına tahsis edilmiş malların ve </a:t>
            </a:r>
            <a:r>
              <a:rPr lang="tr-TR" sz="1600" dirty="0" err="1"/>
              <a:t>ibâdet</a:t>
            </a:r>
            <a:r>
              <a:rPr lang="tr-TR" sz="1600" dirty="0"/>
              <a:t> yerlerinin kamu mülkiyeti kategorisinde değerlendirildiği görülmektedir. </a:t>
            </a:r>
            <a:r>
              <a:rPr lang="tr-TR" sz="1600" b="1" dirty="0">
                <a:solidFill>
                  <a:srgbClr val="FFFF00"/>
                </a:solidFill>
              </a:rPr>
              <a:t>Mülkiyeti edinme yolları; akit, miras, zamanaşımı ve birleşmedir.</a:t>
            </a:r>
            <a:r>
              <a:rPr lang="tr-TR" sz="1600" dirty="0"/>
              <a:t> Akitle mülkiyetin intikali, Roma Hukukundaki gibi şeklî formalitelere bağlı değildir; </a:t>
            </a:r>
            <a:r>
              <a:rPr lang="tr-TR" sz="1600" b="1" dirty="0">
                <a:solidFill>
                  <a:srgbClr val="FFFF00"/>
                </a:solidFill>
              </a:rPr>
              <a:t>yazılı irade beyanları yeterlidir</a:t>
            </a:r>
            <a:r>
              <a:rPr lang="tr-TR" sz="1600" dirty="0"/>
              <a:t>. Menkul malların satımında, malın gerçek sâhibinin ve iyi niyet sâhibi alıcıların haklarını koruyacak hükümler getirilmiştir. İyi niyetli dahi olsa, zilyedi değil gerçek maliki ön plânda tutan hukukî düzenlemelere gidildiği görülmektedir. </a:t>
            </a:r>
            <a:r>
              <a:rPr lang="tr-TR" sz="1600" b="1" dirty="0">
                <a:solidFill>
                  <a:srgbClr val="FFFF00"/>
                </a:solidFill>
              </a:rPr>
              <a:t>Bir kimseden, aslında ona ait olmayan bir şeyi iyi niyetle satın almış olan kişi, gerçek malikin ortaya çıkması durumunda malı malikine iade etmek zorunda idi</a:t>
            </a:r>
            <a:r>
              <a:rPr lang="tr-TR" sz="1600" dirty="0"/>
              <a:t>. </a:t>
            </a:r>
            <a:r>
              <a:rPr lang="tr-TR" sz="1600" b="1" dirty="0">
                <a:solidFill>
                  <a:srgbClr val="FFFF00"/>
                </a:solidFill>
              </a:rPr>
              <a:t>Kazandırıcı zamanaşımı süresi üç yıldı</a:t>
            </a:r>
            <a:r>
              <a:rPr lang="tr-TR" sz="1600" dirty="0"/>
              <a:t>. Ancak </a:t>
            </a:r>
            <a:r>
              <a:rPr lang="tr-TR" sz="1600" b="1" dirty="0">
                <a:solidFill>
                  <a:srgbClr val="FFFF00"/>
                </a:solidFill>
              </a:rPr>
              <a:t>küçüklük, </a:t>
            </a:r>
            <a:r>
              <a:rPr lang="tr-TR" sz="1600" b="1" dirty="0" err="1">
                <a:solidFill>
                  <a:srgbClr val="FFFF00"/>
                </a:solidFill>
              </a:rPr>
              <a:t>gâiplik</a:t>
            </a:r>
            <a:r>
              <a:rPr lang="tr-TR" sz="1600" b="1" dirty="0">
                <a:solidFill>
                  <a:srgbClr val="FFFF00"/>
                </a:solidFill>
              </a:rPr>
              <a:t> ve esaret zamanaşımını durdururdu.</a:t>
            </a:r>
          </a:p>
        </p:txBody>
      </p:sp>
      <p:sp>
        <p:nvSpPr>
          <p:cNvPr id="4" name="Dikdörtgen 3"/>
          <p:cNvSpPr/>
          <p:nvPr/>
        </p:nvSpPr>
        <p:spPr>
          <a:xfrm>
            <a:off x="251520" y="3789040"/>
            <a:ext cx="8136904" cy="1944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t>Sözleşen tarafların edimlerini yerine getirmelerine büyük önem verilmiş; akdin şartlarına uymamaktan doğan zararların ödettirilmesine dair hükümler konmuştur. </a:t>
            </a:r>
            <a:r>
              <a:rPr lang="tr-TR" sz="1600" dirty="0" err="1"/>
              <a:t>Hammurabi</a:t>
            </a:r>
            <a:r>
              <a:rPr lang="tr-TR" sz="1600" dirty="0"/>
              <a:t> Kanunnamesi, bugün de modern hukukun kabul ettiği </a:t>
            </a:r>
            <a:r>
              <a:rPr lang="tr-TR" sz="1600" dirty="0" err="1"/>
              <a:t>bâzı</a:t>
            </a:r>
            <a:r>
              <a:rPr lang="tr-TR" sz="1600" dirty="0"/>
              <a:t> önemli  hukukî esasları öngörmüştü. Bunlardan önemlileri</a:t>
            </a:r>
            <a:r>
              <a:rPr lang="tr-TR" sz="1600" b="1" dirty="0">
                <a:solidFill>
                  <a:srgbClr val="FFFF00"/>
                </a:solidFill>
              </a:rPr>
              <a:t>: Hata da bir borç kaynağıdır</a:t>
            </a:r>
            <a:r>
              <a:rPr lang="tr-TR" sz="1600" dirty="0"/>
              <a:t>, doktorun hatası gibi. Beklenmeyen haller, sözleşmeden doğan borcu sona erdirebilir. </a:t>
            </a:r>
            <a:r>
              <a:rPr lang="tr-TR" sz="1600" b="1" dirty="0">
                <a:solidFill>
                  <a:srgbClr val="FFFF00"/>
                </a:solidFill>
              </a:rPr>
              <a:t>Yetkisiz temsilcinin yaptığı işlemler, namına işlem yapılan şahsın icazetiyle geçerli hale gelebilir.</a:t>
            </a:r>
            <a:r>
              <a:rPr lang="tr-TR" sz="1600" dirty="0"/>
              <a:t> Akitlerde iyi niyet esası hâkimdir. Haksız fiillerle ilgili olarak genel bir değerlendirmede bulunmak gerekirse, </a:t>
            </a:r>
            <a:r>
              <a:rPr lang="tr-TR" sz="1600" b="1" dirty="0">
                <a:solidFill>
                  <a:srgbClr val="FFFF00"/>
                </a:solidFill>
              </a:rPr>
              <a:t>herkesin sebep olduğu zararı tazmin etmesi ilkesinin genel bir hukuk prensibi olduğu ve uygulandığı </a:t>
            </a:r>
            <a:r>
              <a:rPr lang="tr-TR" sz="1600" dirty="0"/>
              <a:t>anlaşılmaktadır.</a:t>
            </a:r>
          </a:p>
        </p:txBody>
      </p:sp>
    </p:spTree>
    <p:extLst>
      <p:ext uri="{BB962C8B-B14F-4D97-AF65-F5344CB8AC3E}">
        <p14:creationId xmlns:p14="http://schemas.microsoft.com/office/powerpoint/2010/main" val="31810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(ÖZEL HUKUK)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6794750" cy="362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324" y="1623281"/>
            <a:ext cx="1882985" cy="276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F9B5BB8F-19C8-DC98-0C42-F793307C412B}"/>
              </a:ext>
            </a:extLst>
          </p:cNvPr>
          <p:cNvSpPr/>
          <p:nvPr/>
        </p:nvSpPr>
        <p:spPr>
          <a:xfrm>
            <a:off x="7229332" y="1700808"/>
            <a:ext cx="1735156" cy="26195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a:extLst>
              <a:ext uri="{FF2B5EF4-FFF2-40B4-BE49-F238E27FC236}">
                <a16:creationId xmlns:a16="http://schemas.microsoft.com/office/drawing/2014/main" xmlns="" id="{1291C354-2300-774C-059B-54E66C9C9424}"/>
              </a:ext>
            </a:extLst>
          </p:cNvPr>
          <p:cNvCxnSpPr/>
          <p:nvPr/>
        </p:nvCxnSpPr>
        <p:spPr>
          <a:xfrm>
            <a:off x="755576" y="155679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85788EC1-F1C2-01A3-B335-277D70F24126}"/>
              </a:ext>
            </a:extLst>
          </p:cNvPr>
          <p:cNvCxnSpPr/>
          <p:nvPr/>
        </p:nvCxnSpPr>
        <p:spPr>
          <a:xfrm>
            <a:off x="755576" y="227687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A657D33B-018D-5890-3BE9-2F526A9AAD9D}"/>
              </a:ext>
            </a:extLst>
          </p:cNvPr>
          <p:cNvCxnSpPr/>
          <p:nvPr/>
        </p:nvCxnSpPr>
        <p:spPr>
          <a:xfrm>
            <a:off x="467544" y="299695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BCD92A28-D4D9-848D-4645-912C39AA1675}"/>
              </a:ext>
            </a:extLst>
          </p:cNvPr>
          <p:cNvCxnSpPr/>
          <p:nvPr/>
        </p:nvCxnSpPr>
        <p:spPr>
          <a:xfrm>
            <a:off x="539552" y="321297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CBFC9732-97D9-7613-2578-395941608272}"/>
              </a:ext>
            </a:extLst>
          </p:cNvPr>
          <p:cNvCxnSpPr/>
          <p:nvPr/>
        </p:nvCxnSpPr>
        <p:spPr>
          <a:xfrm>
            <a:off x="755576" y="371703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B7267E98-5F47-F928-FDCB-0821AEDAD213}"/>
              </a:ext>
            </a:extLst>
          </p:cNvPr>
          <p:cNvCxnSpPr/>
          <p:nvPr/>
        </p:nvCxnSpPr>
        <p:spPr>
          <a:xfrm>
            <a:off x="755576" y="422108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90379D8F-9501-BE84-A666-8F7CEF0C0FDE}"/>
              </a:ext>
            </a:extLst>
          </p:cNvPr>
          <p:cNvCxnSpPr/>
          <p:nvPr/>
        </p:nvCxnSpPr>
        <p:spPr>
          <a:xfrm>
            <a:off x="467544" y="443711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69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(kamu HUKUK)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7"/>
            <a:ext cx="676933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052737"/>
            <a:ext cx="190609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descr="An'dan Enlil'e: En Önemli Sümer Tanrıları Hakkında Bilmeniz Gerekenler -  Ob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533846"/>
            <a:ext cx="2987547" cy="2097922"/>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Sümerlerin tanrı anlayışı - Morno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365394"/>
            <a:ext cx="2592288" cy="237597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xmlns="" id="{F6DE23D8-3D73-3649-E6D7-1381AEA8F58F}"/>
              </a:ext>
            </a:extLst>
          </p:cNvPr>
          <p:cNvCxnSpPr/>
          <p:nvPr/>
        </p:nvCxnSpPr>
        <p:spPr>
          <a:xfrm>
            <a:off x="395536" y="206084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B45B6395-394C-27FF-AD68-89A159B2C29F}"/>
              </a:ext>
            </a:extLst>
          </p:cNvPr>
          <p:cNvCxnSpPr/>
          <p:nvPr/>
        </p:nvCxnSpPr>
        <p:spPr>
          <a:xfrm>
            <a:off x="395536" y="256490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DDA84F91-1265-622F-E8DC-E40BAEB556F0}"/>
              </a:ext>
            </a:extLst>
          </p:cNvPr>
          <p:cNvCxnSpPr/>
          <p:nvPr/>
        </p:nvCxnSpPr>
        <p:spPr>
          <a:xfrm>
            <a:off x="467544" y="321297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AECC0ECB-5A56-2C85-1398-44D837497117}"/>
              </a:ext>
            </a:extLst>
          </p:cNvPr>
          <p:cNvCxnSpPr/>
          <p:nvPr/>
        </p:nvCxnSpPr>
        <p:spPr>
          <a:xfrm>
            <a:off x="395536" y="400506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ikdörtgen 6">
            <a:extLst>
              <a:ext uri="{FF2B5EF4-FFF2-40B4-BE49-F238E27FC236}">
                <a16:creationId xmlns:a16="http://schemas.microsoft.com/office/drawing/2014/main" xmlns="" id="{E2D04E7B-8AE5-D98B-2473-2BD44625C866}"/>
              </a:ext>
            </a:extLst>
          </p:cNvPr>
          <p:cNvSpPr/>
          <p:nvPr/>
        </p:nvSpPr>
        <p:spPr>
          <a:xfrm>
            <a:off x="7092280" y="1052737"/>
            <a:ext cx="1872208" cy="10081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a:extLst>
              <a:ext uri="{FF2B5EF4-FFF2-40B4-BE49-F238E27FC236}">
                <a16:creationId xmlns:a16="http://schemas.microsoft.com/office/drawing/2014/main" xmlns="" id="{207996D7-14FF-E7C8-AE24-DC6B18C8DC1A}"/>
              </a:ext>
            </a:extLst>
          </p:cNvPr>
          <p:cNvCxnSpPr/>
          <p:nvPr/>
        </p:nvCxnSpPr>
        <p:spPr>
          <a:xfrm>
            <a:off x="395536" y="155679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81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BABİL HUKUKU (kamu HUKUK) </a:t>
            </a:r>
          </a:p>
        </p:txBody>
      </p:sp>
      <p:pic>
        <p:nvPicPr>
          <p:cNvPr id="16391" name="Picture 7" descr="Sümerlerin tanrı anlayışı - Morn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365394"/>
            <a:ext cx="2592288" cy="237597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6663981" cy="523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497" y="1052736"/>
            <a:ext cx="1834704" cy="518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ACF90BC0-AC56-F252-8035-8A9B2E4B142F}"/>
              </a:ext>
            </a:extLst>
          </p:cNvPr>
          <p:cNvSpPr/>
          <p:nvPr/>
        </p:nvSpPr>
        <p:spPr>
          <a:xfrm>
            <a:off x="467544" y="2060848"/>
            <a:ext cx="5616624"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highlight>
                <a:srgbClr val="FF0000"/>
              </a:highlight>
            </a:endParaRPr>
          </a:p>
        </p:txBody>
      </p:sp>
      <p:sp>
        <p:nvSpPr>
          <p:cNvPr id="4" name="Dikdörtgen 3">
            <a:extLst>
              <a:ext uri="{FF2B5EF4-FFF2-40B4-BE49-F238E27FC236}">
                <a16:creationId xmlns:a16="http://schemas.microsoft.com/office/drawing/2014/main" xmlns="" id="{56B8D677-7CDD-A2B3-34DB-AFC28353F94A}"/>
              </a:ext>
            </a:extLst>
          </p:cNvPr>
          <p:cNvSpPr/>
          <p:nvPr/>
        </p:nvSpPr>
        <p:spPr>
          <a:xfrm>
            <a:off x="899592" y="2276872"/>
            <a:ext cx="3528392" cy="2300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a:extLst>
              <a:ext uri="{FF2B5EF4-FFF2-40B4-BE49-F238E27FC236}">
                <a16:creationId xmlns:a16="http://schemas.microsoft.com/office/drawing/2014/main" xmlns="" id="{6B9EB929-1E93-EAF0-9F39-672523505C1F}"/>
              </a:ext>
            </a:extLst>
          </p:cNvPr>
          <p:cNvCxnSpPr/>
          <p:nvPr/>
        </p:nvCxnSpPr>
        <p:spPr>
          <a:xfrm>
            <a:off x="395536" y="134076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8EA5BD5F-5EEE-89F5-6C1C-82BF881CE2EF}"/>
              </a:ext>
            </a:extLst>
          </p:cNvPr>
          <p:cNvCxnSpPr/>
          <p:nvPr/>
        </p:nvCxnSpPr>
        <p:spPr>
          <a:xfrm>
            <a:off x="395536" y="162880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89078E35-7083-1C4C-76B4-31FBCD9C24F6}"/>
              </a:ext>
            </a:extLst>
          </p:cNvPr>
          <p:cNvCxnSpPr/>
          <p:nvPr/>
        </p:nvCxnSpPr>
        <p:spPr>
          <a:xfrm>
            <a:off x="323528" y="184482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11078BFD-E413-40BD-E8E1-D6ECB9AD035A}"/>
              </a:ext>
            </a:extLst>
          </p:cNvPr>
          <p:cNvCxnSpPr/>
          <p:nvPr/>
        </p:nvCxnSpPr>
        <p:spPr>
          <a:xfrm>
            <a:off x="323528" y="278092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9A1F0981-F0FA-6C92-4DAA-15BE35D06C93}"/>
              </a:ext>
            </a:extLst>
          </p:cNvPr>
          <p:cNvCxnSpPr/>
          <p:nvPr/>
        </p:nvCxnSpPr>
        <p:spPr>
          <a:xfrm>
            <a:off x="323528" y="414908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51B6AA37-A411-412D-5E82-09A288474605}"/>
              </a:ext>
            </a:extLst>
          </p:cNvPr>
          <p:cNvCxnSpPr/>
          <p:nvPr/>
        </p:nvCxnSpPr>
        <p:spPr>
          <a:xfrm>
            <a:off x="323528" y="465313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F24E9899-A6A8-0240-712A-738B614F068A}"/>
              </a:ext>
            </a:extLst>
          </p:cNvPr>
          <p:cNvCxnSpPr/>
          <p:nvPr/>
        </p:nvCxnSpPr>
        <p:spPr>
          <a:xfrm>
            <a:off x="323528" y="580526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4F9D9C44-C6AC-F07C-37D5-A1720A7B2D1C}"/>
              </a:ext>
            </a:extLst>
          </p:cNvPr>
          <p:cNvCxnSpPr/>
          <p:nvPr/>
        </p:nvCxnSpPr>
        <p:spPr>
          <a:xfrm>
            <a:off x="395536" y="609329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ikdörtgen 12">
            <a:extLst>
              <a:ext uri="{FF2B5EF4-FFF2-40B4-BE49-F238E27FC236}">
                <a16:creationId xmlns:a16="http://schemas.microsoft.com/office/drawing/2014/main" xmlns="" id="{C8536785-CB8D-0BE2-BE44-E1C9BA604BAB}"/>
              </a:ext>
            </a:extLst>
          </p:cNvPr>
          <p:cNvSpPr/>
          <p:nvPr/>
        </p:nvSpPr>
        <p:spPr>
          <a:xfrm>
            <a:off x="7053505" y="980728"/>
            <a:ext cx="1694959" cy="23762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Bağlayıcı 13">
            <a:extLst>
              <a:ext uri="{FF2B5EF4-FFF2-40B4-BE49-F238E27FC236}">
                <a16:creationId xmlns:a16="http://schemas.microsoft.com/office/drawing/2014/main" xmlns="" id="{BC5C665C-F6EC-5552-230E-C72E01FC5FD8}"/>
              </a:ext>
            </a:extLst>
          </p:cNvPr>
          <p:cNvCxnSpPr>
            <a:cxnSpLocks/>
          </p:cNvCxnSpPr>
          <p:nvPr/>
        </p:nvCxnSpPr>
        <p:spPr>
          <a:xfrm>
            <a:off x="7164288" y="5661248"/>
            <a:ext cx="13701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1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ASUR HUKUKU </a:t>
            </a:r>
          </a:p>
        </p:txBody>
      </p:sp>
      <p:pic>
        <p:nvPicPr>
          <p:cNvPr id="26626" name="Picture 2" descr="Asur Medeniyeti (MÖ 1900-MÖ 612) | Bilimsel Dü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52736"/>
            <a:ext cx="3913716" cy="2201465"/>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01008"/>
            <a:ext cx="8641029" cy="222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descr="Muazzez (Heja) Baktaş: Kürt imparatorlukları 2 : Asur İmparatorluğu  (İmparatorlukları) - Nerina Azad Tarafsız ve güvenilir Kurd ve Kurdistan  haberleri - Peşmerge, Barza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52736"/>
            <a:ext cx="4000980" cy="225286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xmlns="" id="{3EDF5590-4FBC-63C2-5996-DF890D9DFC50}"/>
              </a:ext>
            </a:extLst>
          </p:cNvPr>
          <p:cNvCxnSpPr>
            <a:cxnSpLocks/>
          </p:cNvCxnSpPr>
          <p:nvPr/>
        </p:nvCxnSpPr>
        <p:spPr>
          <a:xfrm>
            <a:off x="395536" y="3861048"/>
            <a:ext cx="81388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98B8CC2D-F740-D201-C54B-5276584967B7}"/>
              </a:ext>
            </a:extLst>
          </p:cNvPr>
          <p:cNvCxnSpPr>
            <a:cxnSpLocks/>
          </p:cNvCxnSpPr>
          <p:nvPr/>
        </p:nvCxnSpPr>
        <p:spPr>
          <a:xfrm>
            <a:off x="395536" y="5085184"/>
            <a:ext cx="83529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2B40ACB9-C169-7CFE-72C0-4BA08E989C34}"/>
              </a:ext>
            </a:extLst>
          </p:cNvPr>
          <p:cNvCxnSpPr>
            <a:cxnSpLocks/>
          </p:cNvCxnSpPr>
          <p:nvPr/>
        </p:nvCxnSpPr>
        <p:spPr>
          <a:xfrm>
            <a:off x="395536" y="5373216"/>
            <a:ext cx="85690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1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a:t>
            </a:r>
          </a:p>
        </p:txBody>
      </p:sp>
      <p:pic>
        <p:nvPicPr>
          <p:cNvPr id="19458" name="Picture 2" descr="Hitit Devleti Özelli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04" y="2780928"/>
            <a:ext cx="381952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8358793" cy="209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075636"/>
            <a:ext cx="2088232" cy="352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70F32264-173C-2AE1-C0CC-1CE89B7F1AFB}"/>
              </a:ext>
            </a:extLst>
          </p:cNvPr>
          <p:cNvCxnSpPr>
            <a:cxnSpLocks/>
          </p:cNvCxnSpPr>
          <p:nvPr/>
        </p:nvCxnSpPr>
        <p:spPr>
          <a:xfrm>
            <a:off x="465584" y="1556792"/>
            <a:ext cx="81388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3AAA7C4E-A81E-1EE3-388F-4A9B104732FE}"/>
              </a:ext>
            </a:extLst>
          </p:cNvPr>
          <p:cNvCxnSpPr>
            <a:cxnSpLocks/>
          </p:cNvCxnSpPr>
          <p:nvPr/>
        </p:nvCxnSpPr>
        <p:spPr>
          <a:xfrm>
            <a:off x="395536" y="1844824"/>
            <a:ext cx="82089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4BB6AC5A-8B0B-F4A9-8BB5-FBD69C8ABD4A}"/>
              </a:ext>
            </a:extLst>
          </p:cNvPr>
          <p:cNvCxnSpPr>
            <a:cxnSpLocks/>
          </p:cNvCxnSpPr>
          <p:nvPr/>
        </p:nvCxnSpPr>
        <p:spPr>
          <a:xfrm>
            <a:off x="395536" y="2420888"/>
            <a:ext cx="81388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BC2A5829-07DD-F501-3C86-750BB506CB46}"/>
              </a:ext>
            </a:extLst>
          </p:cNvPr>
          <p:cNvCxnSpPr>
            <a:cxnSpLocks/>
          </p:cNvCxnSpPr>
          <p:nvPr/>
        </p:nvCxnSpPr>
        <p:spPr>
          <a:xfrm>
            <a:off x="395536" y="2708920"/>
            <a:ext cx="835879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ikdörtgen 10">
            <a:extLst>
              <a:ext uri="{FF2B5EF4-FFF2-40B4-BE49-F238E27FC236}">
                <a16:creationId xmlns:a16="http://schemas.microsoft.com/office/drawing/2014/main" xmlns="" id="{23972C31-DC94-BCE2-BC0C-E8D121D14D47}"/>
              </a:ext>
            </a:extLst>
          </p:cNvPr>
          <p:cNvSpPr/>
          <p:nvPr/>
        </p:nvSpPr>
        <p:spPr>
          <a:xfrm>
            <a:off x="683568" y="3092547"/>
            <a:ext cx="1944216" cy="35079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3470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4" y="1124744"/>
            <a:ext cx="79208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a:t>
            </a:r>
          </a:p>
        </p:txBody>
      </p:sp>
      <p:sp>
        <p:nvSpPr>
          <p:cNvPr id="3" name="Dikdörtgen 2">
            <a:extLst>
              <a:ext uri="{FF2B5EF4-FFF2-40B4-BE49-F238E27FC236}">
                <a16:creationId xmlns:a16="http://schemas.microsoft.com/office/drawing/2014/main" xmlns="" id="{1AF565A2-4AD9-B136-74EF-147478385EEE}"/>
              </a:ext>
            </a:extLst>
          </p:cNvPr>
          <p:cNvSpPr/>
          <p:nvPr/>
        </p:nvSpPr>
        <p:spPr>
          <a:xfrm>
            <a:off x="609600" y="1340768"/>
            <a:ext cx="2666256" cy="11521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a:extLst>
              <a:ext uri="{FF2B5EF4-FFF2-40B4-BE49-F238E27FC236}">
                <a16:creationId xmlns:a16="http://schemas.microsoft.com/office/drawing/2014/main" xmlns="" id="{2477759E-702A-80BC-C582-936045695F5F}"/>
              </a:ext>
            </a:extLst>
          </p:cNvPr>
          <p:cNvCxnSpPr>
            <a:cxnSpLocks/>
          </p:cNvCxnSpPr>
          <p:nvPr/>
        </p:nvCxnSpPr>
        <p:spPr>
          <a:xfrm>
            <a:off x="683568" y="3212976"/>
            <a:ext cx="25922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CB303DF2-5352-C794-47B7-E5CED0FCCB25}"/>
              </a:ext>
            </a:extLst>
          </p:cNvPr>
          <p:cNvCxnSpPr/>
          <p:nvPr/>
        </p:nvCxnSpPr>
        <p:spPr>
          <a:xfrm>
            <a:off x="683568" y="501317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0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(özel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651" y="4365104"/>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16" y="980728"/>
            <a:ext cx="7312968" cy="348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F8469603-8FBE-51F7-3EEB-9F93B4FAA5F3}"/>
              </a:ext>
            </a:extLst>
          </p:cNvPr>
          <p:cNvCxnSpPr/>
          <p:nvPr/>
        </p:nvCxnSpPr>
        <p:spPr>
          <a:xfrm>
            <a:off x="971600" y="126876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7D9D5BE7-D965-72B4-020E-5DB6EB02C1B2}"/>
              </a:ext>
            </a:extLst>
          </p:cNvPr>
          <p:cNvCxnSpPr>
            <a:cxnSpLocks/>
          </p:cNvCxnSpPr>
          <p:nvPr/>
        </p:nvCxnSpPr>
        <p:spPr>
          <a:xfrm>
            <a:off x="1043608" y="2564904"/>
            <a:ext cx="71848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FCD6C5C9-92FD-FF16-2E72-58F4C7E13584}"/>
              </a:ext>
            </a:extLst>
          </p:cNvPr>
          <p:cNvCxnSpPr/>
          <p:nvPr/>
        </p:nvCxnSpPr>
        <p:spPr>
          <a:xfrm>
            <a:off x="1763688" y="234888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6D959982-4DA3-8B35-F00B-004043EB746B}"/>
              </a:ext>
            </a:extLst>
          </p:cNvPr>
          <p:cNvCxnSpPr/>
          <p:nvPr/>
        </p:nvCxnSpPr>
        <p:spPr>
          <a:xfrm>
            <a:off x="1043608" y="2852936"/>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D1F06FE9-363E-3047-5AD0-D36BDF9E02C4}"/>
              </a:ext>
            </a:extLst>
          </p:cNvPr>
          <p:cNvCxnSpPr/>
          <p:nvPr/>
        </p:nvCxnSpPr>
        <p:spPr>
          <a:xfrm>
            <a:off x="1691680" y="3356992"/>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186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(özel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651" y="4365104"/>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03" y="1124744"/>
            <a:ext cx="6797948" cy="334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79" y="1124745"/>
            <a:ext cx="1654817" cy="334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descr="Hititler – Anitta Ho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03" y="4397910"/>
            <a:ext cx="3544601" cy="236159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xmlns="" id="{91973B46-DA77-000A-31FC-891D81771D77}"/>
              </a:ext>
            </a:extLst>
          </p:cNvPr>
          <p:cNvCxnSpPr/>
          <p:nvPr/>
        </p:nvCxnSpPr>
        <p:spPr>
          <a:xfrm>
            <a:off x="395536" y="1484784"/>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273417C0-34FF-0B1E-B56C-1C22E9298570}"/>
              </a:ext>
            </a:extLst>
          </p:cNvPr>
          <p:cNvCxnSpPr/>
          <p:nvPr/>
        </p:nvCxnSpPr>
        <p:spPr>
          <a:xfrm>
            <a:off x="395536" y="198884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F41A30B8-5EB8-1CCA-153B-7B5C70CC3E96}"/>
              </a:ext>
            </a:extLst>
          </p:cNvPr>
          <p:cNvCxnSpPr/>
          <p:nvPr/>
        </p:nvCxnSpPr>
        <p:spPr>
          <a:xfrm>
            <a:off x="395536" y="1700808"/>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3914826A-A513-B86D-D0E0-1958E3983C18}"/>
              </a:ext>
            </a:extLst>
          </p:cNvPr>
          <p:cNvCxnSpPr/>
          <p:nvPr/>
        </p:nvCxnSpPr>
        <p:spPr>
          <a:xfrm>
            <a:off x="395536" y="3429000"/>
            <a:ext cx="63367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ikdörtgen 6">
            <a:extLst>
              <a:ext uri="{FF2B5EF4-FFF2-40B4-BE49-F238E27FC236}">
                <a16:creationId xmlns:a16="http://schemas.microsoft.com/office/drawing/2014/main" xmlns="" id="{57E7783A-ED3C-36A5-F950-9F92836CE40D}"/>
              </a:ext>
            </a:extLst>
          </p:cNvPr>
          <p:cNvSpPr/>
          <p:nvPr/>
        </p:nvSpPr>
        <p:spPr>
          <a:xfrm>
            <a:off x="7092279" y="1124744"/>
            <a:ext cx="1654817" cy="32403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665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Sümer Hukuku / Hukuk Tarihi / Hukuk Ansikloped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741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57" y="643000"/>
            <a:ext cx="7633966"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51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(özel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651" y="4365104"/>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86" y="953049"/>
            <a:ext cx="7509648" cy="340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descr="Hititler - Hitit İmparatorluğu Belgeseli - DailyTube - Dailymotion Vid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509119"/>
            <a:ext cx="3871077" cy="217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xmlns="" id="{12AD0C59-A4FA-7FF6-C855-5A67603C1A55}"/>
              </a:ext>
            </a:extLst>
          </p:cNvPr>
          <p:cNvCxnSpPr>
            <a:cxnSpLocks/>
          </p:cNvCxnSpPr>
          <p:nvPr/>
        </p:nvCxnSpPr>
        <p:spPr>
          <a:xfrm>
            <a:off x="611560" y="1268760"/>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3EFFC406-883E-7C51-1C11-D07272A0C884}"/>
              </a:ext>
            </a:extLst>
          </p:cNvPr>
          <p:cNvCxnSpPr>
            <a:cxnSpLocks/>
          </p:cNvCxnSpPr>
          <p:nvPr/>
        </p:nvCxnSpPr>
        <p:spPr>
          <a:xfrm>
            <a:off x="611560" y="1556792"/>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11BC2EC0-C686-F034-3299-369E5B5A4DB1}"/>
              </a:ext>
            </a:extLst>
          </p:cNvPr>
          <p:cNvCxnSpPr>
            <a:cxnSpLocks/>
          </p:cNvCxnSpPr>
          <p:nvPr/>
        </p:nvCxnSpPr>
        <p:spPr>
          <a:xfrm>
            <a:off x="611560" y="1844824"/>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91880101-C928-42C7-4322-21F31392AD80}"/>
              </a:ext>
            </a:extLst>
          </p:cNvPr>
          <p:cNvCxnSpPr>
            <a:cxnSpLocks/>
          </p:cNvCxnSpPr>
          <p:nvPr/>
        </p:nvCxnSpPr>
        <p:spPr>
          <a:xfrm>
            <a:off x="763960" y="2564904"/>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4998ED7E-06A0-C6D8-59C2-812BEF7C0B0B}"/>
              </a:ext>
            </a:extLst>
          </p:cNvPr>
          <p:cNvCxnSpPr>
            <a:cxnSpLocks/>
          </p:cNvCxnSpPr>
          <p:nvPr/>
        </p:nvCxnSpPr>
        <p:spPr>
          <a:xfrm>
            <a:off x="683568" y="2852936"/>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B3395B22-D12B-68E7-E195-9A6FCAF4C0AC}"/>
              </a:ext>
            </a:extLst>
          </p:cNvPr>
          <p:cNvCxnSpPr>
            <a:cxnSpLocks/>
          </p:cNvCxnSpPr>
          <p:nvPr/>
        </p:nvCxnSpPr>
        <p:spPr>
          <a:xfrm>
            <a:off x="683568" y="3140968"/>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2DB89847-A684-5F7E-0BAD-F40FC54CC373}"/>
              </a:ext>
            </a:extLst>
          </p:cNvPr>
          <p:cNvCxnSpPr>
            <a:cxnSpLocks/>
          </p:cNvCxnSpPr>
          <p:nvPr/>
        </p:nvCxnSpPr>
        <p:spPr>
          <a:xfrm>
            <a:off x="683568" y="3356992"/>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A8AD708A-813D-A47D-1D09-2803EE33D31D}"/>
              </a:ext>
            </a:extLst>
          </p:cNvPr>
          <p:cNvCxnSpPr>
            <a:cxnSpLocks/>
          </p:cNvCxnSpPr>
          <p:nvPr/>
        </p:nvCxnSpPr>
        <p:spPr>
          <a:xfrm>
            <a:off x="683568" y="3645024"/>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F38BB819-BF47-54A4-D395-422A7E82EA98}"/>
              </a:ext>
            </a:extLst>
          </p:cNvPr>
          <p:cNvCxnSpPr>
            <a:cxnSpLocks/>
          </p:cNvCxnSpPr>
          <p:nvPr/>
        </p:nvCxnSpPr>
        <p:spPr>
          <a:xfrm>
            <a:off x="763960" y="3933056"/>
            <a:ext cx="71287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57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(kamu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337246"/>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6389203" cy="41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004942"/>
            <a:ext cx="1728192" cy="219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292" y="3499122"/>
            <a:ext cx="1662148" cy="23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4E877369-F671-DDCA-0311-16966D3E411E}"/>
              </a:ext>
            </a:extLst>
          </p:cNvPr>
          <p:cNvCxnSpPr>
            <a:cxnSpLocks/>
          </p:cNvCxnSpPr>
          <p:nvPr/>
        </p:nvCxnSpPr>
        <p:spPr>
          <a:xfrm>
            <a:off x="251520" y="242088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D7AA7572-D00A-9D52-9AF9-5B182C7DBCBE}"/>
              </a:ext>
            </a:extLst>
          </p:cNvPr>
          <p:cNvCxnSpPr>
            <a:cxnSpLocks/>
          </p:cNvCxnSpPr>
          <p:nvPr/>
        </p:nvCxnSpPr>
        <p:spPr>
          <a:xfrm>
            <a:off x="323528" y="263691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304959B5-CDDC-C87E-44EF-638234FAB076}"/>
              </a:ext>
            </a:extLst>
          </p:cNvPr>
          <p:cNvCxnSpPr>
            <a:cxnSpLocks/>
          </p:cNvCxnSpPr>
          <p:nvPr/>
        </p:nvCxnSpPr>
        <p:spPr>
          <a:xfrm>
            <a:off x="251520" y="285293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8A3054C4-A09E-D87D-4A00-7FE02FE4FAE8}"/>
              </a:ext>
            </a:extLst>
          </p:cNvPr>
          <p:cNvCxnSpPr>
            <a:cxnSpLocks/>
          </p:cNvCxnSpPr>
          <p:nvPr/>
        </p:nvCxnSpPr>
        <p:spPr>
          <a:xfrm>
            <a:off x="251520" y="314096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EB8E47C9-641F-0252-CA58-22B20787D7C5}"/>
              </a:ext>
            </a:extLst>
          </p:cNvPr>
          <p:cNvCxnSpPr>
            <a:cxnSpLocks/>
          </p:cNvCxnSpPr>
          <p:nvPr/>
        </p:nvCxnSpPr>
        <p:spPr>
          <a:xfrm>
            <a:off x="251520" y="378904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A68AFC64-1CFF-FAC4-E14E-AE37528D8C12}"/>
              </a:ext>
            </a:extLst>
          </p:cNvPr>
          <p:cNvCxnSpPr>
            <a:cxnSpLocks/>
          </p:cNvCxnSpPr>
          <p:nvPr/>
        </p:nvCxnSpPr>
        <p:spPr>
          <a:xfrm>
            <a:off x="251520" y="400506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8624172C-27C1-5484-6294-9E6C020AA61B}"/>
              </a:ext>
            </a:extLst>
          </p:cNvPr>
          <p:cNvCxnSpPr>
            <a:cxnSpLocks/>
          </p:cNvCxnSpPr>
          <p:nvPr/>
        </p:nvCxnSpPr>
        <p:spPr>
          <a:xfrm>
            <a:off x="251520" y="429309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4DB8DF28-9D21-B703-6224-457527D0CCE1}"/>
              </a:ext>
            </a:extLst>
          </p:cNvPr>
          <p:cNvCxnSpPr>
            <a:cxnSpLocks/>
          </p:cNvCxnSpPr>
          <p:nvPr/>
        </p:nvCxnSpPr>
        <p:spPr>
          <a:xfrm>
            <a:off x="251520" y="450912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62CCD4BC-F67B-9787-E321-EC288F0DACAA}"/>
              </a:ext>
            </a:extLst>
          </p:cNvPr>
          <p:cNvCxnSpPr>
            <a:cxnSpLocks/>
          </p:cNvCxnSpPr>
          <p:nvPr/>
        </p:nvCxnSpPr>
        <p:spPr>
          <a:xfrm>
            <a:off x="251520" y="472514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ikdörtgen 12">
            <a:extLst>
              <a:ext uri="{FF2B5EF4-FFF2-40B4-BE49-F238E27FC236}">
                <a16:creationId xmlns:a16="http://schemas.microsoft.com/office/drawing/2014/main" xmlns="" id="{962DBA2A-7D8E-1995-3563-61C0385874B2}"/>
              </a:ext>
            </a:extLst>
          </p:cNvPr>
          <p:cNvSpPr/>
          <p:nvPr/>
        </p:nvSpPr>
        <p:spPr>
          <a:xfrm>
            <a:off x="6804248" y="1022118"/>
            <a:ext cx="1662148" cy="21908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6191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(kamu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337246"/>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87" y="908720"/>
            <a:ext cx="6911727" cy="415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09" y="938943"/>
            <a:ext cx="1895499" cy="21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6" y="3284984"/>
            <a:ext cx="1888947" cy="224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3FA4F609-7184-33C9-87D1-C9345A73EE98}"/>
              </a:ext>
            </a:extLst>
          </p:cNvPr>
          <p:cNvCxnSpPr>
            <a:cxnSpLocks/>
          </p:cNvCxnSpPr>
          <p:nvPr/>
        </p:nvCxnSpPr>
        <p:spPr>
          <a:xfrm>
            <a:off x="2215245" y="1628800"/>
            <a:ext cx="66052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6D6460A8-4277-B38B-55B3-D5A8B79CD835}"/>
              </a:ext>
            </a:extLst>
          </p:cNvPr>
          <p:cNvCxnSpPr>
            <a:cxnSpLocks/>
          </p:cNvCxnSpPr>
          <p:nvPr/>
        </p:nvCxnSpPr>
        <p:spPr>
          <a:xfrm>
            <a:off x="2287253" y="234888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1A79B947-6602-1D83-2592-D11B36BBD683}"/>
              </a:ext>
            </a:extLst>
          </p:cNvPr>
          <p:cNvCxnSpPr>
            <a:cxnSpLocks/>
          </p:cNvCxnSpPr>
          <p:nvPr/>
        </p:nvCxnSpPr>
        <p:spPr>
          <a:xfrm>
            <a:off x="2431269" y="278092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EE67231F-AF39-8F86-C148-AA6F0E6ED927}"/>
              </a:ext>
            </a:extLst>
          </p:cNvPr>
          <p:cNvCxnSpPr>
            <a:cxnSpLocks/>
          </p:cNvCxnSpPr>
          <p:nvPr/>
        </p:nvCxnSpPr>
        <p:spPr>
          <a:xfrm>
            <a:off x="2431269" y="306896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4CB5C111-51E1-A860-3474-D1EBF09170FC}"/>
              </a:ext>
            </a:extLst>
          </p:cNvPr>
          <p:cNvCxnSpPr>
            <a:cxnSpLocks/>
          </p:cNvCxnSpPr>
          <p:nvPr/>
        </p:nvCxnSpPr>
        <p:spPr>
          <a:xfrm>
            <a:off x="2215245" y="357301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A28EB3E8-85BB-2725-244C-0C5B59F6432C}"/>
              </a:ext>
            </a:extLst>
          </p:cNvPr>
          <p:cNvCxnSpPr>
            <a:cxnSpLocks/>
          </p:cNvCxnSpPr>
          <p:nvPr/>
        </p:nvCxnSpPr>
        <p:spPr>
          <a:xfrm>
            <a:off x="2215245" y="378904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8DE84855-8CC7-62F7-6C5F-ABFF56A007C2}"/>
              </a:ext>
            </a:extLst>
          </p:cNvPr>
          <p:cNvCxnSpPr>
            <a:cxnSpLocks/>
          </p:cNvCxnSpPr>
          <p:nvPr/>
        </p:nvCxnSpPr>
        <p:spPr>
          <a:xfrm>
            <a:off x="2215245" y="407707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DDB7EBC5-5D22-E062-A56B-5EB9AB90D781}"/>
              </a:ext>
            </a:extLst>
          </p:cNvPr>
          <p:cNvCxnSpPr>
            <a:cxnSpLocks/>
          </p:cNvCxnSpPr>
          <p:nvPr/>
        </p:nvCxnSpPr>
        <p:spPr>
          <a:xfrm>
            <a:off x="2287253" y="450912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2962C265-8B7A-5BA4-4C82-697E9D7D00E6}"/>
              </a:ext>
            </a:extLst>
          </p:cNvPr>
          <p:cNvCxnSpPr>
            <a:cxnSpLocks/>
          </p:cNvCxnSpPr>
          <p:nvPr/>
        </p:nvCxnSpPr>
        <p:spPr>
          <a:xfrm>
            <a:off x="2267744" y="479715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ikdörtgen 12">
            <a:extLst>
              <a:ext uri="{FF2B5EF4-FFF2-40B4-BE49-F238E27FC236}">
                <a16:creationId xmlns:a16="http://schemas.microsoft.com/office/drawing/2014/main" xmlns="" id="{2E5BBBD1-0C45-7FFA-9063-8DE9CE5988DF}"/>
              </a:ext>
            </a:extLst>
          </p:cNvPr>
          <p:cNvSpPr/>
          <p:nvPr/>
        </p:nvSpPr>
        <p:spPr>
          <a:xfrm>
            <a:off x="251520" y="1047925"/>
            <a:ext cx="1657225" cy="20118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6079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(kamu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337246"/>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72988"/>
            <a:ext cx="6408712" cy="500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70601"/>
            <a:ext cx="2063750" cy="6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42CED7F6-CA14-6F14-D1DF-516F555BC519}"/>
              </a:ext>
            </a:extLst>
          </p:cNvPr>
          <p:cNvCxnSpPr>
            <a:cxnSpLocks/>
          </p:cNvCxnSpPr>
          <p:nvPr/>
        </p:nvCxnSpPr>
        <p:spPr>
          <a:xfrm>
            <a:off x="415045" y="148478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B891AC42-6FA3-4C8B-334D-AC4584981B04}"/>
              </a:ext>
            </a:extLst>
          </p:cNvPr>
          <p:cNvCxnSpPr>
            <a:cxnSpLocks/>
          </p:cNvCxnSpPr>
          <p:nvPr/>
        </p:nvCxnSpPr>
        <p:spPr>
          <a:xfrm>
            <a:off x="487053" y="19168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B641BD96-A5A9-76FF-B58E-904BA6C16DEB}"/>
              </a:ext>
            </a:extLst>
          </p:cNvPr>
          <p:cNvCxnSpPr>
            <a:cxnSpLocks/>
          </p:cNvCxnSpPr>
          <p:nvPr/>
        </p:nvCxnSpPr>
        <p:spPr>
          <a:xfrm>
            <a:off x="487053" y="213285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06A4A685-6EF8-C2B5-0892-21BF02E7191E}"/>
              </a:ext>
            </a:extLst>
          </p:cNvPr>
          <p:cNvCxnSpPr>
            <a:cxnSpLocks/>
          </p:cNvCxnSpPr>
          <p:nvPr/>
        </p:nvCxnSpPr>
        <p:spPr>
          <a:xfrm>
            <a:off x="415045" y="242088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88D4284F-D4E5-4CA5-7A40-A9A0EE36F4DB}"/>
              </a:ext>
            </a:extLst>
          </p:cNvPr>
          <p:cNvCxnSpPr>
            <a:cxnSpLocks/>
          </p:cNvCxnSpPr>
          <p:nvPr/>
        </p:nvCxnSpPr>
        <p:spPr>
          <a:xfrm>
            <a:off x="415045" y="263691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2ED24E29-21E6-EDAB-F53A-4E992F6C1747}"/>
              </a:ext>
            </a:extLst>
          </p:cNvPr>
          <p:cNvCxnSpPr>
            <a:cxnSpLocks/>
          </p:cNvCxnSpPr>
          <p:nvPr/>
        </p:nvCxnSpPr>
        <p:spPr>
          <a:xfrm>
            <a:off x="415045" y="306896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C90B2B68-5609-2E3F-4A07-4521B39CF244}"/>
              </a:ext>
            </a:extLst>
          </p:cNvPr>
          <p:cNvCxnSpPr>
            <a:cxnSpLocks/>
          </p:cNvCxnSpPr>
          <p:nvPr/>
        </p:nvCxnSpPr>
        <p:spPr>
          <a:xfrm>
            <a:off x="539552" y="37170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1395399F-03D3-2397-F81E-9DD9A860EB2B}"/>
              </a:ext>
            </a:extLst>
          </p:cNvPr>
          <p:cNvCxnSpPr>
            <a:cxnSpLocks/>
          </p:cNvCxnSpPr>
          <p:nvPr/>
        </p:nvCxnSpPr>
        <p:spPr>
          <a:xfrm>
            <a:off x="343037" y="400506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5E124ECC-4F09-A83B-53C7-9FF0A1A34B81}"/>
              </a:ext>
            </a:extLst>
          </p:cNvPr>
          <p:cNvCxnSpPr>
            <a:cxnSpLocks/>
          </p:cNvCxnSpPr>
          <p:nvPr/>
        </p:nvCxnSpPr>
        <p:spPr>
          <a:xfrm>
            <a:off x="415045" y="580526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E3A2A824-06DE-2902-45DE-38E5E1804A8E}"/>
              </a:ext>
            </a:extLst>
          </p:cNvPr>
          <p:cNvCxnSpPr>
            <a:cxnSpLocks/>
          </p:cNvCxnSpPr>
          <p:nvPr/>
        </p:nvCxnSpPr>
        <p:spPr>
          <a:xfrm>
            <a:off x="343037" y="515719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ikdörtgen 12">
            <a:extLst>
              <a:ext uri="{FF2B5EF4-FFF2-40B4-BE49-F238E27FC236}">
                <a16:creationId xmlns:a16="http://schemas.microsoft.com/office/drawing/2014/main" xmlns="" id="{6782955D-2B7C-D83B-FE64-8AA0ABC3317A}"/>
              </a:ext>
            </a:extLst>
          </p:cNvPr>
          <p:cNvSpPr/>
          <p:nvPr/>
        </p:nvSpPr>
        <p:spPr>
          <a:xfrm>
            <a:off x="6948264" y="1844824"/>
            <a:ext cx="2063750" cy="38884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305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Hitit HUKUKU (kamu hukuk)</a:t>
            </a:r>
          </a:p>
        </p:txBody>
      </p:sp>
      <p:pic>
        <p:nvPicPr>
          <p:cNvPr id="21506" name="Picture 2" descr="Hitit Güneş Kursu Ne Anlatı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337246"/>
            <a:ext cx="220776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980728"/>
            <a:ext cx="8099493" cy="271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892DADDF-1FF1-B690-E58B-59262F6C86A4}"/>
              </a:ext>
            </a:extLst>
          </p:cNvPr>
          <p:cNvCxnSpPr>
            <a:cxnSpLocks/>
          </p:cNvCxnSpPr>
          <p:nvPr/>
        </p:nvCxnSpPr>
        <p:spPr>
          <a:xfrm>
            <a:off x="899592" y="19168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995DF1BD-9E79-5489-79DA-8AF8DC8758AD}"/>
              </a:ext>
            </a:extLst>
          </p:cNvPr>
          <p:cNvCxnSpPr>
            <a:cxnSpLocks/>
          </p:cNvCxnSpPr>
          <p:nvPr/>
        </p:nvCxnSpPr>
        <p:spPr>
          <a:xfrm>
            <a:off x="1495165" y="249289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15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a:t>
            </a:r>
          </a:p>
        </p:txBody>
      </p:sp>
      <p:sp>
        <p:nvSpPr>
          <p:cNvPr id="3" name="Dikdörtgen 2"/>
          <p:cNvSpPr/>
          <p:nvPr/>
        </p:nvSpPr>
        <p:spPr>
          <a:xfrm>
            <a:off x="660918" y="995873"/>
            <a:ext cx="7926965" cy="288032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t>İbrani tarihi, gerek Yahudiler gerek daha sonra Hıristiyan ve Müslüman tarihçilerce sanki dünya tarihi imiş gibi sunulduğu ve -haksız ve hatalı bir şekilde- dünya  tarihinin mihverine yerleştirildiği için bu bahsin bizim kültürümüz açısından ayrı bir anlam ve önemi olduğuna işaret ederek başlayalım.  Hitit Hukuku gibi, İbrani Hukuku da </a:t>
            </a:r>
            <a:r>
              <a:rPr lang="tr-TR" sz="1600" b="1" dirty="0">
                <a:solidFill>
                  <a:srgbClr val="FFFF00"/>
                </a:solidFill>
              </a:rPr>
              <a:t>“çivi yazısı hukuku</a:t>
            </a:r>
            <a:r>
              <a:rPr lang="tr-TR" sz="1600" dirty="0"/>
              <a:t>” olarak da adlandırılan </a:t>
            </a:r>
            <a:r>
              <a:rPr lang="tr-TR" sz="1600" b="1" dirty="0">
                <a:solidFill>
                  <a:srgbClr val="FFFF00"/>
                </a:solidFill>
              </a:rPr>
              <a:t>Mezopotamya hukukundan büyük ölçüde etkilenmişti</a:t>
            </a:r>
            <a:r>
              <a:rPr lang="tr-TR" sz="1600" dirty="0"/>
              <a:t>. Bu durum, Hammurabi Kanunnamesi ile görülen paralelliklerden açıkça anlaşılmaktadır. Ayrıca, İbrani kültürü üzerinde Mısır medeniyetinin doğrudan ve Fenike yoluyla önemli etkileri olduğu da muhakkaktır. İbrani Hukuku, dayandığı temel hukuk metinleri bakımından iki döneme ayrılabilir. Kudüs’ün Romalılar tarafından işgal ve tahribinden önceki birinci devrede hukukun kaynağı </a:t>
            </a:r>
            <a:r>
              <a:rPr lang="tr-TR" sz="1600" b="1" dirty="0" err="1">
                <a:solidFill>
                  <a:srgbClr val="FFFF00"/>
                </a:solidFill>
              </a:rPr>
              <a:t>Tanah</a:t>
            </a:r>
            <a:r>
              <a:rPr lang="tr-TR" sz="1600" b="1" dirty="0">
                <a:solidFill>
                  <a:srgbClr val="FFFF00"/>
                </a:solidFill>
              </a:rPr>
              <a:t> (</a:t>
            </a:r>
            <a:r>
              <a:rPr lang="tr-TR" sz="1600" b="1" dirty="0" err="1">
                <a:solidFill>
                  <a:srgbClr val="FFFF00"/>
                </a:solidFill>
              </a:rPr>
              <a:t>Tevratı</a:t>
            </a:r>
            <a:r>
              <a:rPr lang="tr-TR" sz="1600" b="1" dirty="0">
                <a:solidFill>
                  <a:srgbClr val="FFFF00"/>
                </a:solidFill>
              </a:rPr>
              <a:t> ve </a:t>
            </a:r>
            <a:r>
              <a:rPr lang="tr-TR" sz="1600" b="1" dirty="0" err="1">
                <a:solidFill>
                  <a:srgbClr val="FFFF00"/>
                </a:solidFill>
              </a:rPr>
              <a:t>Zeburu</a:t>
            </a:r>
            <a:r>
              <a:rPr lang="tr-TR" sz="1600" b="1" dirty="0">
                <a:solidFill>
                  <a:srgbClr val="FFFF00"/>
                </a:solidFill>
              </a:rPr>
              <a:t> da içeren ve 39 kitaptan oluşan Eski Ahit) </a:t>
            </a:r>
            <a:r>
              <a:rPr lang="tr-TR" sz="1600" dirty="0"/>
              <a:t>ve </a:t>
            </a:r>
            <a:r>
              <a:rPr lang="tr-TR" sz="1600" b="1" dirty="0">
                <a:solidFill>
                  <a:srgbClr val="FFFF00"/>
                </a:solidFill>
              </a:rPr>
              <a:t>örf ve âdet hukukudur</a:t>
            </a:r>
            <a:r>
              <a:rPr lang="tr-TR" sz="1600" dirty="0"/>
              <a:t>. İkinci devirde ise </a:t>
            </a:r>
            <a:r>
              <a:rPr lang="tr-TR" sz="1600" b="1" dirty="0" err="1">
                <a:solidFill>
                  <a:srgbClr val="FFFF00"/>
                </a:solidFill>
              </a:rPr>
              <a:t>Mişna</a:t>
            </a:r>
            <a:r>
              <a:rPr lang="tr-TR" sz="1600" b="1" dirty="0">
                <a:solidFill>
                  <a:srgbClr val="FFFF00"/>
                </a:solidFill>
              </a:rPr>
              <a:t> ve </a:t>
            </a:r>
            <a:r>
              <a:rPr lang="tr-TR" sz="1600" b="1" dirty="0" err="1">
                <a:solidFill>
                  <a:srgbClr val="FFFF00"/>
                </a:solidFill>
              </a:rPr>
              <a:t>Talmud</a:t>
            </a:r>
            <a:r>
              <a:rPr lang="tr-TR" sz="1600" b="1" dirty="0">
                <a:solidFill>
                  <a:srgbClr val="FFFF00"/>
                </a:solidFill>
              </a:rPr>
              <a:t> da hukuk kaynakları arasına katılmıştır. </a:t>
            </a:r>
            <a:r>
              <a:rPr lang="tr-TR" sz="1600" b="1" dirty="0" err="1">
                <a:solidFill>
                  <a:srgbClr val="FFFF00"/>
                </a:solidFill>
              </a:rPr>
              <a:t>Talmud</a:t>
            </a:r>
            <a:r>
              <a:rPr lang="tr-TR" sz="1600" b="1" dirty="0">
                <a:solidFill>
                  <a:srgbClr val="FFFF00"/>
                </a:solidFill>
              </a:rPr>
              <a:t>, Yahudilerin medeni ve dinî kanunlarıdır ve Tevrat’ın devamı, mütemmimi sayılır.</a:t>
            </a:r>
          </a:p>
        </p:txBody>
      </p:sp>
      <p:sp>
        <p:nvSpPr>
          <p:cNvPr id="4" name="Dikdörtgen 3"/>
          <p:cNvSpPr/>
          <p:nvPr/>
        </p:nvSpPr>
        <p:spPr>
          <a:xfrm>
            <a:off x="3419872" y="4149080"/>
            <a:ext cx="5238192" cy="237626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t>Genel olarak, Musevîlerin kutsal kitabı denilince Tevrat anlaşılırsa da aslında </a:t>
            </a:r>
            <a:r>
              <a:rPr lang="tr-TR" sz="1400" b="1" dirty="0">
                <a:solidFill>
                  <a:srgbClr val="FFFF00"/>
                </a:solidFill>
              </a:rPr>
              <a:t>Tevrat, İbrani kutsal kitabı </a:t>
            </a:r>
            <a:r>
              <a:rPr lang="tr-TR" sz="1400" b="1" dirty="0" err="1">
                <a:solidFill>
                  <a:srgbClr val="FFFF00"/>
                </a:solidFill>
              </a:rPr>
              <a:t>Tanah</a:t>
            </a:r>
            <a:r>
              <a:rPr lang="tr-TR" sz="1400" b="1" dirty="0">
                <a:solidFill>
                  <a:srgbClr val="FFFF00"/>
                </a:solidFill>
              </a:rPr>
              <a:t> (Eski Ahit)’</a:t>
            </a:r>
            <a:r>
              <a:rPr lang="tr-TR" sz="1400" b="1" dirty="0" err="1">
                <a:solidFill>
                  <a:srgbClr val="FFFF00"/>
                </a:solidFill>
              </a:rPr>
              <a:t>ın</a:t>
            </a:r>
            <a:r>
              <a:rPr lang="tr-TR" sz="1400" b="1" dirty="0">
                <a:solidFill>
                  <a:srgbClr val="FFFF00"/>
                </a:solidFill>
              </a:rPr>
              <a:t> bir kısmını oluşturmaktadır</a:t>
            </a:r>
            <a:r>
              <a:rPr lang="tr-TR" sz="1400" dirty="0"/>
              <a:t>. </a:t>
            </a:r>
            <a:r>
              <a:rPr lang="tr-TR" sz="1400" dirty="0" err="1"/>
              <a:t>Tanah</a:t>
            </a:r>
            <a:r>
              <a:rPr lang="tr-TR" sz="1400" dirty="0"/>
              <a:t> (</a:t>
            </a:r>
            <a:r>
              <a:rPr lang="tr-TR" sz="1400" dirty="0" err="1"/>
              <a:t>Ahd</a:t>
            </a:r>
            <a:r>
              <a:rPr lang="tr-TR" sz="1400" dirty="0"/>
              <a:t>-i Atik), derli toplu bir kitap şeklinde olmayıp, bir kitaplar toplamıdır ve başlıca üç bölüme ayrılır. </a:t>
            </a:r>
            <a:r>
              <a:rPr lang="tr-TR" sz="1400" b="1" dirty="0">
                <a:solidFill>
                  <a:srgbClr val="FFFF00"/>
                </a:solidFill>
              </a:rPr>
              <a:t>Tevrat, birinci kısmı oluşturur ve beş kitaptan müteşekkildir. Tevrat (Tora)’</a:t>
            </a:r>
            <a:r>
              <a:rPr lang="tr-TR" sz="1400" b="1" dirty="0" err="1">
                <a:solidFill>
                  <a:srgbClr val="FFFF00"/>
                </a:solidFill>
              </a:rPr>
              <a:t>ın</a:t>
            </a:r>
            <a:r>
              <a:rPr lang="tr-TR" sz="1400" b="1" dirty="0">
                <a:solidFill>
                  <a:srgbClr val="FFFF00"/>
                </a:solidFill>
              </a:rPr>
              <a:t> Musa’ya inen vahiy olduğu ileri sürülürse de, aslında bu kitap M.Ö. XIII. asırdan başlayarak M.Ö. V. asra kadar çeşitli Yahudi teologların yazımına katıldıkları ve M.Ö. II. asırda son şeklini almış bir metindir</a:t>
            </a:r>
            <a:r>
              <a:rPr lang="tr-TR" sz="1400" dirty="0"/>
              <a:t>. Tevrat, günümüzde de İsrail </a:t>
            </a:r>
            <a:r>
              <a:rPr lang="tr-TR" sz="1400" b="1" dirty="0">
                <a:solidFill>
                  <a:srgbClr val="FFFF00"/>
                </a:solidFill>
              </a:rPr>
              <a:t>devletinin temel hukukî dayanağını teşkil etmekte </a:t>
            </a:r>
            <a:r>
              <a:rPr lang="tr-TR" sz="1400" dirty="0"/>
              <a:t>olup, ona aykırı bir kanunun parlamentodan çıkarılamayacağını söylemek  yanlış olmaz.</a:t>
            </a:r>
          </a:p>
        </p:txBody>
      </p:sp>
      <p:pic>
        <p:nvPicPr>
          <p:cNvPr id="29698" name="Picture 2" descr="İbraniler Özellikleri Maddeler halinde 9. sınıf tar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18" y="4089336"/>
            <a:ext cx="2411760" cy="249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50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(ÖZEL Hukuk)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119" y="980728"/>
            <a:ext cx="639834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2078664"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descr="Doğu Akdeniz Uygarlıkları ve Özellikleri - Son Dakika Eğitim Haber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297" y="4283462"/>
            <a:ext cx="4169167" cy="231388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xmlns="" id="{5FDF5F7D-ACE1-64E8-DA5D-D0098719AEA7}"/>
              </a:ext>
            </a:extLst>
          </p:cNvPr>
          <p:cNvCxnSpPr>
            <a:cxnSpLocks/>
          </p:cNvCxnSpPr>
          <p:nvPr/>
        </p:nvCxnSpPr>
        <p:spPr>
          <a:xfrm>
            <a:off x="2287253" y="1484784"/>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86103A1A-8D92-E6CF-F2A5-D326E50DB761}"/>
              </a:ext>
            </a:extLst>
          </p:cNvPr>
          <p:cNvCxnSpPr>
            <a:cxnSpLocks/>
          </p:cNvCxnSpPr>
          <p:nvPr/>
        </p:nvCxnSpPr>
        <p:spPr>
          <a:xfrm>
            <a:off x="2287253" y="170080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034498B5-0E15-EC79-004C-D018A5A4535B}"/>
              </a:ext>
            </a:extLst>
          </p:cNvPr>
          <p:cNvCxnSpPr>
            <a:cxnSpLocks/>
          </p:cNvCxnSpPr>
          <p:nvPr/>
        </p:nvCxnSpPr>
        <p:spPr>
          <a:xfrm>
            <a:off x="2287253" y="19168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4ABDAAD8-BF47-F0EC-7BE5-11977EF84E1E}"/>
              </a:ext>
            </a:extLst>
          </p:cNvPr>
          <p:cNvCxnSpPr>
            <a:cxnSpLocks/>
          </p:cNvCxnSpPr>
          <p:nvPr/>
        </p:nvCxnSpPr>
        <p:spPr>
          <a:xfrm>
            <a:off x="2287253" y="350100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6773859E-6963-F12B-1E53-2AA8ED4DE973}"/>
              </a:ext>
            </a:extLst>
          </p:cNvPr>
          <p:cNvCxnSpPr>
            <a:cxnSpLocks/>
          </p:cNvCxnSpPr>
          <p:nvPr/>
        </p:nvCxnSpPr>
        <p:spPr>
          <a:xfrm>
            <a:off x="2287253" y="37170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0246D82B-3A12-83D8-D3F9-F8F41489B837}"/>
              </a:ext>
            </a:extLst>
          </p:cNvPr>
          <p:cNvCxnSpPr>
            <a:cxnSpLocks/>
          </p:cNvCxnSpPr>
          <p:nvPr/>
        </p:nvCxnSpPr>
        <p:spPr>
          <a:xfrm>
            <a:off x="2359261" y="393305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xmlns="" id="{14439A3A-C299-1682-2E0A-D6C153AD8DBC}"/>
              </a:ext>
            </a:extLst>
          </p:cNvPr>
          <p:cNvSpPr/>
          <p:nvPr/>
        </p:nvSpPr>
        <p:spPr>
          <a:xfrm>
            <a:off x="323528" y="980728"/>
            <a:ext cx="1891717" cy="20882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xmlns="" id="{E18A6FBA-5E57-F607-0371-4967458690FF}"/>
              </a:ext>
            </a:extLst>
          </p:cNvPr>
          <p:cNvSpPr/>
          <p:nvPr/>
        </p:nvSpPr>
        <p:spPr>
          <a:xfrm>
            <a:off x="323528" y="3068960"/>
            <a:ext cx="1891717" cy="25202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2083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(ÖZEL Hukuk) </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6558081" cy="39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27" y="1205947"/>
            <a:ext cx="1805254" cy="24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95" y="3789041"/>
            <a:ext cx="178757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a:extLst>
              <a:ext uri="{FF2B5EF4-FFF2-40B4-BE49-F238E27FC236}">
                <a16:creationId xmlns:a16="http://schemas.microsoft.com/office/drawing/2014/main" xmlns="" id="{0915EC96-9538-947E-D604-A910363F8D08}"/>
              </a:ext>
            </a:extLst>
          </p:cNvPr>
          <p:cNvCxnSpPr>
            <a:cxnSpLocks/>
          </p:cNvCxnSpPr>
          <p:nvPr/>
        </p:nvCxnSpPr>
        <p:spPr>
          <a:xfrm>
            <a:off x="2195736" y="155679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xmlns="" id="{DB23CEB0-D963-C490-086F-5FBB2A7BDDC5}"/>
              </a:ext>
            </a:extLst>
          </p:cNvPr>
          <p:cNvCxnSpPr>
            <a:cxnSpLocks/>
          </p:cNvCxnSpPr>
          <p:nvPr/>
        </p:nvCxnSpPr>
        <p:spPr>
          <a:xfrm>
            <a:off x="2071229" y="227687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xmlns="" id="{896FECF7-B4E7-5432-B796-251D92887EAB}"/>
              </a:ext>
            </a:extLst>
          </p:cNvPr>
          <p:cNvCxnSpPr>
            <a:cxnSpLocks/>
          </p:cNvCxnSpPr>
          <p:nvPr/>
        </p:nvCxnSpPr>
        <p:spPr>
          <a:xfrm>
            <a:off x="2071229" y="270892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xmlns="" id="{3D7BEE67-D0CA-0D69-593D-6ACB7C72CD85}"/>
              </a:ext>
            </a:extLst>
          </p:cNvPr>
          <p:cNvCxnSpPr>
            <a:cxnSpLocks/>
          </p:cNvCxnSpPr>
          <p:nvPr/>
        </p:nvCxnSpPr>
        <p:spPr>
          <a:xfrm>
            <a:off x="2051720" y="299695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xmlns="" id="{053AC6F2-B2FF-C4D3-9CC5-80D6ECC6A0E0}"/>
              </a:ext>
            </a:extLst>
          </p:cNvPr>
          <p:cNvCxnSpPr>
            <a:cxnSpLocks/>
          </p:cNvCxnSpPr>
          <p:nvPr/>
        </p:nvCxnSpPr>
        <p:spPr>
          <a:xfrm>
            <a:off x="2051720" y="3212976"/>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8119E9C6-88E3-D8B6-1D1F-1A80226B7BC6}"/>
              </a:ext>
            </a:extLst>
          </p:cNvPr>
          <p:cNvCxnSpPr>
            <a:cxnSpLocks/>
          </p:cNvCxnSpPr>
          <p:nvPr/>
        </p:nvCxnSpPr>
        <p:spPr>
          <a:xfrm>
            <a:off x="2143237" y="3501008"/>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xmlns="" id="{0D73928B-3E26-8E7B-CD23-DFCEE9E1835E}"/>
              </a:ext>
            </a:extLst>
          </p:cNvPr>
          <p:cNvCxnSpPr>
            <a:cxnSpLocks/>
          </p:cNvCxnSpPr>
          <p:nvPr/>
        </p:nvCxnSpPr>
        <p:spPr>
          <a:xfrm>
            <a:off x="2143237" y="371703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C3FB221A-8A37-2072-1C7D-21B8058D7E50}"/>
              </a:ext>
            </a:extLst>
          </p:cNvPr>
          <p:cNvCxnSpPr>
            <a:cxnSpLocks/>
          </p:cNvCxnSpPr>
          <p:nvPr/>
        </p:nvCxnSpPr>
        <p:spPr>
          <a:xfrm>
            <a:off x="2195736" y="4149080"/>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D8D59977-A60C-688B-8909-34B604D06E24}"/>
              </a:ext>
            </a:extLst>
          </p:cNvPr>
          <p:cNvCxnSpPr>
            <a:cxnSpLocks/>
          </p:cNvCxnSpPr>
          <p:nvPr/>
        </p:nvCxnSpPr>
        <p:spPr>
          <a:xfrm>
            <a:off x="2071229" y="4437112"/>
            <a:ext cx="63892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96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(kamu Hukuk)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80728"/>
            <a:ext cx="6168791" cy="29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2140922" cy="461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descr="Yahudilerin Tarihi : İbraniler ya da Yahudilerin Tari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077072"/>
            <a:ext cx="5184576" cy="196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72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(kamu Hukuk) </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19"/>
            <a:ext cx="6721389" cy="28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1" y="908719"/>
            <a:ext cx="1983487" cy="286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07165"/>
            <a:ext cx="1944216" cy="252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descr="Yahudilerin Atası İbraniler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214" y="3892920"/>
            <a:ext cx="4896544" cy="275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06090"/>
          </a:xfrm>
          <a:solidFill>
            <a:srgbClr val="C00000"/>
          </a:solidFill>
        </p:spPr>
        <p:txBody>
          <a:bodyPr/>
          <a:lstStyle/>
          <a:p>
            <a:pPr algn="ctr"/>
            <a:r>
              <a:rPr lang="tr-TR" dirty="0"/>
              <a:t>Sümer ve Akad hukuku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340768"/>
            <a:ext cx="5428295" cy="442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s://upload.wikimedia.org/wikipedia/commons/9/9a/Mesopota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 y="2204864"/>
            <a:ext cx="356083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43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İBRANİLERDE HUKUK (kamu Hukuk)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3918"/>
            <a:ext cx="8238960" cy="34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descr="İbraniler - UZAY.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423187"/>
            <a:ext cx="5587008" cy="240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53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Hint hukuku</a:t>
            </a:r>
          </a:p>
        </p:txBody>
      </p:sp>
      <p:pic>
        <p:nvPicPr>
          <p:cNvPr id="35844" name="Picture 4" descr="Hinduizm Nedir? (Tarihi, İnanış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313657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68152"/>
            <a:ext cx="6480720" cy="488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Hint hukuku (özel hukuk)</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80728"/>
            <a:ext cx="6336704" cy="439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980728"/>
            <a:ext cx="2077051" cy="24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93" y="3523598"/>
            <a:ext cx="2075361" cy="247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72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Hint hukuku (kamu hukuku)</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836712"/>
            <a:ext cx="6304533" cy="514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1979984" cy="58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601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ÇİN hukuku</a:t>
            </a:r>
          </a:p>
        </p:txBody>
      </p:sp>
      <p:pic>
        <p:nvPicPr>
          <p:cNvPr id="4" name="Resim 3">
            <a:extLst>
              <a:ext uri="{FF2B5EF4-FFF2-40B4-BE49-F238E27FC236}">
                <a16:creationId xmlns:a16="http://schemas.microsoft.com/office/drawing/2014/main" xmlns="" id="{3D434B1F-9B46-DE00-8428-E60A28579E77}"/>
              </a:ext>
            </a:extLst>
          </p:cNvPr>
          <p:cNvPicPr>
            <a:picLocks noChangeAspect="1"/>
          </p:cNvPicPr>
          <p:nvPr/>
        </p:nvPicPr>
        <p:blipFill>
          <a:blip r:embed="rId2"/>
          <a:stretch>
            <a:fillRect/>
          </a:stretch>
        </p:blipFill>
        <p:spPr>
          <a:xfrm>
            <a:off x="2483768" y="974414"/>
            <a:ext cx="6338664" cy="3498479"/>
          </a:xfrm>
          <a:prstGeom prst="rect">
            <a:avLst/>
          </a:prstGeom>
        </p:spPr>
      </p:pic>
      <p:pic>
        <p:nvPicPr>
          <p:cNvPr id="6" name="Resim 5">
            <a:extLst>
              <a:ext uri="{FF2B5EF4-FFF2-40B4-BE49-F238E27FC236}">
                <a16:creationId xmlns:a16="http://schemas.microsoft.com/office/drawing/2014/main" xmlns="" id="{181DC8D1-8CE3-F850-AF6C-F801EA2BEDDB}"/>
              </a:ext>
            </a:extLst>
          </p:cNvPr>
          <p:cNvPicPr>
            <a:picLocks noChangeAspect="1"/>
          </p:cNvPicPr>
          <p:nvPr/>
        </p:nvPicPr>
        <p:blipFill>
          <a:blip r:embed="rId3"/>
          <a:stretch>
            <a:fillRect/>
          </a:stretch>
        </p:blipFill>
        <p:spPr>
          <a:xfrm>
            <a:off x="2426931" y="4638847"/>
            <a:ext cx="6452337" cy="1789413"/>
          </a:xfrm>
          <a:prstGeom prst="rect">
            <a:avLst/>
          </a:prstGeom>
        </p:spPr>
      </p:pic>
      <p:pic>
        <p:nvPicPr>
          <p:cNvPr id="8" name="Resim 7">
            <a:extLst>
              <a:ext uri="{FF2B5EF4-FFF2-40B4-BE49-F238E27FC236}">
                <a16:creationId xmlns:a16="http://schemas.microsoft.com/office/drawing/2014/main" xmlns="" id="{F26FEF2E-0482-5F5C-838C-8483F8AAFD0E}"/>
              </a:ext>
            </a:extLst>
          </p:cNvPr>
          <p:cNvPicPr>
            <a:picLocks noChangeAspect="1"/>
          </p:cNvPicPr>
          <p:nvPr/>
        </p:nvPicPr>
        <p:blipFill>
          <a:blip r:embed="rId4"/>
          <a:stretch>
            <a:fillRect/>
          </a:stretch>
        </p:blipFill>
        <p:spPr>
          <a:xfrm>
            <a:off x="321568" y="974414"/>
            <a:ext cx="1951856" cy="4151335"/>
          </a:xfrm>
          <a:prstGeom prst="rect">
            <a:avLst/>
          </a:prstGeom>
        </p:spPr>
      </p:pic>
    </p:spTree>
    <p:extLst>
      <p:ext uri="{BB962C8B-B14F-4D97-AF65-F5344CB8AC3E}">
        <p14:creationId xmlns:p14="http://schemas.microsoft.com/office/powerpoint/2010/main" val="2812790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ÇİN (özel) hukuku</a:t>
            </a:r>
          </a:p>
        </p:txBody>
      </p:sp>
      <p:pic>
        <p:nvPicPr>
          <p:cNvPr id="5" name="Resim 4">
            <a:extLst>
              <a:ext uri="{FF2B5EF4-FFF2-40B4-BE49-F238E27FC236}">
                <a16:creationId xmlns:a16="http://schemas.microsoft.com/office/drawing/2014/main" xmlns="" id="{F61A099B-AE9B-3C8C-3629-71F904CB9F2E}"/>
              </a:ext>
            </a:extLst>
          </p:cNvPr>
          <p:cNvPicPr>
            <a:picLocks noChangeAspect="1"/>
          </p:cNvPicPr>
          <p:nvPr/>
        </p:nvPicPr>
        <p:blipFill>
          <a:blip r:embed="rId2"/>
          <a:stretch>
            <a:fillRect/>
          </a:stretch>
        </p:blipFill>
        <p:spPr>
          <a:xfrm>
            <a:off x="2483768" y="1124744"/>
            <a:ext cx="6337062" cy="3709193"/>
          </a:xfrm>
          <a:prstGeom prst="rect">
            <a:avLst/>
          </a:prstGeom>
        </p:spPr>
      </p:pic>
      <p:pic>
        <p:nvPicPr>
          <p:cNvPr id="8" name="Resim 7">
            <a:extLst>
              <a:ext uri="{FF2B5EF4-FFF2-40B4-BE49-F238E27FC236}">
                <a16:creationId xmlns:a16="http://schemas.microsoft.com/office/drawing/2014/main" xmlns="" id="{D4765217-3B88-0635-3589-D4EF19949D03}"/>
              </a:ext>
            </a:extLst>
          </p:cNvPr>
          <p:cNvPicPr>
            <a:picLocks noChangeAspect="1"/>
          </p:cNvPicPr>
          <p:nvPr/>
        </p:nvPicPr>
        <p:blipFill>
          <a:blip r:embed="rId3"/>
          <a:stretch>
            <a:fillRect/>
          </a:stretch>
        </p:blipFill>
        <p:spPr>
          <a:xfrm>
            <a:off x="179512" y="1128167"/>
            <a:ext cx="2111947" cy="2436862"/>
          </a:xfrm>
          <a:prstGeom prst="rect">
            <a:avLst/>
          </a:prstGeom>
        </p:spPr>
      </p:pic>
    </p:spTree>
    <p:extLst>
      <p:ext uri="{BB962C8B-B14F-4D97-AF65-F5344CB8AC3E}">
        <p14:creationId xmlns:p14="http://schemas.microsoft.com/office/powerpoint/2010/main" val="3301386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ÇİN (özel) hukuku</a:t>
            </a:r>
          </a:p>
        </p:txBody>
      </p:sp>
      <p:pic>
        <p:nvPicPr>
          <p:cNvPr id="4" name="Resim 3">
            <a:extLst>
              <a:ext uri="{FF2B5EF4-FFF2-40B4-BE49-F238E27FC236}">
                <a16:creationId xmlns:a16="http://schemas.microsoft.com/office/drawing/2014/main" xmlns="" id="{A435A4C9-0E13-EC4B-4A6E-11B466567947}"/>
              </a:ext>
            </a:extLst>
          </p:cNvPr>
          <p:cNvPicPr>
            <a:picLocks noChangeAspect="1"/>
          </p:cNvPicPr>
          <p:nvPr/>
        </p:nvPicPr>
        <p:blipFill>
          <a:blip r:embed="rId2"/>
          <a:stretch>
            <a:fillRect/>
          </a:stretch>
        </p:blipFill>
        <p:spPr>
          <a:xfrm>
            <a:off x="609600" y="1196752"/>
            <a:ext cx="8051024" cy="4189151"/>
          </a:xfrm>
          <a:prstGeom prst="rect">
            <a:avLst/>
          </a:prstGeom>
        </p:spPr>
      </p:pic>
    </p:spTree>
    <p:extLst>
      <p:ext uri="{BB962C8B-B14F-4D97-AF65-F5344CB8AC3E}">
        <p14:creationId xmlns:p14="http://schemas.microsoft.com/office/powerpoint/2010/main" val="2233319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Kadim ÇİN (KAMU) hukuku</a:t>
            </a:r>
          </a:p>
        </p:txBody>
      </p:sp>
      <p:pic>
        <p:nvPicPr>
          <p:cNvPr id="5" name="Resim 4">
            <a:extLst>
              <a:ext uri="{FF2B5EF4-FFF2-40B4-BE49-F238E27FC236}">
                <a16:creationId xmlns:a16="http://schemas.microsoft.com/office/drawing/2014/main" xmlns="" id="{6686352D-2321-AD97-7E0C-3FEF09080D7A}"/>
              </a:ext>
            </a:extLst>
          </p:cNvPr>
          <p:cNvPicPr>
            <a:picLocks noChangeAspect="1"/>
          </p:cNvPicPr>
          <p:nvPr/>
        </p:nvPicPr>
        <p:blipFill>
          <a:blip r:embed="rId2"/>
          <a:stretch>
            <a:fillRect/>
          </a:stretch>
        </p:blipFill>
        <p:spPr>
          <a:xfrm>
            <a:off x="2267744" y="1132073"/>
            <a:ext cx="6566150" cy="3269729"/>
          </a:xfrm>
          <a:prstGeom prst="rect">
            <a:avLst/>
          </a:prstGeom>
        </p:spPr>
      </p:pic>
      <p:pic>
        <p:nvPicPr>
          <p:cNvPr id="7" name="Resim 6">
            <a:extLst>
              <a:ext uri="{FF2B5EF4-FFF2-40B4-BE49-F238E27FC236}">
                <a16:creationId xmlns:a16="http://schemas.microsoft.com/office/drawing/2014/main" xmlns="" id="{CF920992-20DE-209A-9D95-5251DD6B59AE}"/>
              </a:ext>
            </a:extLst>
          </p:cNvPr>
          <p:cNvPicPr>
            <a:picLocks noChangeAspect="1"/>
          </p:cNvPicPr>
          <p:nvPr/>
        </p:nvPicPr>
        <p:blipFill>
          <a:blip r:embed="rId3"/>
          <a:stretch>
            <a:fillRect/>
          </a:stretch>
        </p:blipFill>
        <p:spPr>
          <a:xfrm>
            <a:off x="163237" y="1157225"/>
            <a:ext cx="1960491" cy="3513200"/>
          </a:xfrm>
          <a:prstGeom prst="rect">
            <a:avLst/>
          </a:prstGeom>
        </p:spPr>
      </p:pic>
    </p:spTree>
    <p:extLst>
      <p:ext uri="{BB962C8B-B14F-4D97-AF65-F5344CB8AC3E}">
        <p14:creationId xmlns:p14="http://schemas.microsoft.com/office/powerpoint/2010/main" val="6198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06090"/>
          </a:xfrm>
          <a:solidFill>
            <a:srgbClr val="C00000"/>
          </a:solidFill>
        </p:spPr>
        <p:txBody>
          <a:bodyPr/>
          <a:lstStyle/>
          <a:p>
            <a:pPr algn="ctr"/>
            <a:r>
              <a:rPr lang="tr-TR" dirty="0"/>
              <a:t>Sümer ve Akad hukuku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74" y="2009775"/>
            <a:ext cx="8487709" cy="249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upload.wikimedia.org/wikipedia/commons/thumb/0/0c/Clay_cone_Urukagina_Louvre_AO4598ab.jpg/1024px-Clay_cone_Urukagina_Louvre_AO4598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653136"/>
            <a:ext cx="2297869" cy="1909655"/>
          </a:xfrm>
          <a:prstGeom prst="rect">
            <a:avLst/>
          </a:prstGeom>
          <a:noFill/>
          <a:extLst>
            <a:ext uri="{909E8E84-426E-40DD-AFC4-6F175D3DCCD1}">
              <a14:hiddenFill xmlns:a14="http://schemas.microsoft.com/office/drawing/2010/main">
                <a:solidFill>
                  <a:srgbClr val="FFFFFF"/>
                </a:solidFill>
              </a14:hiddenFill>
            </a:ext>
          </a:extLst>
        </p:spPr>
      </p:pic>
      <p:sp>
        <p:nvSpPr>
          <p:cNvPr id="3" name="Oval Belirtme Çizgisi 2"/>
          <p:cNvSpPr/>
          <p:nvPr/>
        </p:nvSpPr>
        <p:spPr>
          <a:xfrm>
            <a:off x="3347864" y="908720"/>
            <a:ext cx="5796136" cy="1317079"/>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err="1">
                <a:solidFill>
                  <a:sysClr val="windowText" lastClr="000000"/>
                </a:solidFill>
              </a:rPr>
              <a:t>Urukagina</a:t>
            </a:r>
            <a:r>
              <a:rPr lang="tr-TR" sz="1200" dirty="0">
                <a:solidFill>
                  <a:sysClr val="windowText" lastClr="000000"/>
                </a:solidFill>
              </a:rPr>
              <a:t> MÖ 24. yüzyılda hüküm sürmüş </a:t>
            </a:r>
            <a:r>
              <a:rPr lang="tr-TR" sz="1200" b="1" dirty="0" err="1">
                <a:solidFill>
                  <a:schemeClr val="tx1"/>
                </a:solidFill>
                <a:hlinkClick r:id="rId4" tooltip="Lagaş">
                  <a:extLst>
                    <a:ext uri="{A12FA001-AC4F-418D-AE19-62706E023703}">
                      <ahyp:hlinkClr xmlns:ahyp="http://schemas.microsoft.com/office/drawing/2018/hyperlinkcolor" xmlns="" val="tx"/>
                    </a:ext>
                  </a:extLst>
                </a:hlinkClick>
              </a:rPr>
              <a:t>Lagaş</a:t>
            </a:r>
            <a:r>
              <a:rPr lang="tr-TR" sz="1200" b="1" dirty="0">
                <a:solidFill>
                  <a:schemeClr val="tx1"/>
                </a:solidFill>
              </a:rPr>
              <a:t> şehir devleti kralıdır</a:t>
            </a:r>
            <a:r>
              <a:rPr lang="tr-TR" sz="1200" dirty="0">
                <a:solidFill>
                  <a:sysClr val="windowText" lastClr="000000"/>
                </a:solidFill>
              </a:rPr>
              <a:t>. Başta asker olan </a:t>
            </a:r>
            <a:r>
              <a:rPr lang="tr-TR" sz="1200" dirty="0" err="1">
                <a:solidFill>
                  <a:schemeClr val="bg1"/>
                </a:solidFill>
              </a:rPr>
              <a:t>Urukagina</a:t>
            </a:r>
            <a:r>
              <a:rPr lang="tr-TR" sz="1200" dirty="0">
                <a:solidFill>
                  <a:sysClr val="windowText" lastClr="000000"/>
                </a:solidFill>
              </a:rPr>
              <a:t>, tapınak yönetimindeki adaletsizliği fark edip, tarihin ilk devrimini yaparak tahta geçmiştir. Yaptığı reformlar, </a:t>
            </a:r>
            <a:r>
              <a:rPr lang="tr-TR" sz="1200" b="1" dirty="0" err="1">
                <a:solidFill>
                  <a:schemeClr val="tx1"/>
                </a:solidFill>
                <a:hlinkClick r:id="rId5" tooltip="Sümerler">
                  <a:extLst>
                    <a:ext uri="{A12FA001-AC4F-418D-AE19-62706E023703}">
                      <ahyp:hlinkClr xmlns:ahyp="http://schemas.microsoft.com/office/drawing/2018/hyperlinkcolor" xmlns="" val="tx"/>
                    </a:ext>
                  </a:extLst>
                </a:hlinkClick>
              </a:rPr>
              <a:t>Sümerler</a:t>
            </a:r>
            <a:r>
              <a:rPr lang="tr-TR" sz="1200" b="1" dirty="0" err="1">
                <a:solidFill>
                  <a:schemeClr val="tx1"/>
                </a:solidFill>
              </a:rPr>
              <a:t>'in</a:t>
            </a:r>
            <a:r>
              <a:rPr lang="tr-TR" sz="1200" b="1" dirty="0">
                <a:solidFill>
                  <a:schemeClr val="tx1"/>
                </a:solidFill>
              </a:rPr>
              <a:t> ve dolayısıyla insanlık tarihinin ilk reform metinleri olarak değerlendirilir</a:t>
            </a:r>
            <a:r>
              <a:rPr lang="tr-TR" sz="1200" dirty="0">
                <a:solidFill>
                  <a:sysClr val="windowText" lastClr="000000"/>
                </a:solidFill>
              </a:rPr>
              <a:t>. Bu metinleri 'yasa' olarak nitelendirenler de vardır</a:t>
            </a:r>
          </a:p>
        </p:txBody>
      </p:sp>
      <p:sp>
        <p:nvSpPr>
          <p:cNvPr id="4" name="Dikdörtgen 3">
            <a:extLst>
              <a:ext uri="{FF2B5EF4-FFF2-40B4-BE49-F238E27FC236}">
                <a16:creationId xmlns:a16="http://schemas.microsoft.com/office/drawing/2014/main" xmlns="" id="{339DB2F8-98F5-EA2B-A19E-DB90EB78BDAF}"/>
              </a:ext>
            </a:extLst>
          </p:cNvPr>
          <p:cNvSpPr/>
          <p:nvPr/>
        </p:nvSpPr>
        <p:spPr>
          <a:xfrm>
            <a:off x="2555776" y="2369815"/>
            <a:ext cx="5472608" cy="3391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D467117B-0F9F-8CAA-08E3-5FBF1A6EC747}"/>
              </a:ext>
            </a:extLst>
          </p:cNvPr>
          <p:cNvSpPr/>
          <p:nvPr/>
        </p:nvSpPr>
        <p:spPr>
          <a:xfrm>
            <a:off x="899592" y="2945879"/>
            <a:ext cx="7200800" cy="3391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xmlns="" id="{54450B41-8482-E2DC-73F2-2D19BEC6FBB7}"/>
              </a:ext>
            </a:extLst>
          </p:cNvPr>
          <p:cNvSpPr/>
          <p:nvPr/>
        </p:nvSpPr>
        <p:spPr>
          <a:xfrm>
            <a:off x="1835696" y="3559026"/>
            <a:ext cx="5616624" cy="3740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4636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Sümer ve Akad hukuku (ÖZEL Hukuk)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8820472" cy="217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79512" y="1124744"/>
            <a:ext cx="5760640" cy="1477328"/>
          </a:xfrm>
          <a:prstGeom prst="rect">
            <a:avLst/>
          </a:prstGeom>
          <a:solidFill>
            <a:schemeClr val="bg2">
              <a:lumMod val="90000"/>
              <a:lumOff val="10000"/>
            </a:schemeClr>
          </a:solidFill>
        </p:spPr>
        <p:txBody>
          <a:bodyPr wrap="square" rtlCol="0">
            <a:spAutoFit/>
          </a:bodyPr>
          <a:lstStyle/>
          <a:p>
            <a:r>
              <a:rPr lang="tr-TR" b="1" dirty="0">
                <a:solidFill>
                  <a:srgbClr val="FFC000"/>
                </a:solidFill>
              </a:rPr>
              <a:t>Evli kadın</a:t>
            </a:r>
            <a:r>
              <a:rPr lang="tr-TR" dirty="0"/>
              <a:t>, kendi </a:t>
            </a:r>
            <a:r>
              <a:rPr lang="tr-TR" b="1" dirty="0" err="1">
                <a:solidFill>
                  <a:srgbClr val="FFC000"/>
                </a:solidFill>
              </a:rPr>
              <a:t>mâlik</a:t>
            </a:r>
            <a:r>
              <a:rPr lang="tr-TR" b="1" dirty="0">
                <a:solidFill>
                  <a:srgbClr val="FFC000"/>
                </a:solidFill>
              </a:rPr>
              <a:t> olduğu mallar üzerinde dilediği gibi tasarruf hakkına sâhip </a:t>
            </a:r>
            <a:r>
              <a:rPr lang="tr-TR" dirty="0"/>
              <a:t>bulunmaktadır. </a:t>
            </a:r>
            <a:r>
              <a:rPr lang="tr-TR" b="1" dirty="0">
                <a:solidFill>
                  <a:srgbClr val="FFC000"/>
                </a:solidFill>
              </a:rPr>
              <a:t>Çocuklar üzerinde velâyet hakkı esas itibarıyla babaya tanınmış </a:t>
            </a:r>
            <a:r>
              <a:rPr lang="tr-TR" dirty="0"/>
              <a:t>olmakla beraber, babadan sonra  velâyet hakkı anaya aitti. </a:t>
            </a:r>
            <a:r>
              <a:rPr lang="tr-TR" b="1" dirty="0">
                <a:solidFill>
                  <a:srgbClr val="FFC000"/>
                </a:solidFill>
              </a:rPr>
              <a:t>Baba ve ananın ölümü hâlinde velâyet hakkı en büyük çocuğa intikal </a:t>
            </a:r>
            <a:r>
              <a:rPr lang="tr-TR" dirty="0"/>
              <a:t>ederdi.</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129" y="894839"/>
            <a:ext cx="1944216" cy="267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2BA7A29E-D97E-6C53-D6F6-550B38068863}"/>
              </a:ext>
            </a:extLst>
          </p:cNvPr>
          <p:cNvSpPr/>
          <p:nvPr/>
        </p:nvSpPr>
        <p:spPr>
          <a:xfrm>
            <a:off x="6228184" y="1196752"/>
            <a:ext cx="1830153" cy="10801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xmlns="" id="{4BD73B25-E391-59D4-D650-B28CC7AF06AD}"/>
              </a:ext>
            </a:extLst>
          </p:cNvPr>
          <p:cNvCxnSpPr/>
          <p:nvPr/>
        </p:nvCxnSpPr>
        <p:spPr>
          <a:xfrm>
            <a:off x="6228184" y="2924944"/>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Dikdörtgen 6">
            <a:extLst>
              <a:ext uri="{FF2B5EF4-FFF2-40B4-BE49-F238E27FC236}">
                <a16:creationId xmlns:a16="http://schemas.microsoft.com/office/drawing/2014/main" xmlns="" id="{7E486459-C274-F37B-6F27-2F31DBFAB7DE}"/>
              </a:ext>
            </a:extLst>
          </p:cNvPr>
          <p:cNvSpPr/>
          <p:nvPr/>
        </p:nvSpPr>
        <p:spPr>
          <a:xfrm>
            <a:off x="7092280" y="2707109"/>
            <a:ext cx="288032" cy="217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a:extLst>
              <a:ext uri="{FF2B5EF4-FFF2-40B4-BE49-F238E27FC236}">
                <a16:creationId xmlns:a16="http://schemas.microsoft.com/office/drawing/2014/main" xmlns="" id="{95F15C2A-29CD-1A8D-0C27-F7C1EB2906BA}"/>
              </a:ext>
            </a:extLst>
          </p:cNvPr>
          <p:cNvCxnSpPr/>
          <p:nvPr/>
        </p:nvCxnSpPr>
        <p:spPr>
          <a:xfrm>
            <a:off x="6948264" y="3356992"/>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4DA3CA9A-705E-73DD-1F0C-CFB6F1B8DD62}"/>
              </a:ext>
            </a:extLst>
          </p:cNvPr>
          <p:cNvCxnSpPr>
            <a:cxnSpLocks/>
          </p:cNvCxnSpPr>
          <p:nvPr/>
        </p:nvCxnSpPr>
        <p:spPr>
          <a:xfrm>
            <a:off x="6300192" y="3573016"/>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B207527C-5E4E-7BEF-30A0-95E80AB0131B}"/>
              </a:ext>
            </a:extLst>
          </p:cNvPr>
          <p:cNvCxnSpPr>
            <a:cxnSpLocks/>
          </p:cNvCxnSpPr>
          <p:nvPr/>
        </p:nvCxnSpPr>
        <p:spPr>
          <a:xfrm>
            <a:off x="6516216" y="3140968"/>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xmlns="" id="{6EEFF00D-80A9-7F8F-853B-E385A260C7D5}"/>
              </a:ext>
            </a:extLst>
          </p:cNvPr>
          <p:cNvCxnSpPr>
            <a:cxnSpLocks/>
          </p:cNvCxnSpPr>
          <p:nvPr/>
        </p:nvCxnSpPr>
        <p:spPr>
          <a:xfrm>
            <a:off x="2483768" y="3861048"/>
            <a:ext cx="29523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xmlns="" id="{DE6D9FDC-9DCE-9697-AB99-EBABCDE61266}"/>
              </a:ext>
            </a:extLst>
          </p:cNvPr>
          <p:cNvCxnSpPr>
            <a:cxnSpLocks/>
          </p:cNvCxnSpPr>
          <p:nvPr/>
        </p:nvCxnSpPr>
        <p:spPr>
          <a:xfrm>
            <a:off x="1403648" y="4509120"/>
            <a:ext cx="7416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xmlns="" id="{B6543280-E2CB-B517-F748-AF5D7BCC6009}"/>
              </a:ext>
            </a:extLst>
          </p:cNvPr>
          <p:cNvCxnSpPr>
            <a:cxnSpLocks/>
          </p:cNvCxnSpPr>
          <p:nvPr/>
        </p:nvCxnSpPr>
        <p:spPr>
          <a:xfrm>
            <a:off x="1403648" y="4797152"/>
            <a:ext cx="7416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xmlns="" id="{A7F403E2-81E6-4F67-4E60-42FB2CE43E9A}"/>
              </a:ext>
            </a:extLst>
          </p:cNvPr>
          <p:cNvCxnSpPr>
            <a:cxnSpLocks/>
          </p:cNvCxnSpPr>
          <p:nvPr/>
        </p:nvCxnSpPr>
        <p:spPr>
          <a:xfrm>
            <a:off x="2699792" y="5085184"/>
            <a:ext cx="23762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Dikdörtgen 21">
            <a:extLst>
              <a:ext uri="{FF2B5EF4-FFF2-40B4-BE49-F238E27FC236}">
                <a16:creationId xmlns:a16="http://schemas.microsoft.com/office/drawing/2014/main" xmlns="" id="{70E6E76E-4803-7FBB-CB38-F87B24BB591B}"/>
              </a:ext>
            </a:extLst>
          </p:cNvPr>
          <p:cNvSpPr/>
          <p:nvPr/>
        </p:nvSpPr>
        <p:spPr>
          <a:xfrm>
            <a:off x="1115616" y="4831994"/>
            <a:ext cx="1368152" cy="253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a:extLst>
              <a:ext uri="{FF2B5EF4-FFF2-40B4-BE49-F238E27FC236}">
                <a16:creationId xmlns:a16="http://schemas.microsoft.com/office/drawing/2014/main" xmlns="" id="{7933E2D6-665D-AE8B-8A8B-03A34B38ED57}"/>
              </a:ext>
            </a:extLst>
          </p:cNvPr>
          <p:cNvSpPr/>
          <p:nvPr/>
        </p:nvSpPr>
        <p:spPr>
          <a:xfrm>
            <a:off x="3347864" y="5157192"/>
            <a:ext cx="367240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3837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Sümer ve Akad hukuku (ÖZEL Hukuk)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3"/>
            <a:ext cx="7525542" cy="219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141299"/>
            <a:ext cx="2250752" cy="360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922" y="3144612"/>
            <a:ext cx="3525193" cy="309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a:extLst>
              <a:ext uri="{FF2B5EF4-FFF2-40B4-BE49-F238E27FC236}">
                <a16:creationId xmlns:a16="http://schemas.microsoft.com/office/drawing/2014/main" xmlns="" id="{CA118784-AB4B-2089-D212-65662BAD8AE3}"/>
              </a:ext>
            </a:extLst>
          </p:cNvPr>
          <p:cNvCxnSpPr>
            <a:cxnSpLocks/>
          </p:cNvCxnSpPr>
          <p:nvPr/>
        </p:nvCxnSpPr>
        <p:spPr>
          <a:xfrm>
            <a:off x="2411760" y="1484784"/>
            <a:ext cx="50405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Dikdörtgen 7">
            <a:extLst>
              <a:ext uri="{FF2B5EF4-FFF2-40B4-BE49-F238E27FC236}">
                <a16:creationId xmlns:a16="http://schemas.microsoft.com/office/drawing/2014/main" xmlns="" id="{108481EA-155E-054D-E6F1-D70D1CFAB04E}"/>
              </a:ext>
            </a:extLst>
          </p:cNvPr>
          <p:cNvSpPr/>
          <p:nvPr/>
        </p:nvSpPr>
        <p:spPr>
          <a:xfrm>
            <a:off x="1115616" y="1498776"/>
            <a:ext cx="7360499" cy="14981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xmlns="" id="{EDC07A5F-2F3A-7727-C089-BC9FC273973D}"/>
              </a:ext>
            </a:extLst>
          </p:cNvPr>
          <p:cNvSpPr/>
          <p:nvPr/>
        </p:nvSpPr>
        <p:spPr>
          <a:xfrm>
            <a:off x="1043608" y="3140967"/>
            <a:ext cx="2160240" cy="10081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Bağlayıcı 10">
            <a:extLst>
              <a:ext uri="{FF2B5EF4-FFF2-40B4-BE49-F238E27FC236}">
                <a16:creationId xmlns:a16="http://schemas.microsoft.com/office/drawing/2014/main" xmlns="" id="{2D72B5DC-C50E-79C0-F85F-44BA9267AAE4}"/>
              </a:ext>
            </a:extLst>
          </p:cNvPr>
          <p:cNvCxnSpPr>
            <a:cxnSpLocks/>
          </p:cNvCxnSpPr>
          <p:nvPr/>
        </p:nvCxnSpPr>
        <p:spPr>
          <a:xfrm>
            <a:off x="1043608" y="4725144"/>
            <a:ext cx="20882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ikdörtgen 12">
            <a:extLst>
              <a:ext uri="{FF2B5EF4-FFF2-40B4-BE49-F238E27FC236}">
                <a16:creationId xmlns:a16="http://schemas.microsoft.com/office/drawing/2014/main" xmlns="" id="{0735BD64-A0E3-892A-B170-04EEA5F1C898}"/>
              </a:ext>
            </a:extLst>
          </p:cNvPr>
          <p:cNvSpPr/>
          <p:nvPr/>
        </p:nvSpPr>
        <p:spPr>
          <a:xfrm>
            <a:off x="1043608" y="6165304"/>
            <a:ext cx="2160240" cy="5760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145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Sümer ve Akad hukuku (ÖZEL Hukuk)</a:t>
            </a:r>
          </a:p>
        </p:txBody>
      </p:sp>
      <p:sp>
        <p:nvSpPr>
          <p:cNvPr id="3" name="Dikdörtgen 2"/>
          <p:cNvSpPr/>
          <p:nvPr/>
        </p:nvSpPr>
        <p:spPr>
          <a:xfrm>
            <a:off x="683568" y="980728"/>
            <a:ext cx="7848872" cy="33784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err="1"/>
              <a:t>Sumer</a:t>
            </a:r>
            <a:r>
              <a:rPr lang="tr-TR" sz="1600" dirty="0"/>
              <a:t> hukukunun mirasla ilgili hükümlerini, babanın veya ananın ölmesi durumuna ilişkin olarak ayrı ayrı ele almak gerekir</a:t>
            </a:r>
            <a:r>
              <a:rPr lang="tr-TR" sz="1600" b="1" dirty="0">
                <a:solidFill>
                  <a:srgbClr val="FFC000"/>
                </a:solidFill>
              </a:rPr>
              <a:t>. Babanın vefatı halinde erkek  çocuklar eşit olarak kendisine vâris olurlardı</a:t>
            </a:r>
            <a:r>
              <a:rPr lang="tr-TR" sz="1600" dirty="0"/>
              <a:t>. Eğer baba, </a:t>
            </a:r>
            <a:r>
              <a:rPr lang="tr-TR" sz="1600" dirty="0" err="1"/>
              <a:t>bâzı</a:t>
            </a:r>
            <a:r>
              <a:rPr lang="tr-TR" sz="1600" dirty="0"/>
              <a:t> erkek çocuklarını evlendirmeden vefat etmişse, bu erkek çocuklar, miras hisselerinden başka,  </a:t>
            </a:r>
            <a:r>
              <a:rPr lang="tr-TR" sz="1600" b="1" dirty="0">
                <a:solidFill>
                  <a:srgbClr val="FFC000"/>
                </a:solidFill>
              </a:rPr>
              <a:t>evlenme masraflarına tekabül eden miktarda bir fazla </a:t>
            </a:r>
            <a:r>
              <a:rPr lang="tr-TR" sz="1600" dirty="0"/>
              <a:t>alırlardı. Kız çocukları evlenirken, </a:t>
            </a:r>
            <a:r>
              <a:rPr lang="tr-TR" sz="1600" b="1" dirty="0">
                <a:solidFill>
                  <a:srgbClr val="FFC000"/>
                </a:solidFill>
              </a:rPr>
              <a:t>babalarından cihaz (</a:t>
            </a:r>
            <a:r>
              <a:rPr lang="tr-TR" sz="1600" b="1" dirty="0" err="1">
                <a:solidFill>
                  <a:srgbClr val="FFC000"/>
                </a:solidFill>
              </a:rPr>
              <a:t>şeriktu</a:t>
            </a:r>
            <a:r>
              <a:rPr lang="tr-TR" sz="1600" b="1" dirty="0">
                <a:solidFill>
                  <a:srgbClr val="FFC000"/>
                </a:solidFill>
              </a:rPr>
              <a:t>) aldıklarından, bunun onların miras hisselerine karşılık olduğu düşünülür </a:t>
            </a:r>
            <a:r>
              <a:rPr lang="tr-TR" sz="1600" dirty="0"/>
              <a:t>ve kız çocukları babalarına mirasçı olamazlardı. </a:t>
            </a:r>
            <a:r>
              <a:rPr lang="tr-TR" sz="1600" b="1" dirty="0">
                <a:solidFill>
                  <a:srgbClr val="FFC000"/>
                </a:solidFill>
              </a:rPr>
              <a:t>Eğer baba, kız çocukları henüz evlenmeden ölmüşse, miras bütün çocuklar arasında -evlenmemiş kızlar da dahil- eşit olarak paylaşılırdı</a:t>
            </a:r>
            <a:r>
              <a:rPr lang="tr-TR" sz="1600" dirty="0"/>
              <a:t>. Vefat eden babanın, hem meşru karısından, hem de odalığından çocukları varsa, bu ikinci kategorideki çocukları, ancak babaları sağlığında kendilerini evlat olarak tanımışsa babalarına vâris olabilirlerdi. </a:t>
            </a:r>
            <a:r>
              <a:rPr lang="tr-TR" sz="1600" b="1" dirty="0">
                <a:solidFill>
                  <a:srgbClr val="FFC000"/>
                </a:solidFill>
              </a:rPr>
              <a:t>Kadın, evlenirken kocasından </a:t>
            </a:r>
            <a:r>
              <a:rPr lang="tr-TR" sz="1600" b="1" dirty="0" err="1">
                <a:solidFill>
                  <a:srgbClr val="FFC000"/>
                </a:solidFill>
              </a:rPr>
              <a:t>nudunnu</a:t>
            </a:r>
            <a:r>
              <a:rPr lang="tr-TR" sz="1600" b="1" dirty="0">
                <a:solidFill>
                  <a:srgbClr val="FFC000"/>
                </a:solidFill>
              </a:rPr>
              <a:t> (evlilik hediyesi </a:t>
            </a:r>
            <a:r>
              <a:rPr lang="tr-TR" sz="1600" b="1" dirty="0" err="1">
                <a:solidFill>
                  <a:srgbClr val="FFC000"/>
                </a:solidFill>
              </a:rPr>
              <a:t>mehir</a:t>
            </a:r>
            <a:r>
              <a:rPr lang="tr-TR" sz="1600" b="1" dirty="0">
                <a:solidFill>
                  <a:srgbClr val="FFC000"/>
                </a:solidFill>
              </a:rPr>
              <a:t>)  olduğundan, ölen kocasına mirasçı olamazdı. Ancak, çocuğu olan kadın, dul kaldığı sürece, ölen kocasının evinde ikamet eder ve kocasından kalan bu mülkün </a:t>
            </a:r>
            <a:r>
              <a:rPr lang="tr-TR" sz="1600" b="1" dirty="0" err="1">
                <a:solidFill>
                  <a:srgbClr val="FFC000"/>
                </a:solidFill>
              </a:rPr>
              <a:t>intifâ</a:t>
            </a:r>
            <a:r>
              <a:rPr lang="tr-TR" sz="1600" b="1" dirty="0">
                <a:solidFill>
                  <a:srgbClr val="FFC000"/>
                </a:solidFill>
              </a:rPr>
              <a:t> (yararlanma) hakkına sâhip olurdu</a:t>
            </a:r>
            <a:r>
              <a:rPr lang="tr-TR" sz="1600" dirty="0"/>
              <a:t>. Aynı şekilde, </a:t>
            </a:r>
            <a:r>
              <a:rPr lang="tr-TR" sz="1600" b="1" dirty="0">
                <a:solidFill>
                  <a:srgbClr val="FFC000"/>
                </a:solidFill>
              </a:rPr>
              <a:t>annenin vefatı hâlinde de kocası mirasçı olmaz, mal varlığı çocuklarına geçer</a:t>
            </a:r>
            <a:r>
              <a:rPr lang="tr-TR" sz="1600" dirty="0"/>
              <a:t>; çocuklarının bulunmaması hâlinde ise malları </a:t>
            </a:r>
            <a:r>
              <a:rPr lang="tr-TR" sz="1600" b="1" dirty="0">
                <a:solidFill>
                  <a:srgbClr val="FFC000"/>
                </a:solidFill>
              </a:rPr>
              <a:t>kendi babasına </a:t>
            </a:r>
            <a:r>
              <a:rPr lang="tr-TR" sz="1600" dirty="0"/>
              <a:t>intikal ederdi.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803" y="4221088"/>
            <a:ext cx="2011685" cy="249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60" y="4359168"/>
            <a:ext cx="6234296" cy="195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a:extLst>
              <a:ext uri="{FF2B5EF4-FFF2-40B4-BE49-F238E27FC236}">
                <a16:creationId xmlns:a16="http://schemas.microsoft.com/office/drawing/2014/main" xmlns="" id="{6A9B7034-2ACE-126F-E57B-3399BEE0E5D7}"/>
              </a:ext>
            </a:extLst>
          </p:cNvPr>
          <p:cNvSpPr/>
          <p:nvPr/>
        </p:nvSpPr>
        <p:spPr>
          <a:xfrm>
            <a:off x="1187624" y="6021288"/>
            <a:ext cx="4032448"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3B64ED6B-A6E0-DA3A-E5A7-9E6D81BE800C}"/>
              </a:ext>
            </a:extLst>
          </p:cNvPr>
          <p:cNvSpPr/>
          <p:nvPr/>
        </p:nvSpPr>
        <p:spPr>
          <a:xfrm>
            <a:off x="3347864" y="4869160"/>
            <a:ext cx="345638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687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7924800" cy="706090"/>
          </a:xfrm>
          <a:solidFill>
            <a:srgbClr val="002060"/>
          </a:solidFill>
        </p:spPr>
        <p:txBody>
          <a:bodyPr/>
          <a:lstStyle/>
          <a:p>
            <a:pPr algn="ctr"/>
            <a:r>
              <a:rPr lang="tr-TR" dirty="0"/>
              <a:t>Sümer ve Akad hukuku (kamu Hukuk)</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980728"/>
            <a:ext cx="7920880" cy="254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645024"/>
            <a:ext cx="5904656" cy="21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299" y="3573016"/>
            <a:ext cx="218251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a:extLst>
              <a:ext uri="{FF2B5EF4-FFF2-40B4-BE49-F238E27FC236}">
                <a16:creationId xmlns:a16="http://schemas.microsoft.com/office/drawing/2014/main" xmlns="" id="{EDD058B0-6C2D-F337-F3E4-97174EBDAFD0}"/>
              </a:ext>
            </a:extLst>
          </p:cNvPr>
          <p:cNvSpPr/>
          <p:nvPr/>
        </p:nvSpPr>
        <p:spPr>
          <a:xfrm>
            <a:off x="2339752" y="1844824"/>
            <a:ext cx="5760640"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xmlns="" id="{70D5D2C0-8179-DF52-B7EF-BE1796F096A5}"/>
              </a:ext>
            </a:extLst>
          </p:cNvPr>
          <p:cNvSpPr/>
          <p:nvPr/>
        </p:nvSpPr>
        <p:spPr>
          <a:xfrm>
            <a:off x="395536" y="2132856"/>
            <a:ext cx="7704856"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67252488-E3C3-A60E-EEFF-6BAC0D43C4E2}"/>
              </a:ext>
            </a:extLst>
          </p:cNvPr>
          <p:cNvSpPr/>
          <p:nvPr/>
        </p:nvSpPr>
        <p:spPr>
          <a:xfrm>
            <a:off x="395536" y="2420888"/>
            <a:ext cx="7704856" cy="864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xmlns="" id="{C577210B-AFDB-2D0A-CB38-76FA5E82AFC3}"/>
              </a:ext>
            </a:extLst>
          </p:cNvPr>
          <p:cNvSpPr/>
          <p:nvPr/>
        </p:nvSpPr>
        <p:spPr>
          <a:xfrm>
            <a:off x="323528" y="3933056"/>
            <a:ext cx="5904656" cy="864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B6735782-5CC2-BE36-E323-ECA2A2BEAD90}"/>
              </a:ext>
            </a:extLst>
          </p:cNvPr>
          <p:cNvSpPr/>
          <p:nvPr/>
        </p:nvSpPr>
        <p:spPr>
          <a:xfrm>
            <a:off x="323528" y="4797152"/>
            <a:ext cx="5904656" cy="4049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8124848"/>
      </p:ext>
    </p:extLst>
  </p:cSld>
  <p:clrMapOvr>
    <a:masterClrMapping/>
  </p:clrMapOvr>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3677</TotalTime>
  <Words>1698</Words>
  <Application>Microsoft Office PowerPoint</Application>
  <PresentationFormat>Ekran Gösterisi (4:3)</PresentationFormat>
  <Paragraphs>62</Paragraphs>
  <Slides>47</Slides>
  <Notes>6</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Ufuk</vt:lpstr>
      <vt:lpstr>PowerPoint Sunusu</vt:lpstr>
      <vt:lpstr>Hukuk Tarihi</vt:lpstr>
      <vt:lpstr>PowerPoint Sunusu</vt:lpstr>
      <vt:lpstr>Sümer ve Akad hukuku</vt:lpstr>
      <vt:lpstr>Sümer ve Akad hukuku</vt:lpstr>
      <vt:lpstr>Sümer ve Akad hukuku (ÖZEL Hukuk)</vt:lpstr>
      <vt:lpstr>Sümer ve Akad hukuku (ÖZEL Hukuk)</vt:lpstr>
      <vt:lpstr>Sümer ve Akad hukuku (ÖZEL Hukuk)</vt:lpstr>
      <vt:lpstr>Sümer ve Akad hukuku (kamu Hukuk)</vt:lpstr>
      <vt:lpstr>Sümer ve Akad hukuku (kamu Hukuk)</vt:lpstr>
      <vt:lpstr>BABİL HUKUKU </vt:lpstr>
      <vt:lpstr>BABİL HUKUKU </vt:lpstr>
      <vt:lpstr>Hukuk Tarihi-Hammurabi Kanunları</vt:lpstr>
      <vt:lpstr>Hukuk Tarihi-Hammurabi Kanunları</vt:lpstr>
      <vt:lpstr>Hukuk Tarihi-Hammurabi Kanunları</vt:lpstr>
      <vt:lpstr>Hukuk Tarihi-Hammurabi Kanunları</vt:lpstr>
      <vt:lpstr>Hukuk Tarihi-Hammurabi Kanunları</vt:lpstr>
      <vt:lpstr>BABİL HUKUKU (ÖZEL HUKUK) </vt:lpstr>
      <vt:lpstr>BABİL HUKUKU (ÖZEL HUKUK) </vt:lpstr>
      <vt:lpstr>BABİL HUKUKU (ÖZEL HUKUK) </vt:lpstr>
      <vt:lpstr>BABİL HUKUKU (ÖZEL HUKUK) </vt:lpstr>
      <vt:lpstr>BABİL HUKUKU (ÖZEL HUKUK) </vt:lpstr>
      <vt:lpstr>BABİL HUKUKU (kamu HUKUK) </vt:lpstr>
      <vt:lpstr>BABİL HUKUKU (kamu HUKUK) </vt:lpstr>
      <vt:lpstr>ASUR HUKUKU </vt:lpstr>
      <vt:lpstr>Hitit HUKUKU</vt:lpstr>
      <vt:lpstr>Hitit HUKUKU</vt:lpstr>
      <vt:lpstr>Hitit HUKUKU (özel hukuk)</vt:lpstr>
      <vt:lpstr>Hitit HUKUKU (özel hukuk)</vt:lpstr>
      <vt:lpstr>Hitit HUKUKU (özel hukuk)</vt:lpstr>
      <vt:lpstr>Hitit HUKUKU (kamu hukuk)</vt:lpstr>
      <vt:lpstr>Hitit HUKUKU (kamu hukuk)</vt:lpstr>
      <vt:lpstr>Hitit HUKUKU (kamu hukuk)</vt:lpstr>
      <vt:lpstr>Hitit HUKUKU (kamu hukuk)</vt:lpstr>
      <vt:lpstr>İBRANİLERDE HUKUK </vt:lpstr>
      <vt:lpstr>İBRANİLERDE HUKUK (ÖZEL Hukuk) </vt:lpstr>
      <vt:lpstr>İBRANİLERDE HUKUK (ÖZEL Hukuk) </vt:lpstr>
      <vt:lpstr>İBRANİLERDE HUKUK (kamu Hukuk) </vt:lpstr>
      <vt:lpstr>İBRANİLERDE HUKUK (kamu Hukuk) </vt:lpstr>
      <vt:lpstr>İBRANİLERDE HUKUK (kamu Hukuk) </vt:lpstr>
      <vt:lpstr>Kadim Hint hukuku</vt:lpstr>
      <vt:lpstr>Kadim Hint hukuku (özel hukuk)</vt:lpstr>
      <vt:lpstr>Kadim Hint hukuku (kamu hukuku)</vt:lpstr>
      <vt:lpstr>Kadim ÇİN hukuku</vt:lpstr>
      <vt:lpstr>Kadim ÇİN (özel) hukuku</vt:lpstr>
      <vt:lpstr>Kadim ÇİN (özel) hukuku</vt:lpstr>
      <vt:lpstr>Kadim ÇİN (KAMU) hukuku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KÖYLÜ</dc:creator>
  <cp:lastModifiedBy>Murat KÖYLÜ</cp:lastModifiedBy>
  <cp:revision>42</cp:revision>
  <dcterms:created xsi:type="dcterms:W3CDTF">2022-09-29T12:39:35Z</dcterms:created>
  <dcterms:modified xsi:type="dcterms:W3CDTF">2022-10-18T06:40:03Z</dcterms:modified>
</cp:coreProperties>
</file>