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72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1" r:id="rId15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876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70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2805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083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794416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C0000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51828" y="1718759"/>
            <a:ext cx="4800600" cy="4001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618558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FF000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3555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6880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810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6893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6067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4140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7972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990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07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58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19400" y="1524000"/>
            <a:ext cx="7086600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dirty="0"/>
              <a:t>HALK</a:t>
            </a:r>
            <a:r>
              <a:rPr sz="6000" spc="-20" dirty="0"/>
              <a:t> </a:t>
            </a:r>
            <a:r>
              <a:rPr sz="6000" spc="-10" dirty="0"/>
              <a:t>SAĞLIĞI</a:t>
            </a:r>
            <a:endParaRPr sz="6000" dirty="0"/>
          </a:p>
        </p:txBody>
      </p:sp>
      <p:sp>
        <p:nvSpPr>
          <p:cNvPr id="3" name="object 3"/>
          <p:cNvSpPr txBox="1"/>
          <p:nvPr/>
        </p:nvSpPr>
        <p:spPr>
          <a:xfrm>
            <a:off x="3962400" y="5257800"/>
            <a:ext cx="4389883" cy="412934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3175" marR="0" lvl="0" indent="0" algn="ctr" defTabSz="914400" rtl="0" eaLnBrk="1" fontAlgn="auto" latinLnBrk="0" hangingPunct="1">
              <a:lnSpc>
                <a:spcPct val="100000"/>
              </a:lnSpc>
              <a:spcBef>
                <a:spcPts val="8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ÖĞR. GÖR. ŞEYDA ÇAVMAK</a:t>
            </a:r>
            <a:endParaRPr kumimoji="0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2739788" y="3287476"/>
            <a:ext cx="7086600" cy="56682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j-ea"/>
                <a:cs typeface="+mj-cs"/>
              </a:rPr>
              <a:t>Halk</a:t>
            </a:r>
            <a:r>
              <a:rPr kumimoji="0" lang="tr-TR" sz="3600" b="0" i="0" u="none" strike="noStrike" kern="1200" cap="none" spc="-2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j-ea"/>
                <a:cs typeface="+mj-cs"/>
              </a:rPr>
              <a:t> </a:t>
            </a:r>
            <a:r>
              <a:rPr kumimoji="0" lang="tr-TR" sz="36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j-ea"/>
                <a:cs typeface="+mj-cs"/>
              </a:rPr>
              <a:t>Sağlığının</a:t>
            </a:r>
            <a:r>
              <a:rPr kumimoji="0" lang="tr-TR" sz="3600" b="0" i="0" u="none" strike="noStrike" kern="1200" cap="none" spc="-1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j-ea"/>
                <a:cs typeface="+mj-cs"/>
              </a:rPr>
              <a:t> Tarihsel Gelişimi</a:t>
            </a:r>
            <a:endParaRPr kumimoji="0" lang="tr-TR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 Antiqu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373215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4600" y="2362200"/>
            <a:ext cx="7761605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dirty="0"/>
              <a:t>Halk</a:t>
            </a:r>
            <a:r>
              <a:rPr sz="6000" spc="-275" dirty="0"/>
              <a:t> </a:t>
            </a:r>
            <a:r>
              <a:rPr sz="6000" spc="-10" dirty="0"/>
              <a:t>Sağlığı</a:t>
            </a:r>
            <a:r>
              <a:rPr sz="6000" spc="-260" dirty="0"/>
              <a:t> </a:t>
            </a:r>
            <a:r>
              <a:rPr sz="6000" spc="-25" dirty="0"/>
              <a:t>Dönemi</a:t>
            </a:r>
            <a:endParaRPr sz="6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1680" y="29109"/>
            <a:ext cx="11647919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Hekimlikte</a:t>
            </a:r>
            <a:r>
              <a:rPr sz="2800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Geleneksel</a:t>
            </a:r>
            <a:r>
              <a:rPr sz="28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8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</a:t>
            </a:r>
            <a:r>
              <a:rPr sz="2800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Görüşlerin</a:t>
            </a:r>
            <a:r>
              <a:rPr sz="2800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Farklılıkları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91680" y="832738"/>
          <a:ext cx="11414125" cy="59512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1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49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43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30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400" b="1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Konular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4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Toplum</a:t>
                      </a:r>
                      <a:r>
                        <a:rPr sz="24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Hekimliği</a:t>
                      </a:r>
                      <a:r>
                        <a:rPr sz="2400" b="1" spc="-4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Görüşü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4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Geleneksel</a:t>
                      </a:r>
                      <a:r>
                        <a:rPr sz="2400" b="1" spc="-1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Görüş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5880">
                <a:tc>
                  <a:txBody>
                    <a:bodyPr/>
                    <a:lstStyle/>
                    <a:p>
                      <a:pPr marL="91440" marR="26225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Hizmet</a:t>
                      </a:r>
                      <a:r>
                        <a:rPr sz="2400" b="1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10" dirty="0">
                          <a:latin typeface="Calibri"/>
                          <a:cs typeface="Calibri"/>
                        </a:rPr>
                        <a:t>edilen kişiyi değerlendirme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19558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Kişi</a:t>
                      </a:r>
                      <a:r>
                        <a:rPr sz="24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fizik,</a:t>
                      </a:r>
                      <a:r>
                        <a:rPr sz="24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biyolojik</a:t>
                      </a:r>
                      <a:r>
                        <a:rPr sz="24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ve</a:t>
                      </a:r>
                      <a:r>
                        <a:rPr sz="2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sosyal</a:t>
                      </a:r>
                      <a:r>
                        <a:rPr sz="24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çevresi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ile</a:t>
                      </a:r>
                      <a:r>
                        <a:rPr sz="2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bir</a:t>
                      </a:r>
                      <a:r>
                        <a:rPr sz="2400" spc="-30" dirty="0">
                          <a:latin typeface="Calibri"/>
                          <a:cs typeface="Calibri"/>
                        </a:rPr>
                        <a:t> bütündür.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2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çevreden soyutlanamaz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235585" algn="just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Kişi,</a:t>
                      </a:r>
                      <a:r>
                        <a:rPr sz="2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hastane</a:t>
                      </a:r>
                      <a:r>
                        <a:rPr sz="2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ya</a:t>
                      </a:r>
                      <a:r>
                        <a:rPr sz="2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da</a:t>
                      </a:r>
                      <a:r>
                        <a:rPr sz="24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muaynehaneye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gelen</a:t>
                      </a:r>
                      <a:r>
                        <a:rPr sz="2400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ve</a:t>
                      </a:r>
                      <a:r>
                        <a:rPr sz="24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hastalığını</a:t>
                      </a:r>
                      <a:r>
                        <a:rPr sz="24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tedavi</a:t>
                      </a:r>
                      <a:r>
                        <a:rPr sz="24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ettirmek isteyen</a:t>
                      </a:r>
                      <a:r>
                        <a:rPr sz="24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bir</a:t>
                      </a:r>
                      <a:r>
                        <a:rPr sz="24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insandır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Hizmet</a:t>
                      </a:r>
                      <a:r>
                        <a:rPr sz="2400" b="1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10" dirty="0">
                          <a:latin typeface="Calibri"/>
                          <a:cs typeface="Calibri"/>
                        </a:rPr>
                        <a:t>sunumu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66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Sağlık</a:t>
                      </a:r>
                      <a:r>
                        <a:rPr sz="24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hizmetini</a:t>
                      </a:r>
                      <a:r>
                        <a:rPr sz="2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herkese</a:t>
                      </a:r>
                      <a:r>
                        <a:rPr sz="2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götürmek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66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2400" spc="-10" dirty="0">
                          <a:latin typeface="Calibri"/>
                          <a:cs typeface="Calibri"/>
                        </a:rPr>
                        <a:t>Hastaneye</a:t>
                      </a:r>
                      <a:r>
                        <a:rPr sz="2400" spc="-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veya</a:t>
                      </a:r>
                      <a:r>
                        <a:rPr sz="24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muaynehaneye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2400" spc="-20" dirty="0">
                          <a:latin typeface="Calibri"/>
                          <a:cs typeface="Calibri"/>
                        </a:rPr>
                        <a:t>başvuranlara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hizmet</a:t>
                      </a:r>
                      <a:r>
                        <a:rPr sz="2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etmek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66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3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Hizmet</a:t>
                      </a:r>
                      <a:r>
                        <a:rPr sz="24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10" dirty="0">
                          <a:latin typeface="Calibri"/>
                          <a:cs typeface="Calibri"/>
                        </a:rPr>
                        <a:t>edilen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400" b="1" spc="-20" dirty="0">
                          <a:latin typeface="Calibri"/>
                          <a:cs typeface="Calibri"/>
                        </a:rPr>
                        <a:t>kişi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Kişiye</a:t>
                      </a:r>
                      <a:r>
                        <a:rPr sz="2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hem</a:t>
                      </a:r>
                      <a:r>
                        <a:rPr sz="2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sağlıklı</a:t>
                      </a:r>
                      <a:r>
                        <a:rPr sz="2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hem</a:t>
                      </a:r>
                      <a:r>
                        <a:rPr sz="2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hasta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iken</a:t>
                      </a:r>
                      <a:r>
                        <a:rPr sz="24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hizmet</a:t>
                      </a:r>
                      <a:r>
                        <a:rPr sz="24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etmek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Kişiye</a:t>
                      </a:r>
                      <a:r>
                        <a:rPr sz="24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hasta</a:t>
                      </a:r>
                      <a:r>
                        <a:rPr sz="24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iken</a:t>
                      </a:r>
                      <a:r>
                        <a:rPr sz="24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hizmet</a:t>
                      </a:r>
                      <a:r>
                        <a:rPr sz="24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etmek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3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b="1" spc="-10" dirty="0">
                          <a:latin typeface="Calibri"/>
                          <a:cs typeface="Calibri"/>
                        </a:rPr>
                        <a:t>Hizmetin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400" b="1" spc="-10" dirty="0">
                          <a:latin typeface="Calibri"/>
                          <a:cs typeface="Calibri"/>
                        </a:rPr>
                        <a:t>kapsamı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Koruma,</a:t>
                      </a:r>
                      <a:r>
                        <a:rPr sz="24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tedavi</a:t>
                      </a:r>
                      <a:r>
                        <a:rPr sz="2400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ve</a:t>
                      </a:r>
                      <a:r>
                        <a:rPr sz="24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rehabilitasyon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spc="-40" dirty="0">
                          <a:latin typeface="Calibri"/>
                          <a:cs typeface="Calibri"/>
                        </a:rPr>
                        <a:t>Tedavi</a:t>
                      </a:r>
                      <a:r>
                        <a:rPr sz="24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ve</a:t>
                      </a:r>
                      <a:r>
                        <a:rPr sz="2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rehabilitasyon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3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400" b="1" spc="-10" dirty="0">
                          <a:latin typeface="Calibri"/>
                          <a:cs typeface="Calibri"/>
                        </a:rPr>
                        <a:t>Hastalıklardan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400" b="1" spc="-10" dirty="0">
                          <a:latin typeface="Calibri"/>
                          <a:cs typeface="Calibri"/>
                        </a:rPr>
                        <a:t>korunma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Öncelik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alır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Özel</a:t>
                      </a:r>
                      <a:r>
                        <a:rPr sz="24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durumlarda</a:t>
                      </a:r>
                      <a:r>
                        <a:rPr sz="24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ve</a:t>
                      </a:r>
                      <a:r>
                        <a:rPr sz="24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sınırlı</a:t>
                      </a:r>
                      <a:r>
                        <a:rPr sz="2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uygulama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23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400" b="1" spc="-10" dirty="0">
                          <a:latin typeface="Calibri"/>
                          <a:cs typeface="Calibri"/>
                        </a:rPr>
                        <a:t>Hastalıkların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400" b="1" spc="-10" dirty="0">
                          <a:latin typeface="Calibri"/>
                          <a:cs typeface="Calibri"/>
                        </a:rPr>
                        <a:t>nedeni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Biyolojik</a:t>
                      </a:r>
                      <a:r>
                        <a:rPr sz="2400" spc="-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ve</a:t>
                      </a:r>
                      <a:r>
                        <a:rPr sz="24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sosyal</a:t>
                      </a:r>
                      <a:r>
                        <a:rPr sz="24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nedenler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400" spc="-10" dirty="0">
                          <a:latin typeface="Calibri"/>
                          <a:cs typeface="Calibri"/>
                        </a:rPr>
                        <a:t>Yalnız</a:t>
                      </a:r>
                      <a:r>
                        <a:rPr sz="2400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biyolojik</a:t>
                      </a:r>
                      <a:r>
                        <a:rPr sz="24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neden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7271" y="172594"/>
            <a:ext cx="11596129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Hekimlikte</a:t>
            </a:r>
            <a:r>
              <a:rPr sz="32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Geleneksel</a:t>
            </a:r>
            <a:r>
              <a:rPr sz="3200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3200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</a:t>
            </a:r>
            <a:r>
              <a:rPr sz="32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Görüşlerin</a:t>
            </a:r>
            <a:r>
              <a:rPr sz="3200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Farklılıkları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67271" y="1134236"/>
          <a:ext cx="11341734" cy="5676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43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17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07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400" b="1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Konular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4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Toplum</a:t>
                      </a:r>
                      <a:r>
                        <a:rPr sz="24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Hekimliği</a:t>
                      </a:r>
                      <a:r>
                        <a:rPr sz="2400" b="1" spc="-4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Görüşü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4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Geleneksel</a:t>
                      </a:r>
                      <a:r>
                        <a:rPr sz="2400" b="1" spc="-1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Görüş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32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400" b="1" spc="-10" dirty="0">
                          <a:latin typeface="Calibri"/>
                          <a:cs typeface="Calibri"/>
                        </a:rPr>
                        <a:t>Kaynak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91440" marR="2965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400" b="1" spc="-10" dirty="0">
                          <a:latin typeface="Calibri"/>
                          <a:cs typeface="Calibri"/>
                        </a:rPr>
                        <a:t>ayırımında öncelik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468630" algn="just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Sınırlı</a:t>
                      </a:r>
                      <a:r>
                        <a:rPr sz="2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olan</a:t>
                      </a:r>
                      <a:r>
                        <a:rPr sz="2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kaynaklardan</a:t>
                      </a:r>
                      <a:r>
                        <a:rPr sz="2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en</a:t>
                      </a:r>
                      <a:r>
                        <a:rPr sz="2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çok</a:t>
                      </a:r>
                      <a:r>
                        <a:rPr sz="2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görülen</a:t>
                      </a:r>
                      <a:r>
                        <a:rPr sz="2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5" dirty="0">
                          <a:latin typeface="Calibri"/>
                          <a:cs typeface="Calibri"/>
                        </a:rPr>
                        <a:t>ve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öldüren</a:t>
                      </a:r>
                      <a:r>
                        <a:rPr sz="24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hastalıkların</a:t>
                      </a:r>
                      <a:r>
                        <a:rPr sz="2400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teşhis</a:t>
                      </a:r>
                      <a:r>
                        <a:rPr sz="2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ve</a:t>
                      </a:r>
                      <a:r>
                        <a:rPr sz="2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tedavisi</a:t>
                      </a:r>
                      <a:r>
                        <a:rPr sz="2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özel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eğitim</a:t>
                      </a:r>
                      <a:r>
                        <a:rPr sz="2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görmüş</a:t>
                      </a:r>
                      <a:r>
                        <a:rPr sz="24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ve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hekim</a:t>
                      </a:r>
                      <a:r>
                        <a:rPr sz="24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olmayan</a:t>
                      </a:r>
                      <a:r>
                        <a:rPr sz="2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sağlık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91440" algn="just">
                        <a:lnSpc>
                          <a:spcPct val="100000"/>
                        </a:lnSpc>
                      </a:pPr>
                      <a:r>
                        <a:rPr sz="2400" spc="-10" dirty="0">
                          <a:latin typeface="Calibri"/>
                          <a:cs typeface="Calibri"/>
                        </a:rPr>
                        <a:t>personeline</a:t>
                      </a:r>
                      <a:r>
                        <a:rPr sz="2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yaptırmak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31623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Hastalık</a:t>
                      </a:r>
                      <a:r>
                        <a:rPr sz="24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teşhis</a:t>
                      </a:r>
                      <a:r>
                        <a:rPr sz="2400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ve</a:t>
                      </a:r>
                      <a:r>
                        <a:rPr sz="24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tedavisini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yalnız</a:t>
                      </a:r>
                      <a:r>
                        <a:rPr sz="24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hekimlere hasredilmesi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44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b="1" spc="-10" dirty="0">
                          <a:latin typeface="Calibri"/>
                          <a:cs typeface="Calibri"/>
                        </a:rPr>
                        <a:t>Örgütlenme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62039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Çeşitli</a:t>
                      </a:r>
                      <a:r>
                        <a:rPr sz="24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meslek</a:t>
                      </a:r>
                      <a:r>
                        <a:rPr sz="2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mensuplarının</a:t>
                      </a:r>
                      <a:r>
                        <a:rPr sz="2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oluşturduğu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küçük</a:t>
                      </a:r>
                      <a:r>
                        <a:rPr sz="2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ekiplerin</a:t>
                      </a:r>
                      <a:r>
                        <a:rPr sz="2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birbirini</a:t>
                      </a:r>
                      <a:r>
                        <a:rPr sz="2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tamamladığı</a:t>
                      </a:r>
                      <a:r>
                        <a:rPr sz="24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5" dirty="0">
                          <a:latin typeface="Calibri"/>
                          <a:cs typeface="Calibri"/>
                        </a:rPr>
                        <a:t>ve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desteklediği</a:t>
                      </a:r>
                      <a:r>
                        <a:rPr sz="24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ülke</a:t>
                      </a:r>
                      <a:r>
                        <a:rPr sz="2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çapında</a:t>
                      </a:r>
                      <a:r>
                        <a:rPr sz="2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bir</a:t>
                      </a:r>
                      <a:r>
                        <a:rPr sz="2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ekip</a:t>
                      </a:r>
                      <a:r>
                        <a:rPr sz="24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hizmeti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81470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spc="-60" dirty="0">
                          <a:latin typeface="Calibri"/>
                          <a:cs typeface="Calibri"/>
                        </a:rPr>
                        <a:t>Tek</a:t>
                      </a:r>
                      <a:r>
                        <a:rPr sz="2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bir</a:t>
                      </a:r>
                      <a:r>
                        <a:rPr sz="2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hekimin</a:t>
                      </a:r>
                      <a:r>
                        <a:rPr sz="2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hizmeti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olabilir.</a:t>
                      </a:r>
                      <a:r>
                        <a:rPr sz="2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Ekip</a:t>
                      </a:r>
                      <a:r>
                        <a:rPr sz="2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kavramı,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genellikle</a:t>
                      </a:r>
                      <a:r>
                        <a:rPr sz="24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hastane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2400" spc="-10" dirty="0">
                          <a:latin typeface="Calibri"/>
                          <a:cs typeface="Calibri"/>
                        </a:rPr>
                        <a:t>duvarlarını</a:t>
                      </a:r>
                      <a:r>
                        <a:rPr sz="2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aşmaz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1995">
                <a:tc>
                  <a:txBody>
                    <a:bodyPr/>
                    <a:lstStyle/>
                    <a:p>
                      <a:pPr marL="91440" marR="347980" algn="just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b="1" spc="-25" dirty="0">
                          <a:latin typeface="Calibri"/>
                          <a:cs typeface="Calibri"/>
                        </a:rPr>
                        <a:t>Toplumsal </a:t>
                      </a:r>
                      <a:r>
                        <a:rPr sz="2400" b="1" spc="-10" dirty="0">
                          <a:latin typeface="Calibri"/>
                          <a:cs typeface="Calibri"/>
                        </a:rPr>
                        <a:t>kavram</a:t>
                      </a:r>
                      <a:r>
                        <a:rPr sz="2400" b="1" spc="-1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25" dirty="0">
                          <a:latin typeface="Calibri"/>
                          <a:cs typeface="Calibri"/>
                        </a:rPr>
                        <a:t>ve </a:t>
                      </a:r>
                      <a:r>
                        <a:rPr sz="2400" b="1" spc="-10" dirty="0">
                          <a:latin typeface="Calibri"/>
                          <a:cs typeface="Calibri"/>
                        </a:rPr>
                        <a:t>planlama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525780" algn="just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spc="-20" dirty="0">
                          <a:latin typeface="Calibri"/>
                          <a:cs typeface="Calibri"/>
                        </a:rPr>
                        <a:t>Toplumdaki</a:t>
                      </a:r>
                      <a:r>
                        <a:rPr sz="2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sağlıkla</a:t>
                      </a:r>
                      <a:r>
                        <a:rPr sz="24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ilgili</a:t>
                      </a:r>
                      <a:r>
                        <a:rPr sz="24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olayları</a:t>
                      </a:r>
                      <a:r>
                        <a:rPr sz="2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sürekli</a:t>
                      </a:r>
                      <a:r>
                        <a:rPr sz="2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5" dirty="0">
                          <a:latin typeface="Calibri"/>
                          <a:cs typeface="Calibri"/>
                        </a:rPr>
                        <a:t>ve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objektif</a:t>
                      </a:r>
                      <a:r>
                        <a:rPr sz="2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olarak</a:t>
                      </a:r>
                      <a:r>
                        <a:rPr sz="24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gözlemek</a:t>
                      </a:r>
                      <a:r>
                        <a:rPr sz="24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ve</a:t>
                      </a:r>
                      <a:r>
                        <a:rPr sz="2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bu</a:t>
                      </a:r>
                      <a:r>
                        <a:rPr sz="2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gözlemlere dayalı,</a:t>
                      </a:r>
                      <a:r>
                        <a:rPr sz="24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30" dirty="0">
                          <a:latin typeface="Calibri"/>
                          <a:cs typeface="Calibri"/>
                        </a:rPr>
                        <a:t>sosyo-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ekonomik</a:t>
                      </a:r>
                      <a:r>
                        <a:rPr sz="24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kalkınmanın</a:t>
                      </a:r>
                      <a:r>
                        <a:rPr sz="2400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5" dirty="0">
                          <a:latin typeface="Calibri"/>
                          <a:cs typeface="Calibri"/>
                        </a:rPr>
                        <a:t>bir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91440" marR="237490" algn="just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parçası</a:t>
                      </a:r>
                      <a:r>
                        <a:rPr sz="24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olan</a:t>
                      </a:r>
                      <a:r>
                        <a:rPr sz="2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bir</a:t>
                      </a:r>
                      <a:r>
                        <a:rPr sz="2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plan</a:t>
                      </a:r>
                      <a:r>
                        <a:rPr sz="2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çerçevesinde</a:t>
                      </a:r>
                      <a:r>
                        <a:rPr sz="2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hizmetleri geliştirme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spc="-10" dirty="0">
                          <a:latin typeface="Calibri"/>
                          <a:cs typeface="Calibri"/>
                        </a:rPr>
                        <a:t>Yoktur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45" dirty="0"/>
              <a:t>Günümüzde</a:t>
            </a:r>
            <a:r>
              <a:rPr spc="-204" dirty="0"/>
              <a:t> </a:t>
            </a:r>
            <a:r>
              <a:rPr dirty="0"/>
              <a:t>Halk</a:t>
            </a:r>
            <a:r>
              <a:rPr spc="-235" dirty="0"/>
              <a:t> </a:t>
            </a:r>
            <a:r>
              <a:rPr spc="-10" dirty="0"/>
              <a:t>Sağlığı</a:t>
            </a:r>
            <a:r>
              <a:rPr spc="-200" dirty="0"/>
              <a:t> </a:t>
            </a:r>
            <a:r>
              <a:rPr spc="-10" dirty="0"/>
              <a:t>Anlayışı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38200" y="1524000"/>
            <a:ext cx="4391025" cy="411797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775"/>
              </a:spcBef>
              <a:buFont typeface="Arial MT"/>
              <a:buChar char="•"/>
              <a:tabLst>
                <a:tab pos="240029" algn="l"/>
              </a:tabLst>
            </a:pPr>
            <a:r>
              <a:rPr sz="2800" dirty="0">
                <a:latin typeface="Calibri"/>
                <a:cs typeface="Calibri"/>
              </a:rPr>
              <a:t>1.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Toplumsal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eşitlik</a:t>
            </a:r>
            <a:endParaRPr sz="28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240665" algn="l"/>
              </a:tabLst>
            </a:pPr>
            <a:r>
              <a:rPr sz="2800" dirty="0">
                <a:latin typeface="Calibri"/>
                <a:cs typeface="Calibri"/>
              </a:rPr>
              <a:t>2.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Çevreyle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bütünlük</a:t>
            </a:r>
            <a:endParaRPr sz="28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0665" algn="l"/>
              </a:tabLst>
            </a:pPr>
            <a:r>
              <a:rPr sz="2800" dirty="0">
                <a:latin typeface="Calibri"/>
                <a:cs typeface="Calibri"/>
              </a:rPr>
              <a:t>3.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Yaşamın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bütünlüğü</a:t>
            </a:r>
            <a:endParaRPr sz="28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665"/>
              </a:spcBef>
              <a:buFont typeface="Arial MT"/>
              <a:buChar char="•"/>
              <a:tabLst>
                <a:tab pos="240665" algn="l"/>
              </a:tabLst>
            </a:pPr>
            <a:r>
              <a:rPr sz="2800" dirty="0">
                <a:latin typeface="Calibri"/>
                <a:cs typeface="Calibri"/>
              </a:rPr>
              <a:t>4.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Toplumsal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etmenler</a:t>
            </a:r>
            <a:endParaRPr sz="28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670"/>
              </a:spcBef>
              <a:buFont typeface="Arial MT"/>
              <a:buChar char="•"/>
              <a:tabLst>
                <a:tab pos="240665" algn="l"/>
              </a:tabLst>
            </a:pPr>
            <a:r>
              <a:rPr sz="2800" dirty="0">
                <a:latin typeface="Calibri"/>
                <a:cs typeface="Calibri"/>
              </a:rPr>
              <a:t>5.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Hizmetin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boyutu</a:t>
            </a:r>
            <a:endParaRPr sz="2800" dirty="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0029" algn="l"/>
              </a:tabLst>
            </a:pPr>
            <a:r>
              <a:rPr sz="2800" dirty="0">
                <a:latin typeface="Calibri"/>
                <a:cs typeface="Calibri"/>
              </a:rPr>
              <a:t>6.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Korumaya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öncelik</a:t>
            </a:r>
            <a:endParaRPr sz="28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665"/>
              </a:spcBef>
              <a:buFont typeface="Arial MT"/>
              <a:buChar char="•"/>
              <a:tabLst>
                <a:tab pos="240665" algn="l"/>
              </a:tabLst>
            </a:pPr>
            <a:r>
              <a:rPr sz="2800" dirty="0">
                <a:latin typeface="Calibri"/>
                <a:cs typeface="Calibri"/>
              </a:rPr>
              <a:t>7.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Risk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gruplarına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öncelik</a:t>
            </a:r>
            <a:endParaRPr sz="28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670"/>
              </a:spcBef>
              <a:buFont typeface="Arial MT"/>
              <a:buChar char="•"/>
              <a:tabLst>
                <a:tab pos="240665" algn="l"/>
              </a:tabLst>
            </a:pPr>
            <a:r>
              <a:rPr sz="2800" dirty="0">
                <a:latin typeface="Calibri"/>
                <a:cs typeface="Calibri"/>
              </a:rPr>
              <a:t>8.Önemli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hastalıklara</a:t>
            </a:r>
            <a:r>
              <a:rPr sz="2800" spc="-1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öncelik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4" name="object 3"/>
          <p:cNvSpPr txBox="1"/>
          <p:nvPr/>
        </p:nvSpPr>
        <p:spPr>
          <a:xfrm>
            <a:off x="6324600" y="1524000"/>
            <a:ext cx="3909060" cy="3605529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775"/>
              </a:spcBef>
              <a:buFont typeface="Arial MT"/>
              <a:buChar char="•"/>
              <a:tabLst>
                <a:tab pos="240029" algn="l"/>
              </a:tabLst>
            </a:pPr>
            <a:r>
              <a:rPr sz="2800" dirty="0">
                <a:latin typeface="Calibri"/>
                <a:cs typeface="Calibri"/>
              </a:rPr>
              <a:t>9.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Entegre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hizmet</a:t>
            </a:r>
            <a:endParaRPr sz="2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240665" algn="l"/>
              </a:tabLst>
            </a:pPr>
            <a:r>
              <a:rPr sz="2800" dirty="0">
                <a:latin typeface="Calibri"/>
                <a:cs typeface="Calibri"/>
              </a:rPr>
              <a:t>10.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Ekip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hizmeti</a:t>
            </a:r>
            <a:endParaRPr sz="2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0665" algn="l"/>
              </a:tabLst>
            </a:pPr>
            <a:r>
              <a:rPr sz="2800" dirty="0">
                <a:latin typeface="Calibri"/>
                <a:cs typeface="Calibri"/>
              </a:rPr>
              <a:t>11.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Sağlık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kalkınma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ilişkisi</a:t>
            </a:r>
            <a:endParaRPr sz="2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665"/>
              </a:spcBef>
              <a:buFont typeface="Arial MT"/>
              <a:buChar char="•"/>
              <a:tabLst>
                <a:tab pos="240665" algn="l"/>
              </a:tabLst>
            </a:pPr>
            <a:r>
              <a:rPr sz="2800" dirty="0">
                <a:latin typeface="Calibri"/>
                <a:cs typeface="Calibri"/>
              </a:rPr>
              <a:t>12.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Öz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sorumluluk</a:t>
            </a:r>
            <a:endParaRPr sz="2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670"/>
              </a:spcBef>
              <a:buFont typeface="Arial MT"/>
              <a:buChar char="•"/>
              <a:tabLst>
                <a:tab pos="240665" algn="l"/>
              </a:tabLst>
            </a:pPr>
            <a:r>
              <a:rPr sz="2800" dirty="0">
                <a:latin typeface="Calibri"/>
                <a:cs typeface="Calibri"/>
              </a:rPr>
              <a:t>13.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Halkın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katılımı</a:t>
            </a:r>
            <a:endParaRPr sz="280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0029" algn="l"/>
              </a:tabLst>
            </a:pPr>
            <a:r>
              <a:rPr sz="2800" dirty="0">
                <a:latin typeface="Calibri"/>
                <a:cs typeface="Calibri"/>
              </a:rPr>
              <a:t>14.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Evrensellik</a:t>
            </a:r>
            <a:endParaRPr sz="2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665"/>
              </a:spcBef>
              <a:buFont typeface="Arial MT"/>
              <a:buChar char="•"/>
              <a:tabLst>
                <a:tab pos="240665" algn="l"/>
              </a:tabLst>
            </a:pPr>
            <a:r>
              <a:rPr sz="2800" dirty="0">
                <a:latin typeface="Calibri"/>
                <a:cs typeface="Calibri"/>
              </a:rPr>
              <a:t>15.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Koşullara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uygunluk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4603"/>
            <a:ext cx="10741661" cy="109068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Halk</a:t>
            </a:r>
            <a:r>
              <a:rPr spc="-195" dirty="0"/>
              <a:t> </a:t>
            </a:r>
            <a:r>
              <a:rPr spc="-10" dirty="0"/>
              <a:t>Sağlığı</a:t>
            </a:r>
            <a:r>
              <a:rPr spc="-190" dirty="0"/>
              <a:t> </a:t>
            </a:r>
            <a:r>
              <a:rPr dirty="0"/>
              <a:t>ile</a:t>
            </a:r>
            <a:r>
              <a:rPr spc="-175" dirty="0"/>
              <a:t> </a:t>
            </a:r>
            <a:r>
              <a:rPr spc="-10" dirty="0"/>
              <a:t>Klinik</a:t>
            </a:r>
            <a:r>
              <a:rPr spc="-195" dirty="0"/>
              <a:t> </a:t>
            </a:r>
            <a:r>
              <a:rPr dirty="0"/>
              <a:t>Tıp</a:t>
            </a:r>
            <a:r>
              <a:rPr spc="-204" dirty="0"/>
              <a:t> </a:t>
            </a:r>
            <a:r>
              <a:rPr spc="-10" dirty="0" err="1" smtClean="0"/>
              <a:t>Bilimleri</a:t>
            </a:r>
            <a:r>
              <a:rPr lang="tr-TR" spc="-10" dirty="0" smtClean="0"/>
              <a:t> KARŞILAŞTIRILMASI </a:t>
            </a:r>
            <a:endParaRPr spc="-10" dirty="0"/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125685"/>
              </p:ext>
            </p:extLst>
          </p:nvPr>
        </p:nvGraphicFramePr>
        <p:xfrm>
          <a:off x="634047" y="1295400"/>
          <a:ext cx="11307443" cy="5229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951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5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568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40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sz="20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Klinik</a:t>
                      </a:r>
                      <a:r>
                        <a:rPr sz="2000" b="1" spc="-7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Tıp</a:t>
                      </a:r>
                      <a:r>
                        <a:rPr sz="20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Bilimi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298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sz="20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Halk</a:t>
                      </a:r>
                      <a:r>
                        <a:rPr sz="2000" b="1" spc="-3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Sağlığı</a:t>
                      </a:r>
                      <a:r>
                        <a:rPr sz="2000" b="1" spc="-3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Bilimi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65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10" dirty="0">
                          <a:latin typeface="Calibri"/>
                          <a:cs typeface="Calibri"/>
                        </a:rPr>
                        <a:t>Hizmet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Bireye</a:t>
                      </a:r>
                      <a:r>
                        <a:rPr sz="20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(Hastaya)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spc="-20" dirty="0">
                          <a:latin typeface="Calibri"/>
                          <a:cs typeface="Calibri"/>
                        </a:rPr>
                        <a:t>Topluma</a:t>
                      </a:r>
                      <a:r>
                        <a:rPr sz="20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(Hastaların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yanı</a:t>
                      </a:r>
                      <a:r>
                        <a:rPr sz="20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sıra</a:t>
                      </a:r>
                      <a:r>
                        <a:rPr sz="20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sağlam</a:t>
                      </a:r>
                      <a:r>
                        <a:rPr sz="20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kişilere</a:t>
                      </a:r>
                      <a:r>
                        <a:rPr sz="20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de)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219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20" dirty="0">
                          <a:latin typeface="Calibri"/>
                          <a:cs typeface="Calibri"/>
                        </a:rPr>
                        <a:t>Amaç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Genellikle</a:t>
                      </a:r>
                      <a:r>
                        <a:rPr sz="20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kişilerin</a:t>
                      </a:r>
                      <a:r>
                        <a:rPr sz="20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hastalıklarını</a:t>
                      </a:r>
                      <a:r>
                        <a:rPr sz="20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teşhis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ve</a:t>
                      </a:r>
                      <a:r>
                        <a:rPr sz="20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tedavi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220979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Toplumun</a:t>
                      </a:r>
                      <a:r>
                        <a:rPr sz="20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sağlık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sorunlarını</a:t>
                      </a:r>
                      <a:r>
                        <a:rPr sz="20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belirlemek,</a:t>
                      </a:r>
                      <a:r>
                        <a:rPr sz="20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bunları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önlemek,</a:t>
                      </a:r>
                      <a:r>
                        <a:rPr sz="20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ortadan</a:t>
                      </a:r>
                      <a:r>
                        <a:rPr sz="20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kaldırmak,</a:t>
                      </a:r>
                      <a:r>
                        <a:rPr sz="20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toplumun</a:t>
                      </a:r>
                      <a:r>
                        <a:rPr sz="20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sağlık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düzeyini</a:t>
                      </a:r>
                      <a:r>
                        <a:rPr sz="20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yükseltmek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34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spc="-20" dirty="0">
                          <a:latin typeface="Calibri"/>
                          <a:cs typeface="Calibri"/>
                        </a:rPr>
                        <a:t>Temel</a:t>
                      </a:r>
                      <a:r>
                        <a:rPr sz="2000" b="1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0" dirty="0">
                          <a:latin typeface="Calibri"/>
                          <a:cs typeface="Calibri"/>
                        </a:rPr>
                        <a:t>bilimler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67945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Anatomi</a:t>
                      </a:r>
                      <a:r>
                        <a:rPr sz="20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(vücudun</a:t>
                      </a:r>
                      <a:r>
                        <a:rPr sz="2000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yapısı),</a:t>
                      </a:r>
                      <a:r>
                        <a:rPr sz="20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Fizyoloji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(Vücudun</a:t>
                      </a:r>
                      <a:r>
                        <a:rPr sz="20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işleyişi)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31686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Sosyoloji</a:t>
                      </a:r>
                      <a:r>
                        <a:rPr sz="2000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(Toplumun</a:t>
                      </a:r>
                      <a:r>
                        <a:rPr sz="20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yapısı),</a:t>
                      </a:r>
                      <a:r>
                        <a:rPr sz="20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Sosyal</a:t>
                      </a:r>
                      <a:r>
                        <a:rPr sz="20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antropoloji 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(Toplumun</a:t>
                      </a:r>
                      <a:r>
                        <a:rPr sz="20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işleyişi)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34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spc="-20" dirty="0">
                          <a:latin typeface="Calibri"/>
                          <a:cs typeface="Calibri"/>
                        </a:rPr>
                        <a:t>Tanı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000" b="1" spc="-10" dirty="0">
                          <a:latin typeface="Calibri"/>
                          <a:cs typeface="Calibri"/>
                        </a:rPr>
                        <a:t>yöntemleri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Anamnez,</a:t>
                      </a:r>
                      <a:r>
                        <a:rPr sz="20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fizik</a:t>
                      </a:r>
                      <a:r>
                        <a:rPr sz="20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muayene,</a:t>
                      </a:r>
                      <a:r>
                        <a:rPr sz="20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laboratuvar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incelemesi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Epidemiyolojik</a:t>
                      </a:r>
                      <a:r>
                        <a:rPr sz="2000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yöntemler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34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spc="-10" dirty="0">
                          <a:latin typeface="Calibri"/>
                          <a:cs typeface="Calibri"/>
                        </a:rPr>
                        <a:t>Tedavi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000" b="1" spc="-10" dirty="0">
                          <a:latin typeface="Calibri"/>
                          <a:cs typeface="Calibri"/>
                        </a:rPr>
                        <a:t>yöntemleri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Tıbbi,</a:t>
                      </a:r>
                      <a:r>
                        <a:rPr sz="20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cerrahi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İyi</a:t>
                      </a:r>
                      <a:r>
                        <a:rPr sz="20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sağlık</a:t>
                      </a:r>
                      <a:r>
                        <a:rPr sz="20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yönetimi,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sağlık</a:t>
                      </a:r>
                      <a:r>
                        <a:rPr sz="20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eğitimi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465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2000" b="1" dirty="0">
                          <a:latin typeface="Calibri"/>
                          <a:cs typeface="Calibri"/>
                        </a:rPr>
                        <a:t>Hizmet</a:t>
                      </a:r>
                      <a:r>
                        <a:rPr sz="2000" b="1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20" dirty="0">
                          <a:latin typeface="Calibri"/>
                          <a:cs typeface="Calibri"/>
                        </a:rPr>
                        <a:t>yeri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Kurumsal</a:t>
                      </a:r>
                      <a:r>
                        <a:rPr sz="20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(Hastane</a:t>
                      </a:r>
                      <a:r>
                        <a:rPr sz="20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vb.)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Yaşanılan</a:t>
                      </a:r>
                      <a:r>
                        <a:rPr sz="20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her</a:t>
                      </a:r>
                      <a:r>
                        <a:rPr sz="20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yer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34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000" b="1" dirty="0">
                          <a:latin typeface="Calibri"/>
                          <a:cs typeface="Calibri"/>
                        </a:rPr>
                        <a:t>İlgili</a:t>
                      </a:r>
                      <a:r>
                        <a:rPr sz="20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0" dirty="0">
                          <a:latin typeface="Calibri"/>
                          <a:cs typeface="Calibri"/>
                        </a:rPr>
                        <a:t>birimler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Uzmanlık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dalına</a:t>
                      </a:r>
                      <a:r>
                        <a:rPr sz="20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yakın</a:t>
                      </a:r>
                      <a:r>
                        <a:rPr sz="20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tıp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bilimleri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Bütün</a:t>
                      </a:r>
                      <a:r>
                        <a:rPr sz="20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tıp</a:t>
                      </a:r>
                      <a:r>
                        <a:rPr sz="20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bilimleri,</a:t>
                      </a:r>
                      <a:r>
                        <a:rPr sz="20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çevre</a:t>
                      </a:r>
                      <a:r>
                        <a:rPr sz="20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bilimleri,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sosyal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bilimler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Hekimliğin </a:t>
            </a:r>
            <a:r>
              <a:rPr spc="-10" dirty="0"/>
              <a:t>Dönemleri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06841"/>
            <a:ext cx="7693661" cy="1571584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775"/>
              </a:spcBef>
              <a:buFont typeface="Arial MT"/>
              <a:buChar char="•"/>
              <a:tabLst>
                <a:tab pos="240029" algn="l"/>
              </a:tabLst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Sanayi</a:t>
            </a:r>
            <a:r>
              <a:rPr sz="28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öncesi</a:t>
            </a:r>
            <a:r>
              <a:rPr sz="28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Dönemde</a:t>
            </a:r>
            <a:r>
              <a:rPr sz="28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Hekimlik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0665" indent="-227965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240665" algn="l"/>
              </a:tabLst>
            </a:pP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Sanayileşme</a:t>
            </a:r>
            <a:r>
              <a:rPr sz="28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Döneminde</a:t>
            </a:r>
            <a:r>
              <a:rPr sz="28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Hekimlik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0665" indent="-227965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0665" algn="l"/>
              </a:tabLst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Çağdaş</a:t>
            </a:r>
            <a:r>
              <a:rPr sz="28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Hekimlik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Sanayileşme</a:t>
            </a:r>
            <a:r>
              <a:rPr spc="-75" dirty="0"/>
              <a:t> </a:t>
            </a:r>
            <a:r>
              <a:rPr dirty="0"/>
              <a:t>Öncesi</a:t>
            </a:r>
            <a:r>
              <a:rPr spc="-50" dirty="0"/>
              <a:t> </a:t>
            </a:r>
            <a:r>
              <a:rPr spc="-10" dirty="0"/>
              <a:t>Dönem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8" y="1622486"/>
            <a:ext cx="10513062" cy="3779881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240665" indent="-227965" algn="just">
              <a:lnSpc>
                <a:spcPct val="100000"/>
              </a:lnSpc>
              <a:spcBef>
                <a:spcPts val="315"/>
              </a:spcBef>
              <a:buFont typeface="Arial MT"/>
              <a:buChar char="•"/>
              <a:tabLst>
                <a:tab pos="240665" algn="l"/>
              </a:tabLst>
            </a:pPr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Animistik</a:t>
            </a:r>
            <a:r>
              <a:rPr sz="2400" spc="-16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Kuram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7230" marR="690880" lvl="1" indent="-227329" algn="just">
              <a:lnSpc>
                <a:spcPts val="3020"/>
              </a:lnSpc>
              <a:spcBef>
                <a:spcPts val="570"/>
              </a:spcBef>
              <a:buFont typeface="Arial MT"/>
              <a:buChar char="•"/>
              <a:tabLst>
                <a:tab pos="698500" algn="l"/>
              </a:tabLst>
            </a:pPr>
            <a:r>
              <a:rPr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Bedensel</a:t>
            </a:r>
            <a:r>
              <a:rPr sz="2400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ruhsal</a:t>
            </a:r>
            <a:r>
              <a:rPr sz="24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hastalıkları:</a:t>
            </a:r>
            <a:r>
              <a:rPr sz="24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Doğa</a:t>
            </a:r>
            <a:r>
              <a:rPr sz="24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üstü</a:t>
            </a:r>
            <a:r>
              <a:rPr sz="24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güçlerin</a:t>
            </a:r>
            <a:r>
              <a:rPr sz="24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kızgınlık</a:t>
            </a:r>
            <a:r>
              <a:rPr lang="tr-TR" sz="24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belirtileri</a:t>
            </a:r>
            <a:r>
              <a:rPr sz="24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sz="24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sz="24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etmişlerdir.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7230" lvl="1" indent="-227329" algn="just">
              <a:lnSpc>
                <a:spcPts val="3190"/>
              </a:lnSpc>
              <a:spcBef>
                <a:spcPts val="130"/>
              </a:spcBef>
              <a:buFont typeface="Arial MT"/>
              <a:buChar char="•"/>
              <a:tabLst>
                <a:tab pos="697230" algn="l"/>
              </a:tabLst>
            </a:pP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Tedavide:</a:t>
            </a:r>
            <a:r>
              <a:rPr sz="24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Doğaüstü</a:t>
            </a:r>
            <a:r>
              <a:rPr sz="24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güçlerin(Tanrı,</a:t>
            </a:r>
            <a:r>
              <a:rPr sz="24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kötü</a:t>
            </a:r>
            <a:r>
              <a:rPr sz="24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ruh,</a:t>
            </a:r>
            <a:r>
              <a:rPr sz="24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şeytan,</a:t>
            </a:r>
            <a:r>
              <a:rPr sz="24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cin</a:t>
            </a:r>
            <a:r>
              <a:rPr lang="tr-TR" sz="2400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kızgınlıklarını</a:t>
            </a:r>
            <a:r>
              <a:rPr sz="2400" spc="-9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gidermeye</a:t>
            </a:r>
            <a:r>
              <a:rPr sz="24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yönelik</a:t>
            </a:r>
            <a:r>
              <a:rPr sz="24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eylemler</a:t>
            </a:r>
            <a:r>
              <a:rPr sz="24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yapıyorlardı.</a:t>
            </a:r>
            <a:r>
              <a:rPr sz="24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Sihir,</a:t>
            </a:r>
            <a:r>
              <a:rPr sz="24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gibi</a:t>
            </a:r>
            <a:r>
              <a:rPr sz="24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uygulamalar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yapılıyordu.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0665" indent="-227965" algn="just">
              <a:lnSpc>
                <a:spcPct val="100000"/>
              </a:lnSpc>
              <a:spcBef>
                <a:spcPts val="545"/>
              </a:spcBef>
              <a:buFont typeface="Arial MT"/>
              <a:buChar char="•"/>
              <a:tabLst>
                <a:tab pos="240665" algn="l"/>
              </a:tabLst>
            </a:pPr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Akılcı</a:t>
            </a:r>
            <a:r>
              <a:rPr sz="2400" spc="-4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Kuram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7230" marR="556260" lvl="1" indent="-227329" algn="just">
              <a:lnSpc>
                <a:spcPts val="3020"/>
              </a:lnSpc>
              <a:spcBef>
                <a:spcPts val="580"/>
              </a:spcBef>
              <a:buFont typeface="Arial MT"/>
              <a:buChar char="•"/>
              <a:tabLst>
                <a:tab pos="698500" algn="l"/>
              </a:tabLst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Hastalıkların</a:t>
            </a:r>
            <a:r>
              <a:rPr sz="24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nedenlerinin</a:t>
            </a:r>
            <a:r>
              <a:rPr sz="24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kişilerde</a:t>
            </a:r>
            <a:r>
              <a:rPr sz="2400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yada</a:t>
            </a:r>
            <a:r>
              <a:rPr sz="24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yaşadıkları</a:t>
            </a:r>
            <a:r>
              <a:rPr sz="24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çevredeki</a:t>
            </a:r>
            <a:r>
              <a:rPr lang="tr-TR" sz="24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koşullarda</a:t>
            </a:r>
            <a:r>
              <a:rPr sz="24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aranması</a:t>
            </a:r>
            <a:r>
              <a:rPr sz="2400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gerektiğini</a:t>
            </a:r>
            <a:r>
              <a:rPr sz="2400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sz="24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ediyordu.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572822"/>
            <a:ext cx="11046461" cy="4317464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240665" indent="-227965" algn="just">
              <a:lnSpc>
                <a:spcPct val="100000"/>
              </a:lnSpc>
              <a:spcBef>
                <a:spcPts val="315"/>
              </a:spcBef>
              <a:buFont typeface="Arial MT"/>
              <a:buChar char="•"/>
              <a:tabLst>
                <a:tab pos="240665" algn="l"/>
              </a:tabLst>
            </a:pPr>
            <a:r>
              <a:rPr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Hümoral</a:t>
            </a:r>
            <a:r>
              <a:rPr sz="3200" spc="-1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2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Kuram(Empedokles-</a:t>
            </a:r>
            <a:r>
              <a:rPr sz="3200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Hipokrat):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7230" marR="5080" lvl="1" indent="-227329" algn="just">
              <a:lnSpc>
                <a:spcPct val="90000"/>
              </a:lnSpc>
              <a:spcBef>
                <a:spcPts val="520"/>
              </a:spcBef>
              <a:buFont typeface="Arial MT"/>
              <a:buChar char="•"/>
              <a:tabLst>
                <a:tab pos="698500" algn="l"/>
              </a:tabLst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İnsan</a:t>
            </a:r>
            <a:r>
              <a:rPr sz="28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vücudunun</a:t>
            </a:r>
            <a:r>
              <a:rPr sz="28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kan,</a:t>
            </a:r>
            <a:r>
              <a:rPr sz="28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balgam,</a:t>
            </a:r>
            <a:r>
              <a:rPr sz="28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safra</a:t>
            </a:r>
            <a:r>
              <a:rPr sz="28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8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</a:t>
            </a:r>
            <a:r>
              <a:rPr sz="28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safra</a:t>
            </a:r>
            <a:r>
              <a:rPr sz="28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sz="2800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sevda</a:t>
            </a:r>
            <a:r>
              <a:rPr sz="28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sz="2800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oluştuğunu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bunlar</a:t>
            </a:r>
            <a:r>
              <a:rPr sz="28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</a:t>
            </a:r>
            <a:r>
              <a:rPr sz="28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denge</a:t>
            </a:r>
            <a:r>
              <a:rPr sz="28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</a:t>
            </a:r>
            <a:r>
              <a:rPr sz="28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</a:t>
            </a:r>
            <a:r>
              <a:rPr sz="2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</a:t>
            </a:r>
            <a:r>
              <a:rPr sz="2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sağlıklı</a:t>
            </a:r>
            <a:r>
              <a:rPr sz="28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olacağını 	söylemektedir.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7230" marR="699770" lvl="1" indent="-227329" algn="just">
              <a:lnSpc>
                <a:spcPts val="3030"/>
              </a:lnSpc>
              <a:spcBef>
                <a:spcPts val="545"/>
              </a:spcBef>
              <a:buFont typeface="Arial MT"/>
              <a:buChar char="•"/>
              <a:tabLst>
                <a:tab pos="698500" algn="l"/>
              </a:tabLst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sz="28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dengenin;</a:t>
            </a:r>
            <a:r>
              <a:rPr sz="28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iklim,</a:t>
            </a:r>
            <a:r>
              <a:rPr sz="2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toprak,</a:t>
            </a:r>
            <a:r>
              <a:rPr sz="2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su,</a:t>
            </a:r>
            <a:r>
              <a:rPr sz="2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yaşam</a:t>
            </a:r>
            <a:r>
              <a:rPr sz="2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şekli</a:t>
            </a:r>
            <a:r>
              <a:rPr sz="28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8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beslenme</a:t>
            </a:r>
            <a:r>
              <a:rPr sz="28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gibi 	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etmenler</a:t>
            </a:r>
            <a:r>
              <a:rPr sz="28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</a:t>
            </a:r>
            <a:r>
              <a:rPr sz="28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bozulabileceğini</a:t>
            </a:r>
            <a:r>
              <a:rPr sz="28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belirtmişlerdir</a:t>
            </a:r>
            <a:r>
              <a:rPr sz="28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indent="-228600" algn="just">
              <a:lnSpc>
                <a:spcPct val="100000"/>
              </a:lnSpc>
              <a:buFont typeface="Arial MT"/>
              <a:buChar char="•"/>
              <a:tabLst>
                <a:tab pos="241300" algn="l"/>
              </a:tabLst>
            </a:pPr>
            <a:r>
              <a:rPr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Miasma</a:t>
            </a:r>
            <a:r>
              <a:rPr sz="3200" spc="-9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Kuramı</a:t>
            </a:r>
            <a:r>
              <a:rPr sz="3200" spc="-1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(Hipokrat)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7230" lvl="1" indent="-227329" algn="just">
              <a:lnSpc>
                <a:spcPts val="3190"/>
              </a:lnSpc>
              <a:spcBef>
                <a:spcPts val="190"/>
              </a:spcBef>
              <a:buFont typeface="Arial MT"/>
              <a:buChar char="•"/>
              <a:tabLst>
                <a:tab pos="697230" algn="l"/>
              </a:tabLst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Salgın</a:t>
            </a:r>
            <a:r>
              <a:rPr sz="2800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hastalıkların,</a:t>
            </a:r>
            <a:r>
              <a:rPr sz="28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organik</a:t>
            </a:r>
            <a:r>
              <a:rPr sz="28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maddelerin</a:t>
            </a:r>
            <a:r>
              <a:rPr sz="28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kokuşmasıyla</a:t>
            </a:r>
            <a:r>
              <a:rPr sz="28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oluşan</a:t>
            </a:r>
            <a:r>
              <a:rPr sz="28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tr-TR" sz="2800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miasma</a:t>
            </a:r>
            <a:r>
              <a:rPr lang="tr-TR" sz="2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adı</a:t>
            </a:r>
            <a:r>
              <a:rPr sz="2800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verilen</a:t>
            </a:r>
            <a:r>
              <a:rPr sz="2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küçük</a:t>
            </a:r>
            <a:r>
              <a:rPr sz="28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parçaçıkların</a:t>
            </a:r>
            <a:r>
              <a:rPr sz="2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havanın</a:t>
            </a:r>
            <a:r>
              <a:rPr sz="2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niteliğini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bozmasıyla</a:t>
            </a:r>
            <a:r>
              <a:rPr sz="28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ortaya</a:t>
            </a:r>
            <a:r>
              <a:rPr lang="tr-TR" sz="28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çıktığına</a:t>
            </a:r>
            <a:r>
              <a:rPr sz="2800" spc="-1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inanılmıştır.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10" dirty="0"/>
              <a:t>Hipok</a:t>
            </a:r>
            <a:r>
              <a:rPr spc="-65" dirty="0"/>
              <a:t>r</a:t>
            </a:r>
            <a:r>
              <a:rPr spc="-40" dirty="0"/>
              <a:t>a</a:t>
            </a:r>
            <a:r>
              <a:rPr spc="175" dirty="0"/>
              <a:t>t</a:t>
            </a:r>
            <a:r>
              <a:rPr spc="-340" dirty="0"/>
              <a:t>’</a:t>
            </a:r>
            <a:r>
              <a:rPr spc="10" dirty="0"/>
              <a:t>a</a:t>
            </a:r>
            <a:r>
              <a:rPr spc="-100" dirty="0"/>
              <a:t> </a:t>
            </a:r>
            <a:r>
              <a:rPr dirty="0"/>
              <a:t>göre</a:t>
            </a:r>
            <a:r>
              <a:rPr spc="-125" dirty="0"/>
              <a:t> </a:t>
            </a:r>
            <a:r>
              <a:rPr spc="-10" dirty="0"/>
              <a:t>Hekimlik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609600" y="1752601"/>
            <a:ext cx="11125200" cy="29079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indent="0" algn="just">
              <a:lnSpc>
                <a:spcPct val="150000"/>
              </a:lnSpc>
              <a:spcBef>
                <a:spcPts val="100"/>
              </a:spcBef>
              <a:buNone/>
              <a:tabLst>
                <a:tab pos="241300" algn="l"/>
              </a:tabLst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Bilim</a:t>
            </a:r>
            <a:r>
              <a:rPr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gerçeklere</a:t>
            </a:r>
            <a:r>
              <a:rPr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dayanır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indent="0" algn="just">
              <a:lnSpc>
                <a:spcPct val="150000"/>
              </a:lnSpc>
              <a:buNone/>
              <a:tabLst>
                <a:tab pos="241300" algn="l"/>
              </a:tabLst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Gerçekler</a:t>
            </a:r>
            <a:r>
              <a:rPr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doğru</a:t>
            </a:r>
            <a:r>
              <a:rPr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gözlemlerle</a:t>
            </a:r>
            <a:r>
              <a:rPr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elde</a:t>
            </a:r>
            <a:r>
              <a:rPr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edilir</a:t>
            </a:r>
            <a:r>
              <a:rPr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indent="0" algn="just">
              <a:lnSpc>
                <a:spcPct val="150000"/>
              </a:lnSpc>
              <a:spcBef>
                <a:spcPts val="5"/>
              </a:spcBef>
              <a:buNone/>
              <a:tabLst>
                <a:tab pos="241300" algn="l"/>
              </a:tabLst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Tümden</a:t>
            </a:r>
            <a:r>
              <a:rPr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gelim</a:t>
            </a:r>
            <a:r>
              <a:rPr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ancak</a:t>
            </a:r>
            <a:r>
              <a:rPr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gerçeklere</a:t>
            </a:r>
            <a:r>
              <a:rPr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dayanılarak</a:t>
            </a:r>
            <a:r>
              <a:rPr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yapılabilir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indent="0" algn="just">
              <a:lnSpc>
                <a:spcPct val="150000"/>
              </a:lnSpc>
              <a:spcBef>
                <a:spcPts val="5"/>
              </a:spcBef>
              <a:buNone/>
              <a:tabLst>
                <a:tab pos="241300" algn="l"/>
              </a:tabLst>
            </a:pPr>
            <a:r>
              <a:rPr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Bilmek,</a:t>
            </a:r>
            <a:r>
              <a:rPr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başkalarının</a:t>
            </a:r>
            <a:r>
              <a:rPr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bildiğine</a:t>
            </a:r>
            <a:r>
              <a:rPr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inanmaktan</a:t>
            </a:r>
            <a:r>
              <a:rPr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farklıdır.</a:t>
            </a:r>
            <a:r>
              <a:rPr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bilimdir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fakat</a:t>
            </a:r>
            <a:r>
              <a:rPr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sadece</a:t>
            </a:r>
            <a:r>
              <a:rPr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başkalarının</a:t>
            </a:r>
            <a:r>
              <a:rPr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bildiğine</a:t>
            </a:r>
            <a:r>
              <a:rPr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körü</a:t>
            </a:r>
            <a:r>
              <a:rPr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körüne</a:t>
            </a:r>
            <a:r>
              <a:rPr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inanmak bilgisizliktir.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82254"/>
            <a:ext cx="9827261" cy="5520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Aristo</a:t>
            </a:r>
            <a:r>
              <a:rPr spc="-125" dirty="0"/>
              <a:t> </a:t>
            </a:r>
            <a:r>
              <a:rPr spc="-10" dirty="0"/>
              <a:t>Kuramı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93189"/>
            <a:ext cx="10325100" cy="4287520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239395" marR="254000" indent="-227329">
              <a:lnSpc>
                <a:spcPts val="3030"/>
              </a:lnSpc>
              <a:spcBef>
                <a:spcPts val="47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10" dirty="0">
                <a:latin typeface="Calibri"/>
                <a:cs typeface="Calibri"/>
              </a:rPr>
              <a:t>*Evrende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bulunan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tüm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canlı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ve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cansız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varlıklarda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soğuk,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yaş,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sıcak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ve 	</a:t>
            </a:r>
            <a:r>
              <a:rPr sz="2800" dirty="0">
                <a:latin typeface="Calibri"/>
                <a:cs typeface="Calibri"/>
              </a:rPr>
              <a:t>kuru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olarak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belirtilen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4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nitelikten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bir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veya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birkaçı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bulunur.</a:t>
            </a:r>
            <a:endParaRPr sz="2800">
              <a:latin typeface="Calibri"/>
              <a:cs typeface="Calibri"/>
            </a:endParaRPr>
          </a:p>
          <a:p>
            <a:pPr marL="240029" marR="1130300" indent="-227965">
              <a:lnSpc>
                <a:spcPts val="3020"/>
              </a:lnSpc>
              <a:spcBef>
                <a:spcPts val="100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dirty="0">
                <a:latin typeface="Calibri"/>
                <a:cs typeface="Calibri"/>
              </a:rPr>
              <a:t>*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Evreni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oluşturan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dört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temel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öğe(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toprak,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su,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hava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ve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ateş)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bu 	</a:t>
            </a:r>
            <a:r>
              <a:rPr sz="2800" dirty="0">
                <a:latin typeface="Calibri"/>
                <a:cs typeface="Calibri"/>
              </a:rPr>
              <a:t>niteliklerin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karşılıklı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etkileşimi</a:t>
            </a:r>
            <a:r>
              <a:rPr sz="2800" spc="-10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ile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ortaya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çıkmıştır.</a:t>
            </a:r>
            <a:endParaRPr sz="2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620"/>
              </a:spcBef>
              <a:buFont typeface="Arial MT"/>
              <a:buChar char="•"/>
              <a:tabLst>
                <a:tab pos="240665" algn="l"/>
              </a:tabLst>
            </a:pPr>
            <a:r>
              <a:rPr sz="2800" dirty="0">
                <a:latin typeface="Calibri"/>
                <a:cs typeface="Calibri"/>
              </a:rPr>
              <a:t>Ateş: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sıcak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ve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kuru</a:t>
            </a:r>
            <a:endParaRPr sz="2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0665" algn="l"/>
              </a:tabLst>
            </a:pPr>
            <a:r>
              <a:rPr sz="2800" dirty="0">
                <a:latin typeface="Calibri"/>
                <a:cs typeface="Calibri"/>
              </a:rPr>
              <a:t>Hava: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sıcak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ve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nemli</a:t>
            </a:r>
            <a:endParaRPr sz="2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240665" algn="l"/>
              </a:tabLst>
            </a:pPr>
            <a:r>
              <a:rPr sz="2800" dirty="0">
                <a:latin typeface="Calibri"/>
                <a:cs typeface="Calibri"/>
              </a:rPr>
              <a:t>Su: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yaş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ve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soğuk</a:t>
            </a:r>
            <a:endParaRPr sz="2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0665" algn="l"/>
              </a:tabLst>
            </a:pPr>
            <a:r>
              <a:rPr sz="2800" spc="-40" dirty="0">
                <a:latin typeface="Calibri"/>
                <a:cs typeface="Calibri"/>
              </a:rPr>
              <a:t>Toprak: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soğuk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ve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kurudur.</a:t>
            </a:r>
            <a:endParaRPr sz="280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0029" algn="l"/>
              </a:tabLst>
            </a:pPr>
            <a:r>
              <a:rPr sz="2800" dirty="0">
                <a:latin typeface="Calibri"/>
                <a:cs typeface="Calibri"/>
              </a:rPr>
              <a:t>İnsan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vücudunu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oluşturan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maddelerin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bu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4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niteliği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taşıdığı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kabul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edilir.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08447" y="3543300"/>
            <a:ext cx="6245352" cy="215341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Semptomatik</a:t>
            </a:r>
            <a:r>
              <a:rPr spc="-160" dirty="0"/>
              <a:t> </a:t>
            </a:r>
            <a:r>
              <a:rPr spc="-10" dirty="0"/>
              <a:t>dönem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93189"/>
            <a:ext cx="9943465" cy="836294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239395" marR="5080" indent="-227329">
              <a:lnSpc>
                <a:spcPts val="3030"/>
              </a:lnSpc>
              <a:spcBef>
                <a:spcPts val="47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dirty="0">
                <a:latin typeface="Calibri"/>
                <a:cs typeface="Calibri"/>
              </a:rPr>
              <a:t>Her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bir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semptom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ayrı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bir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hastalık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olarak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kabul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ediliyor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ve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ayrı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tedavi 	</a:t>
            </a:r>
            <a:r>
              <a:rPr sz="2800" dirty="0">
                <a:latin typeface="Calibri"/>
                <a:cs typeface="Calibri"/>
              </a:rPr>
              <a:t>edilmeye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çalışılıyordu.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1069339" y="3003603"/>
            <a:ext cx="10513061" cy="55207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5"/>
              </a:spcBef>
            </a:pPr>
            <a:r>
              <a:rPr lang="tr-TR" smtClean="0"/>
              <a:t>Sanayileşme</a:t>
            </a:r>
            <a:r>
              <a:rPr lang="tr-TR" spc="-105" smtClean="0"/>
              <a:t> </a:t>
            </a:r>
            <a:r>
              <a:rPr lang="tr-TR" smtClean="0"/>
              <a:t>Döneminde</a:t>
            </a:r>
            <a:r>
              <a:rPr lang="tr-TR" spc="-70" smtClean="0"/>
              <a:t> </a:t>
            </a:r>
            <a:r>
              <a:rPr lang="tr-TR" spc="-10" smtClean="0"/>
              <a:t>Hekimlik</a:t>
            </a:r>
            <a:endParaRPr lang="tr-TR" spc="-10" dirty="0"/>
          </a:p>
        </p:txBody>
      </p:sp>
      <p:sp>
        <p:nvSpPr>
          <p:cNvPr id="5" name="object 3"/>
          <p:cNvSpPr txBox="1"/>
          <p:nvPr/>
        </p:nvSpPr>
        <p:spPr>
          <a:xfrm>
            <a:off x="1069339" y="3929797"/>
            <a:ext cx="3522979" cy="156146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775"/>
              </a:spcBef>
              <a:buFont typeface="Arial MT"/>
              <a:buChar char="•"/>
              <a:tabLst>
                <a:tab pos="240029" algn="l"/>
              </a:tabLst>
            </a:pPr>
            <a:r>
              <a:rPr sz="2800" dirty="0">
                <a:latin typeface="Calibri"/>
                <a:cs typeface="Calibri"/>
              </a:rPr>
              <a:t>1.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Laboratuvar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dönemi</a:t>
            </a:r>
            <a:endParaRPr sz="28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240665" algn="l"/>
              </a:tabLst>
            </a:pPr>
            <a:r>
              <a:rPr sz="2800" dirty="0">
                <a:latin typeface="Calibri"/>
                <a:cs typeface="Calibri"/>
              </a:rPr>
              <a:t>2.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Klinik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Dönem</a:t>
            </a:r>
            <a:endParaRPr sz="28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0665" algn="l"/>
              </a:tabLst>
            </a:pPr>
            <a:r>
              <a:rPr sz="2800" dirty="0">
                <a:latin typeface="Calibri"/>
                <a:cs typeface="Calibri"/>
              </a:rPr>
              <a:t>3.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Halk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Sağlığı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Dönem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Laboratuvar</a:t>
            </a:r>
            <a:r>
              <a:rPr spc="-225" dirty="0"/>
              <a:t> </a:t>
            </a:r>
            <a:r>
              <a:rPr spc="-10" dirty="0"/>
              <a:t>Dönemi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8" y="1793189"/>
            <a:ext cx="10055861" cy="3650615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239395" marR="696595" indent="-227329">
              <a:lnSpc>
                <a:spcPts val="3030"/>
              </a:lnSpc>
              <a:spcBef>
                <a:spcPts val="47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dirty="0">
                <a:latin typeface="Calibri"/>
                <a:cs typeface="Calibri"/>
              </a:rPr>
              <a:t>*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1880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Yılında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Louis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40" dirty="0">
                <a:latin typeface="Calibri"/>
                <a:cs typeface="Calibri"/>
              </a:rPr>
              <a:t>Pasteur,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kuduz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hastalığının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nedeninin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bir 	</a:t>
            </a:r>
            <a:r>
              <a:rPr sz="2800" spc="-10" dirty="0">
                <a:latin typeface="Calibri"/>
                <a:cs typeface="Calibri"/>
              </a:rPr>
              <a:t>mikroorganizma</a:t>
            </a:r>
            <a:r>
              <a:rPr sz="2800" spc="-10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olduğunu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buldu.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Kuduz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aşısını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buldu.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???</a:t>
            </a:r>
            <a:endParaRPr sz="28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620"/>
              </a:spcBef>
              <a:buFont typeface="Arial MT"/>
              <a:buChar char="•"/>
              <a:tabLst>
                <a:tab pos="240665" algn="l"/>
              </a:tabLst>
            </a:pPr>
            <a:r>
              <a:rPr sz="2800" dirty="0">
                <a:latin typeface="Calibri"/>
                <a:cs typeface="Calibri"/>
              </a:rPr>
              <a:t>*O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halde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her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hastalığa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neden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olan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bir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mikroorganizma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olmalıydı!</a:t>
            </a:r>
            <a:endParaRPr sz="2800" dirty="0">
              <a:latin typeface="Calibri"/>
              <a:cs typeface="Calibri"/>
            </a:endParaRPr>
          </a:p>
          <a:p>
            <a:pPr marL="239395" marR="486409" indent="-227329">
              <a:lnSpc>
                <a:spcPts val="3030"/>
              </a:lnSpc>
              <a:spcBef>
                <a:spcPts val="103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10" dirty="0">
                <a:latin typeface="Calibri"/>
                <a:cs typeface="Calibri"/>
              </a:rPr>
              <a:t>*Herkes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laboratuvarda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hastalık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nedeni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olacak</a:t>
            </a:r>
            <a:r>
              <a:rPr sz="2800" spc="-1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mikroorganizma 	aramaya</a:t>
            </a:r>
            <a:r>
              <a:rPr sz="2800" spc="-1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başladı.</a:t>
            </a:r>
            <a:endParaRPr sz="2800" dirty="0">
              <a:latin typeface="Calibri"/>
              <a:cs typeface="Calibri"/>
            </a:endParaRPr>
          </a:p>
          <a:p>
            <a:pPr marL="240029" marR="5080" indent="-227965">
              <a:lnSpc>
                <a:spcPts val="3030"/>
              </a:lnSpc>
              <a:spcBef>
                <a:spcPts val="99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dirty="0">
                <a:latin typeface="Calibri"/>
                <a:cs typeface="Calibri"/>
              </a:rPr>
              <a:t>*Bir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mikroorganizma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herkeste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aynı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hastalığa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neden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olacak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ve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aynı 	</a:t>
            </a:r>
            <a:r>
              <a:rPr sz="2800" dirty="0">
                <a:latin typeface="Calibri"/>
                <a:cs typeface="Calibri"/>
              </a:rPr>
              <a:t>tedavi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ile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tedavi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edilecekti.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Küçük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farklar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göz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ardı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edilebilir.</a:t>
            </a:r>
            <a:endParaRPr sz="28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620"/>
              </a:spcBef>
              <a:buFont typeface="Arial MT"/>
              <a:buChar char="•"/>
              <a:tabLst>
                <a:tab pos="240665" algn="l"/>
              </a:tabLst>
            </a:pPr>
            <a:r>
              <a:rPr sz="2800" dirty="0">
                <a:latin typeface="Calibri"/>
                <a:cs typeface="Calibri"/>
              </a:rPr>
              <a:t>*«Hasta</a:t>
            </a:r>
            <a:r>
              <a:rPr sz="2800" spc="-10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yok</a:t>
            </a:r>
            <a:r>
              <a:rPr sz="2800" spc="-1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hastalık</a:t>
            </a:r>
            <a:r>
              <a:rPr sz="2800" spc="-1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var»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Klinik</a:t>
            </a:r>
            <a:r>
              <a:rPr spc="-85" dirty="0"/>
              <a:t> </a:t>
            </a:r>
            <a:r>
              <a:rPr spc="-20" dirty="0"/>
              <a:t>Dönem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101472" rIns="0" bIns="0" rtlCol="0">
            <a:spAutoFit/>
          </a:bodyPr>
          <a:lstStyle/>
          <a:p>
            <a:pPr marL="230504" marR="5080" indent="-227329">
              <a:lnSpc>
                <a:spcPts val="3030"/>
              </a:lnSpc>
              <a:spcBef>
                <a:spcPts val="475"/>
              </a:spcBef>
              <a:buFont typeface="Arial MT"/>
              <a:buChar char="•"/>
              <a:tabLst>
                <a:tab pos="232410" algn="l"/>
              </a:tabLst>
            </a:pPr>
            <a:r>
              <a:rPr dirty="0"/>
              <a:t>*</a:t>
            </a:r>
            <a:r>
              <a:rPr spc="-100" dirty="0"/>
              <a:t> </a:t>
            </a:r>
            <a:r>
              <a:rPr spc="-10" dirty="0"/>
              <a:t>Laboratuvar</a:t>
            </a:r>
            <a:r>
              <a:rPr spc="-105" dirty="0"/>
              <a:t> </a:t>
            </a:r>
            <a:r>
              <a:rPr dirty="0"/>
              <a:t>döneminde</a:t>
            </a:r>
            <a:r>
              <a:rPr spc="-80" dirty="0"/>
              <a:t> </a:t>
            </a:r>
            <a:r>
              <a:rPr dirty="0"/>
              <a:t>«hasta</a:t>
            </a:r>
            <a:r>
              <a:rPr spc="-85" dirty="0"/>
              <a:t> </a:t>
            </a:r>
            <a:r>
              <a:rPr dirty="0"/>
              <a:t>yok</a:t>
            </a:r>
            <a:r>
              <a:rPr spc="-95" dirty="0"/>
              <a:t> </a:t>
            </a:r>
            <a:r>
              <a:rPr dirty="0"/>
              <a:t>hastalık</a:t>
            </a:r>
            <a:r>
              <a:rPr spc="-85" dirty="0"/>
              <a:t> </a:t>
            </a:r>
            <a:r>
              <a:rPr dirty="0"/>
              <a:t>var»</a:t>
            </a:r>
            <a:r>
              <a:rPr spc="-110" dirty="0"/>
              <a:t> </a:t>
            </a:r>
            <a:r>
              <a:rPr dirty="0"/>
              <a:t>söyleminin</a:t>
            </a:r>
            <a:r>
              <a:rPr spc="-85" dirty="0"/>
              <a:t> </a:t>
            </a:r>
            <a:r>
              <a:rPr spc="-10" dirty="0"/>
              <a:t>gerçeği 	</a:t>
            </a:r>
            <a:r>
              <a:rPr dirty="0"/>
              <a:t>yansıtmadığı</a:t>
            </a:r>
            <a:r>
              <a:rPr spc="-125" dirty="0"/>
              <a:t> </a:t>
            </a:r>
            <a:r>
              <a:rPr spc="-10" dirty="0"/>
              <a:t>gözlendi.</a:t>
            </a:r>
          </a:p>
          <a:p>
            <a:pPr marL="231140" marR="202565" indent="-227965">
              <a:lnSpc>
                <a:spcPts val="3020"/>
              </a:lnSpc>
              <a:spcBef>
                <a:spcPts val="1005"/>
              </a:spcBef>
              <a:buFont typeface="Arial MT"/>
              <a:buChar char="•"/>
              <a:tabLst>
                <a:tab pos="232410" algn="l"/>
              </a:tabLst>
            </a:pPr>
            <a:r>
              <a:rPr dirty="0"/>
              <a:t>*</a:t>
            </a:r>
            <a:r>
              <a:rPr spc="-85" dirty="0"/>
              <a:t> </a:t>
            </a:r>
            <a:r>
              <a:rPr dirty="0"/>
              <a:t>Aynı</a:t>
            </a:r>
            <a:r>
              <a:rPr spc="-75" dirty="0"/>
              <a:t> </a:t>
            </a:r>
            <a:r>
              <a:rPr spc="-10" dirty="0"/>
              <a:t>mikroorganizma,</a:t>
            </a:r>
            <a:r>
              <a:rPr spc="-85" dirty="0"/>
              <a:t> </a:t>
            </a:r>
            <a:r>
              <a:rPr dirty="0"/>
              <a:t>kişilerin</a:t>
            </a:r>
            <a:r>
              <a:rPr spc="-70" dirty="0"/>
              <a:t> </a:t>
            </a:r>
            <a:r>
              <a:rPr dirty="0"/>
              <a:t>organik</a:t>
            </a:r>
            <a:r>
              <a:rPr spc="-95" dirty="0"/>
              <a:t> </a:t>
            </a:r>
            <a:r>
              <a:rPr dirty="0"/>
              <a:t>ve</a:t>
            </a:r>
            <a:r>
              <a:rPr spc="-90" dirty="0"/>
              <a:t> </a:t>
            </a:r>
            <a:r>
              <a:rPr dirty="0"/>
              <a:t>ruhsal</a:t>
            </a:r>
            <a:r>
              <a:rPr spc="-70" dirty="0"/>
              <a:t> </a:t>
            </a:r>
            <a:r>
              <a:rPr dirty="0"/>
              <a:t>dirençlerinin</a:t>
            </a:r>
            <a:r>
              <a:rPr spc="-60" dirty="0"/>
              <a:t> </a:t>
            </a:r>
            <a:r>
              <a:rPr spc="-10" dirty="0"/>
              <a:t>farklı 	</a:t>
            </a:r>
            <a:r>
              <a:rPr dirty="0"/>
              <a:t>olmasından</a:t>
            </a:r>
            <a:r>
              <a:rPr spc="-60" dirty="0"/>
              <a:t> </a:t>
            </a:r>
            <a:r>
              <a:rPr dirty="0"/>
              <a:t>dolayı,</a:t>
            </a:r>
            <a:r>
              <a:rPr spc="-80" dirty="0"/>
              <a:t> </a:t>
            </a:r>
            <a:r>
              <a:rPr dirty="0"/>
              <a:t>farklı</a:t>
            </a:r>
            <a:r>
              <a:rPr spc="-80" dirty="0"/>
              <a:t> </a:t>
            </a:r>
            <a:r>
              <a:rPr dirty="0"/>
              <a:t>klinik</a:t>
            </a:r>
            <a:r>
              <a:rPr spc="-65" dirty="0"/>
              <a:t> </a:t>
            </a:r>
            <a:r>
              <a:rPr dirty="0"/>
              <a:t>seyir</a:t>
            </a:r>
            <a:r>
              <a:rPr spc="-80" dirty="0"/>
              <a:t> </a:t>
            </a:r>
            <a:r>
              <a:rPr spc="-10" dirty="0"/>
              <a:t>gösteriyordu.</a:t>
            </a:r>
          </a:p>
          <a:p>
            <a:pPr marL="231140" marR="141605" indent="-227965">
              <a:lnSpc>
                <a:spcPts val="3020"/>
              </a:lnSpc>
              <a:spcBef>
                <a:spcPts val="1005"/>
              </a:spcBef>
              <a:buFont typeface="Arial MT"/>
              <a:buChar char="•"/>
              <a:tabLst>
                <a:tab pos="232410" algn="l"/>
              </a:tabLst>
            </a:pPr>
            <a:r>
              <a:rPr dirty="0"/>
              <a:t>«Hastalık</a:t>
            </a:r>
            <a:r>
              <a:rPr spc="-70" dirty="0"/>
              <a:t> </a:t>
            </a:r>
            <a:r>
              <a:rPr spc="-35" dirty="0"/>
              <a:t>yoktur,</a:t>
            </a:r>
            <a:r>
              <a:rPr spc="-65" dirty="0"/>
              <a:t> </a:t>
            </a:r>
            <a:r>
              <a:rPr dirty="0"/>
              <a:t>hasta</a:t>
            </a:r>
            <a:r>
              <a:rPr spc="-80" dirty="0"/>
              <a:t> </a:t>
            </a:r>
            <a:r>
              <a:rPr spc="-40" dirty="0"/>
              <a:t>vardır.</a:t>
            </a:r>
            <a:r>
              <a:rPr spc="-80" dirty="0"/>
              <a:t> </a:t>
            </a:r>
            <a:r>
              <a:rPr dirty="0"/>
              <a:t>Her</a:t>
            </a:r>
            <a:r>
              <a:rPr spc="-95" dirty="0"/>
              <a:t> </a:t>
            </a:r>
            <a:r>
              <a:rPr spc="-10" dirty="0"/>
              <a:t>hastayı</a:t>
            </a:r>
            <a:r>
              <a:rPr spc="-80" dirty="0"/>
              <a:t> </a:t>
            </a:r>
            <a:r>
              <a:rPr dirty="0"/>
              <a:t>yeni</a:t>
            </a:r>
            <a:r>
              <a:rPr spc="-90" dirty="0"/>
              <a:t> </a:t>
            </a:r>
            <a:r>
              <a:rPr dirty="0"/>
              <a:t>bir</a:t>
            </a:r>
            <a:r>
              <a:rPr spc="-85" dirty="0"/>
              <a:t> </a:t>
            </a:r>
            <a:r>
              <a:rPr spc="-10" dirty="0"/>
              <a:t>hastalıkmış</a:t>
            </a:r>
            <a:r>
              <a:rPr spc="-65" dirty="0"/>
              <a:t> </a:t>
            </a:r>
            <a:r>
              <a:rPr dirty="0"/>
              <a:t>gibi</a:t>
            </a:r>
            <a:r>
              <a:rPr spc="-90" dirty="0"/>
              <a:t> </a:t>
            </a:r>
            <a:r>
              <a:rPr spc="-25" dirty="0"/>
              <a:t>ele 	</a:t>
            </a:r>
            <a:r>
              <a:rPr dirty="0"/>
              <a:t>almak</a:t>
            </a:r>
            <a:r>
              <a:rPr spc="-75" dirty="0"/>
              <a:t> </a:t>
            </a:r>
            <a:r>
              <a:rPr spc="-10" dirty="0"/>
              <a:t>gereklidir.»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czacı">
  <a:themeElements>
    <a:clrScheme name="Eczacı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Eczacı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czac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833</Words>
  <Application>Microsoft Office PowerPoint</Application>
  <PresentationFormat>Geniş ekran</PresentationFormat>
  <Paragraphs>138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2" baseType="lpstr">
      <vt:lpstr>Arial</vt:lpstr>
      <vt:lpstr>Arial MT</vt:lpstr>
      <vt:lpstr>Book Antiqua</vt:lpstr>
      <vt:lpstr>Calibri</vt:lpstr>
      <vt:lpstr>Calibri Light</vt:lpstr>
      <vt:lpstr>Century Gothic</vt:lpstr>
      <vt:lpstr>Times New Roman</vt:lpstr>
      <vt:lpstr>Eczacı</vt:lpstr>
      <vt:lpstr>HALK SAĞLIĞI</vt:lpstr>
      <vt:lpstr>Hekimliğin Dönemleri</vt:lpstr>
      <vt:lpstr>Sanayileşme Öncesi Dönem</vt:lpstr>
      <vt:lpstr>PowerPoint Sunusu</vt:lpstr>
      <vt:lpstr>Hipokrat’a göre Hekimlik</vt:lpstr>
      <vt:lpstr>Aristo Kuramı</vt:lpstr>
      <vt:lpstr>Semptomatik dönem</vt:lpstr>
      <vt:lpstr>Laboratuvar Dönemi</vt:lpstr>
      <vt:lpstr>Klinik Dönem</vt:lpstr>
      <vt:lpstr>Halk Sağlığı Dönemi</vt:lpstr>
      <vt:lpstr>Hekimlikte Geleneksel ve toplumsal Görüşlerin Farklılıkları</vt:lpstr>
      <vt:lpstr>Hekimlikte Geleneksel ve toplumsal Görüşlerin Farklılıkları</vt:lpstr>
      <vt:lpstr>Günümüzde Halk Sağlığı Anlayışı</vt:lpstr>
      <vt:lpstr>Halk Sağlığı ile Klinik Tıp Bilimleri KARŞILAŞTIRILMASI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HALK SAĞLIĞININ GELİŞMESİ</dc:title>
  <dc:creator>Nafiz Bozdemir</dc:creator>
  <cp:lastModifiedBy>Windows user</cp:lastModifiedBy>
  <cp:revision>1</cp:revision>
  <dcterms:created xsi:type="dcterms:W3CDTF">2024-02-19T19:37:29Z</dcterms:created>
  <dcterms:modified xsi:type="dcterms:W3CDTF">2024-02-19T19:46:23Z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2022-11-16T00:00:00Z</vt:filetime>
  </property>
  <property fmtid="{D5CDD505-2E9C-101B-9397-08002B2CF9AE}" pid="3" name="Creator">
    <vt:lpwstr>Microsoft® PowerPoint® Microsoft 365 için</vt:lpwstr>
  </property>
  <property fmtid="{D5CDD505-2E9C-101B-9397-08002B2CF9AE}" pid="4" name="LastSaved">
    <vt:filetime>2024-02-19T00:00:00Z</vt:filetime>
  </property>
  <property fmtid="{D5CDD505-2E9C-101B-9397-08002B2CF9AE}" pid="5" name="Producer">
    <vt:lpwstr>Microsoft® PowerPoint® Microsoft 365 için</vt:lpwstr>
  </property>
</Properties>
</file>