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8" r:id="rId2"/>
    <p:sldId id="262" r:id="rId3"/>
    <p:sldId id="259" r:id="rId4"/>
    <p:sldId id="263" r:id="rId5"/>
    <p:sldId id="260" r:id="rId6"/>
    <p:sldId id="264" r:id="rId7"/>
    <p:sldId id="261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0AF17-BC43-4320-A3FF-EFFA79529366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D472C3-7E2A-4B3D-9B55-03E735E59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1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9515" y="3743590"/>
            <a:ext cx="99104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Q9: </a:t>
            </a:r>
            <a:r>
              <a:rPr lang="en-US" dirty="0"/>
              <a:t>Today is 30 </a:t>
            </a:r>
            <a:r>
              <a:rPr lang="en-US" dirty="0" err="1"/>
              <a:t>nov</a:t>
            </a:r>
            <a:r>
              <a:rPr lang="en-US" dirty="0"/>
              <a:t> 2020. Spot price of 1 ZM is 406,00 USD. </a:t>
            </a:r>
          </a:p>
          <a:p>
            <a:r>
              <a:rPr lang="en-US" dirty="0"/>
              <a:t>You long one put contract for 407,00. Maturity : December 20 </a:t>
            </a:r>
            <a:r>
              <a:rPr lang="en-US" dirty="0" smtClean="0"/>
              <a:t>(</a:t>
            </a:r>
            <a:r>
              <a:rPr lang="en-US" dirty="0"/>
              <a:t>1 option contract is 100 shares).</a:t>
            </a:r>
          </a:p>
          <a:p>
            <a:r>
              <a:rPr lang="en-US" dirty="0"/>
              <a:t> What is your payoff and profit as of Dec 20? Dec’20 Price of ZM is 390,00 USD. Draw the graph.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10600" y="618020"/>
            <a:ext cx="1619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Put Prices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15" y="68741"/>
            <a:ext cx="11108834" cy="36748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8411" y="68741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lgerian" panose="04020705040A02060702" pitchFamily="82" charset="0"/>
              </a:rPr>
              <a:t>PUT PRICES</a:t>
            </a:r>
            <a:endParaRPr lang="en-US" sz="3200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11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q9: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6834" y="2004978"/>
            <a:ext cx="455263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Ask Cost (407) : 13,00 USD</a:t>
            </a:r>
          </a:p>
          <a:p>
            <a:r>
              <a:rPr lang="en-US" dirty="0">
                <a:solidFill>
                  <a:srgbClr val="FF0000"/>
                </a:solidFill>
              </a:rPr>
              <a:t>1 option contract: 100 share</a:t>
            </a:r>
          </a:p>
          <a:p>
            <a:r>
              <a:rPr lang="en-US" dirty="0">
                <a:solidFill>
                  <a:srgbClr val="FF0000"/>
                </a:solidFill>
              </a:rPr>
              <a:t>Total </a:t>
            </a:r>
            <a:r>
              <a:rPr lang="en-US" dirty="0" smtClean="0">
                <a:solidFill>
                  <a:srgbClr val="FF0000"/>
                </a:solidFill>
              </a:rPr>
              <a:t>Cost (Premium) </a:t>
            </a:r>
            <a:r>
              <a:rPr lang="en-US" dirty="0">
                <a:solidFill>
                  <a:srgbClr val="FF0000"/>
                </a:solidFill>
              </a:rPr>
              <a:t>= 100 x 13,00 = 1.300 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 Even = 407-13 = 394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Payoff occurs below </a:t>
            </a:r>
            <a:r>
              <a:rPr lang="en-US" dirty="0" smtClean="0">
                <a:solidFill>
                  <a:srgbClr val="FF0000"/>
                </a:solidFill>
              </a:rPr>
              <a:t>407,00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@Dec 20 : 390,00 USD</a:t>
            </a:r>
          </a:p>
          <a:p>
            <a:r>
              <a:rPr lang="en-US" dirty="0">
                <a:solidFill>
                  <a:srgbClr val="FF0000"/>
                </a:solidFill>
              </a:rPr>
              <a:t>Payoff = 407 -390 = 17 $ (per share)</a:t>
            </a:r>
          </a:p>
          <a:p>
            <a:r>
              <a:rPr lang="en-US" dirty="0">
                <a:solidFill>
                  <a:srgbClr val="FF0000"/>
                </a:solidFill>
              </a:rPr>
              <a:t>Total payoff = 17 x 100 = 1.700 $</a:t>
            </a:r>
          </a:p>
          <a:p>
            <a:r>
              <a:rPr lang="en-US" dirty="0">
                <a:solidFill>
                  <a:srgbClr val="FF0000"/>
                </a:solidFill>
              </a:rPr>
              <a:t>Profit = Payoff – Cost</a:t>
            </a:r>
          </a:p>
          <a:p>
            <a:r>
              <a:rPr lang="en-US" dirty="0">
                <a:solidFill>
                  <a:srgbClr val="FF0000"/>
                </a:solidFill>
              </a:rPr>
              <a:t>Profit = 1.700 – 1.300 = 400 $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6776" y="1853755"/>
            <a:ext cx="5409188" cy="423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4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30532" y="3743590"/>
            <a:ext cx="103436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Q10: </a:t>
            </a:r>
            <a:r>
              <a:rPr lang="en-US" dirty="0"/>
              <a:t>Today is 30 </a:t>
            </a:r>
            <a:r>
              <a:rPr lang="en-US" dirty="0" err="1"/>
              <a:t>nov</a:t>
            </a:r>
            <a:r>
              <a:rPr lang="en-US" dirty="0"/>
              <a:t> 2020. Spot price of 1 ZM is 406,00 USD. </a:t>
            </a:r>
          </a:p>
          <a:p>
            <a:r>
              <a:rPr lang="en-US" dirty="0"/>
              <a:t>You long one-thousand put contract for 430,00. Maturity : December 20 </a:t>
            </a:r>
            <a:r>
              <a:rPr lang="en-US" dirty="0" smtClean="0"/>
              <a:t> (</a:t>
            </a:r>
            <a:r>
              <a:rPr lang="en-US" dirty="0"/>
              <a:t>1 option contract is 100 shares</a:t>
            </a:r>
            <a:r>
              <a:rPr lang="en-US" dirty="0" smtClean="0"/>
              <a:t>). </a:t>
            </a:r>
            <a:r>
              <a:rPr lang="en-US" dirty="0"/>
              <a:t>What is your payoff and profit as of Dec 20? Dec’20 Price of ZM is 400,00 </a:t>
            </a:r>
            <a:r>
              <a:rPr lang="en-US" dirty="0" smtClean="0"/>
              <a:t>USD. Draw </a:t>
            </a:r>
            <a:r>
              <a:rPr lang="en-US" dirty="0"/>
              <a:t>the graph.</a:t>
            </a:r>
          </a:p>
          <a:p>
            <a:endParaRPr lang="en-US" dirty="0"/>
          </a:p>
          <a:p>
            <a:r>
              <a:rPr lang="en-US" dirty="0"/>
              <a:t>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15" y="68741"/>
            <a:ext cx="11108834" cy="36748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8411" y="68741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lgerian" panose="04020705040A02060702" pitchFamily="82" charset="0"/>
              </a:rPr>
              <a:t>PUT PRICES</a:t>
            </a:r>
            <a:endParaRPr lang="en-US" sz="3200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70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q10: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6834" y="2004978"/>
            <a:ext cx="455263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Ask cost (430) : 29,00 USD</a:t>
            </a:r>
          </a:p>
          <a:p>
            <a:r>
              <a:rPr lang="en-US" dirty="0">
                <a:solidFill>
                  <a:srgbClr val="FF0000"/>
                </a:solidFill>
              </a:rPr>
              <a:t>1.000 option contract : 1.000 x 100=</a:t>
            </a:r>
          </a:p>
          <a:p>
            <a:r>
              <a:rPr lang="en-US" dirty="0">
                <a:solidFill>
                  <a:srgbClr val="FF0000"/>
                </a:solidFill>
              </a:rPr>
              <a:t>100.000 shares</a:t>
            </a:r>
          </a:p>
          <a:p>
            <a:r>
              <a:rPr lang="en-US" dirty="0">
                <a:solidFill>
                  <a:srgbClr val="FF0000"/>
                </a:solidFill>
              </a:rPr>
              <a:t>Total Cost= 29 x 100.000 = 2.900.000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 Even = 430-29 = 401 $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Payoff occurs below </a:t>
            </a:r>
            <a:r>
              <a:rPr lang="en-US" dirty="0" smtClean="0">
                <a:solidFill>
                  <a:srgbClr val="FF0000"/>
                </a:solidFill>
              </a:rPr>
              <a:t>430,00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@Dec 20: 400,00 USD</a:t>
            </a:r>
          </a:p>
          <a:p>
            <a:r>
              <a:rPr lang="en-US" dirty="0">
                <a:solidFill>
                  <a:srgbClr val="FF0000"/>
                </a:solidFill>
              </a:rPr>
              <a:t>Payoff: 430-400 = 30 USD</a:t>
            </a:r>
          </a:p>
          <a:p>
            <a:r>
              <a:rPr lang="en-US" dirty="0">
                <a:solidFill>
                  <a:srgbClr val="FF0000"/>
                </a:solidFill>
              </a:rPr>
              <a:t>Total Payoff = 30 x 100.000 =</a:t>
            </a:r>
          </a:p>
          <a:p>
            <a:r>
              <a:rPr lang="en-US" dirty="0">
                <a:solidFill>
                  <a:srgbClr val="FF0000"/>
                </a:solidFill>
              </a:rPr>
              <a:t>3.000.000 $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Profit = Payoff – Cost</a:t>
            </a:r>
          </a:p>
          <a:p>
            <a:r>
              <a:rPr lang="en-US" dirty="0">
                <a:solidFill>
                  <a:srgbClr val="FF0000"/>
                </a:solidFill>
              </a:rPr>
              <a:t>= 3.000.000 $ - 2.900.000 $ = 100.000 $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912" y="1853754"/>
            <a:ext cx="5435753" cy="427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89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47995" y="3743590"/>
            <a:ext cx="101261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Q11: </a:t>
            </a:r>
            <a:r>
              <a:rPr lang="en-US" dirty="0"/>
              <a:t>Today is 30 </a:t>
            </a:r>
            <a:r>
              <a:rPr lang="en-US" dirty="0" err="1"/>
              <a:t>nov</a:t>
            </a:r>
            <a:r>
              <a:rPr lang="en-US" dirty="0"/>
              <a:t> 2020. Spot price of 1 ZM is 406,00 USD. </a:t>
            </a:r>
            <a:r>
              <a:rPr lang="en-US" dirty="0" smtClean="0"/>
              <a:t> You </a:t>
            </a:r>
            <a:r>
              <a:rPr lang="en-US" dirty="0"/>
              <a:t>long ten-thousand put contracts for 680,00. Maturity : June </a:t>
            </a:r>
            <a:r>
              <a:rPr lang="en-US" dirty="0" smtClean="0"/>
              <a:t>21 (</a:t>
            </a:r>
            <a:r>
              <a:rPr lang="en-US" dirty="0"/>
              <a:t>1 option contract is 100 shares).</a:t>
            </a:r>
          </a:p>
          <a:p>
            <a:r>
              <a:rPr lang="en-US" dirty="0"/>
              <a:t> What is your payoff and profit as of Jun 21? Jun’21 Price of ZM is 660,00 USD</a:t>
            </a:r>
            <a:r>
              <a:rPr lang="en-US" dirty="0" smtClean="0"/>
              <a:t>. Draw the Graph.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15" y="68741"/>
            <a:ext cx="11108834" cy="36748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8411" y="68741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lgerian" panose="04020705040A02060702" pitchFamily="82" charset="0"/>
              </a:rPr>
              <a:t>PUT PRICES</a:t>
            </a:r>
            <a:endParaRPr lang="en-US" sz="3200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01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q11: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6834" y="2004978"/>
            <a:ext cx="4552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5921" y="2004978"/>
            <a:ext cx="84370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Ask Cost </a:t>
            </a:r>
            <a:r>
              <a:rPr lang="en-US" dirty="0" smtClean="0">
                <a:solidFill>
                  <a:srgbClr val="FF0000"/>
                </a:solidFill>
              </a:rPr>
              <a:t>(680</a:t>
            </a:r>
            <a:r>
              <a:rPr lang="en-US" dirty="0">
                <a:solidFill>
                  <a:srgbClr val="FF0000"/>
                </a:solidFill>
              </a:rPr>
              <a:t>) = 287,00 USD</a:t>
            </a:r>
          </a:p>
          <a:p>
            <a:r>
              <a:rPr lang="en-US" dirty="0">
                <a:solidFill>
                  <a:srgbClr val="FF0000"/>
                </a:solidFill>
              </a:rPr>
              <a:t>10.000 option contract</a:t>
            </a:r>
          </a:p>
          <a:p>
            <a:r>
              <a:rPr lang="en-US" dirty="0">
                <a:solidFill>
                  <a:srgbClr val="FF0000"/>
                </a:solidFill>
              </a:rPr>
              <a:t>10.000 x 100 = 1.000.000 shares</a:t>
            </a:r>
          </a:p>
          <a:p>
            <a:r>
              <a:rPr lang="en-US" dirty="0">
                <a:solidFill>
                  <a:srgbClr val="FF0000"/>
                </a:solidFill>
              </a:rPr>
              <a:t>Total </a:t>
            </a:r>
            <a:r>
              <a:rPr lang="en-US" dirty="0" smtClean="0">
                <a:solidFill>
                  <a:srgbClr val="FF0000"/>
                </a:solidFill>
              </a:rPr>
              <a:t>Cost (Premium):  287 </a:t>
            </a:r>
            <a:r>
              <a:rPr lang="en-US" dirty="0">
                <a:solidFill>
                  <a:srgbClr val="FF0000"/>
                </a:solidFill>
              </a:rPr>
              <a:t>x 1.000.000 = 287.000.000 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 = 680-287 = 393 $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payoff occurs below 680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@Jun’21: 660,00 USD</a:t>
            </a:r>
          </a:p>
          <a:p>
            <a:r>
              <a:rPr lang="en-US" dirty="0">
                <a:solidFill>
                  <a:srgbClr val="FF0000"/>
                </a:solidFill>
              </a:rPr>
              <a:t>Payoff = 680-660 = 20$</a:t>
            </a:r>
          </a:p>
          <a:p>
            <a:r>
              <a:rPr lang="en-US" dirty="0">
                <a:solidFill>
                  <a:srgbClr val="FF0000"/>
                </a:solidFill>
              </a:rPr>
              <a:t>Total Payoff = 20 x 1.000.000 = 20.000.000 $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Profit = Payoff – Cost</a:t>
            </a:r>
          </a:p>
          <a:p>
            <a:r>
              <a:rPr lang="en-US" dirty="0">
                <a:solidFill>
                  <a:srgbClr val="FF0000"/>
                </a:solidFill>
              </a:rPr>
              <a:t>= 20.000.000 – 287.000.000 </a:t>
            </a:r>
          </a:p>
          <a:p>
            <a:r>
              <a:rPr lang="en-US" dirty="0">
                <a:solidFill>
                  <a:srgbClr val="FF0000"/>
                </a:solidFill>
              </a:rPr>
              <a:t>= - 267.000.000 $ (LOSS) 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554" y="1853754"/>
            <a:ext cx="5308464" cy="423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61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21867" y="3738140"/>
            <a:ext cx="94860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Q12: </a:t>
            </a:r>
            <a:r>
              <a:rPr lang="en-US" dirty="0"/>
              <a:t>Today is 30 </a:t>
            </a:r>
            <a:r>
              <a:rPr lang="en-US" dirty="0" err="1"/>
              <a:t>nov</a:t>
            </a:r>
            <a:r>
              <a:rPr lang="en-US" dirty="0"/>
              <a:t> 2020. Spot price of 1 ZM is 406,00 USD. </a:t>
            </a:r>
          </a:p>
          <a:p>
            <a:r>
              <a:rPr lang="en-US" dirty="0"/>
              <a:t>You long three put contracts for 500,00. Maturity : March 21 </a:t>
            </a:r>
            <a:r>
              <a:rPr lang="en-US" dirty="0" smtClean="0"/>
              <a:t> (</a:t>
            </a:r>
            <a:r>
              <a:rPr lang="en-US" dirty="0"/>
              <a:t>1 option contract is 100 shares</a:t>
            </a:r>
            <a:r>
              <a:rPr lang="en-US" dirty="0" smtClean="0"/>
              <a:t>).  </a:t>
            </a:r>
            <a:r>
              <a:rPr lang="en-US" dirty="0"/>
              <a:t>What is your payoff and profit as of Mar 21? Mar’21 Price of ZM is 515,00 USD</a:t>
            </a:r>
            <a:r>
              <a:rPr lang="en-US" dirty="0" smtClean="0"/>
              <a:t>. Draw the Graph.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15" y="68741"/>
            <a:ext cx="11108834" cy="367484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18411" y="68741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lgerian" panose="04020705040A02060702" pitchFamily="82" charset="0"/>
              </a:rPr>
              <a:t>PUT PRICES</a:t>
            </a:r>
            <a:endParaRPr lang="en-US" sz="3200" b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25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q12: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6834" y="2004978"/>
            <a:ext cx="4552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5921" y="2004978"/>
            <a:ext cx="84370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Ask Cost (500) : 107,00 USD</a:t>
            </a:r>
          </a:p>
          <a:p>
            <a:r>
              <a:rPr lang="en-US" dirty="0">
                <a:solidFill>
                  <a:srgbClr val="FF0000"/>
                </a:solidFill>
              </a:rPr>
              <a:t>3 option contract : 3x100 = 300 shares</a:t>
            </a:r>
          </a:p>
          <a:p>
            <a:r>
              <a:rPr lang="en-US" dirty="0">
                <a:solidFill>
                  <a:srgbClr val="FF0000"/>
                </a:solidFill>
              </a:rPr>
              <a:t>Total Cost : 107 x 300 = 32.100 </a:t>
            </a:r>
            <a:r>
              <a:rPr lang="en-US" dirty="0" smtClean="0">
                <a:solidFill>
                  <a:srgbClr val="FF0000"/>
                </a:solidFill>
              </a:rPr>
              <a:t>$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 even = 500-107 = 393 $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Payoff occurs below </a:t>
            </a:r>
            <a:r>
              <a:rPr lang="en-US" dirty="0" smtClean="0">
                <a:solidFill>
                  <a:srgbClr val="FF0000"/>
                </a:solidFill>
              </a:rPr>
              <a:t>500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Is the price below 500?</a:t>
            </a:r>
          </a:p>
          <a:p>
            <a:r>
              <a:rPr lang="en-US" dirty="0">
                <a:solidFill>
                  <a:srgbClr val="FF0000"/>
                </a:solidFill>
              </a:rPr>
              <a:t>No, the price is </a:t>
            </a:r>
            <a:r>
              <a:rPr lang="en-US" dirty="0" smtClean="0">
                <a:solidFill>
                  <a:srgbClr val="FF0000"/>
                </a:solidFill>
              </a:rPr>
              <a:t>515.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So no payoff. Payoff = 0</a:t>
            </a:r>
          </a:p>
          <a:p>
            <a:r>
              <a:rPr lang="en-US" dirty="0">
                <a:solidFill>
                  <a:srgbClr val="FF0000"/>
                </a:solidFill>
              </a:rPr>
              <a:t>Profit = Payoff – Cost</a:t>
            </a:r>
          </a:p>
          <a:p>
            <a:r>
              <a:rPr lang="en-US" dirty="0">
                <a:solidFill>
                  <a:srgbClr val="FF0000"/>
                </a:solidFill>
              </a:rPr>
              <a:t>Profit = 0 – 32.100 = </a:t>
            </a:r>
          </a:p>
          <a:p>
            <a:r>
              <a:rPr lang="en-US" dirty="0">
                <a:solidFill>
                  <a:srgbClr val="FF0000"/>
                </a:solidFill>
              </a:rPr>
              <a:t>- 32.100 $ (LOSS)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710" y="1878143"/>
            <a:ext cx="5879143" cy="419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07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259</TotalTime>
  <Words>571</Words>
  <Application>Microsoft Office PowerPoint</Application>
  <PresentationFormat>Özel</PresentationFormat>
  <Paragraphs>84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Gallery</vt:lpstr>
      <vt:lpstr>PowerPoint Sunusu</vt:lpstr>
      <vt:lpstr>Answer q9:</vt:lpstr>
      <vt:lpstr>PowerPoint Sunusu</vt:lpstr>
      <vt:lpstr>Answer q10:</vt:lpstr>
      <vt:lpstr>PowerPoint Sunusu</vt:lpstr>
      <vt:lpstr>Answer q11:</vt:lpstr>
      <vt:lpstr>PowerPoint Sunusu</vt:lpstr>
      <vt:lpstr>Answer q12:</vt:lpstr>
    </vt:vector>
  </TitlesOfParts>
  <Company>Sabanci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Call  (Figure 10.3, page 216)</dc:title>
  <dc:creator>NewPC</dc:creator>
  <cp:lastModifiedBy>Aysegul KURTULGAN</cp:lastModifiedBy>
  <cp:revision>8</cp:revision>
  <dcterms:created xsi:type="dcterms:W3CDTF">2020-12-25T10:23:32Z</dcterms:created>
  <dcterms:modified xsi:type="dcterms:W3CDTF">2023-12-22T06:00:12Z</dcterms:modified>
</cp:coreProperties>
</file>