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1"/>
  </p:sldMasterIdLst>
  <p:notesMasterIdLst>
    <p:notesMasterId r:id="rId46"/>
  </p:notesMasterIdLst>
  <p:handoutMasterIdLst>
    <p:handoutMasterId r:id="rId47"/>
  </p:handoutMasterIdLst>
  <p:sldIdLst>
    <p:sldId id="1377" r:id="rId2"/>
    <p:sldId id="1432" r:id="rId3"/>
    <p:sldId id="1433" r:id="rId4"/>
    <p:sldId id="1434" r:id="rId5"/>
    <p:sldId id="1435" r:id="rId6"/>
    <p:sldId id="1378" r:id="rId7"/>
    <p:sldId id="1379" r:id="rId8"/>
    <p:sldId id="1380" r:id="rId9"/>
    <p:sldId id="1381" r:id="rId10"/>
    <p:sldId id="1382" r:id="rId11"/>
    <p:sldId id="1388" r:id="rId12"/>
    <p:sldId id="1383" r:id="rId13"/>
    <p:sldId id="1384" r:id="rId14"/>
    <p:sldId id="1389" r:id="rId15"/>
    <p:sldId id="1431" r:id="rId16"/>
    <p:sldId id="1390" r:id="rId17"/>
    <p:sldId id="1391" r:id="rId18"/>
    <p:sldId id="1392" r:id="rId19"/>
    <p:sldId id="1394" r:id="rId20"/>
    <p:sldId id="1396" r:id="rId21"/>
    <p:sldId id="1416" r:id="rId22"/>
    <p:sldId id="1417" r:id="rId23"/>
    <p:sldId id="1418" r:id="rId24"/>
    <p:sldId id="1419" r:id="rId25"/>
    <p:sldId id="1420" r:id="rId26"/>
    <p:sldId id="1421" r:id="rId27"/>
    <p:sldId id="1422" r:id="rId28"/>
    <p:sldId id="1397" r:id="rId29"/>
    <p:sldId id="1429" r:id="rId30"/>
    <p:sldId id="1430" r:id="rId31"/>
    <p:sldId id="1398" r:id="rId32"/>
    <p:sldId id="1399" r:id="rId33"/>
    <p:sldId id="1423" r:id="rId34"/>
    <p:sldId id="1400" r:id="rId35"/>
    <p:sldId id="1401" r:id="rId36"/>
    <p:sldId id="1402" r:id="rId37"/>
    <p:sldId id="1403" r:id="rId38"/>
    <p:sldId id="1404" r:id="rId39"/>
    <p:sldId id="1405" r:id="rId40"/>
    <p:sldId id="1406" r:id="rId41"/>
    <p:sldId id="1407" r:id="rId42"/>
    <p:sldId id="1408" r:id="rId43"/>
    <p:sldId id="1409" r:id="rId44"/>
    <p:sldId id="1410" r:id="rId45"/>
  </p:sldIdLst>
  <p:sldSz cx="9144000" cy="6858000" type="screen4x3"/>
  <p:notesSz cx="6797675" cy="9928225"/>
  <p:defaultTextStyle>
    <a:defPPr>
      <a:defRPr lang="tr-TR"/>
    </a:defPPr>
    <a:lvl1pPr algn="ctr" rtl="0" fontAlgn="base">
      <a:spcBef>
        <a:spcPct val="0"/>
      </a:spcBef>
      <a:spcAft>
        <a:spcPct val="0"/>
      </a:spcAft>
      <a:defRPr sz="3600" kern="1200">
        <a:solidFill>
          <a:schemeClr val="tx1"/>
        </a:solidFill>
        <a:latin typeface="Verdana" pitchFamily="34" charset="0"/>
        <a:ea typeface="+mn-ea"/>
        <a:cs typeface="Arial" charset="0"/>
      </a:defRPr>
    </a:lvl1pPr>
    <a:lvl2pPr marL="457200" algn="ctr" rtl="0" fontAlgn="base">
      <a:spcBef>
        <a:spcPct val="0"/>
      </a:spcBef>
      <a:spcAft>
        <a:spcPct val="0"/>
      </a:spcAft>
      <a:defRPr sz="3600" kern="1200">
        <a:solidFill>
          <a:schemeClr val="tx1"/>
        </a:solidFill>
        <a:latin typeface="Verdana" pitchFamily="34" charset="0"/>
        <a:ea typeface="+mn-ea"/>
        <a:cs typeface="Arial" charset="0"/>
      </a:defRPr>
    </a:lvl2pPr>
    <a:lvl3pPr marL="914400" algn="ctr" rtl="0" fontAlgn="base">
      <a:spcBef>
        <a:spcPct val="0"/>
      </a:spcBef>
      <a:spcAft>
        <a:spcPct val="0"/>
      </a:spcAft>
      <a:defRPr sz="3600" kern="1200">
        <a:solidFill>
          <a:schemeClr val="tx1"/>
        </a:solidFill>
        <a:latin typeface="Verdana" pitchFamily="34" charset="0"/>
        <a:ea typeface="+mn-ea"/>
        <a:cs typeface="Arial" charset="0"/>
      </a:defRPr>
    </a:lvl3pPr>
    <a:lvl4pPr marL="1371600" algn="ctr" rtl="0" fontAlgn="base">
      <a:spcBef>
        <a:spcPct val="0"/>
      </a:spcBef>
      <a:spcAft>
        <a:spcPct val="0"/>
      </a:spcAft>
      <a:defRPr sz="3600" kern="1200">
        <a:solidFill>
          <a:schemeClr val="tx1"/>
        </a:solidFill>
        <a:latin typeface="Verdana" pitchFamily="34" charset="0"/>
        <a:ea typeface="+mn-ea"/>
        <a:cs typeface="Arial" charset="0"/>
      </a:defRPr>
    </a:lvl4pPr>
    <a:lvl5pPr marL="1828800" algn="ctr" rtl="0" fontAlgn="base">
      <a:spcBef>
        <a:spcPct val="0"/>
      </a:spcBef>
      <a:spcAft>
        <a:spcPct val="0"/>
      </a:spcAft>
      <a:defRPr sz="3600" kern="1200">
        <a:solidFill>
          <a:schemeClr val="tx1"/>
        </a:solidFill>
        <a:latin typeface="Verdana" pitchFamily="34" charset="0"/>
        <a:ea typeface="+mn-ea"/>
        <a:cs typeface="Arial" charset="0"/>
      </a:defRPr>
    </a:lvl5pPr>
    <a:lvl6pPr marL="2286000" algn="l" defTabSz="914400" rtl="0" eaLnBrk="1" latinLnBrk="0" hangingPunct="1">
      <a:defRPr sz="3600" kern="1200">
        <a:solidFill>
          <a:schemeClr val="tx1"/>
        </a:solidFill>
        <a:latin typeface="Verdana" pitchFamily="34" charset="0"/>
        <a:ea typeface="+mn-ea"/>
        <a:cs typeface="Arial" charset="0"/>
      </a:defRPr>
    </a:lvl6pPr>
    <a:lvl7pPr marL="2743200" algn="l" defTabSz="914400" rtl="0" eaLnBrk="1" latinLnBrk="0" hangingPunct="1">
      <a:defRPr sz="3600" kern="1200">
        <a:solidFill>
          <a:schemeClr val="tx1"/>
        </a:solidFill>
        <a:latin typeface="Verdana" pitchFamily="34" charset="0"/>
        <a:ea typeface="+mn-ea"/>
        <a:cs typeface="Arial" charset="0"/>
      </a:defRPr>
    </a:lvl7pPr>
    <a:lvl8pPr marL="3200400" algn="l" defTabSz="914400" rtl="0" eaLnBrk="1" latinLnBrk="0" hangingPunct="1">
      <a:defRPr sz="3600" kern="1200">
        <a:solidFill>
          <a:schemeClr val="tx1"/>
        </a:solidFill>
        <a:latin typeface="Verdana" pitchFamily="34" charset="0"/>
        <a:ea typeface="+mn-ea"/>
        <a:cs typeface="Arial" charset="0"/>
      </a:defRPr>
    </a:lvl8pPr>
    <a:lvl9pPr marL="3657600" algn="l" defTabSz="914400" rtl="0" eaLnBrk="1" latinLnBrk="0" hangingPunct="1">
      <a:defRPr sz="36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99FF"/>
    <a:srgbClr val="CCCCFF"/>
    <a:srgbClr val="66FF33"/>
    <a:srgbClr val="0000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42" autoAdjust="0"/>
    <p:restoredTop sz="99830" autoAdjust="0"/>
  </p:normalViewPr>
  <p:slideViewPr>
    <p:cSldViewPr>
      <p:cViewPr>
        <p:scale>
          <a:sx n="69" d="100"/>
          <a:sy n="69" d="100"/>
        </p:scale>
        <p:origin x="-1884" y="-6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563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395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a:defRPr sz="1200"/>
            </a:lvl1pPr>
          </a:lstStyle>
          <a:p>
            <a:pPr>
              <a:defRPr/>
            </a:pPr>
            <a:endParaRPr lang="tr-TR"/>
          </a:p>
        </p:txBody>
      </p:sp>
      <p:sp>
        <p:nvSpPr>
          <p:cNvPr id="25395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vl1pPr>
          </a:lstStyle>
          <a:p>
            <a:pPr>
              <a:defRPr/>
            </a:pPr>
            <a:endParaRPr lang="tr-TR"/>
          </a:p>
        </p:txBody>
      </p:sp>
      <p:sp>
        <p:nvSpPr>
          <p:cNvPr id="253956"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a:defRPr sz="1200"/>
            </a:lvl1pPr>
          </a:lstStyle>
          <a:p>
            <a:pPr>
              <a:defRPr/>
            </a:pPr>
            <a:endParaRPr lang="tr-TR"/>
          </a:p>
        </p:txBody>
      </p:sp>
      <p:sp>
        <p:nvSpPr>
          <p:cNvPr id="253957"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vl1pPr>
          </a:lstStyle>
          <a:p>
            <a:pPr>
              <a:defRPr/>
            </a:pPr>
            <a:fld id="{D906542F-FD48-4311-B9FC-1A82D33C9407}" type="slidenum">
              <a:rPr lang="tr-TR"/>
              <a:pPr>
                <a:defRPr/>
              </a:pPr>
              <a:t>‹#›</a:t>
            </a:fld>
            <a:endParaRPr lang="tr-TR" dirty="0"/>
          </a:p>
        </p:txBody>
      </p:sp>
    </p:spTree>
    <p:extLst>
      <p:ext uri="{BB962C8B-B14F-4D97-AF65-F5344CB8AC3E}">
        <p14:creationId xmlns:p14="http://schemas.microsoft.com/office/powerpoint/2010/main" val="2372930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a:defRPr sz="1200"/>
            </a:lvl1pPr>
          </a:lstStyle>
          <a:p>
            <a:pPr>
              <a:defRPr/>
            </a:pPr>
            <a:endParaRPr lang="tr-TR"/>
          </a:p>
        </p:txBody>
      </p:sp>
      <p:sp>
        <p:nvSpPr>
          <p:cNvPr id="4096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vl1pPr>
          </a:lstStyle>
          <a:p>
            <a:pPr>
              <a:defRPr/>
            </a:pPr>
            <a:endParaRPr lang="tr-TR"/>
          </a:p>
        </p:txBody>
      </p:sp>
      <p:sp>
        <p:nvSpPr>
          <p:cNvPr id="18842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79450" y="4714875"/>
            <a:ext cx="5438775" cy="4468813"/>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4096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a:defRPr sz="1200"/>
            </a:lvl1pPr>
          </a:lstStyle>
          <a:p>
            <a:pPr>
              <a:defRPr/>
            </a:pPr>
            <a:endParaRPr lang="tr-TR"/>
          </a:p>
        </p:txBody>
      </p:sp>
      <p:sp>
        <p:nvSpPr>
          <p:cNvPr id="4096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vl1pPr>
          </a:lstStyle>
          <a:p>
            <a:pPr>
              <a:defRPr/>
            </a:pPr>
            <a:fld id="{F9CCFBD0-F9C2-4392-B07E-2A0146E63849}" type="slidenum">
              <a:rPr lang="tr-TR"/>
              <a:pPr>
                <a:defRPr/>
              </a:pPr>
              <a:t>‹#›</a:t>
            </a:fld>
            <a:endParaRPr lang="tr-TR" dirty="0"/>
          </a:p>
        </p:txBody>
      </p:sp>
    </p:spTree>
    <p:extLst>
      <p:ext uri="{BB962C8B-B14F-4D97-AF65-F5344CB8AC3E}">
        <p14:creationId xmlns:p14="http://schemas.microsoft.com/office/powerpoint/2010/main" val="3370619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Verdana"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Verdana"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Verdana"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Verdana"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B062DF65-A793-4CEC-B943-8B28574B6E98}" type="slidenum">
              <a:rPr lang="tr-TR"/>
              <a:pPr>
                <a:defRPr/>
              </a:pPr>
              <a:t>‹#›</a:t>
            </a:fld>
            <a:endParaRPr lang="tr-TR" dirty="0"/>
          </a:p>
        </p:txBody>
      </p:sp>
    </p:spTree>
  </p:cSld>
  <p:clrMapOvr>
    <a:masterClrMapping/>
  </p:clrMapOvr>
  <p:transition spd="med">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0219B63D-A56F-4AF1-B63B-4ACF66FB73E4}" type="slidenum">
              <a:rPr lang="tr-TR"/>
              <a:pPr>
                <a:defRPr/>
              </a:pPr>
              <a:t>‹#›</a:t>
            </a:fld>
            <a:endParaRPr lang="tr-TR" dirty="0"/>
          </a:p>
        </p:txBody>
      </p:sp>
    </p:spTree>
  </p:cSld>
  <p:clrMapOvr>
    <a:masterClrMapping/>
  </p:clrMapOvr>
  <p:transition spd="med">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CB47E175-2193-4E07-B90F-3CDD0BF8F95A}" type="slidenum">
              <a:rPr lang="tr-TR"/>
              <a:pPr>
                <a:defRPr/>
              </a:pPr>
              <a:t>‹#›</a:t>
            </a:fld>
            <a:endParaRPr lang="tr-TR" dirty="0"/>
          </a:p>
        </p:txBody>
      </p:sp>
    </p:spTree>
  </p:cSld>
  <p:clrMapOvr>
    <a:masterClrMapping/>
  </p:clrMapOvr>
  <p:transition spd="med">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75B76D9F-9072-4D50-A2A2-4BD7B19ECE9E}" type="slidenum">
              <a:rPr lang="tr-TR"/>
              <a:pPr>
                <a:defRPr/>
              </a:pPr>
              <a:t>‹#›</a:t>
            </a:fld>
            <a:endParaRPr lang="tr-TR" dirty="0"/>
          </a:p>
        </p:txBody>
      </p:sp>
    </p:spTree>
  </p:cSld>
  <p:clrMapOvr>
    <a:masterClrMapping/>
  </p:clrMapOvr>
  <p:transition spd="med">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FF495134-11CB-44CB-841E-50E783012E1E}" type="slidenum">
              <a:rPr lang="tr-TR"/>
              <a:pPr>
                <a:defRPr/>
              </a:pPr>
              <a:t>‹#›</a:t>
            </a:fld>
            <a:endParaRPr lang="tr-TR" dirty="0"/>
          </a:p>
        </p:txBody>
      </p:sp>
    </p:spTree>
  </p:cSld>
  <p:clrMapOvr>
    <a:masterClrMapping/>
  </p:clrMapOvr>
  <p:transition spd="med">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009D860E-07B8-4384-8A60-89AF9B032E7E}" type="slidenum">
              <a:rPr lang="tr-TR"/>
              <a:pPr>
                <a:defRPr/>
              </a:pPr>
              <a:t>‹#›</a:t>
            </a:fld>
            <a:endParaRPr lang="tr-TR" dirty="0"/>
          </a:p>
        </p:txBody>
      </p:sp>
    </p:spTree>
  </p:cSld>
  <p:clrMapOvr>
    <a:masterClrMapping/>
  </p:clrMapOvr>
  <p:transition spd="med">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endParaRPr lang="tr-TR"/>
          </a:p>
        </p:txBody>
      </p:sp>
      <p:sp>
        <p:nvSpPr>
          <p:cNvPr id="8" name="Altbilgi Yer Tutucusu 4"/>
          <p:cNvSpPr>
            <a:spLocks noGrp="1"/>
          </p:cNvSpPr>
          <p:nvPr>
            <p:ph type="ftr" sz="quarter" idx="11"/>
          </p:nvPr>
        </p:nvSpPr>
        <p:spPr/>
        <p:txBody>
          <a:bodyPr/>
          <a:lstStyle>
            <a:lvl1pPr>
              <a:defRPr/>
            </a:lvl1pPr>
          </a:lstStyle>
          <a:p>
            <a:pPr>
              <a:defRPr/>
            </a:pPr>
            <a:endParaRPr lang="tr-TR"/>
          </a:p>
        </p:txBody>
      </p:sp>
      <p:sp>
        <p:nvSpPr>
          <p:cNvPr id="9" name="Slayt Numarası Yer Tutucusu 5"/>
          <p:cNvSpPr>
            <a:spLocks noGrp="1"/>
          </p:cNvSpPr>
          <p:nvPr>
            <p:ph type="sldNum" sz="quarter" idx="12"/>
          </p:nvPr>
        </p:nvSpPr>
        <p:spPr/>
        <p:txBody>
          <a:bodyPr/>
          <a:lstStyle>
            <a:lvl1pPr>
              <a:defRPr/>
            </a:lvl1pPr>
          </a:lstStyle>
          <a:p>
            <a:pPr>
              <a:defRPr/>
            </a:pPr>
            <a:fld id="{EA4E30E6-D408-4A35-88DA-D60BE6919228}" type="slidenum">
              <a:rPr lang="tr-TR"/>
              <a:pPr>
                <a:defRPr/>
              </a:pPr>
              <a:t>‹#›</a:t>
            </a:fld>
            <a:endParaRPr lang="tr-TR" dirty="0"/>
          </a:p>
        </p:txBody>
      </p:sp>
    </p:spTree>
  </p:cSld>
  <p:clrMapOvr>
    <a:masterClrMapping/>
  </p:clrMapOvr>
  <p:transition spd="med">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endParaRPr lang="tr-TR"/>
          </a:p>
        </p:txBody>
      </p:sp>
      <p:sp>
        <p:nvSpPr>
          <p:cNvPr id="4" name="Altbilgi Yer Tutucusu 4"/>
          <p:cNvSpPr>
            <a:spLocks noGrp="1"/>
          </p:cNvSpPr>
          <p:nvPr>
            <p:ph type="ftr" sz="quarter" idx="11"/>
          </p:nvPr>
        </p:nvSpPr>
        <p:spPr/>
        <p:txBody>
          <a:bodyPr/>
          <a:lstStyle>
            <a:lvl1pPr>
              <a:defRPr/>
            </a:lvl1pPr>
          </a:lstStyle>
          <a:p>
            <a:pPr>
              <a:defRPr/>
            </a:pPr>
            <a:endParaRPr lang="tr-TR"/>
          </a:p>
        </p:txBody>
      </p:sp>
      <p:sp>
        <p:nvSpPr>
          <p:cNvPr id="5" name="Slayt Numarası Yer Tutucusu 5"/>
          <p:cNvSpPr>
            <a:spLocks noGrp="1"/>
          </p:cNvSpPr>
          <p:nvPr>
            <p:ph type="sldNum" sz="quarter" idx="12"/>
          </p:nvPr>
        </p:nvSpPr>
        <p:spPr/>
        <p:txBody>
          <a:bodyPr/>
          <a:lstStyle>
            <a:lvl1pPr>
              <a:defRPr/>
            </a:lvl1pPr>
          </a:lstStyle>
          <a:p>
            <a:pPr>
              <a:defRPr/>
            </a:pPr>
            <a:fld id="{131716C9-9ABD-4EA6-9A6C-677FACA84704}" type="slidenum">
              <a:rPr lang="tr-TR"/>
              <a:pPr>
                <a:defRPr/>
              </a:pPr>
              <a:t>‹#›</a:t>
            </a:fld>
            <a:endParaRPr lang="tr-TR" dirty="0"/>
          </a:p>
        </p:txBody>
      </p:sp>
    </p:spTree>
  </p:cSld>
  <p:clrMapOvr>
    <a:masterClrMapping/>
  </p:clrMapOvr>
  <p:transition spd="med">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endParaRPr lang="tr-TR"/>
          </a:p>
        </p:txBody>
      </p:sp>
      <p:sp>
        <p:nvSpPr>
          <p:cNvPr id="3" name="Altbilgi Yer Tutucusu 4"/>
          <p:cNvSpPr>
            <a:spLocks noGrp="1"/>
          </p:cNvSpPr>
          <p:nvPr>
            <p:ph type="ftr" sz="quarter" idx="11"/>
          </p:nvPr>
        </p:nvSpPr>
        <p:spPr/>
        <p:txBody>
          <a:bodyPr/>
          <a:lstStyle>
            <a:lvl1pPr>
              <a:defRPr/>
            </a:lvl1pPr>
          </a:lstStyle>
          <a:p>
            <a:pPr>
              <a:defRPr/>
            </a:pPr>
            <a:endParaRPr lang="tr-TR"/>
          </a:p>
        </p:txBody>
      </p:sp>
      <p:sp>
        <p:nvSpPr>
          <p:cNvPr id="4" name="Slayt Numarası Yer Tutucusu 5"/>
          <p:cNvSpPr>
            <a:spLocks noGrp="1"/>
          </p:cNvSpPr>
          <p:nvPr>
            <p:ph type="sldNum" sz="quarter" idx="12"/>
          </p:nvPr>
        </p:nvSpPr>
        <p:spPr/>
        <p:txBody>
          <a:bodyPr/>
          <a:lstStyle>
            <a:lvl1pPr>
              <a:defRPr/>
            </a:lvl1pPr>
          </a:lstStyle>
          <a:p>
            <a:pPr>
              <a:defRPr/>
            </a:pPr>
            <a:fld id="{6AB7C516-AB36-474E-A945-41B0CFBA77D4}" type="slidenum">
              <a:rPr lang="tr-TR"/>
              <a:pPr>
                <a:defRPr/>
              </a:pPr>
              <a:t>‹#›</a:t>
            </a:fld>
            <a:endParaRPr lang="tr-TR" dirty="0"/>
          </a:p>
        </p:txBody>
      </p:sp>
    </p:spTree>
  </p:cSld>
  <p:clrMapOvr>
    <a:masterClrMapping/>
  </p:clrMapOvr>
  <p:transition spd="med">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3D8C5425-D7D6-45E9-98D9-EA8237EC1E96}" type="slidenum">
              <a:rPr lang="tr-TR"/>
              <a:pPr>
                <a:defRPr/>
              </a:pPr>
              <a:t>‹#›</a:t>
            </a:fld>
            <a:endParaRPr lang="tr-TR" dirty="0"/>
          </a:p>
        </p:txBody>
      </p:sp>
    </p:spTree>
  </p:cSld>
  <p:clrMapOvr>
    <a:masterClrMapping/>
  </p:clrMapOvr>
  <p:transition spd="med">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742E5234-7C79-467D-B890-CE8902E813EF}" type="slidenum">
              <a:rPr lang="tr-TR"/>
              <a:pPr>
                <a:defRPr/>
              </a:pPr>
              <a:t>‹#›</a:t>
            </a:fld>
            <a:endParaRPr lang="tr-TR" dirty="0"/>
          </a:p>
        </p:txBody>
      </p:sp>
    </p:spTree>
  </p:cSld>
  <p:clrMapOvr>
    <a:masterClrMapping/>
  </p:clrMapOvr>
  <p:transition spd="med">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5FA5E8B-E2F7-4775-9F0F-FDFCB96DF664}" type="slidenum">
              <a:rPr lang="tr-TR"/>
              <a:pPr>
                <a:defRPr/>
              </a:pPr>
              <a:t>‹#›</a:t>
            </a:fld>
            <a:endParaRPr lang="tr-TR" dirty="0"/>
          </a:p>
        </p:txBody>
      </p:sp>
    </p:spTree>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transition spd="med">
    <p:zoom/>
  </p:transition>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rtlCol="0">
            <a:normAutofit/>
          </a:bodyPr>
          <a:lstStyle/>
          <a:p>
            <a:pPr eaLnBrk="1" fontAlgn="auto" hangingPunct="1">
              <a:spcAft>
                <a:spcPts val="0"/>
              </a:spcAft>
              <a:defRPr/>
            </a:pPr>
            <a:r>
              <a:rPr lang="tr-TR" b="1" dirty="0" smtClean="0"/>
              <a:t>Seküritizasyon Kredileri</a:t>
            </a:r>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İçerik Yer Tutucusu 2"/>
          <p:cNvSpPr>
            <a:spLocks noGrp="1"/>
          </p:cNvSpPr>
          <p:nvPr>
            <p:ph idx="1"/>
          </p:nvPr>
        </p:nvSpPr>
        <p:spPr>
          <a:xfrm>
            <a:off x="457200" y="1135063"/>
            <a:ext cx="8229600" cy="4525962"/>
          </a:xfrm>
        </p:spPr>
        <p:txBody>
          <a:bodyPr/>
          <a:lstStyle/>
          <a:p>
            <a:pPr algn="just" eaLnBrk="1" hangingPunct="1"/>
            <a:r>
              <a:rPr lang="tr-TR" altLang="tr-TR" dirty="0" smtClean="0"/>
              <a:t>Bir tahvil ya da finansman bonosu gibi sahibine anapara ve bu anaparanın faizinden oluşan bir getiri sağlayan </a:t>
            </a:r>
            <a:r>
              <a:rPr lang="tr-TR" altLang="tr-TR" b="1" dirty="0" smtClean="0">
                <a:solidFill>
                  <a:srgbClr val="FF0000"/>
                </a:solidFill>
              </a:rPr>
              <a:t>varlığa dayalı menkul kıymetler</a:t>
            </a:r>
            <a:r>
              <a:rPr lang="tr-TR" altLang="tr-TR" dirty="0" smtClean="0"/>
              <a:t>; geri ödemede kullanılan kaynaklar, yatırım ve finansman riskleri bakımından </a:t>
            </a:r>
            <a:r>
              <a:rPr lang="tr-TR" altLang="tr-TR" b="1" dirty="0" smtClean="0">
                <a:solidFill>
                  <a:srgbClr val="FF0000"/>
                </a:solidFill>
              </a:rPr>
              <a:t>klasik bir tahvil ve finansman bonosu</a:t>
            </a:r>
            <a:r>
              <a:rPr lang="tr-TR" altLang="tr-TR" dirty="0" smtClean="0"/>
              <a:t>na göre farklılıklar taşımaktadır. </a:t>
            </a:r>
          </a:p>
        </p:txBody>
      </p:sp>
    </p:spTree>
  </p:cSld>
  <p:clrMapOvr>
    <a:masterClrMapping/>
  </p:clrMapOvr>
  <p:transition spd="med">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İçerik Yer Tutucusu 2"/>
          <p:cNvSpPr>
            <a:spLocks noGrp="1"/>
          </p:cNvSpPr>
          <p:nvPr>
            <p:ph idx="1"/>
          </p:nvPr>
        </p:nvSpPr>
        <p:spPr>
          <a:xfrm>
            <a:off x="457200" y="1279525"/>
            <a:ext cx="8229600" cy="4525963"/>
          </a:xfrm>
        </p:spPr>
        <p:txBody>
          <a:bodyPr/>
          <a:lstStyle/>
          <a:p>
            <a:pPr algn="just" eaLnBrk="1" hangingPunct="1"/>
            <a:r>
              <a:rPr lang="tr-TR" altLang="tr-TR" sz="3000" b="1" dirty="0" smtClean="0">
                <a:solidFill>
                  <a:srgbClr val="FF0000"/>
                </a:solidFill>
              </a:rPr>
              <a:t>Tahvil gibi klasik menkul kıymetler, fon ihtiyacı bulunan şirketin kendisi tarafından ihraç edilmektedir. </a:t>
            </a:r>
          </a:p>
          <a:p>
            <a:pPr algn="just" eaLnBrk="1" hangingPunct="1"/>
            <a:r>
              <a:rPr lang="tr-TR" altLang="tr-TR" sz="3000" b="1" dirty="0" smtClean="0">
                <a:solidFill>
                  <a:srgbClr val="FF0000"/>
                </a:solidFill>
              </a:rPr>
              <a:t>İhraç eden (ihraççı) şirketin bilançosunun pasifinde bir yükümlülük olarak yer almaktadır. </a:t>
            </a:r>
          </a:p>
          <a:p>
            <a:pPr algn="just" eaLnBrk="1" hangingPunct="1"/>
            <a:r>
              <a:rPr lang="tr-TR" altLang="tr-TR" sz="3000" b="1" dirty="0" smtClean="0">
                <a:solidFill>
                  <a:srgbClr val="FF0000"/>
                </a:solidFill>
              </a:rPr>
              <a:t>Şirket, mali yönden zor duruma düştüğünde tahvil sahiplerinin yatırdıkları paraları geri almaları zorlaşabilir veya gecikebilir.</a:t>
            </a:r>
          </a:p>
        </p:txBody>
      </p:sp>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İçerik Yer Tutucusu 2"/>
          <p:cNvSpPr>
            <a:spLocks noGrp="1"/>
          </p:cNvSpPr>
          <p:nvPr>
            <p:ph idx="1"/>
          </p:nvPr>
        </p:nvSpPr>
        <p:spPr>
          <a:xfrm>
            <a:off x="457200" y="991269"/>
            <a:ext cx="8229600" cy="4525963"/>
          </a:xfrm>
        </p:spPr>
        <p:txBody>
          <a:bodyPr/>
          <a:lstStyle/>
          <a:p>
            <a:pPr algn="just" eaLnBrk="1" hangingPunct="1"/>
            <a:r>
              <a:rPr lang="tr-TR" altLang="tr-TR" sz="3000" b="1" dirty="0" smtClean="0">
                <a:solidFill>
                  <a:srgbClr val="FF0000"/>
                </a:solidFill>
              </a:rPr>
              <a:t>Menkul kıymetleştirmede ise, şirketin sahip olduğu alacaklar o şirketin varlıklarının dışına çıkarılarak geri ödemesi söz konusu alacaklardan elde edilecek nakit akımları ile bir menkul kıymet ihraç edilir. </a:t>
            </a:r>
          </a:p>
          <a:p>
            <a:pPr algn="just" eaLnBrk="1" hangingPunct="1"/>
            <a:r>
              <a:rPr lang="tr-TR" altLang="tr-TR" sz="3000" b="1" dirty="0" smtClean="0">
                <a:solidFill>
                  <a:srgbClr val="FF0000"/>
                </a:solidFill>
              </a:rPr>
              <a:t>Bu işlemin temel amacı; alacakları, alacakların sahibi olan şirketin mali yapısı ve faaliyetleri ile ilgili doğabilecek tüm risklerden izole ederek, sadece varlığa dayalı menkul kıymetlerin geri ödemesine tahsis etmektir. </a:t>
            </a:r>
          </a:p>
        </p:txBody>
      </p:sp>
    </p:spTree>
  </p:cSld>
  <p:clrMapOvr>
    <a:masterClrMapping/>
  </p:clrMapOvr>
  <p:transition spd="med">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İçerik Yer Tutucusu 2"/>
          <p:cNvSpPr>
            <a:spLocks noGrp="1"/>
          </p:cNvSpPr>
          <p:nvPr>
            <p:ph idx="1"/>
          </p:nvPr>
        </p:nvSpPr>
        <p:spPr>
          <a:xfrm>
            <a:off x="457200" y="919261"/>
            <a:ext cx="8229600" cy="4525963"/>
          </a:xfrm>
        </p:spPr>
        <p:txBody>
          <a:bodyPr/>
          <a:lstStyle/>
          <a:p>
            <a:pPr algn="just" eaLnBrk="1" hangingPunct="1"/>
            <a:r>
              <a:rPr lang="tr-TR" altLang="tr-TR" sz="3000" b="1" dirty="0" smtClean="0">
                <a:solidFill>
                  <a:srgbClr val="FF0000"/>
                </a:solidFill>
              </a:rPr>
              <a:t>Böylelikle varlığa dayalı menkul kıymetler, fona ihtiyaç duyan “kaynak şirket (originator)” tarafından değil, sadece alacaklara güvence oluşturabilmek amacıyla devreye giren bir “özel amaçlı kurum (special purpose entity)” tarafından ihraç edilir. </a:t>
            </a:r>
          </a:p>
          <a:p>
            <a:pPr algn="just" eaLnBrk="1" hangingPunct="1"/>
            <a:r>
              <a:rPr lang="tr-TR" altLang="tr-TR" sz="3000" b="1" dirty="0" smtClean="0">
                <a:solidFill>
                  <a:srgbClr val="FF0000"/>
                </a:solidFill>
              </a:rPr>
              <a:t>Yani, kaynak şirketin parasal veya mali yönden zor duruma düşmesi ya da iflası durumunda alacaklardan elde edilen nakit akımları ile menkul kıymet sahiplerine ödemeler devam eder, kaynak şirket alacaklar üzerinde herhangi bir hak iddia edemez.</a:t>
            </a:r>
          </a:p>
        </p:txBody>
      </p:sp>
    </p:spTree>
  </p:cSld>
  <p:clrMapOvr>
    <a:masterClrMapping/>
  </p:clrMapOvr>
  <p:transition spd="med">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rtlCol="0">
            <a:noAutofit/>
          </a:bodyPr>
          <a:lstStyle/>
          <a:p>
            <a:pPr algn="just" eaLnBrk="1" fontAlgn="auto" hangingPunct="1">
              <a:spcAft>
                <a:spcPts val="0"/>
              </a:spcAft>
              <a:buFont typeface="Arial" panose="020B0604020202020204" pitchFamily="34" charset="0"/>
              <a:buChar char="•"/>
              <a:defRPr/>
            </a:pPr>
            <a:r>
              <a:rPr lang="tr-TR" sz="3000" dirty="0" smtClean="0"/>
              <a:t>Yukarıda yer alan açıklamalar doğrultusunda, varlığa dayalı menkul kıymetlerde “risk” kavramının, klasik menkul kıymetlere göre farklı olduğunu ifade edilebilir. </a:t>
            </a:r>
            <a:r>
              <a:rPr lang="tr-TR" sz="3000" b="1" dirty="0" smtClean="0">
                <a:solidFill>
                  <a:srgbClr val="FF0000"/>
                </a:solidFill>
              </a:rPr>
              <a:t>Şöyle ki; varlığa dayalı menkul kıymetlere yatırım yapanlar, tahvil veya hisse senedinde olduğu gibi bir şirketin mali yapısına ve performansına göre değil, menkul kıymetleştirilen alacakların güvenilirliğine göre yatırım kararlarını vereceklerdir.</a:t>
            </a:r>
          </a:p>
        </p:txBody>
      </p:sp>
    </p:spTree>
  </p:cSld>
  <p:clrMapOvr>
    <a:masterClrMapping/>
  </p:clrMapOvr>
  <p:transition spd="med">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smtClean="0"/>
              <a:t>Seküritizasyona Konu Varlıklar</a:t>
            </a:r>
            <a:endParaRPr lang="tr-TR" dirty="0"/>
          </a:p>
        </p:txBody>
      </p:sp>
      <p:sp>
        <p:nvSpPr>
          <p:cNvPr id="186370" name="İçerik Yer Tutucusu 2"/>
          <p:cNvSpPr>
            <a:spLocks noGrp="1"/>
          </p:cNvSpPr>
          <p:nvPr>
            <p:ph idx="1"/>
          </p:nvPr>
        </p:nvSpPr>
        <p:spPr/>
        <p:txBody>
          <a:bodyPr/>
          <a:lstStyle/>
          <a:p>
            <a:pPr lvl="1" algn="just" eaLnBrk="1" hangingPunct="1"/>
            <a:r>
              <a:rPr lang="tr-TR" altLang="tr-TR" sz="3000" dirty="0" smtClean="0"/>
              <a:t>İpotekli konut kredileri, </a:t>
            </a:r>
          </a:p>
          <a:p>
            <a:pPr lvl="1" algn="just" eaLnBrk="1" hangingPunct="1"/>
            <a:r>
              <a:rPr lang="tr-TR" altLang="tr-TR" sz="3000" dirty="0" smtClean="0"/>
              <a:t>Otomobil kredileri, </a:t>
            </a:r>
          </a:p>
          <a:p>
            <a:pPr lvl="1" algn="just" eaLnBrk="1" hangingPunct="1"/>
            <a:r>
              <a:rPr lang="tr-TR" altLang="tr-TR" sz="3000" dirty="0" smtClean="0"/>
              <a:t>Kredi kartları, </a:t>
            </a:r>
          </a:p>
          <a:p>
            <a:pPr lvl="1" algn="just" eaLnBrk="1" hangingPunct="1"/>
            <a:r>
              <a:rPr lang="tr-TR" altLang="tr-TR" sz="3000" dirty="0" smtClean="0"/>
              <a:t>Taşıt ve diğer tüketici kredileri vb. gelmektedir. </a:t>
            </a:r>
          </a:p>
          <a:p>
            <a:pPr lvl="1" algn="just" eaLnBrk="1" hangingPunct="1"/>
            <a:r>
              <a:rPr lang="tr-TR" altLang="tr-TR" sz="3000" dirty="0" smtClean="0"/>
              <a:t>Bu kredilere ek olarak sağlık harcamaları, ticari alacaklar, leasing alacakları da menkul kıymetleştirilmektedir. </a:t>
            </a:r>
          </a:p>
        </p:txBody>
      </p:sp>
    </p:spTree>
    <p:extLst>
      <p:ext uri="{BB962C8B-B14F-4D97-AF65-F5344CB8AC3E}">
        <p14:creationId xmlns:p14="http://schemas.microsoft.com/office/powerpoint/2010/main" val="197411010"/>
      </p:ext>
    </p:extLst>
  </p:cSld>
  <p:clrMapOvr>
    <a:masterClrMapping/>
  </p:clrMapOvr>
  <p:transition spd="med">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Başlık 1"/>
          <p:cNvSpPr>
            <a:spLocks noGrp="1"/>
          </p:cNvSpPr>
          <p:nvPr>
            <p:ph type="title"/>
          </p:nvPr>
        </p:nvSpPr>
        <p:spPr/>
        <p:txBody>
          <a:bodyPr/>
          <a:lstStyle/>
          <a:p>
            <a:pPr eaLnBrk="1" hangingPunct="1"/>
            <a:r>
              <a:rPr lang="tr-TR" altLang="tr-TR" dirty="0" smtClean="0"/>
              <a:t>Taraflar</a:t>
            </a:r>
          </a:p>
        </p:txBody>
      </p:sp>
      <p:sp>
        <p:nvSpPr>
          <p:cNvPr id="164867" name="İçerik Yer Tutucusu 2"/>
          <p:cNvSpPr>
            <a:spLocks noGrp="1"/>
          </p:cNvSpPr>
          <p:nvPr>
            <p:ph idx="1"/>
          </p:nvPr>
        </p:nvSpPr>
        <p:spPr/>
        <p:txBody>
          <a:bodyPr/>
          <a:lstStyle/>
          <a:p>
            <a:pPr algn="just" eaLnBrk="1" hangingPunct="1"/>
            <a:r>
              <a:rPr lang="tr-TR" altLang="tr-TR" sz="3000" dirty="0" smtClean="0"/>
              <a:t>Geleneksel finansman yöntemlerine göre daha karmaşık ve çeşitlilik gösteren menkul kıymetleştirme uygulamalarında yer alan taraflar da aynı şekilde karmaşık ve adeta bir zincirin halkaları gibi çok sayıda katılımcıyı kapsamaktadır. Bu süreçte her bir uygulama katılımcılardan birisi tarafından yürütülmektedir.</a:t>
            </a:r>
          </a:p>
          <a:p>
            <a:pPr algn="just" eaLnBrk="1" hangingPunct="1"/>
            <a:endParaRPr lang="tr-TR" altLang="tr-TR" sz="3000" dirty="0" smtClean="0"/>
          </a:p>
        </p:txBody>
      </p:sp>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434" name="Picture 2" descr="http://www.finansofisi.com/wp-content/uploads/2016/06/menkul-k%C4%B1ymetle%C5%9Ftirme.png"/>
          <p:cNvPicPr>
            <a:picLocks noChangeAspect="1" noChangeArrowheads="1"/>
          </p:cNvPicPr>
          <p:nvPr/>
        </p:nvPicPr>
        <p:blipFill>
          <a:blip r:embed="rId2"/>
          <a:srcRect/>
          <a:stretch>
            <a:fillRect/>
          </a:stretch>
        </p:blipFill>
        <p:spPr bwMode="auto">
          <a:xfrm>
            <a:off x="232577" y="540862"/>
            <a:ext cx="8280920" cy="59766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Metin kutusu 1"/>
          <p:cNvSpPr txBox="1"/>
          <p:nvPr/>
        </p:nvSpPr>
        <p:spPr>
          <a:xfrm>
            <a:off x="3563888" y="3068960"/>
            <a:ext cx="1656184" cy="923330"/>
          </a:xfrm>
          <a:prstGeom prst="rect">
            <a:avLst/>
          </a:prstGeom>
          <a:solidFill>
            <a:schemeClr val="bg1"/>
          </a:solidFill>
        </p:spPr>
        <p:txBody>
          <a:bodyPr wrap="square" rtlCol="0">
            <a:spAutoFit/>
          </a:bodyPr>
          <a:lstStyle/>
          <a:p>
            <a:r>
              <a:rPr lang="tr-TR" sz="1800" b="1" i="1" dirty="0" smtClean="0">
                <a:latin typeface="Times New Roman" panose="02020603050405020304" pitchFamily="18" charset="0"/>
                <a:cs typeface="Times New Roman" panose="02020603050405020304" pitchFamily="18" charset="0"/>
              </a:rPr>
              <a:t>Özel </a:t>
            </a:r>
          </a:p>
          <a:p>
            <a:r>
              <a:rPr lang="tr-TR" sz="1800" b="1" i="1" dirty="0" smtClean="0">
                <a:latin typeface="Times New Roman" panose="02020603050405020304" pitchFamily="18" charset="0"/>
                <a:cs typeface="Times New Roman" panose="02020603050405020304" pitchFamily="18" charset="0"/>
              </a:rPr>
              <a:t>Amaçlı </a:t>
            </a:r>
          </a:p>
          <a:p>
            <a:r>
              <a:rPr lang="tr-TR" sz="1800" b="1" i="1" dirty="0" smtClean="0">
                <a:latin typeface="Times New Roman" panose="02020603050405020304" pitchFamily="18" charset="0"/>
                <a:cs typeface="Times New Roman" panose="02020603050405020304" pitchFamily="18" charset="0"/>
              </a:rPr>
              <a:t>Kurum</a:t>
            </a:r>
            <a:endParaRPr lang="tr-TR" sz="1800" b="1" i="1" dirty="0">
              <a:latin typeface="Times New Roman" panose="02020603050405020304" pitchFamily="18" charset="0"/>
              <a:cs typeface="Times New Roman" panose="02020603050405020304" pitchFamily="18" charset="0"/>
            </a:endParaRPr>
          </a:p>
        </p:txBody>
      </p:sp>
      <p:sp>
        <p:nvSpPr>
          <p:cNvPr id="4" name="Metin kutusu 3"/>
          <p:cNvSpPr txBox="1"/>
          <p:nvPr/>
        </p:nvSpPr>
        <p:spPr>
          <a:xfrm>
            <a:off x="3491879" y="836712"/>
            <a:ext cx="1709249" cy="954107"/>
          </a:xfrm>
          <a:prstGeom prst="rect">
            <a:avLst/>
          </a:prstGeom>
          <a:solidFill>
            <a:schemeClr val="bg1"/>
          </a:solidFill>
        </p:spPr>
        <p:txBody>
          <a:bodyPr wrap="square" rtlCol="0">
            <a:spAutoFit/>
          </a:bodyPr>
          <a:lstStyle/>
          <a:p>
            <a:endParaRPr lang="tr-TR" sz="1400" b="1" i="1" dirty="0" smtClean="0">
              <a:latin typeface="Times New Roman" panose="02020603050405020304" pitchFamily="18" charset="0"/>
              <a:cs typeface="Times New Roman" panose="02020603050405020304" pitchFamily="18" charset="0"/>
            </a:endParaRPr>
          </a:p>
          <a:p>
            <a:r>
              <a:rPr lang="tr-TR" sz="1400" b="1" i="1" dirty="0" smtClean="0">
                <a:latin typeface="Times New Roman" panose="02020603050405020304" pitchFamily="18" charset="0"/>
                <a:cs typeface="Times New Roman" panose="02020603050405020304" pitchFamily="18" charset="0"/>
              </a:rPr>
              <a:t>Kaynak Firma  </a:t>
            </a:r>
          </a:p>
          <a:p>
            <a:endParaRPr lang="tr-TR" sz="1400" b="1" i="1" dirty="0" smtClean="0">
              <a:latin typeface="Times New Roman" panose="02020603050405020304" pitchFamily="18" charset="0"/>
              <a:cs typeface="Times New Roman" panose="02020603050405020304" pitchFamily="18" charset="0"/>
            </a:endParaRPr>
          </a:p>
          <a:p>
            <a:endParaRPr lang="tr-TR" sz="1400" b="1" i="1" dirty="0">
              <a:latin typeface="Times New Roman" panose="02020603050405020304" pitchFamily="18" charset="0"/>
              <a:cs typeface="Times New Roman" panose="02020603050405020304" pitchFamily="18" charset="0"/>
            </a:endParaRPr>
          </a:p>
        </p:txBody>
      </p:sp>
      <p:sp>
        <p:nvSpPr>
          <p:cNvPr id="6" name="Metin kutusu 5"/>
          <p:cNvSpPr txBox="1"/>
          <p:nvPr/>
        </p:nvSpPr>
        <p:spPr>
          <a:xfrm>
            <a:off x="395536" y="3121804"/>
            <a:ext cx="1368152" cy="523220"/>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Derecelendirme Kuruluşları</a:t>
            </a:r>
            <a:endParaRPr lang="tr-TR" sz="1400" b="1" i="1" dirty="0">
              <a:latin typeface="Times New Roman" panose="02020603050405020304" pitchFamily="18" charset="0"/>
              <a:cs typeface="Times New Roman" panose="02020603050405020304" pitchFamily="18" charset="0"/>
            </a:endParaRPr>
          </a:p>
        </p:txBody>
      </p:sp>
      <p:sp>
        <p:nvSpPr>
          <p:cNvPr id="7" name="Metin kutusu 6"/>
          <p:cNvSpPr txBox="1"/>
          <p:nvPr/>
        </p:nvSpPr>
        <p:spPr>
          <a:xfrm>
            <a:off x="6732240" y="2996952"/>
            <a:ext cx="1584176" cy="738664"/>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Güvence </a:t>
            </a:r>
          </a:p>
          <a:p>
            <a:r>
              <a:rPr lang="tr-TR" sz="1400" b="1" i="1" dirty="0" smtClean="0">
                <a:latin typeface="Times New Roman" panose="02020603050405020304" pitchFamily="18" charset="0"/>
                <a:cs typeface="Times New Roman" panose="02020603050405020304" pitchFamily="18" charset="0"/>
              </a:rPr>
              <a:t>Veren </a:t>
            </a:r>
          </a:p>
          <a:p>
            <a:r>
              <a:rPr lang="tr-TR" sz="1400" b="1" i="1" dirty="0" smtClean="0">
                <a:latin typeface="Times New Roman" panose="02020603050405020304" pitchFamily="18" charset="0"/>
                <a:cs typeface="Times New Roman" panose="02020603050405020304" pitchFamily="18" charset="0"/>
              </a:rPr>
              <a:t>Kuruluşlar</a:t>
            </a:r>
            <a:endParaRPr lang="tr-TR" sz="1400" b="1" i="1" dirty="0">
              <a:latin typeface="Times New Roman" panose="02020603050405020304" pitchFamily="18" charset="0"/>
              <a:cs typeface="Times New Roman" panose="02020603050405020304" pitchFamily="18" charset="0"/>
            </a:endParaRPr>
          </a:p>
        </p:txBody>
      </p:sp>
      <p:sp>
        <p:nvSpPr>
          <p:cNvPr id="8" name="Metin kutusu 7"/>
          <p:cNvSpPr txBox="1"/>
          <p:nvPr/>
        </p:nvSpPr>
        <p:spPr>
          <a:xfrm>
            <a:off x="3779912" y="5570076"/>
            <a:ext cx="1368152" cy="523220"/>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Sermaye Piyasaları</a:t>
            </a:r>
            <a:endParaRPr lang="tr-TR" sz="1400" b="1" i="1" dirty="0">
              <a:latin typeface="Times New Roman" panose="02020603050405020304" pitchFamily="18" charset="0"/>
              <a:cs typeface="Times New Roman" panose="02020603050405020304" pitchFamily="18" charset="0"/>
            </a:endParaRPr>
          </a:p>
        </p:txBody>
      </p:sp>
      <p:sp>
        <p:nvSpPr>
          <p:cNvPr id="9" name="Metin kutusu 8"/>
          <p:cNvSpPr txBox="1"/>
          <p:nvPr/>
        </p:nvSpPr>
        <p:spPr>
          <a:xfrm>
            <a:off x="4932040" y="4561964"/>
            <a:ext cx="1945526" cy="523220"/>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Nakit </a:t>
            </a:r>
          </a:p>
          <a:p>
            <a:r>
              <a:rPr lang="tr-TR" sz="1400" b="1" i="1" dirty="0" smtClean="0">
                <a:latin typeface="Times New Roman" panose="02020603050405020304" pitchFamily="18" charset="0"/>
                <a:cs typeface="Times New Roman" panose="02020603050405020304" pitchFamily="18" charset="0"/>
              </a:rPr>
              <a:t>Akışları</a:t>
            </a:r>
            <a:endParaRPr lang="tr-TR" sz="1400" b="1" i="1" dirty="0">
              <a:latin typeface="Times New Roman" panose="02020603050405020304" pitchFamily="18" charset="0"/>
              <a:cs typeface="Times New Roman" panose="02020603050405020304" pitchFamily="18" charset="0"/>
            </a:endParaRPr>
          </a:p>
        </p:txBody>
      </p:sp>
      <p:sp>
        <p:nvSpPr>
          <p:cNvPr id="10" name="Metin kutusu 9"/>
          <p:cNvSpPr txBox="1"/>
          <p:nvPr/>
        </p:nvSpPr>
        <p:spPr>
          <a:xfrm>
            <a:off x="1691680" y="4509120"/>
            <a:ext cx="2160240" cy="738664"/>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Menkul </a:t>
            </a:r>
          </a:p>
          <a:p>
            <a:r>
              <a:rPr lang="tr-TR" sz="1400" b="1" i="1" dirty="0" smtClean="0">
                <a:latin typeface="Times New Roman" panose="02020603050405020304" pitchFamily="18" charset="0"/>
                <a:cs typeface="Times New Roman" panose="02020603050405020304" pitchFamily="18" charset="0"/>
              </a:rPr>
              <a:t>Kıymetleştirilmiş </a:t>
            </a:r>
          </a:p>
          <a:p>
            <a:r>
              <a:rPr lang="tr-TR" sz="1400" b="1" i="1" dirty="0" smtClean="0">
                <a:latin typeface="Times New Roman" panose="02020603050405020304" pitchFamily="18" charset="0"/>
                <a:cs typeface="Times New Roman" panose="02020603050405020304" pitchFamily="18" charset="0"/>
              </a:rPr>
              <a:t>Araçlar</a:t>
            </a:r>
            <a:endParaRPr lang="tr-TR" sz="1400" b="1" i="1" dirty="0">
              <a:latin typeface="Times New Roman" panose="02020603050405020304" pitchFamily="18" charset="0"/>
              <a:cs typeface="Times New Roman" panose="02020603050405020304" pitchFamily="18" charset="0"/>
            </a:endParaRPr>
          </a:p>
        </p:txBody>
      </p:sp>
      <p:sp>
        <p:nvSpPr>
          <p:cNvPr id="11" name="Metin kutusu 10"/>
          <p:cNvSpPr txBox="1"/>
          <p:nvPr/>
        </p:nvSpPr>
        <p:spPr>
          <a:xfrm>
            <a:off x="1906394" y="3501008"/>
            <a:ext cx="1513478" cy="276999"/>
          </a:xfrm>
          <a:prstGeom prst="rect">
            <a:avLst/>
          </a:prstGeom>
          <a:solidFill>
            <a:schemeClr val="bg1"/>
          </a:solidFill>
        </p:spPr>
        <p:txBody>
          <a:bodyPr wrap="square" rtlCol="0">
            <a:spAutoFit/>
          </a:bodyPr>
          <a:lstStyle/>
          <a:p>
            <a:r>
              <a:rPr lang="tr-TR" sz="1200" b="1" i="1" dirty="0" smtClean="0">
                <a:latin typeface="Times New Roman" panose="02020603050405020304" pitchFamily="18" charset="0"/>
                <a:cs typeface="Times New Roman" panose="02020603050405020304" pitchFamily="18" charset="0"/>
              </a:rPr>
              <a:t>Derecelendirme</a:t>
            </a:r>
            <a:endParaRPr lang="tr-TR" sz="1200" b="1" i="1" dirty="0">
              <a:latin typeface="Times New Roman" panose="02020603050405020304" pitchFamily="18" charset="0"/>
              <a:cs typeface="Times New Roman" panose="02020603050405020304" pitchFamily="18" charset="0"/>
            </a:endParaRPr>
          </a:p>
        </p:txBody>
      </p:sp>
      <p:sp>
        <p:nvSpPr>
          <p:cNvPr id="12" name="Metin kutusu 11"/>
          <p:cNvSpPr txBox="1"/>
          <p:nvPr/>
        </p:nvSpPr>
        <p:spPr>
          <a:xfrm>
            <a:off x="1907704" y="2780928"/>
            <a:ext cx="1513478" cy="461665"/>
          </a:xfrm>
          <a:prstGeom prst="rect">
            <a:avLst/>
          </a:prstGeom>
          <a:solidFill>
            <a:schemeClr val="bg1"/>
          </a:solidFill>
        </p:spPr>
        <p:txBody>
          <a:bodyPr wrap="square" rtlCol="0">
            <a:spAutoFit/>
          </a:bodyPr>
          <a:lstStyle/>
          <a:p>
            <a:r>
              <a:rPr lang="tr-TR" sz="1200" b="1" i="1" dirty="0" smtClean="0">
                <a:latin typeface="Times New Roman" panose="02020603050405020304" pitchFamily="18" charset="0"/>
                <a:cs typeface="Times New Roman" panose="02020603050405020304" pitchFamily="18" charset="0"/>
              </a:rPr>
              <a:t>Derecelendirme Ücreti</a:t>
            </a:r>
            <a:endParaRPr lang="tr-TR" sz="1200" b="1" i="1" dirty="0">
              <a:latin typeface="Times New Roman" panose="02020603050405020304" pitchFamily="18" charset="0"/>
              <a:cs typeface="Times New Roman" panose="02020603050405020304" pitchFamily="18" charset="0"/>
            </a:endParaRPr>
          </a:p>
        </p:txBody>
      </p:sp>
      <p:sp>
        <p:nvSpPr>
          <p:cNvPr id="13" name="Metin kutusu 12"/>
          <p:cNvSpPr txBox="1"/>
          <p:nvPr/>
        </p:nvSpPr>
        <p:spPr>
          <a:xfrm>
            <a:off x="1907704" y="2060848"/>
            <a:ext cx="1945526" cy="307777"/>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Kredi Portföyü</a:t>
            </a:r>
            <a:endParaRPr lang="tr-TR" sz="1400" b="1" i="1" dirty="0">
              <a:latin typeface="Times New Roman" panose="02020603050405020304" pitchFamily="18" charset="0"/>
              <a:cs typeface="Times New Roman" panose="02020603050405020304" pitchFamily="18" charset="0"/>
            </a:endParaRPr>
          </a:p>
        </p:txBody>
      </p:sp>
      <p:sp>
        <p:nvSpPr>
          <p:cNvPr id="14" name="Metin kutusu 13"/>
          <p:cNvSpPr txBox="1"/>
          <p:nvPr/>
        </p:nvSpPr>
        <p:spPr>
          <a:xfrm>
            <a:off x="4932040" y="2060848"/>
            <a:ext cx="1945526" cy="307777"/>
          </a:xfrm>
          <a:prstGeom prst="rect">
            <a:avLst/>
          </a:prstGeom>
          <a:solidFill>
            <a:schemeClr val="bg1"/>
          </a:solidFill>
        </p:spPr>
        <p:txBody>
          <a:bodyPr wrap="square" rtlCol="0">
            <a:spAutoFit/>
          </a:bodyPr>
          <a:lstStyle/>
          <a:p>
            <a:r>
              <a:rPr lang="tr-TR" sz="1400" b="1" i="1" dirty="0" smtClean="0">
                <a:latin typeface="Times New Roman" panose="02020603050405020304" pitchFamily="18" charset="0"/>
                <a:cs typeface="Times New Roman" panose="02020603050405020304" pitchFamily="18" charset="0"/>
              </a:rPr>
              <a:t>Nakit Ödemesi</a:t>
            </a:r>
            <a:endParaRPr lang="tr-TR" sz="1400" b="1" i="1" dirty="0">
              <a:latin typeface="Times New Roman" panose="02020603050405020304" pitchFamily="18" charset="0"/>
              <a:cs typeface="Times New Roman" panose="02020603050405020304" pitchFamily="18" charset="0"/>
            </a:endParaRPr>
          </a:p>
        </p:txBody>
      </p:sp>
      <p:sp>
        <p:nvSpPr>
          <p:cNvPr id="15" name="Metin kutusu 14"/>
          <p:cNvSpPr txBox="1"/>
          <p:nvPr/>
        </p:nvSpPr>
        <p:spPr>
          <a:xfrm>
            <a:off x="5364088" y="3501008"/>
            <a:ext cx="1152128" cy="276999"/>
          </a:xfrm>
          <a:prstGeom prst="rect">
            <a:avLst/>
          </a:prstGeom>
          <a:solidFill>
            <a:schemeClr val="bg1"/>
          </a:solidFill>
        </p:spPr>
        <p:txBody>
          <a:bodyPr wrap="square" rtlCol="0">
            <a:spAutoFit/>
          </a:bodyPr>
          <a:lstStyle/>
          <a:p>
            <a:r>
              <a:rPr lang="tr-TR" sz="1200" b="1" i="1" dirty="0" smtClean="0">
                <a:latin typeface="Times New Roman" panose="02020603050405020304" pitchFamily="18" charset="0"/>
                <a:cs typeface="Times New Roman" panose="02020603050405020304" pitchFamily="18" charset="0"/>
              </a:rPr>
              <a:t>Garanti</a:t>
            </a:r>
            <a:endParaRPr lang="tr-TR" sz="1200" b="1" i="1" dirty="0">
              <a:latin typeface="Times New Roman" panose="02020603050405020304" pitchFamily="18" charset="0"/>
              <a:cs typeface="Times New Roman" panose="02020603050405020304" pitchFamily="18" charset="0"/>
            </a:endParaRPr>
          </a:p>
        </p:txBody>
      </p:sp>
      <p:sp>
        <p:nvSpPr>
          <p:cNvPr id="16" name="Metin kutusu 15"/>
          <p:cNvSpPr txBox="1"/>
          <p:nvPr/>
        </p:nvSpPr>
        <p:spPr>
          <a:xfrm>
            <a:off x="5292080" y="2852936"/>
            <a:ext cx="1152128" cy="461665"/>
          </a:xfrm>
          <a:prstGeom prst="rect">
            <a:avLst/>
          </a:prstGeom>
          <a:solidFill>
            <a:schemeClr val="bg1"/>
          </a:solidFill>
        </p:spPr>
        <p:txBody>
          <a:bodyPr wrap="square" rtlCol="0">
            <a:spAutoFit/>
          </a:bodyPr>
          <a:lstStyle/>
          <a:p>
            <a:r>
              <a:rPr lang="tr-TR" sz="1200" b="1" i="1" dirty="0" smtClean="0">
                <a:latin typeface="Times New Roman" panose="02020603050405020304" pitchFamily="18" charset="0"/>
                <a:cs typeface="Times New Roman" panose="02020603050405020304" pitchFamily="18" charset="0"/>
              </a:rPr>
              <a:t>Ücret </a:t>
            </a:r>
          </a:p>
          <a:p>
            <a:r>
              <a:rPr lang="tr-TR" sz="1200" b="1" i="1" dirty="0" smtClean="0">
                <a:latin typeface="Times New Roman" panose="02020603050405020304" pitchFamily="18" charset="0"/>
                <a:cs typeface="Times New Roman" panose="02020603050405020304" pitchFamily="18" charset="0"/>
              </a:rPr>
              <a:t>Ödemesi</a:t>
            </a:r>
            <a:endParaRPr lang="tr-TR" sz="1200" b="1" i="1" dirty="0">
              <a:latin typeface="Times New Roman" panose="02020603050405020304" pitchFamily="18" charset="0"/>
              <a:cs typeface="Times New Roman" panose="02020603050405020304" pitchFamily="18" charset="0"/>
            </a:endParaRPr>
          </a:p>
        </p:txBody>
      </p:sp>
      <p:cxnSp>
        <p:nvCxnSpPr>
          <p:cNvPr id="17" name="Düz Ok Bağlayıcısı 16"/>
          <p:cNvCxnSpPr/>
          <p:nvPr/>
        </p:nvCxnSpPr>
        <p:spPr>
          <a:xfrm>
            <a:off x="1906394" y="3789040"/>
            <a:ext cx="151347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Düz Ok Bağlayıcısı 19"/>
          <p:cNvCxnSpPr/>
          <p:nvPr/>
        </p:nvCxnSpPr>
        <p:spPr>
          <a:xfrm>
            <a:off x="5220072" y="3284984"/>
            <a:ext cx="13320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Düz Ok Bağlayıcısı 22"/>
          <p:cNvCxnSpPr/>
          <p:nvPr/>
        </p:nvCxnSpPr>
        <p:spPr>
          <a:xfrm flipH="1">
            <a:off x="1871872" y="3284984"/>
            <a:ext cx="15480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Düz Ok Bağlayıcısı 24"/>
          <p:cNvCxnSpPr/>
          <p:nvPr/>
        </p:nvCxnSpPr>
        <p:spPr>
          <a:xfrm flipH="1">
            <a:off x="5220224" y="3789040"/>
            <a:ext cx="13680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Düz Ok Bağlayıcısı 25"/>
          <p:cNvCxnSpPr/>
          <p:nvPr/>
        </p:nvCxnSpPr>
        <p:spPr>
          <a:xfrm flipH="1" flipV="1">
            <a:off x="4860032" y="1856185"/>
            <a:ext cx="0" cy="9360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Düz Ok Bağlayıcısı 28"/>
          <p:cNvCxnSpPr/>
          <p:nvPr/>
        </p:nvCxnSpPr>
        <p:spPr>
          <a:xfrm flipH="1" flipV="1">
            <a:off x="4884828" y="4311784"/>
            <a:ext cx="0" cy="9360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Düz Ok Bağlayıcısı 29"/>
          <p:cNvCxnSpPr/>
          <p:nvPr/>
        </p:nvCxnSpPr>
        <p:spPr>
          <a:xfrm>
            <a:off x="3923928" y="4365104"/>
            <a:ext cx="0" cy="98114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Düz Ok Bağlayıcısı 31"/>
          <p:cNvCxnSpPr/>
          <p:nvPr/>
        </p:nvCxnSpPr>
        <p:spPr>
          <a:xfrm>
            <a:off x="3923928" y="1871792"/>
            <a:ext cx="0" cy="98114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spd="med">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Başlık 1"/>
          <p:cNvSpPr>
            <a:spLocks noGrp="1"/>
          </p:cNvSpPr>
          <p:nvPr>
            <p:ph type="title"/>
          </p:nvPr>
        </p:nvSpPr>
        <p:spPr/>
        <p:txBody>
          <a:bodyPr/>
          <a:lstStyle/>
          <a:p>
            <a:pPr eaLnBrk="1" hangingPunct="1"/>
            <a:r>
              <a:rPr lang="tr-TR" altLang="tr-TR" dirty="0" smtClean="0"/>
              <a:t>1. Kaynak Şirket (Originator)</a:t>
            </a:r>
          </a:p>
        </p:txBody>
      </p:sp>
      <p:sp>
        <p:nvSpPr>
          <p:cNvPr id="166915" name="İçerik Yer Tutucusu 2"/>
          <p:cNvSpPr>
            <a:spLocks noGrp="1"/>
          </p:cNvSpPr>
          <p:nvPr>
            <p:ph idx="1"/>
          </p:nvPr>
        </p:nvSpPr>
        <p:spPr/>
        <p:txBody>
          <a:bodyPr/>
          <a:lstStyle/>
          <a:p>
            <a:pPr algn="just" eaLnBrk="1" hangingPunct="1"/>
            <a:r>
              <a:rPr lang="tr-TR" altLang="tr-TR" sz="2800" dirty="0" smtClean="0"/>
              <a:t>Kaynak şirket, </a:t>
            </a:r>
            <a:r>
              <a:rPr lang="tr-TR" altLang="tr-TR" sz="2800" b="1" dirty="0" smtClean="0"/>
              <a:t>Seküritizasyon </a:t>
            </a:r>
            <a:r>
              <a:rPr lang="tr-TR" altLang="tr-TR" sz="2800" dirty="0" smtClean="0"/>
              <a:t>işleminin temelini oluşturan varlıkların sahibidir. Çünkü </a:t>
            </a:r>
            <a:r>
              <a:rPr lang="tr-TR" altLang="tr-TR" sz="2800" b="1" dirty="0" smtClean="0">
                <a:solidFill>
                  <a:srgbClr val="FF0000"/>
                </a:solidFill>
              </a:rPr>
              <a:t>kaynak şirket, kredileri verir ve sahip olduğu bu kredilerden bir havuz oluşturarak bu havuzu özel amaçlı kuruma devreder.</a:t>
            </a:r>
            <a:r>
              <a:rPr lang="tr-TR" altLang="tr-TR" sz="2800" dirty="0" smtClean="0"/>
              <a:t> Böylece kaynak şirket, daha düşük maliyetli para veya fon sağlayarak daha çok kredi verme şansına sahip olur. Diğer bir ifade ile kaynak şirket, özel amaçlı kurumca ihraç edilen menkul kıymetler aracılığı ile finansman sağlayan taraftır. </a:t>
            </a:r>
            <a:r>
              <a:rPr lang="tr-TR" altLang="tr-TR" sz="2800" b="1" dirty="0" smtClean="0">
                <a:solidFill>
                  <a:srgbClr val="FF0000"/>
                </a:solidFill>
              </a:rPr>
              <a:t>Kaynak şirket Seküritizasyon yoluyla finansmanı sağlamak amacıyla alacaklarını belirli bir iskonto karşılığında özel amaçlı kuruluşa devreder.</a:t>
            </a:r>
          </a:p>
        </p:txBody>
      </p:sp>
    </p:spTree>
  </p:cSld>
  <p:clrMapOvr>
    <a:masterClrMapping/>
  </p:clrMapOvr>
  <p:transition spd="med">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ormAutofit fontScale="90000"/>
          </a:bodyPr>
          <a:lstStyle/>
          <a:p>
            <a:pPr eaLnBrk="1" fontAlgn="auto" hangingPunct="1">
              <a:spcAft>
                <a:spcPts val="0"/>
              </a:spcAft>
              <a:defRPr/>
            </a:pPr>
            <a:r>
              <a:rPr lang="tr-TR" dirty="0" smtClean="0"/>
              <a:t>2. Özel Amaçlı Kurum (Special Purpose Entity) </a:t>
            </a:r>
          </a:p>
        </p:txBody>
      </p:sp>
      <p:sp>
        <p:nvSpPr>
          <p:cNvPr id="168963" name="İçerik Yer Tutucusu 2"/>
          <p:cNvSpPr>
            <a:spLocks noGrp="1"/>
          </p:cNvSpPr>
          <p:nvPr>
            <p:ph idx="1"/>
          </p:nvPr>
        </p:nvSpPr>
        <p:spPr/>
        <p:txBody>
          <a:bodyPr/>
          <a:lstStyle/>
          <a:p>
            <a:pPr algn="just" eaLnBrk="1" hangingPunct="1"/>
            <a:r>
              <a:rPr lang="tr-TR" altLang="tr-TR" sz="2800" dirty="0" smtClean="0"/>
              <a:t>Özel amaçlı kurumlar birçok farklı kaynak şirketten varlıkları alarak bu varlıklardan bir havuz oluşturarak </a:t>
            </a:r>
            <a:r>
              <a:rPr lang="tr-TR" altLang="tr-TR" sz="2800" b="1" dirty="0" smtClean="0">
                <a:solidFill>
                  <a:srgbClr val="FF0000"/>
                </a:solidFill>
              </a:rPr>
              <a:t>yatırımcılara menkul kıymetleri satan kurumlardır.</a:t>
            </a:r>
            <a:r>
              <a:rPr lang="tr-TR" altLang="tr-TR" sz="2800" dirty="0" smtClean="0"/>
              <a:t> </a:t>
            </a:r>
            <a:r>
              <a:rPr lang="tr-TR" altLang="tr-TR" sz="2800" b="1" dirty="0" smtClean="0">
                <a:solidFill>
                  <a:srgbClr val="FF0000"/>
                </a:solidFill>
              </a:rPr>
              <a:t>Özel amaçlı kurumun bilançosunun aktifinde sadece, varlığa dayalı menkul kıymet ihraç etmek amacıyla devraldığı alacaklar; pasifinde ise sadece menkul kıymetleştirmeden kaynaklanan borçları bulunur.</a:t>
            </a:r>
            <a:r>
              <a:rPr lang="tr-TR" altLang="tr-TR" sz="2800" dirty="0" smtClean="0"/>
              <a:t> Bu kuruluşlar faaliyetlerini, varlığa dayalı menkul kıymet ihracı ve bu yolla elde edilen gelirle kaynak şirketten menkul kıymetleştirecek varlıklar satın alınması şeklinde sınırlandırmaktadır. </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762619"/>
            <a:ext cx="7202037" cy="331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694418"/>
      </p:ext>
    </p:extLst>
  </p:cSld>
  <p:clrMapOvr>
    <a:masterClrMapping/>
  </p:clrMapOvr>
  <p:transition spd="med">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Başlık 1"/>
          <p:cNvSpPr>
            <a:spLocks noGrp="1"/>
          </p:cNvSpPr>
          <p:nvPr>
            <p:ph type="title"/>
          </p:nvPr>
        </p:nvSpPr>
        <p:spPr/>
        <p:txBody>
          <a:bodyPr/>
          <a:lstStyle/>
          <a:p>
            <a:pPr eaLnBrk="1" hangingPunct="1"/>
            <a:r>
              <a:rPr lang="tr-TR" altLang="tr-TR" dirty="0" smtClean="0"/>
              <a:t>3. Yatırım Bankaları</a:t>
            </a:r>
          </a:p>
        </p:txBody>
      </p:sp>
      <p:sp>
        <p:nvSpPr>
          <p:cNvPr id="171011" name="İçerik Yer Tutucusu 2"/>
          <p:cNvSpPr>
            <a:spLocks noGrp="1"/>
          </p:cNvSpPr>
          <p:nvPr>
            <p:ph idx="1"/>
          </p:nvPr>
        </p:nvSpPr>
        <p:spPr/>
        <p:txBody>
          <a:bodyPr/>
          <a:lstStyle/>
          <a:p>
            <a:pPr algn="just" eaLnBrk="1" hangingPunct="1"/>
            <a:r>
              <a:rPr lang="tr-TR" altLang="tr-TR" sz="3000" dirty="0" smtClean="0"/>
              <a:t>Yatırım bankaları sistemde temel olarak hizmet veren firmaların casusu gibi faaliyet göstererek, </a:t>
            </a:r>
            <a:r>
              <a:rPr lang="tr-TR" altLang="tr-TR" sz="3000" b="1" dirty="0" smtClean="0">
                <a:solidFill>
                  <a:srgbClr val="FF0000"/>
                </a:solidFill>
              </a:rPr>
              <a:t>menkul kıymetleştirilen varlıkların satışında doğru alıcıları bulma amacını taşırlar.</a:t>
            </a:r>
            <a:r>
              <a:rPr lang="tr-TR" altLang="tr-TR" sz="3000" dirty="0" smtClean="0"/>
              <a:t> </a:t>
            </a:r>
            <a:r>
              <a:rPr lang="tr-TR" altLang="tr-TR" sz="3000" b="1" dirty="0" smtClean="0">
                <a:solidFill>
                  <a:srgbClr val="FF0000"/>
                </a:solidFill>
              </a:rPr>
              <a:t>Yatırım bankaları, varlığa dayalı menkul kıymetlerin satışına aracılık ederler. </a:t>
            </a:r>
            <a:r>
              <a:rPr lang="tr-TR" altLang="tr-TR" sz="3000" dirty="0" smtClean="0"/>
              <a:t>Bir diğer ifade ile yatırım bankaları, varlığa dayalı menkul kıymetlerin yatırımcılara satılmasına aracılık eden kurumlardır.</a:t>
            </a:r>
          </a:p>
        </p:txBody>
      </p:sp>
    </p:spTree>
  </p:cSld>
  <p:clrMapOvr>
    <a:masterClrMapping/>
  </p:clrMapOvr>
  <p:transition spd="med">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Yüklenimcilik (Underwriting)</a:t>
            </a:r>
            <a:endParaRPr lang="tr-TR" dirty="0"/>
          </a:p>
        </p:txBody>
      </p:sp>
      <p:sp>
        <p:nvSpPr>
          <p:cNvPr id="3" name="İçerik Yer Tutucusu 2"/>
          <p:cNvSpPr>
            <a:spLocks noGrp="1"/>
          </p:cNvSpPr>
          <p:nvPr>
            <p:ph idx="1"/>
          </p:nvPr>
        </p:nvSpPr>
        <p:spPr/>
        <p:txBody>
          <a:bodyPr/>
          <a:lstStyle/>
          <a:p>
            <a:pPr algn="just"/>
            <a:r>
              <a:rPr lang="tr-TR" sz="2800" dirty="0"/>
              <a:t>Yüklenimcilik, yatırım bankasının, şirketin finansman ihtiyacını karşılamak üzere çıkaracağı menkul kıymetleri belirlenen fiyat üzerinden satma yükümlülüğü altına girmesidir. Yatırım bankaları, bazı durumlarda, genellikle de küçük ve tanınmamış şirketlerin menkul kıymetlerinin pazarlanmasında, tüm ihraçların satışını kabul etmeyip, sadece bu konuda en iyi çabanın gösterileceğine dair anlaşma yapabilir </a:t>
            </a:r>
            <a:r>
              <a:rPr lang="tr-TR" sz="2800" b="1" dirty="0">
                <a:solidFill>
                  <a:srgbClr val="FF0000"/>
                </a:solidFill>
              </a:rPr>
              <a:t>(en iyi gayret aracılığı). </a:t>
            </a:r>
          </a:p>
        </p:txBody>
      </p:sp>
    </p:spTree>
    <p:extLst>
      <p:ext uri="{BB962C8B-B14F-4D97-AF65-F5344CB8AC3E}">
        <p14:creationId xmlns:p14="http://schemas.microsoft.com/office/powerpoint/2010/main" val="1838584699"/>
      </p:ext>
    </p:extLst>
  </p:cSld>
  <p:clrMapOvr>
    <a:masterClrMapping/>
  </p:clrMapOvr>
  <p:transition spd="med">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Yüklenimcilik (Underwriting)</a:t>
            </a:r>
            <a:endParaRPr lang="tr-TR" dirty="0"/>
          </a:p>
        </p:txBody>
      </p:sp>
      <p:sp>
        <p:nvSpPr>
          <p:cNvPr id="3" name="İçerik Yer Tutucusu 2"/>
          <p:cNvSpPr>
            <a:spLocks noGrp="1"/>
          </p:cNvSpPr>
          <p:nvPr>
            <p:ph idx="1"/>
          </p:nvPr>
        </p:nvSpPr>
        <p:spPr/>
        <p:txBody>
          <a:bodyPr/>
          <a:lstStyle/>
          <a:p>
            <a:pPr algn="just"/>
            <a:r>
              <a:rPr lang="tr-TR" sz="2800" dirty="0" smtClean="0"/>
              <a:t>Bazı </a:t>
            </a:r>
            <a:r>
              <a:rPr lang="tr-TR" sz="2800" dirty="0"/>
              <a:t>durumlarda da firma tarafından arz edilecek olan menkul kıymetleri önceden belirlenen fiyattan satın almayı kabul edebilmektedir </a:t>
            </a:r>
            <a:r>
              <a:rPr lang="tr-TR" sz="2800" b="1" dirty="0">
                <a:solidFill>
                  <a:srgbClr val="FF0000"/>
                </a:solidFill>
              </a:rPr>
              <a:t>(bakiyeyi yüklenim). </a:t>
            </a:r>
          </a:p>
        </p:txBody>
      </p:sp>
    </p:spTree>
    <p:extLst>
      <p:ext uri="{BB962C8B-B14F-4D97-AF65-F5344CB8AC3E}">
        <p14:creationId xmlns:p14="http://schemas.microsoft.com/office/powerpoint/2010/main" val="1218070207"/>
      </p:ext>
    </p:extLst>
  </p:cSld>
  <p:clrMapOvr>
    <a:masterClrMapping/>
  </p:clrMapOvr>
  <p:transition spd="med">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lstStyle/>
          <a:p>
            <a:pPr marL="0" indent="0" algn="just">
              <a:buNone/>
            </a:pPr>
            <a:r>
              <a:rPr lang="tr-TR" dirty="0" smtClean="0"/>
              <a:t>Bir </a:t>
            </a:r>
            <a:r>
              <a:rPr lang="tr-TR" dirty="0"/>
              <a:t>yatırım bankası Murat İnşaat Şirketi'nin 20 milyon adet hissesini bakiyeyi yüklenim metoduyla satmayı planlamaktadır. Yatırım </a:t>
            </a:r>
            <a:r>
              <a:rPr lang="tr-TR" dirty="0" smtClean="0"/>
              <a:t>bankası, </a:t>
            </a:r>
            <a:r>
              <a:rPr lang="tr-TR" dirty="0"/>
              <a:t>Murat A.Ş.'ye hisse başına 15.50 TL ödemektedir ve daha sonra bu hisseleri pazarda hisse başına 16.35 TL'ye satmaktadır. Murat İnşaat Şirketi bu işten ne kadar kazanç sağlar? Yatırım bankasının kârını hesaplayınız. </a:t>
            </a:r>
          </a:p>
        </p:txBody>
      </p:sp>
    </p:spTree>
    <p:extLst>
      <p:ext uri="{BB962C8B-B14F-4D97-AF65-F5344CB8AC3E}">
        <p14:creationId xmlns:p14="http://schemas.microsoft.com/office/powerpoint/2010/main" val="726011582"/>
      </p:ext>
    </p:extLst>
  </p:cSld>
  <p:clrMapOvr>
    <a:masterClrMapping/>
  </p:clrMapOvr>
  <p:transition spd="med">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Cevap</a:t>
            </a:r>
            <a:endParaRPr lang="tr-TR" dirty="0"/>
          </a:p>
        </p:txBody>
      </p:sp>
      <p:sp>
        <p:nvSpPr>
          <p:cNvPr id="3" name="İçerik Yer Tutucusu 2"/>
          <p:cNvSpPr>
            <a:spLocks noGrp="1"/>
          </p:cNvSpPr>
          <p:nvPr>
            <p:ph idx="1"/>
          </p:nvPr>
        </p:nvSpPr>
        <p:spPr/>
        <p:txBody>
          <a:bodyPr/>
          <a:lstStyle/>
          <a:p>
            <a:pPr algn="just"/>
            <a:r>
              <a:rPr lang="tr-TR" dirty="0"/>
              <a:t>15.50 * 20.000.000 = 310.000.000 TL </a:t>
            </a:r>
            <a:endParaRPr lang="tr-TR" dirty="0" smtClean="0"/>
          </a:p>
          <a:p>
            <a:pPr marL="0" indent="0" algn="just">
              <a:buNone/>
            </a:pPr>
            <a:r>
              <a:rPr lang="tr-TR" dirty="0" smtClean="0"/>
              <a:t>Murat </a:t>
            </a:r>
            <a:r>
              <a:rPr lang="tr-TR" dirty="0"/>
              <a:t>A.Ş.'nin elde edeceği </a:t>
            </a:r>
            <a:r>
              <a:rPr lang="tr-TR" dirty="0" smtClean="0"/>
              <a:t>kaynaktır. </a:t>
            </a:r>
          </a:p>
          <a:p>
            <a:pPr marL="0" indent="0" algn="just">
              <a:buNone/>
            </a:pPr>
            <a:endParaRPr lang="tr-TR" dirty="0"/>
          </a:p>
          <a:p>
            <a:pPr marL="0" indent="0" algn="just">
              <a:buNone/>
            </a:pPr>
            <a:r>
              <a:rPr lang="tr-TR" dirty="0" smtClean="0"/>
              <a:t>(</a:t>
            </a:r>
            <a:r>
              <a:rPr lang="tr-TR" dirty="0"/>
              <a:t>16.35 - 15.50) * 20.000.000 = 17.000.000 TL Yatırım Bankasının kârı olarak bulunur. </a:t>
            </a:r>
            <a:endParaRPr lang="tr-TR" dirty="0" smtClean="0"/>
          </a:p>
          <a:p>
            <a:pPr marL="0" indent="0" algn="just">
              <a:buNone/>
            </a:pPr>
            <a:endParaRPr lang="tr-TR" i="1" dirty="0" smtClean="0"/>
          </a:p>
          <a:p>
            <a:pPr marL="0" indent="0" algn="just">
              <a:buNone/>
            </a:pPr>
            <a:r>
              <a:rPr lang="tr-TR" i="1" dirty="0" smtClean="0"/>
              <a:t>Hisseler </a:t>
            </a:r>
            <a:r>
              <a:rPr lang="tr-TR" i="1" dirty="0"/>
              <a:t>Murat A.Ş.'den hisse başına 15.50 TL'ye alınıp; pazarda önceden belirlenmiş fiyat olan 16.35 </a:t>
            </a:r>
            <a:r>
              <a:rPr lang="tr-TR" i="1" dirty="0" smtClean="0"/>
              <a:t>TL‘ye </a:t>
            </a:r>
            <a:r>
              <a:rPr lang="tr-TR" i="1" dirty="0"/>
              <a:t>satılmış </a:t>
            </a:r>
            <a:r>
              <a:rPr lang="tr-TR" i="1" dirty="0" smtClean="0"/>
              <a:t>olur. </a:t>
            </a:r>
            <a:endParaRPr lang="tr-TR" i="1" dirty="0"/>
          </a:p>
        </p:txBody>
      </p:sp>
    </p:spTree>
    <p:extLst>
      <p:ext uri="{BB962C8B-B14F-4D97-AF65-F5344CB8AC3E}">
        <p14:creationId xmlns:p14="http://schemas.microsoft.com/office/powerpoint/2010/main" val="841378095"/>
      </p:ext>
    </p:extLst>
  </p:cSld>
  <p:clrMapOvr>
    <a:masterClrMapping/>
  </p:clrMapOvr>
  <p:transition spd="med">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lstStyle/>
          <a:p>
            <a:pPr algn="just"/>
            <a:r>
              <a:rPr lang="tr-TR" dirty="0"/>
              <a:t>Diyelim ki yatırım bankası 20 milyon adet hisse senedini en iyi gayret aracılığı metodu ile satmak üzere Murat A.Ş. ile anlaşıyor. Yatırım bankeri 15.50 TL'den 18.4 milyon adet hisse satabiliyor ve Murat A.Ş.'ye en iyi gayret aracılığından hisse başına 0.375 TL komisyon kesiyor. Bu durumda Murat İnşaat Şirketi bu işten ne kadar kazanç sağlar? Yatırım bankasının kârını tekrar hesaplayınız. </a:t>
            </a:r>
          </a:p>
        </p:txBody>
      </p:sp>
    </p:spTree>
    <p:extLst>
      <p:ext uri="{BB962C8B-B14F-4D97-AF65-F5344CB8AC3E}">
        <p14:creationId xmlns:p14="http://schemas.microsoft.com/office/powerpoint/2010/main" val="193804641"/>
      </p:ext>
    </p:extLst>
  </p:cSld>
  <p:clrMapOvr>
    <a:masterClrMapping/>
  </p:clrMapOvr>
  <p:transition spd="med">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Cevap</a:t>
            </a:r>
            <a:endParaRPr lang="tr-TR" dirty="0"/>
          </a:p>
        </p:txBody>
      </p:sp>
      <p:sp>
        <p:nvSpPr>
          <p:cNvPr id="3" name="İçerik Yer Tutucusu 2"/>
          <p:cNvSpPr>
            <a:spLocks noGrp="1"/>
          </p:cNvSpPr>
          <p:nvPr>
            <p:ph idx="1"/>
          </p:nvPr>
        </p:nvSpPr>
        <p:spPr/>
        <p:txBody>
          <a:bodyPr/>
          <a:lstStyle/>
          <a:p>
            <a:pPr algn="just"/>
            <a:r>
              <a:rPr lang="tr-TR" dirty="0"/>
              <a:t>(15.50 - 0.375) * 18.400.000 = 278.000.000 TL Murat A.Ş.'nin elde edeceği kazançtır. </a:t>
            </a:r>
            <a:endParaRPr lang="tr-TR" dirty="0" smtClean="0"/>
          </a:p>
          <a:p>
            <a:pPr algn="just"/>
            <a:endParaRPr lang="tr-TR" dirty="0"/>
          </a:p>
          <a:p>
            <a:pPr algn="just"/>
            <a:r>
              <a:rPr lang="tr-TR" dirty="0"/>
              <a:t>0.375 * 18.400.000 = 6.900.000 TL Yatırım Bankasının kârı olarak bulunur. </a:t>
            </a:r>
            <a:endParaRPr lang="tr-TR" dirty="0" smtClean="0"/>
          </a:p>
          <a:p>
            <a:pPr marL="0" indent="0" algn="just">
              <a:buNone/>
            </a:pPr>
            <a:r>
              <a:rPr lang="tr-TR" i="1" dirty="0" smtClean="0"/>
              <a:t>Burada </a:t>
            </a:r>
            <a:r>
              <a:rPr lang="tr-TR" i="1" dirty="0"/>
              <a:t>18.4 milyon hissenin en iyi gayret ile 15.50 TL ye satılması karşılığında hisse başına 0.375 TL komisyon alınmıştır. </a:t>
            </a:r>
          </a:p>
        </p:txBody>
      </p:sp>
    </p:spTree>
    <p:extLst>
      <p:ext uri="{BB962C8B-B14F-4D97-AF65-F5344CB8AC3E}">
        <p14:creationId xmlns:p14="http://schemas.microsoft.com/office/powerpoint/2010/main" val="840925931"/>
      </p:ext>
    </p:extLst>
  </p:cSld>
  <p:clrMapOvr>
    <a:masterClrMapping/>
  </p:clrMapOvr>
  <p:transition spd="med">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Yüklenimci (Underwriter), ilk ihraçlarda aracılık rolü üstlenmektedir. Bir şirketin menkul kıymetini alan underwriter, böylece o menkul kıymetin belirtilen fiyattan satışını garanti etmiş olmaktadır. </a:t>
            </a:r>
            <a:endParaRPr lang="tr-TR" dirty="0" smtClean="0"/>
          </a:p>
          <a:p>
            <a:pPr algn="just"/>
            <a:r>
              <a:rPr lang="tr-TR" dirty="0" smtClean="0"/>
              <a:t>Eğer </a:t>
            </a:r>
            <a:r>
              <a:rPr lang="tr-TR" dirty="0"/>
              <a:t>söz konusu fiyattan satamaz ve fiyatı düşürmek zorunda kalırsa, zararı şirket değil underwriter üstlenmektedir.</a:t>
            </a:r>
          </a:p>
        </p:txBody>
      </p:sp>
    </p:spTree>
    <p:extLst>
      <p:ext uri="{BB962C8B-B14F-4D97-AF65-F5344CB8AC3E}">
        <p14:creationId xmlns:p14="http://schemas.microsoft.com/office/powerpoint/2010/main" val="4109960980"/>
      </p:ext>
    </p:extLst>
  </p:cSld>
  <p:clrMapOvr>
    <a:masterClrMapping/>
  </p:clrMapOvr>
  <p:transition spd="med">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Başlık 1"/>
          <p:cNvSpPr>
            <a:spLocks noGrp="1"/>
          </p:cNvSpPr>
          <p:nvPr>
            <p:ph type="title"/>
          </p:nvPr>
        </p:nvSpPr>
        <p:spPr/>
        <p:txBody>
          <a:bodyPr/>
          <a:lstStyle/>
          <a:p>
            <a:pPr eaLnBrk="1" hangingPunct="1"/>
            <a:r>
              <a:rPr lang="tr-TR" altLang="tr-TR" dirty="0" smtClean="0"/>
              <a:t>4. Güvence Mekanizmaları</a:t>
            </a:r>
          </a:p>
        </p:txBody>
      </p:sp>
      <p:sp>
        <p:nvSpPr>
          <p:cNvPr id="172035" name="İçerik Yer Tutucusu 2"/>
          <p:cNvSpPr>
            <a:spLocks noGrp="1"/>
          </p:cNvSpPr>
          <p:nvPr>
            <p:ph idx="1"/>
          </p:nvPr>
        </p:nvSpPr>
        <p:spPr/>
        <p:txBody>
          <a:bodyPr/>
          <a:lstStyle/>
          <a:p>
            <a:pPr algn="just" eaLnBrk="1" hangingPunct="1"/>
            <a:r>
              <a:rPr lang="tr-TR" altLang="tr-TR" sz="3000" dirty="0" smtClean="0"/>
              <a:t>Varlığa dayalı menkul kıymet ihracında;</a:t>
            </a:r>
          </a:p>
          <a:p>
            <a:pPr algn="just" eaLnBrk="1" hangingPunct="1"/>
            <a:endParaRPr lang="tr-TR" altLang="tr-TR" sz="3000" dirty="0" smtClean="0"/>
          </a:p>
          <a:p>
            <a:pPr lvl="1" algn="just" eaLnBrk="1" hangingPunct="1"/>
            <a:r>
              <a:rPr lang="tr-TR" altLang="tr-TR" sz="2600" dirty="0" smtClean="0"/>
              <a:t>Menkul kıymetin risklerini azaltmak, </a:t>
            </a:r>
          </a:p>
          <a:p>
            <a:pPr lvl="1" algn="just" eaLnBrk="1" hangingPunct="1"/>
            <a:r>
              <a:rPr lang="tr-TR" altLang="tr-TR" sz="2600" dirty="0" smtClean="0"/>
              <a:t>Daha iyi bir derecelendirmeye tabii olmak ve,</a:t>
            </a:r>
          </a:p>
          <a:p>
            <a:pPr lvl="1" algn="just" eaLnBrk="1" hangingPunct="1"/>
            <a:r>
              <a:rPr lang="tr-TR" altLang="tr-TR" sz="2600" dirty="0" smtClean="0"/>
              <a:t>Pazarlama gücünü arttırmak,</a:t>
            </a:r>
          </a:p>
          <a:p>
            <a:pPr marL="457200" lvl="1" indent="0" algn="just" eaLnBrk="1" hangingPunct="1">
              <a:buNone/>
            </a:pPr>
            <a:endParaRPr lang="tr-TR" altLang="tr-TR" sz="2600" dirty="0" smtClean="0"/>
          </a:p>
          <a:p>
            <a:pPr marL="57150" indent="0" algn="just" eaLnBrk="1" hangingPunct="1">
              <a:buNone/>
            </a:pPr>
            <a:r>
              <a:rPr lang="tr-TR" altLang="tr-TR" sz="3000" dirty="0" smtClean="0"/>
              <a:t>nedeniyle bazı güvence mekanizmalarına ihtiyaç duyulmaktadır. </a:t>
            </a:r>
          </a:p>
        </p:txBody>
      </p:sp>
    </p:spTree>
  </p:cSld>
  <p:clrMapOvr>
    <a:masterClrMapping/>
  </p:clrMapOvr>
  <p:transition spd="med">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sz="3000" dirty="0"/>
              <a:t>Güvenceler, güvencenin niteliğine göre </a:t>
            </a:r>
            <a:r>
              <a:rPr lang="tr-TR" sz="3000" b="1" dirty="0">
                <a:solidFill>
                  <a:srgbClr val="FF0000"/>
                </a:solidFill>
              </a:rPr>
              <a:t>bankalar, sigorta şirketleri ve diğer finansal kurumlar </a:t>
            </a:r>
            <a:r>
              <a:rPr lang="tr-TR" sz="3000" dirty="0"/>
              <a:t>tarafından sağlanabilmekte ve bu kapsamdaki </a:t>
            </a:r>
            <a:r>
              <a:rPr lang="tr-TR" sz="3000" b="1" dirty="0">
                <a:solidFill>
                  <a:srgbClr val="FF0000"/>
                </a:solidFill>
              </a:rPr>
              <a:t>üçüncü kişilerce sağlanan kredi garantisi</a:t>
            </a:r>
            <a:r>
              <a:rPr lang="tr-TR" sz="3000" dirty="0"/>
              <a:t>, </a:t>
            </a:r>
            <a:r>
              <a:rPr lang="tr-TR" sz="3000" b="1" dirty="0">
                <a:solidFill>
                  <a:srgbClr val="FF0000"/>
                </a:solidFill>
              </a:rPr>
              <a:t>yüksek kredi dereceli bir bankanın teminat mektubu </a:t>
            </a:r>
            <a:r>
              <a:rPr lang="tr-TR" sz="3000" dirty="0"/>
              <a:t>veya yine </a:t>
            </a:r>
            <a:r>
              <a:rPr lang="tr-TR" sz="3000" b="1" dirty="0">
                <a:solidFill>
                  <a:srgbClr val="FF0000"/>
                </a:solidFill>
              </a:rPr>
              <a:t>yüksek dereceli bir firmanın bonosu </a:t>
            </a:r>
            <a:r>
              <a:rPr lang="tr-TR" sz="3000" dirty="0"/>
              <a:t>şeklinde olabilmektedir.</a:t>
            </a:r>
          </a:p>
        </p:txBody>
      </p:sp>
    </p:spTree>
    <p:extLst>
      <p:ext uri="{BB962C8B-B14F-4D97-AF65-F5344CB8AC3E}">
        <p14:creationId xmlns:p14="http://schemas.microsoft.com/office/powerpoint/2010/main" val="377580720"/>
      </p:ext>
    </p:extLst>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467082"/>
            <a:ext cx="7984632" cy="3702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327480"/>
      </p:ext>
    </p:extLst>
  </p:cSld>
  <p:clrMapOvr>
    <a:masterClrMapping/>
  </p:clrMapOvr>
  <p:transition spd="med">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altLang="tr-TR" dirty="0"/>
              <a:t>Bu amaçla, </a:t>
            </a:r>
            <a:r>
              <a:rPr lang="tr-TR" altLang="tr-TR" b="1" dirty="0">
                <a:solidFill>
                  <a:srgbClr val="FF0000"/>
                </a:solidFill>
              </a:rPr>
              <a:t>ihraççı tarafından sağlanan güvence mekanizmalarına “içsel güvence mekanizmaları</a:t>
            </a:r>
            <a:r>
              <a:rPr lang="tr-TR" altLang="tr-TR" dirty="0"/>
              <a:t> (</a:t>
            </a:r>
            <a:r>
              <a:rPr lang="tr-TR" altLang="tr-TR" dirty="0" err="1"/>
              <a:t>internal</a:t>
            </a:r>
            <a:r>
              <a:rPr lang="tr-TR" altLang="tr-TR" dirty="0"/>
              <a:t> </a:t>
            </a:r>
            <a:r>
              <a:rPr lang="tr-TR" altLang="tr-TR" dirty="0" err="1"/>
              <a:t>credit</a:t>
            </a:r>
            <a:r>
              <a:rPr lang="tr-TR" altLang="tr-TR" dirty="0"/>
              <a:t> </a:t>
            </a:r>
            <a:r>
              <a:rPr lang="tr-TR" altLang="tr-TR" dirty="0" err="1"/>
              <a:t>enhancements</a:t>
            </a:r>
            <a:r>
              <a:rPr lang="tr-TR" altLang="tr-TR" dirty="0"/>
              <a:t>)”, </a:t>
            </a:r>
            <a:endParaRPr lang="tr-TR" altLang="tr-TR" dirty="0" smtClean="0"/>
          </a:p>
          <a:p>
            <a:pPr algn="just"/>
            <a:r>
              <a:rPr lang="tr-TR" altLang="tr-TR" b="1" dirty="0" smtClean="0">
                <a:solidFill>
                  <a:srgbClr val="FF0000"/>
                </a:solidFill>
              </a:rPr>
              <a:t>Üçüncü </a:t>
            </a:r>
            <a:r>
              <a:rPr lang="tr-TR" altLang="tr-TR" b="1" dirty="0">
                <a:solidFill>
                  <a:srgbClr val="FF0000"/>
                </a:solidFill>
              </a:rPr>
              <a:t>şahıslar tarafından sağlananlara ise “dışsal güvence mekanizmaları </a:t>
            </a:r>
            <a:r>
              <a:rPr lang="tr-TR" altLang="tr-TR" dirty="0"/>
              <a:t>(</a:t>
            </a:r>
            <a:r>
              <a:rPr lang="tr-TR" altLang="tr-TR" dirty="0" err="1"/>
              <a:t>external</a:t>
            </a:r>
            <a:r>
              <a:rPr lang="tr-TR" altLang="tr-TR" dirty="0"/>
              <a:t> </a:t>
            </a:r>
            <a:r>
              <a:rPr lang="tr-TR" altLang="tr-TR" dirty="0" err="1"/>
              <a:t>credit</a:t>
            </a:r>
            <a:r>
              <a:rPr lang="tr-TR" altLang="tr-TR" dirty="0"/>
              <a:t> </a:t>
            </a:r>
            <a:r>
              <a:rPr lang="tr-TR" altLang="tr-TR" dirty="0" err="1"/>
              <a:t>enhancements</a:t>
            </a:r>
            <a:r>
              <a:rPr lang="tr-TR" altLang="tr-TR" dirty="0"/>
              <a:t>)” adı verilmektedir.</a:t>
            </a:r>
          </a:p>
          <a:p>
            <a:pPr algn="just"/>
            <a:endParaRPr lang="tr-TR" dirty="0"/>
          </a:p>
        </p:txBody>
      </p:sp>
    </p:spTree>
    <p:extLst>
      <p:ext uri="{BB962C8B-B14F-4D97-AF65-F5344CB8AC3E}">
        <p14:creationId xmlns:p14="http://schemas.microsoft.com/office/powerpoint/2010/main" val="1904861089"/>
      </p:ext>
    </p:extLst>
  </p:cSld>
  <p:clrMapOvr>
    <a:masterClrMapping/>
  </p:clrMapOvr>
  <p:transition spd="med">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Başlık 1"/>
          <p:cNvSpPr>
            <a:spLocks noGrp="1"/>
          </p:cNvSpPr>
          <p:nvPr>
            <p:ph type="title"/>
          </p:nvPr>
        </p:nvSpPr>
        <p:spPr/>
        <p:txBody>
          <a:bodyPr/>
          <a:lstStyle/>
          <a:p>
            <a:pPr eaLnBrk="1" hangingPunct="1"/>
            <a:r>
              <a:rPr lang="tr-TR" altLang="tr-TR" dirty="0" smtClean="0"/>
              <a:t>5. Derecelendirme Şirketleri</a:t>
            </a:r>
          </a:p>
        </p:txBody>
      </p:sp>
      <p:sp>
        <p:nvSpPr>
          <p:cNvPr id="173059" name="İçerik Yer Tutucusu 2"/>
          <p:cNvSpPr>
            <a:spLocks noGrp="1"/>
          </p:cNvSpPr>
          <p:nvPr>
            <p:ph idx="1"/>
          </p:nvPr>
        </p:nvSpPr>
        <p:spPr/>
        <p:txBody>
          <a:bodyPr/>
          <a:lstStyle/>
          <a:p>
            <a:pPr algn="just" eaLnBrk="1" hangingPunct="1"/>
            <a:r>
              <a:rPr lang="tr-TR" altLang="tr-TR" sz="3100" dirty="0" smtClean="0"/>
              <a:t>Derecelendirme şirketleri, </a:t>
            </a:r>
            <a:r>
              <a:rPr lang="tr-TR" altLang="tr-TR" sz="3000" b="1" dirty="0" smtClean="0">
                <a:solidFill>
                  <a:srgbClr val="FF0000"/>
                </a:solidFill>
              </a:rPr>
              <a:t>ihraç edilen varlığa dayalı menkul kıymetlerin derecelendirmesini yapar.</a:t>
            </a:r>
            <a:r>
              <a:rPr lang="tr-TR" altLang="tr-TR" sz="3100" dirty="0" smtClean="0"/>
              <a:t> Derecelendirme şirketleri; </a:t>
            </a:r>
            <a:r>
              <a:rPr lang="tr-TR" altLang="tr-TR" sz="3100" b="1" dirty="0" smtClean="0">
                <a:solidFill>
                  <a:srgbClr val="FF0000"/>
                </a:solidFill>
              </a:rPr>
              <a:t>kredi riski, nakit akımı ve hukuki yükümlülük</a:t>
            </a:r>
            <a:r>
              <a:rPr lang="tr-TR" altLang="tr-TR" sz="3100" dirty="0" smtClean="0"/>
              <a:t> olmak üzere üç ana grup çerçevesinde analiz yapmaktadırlar.</a:t>
            </a:r>
          </a:p>
          <a:p>
            <a:pPr algn="just" eaLnBrk="1" hangingPunct="1"/>
            <a:r>
              <a:rPr lang="tr-TR" altLang="tr-TR" sz="3100" dirty="0" smtClean="0"/>
              <a:t>Derecelendirme şirketleri, tahvil gibi geleneksel menkul kıymetlerin ihracında şirketin genel kredibilitesini ölçerken, </a:t>
            </a:r>
            <a:r>
              <a:rPr lang="tr-TR" altLang="tr-TR" sz="3100" b="1" dirty="0" smtClean="0">
                <a:solidFill>
                  <a:srgbClr val="FF0000"/>
                </a:solidFill>
              </a:rPr>
              <a:t>seküritizasyon işlemi esas olarak, menkul kıymetleştirecek alacakları değerlendirir.</a:t>
            </a:r>
          </a:p>
          <a:p>
            <a:pPr algn="just" eaLnBrk="1" hangingPunct="1"/>
            <a:endParaRPr lang="tr-TR" altLang="tr-TR" sz="3100" dirty="0" smtClean="0"/>
          </a:p>
        </p:txBody>
      </p:sp>
    </p:spTree>
  </p:cSld>
  <p:clrMapOvr>
    <a:masterClrMapping/>
  </p:clrMapOvr>
  <p:transition spd="med">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Başlık 1"/>
          <p:cNvSpPr>
            <a:spLocks noGrp="1"/>
          </p:cNvSpPr>
          <p:nvPr>
            <p:ph type="title"/>
          </p:nvPr>
        </p:nvSpPr>
        <p:spPr/>
        <p:txBody>
          <a:bodyPr/>
          <a:lstStyle/>
          <a:p>
            <a:pPr eaLnBrk="1" hangingPunct="1"/>
            <a:r>
              <a:rPr lang="tr-TR" altLang="tr-TR" dirty="0" smtClean="0"/>
              <a:t>6. Yedd-i Emin</a:t>
            </a:r>
          </a:p>
        </p:txBody>
      </p:sp>
      <p:sp>
        <p:nvSpPr>
          <p:cNvPr id="174083" name="İçerik Yer Tutucusu 2"/>
          <p:cNvSpPr>
            <a:spLocks noGrp="1"/>
          </p:cNvSpPr>
          <p:nvPr>
            <p:ph idx="1"/>
          </p:nvPr>
        </p:nvSpPr>
        <p:spPr>
          <a:xfrm>
            <a:off x="457200" y="1412875"/>
            <a:ext cx="8229600" cy="4525963"/>
          </a:xfrm>
        </p:spPr>
        <p:txBody>
          <a:bodyPr/>
          <a:lstStyle/>
          <a:p>
            <a:pPr algn="just" eaLnBrk="1" hangingPunct="1"/>
            <a:endParaRPr lang="tr-TR" sz="2800" dirty="0" smtClean="0"/>
          </a:p>
          <a:p>
            <a:pPr algn="just" eaLnBrk="1" hangingPunct="1"/>
            <a:r>
              <a:rPr lang="tr-TR" sz="2800" b="1" dirty="0" smtClean="0">
                <a:solidFill>
                  <a:srgbClr val="FF0000"/>
                </a:solidFill>
              </a:rPr>
              <a:t>Varlığa dayalı </a:t>
            </a:r>
            <a:r>
              <a:rPr lang="tr-TR" sz="2800" b="1" dirty="0">
                <a:solidFill>
                  <a:srgbClr val="FF0000"/>
                </a:solidFill>
              </a:rPr>
              <a:t>menkul kıymetlerin saklanması</a:t>
            </a:r>
            <a:r>
              <a:rPr lang="tr-TR" sz="2800" dirty="0"/>
              <a:t>, yatırımcıların korunması amacıyla </a:t>
            </a:r>
            <a:r>
              <a:rPr lang="tr-TR" sz="2800" b="1" dirty="0">
                <a:solidFill>
                  <a:srgbClr val="FF0000"/>
                </a:solidFill>
              </a:rPr>
              <a:t>gerektiğinde yatırımcılar adına alacakların tahsili ve dağıtımı</a:t>
            </a:r>
            <a:r>
              <a:rPr lang="tr-TR" sz="2800" dirty="0"/>
              <a:t>, yatırımcıların korunması ve bilgilendirilmesi gibi görevlerden sorumlu olan kurum yeddi emin (Trustee) kurumudur. </a:t>
            </a:r>
            <a:endParaRPr lang="tr-TR" altLang="tr-TR" sz="2800" dirty="0" smtClean="0"/>
          </a:p>
        </p:txBody>
      </p:sp>
    </p:spTree>
  </p:cSld>
  <p:clrMapOvr>
    <a:masterClrMapping/>
  </p:clrMapOvr>
  <p:transition spd="med">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Başlık 1"/>
          <p:cNvSpPr>
            <a:spLocks noGrp="1"/>
          </p:cNvSpPr>
          <p:nvPr>
            <p:ph type="title"/>
          </p:nvPr>
        </p:nvSpPr>
        <p:spPr/>
        <p:txBody>
          <a:bodyPr/>
          <a:lstStyle/>
          <a:p>
            <a:pPr eaLnBrk="1" hangingPunct="1"/>
            <a:r>
              <a:rPr lang="tr-TR" altLang="tr-TR" dirty="0" smtClean="0"/>
              <a:t>7. Yedd-i Emin</a:t>
            </a:r>
          </a:p>
        </p:txBody>
      </p:sp>
      <p:sp>
        <p:nvSpPr>
          <p:cNvPr id="174083" name="İçerik Yer Tutucusu 2"/>
          <p:cNvSpPr>
            <a:spLocks noGrp="1"/>
          </p:cNvSpPr>
          <p:nvPr>
            <p:ph idx="1"/>
          </p:nvPr>
        </p:nvSpPr>
        <p:spPr>
          <a:xfrm>
            <a:off x="457200" y="1412875"/>
            <a:ext cx="8229600" cy="4525963"/>
          </a:xfrm>
        </p:spPr>
        <p:txBody>
          <a:bodyPr/>
          <a:lstStyle/>
          <a:p>
            <a:pPr algn="just" eaLnBrk="1" hangingPunct="1"/>
            <a:endParaRPr lang="tr-TR" sz="2800" dirty="0" smtClean="0"/>
          </a:p>
          <a:p>
            <a:pPr algn="just" eaLnBrk="1" hangingPunct="1"/>
            <a:r>
              <a:rPr lang="tr-TR" sz="2800" b="1" dirty="0" smtClean="0">
                <a:solidFill>
                  <a:srgbClr val="FF0000"/>
                </a:solidFill>
              </a:rPr>
              <a:t>Yeddi </a:t>
            </a:r>
            <a:r>
              <a:rPr lang="tr-TR" sz="2800" b="1" dirty="0">
                <a:solidFill>
                  <a:srgbClr val="FF0000"/>
                </a:solidFill>
              </a:rPr>
              <a:t>emin kuruluşu menkul kıymet arz eden ile menkul kıymet talep eden arasında aracılık yapmaktadır. </a:t>
            </a:r>
            <a:r>
              <a:rPr lang="tr-TR" sz="2800" dirty="0"/>
              <a:t>Diğer bir deyişle, </a:t>
            </a:r>
            <a:r>
              <a:rPr lang="tr-TR" sz="2800" b="1" dirty="0">
                <a:solidFill>
                  <a:srgbClr val="FF0000"/>
                </a:solidFill>
              </a:rPr>
              <a:t>bir güvence mekanizması sunarak sistemin etkin çalışmasını sağlamaktadır.</a:t>
            </a:r>
            <a:r>
              <a:rPr lang="tr-TR" sz="2800" dirty="0"/>
              <a:t> Bu yönüyle yeddi emin sistemin temel kurumlarından biridir.</a:t>
            </a:r>
            <a:endParaRPr lang="tr-TR" altLang="tr-TR" sz="2800" dirty="0" smtClean="0"/>
          </a:p>
        </p:txBody>
      </p:sp>
    </p:spTree>
    <p:extLst>
      <p:ext uri="{BB962C8B-B14F-4D97-AF65-F5344CB8AC3E}">
        <p14:creationId xmlns:p14="http://schemas.microsoft.com/office/powerpoint/2010/main" val="547865332"/>
      </p:ext>
    </p:extLst>
  </p:cSld>
  <p:clrMapOvr>
    <a:masterClrMapping/>
  </p:clrMapOvr>
  <p:transition spd="med">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Başlık 1"/>
          <p:cNvSpPr>
            <a:spLocks noGrp="1"/>
          </p:cNvSpPr>
          <p:nvPr>
            <p:ph type="title"/>
          </p:nvPr>
        </p:nvSpPr>
        <p:spPr/>
        <p:txBody>
          <a:bodyPr/>
          <a:lstStyle/>
          <a:p>
            <a:pPr eaLnBrk="1" hangingPunct="1"/>
            <a:r>
              <a:rPr lang="tr-TR" altLang="tr-TR" smtClean="0"/>
              <a:t>8. Yatırımcılar </a:t>
            </a:r>
          </a:p>
        </p:txBody>
      </p:sp>
      <p:sp>
        <p:nvSpPr>
          <p:cNvPr id="175107" name="İçerik Yer Tutucusu 2"/>
          <p:cNvSpPr>
            <a:spLocks noGrp="1"/>
          </p:cNvSpPr>
          <p:nvPr>
            <p:ph idx="1"/>
          </p:nvPr>
        </p:nvSpPr>
        <p:spPr/>
        <p:txBody>
          <a:bodyPr/>
          <a:lstStyle/>
          <a:p>
            <a:pPr algn="just" eaLnBrk="1" hangingPunct="1"/>
            <a:r>
              <a:rPr lang="tr-TR" altLang="tr-TR" sz="3000" b="1" dirty="0" smtClean="0">
                <a:solidFill>
                  <a:srgbClr val="FF0000"/>
                </a:solidFill>
              </a:rPr>
              <a:t>Varlığa dayalı menkul kıymetlere yatırım yapan gerçek ve tüzel kişilerdir. </a:t>
            </a:r>
            <a:r>
              <a:rPr lang="tr-TR" altLang="tr-TR" sz="3000" dirty="0" smtClean="0"/>
              <a:t>Bir diğer ifade ile menkul kıymetleştirme sürecinde ihraç edilen varlığa dayalı menkul kıymetleri alan bireysel ya da kurumsal yatırımcılardır. </a:t>
            </a:r>
            <a:r>
              <a:rPr lang="tr-TR" altLang="tr-TR" sz="3000" b="1" dirty="0" smtClean="0">
                <a:solidFill>
                  <a:srgbClr val="FF0000"/>
                </a:solidFill>
              </a:rPr>
              <a:t>Kurumsal yatırımcılar arasında bankalar, yatırım fonları, sigorta şirketleri vb. örnek olarak gösterilebilir.</a:t>
            </a:r>
          </a:p>
        </p:txBody>
      </p:sp>
    </p:spTree>
  </p:cSld>
  <p:clrMapOvr>
    <a:masterClrMapping/>
  </p:clrMapOvr>
  <p:transition spd="med">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ormAutofit fontScale="90000"/>
          </a:bodyPr>
          <a:lstStyle/>
          <a:p>
            <a:pPr eaLnBrk="1" fontAlgn="auto" hangingPunct="1">
              <a:spcAft>
                <a:spcPts val="0"/>
              </a:spcAft>
              <a:defRPr/>
            </a:pPr>
            <a:r>
              <a:rPr lang="tr-TR" dirty="0" smtClean="0"/>
              <a:t>Menkul Kıymetleştirmeye Konu Olan Varlıklar</a:t>
            </a:r>
          </a:p>
        </p:txBody>
      </p:sp>
      <p:sp>
        <p:nvSpPr>
          <p:cNvPr id="176131" name="İçerik Yer Tutucusu 2"/>
          <p:cNvSpPr>
            <a:spLocks noGrp="1"/>
          </p:cNvSpPr>
          <p:nvPr>
            <p:ph idx="1"/>
          </p:nvPr>
        </p:nvSpPr>
        <p:spPr/>
        <p:txBody>
          <a:bodyPr/>
          <a:lstStyle/>
          <a:p>
            <a:pPr algn="just" eaLnBrk="1" hangingPunct="1"/>
            <a:r>
              <a:rPr lang="tr-TR" altLang="tr-TR" sz="2400" dirty="0" smtClean="0"/>
              <a:t>Menkul kıymetleştirme, nakit akımına dayalı bir finansman tekniği olduğu için, </a:t>
            </a:r>
            <a:r>
              <a:rPr lang="tr-TR" altLang="tr-TR" sz="2400" b="1" dirty="0" smtClean="0">
                <a:solidFill>
                  <a:srgbClr val="FF0000"/>
                </a:solidFill>
              </a:rPr>
              <a:t>menkul kıymetleştirilecek varlığın mutlaka varlığa dayalı menkul kıymetin geri ödemesinde kullanılacak bir nakit akımı yaratması gereklidir</a:t>
            </a:r>
            <a:r>
              <a:rPr lang="tr-TR" altLang="tr-TR" sz="2400" dirty="0" smtClean="0"/>
              <a:t>. Bu nedenle, seküritizasyona konu olan varlık, esas olarak, gelecekte bir nakit akımı yaratma potansiyeline sahip alacak haklarıdır. Nakit akımı yaratma potansiyeline sahip alacakların menkul kıymetleştirilmesine en ilginç örnek, 1997 yılında ABD’de , ünlü müzisyen </a:t>
            </a:r>
            <a:r>
              <a:rPr lang="tr-TR" altLang="tr-TR" sz="2400" b="1" dirty="0" smtClean="0">
                <a:solidFill>
                  <a:srgbClr val="FF0000"/>
                </a:solidFill>
              </a:rPr>
              <a:t>David Bowie’nin gelecekteki albüm satışlarından elde edilecek alacakların menkul kıymetleştirilmesi</a:t>
            </a:r>
            <a:r>
              <a:rPr lang="tr-TR" altLang="tr-TR" sz="2400" dirty="0" smtClean="0"/>
              <a:t> suretiyle on yıl vadeli varlığa dayalı menkul kıymet ihraç edilmesidir. </a:t>
            </a:r>
          </a:p>
        </p:txBody>
      </p:sp>
    </p:spTree>
  </p:cSld>
  <p:clrMapOvr>
    <a:masterClrMapping/>
  </p:clrMapOvr>
  <p:transition spd="med">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ormAutofit fontScale="90000"/>
          </a:bodyPr>
          <a:lstStyle/>
          <a:p>
            <a:pPr eaLnBrk="1" fontAlgn="auto" hangingPunct="1">
              <a:spcAft>
                <a:spcPts val="0"/>
              </a:spcAft>
              <a:defRPr/>
            </a:pPr>
            <a:r>
              <a:rPr lang="tr-TR" dirty="0" smtClean="0"/>
              <a:t>Menkul Kıymetleştirmeye Konu Olan Varlıklar</a:t>
            </a:r>
          </a:p>
        </p:txBody>
      </p:sp>
      <p:sp>
        <p:nvSpPr>
          <p:cNvPr id="177155" name="İçerik Yer Tutucusu 2"/>
          <p:cNvSpPr>
            <a:spLocks noGrp="1"/>
          </p:cNvSpPr>
          <p:nvPr>
            <p:ph idx="1"/>
          </p:nvPr>
        </p:nvSpPr>
        <p:spPr/>
        <p:txBody>
          <a:bodyPr/>
          <a:lstStyle/>
          <a:p>
            <a:pPr algn="just" eaLnBrk="1" hangingPunct="1"/>
            <a:endParaRPr lang="tr-TR" altLang="tr-TR" sz="3000" dirty="0" smtClean="0"/>
          </a:p>
          <a:p>
            <a:pPr algn="just" eaLnBrk="1" hangingPunct="1"/>
            <a:r>
              <a:rPr lang="tr-TR" altLang="tr-TR" sz="3000" dirty="0" smtClean="0"/>
              <a:t>Ayrıca 2006 yılında İngiliz Futbol Kulübü </a:t>
            </a:r>
            <a:r>
              <a:rPr lang="tr-TR" altLang="tr-TR" sz="3000" b="1" dirty="0" smtClean="0">
                <a:solidFill>
                  <a:srgbClr val="FF0000"/>
                </a:solidFill>
              </a:rPr>
              <a:t>Arsenal gişe ve satış gelirlerini menkul kıymetleştirmiş</a:t>
            </a:r>
            <a:r>
              <a:rPr lang="tr-TR" altLang="tr-TR" sz="3000" dirty="0" smtClean="0"/>
              <a:t>tir. </a:t>
            </a:r>
          </a:p>
          <a:p>
            <a:pPr algn="just" eaLnBrk="1" hangingPunct="1"/>
            <a:r>
              <a:rPr lang="tr-TR" altLang="tr-TR" sz="3000" dirty="0" smtClean="0"/>
              <a:t>Diğer taraftan </a:t>
            </a:r>
            <a:r>
              <a:rPr lang="tr-TR" altLang="tr-TR" sz="3000" b="1" dirty="0" smtClean="0">
                <a:solidFill>
                  <a:srgbClr val="FF0000"/>
                </a:solidFill>
              </a:rPr>
              <a:t>Vodafone Japonya, 12 milyar Dolarlık işlem hacmiyle 2007 yılı itibariyle en büyük varlık menkul  kıymetleştirme</a:t>
            </a:r>
            <a:r>
              <a:rPr lang="tr-TR" altLang="tr-TR" sz="3000" dirty="0" smtClean="0"/>
              <a:t>sini gerçekleştirmiştir.</a:t>
            </a:r>
          </a:p>
          <a:p>
            <a:pPr algn="just" eaLnBrk="1" hangingPunct="1"/>
            <a:endParaRPr lang="tr-TR" altLang="tr-TR" sz="3000" dirty="0" smtClean="0"/>
          </a:p>
        </p:txBody>
      </p:sp>
    </p:spTree>
  </p:cSld>
  <p:clrMapOvr>
    <a:masterClrMapping/>
  </p:clrMapOvr>
  <p:transition spd="med">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İçerik Yer Tutucusu 2"/>
          <p:cNvSpPr>
            <a:spLocks noGrp="1"/>
          </p:cNvSpPr>
          <p:nvPr>
            <p:ph idx="1"/>
          </p:nvPr>
        </p:nvSpPr>
        <p:spPr/>
        <p:txBody>
          <a:bodyPr/>
          <a:lstStyle/>
          <a:p>
            <a:pPr algn="just" eaLnBrk="1" hangingPunct="1"/>
            <a:r>
              <a:rPr lang="tr-TR" altLang="tr-TR" sz="3000" dirty="0" smtClean="0"/>
              <a:t>Bu bakımdan menkul kıymetleştirmeye konu olan varlıkların hepsi gelecekte bir nakit akımı sağlaması beklenen alacaklardan oluşur. Nakit akımı yaratmasının yanı sıra </a:t>
            </a:r>
            <a:r>
              <a:rPr lang="tr-TR" altLang="tr-TR" sz="3000" b="1" dirty="0" smtClean="0">
                <a:solidFill>
                  <a:srgbClr val="FF0000"/>
                </a:solidFill>
              </a:rPr>
              <a:t>seküritizasyona konu olacak varlıkların temel özellikleri</a:t>
            </a:r>
            <a:r>
              <a:rPr lang="tr-TR" altLang="tr-TR" sz="3000" dirty="0" smtClean="0"/>
              <a:t>ni aşağıdaki gibi özetlemek mümkündür:</a:t>
            </a:r>
          </a:p>
        </p:txBody>
      </p:sp>
    </p:spTree>
  </p:cSld>
  <p:clrMapOvr>
    <a:masterClrMapping/>
  </p:clrMapOvr>
  <p:transition spd="med">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İçerik Yer Tutucusu 2"/>
          <p:cNvSpPr>
            <a:spLocks noGrp="1"/>
          </p:cNvSpPr>
          <p:nvPr>
            <p:ph idx="1"/>
          </p:nvPr>
        </p:nvSpPr>
        <p:spPr/>
        <p:txBody>
          <a:bodyPr/>
          <a:lstStyle/>
          <a:p>
            <a:pPr algn="just" eaLnBrk="1" hangingPunct="1"/>
            <a:r>
              <a:rPr lang="tr-TR" altLang="tr-TR" sz="3000" dirty="0" smtClean="0"/>
              <a:t>1. Alacaklar, esas olarak kaynak şirketin kayıtları üzerinden izleneceğinden </a:t>
            </a:r>
            <a:r>
              <a:rPr lang="tr-TR" altLang="tr-TR" sz="3000" b="1" dirty="0" smtClean="0">
                <a:solidFill>
                  <a:srgbClr val="FF0000"/>
                </a:solidFill>
              </a:rPr>
              <a:t>kaynak şirketin ve kayıtlarının güvenilir olması çok önemli</a:t>
            </a:r>
            <a:r>
              <a:rPr lang="tr-TR" altLang="tr-TR" sz="3000" dirty="0" smtClean="0"/>
              <a:t>dir.</a:t>
            </a:r>
          </a:p>
        </p:txBody>
      </p:sp>
    </p:spTree>
  </p:cSld>
  <p:clrMapOvr>
    <a:masterClrMapping/>
  </p:clrMapOvr>
  <p:transition spd="med">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İçerik Yer Tutucusu 2"/>
          <p:cNvSpPr>
            <a:spLocks noGrp="1"/>
          </p:cNvSpPr>
          <p:nvPr>
            <p:ph idx="1"/>
          </p:nvPr>
        </p:nvSpPr>
        <p:spPr/>
        <p:txBody>
          <a:bodyPr/>
          <a:lstStyle/>
          <a:p>
            <a:pPr algn="just" eaLnBrk="1" hangingPunct="1"/>
            <a:r>
              <a:rPr lang="tr-TR" altLang="tr-TR" sz="3000" dirty="0" smtClean="0"/>
              <a:t>2. </a:t>
            </a:r>
            <a:r>
              <a:rPr lang="tr-TR" altLang="tr-TR" sz="3000" b="1" dirty="0" smtClean="0">
                <a:solidFill>
                  <a:srgbClr val="FF0000"/>
                </a:solidFill>
              </a:rPr>
              <a:t>Alacaklardan elde edilecek nakit akımları bilinebilir ya da tahmin edilebilir olmalı</a:t>
            </a:r>
            <a:r>
              <a:rPr lang="tr-TR" altLang="tr-TR" sz="3000" dirty="0" smtClean="0"/>
              <a:t>dır. Menkul kıymetlerin vadesinin ve menkul kıymetlere yapılacak faiz ve anapara ödemelerinin planlanması açısından bu durum son derece önemlidir.</a:t>
            </a:r>
          </a:p>
          <a:p>
            <a:pPr algn="just" eaLnBrk="1" hangingPunct="1"/>
            <a:endParaRPr lang="tr-TR" altLang="tr-TR" sz="3000" dirty="0" smtClean="0"/>
          </a:p>
        </p:txBody>
      </p:sp>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980727"/>
            <a:ext cx="7902040" cy="50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0798566"/>
      </p:ext>
    </p:extLst>
  </p:cSld>
  <p:clrMapOvr>
    <a:masterClrMapping/>
  </p:clrMapOvr>
  <p:transition spd="med">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İçerik Yer Tutucusu 2"/>
          <p:cNvSpPr>
            <a:spLocks noGrp="1"/>
          </p:cNvSpPr>
          <p:nvPr>
            <p:ph idx="1"/>
          </p:nvPr>
        </p:nvSpPr>
        <p:spPr/>
        <p:txBody>
          <a:bodyPr/>
          <a:lstStyle/>
          <a:p>
            <a:pPr algn="just" eaLnBrk="1" hangingPunct="1"/>
            <a:r>
              <a:rPr lang="tr-TR" altLang="tr-TR" sz="3000" dirty="0" smtClean="0"/>
              <a:t>3. Menkul kıymetleştirme ihracı yapan şirketin zarar etmemesi için, </a:t>
            </a:r>
            <a:r>
              <a:rPr lang="tr-TR" altLang="tr-TR" sz="3000" b="1" dirty="0" smtClean="0">
                <a:solidFill>
                  <a:srgbClr val="FF0000"/>
                </a:solidFill>
              </a:rPr>
              <a:t>menkul kıymetleştirilecek varlıkların sağlayacağı nakit akımı menkul kıymetlere ödenecek tutardan fazla ya da en azından nakit akımına eşit olmalıdır.</a:t>
            </a:r>
          </a:p>
          <a:p>
            <a:pPr algn="just" eaLnBrk="1" hangingPunct="1"/>
            <a:endParaRPr lang="tr-TR" altLang="tr-TR" sz="3000" dirty="0" smtClean="0"/>
          </a:p>
        </p:txBody>
      </p:sp>
    </p:spTree>
  </p:cSld>
  <p:clrMapOvr>
    <a:masterClrMapping/>
  </p:clrMapOvr>
  <p:transition spd="med">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İçerik Yer Tutucusu 2"/>
          <p:cNvSpPr>
            <a:spLocks noGrp="1"/>
          </p:cNvSpPr>
          <p:nvPr>
            <p:ph idx="1"/>
          </p:nvPr>
        </p:nvSpPr>
        <p:spPr/>
        <p:txBody>
          <a:bodyPr/>
          <a:lstStyle/>
          <a:p>
            <a:pPr algn="just" eaLnBrk="1" hangingPunct="1"/>
            <a:r>
              <a:rPr lang="tr-TR" altLang="tr-TR" sz="3000" dirty="0" smtClean="0"/>
              <a:t>4. Geri ödememe riski istatistiki verilerden yararlanılarak tahmin edilebilir olmalıdır. </a:t>
            </a:r>
            <a:r>
              <a:rPr lang="tr-TR" altLang="tr-TR" sz="3000" b="1" dirty="0" smtClean="0">
                <a:solidFill>
                  <a:srgbClr val="FF0000"/>
                </a:solidFill>
              </a:rPr>
              <a:t>Geri ödeme riski olan alacaklar için güvence mekanizmalarından faydalanılmalıdır.</a:t>
            </a:r>
          </a:p>
          <a:p>
            <a:pPr algn="just" eaLnBrk="1" hangingPunct="1"/>
            <a:endParaRPr lang="tr-TR" altLang="tr-TR" sz="3000" dirty="0" smtClean="0"/>
          </a:p>
        </p:txBody>
      </p:sp>
    </p:spTree>
  </p:cSld>
  <p:clrMapOvr>
    <a:masterClrMapping/>
  </p:clrMapOvr>
  <p:transition spd="med">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İçerik Yer Tutucusu 2"/>
          <p:cNvSpPr>
            <a:spLocks noGrp="1"/>
          </p:cNvSpPr>
          <p:nvPr>
            <p:ph idx="1"/>
          </p:nvPr>
        </p:nvSpPr>
        <p:spPr/>
        <p:txBody>
          <a:bodyPr/>
          <a:lstStyle/>
          <a:p>
            <a:pPr algn="just" eaLnBrk="1" hangingPunct="1"/>
            <a:r>
              <a:rPr lang="tr-TR" altLang="tr-TR" sz="3000" dirty="0" smtClean="0"/>
              <a:t>5. </a:t>
            </a:r>
            <a:r>
              <a:rPr lang="tr-TR" altLang="tr-TR" sz="3000" b="1" dirty="0" smtClean="0">
                <a:solidFill>
                  <a:srgbClr val="FF0000"/>
                </a:solidFill>
              </a:rPr>
              <a:t>Alacakların ortalama vadesi bir yıldan fazla olmalı</a:t>
            </a:r>
            <a:r>
              <a:rPr lang="tr-TR" altLang="tr-TR" sz="3000" dirty="0" smtClean="0"/>
              <a:t>dır.</a:t>
            </a:r>
          </a:p>
        </p:txBody>
      </p:sp>
    </p:spTree>
  </p:cSld>
  <p:clrMapOvr>
    <a:masterClrMapping/>
  </p:clrMapOvr>
  <p:transition spd="med">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İçerik Yer Tutucusu 2"/>
          <p:cNvSpPr>
            <a:spLocks noGrp="1"/>
          </p:cNvSpPr>
          <p:nvPr>
            <p:ph idx="1"/>
          </p:nvPr>
        </p:nvSpPr>
        <p:spPr>
          <a:xfrm>
            <a:off x="467544" y="1196752"/>
            <a:ext cx="8229600" cy="4525963"/>
          </a:xfrm>
        </p:spPr>
        <p:txBody>
          <a:bodyPr/>
          <a:lstStyle/>
          <a:p>
            <a:pPr algn="just" eaLnBrk="1" hangingPunct="1"/>
            <a:r>
              <a:rPr lang="tr-TR" altLang="tr-TR" sz="3000" dirty="0" smtClean="0"/>
              <a:t>6.Menkul kıymetleştirmeye konu olan </a:t>
            </a:r>
            <a:r>
              <a:rPr lang="tr-TR" altLang="tr-TR" sz="3000" b="1" dirty="0" smtClean="0">
                <a:solidFill>
                  <a:srgbClr val="FF0000"/>
                </a:solidFill>
              </a:rPr>
              <a:t>alacaklar farklı özelliklere sahip olmalı</a:t>
            </a:r>
            <a:r>
              <a:rPr lang="tr-TR" altLang="tr-TR" sz="3000" dirty="0" smtClean="0"/>
              <a:t>dır. Menkul kıymetlere konu olacak alacakların çeşitli özelliklere sahip olması </a:t>
            </a:r>
            <a:r>
              <a:rPr lang="tr-TR" altLang="tr-TR" sz="3000" b="1" dirty="0" smtClean="0">
                <a:solidFill>
                  <a:srgbClr val="FF0000"/>
                </a:solidFill>
              </a:rPr>
              <a:t>geri ödenmeme riskini azaltır</a:t>
            </a:r>
            <a:r>
              <a:rPr lang="tr-TR" altLang="tr-TR" sz="3000" dirty="0" smtClean="0"/>
              <a:t>. </a:t>
            </a:r>
            <a:r>
              <a:rPr lang="tr-TR" altLang="tr-TR" sz="3000" b="1" dirty="0" smtClean="0">
                <a:solidFill>
                  <a:srgbClr val="FF0000"/>
                </a:solidFill>
              </a:rPr>
              <a:t>Başka bir ifade ile alacakların farklı özelliklere sahip olması, yoğunlaşma riskini azaltır. </a:t>
            </a:r>
          </a:p>
          <a:p>
            <a:pPr algn="just" eaLnBrk="1" hangingPunct="1"/>
            <a:r>
              <a:rPr lang="tr-TR" altLang="tr-TR" sz="3000" b="1" dirty="0" smtClean="0">
                <a:solidFill>
                  <a:srgbClr val="FF0000"/>
                </a:solidFill>
              </a:rPr>
              <a:t>Yoğunlaşma riski, benzer yapıya sahip borçların toplam borç içinde önemli bir paya sahip olması ve bu borçların geri ödenmeme riski şeklinde ifade edilebilir.</a:t>
            </a:r>
          </a:p>
          <a:p>
            <a:pPr algn="just" eaLnBrk="1" hangingPunct="1"/>
            <a:endParaRPr lang="tr-TR" altLang="tr-TR" sz="3000" dirty="0" smtClean="0"/>
          </a:p>
        </p:txBody>
      </p:sp>
    </p:spTree>
  </p:cSld>
  <p:clrMapOvr>
    <a:masterClrMapping/>
  </p:clrMapOvr>
  <p:transition spd="med">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İçerik Yer Tutucusu 2"/>
          <p:cNvSpPr>
            <a:spLocks noGrp="1"/>
          </p:cNvSpPr>
          <p:nvPr>
            <p:ph idx="1"/>
          </p:nvPr>
        </p:nvSpPr>
        <p:spPr/>
        <p:txBody>
          <a:bodyPr/>
          <a:lstStyle/>
          <a:p>
            <a:pPr algn="just" eaLnBrk="1" hangingPunct="1"/>
            <a:r>
              <a:rPr lang="tr-TR" altLang="tr-TR" sz="3000" dirty="0" smtClean="0"/>
              <a:t>7. </a:t>
            </a:r>
            <a:r>
              <a:rPr lang="tr-TR" altLang="tr-TR" sz="3000" b="1" dirty="0" smtClean="0">
                <a:solidFill>
                  <a:srgbClr val="FF0000"/>
                </a:solidFill>
              </a:rPr>
              <a:t>Alacakların vadeleri ile menkul kıymetlerin vadeleri arasındaki zaman farkı çok olmamalıdır.</a:t>
            </a:r>
            <a:r>
              <a:rPr lang="tr-TR" altLang="tr-TR" sz="3000" dirty="0" smtClean="0"/>
              <a:t> Böylelikle menkul kıymetlere yapılacak ödemeler daha düzenli yapılır.</a:t>
            </a:r>
          </a:p>
        </p:txBody>
      </p:sp>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80728"/>
            <a:ext cx="8169050" cy="51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9179241"/>
      </p:ext>
    </p:extLst>
  </p:cSld>
  <p:clrMapOvr>
    <a:masterClrMapping/>
  </p:clrMapOvr>
  <p:transition spd="med">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Başlık 3"/>
          <p:cNvSpPr>
            <a:spLocks noGrp="1"/>
          </p:cNvSpPr>
          <p:nvPr>
            <p:ph type="title"/>
          </p:nvPr>
        </p:nvSpPr>
        <p:spPr/>
        <p:txBody>
          <a:bodyPr/>
          <a:lstStyle/>
          <a:p>
            <a:pPr eaLnBrk="1" hangingPunct="1"/>
            <a:r>
              <a:rPr lang="tr-TR" altLang="tr-TR" smtClean="0"/>
              <a:t>Nedir?</a:t>
            </a:r>
          </a:p>
        </p:txBody>
      </p:sp>
      <p:sp>
        <p:nvSpPr>
          <p:cNvPr id="155651" name="İçerik Yer Tutucusu 4"/>
          <p:cNvSpPr>
            <a:spLocks noGrp="1"/>
          </p:cNvSpPr>
          <p:nvPr>
            <p:ph idx="1"/>
          </p:nvPr>
        </p:nvSpPr>
        <p:spPr/>
        <p:txBody>
          <a:bodyPr/>
          <a:lstStyle/>
          <a:p>
            <a:pPr algn="just" eaLnBrk="1" hangingPunct="1"/>
            <a:r>
              <a:rPr lang="tr-TR" altLang="tr-TR" smtClean="0"/>
              <a:t>Menkul kıymet kısaca gelir getiren bir kıymetli evrakı ifade eder. Örneğin; hisse senedi, tahvil, bono, v.b. </a:t>
            </a:r>
          </a:p>
        </p:txBody>
      </p:sp>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Başlık 3"/>
          <p:cNvSpPr>
            <a:spLocks noGrp="1"/>
          </p:cNvSpPr>
          <p:nvPr>
            <p:ph type="title"/>
          </p:nvPr>
        </p:nvSpPr>
        <p:spPr/>
        <p:txBody>
          <a:bodyPr/>
          <a:lstStyle/>
          <a:p>
            <a:pPr eaLnBrk="1" hangingPunct="1"/>
            <a:r>
              <a:rPr lang="tr-TR" altLang="tr-TR" smtClean="0"/>
              <a:t>Nedir?</a:t>
            </a:r>
          </a:p>
        </p:txBody>
      </p:sp>
      <p:sp>
        <p:nvSpPr>
          <p:cNvPr id="5" name="İçerik Yer Tutucusu 4"/>
          <p:cNvSpPr>
            <a:spLocks noGrp="1"/>
          </p:cNvSpPr>
          <p:nvPr>
            <p:ph idx="1"/>
          </p:nvPr>
        </p:nvSpPr>
        <p:spPr/>
        <p:txBody>
          <a:bodyPr rtlCol="0">
            <a:normAutofit/>
          </a:bodyPr>
          <a:lstStyle/>
          <a:p>
            <a:pPr algn="just" eaLnBrk="1" fontAlgn="auto" hangingPunct="1">
              <a:spcAft>
                <a:spcPts val="0"/>
              </a:spcAft>
              <a:buFont typeface="Arial" panose="020B0604020202020204" pitchFamily="34" charset="0"/>
              <a:buChar char="•"/>
              <a:defRPr/>
            </a:pPr>
            <a:r>
              <a:rPr lang="tr-TR" sz="3000" b="1" dirty="0" smtClean="0">
                <a:solidFill>
                  <a:srgbClr val="FF0000"/>
                </a:solidFill>
              </a:rPr>
              <a:t>Menkul kıymetleştirme veya seküritizasyon, varlıkların (aktiflerin) menkul kıymet haline getirilmesini ifade eder. </a:t>
            </a:r>
          </a:p>
          <a:p>
            <a:pPr algn="just" eaLnBrk="1" fontAlgn="auto" hangingPunct="1">
              <a:spcAft>
                <a:spcPts val="0"/>
              </a:spcAft>
              <a:buFont typeface="Arial" panose="020B0604020202020204" pitchFamily="34" charset="0"/>
              <a:buChar char="•"/>
              <a:defRPr/>
            </a:pPr>
            <a:r>
              <a:rPr lang="tr-TR" sz="3000" dirty="0" smtClean="0"/>
              <a:t>Yani </a:t>
            </a:r>
            <a:r>
              <a:rPr lang="tr-TR" sz="3000" b="1" dirty="0" smtClean="0">
                <a:solidFill>
                  <a:srgbClr val="FF0000"/>
                </a:solidFill>
              </a:rPr>
              <a:t>bir varlığın kıymetli bir evrak tarafından temsil edilmesi durumu</a:t>
            </a:r>
            <a:r>
              <a:rPr lang="tr-TR" sz="3000" dirty="0" smtClean="0"/>
              <a:t> söz konusudur. </a:t>
            </a:r>
          </a:p>
          <a:p>
            <a:pPr algn="just" eaLnBrk="1" fontAlgn="auto" hangingPunct="1">
              <a:spcAft>
                <a:spcPts val="0"/>
              </a:spcAft>
              <a:buFont typeface="Arial" panose="020B0604020202020204" pitchFamily="34" charset="0"/>
              <a:buChar char="•"/>
              <a:defRPr/>
            </a:pPr>
            <a:r>
              <a:rPr lang="tr-TR" sz="3000" dirty="0" smtClean="0"/>
              <a:t>Fakat burada kastedilen bir dönüşüm değil, </a:t>
            </a:r>
            <a:r>
              <a:rPr lang="tr-TR" sz="3000" b="1" dirty="0" smtClean="0">
                <a:solidFill>
                  <a:srgbClr val="FF0000"/>
                </a:solidFill>
              </a:rPr>
              <a:t>varlığın temsil ettiği alacak haklarının ihraç edilen menkul kıymete dayanak oluşturması ve bundan gelir sağlanması</a:t>
            </a:r>
            <a:r>
              <a:rPr lang="tr-TR" sz="3000" dirty="0" smtClean="0"/>
              <a:t>dır.</a:t>
            </a: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İçerik Yer Tutucusu 2"/>
          <p:cNvSpPr>
            <a:spLocks noGrp="1"/>
          </p:cNvSpPr>
          <p:nvPr>
            <p:ph idx="1"/>
          </p:nvPr>
        </p:nvSpPr>
        <p:spPr>
          <a:xfrm>
            <a:off x="395536" y="548680"/>
            <a:ext cx="8229600" cy="4525963"/>
          </a:xfrm>
        </p:spPr>
        <p:txBody>
          <a:bodyPr/>
          <a:lstStyle/>
          <a:p>
            <a:pPr algn="just" eaLnBrk="1" hangingPunct="1"/>
            <a:r>
              <a:rPr lang="tr-TR" altLang="tr-TR" sz="3000" dirty="0" smtClean="0"/>
              <a:t>Firmalar (şirketler) faaliyetlerini gerçekleştirmek üzere sürekli bir biçimde alacaklara ve borçlara sahiptirler. Sahip olunan alacakların likiditesi vade yapılarına göre değişir. </a:t>
            </a:r>
            <a:r>
              <a:rPr lang="tr-TR" altLang="tr-TR" sz="3000" b="1" dirty="0" smtClean="0">
                <a:solidFill>
                  <a:srgbClr val="FF0000"/>
                </a:solidFill>
              </a:rPr>
              <a:t>Bu alacaklar vadeleri gelene kadar tahsil olunmayı bekler. Dolayısıyla firmalar için bir nevi nakit kaybı oluştururlar. </a:t>
            </a:r>
          </a:p>
          <a:p>
            <a:pPr algn="just" eaLnBrk="1" hangingPunct="1"/>
            <a:r>
              <a:rPr lang="tr-TR" altLang="tr-TR" sz="3000" b="1" dirty="0" smtClean="0">
                <a:solidFill>
                  <a:srgbClr val="FF0000"/>
                </a:solidFill>
              </a:rPr>
              <a:t>Ticari alacaklara likidite kazandırma, başka bir ifade ile firmalara belirli bir süre nakit akışı sağlamayan ticari alacakların menkul kıymet haline getirilip satılması, Seküritizasyon (menkul kıymetleştirme) uygulamalarının temelini oluşturur.</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rtlCol="0">
            <a:normAutofit lnSpcReduction="10000"/>
          </a:bodyPr>
          <a:lstStyle/>
          <a:p>
            <a:pPr algn="just" eaLnBrk="1" fontAlgn="auto" hangingPunct="1">
              <a:spcAft>
                <a:spcPts val="0"/>
              </a:spcAft>
              <a:buFont typeface="Arial" panose="020B0604020202020204" pitchFamily="34" charset="0"/>
              <a:buChar char="•"/>
              <a:defRPr/>
            </a:pPr>
            <a:r>
              <a:rPr lang="tr-TR" sz="3000" b="1" dirty="0" smtClean="0">
                <a:solidFill>
                  <a:srgbClr val="FF0000"/>
                </a:solidFill>
              </a:rPr>
              <a:t>Bu süreç, özellikle finansman kuruluşlarının (bankalar, diğer finans kuruluşları) likit olmayan varlıklarını (ikametgah amaçlı ipotekler, otomobil kredileri, kredi kartı alacakları ve kira ödemeleri vb.) bir havuzda toplayarak menkul kıymete dönüştürmesi süreci olarak tanımlanabilir. </a:t>
            </a:r>
          </a:p>
          <a:p>
            <a:pPr algn="just" eaLnBrk="1" fontAlgn="auto" hangingPunct="1">
              <a:spcAft>
                <a:spcPts val="0"/>
              </a:spcAft>
              <a:buFont typeface="Arial" panose="020B0604020202020204" pitchFamily="34" charset="0"/>
              <a:buChar char="•"/>
              <a:defRPr/>
            </a:pPr>
            <a:r>
              <a:rPr lang="tr-TR" sz="3000" b="1" dirty="0" smtClean="0">
                <a:solidFill>
                  <a:srgbClr val="FF0000"/>
                </a:solidFill>
              </a:rPr>
              <a:t>Bu sürecin sonucunda ihraç edilen menkul kıymetler “varlığa dayalı menkul kıymetler” olarak adlandırılmaktadır.</a:t>
            </a:r>
          </a:p>
        </p:txBody>
      </p:sp>
    </p:spTree>
  </p:cSld>
  <p:clrMapOvr>
    <a:masterClrMapping/>
  </p:clrMapOvr>
  <p:transition spd="med">
    <p:zoom/>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16614</TotalTime>
  <Words>1630</Words>
  <Application>Microsoft Office PowerPoint</Application>
  <PresentationFormat>Ekran Gösterisi (4:3)</PresentationFormat>
  <Paragraphs>115</Paragraphs>
  <Slides>44</Slides>
  <Notes>0</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Ofis Teması</vt:lpstr>
      <vt:lpstr>Seküritizasyon Kredileri</vt:lpstr>
      <vt:lpstr>PowerPoint Sunusu</vt:lpstr>
      <vt:lpstr>PowerPoint Sunusu</vt:lpstr>
      <vt:lpstr>PowerPoint Sunusu</vt:lpstr>
      <vt:lpstr>PowerPoint Sunusu</vt:lpstr>
      <vt:lpstr>Nedir?</vt:lpstr>
      <vt:lpstr>Nedir?</vt:lpstr>
      <vt:lpstr>PowerPoint Sunusu</vt:lpstr>
      <vt:lpstr>PowerPoint Sunusu</vt:lpstr>
      <vt:lpstr>PowerPoint Sunusu</vt:lpstr>
      <vt:lpstr>PowerPoint Sunusu</vt:lpstr>
      <vt:lpstr>PowerPoint Sunusu</vt:lpstr>
      <vt:lpstr>PowerPoint Sunusu</vt:lpstr>
      <vt:lpstr>PowerPoint Sunusu</vt:lpstr>
      <vt:lpstr>Seküritizasyona Konu Varlıklar</vt:lpstr>
      <vt:lpstr>Taraflar</vt:lpstr>
      <vt:lpstr>PowerPoint Sunusu</vt:lpstr>
      <vt:lpstr>1. Kaynak Şirket (Originator)</vt:lpstr>
      <vt:lpstr>2. Özel Amaçlı Kurum (Special Purpose Entity) </vt:lpstr>
      <vt:lpstr>3. Yatırım Bankaları</vt:lpstr>
      <vt:lpstr>Yüklenimcilik (Underwriting)</vt:lpstr>
      <vt:lpstr>Yüklenimcilik (Underwriting)</vt:lpstr>
      <vt:lpstr>Soru</vt:lpstr>
      <vt:lpstr>Cevap</vt:lpstr>
      <vt:lpstr>Soru</vt:lpstr>
      <vt:lpstr>Cevap</vt:lpstr>
      <vt:lpstr>PowerPoint Sunusu</vt:lpstr>
      <vt:lpstr>4. Güvence Mekanizmaları</vt:lpstr>
      <vt:lpstr>PowerPoint Sunusu</vt:lpstr>
      <vt:lpstr>PowerPoint Sunusu</vt:lpstr>
      <vt:lpstr>5. Derecelendirme Şirketleri</vt:lpstr>
      <vt:lpstr>6. Yedd-i Emin</vt:lpstr>
      <vt:lpstr>7. Yedd-i Emin</vt:lpstr>
      <vt:lpstr>8. Yatırımcılar </vt:lpstr>
      <vt:lpstr>Menkul Kıymetleştirmeye Konu Olan Varlıklar</vt:lpstr>
      <vt:lpstr>Menkul Kıymetleştirmeye Konu Olan Varlıklar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KANDEMİR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BANKACILIK HUKUKU VE FİNANSAL PİYASALAR</dc:title>
  <dc:creator>Şenol Kandemir</dc:creator>
  <cp:lastModifiedBy>Senol KANDEMIR</cp:lastModifiedBy>
  <cp:revision>553</cp:revision>
  <cp:lastPrinted>2017-10-02T07:26:29Z</cp:lastPrinted>
  <dcterms:created xsi:type="dcterms:W3CDTF">2007-02-05T11:37:16Z</dcterms:created>
  <dcterms:modified xsi:type="dcterms:W3CDTF">2024-12-17T06:55:44Z</dcterms:modified>
</cp:coreProperties>
</file>