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61" r:id="rId3"/>
    <p:sldId id="262" r:id="rId4"/>
    <p:sldId id="321" r:id="rId5"/>
    <p:sldId id="322" r:id="rId6"/>
    <p:sldId id="323" r:id="rId7"/>
    <p:sldId id="265" r:id="rId8"/>
    <p:sldId id="274" r:id="rId9"/>
    <p:sldId id="278" r:id="rId10"/>
    <p:sldId id="279" r:id="rId11"/>
    <p:sldId id="280" r:id="rId12"/>
    <p:sldId id="281" r:id="rId13"/>
    <p:sldId id="282" r:id="rId14"/>
    <p:sldId id="287" r:id="rId15"/>
    <p:sldId id="307" r:id="rId16"/>
    <p:sldId id="309" r:id="rId17"/>
    <p:sldId id="310" r:id="rId18"/>
    <p:sldId id="311" r:id="rId19"/>
    <p:sldId id="325" r:id="rId20"/>
    <p:sldId id="326" r:id="rId21"/>
    <p:sldId id="327" r:id="rId22"/>
    <p:sldId id="328" r:id="rId23"/>
    <p:sldId id="329" r:id="rId24"/>
    <p:sldId id="331" r:id="rId25"/>
    <p:sldId id="330" r:id="rId26"/>
    <p:sldId id="319" r:id="rId27"/>
    <p:sldId id="320" r:id="rId28"/>
    <p:sldId id="314" r:id="rId29"/>
    <p:sldId id="324" r:id="rId30"/>
  </p:sldIdLst>
  <p:sldSz cx="9144000" cy="6858000" type="screen4x3"/>
  <p:notesSz cx="7099300" cy="102346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tr-TR" altLang="en-US"/>
          </a:p>
        </p:txBody>
      </p:sp>
      <p:sp>
        <p:nvSpPr>
          <p:cNvPr id="645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tr-TR" altLang="en-US"/>
          </a:p>
        </p:txBody>
      </p:sp>
      <p:sp>
        <p:nvSpPr>
          <p:cNvPr id="645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tr-TR" altLang="en-US"/>
          </a:p>
        </p:txBody>
      </p:sp>
      <p:sp>
        <p:nvSpPr>
          <p:cNvPr id="645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FEFFDC9-9E9F-49EA-ABEF-9FC13290DDAE}" type="slidenum">
              <a:rPr lang="tr-TR" altLang="en-US"/>
              <a:pPr/>
              <a:t>‹#›</a:t>
            </a:fld>
            <a:endParaRPr lang="tr-TR" altLang="en-US"/>
          </a:p>
        </p:txBody>
      </p:sp>
    </p:spTree>
    <p:extLst>
      <p:ext uri="{BB962C8B-B14F-4D97-AF65-F5344CB8AC3E}">
        <p14:creationId xmlns:p14="http://schemas.microsoft.com/office/powerpoint/2010/main" val="114115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D553FE8-D260-4270-BD6D-077B55A9DBA5}" type="datetimeFigureOut">
              <a:rPr lang="en-US" smtClean="0"/>
              <a:t>3/27/2018</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E1A99752-2ADB-4928-ABE0-446ECDF0AB02}" type="slidenum">
              <a:rPr lang="en-US" smtClean="0"/>
              <a:t>‹#›</a:t>
            </a:fld>
            <a:endParaRPr lang="en-US"/>
          </a:p>
        </p:txBody>
      </p:sp>
    </p:spTree>
    <p:extLst>
      <p:ext uri="{BB962C8B-B14F-4D97-AF65-F5344CB8AC3E}">
        <p14:creationId xmlns:p14="http://schemas.microsoft.com/office/powerpoint/2010/main" val="314907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fld id="{784A0E99-E55C-43C9-B29C-8C81075EDF61}" type="slidenum">
              <a:rPr lang="tr-TR" altLang="en-US" smtClean="0">
                <a:latin typeface="Arial" charset="0"/>
              </a:rPr>
              <a:pPr eaLnBrk="1" hangingPunct="1"/>
              <a:t>15</a:t>
            </a:fld>
            <a:endParaRPr lang="tr-TR" alt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fld id="{3D99FA95-21B5-4072-B176-F03618A3E842}" type="slidenum">
              <a:rPr lang="tr-TR" altLang="en-US" smtClean="0">
                <a:latin typeface="Arial" charset="0"/>
              </a:rPr>
              <a:pPr eaLnBrk="1" hangingPunct="1"/>
              <a:t>16</a:t>
            </a:fld>
            <a:endParaRPr lang="tr-TR" alt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fld id="{B93466AC-2660-45A0-AA72-84AB1ECDA603}" type="slidenum">
              <a:rPr lang="tr-TR" altLang="en-US" smtClean="0">
                <a:latin typeface="Arial" charset="0"/>
              </a:rPr>
              <a:pPr eaLnBrk="1" hangingPunct="1"/>
              <a:t>17</a:t>
            </a:fld>
            <a:endParaRPr lang="tr-TR" alt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tr-TR" altLang="en-US"/>
          </a:p>
        </p:txBody>
      </p:sp>
      <p:sp>
        <p:nvSpPr>
          <p:cNvPr id="5" name="Footer Placeholder 4"/>
          <p:cNvSpPr>
            <a:spLocks noGrp="1"/>
          </p:cNvSpPr>
          <p:nvPr>
            <p:ph type="ftr" sz="quarter" idx="11"/>
          </p:nvPr>
        </p:nvSpPr>
        <p:spPr/>
        <p:txBody>
          <a:bodyPr/>
          <a:lstStyle>
            <a:lvl1pPr>
              <a:defRPr/>
            </a:lvl1pPr>
          </a:lstStyle>
          <a:p>
            <a:endParaRPr lang="tr-TR" altLang="en-US"/>
          </a:p>
        </p:txBody>
      </p:sp>
      <p:sp>
        <p:nvSpPr>
          <p:cNvPr id="6" name="Slide Number Placeholder 5"/>
          <p:cNvSpPr>
            <a:spLocks noGrp="1"/>
          </p:cNvSpPr>
          <p:nvPr>
            <p:ph type="sldNum" sz="quarter" idx="12"/>
          </p:nvPr>
        </p:nvSpPr>
        <p:spPr/>
        <p:txBody>
          <a:bodyPr/>
          <a:lstStyle>
            <a:lvl1pPr>
              <a:defRPr/>
            </a:lvl1pPr>
          </a:lstStyle>
          <a:p>
            <a:fld id="{C9CF7C0B-930C-4483-B063-359DBEB25187}" type="slidenum">
              <a:rPr lang="tr-TR" altLang="en-US"/>
              <a:pPr/>
              <a:t>‹#›</a:t>
            </a:fld>
            <a:endParaRPr lang="tr-TR" altLang="en-US"/>
          </a:p>
        </p:txBody>
      </p:sp>
    </p:spTree>
    <p:extLst>
      <p:ext uri="{BB962C8B-B14F-4D97-AF65-F5344CB8AC3E}">
        <p14:creationId xmlns:p14="http://schemas.microsoft.com/office/powerpoint/2010/main" val="146233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ltLang="en-US"/>
          </a:p>
        </p:txBody>
      </p:sp>
      <p:sp>
        <p:nvSpPr>
          <p:cNvPr id="5" name="Footer Placeholder 4"/>
          <p:cNvSpPr>
            <a:spLocks noGrp="1"/>
          </p:cNvSpPr>
          <p:nvPr>
            <p:ph type="ftr" sz="quarter" idx="11"/>
          </p:nvPr>
        </p:nvSpPr>
        <p:spPr/>
        <p:txBody>
          <a:bodyPr/>
          <a:lstStyle>
            <a:lvl1pPr>
              <a:defRPr/>
            </a:lvl1pPr>
          </a:lstStyle>
          <a:p>
            <a:endParaRPr lang="tr-TR" altLang="en-US"/>
          </a:p>
        </p:txBody>
      </p:sp>
      <p:sp>
        <p:nvSpPr>
          <p:cNvPr id="6" name="Slide Number Placeholder 5"/>
          <p:cNvSpPr>
            <a:spLocks noGrp="1"/>
          </p:cNvSpPr>
          <p:nvPr>
            <p:ph type="sldNum" sz="quarter" idx="12"/>
          </p:nvPr>
        </p:nvSpPr>
        <p:spPr/>
        <p:txBody>
          <a:bodyPr/>
          <a:lstStyle>
            <a:lvl1pPr>
              <a:defRPr/>
            </a:lvl1pPr>
          </a:lstStyle>
          <a:p>
            <a:fld id="{BB36BFFB-2E3D-4803-A7DC-5C8A6A38A182}" type="slidenum">
              <a:rPr lang="tr-TR" altLang="en-US"/>
              <a:pPr/>
              <a:t>‹#›</a:t>
            </a:fld>
            <a:endParaRPr lang="tr-TR" altLang="en-US"/>
          </a:p>
        </p:txBody>
      </p:sp>
    </p:spTree>
    <p:extLst>
      <p:ext uri="{BB962C8B-B14F-4D97-AF65-F5344CB8AC3E}">
        <p14:creationId xmlns:p14="http://schemas.microsoft.com/office/powerpoint/2010/main" val="29396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ltLang="en-US"/>
          </a:p>
        </p:txBody>
      </p:sp>
      <p:sp>
        <p:nvSpPr>
          <p:cNvPr id="5" name="Footer Placeholder 4"/>
          <p:cNvSpPr>
            <a:spLocks noGrp="1"/>
          </p:cNvSpPr>
          <p:nvPr>
            <p:ph type="ftr" sz="quarter" idx="11"/>
          </p:nvPr>
        </p:nvSpPr>
        <p:spPr/>
        <p:txBody>
          <a:bodyPr/>
          <a:lstStyle>
            <a:lvl1pPr>
              <a:defRPr/>
            </a:lvl1pPr>
          </a:lstStyle>
          <a:p>
            <a:endParaRPr lang="tr-TR" altLang="en-US"/>
          </a:p>
        </p:txBody>
      </p:sp>
      <p:sp>
        <p:nvSpPr>
          <p:cNvPr id="6" name="Slide Number Placeholder 5"/>
          <p:cNvSpPr>
            <a:spLocks noGrp="1"/>
          </p:cNvSpPr>
          <p:nvPr>
            <p:ph type="sldNum" sz="quarter" idx="12"/>
          </p:nvPr>
        </p:nvSpPr>
        <p:spPr/>
        <p:txBody>
          <a:bodyPr/>
          <a:lstStyle>
            <a:lvl1pPr>
              <a:defRPr/>
            </a:lvl1pPr>
          </a:lstStyle>
          <a:p>
            <a:fld id="{F7E92B4D-F511-47BA-83A2-78B56C14F679}" type="slidenum">
              <a:rPr lang="tr-TR" altLang="en-US"/>
              <a:pPr/>
              <a:t>‹#›</a:t>
            </a:fld>
            <a:endParaRPr lang="tr-TR" altLang="en-US"/>
          </a:p>
        </p:txBody>
      </p:sp>
    </p:spTree>
    <p:extLst>
      <p:ext uri="{BB962C8B-B14F-4D97-AF65-F5344CB8AC3E}">
        <p14:creationId xmlns:p14="http://schemas.microsoft.com/office/powerpoint/2010/main" val="274772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r-TR" altLang="en-US"/>
          </a:p>
        </p:txBody>
      </p:sp>
      <p:sp>
        <p:nvSpPr>
          <p:cNvPr id="5" name="Footer Placeholder 4"/>
          <p:cNvSpPr>
            <a:spLocks noGrp="1"/>
          </p:cNvSpPr>
          <p:nvPr>
            <p:ph type="ftr" sz="quarter" idx="11"/>
          </p:nvPr>
        </p:nvSpPr>
        <p:spPr/>
        <p:txBody>
          <a:bodyPr/>
          <a:lstStyle>
            <a:lvl1pPr>
              <a:defRPr/>
            </a:lvl1pPr>
          </a:lstStyle>
          <a:p>
            <a:endParaRPr lang="tr-TR" altLang="en-US"/>
          </a:p>
        </p:txBody>
      </p:sp>
      <p:sp>
        <p:nvSpPr>
          <p:cNvPr id="6" name="Slide Number Placeholder 5"/>
          <p:cNvSpPr>
            <a:spLocks noGrp="1"/>
          </p:cNvSpPr>
          <p:nvPr>
            <p:ph type="sldNum" sz="quarter" idx="12"/>
          </p:nvPr>
        </p:nvSpPr>
        <p:spPr/>
        <p:txBody>
          <a:bodyPr/>
          <a:lstStyle>
            <a:lvl1pPr>
              <a:defRPr/>
            </a:lvl1pPr>
          </a:lstStyle>
          <a:p>
            <a:fld id="{24CC1E5D-5C48-4B48-9E9B-A0D2F70518DA}" type="slidenum">
              <a:rPr lang="tr-TR" altLang="en-US"/>
              <a:pPr/>
              <a:t>‹#›</a:t>
            </a:fld>
            <a:endParaRPr lang="tr-TR" altLang="en-US"/>
          </a:p>
        </p:txBody>
      </p:sp>
    </p:spTree>
    <p:extLst>
      <p:ext uri="{BB962C8B-B14F-4D97-AF65-F5344CB8AC3E}">
        <p14:creationId xmlns:p14="http://schemas.microsoft.com/office/powerpoint/2010/main" val="245199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altLang="en-US"/>
          </a:p>
        </p:txBody>
      </p:sp>
      <p:sp>
        <p:nvSpPr>
          <p:cNvPr id="5" name="Footer Placeholder 4"/>
          <p:cNvSpPr>
            <a:spLocks noGrp="1"/>
          </p:cNvSpPr>
          <p:nvPr>
            <p:ph type="ftr" sz="quarter" idx="11"/>
          </p:nvPr>
        </p:nvSpPr>
        <p:spPr/>
        <p:txBody>
          <a:bodyPr/>
          <a:lstStyle>
            <a:lvl1pPr>
              <a:defRPr/>
            </a:lvl1pPr>
          </a:lstStyle>
          <a:p>
            <a:endParaRPr lang="tr-TR" altLang="en-US"/>
          </a:p>
        </p:txBody>
      </p:sp>
      <p:sp>
        <p:nvSpPr>
          <p:cNvPr id="6" name="Slide Number Placeholder 5"/>
          <p:cNvSpPr>
            <a:spLocks noGrp="1"/>
          </p:cNvSpPr>
          <p:nvPr>
            <p:ph type="sldNum" sz="quarter" idx="12"/>
          </p:nvPr>
        </p:nvSpPr>
        <p:spPr/>
        <p:txBody>
          <a:bodyPr/>
          <a:lstStyle>
            <a:lvl1pPr>
              <a:defRPr/>
            </a:lvl1pPr>
          </a:lstStyle>
          <a:p>
            <a:fld id="{A84752C1-0DCB-4EF2-A17E-8450D94C9253}" type="slidenum">
              <a:rPr lang="tr-TR" altLang="en-US"/>
              <a:pPr/>
              <a:t>‹#›</a:t>
            </a:fld>
            <a:endParaRPr lang="tr-TR" altLang="en-US"/>
          </a:p>
        </p:txBody>
      </p:sp>
    </p:spTree>
    <p:extLst>
      <p:ext uri="{BB962C8B-B14F-4D97-AF65-F5344CB8AC3E}">
        <p14:creationId xmlns:p14="http://schemas.microsoft.com/office/powerpoint/2010/main" val="415407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tr-TR" altLang="en-US"/>
          </a:p>
        </p:txBody>
      </p:sp>
      <p:sp>
        <p:nvSpPr>
          <p:cNvPr id="6" name="Footer Placeholder 5"/>
          <p:cNvSpPr>
            <a:spLocks noGrp="1"/>
          </p:cNvSpPr>
          <p:nvPr>
            <p:ph type="ftr" sz="quarter" idx="11"/>
          </p:nvPr>
        </p:nvSpPr>
        <p:spPr/>
        <p:txBody>
          <a:bodyPr/>
          <a:lstStyle>
            <a:lvl1pPr>
              <a:defRPr/>
            </a:lvl1pPr>
          </a:lstStyle>
          <a:p>
            <a:endParaRPr lang="tr-TR" altLang="en-US"/>
          </a:p>
        </p:txBody>
      </p:sp>
      <p:sp>
        <p:nvSpPr>
          <p:cNvPr id="7" name="Slide Number Placeholder 6"/>
          <p:cNvSpPr>
            <a:spLocks noGrp="1"/>
          </p:cNvSpPr>
          <p:nvPr>
            <p:ph type="sldNum" sz="quarter" idx="12"/>
          </p:nvPr>
        </p:nvSpPr>
        <p:spPr/>
        <p:txBody>
          <a:bodyPr/>
          <a:lstStyle>
            <a:lvl1pPr>
              <a:defRPr/>
            </a:lvl1pPr>
          </a:lstStyle>
          <a:p>
            <a:fld id="{44E31E9C-0E78-429D-80B8-8F4A5902C140}" type="slidenum">
              <a:rPr lang="tr-TR" altLang="en-US"/>
              <a:pPr/>
              <a:t>‹#›</a:t>
            </a:fld>
            <a:endParaRPr lang="tr-TR" altLang="en-US"/>
          </a:p>
        </p:txBody>
      </p:sp>
    </p:spTree>
    <p:extLst>
      <p:ext uri="{BB962C8B-B14F-4D97-AF65-F5344CB8AC3E}">
        <p14:creationId xmlns:p14="http://schemas.microsoft.com/office/powerpoint/2010/main" val="196077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tr-TR" altLang="en-US"/>
          </a:p>
        </p:txBody>
      </p:sp>
      <p:sp>
        <p:nvSpPr>
          <p:cNvPr id="8" name="Footer Placeholder 7"/>
          <p:cNvSpPr>
            <a:spLocks noGrp="1"/>
          </p:cNvSpPr>
          <p:nvPr>
            <p:ph type="ftr" sz="quarter" idx="11"/>
          </p:nvPr>
        </p:nvSpPr>
        <p:spPr/>
        <p:txBody>
          <a:bodyPr/>
          <a:lstStyle>
            <a:lvl1pPr>
              <a:defRPr/>
            </a:lvl1pPr>
          </a:lstStyle>
          <a:p>
            <a:endParaRPr lang="tr-TR" altLang="en-US"/>
          </a:p>
        </p:txBody>
      </p:sp>
      <p:sp>
        <p:nvSpPr>
          <p:cNvPr id="9" name="Slide Number Placeholder 8"/>
          <p:cNvSpPr>
            <a:spLocks noGrp="1"/>
          </p:cNvSpPr>
          <p:nvPr>
            <p:ph type="sldNum" sz="quarter" idx="12"/>
          </p:nvPr>
        </p:nvSpPr>
        <p:spPr/>
        <p:txBody>
          <a:bodyPr/>
          <a:lstStyle>
            <a:lvl1pPr>
              <a:defRPr/>
            </a:lvl1pPr>
          </a:lstStyle>
          <a:p>
            <a:fld id="{00E8B0EC-D9F8-4173-9CA9-44F58EB3B1EA}" type="slidenum">
              <a:rPr lang="tr-TR" altLang="en-US"/>
              <a:pPr/>
              <a:t>‹#›</a:t>
            </a:fld>
            <a:endParaRPr lang="tr-TR" altLang="en-US"/>
          </a:p>
        </p:txBody>
      </p:sp>
    </p:spTree>
    <p:extLst>
      <p:ext uri="{BB962C8B-B14F-4D97-AF65-F5344CB8AC3E}">
        <p14:creationId xmlns:p14="http://schemas.microsoft.com/office/powerpoint/2010/main" val="246154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tr-TR" altLang="en-US"/>
          </a:p>
        </p:txBody>
      </p:sp>
      <p:sp>
        <p:nvSpPr>
          <p:cNvPr id="4" name="Footer Placeholder 3"/>
          <p:cNvSpPr>
            <a:spLocks noGrp="1"/>
          </p:cNvSpPr>
          <p:nvPr>
            <p:ph type="ftr" sz="quarter" idx="11"/>
          </p:nvPr>
        </p:nvSpPr>
        <p:spPr/>
        <p:txBody>
          <a:bodyPr/>
          <a:lstStyle>
            <a:lvl1pPr>
              <a:defRPr/>
            </a:lvl1pPr>
          </a:lstStyle>
          <a:p>
            <a:endParaRPr lang="tr-TR" altLang="en-US"/>
          </a:p>
        </p:txBody>
      </p:sp>
      <p:sp>
        <p:nvSpPr>
          <p:cNvPr id="5" name="Slide Number Placeholder 4"/>
          <p:cNvSpPr>
            <a:spLocks noGrp="1"/>
          </p:cNvSpPr>
          <p:nvPr>
            <p:ph type="sldNum" sz="quarter" idx="12"/>
          </p:nvPr>
        </p:nvSpPr>
        <p:spPr/>
        <p:txBody>
          <a:bodyPr/>
          <a:lstStyle>
            <a:lvl1pPr>
              <a:defRPr/>
            </a:lvl1pPr>
          </a:lstStyle>
          <a:p>
            <a:fld id="{45B8A6C0-DAC5-43C4-8568-094F19A9A87A}" type="slidenum">
              <a:rPr lang="tr-TR" altLang="en-US"/>
              <a:pPr/>
              <a:t>‹#›</a:t>
            </a:fld>
            <a:endParaRPr lang="tr-TR" altLang="en-US"/>
          </a:p>
        </p:txBody>
      </p:sp>
    </p:spTree>
    <p:extLst>
      <p:ext uri="{BB962C8B-B14F-4D97-AF65-F5344CB8AC3E}">
        <p14:creationId xmlns:p14="http://schemas.microsoft.com/office/powerpoint/2010/main" val="11717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en-US"/>
          </a:p>
        </p:txBody>
      </p:sp>
      <p:sp>
        <p:nvSpPr>
          <p:cNvPr id="3" name="Footer Placeholder 2"/>
          <p:cNvSpPr>
            <a:spLocks noGrp="1"/>
          </p:cNvSpPr>
          <p:nvPr>
            <p:ph type="ftr" sz="quarter" idx="11"/>
          </p:nvPr>
        </p:nvSpPr>
        <p:spPr/>
        <p:txBody>
          <a:bodyPr/>
          <a:lstStyle>
            <a:lvl1pPr>
              <a:defRPr/>
            </a:lvl1pPr>
          </a:lstStyle>
          <a:p>
            <a:endParaRPr lang="tr-TR" altLang="en-US"/>
          </a:p>
        </p:txBody>
      </p:sp>
      <p:sp>
        <p:nvSpPr>
          <p:cNvPr id="4" name="Slide Number Placeholder 3"/>
          <p:cNvSpPr>
            <a:spLocks noGrp="1"/>
          </p:cNvSpPr>
          <p:nvPr>
            <p:ph type="sldNum" sz="quarter" idx="12"/>
          </p:nvPr>
        </p:nvSpPr>
        <p:spPr/>
        <p:txBody>
          <a:bodyPr/>
          <a:lstStyle>
            <a:lvl1pPr>
              <a:defRPr/>
            </a:lvl1pPr>
          </a:lstStyle>
          <a:p>
            <a:fld id="{7E85D3EB-CBD9-4613-8FDA-7202F1A6DED2}" type="slidenum">
              <a:rPr lang="tr-TR" altLang="en-US"/>
              <a:pPr/>
              <a:t>‹#›</a:t>
            </a:fld>
            <a:endParaRPr lang="tr-TR" altLang="en-US"/>
          </a:p>
        </p:txBody>
      </p:sp>
    </p:spTree>
    <p:extLst>
      <p:ext uri="{BB962C8B-B14F-4D97-AF65-F5344CB8AC3E}">
        <p14:creationId xmlns:p14="http://schemas.microsoft.com/office/powerpoint/2010/main" val="32465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en-US"/>
          </a:p>
        </p:txBody>
      </p:sp>
      <p:sp>
        <p:nvSpPr>
          <p:cNvPr id="6" name="Footer Placeholder 5"/>
          <p:cNvSpPr>
            <a:spLocks noGrp="1"/>
          </p:cNvSpPr>
          <p:nvPr>
            <p:ph type="ftr" sz="quarter" idx="11"/>
          </p:nvPr>
        </p:nvSpPr>
        <p:spPr/>
        <p:txBody>
          <a:bodyPr/>
          <a:lstStyle>
            <a:lvl1pPr>
              <a:defRPr/>
            </a:lvl1pPr>
          </a:lstStyle>
          <a:p>
            <a:endParaRPr lang="tr-TR" altLang="en-US"/>
          </a:p>
        </p:txBody>
      </p:sp>
      <p:sp>
        <p:nvSpPr>
          <p:cNvPr id="7" name="Slide Number Placeholder 6"/>
          <p:cNvSpPr>
            <a:spLocks noGrp="1"/>
          </p:cNvSpPr>
          <p:nvPr>
            <p:ph type="sldNum" sz="quarter" idx="12"/>
          </p:nvPr>
        </p:nvSpPr>
        <p:spPr/>
        <p:txBody>
          <a:bodyPr/>
          <a:lstStyle>
            <a:lvl1pPr>
              <a:defRPr/>
            </a:lvl1pPr>
          </a:lstStyle>
          <a:p>
            <a:fld id="{45E1EA7A-E9E0-4D20-A018-0F6FE3396F12}" type="slidenum">
              <a:rPr lang="tr-TR" altLang="en-US"/>
              <a:pPr/>
              <a:t>‹#›</a:t>
            </a:fld>
            <a:endParaRPr lang="tr-TR" altLang="en-US"/>
          </a:p>
        </p:txBody>
      </p:sp>
    </p:spTree>
    <p:extLst>
      <p:ext uri="{BB962C8B-B14F-4D97-AF65-F5344CB8AC3E}">
        <p14:creationId xmlns:p14="http://schemas.microsoft.com/office/powerpoint/2010/main" val="149389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en-US"/>
          </a:p>
        </p:txBody>
      </p:sp>
      <p:sp>
        <p:nvSpPr>
          <p:cNvPr id="6" name="Footer Placeholder 5"/>
          <p:cNvSpPr>
            <a:spLocks noGrp="1"/>
          </p:cNvSpPr>
          <p:nvPr>
            <p:ph type="ftr" sz="quarter" idx="11"/>
          </p:nvPr>
        </p:nvSpPr>
        <p:spPr/>
        <p:txBody>
          <a:bodyPr/>
          <a:lstStyle>
            <a:lvl1pPr>
              <a:defRPr/>
            </a:lvl1pPr>
          </a:lstStyle>
          <a:p>
            <a:endParaRPr lang="tr-TR" altLang="en-US"/>
          </a:p>
        </p:txBody>
      </p:sp>
      <p:sp>
        <p:nvSpPr>
          <p:cNvPr id="7" name="Slide Number Placeholder 6"/>
          <p:cNvSpPr>
            <a:spLocks noGrp="1"/>
          </p:cNvSpPr>
          <p:nvPr>
            <p:ph type="sldNum" sz="quarter" idx="12"/>
          </p:nvPr>
        </p:nvSpPr>
        <p:spPr/>
        <p:txBody>
          <a:bodyPr/>
          <a:lstStyle>
            <a:lvl1pPr>
              <a:defRPr/>
            </a:lvl1pPr>
          </a:lstStyle>
          <a:p>
            <a:fld id="{FCA6DB57-61EF-4A53-B8C2-5D45D1C6AC7E}" type="slidenum">
              <a:rPr lang="tr-TR" altLang="en-US"/>
              <a:pPr/>
              <a:t>‹#›</a:t>
            </a:fld>
            <a:endParaRPr lang="tr-TR" altLang="en-US"/>
          </a:p>
        </p:txBody>
      </p:sp>
    </p:spTree>
    <p:extLst>
      <p:ext uri="{BB962C8B-B14F-4D97-AF65-F5344CB8AC3E}">
        <p14:creationId xmlns:p14="http://schemas.microsoft.com/office/powerpoint/2010/main" val="112140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smtClean="0"/>
              <a:t>Click to edit Master text styles</a:t>
            </a:r>
          </a:p>
          <a:p>
            <a:pPr lvl="1"/>
            <a:r>
              <a:rPr lang="tr-TR" altLang="en-US" smtClean="0"/>
              <a:t>Second level</a:t>
            </a:r>
          </a:p>
          <a:p>
            <a:pPr lvl="2"/>
            <a:r>
              <a:rPr lang="tr-TR" altLang="en-US" smtClean="0"/>
              <a:t>Third level</a:t>
            </a:r>
          </a:p>
          <a:p>
            <a:pPr lvl="3"/>
            <a:r>
              <a:rPr lang="tr-TR" altLang="en-US" smtClean="0"/>
              <a:t>Fourth level</a:t>
            </a:r>
          </a:p>
          <a:p>
            <a:pPr lvl="4"/>
            <a:r>
              <a:rPr lang="tr-T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15CB39-EA4D-4F23-993D-067125C6EE1D}" type="slidenum">
              <a:rPr lang="tr-TR" altLang="en-US"/>
              <a:pPr/>
              <a:t>‹#›</a:t>
            </a:fld>
            <a:endParaRPr lang="tr-T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uvt.ulakbim.gov.tr/sbvt/kurultay4/kurbanoglu.pdf%20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altLang="en-US" dirty="0">
                <a:solidFill>
                  <a:srgbClr val="0066FF"/>
                </a:solidFill>
              </a:rPr>
              <a:t>Bilimsel makale nedir?</a:t>
            </a:r>
          </a:p>
        </p:txBody>
      </p:sp>
      <p:sp>
        <p:nvSpPr>
          <p:cNvPr id="4099" name="Rectangle 3"/>
          <p:cNvSpPr>
            <a:spLocks noGrp="1" noChangeArrowheads="1"/>
          </p:cNvSpPr>
          <p:nvPr>
            <p:ph type="body" idx="1"/>
          </p:nvPr>
        </p:nvSpPr>
        <p:spPr/>
        <p:txBody>
          <a:bodyPr/>
          <a:lstStyle/>
          <a:p>
            <a:pPr>
              <a:lnSpc>
                <a:spcPct val="80000"/>
              </a:lnSpc>
            </a:pPr>
            <a:r>
              <a:rPr lang="tr-TR" altLang="en-US" sz="1600" dirty="0">
                <a:solidFill>
                  <a:schemeClr val="tx1">
                    <a:lumMod val="95000"/>
                    <a:lumOff val="5000"/>
                  </a:schemeClr>
                </a:solidFill>
              </a:rPr>
              <a:t>Bilimsel makale, özgün araştırma sonuçlarını tanımlayan, </a:t>
            </a:r>
            <a:r>
              <a:rPr lang="tr-TR" altLang="en-US" sz="1600" b="1" dirty="0">
                <a:solidFill>
                  <a:schemeClr val="tx1">
                    <a:lumMod val="95000"/>
                    <a:lumOff val="5000"/>
                  </a:schemeClr>
                </a:solidFill>
              </a:rPr>
              <a:t>yazılmış ve basılmış</a:t>
            </a:r>
            <a:r>
              <a:rPr lang="tr-TR" altLang="en-US" sz="1600" dirty="0">
                <a:solidFill>
                  <a:schemeClr val="tx1">
                    <a:lumMod val="95000"/>
                    <a:lumOff val="5000"/>
                  </a:schemeClr>
                </a:solidFill>
              </a:rPr>
              <a:t> bir rapordur. </a:t>
            </a:r>
          </a:p>
          <a:p>
            <a:pPr>
              <a:lnSpc>
                <a:spcPct val="80000"/>
              </a:lnSpc>
            </a:pPr>
            <a:endParaRPr lang="tr-TR" altLang="en-US" sz="1600" dirty="0" smtClean="0">
              <a:solidFill>
                <a:srgbClr val="0066FF"/>
              </a:solidFill>
            </a:endParaRPr>
          </a:p>
          <a:p>
            <a:pPr>
              <a:lnSpc>
                <a:spcPct val="80000"/>
              </a:lnSpc>
            </a:pPr>
            <a:r>
              <a:rPr lang="tr-TR" altLang="en-US" sz="1600" dirty="0" smtClean="0"/>
              <a:t>Bilimsel bir deney, sonuçları ne kadar göz kamaştırıcı olursa olsun, bu sonuçlar </a:t>
            </a:r>
            <a:r>
              <a:rPr lang="tr-TR" altLang="en-US" sz="1600" dirty="0" smtClean="0">
                <a:solidFill>
                  <a:srgbClr val="0066FF"/>
                </a:solidFill>
              </a:rPr>
              <a:t>yayımlanıncaya kadar tamamlanmış değildir.</a:t>
            </a:r>
            <a:endParaRPr lang="tr-TR" altLang="en-US" sz="1600" u="sng" dirty="0" smtClean="0"/>
          </a:p>
          <a:p>
            <a:pPr>
              <a:lnSpc>
                <a:spcPct val="80000"/>
              </a:lnSpc>
            </a:pPr>
            <a:r>
              <a:rPr lang="tr-TR" altLang="en-US" sz="1600" u="sng" dirty="0"/>
              <a:t> </a:t>
            </a:r>
            <a:r>
              <a:rPr lang="tr-TR" altLang="en-US" sz="1600" u="sng" dirty="0" smtClean="0"/>
              <a:t>Yayınsız bilim ölüdür (Piel)</a:t>
            </a:r>
          </a:p>
          <a:p>
            <a:pPr marL="0" indent="0">
              <a:lnSpc>
                <a:spcPct val="80000"/>
              </a:lnSpc>
              <a:buNone/>
            </a:pPr>
            <a:r>
              <a:rPr lang="tr-TR" altLang="en-US" sz="1600" u="sng" dirty="0" smtClean="0"/>
              <a:t> İşin başında;</a:t>
            </a:r>
          </a:p>
          <a:p>
            <a:r>
              <a:rPr lang="tr-TR" altLang="en-US" sz="1600" dirty="0" smtClean="0">
                <a:solidFill>
                  <a:srgbClr val="0066FF"/>
                </a:solidFill>
              </a:rPr>
              <a:t>Özgün</a:t>
            </a:r>
            <a:r>
              <a:rPr lang="en-US" altLang="en-US" sz="1600" dirty="0" smtClean="0"/>
              <a:t> </a:t>
            </a:r>
            <a:r>
              <a:rPr lang="en-US" altLang="en-US" sz="1600" dirty="0" err="1" smtClean="0"/>
              <a:t>konular</a:t>
            </a:r>
            <a:r>
              <a:rPr lang="en-US" altLang="en-US" sz="1600" dirty="0" smtClean="0"/>
              <a:t> </a:t>
            </a:r>
            <a:r>
              <a:rPr lang="en-US" altLang="en-US" sz="1600" dirty="0" err="1" smtClean="0"/>
              <a:t>seçilmeli</a:t>
            </a:r>
            <a:r>
              <a:rPr lang="en-US" altLang="en-US" sz="1600" dirty="0" smtClean="0"/>
              <a:t>.</a:t>
            </a:r>
          </a:p>
          <a:p>
            <a:r>
              <a:rPr lang="en-US" altLang="en-US" sz="1600" dirty="0" err="1" smtClean="0"/>
              <a:t>Bütçe</a:t>
            </a:r>
            <a:r>
              <a:rPr lang="en-US" altLang="en-US" sz="1600" dirty="0" smtClean="0"/>
              <a:t> </a:t>
            </a:r>
            <a:r>
              <a:rPr lang="en-US" altLang="en-US" sz="1600" dirty="0" err="1" smtClean="0"/>
              <a:t>ve</a:t>
            </a:r>
            <a:r>
              <a:rPr lang="en-US" altLang="en-US" sz="1600" dirty="0" smtClean="0"/>
              <a:t> </a:t>
            </a:r>
            <a:r>
              <a:rPr lang="en-US" altLang="en-US" sz="1600" dirty="0" err="1" smtClean="0"/>
              <a:t>kurumun</a:t>
            </a:r>
            <a:r>
              <a:rPr lang="en-US" altLang="en-US" sz="1600" dirty="0" smtClean="0"/>
              <a:t> </a:t>
            </a:r>
            <a:r>
              <a:rPr lang="en-US" altLang="en-US" sz="1600" dirty="0" smtClean="0">
                <a:solidFill>
                  <a:srgbClr val="0066FF"/>
                </a:solidFill>
              </a:rPr>
              <a:t>alt </a:t>
            </a:r>
            <a:r>
              <a:rPr lang="en-US" altLang="en-US" sz="1600" dirty="0" err="1" smtClean="0">
                <a:solidFill>
                  <a:srgbClr val="0066FF"/>
                </a:solidFill>
              </a:rPr>
              <a:t>yapısı</a:t>
            </a:r>
            <a:r>
              <a:rPr lang="en-US" altLang="en-US" sz="1600" dirty="0" smtClean="0"/>
              <a:t> </a:t>
            </a:r>
            <a:r>
              <a:rPr lang="en-US" altLang="en-US" sz="1600" dirty="0" err="1" smtClean="0"/>
              <a:t>dikkate</a:t>
            </a:r>
            <a:r>
              <a:rPr lang="en-US" altLang="en-US" sz="1600" dirty="0" smtClean="0"/>
              <a:t> </a:t>
            </a:r>
            <a:r>
              <a:rPr lang="en-US" altLang="en-US" sz="1600" dirty="0" err="1" smtClean="0"/>
              <a:t>alınmalı</a:t>
            </a:r>
            <a:r>
              <a:rPr lang="en-US" altLang="en-US" sz="1600" dirty="0" smtClean="0"/>
              <a:t>.</a:t>
            </a:r>
          </a:p>
          <a:p>
            <a:r>
              <a:rPr lang="en-US" altLang="en-US" sz="1600" dirty="0" err="1" smtClean="0"/>
              <a:t>İyi</a:t>
            </a:r>
            <a:r>
              <a:rPr lang="en-US" altLang="en-US" sz="1600" dirty="0" smtClean="0"/>
              <a:t> </a:t>
            </a:r>
            <a:r>
              <a:rPr lang="en-US" altLang="en-US" sz="1600" dirty="0" err="1" smtClean="0"/>
              <a:t>bir</a:t>
            </a:r>
            <a:r>
              <a:rPr lang="en-US" altLang="en-US" sz="1600" dirty="0" smtClean="0"/>
              <a:t> </a:t>
            </a:r>
            <a:r>
              <a:rPr lang="en-US" altLang="en-US" sz="1600" dirty="0" err="1" smtClean="0">
                <a:solidFill>
                  <a:srgbClr val="0066FF"/>
                </a:solidFill>
              </a:rPr>
              <a:t>literatür</a:t>
            </a:r>
            <a:r>
              <a:rPr lang="en-US" altLang="en-US" sz="1600" dirty="0" smtClean="0">
                <a:solidFill>
                  <a:srgbClr val="0066FF"/>
                </a:solidFill>
              </a:rPr>
              <a:t> </a:t>
            </a:r>
            <a:r>
              <a:rPr lang="en-US" altLang="en-US" sz="1600" dirty="0" err="1" smtClean="0">
                <a:solidFill>
                  <a:srgbClr val="0066FF"/>
                </a:solidFill>
              </a:rPr>
              <a:t>taraması</a:t>
            </a:r>
            <a:r>
              <a:rPr lang="en-US" altLang="en-US" sz="1600" dirty="0" smtClean="0">
                <a:solidFill>
                  <a:srgbClr val="0066FF"/>
                </a:solidFill>
              </a:rPr>
              <a:t> </a:t>
            </a:r>
            <a:r>
              <a:rPr lang="en-US" altLang="en-US" sz="1600" dirty="0" err="1" smtClean="0">
                <a:solidFill>
                  <a:srgbClr val="0066FF"/>
                </a:solidFill>
              </a:rPr>
              <a:t>yapılmalı</a:t>
            </a:r>
            <a:r>
              <a:rPr lang="en-US" altLang="en-US" sz="1600" dirty="0" smtClean="0">
                <a:solidFill>
                  <a:srgbClr val="0066FF"/>
                </a:solidFill>
              </a:rPr>
              <a:t> </a:t>
            </a:r>
            <a:r>
              <a:rPr lang="en-US" altLang="en-US" sz="1600" dirty="0" err="1" smtClean="0">
                <a:solidFill>
                  <a:srgbClr val="0066FF"/>
                </a:solidFill>
              </a:rPr>
              <a:t>ve</a:t>
            </a:r>
            <a:r>
              <a:rPr lang="en-US" altLang="en-US" sz="1600" dirty="0" smtClean="0">
                <a:solidFill>
                  <a:srgbClr val="0066FF"/>
                </a:solidFill>
              </a:rPr>
              <a:t> </a:t>
            </a:r>
            <a:r>
              <a:rPr lang="en-US" altLang="en-US" sz="1600" dirty="0" err="1" smtClean="0">
                <a:solidFill>
                  <a:srgbClr val="0066FF"/>
                </a:solidFill>
              </a:rPr>
              <a:t>literatür</a:t>
            </a:r>
            <a:r>
              <a:rPr lang="en-US" altLang="en-US" sz="1600" dirty="0" smtClean="0">
                <a:solidFill>
                  <a:srgbClr val="0066FF"/>
                </a:solidFill>
              </a:rPr>
              <a:t> </a:t>
            </a:r>
            <a:r>
              <a:rPr lang="en-US" altLang="en-US" sz="1600" dirty="0" err="1" smtClean="0">
                <a:solidFill>
                  <a:srgbClr val="0066FF"/>
                </a:solidFill>
              </a:rPr>
              <a:t>takibi</a:t>
            </a:r>
            <a:r>
              <a:rPr lang="en-US" altLang="en-US" sz="1600" dirty="0" smtClean="0"/>
              <a:t> </a:t>
            </a:r>
            <a:r>
              <a:rPr lang="en-US" altLang="en-US" sz="1600" dirty="0" err="1" smtClean="0"/>
              <a:t>güncel</a:t>
            </a:r>
            <a:r>
              <a:rPr lang="en-US" altLang="en-US" sz="1600" dirty="0" smtClean="0"/>
              <a:t> </a:t>
            </a:r>
            <a:r>
              <a:rPr lang="en-US" altLang="en-US" sz="1600" dirty="0" err="1" smtClean="0"/>
              <a:t>tutulmalı</a:t>
            </a:r>
            <a:r>
              <a:rPr lang="en-US" altLang="en-US" sz="1600" dirty="0" smtClean="0"/>
              <a:t>.</a:t>
            </a:r>
          </a:p>
          <a:p>
            <a:r>
              <a:rPr lang="en-US" altLang="en-US" sz="1600" dirty="0" err="1" smtClean="0"/>
              <a:t>Sonuçlar</a:t>
            </a:r>
            <a:r>
              <a:rPr lang="en-US" altLang="en-US" sz="1600" dirty="0" smtClean="0"/>
              <a:t> </a:t>
            </a:r>
            <a:r>
              <a:rPr lang="en-US" altLang="en-US" sz="1600" dirty="0" err="1" smtClean="0"/>
              <a:t>ve</a:t>
            </a:r>
            <a:r>
              <a:rPr lang="en-US" altLang="en-US" sz="1600" dirty="0" smtClean="0"/>
              <a:t> </a:t>
            </a:r>
            <a:r>
              <a:rPr lang="en-US" altLang="en-US" sz="1600" dirty="0" err="1" smtClean="0"/>
              <a:t>gözlemler</a:t>
            </a:r>
            <a:r>
              <a:rPr lang="en-US" altLang="en-US" sz="1600" dirty="0" smtClean="0"/>
              <a:t> </a:t>
            </a:r>
            <a:r>
              <a:rPr lang="en-US" altLang="en-US" sz="1600" dirty="0" err="1" smtClean="0">
                <a:solidFill>
                  <a:srgbClr val="0066FF"/>
                </a:solidFill>
              </a:rPr>
              <a:t>iyi</a:t>
            </a:r>
            <a:r>
              <a:rPr lang="en-US" altLang="en-US" sz="1600" dirty="0" smtClean="0">
                <a:solidFill>
                  <a:srgbClr val="0066FF"/>
                </a:solidFill>
              </a:rPr>
              <a:t> not </a:t>
            </a:r>
            <a:r>
              <a:rPr lang="en-US" altLang="en-US" sz="1600" dirty="0" err="1" smtClean="0">
                <a:solidFill>
                  <a:srgbClr val="0066FF"/>
                </a:solidFill>
              </a:rPr>
              <a:t>edilmeli</a:t>
            </a:r>
            <a:r>
              <a:rPr lang="en-US" altLang="en-US" sz="1600" dirty="0" smtClean="0">
                <a:solidFill>
                  <a:srgbClr val="0066FF"/>
                </a:solidFill>
              </a:rPr>
              <a:t>.</a:t>
            </a:r>
          </a:p>
          <a:p>
            <a:r>
              <a:rPr lang="en-US" altLang="en-US" sz="1600" dirty="0" smtClean="0"/>
              <a:t>İlk </a:t>
            </a:r>
            <a:r>
              <a:rPr lang="en-US" altLang="en-US" sz="1600" dirty="0" err="1" smtClean="0"/>
              <a:t>bulgulardan</a:t>
            </a:r>
            <a:r>
              <a:rPr lang="en-US" altLang="en-US" sz="1600" dirty="0" smtClean="0"/>
              <a:t> </a:t>
            </a:r>
            <a:r>
              <a:rPr lang="en-US" altLang="en-US" sz="1600" dirty="0" err="1" smtClean="0"/>
              <a:t>sonra</a:t>
            </a:r>
            <a:r>
              <a:rPr lang="en-US" altLang="en-US" sz="1600" dirty="0" smtClean="0"/>
              <a:t> </a:t>
            </a:r>
            <a:r>
              <a:rPr lang="en-US" altLang="en-US" sz="1600" dirty="0" err="1" smtClean="0">
                <a:solidFill>
                  <a:srgbClr val="0066FF"/>
                </a:solidFill>
              </a:rPr>
              <a:t>çalışma</a:t>
            </a:r>
            <a:r>
              <a:rPr lang="en-US" altLang="en-US" sz="1600" dirty="0" smtClean="0">
                <a:solidFill>
                  <a:srgbClr val="0066FF"/>
                </a:solidFill>
              </a:rPr>
              <a:t> </a:t>
            </a:r>
            <a:r>
              <a:rPr lang="en-US" altLang="en-US" sz="1600" dirty="0" err="1" smtClean="0">
                <a:solidFill>
                  <a:srgbClr val="0066FF"/>
                </a:solidFill>
              </a:rPr>
              <a:t>devam</a:t>
            </a:r>
            <a:r>
              <a:rPr lang="en-US" altLang="en-US" sz="1600" dirty="0" smtClean="0">
                <a:solidFill>
                  <a:srgbClr val="0066FF"/>
                </a:solidFill>
              </a:rPr>
              <a:t> </a:t>
            </a:r>
            <a:r>
              <a:rPr lang="en-US" altLang="en-US" sz="1600" dirty="0" err="1" smtClean="0">
                <a:solidFill>
                  <a:srgbClr val="0066FF"/>
                </a:solidFill>
              </a:rPr>
              <a:t>ederken</a:t>
            </a:r>
            <a:r>
              <a:rPr lang="en-US" altLang="en-US" sz="1600" dirty="0" smtClean="0">
                <a:solidFill>
                  <a:srgbClr val="0066FF"/>
                </a:solidFill>
              </a:rPr>
              <a:t> </a:t>
            </a:r>
            <a:r>
              <a:rPr lang="en-US" altLang="en-US" sz="1600" dirty="0" err="1" smtClean="0">
                <a:solidFill>
                  <a:srgbClr val="0066FF"/>
                </a:solidFill>
              </a:rPr>
              <a:t>makale</a:t>
            </a:r>
            <a:r>
              <a:rPr lang="en-US" altLang="en-US" sz="1600" dirty="0" smtClean="0">
                <a:solidFill>
                  <a:srgbClr val="0066FF"/>
                </a:solidFill>
              </a:rPr>
              <a:t> </a:t>
            </a:r>
            <a:r>
              <a:rPr lang="en-US" altLang="en-US" sz="1600" dirty="0" err="1" smtClean="0">
                <a:solidFill>
                  <a:srgbClr val="0066FF"/>
                </a:solidFill>
              </a:rPr>
              <a:t>yazımına</a:t>
            </a:r>
            <a:r>
              <a:rPr lang="en-US" altLang="en-US" sz="1600" dirty="0" smtClean="0">
                <a:solidFill>
                  <a:srgbClr val="0066FF"/>
                </a:solidFill>
              </a:rPr>
              <a:t> </a:t>
            </a:r>
            <a:r>
              <a:rPr lang="en-US" altLang="en-US" sz="1600" dirty="0" err="1" smtClean="0">
                <a:solidFill>
                  <a:srgbClr val="0066FF"/>
                </a:solidFill>
              </a:rPr>
              <a:t>başlanmalı</a:t>
            </a:r>
            <a:r>
              <a:rPr lang="en-US" altLang="en-US" sz="1600" dirty="0" smtClean="0">
                <a:solidFill>
                  <a:srgbClr val="0066FF"/>
                </a:solidFill>
              </a:rPr>
              <a:t>. </a:t>
            </a:r>
            <a:endParaRPr lang="tr-TR" altLang="en-US" sz="1600" dirty="0" smtClean="0">
              <a:solidFill>
                <a:srgbClr val="0066FF"/>
              </a:solidFill>
            </a:endParaRPr>
          </a:p>
          <a:p>
            <a:pPr>
              <a:lnSpc>
                <a:spcPct val="80000"/>
              </a:lnSpc>
            </a:pPr>
            <a:r>
              <a:rPr lang="tr-TR" altLang="en-US" sz="1600" dirty="0" smtClean="0"/>
              <a:t>Teorik bilgilerden faydalanmak elbette gereklidir ve önemlidir. Ancak </a:t>
            </a:r>
            <a:r>
              <a:rPr lang="tr-TR" altLang="en-US" sz="1600" dirty="0" smtClean="0">
                <a:solidFill>
                  <a:srgbClr val="0066FF"/>
                </a:solidFill>
              </a:rPr>
              <a:t>teorik bilgilere takılı kalarak</a:t>
            </a:r>
            <a:r>
              <a:rPr lang="tr-TR" altLang="en-US" sz="1600" dirty="0" smtClean="0"/>
              <a:t> bunlara uymayan bulgulara şüpheyle bakmak bilimsel bir yaklaşım olmaz. </a:t>
            </a:r>
          </a:p>
          <a:p>
            <a:pPr>
              <a:lnSpc>
                <a:spcPct val="80000"/>
              </a:lnSpc>
            </a:pPr>
            <a:r>
              <a:rPr lang="tr-TR" altLang="en-US" sz="1600" i="1" dirty="0" smtClean="0"/>
              <a:t>"Eğer ne yaptığımızı biliyor olsaydık, buna araştırma denmezdi «</a:t>
            </a:r>
            <a:r>
              <a:rPr lang="tr-TR" altLang="en-US" sz="1600" dirty="0" smtClean="0">
                <a:solidFill>
                  <a:srgbClr val="0066FF"/>
                </a:solidFill>
              </a:rPr>
              <a:t>Einstein</a:t>
            </a:r>
          </a:p>
          <a:p>
            <a:endParaRPr lang="tr-T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altLang="en-US" dirty="0">
                <a:solidFill>
                  <a:srgbClr val="0066FF"/>
                </a:solidFill>
              </a:rPr>
              <a:t>Sıra</a:t>
            </a:r>
          </a:p>
        </p:txBody>
      </p:sp>
      <p:sp>
        <p:nvSpPr>
          <p:cNvPr id="26627" name="Rectangle 3"/>
          <p:cNvSpPr>
            <a:spLocks noGrp="1" noChangeArrowheads="1"/>
          </p:cNvSpPr>
          <p:nvPr>
            <p:ph type="body" idx="1"/>
          </p:nvPr>
        </p:nvSpPr>
        <p:spPr/>
        <p:txBody>
          <a:bodyPr/>
          <a:lstStyle/>
          <a:p>
            <a:pPr>
              <a:lnSpc>
                <a:spcPct val="80000"/>
              </a:lnSpc>
            </a:pPr>
            <a:r>
              <a:rPr lang="tr-TR" altLang="en-US" dirty="0"/>
              <a:t>Dergi formatına göre değişebilir</a:t>
            </a:r>
          </a:p>
          <a:p>
            <a:pPr>
              <a:lnSpc>
                <a:spcPct val="80000"/>
              </a:lnSpc>
            </a:pPr>
            <a:endParaRPr lang="tr-TR" altLang="en-US" dirty="0"/>
          </a:p>
          <a:p>
            <a:pPr>
              <a:lnSpc>
                <a:spcPct val="80000"/>
              </a:lnSpc>
            </a:pPr>
            <a:r>
              <a:rPr lang="tr-TR" altLang="en-US" dirty="0"/>
              <a:t>Genel olarak </a:t>
            </a:r>
            <a:r>
              <a:rPr lang="tr-TR" altLang="en-US" dirty="0">
                <a:solidFill>
                  <a:schemeClr val="tx1">
                    <a:lumMod val="95000"/>
                    <a:lumOff val="5000"/>
                  </a:schemeClr>
                </a:solidFill>
              </a:rPr>
              <a:t>IMRAD  </a:t>
            </a:r>
            <a:r>
              <a:rPr lang="tr-TR" altLang="en-US" dirty="0"/>
              <a:t>sırası kullanılır</a:t>
            </a:r>
          </a:p>
          <a:p>
            <a:pPr>
              <a:lnSpc>
                <a:spcPct val="80000"/>
              </a:lnSpc>
              <a:buFontTx/>
              <a:buNone/>
            </a:pPr>
            <a:endParaRPr lang="tr-TR" altLang="en-US" dirty="0"/>
          </a:p>
          <a:p>
            <a:pPr>
              <a:lnSpc>
                <a:spcPct val="80000"/>
              </a:lnSpc>
              <a:buFontTx/>
              <a:buNone/>
            </a:pPr>
            <a:r>
              <a:rPr lang="tr-TR" altLang="en-US" sz="2400" b="1" dirty="0">
                <a:solidFill>
                  <a:srgbClr val="FF6600"/>
                </a:solidFill>
              </a:rPr>
              <a:t>I</a:t>
            </a:r>
            <a:r>
              <a:rPr lang="tr-TR" altLang="en-US" sz="2400" b="1" dirty="0"/>
              <a:t>ntroduction </a:t>
            </a:r>
            <a:r>
              <a:rPr lang="tr-TR" altLang="en-US" sz="2400" b="1" dirty="0">
                <a:solidFill>
                  <a:srgbClr val="FF6600"/>
                </a:solidFill>
              </a:rPr>
              <a:t>M</a:t>
            </a:r>
            <a:r>
              <a:rPr lang="tr-TR" altLang="en-US" sz="2400" b="1" dirty="0"/>
              <a:t>ethods </a:t>
            </a:r>
            <a:r>
              <a:rPr lang="tr-TR" altLang="en-US" sz="2400" b="1" dirty="0">
                <a:solidFill>
                  <a:srgbClr val="FF6600"/>
                </a:solidFill>
              </a:rPr>
              <a:t>R</a:t>
            </a:r>
            <a:r>
              <a:rPr lang="tr-TR" altLang="en-US" sz="2400" b="1" dirty="0"/>
              <a:t>esults </a:t>
            </a:r>
            <a:r>
              <a:rPr lang="tr-TR" altLang="en-US" sz="2400" b="1" dirty="0">
                <a:solidFill>
                  <a:srgbClr val="FF6600"/>
                </a:solidFill>
              </a:rPr>
              <a:t>A</a:t>
            </a:r>
            <a:r>
              <a:rPr lang="tr-TR" altLang="en-US" sz="2400" b="1" dirty="0"/>
              <a:t>nd </a:t>
            </a:r>
            <a:r>
              <a:rPr lang="tr-TR" altLang="en-US" sz="2400" b="1" dirty="0" smtClean="0">
                <a:solidFill>
                  <a:srgbClr val="FF6600"/>
                </a:solidFill>
              </a:rPr>
              <a:t>D</a:t>
            </a:r>
            <a:r>
              <a:rPr lang="tr-TR" altLang="en-US" sz="2400" b="1" dirty="0" smtClean="0"/>
              <a:t>iscussion</a:t>
            </a:r>
          </a:p>
          <a:p>
            <a:pPr>
              <a:lnSpc>
                <a:spcPct val="80000"/>
              </a:lnSpc>
              <a:buFontTx/>
              <a:buNone/>
            </a:pPr>
            <a:r>
              <a:rPr lang="tr-TR" altLang="en-US" sz="2400" b="1" dirty="0"/>
              <a:t> </a:t>
            </a:r>
            <a:r>
              <a:rPr lang="tr-TR" altLang="en-US" sz="2400" b="1" dirty="0" smtClean="0"/>
              <a:t>Giriş-Yöntem-Sonuçlar-ve Tartışma</a:t>
            </a:r>
            <a:endParaRPr lang="tr-TR" altLang="en-US" sz="2400" b="1" dirty="0"/>
          </a:p>
          <a:p>
            <a:pPr>
              <a:lnSpc>
                <a:spcPct val="80000"/>
              </a:lnSpc>
            </a:pPr>
            <a:endParaRPr lang="tr-TR" altLang="en-US" sz="2400" b="1" dirty="0"/>
          </a:p>
          <a:p>
            <a:pPr>
              <a:lnSpc>
                <a:spcPct val="80000"/>
              </a:lnSpc>
            </a:pPr>
            <a:endParaRPr lang="tr-T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ltLang="en-US">
                <a:solidFill>
                  <a:srgbClr val="0066FF"/>
                </a:solidFill>
              </a:rPr>
              <a:t>Giriş</a:t>
            </a:r>
          </a:p>
        </p:txBody>
      </p:sp>
      <p:sp>
        <p:nvSpPr>
          <p:cNvPr id="27651" name="Rectangle 3"/>
          <p:cNvSpPr>
            <a:spLocks noGrp="1" noChangeArrowheads="1"/>
          </p:cNvSpPr>
          <p:nvPr>
            <p:ph type="body" idx="1"/>
          </p:nvPr>
        </p:nvSpPr>
        <p:spPr/>
        <p:txBody>
          <a:bodyPr/>
          <a:lstStyle/>
          <a:p>
            <a:pPr>
              <a:lnSpc>
                <a:spcPct val="90000"/>
              </a:lnSpc>
            </a:pPr>
            <a:r>
              <a:rPr lang="tr-TR" altLang="en-US" sz="3000" dirty="0">
                <a:solidFill>
                  <a:schemeClr val="tx1">
                    <a:lumMod val="95000"/>
                    <a:lumOff val="5000"/>
                  </a:schemeClr>
                </a:solidFill>
              </a:rPr>
              <a:t>Konu ile </a:t>
            </a:r>
            <a:r>
              <a:rPr lang="tr-TR" altLang="en-US" sz="3000" u="sng" dirty="0">
                <a:solidFill>
                  <a:schemeClr val="tx1">
                    <a:lumMod val="95000"/>
                    <a:lumOff val="5000"/>
                  </a:schemeClr>
                </a:solidFill>
              </a:rPr>
              <a:t>alâkalı literatürdeki </a:t>
            </a:r>
            <a:r>
              <a:rPr lang="tr-TR" altLang="en-US" sz="3000" dirty="0">
                <a:solidFill>
                  <a:schemeClr val="tx1">
                    <a:lumMod val="95000"/>
                    <a:lumOff val="5000"/>
                  </a:schemeClr>
                </a:solidFill>
              </a:rPr>
              <a:t>çalışmalardan bahseder.</a:t>
            </a:r>
          </a:p>
          <a:p>
            <a:pPr>
              <a:lnSpc>
                <a:spcPct val="90000"/>
              </a:lnSpc>
            </a:pPr>
            <a:r>
              <a:rPr lang="tr-TR" altLang="en-US" sz="3000" dirty="0" smtClean="0">
                <a:solidFill>
                  <a:schemeClr val="tx1">
                    <a:lumMod val="95000"/>
                    <a:lumOff val="5000"/>
                  </a:schemeClr>
                </a:solidFill>
              </a:rPr>
              <a:t>Literatürdeki </a:t>
            </a:r>
            <a:r>
              <a:rPr lang="tr-TR" altLang="en-US" sz="3000" dirty="0">
                <a:solidFill>
                  <a:schemeClr val="tx1">
                    <a:lumMod val="95000"/>
                    <a:lumOff val="5000"/>
                  </a:schemeClr>
                </a:solidFill>
              </a:rPr>
              <a:t>boşluktan ve bu boşluğun mevcut çalışma ile bağlantısı izah edilir.</a:t>
            </a:r>
          </a:p>
          <a:p>
            <a:pPr>
              <a:lnSpc>
                <a:spcPct val="90000"/>
              </a:lnSpc>
            </a:pPr>
            <a:r>
              <a:rPr lang="tr-TR" altLang="en-US" sz="3000" dirty="0">
                <a:solidFill>
                  <a:schemeClr val="tx1">
                    <a:lumMod val="95000"/>
                    <a:lumOff val="5000"/>
                  </a:schemeClr>
                </a:solidFill>
              </a:rPr>
              <a:t>Mevcut çalışmanın mantığı ve yöntemi kısaca açıklanır.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ltLang="en-US">
                <a:solidFill>
                  <a:srgbClr val="0066FF"/>
                </a:solidFill>
              </a:rPr>
              <a:t>Materyal ve yöntem</a:t>
            </a:r>
          </a:p>
        </p:txBody>
      </p:sp>
      <p:sp>
        <p:nvSpPr>
          <p:cNvPr id="28675" name="Rectangle 3"/>
          <p:cNvSpPr>
            <a:spLocks noGrp="1" noChangeArrowheads="1"/>
          </p:cNvSpPr>
          <p:nvPr>
            <p:ph type="body" idx="1"/>
          </p:nvPr>
        </p:nvSpPr>
        <p:spPr/>
        <p:txBody>
          <a:bodyPr/>
          <a:lstStyle/>
          <a:p>
            <a:pPr>
              <a:lnSpc>
                <a:spcPct val="80000"/>
              </a:lnSpc>
            </a:pPr>
            <a:r>
              <a:rPr lang="tr-TR" altLang="en-US" sz="2600"/>
              <a:t>Bilimsel makalede elde edilen bulgular açık ve net bir dille makaleye aktarılmalıdır. </a:t>
            </a:r>
          </a:p>
          <a:p>
            <a:pPr>
              <a:lnSpc>
                <a:spcPct val="80000"/>
              </a:lnSpc>
            </a:pPr>
            <a:r>
              <a:rPr lang="tr-TR" altLang="en-US" sz="2600"/>
              <a:t>Kavram, yöntem ve metotların açıklanmasından çok ayrıntıya ya da çok basite inilmemeli ancak okuyucunun zihninde soru işaretleri bırakacak yüzeysellikte de olmamalıdır.</a:t>
            </a:r>
          </a:p>
          <a:p>
            <a:pPr>
              <a:lnSpc>
                <a:spcPct val="80000"/>
              </a:lnSpc>
            </a:pPr>
            <a:r>
              <a:rPr lang="tr-TR" altLang="en-US" sz="2600"/>
              <a:t>Makalenin en geniş bölümünü oluşturduğu için gerekirse alt başlıklar kullanılabılır.</a:t>
            </a:r>
          </a:p>
          <a:p>
            <a:pPr>
              <a:lnSpc>
                <a:spcPct val="80000"/>
              </a:lnSpc>
            </a:pPr>
            <a:r>
              <a:rPr lang="tr-TR" altLang="en-US" sz="2600"/>
              <a:t>Eğer deneysel kısım yoksa kullanılan malzemenin türü, kaynağı, temin edilme şekli, saflık derecesi vb kavramlar bu bölümde verilmelidir.</a:t>
            </a:r>
          </a:p>
          <a:p>
            <a:endParaRPr lang="tr-TR" altLang="en-US"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en-US">
                <a:solidFill>
                  <a:srgbClr val="0066FF"/>
                </a:solidFill>
              </a:rPr>
              <a:t>Sonuç ve tartışma</a:t>
            </a:r>
          </a:p>
        </p:txBody>
      </p:sp>
      <p:sp>
        <p:nvSpPr>
          <p:cNvPr id="29699" name="Rectangle 3"/>
          <p:cNvSpPr>
            <a:spLocks noGrp="1" noChangeArrowheads="1"/>
          </p:cNvSpPr>
          <p:nvPr>
            <p:ph type="body" idx="1"/>
          </p:nvPr>
        </p:nvSpPr>
        <p:spPr/>
        <p:txBody>
          <a:bodyPr/>
          <a:lstStyle/>
          <a:p>
            <a:pPr>
              <a:lnSpc>
                <a:spcPct val="80000"/>
              </a:lnSpc>
            </a:pPr>
            <a:r>
              <a:rPr lang="tr-TR" altLang="en-US"/>
              <a:t>Bu makale literatüre ne kazandırmıştır? </a:t>
            </a:r>
          </a:p>
          <a:p>
            <a:pPr>
              <a:lnSpc>
                <a:spcPct val="80000"/>
              </a:lnSpc>
            </a:pPr>
            <a:r>
              <a:rPr lang="tr-TR" altLang="en-US"/>
              <a:t>Literatürde muğlâk olan hangi kavram açıklığa kavuşmuş hangi kavram ile ilgili muğlâklık devam etmektedir? </a:t>
            </a:r>
          </a:p>
          <a:p>
            <a:pPr>
              <a:lnSpc>
                <a:spcPct val="80000"/>
              </a:lnSpc>
              <a:buFontTx/>
              <a:buNone/>
            </a:pPr>
            <a:endParaRPr lang="tr-TR" altLang="en-US"/>
          </a:p>
          <a:p>
            <a:pPr>
              <a:lnSpc>
                <a:spcPct val="80000"/>
              </a:lnSpc>
            </a:pPr>
            <a:r>
              <a:rPr lang="tr-TR" altLang="en-US"/>
              <a:t>Bundan sonrası için öneriler nelerdir? </a:t>
            </a:r>
          </a:p>
          <a:p>
            <a:pPr>
              <a:lnSpc>
                <a:spcPct val="80000"/>
              </a:lnSpc>
              <a:buFontTx/>
              <a:buNone/>
            </a:pPr>
            <a:r>
              <a:rPr lang="tr-TR" altLang="en-US"/>
              <a:t>vb kavramlar bu kısımda verilmelidir. </a:t>
            </a:r>
          </a:p>
          <a:p>
            <a:pPr>
              <a:lnSpc>
                <a:spcPct val="80000"/>
              </a:lnSpc>
            </a:pPr>
            <a:endParaRPr lang="tr-T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altLang="en-US">
                <a:solidFill>
                  <a:srgbClr val="0066FF"/>
                </a:solidFill>
              </a:rPr>
              <a:t>Kaynaklar</a:t>
            </a:r>
          </a:p>
        </p:txBody>
      </p:sp>
      <p:sp>
        <p:nvSpPr>
          <p:cNvPr id="34819" name="Rectangle 3"/>
          <p:cNvSpPr>
            <a:spLocks noGrp="1" noChangeArrowheads="1"/>
          </p:cNvSpPr>
          <p:nvPr>
            <p:ph type="body" idx="1"/>
          </p:nvPr>
        </p:nvSpPr>
        <p:spPr/>
        <p:txBody>
          <a:bodyPr/>
          <a:lstStyle/>
          <a:p>
            <a:pPr>
              <a:lnSpc>
                <a:spcPct val="80000"/>
              </a:lnSpc>
            </a:pPr>
            <a:r>
              <a:rPr lang="tr-TR" altLang="en-US" sz="1800" dirty="0" smtClean="0"/>
              <a:t>Makalenin hazırlanması aşamasında faydalanılan </a:t>
            </a:r>
            <a:r>
              <a:rPr lang="tr-TR" altLang="en-US" sz="1800" i="1" dirty="0" smtClean="0"/>
              <a:t>fikir ve sonuçlara kaynaklar kısmında mutlaka yer verilmelidir. </a:t>
            </a:r>
          </a:p>
          <a:p>
            <a:pPr>
              <a:lnSpc>
                <a:spcPct val="80000"/>
              </a:lnSpc>
            </a:pPr>
            <a:r>
              <a:rPr lang="tr-TR" altLang="en-US" sz="1800" dirty="0" smtClean="0"/>
              <a:t>Başkalarının düşüncelerini, görüşlerini bilgi kaynağını bildirmeden ve atıfta bulunmadan bilinçli olarak ya da farkında olmadan alıp kullanmak ve kendi görüşünüz gibi sunmak “Aşırma”(intihal), olarak adlandırılmakta ve bu etik dışı yani bilimsel bir suç sayılmaktadır.</a:t>
            </a:r>
          </a:p>
          <a:p>
            <a:pPr>
              <a:lnSpc>
                <a:spcPct val="90000"/>
              </a:lnSpc>
            </a:pPr>
            <a:r>
              <a:rPr lang="tr-TR" altLang="en-US" sz="1800" dirty="0" smtClean="0">
                <a:solidFill>
                  <a:schemeClr val="tx1">
                    <a:lumMod val="95000"/>
                    <a:lumOff val="5000"/>
                  </a:schemeClr>
                </a:solidFill>
              </a:rPr>
              <a:t>Mümkün </a:t>
            </a:r>
            <a:r>
              <a:rPr lang="tr-TR" altLang="en-US" sz="1800" dirty="0">
                <a:solidFill>
                  <a:schemeClr val="tx1">
                    <a:lumMod val="95000"/>
                    <a:lumOff val="5000"/>
                  </a:schemeClr>
                </a:solidFill>
              </a:rPr>
              <a:t>olduğunca </a:t>
            </a:r>
            <a:r>
              <a:rPr lang="tr-TR" altLang="en-US" sz="1800" b="1" i="1" u="sng" dirty="0">
                <a:solidFill>
                  <a:schemeClr val="tx1">
                    <a:lumMod val="95000"/>
                    <a:lumOff val="5000"/>
                  </a:schemeClr>
                </a:solidFill>
              </a:rPr>
              <a:t>bilimsel makaleler </a:t>
            </a:r>
            <a:r>
              <a:rPr lang="tr-TR" altLang="en-US" sz="1800" dirty="0">
                <a:solidFill>
                  <a:schemeClr val="tx1">
                    <a:lumMod val="95000"/>
                    <a:lumOff val="5000"/>
                  </a:schemeClr>
                </a:solidFill>
              </a:rPr>
              <a:t>kaynak olarak verilmelidir</a:t>
            </a:r>
            <a:r>
              <a:rPr lang="tr-TR" altLang="en-US" sz="1800" dirty="0" smtClean="0">
                <a:solidFill>
                  <a:schemeClr val="tx1">
                    <a:lumMod val="95000"/>
                    <a:lumOff val="5000"/>
                  </a:schemeClr>
                </a:solidFill>
              </a:rPr>
              <a:t>.</a:t>
            </a:r>
            <a:endParaRPr lang="tr-TR" altLang="en-US" sz="1800" dirty="0">
              <a:solidFill>
                <a:schemeClr val="tx1">
                  <a:lumMod val="95000"/>
                  <a:lumOff val="5000"/>
                </a:schemeClr>
              </a:solidFill>
            </a:endParaRPr>
          </a:p>
          <a:p>
            <a:pPr>
              <a:lnSpc>
                <a:spcPct val="90000"/>
              </a:lnSpc>
            </a:pPr>
            <a:r>
              <a:rPr lang="tr-TR" altLang="en-US" sz="1800" dirty="0">
                <a:solidFill>
                  <a:schemeClr val="tx1">
                    <a:lumMod val="95000"/>
                    <a:lumOff val="5000"/>
                  </a:schemeClr>
                </a:solidFill>
              </a:rPr>
              <a:t>Eğer </a:t>
            </a:r>
            <a:r>
              <a:rPr lang="tr-TR" altLang="en-US" sz="1800" b="1" i="1" dirty="0">
                <a:solidFill>
                  <a:schemeClr val="tx1">
                    <a:lumMod val="95000"/>
                    <a:lumOff val="5000"/>
                  </a:schemeClr>
                </a:solidFill>
              </a:rPr>
              <a:t>web adresi kaynaklarda verilecekse mutlaka bilginin web’den alındığı </a:t>
            </a:r>
            <a:r>
              <a:rPr lang="tr-TR" altLang="en-US" sz="1800" b="1" i="1" dirty="0" smtClean="0">
                <a:solidFill>
                  <a:schemeClr val="tx1">
                    <a:lumMod val="95000"/>
                    <a:lumOff val="5000"/>
                  </a:schemeClr>
                </a:solidFill>
              </a:rPr>
              <a:t>tarih (erişim-ziyaret- access date vb.)</a:t>
            </a:r>
            <a:r>
              <a:rPr lang="tr-TR" altLang="en-US" sz="1800" dirty="0" smtClean="0">
                <a:solidFill>
                  <a:schemeClr val="tx1">
                    <a:lumMod val="95000"/>
                    <a:lumOff val="5000"/>
                  </a:schemeClr>
                </a:solidFill>
              </a:rPr>
              <a:t> </a:t>
            </a:r>
            <a:r>
              <a:rPr lang="tr-TR" altLang="en-US" sz="1800" dirty="0">
                <a:solidFill>
                  <a:schemeClr val="tx1">
                    <a:lumMod val="95000"/>
                    <a:lumOff val="5000"/>
                  </a:schemeClr>
                </a:solidFill>
              </a:rPr>
              <a:t>belirtilmelidir</a:t>
            </a:r>
            <a:r>
              <a:rPr lang="tr-TR" altLang="en-US" sz="1800" dirty="0" smtClean="0">
                <a:solidFill>
                  <a:schemeClr val="tx1">
                    <a:lumMod val="95000"/>
                    <a:lumOff val="5000"/>
                  </a:schemeClr>
                </a:solidFill>
              </a:rPr>
              <a:t>.</a:t>
            </a:r>
            <a:r>
              <a:rPr lang="tr-TR" sz="1800" dirty="0" smtClean="0">
                <a:solidFill>
                  <a:schemeClr val="tx2"/>
                </a:solidFill>
              </a:rPr>
              <a:t> Gazete dahi olsa internet çıkışlı her kaynağın </a:t>
            </a:r>
            <a:r>
              <a:rPr lang="tr-TR" sz="2400" b="1" u="sng" dirty="0" smtClean="0">
                <a:solidFill>
                  <a:schemeClr val="tx2"/>
                </a:solidFill>
              </a:rPr>
              <a:t>URL</a:t>
            </a:r>
            <a:r>
              <a:rPr lang="tr-TR" sz="1800" dirty="0" smtClean="0">
                <a:solidFill>
                  <a:schemeClr val="tx2"/>
                </a:solidFill>
              </a:rPr>
              <a:t>’sini ve erişim tarihini mutlaka kaydedin.</a:t>
            </a:r>
            <a:endParaRPr lang="tr-TR" altLang="en-US" sz="1800" dirty="0">
              <a:solidFill>
                <a:schemeClr val="tx1">
                  <a:lumMod val="95000"/>
                  <a:lumOff val="5000"/>
                </a:schemeClr>
              </a:solidFill>
            </a:endParaRPr>
          </a:p>
          <a:p>
            <a:pPr>
              <a:lnSpc>
                <a:spcPct val="90000"/>
              </a:lnSpc>
            </a:pPr>
            <a:r>
              <a:rPr lang="tr-TR" altLang="en-US" sz="1800" dirty="0">
                <a:solidFill>
                  <a:schemeClr val="tx1">
                    <a:lumMod val="95000"/>
                    <a:lumOff val="5000"/>
                  </a:schemeClr>
                </a:solidFill>
              </a:rPr>
              <a:t>Kaynaklar listesi başka bir dokümanın kaynaklar listesinden oluşturulmamalı, özgün yazının tümü gözden geçirildikten sonra kaynaklar listesine </a:t>
            </a:r>
            <a:r>
              <a:rPr lang="tr-TR" altLang="en-US" sz="1800" dirty="0" smtClean="0">
                <a:solidFill>
                  <a:schemeClr val="tx1">
                    <a:lumMod val="95000"/>
                    <a:lumOff val="5000"/>
                  </a:schemeClr>
                </a:solidFill>
              </a:rPr>
              <a:t>eklenmelidir.</a:t>
            </a:r>
          </a:p>
          <a:p>
            <a:pPr>
              <a:lnSpc>
                <a:spcPct val="90000"/>
              </a:lnSpc>
            </a:pPr>
            <a:r>
              <a:rPr lang="tr-TR" sz="1800" dirty="0" smtClean="0">
                <a:solidFill>
                  <a:schemeClr val="tx2"/>
                </a:solidFill>
              </a:rPr>
              <a:t>Hangi </a:t>
            </a:r>
            <a:r>
              <a:rPr lang="tr-TR" sz="1800" dirty="0">
                <a:solidFill>
                  <a:schemeClr val="tx2"/>
                </a:solidFill>
              </a:rPr>
              <a:t>maddelendirme, dipnot veya kaynakça yöntemini kullanırsanız kullanın çalışma genelinde mutlaka standart bir uygulama olmalıdır.</a:t>
            </a:r>
          </a:p>
          <a:p>
            <a:pPr>
              <a:lnSpc>
                <a:spcPct val="90000"/>
              </a:lnSpc>
            </a:pPr>
            <a:endParaRPr lang="tr-TR" altLang="en-US" sz="1800" dirty="0">
              <a:solidFill>
                <a:schemeClr val="tx1">
                  <a:lumMod val="95000"/>
                  <a:lumOff val="5000"/>
                </a:schemeClr>
              </a:solidFill>
            </a:endParaRPr>
          </a:p>
          <a:p>
            <a:endParaRPr lang="tr-TR" altLang="en-US" sz="1800" dirty="0"/>
          </a:p>
          <a:p>
            <a:pPr marL="0" indent="0">
              <a:buNone/>
            </a:pPr>
            <a:r>
              <a:rPr lang="tr-TR" altLang="en-US" sz="1800" b="1" dirty="0" smtClean="0"/>
              <a:t>				Gereksiz kaynak vermeyiniz.</a:t>
            </a:r>
            <a:endParaRPr lang="tr-TR" altLang="en-US" sz="1800" dirty="0" smtClean="0">
              <a:solidFill>
                <a:schemeClr val="tx1">
                  <a:lumMod val="95000"/>
                  <a:lumOff val="5000"/>
                </a:schemeClr>
              </a:solidFill>
            </a:endParaRPr>
          </a:p>
          <a:p>
            <a:pPr marL="0" indent="0">
              <a:buNone/>
            </a:pPr>
            <a:endParaRPr lang="tr-TR" alt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tr-TR" sz="3200" dirty="0" smtClean="0">
                <a:solidFill>
                  <a:schemeClr val="tx1">
                    <a:lumMod val="95000"/>
                    <a:lumOff val="5000"/>
                  </a:schemeClr>
                </a:solidFill>
              </a:rPr>
              <a:t>Araştırmada aktarma (alıntı)</a:t>
            </a:r>
          </a:p>
        </p:txBody>
      </p:sp>
      <p:sp>
        <p:nvSpPr>
          <p:cNvPr id="14339" name="Rectangle 3"/>
          <p:cNvSpPr>
            <a:spLocks noGrp="1" noChangeArrowheads="1"/>
          </p:cNvSpPr>
          <p:nvPr>
            <p:ph idx="1"/>
          </p:nvPr>
        </p:nvSpPr>
        <p:spPr>
          <a:xfrm>
            <a:off x="457200" y="1600200"/>
            <a:ext cx="8686800" cy="5068888"/>
          </a:xfrm>
        </p:spPr>
        <p:txBody>
          <a:bodyPr/>
          <a:lstStyle/>
          <a:p>
            <a:pPr marL="0" indent="0" algn="ctr" eaLnBrk="1" hangingPunct="1">
              <a:lnSpc>
                <a:spcPct val="90000"/>
              </a:lnSpc>
              <a:buNone/>
              <a:defRPr/>
            </a:pPr>
            <a:r>
              <a:rPr lang="tr-TR" sz="2000" b="1" u="sng" dirty="0" smtClean="0">
                <a:solidFill>
                  <a:schemeClr val="tx1">
                    <a:lumMod val="95000"/>
                    <a:lumOff val="5000"/>
                  </a:schemeClr>
                </a:solidFill>
              </a:rPr>
              <a:t>1- DOĞRUDAN AKTARMA</a:t>
            </a:r>
          </a:p>
          <a:p>
            <a:pPr eaLnBrk="1" hangingPunct="1">
              <a:lnSpc>
                <a:spcPct val="90000"/>
              </a:lnSpc>
              <a:defRPr/>
            </a:pPr>
            <a:r>
              <a:rPr lang="tr-TR" sz="2400" dirty="0" smtClean="0"/>
              <a:t>Burada alacağınız cümle, </a:t>
            </a:r>
            <a:r>
              <a:rPr lang="tr-TR" sz="2400" b="1" u="sng" dirty="0" smtClean="0"/>
              <a:t>ifade veya tümce hiç bir değişiklik yapılmadan doğrudan metin içine </a:t>
            </a:r>
            <a:r>
              <a:rPr lang="tr-TR" sz="2400" dirty="0" smtClean="0"/>
              <a:t>yerleştirilmektedir.</a:t>
            </a:r>
          </a:p>
          <a:p>
            <a:pPr eaLnBrk="1" hangingPunct="1">
              <a:lnSpc>
                <a:spcPct val="90000"/>
              </a:lnSpc>
              <a:defRPr/>
            </a:pPr>
            <a:r>
              <a:rPr lang="tr-TR" sz="2400" dirty="0" smtClean="0"/>
              <a:t>Aldığınız metin eğer iki-üç satırı geçmiyorsa normal paragraf içinde tırnak içinde (“xxxxx”) ve </a:t>
            </a:r>
            <a:r>
              <a:rPr lang="tr-TR" sz="2400" i="1" dirty="0" smtClean="0"/>
              <a:t>italik (yatık)</a:t>
            </a:r>
            <a:r>
              <a:rPr lang="tr-TR" sz="2400" dirty="0" smtClean="0"/>
              <a:t> olarak gösterilir.</a:t>
            </a:r>
          </a:p>
          <a:p>
            <a:pPr eaLnBrk="1" hangingPunct="1">
              <a:defRPr/>
            </a:pPr>
            <a:r>
              <a:rPr lang="tr-TR" sz="1600" dirty="0" smtClean="0"/>
              <a:t>Eğer Aldığınız İfade İki-üç Satırdan Fazlaysa Yine Tırnak İçinde Ve İtalik Olarak Başlı Başına Bir Paragraf Şeklinde Gösterilmelidir.</a:t>
            </a:r>
          </a:p>
          <a:p>
            <a:pPr eaLnBrk="1" hangingPunct="1">
              <a:buFont typeface="Wingdings" pitchFamily="2" charset="2"/>
              <a:buNone/>
              <a:defRPr/>
            </a:pPr>
            <a:endParaRPr lang="tr-TR" sz="1600" dirty="0" smtClean="0"/>
          </a:p>
          <a:p>
            <a:pPr eaLnBrk="1" hangingPunct="1">
              <a:defRPr/>
            </a:pPr>
            <a:r>
              <a:rPr lang="tr-TR" sz="1600" dirty="0" smtClean="0"/>
              <a:t>Ancak Bir Araştırmada Sadece Gerek Duyulduğunda Doğrudan Aktarma Yoluna Gidilmeli; </a:t>
            </a:r>
            <a:r>
              <a:rPr lang="tr-TR" sz="1600" b="1" dirty="0" smtClean="0"/>
              <a:t>Sıklıkla Bu Yola Başvurulmamalıdır.</a:t>
            </a:r>
          </a:p>
          <a:p>
            <a:pPr eaLnBrk="1" hangingPunct="1">
              <a:lnSpc>
                <a:spcPct val="90000"/>
              </a:lnSpc>
              <a:defRPr/>
            </a:pPr>
            <a:endParaRPr lang="tr-TR" sz="2800" dirty="0" smtClean="0"/>
          </a:p>
        </p:txBody>
      </p:sp>
    </p:spTree>
    <p:extLst>
      <p:ext uri="{BB962C8B-B14F-4D97-AF65-F5344CB8AC3E}">
        <p14:creationId xmlns:p14="http://schemas.microsoft.com/office/powerpoint/2010/main" val="2066304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66800" y="304800"/>
            <a:ext cx="7543800" cy="700088"/>
          </a:xfrm>
        </p:spPr>
        <p:txBody>
          <a:bodyPr/>
          <a:lstStyle/>
          <a:p>
            <a:pPr eaLnBrk="1" hangingPunct="1">
              <a:defRPr/>
            </a:pPr>
            <a:r>
              <a:rPr lang="tr-TR" sz="3400" dirty="0" smtClean="0"/>
              <a:t>Doğrudan aktarma örnek</a:t>
            </a:r>
          </a:p>
        </p:txBody>
      </p:sp>
      <p:sp>
        <p:nvSpPr>
          <p:cNvPr id="87043" name="Rectangle 3"/>
          <p:cNvSpPr>
            <a:spLocks noGrp="1" noChangeArrowheads="1"/>
          </p:cNvSpPr>
          <p:nvPr>
            <p:ph idx="1"/>
          </p:nvPr>
        </p:nvSpPr>
        <p:spPr>
          <a:xfrm>
            <a:off x="457200" y="981075"/>
            <a:ext cx="8435975" cy="5761038"/>
          </a:xfrm>
        </p:spPr>
        <p:txBody>
          <a:bodyPr/>
          <a:lstStyle/>
          <a:p>
            <a:pPr eaLnBrk="1" hangingPunct="1">
              <a:defRPr/>
            </a:pPr>
            <a:r>
              <a:rPr lang="tr-TR" sz="2000" dirty="0" smtClean="0"/>
              <a:t>Ancak Irak’ta yapılacak bir yargılamanın ne ölçüde tarafsız olacağı ve uluslararası hukuk kurallarını uygulayabileceği tartışmalıydı. Bu konuda Saddam’ın avukatlığını üstlenen ekipten ABD eski Adalet Bakanı Ramsey Clark’ın ileri sürdüğü tezlere değinmek yerinde olacaktır:</a:t>
            </a:r>
            <a:r>
              <a:rPr lang="tr-TR" sz="2000" i="1" dirty="0" smtClean="0"/>
              <a:t> </a:t>
            </a:r>
            <a:r>
              <a:rPr lang="tr-TR" sz="2000" b="1" dirty="0" smtClean="0">
                <a:hlinkClick r:id="" action="ppaction://noaction"/>
              </a:rPr>
              <a:t>[1]</a:t>
            </a:r>
            <a:endParaRPr lang="tr-TR" sz="2000" dirty="0" smtClean="0"/>
          </a:p>
          <a:p>
            <a:pPr marL="539750" lvl="1" indent="-17463" eaLnBrk="1" hangingPunct="1">
              <a:buFontTx/>
              <a:buNone/>
              <a:defRPr/>
            </a:pPr>
            <a:r>
              <a:rPr lang="tr-TR" sz="2400" i="1" dirty="0" smtClean="0"/>
              <a:t>	</a:t>
            </a:r>
            <a:r>
              <a:rPr lang="tr-TR" sz="1600" i="1" dirty="0" smtClean="0"/>
              <a:t>“Uluslararası hukuk, bütün suç mahkemelerinin yetkili, bağımsız ve tarafsız olmalarını gerektirir. Özel Irak Mahkemesi tüm bu gerekli niteliklerden yoksundur. Bir anlayış olarak bile yasal değildir; çünkü, yasal olarak şimdi yargılamaya niyet ettiği yönetimi deviren yasadışı bir işgalci güç tarafından kurulmuştur…Hiçbir güç veya insan yasaların üstünde olamaz. Barış olacaksa, zafer kazananın adalet dağıttığı günler sona ermelidir.”</a:t>
            </a:r>
            <a:r>
              <a:rPr lang="tr-TR" sz="1600" dirty="0" smtClean="0"/>
              <a:t> </a:t>
            </a:r>
          </a:p>
          <a:p>
            <a:pPr marL="539750" lvl="1" indent="-17463" eaLnBrk="1" hangingPunct="1">
              <a:buFontTx/>
              <a:buNone/>
              <a:defRPr/>
            </a:pPr>
            <a:endParaRPr lang="tr-TR" sz="2000" dirty="0" smtClean="0"/>
          </a:p>
          <a:p>
            <a:pPr marL="539750" lvl="1" indent="-17463" eaLnBrk="1" hangingPunct="1">
              <a:buFontTx/>
              <a:buNone/>
              <a:defRPr/>
            </a:pPr>
            <a:r>
              <a:rPr lang="tr-TR" sz="2000" dirty="0" smtClean="0"/>
              <a:t>Gerçekten de Irak Yüksek Mahkemesi bir taraftan yargılama için gerekli hazırlıkları yaparken, diğer taraftan</a:t>
            </a:r>
            <a:r>
              <a:rPr lang="tr-TR" sz="2400" dirty="0" smtClean="0"/>
              <a:t> …</a:t>
            </a:r>
            <a:endParaRPr lang="tr-TR" sz="1600" i="1" dirty="0" smtClean="0"/>
          </a:p>
          <a:p>
            <a:pPr marL="539750" lvl="1" indent="-17463" eaLnBrk="1" hangingPunct="1">
              <a:buFontTx/>
              <a:buNone/>
              <a:defRPr/>
            </a:pPr>
            <a:r>
              <a:rPr lang="tr-TR" sz="2400" i="1" dirty="0" smtClean="0"/>
              <a:t/>
            </a:r>
            <a:br>
              <a:rPr lang="tr-TR" sz="2400" i="1" dirty="0" smtClean="0"/>
            </a:br>
            <a:r>
              <a:rPr lang="tr-TR" sz="1400" dirty="0" smtClean="0">
                <a:hlinkClick r:id="" action="ppaction://noaction"/>
              </a:rPr>
              <a:t>[1]</a:t>
            </a:r>
            <a:r>
              <a:rPr lang="tr-TR" sz="1400" dirty="0" smtClean="0"/>
              <a:t> Ramsey Clark, “ Why I'm Willing to Defend Hussein”, </a:t>
            </a:r>
            <a:r>
              <a:rPr lang="tr-TR" sz="1400" i="1" dirty="0" smtClean="0"/>
              <a:t>Los Angeles Times</a:t>
            </a:r>
            <a:r>
              <a:rPr lang="tr-TR" sz="1400" dirty="0" smtClean="0"/>
              <a:t>  January 24, 2005</a:t>
            </a:r>
            <a:r>
              <a:rPr lang="tr-TR" sz="2400" dirty="0" smtClean="0"/>
              <a:t>. </a:t>
            </a:r>
          </a:p>
        </p:txBody>
      </p:sp>
    </p:spTree>
    <p:extLst>
      <p:ext uri="{BB962C8B-B14F-4D97-AF65-F5344CB8AC3E}">
        <p14:creationId xmlns:p14="http://schemas.microsoft.com/office/powerpoint/2010/main" val="34281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tr-TR" sz="4600" b="0" dirty="0" smtClean="0"/>
              <a:t>2- Dolaylı aktarma</a:t>
            </a:r>
          </a:p>
        </p:txBody>
      </p:sp>
      <p:sp>
        <p:nvSpPr>
          <p:cNvPr id="19459" name="Rectangle 3"/>
          <p:cNvSpPr>
            <a:spLocks noGrp="1" noChangeArrowheads="1"/>
          </p:cNvSpPr>
          <p:nvPr>
            <p:ph idx="1"/>
          </p:nvPr>
        </p:nvSpPr>
        <p:spPr/>
        <p:txBody>
          <a:bodyPr/>
          <a:lstStyle/>
          <a:p>
            <a:pPr eaLnBrk="1" hangingPunct="1">
              <a:defRPr/>
            </a:pPr>
            <a:r>
              <a:rPr lang="tr-TR" sz="2500" dirty="0" smtClean="0"/>
              <a:t>Dolaylı aktarma, araştırmacının yararlandığı kaynaktaki bilgileri kendi üslubu ve kendi cümleleriyle ifade ederek araştırmasına dahil etmesidir.</a:t>
            </a:r>
          </a:p>
          <a:p>
            <a:pPr eaLnBrk="1" hangingPunct="1">
              <a:defRPr/>
            </a:pPr>
            <a:r>
              <a:rPr lang="tr-TR" sz="2500" dirty="0" smtClean="0"/>
              <a:t>Araştırmada daha sık kullanılacak yöntemdir. </a:t>
            </a:r>
          </a:p>
          <a:p>
            <a:pPr eaLnBrk="1" hangingPunct="1">
              <a:defRPr/>
            </a:pPr>
            <a:r>
              <a:rPr lang="tr-TR" sz="2500" dirty="0" smtClean="0"/>
              <a:t>Ancak, araştırmacının kendi üslubu veya kendi cümlelerinden kasıt, </a:t>
            </a:r>
            <a:r>
              <a:rPr lang="tr-TR" sz="2500" b="1" u="sng" dirty="0" smtClean="0"/>
              <a:t>sadece bir kelimenin veya zaman ekinin değiştirilmesi değildir.</a:t>
            </a:r>
          </a:p>
          <a:p>
            <a:pPr eaLnBrk="1" hangingPunct="1">
              <a:defRPr/>
            </a:pPr>
            <a:endParaRPr lang="tr-TR" sz="2500" b="1" u="sng" dirty="0" smtClean="0"/>
          </a:p>
        </p:txBody>
      </p:sp>
    </p:spTree>
    <p:extLst>
      <p:ext uri="{BB962C8B-B14F-4D97-AF65-F5344CB8AC3E}">
        <p14:creationId xmlns:p14="http://schemas.microsoft.com/office/powerpoint/2010/main" val="64587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lnSpc>
                <a:spcPct val="90000"/>
              </a:lnSpc>
              <a:defRPr/>
            </a:pPr>
            <a:r>
              <a:rPr lang="tr-TR" sz="2800" dirty="0" smtClean="0"/>
              <a:t>İntihal (aşırma): </a:t>
            </a:r>
          </a:p>
          <a:p>
            <a:pPr marL="0" indent="0" eaLnBrk="1" hangingPunct="1">
              <a:lnSpc>
                <a:spcPct val="90000"/>
              </a:lnSpc>
              <a:buNone/>
              <a:defRPr/>
            </a:pPr>
            <a:endParaRPr lang="tr-TR" sz="2800" b="1" i="1" dirty="0"/>
          </a:p>
          <a:p>
            <a:pPr marL="0" indent="0" eaLnBrk="1" hangingPunct="1">
              <a:lnSpc>
                <a:spcPct val="90000"/>
              </a:lnSpc>
              <a:buNone/>
              <a:defRPr/>
            </a:pPr>
            <a:r>
              <a:rPr lang="tr-TR" sz="2800" b="1" i="1" dirty="0" smtClean="0"/>
              <a:t>Bir çalışmanın bir kısmının veya tümünün kaynak gösterilmeden kullanılmasıdır</a:t>
            </a:r>
            <a:r>
              <a:rPr lang="tr-TR" sz="2800" dirty="0" smtClean="0"/>
              <a:t>.</a:t>
            </a:r>
          </a:p>
          <a:p>
            <a:pPr eaLnBrk="1" hangingPunct="1">
              <a:lnSpc>
                <a:spcPct val="90000"/>
              </a:lnSpc>
              <a:defRPr/>
            </a:pPr>
            <a:r>
              <a:rPr lang="tr-TR" sz="2800" dirty="0" smtClean="0"/>
              <a:t> Bilim alanında işlenebilecek en büyük suç olup, cezası unvanın alınması ve meslekten mendir.</a:t>
            </a:r>
          </a:p>
          <a:p>
            <a:pPr lvl="8">
              <a:lnSpc>
                <a:spcPct val="90000"/>
              </a:lnSpc>
              <a:defRPr/>
            </a:pPr>
            <a:r>
              <a:rPr lang="tr-TR" sz="1600" b="1" u="sng" dirty="0" smtClean="0"/>
              <a:t>Bundan kaçınmak için yapmanız gerekenler:</a:t>
            </a:r>
          </a:p>
          <a:p>
            <a:pPr lvl="8">
              <a:lnSpc>
                <a:spcPct val="90000"/>
              </a:lnSpc>
              <a:defRPr/>
            </a:pPr>
            <a:endParaRPr lang="tr-TR" sz="1600" dirty="0"/>
          </a:p>
          <a:p>
            <a:pPr lvl="0">
              <a:lnSpc>
                <a:spcPct val="90000"/>
              </a:lnSpc>
              <a:defRPr/>
            </a:pPr>
            <a:r>
              <a:rPr lang="tr-TR" sz="1400" i="1" dirty="0">
                <a:solidFill>
                  <a:srgbClr val="000000"/>
                </a:solidFill>
              </a:rPr>
              <a:t>Kesinlikle kopyala-yapıştır yönteminden sakının veya metni olduğu gibi yazma yoluna gitmeyin</a:t>
            </a:r>
            <a:r>
              <a:rPr lang="tr-TR" sz="1400" i="1" dirty="0" smtClean="0">
                <a:solidFill>
                  <a:srgbClr val="000000"/>
                </a:solidFill>
              </a:rPr>
              <a:t>.</a:t>
            </a:r>
            <a:endParaRPr lang="tr-TR" sz="1400" i="1" dirty="0">
              <a:solidFill>
                <a:srgbClr val="000000"/>
              </a:solidFill>
            </a:endParaRPr>
          </a:p>
          <a:p>
            <a:pPr lvl="0">
              <a:lnSpc>
                <a:spcPct val="90000"/>
              </a:lnSpc>
              <a:defRPr/>
            </a:pPr>
            <a:r>
              <a:rPr lang="tr-TR" sz="1400" i="1" dirty="0">
                <a:solidFill>
                  <a:srgbClr val="000000"/>
                </a:solidFill>
              </a:rPr>
              <a:t>Dışarıdan aldığınız her bilgi için kaynak gösterme yoluna gidin. (Her bilgiden kastedilen: Ortalama bir üniversite mezunu öğrencinin normal şartlarda bilemeyeceği bilgilerdir. Dolayısıyla normalde bilinebilen ve genel olan bilgiler için dipnot </a:t>
            </a:r>
            <a:r>
              <a:rPr lang="tr-TR" sz="1400" i="1" dirty="0" smtClean="0">
                <a:solidFill>
                  <a:srgbClr val="000000"/>
                </a:solidFill>
              </a:rPr>
              <a:t>kullanmayın.)</a:t>
            </a:r>
            <a:endParaRPr lang="tr-TR" sz="1400" i="1" dirty="0">
              <a:solidFill>
                <a:srgbClr val="000000"/>
              </a:solidFill>
            </a:endParaRPr>
          </a:p>
          <a:p>
            <a:pPr lvl="0">
              <a:lnSpc>
                <a:spcPct val="90000"/>
              </a:lnSpc>
              <a:defRPr/>
            </a:pPr>
            <a:r>
              <a:rPr lang="tr-TR" sz="1400" i="1" dirty="0">
                <a:solidFill>
                  <a:srgbClr val="000000"/>
                </a:solidFill>
              </a:rPr>
              <a:t>Alıntı yaparken kurallara sıkı sıkıya bağlı kalın. (Doğrudan veya dolaylı aktarma</a:t>
            </a:r>
            <a:r>
              <a:rPr lang="tr-TR" sz="1400" dirty="0">
                <a:solidFill>
                  <a:srgbClr val="000000"/>
                </a:solidFill>
              </a:rPr>
              <a:t>)</a:t>
            </a:r>
          </a:p>
          <a:p>
            <a:pPr lvl="8">
              <a:lnSpc>
                <a:spcPct val="90000"/>
              </a:lnSpc>
              <a:defRPr/>
            </a:pPr>
            <a:endParaRPr lang="tr-TR" sz="1600" dirty="0" smtClean="0"/>
          </a:p>
        </p:txBody>
      </p:sp>
    </p:spTree>
    <p:extLst>
      <p:ext uri="{BB962C8B-B14F-4D97-AF65-F5344CB8AC3E}">
        <p14:creationId xmlns:p14="http://schemas.microsoft.com/office/powerpoint/2010/main" val="332001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İthenticate sonucu</a:t>
            </a:r>
            <a:endParaRPr lang="en-US" dirty="0"/>
          </a:p>
        </p:txBody>
      </p:sp>
      <p:sp>
        <p:nvSpPr>
          <p:cNvPr id="3" name="Content Placeholder 2"/>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67" y="1447800"/>
            <a:ext cx="880533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28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en-US" dirty="0">
                <a:solidFill>
                  <a:srgbClr val="0066FF"/>
                </a:solidFill>
              </a:rPr>
              <a:t>Dergi seçimi</a:t>
            </a:r>
          </a:p>
        </p:txBody>
      </p:sp>
      <p:sp>
        <p:nvSpPr>
          <p:cNvPr id="8195" name="Rectangle 3"/>
          <p:cNvSpPr>
            <a:spLocks noGrp="1" noChangeArrowheads="1"/>
          </p:cNvSpPr>
          <p:nvPr>
            <p:ph type="body" idx="1"/>
          </p:nvPr>
        </p:nvSpPr>
        <p:spPr/>
        <p:txBody>
          <a:bodyPr/>
          <a:lstStyle/>
          <a:p>
            <a:pPr>
              <a:lnSpc>
                <a:spcPct val="80000"/>
              </a:lnSpc>
            </a:pPr>
            <a:r>
              <a:rPr lang="tr-TR" altLang="en-US" sz="1800" dirty="0"/>
              <a:t>Öncelikle makalenin </a:t>
            </a:r>
            <a:r>
              <a:rPr lang="tr-TR" altLang="en-US" sz="1800" dirty="0">
                <a:solidFill>
                  <a:srgbClr val="0066FF"/>
                </a:solidFill>
              </a:rPr>
              <a:t>hangi </a:t>
            </a:r>
            <a:r>
              <a:rPr lang="tr-TR" altLang="en-US" sz="1800" dirty="0" smtClean="0">
                <a:solidFill>
                  <a:srgbClr val="0066FF"/>
                </a:solidFill>
              </a:rPr>
              <a:t>dergiye (nereye)</a:t>
            </a:r>
            <a:r>
              <a:rPr lang="tr-TR" altLang="en-US" sz="1800" dirty="0" smtClean="0"/>
              <a:t> </a:t>
            </a:r>
            <a:r>
              <a:rPr lang="tr-TR" altLang="en-US" sz="1800" dirty="0"/>
              <a:t>sununalacağına karar verilmeli. Çünkü</a:t>
            </a:r>
            <a:r>
              <a:rPr lang="tr-TR" altLang="en-US" sz="1800" dirty="0" smtClean="0"/>
              <a:t>;</a:t>
            </a:r>
            <a:endParaRPr lang="tr-TR" altLang="en-US" sz="1800" dirty="0"/>
          </a:p>
          <a:p>
            <a:pPr>
              <a:lnSpc>
                <a:spcPct val="80000"/>
              </a:lnSpc>
            </a:pPr>
            <a:r>
              <a:rPr lang="tr-TR" altLang="en-US" sz="1800" dirty="0"/>
              <a:t>Dergilerin yazım stilleri farklıdır. Başlangıçta dergi formatına göre yazım  sonradan değişiklik yapmaktan daha kolaydır</a:t>
            </a:r>
            <a:r>
              <a:rPr lang="tr-TR" altLang="en-US" sz="1800" dirty="0" smtClean="0"/>
              <a:t>.</a:t>
            </a:r>
            <a:endParaRPr lang="tr-TR" altLang="en-US" sz="1800" dirty="0"/>
          </a:p>
          <a:p>
            <a:pPr>
              <a:lnSpc>
                <a:spcPct val="80000"/>
              </a:lnSpc>
            </a:pPr>
            <a:r>
              <a:rPr lang="tr-TR" altLang="en-US" sz="1800" dirty="0"/>
              <a:t>Mümkünse </a:t>
            </a:r>
            <a:r>
              <a:rPr lang="tr-TR" altLang="en-US" sz="1800" dirty="0">
                <a:solidFill>
                  <a:srgbClr val="0066FF"/>
                </a:solidFill>
              </a:rPr>
              <a:t>TEMPLATE (kalıp)</a:t>
            </a:r>
            <a:r>
              <a:rPr lang="tr-TR" altLang="en-US" sz="1800" dirty="0"/>
              <a:t>  dosyalarında yazım tercih edilmelidir</a:t>
            </a:r>
            <a:r>
              <a:rPr lang="tr-TR" altLang="en-US" sz="1800" dirty="0" smtClean="0"/>
              <a:t>.</a:t>
            </a:r>
            <a:endParaRPr lang="tr-TR" altLang="en-US" sz="1800" dirty="0"/>
          </a:p>
          <a:p>
            <a:pPr>
              <a:lnSpc>
                <a:spcPct val="80000"/>
              </a:lnSpc>
            </a:pPr>
            <a:r>
              <a:rPr lang="tr-TR" altLang="en-US" sz="1800" dirty="0"/>
              <a:t>Uygun dergi, uygun editör, uygun hakem ve uygun okuyucu kitlesi demektir.</a:t>
            </a:r>
          </a:p>
          <a:p>
            <a:r>
              <a:rPr lang="tr-TR" altLang="en-US" sz="1800" dirty="0" smtClean="0">
                <a:solidFill>
                  <a:srgbClr val="0066FF"/>
                </a:solidFill>
              </a:rPr>
              <a:t>Dergi formatı</a:t>
            </a:r>
            <a:r>
              <a:rPr lang="tr-TR" altLang="en-US" sz="1800" dirty="0" smtClean="0"/>
              <a:t> (sayfa genişliği, sayfa aralığı, punto, yazı stili vb özellikler) dikkate alınmalı</a:t>
            </a:r>
          </a:p>
          <a:p>
            <a:r>
              <a:rPr lang="tr-TR" altLang="en-US" sz="1800" dirty="0" smtClean="0"/>
              <a:t>Yazarlara direktifler (</a:t>
            </a:r>
            <a:r>
              <a:rPr lang="tr-TR" altLang="en-US" sz="1800" i="1" dirty="0" smtClean="0">
                <a:solidFill>
                  <a:srgbClr val="0066FF"/>
                </a:solidFill>
              </a:rPr>
              <a:t>Instruction to Authors</a:t>
            </a:r>
            <a:r>
              <a:rPr lang="tr-TR" altLang="en-US" sz="1800" dirty="0" smtClean="0"/>
              <a:t>; Guide for Authors; Guidelines for Submission; Guidelines for Illusrations; Informations for Authors); vb.</a:t>
            </a:r>
          </a:p>
          <a:p>
            <a:endParaRPr lang="tr-TR"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3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92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685800"/>
            <a:ext cx="815340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133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9220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75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6746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84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Alıntı</a:t>
            </a:r>
            <a:r>
              <a:rPr lang="en-US" dirty="0" smtClean="0"/>
              <a:t> </a:t>
            </a:r>
            <a:r>
              <a:rPr lang="en-US" dirty="0" err="1" smtClean="0"/>
              <a:t>ve</a:t>
            </a:r>
            <a:r>
              <a:rPr lang="en-US" dirty="0" smtClean="0"/>
              <a:t> </a:t>
            </a:r>
            <a:r>
              <a:rPr lang="en-US" dirty="0" err="1" smtClean="0"/>
              <a:t>gönderme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err="1" smtClean="0"/>
              <a:t>Kaynakça</a:t>
            </a:r>
            <a:r>
              <a:rPr lang="en-US" dirty="0" smtClean="0"/>
              <a:t> </a:t>
            </a:r>
            <a:r>
              <a:rPr lang="en-US" dirty="0" err="1" smtClean="0"/>
              <a:t>yararlanılan</a:t>
            </a:r>
            <a:r>
              <a:rPr lang="en-US" dirty="0" smtClean="0"/>
              <a:t> </a:t>
            </a:r>
            <a:r>
              <a:rPr lang="en-US" dirty="0" err="1" smtClean="0"/>
              <a:t>kaynakları</a:t>
            </a:r>
            <a:r>
              <a:rPr lang="en-US" dirty="0" smtClean="0"/>
              <a:t> </a:t>
            </a:r>
            <a:r>
              <a:rPr lang="en-US" dirty="0" err="1" smtClean="0"/>
              <a:t>gösterir</a:t>
            </a:r>
            <a:r>
              <a:rPr lang="tr-TR" dirty="0"/>
              <a:t>.</a:t>
            </a:r>
            <a:endParaRPr lang="tr-TR" dirty="0" smtClean="0"/>
          </a:p>
          <a:p>
            <a:pPr marL="0" indent="0">
              <a:buNone/>
            </a:pPr>
            <a:r>
              <a:rPr lang="en-US" dirty="0" smtClean="0"/>
              <a:t>• </a:t>
            </a:r>
            <a:r>
              <a:rPr lang="en-US" dirty="0" err="1" smtClean="0"/>
              <a:t>Hangi</a:t>
            </a:r>
            <a:r>
              <a:rPr lang="en-US" dirty="0" smtClean="0"/>
              <a:t> </a:t>
            </a:r>
            <a:r>
              <a:rPr lang="en-US" dirty="0" err="1" smtClean="0"/>
              <a:t>bilginin</a:t>
            </a:r>
            <a:r>
              <a:rPr lang="en-US" dirty="0" smtClean="0"/>
              <a:t> </a:t>
            </a:r>
            <a:r>
              <a:rPr lang="en-US" dirty="0" err="1" smtClean="0"/>
              <a:t>hangi</a:t>
            </a:r>
            <a:r>
              <a:rPr lang="en-US" dirty="0" smtClean="0"/>
              <a:t> </a:t>
            </a:r>
            <a:r>
              <a:rPr lang="en-US" dirty="0" err="1" smtClean="0"/>
              <a:t>kaynaktan</a:t>
            </a:r>
            <a:r>
              <a:rPr lang="en-US" dirty="0" smtClean="0"/>
              <a:t> </a:t>
            </a:r>
            <a:r>
              <a:rPr lang="en-US" dirty="0" err="1" smtClean="0"/>
              <a:t>alındığını</a:t>
            </a:r>
            <a:r>
              <a:rPr lang="en-US" dirty="0" smtClean="0"/>
              <a:t> </a:t>
            </a:r>
            <a:r>
              <a:rPr lang="en-US" dirty="0" err="1" smtClean="0"/>
              <a:t>göstermez</a:t>
            </a:r>
            <a:r>
              <a:rPr lang="tr-TR" dirty="0"/>
              <a:t>.</a:t>
            </a:r>
            <a:endParaRPr lang="tr-TR" dirty="0" smtClean="0"/>
          </a:p>
          <a:p>
            <a:pPr marL="0" indent="0">
              <a:buNone/>
            </a:pPr>
            <a:r>
              <a:rPr lang="en-US" dirty="0" smtClean="0"/>
              <a:t>• Bu </a:t>
            </a:r>
            <a:r>
              <a:rPr lang="en-US" dirty="0" err="1" smtClean="0"/>
              <a:t>bilgi</a:t>
            </a:r>
            <a:r>
              <a:rPr lang="en-US" dirty="0" smtClean="0"/>
              <a:t> </a:t>
            </a:r>
            <a:r>
              <a:rPr lang="en-US" dirty="0" err="1" smtClean="0"/>
              <a:t>ilgili</a:t>
            </a:r>
            <a:r>
              <a:rPr lang="en-US" dirty="0" smtClean="0"/>
              <a:t> </a:t>
            </a:r>
            <a:r>
              <a:rPr lang="en-US" dirty="0" err="1" smtClean="0"/>
              <a:t>kaynağa</a:t>
            </a:r>
            <a:r>
              <a:rPr lang="en-US" dirty="0" smtClean="0"/>
              <a:t> </a:t>
            </a:r>
            <a:r>
              <a:rPr lang="en-US" dirty="0" err="1" smtClean="0"/>
              <a:t>metin</a:t>
            </a:r>
            <a:r>
              <a:rPr lang="en-US" dirty="0" smtClean="0"/>
              <a:t> </a:t>
            </a:r>
            <a:r>
              <a:rPr lang="en-US" dirty="0" err="1" smtClean="0"/>
              <a:t>içinde</a:t>
            </a:r>
            <a:r>
              <a:rPr lang="en-US" dirty="0" smtClean="0"/>
              <a:t> </a:t>
            </a:r>
            <a:r>
              <a:rPr lang="en-US" dirty="0" err="1" smtClean="0"/>
              <a:t>gönderme</a:t>
            </a:r>
            <a:r>
              <a:rPr lang="en-US" dirty="0" smtClean="0"/>
              <a:t> (</a:t>
            </a:r>
            <a:r>
              <a:rPr lang="en-US" dirty="0" err="1" smtClean="0"/>
              <a:t>atıf</a:t>
            </a:r>
            <a:r>
              <a:rPr lang="en-US" dirty="0" smtClean="0"/>
              <a:t>) </a:t>
            </a:r>
            <a:r>
              <a:rPr lang="en-US" dirty="0" err="1" smtClean="0"/>
              <a:t>yapılarak</a:t>
            </a:r>
            <a:r>
              <a:rPr lang="en-US" dirty="0" smtClean="0"/>
              <a:t> </a:t>
            </a:r>
            <a:r>
              <a:rPr lang="en-US" dirty="0" err="1" smtClean="0"/>
              <a:t>iletilir</a:t>
            </a:r>
            <a:r>
              <a:rPr lang="tr-TR" dirty="0" smtClean="0"/>
              <a:t>.</a:t>
            </a:r>
          </a:p>
          <a:p>
            <a:pPr marL="0" indent="0">
              <a:buNone/>
            </a:pPr>
            <a:endParaRPr lang="en-US" dirty="0"/>
          </a:p>
        </p:txBody>
      </p:sp>
    </p:spTree>
    <p:extLst>
      <p:ext uri="{BB962C8B-B14F-4D97-AF65-F5344CB8AC3E}">
        <p14:creationId xmlns:p14="http://schemas.microsoft.com/office/powerpoint/2010/main" val="27169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839200" cy="6400800"/>
          </a:xfrm>
        </p:spPr>
        <p:txBody>
          <a:bodyPr/>
          <a:lstStyle/>
          <a:p>
            <a:r>
              <a:rPr lang="en-US" sz="1800" b="1" u="sng" dirty="0" smtClean="0"/>
              <a:t>APA - </a:t>
            </a:r>
            <a:r>
              <a:rPr lang="en-US" sz="1800" b="1" u="sng" dirty="0" err="1" smtClean="0"/>
              <a:t>Makale</a:t>
            </a:r>
            <a:endParaRPr lang="en-US" sz="1800" b="1" u="sng" dirty="0" smtClean="0"/>
          </a:p>
          <a:p>
            <a:pPr marL="0" indent="0">
              <a:buNone/>
            </a:pPr>
            <a:r>
              <a:rPr lang="en-US" sz="1800" dirty="0" err="1" smtClean="0"/>
              <a:t>Uçak</a:t>
            </a:r>
            <a:r>
              <a:rPr lang="en-US" sz="1800" dirty="0" smtClean="0"/>
              <a:t>, N. Ö. (2000). </a:t>
            </a:r>
            <a:r>
              <a:rPr lang="en-US" sz="1800" dirty="0" err="1" smtClean="0"/>
              <a:t>Sosyal</a:t>
            </a:r>
            <a:r>
              <a:rPr lang="en-US" sz="1800" dirty="0" smtClean="0"/>
              <a:t> </a:t>
            </a:r>
            <a:r>
              <a:rPr lang="en-US" sz="1800" dirty="0" err="1" smtClean="0"/>
              <a:t>bilimler</a:t>
            </a:r>
            <a:r>
              <a:rPr lang="en-US" sz="1800" dirty="0" smtClean="0"/>
              <a:t> </a:t>
            </a:r>
            <a:r>
              <a:rPr lang="en-US" sz="1800" dirty="0" err="1" smtClean="0"/>
              <a:t>alanında</a:t>
            </a:r>
            <a:r>
              <a:rPr lang="en-US" sz="1800" dirty="0" smtClean="0"/>
              <a:t> </a:t>
            </a:r>
            <a:r>
              <a:rPr lang="en-US" sz="1800" dirty="0" err="1" smtClean="0"/>
              <a:t>nitel</a:t>
            </a:r>
            <a:r>
              <a:rPr lang="en-US" sz="1800" dirty="0" smtClean="0"/>
              <a:t> </a:t>
            </a:r>
            <a:r>
              <a:rPr lang="en-US" sz="1800" dirty="0" err="1" smtClean="0"/>
              <a:t>araştırma</a:t>
            </a:r>
            <a:r>
              <a:rPr lang="tr-TR" sz="1800" dirty="0"/>
              <a:t> </a:t>
            </a:r>
            <a:r>
              <a:rPr lang="en-US" sz="1800" dirty="0" err="1" smtClean="0"/>
              <a:t>yöntemlerinin</a:t>
            </a:r>
            <a:r>
              <a:rPr lang="en-US" sz="1800" dirty="0" smtClean="0"/>
              <a:t> </a:t>
            </a:r>
            <a:r>
              <a:rPr lang="en-US" sz="1800" dirty="0" err="1" smtClean="0"/>
              <a:t>kullanımı</a:t>
            </a:r>
            <a:r>
              <a:rPr lang="en-US" sz="1800" dirty="0" smtClean="0"/>
              <a:t>. </a:t>
            </a:r>
            <a:r>
              <a:rPr lang="en-US" sz="1800" dirty="0" err="1" smtClean="0"/>
              <a:t>Bilgi</a:t>
            </a:r>
            <a:r>
              <a:rPr lang="en-US" sz="1800" dirty="0" smtClean="0"/>
              <a:t> </a:t>
            </a:r>
            <a:r>
              <a:rPr lang="en-US" sz="1800" dirty="0" err="1" smtClean="0"/>
              <a:t>Dünyası</a:t>
            </a:r>
            <a:r>
              <a:rPr lang="en-US" sz="1800" dirty="0" smtClean="0"/>
              <a:t>, 1, 255-279.</a:t>
            </a:r>
            <a:endParaRPr lang="tr-TR" sz="1800" dirty="0" smtClean="0"/>
          </a:p>
          <a:p>
            <a:pPr marL="0" indent="0">
              <a:buNone/>
            </a:pPr>
            <a:r>
              <a:rPr lang="tr-TR" sz="1800" b="1" dirty="0" smtClean="0"/>
              <a:t>Metin içi atıf </a:t>
            </a:r>
            <a:r>
              <a:rPr lang="en-US" sz="1800" b="1" dirty="0" smtClean="0"/>
              <a:t>:</a:t>
            </a:r>
          </a:p>
          <a:p>
            <a:pPr marL="0" indent="0">
              <a:buNone/>
            </a:pPr>
            <a:r>
              <a:rPr lang="en-US" sz="1800" dirty="0" smtClean="0"/>
              <a:t>(</a:t>
            </a:r>
            <a:r>
              <a:rPr lang="en-US" sz="1800" dirty="0" err="1" smtClean="0"/>
              <a:t>Uçak</a:t>
            </a:r>
            <a:r>
              <a:rPr lang="en-US" sz="1800" dirty="0" smtClean="0"/>
              <a:t>, 2000, s. 256-257)</a:t>
            </a:r>
            <a:endParaRPr lang="tr-TR" sz="1800" dirty="0" smtClean="0"/>
          </a:p>
          <a:p>
            <a:pPr marL="0" indent="0">
              <a:buNone/>
            </a:pPr>
            <a:endParaRPr lang="tr-TR" sz="1800" dirty="0" smtClean="0"/>
          </a:p>
          <a:p>
            <a:r>
              <a:rPr lang="en-US" sz="1800" b="1" u="sng" dirty="0" smtClean="0"/>
              <a:t>APA - </a:t>
            </a:r>
            <a:r>
              <a:rPr lang="en-US" sz="1800" b="1" u="sng" dirty="0" err="1" smtClean="0"/>
              <a:t>Bildiri</a:t>
            </a:r>
            <a:r>
              <a:rPr lang="en-US" sz="1800" b="1" u="sng" dirty="0" smtClean="0"/>
              <a:t> </a:t>
            </a:r>
            <a:endParaRPr lang="tr-TR" sz="1800" b="1" u="sng" dirty="0" smtClean="0"/>
          </a:p>
          <a:p>
            <a:r>
              <a:rPr lang="en-US" sz="1800" dirty="0" err="1" smtClean="0"/>
              <a:t>Akkoyunlu</a:t>
            </a:r>
            <a:r>
              <a:rPr lang="en-US" sz="1800" dirty="0" smtClean="0"/>
              <a:t>, B. (2007). </a:t>
            </a:r>
            <a:r>
              <a:rPr lang="en-US" sz="1800" dirty="0" err="1" smtClean="0"/>
              <a:t>Öğrenme</a:t>
            </a:r>
            <a:r>
              <a:rPr lang="en-US" sz="1800" dirty="0" smtClean="0"/>
              <a:t> </a:t>
            </a:r>
            <a:r>
              <a:rPr lang="en-US" sz="1800" dirty="0" err="1" smtClean="0"/>
              <a:t>stilleri</a:t>
            </a:r>
            <a:r>
              <a:rPr lang="en-US" sz="1800" dirty="0" smtClean="0"/>
              <a:t>. Y. </a:t>
            </a:r>
            <a:r>
              <a:rPr lang="en-US" sz="1800" dirty="0" err="1" smtClean="0"/>
              <a:t>Tonta</a:t>
            </a:r>
            <a:r>
              <a:rPr lang="en-US" sz="1800" dirty="0" smtClean="0"/>
              <a:t> (Ed.), </a:t>
            </a:r>
            <a:r>
              <a:rPr lang="en-US" sz="1800" dirty="0" err="1" smtClean="0"/>
              <a:t>Bilgi</a:t>
            </a:r>
            <a:r>
              <a:rPr lang="en-US" sz="1800" dirty="0" smtClean="0"/>
              <a:t> </a:t>
            </a:r>
            <a:r>
              <a:rPr lang="en-US" sz="1800" dirty="0" err="1" smtClean="0"/>
              <a:t>Yönetimi</a:t>
            </a:r>
            <a:r>
              <a:rPr lang="en-US" sz="1800" dirty="0" smtClean="0"/>
              <a:t> </a:t>
            </a:r>
            <a:r>
              <a:rPr lang="en-US" sz="1800" dirty="0" err="1" smtClean="0"/>
              <a:t>Ulusal</a:t>
            </a:r>
            <a:r>
              <a:rPr lang="en-US" sz="1800" dirty="0" smtClean="0"/>
              <a:t> </a:t>
            </a:r>
            <a:r>
              <a:rPr lang="en-US" sz="1800" dirty="0" err="1" smtClean="0"/>
              <a:t>Sempozyumu</a:t>
            </a:r>
            <a:r>
              <a:rPr lang="en-US" sz="1800" dirty="0" smtClean="0"/>
              <a:t> </a:t>
            </a:r>
            <a:r>
              <a:rPr lang="en-US" sz="1800" dirty="0" err="1" smtClean="0"/>
              <a:t>bildiriler</a:t>
            </a:r>
            <a:r>
              <a:rPr lang="en-US" sz="1800" dirty="0" smtClean="0"/>
              <a:t> </a:t>
            </a:r>
            <a:r>
              <a:rPr lang="en-US" sz="1800" dirty="0" err="1" smtClean="0"/>
              <a:t>kitabı</a:t>
            </a:r>
            <a:r>
              <a:rPr lang="en-US" sz="1800" dirty="0" smtClean="0"/>
              <a:t> </a:t>
            </a:r>
            <a:r>
              <a:rPr lang="en-US" sz="1800" dirty="0" err="1" smtClean="0"/>
              <a:t>içinde</a:t>
            </a:r>
            <a:r>
              <a:rPr lang="en-US" sz="1800" dirty="0" smtClean="0"/>
              <a:t> (ss. 51-71). Ankara: </a:t>
            </a:r>
            <a:r>
              <a:rPr lang="en-US" sz="1800" dirty="0" err="1" smtClean="0"/>
              <a:t>Hacettepe</a:t>
            </a:r>
            <a:r>
              <a:rPr lang="en-US" sz="1800" dirty="0" smtClean="0"/>
              <a:t> </a:t>
            </a:r>
            <a:r>
              <a:rPr lang="en-US" sz="1800" dirty="0" err="1" smtClean="0"/>
              <a:t>Üniversitesi</a:t>
            </a:r>
            <a:r>
              <a:rPr lang="en-US" sz="1800" dirty="0" smtClean="0"/>
              <a:t>. </a:t>
            </a:r>
            <a:r>
              <a:rPr lang="tr-TR" sz="1800" dirty="0"/>
              <a:t> </a:t>
            </a:r>
            <a:endParaRPr lang="tr-TR" sz="1800" dirty="0" smtClean="0"/>
          </a:p>
          <a:p>
            <a:r>
              <a:rPr lang="tr-TR" sz="1800" b="1" dirty="0" smtClean="0"/>
              <a:t>Metin içi atıf </a:t>
            </a:r>
            <a:r>
              <a:rPr lang="en-US" sz="1800" b="1" dirty="0" smtClean="0"/>
              <a:t>: </a:t>
            </a:r>
            <a:endParaRPr lang="tr-TR" sz="1800" b="1" dirty="0" smtClean="0"/>
          </a:p>
          <a:p>
            <a:pPr marL="0" indent="0">
              <a:buNone/>
            </a:pPr>
            <a:r>
              <a:rPr lang="en-US" sz="1800" dirty="0" smtClean="0"/>
              <a:t>(</a:t>
            </a:r>
            <a:r>
              <a:rPr lang="en-US" sz="1800" dirty="0" err="1" smtClean="0"/>
              <a:t>Akkoyunlu</a:t>
            </a:r>
            <a:r>
              <a:rPr lang="en-US" sz="1800" dirty="0" smtClean="0"/>
              <a:t>, 2007, s. 62).</a:t>
            </a:r>
            <a:endParaRPr lang="tr-TR" sz="1800" dirty="0" smtClean="0"/>
          </a:p>
          <a:p>
            <a:pPr marL="0" indent="0">
              <a:buNone/>
            </a:pPr>
            <a:r>
              <a:rPr lang="en-US" sz="1800" b="1" u="sng" dirty="0" smtClean="0"/>
              <a:t>APA – </a:t>
            </a:r>
            <a:r>
              <a:rPr lang="en-US" sz="1800" b="1" u="sng" dirty="0" err="1" smtClean="0"/>
              <a:t>Tez</a:t>
            </a:r>
            <a:endParaRPr lang="tr-TR" sz="1800" b="1" u="sng" dirty="0" smtClean="0"/>
          </a:p>
          <a:p>
            <a:pPr marL="0" indent="0">
              <a:buNone/>
            </a:pPr>
            <a:r>
              <a:rPr lang="en-US" sz="1800" dirty="0" smtClean="0"/>
              <a:t> </a:t>
            </a:r>
            <a:r>
              <a:rPr lang="en-US" sz="1800" dirty="0" err="1" smtClean="0"/>
              <a:t>Köprülü</a:t>
            </a:r>
            <a:r>
              <a:rPr lang="en-US" sz="1800" dirty="0" smtClean="0"/>
              <a:t>, D. (1994). </a:t>
            </a:r>
            <a:r>
              <a:rPr lang="en-US" sz="1800" dirty="0" err="1" smtClean="0"/>
              <a:t>Üniversite</a:t>
            </a:r>
            <a:r>
              <a:rPr lang="en-US" sz="1800" dirty="0" smtClean="0"/>
              <a:t> </a:t>
            </a:r>
            <a:r>
              <a:rPr lang="en-US" sz="1800" dirty="0" err="1" smtClean="0"/>
              <a:t>kütüphanelerinde</a:t>
            </a:r>
            <a:r>
              <a:rPr lang="en-US" sz="1800" dirty="0" smtClean="0"/>
              <a:t> </a:t>
            </a:r>
            <a:r>
              <a:rPr lang="en-US" sz="1800" dirty="0" err="1" smtClean="0"/>
              <a:t>kitap</a:t>
            </a:r>
            <a:r>
              <a:rPr lang="en-US" sz="1800" dirty="0" smtClean="0"/>
              <a:t> </a:t>
            </a:r>
            <a:r>
              <a:rPr lang="en-US" sz="1800" dirty="0" err="1" smtClean="0"/>
              <a:t>koleksiyonunun</a:t>
            </a:r>
            <a:r>
              <a:rPr lang="en-US" sz="1800" dirty="0" smtClean="0"/>
              <a:t> </a:t>
            </a:r>
            <a:r>
              <a:rPr lang="en-US" sz="1800" dirty="0" err="1" smtClean="0"/>
              <a:t>kullanımı</a:t>
            </a:r>
            <a:r>
              <a:rPr lang="en-US" sz="1800" dirty="0" smtClean="0"/>
              <a:t> </a:t>
            </a:r>
            <a:r>
              <a:rPr lang="en-US" sz="1800" dirty="0" err="1" smtClean="0"/>
              <a:t>üzerine</a:t>
            </a:r>
            <a:r>
              <a:rPr lang="en-US" sz="1800" dirty="0" smtClean="0"/>
              <a:t> </a:t>
            </a:r>
            <a:r>
              <a:rPr lang="en-US" sz="1800" dirty="0" err="1" smtClean="0"/>
              <a:t>bir</a:t>
            </a:r>
            <a:r>
              <a:rPr lang="en-US" sz="1800" dirty="0" smtClean="0"/>
              <a:t> </a:t>
            </a:r>
            <a:r>
              <a:rPr lang="en-US" sz="1800" dirty="0" err="1" smtClean="0"/>
              <a:t>araştırma</a:t>
            </a:r>
            <a:r>
              <a:rPr lang="en-US" sz="1800" dirty="0" smtClean="0"/>
              <a:t>. </a:t>
            </a:r>
            <a:r>
              <a:rPr lang="en-US" sz="1800" dirty="0" err="1" smtClean="0"/>
              <a:t>Yayımlanmamış</a:t>
            </a:r>
            <a:r>
              <a:rPr lang="en-US" sz="1800" dirty="0" smtClean="0"/>
              <a:t> </a:t>
            </a:r>
            <a:r>
              <a:rPr lang="en-US" sz="1800" dirty="0" err="1" smtClean="0"/>
              <a:t>doktora</a:t>
            </a:r>
            <a:r>
              <a:rPr lang="en-US" sz="1800" dirty="0" smtClean="0"/>
              <a:t> </a:t>
            </a:r>
            <a:r>
              <a:rPr lang="en-US" sz="1800" dirty="0" err="1" smtClean="0"/>
              <a:t>tezi</a:t>
            </a:r>
            <a:r>
              <a:rPr lang="en-US" sz="1800" dirty="0" smtClean="0"/>
              <a:t>, </a:t>
            </a:r>
            <a:r>
              <a:rPr lang="en-US" sz="1800" dirty="0" err="1" smtClean="0"/>
              <a:t>Hacettepe</a:t>
            </a:r>
            <a:r>
              <a:rPr lang="en-US" sz="1800" dirty="0" smtClean="0"/>
              <a:t> </a:t>
            </a:r>
            <a:r>
              <a:rPr lang="en-US" sz="1800" dirty="0" err="1" smtClean="0"/>
              <a:t>Üniversitesi</a:t>
            </a:r>
            <a:r>
              <a:rPr lang="en-US" sz="1800" dirty="0" smtClean="0"/>
              <a:t>, Ankara.</a:t>
            </a:r>
            <a:endParaRPr lang="tr-TR" sz="1800" dirty="0" smtClean="0"/>
          </a:p>
          <a:p>
            <a:pPr marL="0" indent="0">
              <a:buNone/>
            </a:pPr>
            <a:r>
              <a:rPr lang="en-US" sz="1800" dirty="0" smtClean="0"/>
              <a:t> </a:t>
            </a:r>
            <a:r>
              <a:rPr lang="tr-TR" sz="1800" b="1" dirty="0" smtClean="0"/>
              <a:t>Metin içi atıf </a:t>
            </a:r>
            <a:r>
              <a:rPr lang="en-US" sz="1800" b="1" dirty="0" smtClean="0"/>
              <a:t>: </a:t>
            </a:r>
            <a:endParaRPr lang="tr-TR" sz="1800" b="1" dirty="0" smtClean="0"/>
          </a:p>
          <a:p>
            <a:pPr marL="0" indent="0">
              <a:buNone/>
            </a:pPr>
            <a:r>
              <a:rPr lang="en-US" sz="1800" dirty="0" smtClean="0"/>
              <a:t>(</a:t>
            </a:r>
            <a:r>
              <a:rPr lang="en-US" sz="1800" dirty="0" err="1" smtClean="0"/>
              <a:t>Köprülü</a:t>
            </a:r>
            <a:r>
              <a:rPr lang="en-US" sz="1800" dirty="0" smtClean="0"/>
              <a:t>, 1994).</a:t>
            </a:r>
            <a:endParaRPr lang="tr-TR" sz="1800" dirty="0" smtClean="0"/>
          </a:p>
          <a:p>
            <a:pPr marL="0" indent="0">
              <a:buNone/>
            </a:pPr>
            <a:r>
              <a:rPr lang="en-US" sz="1800" b="1" dirty="0" smtClean="0"/>
              <a:t>APA - Web </a:t>
            </a:r>
            <a:r>
              <a:rPr lang="en-US" sz="1800" b="1" dirty="0" err="1" smtClean="0"/>
              <a:t>sayfası</a:t>
            </a:r>
            <a:endParaRPr lang="tr-TR" sz="1800" b="1" dirty="0" smtClean="0"/>
          </a:p>
          <a:p>
            <a:pPr marL="0" indent="0">
              <a:buNone/>
            </a:pPr>
            <a:r>
              <a:rPr lang="en-US" sz="1800" dirty="0" smtClean="0"/>
              <a:t> Tillman, H. N. (2003). Evaluating quality on the net. 15 </a:t>
            </a:r>
            <a:r>
              <a:rPr lang="en-US" sz="1800" dirty="0" err="1" smtClean="0"/>
              <a:t>Ocak</a:t>
            </a:r>
            <a:r>
              <a:rPr lang="en-US" sz="1800" dirty="0" smtClean="0"/>
              <a:t> 2008 </a:t>
            </a:r>
            <a:r>
              <a:rPr lang="en-US" sz="1800" dirty="0" err="1" smtClean="0"/>
              <a:t>tarihinde</a:t>
            </a:r>
            <a:r>
              <a:rPr lang="en-US" sz="1800" dirty="0" smtClean="0"/>
              <a:t> www.hopetillman/findq.htm </a:t>
            </a:r>
            <a:r>
              <a:rPr lang="en-US" sz="1800" dirty="0" err="1" smtClean="0"/>
              <a:t>adresinden</a:t>
            </a:r>
            <a:r>
              <a:rPr lang="en-US" sz="1800" dirty="0" smtClean="0"/>
              <a:t> </a:t>
            </a:r>
            <a:r>
              <a:rPr lang="en-US" sz="1800" dirty="0" err="1" smtClean="0"/>
              <a:t>erişildi</a:t>
            </a:r>
            <a:r>
              <a:rPr lang="en-US" sz="1800" dirty="0" smtClean="0"/>
              <a:t>. </a:t>
            </a:r>
            <a:endParaRPr lang="tr-TR" sz="1800" dirty="0" smtClean="0"/>
          </a:p>
          <a:p>
            <a:pPr marL="0" indent="0">
              <a:buNone/>
            </a:pPr>
            <a:r>
              <a:rPr lang="tr-TR" sz="1800" dirty="0" smtClean="0"/>
              <a:t> </a:t>
            </a:r>
            <a:r>
              <a:rPr lang="tr-TR" sz="1800" b="1" i="1" dirty="0" smtClean="0"/>
              <a:t>Metin içi atıf</a:t>
            </a:r>
            <a:r>
              <a:rPr lang="en-US" sz="1800" dirty="0" smtClean="0"/>
              <a:t>: (Tillman, 2003)</a:t>
            </a:r>
            <a:endParaRPr lang="en-US" sz="1800" dirty="0"/>
          </a:p>
        </p:txBody>
      </p:sp>
    </p:spTree>
    <p:extLst>
      <p:ext uri="{BB962C8B-B14F-4D97-AF65-F5344CB8AC3E}">
        <p14:creationId xmlns:p14="http://schemas.microsoft.com/office/powerpoint/2010/main" val="216158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tr-TR" sz="3000" dirty="0" smtClean="0"/>
              <a:t>Eğer yazarı veya başlığı belli olmayan bir haberse</a:t>
            </a:r>
          </a:p>
        </p:txBody>
      </p:sp>
      <p:sp>
        <p:nvSpPr>
          <p:cNvPr id="114691" name="Rectangle 3"/>
          <p:cNvSpPr>
            <a:spLocks noGrp="1" noChangeArrowheads="1"/>
          </p:cNvSpPr>
          <p:nvPr>
            <p:ph idx="1"/>
          </p:nvPr>
        </p:nvSpPr>
        <p:spPr>
          <a:xfrm>
            <a:off x="457200" y="1600200"/>
            <a:ext cx="8229600" cy="4924425"/>
          </a:xfrm>
        </p:spPr>
        <p:txBody>
          <a:bodyPr/>
          <a:lstStyle/>
          <a:p>
            <a:pPr eaLnBrk="1" hangingPunct="1">
              <a:lnSpc>
                <a:spcPct val="90000"/>
              </a:lnSpc>
              <a:defRPr/>
            </a:pPr>
            <a:r>
              <a:rPr lang="tr-TR" sz="2000" b="1" dirty="0" smtClean="0"/>
              <a:t>Yazarı Belli Değilse</a:t>
            </a:r>
          </a:p>
          <a:p>
            <a:pPr eaLnBrk="1" hangingPunct="1">
              <a:lnSpc>
                <a:spcPct val="90000"/>
              </a:lnSpc>
              <a:buFont typeface="Wingdings" pitchFamily="2" charset="2"/>
              <a:buNone/>
              <a:defRPr/>
            </a:pPr>
            <a:endParaRPr lang="tr-TR" sz="2000" b="1" dirty="0" smtClean="0"/>
          </a:p>
          <a:p>
            <a:pPr eaLnBrk="1" hangingPunct="1">
              <a:lnSpc>
                <a:spcPct val="90000"/>
              </a:lnSpc>
              <a:defRPr/>
            </a:pPr>
            <a:r>
              <a:rPr lang="tr-TR" sz="2000" b="1" i="1" dirty="0" smtClean="0"/>
              <a:t>The New York Times</a:t>
            </a:r>
            <a:r>
              <a:rPr lang="tr-TR" sz="2000" b="1" dirty="0" smtClean="0"/>
              <a:t>, </a:t>
            </a:r>
            <a:r>
              <a:rPr lang="tr-TR" sz="2000" dirty="0" smtClean="0"/>
              <a:t>“Greece and Turkey Trade Barbs Over Airspace”, http://www.nytimes.com/16TURK.html?tntemail0, (E.T. 15/06/2003)</a:t>
            </a:r>
            <a:r>
              <a:rPr lang="tr-TR" sz="2000" b="1" dirty="0" smtClean="0"/>
              <a:t>.</a:t>
            </a:r>
            <a:r>
              <a:rPr lang="tr-TR" sz="2000" dirty="0" smtClean="0"/>
              <a:t> </a:t>
            </a:r>
          </a:p>
          <a:p>
            <a:pPr algn="ctr" eaLnBrk="1" hangingPunct="1">
              <a:lnSpc>
                <a:spcPct val="90000"/>
              </a:lnSpc>
              <a:buFont typeface="Wingdings" pitchFamily="2" charset="2"/>
              <a:buNone/>
              <a:defRPr/>
            </a:pPr>
            <a:r>
              <a:rPr lang="tr-TR" sz="1600" b="1" dirty="0" smtClean="0"/>
              <a:t>Veya</a:t>
            </a:r>
          </a:p>
          <a:p>
            <a:pPr algn="ctr" eaLnBrk="1" hangingPunct="1">
              <a:lnSpc>
                <a:spcPct val="90000"/>
              </a:lnSpc>
              <a:buFont typeface="Wingdings" pitchFamily="2" charset="2"/>
              <a:buNone/>
              <a:defRPr/>
            </a:pPr>
            <a:endParaRPr lang="tr-TR" sz="1600" b="1" dirty="0" smtClean="0"/>
          </a:p>
          <a:p>
            <a:pPr eaLnBrk="1" hangingPunct="1">
              <a:lnSpc>
                <a:spcPct val="90000"/>
              </a:lnSpc>
              <a:defRPr/>
            </a:pPr>
            <a:r>
              <a:rPr lang="tr-TR" sz="1600" b="1" dirty="0" smtClean="0"/>
              <a:t>Cumhuriyet</a:t>
            </a:r>
            <a:r>
              <a:rPr lang="tr-TR" sz="1600" dirty="0" smtClean="0"/>
              <a:t>, 01/01/1999.</a:t>
            </a:r>
          </a:p>
          <a:p>
            <a:pPr eaLnBrk="1" hangingPunct="1">
              <a:lnSpc>
                <a:spcPct val="90000"/>
              </a:lnSpc>
              <a:defRPr/>
            </a:pPr>
            <a:r>
              <a:rPr lang="tr-TR" sz="1600" b="1" dirty="0" smtClean="0"/>
              <a:t>Hürriyet</a:t>
            </a:r>
            <a:r>
              <a:rPr lang="tr-TR" sz="1600" dirty="0" smtClean="0"/>
              <a:t>, 23/02/1999</a:t>
            </a:r>
            <a:r>
              <a:rPr lang="tr-TR" dirty="0" smtClean="0"/>
              <a:t>. </a:t>
            </a:r>
          </a:p>
        </p:txBody>
      </p:sp>
    </p:spTree>
    <p:extLst>
      <p:ext uri="{BB962C8B-B14F-4D97-AF65-F5344CB8AC3E}">
        <p14:creationId xmlns:p14="http://schemas.microsoft.com/office/powerpoint/2010/main" val="3624216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tr-TR" dirty="0" smtClean="0"/>
              <a:t>-Unutmayın-</a:t>
            </a:r>
          </a:p>
        </p:txBody>
      </p:sp>
      <p:sp>
        <p:nvSpPr>
          <p:cNvPr id="115715" name="Rectangle 3"/>
          <p:cNvSpPr>
            <a:spLocks noGrp="1" noChangeArrowheads="1"/>
          </p:cNvSpPr>
          <p:nvPr>
            <p:ph idx="1"/>
          </p:nvPr>
        </p:nvSpPr>
        <p:spPr/>
        <p:txBody>
          <a:bodyPr/>
          <a:lstStyle/>
          <a:p>
            <a:pPr eaLnBrk="1" hangingPunct="1">
              <a:defRPr/>
            </a:pPr>
            <a:r>
              <a:rPr lang="tr-TR" dirty="0" smtClean="0">
                <a:solidFill>
                  <a:schemeClr val="tx2"/>
                </a:solidFill>
              </a:rPr>
              <a:t>Gazete dahi olsa internet çıkışlı her kaynağın </a:t>
            </a:r>
            <a:r>
              <a:rPr lang="tr-TR" sz="4000" b="1" u="sng" dirty="0" smtClean="0">
                <a:solidFill>
                  <a:schemeClr val="tx2"/>
                </a:solidFill>
              </a:rPr>
              <a:t>URL</a:t>
            </a:r>
            <a:r>
              <a:rPr lang="tr-TR" dirty="0" smtClean="0">
                <a:solidFill>
                  <a:schemeClr val="tx2"/>
                </a:solidFill>
              </a:rPr>
              <a:t>’sini ve erişim tarihini mutlaka kaydedin.</a:t>
            </a:r>
          </a:p>
          <a:p>
            <a:pPr eaLnBrk="1" hangingPunct="1">
              <a:defRPr/>
            </a:pPr>
            <a:r>
              <a:rPr lang="tr-TR" dirty="0" smtClean="0">
                <a:solidFill>
                  <a:schemeClr val="tx2"/>
                </a:solidFill>
              </a:rPr>
              <a:t>Hangi maddelendirme, dipnot veya kaynakça yöntemini kullanırsanız kullanın </a:t>
            </a:r>
            <a:r>
              <a:rPr lang="tr-TR" b="1" dirty="0" smtClean="0">
                <a:solidFill>
                  <a:schemeClr val="tx2"/>
                </a:solidFill>
              </a:rPr>
              <a:t>çalışma genelinde mutlaka standart bir uygulama olmalıdır.</a:t>
            </a:r>
          </a:p>
          <a:p>
            <a:pPr eaLnBrk="1" hangingPunct="1">
              <a:defRPr/>
            </a:pPr>
            <a:endParaRPr lang="tr-TR" dirty="0" smtClean="0">
              <a:solidFill>
                <a:schemeClr val="tx2"/>
              </a:solidFill>
            </a:endParaRPr>
          </a:p>
          <a:p>
            <a:pPr eaLnBrk="1" hangingPunct="1">
              <a:defRPr/>
            </a:pPr>
            <a:endParaRPr lang="tr-TR" dirty="0" smtClean="0"/>
          </a:p>
        </p:txBody>
      </p:sp>
    </p:spTree>
    <p:extLst>
      <p:ext uri="{BB962C8B-B14F-4D97-AF65-F5344CB8AC3E}">
        <p14:creationId xmlns:p14="http://schemas.microsoft.com/office/powerpoint/2010/main" val="2736355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tr-TR" altLang="en-US"/>
              <a:t>Kaynaklar</a:t>
            </a:r>
          </a:p>
        </p:txBody>
      </p:sp>
      <p:sp>
        <p:nvSpPr>
          <p:cNvPr id="59395" name="Rectangle 3"/>
          <p:cNvSpPr>
            <a:spLocks noGrp="1" noChangeArrowheads="1"/>
          </p:cNvSpPr>
          <p:nvPr>
            <p:ph type="body" idx="1"/>
          </p:nvPr>
        </p:nvSpPr>
        <p:spPr/>
        <p:txBody>
          <a:bodyPr/>
          <a:lstStyle/>
          <a:p>
            <a:pPr>
              <a:lnSpc>
                <a:spcPct val="90000"/>
              </a:lnSpc>
            </a:pPr>
            <a:r>
              <a:rPr lang="tr-TR" altLang="en-US" sz="1800" dirty="0" smtClean="0">
                <a:solidFill>
                  <a:schemeClr val="tx1">
                    <a:lumMod val="95000"/>
                    <a:lumOff val="5000"/>
                  </a:schemeClr>
                </a:solidFill>
              </a:rPr>
              <a:t>1. </a:t>
            </a:r>
            <a:r>
              <a:rPr lang="tr-TR" altLang="en-US" sz="1600" dirty="0" smtClean="0">
                <a:solidFill>
                  <a:schemeClr val="tx1">
                    <a:lumMod val="95000"/>
                    <a:lumOff val="5000"/>
                  </a:schemeClr>
                </a:solidFill>
              </a:rPr>
              <a:t>http://fbe.atauni.edu.tr/BilimEtik/.../09%20Hafta_Bilimsel%20makale%20..., z.t.: 20.03.2018 «H. Seçen (2009) tarafından BEE dersi için yeniden üretilmiştir. «Bilimsel makale hazırlama ve yayınlama kılavuzu. </a:t>
            </a:r>
          </a:p>
          <a:p>
            <a:pPr>
              <a:lnSpc>
                <a:spcPct val="90000"/>
              </a:lnSpc>
            </a:pPr>
            <a:r>
              <a:rPr lang="tr-TR" sz="1600" b="1" dirty="0" smtClean="0">
                <a:solidFill>
                  <a:schemeClr val="tx1">
                    <a:lumMod val="95000"/>
                    <a:lumOff val="5000"/>
                  </a:schemeClr>
                </a:solidFill>
              </a:rPr>
              <a:t>2. Pirinççi,F., (2009)araştırma yöntemleri ders notları.</a:t>
            </a:r>
            <a:r>
              <a:rPr lang="tr-TR" sz="1600" b="1" dirty="0" smtClean="0">
                <a:solidFill>
                  <a:schemeClr val="tx1">
                    <a:lumMod val="95000"/>
                    <a:lumOff val="5000"/>
                  </a:schemeClr>
                </a:solidFill>
                <a:hlinkClick r:id="rId2"/>
              </a:rPr>
              <a:t> e.t</a:t>
            </a:r>
            <a:r>
              <a:rPr lang="tr-TR" sz="1600" b="1" dirty="0" smtClean="0">
                <a:solidFill>
                  <a:schemeClr val="tx1">
                    <a:lumMod val="95000"/>
                    <a:lumOff val="5000"/>
                  </a:schemeClr>
                </a:solidFill>
              </a:rPr>
              <a:t>. 20.03.2018</a:t>
            </a:r>
            <a:r>
              <a:rPr lang="tr-TR" sz="2000" b="1" dirty="0" smtClean="0">
                <a:solidFill>
                  <a:schemeClr val="tx1">
                    <a:lumMod val="95000"/>
                    <a:lumOff val="5000"/>
                  </a:schemeClr>
                </a:solidFill>
              </a:rPr>
              <a:t>.</a:t>
            </a:r>
          </a:p>
          <a:p>
            <a:pPr>
              <a:lnSpc>
                <a:spcPct val="90000"/>
              </a:lnSpc>
            </a:pPr>
            <a:r>
              <a:rPr lang="tr-TR" sz="1600" b="1" dirty="0" smtClean="0">
                <a:solidFill>
                  <a:schemeClr val="tx1">
                    <a:lumMod val="95000"/>
                    <a:lumOff val="5000"/>
                  </a:schemeClr>
                </a:solidFill>
              </a:rPr>
              <a:t>3.</a:t>
            </a:r>
            <a:r>
              <a:rPr lang="en-US" sz="1600" dirty="0" smtClean="0">
                <a:solidFill>
                  <a:schemeClr val="tx1">
                    <a:lumMod val="95000"/>
                    <a:lumOff val="5000"/>
                  </a:schemeClr>
                </a:solidFill>
              </a:rPr>
              <a:t> </a:t>
            </a:r>
            <a:r>
              <a:rPr lang="tr-TR" sz="1600" b="1" dirty="0" smtClean="0">
                <a:solidFill>
                  <a:schemeClr val="tx1">
                    <a:lumMod val="95000"/>
                    <a:lumOff val="5000"/>
                  </a:schemeClr>
                </a:solidFill>
                <a:hlinkClick r:id="rId2"/>
              </a:rPr>
              <a:t>http://uvt.ulakbim.gov.tr/sbvt/kurultay4/kurbanoglu.pdf e.t</a:t>
            </a:r>
            <a:r>
              <a:rPr lang="tr-TR" sz="1600" b="1" dirty="0" smtClean="0">
                <a:solidFill>
                  <a:schemeClr val="tx1">
                    <a:lumMod val="95000"/>
                    <a:lumOff val="5000"/>
                  </a:schemeClr>
                </a:solidFill>
              </a:rPr>
              <a:t>. 20.03.2018</a:t>
            </a:r>
            <a:r>
              <a:rPr lang="tr-TR" sz="2000" b="1" dirty="0" smtClean="0">
                <a:solidFill>
                  <a:schemeClr val="tx1">
                    <a:lumMod val="95000"/>
                    <a:lumOff val="5000"/>
                  </a:schemeClr>
                </a:solidFill>
              </a:rPr>
              <a:t>.</a:t>
            </a:r>
          </a:p>
          <a:p>
            <a:pPr marL="0" indent="0">
              <a:lnSpc>
                <a:spcPct val="90000"/>
              </a:lnSpc>
              <a:buNone/>
            </a:pPr>
            <a:endParaRPr lang="tr-TR" sz="2000" b="1" dirty="0">
              <a:solidFill>
                <a:schemeClr val="hlink"/>
              </a:solidFill>
            </a:endParaRPr>
          </a:p>
          <a:p>
            <a:pPr algn="ctr" eaLnBrk="1" hangingPunct="1">
              <a:buFont typeface="Wingdings" pitchFamily="2" charset="2"/>
              <a:buNone/>
              <a:defRPr/>
            </a:pPr>
            <a:endParaRPr lang="tr-TR" sz="2000" b="1" dirty="0">
              <a:solidFill>
                <a:schemeClr val="hlink"/>
              </a:solidFill>
            </a:endParaRPr>
          </a:p>
          <a:p>
            <a:pPr>
              <a:lnSpc>
                <a:spcPct val="90000"/>
              </a:lnSpc>
            </a:pPr>
            <a:endParaRPr lang="tr-TR" altLang="en-US" sz="2000" dirty="0" smtClean="0">
              <a:solidFill>
                <a:srgbClr val="0066FF"/>
              </a:solidFill>
            </a:endParaRPr>
          </a:p>
          <a:p>
            <a:pPr>
              <a:lnSpc>
                <a:spcPct val="90000"/>
              </a:lnSpc>
            </a:pPr>
            <a:endParaRPr lang="tr-TR" altLang="en-US" sz="2000" dirty="0" smtClean="0">
              <a:solidFill>
                <a:srgbClr val="0066FF"/>
              </a:solidFill>
            </a:endParaRPr>
          </a:p>
        </p:txBody>
      </p:sp>
    </p:spTree>
    <p:extLst>
      <p:ext uri="{BB962C8B-B14F-4D97-AF65-F5344CB8AC3E}">
        <p14:creationId xmlns:p14="http://schemas.microsoft.com/office/powerpoint/2010/main" val="1515584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Örnekler </a:t>
            </a:r>
            <a:endParaRPr lang="en-US" dirty="0"/>
          </a:p>
        </p:txBody>
      </p:sp>
      <p:sp>
        <p:nvSpPr>
          <p:cNvPr id="3" name="Content Placeholder 2"/>
          <p:cNvSpPr>
            <a:spLocks noGrp="1"/>
          </p:cNvSpPr>
          <p:nvPr>
            <p:ph idx="1"/>
          </p:nvPr>
        </p:nvSpPr>
        <p:spPr/>
        <p:txBody>
          <a:bodyPr/>
          <a:lstStyle/>
          <a:p>
            <a:r>
              <a:rPr lang="tr-TR" dirty="0" smtClean="0"/>
              <a:t>1</a:t>
            </a:r>
          </a:p>
          <a:p>
            <a:r>
              <a:rPr lang="tr-TR" dirty="0" smtClean="0"/>
              <a:t>2</a:t>
            </a:r>
          </a:p>
          <a:p>
            <a:r>
              <a:rPr lang="tr-TR" dirty="0" smtClean="0"/>
              <a:t>3</a:t>
            </a:r>
          </a:p>
          <a:p>
            <a:pPr marL="0" indent="0">
              <a:buNone/>
            </a:pPr>
            <a:endParaRPr lang="en-US" dirty="0"/>
          </a:p>
        </p:txBody>
      </p:sp>
    </p:spTree>
    <p:extLst>
      <p:ext uri="{BB962C8B-B14F-4D97-AF65-F5344CB8AC3E}">
        <p14:creationId xmlns:p14="http://schemas.microsoft.com/office/powerpoint/2010/main" val="214816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altLang="en-US">
                <a:solidFill>
                  <a:srgbClr val="0066FF"/>
                </a:solidFill>
              </a:rPr>
              <a:t>Dergileri inceleyin</a:t>
            </a:r>
          </a:p>
        </p:txBody>
      </p:sp>
      <p:sp>
        <p:nvSpPr>
          <p:cNvPr id="9219" name="Rectangle 3"/>
          <p:cNvSpPr>
            <a:spLocks noGrp="1" noChangeArrowheads="1"/>
          </p:cNvSpPr>
          <p:nvPr>
            <p:ph type="body" idx="1"/>
          </p:nvPr>
        </p:nvSpPr>
        <p:spPr/>
        <p:txBody>
          <a:bodyPr/>
          <a:lstStyle/>
          <a:p>
            <a:pPr>
              <a:lnSpc>
                <a:spcPct val="80000"/>
              </a:lnSpc>
            </a:pPr>
            <a:r>
              <a:rPr lang="tr-TR" altLang="en-US" dirty="0"/>
              <a:t>Derginin yayın kurulu</a:t>
            </a:r>
          </a:p>
          <a:p>
            <a:pPr>
              <a:lnSpc>
                <a:spcPct val="80000"/>
              </a:lnSpc>
            </a:pPr>
            <a:r>
              <a:rPr lang="tr-TR" altLang="en-US" dirty="0"/>
              <a:t>Derginin Editörü</a:t>
            </a:r>
          </a:p>
          <a:p>
            <a:pPr>
              <a:lnSpc>
                <a:spcPct val="80000"/>
              </a:lnSpc>
            </a:pPr>
            <a:r>
              <a:rPr lang="tr-TR" altLang="en-US" dirty="0" smtClean="0"/>
              <a:t>Derginin </a:t>
            </a:r>
            <a:r>
              <a:rPr lang="tr-TR" altLang="en-US" dirty="0"/>
              <a:t>baskıya girme süresi </a:t>
            </a:r>
          </a:p>
          <a:p>
            <a:pPr>
              <a:lnSpc>
                <a:spcPct val="80000"/>
              </a:lnSpc>
            </a:pPr>
            <a:r>
              <a:rPr lang="tr-TR" altLang="en-US" dirty="0"/>
              <a:t>Dergiye erişim kolaylığı</a:t>
            </a:r>
          </a:p>
          <a:p>
            <a:pPr>
              <a:lnSpc>
                <a:spcPct val="80000"/>
              </a:lnSpc>
            </a:pPr>
            <a:r>
              <a:rPr lang="tr-TR" altLang="en-US" dirty="0"/>
              <a:t>Bulguların kalitesi ve derginin etki değeri</a:t>
            </a:r>
            <a:endParaRPr lang="tr-TR" altLang="en-US" sz="1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40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73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799"/>
            <a:ext cx="10820400"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29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Yöntemi Süreci</a:t>
            </a:r>
            <a:endParaRPr lang="en-US" dirty="0"/>
          </a:p>
        </p:txBody>
      </p:sp>
      <p:pic>
        <p:nvPicPr>
          <p:cNvPr id="68610" name="Picture 2" descr="Image result for araştırma yöntemi süre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868336"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7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altLang="en-US" dirty="0">
                <a:solidFill>
                  <a:srgbClr val="0066FF"/>
                </a:solidFill>
              </a:rPr>
              <a:t>Makalenin başlığı</a:t>
            </a:r>
          </a:p>
        </p:txBody>
      </p:sp>
      <p:sp>
        <p:nvSpPr>
          <p:cNvPr id="12291" name="Rectangle 3"/>
          <p:cNvSpPr>
            <a:spLocks noGrp="1" noChangeArrowheads="1"/>
          </p:cNvSpPr>
          <p:nvPr>
            <p:ph type="body" idx="1"/>
          </p:nvPr>
        </p:nvSpPr>
        <p:spPr/>
        <p:txBody>
          <a:bodyPr/>
          <a:lstStyle/>
          <a:p>
            <a:pPr>
              <a:lnSpc>
                <a:spcPct val="90000"/>
              </a:lnSpc>
            </a:pPr>
            <a:r>
              <a:rPr lang="tr-TR" altLang="en-US" sz="2400" dirty="0">
                <a:solidFill>
                  <a:schemeClr val="tx1">
                    <a:lumMod val="95000"/>
                    <a:lumOff val="5000"/>
                  </a:schemeClr>
                </a:solidFill>
              </a:rPr>
              <a:t>Kötü bir başlangıç, kötü bir sonun habercisidir.</a:t>
            </a:r>
          </a:p>
          <a:p>
            <a:pPr>
              <a:lnSpc>
                <a:spcPct val="80000"/>
              </a:lnSpc>
            </a:pPr>
            <a:r>
              <a:rPr lang="tr-TR" altLang="en-US" sz="2200" dirty="0" smtClean="0">
                <a:solidFill>
                  <a:schemeClr val="tx1">
                    <a:lumMod val="95000"/>
                    <a:lumOff val="5000"/>
                  </a:schemeClr>
                </a:solidFill>
              </a:rPr>
              <a:t>Başlık </a:t>
            </a:r>
            <a:r>
              <a:rPr lang="tr-TR" altLang="en-US" sz="2200" dirty="0">
                <a:solidFill>
                  <a:schemeClr val="tx1">
                    <a:lumMod val="95000"/>
                    <a:lumOff val="5000"/>
                  </a:schemeClr>
                </a:solidFill>
              </a:rPr>
              <a:t>binlerce kişi tarafından okunacaktır, </a:t>
            </a:r>
            <a:r>
              <a:rPr lang="tr-TR" altLang="en-US" sz="2200" b="1" dirty="0">
                <a:solidFill>
                  <a:schemeClr val="tx1">
                    <a:lumMod val="95000"/>
                    <a:lumOff val="5000"/>
                  </a:schemeClr>
                </a:solidFill>
              </a:rPr>
              <a:t>özenle seçilmeli </a:t>
            </a:r>
            <a:r>
              <a:rPr lang="tr-TR" altLang="en-US" sz="2200" dirty="0">
                <a:solidFill>
                  <a:schemeClr val="tx1">
                    <a:lumMod val="95000"/>
                    <a:lumOff val="5000"/>
                  </a:schemeClr>
                </a:solidFill>
              </a:rPr>
              <a:t>ve dikkat çekici olmalıdır. </a:t>
            </a:r>
          </a:p>
          <a:p>
            <a:pPr>
              <a:lnSpc>
                <a:spcPct val="80000"/>
              </a:lnSpc>
            </a:pPr>
            <a:r>
              <a:rPr lang="tr-TR" altLang="en-US" sz="2200" dirty="0" smtClean="0">
                <a:solidFill>
                  <a:schemeClr val="tx1">
                    <a:lumMod val="95000"/>
                    <a:lumOff val="5000"/>
                  </a:schemeClr>
                </a:solidFill>
              </a:rPr>
              <a:t>Çalışmanın </a:t>
            </a:r>
            <a:r>
              <a:rPr lang="tr-TR" altLang="en-US" sz="2200" b="1" dirty="0">
                <a:solidFill>
                  <a:schemeClr val="tx1">
                    <a:lumMod val="95000"/>
                    <a:lumOff val="5000"/>
                  </a:schemeClr>
                </a:solidFill>
              </a:rPr>
              <a:t>içeriğini tam olarak yansıtmalıdır</a:t>
            </a:r>
            <a:r>
              <a:rPr lang="tr-TR" altLang="en-US" sz="2200" dirty="0">
                <a:solidFill>
                  <a:schemeClr val="tx1">
                    <a:lumMod val="95000"/>
                    <a:lumOff val="5000"/>
                  </a:schemeClr>
                </a:solidFill>
              </a:rPr>
              <a:t>. (İkincil kaynaklarda, abstrakt dergilerinde, dizinlerde, bu kısım yer almaktadır).</a:t>
            </a:r>
          </a:p>
          <a:p>
            <a:pPr>
              <a:lnSpc>
                <a:spcPct val="80000"/>
              </a:lnSpc>
            </a:pPr>
            <a:r>
              <a:rPr lang="tr-TR" altLang="en-US" sz="2200" dirty="0" smtClean="0">
                <a:solidFill>
                  <a:schemeClr val="tx1">
                    <a:lumMod val="95000"/>
                    <a:lumOff val="5000"/>
                  </a:schemeClr>
                </a:solidFill>
              </a:rPr>
              <a:t>Başlık </a:t>
            </a:r>
            <a:r>
              <a:rPr lang="tr-TR" altLang="en-US" sz="2200" dirty="0">
                <a:solidFill>
                  <a:schemeClr val="tx1">
                    <a:lumMod val="95000"/>
                    <a:lumOff val="5000"/>
                  </a:schemeClr>
                </a:solidFill>
              </a:rPr>
              <a:t>bir etiket gibi düşünülmeli, </a:t>
            </a:r>
            <a:r>
              <a:rPr lang="tr-TR" altLang="en-US" sz="2200" b="1" dirty="0">
                <a:solidFill>
                  <a:schemeClr val="tx1">
                    <a:lumMod val="95000"/>
                    <a:lumOff val="5000"/>
                  </a:schemeClr>
                </a:solidFill>
              </a:rPr>
              <a:t>bir cümle olmamalıdır. </a:t>
            </a:r>
          </a:p>
          <a:p>
            <a:pPr>
              <a:lnSpc>
                <a:spcPct val="80000"/>
              </a:lnSpc>
            </a:pPr>
            <a:r>
              <a:rPr lang="tr-TR" altLang="en-US" sz="2200" dirty="0" smtClean="0">
                <a:solidFill>
                  <a:schemeClr val="tx1">
                    <a:lumMod val="95000"/>
                    <a:lumOff val="5000"/>
                  </a:schemeClr>
                </a:solidFill>
              </a:rPr>
              <a:t>Başlık </a:t>
            </a:r>
            <a:r>
              <a:rPr lang="tr-TR" altLang="en-US" sz="2200" dirty="0">
                <a:solidFill>
                  <a:schemeClr val="tx1">
                    <a:lumMod val="95000"/>
                    <a:lumOff val="5000"/>
                  </a:schemeClr>
                </a:solidFill>
              </a:rPr>
              <a:t>ne çalışmanın içeriğini ifade edemeyecek kadar </a:t>
            </a:r>
            <a:r>
              <a:rPr lang="tr-TR" altLang="en-US" sz="2200" b="1" dirty="0">
                <a:solidFill>
                  <a:schemeClr val="tx1">
                    <a:lumMod val="95000"/>
                    <a:lumOff val="5000"/>
                  </a:schemeClr>
                </a:solidFill>
              </a:rPr>
              <a:t>çok kısa </a:t>
            </a:r>
            <a:r>
              <a:rPr lang="tr-TR" altLang="en-US" sz="2200" dirty="0">
                <a:solidFill>
                  <a:schemeClr val="tx1">
                    <a:lumMod val="95000"/>
                    <a:lumOff val="5000"/>
                  </a:schemeClr>
                </a:solidFill>
              </a:rPr>
              <a:t> ne de çalışmayı özetleyecek kadar </a:t>
            </a:r>
            <a:r>
              <a:rPr lang="tr-TR" altLang="en-US" sz="2200" b="1" dirty="0">
                <a:solidFill>
                  <a:schemeClr val="tx1">
                    <a:lumMod val="95000"/>
                    <a:lumOff val="5000"/>
                  </a:schemeClr>
                </a:solidFill>
              </a:rPr>
              <a:t>çok uzun olmalıdır. </a:t>
            </a:r>
            <a:r>
              <a:rPr lang="tr-TR" altLang="en-US" sz="2200" b="1" dirty="0" smtClean="0">
                <a:solidFill>
                  <a:schemeClr val="tx1">
                    <a:lumMod val="95000"/>
                    <a:lumOff val="5000"/>
                  </a:schemeClr>
                </a:solidFill>
              </a:rPr>
              <a:t> </a:t>
            </a:r>
            <a:r>
              <a:rPr lang="tr-TR" altLang="en-US" sz="2200" dirty="0" smtClean="0">
                <a:solidFill>
                  <a:schemeClr val="tx1">
                    <a:lumMod val="95000"/>
                    <a:lumOff val="5000"/>
                  </a:schemeClr>
                </a:solidFill>
              </a:rPr>
              <a:t>Başlık genelde 15  kelimeden fazla olmamalıdır. </a:t>
            </a:r>
            <a:endParaRPr lang="tr-TR" altLang="en-US" sz="2200" dirty="0">
              <a:solidFill>
                <a:schemeClr val="tx1">
                  <a:lumMod val="95000"/>
                  <a:lumOff val="5000"/>
                </a:schemeClr>
              </a:solidFill>
            </a:endParaRPr>
          </a:p>
          <a:p>
            <a:pPr>
              <a:lnSpc>
                <a:spcPct val="80000"/>
              </a:lnSpc>
            </a:pPr>
            <a:r>
              <a:rPr lang="tr-TR" altLang="en-US" sz="2200" dirty="0" smtClean="0">
                <a:solidFill>
                  <a:schemeClr val="tx1">
                    <a:lumMod val="95000"/>
                    <a:lumOff val="5000"/>
                  </a:schemeClr>
                </a:solidFill>
              </a:rPr>
              <a:t>Başlıkta </a:t>
            </a:r>
            <a:r>
              <a:rPr lang="tr-TR" altLang="en-US" sz="2200" b="1" dirty="0">
                <a:solidFill>
                  <a:schemeClr val="tx1">
                    <a:lumMod val="95000"/>
                    <a:lumOff val="5000"/>
                  </a:schemeClr>
                </a:solidFill>
              </a:rPr>
              <a:t>kısaltma, kimyasal formül veya patentli isimler kullanılmamalıdır</a:t>
            </a:r>
            <a:r>
              <a:rPr lang="tr-TR" altLang="en-US" sz="2200" b="1" dirty="0" smtClean="0">
                <a:solidFill>
                  <a:schemeClr val="tx1">
                    <a:lumMod val="95000"/>
                    <a:lumOff val="5000"/>
                  </a:schemeClr>
                </a:solidFill>
              </a:rPr>
              <a:t>.</a:t>
            </a:r>
          </a:p>
          <a:p>
            <a:pPr>
              <a:lnSpc>
                <a:spcPct val="80000"/>
              </a:lnSpc>
            </a:pPr>
            <a:endParaRPr lang="tr-TR" altLang="en-US" sz="2600" dirty="0"/>
          </a:p>
          <a:p>
            <a:pPr>
              <a:lnSpc>
                <a:spcPct val="90000"/>
              </a:lnSpc>
            </a:pPr>
            <a:endParaRPr lang="tr-TR"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altLang="en-US">
                <a:solidFill>
                  <a:srgbClr val="0066FF"/>
                </a:solidFill>
              </a:rPr>
              <a:t>Özet</a:t>
            </a:r>
          </a:p>
        </p:txBody>
      </p:sp>
      <p:sp>
        <p:nvSpPr>
          <p:cNvPr id="21507" name="Rectangle 3"/>
          <p:cNvSpPr>
            <a:spLocks noGrp="1" noChangeArrowheads="1"/>
          </p:cNvSpPr>
          <p:nvPr>
            <p:ph type="body" idx="1"/>
          </p:nvPr>
        </p:nvSpPr>
        <p:spPr>
          <a:xfrm>
            <a:off x="457200" y="1295400"/>
            <a:ext cx="8458200" cy="4830763"/>
          </a:xfrm>
        </p:spPr>
        <p:txBody>
          <a:bodyPr/>
          <a:lstStyle/>
          <a:p>
            <a:pPr>
              <a:lnSpc>
                <a:spcPct val="90000"/>
              </a:lnSpc>
            </a:pPr>
            <a:r>
              <a:rPr lang="tr-TR" altLang="en-US" sz="2000" dirty="0">
                <a:solidFill>
                  <a:schemeClr val="tx1">
                    <a:lumMod val="95000"/>
                    <a:lumOff val="5000"/>
                  </a:schemeClr>
                </a:solidFill>
              </a:rPr>
              <a:t>Özet makalenin kısa bir biçimidir. Bu yüzden makale içeriğini kısa biçimde yansıtmalıdır.</a:t>
            </a:r>
          </a:p>
          <a:p>
            <a:pPr>
              <a:lnSpc>
                <a:spcPct val="90000"/>
              </a:lnSpc>
            </a:pPr>
            <a:r>
              <a:rPr lang="tr-TR" altLang="en-US" sz="2000" dirty="0">
                <a:solidFill>
                  <a:schemeClr val="tx1">
                    <a:lumMod val="95000"/>
                    <a:lumOff val="5000"/>
                  </a:schemeClr>
                </a:solidFill>
              </a:rPr>
              <a:t>Özette, gereksiz süsleme ve kelime israfından (jargon) kaçınılmalıdır.</a:t>
            </a:r>
          </a:p>
          <a:p>
            <a:pPr>
              <a:lnSpc>
                <a:spcPct val="90000"/>
              </a:lnSpc>
            </a:pPr>
            <a:r>
              <a:rPr lang="tr-TR" altLang="en-US" sz="2000" dirty="0">
                <a:solidFill>
                  <a:schemeClr val="tx1">
                    <a:lumMod val="95000"/>
                    <a:lumOff val="5000"/>
                  </a:schemeClr>
                </a:solidFill>
              </a:rPr>
              <a:t>Makalenin ana kısımlarının bir özeti olmalı ve 250 kelimeyi geçmemelidir. </a:t>
            </a:r>
          </a:p>
          <a:p>
            <a:pPr>
              <a:lnSpc>
                <a:spcPct val="90000"/>
              </a:lnSpc>
            </a:pPr>
            <a:r>
              <a:rPr lang="tr-TR" altLang="en-US" sz="2000" dirty="0">
                <a:solidFill>
                  <a:schemeClr val="tx1">
                    <a:lumMod val="95000"/>
                    <a:lumOff val="5000"/>
                  </a:schemeClr>
                </a:solidFill>
              </a:rPr>
              <a:t>Kısa özet okuyucunun kendi ilgi alanıyla ilişkisini saptamaya, bütünüyle okumaya ihtiyaç duyup duymayacağına karar vermesini sağlamalıdır</a:t>
            </a:r>
            <a:r>
              <a:rPr lang="tr-TR" altLang="en-US" sz="2000" dirty="0" smtClean="0">
                <a:solidFill>
                  <a:schemeClr val="tx1">
                    <a:lumMod val="95000"/>
                    <a:lumOff val="5000"/>
                  </a:schemeClr>
                </a:solidFill>
              </a:rPr>
              <a:t>.</a:t>
            </a:r>
          </a:p>
          <a:p>
            <a:pPr>
              <a:lnSpc>
                <a:spcPct val="90000"/>
              </a:lnSpc>
            </a:pPr>
            <a:r>
              <a:rPr lang="tr-TR" altLang="en-US" sz="2000" dirty="0" smtClean="0">
                <a:solidFill>
                  <a:schemeClr val="tx1">
                    <a:lumMod val="95000"/>
                    <a:lumOff val="5000"/>
                  </a:schemeClr>
                </a:solidFill>
              </a:rPr>
              <a:t>Can alıcı noktalar bu kısımda mutlaka verilmelidir. </a:t>
            </a:r>
          </a:p>
          <a:p>
            <a:pPr>
              <a:lnSpc>
                <a:spcPct val="90000"/>
              </a:lnSpc>
            </a:pPr>
            <a:r>
              <a:rPr lang="tr-TR" altLang="en-US" sz="2000" dirty="0" smtClean="0">
                <a:solidFill>
                  <a:schemeClr val="tx1">
                    <a:lumMod val="95000"/>
                    <a:lumOff val="5000"/>
                  </a:schemeClr>
                </a:solidFill>
              </a:rPr>
              <a:t>Özet asla yeni bilgi veya makalede belirtilmeyen bir sonuç vermemelidir. </a:t>
            </a:r>
          </a:p>
          <a:p>
            <a:pPr>
              <a:lnSpc>
                <a:spcPct val="90000"/>
              </a:lnSpc>
            </a:pPr>
            <a:r>
              <a:rPr lang="tr-TR" altLang="en-US" sz="2000" dirty="0" smtClean="0">
                <a:solidFill>
                  <a:schemeClr val="tx1">
                    <a:lumMod val="95000"/>
                    <a:lumOff val="5000"/>
                  </a:schemeClr>
                </a:solidFill>
              </a:rPr>
              <a:t>Kısaltma, şekil, tablo, kaynak veya atıf olmamalıdır. Yani tek başına bir bütün olmalıdır</a:t>
            </a:r>
          </a:p>
          <a:p>
            <a:pPr>
              <a:lnSpc>
                <a:spcPct val="90000"/>
              </a:lnSpc>
            </a:pPr>
            <a:r>
              <a:rPr lang="tr-TR" altLang="en-US" sz="2000" dirty="0" smtClean="0">
                <a:solidFill>
                  <a:schemeClr val="tx1">
                    <a:lumMod val="95000"/>
                    <a:lumOff val="5000"/>
                  </a:schemeClr>
                </a:solidFill>
              </a:rPr>
              <a:t>Kısa özet, geçmiş zamanda yazılmalıdır</a:t>
            </a:r>
            <a:endParaRPr lang="tr-TR" altLang="en-US" sz="2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altLang="en-US">
                <a:solidFill>
                  <a:srgbClr val="0066FF"/>
                </a:solidFill>
              </a:rPr>
              <a:t>Anahtar kelimeler</a:t>
            </a:r>
          </a:p>
        </p:txBody>
      </p:sp>
      <p:sp>
        <p:nvSpPr>
          <p:cNvPr id="25603" name="Rectangle 3"/>
          <p:cNvSpPr>
            <a:spLocks noGrp="1" noChangeArrowheads="1"/>
          </p:cNvSpPr>
          <p:nvPr>
            <p:ph type="body" idx="1"/>
          </p:nvPr>
        </p:nvSpPr>
        <p:spPr/>
        <p:txBody>
          <a:bodyPr/>
          <a:lstStyle/>
          <a:p>
            <a:pPr>
              <a:lnSpc>
                <a:spcPct val="90000"/>
              </a:lnSpc>
            </a:pPr>
            <a:r>
              <a:rPr lang="tr-TR" altLang="en-US" sz="2200" dirty="0"/>
              <a:t>Makalenin </a:t>
            </a:r>
            <a:r>
              <a:rPr lang="tr-TR" altLang="en-US" sz="2200" b="1" i="1" dirty="0"/>
              <a:t>işlediği temayı en iyi ifade eden birkaç kelime </a:t>
            </a:r>
            <a:r>
              <a:rPr lang="tr-TR" altLang="en-US" sz="2200" dirty="0"/>
              <a:t>ya da  kelime grubu anahtar kelimeler kısmına yerleştirir. </a:t>
            </a:r>
          </a:p>
          <a:p>
            <a:pPr>
              <a:lnSpc>
                <a:spcPct val="90000"/>
              </a:lnSpc>
            </a:pPr>
            <a:r>
              <a:rPr lang="tr-TR" altLang="en-US" sz="2200" dirty="0"/>
              <a:t>Anahtar kelimeler çeşitli abstrakt dergileri ve ikincil kaynaklar tarafından da kullanılacağı ve pek çok kişi </a:t>
            </a:r>
            <a:r>
              <a:rPr lang="tr-TR" altLang="en-US" sz="2200" b="1" i="1" dirty="0"/>
              <a:t>anahtar kelimeleri kullanarak bu makaleye ulaşacağ</a:t>
            </a:r>
            <a:r>
              <a:rPr lang="tr-TR" altLang="en-US" sz="2200" dirty="0"/>
              <a:t>ı için anahtar kelimeler özenle seçilmelidir. </a:t>
            </a:r>
          </a:p>
          <a:p>
            <a:pPr>
              <a:lnSpc>
                <a:spcPct val="90000"/>
              </a:lnSpc>
            </a:pPr>
            <a:r>
              <a:rPr lang="tr-TR" altLang="en-US" sz="2200" dirty="0"/>
              <a:t>Yazarın kendi kendine sorması </a:t>
            </a:r>
            <a:r>
              <a:rPr lang="tr-TR" altLang="en-US" sz="2200" dirty="0" smtClean="0"/>
              <a:t>gereken soru</a:t>
            </a:r>
          </a:p>
          <a:p>
            <a:pPr marL="0" indent="0">
              <a:lnSpc>
                <a:spcPct val="90000"/>
              </a:lnSpc>
              <a:buNone/>
            </a:pPr>
            <a:r>
              <a:rPr lang="tr-TR" altLang="en-US" sz="2200" dirty="0" smtClean="0"/>
              <a:t> </a:t>
            </a:r>
            <a:r>
              <a:rPr lang="tr-TR" altLang="en-US" sz="2200" dirty="0"/>
              <a:t>‘’Ben araştırmacı olsam böyle bir çalışmayı hangi anahtar kelimelerle arardım?’’</a:t>
            </a:r>
          </a:p>
          <a:p>
            <a:pPr>
              <a:lnSpc>
                <a:spcPct val="90000"/>
              </a:lnSpc>
            </a:pPr>
            <a:endParaRPr lang="tr-TR"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1387</Words>
  <Application>Microsoft Office PowerPoint</Application>
  <PresentationFormat>On-screen Show (4:3)</PresentationFormat>
  <Paragraphs>151</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Bilimsel makale nedir?</vt:lpstr>
      <vt:lpstr>Dergi seçimi</vt:lpstr>
      <vt:lpstr>Dergileri inceleyin</vt:lpstr>
      <vt:lpstr>PowerPoint Presentation</vt:lpstr>
      <vt:lpstr>PowerPoint Presentation</vt:lpstr>
      <vt:lpstr>Araştırma Yöntemi Süreci</vt:lpstr>
      <vt:lpstr>Makalenin başlığı</vt:lpstr>
      <vt:lpstr>Özet</vt:lpstr>
      <vt:lpstr>Anahtar kelimeler</vt:lpstr>
      <vt:lpstr>Sıra</vt:lpstr>
      <vt:lpstr>Giriş</vt:lpstr>
      <vt:lpstr>Materyal ve yöntem</vt:lpstr>
      <vt:lpstr>Sonuç ve tartışma</vt:lpstr>
      <vt:lpstr>Kaynaklar</vt:lpstr>
      <vt:lpstr>Araştırmada aktarma (alıntı)</vt:lpstr>
      <vt:lpstr>Doğrudan aktarma örnek</vt:lpstr>
      <vt:lpstr>2- Dolaylı aktarma</vt:lpstr>
      <vt:lpstr>PowerPoint Presentation</vt:lpstr>
      <vt:lpstr>İthenticate sonucu</vt:lpstr>
      <vt:lpstr>PowerPoint Presentation</vt:lpstr>
      <vt:lpstr>PowerPoint Presentation</vt:lpstr>
      <vt:lpstr>PowerPoint Presentation</vt:lpstr>
      <vt:lpstr>PowerPoint Presentation</vt:lpstr>
      <vt:lpstr>Alıntı ve gönderme</vt:lpstr>
      <vt:lpstr>PowerPoint Presentation</vt:lpstr>
      <vt:lpstr>Eğer yazarı veya başlığı belli olmayan bir haberse</vt:lpstr>
      <vt:lpstr>-Unutmayın-</vt:lpstr>
      <vt:lpstr>Kaynaklar</vt:lpstr>
      <vt:lpstr> Örnekler </vt:lpstr>
    </vt:vector>
  </TitlesOfParts>
  <Company>ChemDep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dc:creator>
  <cp:lastModifiedBy>none</cp:lastModifiedBy>
  <cp:revision>40</cp:revision>
  <dcterms:created xsi:type="dcterms:W3CDTF">2010-12-02T09:36:16Z</dcterms:created>
  <dcterms:modified xsi:type="dcterms:W3CDTF">2018-03-27T12:16:45Z</dcterms:modified>
</cp:coreProperties>
</file>