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20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24.02.2022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24.02.2022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24.02.2022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24.02.2022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24.02.2022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marL="0" indent="0" algn="ctr">
              <a:buNone/>
            </a:pPr>
            <a:r>
              <a:rPr lang="en-US" sz="3600" b="1" dirty="0"/>
              <a:t>CHAPTER-5</a:t>
            </a:r>
            <a:br>
              <a:rPr lang="en-US" sz="3600" b="1" dirty="0"/>
            </a:br>
            <a:br>
              <a:rPr lang="en-US" sz="3600" b="1" dirty="0"/>
            </a:br>
            <a:r>
              <a:rPr lang="en-US" sz="3600" b="1" dirty="0"/>
              <a:t>Finding a topic and </a:t>
            </a:r>
            <a:br>
              <a:rPr lang="en-US" sz="3600" b="1" dirty="0"/>
            </a:br>
            <a:r>
              <a:rPr lang="en-US" sz="3600" b="1" dirty="0"/>
              <a:t>doing  critical literature review</a:t>
            </a:r>
            <a:br>
              <a:rPr lang="en-US" sz="3600" b="1" dirty="0"/>
            </a:br>
            <a:r>
              <a:rPr lang="en-US" sz="3600" b="1" dirty="0"/>
              <a:t>&amp; </a:t>
            </a:r>
            <a:br>
              <a:rPr lang="en-US" sz="3600" b="1" dirty="0"/>
            </a:br>
            <a:r>
              <a:rPr lang="en-US" sz="3600" b="1" dirty="0"/>
              <a:t>How to access to the databases</a:t>
            </a:r>
            <a:br>
              <a:rPr lang="en-US" sz="3600" b="1" dirty="0"/>
            </a:br>
            <a:endParaRPr lang="tr-TR" sz="3600" b="1" dirty="0"/>
          </a:p>
        </p:txBody>
      </p:sp>
    </p:spTree>
    <p:extLst>
      <p:ext uri="{BB962C8B-B14F-4D97-AF65-F5344CB8AC3E}">
        <p14:creationId xmlns:p14="http://schemas.microsoft.com/office/powerpoint/2010/main" val="1777506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84" y="609600"/>
            <a:ext cx="8684217" cy="5323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1800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pPr algn="just"/>
            <a:r>
              <a:rPr lang="en-US" dirty="0"/>
              <a:t>Where you look will depend on the subject you have chosen. Some</a:t>
            </a:r>
            <a:r>
              <a:rPr lang="tr-TR" dirty="0"/>
              <a:t> </a:t>
            </a:r>
            <a:r>
              <a:rPr lang="en-US" dirty="0"/>
              <a:t>sources cover most subjects, others are specialized in a narrow range, and</a:t>
            </a:r>
            <a:r>
              <a:rPr lang="tr-TR" dirty="0"/>
              <a:t> </a:t>
            </a:r>
            <a:r>
              <a:rPr lang="en-US" dirty="0"/>
              <a:t>will hence provide more detail. Here is a list of places you can search.</a:t>
            </a:r>
            <a:endParaRPr lang="tr-TR" dirty="0"/>
          </a:p>
        </p:txBody>
      </p:sp>
    </p:spTree>
    <p:extLst>
      <p:ext uri="{BB962C8B-B14F-4D97-AF65-F5344CB8AC3E}">
        <p14:creationId xmlns:p14="http://schemas.microsoft.com/office/powerpoint/2010/main" val="637186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tr-TR" dirty="0"/>
              <a:t>Libraries</a:t>
            </a:r>
          </a:p>
        </p:txBody>
      </p:sp>
      <p:sp>
        <p:nvSpPr>
          <p:cNvPr id="3" name="Content Placeholder 2"/>
          <p:cNvSpPr>
            <a:spLocks noGrp="1"/>
          </p:cNvSpPr>
          <p:nvPr>
            <p:ph idx="1"/>
          </p:nvPr>
        </p:nvSpPr>
        <p:spPr>
          <a:xfrm>
            <a:off x="304800" y="685800"/>
            <a:ext cx="8610600" cy="6172200"/>
          </a:xfrm>
        </p:spPr>
        <p:txBody>
          <a:bodyPr>
            <a:normAutofit/>
          </a:bodyPr>
          <a:lstStyle/>
          <a:p>
            <a:pPr marL="0" indent="0" algn="just">
              <a:buNone/>
            </a:pPr>
            <a:r>
              <a:rPr lang="en-US" sz="2400" b="1" dirty="0"/>
              <a:t>Library catalogue</a:t>
            </a:r>
            <a:r>
              <a:rPr lang="en-US" sz="2400" dirty="0"/>
              <a:t>. Most libraries now have an electronic catalogue</a:t>
            </a:r>
            <a:r>
              <a:rPr lang="tr-TR" sz="2400" dirty="0"/>
              <a:t> </a:t>
            </a:r>
            <a:r>
              <a:rPr lang="en-US" sz="2400" dirty="0"/>
              <a:t>accessed through their computer terminals, often accessible</a:t>
            </a:r>
            <a:r>
              <a:rPr lang="tr-TR" sz="2400" dirty="0"/>
              <a:t> </a:t>
            </a:r>
            <a:r>
              <a:rPr lang="en-US" sz="2400" dirty="0"/>
              <a:t>online from elsewhere too via the Intra- and/or Internet.</a:t>
            </a:r>
          </a:p>
          <a:p>
            <a:pPr marL="0" indent="0" algn="just">
              <a:buNone/>
            </a:pPr>
            <a:r>
              <a:rPr lang="en-US" sz="2400" b="1" dirty="0"/>
              <a:t>Journals and newspapers</a:t>
            </a:r>
            <a:r>
              <a:rPr lang="en-US" sz="2400" dirty="0"/>
              <a:t>. These are often catalogued and</a:t>
            </a:r>
            <a:r>
              <a:rPr lang="tr-TR" sz="2400" dirty="0"/>
              <a:t> </a:t>
            </a:r>
            <a:r>
              <a:rPr lang="en-US" sz="2400" dirty="0"/>
              <a:t>stored separately to the books and may be available online. As</a:t>
            </a:r>
            <a:r>
              <a:rPr lang="tr-TR" sz="2400" dirty="0"/>
              <a:t> </a:t>
            </a:r>
            <a:r>
              <a:rPr lang="en-US" sz="2400" dirty="0"/>
              <a:t>they appear regularly, they tend to be very up to date.</a:t>
            </a:r>
          </a:p>
          <a:p>
            <a:pPr marL="0" indent="0" algn="just">
              <a:spcBef>
                <a:spcPts val="1200"/>
              </a:spcBef>
              <a:buNone/>
            </a:pPr>
            <a:r>
              <a:rPr lang="en-US" sz="2400" b="1" dirty="0"/>
              <a:t>Electronic databases</a:t>
            </a:r>
            <a:r>
              <a:rPr lang="en-US" sz="2400" dirty="0"/>
              <a:t>. These are computer-based lists of publications,</a:t>
            </a:r>
            <a:r>
              <a:rPr lang="tr-TR" sz="2400" dirty="0"/>
              <a:t> </a:t>
            </a:r>
            <a:r>
              <a:rPr lang="en-US" sz="2400" dirty="0"/>
              <a:t>on CD-ROM or on the university Intranet or the Internet.</a:t>
            </a:r>
            <a:endParaRPr lang="tr-TR" sz="2400" dirty="0"/>
          </a:p>
        </p:txBody>
      </p:sp>
      <p:sp>
        <p:nvSpPr>
          <p:cNvPr id="4" name="AutoShape 2" descr="library icon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library icon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487" name="Picture 7" descr="library ic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4343400"/>
            <a:ext cx="3505200" cy="2208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445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28600"/>
            <a:ext cx="10083077" cy="708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5703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179" y="-296840"/>
            <a:ext cx="10918612" cy="7924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2930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9211734" cy="76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9083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236"/>
            <a:ext cx="11734800" cy="6695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159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96011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1206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PEOPLE</a:t>
            </a:r>
          </a:p>
        </p:txBody>
      </p:sp>
      <p:sp>
        <p:nvSpPr>
          <p:cNvPr id="3" name="Content Placeholder 2"/>
          <p:cNvSpPr>
            <a:spLocks noGrp="1"/>
          </p:cNvSpPr>
          <p:nvPr>
            <p:ph idx="1"/>
          </p:nvPr>
        </p:nvSpPr>
        <p:spPr>
          <a:xfrm>
            <a:off x="304800" y="1600200"/>
            <a:ext cx="8382000" cy="4525963"/>
          </a:xfrm>
        </p:spPr>
        <p:txBody>
          <a:bodyPr>
            <a:normAutofit/>
          </a:bodyPr>
          <a:lstStyle/>
          <a:p>
            <a:pPr marL="0" indent="0" algn="just">
              <a:buNone/>
            </a:pPr>
            <a:r>
              <a:rPr lang="en-US" sz="2800" dirty="0"/>
              <a:t>Try the members of your own university staff at first, many of</a:t>
            </a:r>
            <a:r>
              <a:rPr lang="tr-TR" sz="2800" dirty="0"/>
              <a:t> </a:t>
            </a:r>
            <a:r>
              <a:rPr lang="en-US" sz="2800" dirty="0"/>
              <a:t>whom will be involved in research. Your library will contain guides</a:t>
            </a:r>
            <a:r>
              <a:rPr lang="tr-TR" sz="2800" dirty="0"/>
              <a:t> </a:t>
            </a:r>
            <a:r>
              <a:rPr lang="en-US" sz="2800" dirty="0"/>
              <a:t>to professionals and experts. In some cases, local knowledge will be</a:t>
            </a:r>
            <a:r>
              <a:rPr lang="tr-TR" sz="2800" dirty="0"/>
              <a:t> </a:t>
            </a:r>
            <a:r>
              <a:rPr lang="en-US" sz="2800" dirty="0"/>
              <a:t>needed – search out the relevant local experts</a:t>
            </a:r>
            <a:r>
              <a:rPr lang="tr-TR" sz="2800" dirty="0"/>
              <a:t>.</a:t>
            </a:r>
          </a:p>
        </p:txBody>
      </p:sp>
      <p:pic>
        <p:nvPicPr>
          <p:cNvPr id="19458" name="Picture 2" descr="people ic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114800"/>
            <a:ext cx="25908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908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1845"/>
            <a:ext cx="8229600" cy="1143000"/>
          </a:xfrm>
        </p:spPr>
        <p:txBody>
          <a:bodyPr/>
          <a:lstStyle/>
          <a:p>
            <a:r>
              <a:rPr lang="tr-TR" dirty="0"/>
              <a:t>THE INTERNET</a:t>
            </a:r>
          </a:p>
        </p:txBody>
      </p:sp>
      <p:sp>
        <p:nvSpPr>
          <p:cNvPr id="3" name="Content Placeholder 2"/>
          <p:cNvSpPr>
            <a:spLocks noGrp="1"/>
          </p:cNvSpPr>
          <p:nvPr>
            <p:ph idx="1"/>
          </p:nvPr>
        </p:nvSpPr>
        <p:spPr>
          <a:xfrm>
            <a:off x="533400" y="990600"/>
            <a:ext cx="8229600" cy="4525963"/>
          </a:xfrm>
        </p:spPr>
        <p:txBody>
          <a:bodyPr>
            <a:normAutofit/>
          </a:bodyPr>
          <a:lstStyle/>
          <a:p>
            <a:pPr algn="just"/>
            <a:r>
              <a:rPr lang="en-US" sz="2800" dirty="0"/>
              <a:t>Published Internet guides can help you to make the best of this</a:t>
            </a:r>
            <a:r>
              <a:rPr lang="tr-TR" sz="2800" dirty="0"/>
              <a:t> </a:t>
            </a:r>
            <a:r>
              <a:rPr lang="en-US" sz="2800" dirty="0"/>
              <a:t>resource. </a:t>
            </a:r>
            <a:endParaRPr lang="tr-TR" sz="2800" dirty="0"/>
          </a:p>
          <a:p>
            <a:pPr algn="just"/>
            <a:r>
              <a:rPr lang="en-US" sz="2800" dirty="0"/>
              <a:t>Some are specifically aimed at students and list useful search engines, sites and databases.</a:t>
            </a:r>
            <a:endParaRPr lang="tr-TR" sz="2800" dirty="0"/>
          </a:p>
          <a:p>
            <a:pPr algn="just"/>
            <a:r>
              <a:rPr lang="en-US" sz="2800" dirty="0"/>
              <a:t>Any Internet guide becomes quickly outdated. </a:t>
            </a:r>
            <a:endParaRPr lang="tr-TR" sz="2800" dirty="0"/>
          </a:p>
          <a:p>
            <a:pPr algn="just"/>
            <a:r>
              <a:rPr lang="en-US" sz="2800" dirty="0"/>
              <a:t>Specialized search engines such as Google Scholar will filter out much of the dross by listing academic and technical papers from proven sources.</a:t>
            </a:r>
            <a:endParaRPr lang="tr-TR" sz="2800" dirty="0"/>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1800" y="4775580"/>
            <a:ext cx="3429000" cy="2019226"/>
          </a:xfrm>
          <a:prstGeom prst="rect">
            <a:avLst/>
          </a:prstGeom>
          <a:noFill/>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4611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715962"/>
          </a:xfrm>
        </p:spPr>
        <p:txBody>
          <a:bodyPr>
            <a:normAutofit fontScale="90000"/>
          </a:bodyPr>
          <a:lstStyle/>
          <a:p>
            <a:r>
              <a:rPr lang="tr-TR" b="1" dirty="0"/>
              <a:t>Learning outcomes</a:t>
            </a:r>
            <a:br>
              <a:rPr lang="tr-TR" b="1" dirty="0"/>
            </a:br>
            <a:endParaRPr lang="tr-TR" dirty="0"/>
          </a:p>
        </p:txBody>
      </p:sp>
      <p:sp>
        <p:nvSpPr>
          <p:cNvPr id="3" name="Content Placeholder 2"/>
          <p:cNvSpPr>
            <a:spLocks noGrp="1"/>
          </p:cNvSpPr>
          <p:nvPr>
            <p:ph idx="1"/>
          </p:nvPr>
        </p:nvSpPr>
        <p:spPr>
          <a:xfrm>
            <a:off x="457200" y="990600"/>
            <a:ext cx="8229600" cy="5135563"/>
          </a:xfrm>
        </p:spPr>
        <p:txBody>
          <a:bodyPr>
            <a:noAutofit/>
          </a:bodyPr>
          <a:lstStyle/>
          <a:p>
            <a:pPr marL="0" indent="0">
              <a:buNone/>
            </a:pPr>
            <a:r>
              <a:rPr lang="en-US" sz="2000" dirty="0"/>
              <a:t>By the end of this chapter you should:</a:t>
            </a:r>
            <a:endParaRPr lang="tr-TR" sz="2000" dirty="0"/>
          </a:p>
          <a:p>
            <a:pPr marL="0" indent="0">
              <a:buNone/>
            </a:pPr>
            <a:endParaRPr lang="en-US" sz="2000" dirty="0"/>
          </a:p>
          <a:p>
            <a:pPr marL="0" indent="0">
              <a:buNone/>
            </a:pPr>
            <a:r>
              <a:rPr lang="en-US" sz="2000" dirty="0"/>
              <a:t>• understand the importance and purpose of the critical literature review</a:t>
            </a:r>
          </a:p>
          <a:p>
            <a:pPr marL="0" indent="0">
              <a:buNone/>
            </a:pPr>
            <a:r>
              <a:rPr lang="tr-TR" sz="2000" dirty="0"/>
              <a:t>to your research project;</a:t>
            </a:r>
          </a:p>
          <a:p>
            <a:pPr marL="0" indent="0">
              <a:buNone/>
            </a:pPr>
            <a:r>
              <a:rPr lang="en-US" sz="2000" dirty="0"/>
              <a:t>• be able to adopt a critical perspective in your reading;</a:t>
            </a:r>
          </a:p>
          <a:p>
            <a:pPr marL="0" indent="0">
              <a:buNone/>
            </a:pPr>
            <a:r>
              <a:rPr lang="en-US" sz="2000" dirty="0"/>
              <a:t>• know what you need to include when writing your critical review;</a:t>
            </a:r>
          </a:p>
          <a:p>
            <a:pPr marL="0" indent="0">
              <a:buNone/>
            </a:pPr>
            <a:r>
              <a:rPr lang="en-US" sz="2000" dirty="0"/>
              <a:t>• be able to identify key words and to undertake a literature search using</a:t>
            </a:r>
          </a:p>
          <a:p>
            <a:pPr marL="0" indent="0">
              <a:buNone/>
            </a:pPr>
            <a:r>
              <a:rPr lang="tr-TR" sz="2000" dirty="0"/>
              <a:t>a range of methods;</a:t>
            </a:r>
          </a:p>
          <a:p>
            <a:pPr marL="0" indent="0">
              <a:buNone/>
            </a:pPr>
            <a:r>
              <a:rPr lang="en-US" sz="2000" dirty="0"/>
              <a:t>• be able to evaluate the relevance, value and sufficiency of the literature</a:t>
            </a:r>
          </a:p>
          <a:p>
            <a:pPr marL="0" indent="0">
              <a:buNone/>
            </a:pPr>
            <a:r>
              <a:rPr lang="tr-TR" sz="2000" dirty="0"/>
              <a:t>found;</a:t>
            </a:r>
          </a:p>
          <a:p>
            <a:pPr marL="0" indent="0">
              <a:buNone/>
            </a:pPr>
            <a:r>
              <a:rPr lang="en-US" sz="2000" dirty="0"/>
              <a:t>• be able to reference the literature found accurately;</a:t>
            </a:r>
          </a:p>
          <a:p>
            <a:pPr marL="0" indent="0">
              <a:buNone/>
            </a:pPr>
            <a:r>
              <a:rPr lang="en-US" sz="2000" dirty="0"/>
              <a:t>• understand what is meant by plagiarism;</a:t>
            </a:r>
          </a:p>
          <a:p>
            <a:pPr marL="0" indent="0">
              <a:buNone/>
            </a:pPr>
            <a:r>
              <a:rPr lang="en-US" sz="2000" dirty="0"/>
              <a:t>• be able to apply the knowledge, skills and understanding gained to your</a:t>
            </a:r>
          </a:p>
          <a:p>
            <a:pPr marL="0" indent="0">
              <a:buNone/>
            </a:pPr>
            <a:r>
              <a:rPr lang="tr-TR" sz="2000" dirty="0"/>
              <a:t>own research project.</a:t>
            </a:r>
          </a:p>
        </p:txBody>
      </p:sp>
    </p:spTree>
    <p:extLst>
      <p:ext uri="{BB962C8B-B14F-4D97-AF65-F5344CB8AC3E}">
        <p14:creationId xmlns:p14="http://schemas.microsoft.com/office/powerpoint/2010/main" val="3759746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04800"/>
            <a:ext cx="9393373" cy="777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4463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10363200" cy="807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9721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394" y="-228600"/>
            <a:ext cx="9134347" cy="739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753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52400"/>
            <a:ext cx="9134347" cy="792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30502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DOING A LITERATURE REVIEW</a:t>
            </a:r>
          </a:p>
        </p:txBody>
      </p:sp>
      <p:sp>
        <p:nvSpPr>
          <p:cNvPr id="3" name="Content Placeholder 2"/>
          <p:cNvSpPr>
            <a:spLocks noGrp="1"/>
          </p:cNvSpPr>
          <p:nvPr>
            <p:ph idx="1"/>
          </p:nvPr>
        </p:nvSpPr>
        <p:spPr/>
        <p:txBody>
          <a:bodyPr>
            <a:normAutofit/>
          </a:bodyPr>
          <a:lstStyle/>
          <a:p>
            <a:pPr algn="just"/>
            <a:r>
              <a:rPr lang="en-US" sz="2800" dirty="0"/>
              <a:t>The literature review will need to be carried out in four major directions. Here they are, arranged from the general to the particular, their relative importance depending on the nature of your subject:</a:t>
            </a:r>
            <a:endParaRPr lang="tr-TR" sz="2800"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657600"/>
            <a:ext cx="5105400" cy="2743200"/>
          </a:xfrm>
          <a:prstGeom prst="rect">
            <a:avLst/>
          </a:prstGeom>
          <a:noFill/>
          <a:ln>
            <a:noFill/>
          </a:ln>
          <a:effectLst>
            <a:softEdge rad="127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0532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endParaRPr lang="tr-TR" dirty="0"/>
          </a:p>
        </p:txBody>
      </p:sp>
      <p:sp>
        <p:nvSpPr>
          <p:cNvPr id="3" name="Content Placeholder 2"/>
          <p:cNvSpPr>
            <a:spLocks noGrp="1"/>
          </p:cNvSpPr>
          <p:nvPr>
            <p:ph idx="1"/>
          </p:nvPr>
        </p:nvSpPr>
        <p:spPr>
          <a:xfrm>
            <a:off x="152400" y="762000"/>
            <a:ext cx="8534400" cy="5715000"/>
          </a:xfrm>
        </p:spPr>
        <p:txBody>
          <a:bodyPr>
            <a:noAutofit/>
          </a:bodyPr>
          <a:lstStyle/>
          <a:p>
            <a:pPr algn="just"/>
            <a:r>
              <a:rPr lang="en-US" sz="2800" b="1" i="1" dirty="0"/>
              <a:t>Research theory and philosophy </a:t>
            </a:r>
            <a:r>
              <a:rPr lang="en-US" sz="2800" dirty="0"/>
              <a:t>– to establish the intellectual</a:t>
            </a:r>
            <a:r>
              <a:rPr lang="tr-TR" sz="2800" dirty="0"/>
              <a:t> </a:t>
            </a:r>
            <a:r>
              <a:rPr lang="en-US" sz="2800" dirty="0"/>
              <a:t>context(s) of research related to your subject.</a:t>
            </a:r>
            <a:endParaRPr lang="tr-TR" sz="2800" dirty="0"/>
          </a:p>
          <a:p>
            <a:pPr algn="just"/>
            <a:r>
              <a:rPr lang="en-US" sz="2800" b="1" i="1" dirty="0"/>
              <a:t>History of developments in your subject </a:t>
            </a:r>
            <a:r>
              <a:rPr lang="en-US" sz="2800" dirty="0"/>
              <a:t>– to trace the background</a:t>
            </a:r>
            <a:r>
              <a:rPr lang="tr-TR" sz="2800" dirty="0"/>
              <a:t> to present thinking.</a:t>
            </a:r>
          </a:p>
          <a:p>
            <a:pPr algn="just"/>
            <a:r>
              <a:rPr lang="en-US" sz="2800" b="1" i="1" dirty="0"/>
              <a:t>Latest research and developments in your subject </a:t>
            </a:r>
            <a:r>
              <a:rPr lang="en-US" sz="2800" dirty="0"/>
              <a:t>– to inform</a:t>
            </a:r>
            <a:r>
              <a:rPr lang="tr-TR" sz="2800" dirty="0"/>
              <a:t> </a:t>
            </a:r>
            <a:r>
              <a:rPr lang="en-US" sz="2800" dirty="0"/>
              <a:t>about the current issues being</a:t>
            </a:r>
            <a:r>
              <a:rPr lang="tr-TR" sz="2800" dirty="0"/>
              <a:t> </a:t>
            </a:r>
            <a:r>
              <a:rPr lang="en-US" sz="2800" dirty="0"/>
              <a:t>investigated and the latest thinking</a:t>
            </a:r>
            <a:r>
              <a:rPr lang="tr-TR" sz="2800" dirty="0"/>
              <a:t> </a:t>
            </a:r>
            <a:r>
              <a:rPr lang="en-US" sz="2800" dirty="0"/>
              <a:t>and practice, to discuss the conflicting arguments, and to detect a</a:t>
            </a:r>
            <a:r>
              <a:rPr lang="tr-TR" sz="2800" dirty="0"/>
              <a:t> gap in knowledge.</a:t>
            </a:r>
          </a:p>
          <a:p>
            <a:pPr algn="just"/>
            <a:r>
              <a:rPr lang="en-US" sz="2800" b="1" i="1" dirty="0"/>
              <a:t>Research methods </a:t>
            </a:r>
            <a:r>
              <a:rPr lang="en-US" sz="2800" dirty="0"/>
              <a:t>– to explore practical techniques that have</a:t>
            </a:r>
            <a:r>
              <a:rPr lang="tr-TR" sz="2800" dirty="0"/>
              <a:t> </a:t>
            </a:r>
            <a:r>
              <a:rPr lang="en-US" sz="2800" dirty="0"/>
              <a:t>been used, particularly those that might be relevant to your</a:t>
            </a:r>
            <a:r>
              <a:rPr lang="tr-TR" sz="2800" dirty="0"/>
              <a:t> project.</a:t>
            </a:r>
          </a:p>
        </p:txBody>
      </p:sp>
    </p:spTree>
    <p:extLst>
      <p:ext uri="{BB962C8B-B14F-4D97-AF65-F5344CB8AC3E}">
        <p14:creationId xmlns:p14="http://schemas.microsoft.com/office/powerpoint/2010/main" val="3994009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FORMULATING A SUCCESSFUL RESEARCH PROPOSAL</a:t>
            </a:r>
            <a:endParaRPr lang="tr-TR"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a:t>Academic research proposals are usually composed of the following</a:t>
            </a:r>
          </a:p>
          <a:p>
            <a:pPr marL="0" indent="0">
              <a:buNone/>
            </a:pPr>
            <a:r>
              <a:rPr lang="tr-TR" dirty="0"/>
              <a:t>elements:</a:t>
            </a:r>
          </a:p>
          <a:p>
            <a:pPr marL="0" indent="0">
              <a:buNone/>
            </a:pPr>
            <a:endParaRPr lang="tr-TR" dirty="0"/>
          </a:p>
          <a:p>
            <a:r>
              <a:rPr lang="tr-TR" dirty="0"/>
              <a:t>the title;</a:t>
            </a:r>
          </a:p>
          <a:p>
            <a:r>
              <a:rPr lang="en-US" dirty="0"/>
              <a:t>aims of the research;</a:t>
            </a:r>
          </a:p>
          <a:p>
            <a:r>
              <a:rPr lang="en-US" dirty="0"/>
              <a:t>the background to the research </a:t>
            </a:r>
            <a:endParaRPr lang="tr-TR" dirty="0"/>
          </a:p>
          <a:p>
            <a:r>
              <a:rPr lang="en-US" dirty="0"/>
              <a:t>a definition of the research problem;</a:t>
            </a:r>
          </a:p>
          <a:p>
            <a:r>
              <a:rPr lang="en-US" dirty="0"/>
              <a:t>outline of methods of data collection and analysis;</a:t>
            </a:r>
          </a:p>
          <a:p>
            <a:r>
              <a:rPr lang="en-US" dirty="0"/>
              <a:t>timetable of the project and description of any resources required;</a:t>
            </a:r>
          </a:p>
          <a:p>
            <a:r>
              <a:rPr lang="tr-TR" dirty="0"/>
              <a:t>list of references.</a:t>
            </a:r>
          </a:p>
        </p:txBody>
      </p:sp>
    </p:spTree>
    <p:extLst>
      <p:ext uri="{BB962C8B-B14F-4D97-AF65-F5344CB8AC3E}">
        <p14:creationId xmlns:p14="http://schemas.microsoft.com/office/powerpoint/2010/main" val="616599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85800"/>
            <a:ext cx="8610600" cy="5943600"/>
          </a:xfrm>
        </p:spPr>
        <p:txBody>
          <a:bodyPr>
            <a:normAutofit/>
          </a:bodyPr>
          <a:lstStyle/>
          <a:p>
            <a:pPr algn="just"/>
            <a:r>
              <a:rPr lang="tr-TR" b="1" i="1" dirty="0"/>
              <a:t>The </a:t>
            </a:r>
            <a:r>
              <a:rPr lang="en-US" b="1" i="1" dirty="0"/>
              <a:t>Title</a:t>
            </a:r>
          </a:p>
          <a:p>
            <a:pPr marL="0" indent="0" algn="just">
              <a:buNone/>
            </a:pPr>
            <a:r>
              <a:rPr lang="en-US" dirty="0"/>
              <a:t>This may be your first attempt at the title. It may change as your work progresses. At this</a:t>
            </a:r>
            <a:r>
              <a:rPr lang="tr-TR" dirty="0"/>
              <a:t> </a:t>
            </a:r>
            <a:r>
              <a:rPr lang="en-US" dirty="0"/>
              <a:t>stage it should closely mirror the content of your proposal.</a:t>
            </a:r>
            <a:endParaRPr lang="tr-TR" dirty="0"/>
          </a:p>
          <a:p>
            <a:pPr marL="0" indent="0" algn="just">
              <a:buNone/>
            </a:pPr>
            <a:endParaRPr lang="tr-TR" dirty="0"/>
          </a:p>
          <a:p>
            <a:r>
              <a:rPr lang="tr-TR" b="1" i="1" dirty="0"/>
              <a:t>A</a:t>
            </a:r>
            <a:r>
              <a:rPr lang="en-US" b="1" i="1" dirty="0" err="1"/>
              <a:t>ims</a:t>
            </a:r>
            <a:r>
              <a:rPr lang="en-US" b="1" i="1" dirty="0"/>
              <a:t> of the research</a:t>
            </a:r>
            <a:endParaRPr lang="en-US" dirty="0"/>
          </a:p>
          <a:p>
            <a:pPr marL="0" indent="0">
              <a:buNone/>
            </a:pPr>
            <a:r>
              <a:rPr lang="en-US" dirty="0"/>
              <a:t>This goes right to the heart of the project. One main aim, and perhaps</a:t>
            </a:r>
            <a:r>
              <a:rPr lang="tr-TR" dirty="0"/>
              <a:t> </a:t>
            </a:r>
            <a:r>
              <a:rPr lang="en-US" dirty="0"/>
              <a:t>two or three subsidiary aims resulting from it are sufficient</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5029200"/>
            <a:ext cx="18288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10200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248400"/>
          </a:xfrm>
        </p:spPr>
        <p:txBody>
          <a:bodyPr>
            <a:normAutofit/>
          </a:bodyPr>
          <a:lstStyle/>
          <a:p>
            <a:r>
              <a:rPr lang="en-US" b="1" i="1" dirty="0"/>
              <a:t>Research </a:t>
            </a:r>
            <a:r>
              <a:rPr lang="tr-TR" b="1" i="1" dirty="0"/>
              <a:t>problem </a:t>
            </a:r>
          </a:p>
          <a:p>
            <a:pPr marL="0" indent="0">
              <a:buNone/>
            </a:pPr>
            <a:r>
              <a:rPr lang="en-US" dirty="0"/>
              <a:t>The research problem provides the focus of the research project</a:t>
            </a:r>
            <a:r>
              <a:rPr lang="tr-TR" dirty="0"/>
              <a:t>. </a:t>
            </a:r>
            <a:r>
              <a:rPr lang="en-US" dirty="0"/>
              <a:t>It must be very clearly defined to explain the</a:t>
            </a:r>
            <a:r>
              <a:rPr lang="tr-TR" dirty="0"/>
              <a:t> </a:t>
            </a:r>
            <a:r>
              <a:rPr lang="en-US" dirty="0"/>
              <a:t>nature of the problem and why it is significant.</a:t>
            </a:r>
            <a:endParaRPr lang="tr-TR" dirty="0"/>
          </a:p>
          <a:p>
            <a:pPr algn="just"/>
            <a:r>
              <a:rPr lang="en-US" b="1" i="1" dirty="0"/>
              <a:t>Background</a:t>
            </a:r>
          </a:p>
          <a:p>
            <a:pPr marL="0" indent="0">
              <a:buNone/>
            </a:pPr>
            <a:r>
              <a:rPr lang="en-US" dirty="0"/>
              <a:t>This explains to the reader the background from which the research</a:t>
            </a:r>
            <a:r>
              <a:rPr lang="tr-TR" dirty="0"/>
              <a:t> </a:t>
            </a:r>
            <a:r>
              <a:rPr lang="en-US" dirty="0"/>
              <a:t>problem emerges. It should explain the major factors which surround</a:t>
            </a:r>
            <a:r>
              <a:rPr lang="tr-TR" dirty="0"/>
              <a:t> </a:t>
            </a:r>
            <a:r>
              <a:rPr lang="en-US" dirty="0"/>
              <a:t>your problem, and of any significant literature which relates to it.</a:t>
            </a:r>
            <a:endParaRPr lang="tr-TR" dirty="0"/>
          </a:p>
          <a:p>
            <a:pPr marL="0" indent="0">
              <a:buNone/>
            </a:pPr>
            <a:endParaRPr lang="tr-TR" dirty="0"/>
          </a:p>
          <a:p>
            <a:endParaRPr lang="tr-TR"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2667000"/>
            <a:ext cx="190500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63312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85000" lnSpcReduction="20000"/>
          </a:bodyPr>
          <a:lstStyle/>
          <a:p>
            <a:pPr algn="just"/>
            <a:r>
              <a:rPr lang="en-US" b="1" i="1" dirty="0"/>
              <a:t>Method</a:t>
            </a:r>
            <a:endParaRPr lang="tr-TR" b="1" i="1" dirty="0"/>
          </a:p>
          <a:p>
            <a:pPr marL="0" indent="0" algn="just">
              <a:buNone/>
            </a:pPr>
            <a:r>
              <a:rPr lang="tr-TR" dirty="0"/>
              <a:t>Two </a:t>
            </a:r>
            <a:r>
              <a:rPr lang="en-US" dirty="0"/>
              <a:t>aims may be met</a:t>
            </a:r>
            <a:r>
              <a:rPr lang="tr-TR" dirty="0"/>
              <a:t> </a:t>
            </a:r>
            <a:r>
              <a:rPr lang="en-US" dirty="0"/>
              <a:t>by dividing your method section into two parts: </a:t>
            </a:r>
            <a:endParaRPr lang="tr-TR" dirty="0"/>
          </a:p>
          <a:p>
            <a:pPr marL="0" indent="0" algn="just">
              <a:buNone/>
            </a:pPr>
            <a:r>
              <a:rPr lang="tr-TR" dirty="0"/>
              <a:t>1- </a:t>
            </a:r>
            <a:r>
              <a:rPr lang="en-US" dirty="0"/>
              <a:t>research design </a:t>
            </a:r>
            <a:endParaRPr lang="tr-TR" dirty="0"/>
          </a:p>
          <a:p>
            <a:pPr marL="0" indent="0" algn="just">
              <a:buNone/>
            </a:pPr>
            <a:r>
              <a:rPr lang="tr-TR" dirty="0"/>
              <a:t>2-</a:t>
            </a:r>
            <a:r>
              <a:rPr lang="en-US" dirty="0"/>
              <a:t>data collection.</a:t>
            </a:r>
            <a:r>
              <a:rPr lang="tr-TR" dirty="0"/>
              <a:t> </a:t>
            </a:r>
          </a:p>
          <a:p>
            <a:pPr marL="0" indent="0" algn="just">
              <a:buNone/>
            </a:pPr>
            <a:r>
              <a:rPr lang="en-US" dirty="0"/>
              <a:t>In the part on </a:t>
            </a:r>
            <a:r>
              <a:rPr lang="en-US" b="1" dirty="0"/>
              <a:t>research design </a:t>
            </a:r>
            <a:r>
              <a:rPr lang="en-US" dirty="0"/>
              <a:t>you will explain where you intend to carry out the</a:t>
            </a:r>
            <a:r>
              <a:rPr lang="tr-TR" dirty="0"/>
              <a:t> </a:t>
            </a:r>
            <a:r>
              <a:rPr lang="en-US" dirty="0"/>
              <a:t>research. However, if your research topic is more generic you will wish to explain, for example,</a:t>
            </a:r>
            <a:r>
              <a:rPr lang="tr-TR" dirty="0"/>
              <a:t> </a:t>
            </a:r>
            <a:r>
              <a:rPr lang="en-US" dirty="0"/>
              <a:t>which sector(s) of the economy you have chosen to research and why you chose these sectors.</a:t>
            </a:r>
            <a:r>
              <a:rPr lang="tr-TR" dirty="0"/>
              <a:t> </a:t>
            </a:r>
          </a:p>
          <a:p>
            <a:pPr marL="0" indent="0" algn="just">
              <a:buNone/>
            </a:pPr>
            <a:r>
              <a:rPr lang="en-US" dirty="0"/>
              <a:t>You will also need to explain the identity of your </a:t>
            </a:r>
            <a:r>
              <a:rPr lang="en-US" b="1" dirty="0"/>
              <a:t>research population</a:t>
            </a:r>
            <a:r>
              <a:rPr lang="en-US" dirty="0"/>
              <a:t> (e.g. Managers</a:t>
            </a:r>
            <a:r>
              <a:rPr lang="tr-TR" dirty="0"/>
              <a:t> </a:t>
            </a:r>
            <a:r>
              <a:rPr lang="en-US" dirty="0"/>
              <a:t>or trade union officials) and why you chose this population. The research design section gives an overall view of the method chosen and the reason</a:t>
            </a:r>
            <a:r>
              <a:rPr lang="tr-TR" dirty="0"/>
              <a:t> </a:t>
            </a:r>
            <a:r>
              <a:rPr lang="en-US" dirty="0"/>
              <a:t>for that choice</a:t>
            </a:r>
            <a:r>
              <a:rPr lang="tr-TR" dirty="0"/>
              <a:t> </a:t>
            </a:r>
            <a:r>
              <a:rPr lang="en-US" dirty="0"/>
              <a:t>ethical guidelines.</a:t>
            </a:r>
            <a:endParaRPr lang="tr-TR" b="1" dirty="0"/>
          </a:p>
          <a:p>
            <a:pPr algn="just"/>
            <a:endParaRPr lang="tr-TR" dirty="0"/>
          </a:p>
        </p:txBody>
      </p:sp>
    </p:spTree>
    <p:extLst>
      <p:ext uri="{BB962C8B-B14F-4D97-AF65-F5344CB8AC3E}">
        <p14:creationId xmlns:p14="http://schemas.microsoft.com/office/powerpoint/2010/main" val="420673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a:t>For most research projects, your literature search will be an early activity. Despite this early start, it is usually necessary to continue searching throughout your project’s life. The process can be likened to an upward spiral, culminating in the final draft of a written critical literature review.</a:t>
            </a:r>
            <a:endParaRPr lang="tr-TR" dirty="0"/>
          </a:p>
        </p:txBody>
      </p:sp>
    </p:spTree>
    <p:extLst>
      <p:ext uri="{BB962C8B-B14F-4D97-AF65-F5344CB8AC3E}">
        <p14:creationId xmlns:p14="http://schemas.microsoft.com/office/powerpoint/2010/main" val="2530662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4525963"/>
          </a:xfrm>
        </p:spPr>
        <p:txBody>
          <a:bodyPr>
            <a:normAutofit lnSpcReduction="10000"/>
          </a:bodyPr>
          <a:lstStyle/>
          <a:p>
            <a:pPr algn="just"/>
            <a:r>
              <a:rPr lang="en-US" b="1" i="1" dirty="0"/>
              <a:t>Timescale</a:t>
            </a:r>
            <a:endParaRPr lang="tr-TR" b="1" i="1" dirty="0"/>
          </a:p>
          <a:p>
            <a:pPr marL="0" indent="0" algn="just">
              <a:buNone/>
            </a:pPr>
            <a:r>
              <a:rPr lang="en-US" dirty="0"/>
              <a:t>This will help you and your reader to decide on the viability of your research proposal. It</a:t>
            </a:r>
            <a:r>
              <a:rPr lang="tr-TR" dirty="0"/>
              <a:t> </a:t>
            </a:r>
            <a:r>
              <a:rPr lang="en-US" dirty="0"/>
              <a:t>will be helpful if you divide your research plan into stages. This will give you a clear idea</a:t>
            </a:r>
            <a:r>
              <a:rPr lang="tr-TR" dirty="0"/>
              <a:t> </a:t>
            </a:r>
            <a:r>
              <a:rPr lang="en-US" dirty="0"/>
              <a:t>as to what is possible in the given timescale. Experience has shown that however well </a:t>
            </a:r>
            <a:r>
              <a:rPr lang="tr-TR" dirty="0"/>
              <a:t> </a:t>
            </a:r>
            <a:r>
              <a:rPr lang="en-US" dirty="0"/>
              <a:t>the</a:t>
            </a:r>
            <a:r>
              <a:rPr lang="tr-TR" dirty="0"/>
              <a:t> </a:t>
            </a:r>
            <a:r>
              <a:rPr lang="en-US" dirty="0"/>
              <a:t>researcher’s time is </a:t>
            </a:r>
            <a:r>
              <a:rPr lang="en-US" dirty="0" err="1"/>
              <a:t>organised</a:t>
            </a:r>
            <a:r>
              <a:rPr lang="en-US" dirty="0"/>
              <a:t> the whole process seems to take longer than anticipated</a:t>
            </a:r>
          </a:p>
          <a:p>
            <a:pPr algn="just"/>
            <a:endParaRPr lang="tr-TR" dirty="0"/>
          </a:p>
        </p:txBody>
      </p:sp>
      <p:pic>
        <p:nvPicPr>
          <p:cNvPr id="14338" name="Picture 2" descr="time scale icon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4572000"/>
            <a:ext cx="1904999"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097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Example of time scale</a:t>
            </a:r>
          </a:p>
        </p:txBody>
      </p:sp>
      <p:sp>
        <p:nvSpPr>
          <p:cNvPr id="3" name="Content Placeholder 2"/>
          <p:cNvSpPr>
            <a:spLocks noGrp="1"/>
          </p:cNvSpPr>
          <p:nvPr>
            <p:ph idx="1"/>
          </p:nvPr>
        </p:nvSpPr>
        <p:spPr/>
        <p:txBody>
          <a:bodyPr/>
          <a:lstStyle/>
          <a:p>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0"/>
            <a:ext cx="8381744"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8317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83494" y="-609600"/>
            <a:ext cx="14508693" cy="8157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5818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a:bodyPr>
          <a:lstStyle/>
          <a:p>
            <a:r>
              <a:rPr lang="tr-TR" b="1" i="1" dirty="0"/>
              <a:t>List of References</a:t>
            </a:r>
          </a:p>
          <a:p>
            <a:pPr marL="0" indent="0" algn="just">
              <a:buNone/>
            </a:pPr>
            <a:r>
              <a:rPr lang="en-US" dirty="0"/>
              <a:t>The location of the cited work of others must be meticulously</a:t>
            </a:r>
            <a:r>
              <a:rPr lang="tr-TR" dirty="0"/>
              <a:t> </a:t>
            </a:r>
            <a:r>
              <a:rPr lang="en-US" dirty="0"/>
              <a:t>recorded in this list. Not only does this ensure that you cannot be</a:t>
            </a:r>
            <a:r>
              <a:rPr lang="tr-TR" dirty="0"/>
              <a:t> </a:t>
            </a:r>
            <a:r>
              <a:rPr lang="en-US" dirty="0"/>
              <a:t>accused of </a:t>
            </a:r>
            <a:r>
              <a:rPr lang="en-US" b="1" dirty="0"/>
              <a:t>plagiarism</a:t>
            </a:r>
            <a:r>
              <a:rPr lang="en-US" dirty="0"/>
              <a:t> but also demonstrates that you are aware of</a:t>
            </a:r>
            <a:r>
              <a:rPr lang="tr-TR" dirty="0"/>
              <a:t> </a:t>
            </a:r>
            <a:r>
              <a:rPr lang="en-US" dirty="0"/>
              <a:t>the latest thinking in the subject. </a:t>
            </a:r>
            <a:endParaRPr lang="tr-TR" dirty="0"/>
          </a:p>
        </p:txBody>
      </p:sp>
      <p:pic>
        <p:nvPicPr>
          <p:cNvPr id="12290" name="Picture 2" descr="reference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105400"/>
            <a:ext cx="4868498"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465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2769"/>
            <a:ext cx="8153399" cy="6825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0" y="152400"/>
            <a:ext cx="2057400" cy="338554"/>
          </a:xfrm>
          <a:prstGeom prst="rect">
            <a:avLst/>
          </a:prstGeom>
          <a:noFill/>
        </p:spPr>
        <p:txBody>
          <a:bodyPr wrap="square" rtlCol="0">
            <a:spAutoFit/>
          </a:bodyPr>
          <a:lstStyle/>
          <a:p>
            <a:r>
              <a:rPr lang="tr-TR" sz="1600" i="1" dirty="0"/>
              <a:t>Saunders et al, 2009</a:t>
            </a:r>
          </a:p>
        </p:txBody>
      </p:sp>
    </p:spTree>
    <p:extLst>
      <p:ext uri="{BB962C8B-B14F-4D97-AF65-F5344CB8AC3E}">
        <p14:creationId xmlns:p14="http://schemas.microsoft.com/office/powerpoint/2010/main" val="1822877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The critical review</a:t>
            </a:r>
            <a:endParaRPr lang="tr-TR" dirty="0"/>
          </a:p>
        </p:txBody>
      </p:sp>
      <p:sp>
        <p:nvSpPr>
          <p:cNvPr id="3" name="Content Placeholder 2"/>
          <p:cNvSpPr>
            <a:spLocks noGrp="1"/>
          </p:cNvSpPr>
          <p:nvPr>
            <p:ph idx="1"/>
          </p:nvPr>
        </p:nvSpPr>
        <p:spPr>
          <a:xfrm>
            <a:off x="457200" y="1371600"/>
            <a:ext cx="8229600" cy="5334000"/>
          </a:xfrm>
        </p:spPr>
        <p:txBody>
          <a:bodyPr>
            <a:normAutofit fontScale="85000" lnSpcReduction="10000"/>
          </a:bodyPr>
          <a:lstStyle/>
          <a:p>
            <a:pPr algn="just"/>
            <a:r>
              <a:rPr lang="en-US" dirty="0"/>
              <a:t>For some research projects you will use the literature to help you to identify theories and ideas that you will test using data. This is known as a </a:t>
            </a:r>
            <a:r>
              <a:rPr lang="en-US" b="1" dirty="0"/>
              <a:t>deductive approach </a:t>
            </a:r>
            <a:r>
              <a:rPr lang="en-US" dirty="0"/>
              <a:t>in which you develop a theoretical or conceptual framework, which you subsequently test using data.</a:t>
            </a:r>
            <a:endParaRPr lang="tr-TR" dirty="0"/>
          </a:p>
          <a:p>
            <a:pPr algn="just"/>
            <a:r>
              <a:rPr lang="en-US" dirty="0"/>
              <a:t>For other research projects you will be planning to explore your data and to develop theories from them that you will subsequently relate to the literature. This is known as an </a:t>
            </a:r>
            <a:r>
              <a:rPr lang="en-US" b="1" dirty="0"/>
              <a:t>inductive approach </a:t>
            </a:r>
            <a:r>
              <a:rPr lang="en-US" dirty="0"/>
              <a:t>and, although your research still has a clearly defined purpose with research question(s) and objectives, you do not start with any predetermined theories or conceptual frameworks.</a:t>
            </a:r>
            <a:endParaRPr lang="tr-TR" dirty="0"/>
          </a:p>
        </p:txBody>
      </p:sp>
    </p:spTree>
    <p:extLst>
      <p:ext uri="{BB962C8B-B14F-4D97-AF65-F5344CB8AC3E}">
        <p14:creationId xmlns:p14="http://schemas.microsoft.com/office/powerpoint/2010/main" val="89121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Literature sources available</a:t>
            </a:r>
            <a:endParaRPr lang="tr-TR" dirty="0"/>
          </a:p>
        </p:txBody>
      </p:sp>
      <p:sp>
        <p:nvSpPr>
          <p:cNvPr id="3" name="Content Placeholder 2"/>
          <p:cNvSpPr>
            <a:spLocks noGrp="1"/>
          </p:cNvSpPr>
          <p:nvPr>
            <p:ph idx="1"/>
          </p:nvPr>
        </p:nvSpPr>
        <p:spPr/>
        <p:txBody>
          <a:bodyPr>
            <a:normAutofit fontScale="92500" lnSpcReduction="10000"/>
          </a:bodyPr>
          <a:lstStyle/>
          <a:p>
            <a:pPr algn="just"/>
            <a:r>
              <a:rPr lang="en-US" dirty="0"/>
              <a:t>The literature sources available to help you to develop a good understanding of, and</a:t>
            </a:r>
            <a:r>
              <a:rPr lang="tr-TR" dirty="0"/>
              <a:t> </a:t>
            </a:r>
            <a:r>
              <a:rPr lang="en-US" dirty="0"/>
              <a:t>insight into, previous research can be divided into three categories: primary (published</a:t>
            </a:r>
            <a:r>
              <a:rPr lang="tr-TR" dirty="0"/>
              <a:t> </a:t>
            </a:r>
            <a:r>
              <a:rPr lang="en-US" dirty="0"/>
              <a:t>and unpublished), secondary, and tertiary</a:t>
            </a:r>
            <a:r>
              <a:rPr lang="tr-TR" dirty="0"/>
              <a:t>.</a:t>
            </a:r>
          </a:p>
          <a:p>
            <a:pPr algn="just"/>
            <a:r>
              <a:rPr lang="en-US" dirty="0"/>
              <a:t>In reality these categories</a:t>
            </a:r>
            <a:r>
              <a:rPr lang="tr-TR" dirty="0"/>
              <a:t> </a:t>
            </a:r>
            <a:r>
              <a:rPr lang="en-US" dirty="0"/>
              <a:t>often overlap: for example, primary literature sources, including conference proceedings,</a:t>
            </a:r>
            <a:r>
              <a:rPr lang="tr-TR" dirty="0"/>
              <a:t> </a:t>
            </a:r>
            <a:r>
              <a:rPr lang="en-US" dirty="0"/>
              <a:t>can appear in journals, and some books contain indexes to primary and secondary</a:t>
            </a:r>
            <a:r>
              <a:rPr lang="tr-TR" dirty="0"/>
              <a:t> literature.</a:t>
            </a:r>
          </a:p>
        </p:txBody>
      </p:sp>
    </p:spTree>
    <p:extLst>
      <p:ext uri="{BB962C8B-B14F-4D97-AF65-F5344CB8AC3E}">
        <p14:creationId xmlns:p14="http://schemas.microsoft.com/office/powerpoint/2010/main" val="1312449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Literature sources available</a:t>
            </a:r>
            <a:endParaRPr lang="tr-TR" dirty="0"/>
          </a:p>
        </p:txBody>
      </p:sp>
      <p:sp>
        <p:nvSpPr>
          <p:cNvPr id="3" name="Content Placeholder 2"/>
          <p:cNvSpPr>
            <a:spLocks noGrp="1"/>
          </p:cNvSpPr>
          <p:nvPr>
            <p:ph idx="1"/>
          </p:nvPr>
        </p:nvSpPr>
        <p:spPr>
          <a:xfrm>
            <a:off x="381000" y="6096000"/>
            <a:ext cx="8295234" cy="762000"/>
          </a:xfrm>
        </p:spPr>
        <p:txBody>
          <a:bodyPr>
            <a:normAutofit/>
          </a:bodyPr>
          <a:lstStyle/>
          <a:p>
            <a:pPr marL="0" indent="0" algn="r">
              <a:buNone/>
            </a:pPr>
            <a:r>
              <a:rPr lang="tr-TR" sz="2000" i="1" dirty="0"/>
              <a:t>Saunders et al, 2009</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447800"/>
            <a:ext cx="82759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5671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Before </a:t>
            </a:r>
            <a:r>
              <a:rPr lang="en-US" dirty="0"/>
              <a:t>literature search</a:t>
            </a:r>
            <a:endParaRPr lang="tr-TR" dirty="0"/>
          </a:p>
        </p:txBody>
      </p:sp>
      <p:sp>
        <p:nvSpPr>
          <p:cNvPr id="3" name="Content Placeholder 2"/>
          <p:cNvSpPr>
            <a:spLocks noGrp="1"/>
          </p:cNvSpPr>
          <p:nvPr>
            <p:ph idx="1"/>
          </p:nvPr>
        </p:nvSpPr>
        <p:spPr>
          <a:xfrm>
            <a:off x="457200" y="1371600"/>
            <a:ext cx="8229600" cy="4754563"/>
          </a:xfrm>
        </p:spPr>
        <p:txBody>
          <a:bodyPr>
            <a:normAutofit fontScale="92500" lnSpcReduction="20000"/>
          </a:bodyPr>
          <a:lstStyle/>
          <a:p>
            <a:pPr marL="0" indent="0" algn="ctr">
              <a:buNone/>
            </a:pPr>
            <a:r>
              <a:rPr lang="en-US" b="1" dirty="0"/>
              <a:t>When planning your literature search you need to:</a:t>
            </a:r>
            <a:endParaRPr lang="tr-TR" b="1" dirty="0"/>
          </a:p>
          <a:p>
            <a:endParaRPr lang="en-US" dirty="0"/>
          </a:p>
          <a:p>
            <a:pPr marL="0" indent="0">
              <a:buNone/>
            </a:pPr>
            <a:r>
              <a:rPr lang="en-US" dirty="0"/>
              <a:t>– have clearly defined research question(s) and objectives;</a:t>
            </a:r>
            <a:endParaRPr lang="tr-TR" dirty="0"/>
          </a:p>
          <a:p>
            <a:pPr marL="0" indent="0">
              <a:buNone/>
            </a:pPr>
            <a:endParaRPr lang="en-US" dirty="0"/>
          </a:p>
          <a:p>
            <a:pPr marL="0" indent="0">
              <a:buNone/>
            </a:pPr>
            <a:r>
              <a:rPr lang="en-US" dirty="0"/>
              <a:t>– define the parameters of your search;</a:t>
            </a:r>
            <a:endParaRPr lang="tr-TR" dirty="0"/>
          </a:p>
          <a:p>
            <a:pPr marL="0" indent="0">
              <a:buNone/>
            </a:pPr>
            <a:endParaRPr lang="en-US" dirty="0"/>
          </a:p>
          <a:p>
            <a:pPr marL="0" indent="0">
              <a:buNone/>
            </a:pPr>
            <a:r>
              <a:rPr lang="en-US" dirty="0"/>
              <a:t>– generate key words and search terms;</a:t>
            </a:r>
            <a:endParaRPr lang="tr-TR" dirty="0"/>
          </a:p>
          <a:p>
            <a:pPr marL="0" indent="0">
              <a:buNone/>
            </a:pPr>
            <a:endParaRPr lang="en-US" dirty="0"/>
          </a:p>
          <a:p>
            <a:pPr marL="0" indent="0">
              <a:buNone/>
            </a:pPr>
            <a:r>
              <a:rPr lang="en-US" dirty="0"/>
              <a:t>– discuss your ideas as widely as possible.</a:t>
            </a:r>
            <a:endParaRPr lang="tr-TR" dirty="0"/>
          </a:p>
          <a:p>
            <a:pPr marL="0" indent="0" algn="just">
              <a:buNone/>
            </a:pPr>
            <a:endParaRPr lang="tr-TR" dirty="0"/>
          </a:p>
        </p:txBody>
      </p:sp>
    </p:spTree>
    <p:extLst>
      <p:ext uri="{BB962C8B-B14F-4D97-AF65-F5344CB8AC3E}">
        <p14:creationId xmlns:p14="http://schemas.microsoft.com/office/powerpoint/2010/main" val="3126443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tr-TR" dirty="0"/>
              <a:t>Generating Key words</a:t>
            </a:r>
          </a:p>
        </p:txBody>
      </p:sp>
      <p:sp>
        <p:nvSpPr>
          <p:cNvPr id="3" name="Content Placeholder 2"/>
          <p:cNvSpPr>
            <a:spLocks noGrp="1"/>
          </p:cNvSpPr>
          <p:nvPr>
            <p:ph idx="1"/>
          </p:nvPr>
        </p:nvSpPr>
        <p:spPr>
          <a:xfrm>
            <a:off x="457200" y="914400"/>
            <a:ext cx="8229600" cy="4525963"/>
          </a:xfrm>
        </p:spPr>
        <p:txBody>
          <a:bodyPr/>
          <a:lstStyle/>
          <a:p>
            <a:pPr algn="just"/>
            <a:r>
              <a:rPr lang="en-US" dirty="0"/>
              <a:t>The identification of key words or ‘search’ terms is the most important part of planning your search for relevant literature. </a:t>
            </a:r>
            <a:endParaRPr lang="tr-TR" dirty="0"/>
          </a:p>
          <a:p>
            <a:pPr algn="just"/>
            <a:r>
              <a:rPr lang="en-US" dirty="0"/>
              <a:t>Key words are the basic terms that describe your research question(s) and objectives. </a:t>
            </a:r>
            <a:endParaRPr lang="tr-TR" dirty="0"/>
          </a:p>
          <a:p>
            <a:pPr algn="just"/>
            <a:r>
              <a:rPr lang="en-US" dirty="0"/>
              <a:t>Key words can be identified using one or a number of different techniques in combination.</a:t>
            </a:r>
            <a:endParaRPr lang="tr-TR" dirty="0"/>
          </a:p>
        </p:txBody>
      </p:sp>
      <p:pic>
        <p:nvPicPr>
          <p:cNvPr id="215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9812" y="4724400"/>
            <a:ext cx="2828925" cy="2187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62483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1326</Words>
  <Application>Microsoft Office PowerPoint</Application>
  <PresentationFormat>Ekran Gösterisi (4:3)</PresentationFormat>
  <Paragraphs>89</Paragraphs>
  <Slides>33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33</vt:i4>
      </vt:variant>
    </vt:vector>
  </HeadingPairs>
  <TitlesOfParts>
    <vt:vector size="36" baseType="lpstr">
      <vt:lpstr>Arial</vt:lpstr>
      <vt:lpstr>Calibri</vt:lpstr>
      <vt:lpstr>Ofis Teması</vt:lpstr>
      <vt:lpstr>PowerPoint Sunusu</vt:lpstr>
      <vt:lpstr>Learning outcomes </vt:lpstr>
      <vt:lpstr>PowerPoint Sunusu</vt:lpstr>
      <vt:lpstr>PowerPoint Sunusu</vt:lpstr>
      <vt:lpstr>The critical review</vt:lpstr>
      <vt:lpstr>Literature sources available</vt:lpstr>
      <vt:lpstr>Literature sources available</vt:lpstr>
      <vt:lpstr>Before literature search</vt:lpstr>
      <vt:lpstr>Generating Key words</vt:lpstr>
      <vt:lpstr>PowerPoint Sunusu</vt:lpstr>
      <vt:lpstr>PowerPoint Sunusu</vt:lpstr>
      <vt:lpstr>Libraries</vt:lpstr>
      <vt:lpstr>PowerPoint Sunusu</vt:lpstr>
      <vt:lpstr>PowerPoint Sunusu</vt:lpstr>
      <vt:lpstr>PowerPoint Sunusu</vt:lpstr>
      <vt:lpstr>PowerPoint Sunusu</vt:lpstr>
      <vt:lpstr>PowerPoint Sunusu</vt:lpstr>
      <vt:lpstr>PEOPLE</vt:lpstr>
      <vt:lpstr>THE INTERNET</vt:lpstr>
      <vt:lpstr>PowerPoint Sunusu</vt:lpstr>
      <vt:lpstr>PowerPoint Sunusu</vt:lpstr>
      <vt:lpstr>PowerPoint Sunusu</vt:lpstr>
      <vt:lpstr>PowerPoint Sunusu</vt:lpstr>
      <vt:lpstr>DOING A LITERATURE REVIEW</vt:lpstr>
      <vt:lpstr>PowerPoint Sunusu</vt:lpstr>
      <vt:lpstr>FORMULATING A SUCCESSFUL RESEARCH PROPOSAL</vt:lpstr>
      <vt:lpstr>PowerPoint Sunusu</vt:lpstr>
      <vt:lpstr>PowerPoint Sunusu</vt:lpstr>
      <vt:lpstr>PowerPoint Sunusu</vt:lpstr>
      <vt:lpstr>PowerPoint Sunusu</vt:lpstr>
      <vt:lpstr>Example of time scale</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gulşah öztürk</cp:lastModifiedBy>
  <cp:revision>1</cp:revision>
  <dcterms:created xsi:type="dcterms:W3CDTF">2019-02-18T11:14:45Z</dcterms:created>
  <dcterms:modified xsi:type="dcterms:W3CDTF">2022-02-23T21:22:07Z</dcterms:modified>
</cp:coreProperties>
</file>