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6" r:id="rId2"/>
    <p:sldId id="268" r:id="rId3"/>
    <p:sldId id="326" r:id="rId4"/>
    <p:sldId id="327" r:id="rId5"/>
    <p:sldId id="329" r:id="rId6"/>
    <p:sldId id="328" r:id="rId7"/>
    <p:sldId id="330" r:id="rId8"/>
    <p:sldId id="331" r:id="rId9"/>
    <p:sldId id="332" r:id="rId10"/>
    <p:sldId id="333" r:id="rId11"/>
    <p:sldId id="334" r:id="rId12"/>
    <p:sldId id="335"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216" autoAdjust="0"/>
  </p:normalViewPr>
  <p:slideViewPr>
    <p:cSldViewPr>
      <p:cViewPr>
        <p:scale>
          <a:sx n="70" d="100"/>
          <a:sy n="70" d="100"/>
        </p:scale>
        <p:origin x="-1386" y="-84"/>
      </p:cViewPr>
      <p:guideLst>
        <p:guide orient="horz" pos="2160"/>
        <p:guide pos="2880"/>
      </p:guideLst>
    </p:cSldViewPr>
  </p:slideViewPr>
  <p:notesTextViewPr>
    <p:cViewPr>
      <p:scale>
        <a:sx n="1" d="1"/>
        <a:sy n="1" d="1"/>
      </p:scale>
      <p:origin x="0" y="0"/>
    </p:cViewPr>
  </p:notesTextViewPr>
  <p:sorterViewPr>
    <p:cViewPr>
      <p:scale>
        <a:sx n="100" d="100"/>
        <a:sy n="100" d="100"/>
      </p:scale>
      <p:origin x="0" y="130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A5D7D7FB-DEEF-4874-8564-3E9412C4C997}" type="datetimeFigureOut">
              <a:rPr lang="tr-TR" smtClean="0"/>
              <a:t>31.10.2019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D79DCB-FF8D-4F8B-B93A-9AE5D263C620}" type="slidenum">
              <a:rPr lang="tr-TR" smtClean="0"/>
              <a:t>‹#›</a:t>
            </a:fld>
            <a:endParaRPr lang="tr-TR"/>
          </a:p>
        </p:txBody>
      </p:sp>
    </p:spTree>
    <p:extLst>
      <p:ext uri="{BB962C8B-B14F-4D97-AF65-F5344CB8AC3E}">
        <p14:creationId xmlns:p14="http://schemas.microsoft.com/office/powerpoint/2010/main" val="101638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5D7D7FB-DEEF-4874-8564-3E9412C4C997}" type="datetimeFigureOut">
              <a:rPr lang="tr-TR" smtClean="0"/>
              <a:t>31.10.2019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D79DCB-FF8D-4F8B-B93A-9AE5D263C620}" type="slidenum">
              <a:rPr lang="tr-TR" smtClean="0"/>
              <a:t>‹#›</a:t>
            </a:fld>
            <a:endParaRPr lang="tr-TR"/>
          </a:p>
        </p:txBody>
      </p:sp>
    </p:spTree>
    <p:extLst>
      <p:ext uri="{BB962C8B-B14F-4D97-AF65-F5344CB8AC3E}">
        <p14:creationId xmlns:p14="http://schemas.microsoft.com/office/powerpoint/2010/main" val="1236331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5D7D7FB-DEEF-4874-8564-3E9412C4C997}" type="datetimeFigureOut">
              <a:rPr lang="tr-TR" smtClean="0"/>
              <a:t>31.10.2019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D79DCB-FF8D-4F8B-B93A-9AE5D263C620}" type="slidenum">
              <a:rPr lang="tr-TR" smtClean="0"/>
              <a:t>‹#›</a:t>
            </a:fld>
            <a:endParaRPr lang="tr-TR"/>
          </a:p>
        </p:txBody>
      </p:sp>
    </p:spTree>
    <p:extLst>
      <p:ext uri="{BB962C8B-B14F-4D97-AF65-F5344CB8AC3E}">
        <p14:creationId xmlns:p14="http://schemas.microsoft.com/office/powerpoint/2010/main" val="3551667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5D7D7FB-DEEF-4874-8564-3E9412C4C997}" type="datetimeFigureOut">
              <a:rPr lang="tr-TR" smtClean="0"/>
              <a:t>31.10.2019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D79DCB-FF8D-4F8B-B93A-9AE5D263C620}" type="slidenum">
              <a:rPr lang="tr-TR" smtClean="0"/>
              <a:t>‹#›</a:t>
            </a:fld>
            <a:endParaRPr lang="tr-TR"/>
          </a:p>
        </p:txBody>
      </p:sp>
    </p:spTree>
    <p:extLst>
      <p:ext uri="{BB962C8B-B14F-4D97-AF65-F5344CB8AC3E}">
        <p14:creationId xmlns:p14="http://schemas.microsoft.com/office/powerpoint/2010/main" val="2730008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D7D7FB-DEEF-4874-8564-3E9412C4C997}" type="datetimeFigureOut">
              <a:rPr lang="tr-TR" smtClean="0"/>
              <a:t>31.10.2019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D79DCB-FF8D-4F8B-B93A-9AE5D263C620}" type="slidenum">
              <a:rPr lang="tr-TR" smtClean="0"/>
              <a:t>‹#›</a:t>
            </a:fld>
            <a:endParaRPr lang="tr-TR"/>
          </a:p>
        </p:txBody>
      </p:sp>
    </p:spTree>
    <p:extLst>
      <p:ext uri="{BB962C8B-B14F-4D97-AF65-F5344CB8AC3E}">
        <p14:creationId xmlns:p14="http://schemas.microsoft.com/office/powerpoint/2010/main" val="7796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A5D7D7FB-DEEF-4874-8564-3E9412C4C997}" type="datetimeFigureOut">
              <a:rPr lang="tr-TR" smtClean="0"/>
              <a:t>31.10.2019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D79DCB-FF8D-4F8B-B93A-9AE5D263C620}" type="slidenum">
              <a:rPr lang="tr-TR" smtClean="0"/>
              <a:t>‹#›</a:t>
            </a:fld>
            <a:endParaRPr lang="tr-TR"/>
          </a:p>
        </p:txBody>
      </p:sp>
    </p:spTree>
    <p:extLst>
      <p:ext uri="{BB962C8B-B14F-4D97-AF65-F5344CB8AC3E}">
        <p14:creationId xmlns:p14="http://schemas.microsoft.com/office/powerpoint/2010/main" val="1461150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A5D7D7FB-DEEF-4874-8564-3E9412C4C997}" type="datetimeFigureOut">
              <a:rPr lang="tr-TR" smtClean="0"/>
              <a:t>31.10.2019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0D79DCB-FF8D-4F8B-B93A-9AE5D263C620}" type="slidenum">
              <a:rPr lang="tr-TR" smtClean="0"/>
              <a:t>‹#›</a:t>
            </a:fld>
            <a:endParaRPr lang="tr-TR"/>
          </a:p>
        </p:txBody>
      </p:sp>
    </p:spTree>
    <p:extLst>
      <p:ext uri="{BB962C8B-B14F-4D97-AF65-F5344CB8AC3E}">
        <p14:creationId xmlns:p14="http://schemas.microsoft.com/office/powerpoint/2010/main" val="1766940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A5D7D7FB-DEEF-4874-8564-3E9412C4C997}" type="datetimeFigureOut">
              <a:rPr lang="tr-TR" smtClean="0"/>
              <a:t>31.10.2019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0D79DCB-FF8D-4F8B-B93A-9AE5D263C620}" type="slidenum">
              <a:rPr lang="tr-TR" smtClean="0"/>
              <a:t>‹#›</a:t>
            </a:fld>
            <a:endParaRPr lang="tr-TR"/>
          </a:p>
        </p:txBody>
      </p:sp>
    </p:spTree>
    <p:extLst>
      <p:ext uri="{BB962C8B-B14F-4D97-AF65-F5344CB8AC3E}">
        <p14:creationId xmlns:p14="http://schemas.microsoft.com/office/powerpoint/2010/main" val="4218133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D7D7FB-DEEF-4874-8564-3E9412C4C997}" type="datetimeFigureOut">
              <a:rPr lang="tr-TR" smtClean="0"/>
              <a:t>31.10.2019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0D79DCB-FF8D-4F8B-B93A-9AE5D263C620}" type="slidenum">
              <a:rPr lang="tr-TR" smtClean="0"/>
              <a:t>‹#›</a:t>
            </a:fld>
            <a:endParaRPr lang="tr-TR"/>
          </a:p>
        </p:txBody>
      </p:sp>
    </p:spTree>
    <p:extLst>
      <p:ext uri="{BB962C8B-B14F-4D97-AF65-F5344CB8AC3E}">
        <p14:creationId xmlns:p14="http://schemas.microsoft.com/office/powerpoint/2010/main" val="3045800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D7D7FB-DEEF-4874-8564-3E9412C4C997}" type="datetimeFigureOut">
              <a:rPr lang="tr-TR" smtClean="0"/>
              <a:t>31.10.2019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D79DCB-FF8D-4F8B-B93A-9AE5D263C620}" type="slidenum">
              <a:rPr lang="tr-TR" smtClean="0"/>
              <a:t>‹#›</a:t>
            </a:fld>
            <a:endParaRPr lang="tr-TR"/>
          </a:p>
        </p:txBody>
      </p:sp>
    </p:spTree>
    <p:extLst>
      <p:ext uri="{BB962C8B-B14F-4D97-AF65-F5344CB8AC3E}">
        <p14:creationId xmlns:p14="http://schemas.microsoft.com/office/powerpoint/2010/main" val="3497153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D7D7FB-DEEF-4874-8564-3E9412C4C997}" type="datetimeFigureOut">
              <a:rPr lang="tr-TR" smtClean="0"/>
              <a:t>31.10.2019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D79DCB-FF8D-4F8B-B93A-9AE5D263C620}" type="slidenum">
              <a:rPr lang="tr-TR" smtClean="0"/>
              <a:t>‹#›</a:t>
            </a:fld>
            <a:endParaRPr lang="tr-TR"/>
          </a:p>
        </p:txBody>
      </p:sp>
    </p:spTree>
    <p:extLst>
      <p:ext uri="{BB962C8B-B14F-4D97-AF65-F5344CB8AC3E}">
        <p14:creationId xmlns:p14="http://schemas.microsoft.com/office/powerpoint/2010/main" val="3672597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D7D7FB-DEEF-4874-8564-3E9412C4C997}" type="datetimeFigureOut">
              <a:rPr lang="tr-TR" smtClean="0"/>
              <a:t>31.10.2019</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D79DCB-FF8D-4F8B-B93A-9AE5D263C620}" type="slidenum">
              <a:rPr lang="tr-TR" smtClean="0"/>
              <a:t>‹#›</a:t>
            </a:fld>
            <a:endParaRPr lang="tr-TR"/>
          </a:p>
        </p:txBody>
      </p:sp>
    </p:spTree>
    <p:extLst>
      <p:ext uri="{BB962C8B-B14F-4D97-AF65-F5344CB8AC3E}">
        <p14:creationId xmlns:p14="http://schemas.microsoft.com/office/powerpoint/2010/main" val="9830878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2636912"/>
            <a:ext cx="8170676" cy="3744416"/>
          </a:xfrm>
        </p:spPr>
        <p:txBody>
          <a:bodyPr>
            <a:normAutofit fontScale="90000"/>
          </a:bodyPr>
          <a:lstStyle/>
          <a:p>
            <a:r>
              <a:rPr lang="tr-TR" b="1" dirty="0">
                <a:latin typeface="Times New Roman" panose="02020603050405020304" pitchFamily="18" charset="0"/>
                <a:cs typeface="Times New Roman" panose="02020603050405020304" pitchFamily="18" charset="0"/>
              </a:rPr>
              <a:t>CAG UNIVERSITY</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r>
              <a:rPr lang="tr-TR" b="1" dirty="0" smtClean="0">
                <a:latin typeface="Times New Roman" panose="02020603050405020304" pitchFamily="18" charset="0"/>
                <a:cs typeface="Times New Roman" panose="02020603050405020304" pitchFamily="18" charset="0"/>
              </a:rPr>
              <a:t>2019 </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2020 </a:t>
            </a:r>
            <a:r>
              <a:rPr lang="tr-TR" b="1" dirty="0">
                <a:latin typeface="Times New Roman" panose="02020603050405020304" pitchFamily="18" charset="0"/>
                <a:cs typeface="Times New Roman" panose="02020603050405020304" pitchFamily="18" charset="0"/>
              </a:rPr>
              <a:t>FALL </a:t>
            </a:r>
            <a:r>
              <a:rPr lang="tr-TR" b="1" dirty="0" smtClean="0">
                <a:latin typeface="Times New Roman" panose="02020603050405020304" pitchFamily="18" charset="0"/>
                <a:cs typeface="Times New Roman" panose="02020603050405020304" pitchFamily="18" charset="0"/>
              </a:rPr>
              <a:t>SEMESTER</a:t>
            </a:r>
            <a:br>
              <a:rPr lang="tr-TR" b="1" dirty="0" smtClean="0">
                <a:latin typeface="Times New Roman" panose="02020603050405020304" pitchFamily="18" charset="0"/>
                <a:cs typeface="Times New Roman" panose="02020603050405020304" pitchFamily="18" charset="0"/>
              </a:rPr>
            </a:b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r>
              <a:rPr lang="tr-TR" b="1" dirty="0">
                <a:latin typeface="Times New Roman" panose="02020603050405020304" pitchFamily="18" charset="0"/>
                <a:cs typeface="Times New Roman" panose="02020603050405020304" pitchFamily="18" charset="0"/>
              </a:rPr>
              <a:t>MAN 429  </a:t>
            </a:r>
            <a:r>
              <a:rPr lang="tr-TR" b="1" dirty="0" smtClean="0">
                <a:latin typeface="Times New Roman" panose="02020603050405020304" pitchFamily="18" charset="0"/>
                <a:cs typeface="Times New Roman" panose="02020603050405020304" pitchFamily="18" charset="0"/>
              </a:rPr>
              <a:t/>
            </a:r>
            <a:br>
              <a:rPr lang="tr-TR" b="1" dirty="0" smtClean="0">
                <a:latin typeface="Times New Roman" panose="02020603050405020304" pitchFamily="18" charset="0"/>
                <a:cs typeface="Times New Roman" panose="02020603050405020304" pitchFamily="18" charset="0"/>
              </a:rPr>
            </a:br>
            <a:r>
              <a:rPr lang="tr-TR" b="1" dirty="0" smtClean="0">
                <a:latin typeface="Times New Roman" panose="02020603050405020304" pitchFamily="18" charset="0"/>
                <a:cs typeface="Times New Roman" panose="02020603050405020304" pitchFamily="18" charset="0"/>
              </a:rPr>
              <a:t>HEALTH CARE </a:t>
            </a:r>
            <a:r>
              <a:rPr lang="tr-TR" b="1" dirty="0" smtClean="0">
                <a:latin typeface="Times New Roman" panose="02020603050405020304" pitchFamily="18" charset="0"/>
                <a:cs typeface="Times New Roman" panose="02020603050405020304" pitchFamily="18" charset="0"/>
              </a:rPr>
              <a:t>MANAGEMENT</a:t>
            </a:r>
            <a:br>
              <a:rPr lang="tr-TR" b="1" dirty="0" smtClean="0">
                <a:latin typeface="Times New Roman" panose="02020603050405020304" pitchFamily="18" charset="0"/>
                <a:cs typeface="Times New Roman" panose="02020603050405020304" pitchFamily="18" charset="0"/>
              </a:rPr>
            </a:br>
            <a:r>
              <a:rPr lang="tr-TR" sz="3600" b="1" dirty="0" smtClean="0">
                <a:latin typeface="Times New Roman" panose="02020603050405020304" pitchFamily="18" charset="0"/>
                <a:cs typeface="Times New Roman" panose="02020603050405020304" pitchFamily="18" charset="0"/>
              </a:rPr>
              <a:t>CHAPTER 7</a:t>
            </a:r>
            <a:br>
              <a:rPr lang="tr-TR" sz="3600" b="1" dirty="0" smtClean="0">
                <a:latin typeface="Times New Roman" panose="02020603050405020304" pitchFamily="18" charset="0"/>
                <a:cs typeface="Times New Roman" panose="02020603050405020304" pitchFamily="18" charset="0"/>
              </a:rPr>
            </a:br>
            <a:r>
              <a:rPr lang="tr-TR" sz="3600" b="1" dirty="0" smtClean="0">
                <a:latin typeface="Times New Roman" panose="02020603050405020304" pitchFamily="18" charset="0"/>
                <a:cs typeface="Times New Roman" panose="02020603050405020304" pitchFamily="18" charset="0"/>
              </a:rPr>
              <a:t>QUALITY IMPROVEMENT BASICS</a:t>
            </a:r>
            <a:r>
              <a:rPr lang="tr-TR" dirty="0"/>
              <a:t/>
            </a:r>
            <a:br>
              <a:rPr lang="tr-TR" dirty="0"/>
            </a:br>
            <a:endParaRPr lang="tr-TR" dirty="0"/>
          </a:p>
        </p:txBody>
      </p:sp>
      <p:pic>
        <p:nvPicPr>
          <p:cNvPr id="4" name="Picture 3" descr="çağ üniversitesi logo ile ilgili görsel sonucu"/>
          <p:cNvPicPr/>
          <p:nvPr/>
        </p:nvPicPr>
        <p:blipFill>
          <a:blip r:embed="rId2">
            <a:extLst>
              <a:ext uri="{28A0092B-C50C-407E-A947-70E740481C1C}">
                <a14:useLocalDpi xmlns:a14="http://schemas.microsoft.com/office/drawing/2010/main" val="0"/>
              </a:ext>
            </a:extLst>
          </a:blip>
          <a:srcRect/>
          <a:stretch>
            <a:fillRect/>
          </a:stretch>
        </p:blipFill>
        <p:spPr bwMode="auto">
          <a:xfrm>
            <a:off x="3563888" y="260648"/>
            <a:ext cx="1656184" cy="1656184"/>
          </a:xfrm>
          <a:prstGeom prst="rect">
            <a:avLst/>
          </a:prstGeom>
          <a:noFill/>
          <a:extLst/>
        </p:spPr>
      </p:pic>
    </p:spTree>
    <p:extLst>
      <p:ext uri="{BB962C8B-B14F-4D97-AF65-F5344CB8AC3E}">
        <p14:creationId xmlns:p14="http://schemas.microsoft.com/office/powerpoint/2010/main" val="295229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476672"/>
            <a:ext cx="4104456" cy="6048672"/>
          </a:xfrm>
        </p:spPr>
        <p:txBody>
          <a:bodyPr>
            <a:normAutofit/>
          </a:bodyPr>
          <a:lstStyle/>
          <a:p>
            <a:pPr algn="just"/>
            <a:r>
              <a:rPr lang="tr-TR" sz="2400" b="1" dirty="0" smtClean="0">
                <a:latin typeface="Times New Roman" panose="02020603050405020304" pitchFamily="18" charset="0"/>
                <a:cs typeface="Times New Roman" panose="02020603050405020304" pitchFamily="18" charset="0"/>
              </a:rPr>
              <a:t>Flowcharting </a:t>
            </a:r>
            <a:r>
              <a:rPr lang="tr-TR" sz="2400" dirty="0" smtClean="0">
                <a:latin typeface="Times New Roman" panose="02020603050405020304" pitchFamily="18" charset="0"/>
                <a:cs typeface="Times New Roman" panose="02020603050405020304" pitchFamily="18" charset="0"/>
              </a:rPr>
              <a:t>(also referred to as Process Mapping) is the main way that processes are mapped.</a:t>
            </a:r>
          </a:p>
          <a:p>
            <a:pPr algn="just"/>
            <a:r>
              <a:rPr lang="tr-TR" sz="2400" dirty="0" smtClean="0">
                <a:latin typeface="Times New Roman" panose="02020603050405020304" pitchFamily="18" charset="0"/>
                <a:cs typeface="Times New Roman" panose="02020603050405020304" pitchFamily="18" charset="0"/>
              </a:rPr>
              <a:t>The figure on the right side shows the </a:t>
            </a:r>
            <a:r>
              <a:rPr lang="tr-TR" sz="2400" u="sng" dirty="0" smtClean="0">
                <a:solidFill>
                  <a:srgbClr val="FF0000"/>
                </a:solidFill>
                <a:latin typeface="Times New Roman" panose="02020603050405020304" pitchFamily="18" charset="0"/>
                <a:cs typeface="Times New Roman" panose="02020603050405020304" pitchFamily="18" charset="0"/>
              </a:rPr>
              <a:t>Medication Error Reporting Flowchart</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5976" y="476672"/>
            <a:ext cx="4612799" cy="63813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1691680" y="107048"/>
            <a:ext cx="6052554" cy="523220"/>
          </a:xfrm>
          <a:prstGeom prst="rect">
            <a:avLst/>
          </a:prstGeom>
          <a:noFill/>
        </p:spPr>
        <p:txBody>
          <a:bodyPr wrap="none" rtlCol="0">
            <a:spAutoFit/>
          </a:bodyPr>
          <a:lstStyle/>
          <a:p>
            <a:pPr algn="ctr"/>
            <a:r>
              <a:rPr lang="tr-TR" sz="2800" b="1" dirty="0" smtClean="0">
                <a:latin typeface="Times New Roman" panose="02020603050405020304" pitchFamily="18" charset="0"/>
                <a:cs typeface="Times New Roman" panose="02020603050405020304" pitchFamily="18" charset="0"/>
              </a:rPr>
              <a:t>QUALITY IMPROVEMENT TOOLS</a:t>
            </a:r>
            <a:endParaRPr lang="tr-TR" sz="2800" b="1" dirty="0">
              <a:latin typeface="Times New Roman" panose="02020603050405020304" pitchFamily="18" charset="0"/>
              <a:cs typeface="Times New Roman" panose="02020603050405020304" pitchFamily="18" charset="0"/>
            </a:endParaRPr>
          </a:p>
        </p:txBody>
      </p:sp>
      <p:sp>
        <p:nvSpPr>
          <p:cNvPr id="4" name="Right Arrow 3"/>
          <p:cNvSpPr/>
          <p:nvPr/>
        </p:nvSpPr>
        <p:spPr>
          <a:xfrm>
            <a:off x="3851920" y="2774202"/>
            <a:ext cx="1152128"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2824329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758" y="332656"/>
            <a:ext cx="8229600" cy="1143000"/>
          </a:xfrm>
        </p:spPr>
        <p:txBody>
          <a:bodyPr>
            <a:normAutofit/>
          </a:bodyPr>
          <a:lstStyle/>
          <a:p>
            <a:r>
              <a:rPr lang="tr-TR" sz="2800" b="1" dirty="0" smtClean="0">
                <a:latin typeface="Times New Roman" panose="02020603050405020304" pitchFamily="18" charset="0"/>
                <a:cs typeface="Times New Roman" panose="02020603050405020304" pitchFamily="18" charset="0"/>
              </a:rPr>
              <a:t>OPPORTUNITIES FOR RESEARCH IN HEALTH CARE QUALITY</a:t>
            </a:r>
            <a:endParaRPr lang="tr-TR" sz="2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endParaRPr lang="tr-TR"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2438" y="1628800"/>
            <a:ext cx="8280920" cy="46801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358974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2800" b="1" dirty="0" smtClean="0">
                <a:latin typeface="Times New Roman" panose="02020603050405020304" pitchFamily="18" charset="0"/>
                <a:cs typeface="Times New Roman" panose="02020603050405020304" pitchFamily="18" charset="0"/>
              </a:rPr>
              <a:t>OPPORTUNITIES FOR RESEARCH IN HEALTH CARE QUALITY</a:t>
            </a:r>
            <a:endParaRPr lang="tr-TR" sz="2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27584" y="1484784"/>
            <a:ext cx="6899653" cy="1396752"/>
          </a:xfrm>
        </p:spPr>
        <p:txBody>
          <a:bodyPr>
            <a:normAutofit/>
          </a:bodyPr>
          <a:lstStyle/>
          <a:p>
            <a:pPr algn="ctr"/>
            <a:r>
              <a:rPr lang="tr-TR" sz="2800" dirty="0" smtClean="0">
                <a:latin typeface="Times New Roman" panose="02020603050405020304" pitchFamily="18" charset="0"/>
                <a:cs typeface="Times New Roman" panose="02020603050405020304" pitchFamily="18" charset="0"/>
              </a:rPr>
              <a:t>The Joint Commision Gold Seal </a:t>
            </a:r>
            <a:endParaRPr lang="tr-TR" sz="2800" dirty="0">
              <a:latin typeface="Times New Roman" panose="02020603050405020304" pitchFamily="18" charset="0"/>
              <a:cs typeface="Times New Roman" panose="02020603050405020304" pitchFamily="18"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2420888"/>
            <a:ext cx="4801077" cy="27906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44883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76672"/>
            <a:ext cx="8229600" cy="5793507"/>
          </a:xfrm>
        </p:spPr>
        <p:txBody>
          <a:bodyPr>
            <a:normAutofit fontScale="92500" lnSpcReduction="10000"/>
          </a:bodyPr>
          <a:lstStyle/>
          <a:p>
            <a:pPr marL="0" indent="0" algn="ctr">
              <a:buNone/>
            </a:pPr>
            <a:r>
              <a:rPr lang="tr-TR" sz="3000" b="1" dirty="0" smtClean="0">
                <a:latin typeface="Times New Roman" panose="02020603050405020304" pitchFamily="18" charset="0"/>
                <a:cs typeface="Times New Roman" panose="02020603050405020304" pitchFamily="18" charset="0"/>
              </a:rPr>
              <a:t>DEFINING QUALITY IN HEALTH CARE</a:t>
            </a:r>
            <a:endParaRPr lang="tr-TR" sz="3000" b="1" dirty="0" smtClean="0">
              <a:latin typeface="Times New Roman" panose="02020603050405020304" pitchFamily="18" charset="0"/>
              <a:cs typeface="Times New Roman" panose="02020603050405020304" pitchFamily="18" charset="0"/>
            </a:endParaRPr>
          </a:p>
          <a:p>
            <a:pPr algn="just"/>
            <a:r>
              <a:rPr lang="tr-TR" sz="2600" b="1" i="1" dirty="0" smtClean="0">
                <a:latin typeface="Times New Roman" panose="02020603050405020304" pitchFamily="18" charset="0"/>
                <a:cs typeface="Times New Roman" panose="02020603050405020304" pitchFamily="18" charset="0"/>
              </a:rPr>
              <a:t>Health care </a:t>
            </a:r>
            <a:r>
              <a:rPr lang="tr-TR" sz="2600" b="1" i="1" dirty="0" smtClean="0">
                <a:latin typeface="Times New Roman" panose="02020603050405020304" pitchFamily="18" charset="0"/>
                <a:cs typeface="Times New Roman" panose="02020603050405020304" pitchFamily="18" charset="0"/>
              </a:rPr>
              <a:t>quality </a:t>
            </a:r>
            <a:r>
              <a:rPr lang="tr-TR" sz="2600" dirty="0" smtClean="0">
                <a:latin typeface="Times New Roman" panose="02020603050405020304" pitchFamily="18" charset="0"/>
                <a:cs typeface="Times New Roman" panose="02020603050405020304" pitchFamily="18" charset="0"/>
              </a:rPr>
              <a:t>may be defined in various ways, with differing implications for health care providers, patients, third-party payers, policy makers, and other stakeholders.</a:t>
            </a:r>
          </a:p>
          <a:p>
            <a:pPr algn="just"/>
            <a:r>
              <a:rPr lang="tr-TR" sz="2600" dirty="0" smtClean="0">
                <a:latin typeface="Times New Roman" panose="02020603050405020304" pitchFamily="18" charset="0"/>
                <a:cs typeface="Times New Roman" panose="02020603050405020304" pitchFamily="18" charset="0"/>
              </a:rPr>
              <a:t>High quality health services should be effective, achieving desired health outcomes for individuals.</a:t>
            </a:r>
          </a:p>
          <a:p>
            <a:pPr algn="just"/>
            <a:r>
              <a:rPr lang="tr-TR" sz="2600" dirty="0" smtClean="0">
                <a:latin typeface="Times New Roman" panose="02020603050405020304" pitchFamily="18" charset="0"/>
                <a:cs typeface="Times New Roman" panose="02020603050405020304" pitchFamily="18" charset="0"/>
              </a:rPr>
              <a:t>Health care services should achieve desired health outcomes for populations, while matching the societal preferences of policy makers and third-party payers for efficiency.</a:t>
            </a:r>
          </a:p>
          <a:p>
            <a:pPr algn="just"/>
            <a:r>
              <a:rPr lang="tr-TR" sz="2600" dirty="0" smtClean="0">
                <a:latin typeface="Times New Roman" panose="02020603050405020304" pitchFamily="18" charset="0"/>
                <a:cs typeface="Times New Roman" panose="02020603050405020304" pitchFamily="18" charset="0"/>
              </a:rPr>
              <a:t>Health care providers should adhere to professional standards and base treatments on their efficacy, as determined by the best scientific evidence available.</a:t>
            </a:r>
          </a:p>
          <a:p>
            <a:pPr algn="just"/>
            <a:r>
              <a:rPr lang="tr-TR" sz="2600" dirty="0" smtClean="0">
                <a:latin typeface="Times New Roman" panose="02020603050405020304" pitchFamily="18" charset="0"/>
                <a:cs typeface="Times New Roman" panose="02020603050405020304" pitchFamily="18" charset="0"/>
              </a:rPr>
              <a:t>Quality is the result of a system with interdependent parts that  must work together to achieve outcomes such as those noted above.</a:t>
            </a:r>
          </a:p>
          <a:p>
            <a:pPr algn="just"/>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01161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76672"/>
            <a:ext cx="8229600" cy="6048672"/>
          </a:xfrm>
        </p:spPr>
        <p:txBody>
          <a:bodyPr>
            <a:normAutofit fontScale="77500" lnSpcReduction="20000"/>
          </a:bodyPr>
          <a:lstStyle/>
          <a:p>
            <a:pPr marL="0" indent="0" algn="ctr">
              <a:buNone/>
            </a:pPr>
            <a:r>
              <a:rPr lang="tr-TR" sz="3600" b="1" dirty="0" smtClean="0">
                <a:latin typeface="Times New Roman" panose="02020603050405020304" pitchFamily="18" charset="0"/>
                <a:cs typeface="Times New Roman" panose="02020603050405020304" pitchFamily="18" charset="0"/>
              </a:rPr>
              <a:t>DEFINING QUALITY IN HEALTH CARE</a:t>
            </a:r>
            <a:endParaRPr lang="tr-TR" sz="3600" b="1" dirty="0" smtClean="0">
              <a:latin typeface="Times New Roman" panose="02020603050405020304" pitchFamily="18" charset="0"/>
              <a:cs typeface="Times New Roman" panose="02020603050405020304" pitchFamily="18" charset="0"/>
            </a:endParaRPr>
          </a:p>
          <a:p>
            <a:pPr algn="just"/>
            <a:endParaRPr lang="tr-TR" sz="2800" dirty="0" smtClean="0">
              <a:latin typeface="Times New Roman" panose="02020603050405020304" pitchFamily="18" charset="0"/>
              <a:cs typeface="Times New Roman" panose="02020603050405020304" pitchFamily="18" charset="0"/>
            </a:endParaRPr>
          </a:p>
          <a:p>
            <a:pPr algn="just"/>
            <a:r>
              <a:rPr lang="tr-TR" sz="3100" dirty="0" smtClean="0">
                <a:latin typeface="Times New Roman" panose="02020603050405020304" pitchFamily="18" charset="0"/>
                <a:cs typeface="Times New Roman" panose="02020603050405020304" pitchFamily="18" charset="0"/>
              </a:rPr>
              <a:t>Avedis Donabedian (1966) defined quality in terms of </a:t>
            </a:r>
            <a:r>
              <a:rPr lang="tr-TR" sz="3100" b="1" dirty="0" smtClean="0">
                <a:latin typeface="Times New Roman" panose="02020603050405020304" pitchFamily="18" charset="0"/>
                <a:cs typeface="Times New Roman" panose="02020603050405020304" pitchFamily="18" charset="0"/>
              </a:rPr>
              <a:t>structures, processes, and outcomes. </a:t>
            </a:r>
          </a:p>
          <a:p>
            <a:pPr algn="just"/>
            <a:r>
              <a:rPr lang="tr-TR" sz="3100" dirty="0" smtClean="0">
                <a:latin typeface="Times New Roman" panose="02020603050405020304" pitchFamily="18" charset="0"/>
                <a:cs typeface="Times New Roman" panose="02020603050405020304" pitchFamily="18" charset="0"/>
              </a:rPr>
              <a:t>The </a:t>
            </a:r>
            <a:r>
              <a:rPr lang="tr-TR" sz="3100"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structural elements </a:t>
            </a:r>
            <a:r>
              <a:rPr lang="tr-TR" sz="3100" dirty="0" smtClean="0">
                <a:latin typeface="Times New Roman" panose="02020603050405020304" pitchFamily="18" charset="0"/>
                <a:cs typeface="Times New Roman" panose="02020603050405020304" pitchFamily="18" charset="0"/>
              </a:rPr>
              <a:t>of quality involve the material and human resources of an organization and the facility itself. The quality of personnel is documented in their numbers ( nurse staffing), skill level (e.g., certified nursing assistant), and various certifications (e.g., board-certified physician), while the quality of facilities lies in accreditation (in hospitals through The Joint Commision) and/or certification (e.g., Magnet Hospital certification).</a:t>
            </a:r>
          </a:p>
          <a:p>
            <a:pPr algn="just"/>
            <a:r>
              <a:rPr lang="tr-TR" sz="3100"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Process</a:t>
            </a:r>
            <a:r>
              <a:rPr lang="tr-TR" sz="3100" dirty="0" smtClean="0">
                <a:latin typeface="Times New Roman" panose="02020603050405020304" pitchFamily="18" charset="0"/>
                <a:cs typeface="Times New Roman" panose="02020603050405020304" pitchFamily="18" charset="0"/>
              </a:rPr>
              <a:t> involves the actual delivery of care as well as its management (e.g., the quality of basic care including cleanliness, feeding, hydration, delivery of treatments, and keeping  patients safe from falss and errors).</a:t>
            </a:r>
          </a:p>
          <a:p>
            <a:pPr algn="just"/>
            <a:r>
              <a:rPr lang="tr-TR" sz="3100"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Outcomes</a:t>
            </a:r>
            <a:r>
              <a:rPr lang="tr-TR" sz="3100" dirty="0" smtClean="0">
                <a:latin typeface="Times New Roman" panose="02020603050405020304" pitchFamily="18" charset="0"/>
                <a:cs typeface="Times New Roman" panose="02020603050405020304" pitchFamily="18" charset="0"/>
              </a:rPr>
              <a:t> are the resulting health status of the patients (e.g., mortality, morbidity, length of stay, and functionalstatus) and organizations (turnover of staff, cost outcomes).</a:t>
            </a:r>
          </a:p>
          <a:p>
            <a:pPr algn="just"/>
            <a:endParaRPr lang="tr-TR" sz="2800" dirty="0" smtClean="0">
              <a:latin typeface="Times New Roman" panose="02020603050405020304" pitchFamily="18" charset="0"/>
              <a:cs typeface="Times New Roman" panose="02020603050405020304" pitchFamily="18" charset="0"/>
            </a:endParaRPr>
          </a:p>
          <a:p>
            <a:pPr algn="just"/>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95179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76672"/>
            <a:ext cx="8229600" cy="6048672"/>
          </a:xfrm>
        </p:spPr>
        <p:txBody>
          <a:bodyPr>
            <a:normAutofit fontScale="92500" lnSpcReduction="10000"/>
          </a:bodyPr>
          <a:lstStyle/>
          <a:p>
            <a:pPr marL="0" indent="0" algn="ctr">
              <a:buNone/>
            </a:pPr>
            <a:r>
              <a:rPr lang="tr-TR" sz="3000" b="1" dirty="0" smtClean="0">
                <a:latin typeface="Times New Roman" panose="02020603050405020304" pitchFamily="18" charset="0"/>
                <a:cs typeface="Times New Roman" panose="02020603050405020304" pitchFamily="18" charset="0"/>
              </a:rPr>
              <a:t>DEFINING QUALITY IN HEALTH CARE</a:t>
            </a:r>
            <a:endParaRPr lang="tr-TR" sz="3000" b="1" dirty="0" smtClean="0">
              <a:latin typeface="Times New Roman" panose="02020603050405020304" pitchFamily="18" charset="0"/>
              <a:cs typeface="Times New Roman" panose="02020603050405020304" pitchFamily="18" charset="0"/>
            </a:endParaRPr>
          </a:p>
          <a:p>
            <a:pPr algn="just"/>
            <a:endParaRPr lang="tr-TR" sz="2800" dirty="0" smtClean="0">
              <a:latin typeface="Times New Roman" panose="02020603050405020304" pitchFamily="18" charset="0"/>
              <a:cs typeface="Times New Roman" panose="02020603050405020304" pitchFamily="18" charset="0"/>
            </a:endParaRPr>
          </a:p>
          <a:p>
            <a:pPr algn="just"/>
            <a:r>
              <a:rPr lang="tr-TR" sz="2600" dirty="0" smtClean="0">
                <a:latin typeface="Times New Roman" panose="02020603050405020304" pitchFamily="18" charset="0"/>
                <a:cs typeface="Times New Roman" panose="02020603050405020304" pitchFamily="18" charset="0"/>
              </a:rPr>
              <a:t>Donabedian (1986) defined quality as having at least four components:</a:t>
            </a:r>
          </a:p>
          <a:p>
            <a:pPr marL="514350" indent="-514350" algn="just">
              <a:buAutoNum type="arabicPeriod"/>
            </a:pPr>
            <a:r>
              <a:rPr lang="tr-TR" sz="2600" dirty="0" smtClean="0">
                <a:latin typeface="Times New Roman" panose="02020603050405020304" pitchFamily="18" charset="0"/>
                <a:cs typeface="Times New Roman" panose="02020603050405020304" pitchFamily="18" charset="0"/>
              </a:rPr>
              <a:t>The technical management of health and illness;</a:t>
            </a:r>
          </a:p>
          <a:p>
            <a:pPr marL="514350" indent="-514350" algn="just">
              <a:buAutoNum type="arabicPeriod"/>
            </a:pPr>
            <a:r>
              <a:rPr lang="tr-TR" sz="2600" dirty="0" smtClean="0">
                <a:latin typeface="Times New Roman" panose="02020603050405020304" pitchFamily="18" charset="0"/>
                <a:cs typeface="Times New Roman" panose="02020603050405020304" pitchFamily="18" charset="0"/>
              </a:rPr>
              <a:t>The management of the interpersonal between the providers of care and their clients;</a:t>
            </a:r>
          </a:p>
          <a:p>
            <a:pPr marL="514350" indent="-514350" algn="just">
              <a:buAutoNum type="arabicPeriod"/>
            </a:pPr>
            <a:r>
              <a:rPr lang="tr-TR" sz="2600" dirty="0" smtClean="0">
                <a:latin typeface="Times New Roman" panose="02020603050405020304" pitchFamily="18" charset="0"/>
                <a:cs typeface="Times New Roman" panose="02020603050405020304" pitchFamily="18" charset="0"/>
              </a:rPr>
              <a:t>The amenities of care; and</a:t>
            </a:r>
          </a:p>
          <a:p>
            <a:pPr marL="514350" indent="-514350" algn="just">
              <a:buAutoNum type="arabicPeriod"/>
            </a:pPr>
            <a:r>
              <a:rPr lang="tr-TR" sz="2600" dirty="0" smtClean="0">
                <a:latin typeface="Times New Roman" panose="02020603050405020304" pitchFamily="18" charset="0"/>
                <a:cs typeface="Times New Roman" panose="02020603050405020304" pitchFamily="18" charset="0"/>
              </a:rPr>
              <a:t>The ethical principles that govern the conduct of affairs in general and the health care enterprise in particular.</a:t>
            </a:r>
          </a:p>
          <a:p>
            <a:pPr algn="just"/>
            <a:r>
              <a:rPr lang="tr-TR" sz="2600" b="1" i="1" u="sng" dirty="0" smtClean="0">
                <a:latin typeface="Times New Roman" panose="02020603050405020304" pitchFamily="18" charset="0"/>
                <a:cs typeface="Times New Roman" panose="02020603050405020304" pitchFamily="18" charset="0"/>
              </a:rPr>
              <a:t>Effectiveness</a:t>
            </a:r>
            <a:r>
              <a:rPr lang="tr-TR" sz="2600" dirty="0" smtClean="0">
                <a:latin typeface="Times New Roman" panose="02020603050405020304" pitchFamily="18" charset="0"/>
                <a:cs typeface="Times New Roman" panose="02020603050405020304" pitchFamily="18" charset="0"/>
              </a:rPr>
              <a:t> is defined as providing services based on scientific knowledge to all who could benefit and refraining from providing services to those not likely to benefit (avoiding underuse and overuse). </a:t>
            </a:r>
          </a:p>
          <a:p>
            <a:pPr algn="just"/>
            <a:r>
              <a:rPr lang="tr-TR" sz="2600" b="1" i="1" u="sng" dirty="0" smtClean="0">
                <a:latin typeface="Times New Roman" panose="02020603050405020304" pitchFamily="18" charset="0"/>
                <a:cs typeface="Times New Roman" panose="02020603050405020304" pitchFamily="18" charset="0"/>
              </a:rPr>
              <a:t>Efficiency</a:t>
            </a:r>
            <a:r>
              <a:rPr lang="tr-TR" sz="2600" dirty="0" smtClean="0">
                <a:latin typeface="Times New Roman" panose="02020603050405020304" pitchFamily="18" charset="0"/>
                <a:cs typeface="Times New Roman" panose="02020603050405020304" pitchFamily="18" charset="0"/>
              </a:rPr>
              <a:t> is defined as avoiding waste, in particular waste of equipment, supplies, ideas, and energy.</a:t>
            </a:r>
          </a:p>
          <a:p>
            <a:pPr algn="just"/>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7323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76672"/>
            <a:ext cx="8229600" cy="6048672"/>
          </a:xfrm>
        </p:spPr>
        <p:txBody>
          <a:bodyPr>
            <a:normAutofit lnSpcReduction="10000"/>
          </a:bodyPr>
          <a:lstStyle/>
          <a:p>
            <a:pPr marL="0" indent="0" algn="ctr">
              <a:buNone/>
            </a:pPr>
            <a:r>
              <a:rPr lang="tr-TR" sz="3000" b="1" dirty="0" smtClean="0">
                <a:latin typeface="Times New Roman" panose="02020603050405020304" pitchFamily="18" charset="0"/>
                <a:cs typeface="Times New Roman" panose="02020603050405020304" pitchFamily="18" charset="0"/>
              </a:rPr>
              <a:t>LEADERS OF THE QUALITY MOVEMENT</a:t>
            </a:r>
            <a:endParaRPr lang="tr-TR" sz="3000" b="1" dirty="0" smtClean="0">
              <a:latin typeface="Times New Roman" panose="02020603050405020304" pitchFamily="18" charset="0"/>
              <a:cs typeface="Times New Roman" panose="02020603050405020304" pitchFamily="18" charset="0"/>
            </a:endParaRPr>
          </a:p>
          <a:p>
            <a:pPr algn="just"/>
            <a:endParaRPr lang="tr-TR" sz="2800" dirty="0" smtClean="0">
              <a:latin typeface="Times New Roman" panose="02020603050405020304" pitchFamily="18" charset="0"/>
              <a:cs typeface="Times New Roman" panose="02020603050405020304" pitchFamily="18" charset="0"/>
            </a:endParaRPr>
          </a:p>
          <a:p>
            <a:pPr algn="just"/>
            <a:r>
              <a:rPr lang="tr-TR" sz="2600" b="1" u="sng" dirty="0" smtClean="0">
                <a:latin typeface="Times New Roman" panose="02020603050405020304" pitchFamily="18" charset="0"/>
                <a:cs typeface="Times New Roman" panose="02020603050405020304" pitchFamily="18" charset="0"/>
              </a:rPr>
              <a:t>Plan-do-check-Act (PDCA) </a:t>
            </a:r>
            <a:r>
              <a:rPr lang="tr-TR" sz="2600" dirty="0" smtClean="0">
                <a:latin typeface="Times New Roman" panose="02020603050405020304" pitchFamily="18" charset="0"/>
                <a:cs typeface="Times New Roman" panose="02020603050405020304" pitchFamily="18" charset="0"/>
              </a:rPr>
              <a:t>cycle model for improving production processes.</a:t>
            </a:r>
          </a:p>
          <a:p>
            <a:pPr algn="just"/>
            <a:r>
              <a:rPr lang="tr-TR" sz="2600" b="1" u="sng" dirty="0" smtClean="0">
                <a:latin typeface="Times New Roman" panose="02020603050405020304" pitchFamily="18" charset="0"/>
                <a:cs typeface="Times New Roman" panose="02020603050405020304" pitchFamily="18" charset="0"/>
              </a:rPr>
              <a:t>Pareto principle </a:t>
            </a:r>
            <a:r>
              <a:rPr lang="tr-TR" sz="2600" dirty="0" smtClean="0">
                <a:latin typeface="Times New Roman" panose="02020603050405020304" pitchFamily="18" charset="0"/>
                <a:cs typeface="Times New Roman" panose="02020603050405020304" pitchFamily="18" charset="0"/>
              </a:rPr>
              <a:t>from economics, focusing attention and resources on those important quality problems that are attributable to a small number of factors ( e.g., the 80/20 rule, that 80% of quality problems result from 20% of the possible factors).</a:t>
            </a:r>
          </a:p>
          <a:p>
            <a:pPr algn="just"/>
            <a:r>
              <a:rPr lang="tr-TR" sz="2800" dirty="0" smtClean="0">
                <a:latin typeface="Times New Roman" panose="02020603050405020304" pitchFamily="18" charset="0"/>
                <a:cs typeface="Times New Roman" panose="02020603050405020304" pitchFamily="18" charset="0"/>
              </a:rPr>
              <a:t>Pareto principle focuses on identifying the «</a:t>
            </a:r>
            <a:r>
              <a:rPr lang="tr-TR" sz="2800" u="sng"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vital few</a:t>
            </a:r>
            <a:r>
              <a:rPr lang="tr-TR" sz="2800" dirty="0" smtClean="0">
                <a:latin typeface="Times New Roman" panose="02020603050405020304" pitchFamily="18" charset="0"/>
                <a:cs typeface="Times New Roman" panose="02020603050405020304" pitchFamily="18" charset="0"/>
              </a:rPr>
              <a:t>» from the «</a:t>
            </a:r>
            <a:r>
              <a:rPr lang="tr-TR" sz="2800" u="sng"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trivial many</a:t>
            </a:r>
            <a:r>
              <a:rPr lang="tr-TR" sz="2800" dirty="0" smtClean="0">
                <a:latin typeface="Times New Roman" panose="02020603050405020304" pitchFamily="18" charset="0"/>
                <a:cs typeface="Times New Roman" panose="02020603050405020304" pitchFamily="18" charset="0"/>
              </a:rPr>
              <a:t>» and also helps focusing on what really matters.</a:t>
            </a:r>
          </a:p>
          <a:p>
            <a:pPr algn="just"/>
            <a:r>
              <a:rPr lang="tr-TR" sz="2800" dirty="0" smtClean="0">
                <a:latin typeface="Times New Roman" panose="02020603050405020304" pitchFamily="18" charset="0"/>
                <a:cs typeface="Times New Roman" panose="02020603050405020304" pitchFamily="18" charset="0"/>
              </a:rPr>
              <a:t>For ex., 20% of a hospital’s patients are responsible for 80%  of its revenue.</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7186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2800"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Baldrige Health Care Criteria for Performance Excellence Framework: A SystemsPerspective</a:t>
            </a:r>
            <a:endParaRPr lang="tr-TR" sz="28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1" y="1484784"/>
            <a:ext cx="8784977" cy="48965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01204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76672"/>
            <a:ext cx="8229600" cy="6048672"/>
          </a:xfrm>
        </p:spPr>
        <p:txBody>
          <a:bodyPr>
            <a:normAutofit fontScale="92500" lnSpcReduction="10000"/>
          </a:bodyPr>
          <a:lstStyle/>
          <a:p>
            <a:pPr marL="0" indent="0" algn="ctr">
              <a:buNone/>
            </a:pPr>
            <a:r>
              <a:rPr lang="tr-TR" sz="3000" b="1" dirty="0" smtClean="0">
                <a:latin typeface="Times New Roman" panose="02020603050405020304" pitchFamily="18" charset="0"/>
                <a:cs typeface="Times New Roman" panose="02020603050405020304" pitchFamily="18" charset="0"/>
              </a:rPr>
              <a:t>APPROACHES TO QUALITY IMPROVEMENT</a:t>
            </a:r>
          </a:p>
          <a:p>
            <a:pPr marL="0" indent="0">
              <a:buNone/>
            </a:pPr>
            <a:r>
              <a:rPr lang="tr-TR" sz="2800" b="1" dirty="0" smtClean="0">
                <a:latin typeface="Times New Roman" panose="02020603050405020304" pitchFamily="18" charset="0"/>
                <a:cs typeface="Times New Roman" panose="02020603050405020304" pitchFamily="18" charset="0"/>
              </a:rPr>
              <a:t>-</a:t>
            </a:r>
            <a:r>
              <a:rPr lang="tr-TR" sz="28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Focus(</a:t>
            </a:r>
            <a:r>
              <a:rPr lang="tr-TR" sz="2800" b="1" dirty="0" smtClean="0">
                <a:solidFill>
                  <a:srgbClr val="FF0000"/>
                </a:solidFill>
                <a:latin typeface="Times New Roman" panose="02020603050405020304" pitchFamily="18" charset="0"/>
                <a:cs typeface="Times New Roman" panose="02020603050405020304" pitchFamily="18" charset="0"/>
              </a:rPr>
              <a:t>Find, Organize, Clarify, Understand, and Select</a:t>
            </a:r>
            <a:r>
              <a:rPr lang="tr-TR" sz="28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algn="just"/>
            <a:r>
              <a:rPr lang="tr-TR" sz="2600" i="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Find</a:t>
            </a:r>
            <a:r>
              <a:rPr lang="tr-TR" sz="2600" dirty="0" smtClean="0">
                <a:latin typeface="Times New Roman" panose="02020603050405020304" pitchFamily="18" charset="0"/>
                <a:cs typeface="Times New Roman" panose="02020603050405020304" pitchFamily="18" charset="0"/>
              </a:rPr>
              <a:t> means identifying a process problem, preferably a «high-pain» one, to address.</a:t>
            </a:r>
          </a:p>
          <a:p>
            <a:pPr algn="just"/>
            <a:r>
              <a:rPr lang="tr-TR" sz="2600" i="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Organize</a:t>
            </a:r>
            <a:r>
              <a:rPr lang="tr-TR" sz="2600" dirty="0" smtClean="0">
                <a:latin typeface="Times New Roman" panose="02020603050405020304" pitchFamily="18" charset="0"/>
                <a:cs typeface="Times New Roman" panose="02020603050405020304" pitchFamily="18" charset="0"/>
              </a:rPr>
              <a:t> means to put tpgether a team of people who work on the proces. These people would then be trained on process improvement skills and tools.</a:t>
            </a:r>
          </a:p>
          <a:p>
            <a:pPr algn="just"/>
            <a:r>
              <a:rPr lang="tr-TR" sz="2600" i="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Clarify</a:t>
            </a:r>
            <a:r>
              <a:rPr lang="tr-TR" sz="2600" dirty="0" smtClean="0">
                <a:latin typeface="Times New Roman" panose="02020603050405020304" pitchFamily="18" charset="0"/>
                <a:cs typeface="Times New Roman" panose="02020603050405020304" pitchFamily="18" charset="0"/>
              </a:rPr>
              <a:t> results in the team moving on clarify the process problem through some type of process mapping (flowcharting).</a:t>
            </a:r>
          </a:p>
          <a:p>
            <a:pPr algn="just"/>
            <a:r>
              <a:rPr lang="tr-TR" sz="2600" i="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Understanding</a:t>
            </a:r>
            <a:r>
              <a:rPr lang="tr-TR" sz="2600" dirty="0" smtClean="0">
                <a:latin typeface="Times New Roman" panose="02020603050405020304" pitchFamily="18" charset="0"/>
                <a:cs typeface="Times New Roman" panose="02020603050405020304" pitchFamily="18" charset="0"/>
              </a:rPr>
              <a:t> the process problem comes next. It involves measurement and data collection of key metric to document the dimensions of the process problem and to provide a benchmark for goal setting.</a:t>
            </a:r>
          </a:p>
          <a:p>
            <a:pPr algn="just"/>
            <a:r>
              <a:rPr lang="tr-TR" sz="2600" i="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Select</a:t>
            </a:r>
            <a:r>
              <a:rPr lang="tr-TR" sz="2600" dirty="0" smtClean="0">
                <a:latin typeface="Times New Roman" panose="02020603050405020304" pitchFamily="18" charset="0"/>
                <a:cs typeface="Times New Roman" panose="02020603050405020304" pitchFamily="18" charset="0"/>
              </a:rPr>
              <a:t> means to identify a set of process improvements and then select from them for implementation.</a:t>
            </a:r>
            <a:endParaRPr lang="tr-TR" sz="2600" dirty="0" smtClean="0">
              <a:latin typeface="Times New Roman" panose="02020603050405020304" pitchFamily="18" charset="0"/>
              <a:cs typeface="Times New Roman" panose="02020603050405020304" pitchFamily="18" charset="0"/>
            </a:endParaRPr>
          </a:p>
          <a:p>
            <a:pPr algn="just"/>
            <a:endParaRPr lang="tr-TR" sz="2800" dirty="0" smtClean="0">
              <a:latin typeface="Times New Roman" panose="02020603050405020304" pitchFamily="18" charset="0"/>
              <a:cs typeface="Times New Roman" panose="02020603050405020304" pitchFamily="18" charset="0"/>
            </a:endParaRPr>
          </a:p>
          <a:p>
            <a:pPr algn="just"/>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16389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76672"/>
            <a:ext cx="8229600" cy="6048672"/>
          </a:xfrm>
        </p:spPr>
        <p:txBody>
          <a:bodyPr>
            <a:normAutofit/>
          </a:bodyPr>
          <a:lstStyle/>
          <a:p>
            <a:pPr marL="0" indent="0" algn="ctr">
              <a:buNone/>
            </a:pPr>
            <a:r>
              <a:rPr lang="tr-TR" sz="2800" b="1" dirty="0" smtClean="0">
                <a:latin typeface="Times New Roman" panose="02020603050405020304" pitchFamily="18" charset="0"/>
                <a:cs typeface="Times New Roman" panose="02020603050405020304" pitchFamily="18" charset="0"/>
              </a:rPr>
              <a:t>APPROACHES TO QUALITY IMPROVEMENT</a:t>
            </a:r>
          </a:p>
          <a:p>
            <a:pPr marL="0" indent="0">
              <a:buNone/>
            </a:pPr>
            <a:r>
              <a:rPr lang="tr-TR" sz="2800" b="1" dirty="0" smtClean="0">
                <a:latin typeface="Times New Roman" panose="02020603050405020304" pitchFamily="18" charset="0"/>
                <a:cs typeface="Times New Roman" panose="02020603050405020304" pitchFamily="18" charset="0"/>
              </a:rPr>
              <a:t>-</a:t>
            </a:r>
            <a:r>
              <a:rPr lang="tr-TR" sz="26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PDCA(</a:t>
            </a:r>
            <a:r>
              <a:rPr lang="tr-TR" sz="2600" b="1" dirty="0">
                <a:solidFill>
                  <a:srgbClr val="FF0000"/>
                </a:solidFill>
                <a:latin typeface="Times New Roman" panose="02020603050405020304" pitchFamily="18" charset="0"/>
                <a:cs typeface="Times New Roman" panose="02020603050405020304" pitchFamily="18" charset="0"/>
              </a:rPr>
              <a:t> </a:t>
            </a:r>
            <a:r>
              <a:rPr lang="tr-TR" sz="2600" b="1" dirty="0" smtClean="0">
                <a:solidFill>
                  <a:srgbClr val="FF0000"/>
                </a:solidFill>
                <a:latin typeface="Times New Roman" panose="02020603050405020304" pitchFamily="18" charset="0"/>
                <a:cs typeface="Times New Roman" panose="02020603050405020304" pitchFamily="18" charset="0"/>
              </a:rPr>
              <a:t>Plan, Do, Check, and Act)</a:t>
            </a:r>
            <a:endParaRPr lang="tr-TR" sz="26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tr-TR" sz="2400" i="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Plan</a:t>
            </a:r>
            <a:r>
              <a:rPr lang="tr-TR" sz="2400" dirty="0" smtClean="0">
                <a:latin typeface="Times New Roman" panose="02020603050405020304" pitchFamily="18" charset="0"/>
                <a:cs typeface="Times New Roman" panose="02020603050405020304" pitchFamily="18" charset="0"/>
              </a:rPr>
              <a:t> means to take the process improvement from the S phase of FOCUS and create a plan for its implementation.</a:t>
            </a:r>
          </a:p>
          <a:p>
            <a:pPr algn="just"/>
            <a:r>
              <a:rPr lang="tr-TR" sz="2400" i="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a:t>
            </a:r>
            <a:r>
              <a:rPr lang="tr-TR" sz="2400" dirty="0" smtClean="0">
                <a:latin typeface="Times New Roman" panose="02020603050405020304" pitchFamily="18" charset="0"/>
                <a:cs typeface="Times New Roman" panose="02020603050405020304" pitchFamily="18" charset="0"/>
              </a:rPr>
              <a:t>, not surprisingly, means to actually implement the process improvement.</a:t>
            </a:r>
          </a:p>
          <a:p>
            <a:pPr algn="just"/>
            <a:r>
              <a:rPr lang="tr-TR" sz="2400" i="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Check</a:t>
            </a:r>
            <a:r>
              <a:rPr lang="tr-T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means to study whether the process is improving, using the measures identified and measured in the U phase of FOCUS.</a:t>
            </a:r>
          </a:p>
          <a:p>
            <a:pPr algn="just"/>
            <a:r>
              <a:rPr lang="tr-TR" sz="2400" i="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Act</a:t>
            </a:r>
            <a:r>
              <a:rPr lang="tr-TR" sz="2400" dirty="0" smtClean="0">
                <a:latin typeface="Times New Roman" panose="02020603050405020304" pitchFamily="18" charset="0"/>
                <a:cs typeface="Times New Roman" panose="02020603050405020304" pitchFamily="18" charset="0"/>
              </a:rPr>
              <a:t> means to determine whether the process improvement was successful.</a:t>
            </a:r>
          </a:p>
          <a:p>
            <a:pPr algn="just"/>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53604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76672"/>
            <a:ext cx="8229600" cy="6048672"/>
          </a:xfrm>
        </p:spPr>
        <p:txBody>
          <a:bodyPr>
            <a:normAutofit fontScale="85000" lnSpcReduction="20000"/>
          </a:bodyPr>
          <a:lstStyle/>
          <a:p>
            <a:pPr marL="0" indent="0" algn="ctr">
              <a:buNone/>
            </a:pPr>
            <a:r>
              <a:rPr lang="tr-TR" sz="2800" b="1" dirty="0" smtClean="0">
                <a:latin typeface="Times New Roman" panose="02020603050405020304" pitchFamily="18" charset="0"/>
                <a:cs typeface="Times New Roman" panose="02020603050405020304" pitchFamily="18" charset="0"/>
              </a:rPr>
              <a:t>APPROACHES TO QUALITY IMPROVEMENT</a:t>
            </a:r>
          </a:p>
          <a:p>
            <a:pPr algn="just"/>
            <a:r>
              <a:rPr lang="tr-TR" sz="2600" b="1" dirty="0" smtClean="0">
                <a:latin typeface="Times New Roman" panose="02020603050405020304" pitchFamily="18" charset="0"/>
                <a:cs typeface="Times New Roman" panose="02020603050405020304" pitchFamily="18" charset="0"/>
              </a:rPr>
              <a:t>Six Sigma </a:t>
            </a:r>
            <a:r>
              <a:rPr lang="tr-TR" sz="2600" dirty="0" smtClean="0">
                <a:latin typeface="Times New Roman" panose="02020603050405020304" pitchFamily="18" charset="0"/>
                <a:cs typeface="Times New Roman" panose="02020603050405020304" pitchFamily="18" charset="0"/>
              </a:rPr>
              <a:t>is an extension of Joseph Juran’s approach to quality improvement and was developed by Motorola and popularized by Jack Welch at General Electric.</a:t>
            </a:r>
          </a:p>
          <a:p>
            <a:pPr algn="just"/>
            <a:r>
              <a:rPr lang="tr-TR" sz="2600" dirty="0" smtClean="0">
                <a:latin typeface="Times New Roman" panose="02020603050405020304" pitchFamily="18" charset="0"/>
                <a:cs typeface="Times New Roman" panose="02020603050405020304" pitchFamily="18" charset="0"/>
              </a:rPr>
              <a:t>It has been defined as a « data-driven quality methodology that seeks to eliminate variation from a process ».</a:t>
            </a:r>
          </a:p>
          <a:p>
            <a:pPr algn="just"/>
            <a:r>
              <a:rPr lang="tr-TR" sz="2600" dirty="0" smtClean="0">
                <a:latin typeface="Times New Roman" panose="02020603050405020304" pitchFamily="18" charset="0"/>
                <a:cs typeface="Times New Roman" panose="02020603050405020304" pitchFamily="18" charset="0"/>
              </a:rPr>
              <a:t>Six Sigma employs a structured  process called </a:t>
            </a:r>
            <a:r>
              <a:rPr lang="tr-TR" sz="26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DMAIC</a:t>
            </a:r>
            <a:r>
              <a:rPr lang="tr-TR" sz="2600" b="1" dirty="0" smtClean="0">
                <a:solidFill>
                  <a:srgbClr val="FF0000"/>
                </a:solidFill>
                <a:latin typeface="Times New Roman" panose="02020603050405020304" pitchFamily="18" charset="0"/>
                <a:cs typeface="Times New Roman" panose="02020603050405020304" pitchFamily="18" charset="0"/>
              </a:rPr>
              <a:t> (Define, Measure, Analyze, Improve, and Control):</a:t>
            </a:r>
          </a:p>
          <a:p>
            <a:pPr algn="just">
              <a:buFontTx/>
              <a:buChar char="-"/>
            </a:pPr>
            <a:r>
              <a:rPr lang="tr-TR" sz="2600" i="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Define</a:t>
            </a:r>
            <a:r>
              <a:rPr lang="tr-TR" sz="2600" dirty="0" smtClean="0">
                <a:latin typeface="Times New Roman" panose="02020603050405020304" pitchFamily="18" charset="0"/>
                <a:cs typeface="Times New Roman" panose="02020603050405020304" pitchFamily="18" charset="0"/>
              </a:rPr>
              <a:t> includes delimiting the scope of work, determining due dates, and mapping the future state of the process, including improvements.</a:t>
            </a:r>
          </a:p>
          <a:p>
            <a:pPr algn="just">
              <a:buFontTx/>
              <a:buChar char="-"/>
            </a:pPr>
            <a:r>
              <a:rPr lang="tr-TR" sz="2600" i="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Measure</a:t>
            </a:r>
            <a:r>
              <a:rPr lang="tr-TR" sz="2600" dirty="0" smtClean="0">
                <a:latin typeface="Times New Roman" panose="02020603050405020304" pitchFamily="18" charset="0"/>
                <a:cs typeface="Times New Roman" panose="02020603050405020304" pitchFamily="18" charset="0"/>
              </a:rPr>
              <a:t> encompasses both the creation of measures or metrics and their application to determine how well a process is performing.</a:t>
            </a:r>
          </a:p>
          <a:p>
            <a:pPr algn="just">
              <a:buFontTx/>
              <a:buChar char="-"/>
            </a:pPr>
            <a:r>
              <a:rPr lang="tr-TR" sz="2600" i="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Analyze</a:t>
            </a:r>
            <a:r>
              <a:rPr lang="tr-TR" sz="2600" dirty="0" smtClean="0">
                <a:latin typeface="Times New Roman" panose="02020603050405020304" pitchFamily="18" charset="0"/>
                <a:cs typeface="Times New Roman" panose="02020603050405020304" pitchFamily="18" charset="0"/>
              </a:rPr>
              <a:t> further breaks down the understanding of the process and often includes flowcharting the process.</a:t>
            </a:r>
          </a:p>
          <a:p>
            <a:pPr algn="just">
              <a:buFontTx/>
              <a:buChar char="-"/>
            </a:pPr>
            <a:r>
              <a:rPr lang="tr-TR" sz="2600" i="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Improve</a:t>
            </a:r>
            <a:r>
              <a:rPr lang="tr-TR" sz="2600" dirty="0" smtClean="0">
                <a:latin typeface="Times New Roman" panose="02020603050405020304" pitchFamily="18" charset="0"/>
                <a:cs typeface="Times New Roman" panose="02020603050405020304" pitchFamily="18" charset="0"/>
              </a:rPr>
              <a:t> specifies the steps that will be taken to meet the goals outlined during the define step.</a:t>
            </a:r>
          </a:p>
          <a:p>
            <a:pPr algn="just">
              <a:buFontTx/>
              <a:buChar char="-"/>
            </a:pPr>
            <a:r>
              <a:rPr lang="tr-TR" sz="2600" i="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Control</a:t>
            </a:r>
            <a:r>
              <a:rPr lang="tr-TR" sz="2600" dirty="0" smtClean="0">
                <a:latin typeface="Times New Roman" panose="02020603050405020304" pitchFamily="18" charset="0"/>
                <a:cs typeface="Times New Roman" panose="02020603050405020304" pitchFamily="18" charset="0"/>
              </a:rPr>
              <a:t> is about ensuring that the improvements are permanent rather than temporary.</a:t>
            </a:r>
          </a:p>
          <a:p>
            <a:pPr algn="just">
              <a:buFontTx/>
              <a:buChar char="-"/>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10518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772</TotalTime>
  <Words>955</Words>
  <Application>Microsoft Office PowerPoint</Application>
  <PresentationFormat>On-screen Show (4:3)</PresentationFormat>
  <Paragraphs>57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CAG UNIVERSITY 2019 – 2020 FALL SEMESTER  MAN 429   HEALTH CARE MANAGEMENT CHAPTER 7 QUALITY IMPROVEMENT BASICS </vt:lpstr>
      <vt:lpstr>PowerPoint Presentation</vt:lpstr>
      <vt:lpstr>PowerPoint Presentation</vt:lpstr>
      <vt:lpstr>PowerPoint Presentation</vt:lpstr>
      <vt:lpstr>PowerPoint Presentation</vt:lpstr>
      <vt:lpstr>Baldrige Health Care Criteria for Performance Excellence Framework: A SystemsPerspective</vt:lpstr>
      <vt:lpstr>PowerPoint Presentation</vt:lpstr>
      <vt:lpstr>PowerPoint Presentation</vt:lpstr>
      <vt:lpstr>PowerPoint Presentation</vt:lpstr>
      <vt:lpstr>PowerPoint Presentation</vt:lpstr>
      <vt:lpstr>OPPORTUNITIES FOR RESEARCH IN HEALTH CARE QUALITY</vt:lpstr>
      <vt:lpstr>OPPORTUNITIES FOR RESEARCH IN HEALTH CARE QUALITY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CAG UNIVERSITY 2018 – 2019 FALL SEMESTER  MAN 429   HEALTH CARE MANAGEMENT</dc:title>
  <dc:creator>Gizem ARI</dc:creator>
  <cp:lastModifiedBy>HAZAL EZGI OZBEK</cp:lastModifiedBy>
  <cp:revision>78</cp:revision>
  <dcterms:created xsi:type="dcterms:W3CDTF">2018-10-23T12:38:36Z</dcterms:created>
  <dcterms:modified xsi:type="dcterms:W3CDTF">2019-10-31T14:11:57Z</dcterms:modified>
</cp:coreProperties>
</file>