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86" r:id="rId3"/>
    <p:sldId id="387" r:id="rId4"/>
    <p:sldId id="388" r:id="rId5"/>
    <p:sldId id="389" r:id="rId6"/>
    <p:sldId id="390" r:id="rId7"/>
    <p:sldId id="391" r:id="rId8"/>
    <p:sldId id="392" r:id="rId9"/>
    <p:sldId id="394" r:id="rId10"/>
    <p:sldId id="395" r:id="rId11"/>
    <p:sldId id="396" r:id="rId12"/>
    <p:sldId id="397" r:id="rId13"/>
    <p:sldId id="398" r:id="rId14"/>
    <p:sldId id="399" r:id="rId15"/>
    <p:sldId id="400" r:id="rId16"/>
    <p:sldId id="401" r:id="rId17"/>
    <p:sldId id="407" r:id="rId18"/>
    <p:sldId id="402" r:id="rId19"/>
    <p:sldId id="406" r:id="rId20"/>
    <p:sldId id="404" r:id="rId21"/>
    <p:sldId id="405" r:id="rId22"/>
    <p:sldId id="408"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560"/>
  </p:normalViewPr>
  <p:slideViewPr>
    <p:cSldViewPr snapToGrid="0" snapToObjects="1">
      <p:cViewPr varScale="1">
        <p:scale>
          <a:sx n="102" d="100"/>
          <a:sy n="102" d="100"/>
        </p:scale>
        <p:origin x="816"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12/30/25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12/30/25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12/30/25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12/30/25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12/30/25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12/30/25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12/30/25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Medeni Usul Hukuku</a:t>
            </a:r>
          </a:p>
        </p:txBody>
      </p:sp>
      <p:sp>
        <p:nvSpPr>
          <p:cNvPr id="3" name="Metin kutusu 2">
            <a:extLst>
              <a:ext uri="{FF2B5EF4-FFF2-40B4-BE49-F238E27FC236}">
                <a16:creationId xmlns:a16="http://schemas.microsoft.com/office/drawing/2014/main"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BA467-5D15-6027-5E73-7313E45E431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9575ED8-0151-85CE-1A89-BE3C31517137}"/>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AC3E0E27-C659-F924-9976-14C26592497C}"/>
              </a:ext>
            </a:extLst>
          </p:cNvPr>
          <p:cNvSpPr>
            <a:spLocks noGrp="1"/>
          </p:cNvSpPr>
          <p:nvPr>
            <p:ph idx="1"/>
          </p:nvPr>
        </p:nvSpPr>
        <p:spPr>
          <a:xfrm>
            <a:off x="261256" y="1429996"/>
            <a:ext cx="7870371" cy="5141010"/>
          </a:xfrm>
        </p:spPr>
        <p:txBody>
          <a:bodyPr>
            <a:normAutofit/>
          </a:bodyPr>
          <a:lstStyle/>
          <a:p>
            <a:pPr marL="0" indent="0" algn="just">
              <a:buNone/>
            </a:pPr>
            <a:r>
              <a:rPr lang="tr-TR" sz="1800" dirty="0">
                <a:latin typeface="Times New Roman" panose="02020603050405020304" pitchFamily="18" charset="0"/>
                <a:cs typeface="Times New Roman" panose="02020603050405020304" pitchFamily="18" charset="0"/>
              </a:rPr>
              <a:t>Belirsiz alacak davası</a:t>
            </a:r>
          </a:p>
          <a:p>
            <a:pPr marL="0" indent="0" algn="just">
              <a:buNone/>
            </a:pP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Davanın açıldığı tarihte alacağın miktarını yahut değerini tam ve kesin olarak belirleyebilmesinin kendisinden beklenemeyeceği veya bunun imkânsız olduğu hâllerde, alacaklı, hukuki ilişkiyi ve asgari bir miktar ya da değeri belirtmek suretiyle belirsiz alacak davası açabilir. (m. 107)</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Karşı tarafın verdiği bilgi veya tahkikat sonuç alacağın miktarı veya değerinin tam ve kesin olarak belirlenebilmesi mümkün olduğunda, hâkim tarafından tahkikat sona ermeden verilecek iki haftalık kesin süre içinde davacı, iddianın genişletilmesi yasağına tabi olmaksızın talebini tam ve kesin olarak belirleyebilir. Aksi takdirde dava, talep sonucunda belirtilen miktar veya değer üzerinden görülüp karara bağlanır. (m. 107)</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94697457-A33B-D51B-1F00-D7E317CC7021}"/>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74128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AEF43-F989-52E2-1FBC-514DD28A07C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305C9C5-C17D-D291-C432-BC51EDED7517}"/>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9E31F643-4EB4-417B-6827-5C728FC2C721}"/>
              </a:ext>
            </a:extLst>
          </p:cNvPr>
          <p:cNvSpPr>
            <a:spLocks noGrp="1"/>
          </p:cNvSpPr>
          <p:nvPr>
            <p:ph idx="1"/>
          </p:nvPr>
        </p:nvSpPr>
        <p:spPr>
          <a:xfrm>
            <a:off x="261256" y="1429996"/>
            <a:ext cx="7870371" cy="5141010"/>
          </a:xfrm>
        </p:spPr>
        <p:txBody>
          <a:bodyPr>
            <a:normAutofit/>
          </a:bodyPr>
          <a:lstStyle/>
          <a:p>
            <a:pPr marL="0" indent="0" algn="just">
              <a:buNone/>
            </a:pPr>
            <a:r>
              <a:rPr lang="tr-TR" sz="1800" dirty="0">
                <a:latin typeface="Times New Roman" panose="02020603050405020304" pitchFamily="18" charset="0"/>
                <a:cs typeface="Times New Roman" panose="02020603050405020304" pitchFamily="18" charset="0"/>
              </a:rPr>
              <a:t>Belirsiz alacak davası</a:t>
            </a:r>
          </a:p>
          <a:p>
            <a:pPr marL="0" indent="0" algn="just">
              <a:buNone/>
            </a:pP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Koşulları:</a:t>
            </a: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Birinci koşul: Davanın açıldığı tarihte, dava konusu kılınmak istenen alacağın miktar veya değerinin tam olarak belirlenmesinin alacaklıdan beklenemeyecek olması yahut bunun tamamen imkânsız bulunmasıdır. </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İki halde alacak miktarı belirlenemez:</a:t>
            </a:r>
          </a:p>
          <a:p>
            <a:pPr marL="0" indent="0" algn="just">
              <a:buNone/>
            </a:pPr>
            <a:endParaRPr lang="tr-TR" sz="1800" dirty="0">
              <a:latin typeface="Times New Roman" panose="02020603050405020304" pitchFamily="18" charset="0"/>
              <a:cs typeface="Times New Roman" panose="02020603050405020304" pitchFamily="18" charset="0"/>
            </a:endParaRPr>
          </a:p>
          <a:p>
            <a:pPr marL="514350" indent="-514350" algn="just">
              <a:buAutoNum type="arabicPeriod"/>
            </a:pPr>
            <a:r>
              <a:rPr lang="tr-TR" sz="1800" dirty="0">
                <a:latin typeface="Times New Roman" panose="02020603050405020304" pitchFamily="18" charset="0"/>
                <a:cs typeface="Times New Roman" panose="02020603050405020304" pitchFamily="18" charset="0"/>
              </a:rPr>
              <a:t>Objektif olarak belli olmasına rağmen, davanın açıldığı tarihte davacının alacağın miktarını tam olarak belirleyemeyeceği hâllerde (sübjektif imkânsızlık)</a:t>
            </a:r>
          </a:p>
          <a:p>
            <a:pPr marL="514350" indent="-514350" algn="just">
              <a:buAutoNum type="arabicPeriod"/>
            </a:pPr>
            <a:r>
              <a:rPr lang="tr-TR" sz="1800" dirty="0">
                <a:latin typeface="Times New Roman" panose="02020603050405020304" pitchFamily="18" charset="0"/>
                <a:cs typeface="Times New Roman" panose="02020603050405020304" pitchFamily="18" charset="0"/>
              </a:rPr>
              <a:t>Alacak miktarının belirlenmesi, davanın açıldığı tarihte objektif olarak herkes için imkânsız olabilir (objektif imkansızlık). </a:t>
            </a:r>
          </a:p>
          <a:p>
            <a:pPr marL="0" indent="0">
              <a:buNone/>
            </a:pPr>
            <a:endParaRPr lang="tr-TR" dirty="0"/>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22875B54-04B5-191A-513B-5859A7BFF13B}"/>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039992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188E51-072A-859A-4885-51DC0C89C30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697F639-E618-3849-E489-699BCBB61A38}"/>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FAB71B26-2336-6371-704E-080762DED8A5}"/>
              </a:ext>
            </a:extLst>
          </p:cNvPr>
          <p:cNvSpPr>
            <a:spLocks noGrp="1"/>
          </p:cNvSpPr>
          <p:nvPr>
            <p:ph idx="1"/>
          </p:nvPr>
        </p:nvSpPr>
        <p:spPr>
          <a:xfrm>
            <a:off x="261256" y="1429996"/>
            <a:ext cx="7870371" cy="5141010"/>
          </a:xfrm>
        </p:spPr>
        <p:txBody>
          <a:bodyPr>
            <a:normAutofit fontScale="92500" lnSpcReduction="20000"/>
          </a:bodyPr>
          <a:lstStyle/>
          <a:p>
            <a:pPr marL="0" indent="0" algn="just">
              <a:buNone/>
            </a:pPr>
            <a:r>
              <a:rPr lang="tr-TR" sz="1800" dirty="0">
                <a:latin typeface="Times New Roman" panose="02020603050405020304" pitchFamily="18" charset="0"/>
                <a:cs typeface="Times New Roman" panose="02020603050405020304" pitchFamily="18" charset="0"/>
              </a:rPr>
              <a:t>Belirsiz alacak davası</a:t>
            </a:r>
          </a:p>
          <a:p>
            <a:pPr marL="0" indent="0" algn="just">
              <a:buNone/>
            </a:pP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Taraflar arasında alacak miktarının ihtilaflı olması, belirsizlik alacak davası açılabilmesi için yeterli değildir: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600" i="1" dirty="0">
                <a:latin typeface="Times New Roman" panose="02020603050405020304" pitchFamily="18" charset="0"/>
                <a:cs typeface="Times New Roman" panose="02020603050405020304" pitchFamily="18" charset="0"/>
              </a:rPr>
              <a:t>«Sırf taraflar</a:t>
            </a:r>
            <a:r>
              <a:rPr lang="tr-TR" sz="1600" dirty="0">
                <a:latin typeface="Times New Roman" panose="02020603050405020304" pitchFamily="18" charset="0"/>
                <a:cs typeface="Times New Roman" panose="02020603050405020304" pitchFamily="18" charset="0"/>
              </a:rPr>
              <a:t> </a:t>
            </a:r>
            <a:r>
              <a:rPr lang="tr-TR" sz="1600" i="1" dirty="0">
                <a:latin typeface="Times New Roman" panose="02020603050405020304" pitchFamily="18" charset="0"/>
                <a:cs typeface="Times New Roman" panose="02020603050405020304" pitchFamily="18" charset="0"/>
              </a:rPr>
              <a:t>arasında alacak miktarı bakımından uyuşmazlık bulunması, talep sonucunun belirlenmesinin davacıdan beklenemeyecek olması anlamına gelmez. Önemli olan objektif olarak talep sonucunun belirlenmesinin davacıdan beklenemeyecek olmasıdır.» </a:t>
            </a:r>
            <a:r>
              <a:rPr lang="tr-TR" sz="1600" dirty="0">
                <a:latin typeface="Times New Roman" panose="02020603050405020304" pitchFamily="18" charset="0"/>
                <a:cs typeface="Times New Roman" panose="02020603050405020304" pitchFamily="18" charset="0"/>
              </a:rPr>
              <a:t>(22. HD, 18.10.2018, E. 2017/15496, K. 2018/22519).</a:t>
            </a:r>
          </a:p>
          <a:p>
            <a:pPr marL="0" indent="0">
              <a:buNone/>
            </a:pPr>
            <a:endParaRPr lang="tr-TR" dirty="0"/>
          </a:p>
          <a:p>
            <a:pPr marL="0" indent="0" algn="just">
              <a:buNone/>
            </a:pPr>
            <a:r>
              <a:rPr lang="tr-TR" sz="1900" dirty="0">
                <a:latin typeface="Times New Roman" panose="02020603050405020304" pitchFamily="18" charset="0"/>
                <a:cs typeface="Times New Roman" panose="02020603050405020304" pitchFamily="18" charset="0"/>
              </a:rPr>
              <a:t>Bilirkişi incelemesine başvurulması da belirsiz alacak davası açılması için yeterli değildir.</a:t>
            </a:r>
          </a:p>
          <a:p>
            <a:pPr marL="0" indent="0" algn="just">
              <a:buNone/>
            </a:pPr>
            <a:r>
              <a:rPr lang="tr-TR" sz="1900" dirty="0">
                <a:latin typeface="Times New Roman" panose="02020603050405020304" pitchFamily="18" charset="0"/>
                <a:cs typeface="Times New Roman" panose="02020603050405020304" pitchFamily="18" charset="0"/>
              </a:rPr>
              <a:t>“</a:t>
            </a:r>
            <a:r>
              <a:rPr lang="tr-TR" sz="1900" i="1" dirty="0">
                <a:latin typeface="Times New Roman" panose="02020603050405020304" pitchFamily="18" charset="0"/>
                <a:cs typeface="Times New Roman" panose="02020603050405020304" pitchFamily="18" charset="0"/>
              </a:rPr>
              <a:t>Alacağın miktarının belirlenebilmesinin, tahkikat aşamasında yapılacak delillerin incelenmesi, bilirkişi incelemesi veya keşif gibi sair işlemlerin yapılmasına</a:t>
            </a:r>
            <a:r>
              <a:rPr lang="tr-TR" sz="1900" dirty="0">
                <a:latin typeface="Times New Roman" panose="02020603050405020304" pitchFamily="18" charset="0"/>
                <a:cs typeface="Times New Roman" panose="02020603050405020304" pitchFamily="18" charset="0"/>
              </a:rPr>
              <a:t> </a:t>
            </a:r>
            <a:r>
              <a:rPr lang="tr-TR" sz="1900" i="1" dirty="0">
                <a:latin typeface="Times New Roman" panose="02020603050405020304" pitchFamily="18" charset="0"/>
                <a:cs typeface="Times New Roman" panose="02020603050405020304" pitchFamily="18" charset="0"/>
              </a:rPr>
              <a:t>bağlı olduğu durumlarda da belirsiz alacak davası açılabileceği kabul edilmelidir. Ne var ki, bir davada bilirkişi incelemesine gidilmesi belirsiz</a:t>
            </a:r>
            <a:r>
              <a:rPr lang="tr-TR" sz="1900" dirty="0">
                <a:latin typeface="Times New Roman" panose="02020603050405020304" pitchFamily="18" charset="0"/>
                <a:cs typeface="Times New Roman" panose="02020603050405020304" pitchFamily="18" charset="0"/>
              </a:rPr>
              <a:t> </a:t>
            </a:r>
            <a:r>
              <a:rPr lang="tr-TR" sz="1900" i="1" dirty="0">
                <a:latin typeface="Times New Roman" panose="02020603050405020304" pitchFamily="18" charset="0"/>
                <a:cs typeface="Times New Roman" panose="02020603050405020304" pitchFamily="18" charset="0"/>
              </a:rPr>
              <a:t>alacak davasının açılabilmesi için yeterli değildir. Bir davada bilirkişiye</a:t>
            </a:r>
            <a:r>
              <a:rPr lang="tr-TR" sz="1900" dirty="0">
                <a:latin typeface="Times New Roman" panose="02020603050405020304" pitchFamily="18" charset="0"/>
                <a:cs typeface="Times New Roman" panose="02020603050405020304" pitchFamily="18" charset="0"/>
              </a:rPr>
              <a:t> </a:t>
            </a:r>
            <a:r>
              <a:rPr lang="tr-TR" sz="1900" i="1" dirty="0">
                <a:latin typeface="Times New Roman" panose="02020603050405020304" pitchFamily="18" charset="0"/>
                <a:cs typeface="Times New Roman" panose="02020603050405020304" pitchFamily="18" charset="0"/>
              </a:rPr>
              <a:t>başvurulmasına rağmen davacı dava açarken alacak miktarını belirleyebiliyorsa, belirsiz alacak davası açılamaz.” </a:t>
            </a:r>
            <a:r>
              <a:rPr lang="tr-TR" sz="1900" dirty="0">
                <a:latin typeface="Times New Roman" panose="02020603050405020304" pitchFamily="18" charset="0"/>
                <a:cs typeface="Times New Roman" panose="02020603050405020304" pitchFamily="18" charset="0"/>
              </a:rPr>
              <a:t>(HGK, 18.4.2018, E. 2015/2278, K. 2018/785).</a:t>
            </a:r>
          </a:p>
          <a:p>
            <a:pPr marL="0" indent="0">
              <a:buNone/>
            </a:pPr>
            <a:endParaRPr lang="tr-TR" dirty="0"/>
          </a:p>
          <a:p>
            <a:pPr marL="0" indent="0">
              <a:buNone/>
            </a:pPr>
            <a:endParaRPr lang="tr-TR" dirty="0"/>
          </a:p>
          <a:p>
            <a:pPr marL="0" indent="0">
              <a:buNone/>
            </a:pPr>
            <a:endParaRPr lang="tr-TR" dirty="0"/>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87236640-EF6B-998A-0BF7-D53E248E4F69}"/>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81708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17CF0-44BB-60CE-793D-EE2595B26B1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AA175CF-6DE7-BA93-3871-B2C283041B1D}"/>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43ABDA41-68AB-466D-825A-0A1D6927AF2B}"/>
              </a:ext>
            </a:extLst>
          </p:cNvPr>
          <p:cNvSpPr>
            <a:spLocks noGrp="1"/>
          </p:cNvSpPr>
          <p:nvPr>
            <p:ph idx="1"/>
          </p:nvPr>
        </p:nvSpPr>
        <p:spPr>
          <a:xfrm>
            <a:off x="261256" y="1429996"/>
            <a:ext cx="7870371" cy="5141010"/>
          </a:xfrm>
        </p:spPr>
        <p:txBody>
          <a:bodyPr>
            <a:normAutofit/>
          </a:bodyPr>
          <a:lstStyle/>
          <a:p>
            <a:pPr marL="0" indent="0" algn="just">
              <a:buNone/>
            </a:pPr>
            <a:r>
              <a:rPr lang="tr-TR" sz="1800" dirty="0">
                <a:latin typeface="Times New Roman" panose="02020603050405020304" pitchFamily="18" charset="0"/>
                <a:cs typeface="Times New Roman" panose="02020603050405020304" pitchFamily="18" charset="0"/>
              </a:rPr>
              <a:t>Belirsiz alacak davası</a:t>
            </a:r>
          </a:p>
          <a:p>
            <a:pPr marL="0" indent="0" algn="just">
              <a:buNone/>
            </a:pP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Koşulları:</a:t>
            </a: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İkinci koşul: Talebin dayanağı olan hukukî ilişkiyi dava dilekçesinde göstermesi ve alacağın miktarının neden tam olarak belirlenemediğini ortaya koymasıdır. Örneğin, iş sözleşmesinden doğan ücret alacağı ya da kıdem alacağı olduğunu.</a:t>
            </a:r>
          </a:p>
          <a:p>
            <a:pPr marL="0" indent="0">
              <a:buNone/>
            </a:pPr>
            <a:endParaRPr lang="tr-TR" dirty="0"/>
          </a:p>
          <a:p>
            <a:pPr marL="0" indent="0" algn="just">
              <a:buNone/>
            </a:pPr>
            <a:r>
              <a:rPr lang="tr-TR" sz="1800" dirty="0">
                <a:latin typeface="Times New Roman" panose="02020603050405020304" pitchFamily="18" charset="0"/>
                <a:cs typeface="Times New Roman" panose="02020603050405020304" pitchFamily="18" charset="0"/>
              </a:rPr>
              <a:t>Üçüncü koşul: belirsiz alacak davası açmak isteyen kişinin, dava açarken tespit edebildiği asgarî miktarı dava dilekçesinde göstermesidir.</a:t>
            </a:r>
          </a:p>
          <a:p>
            <a:pPr marL="0" indent="0">
              <a:buNone/>
            </a:pPr>
            <a:endParaRPr lang="tr-TR" dirty="0"/>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1059B1F3-7F53-72FF-32FF-5C0823C1D966}"/>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802031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2AD3AB-65D1-1E47-3EAB-4C55CA4C354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3E7869F-F667-119B-8592-D0750DBECBEA}"/>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A39598CD-A8D1-52C2-2D15-3F8334A89AC0}"/>
              </a:ext>
            </a:extLst>
          </p:cNvPr>
          <p:cNvSpPr>
            <a:spLocks noGrp="1"/>
          </p:cNvSpPr>
          <p:nvPr>
            <p:ph idx="1"/>
          </p:nvPr>
        </p:nvSpPr>
        <p:spPr>
          <a:xfrm>
            <a:off x="261256" y="1429996"/>
            <a:ext cx="7870371" cy="5141010"/>
          </a:xfrm>
        </p:spPr>
        <p:txBody>
          <a:bodyPr>
            <a:normAutofit fontScale="40000" lnSpcReduction="20000"/>
          </a:bodyPr>
          <a:lstStyle/>
          <a:p>
            <a:pPr marL="0" indent="0" algn="just">
              <a:buNone/>
            </a:pPr>
            <a:r>
              <a:rPr lang="tr-TR" sz="4500" dirty="0">
                <a:latin typeface="Times New Roman" panose="02020603050405020304" pitchFamily="18" charset="0"/>
                <a:cs typeface="Times New Roman" panose="02020603050405020304" pitchFamily="18" charset="0"/>
              </a:rPr>
              <a:t>Belirsiz alacak davası</a:t>
            </a:r>
          </a:p>
          <a:p>
            <a:pPr marL="0" indent="0" algn="just">
              <a:buNone/>
            </a:pPr>
            <a:endParaRPr lang="tr-TR" sz="3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3800" dirty="0">
              <a:latin typeface="Times New Roman" panose="02020603050405020304" pitchFamily="18" charset="0"/>
              <a:cs typeface="Times New Roman" panose="02020603050405020304" pitchFamily="18" charset="0"/>
            </a:endParaRPr>
          </a:p>
          <a:p>
            <a:pPr marL="0" indent="0" algn="just">
              <a:buNone/>
            </a:pPr>
            <a:endParaRPr lang="tr-TR" sz="3800" dirty="0">
              <a:latin typeface="Times New Roman" panose="02020603050405020304" pitchFamily="18" charset="0"/>
              <a:cs typeface="Times New Roman" panose="02020603050405020304" pitchFamily="18" charset="0"/>
            </a:endParaRPr>
          </a:p>
          <a:p>
            <a:pPr marL="0" indent="0" algn="just">
              <a:buNone/>
            </a:pPr>
            <a:r>
              <a:rPr lang="tr-TR" sz="3800" dirty="0">
                <a:latin typeface="Times New Roman" panose="02020603050405020304" pitchFamily="18" charset="0"/>
                <a:cs typeface="Times New Roman" panose="02020603050405020304" pitchFamily="18" charset="0"/>
              </a:rPr>
              <a:t>“</a:t>
            </a:r>
            <a:r>
              <a:rPr lang="tr-TR" sz="3800" i="1" dirty="0">
                <a:latin typeface="Times New Roman" panose="02020603050405020304" pitchFamily="18" charset="0"/>
                <a:cs typeface="Times New Roman" panose="02020603050405020304" pitchFamily="18" charset="0"/>
              </a:rPr>
              <a:t>Davanın belirsiz alacak davası olarak</a:t>
            </a:r>
            <a:r>
              <a:rPr lang="tr-TR" sz="3800" dirty="0">
                <a:latin typeface="Times New Roman" panose="02020603050405020304" pitchFamily="18" charset="0"/>
                <a:cs typeface="Times New Roman" panose="02020603050405020304" pitchFamily="18" charset="0"/>
              </a:rPr>
              <a:t> </a:t>
            </a:r>
            <a:r>
              <a:rPr lang="tr-TR" sz="3800" i="1" dirty="0">
                <a:latin typeface="Times New Roman" panose="02020603050405020304" pitchFamily="18" charset="0"/>
                <a:cs typeface="Times New Roman" panose="02020603050405020304" pitchFamily="18" charset="0"/>
              </a:rPr>
              <a:t>açılmasına rağmen alacakların belirli olduğu sonucuna ulaşıldığından somut olayda belirsiz alacak davasının koşulları bulunmamakta ise de, alacaklarının ödenmediğini iddia</a:t>
            </a:r>
            <a:r>
              <a:rPr lang="tr-TR" sz="3800" dirty="0">
                <a:latin typeface="Times New Roman" panose="02020603050405020304" pitchFamily="18" charset="0"/>
                <a:cs typeface="Times New Roman" panose="02020603050405020304" pitchFamily="18" charset="0"/>
              </a:rPr>
              <a:t> </a:t>
            </a:r>
            <a:r>
              <a:rPr lang="tr-TR" sz="3800" i="1" dirty="0">
                <a:latin typeface="Times New Roman" panose="02020603050405020304" pitchFamily="18" charset="0"/>
                <a:cs typeface="Times New Roman" panose="02020603050405020304" pitchFamily="18" charset="0"/>
              </a:rPr>
              <a:t>eden davacının, mevcut yasal düzenlemeler karşısında dava açmaktan başka bir yolla</a:t>
            </a:r>
            <a:r>
              <a:rPr lang="tr-TR" sz="3800" dirty="0">
                <a:latin typeface="Times New Roman" panose="02020603050405020304" pitchFamily="18" charset="0"/>
                <a:cs typeface="Times New Roman" panose="02020603050405020304" pitchFamily="18" charset="0"/>
              </a:rPr>
              <a:t> </a:t>
            </a:r>
            <a:r>
              <a:rPr lang="tr-TR" sz="3800" i="1" dirty="0">
                <a:latin typeface="Times New Roman" panose="02020603050405020304" pitchFamily="18" charset="0"/>
                <a:cs typeface="Times New Roman" panose="02020603050405020304" pitchFamily="18" charset="0"/>
              </a:rPr>
              <a:t>alacağına kavuşma imkânı olmayıp, bir mahkeme kararına ihtiyaç bulunması karşısında</a:t>
            </a:r>
            <a:r>
              <a:rPr lang="tr-TR" sz="3800" dirty="0">
                <a:latin typeface="Times New Roman" panose="02020603050405020304" pitchFamily="18" charset="0"/>
                <a:cs typeface="Times New Roman" panose="02020603050405020304" pitchFamily="18" charset="0"/>
              </a:rPr>
              <a:t> </a:t>
            </a:r>
            <a:r>
              <a:rPr lang="tr-TR" sz="3800" i="1" dirty="0">
                <a:latin typeface="Times New Roman" panose="02020603050405020304" pitchFamily="18" charset="0"/>
                <a:cs typeface="Times New Roman" panose="02020603050405020304" pitchFamily="18" charset="0"/>
              </a:rPr>
              <a:t>eldeki davayı açmakta hukuki yararının bulunmadığını söylemek mümkün değildir.</a:t>
            </a:r>
            <a:r>
              <a:rPr lang="tr-TR" sz="3800" dirty="0">
                <a:latin typeface="Times New Roman" panose="02020603050405020304" pitchFamily="18" charset="0"/>
                <a:cs typeface="Times New Roman" panose="02020603050405020304" pitchFamily="18" charset="0"/>
              </a:rPr>
              <a:t> </a:t>
            </a:r>
            <a:r>
              <a:rPr lang="tr-TR" sz="3800" i="1" dirty="0">
                <a:latin typeface="Times New Roman" panose="02020603050405020304" pitchFamily="18" charset="0"/>
                <a:cs typeface="Times New Roman" panose="02020603050405020304" pitchFamily="18" charset="0"/>
              </a:rPr>
              <a:t>Başka bir anlatımla alacağı olduğunu iddia eden davacının alacağının tahsili amacı ile</a:t>
            </a:r>
            <a:r>
              <a:rPr lang="tr-TR" sz="3800" dirty="0">
                <a:latin typeface="Times New Roman" panose="02020603050405020304" pitchFamily="18" charset="0"/>
                <a:cs typeface="Times New Roman" panose="02020603050405020304" pitchFamily="18" charset="0"/>
              </a:rPr>
              <a:t> </a:t>
            </a:r>
            <a:r>
              <a:rPr lang="tr-TR" sz="3800" i="1" dirty="0">
                <a:latin typeface="Times New Roman" panose="02020603050405020304" pitchFamily="18" charset="0"/>
                <a:cs typeface="Times New Roman" panose="02020603050405020304" pitchFamily="18" charset="0"/>
              </a:rPr>
              <a:t>ister kısmi, ister tam eda veya belirsiz alacak davası açmasında her zaman hukuki </a:t>
            </a:r>
            <a:r>
              <a:rPr lang="tr-TR" sz="3800" i="1" dirty="0" err="1">
                <a:latin typeface="Times New Roman" panose="02020603050405020304" pitchFamily="18" charset="0"/>
                <a:cs typeface="Times New Roman" panose="02020603050405020304" pitchFamily="18" charset="0"/>
              </a:rPr>
              <a:t>yararıvardır</a:t>
            </a:r>
            <a:r>
              <a:rPr lang="tr-TR" sz="3800" i="1" dirty="0">
                <a:latin typeface="Times New Roman" panose="02020603050405020304" pitchFamily="18" charset="0"/>
                <a:cs typeface="Times New Roman" panose="02020603050405020304" pitchFamily="18" charset="0"/>
              </a:rPr>
              <a:t>. Zira davacı davalıdan olan alacağını istemektedir. Öyle ise, alacağın tartışmasız</a:t>
            </a:r>
            <a:r>
              <a:rPr lang="tr-TR" sz="3800" dirty="0">
                <a:latin typeface="Times New Roman" panose="02020603050405020304" pitchFamily="18" charset="0"/>
                <a:cs typeface="Times New Roman" panose="02020603050405020304" pitchFamily="18" charset="0"/>
              </a:rPr>
              <a:t> v</a:t>
            </a:r>
            <a:r>
              <a:rPr lang="tr-TR" sz="3800" i="1" dirty="0">
                <a:latin typeface="Times New Roman" panose="02020603050405020304" pitchFamily="18" charset="0"/>
                <a:cs typeface="Times New Roman" panose="02020603050405020304" pitchFamily="18" charset="0"/>
              </a:rPr>
              <a:t>eya belirli olması hâlinde kısmi dava açılamayacağına ilişkin 6100 sayılı HMK’nın</a:t>
            </a:r>
            <a:r>
              <a:rPr lang="tr-TR" sz="3800" dirty="0">
                <a:latin typeface="Times New Roman" panose="02020603050405020304" pitchFamily="18" charset="0"/>
                <a:cs typeface="Times New Roman" panose="02020603050405020304" pitchFamily="18" charset="0"/>
              </a:rPr>
              <a:t> </a:t>
            </a:r>
            <a:r>
              <a:rPr lang="tr-TR" sz="3800" i="1" dirty="0">
                <a:latin typeface="Times New Roman" panose="02020603050405020304" pitchFamily="18" charset="0"/>
                <a:cs typeface="Times New Roman" panose="02020603050405020304" pitchFamily="18" charset="0"/>
              </a:rPr>
              <a:t>109’uncu maddesinin ikinci fıkrasının yürürlükten kaldırılmış olmasından dolayı belirli</a:t>
            </a:r>
            <a:r>
              <a:rPr lang="tr-TR" sz="3800" dirty="0">
                <a:latin typeface="Times New Roman" panose="02020603050405020304" pitchFamily="18" charset="0"/>
                <a:cs typeface="Times New Roman" panose="02020603050405020304" pitchFamily="18" charset="0"/>
              </a:rPr>
              <a:t> </a:t>
            </a:r>
            <a:r>
              <a:rPr lang="tr-TR" sz="3800" i="1" dirty="0">
                <a:latin typeface="Times New Roman" panose="02020603050405020304" pitchFamily="18" charset="0"/>
                <a:cs typeface="Times New Roman" panose="02020603050405020304" pitchFamily="18" charset="0"/>
              </a:rPr>
              <a:t>alacaklar için de artık kısmi dava açılması mümkün hâle geldiğine ve davacının alacaklarının bir kısmını dava ettiğinin dava dilekçesi içeriğinden anlaşılmasına başka bir anlatımla davanın kısmi dava olarak görülmesi için gerekli koşulların somut olayda bulunmasına göre, mahkemece dava hukuki yarar yokluğundan reddedilmeyerek bir ara kararı</a:t>
            </a:r>
            <a:r>
              <a:rPr lang="tr-TR" sz="3800" dirty="0">
                <a:latin typeface="Times New Roman" panose="02020603050405020304" pitchFamily="18" charset="0"/>
                <a:cs typeface="Times New Roman" panose="02020603050405020304" pitchFamily="18" charset="0"/>
              </a:rPr>
              <a:t> </a:t>
            </a:r>
            <a:r>
              <a:rPr lang="tr-TR" sz="3800" i="1" dirty="0">
                <a:latin typeface="Times New Roman" panose="02020603050405020304" pitchFamily="18" charset="0"/>
                <a:cs typeface="Times New Roman" panose="02020603050405020304" pitchFamily="18" charset="0"/>
              </a:rPr>
              <a:t>ile kısmi dava olarak görülüp sonuçlandırılmalıdır. Bu yöndeki kabulün Anayasa’nın</a:t>
            </a:r>
            <a:r>
              <a:rPr lang="tr-TR" sz="3800" dirty="0">
                <a:latin typeface="Times New Roman" panose="02020603050405020304" pitchFamily="18" charset="0"/>
                <a:cs typeface="Times New Roman" panose="02020603050405020304" pitchFamily="18" charset="0"/>
              </a:rPr>
              <a:t> </a:t>
            </a:r>
            <a:r>
              <a:rPr lang="tr-TR" sz="3800" i="1" dirty="0">
                <a:latin typeface="Times New Roman" panose="02020603050405020304" pitchFamily="18" charset="0"/>
                <a:cs typeface="Times New Roman" panose="02020603050405020304" pitchFamily="18" charset="0"/>
              </a:rPr>
              <a:t>141’inci ve 6100 sayılı HMK’nın 30’uncu maddelerinde düzenlenen davaların en az giderle ve mümkün olan en kısa sürede sonuçlandırılmasını öngören “usul ekonomisi” ilkesine de uygun olacağı, Anayasa ve uluslararası sözleşmelerle güvence altına alınan</a:t>
            </a:r>
            <a:r>
              <a:rPr lang="tr-TR" sz="3800" dirty="0">
                <a:latin typeface="Times New Roman" panose="02020603050405020304" pitchFamily="18" charset="0"/>
                <a:cs typeface="Times New Roman" panose="02020603050405020304" pitchFamily="18" charset="0"/>
              </a:rPr>
              <a:t> </a:t>
            </a:r>
            <a:r>
              <a:rPr lang="tr-TR" sz="3800" i="1" dirty="0">
                <a:latin typeface="Times New Roman" panose="02020603050405020304" pitchFamily="18" charset="0"/>
                <a:cs typeface="Times New Roman" panose="02020603050405020304" pitchFamily="18" charset="0"/>
              </a:rPr>
              <a:t>hak arama özgürlüğüne ve mahkemeye erişim hakkına da hizmet edeceği açıktır.</a:t>
            </a:r>
            <a:r>
              <a:rPr lang="tr-TR" sz="3800" dirty="0">
                <a:latin typeface="Times New Roman" panose="02020603050405020304" pitchFamily="18" charset="0"/>
                <a:cs typeface="Times New Roman" panose="02020603050405020304" pitchFamily="18" charset="0"/>
              </a:rPr>
              <a:t> ” (HGK. 16.05.2019, E. 2016/22-1166, K. 2019/576)</a:t>
            </a:r>
          </a:p>
          <a:p>
            <a:pPr marL="0" indent="0">
              <a:buNone/>
            </a:pPr>
            <a:endParaRPr lang="tr-TR" dirty="0"/>
          </a:p>
          <a:p>
            <a:pPr marL="0" indent="0">
              <a:buNone/>
            </a:pPr>
            <a:endParaRPr lang="tr-TR" dirty="0"/>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631D2D54-8FA6-8692-2364-FAB5031508B1}"/>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5858165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8F59FB-F645-8AA1-6BDF-D1F92D29F43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D756155-1CEE-16D7-9699-A58E5EC917D5}"/>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FB9209CC-F203-F07D-114C-ED8C8EB052F5}"/>
              </a:ext>
            </a:extLst>
          </p:cNvPr>
          <p:cNvSpPr>
            <a:spLocks noGrp="1"/>
          </p:cNvSpPr>
          <p:nvPr>
            <p:ph idx="1"/>
          </p:nvPr>
        </p:nvSpPr>
        <p:spPr>
          <a:xfrm>
            <a:off x="261256" y="1429996"/>
            <a:ext cx="7870371" cy="5141010"/>
          </a:xfrm>
        </p:spPr>
        <p:txBody>
          <a:bodyPr>
            <a:normAutofit fontScale="47500" lnSpcReduction="20000"/>
          </a:bodyPr>
          <a:lstStyle/>
          <a:p>
            <a:pPr marL="0" indent="0" algn="just">
              <a:buNone/>
            </a:pPr>
            <a:r>
              <a:rPr lang="tr-TR" sz="3300" dirty="0">
                <a:latin typeface="Times New Roman" panose="02020603050405020304" pitchFamily="18" charset="0"/>
                <a:cs typeface="Times New Roman" panose="02020603050405020304" pitchFamily="18" charset="0"/>
              </a:rPr>
              <a:t>Belirsiz alacak davası</a:t>
            </a:r>
          </a:p>
          <a:p>
            <a:pPr marL="0" indent="0">
              <a:buNone/>
            </a:pPr>
            <a:endParaRPr lang="tr-TR" sz="3300" dirty="0">
              <a:latin typeface="Times New Roman" panose="02020603050405020304" pitchFamily="18" charset="0"/>
              <a:cs typeface="Times New Roman" panose="02020603050405020304" pitchFamily="18" charset="0"/>
            </a:endParaRPr>
          </a:p>
          <a:p>
            <a:pPr marL="0" indent="0" algn="just">
              <a:buNone/>
            </a:pPr>
            <a:r>
              <a:rPr lang="tr-TR" sz="3300" dirty="0">
                <a:latin typeface="Times New Roman" panose="02020603050405020304" pitchFamily="18" charset="0"/>
                <a:cs typeface="Times New Roman" panose="02020603050405020304" pitchFamily="18" charset="0"/>
              </a:rPr>
              <a:t>Yargıtay, manevi tazminatın bölünmezliği gerekçesiyle belirsiz alacak davasının caiz olmadığını kabul etmektedir. Örneğin, </a:t>
            </a:r>
            <a:r>
              <a:rPr lang="tr-TR" sz="3300" i="1" dirty="0">
                <a:latin typeface="Times New Roman" panose="02020603050405020304" pitchFamily="18" charset="0"/>
                <a:cs typeface="Times New Roman" panose="02020603050405020304" pitchFamily="18" charset="0"/>
              </a:rPr>
              <a:t>“O halde manevi tazminat istemi manevi tazminatın </a:t>
            </a:r>
            <a:r>
              <a:rPr lang="tr-TR" sz="3300" i="1" dirty="0" err="1">
                <a:latin typeface="Times New Roman" panose="02020603050405020304" pitchFamily="18" charset="0"/>
                <a:cs typeface="Times New Roman" panose="02020603050405020304" pitchFamily="18" charset="0"/>
              </a:rPr>
              <a:t>bölünemezliği</a:t>
            </a:r>
            <a:r>
              <a:rPr lang="tr-TR" sz="3300" i="1" dirty="0">
                <a:latin typeface="Times New Roman" panose="02020603050405020304" pitchFamily="18" charset="0"/>
                <a:cs typeface="Times New Roman" panose="02020603050405020304" pitchFamily="18" charset="0"/>
              </a:rPr>
              <a:t> kuralına aykırı bir biçimde kısmi veya belirsiz</a:t>
            </a:r>
            <a:r>
              <a:rPr lang="tr-TR" sz="3300" dirty="0">
                <a:latin typeface="Times New Roman" panose="02020603050405020304" pitchFamily="18" charset="0"/>
                <a:cs typeface="Times New Roman" panose="02020603050405020304" pitchFamily="18" charset="0"/>
              </a:rPr>
              <a:t> </a:t>
            </a:r>
            <a:r>
              <a:rPr lang="tr-TR" sz="3300" i="1" dirty="0">
                <a:latin typeface="Times New Roman" panose="02020603050405020304" pitchFamily="18" charset="0"/>
                <a:cs typeface="Times New Roman" panose="02020603050405020304" pitchFamily="18" charset="0"/>
              </a:rPr>
              <a:t>alacak davası olarak açılamaz ve manevi zararın HMK’nın 107.maddesine göre dava yoluyla tespiti de istenemez.” </a:t>
            </a:r>
            <a:r>
              <a:rPr lang="tr-TR" sz="3300" dirty="0">
                <a:latin typeface="Times New Roman" panose="02020603050405020304" pitchFamily="18" charset="0"/>
                <a:cs typeface="Times New Roman" panose="02020603050405020304" pitchFamily="18" charset="0"/>
              </a:rPr>
              <a:t>(21. HD, 21.11.2017, E. 2016/6766, K. 2017/9566). </a:t>
            </a:r>
          </a:p>
          <a:p>
            <a:pPr marL="0" indent="0" algn="just">
              <a:buNone/>
            </a:pPr>
            <a:endParaRPr lang="tr-TR" sz="3300" dirty="0">
              <a:latin typeface="Times New Roman" panose="02020603050405020304" pitchFamily="18" charset="0"/>
              <a:cs typeface="Times New Roman" panose="02020603050405020304" pitchFamily="18" charset="0"/>
            </a:endParaRPr>
          </a:p>
          <a:p>
            <a:pPr marL="0" indent="0" algn="just">
              <a:buNone/>
            </a:pPr>
            <a:r>
              <a:rPr lang="tr-TR" sz="3300" dirty="0">
                <a:latin typeface="Times New Roman" panose="02020603050405020304" pitchFamily="18" charset="0"/>
                <a:cs typeface="Times New Roman" panose="02020603050405020304" pitchFamily="18" charset="0"/>
              </a:rPr>
              <a:t>Buna karşılık hakimin takdirine bağlı diğer hallerde farklı yönde kararlar vermektedir:</a:t>
            </a:r>
          </a:p>
          <a:p>
            <a:pPr marL="0" indent="0" algn="just">
              <a:buNone/>
            </a:pPr>
            <a:endParaRPr lang="tr-TR" sz="3300" dirty="0">
              <a:latin typeface="Times New Roman" panose="02020603050405020304" pitchFamily="18" charset="0"/>
              <a:cs typeface="Times New Roman" panose="02020603050405020304" pitchFamily="18" charset="0"/>
            </a:endParaRPr>
          </a:p>
          <a:p>
            <a:pPr marL="0" indent="0" algn="just">
              <a:buNone/>
            </a:pPr>
            <a:r>
              <a:rPr lang="tr-TR" sz="3300" dirty="0">
                <a:latin typeface="Times New Roman" panose="02020603050405020304" pitchFamily="18" charset="0"/>
                <a:cs typeface="Times New Roman" panose="02020603050405020304" pitchFamily="18" charset="0"/>
              </a:rPr>
              <a:t>Yüksek Mahkeme, hâkimin takdirine bağlı diğer hususlar açısından ise belirsiz alacak davasını caiz kabul etmektedir. Örneğin, </a:t>
            </a:r>
            <a:r>
              <a:rPr lang="tr-TR" sz="3300" b="1" i="1" dirty="0">
                <a:latin typeface="Times New Roman" panose="02020603050405020304" pitchFamily="18" charset="0"/>
                <a:cs typeface="Times New Roman" panose="02020603050405020304" pitchFamily="18" charset="0"/>
              </a:rPr>
              <a:t>“Hakime alacak miktarının tayin ve tespitinde</a:t>
            </a:r>
            <a:r>
              <a:rPr lang="tr-TR" sz="3300" dirty="0">
                <a:latin typeface="Times New Roman" panose="02020603050405020304" pitchFamily="18" charset="0"/>
                <a:cs typeface="Times New Roman" panose="02020603050405020304" pitchFamily="18" charset="0"/>
              </a:rPr>
              <a:t> </a:t>
            </a:r>
            <a:r>
              <a:rPr lang="tr-TR" sz="3300" b="1" i="1" dirty="0">
                <a:latin typeface="Times New Roman" panose="02020603050405020304" pitchFamily="18" charset="0"/>
                <a:cs typeface="Times New Roman" panose="02020603050405020304" pitchFamily="18" charset="0"/>
              </a:rPr>
              <a:t>takdir yetkisi tanındığı hallerde ( </a:t>
            </a:r>
            <a:r>
              <a:rPr lang="tr-TR" sz="3300" b="1" i="1" dirty="0" err="1">
                <a:latin typeface="Times New Roman" panose="02020603050405020304" pitchFamily="18" charset="0"/>
                <a:cs typeface="Times New Roman" panose="02020603050405020304" pitchFamily="18" charset="0"/>
              </a:rPr>
              <a:t>Örn</a:t>
            </a:r>
            <a:r>
              <a:rPr lang="tr-TR" sz="3300" b="1" i="1" dirty="0">
                <a:latin typeface="Times New Roman" panose="02020603050405020304" pitchFamily="18" charset="0"/>
                <a:cs typeface="Times New Roman" panose="02020603050405020304" pitchFamily="18" charset="0"/>
              </a:rPr>
              <a:t>: 6098 Sayılı Türk Borçlar Kanunu md 50, 51,56), hakimin kullanacağı takdir yetkisi sonucu alacak belirli hale gelebileceğinden, davacının davanın açıldığı tarih itibariyle alacağın miktarını yahut değerini tam ve kesin</a:t>
            </a:r>
            <a:r>
              <a:rPr lang="tr-TR" sz="3300" dirty="0">
                <a:latin typeface="Times New Roman" panose="02020603050405020304" pitchFamily="18" charset="0"/>
                <a:cs typeface="Times New Roman" panose="02020603050405020304" pitchFamily="18" charset="0"/>
              </a:rPr>
              <a:t> </a:t>
            </a:r>
            <a:r>
              <a:rPr lang="tr-TR" sz="3300" b="1" i="1" dirty="0">
                <a:latin typeface="Times New Roman" panose="02020603050405020304" pitchFamily="18" charset="0"/>
                <a:cs typeface="Times New Roman" panose="02020603050405020304" pitchFamily="18" charset="0"/>
              </a:rPr>
              <a:t>olarak belirleyebilmesinin imkansız olduğu kabul edilmelidir. </a:t>
            </a:r>
            <a:r>
              <a:rPr lang="tr-TR" sz="3300" i="1" dirty="0">
                <a:latin typeface="Times New Roman" panose="02020603050405020304" pitchFamily="18" charset="0"/>
                <a:cs typeface="Times New Roman" panose="02020603050405020304" pitchFamily="18" charset="0"/>
              </a:rPr>
              <a:t>Örneğin, iş hukuku uygulamasında, Yargıtayca, fazla çalışma, hafta tatili, ulusal bayram ve genel tatil ücreti alacaklarının yazılı belgelere ve işyeri kayıtlarına dayanmayıp, tanık anlatımlarına dayanması halinde, hesaba esas alınan süre ve alacağın miktarı nazara alınarak takdir edilecek</a:t>
            </a:r>
            <a:r>
              <a:rPr lang="tr-TR" sz="3300" dirty="0">
                <a:latin typeface="Times New Roman" panose="02020603050405020304" pitchFamily="18" charset="0"/>
                <a:cs typeface="Times New Roman" panose="02020603050405020304" pitchFamily="18" charset="0"/>
              </a:rPr>
              <a:t> </a:t>
            </a:r>
            <a:r>
              <a:rPr lang="tr-TR" sz="3300" i="1" dirty="0">
                <a:latin typeface="Times New Roman" panose="02020603050405020304" pitchFamily="18" charset="0"/>
                <a:cs typeface="Times New Roman" panose="02020603050405020304" pitchFamily="18" charset="0"/>
              </a:rPr>
              <a:t>uygun oranda takdiri indirim yapılması gerekliliği kabul edilmektedir. Bu halde, tanık anlatımlarına dayanılarak hesaplanan alacak miktarından hakimin takdir yetkisine bağlı olarak yapılacak indirim oranı baştan belirli olmadığından, alacak belirsiz kabul edilmelidir.” </a:t>
            </a:r>
            <a:r>
              <a:rPr lang="tr-TR" sz="3300" dirty="0">
                <a:latin typeface="Times New Roman" panose="02020603050405020304" pitchFamily="18" charset="0"/>
                <a:cs typeface="Times New Roman" panose="02020603050405020304" pitchFamily="18" charset="0"/>
              </a:rPr>
              <a:t>(HGK, 4.7.2018, E. 2016/22-2633, K. 2018/1300).</a:t>
            </a:r>
          </a:p>
          <a:p>
            <a:pPr marL="0" indent="0">
              <a:buNone/>
            </a:pPr>
            <a:endParaRPr lang="tr-TR" dirty="0"/>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3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3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F10F8F17-5702-3763-2C8A-E4461829B510}"/>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1655426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E1D3BE-ACBA-BFEF-BE42-FAB70F939AA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F870C1E-4905-66CC-CAA5-777C9CD3D6E8}"/>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2750E2D8-147B-89FB-5A89-D4F66DDD16DD}"/>
              </a:ext>
            </a:extLst>
          </p:cNvPr>
          <p:cNvSpPr>
            <a:spLocks noGrp="1"/>
          </p:cNvSpPr>
          <p:nvPr>
            <p:ph idx="1"/>
          </p:nvPr>
        </p:nvSpPr>
        <p:spPr>
          <a:xfrm>
            <a:off x="261256" y="1429996"/>
            <a:ext cx="7870371" cy="5141010"/>
          </a:xfrm>
        </p:spPr>
        <p:txBody>
          <a:bodyPr>
            <a:normAutofit/>
          </a:bodyPr>
          <a:lstStyle/>
          <a:p>
            <a:pPr marL="0" indent="0" algn="just">
              <a:buNone/>
            </a:pPr>
            <a:r>
              <a:rPr lang="tr-TR" sz="1800" dirty="0">
                <a:latin typeface="Times New Roman" panose="02020603050405020304" pitchFamily="18" charset="0"/>
                <a:cs typeface="Times New Roman" panose="02020603050405020304" pitchFamily="18" charset="0"/>
              </a:rPr>
              <a:t>Belirsiz alacak davası</a:t>
            </a: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Koşulları oluşmadan belirsiz alacak davası açılırsa mahkeme ne yönde karar vermelidir?</a:t>
            </a:r>
          </a:p>
          <a:p>
            <a:pPr marL="0" indent="0" algn="just">
              <a:buNone/>
            </a:pPr>
            <a:r>
              <a:rPr lang="tr-TR" sz="1800" dirty="0">
                <a:latin typeface="Times New Roman" panose="02020603050405020304" pitchFamily="18" charset="0"/>
                <a:cs typeface="Times New Roman" panose="02020603050405020304" pitchFamily="18" charset="0"/>
              </a:rPr>
              <a:t>Doktrinde farklı görüşler var: </a:t>
            </a:r>
          </a:p>
          <a:p>
            <a:pPr marL="0" indent="0" algn="just">
              <a:buNone/>
            </a:pPr>
            <a:r>
              <a:rPr lang="tr-TR" sz="1800" dirty="0">
                <a:latin typeface="Times New Roman" panose="02020603050405020304" pitchFamily="18" charset="0"/>
                <a:cs typeface="Times New Roman" panose="02020603050405020304" pitchFamily="18" charset="0"/>
              </a:rPr>
              <a:t>Birinci görüş, hukuki yarar yokluğu nedeniyle davanın usulden reddi,</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İkinci görüş, hukuki yarar eksikliğinin giderilmesi için öncelikle süre verilmesi, süre içinde eda davasına dönüştürülmezse, davanın reddi,</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Üçüncü görüş, belirsiz alacak davası olmadığı tespit edildiğinde hakim ara kararıyla bunu tespit edip, davanın kısmi dava olarak devam etmesi (Bu görüşe göre, HMK m. 33 gereği hakim Türk hukukunu resen uygular.)</a:t>
            </a:r>
          </a:p>
          <a:p>
            <a:pPr marL="0" indent="0">
              <a:buNone/>
            </a:pPr>
            <a:endParaRPr lang="tr-TR" dirty="0"/>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3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3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D0CBB809-6B03-483E-739E-BF8149BCB6A2}"/>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136755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4EACDA-5EF5-79D5-D524-7675FA43C74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5DE918D-778D-70F7-E962-D3EEF139A431}"/>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970521AE-6F46-AD2E-A1B7-FD4354959196}"/>
              </a:ext>
            </a:extLst>
          </p:cNvPr>
          <p:cNvSpPr>
            <a:spLocks noGrp="1"/>
          </p:cNvSpPr>
          <p:nvPr>
            <p:ph idx="1"/>
          </p:nvPr>
        </p:nvSpPr>
        <p:spPr>
          <a:xfrm>
            <a:off x="261256" y="1429996"/>
            <a:ext cx="7870371" cy="5141010"/>
          </a:xfrm>
        </p:spPr>
        <p:txBody>
          <a:bodyPr>
            <a:normAutofit/>
          </a:bodyPr>
          <a:lstStyle/>
          <a:p>
            <a:pPr marL="0" indent="0" algn="just">
              <a:buNone/>
            </a:pPr>
            <a:r>
              <a:rPr lang="tr-TR" sz="1800" dirty="0">
                <a:latin typeface="Times New Roman" panose="02020603050405020304" pitchFamily="18" charset="0"/>
                <a:cs typeface="Times New Roman" panose="02020603050405020304" pitchFamily="18" charset="0"/>
              </a:rPr>
              <a:t>Objektif Dava Birleşmesi (Davaların Yığılması)</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Davacının, aynı davalıya karşı olan, </a:t>
            </a:r>
            <a:r>
              <a:rPr lang="tr-TR" sz="1800" b="1" i="1" u="sng" dirty="0">
                <a:latin typeface="Times New Roman" panose="02020603050405020304" pitchFamily="18" charset="0"/>
                <a:cs typeface="Times New Roman" panose="02020603050405020304" pitchFamily="18" charset="0"/>
              </a:rPr>
              <a:t>birbirinden bağımsız birden fazla aslî talebini,</a:t>
            </a:r>
            <a:r>
              <a:rPr lang="tr-TR" sz="1800" dirty="0">
                <a:latin typeface="Times New Roman" panose="02020603050405020304" pitchFamily="18" charset="0"/>
                <a:cs typeface="Times New Roman" panose="02020603050405020304" pitchFamily="18" charset="0"/>
              </a:rPr>
              <a:t> aynı dava dilekçesinde ileri sürmesi hâlinde objektif dava birleşmesinden (davaların yığılması, kümülatif dava birleşmesi) söz edilir.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İki koşul: </a:t>
            </a:r>
          </a:p>
          <a:p>
            <a:pPr marL="0" indent="0">
              <a:buNone/>
            </a:pPr>
            <a:r>
              <a:rPr lang="tr-TR" sz="1800" dirty="0">
                <a:latin typeface="Times New Roman" panose="02020603050405020304" pitchFamily="18" charset="0"/>
                <a:cs typeface="Times New Roman" panose="02020603050405020304" pitchFamily="18" charset="0"/>
              </a:rPr>
              <a:t>Bütün taleplerin </a:t>
            </a:r>
            <a:r>
              <a:rPr lang="tr-TR" sz="1800" u="sng" dirty="0">
                <a:latin typeface="Times New Roman" panose="02020603050405020304" pitchFamily="18" charset="0"/>
                <a:cs typeface="Times New Roman" panose="02020603050405020304" pitchFamily="18" charset="0"/>
              </a:rPr>
              <a:t>aynı yargı çeşidine dahil olması, (yargı yolu, görev ve yargılama usulünün aynı olması)</a:t>
            </a:r>
          </a:p>
          <a:p>
            <a:pPr marL="0" indent="0">
              <a:buNone/>
            </a:pPr>
            <a:r>
              <a:rPr lang="tr-TR" sz="1800" dirty="0">
                <a:latin typeface="Times New Roman" panose="02020603050405020304" pitchFamily="18" charset="0"/>
                <a:cs typeface="Times New Roman" panose="02020603050405020304" pitchFamily="18" charset="0"/>
              </a:rPr>
              <a:t>Bütün talepler açısından </a:t>
            </a:r>
            <a:r>
              <a:rPr lang="tr-TR" sz="1800" u="sng" dirty="0">
                <a:latin typeface="Times New Roman" panose="02020603050405020304" pitchFamily="18" charset="0"/>
                <a:cs typeface="Times New Roman" panose="02020603050405020304" pitchFamily="18" charset="0"/>
              </a:rPr>
              <a:t>ortak yetkili bir mahkemenin bulunmasıdır </a:t>
            </a:r>
            <a:r>
              <a:rPr lang="tr-TR" sz="1800" dirty="0">
                <a:latin typeface="Times New Roman" panose="02020603050405020304" pitchFamily="18" charset="0"/>
                <a:cs typeface="Times New Roman" panose="02020603050405020304" pitchFamily="18" charset="0"/>
              </a:rPr>
              <a:t>(HMK m. 110, c. 2).</a:t>
            </a: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Talepler arasında bağlantı olması şartı aranmamaktadır. Ancak usul ekonomisi ilkesi gereği dava sebebi vakıa ve hukuki ilişki birbirinden farklı talepler varsa davaların ayrılması kararı verilebilir. Çünkü davaların birlikte görülmesi faydadan ziyade sakınca getirebilir. </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endParaRPr lang="tr-TR" dirty="0"/>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3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3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61A0366F-7EAE-0410-C168-492A3E63140D}"/>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9684543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C2E646-90AC-8863-3FE9-B4B4113D00B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E796A91-7539-DD3A-F9AD-E829B00FC37A}"/>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FD9D0EB2-9CA1-EE2F-7D1E-C325E99D0875}"/>
              </a:ext>
            </a:extLst>
          </p:cNvPr>
          <p:cNvSpPr>
            <a:spLocks noGrp="1"/>
          </p:cNvSpPr>
          <p:nvPr>
            <p:ph idx="1"/>
          </p:nvPr>
        </p:nvSpPr>
        <p:spPr>
          <a:xfrm>
            <a:off x="261256" y="1429996"/>
            <a:ext cx="7870371" cy="5141010"/>
          </a:xfrm>
        </p:spPr>
        <p:txBody>
          <a:bodyPr>
            <a:normAutofit lnSpcReduction="10000"/>
          </a:bodyPr>
          <a:lstStyle/>
          <a:p>
            <a:pPr marL="0" indent="0" algn="just">
              <a:buNone/>
            </a:pPr>
            <a:r>
              <a:rPr lang="tr-TR" sz="1800" dirty="0" err="1">
                <a:latin typeface="Times New Roman" panose="02020603050405020304" pitchFamily="18" charset="0"/>
                <a:cs typeface="Times New Roman" panose="02020603050405020304" pitchFamily="18" charset="0"/>
              </a:rPr>
              <a:t>Terditli</a:t>
            </a:r>
            <a:r>
              <a:rPr lang="tr-TR" sz="1800" dirty="0">
                <a:latin typeface="Times New Roman" panose="02020603050405020304" pitchFamily="18" charset="0"/>
                <a:cs typeface="Times New Roman" panose="02020603050405020304" pitchFamily="18" charset="0"/>
              </a:rPr>
              <a:t> Dava</a:t>
            </a: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900" dirty="0">
                <a:latin typeface="Times New Roman" panose="02020603050405020304" pitchFamily="18" charset="0"/>
                <a:cs typeface="Times New Roman" panose="02020603050405020304" pitchFamily="18" charset="0"/>
              </a:rPr>
              <a:t>Davacının, aynı davalıya karşı birden fazla talebini, aralarında </a:t>
            </a:r>
            <a:r>
              <a:rPr lang="tr-TR" sz="1900" dirty="0" err="1">
                <a:latin typeface="Times New Roman" panose="02020603050405020304" pitchFamily="18" charset="0"/>
                <a:cs typeface="Times New Roman" panose="02020603050405020304" pitchFamily="18" charset="0"/>
              </a:rPr>
              <a:t>aslîlik-fer’îlik</a:t>
            </a:r>
            <a:r>
              <a:rPr lang="tr-TR" sz="1900" dirty="0">
                <a:latin typeface="Times New Roman" panose="02020603050405020304" pitchFamily="18" charset="0"/>
                <a:cs typeface="Times New Roman" panose="02020603050405020304" pitchFamily="18" charset="0"/>
              </a:rPr>
              <a:t> ilişkisi kurmak suretiyle, aynı dava dilekçesinde ileri sürmesi hâlinde </a:t>
            </a:r>
            <a:r>
              <a:rPr lang="tr-TR" sz="1900" dirty="0" err="1">
                <a:latin typeface="Times New Roman" panose="02020603050405020304" pitchFamily="18" charset="0"/>
                <a:cs typeface="Times New Roman" panose="02020603050405020304" pitchFamily="18" charset="0"/>
              </a:rPr>
              <a:t>terditli</a:t>
            </a:r>
            <a:r>
              <a:rPr lang="tr-TR" sz="1900" dirty="0">
                <a:latin typeface="Times New Roman" panose="02020603050405020304" pitchFamily="18" charset="0"/>
                <a:cs typeface="Times New Roman" panose="02020603050405020304" pitchFamily="18" charset="0"/>
              </a:rPr>
              <a:t> (kademeli) davadan söz edilir.</a:t>
            </a:r>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r>
              <a:rPr lang="tr-TR" sz="1900" dirty="0" err="1">
                <a:latin typeface="Times New Roman" panose="02020603050405020304" pitchFamily="18" charset="0"/>
                <a:cs typeface="Times New Roman" panose="02020603050405020304" pitchFamily="18" charset="0"/>
              </a:rPr>
              <a:t>Terditli</a:t>
            </a:r>
            <a:r>
              <a:rPr lang="tr-TR" sz="1900" dirty="0">
                <a:latin typeface="Times New Roman" panose="02020603050405020304" pitchFamily="18" charset="0"/>
                <a:cs typeface="Times New Roman" panose="02020603050405020304" pitchFamily="18" charset="0"/>
              </a:rPr>
              <a:t> davada mahkeme, davacının aslî talebinin esastan reddine karar vermedikçe </a:t>
            </a:r>
            <a:r>
              <a:rPr lang="tr-TR" sz="1900" dirty="0" err="1">
                <a:latin typeface="Times New Roman" panose="02020603050405020304" pitchFamily="18" charset="0"/>
                <a:cs typeface="Times New Roman" panose="02020603050405020304" pitchFamily="18" charset="0"/>
              </a:rPr>
              <a:t>fer’î</a:t>
            </a:r>
            <a:r>
              <a:rPr lang="tr-TR" sz="1900" dirty="0">
                <a:latin typeface="Times New Roman" panose="02020603050405020304" pitchFamily="18" charset="0"/>
                <a:cs typeface="Times New Roman" panose="02020603050405020304" pitchFamily="18" charset="0"/>
              </a:rPr>
              <a:t> talebini inceleyemez ve hükme bağlayamaz (HMK m. 111). </a:t>
            </a:r>
          </a:p>
          <a:p>
            <a:pPr marL="0" indent="0" algn="just">
              <a:buNone/>
            </a:pPr>
            <a:endParaRPr lang="tr-TR" dirty="0"/>
          </a:p>
          <a:p>
            <a:pPr marL="0" indent="0" algn="just">
              <a:buNone/>
            </a:pPr>
            <a:r>
              <a:rPr lang="tr-TR" sz="1900" dirty="0">
                <a:latin typeface="Times New Roman" panose="02020603050405020304" pitchFamily="18" charset="0"/>
                <a:cs typeface="Times New Roman" panose="02020603050405020304" pitchFamily="18" charset="0"/>
              </a:rPr>
              <a:t>Birden fazla talebin, aralarında </a:t>
            </a:r>
            <a:r>
              <a:rPr lang="tr-TR" sz="1900" dirty="0" err="1">
                <a:latin typeface="Times New Roman" panose="02020603050405020304" pitchFamily="18" charset="0"/>
                <a:cs typeface="Times New Roman" panose="02020603050405020304" pitchFamily="18" charset="0"/>
              </a:rPr>
              <a:t>terdit</a:t>
            </a:r>
            <a:r>
              <a:rPr lang="tr-TR" sz="1900" dirty="0">
                <a:latin typeface="Times New Roman" panose="02020603050405020304" pitchFamily="18" charset="0"/>
                <a:cs typeface="Times New Roman" panose="02020603050405020304" pitchFamily="18" charset="0"/>
              </a:rPr>
              <a:t> ilişkisi kurularak (şarta bağlı şekilde) ileri sürülebilmesi için kanun, bu talepler arasında hukukî veya ekonomik bir bağlantının bulunması koşulunu aramıştır (HMK m. 111, c. 2).</a:t>
            </a:r>
          </a:p>
          <a:p>
            <a:pPr marL="0" indent="0">
              <a:buNone/>
            </a:pPr>
            <a:endParaRPr lang="tr-TR" dirty="0"/>
          </a:p>
          <a:p>
            <a:pPr marL="0" indent="0" algn="just">
              <a:buNone/>
            </a:pPr>
            <a:r>
              <a:rPr lang="tr-TR" sz="1900" dirty="0" err="1">
                <a:latin typeface="Times New Roman" panose="02020603050405020304" pitchFamily="18" charset="0"/>
                <a:cs typeface="Times New Roman" panose="02020603050405020304" pitchFamily="18" charset="0"/>
              </a:rPr>
              <a:t>Terditli</a:t>
            </a:r>
            <a:r>
              <a:rPr lang="tr-TR" sz="1900" dirty="0">
                <a:latin typeface="Times New Roman" panose="02020603050405020304" pitchFamily="18" charset="0"/>
                <a:cs typeface="Times New Roman" panose="02020603050405020304" pitchFamily="18" charset="0"/>
              </a:rPr>
              <a:t> davada talepler açısından ortak görevli ve yetkili mahkeme bulunmalı ve talepler aynı yargılama </a:t>
            </a:r>
            <a:r>
              <a:rPr lang="tr-TR" sz="1900" dirty="0" err="1">
                <a:latin typeface="Times New Roman" panose="02020603050405020304" pitchFamily="18" charset="0"/>
                <a:cs typeface="Times New Roman" panose="02020603050405020304" pitchFamily="18" charset="0"/>
              </a:rPr>
              <a:t>usûlüne</a:t>
            </a:r>
            <a:r>
              <a:rPr lang="tr-TR" sz="1900" dirty="0">
                <a:latin typeface="Times New Roman" panose="02020603050405020304" pitchFamily="18" charset="0"/>
                <a:cs typeface="Times New Roman" panose="02020603050405020304" pitchFamily="18" charset="0"/>
              </a:rPr>
              <a:t> tâbi olmalıdır.</a:t>
            </a:r>
          </a:p>
          <a:p>
            <a:pPr marL="0" indent="0">
              <a:buNone/>
            </a:pPr>
            <a:endParaRPr lang="tr-TR" dirty="0"/>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3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3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9936F686-96BE-B114-66E7-E6D8690DDDA0}"/>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4747075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769D19-A4FE-A829-E27A-D522BFFC8FF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716C82B-BE44-8F34-BAE9-711914CE39BF}"/>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292BBCA0-C810-4ADF-52FF-AC2FCB135306}"/>
              </a:ext>
            </a:extLst>
          </p:cNvPr>
          <p:cNvSpPr>
            <a:spLocks noGrp="1"/>
          </p:cNvSpPr>
          <p:nvPr>
            <p:ph idx="1"/>
          </p:nvPr>
        </p:nvSpPr>
        <p:spPr>
          <a:xfrm>
            <a:off x="261256" y="1429996"/>
            <a:ext cx="7870371" cy="5141010"/>
          </a:xfrm>
        </p:spPr>
        <p:txBody>
          <a:bodyPr>
            <a:normAutofit/>
          </a:bodyPr>
          <a:lstStyle/>
          <a:p>
            <a:pPr marL="0" indent="0" algn="just">
              <a:buNone/>
            </a:pPr>
            <a:r>
              <a:rPr lang="tr-TR" sz="1800" dirty="0">
                <a:latin typeface="Times New Roman" panose="02020603050405020304" pitchFamily="18" charset="0"/>
                <a:cs typeface="Times New Roman" panose="02020603050405020304" pitchFamily="18" charset="0"/>
              </a:rPr>
              <a:t>Seçimlik Dava</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A ile B arasında yapılan sözleşmeye göre, B, Y marka arabasının mülkiyetini A’ya devretmiş ve arabayı derhâl teslim etmiştir. A, ise bir ay sonra, o tarihte </a:t>
            </a:r>
            <a:r>
              <a:rPr lang="tr-TR" sz="1800" u="sng" dirty="0">
                <a:latin typeface="Times New Roman" panose="02020603050405020304" pitchFamily="18" charset="0"/>
                <a:cs typeface="Times New Roman" panose="02020603050405020304" pitchFamily="18" charset="0"/>
              </a:rPr>
              <a:t>kendi tercihine göre</a:t>
            </a:r>
            <a:r>
              <a:rPr lang="tr-TR" sz="1800" dirty="0">
                <a:latin typeface="Times New Roman" panose="02020603050405020304" pitchFamily="18" charset="0"/>
                <a:cs typeface="Times New Roman" panose="02020603050405020304" pitchFamily="18" charset="0"/>
              </a:rPr>
              <a:t>, ya B’ye 800.000 Türk Lirası ödeyecek ya da kendisine ait X arazisini devredecektir. Alacak muaccel olmasına rağmen A ne parayı ödemiş ne de araziyi devretmiştir. Bunun üzerine </a:t>
            </a:r>
            <a:r>
              <a:rPr lang="tr-TR" sz="1800" u="sng" dirty="0">
                <a:latin typeface="Times New Roman" panose="02020603050405020304" pitchFamily="18" charset="0"/>
                <a:cs typeface="Times New Roman" panose="02020603050405020304" pitchFamily="18" charset="0"/>
              </a:rPr>
              <a:t>B, arazinin kendisine devredilmesi amacıyla dava açabilir mi?</a:t>
            </a:r>
            <a:endParaRPr lang="tr-TR" sz="1800"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endParaRPr lang="tr-TR" dirty="0"/>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3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3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D623535D-5B0A-2955-5026-3F8C28C4ACDF}"/>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739023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56B71-86B7-6C98-9F0B-739E0E7E03B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D56EF94-9B44-147E-95AB-52D321F80A2E}"/>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Şartları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F185ECC1-694E-7CBA-F63B-A9DD66554856}"/>
              </a:ext>
            </a:extLst>
          </p:cNvPr>
          <p:cNvSpPr>
            <a:spLocks noGrp="1"/>
          </p:cNvSpPr>
          <p:nvPr>
            <p:ph idx="1"/>
          </p:nvPr>
        </p:nvSpPr>
        <p:spPr>
          <a:xfrm>
            <a:off x="457200" y="1600200"/>
            <a:ext cx="8229600" cy="4970805"/>
          </a:xfrm>
        </p:spPr>
        <p:txBody>
          <a:bodyPr>
            <a:normAutofit lnSpcReduction="10000"/>
          </a:bodyPr>
          <a:lstStyle/>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 şartları, mahkemenin yargılama faaliyetinde bulunması ya da çekişmesiz yargı işini görebilmesi için bulunması ya da bulunmaması gereken şartlardır. </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 şartları ayrımı: </a:t>
            </a:r>
          </a:p>
          <a:p>
            <a:pPr marL="0" indent="0" algn="just">
              <a:buNone/>
            </a:pPr>
            <a:r>
              <a:rPr lang="tr-TR" sz="1800" i="1" dirty="0">
                <a:latin typeface="Times New Roman" panose="02020603050405020304" pitchFamily="18" charset="0"/>
                <a:cs typeface="Times New Roman" panose="02020603050405020304" pitchFamily="18" charset="0"/>
              </a:rPr>
              <a:t>Genel dava şartları:</a:t>
            </a:r>
          </a:p>
          <a:p>
            <a:pPr marL="0" indent="0" algn="just">
              <a:buNone/>
            </a:pPr>
            <a:r>
              <a:rPr lang="tr-TR" sz="1800" dirty="0">
                <a:latin typeface="Times New Roman" panose="02020603050405020304" pitchFamily="18" charset="0"/>
                <a:cs typeface="Times New Roman" panose="02020603050405020304" pitchFamily="18" charset="0"/>
              </a:rPr>
              <a:t>Mahkemeye ilişkin dava şartları (yargı yetkisi, yargı yolu, görev, kesin yetki)</a:t>
            </a:r>
          </a:p>
          <a:p>
            <a:pPr marL="0" indent="0" algn="just">
              <a:buNone/>
            </a:pPr>
            <a:r>
              <a:rPr lang="tr-TR" sz="1800" dirty="0">
                <a:latin typeface="Times New Roman" panose="02020603050405020304" pitchFamily="18" charset="0"/>
                <a:cs typeface="Times New Roman" panose="02020603050405020304" pitchFamily="18" charset="0"/>
              </a:rPr>
              <a:t>Taraflara ilişkin dava şartları (karşı tarafın ve uyuşmazlığın bulunması, taraf ehliyeti, dava ehliyeti, dava takip yetkisi, geçerli vekalet)</a:t>
            </a:r>
          </a:p>
          <a:p>
            <a:pPr marL="0" indent="0" algn="just">
              <a:buNone/>
            </a:pPr>
            <a:r>
              <a:rPr lang="tr-TR" sz="1800" dirty="0">
                <a:latin typeface="Times New Roman" panose="02020603050405020304" pitchFamily="18" charset="0"/>
                <a:cs typeface="Times New Roman" panose="02020603050405020304" pitchFamily="18" charset="0"/>
              </a:rPr>
              <a:t>Yargılamanın konusuna ilişkin dava şartları (hukuki yarar, gider avansı, teminat yatırılması, davanın derdest olmaması, kesin hüküm bulunmaması)</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i="1" dirty="0">
                <a:latin typeface="Times New Roman" panose="02020603050405020304" pitchFamily="18" charset="0"/>
                <a:cs typeface="Times New Roman" panose="02020603050405020304" pitchFamily="18" charset="0"/>
              </a:rPr>
              <a:t>Özel dava şartları:</a:t>
            </a:r>
          </a:p>
          <a:p>
            <a:pPr marL="0" indent="0" algn="just">
              <a:buNone/>
            </a:pPr>
            <a:r>
              <a:rPr lang="tr-TR" sz="1800" dirty="0">
                <a:latin typeface="Times New Roman" panose="02020603050405020304" pitchFamily="18" charset="0"/>
                <a:cs typeface="Times New Roman" panose="02020603050405020304" pitchFamily="18" charset="0"/>
              </a:rPr>
              <a:t>Kanunda özel olarak aranan şartlardır. (Tasarrufun iptali davasında aciz belgesinin bulunması, borçtan kurtulma davası için alacağın yüzde on beşi oranında teminat yatırması, arabuluculuk yoluna başvurulması)</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BC373E13-F859-8CA3-E7D2-12CC46E0077C}"/>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86551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B43E6-6FA4-EAB3-2934-953628252D9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5F94541-5385-416D-2B89-E6D2A428D1D0}"/>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E65C3AEB-C8EC-76A8-E7BF-FBA5C3269E3E}"/>
              </a:ext>
            </a:extLst>
          </p:cNvPr>
          <p:cNvSpPr>
            <a:spLocks noGrp="1"/>
          </p:cNvSpPr>
          <p:nvPr>
            <p:ph idx="1"/>
          </p:nvPr>
        </p:nvSpPr>
        <p:spPr>
          <a:xfrm>
            <a:off x="261256" y="1429996"/>
            <a:ext cx="7870371" cy="5141010"/>
          </a:xfrm>
        </p:spPr>
        <p:txBody>
          <a:bodyPr>
            <a:normAutofit lnSpcReduction="10000"/>
          </a:bodyPr>
          <a:lstStyle/>
          <a:p>
            <a:pPr marL="0" indent="0" algn="just">
              <a:buNone/>
            </a:pPr>
            <a:r>
              <a:rPr lang="tr-TR" sz="1800" dirty="0">
                <a:latin typeface="Times New Roman" panose="02020603050405020304" pitchFamily="18" charset="0"/>
                <a:cs typeface="Times New Roman" panose="02020603050405020304" pitchFamily="18" charset="0"/>
              </a:rPr>
              <a:t>Seçimlik Dava</a:t>
            </a: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Seçimlik dava, esasen maddî hukukta düzenlenen seçimlik borcun </a:t>
            </a:r>
            <a:r>
              <a:rPr lang="tr-TR" sz="1800" dirty="0" err="1">
                <a:latin typeface="Times New Roman" panose="02020603050405020304" pitchFamily="18" charset="0"/>
                <a:cs typeface="Times New Roman" panose="02020603050405020304" pitchFamily="18" charset="0"/>
              </a:rPr>
              <a:t>usûl</a:t>
            </a:r>
            <a:r>
              <a:rPr lang="tr-TR" sz="1800" dirty="0">
                <a:latin typeface="Times New Roman" panose="02020603050405020304" pitchFamily="18" charset="0"/>
                <a:cs typeface="Times New Roman" panose="02020603050405020304" pitchFamily="18" charset="0"/>
              </a:rPr>
              <a:t> hukukuna yansımasıdır.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Seçimlik borç, borcun konusunu birden fazla edim teşkil etmesine rağmen, bunlardan birisinin ifası ile birlikte borcun sona ereceği borç türüdür.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Seçimlik borçlarda, seçim hakkı kendisine ait olan borçlu veya üçüncü kişinin bu hakkı kullanmaktan kaçınması hâlinde, alacaklı seçimlik dava açabilir. (m. 112)</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Yalnızca seçim hakkı borçluda veya üçüncü bir kişide ise seçimlik dava açılabilir.  </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Edimi belirleme yetkisi alacaklıya verilmişse, bu durumda alacaklı yetkisini kullanarak borcun konusunu kendisi tespit eder, borçluya bu beyanın varması ile </a:t>
            </a:r>
            <a:r>
              <a:rPr lang="tr-TR" sz="1800" u="sng" dirty="0">
                <a:latin typeface="Times New Roman" panose="02020603050405020304" pitchFamily="18" charset="0"/>
                <a:cs typeface="Times New Roman" panose="02020603050405020304" pitchFamily="18" charset="0"/>
              </a:rPr>
              <a:t>diğer seçimlik borçlar borcun konusu olmaktan çıkar ve talep edilemez. </a:t>
            </a:r>
            <a:r>
              <a:rPr lang="tr-TR" sz="1800" dirty="0">
                <a:latin typeface="Times New Roman" panose="02020603050405020304" pitchFamily="18" charset="0"/>
                <a:cs typeface="Times New Roman" panose="02020603050405020304" pitchFamily="18" charset="0"/>
              </a:rPr>
              <a:t>Çünkü edimin belirlenmesi yenilik doğurucu bir hak niteliğindedir.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endParaRPr lang="tr-TR" dirty="0"/>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3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3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438AFFE-12D7-1D71-2623-34079378FDCE}"/>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5488286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87C35-33F2-3514-9810-8E655530DEA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7C2FC36-1DBB-6EB1-2D9E-34EF17D61919}"/>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7B39EC46-E874-90F4-4CBD-2F880CA542FA}"/>
              </a:ext>
            </a:extLst>
          </p:cNvPr>
          <p:cNvSpPr>
            <a:spLocks noGrp="1"/>
          </p:cNvSpPr>
          <p:nvPr>
            <p:ph idx="1"/>
          </p:nvPr>
        </p:nvSpPr>
        <p:spPr>
          <a:xfrm>
            <a:off x="261256" y="1429996"/>
            <a:ext cx="7870371" cy="5141010"/>
          </a:xfrm>
        </p:spPr>
        <p:txBody>
          <a:bodyPr>
            <a:normAutofit lnSpcReduction="10000"/>
          </a:bodyPr>
          <a:lstStyle/>
          <a:p>
            <a:pPr marL="0" indent="0" algn="just">
              <a:buNone/>
            </a:pPr>
            <a:r>
              <a:rPr lang="tr-TR" sz="1800" dirty="0">
                <a:latin typeface="Times New Roman" panose="02020603050405020304" pitchFamily="18" charset="0"/>
                <a:cs typeface="Times New Roman" panose="02020603050405020304" pitchFamily="18" charset="0"/>
              </a:rPr>
              <a:t>Seçimlik Dava</a:t>
            </a: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 sırasında seçim hakkı kullanılırsa yargılama seçim hakkı borç üzerinden devam eder. </a:t>
            </a:r>
            <a:r>
              <a:rPr lang="tr-TR" sz="1800" u="sng" dirty="0">
                <a:latin typeface="Times New Roman" panose="02020603050405020304" pitchFamily="18" charset="0"/>
                <a:cs typeface="Times New Roman" panose="02020603050405020304" pitchFamily="18" charset="0"/>
              </a:rPr>
              <a:t>Dava sırasında seçim hakkı kullanılmaz ise seçimlik mahkumiyet hükmü verilir. (m.112, f.2)</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Mahkeme, seçimlik mahkûmiyet hükmü verir. Yukarıdaki örnekte, A’nın ya 800.000 Türk Lirasını ödemesi veya söz konusu araziyi B’ye devretmesi şeklinde hüküm kurulur.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İlam yerine getirilmediğinde ise seçimlik mahkumiyet hükmündeki bir alacak talep edilerek takip başlatılacaktır.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900" dirty="0">
                <a:latin typeface="Times New Roman" panose="02020603050405020304" pitchFamily="18" charset="0"/>
                <a:cs typeface="Times New Roman" panose="02020603050405020304" pitchFamily="18" charset="0"/>
              </a:rPr>
              <a:t>Seçimlik mahkûmiyet hükmünü cebrî icraya koyan alacaklı, takibinin konusunu, mahkûmiyet hükmünde yer alan edimlerden birine hasretmek zorundadır. Ancak, bu durum, borçlunun, diğer edimi ifa etmek suretiyle borcundan kurtulma hakkını ortadan kaldırmaz </a:t>
            </a:r>
            <a:r>
              <a:rPr lang="tr-TR" sz="1900" u="sng" dirty="0">
                <a:latin typeface="Times New Roman" panose="02020603050405020304" pitchFamily="18" charset="0"/>
                <a:cs typeface="Times New Roman" panose="02020603050405020304" pitchFamily="18" charset="0"/>
              </a:rPr>
              <a:t>(m.112, f.3)</a:t>
            </a:r>
          </a:p>
          <a:p>
            <a:pPr marL="0" indent="0" algn="just">
              <a:buNone/>
            </a:pPr>
            <a:endParaRPr lang="tr-TR" sz="21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endParaRPr lang="tr-TR" dirty="0"/>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3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3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B0FD9C9C-4E0C-2B33-A295-B53F6F5F97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5266579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75FF4-034D-0F29-AE7B-59F131118A7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7A1141D-2BE7-928F-57F0-2DFA32D29494}"/>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F44B0145-14E6-B369-AE75-55053327584F}"/>
              </a:ext>
            </a:extLst>
          </p:cNvPr>
          <p:cNvSpPr>
            <a:spLocks noGrp="1"/>
          </p:cNvSpPr>
          <p:nvPr>
            <p:ph idx="1"/>
          </p:nvPr>
        </p:nvSpPr>
        <p:spPr>
          <a:xfrm>
            <a:off x="261256" y="1429996"/>
            <a:ext cx="7870371" cy="5141010"/>
          </a:xfrm>
        </p:spPr>
        <p:txBody>
          <a:bodyPr>
            <a:normAutofit lnSpcReduction="10000"/>
          </a:bodyPr>
          <a:lstStyle/>
          <a:p>
            <a:pPr marL="0" indent="0" algn="just">
              <a:buNone/>
            </a:pPr>
            <a:r>
              <a:rPr lang="tr-TR" sz="1800" dirty="0">
                <a:latin typeface="Times New Roman" panose="02020603050405020304" pitchFamily="18" charset="0"/>
                <a:cs typeface="Times New Roman" panose="02020603050405020304" pitchFamily="18" charset="0"/>
              </a:rPr>
              <a:t>Topluluk davası</a:t>
            </a:r>
            <a:endParaRPr lang="tr-TR" sz="1900" u="sng" dirty="0">
              <a:latin typeface="Times New Roman" panose="02020603050405020304" pitchFamily="18" charset="0"/>
              <a:cs typeface="Times New Roman" panose="02020603050405020304" pitchFamily="18" charset="0"/>
            </a:endParaRPr>
          </a:p>
          <a:p>
            <a:pPr marL="0" indent="0" algn="just">
              <a:buNone/>
            </a:pPr>
            <a:endParaRPr lang="tr-TR" sz="21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Dernekler ve diğer tüzel kişiler, statüleri çerçevesinde, üyelerinin veya mensuplarının yahut temsil ettikleri kesimin menfaatlerini korumak için, kendi adlarına, ilgililerin haklarının tespiti veya hukuka aykırı durumun giderilmesi yahut ilgililerin gelecekteki haklarının ihlal edilmesinin önüne geçilmesi için dava açabilir (HMK m. 113).</a:t>
            </a:r>
          </a:p>
          <a:p>
            <a:pPr marL="0" indent="0" algn="just">
              <a:buNone/>
            </a:pPr>
            <a:endParaRPr lang="tr-TR" dirty="0"/>
          </a:p>
          <a:p>
            <a:pPr marL="0" indent="0" algn="just">
              <a:buNone/>
            </a:pPr>
            <a:r>
              <a:rPr lang="tr-TR" sz="1800" dirty="0">
                <a:latin typeface="Times New Roman" panose="02020603050405020304" pitchFamily="18" charset="0"/>
                <a:cs typeface="Times New Roman" panose="02020603050405020304" pitchFamily="18" charset="0"/>
              </a:rPr>
              <a:t>Topluluk davası açabilmek için şartlar:</a:t>
            </a:r>
          </a:p>
          <a:p>
            <a:pPr marL="0" indent="0" algn="just">
              <a:buNone/>
            </a:pPr>
            <a:r>
              <a:rPr lang="tr-TR" sz="1800" dirty="0">
                <a:latin typeface="Times New Roman" panose="02020603050405020304" pitchFamily="18" charset="0"/>
                <a:cs typeface="Times New Roman" panose="02020603050405020304" pitchFamily="18" charset="0"/>
              </a:rPr>
              <a:t>Tüzel kişi davayı açmalıdır.</a:t>
            </a:r>
          </a:p>
          <a:p>
            <a:pPr marL="0" indent="0" algn="just">
              <a:buNone/>
            </a:pPr>
            <a:r>
              <a:rPr lang="tr-TR" sz="1800" dirty="0">
                <a:latin typeface="Times New Roman" panose="02020603050405020304" pitchFamily="18" charset="0"/>
                <a:cs typeface="Times New Roman" panose="02020603050405020304" pitchFamily="18" charset="0"/>
              </a:rPr>
              <a:t>Tüzel kişiler bu davaları ancak statüleri (kurucu belgeleri) çerçevesinde ve orada gösterilen amaç bağlamında açabilir.</a:t>
            </a:r>
          </a:p>
          <a:p>
            <a:pPr marL="0" indent="0" algn="just">
              <a:buNone/>
            </a:pPr>
            <a:r>
              <a:rPr lang="tr-TR" sz="1800" dirty="0">
                <a:latin typeface="Times New Roman" panose="02020603050405020304" pitchFamily="18" charset="0"/>
                <a:cs typeface="Times New Roman" panose="02020603050405020304" pitchFamily="18" charset="0"/>
              </a:rPr>
              <a:t>Tüzel kişi temsil ettiği kimselerin </a:t>
            </a:r>
            <a:r>
              <a:rPr lang="tr-TR" sz="1800" i="1" dirty="0">
                <a:latin typeface="Times New Roman" panose="02020603050405020304" pitchFamily="18" charset="0"/>
                <a:cs typeface="Times New Roman" panose="02020603050405020304" pitchFamily="18" charset="0"/>
              </a:rPr>
              <a:t>menfaatlerinin</a:t>
            </a:r>
            <a:r>
              <a:rPr lang="tr-TR" sz="1800" dirty="0">
                <a:latin typeface="Times New Roman" panose="02020603050405020304" pitchFamily="18" charset="0"/>
                <a:cs typeface="Times New Roman" panose="02020603050405020304" pitchFamily="18" charset="0"/>
              </a:rPr>
              <a:t> korunması amacıyla ve onların haklarının tespitini, hukuka aykırı durumun giderilmesini veya gelecekteki hak ihlâllerinin önüne geçilmesini isteyebilir. (doğrudan bir hak talebinde bulunulmamalıdır, örneğin </a:t>
            </a:r>
            <a:r>
              <a:rPr lang="tr-TR" sz="1800">
                <a:latin typeface="Times New Roman" panose="02020603050405020304" pitchFamily="18" charset="0"/>
                <a:cs typeface="Times New Roman" panose="02020603050405020304" pitchFamily="18" charset="0"/>
              </a:rPr>
              <a:t>tazminat talebi)</a:t>
            </a:r>
            <a:endParaRPr lang="tr-TR" sz="1800"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endParaRPr lang="tr-TR" dirty="0"/>
          </a:p>
          <a:p>
            <a:pPr marL="0" indent="0">
              <a:buNone/>
            </a:pPr>
            <a:endParaRPr lang="tr-TR" dirty="0"/>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3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3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C0633FE1-52C7-E0CC-24C3-D40504D25E0B}"/>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945872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4913AE-4916-8DB0-AAD5-D708E7367C2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EC7DAB7-14E7-E31D-DC69-62D6406E7B1D}"/>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EE09C32B-D865-B2D6-22CA-3D242D79989F}"/>
              </a:ext>
            </a:extLst>
          </p:cNvPr>
          <p:cNvSpPr>
            <a:spLocks noGrp="1"/>
          </p:cNvSpPr>
          <p:nvPr>
            <p:ph idx="1"/>
          </p:nvPr>
        </p:nvSpPr>
        <p:spPr>
          <a:xfrm>
            <a:off x="457200" y="1600200"/>
            <a:ext cx="8229600" cy="4970805"/>
          </a:xfrm>
        </p:spPr>
        <p:txBody>
          <a:bodyPr>
            <a:normAutofit/>
          </a:bodyPr>
          <a:lstStyle/>
          <a:p>
            <a:pPr marL="0" indent="0" algn="just">
              <a:buNone/>
            </a:pPr>
            <a:r>
              <a:rPr lang="tr-TR" sz="2100" b="1" dirty="0">
                <a:latin typeface="Times New Roman" panose="02020603050405020304" pitchFamily="18" charset="0"/>
                <a:cs typeface="Times New Roman" panose="02020603050405020304" pitchFamily="18" charset="0"/>
              </a:rPr>
              <a:t>Dava şartlarının incelenmesi</a:t>
            </a:r>
            <a:endParaRPr lang="tr-TR" sz="2100" dirty="0">
              <a:latin typeface="Times New Roman" panose="02020603050405020304" pitchFamily="18" charset="0"/>
              <a:cs typeface="Times New Roman" panose="02020603050405020304" pitchFamily="18" charset="0"/>
            </a:endParaRPr>
          </a:p>
          <a:p>
            <a:pPr marL="0" indent="0" algn="just">
              <a:buNone/>
            </a:pPr>
            <a:r>
              <a:rPr lang="tr-TR" sz="2100" b="1" dirty="0">
                <a:latin typeface="Times New Roman" panose="02020603050405020304" pitchFamily="18" charset="0"/>
                <a:cs typeface="Times New Roman" panose="02020603050405020304" pitchFamily="18" charset="0"/>
              </a:rPr>
              <a:t>MADDE 115-</a:t>
            </a:r>
            <a:r>
              <a:rPr lang="tr-TR" sz="2100" dirty="0">
                <a:latin typeface="Times New Roman" panose="02020603050405020304" pitchFamily="18" charset="0"/>
                <a:cs typeface="Times New Roman" panose="02020603050405020304" pitchFamily="18" charset="0"/>
              </a:rPr>
              <a:t> (1) Mahkeme, dava şartlarının mevcut olup olmadığını, davanın her aşamasında kendiliğinden araştırır. Taraflar da dava şartı noksanlığını her zaman ileri sürebilirler. </a:t>
            </a:r>
          </a:p>
          <a:p>
            <a:pPr marL="0" indent="0" algn="just">
              <a:buNone/>
            </a:pPr>
            <a:r>
              <a:rPr lang="tr-TR" sz="2100" dirty="0">
                <a:latin typeface="Times New Roman" panose="02020603050405020304" pitchFamily="18" charset="0"/>
                <a:cs typeface="Times New Roman" panose="02020603050405020304" pitchFamily="18" charset="0"/>
              </a:rPr>
              <a:t>(2) Mahkeme, dava şartı noksanlığını tespit ederse davanın usulden reddine karar verir. Ancak, dava şartı noksanlığının giderilmesi mümkün ise bunun tamamlanması için kesin süre verir. Bu süre içinde dava şartı noksanlığı giderilmemişse davayı dava şartı yokluğu sebebiyle usulden reddeder. </a:t>
            </a:r>
          </a:p>
          <a:p>
            <a:pPr marL="0" indent="0" algn="just">
              <a:buNone/>
            </a:pPr>
            <a:r>
              <a:rPr lang="tr-TR" sz="2100" dirty="0">
                <a:latin typeface="Times New Roman" panose="02020603050405020304" pitchFamily="18" charset="0"/>
                <a:cs typeface="Times New Roman" panose="02020603050405020304" pitchFamily="18" charset="0"/>
              </a:rPr>
              <a:t>(3) Dava şartı noksanlığı, mahkemece, davanın esasına girilmesinden önce fark edilmemiş, taraflarca ileri sürülmemiş ve fakat hüküm anında bu noksanlık giderilmişse, başlangıçtaki dava şartı noksanlığından ötürü, dava usulden reddedilemez.</a:t>
            </a:r>
          </a:p>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51D760B0-6F6A-6C11-76CB-BD098F155951}"/>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099121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180AC-F5A9-98F0-F28C-BA9499FB7D9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4AC8945-B340-CCDA-C651-41236D221098}"/>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555940AB-E599-937E-C2FF-EB891379BA61}"/>
              </a:ext>
            </a:extLst>
          </p:cNvPr>
          <p:cNvSpPr>
            <a:spLocks noGrp="1"/>
          </p:cNvSpPr>
          <p:nvPr>
            <p:ph idx="1"/>
          </p:nvPr>
        </p:nvSpPr>
        <p:spPr>
          <a:xfrm>
            <a:off x="457200" y="1600200"/>
            <a:ext cx="8229600" cy="4970805"/>
          </a:xfrm>
        </p:spPr>
        <p:txBody>
          <a:bodyPr>
            <a:normAutofit/>
          </a:bodyPr>
          <a:lstStyle/>
          <a:p>
            <a:pPr marL="0" indent="0" algn="just">
              <a:buNone/>
            </a:pPr>
            <a:r>
              <a:rPr lang="tr-TR" sz="1800" dirty="0">
                <a:latin typeface="Times New Roman" panose="02020603050405020304" pitchFamily="18" charset="0"/>
                <a:cs typeface="Times New Roman" panose="02020603050405020304" pitchFamily="18" charset="0"/>
              </a:rPr>
              <a:t>Talep Edilen Hukuki Korumaya Göre Dava Çeşitleri:</a:t>
            </a:r>
          </a:p>
          <a:p>
            <a:pPr marL="0" indent="0" algn="just">
              <a:buNone/>
            </a:pPr>
            <a:r>
              <a:rPr lang="tr-TR" sz="1800" dirty="0">
                <a:latin typeface="Times New Roman" panose="02020603050405020304" pitchFamily="18" charset="0"/>
                <a:cs typeface="Times New Roman" panose="02020603050405020304" pitchFamily="18" charset="0"/>
              </a:rPr>
              <a:t>Eda davası (m. 105) Tespit Davası (m. 106) </a:t>
            </a:r>
            <a:r>
              <a:rPr lang="tr-TR" sz="1800" dirty="0" err="1">
                <a:latin typeface="Times New Roman" panose="02020603050405020304" pitchFamily="18" charset="0"/>
                <a:cs typeface="Times New Roman" panose="02020603050405020304" pitchFamily="18" charset="0"/>
              </a:rPr>
              <a:t>İnşai</a:t>
            </a:r>
            <a:r>
              <a:rPr lang="tr-TR" sz="1800" dirty="0">
                <a:latin typeface="Times New Roman" panose="02020603050405020304" pitchFamily="18" charset="0"/>
                <a:cs typeface="Times New Roman" panose="02020603050405020304" pitchFamily="18" charset="0"/>
              </a:rPr>
              <a:t> dava (m. 108)</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Talep Edilen Sonuca Göre Dava Çeşitleri: </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Kısmi Dava (m. 109), Belirsiz alacak davası (m. 107),  </a:t>
            </a:r>
            <a:r>
              <a:rPr lang="tr-TR" sz="1800" dirty="0" err="1">
                <a:latin typeface="Times New Roman" panose="02020603050405020304" pitchFamily="18" charset="0"/>
                <a:cs typeface="Times New Roman" panose="02020603050405020304" pitchFamily="18" charset="0"/>
              </a:rPr>
              <a:t>Terditli</a:t>
            </a:r>
            <a:r>
              <a:rPr lang="tr-TR" sz="1800" dirty="0">
                <a:latin typeface="Times New Roman" panose="02020603050405020304" pitchFamily="18" charset="0"/>
                <a:cs typeface="Times New Roman" panose="02020603050405020304" pitchFamily="18" charset="0"/>
              </a:rPr>
              <a:t> dava (m. 111), Seçimlik dava (m. 112), objektif dava birleşmesi (m. 110), topluluk davası (m. 113).</a:t>
            </a:r>
          </a:p>
          <a:p>
            <a:pPr marL="0" indent="0" algn="just">
              <a:buNone/>
            </a:pPr>
            <a:r>
              <a:rPr lang="tr-TR" sz="1800" dirty="0">
                <a:latin typeface="Times New Roman" panose="02020603050405020304" pitchFamily="18" charset="0"/>
                <a:cs typeface="Times New Roman" panose="02020603050405020304" pitchFamily="18" charset="0"/>
              </a:rPr>
              <a:t> </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354249B7-C4CF-5C32-F695-E9A80FB9B12C}"/>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734532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BFB91-CAB7-CBD1-13B9-FC787761BF8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540381E-515F-1DE3-A424-F5AF63FD1CC2}"/>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AFCE7D91-43AE-FDAF-57E4-A8C84CF9D54B}"/>
              </a:ext>
            </a:extLst>
          </p:cNvPr>
          <p:cNvSpPr>
            <a:spLocks noGrp="1"/>
          </p:cNvSpPr>
          <p:nvPr>
            <p:ph idx="1"/>
          </p:nvPr>
        </p:nvSpPr>
        <p:spPr>
          <a:xfrm>
            <a:off x="457200" y="1600200"/>
            <a:ext cx="8229600" cy="4970805"/>
          </a:xfrm>
        </p:spPr>
        <p:txBody>
          <a:bodyPr>
            <a:normAutofit/>
          </a:bodyPr>
          <a:lstStyle/>
          <a:p>
            <a:pPr marL="0" indent="0" algn="just">
              <a:buNone/>
            </a:pPr>
            <a:r>
              <a:rPr lang="tr-TR" sz="1800" dirty="0">
                <a:latin typeface="Times New Roman" panose="02020603050405020304" pitchFamily="18" charset="0"/>
                <a:cs typeface="Times New Roman" panose="02020603050405020304" pitchFamily="18" charset="0"/>
              </a:rPr>
              <a:t>Eda davası</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Davanın konusunun karşı taraftan bir şeyin yapılması, yapılmaması ya da verilmesi olan davalardır. </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Açılan eda davalarında bir şeyin tespit edilmesi de söz konusu olur.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İlamlı icra yoluyla takip edilebilir.</a:t>
            </a: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71ACAC40-84CF-9462-8863-5095FC0A19C9}"/>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196198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0802E-48BB-F856-FE8E-63A821AF39C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3F7FEDD-8698-D45E-35B1-B5ECBF72358E}"/>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E6182B11-082F-3F2C-33EB-40BF307D99E0}"/>
              </a:ext>
            </a:extLst>
          </p:cNvPr>
          <p:cNvSpPr>
            <a:spLocks noGrp="1"/>
          </p:cNvSpPr>
          <p:nvPr>
            <p:ph idx="1"/>
          </p:nvPr>
        </p:nvSpPr>
        <p:spPr>
          <a:xfrm>
            <a:off x="457200" y="1600200"/>
            <a:ext cx="8229600" cy="4970805"/>
          </a:xfrm>
        </p:spPr>
        <p:txBody>
          <a:bodyPr>
            <a:normAutofit/>
          </a:bodyPr>
          <a:lstStyle/>
          <a:p>
            <a:pPr marL="0" indent="0" algn="just">
              <a:buNone/>
            </a:pPr>
            <a:r>
              <a:rPr lang="tr-TR" sz="1800" dirty="0">
                <a:latin typeface="Times New Roman" panose="02020603050405020304" pitchFamily="18" charset="0"/>
                <a:cs typeface="Times New Roman" panose="02020603050405020304" pitchFamily="18" charset="0"/>
              </a:rPr>
              <a:t>Tespit davası</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Somut bir hakkın veya hukuki ilişkinin varlığı, yokluğu veya bir senedin sahte olup olmadığı, bu davaların konusunu oluşturur.</a:t>
            </a: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ea typeface="Times New Roman" panose="02020603050405020304" pitchFamily="18" charset="0"/>
                <a:cs typeface="Times New Roman" panose="02020603050405020304" pitchFamily="18" charset="0"/>
              </a:rPr>
              <a:t>Hukuki yarar mutlak olarak aranır. </a:t>
            </a: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ea typeface="Times New Roman" panose="02020603050405020304" pitchFamily="18" charset="0"/>
                <a:cs typeface="Times New Roman" panose="02020603050405020304" pitchFamily="18" charset="0"/>
              </a:rPr>
              <a:t>Eda davası açmak gerekirken tespit davası açılması veya alacaklının açmış olduğu eda davasına karşılık menfi tespit davası açılması hallerinde hukuki yarar bulunmaz.</a:t>
            </a: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ea typeface="Times New Roman" panose="02020603050405020304" pitchFamily="18" charset="0"/>
                <a:cs typeface="Times New Roman" panose="02020603050405020304" pitchFamily="18" charset="0"/>
              </a:rPr>
              <a:t>Delil tespiti, kira bedelinin tespiti, tespit davası değildir.</a:t>
            </a: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ea typeface="Times New Roman" panose="02020603050405020304" pitchFamily="18" charset="0"/>
                <a:cs typeface="Times New Roman" panose="02020603050405020304" pitchFamily="18" charset="0"/>
              </a:rPr>
              <a:t>Vakıalar, tespit davasının konusunu oluşturmaz.</a:t>
            </a: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ea typeface="Times New Roman" panose="02020603050405020304" pitchFamily="18" charset="0"/>
                <a:cs typeface="Times New Roman" panose="02020603050405020304" pitchFamily="18" charset="0"/>
              </a:rPr>
              <a:t>Tespit hükümleri ilamlı icranın konusunu oluşturmaz.</a:t>
            </a: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5FEE9536-A303-C16F-FA30-F5246EE9F564}"/>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09625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FCA97-34D5-486A-13B6-ADB0AEC2F03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CE35264-557F-B10F-3F7F-28739DACCF8C}"/>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71BC4751-2455-177C-704C-8C7977849375}"/>
              </a:ext>
            </a:extLst>
          </p:cNvPr>
          <p:cNvSpPr>
            <a:spLocks noGrp="1"/>
          </p:cNvSpPr>
          <p:nvPr>
            <p:ph idx="1"/>
          </p:nvPr>
        </p:nvSpPr>
        <p:spPr>
          <a:xfrm>
            <a:off x="457200" y="1600200"/>
            <a:ext cx="8229600" cy="4970805"/>
          </a:xfrm>
        </p:spPr>
        <p:txBody>
          <a:bodyPr>
            <a:normAutofit/>
          </a:bodyPr>
          <a:lstStyle/>
          <a:p>
            <a:pPr marL="0" indent="0" algn="just">
              <a:buNone/>
            </a:pPr>
            <a:r>
              <a:rPr lang="tr-TR" sz="1800" dirty="0" err="1">
                <a:latin typeface="Times New Roman" panose="02020603050405020304" pitchFamily="18" charset="0"/>
                <a:cs typeface="Times New Roman" panose="02020603050405020304" pitchFamily="18" charset="0"/>
              </a:rPr>
              <a:t>İnşai</a:t>
            </a:r>
            <a:r>
              <a:rPr lang="tr-TR" sz="1800" dirty="0">
                <a:latin typeface="Times New Roman" panose="02020603050405020304" pitchFamily="18" charset="0"/>
                <a:cs typeface="Times New Roman" panose="02020603050405020304" pitchFamily="18" charset="0"/>
              </a:rPr>
              <a:t> dava</a:t>
            </a:r>
          </a:p>
          <a:p>
            <a:pPr marL="0" indent="0" algn="just">
              <a:buNone/>
            </a:pPr>
            <a:r>
              <a:rPr lang="tr-TR" sz="1800" dirty="0">
                <a:latin typeface="Times New Roman" panose="02020603050405020304" pitchFamily="18" charset="0"/>
                <a:cs typeface="Times New Roman" panose="02020603050405020304" pitchFamily="18" charset="0"/>
              </a:rPr>
              <a:t>Şu hallerde bu dava açılır: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Yeni bir hukuki durum yaratılması,</a:t>
            </a:r>
          </a:p>
          <a:p>
            <a:pPr marL="0" indent="0" algn="just">
              <a:buNone/>
            </a:pPr>
            <a:r>
              <a:rPr lang="tr-TR" sz="1800" dirty="0">
                <a:latin typeface="Times New Roman" panose="02020603050405020304" pitchFamily="18" charset="0"/>
                <a:cs typeface="Times New Roman" panose="02020603050405020304" pitchFamily="18" charset="0"/>
              </a:rPr>
              <a:t>Mevcut bir hukuki durumun içeriğinin değiştirilmesi,</a:t>
            </a:r>
          </a:p>
          <a:p>
            <a:pPr marL="0" indent="0" algn="just">
              <a:buNone/>
            </a:pPr>
            <a:r>
              <a:rPr lang="tr-TR" sz="1800" dirty="0">
                <a:latin typeface="Times New Roman" panose="02020603050405020304" pitchFamily="18" charset="0"/>
                <a:cs typeface="Times New Roman" panose="02020603050405020304" pitchFamily="18" charset="0"/>
              </a:rPr>
              <a:t>Hukuki durumun ortadan kaldırılması.</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Ör, boşanma davası, ortaklığın feshi, genel kurul kararlarının iptali</a:t>
            </a: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Bir </a:t>
            </a:r>
            <a:r>
              <a:rPr lang="tr-TR" sz="1800" dirty="0" err="1">
                <a:latin typeface="Times New Roman" panose="02020603050405020304" pitchFamily="18" charset="0"/>
                <a:cs typeface="Times New Roman" panose="02020603050405020304" pitchFamily="18" charset="0"/>
              </a:rPr>
              <a:t>inşaî</a:t>
            </a:r>
            <a:r>
              <a:rPr lang="tr-TR" sz="1800" dirty="0">
                <a:latin typeface="Times New Roman" panose="02020603050405020304" pitchFamily="18" charset="0"/>
                <a:cs typeface="Times New Roman" panose="02020603050405020304" pitchFamily="18" charset="0"/>
              </a:rPr>
              <a:t> hakkın, dava yoluyla kullanılmasının zorunlu olduğu hâllerde, </a:t>
            </a:r>
            <a:r>
              <a:rPr lang="tr-TR" sz="1800" dirty="0" err="1">
                <a:latin typeface="Times New Roman" panose="02020603050405020304" pitchFamily="18" charset="0"/>
                <a:cs typeface="Times New Roman" panose="02020603050405020304" pitchFamily="18" charset="0"/>
              </a:rPr>
              <a:t>inşaî</a:t>
            </a:r>
            <a:r>
              <a:rPr lang="tr-TR" sz="1800" dirty="0">
                <a:latin typeface="Times New Roman" panose="02020603050405020304" pitchFamily="18" charset="0"/>
                <a:cs typeface="Times New Roman" panose="02020603050405020304" pitchFamily="18" charset="0"/>
              </a:rPr>
              <a:t> dava açılır.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err="1">
                <a:latin typeface="Times New Roman" panose="02020603050405020304" pitchFamily="18" charset="0"/>
                <a:cs typeface="Times New Roman" panose="02020603050405020304" pitchFamily="18" charset="0"/>
              </a:rPr>
              <a:t>İnşai</a:t>
            </a:r>
            <a:r>
              <a:rPr lang="tr-TR" sz="1800" dirty="0">
                <a:latin typeface="Times New Roman" panose="02020603050405020304" pitchFamily="18" charset="0"/>
                <a:cs typeface="Times New Roman" panose="02020603050405020304" pitchFamily="18" charset="0"/>
              </a:rPr>
              <a:t> hükümler kural olarak geleceğe etkili sonuç doğurur. (Boşanma, şirketin feshi)</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Bazı </a:t>
            </a:r>
            <a:r>
              <a:rPr lang="tr-TR" sz="1800" dirty="0" err="1">
                <a:latin typeface="Times New Roman" panose="02020603050405020304" pitchFamily="18" charset="0"/>
                <a:cs typeface="Times New Roman" panose="02020603050405020304" pitchFamily="18" charset="0"/>
              </a:rPr>
              <a:t>inşai</a:t>
            </a:r>
            <a:r>
              <a:rPr lang="tr-TR" sz="1800" dirty="0">
                <a:latin typeface="Times New Roman" panose="02020603050405020304" pitchFamily="18" charset="0"/>
                <a:cs typeface="Times New Roman" panose="02020603050405020304" pitchFamily="18" charset="0"/>
              </a:rPr>
              <a:t> hükümler geçmişe etkili sonuç doğurur. (Nesebin reddi, babalık davası)</a:t>
            </a: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7CBF0562-091F-2645-D93C-00151BA6ACD7}"/>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879554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FD03C-D1D8-0928-5703-E8EE6CDA906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BF329D2-9A15-89D9-CF7C-9EA6A257D237}"/>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E8708844-D36E-62AE-9F13-C246C80A5855}"/>
              </a:ext>
            </a:extLst>
          </p:cNvPr>
          <p:cNvSpPr>
            <a:spLocks noGrp="1"/>
          </p:cNvSpPr>
          <p:nvPr>
            <p:ph idx="1"/>
          </p:nvPr>
        </p:nvSpPr>
        <p:spPr>
          <a:xfrm>
            <a:off x="457200" y="1600200"/>
            <a:ext cx="8229600" cy="4970805"/>
          </a:xfrm>
        </p:spPr>
        <p:txBody>
          <a:bodyPr>
            <a:normAutofit/>
          </a:bodyPr>
          <a:lstStyle/>
          <a:p>
            <a:pPr marL="0" indent="0" algn="just">
              <a:buNone/>
            </a:pPr>
            <a:r>
              <a:rPr lang="tr-TR" sz="1800" dirty="0">
                <a:latin typeface="Times New Roman" panose="02020603050405020304" pitchFamily="18" charset="0"/>
                <a:cs typeface="Times New Roman" panose="02020603050405020304" pitchFamily="18" charset="0"/>
              </a:rPr>
              <a:t>Kısmi dava</a:t>
            </a: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Talep konusunun niteliği itibarıyla bölünebilir olduğu durumlarda, sadece bir kısmı da dava yoluyla ileri sürülebilir (m. 109)</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 açılırken, talep konusunun kalan kısmından açıkça feragat edilmiş olması hâli dışında, kısmi dava açılması, talep konusunun geri kalan kısmından feragat edildiği anlamına gelmez (m. 109).</a:t>
            </a:r>
          </a:p>
          <a:p>
            <a:pPr marL="0" indent="0">
              <a:buNone/>
            </a:pPr>
            <a:endParaRPr lang="tr-TR" dirty="0"/>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9C533950-6719-D261-7B9B-BCF46BDD1193}"/>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909838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90C7C-25C7-D130-33E4-BED5FFF707B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80A5D4B-D28E-DEC4-6E6D-6530B039C0BE}"/>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 Çeşitleri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071CAF04-83B0-79FA-01F1-F0EFD5836085}"/>
              </a:ext>
            </a:extLst>
          </p:cNvPr>
          <p:cNvSpPr>
            <a:spLocks noGrp="1"/>
          </p:cNvSpPr>
          <p:nvPr>
            <p:ph idx="1"/>
          </p:nvPr>
        </p:nvSpPr>
        <p:spPr>
          <a:xfrm>
            <a:off x="261256" y="1429996"/>
            <a:ext cx="7870371" cy="5141010"/>
          </a:xfrm>
        </p:spPr>
        <p:txBody>
          <a:bodyPr>
            <a:normAutofit fontScale="77500" lnSpcReduction="20000"/>
          </a:bodyPr>
          <a:lstStyle/>
          <a:p>
            <a:pPr marL="0" indent="0" algn="just">
              <a:buNone/>
            </a:pPr>
            <a:r>
              <a:rPr lang="tr-TR" sz="2300" dirty="0">
                <a:latin typeface="Times New Roman" panose="02020603050405020304" pitchFamily="18" charset="0"/>
                <a:cs typeface="Times New Roman" panose="02020603050405020304" pitchFamily="18" charset="0"/>
              </a:rPr>
              <a:t>Kısmi dava</a:t>
            </a:r>
          </a:p>
          <a:p>
            <a:pPr marL="0" indent="0" algn="just">
              <a:buNone/>
            </a:pP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2100" dirty="0">
                <a:latin typeface="Times New Roman" panose="02020603050405020304" pitchFamily="18" charset="0"/>
                <a:cs typeface="Times New Roman" panose="02020603050405020304" pitchFamily="18" charset="0"/>
              </a:rPr>
              <a:t>Talep konusunun niteliği itibarıyla bölünebilir olduğu durumlarda, sadece bir kısmı da dava yoluyla ileri sürülebilir (m. 109)</a:t>
            </a:r>
          </a:p>
          <a:p>
            <a:pPr marL="0" indent="0" algn="just">
              <a:buNone/>
            </a:pPr>
            <a:endParaRPr lang="tr-TR" sz="2100" dirty="0">
              <a:latin typeface="Times New Roman" panose="02020603050405020304" pitchFamily="18" charset="0"/>
              <a:cs typeface="Times New Roman" panose="02020603050405020304" pitchFamily="18" charset="0"/>
            </a:endParaRPr>
          </a:p>
          <a:p>
            <a:pPr marL="0" indent="0" algn="just">
              <a:buNone/>
            </a:pPr>
            <a:r>
              <a:rPr lang="tr-TR" sz="2100" dirty="0">
                <a:latin typeface="Times New Roman" panose="02020603050405020304" pitchFamily="18" charset="0"/>
                <a:cs typeface="Times New Roman" panose="02020603050405020304" pitchFamily="18" charset="0"/>
              </a:rPr>
              <a:t>Dava açılırken, talep konusunun kalan kısmından açıkça feragat edilmiş olması hâli dışında, kısmi dava açılması, talep konusunun geri kalan kısmından feragat edildiği anlamına gelmez (m. 109).</a:t>
            </a:r>
          </a:p>
          <a:p>
            <a:pPr marL="0" indent="0">
              <a:buNone/>
            </a:pPr>
            <a:endParaRPr lang="tr-TR" sz="2100" dirty="0">
              <a:latin typeface="Times New Roman" panose="02020603050405020304" pitchFamily="18" charset="0"/>
              <a:cs typeface="Times New Roman" panose="02020603050405020304" pitchFamily="18" charset="0"/>
            </a:endParaRPr>
          </a:p>
          <a:p>
            <a:pPr marL="0" indent="0" algn="just">
              <a:buNone/>
            </a:pPr>
            <a:r>
              <a:rPr lang="tr-TR" sz="2100" dirty="0">
                <a:effectLst/>
                <a:latin typeface="Times New Roman" panose="02020603050405020304" pitchFamily="18" charset="0"/>
                <a:ea typeface="Times New Roman" panose="02020603050405020304" pitchFamily="18" charset="0"/>
                <a:cs typeface="Times New Roman" panose="02020603050405020304" pitchFamily="18" charset="0"/>
              </a:rPr>
              <a:t>Talep konusu bölünebilir olmalı (Hukuken ya da fiilen bölünebilir değilse kısmi dava açılmaz. (Otomobilin teslimi veya boşanma talebi bölünebilir değil.)</a:t>
            </a:r>
          </a:p>
          <a:p>
            <a:pPr marL="0" indent="0" algn="just">
              <a:buNone/>
            </a:pPr>
            <a:endParaRPr lang="tr-TR" sz="21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2100" dirty="0">
                <a:effectLst/>
                <a:latin typeface="Times New Roman" panose="02020603050405020304" pitchFamily="18" charset="0"/>
                <a:ea typeface="Times New Roman" panose="02020603050405020304" pitchFamily="18" charset="0"/>
                <a:cs typeface="Times New Roman" panose="02020603050405020304" pitchFamily="18" charset="0"/>
              </a:rPr>
              <a:t>Manevi </a:t>
            </a:r>
            <a:r>
              <a:rPr lang="tr-TR" sz="2100" dirty="0">
                <a:latin typeface="Times New Roman" panose="02020603050405020304" pitchFamily="18" charset="0"/>
                <a:ea typeface="Times New Roman" panose="02020603050405020304" pitchFamily="18" charset="0"/>
                <a:cs typeface="Times New Roman" panose="02020603050405020304" pitchFamily="18" charset="0"/>
              </a:rPr>
              <a:t>tazminat talepleri kısmi dava olarak ileri sürülemez.</a:t>
            </a:r>
          </a:p>
          <a:p>
            <a:pPr marL="0" indent="0" algn="just">
              <a:buNone/>
            </a:pP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2100" dirty="0">
                <a:latin typeface="Times New Roman" panose="02020603050405020304" pitchFamily="18" charset="0"/>
                <a:ea typeface="Times New Roman" panose="02020603050405020304" pitchFamily="18" charset="0"/>
                <a:cs typeface="Times New Roman" panose="02020603050405020304" pitchFamily="18" charset="0"/>
              </a:rPr>
              <a:t>Fazlaya ilişkin hakları saklı tutarak dava açılmalıdır.</a:t>
            </a:r>
            <a:endParaRPr lang="tr-TR"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21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2100" dirty="0">
                <a:effectLst/>
                <a:latin typeface="Times New Roman" panose="02020603050405020304" pitchFamily="18" charset="0"/>
                <a:ea typeface="Times New Roman" panose="02020603050405020304" pitchFamily="18" charset="0"/>
                <a:cs typeface="Times New Roman" panose="02020603050405020304" pitchFamily="18" charset="0"/>
              </a:rPr>
              <a:t>Zamanaşımı ve faiz meseleleri, temerrüt</a:t>
            </a:r>
          </a:p>
          <a:p>
            <a:pPr marL="0" indent="0" algn="just">
              <a:buNone/>
            </a:pPr>
            <a:endParaRPr lang="tr-TR" sz="21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2100" dirty="0">
                <a:latin typeface="Times New Roman" panose="02020603050405020304" pitchFamily="18" charset="0"/>
                <a:cs typeface="Times New Roman" panose="02020603050405020304" pitchFamily="18" charset="0"/>
              </a:rPr>
              <a:t>Davacı ya ıslah ya karşı tarafın açık rızası veya ek dava yoluyla geriye bıraktığı alacak kesimini davaya getirebilecektir.</a:t>
            </a: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126B0427-D614-B360-E15E-E19842C6B087}"/>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0337421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16259</TotalTime>
  <Words>2391</Words>
  <Application>Microsoft Macintosh PowerPoint</Application>
  <PresentationFormat>Ekran Gösterisi (4:3)</PresentationFormat>
  <Paragraphs>440</Paragraphs>
  <Slides>22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22</vt:i4>
      </vt:variant>
    </vt:vector>
  </HeadingPairs>
  <TitlesOfParts>
    <vt:vector size="26" baseType="lpstr">
      <vt:lpstr>Arial</vt:lpstr>
      <vt:lpstr>Calibri</vt:lpstr>
      <vt:lpstr>Times New Roman</vt:lpstr>
      <vt:lpstr>Office Theme</vt:lpstr>
      <vt:lpstr>Medeni Usul Hukuku</vt:lpstr>
      <vt:lpstr>Dava Şartları </vt:lpstr>
      <vt:lpstr>Dava Çeşitleri </vt:lpstr>
      <vt:lpstr>Dava Çeşitleri </vt:lpstr>
      <vt:lpstr>Dava Çeşitleri </vt:lpstr>
      <vt:lpstr>Dava Çeşitleri </vt:lpstr>
      <vt:lpstr>Dava Çeşitleri </vt:lpstr>
      <vt:lpstr>Dava Çeşitleri </vt:lpstr>
      <vt:lpstr>Dava Çeşitleri </vt:lpstr>
      <vt:lpstr>Dava Çeşitleri </vt:lpstr>
      <vt:lpstr>Dava Çeşitleri </vt:lpstr>
      <vt:lpstr>Dava Çeşitleri </vt:lpstr>
      <vt:lpstr>Dava Çeşitleri </vt:lpstr>
      <vt:lpstr>Dava Çeşitleri </vt:lpstr>
      <vt:lpstr>Dava Çeşitleri </vt:lpstr>
      <vt:lpstr>Dava Çeşitleri </vt:lpstr>
      <vt:lpstr>Dava Çeşitleri </vt:lpstr>
      <vt:lpstr>Dava Çeşitleri </vt:lpstr>
      <vt:lpstr>Dava Çeşitleri </vt:lpstr>
      <vt:lpstr>Dava Çeşitleri </vt:lpstr>
      <vt:lpstr>Dava Çeşitleri </vt:lpstr>
      <vt:lpstr>Dava Çeşitleri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Medeni Usul Hukuku</dc:title>
  <dc:subject/>
  <dc:creator/>
  <cp:keywords/>
  <dc:description>generated using python-pptx</dc:description>
  <cp:lastModifiedBy>Gülsu Korkmaz</cp:lastModifiedBy>
  <cp:revision>76</cp:revision>
  <dcterms:created xsi:type="dcterms:W3CDTF">2013-01-27T09:14:16Z</dcterms:created>
  <dcterms:modified xsi:type="dcterms:W3CDTF">2025-12-30T11:45:56Z</dcterms:modified>
  <cp:category/>
</cp:coreProperties>
</file>