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81" r:id="rId5"/>
    <p:sldId id="278" r:id="rId6"/>
    <p:sldId id="280" r:id="rId7"/>
    <p:sldId id="279" r:id="rId8"/>
    <p:sldId id="282" r:id="rId9"/>
    <p:sldId id="284" r:id="rId10"/>
    <p:sldId id="283" r:id="rId11"/>
    <p:sldId id="258" r:id="rId12"/>
    <p:sldId id="286" r:id="rId13"/>
    <p:sldId id="287" r:id="rId14"/>
    <p:sldId id="288" r:id="rId15"/>
    <p:sldId id="289" r:id="rId16"/>
    <p:sldId id="29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02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59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57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55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02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92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48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08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17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209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8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B25F3-5726-4E35-8FD9-90ACE22A3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SPSS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BA5B30-AC5B-48B3-95BB-C960B56EAE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67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15BC58-4338-861F-F590-CFBC45A2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3. </a:t>
            </a:r>
            <a:r>
              <a:rPr lang="tr-TR" b="1" dirty="0" err="1"/>
              <a:t>Motivation</a:t>
            </a:r>
            <a:r>
              <a:rPr lang="tr-TR" b="1" dirty="0"/>
              <a:t> Level (</a:t>
            </a:r>
            <a:r>
              <a:rPr lang="tr-TR" b="1" dirty="0" err="1"/>
              <a:t>continuing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7A1002-06CD-C773-1E77-F3F1A2543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Skewness:</a:t>
            </a:r>
            <a:r>
              <a:rPr lang="en-US" dirty="0"/>
              <a:t> -0.028 (very close to 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Kurtosis:</a:t>
            </a:r>
            <a:r>
              <a:rPr lang="en-US" dirty="0"/>
              <a:t> -1.458 (quite flat)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Despite the balanced skew, the distribution is </a:t>
            </a:r>
            <a:r>
              <a:rPr lang="en-US" b="1" dirty="0"/>
              <a:t>flat</a:t>
            </a:r>
            <a:r>
              <a:rPr lang="en-US" dirty="0"/>
              <a:t>—responses are likely spread across all levels, without clustering.</a:t>
            </a:r>
          </a:p>
          <a:p>
            <a:pPr>
              <a:buNone/>
            </a:pPr>
            <a:r>
              <a:rPr lang="en-US" b="1" dirty="0"/>
              <a:t>Normality </a:t>
            </a:r>
            <a:r>
              <a:rPr lang="tr-TR" b="1" dirty="0" err="1"/>
              <a:t>Table</a:t>
            </a:r>
            <a:r>
              <a:rPr lang="tr-TR" b="1" dirty="0"/>
              <a:t> </a:t>
            </a:r>
            <a:r>
              <a:rPr lang="en-US" b="1" dirty="0"/>
              <a:t>(Shapiro-Wilk p = .003):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b="1" dirty="0"/>
              <a:t>p &lt; .05</a:t>
            </a:r>
            <a:r>
              <a:rPr lang="en-US" dirty="0"/>
              <a:t>, motivation level </a:t>
            </a:r>
            <a:r>
              <a:rPr lang="en-US" b="1" dirty="0"/>
              <a:t>is not normally distributed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This could be because it's measured on a </a:t>
            </a:r>
            <a:r>
              <a:rPr lang="en-US" b="1" i="1" dirty="0"/>
              <a:t>5-point Likert scale</a:t>
            </a:r>
            <a:r>
              <a:rPr lang="en-US" i="1" dirty="0"/>
              <a:t>, which is </a:t>
            </a:r>
            <a:r>
              <a:rPr lang="en-US" b="1" i="1" dirty="0"/>
              <a:t>ordinal</a:t>
            </a:r>
            <a:r>
              <a:rPr lang="en-US" i="1" dirty="0"/>
              <a:t>, not continuous—</a:t>
            </a:r>
            <a:r>
              <a:rPr lang="en-US" b="1" i="1" dirty="0"/>
              <a:t>non-parametric tests are more appropriate</a:t>
            </a:r>
            <a:r>
              <a:rPr lang="en-US" i="1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81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54E0EE-49C9-4860-81E7-259757990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err="1"/>
              <a:t>Descriptive</a:t>
            </a:r>
            <a:r>
              <a:rPr lang="tr-TR" sz="4400" dirty="0"/>
              <a:t> </a:t>
            </a:r>
            <a:r>
              <a:rPr lang="tr-TR" sz="4400" dirty="0" err="1"/>
              <a:t>Statistics</a:t>
            </a:r>
            <a:r>
              <a:rPr lang="tr-TR" sz="4400" dirty="0"/>
              <a:t> </a:t>
            </a:r>
            <a:r>
              <a:rPr lang="tr-TR" sz="4400" dirty="0" err="1"/>
              <a:t>with</a:t>
            </a:r>
            <a:r>
              <a:rPr lang="tr-TR" sz="4400" dirty="0"/>
              <a:t> </a:t>
            </a:r>
            <a:r>
              <a:rPr lang="tr-TR" sz="4400" dirty="0" err="1"/>
              <a:t>Categorical</a:t>
            </a:r>
            <a:r>
              <a:rPr lang="tr-TR" sz="4400" dirty="0"/>
              <a:t> Data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BB8047-2113-48C9-B1E4-93DA2ECD9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i="0" u="none" strike="noStrike" baseline="0" dirty="0">
                <a:latin typeface="SRASans1.0-Bold"/>
              </a:rPr>
              <a:t>1. </a:t>
            </a:r>
            <a:r>
              <a:rPr lang="en-US" sz="2800" b="0" i="0" u="none" strike="noStrike" baseline="0" dirty="0">
                <a:latin typeface="SRASans1.0-Book"/>
              </a:rPr>
              <a:t>From the menu click on </a:t>
            </a:r>
            <a:r>
              <a:rPr lang="en-US" sz="2800" b="1" i="0" u="none" strike="noStrike" baseline="0" dirty="0">
                <a:latin typeface="SRASans1.0-Bold"/>
              </a:rPr>
              <a:t>Analyze</a:t>
            </a:r>
            <a:r>
              <a:rPr lang="en-US" sz="2800" b="0" i="0" u="none" strike="noStrike" baseline="0" dirty="0">
                <a:latin typeface="SRASans1.0-Book"/>
              </a:rPr>
              <a:t>, then click on </a:t>
            </a:r>
            <a:r>
              <a:rPr lang="en-US" sz="2800" b="1" i="0" u="none" strike="noStrike" baseline="0" dirty="0">
                <a:latin typeface="SRASans1.0-Bold"/>
              </a:rPr>
              <a:t>Descriptive Statistics</a:t>
            </a:r>
            <a:r>
              <a:rPr lang="en-US" sz="2800" b="0" i="0" u="none" strike="noStrike" baseline="0" dirty="0">
                <a:latin typeface="SRASans1.0-Book"/>
              </a:rPr>
              <a:t>, then </a:t>
            </a:r>
            <a:r>
              <a:rPr lang="en-US" sz="2800" b="1" i="0" u="none" strike="noStrike" baseline="0" dirty="0">
                <a:latin typeface="SRASans1.0-Bold"/>
              </a:rPr>
              <a:t>Frequencies</a:t>
            </a:r>
            <a:r>
              <a:rPr lang="en-US" sz="2800" b="0" i="0" u="none" strike="noStrike" baseline="0" dirty="0">
                <a:latin typeface="SRASans1.0-Book"/>
              </a:rPr>
              <a:t>.</a:t>
            </a:r>
          </a:p>
          <a:p>
            <a:pPr algn="l"/>
            <a:r>
              <a:rPr lang="en-US" sz="2800" b="1" i="0" u="none" strike="noStrike" baseline="0" dirty="0">
                <a:latin typeface="SRASans1.0-Bold"/>
              </a:rPr>
              <a:t>2. </a:t>
            </a:r>
            <a:r>
              <a:rPr lang="en-US" sz="2800" b="0" i="0" u="none" strike="noStrike" baseline="0" dirty="0">
                <a:latin typeface="SRASans1.0-Book"/>
              </a:rPr>
              <a:t>Choose and highlight the categorical variables you are interested in. Move these</a:t>
            </a:r>
            <a:r>
              <a:rPr lang="tr-TR" sz="2800" b="0" i="0" u="none" strike="noStrike" baseline="0" dirty="0">
                <a:latin typeface="SRASans1.0-Book"/>
              </a:rPr>
              <a:t> </a:t>
            </a:r>
            <a:r>
              <a:rPr lang="tr-TR" sz="2800" b="0" i="0" u="none" strike="noStrike" baseline="0" dirty="0" err="1">
                <a:latin typeface="SRASans1.0-Book"/>
              </a:rPr>
              <a:t>into</a:t>
            </a:r>
            <a:r>
              <a:rPr lang="tr-TR" sz="2800" b="0" i="0" u="none" strike="noStrike" baseline="0" dirty="0">
                <a:latin typeface="SRASans1.0-Book"/>
              </a:rPr>
              <a:t> </a:t>
            </a:r>
            <a:r>
              <a:rPr lang="tr-TR" sz="2800" b="0" i="0" u="none" strike="noStrike" baseline="0" dirty="0" err="1">
                <a:latin typeface="SRASans1.0-Book"/>
              </a:rPr>
              <a:t>the</a:t>
            </a:r>
            <a:r>
              <a:rPr lang="tr-TR" sz="2800" b="0" i="0" u="none" strike="noStrike" baseline="0" dirty="0">
                <a:latin typeface="SRASans1.0-Book"/>
              </a:rPr>
              <a:t> </a:t>
            </a:r>
            <a:r>
              <a:rPr lang="tr-TR" sz="2800" b="1" i="0" u="none" strike="noStrike" baseline="0" dirty="0" err="1">
                <a:latin typeface="SRASans1.0-Bold"/>
              </a:rPr>
              <a:t>Variables</a:t>
            </a:r>
            <a:r>
              <a:rPr lang="tr-TR" sz="2800" b="1" i="0" u="none" strike="noStrike" baseline="0" dirty="0">
                <a:latin typeface="SRASans1.0-Bold"/>
              </a:rPr>
              <a:t> </a:t>
            </a:r>
            <a:r>
              <a:rPr lang="tr-TR" sz="2800" b="0" i="0" u="none" strike="noStrike" baseline="0" dirty="0" err="1">
                <a:latin typeface="SRASans1.0-Book"/>
              </a:rPr>
              <a:t>box</a:t>
            </a:r>
            <a:r>
              <a:rPr lang="tr-TR" sz="2800" b="0" i="0" u="none" strike="noStrike" baseline="0" dirty="0">
                <a:latin typeface="SRASans1.0-Book"/>
              </a:rPr>
              <a:t>.</a:t>
            </a:r>
          </a:p>
          <a:p>
            <a:pPr algn="l"/>
            <a:r>
              <a:rPr lang="en-US" sz="2800" b="1" i="0" u="none" strike="noStrike" baseline="0" dirty="0">
                <a:latin typeface="SRASans1.0-Bold"/>
              </a:rPr>
              <a:t>3. </a:t>
            </a:r>
            <a:r>
              <a:rPr lang="en-US" sz="2800" b="0" i="0" u="none" strike="noStrike" baseline="0" dirty="0">
                <a:latin typeface="SRASans1.0-Book"/>
              </a:rPr>
              <a:t>Click on </a:t>
            </a:r>
            <a:r>
              <a:rPr lang="en-US" sz="2800" b="1" i="0" u="none" strike="noStrike" baseline="0" dirty="0">
                <a:latin typeface="SRASans1.0-Bold"/>
              </a:rPr>
              <a:t>OK</a:t>
            </a:r>
            <a:r>
              <a:rPr lang="tr-TR" sz="2800" b="1" i="0" u="none" strike="noStrike" baseline="0" dirty="0">
                <a:latin typeface="SRASans1.0-Bold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93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53111F-B373-4045-5206-E49EF65B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3786"/>
          </a:xfrm>
        </p:spPr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Arial" panose="020B0604020202020204" pitchFamily="34" charset="0"/>
              </a:rPr>
              <a:t>Step 3: Creating Frequency Tables &amp; Bar Charts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3E8A2A-C9DC-8D99-9286-64A507265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1. Go to Analyze &gt; Descriptive Statistics &gt; Frequencies.</a:t>
            </a:r>
          </a:p>
          <a:p>
            <a:pPr algn="l"/>
            <a:r>
              <a:rPr lang="tr-TR" sz="2000" b="0" i="0" u="none" strike="noStrike" baseline="0" dirty="0">
                <a:latin typeface="Arial" panose="020B0604020202020204" pitchFamily="34" charset="0"/>
              </a:rPr>
              <a:t>2. Select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Motivation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Level.</a:t>
            </a:r>
          </a:p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3. Click Charts &gt; Bar Chart.</a:t>
            </a:r>
            <a:endParaRPr lang="tr-TR" sz="2000" b="0" i="0" u="none" strike="noStrike" baseline="0" dirty="0">
              <a:latin typeface="Arial" panose="020B0604020202020204" pitchFamily="34" charset="0"/>
            </a:endParaRPr>
          </a:p>
          <a:p>
            <a:pPr algn="l"/>
            <a:r>
              <a:rPr lang="tr-TR" sz="1800" b="0" i="0" u="none" strike="noStrike" baseline="0" dirty="0">
                <a:latin typeface="Arial" panose="020B0604020202020204" pitchFamily="34" charset="0"/>
              </a:rPr>
              <a:t>4. </a:t>
            </a:r>
            <a:r>
              <a:rPr lang="tr-TR" sz="1800" b="0" i="0" u="none" strike="noStrike" baseline="0" dirty="0" err="1">
                <a:latin typeface="Arial" panose="020B0604020202020204" pitchFamily="34" charset="0"/>
              </a:rPr>
              <a:t>Click</a:t>
            </a:r>
            <a:r>
              <a:rPr lang="tr-TR" sz="1800" b="0" i="0" u="none" strike="noStrike" baseline="0" dirty="0">
                <a:latin typeface="Arial" panose="020B0604020202020204" pitchFamily="34" charset="0"/>
              </a:rPr>
              <a:t> OK.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59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45526B-601C-5AB6-1CA6-702DD8DF9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Interpreting </a:t>
            </a:r>
            <a:r>
              <a:rPr lang="tr-TR" sz="3600" dirty="0" err="1"/>
              <a:t>Frequency</a:t>
            </a:r>
            <a:r>
              <a:rPr lang="tr-TR" sz="3600" dirty="0"/>
              <a:t> </a:t>
            </a:r>
            <a:r>
              <a:rPr lang="tr-TR" sz="3600" dirty="0" err="1"/>
              <a:t>Table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Motivation</a:t>
            </a:r>
            <a:endParaRPr lang="tr-TR" sz="3600" dirty="0"/>
          </a:p>
        </p:txBody>
      </p:sp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A4B6EB83-2A90-92B3-95E1-67D828A43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095682"/>
              </p:ext>
            </p:extLst>
          </p:nvPr>
        </p:nvGraphicFramePr>
        <p:xfrm>
          <a:off x="1277655" y="1745166"/>
          <a:ext cx="9817065" cy="4123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73513" imgH="1600332" progId="Excel.Sheet.12">
                  <p:embed/>
                </p:oleObj>
              </mc:Choice>
              <mc:Fallback>
                <p:oleObj name="Worksheet" r:id="rId2" imgW="4273513" imgH="16003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77655" y="1745166"/>
                        <a:ext cx="9817065" cy="4123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3876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0EE0E-1A05-977B-8A5E-2551C0F8B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444EDB-C079-0978-3333-8AF3955B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Interpreting </a:t>
            </a:r>
            <a:r>
              <a:rPr lang="tr-TR" sz="3600" dirty="0" err="1"/>
              <a:t>Frequency</a:t>
            </a:r>
            <a:r>
              <a:rPr lang="tr-TR" sz="3600" dirty="0"/>
              <a:t> </a:t>
            </a:r>
            <a:r>
              <a:rPr lang="tr-TR" sz="3600" dirty="0" err="1"/>
              <a:t>Table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Motivation</a:t>
            </a:r>
            <a:endParaRPr lang="tr-TR" sz="3600" dirty="0"/>
          </a:p>
        </p:txBody>
      </p:sp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B97E88F5-3CEC-2738-481C-53ACA7932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582016"/>
              </p:ext>
            </p:extLst>
          </p:nvPr>
        </p:nvGraphicFramePr>
        <p:xfrm>
          <a:off x="663881" y="1903955"/>
          <a:ext cx="6069587" cy="2549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73513" imgH="1600332" progId="Excel.Sheet.12">
                  <p:embed/>
                </p:oleObj>
              </mc:Choice>
              <mc:Fallback>
                <p:oleObj name="Worksheet" r:id="rId2" imgW="4273513" imgH="1600332" progId="Excel.Sheet.12">
                  <p:embed/>
                  <p:pic>
                    <p:nvPicPr>
                      <p:cNvPr id="4" name="Nesne 3">
                        <a:extLst>
                          <a:ext uri="{FF2B5EF4-FFF2-40B4-BE49-F238E27FC236}">
                            <a16:creationId xmlns:a16="http://schemas.microsoft.com/office/drawing/2014/main" id="{A4B6EB83-2A90-92B3-95E1-67D828A43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3881" y="1903955"/>
                        <a:ext cx="6069587" cy="2549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AC7B54F4-2F68-5C89-74C1-1820640007DD}"/>
              </a:ext>
            </a:extLst>
          </p:cNvPr>
          <p:cNvSpPr txBox="1"/>
          <p:nvPr/>
        </p:nvSpPr>
        <p:spPr>
          <a:xfrm>
            <a:off x="5781805" y="3535563"/>
            <a:ext cx="64101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largest group</a:t>
            </a:r>
            <a:r>
              <a:rPr lang="en-US" dirty="0">
                <a:solidFill>
                  <a:srgbClr val="FF0000"/>
                </a:solidFill>
              </a:rPr>
              <a:t> of students (36%) reported </a:t>
            </a:r>
            <a:r>
              <a:rPr lang="en-US" b="1" dirty="0">
                <a:solidFill>
                  <a:srgbClr val="FF0000"/>
                </a:solidFill>
              </a:rPr>
              <a:t>"High" motivation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078F064-4C20-4E08-9879-AB3F50566AD7}"/>
              </a:ext>
            </a:extLst>
          </p:cNvPr>
          <p:cNvSpPr txBox="1"/>
          <p:nvPr/>
        </p:nvSpPr>
        <p:spPr>
          <a:xfrm>
            <a:off x="5939946" y="2986667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next most common level is </a:t>
            </a:r>
            <a:r>
              <a:rPr lang="en-US" b="1" dirty="0">
                <a:solidFill>
                  <a:srgbClr val="FF0000"/>
                </a:solidFill>
              </a:rPr>
              <a:t>"Low" motivation</a:t>
            </a:r>
            <a:r>
              <a:rPr lang="en-US" dirty="0">
                <a:solidFill>
                  <a:srgbClr val="FF0000"/>
                </a:solidFill>
              </a:rPr>
              <a:t> (32%).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0ADEA24-9437-3023-B6CD-5753CC97026A}"/>
              </a:ext>
            </a:extLst>
          </p:cNvPr>
          <p:cNvSpPr txBox="1"/>
          <p:nvPr/>
        </p:nvSpPr>
        <p:spPr>
          <a:xfrm>
            <a:off x="1280786" y="5036807"/>
            <a:ext cx="8627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i="1" dirty="0"/>
              <a:t>C</a:t>
            </a:r>
            <a:r>
              <a:rPr lang="en-US" i="1" dirty="0"/>
              <a:t>lustering around both </a:t>
            </a:r>
            <a:r>
              <a:rPr lang="en-US" b="1" i="1" dirty="0"/>
              <a:t>low</a:t>
            </a:r>
            <a:r>
              <a:rPr lang="en-US" i="1" dirty="0"/>
              <a:t> and </a:t>
            </a:r>
            <a:r>
              <a:rPr lang="en-US" b="1" i="1" dirty="0"/>
              <a:t>high</a:t>
            </a:r>
            <a:r>
              <a:rPr lang="en-US" i="1" dirty="0"/>
              <a:t> motivation levels.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824400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EA97E-FD77-E1C3-CF1C-D857E54E4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C81DFA-9D9D-92DE-D55C-1E607AEDA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Interpreting </a:t>
            </a:r>
            <a:r>
              <a:rPr lang="tr-TR" sz="3600" dirty="0" err="1"/>
              <a:t>Frequency</a:t>
            </a:r>
            <a:r>
              <a:rPr lang="tr-TR" sz="3600" dirty="0"/>
              <a:t> </a:t>
            </a:r>
            <a:r>
              <a:rPr lang="tr-TR" sz="3600" dirty="0" err="1"/>
              <a:t>Table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Motivation</a:t>
            </a:r>
            <a:endParaRPr lang="tr-TR" sz="3600" dirty="0"/>
          </a:p>
        </p:txBody>
      </p:sp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CB585568-C13D-DCA3-B64C-8CB69E1079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229511"/>
              </p:ext>
            </p:extLst>
          </p:nvPr>
        </p:nvGraphicFramePr>
        <p:xfrm>
          <a:off x="663881" y="1903955"/>
          <a:ext cx="6069587" cy="2549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73513" imgH="1600332" progId="Excel.Sheet.12">
                  <p:embed/>
                </p:oleObj>
              </mc:Choice>
              <mc:Fallback>
                <p:oleObj name="Worksheet" r:id="rId2" imgW="4273513" imgH="1600332" progId="Excel.Sheet.12">
                  <p:embed/>
                  <p:pic>
                    <p:nvPicPr>
                      <p:cNvPr id="4" name="Nesne 3">
                        <a:extLst>
                          <a:ext uri="{FF2B5EF4-FFF2-40B4-BE49-F238E27FC236}">
                            <a16:creationId xmlns:a16="http://schemas.microsoft.com/office/drawing/2014/main" id="{B97E88F5-3CEC-2738-481C-53ACA79322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3881" y="1903955"/>
                        <a:ext cx="6069587" cy="2549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0EBD019A-5233-FE25-C9F2-818D8B6A907F}"/>
              </a:ext>
            </a:extLst>
          </p:cNvPr>
          <p:cNvSpPr txBox="1"/>
          <p:nvPr/>
        </p:nvSpPr>
        <p:spPr>
          <a:xfrm>
            <a:off x="6733468" y="2809471"/>
            <a:ext cx="5203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Low Motivation</a:t>
            </a:r>
            <a:r>
              <a:rPr lang="en-US" dirty="0">
                <a:solidFill>
                  <a:srgbClr val="FF0000"/>
                </a:solidFill>
              </a:rPr>
              <a:t> (Very Low + Low) = </a:t>
            </a:r>
            <a:r>
              <a:rPr lang="en-US" b="1" dirty="0">
                <a:solidFill>
                  <a:srgbClr val="FF0000"/>
                </a:solidFill>
              </a:rPr>
              <a:t>48%</a:t>
            </a:r>
            <a:r>
              <a:rPr lang="en-US" dirty="0">
                <a:solidFill>
                  <a:srgbClr val="FF0000"/>
                </a:solidFill>
              </a:rPr>
              <a:t> of students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5F215A1-A7AC-05C9-42FB-9C8B9A3D821B}"/>
              </a:ext>
            </a:extLst>
          </p:cNvPr>
          <p:cNvSpPr txBox="1"/>
          <p:nvPr/>
        </p:nvSpPr>
        <p:spPr>
          <a:xfrm>
            <a:off x="6733468" y="3714986"/>
            <a:ext cx="5203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High Motivation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Very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High + High) = </a:t>
            </a:r>
            <a:r>
              <a:rPr lang="en-US" b="1" dirty="0">
                <a:solidFill>
                  <a:srgbClr val="FF0000"/>
                </a:solidFill>
              </a:rPr>
              <a:t>48%</a:t>
            </a:r>
            <a:r>
              <a:rPr lang="en-US" dirty="0">
                <a:solidFill>
                  <a:srgbClr val="FF0000"/>
                </a:solidFill>
              </a:rPr>
              <a:t> of students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2CB4AF33-2C0F-5782-EE5B-F341C232DD14}"/>
              </a:ext>
            </a:extLst>
          </p:cNvPr>
          <p:cNvSpPr txBox="1"/>
          <p:nvPr/>
        </p:nvSpPr>
        <p:spPr>
          <a:xfrm>
            <a:off x="892479" y="4961426"/>
            <a:ext cx="9754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This shows a </a:t>
            </a:r>
            <a:r>
              <a:rPr lang="en-US" b="1" i="1" dirty="0"/>
              <a:t>polarized group</a:t>
            </a:r>
            <a:r>
              <a:rPr lang="en-US" i="1" dirty="0"/>
              <a:t>: nearly half are highly motivated, but nearly half are not.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01452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8AE95-ACE2-FFFE-F6F8-88F1825E9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9DB7B9-97BC-2406-00C1-9A7CBD9B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Interpreting </a:t>
            </a:r>
            <a:r>
              <a:rPr lang="tr-TR" sz="3600" dirty="0" err="1"/>
              <a:t>Frequency</a:t>
            </a:r>
            <a:r>
              <a:rPr lang="tr-TR" sz="3600" dirty="0"/>
              <a:t> </a:t>
            </a:r>
            <a:r>
              <a:rPr lang="tr-TR" sz="3600" dirty="0" err="1"/>
              <a:t>Table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Motivation</a:t>
            </a:r>
            <a:endParaRPr lang="tr-TR" sz="3600" dirty="0"/>
          </a:p>
        </p:txBody>
      </p:sp>
      <p:graphicFrame>
        <p:nvGraphicFramePr>
          <p:cNvPr id="4" name="Nesne 3">
            <a:extLst>
              <a:ext uri="{FF2B5EF4-FFF2-40B4-BE49-F238E27FC236}">
                <a16:creationId xmlns:a16="http://schemas.microsoft.com/office/drawing/2014/main" id="{85AD3A4A-DB9D-5503-81BE-57135A62A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541423"/>
              </p:ext>
            </p:extLst>
          </p:nvPr>
        </p:nvGraphicFramePr>
        <p:xfrm>
          <a:off x="663882" y="1903955"/>
          <a:ext cx="5035460" cy="412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73513" imgH="1600332" progId="Excel.Sheet.12">
                  <p:embed/>
                </p:oleObj>
              </mc:Choice>
              <mc:Fallback>
                <p:oleObj name="Worksheet" r:id="rId2" imgW="4273513" imgH="1600332" progId="Excel.Sheet.12">
                  <p:embed/>
                  <p:pic>
                    <p:nvPicPr>
                      <p:cNvPr id="4" name="Nesne 3">
                        <a:extLst>
                          <a:ext uri="{FF2B5EF4-FFF2-40B4-BE49-F238E27FC236}">
                            <a16:creationId xmlns:a16="http://schemas.microsoft.com/office/drawing/2014/main" id="{CB585568-C13D-DCA3-B64C-8CB69E107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3882" y="1903955"/>
                        <a:ext cx="5035460" cy="4121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Metin kutusu 2">
            <a:extLst>
              <a:ext uri="{FF2B5EF4-FFF2-40B4-BE49-F238E27FC236}">
                <a16:creationId xmlns:a16="http://schemas.microsoft.com/office/drawing/2014/main" id="{C53FAE69-814A-DDC6-1896-D9C75BCD62C2}"/>
              </a:ext>
            </a:extLst>
          </p:cNvPr>
          <p:cNvSpPr txBox="1"/>
          <p:nvPr/>
        </p:nvSpPr>
        <p:spPr>
          <a:xfrm>
            <a:off x="6096000" y="2487159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1800" b="0" i="0" u="none" strike="noStrike" baseline="0" dirty="0">
                <a:latin typeface="SRASerif1.1-Book"/>
              </a:rPr>
              <a:t>As </a:t>
            </a:r>
            <a:r>
              <a:rPr lang="tr-TR" sz="1800" b="0" i="0" u="none" strike="noStrike" baseline="0" dirty="0" err="1">
                <a:latin typeface="SRASerif1.1-Book"/>
              </a:rPr>
              <a:t>seen</a:t>
            </a:r>
            <a:r>
              <a:rPr lang="tr-TR" sz="1800" b="0" i="0" u="none" strike="noStrike" baseline="0" dirty="0">
                <a:latin typeface="SRASerif1.1-Book"/>
              </a:rPr>
              <a:t> in </a:t>
            </a:r>
            <a:r>
              <a:rPr lang="tr-TR" sz="1800" b="0" i="0" u="none" strike="noStrike" baseline="0" dirty="0" err="1">
                <a:latin typeface="SRASerif1.1-Book"/>
              </a:rPr>
              <a:t>Table</a:t>
            </a:r>
            <a:r>
              <a:rPr lang="tr-TR" sz="1800" b="0" i="0" u="none" strike="noStrike" baseline="0" dirty="0">
                <a:latin typeface="SRASerif1.1-Book"/>
              </a:rPr>
              <a:t> 1, </a:t>
            </a:r>
            <a:r>
              <a:rPr lang="tr-TR" sz="1800" b="0" i="0" u="none" strike="noStrike" baseline="0" dirty="0" err="1">
                <a:latin typeface="SRASerif1.1-Book"/>
              </a:rPr>
              <a:t>out</a:t>
            </a:r>
            <a:r>
              <a:rPr lang="tr-TR" sz="1800" b="0" i="0" u="none" strike="noStrike" baseline="0" dirty="0">
                <a:latin typeface="SRASerif1.1-Book"/>
              </a:rPr>
              <a:t> of 25 </a:t>
            </a:r>
            <a:r>
              <a:rPr lang="tr-TR" sz="1800" b="0" i="0" u="none" strike="noStrike" baseline="0" dirty="0" err="1">
                <a:latin typeface="SRASerif1.1-Book"/>
              </a:rPr>
              <a:t>participants</a:t>
            </a:r>
            <a:r>
              <a:rPr lang="tr-TR" sz="1800" b="0" i="0" u="none" strike="noStrike" baseline="0" dirty="0">
                <a:latin typeface="SRASerif1.1-Book"/>
              </a:rPr>
              <a:t>, </a:t>
            </a:r>
            <a:r>
              <a:rPr lang="tr-TR" sz="1800" b="0" i="0" u="none" strike="noStrike" baseline="0" dirty="0" err="1">
                <a:latin typeface="SRASerif1.1-Book"/>
              </a:rPr>
              <a:t>the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largest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group</a:t>
            </a:r>
            <a:r>
              <a:rPr lang="tr-TR" sz="1800" b="0" i="0" u="none" strike="noStrike" baseline="0" dirty="0">
                <a:latin typeface="SRASerif1.1-Book"/>
              </a:rPr>
              <a:t> of </a:t>
            </a:r>
            <a:r>
              <a:rPr lang="tr-TR" sz="1800" b="0" i="0" u="none" strike="noStrike" baseline="0" dirty="0" err="1">
                <a:latin typeface="SRASerif1.1-Book"/>
              </a:rPr>
              <a:t>students</a:t>
            </a:r>
            <a:r>
              <a:rPr lang="tr-TR" sz="1800" b="0" i="0" u="none" strike="noStrike" baseline="0" dirty="0">
                <a:latin typeface="SRASerif1.1-Book"/>
              </a:rPr>
              <a:t> (36%) </a:t>
            </a:r>
            <a:r>
              <a:rPr lang="tr-TR" sz="1800" b="0" i="0" u="none" strike="noStrike" baseline="0" dirty="0" err="1">
                <a:latin typeface="SRASerif1.1-Book"/>
              </a:rPr>
              <a:t>reported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high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motivation</a:t>
            </a:r>
            <a:r>
              <a:rPr lang="tr-TR" sz="1800" b="0" i="0" u="none" strike="noStrike" baseline="0" dirty="0">
                <a:latin typeface="SRASerif1.1-Book"/>
              </a:rPr>
              <a:t>. </a:t>
            </a:r>
            <a:r>
              <a:rPr lang="tr-TR" sz="1800" b="0" i="0" u="none" strike="noStrike" baseline="0" dirty="0" err="1">
                <a:latin typeface="SRASerif1.1-Book"/>
              </a:rPr>
              <a:t>The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second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most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common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level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was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low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motivation</a:t>
            </a:r>
            <a:r>
              <a:rPr lang="tr-TR" sz="1800" b="0" i="0" u="none" strike="noStrike" baseline="0" dirty="0">
                <a:latin typeface="SRASerif1.1-Book"/>
              </a:rPr>
              <a:t> (32%). </a:t>
            </a:r>
            <a:r>
              <a:rPr lang="tr-TR" sz="1800" b="0" i="0" u="none" strike="noStrike" baseline="0" dirty="0" err="1">
                <a:latin typeface="SRASerif1.1-Book"/>
              </a:rPr>
              <a:t>This</a:t>
            </a:r>
            <a:r>
              <a:rPr lang="tr-TR" sz="1800" b="0" i="0" u="none" strike="noStrike" baseline="0" dirty="0">
                <a:latin typeface="SRASerif1.1-Book"/>
              </a:rPr>
              <a:t> </a:t>
            </a:r>
            <a:r>
              <a:rPr lang="tr-TR" sz="1800" b="0" i="0" u="none" strike="noStrike" baseline="0" dirty="0" err="1">
                <a:latin typeface="SRASerif1.1-Book"/>
              </a:rPr>
              <a:t>suggest</a:t>
            </a:r>
            <a:r>
              <a:rPr lang="tr-TR" dirty="0" err="1">
                <a:latin typeface="SRASerif1.1-Book"/>
              </a:rPr>
              <a:t>s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that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students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were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clustered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around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low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and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high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levels</a:t>
            </a:r>
            <a:r>
              <a:rPr lang="tr-TR" dirty="0">
                <a:latin typeface="SRASerif1.1-Book"/>
              </a:rPr>
              <a:t>. </a:t>
            </a:r>
          </a:p>
          <a:p>
            <a:pPr algn="l"/>
            <a:endParaRPr lang="tr-TR" dirty="0">
              <a:latin typeface="SRASerif1.1-Book"/>
            </a:endParaRPr>
          </a:p>
          <a:p>
            <a:pPr algn="l"/>
            <a:r>
              <a:rPr lang="tr-TR" dirty="0" err="1">
                <a:latin typeface="SRASerif1.1-Book"/>
              </a:rPr>
              <a:t>When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we</a:t>
            </a:r>
            <a:r>
              <a:rPr lang="tr-TR" dirty="0">
                <a:latin typeface="SRASerif1.1-Book"/>
              </a:rPr>
              <a:t> put </a:t>
            </a:r>
            <a:r>
              <a:rPr lang="tr-TR" dirty="0" err="1">
                <a:latin typeface="SRASerif1.1-Book"/>
              </a:rPr>
              <a:t>together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very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low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and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low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scores</a:t>
            </a:r>
            <a:r>
              <a:rPr lang="tr-TR" dirty="0">
                <a:latin typeface="SRASerif1.1-Book"/>
              </a:rPr>
              <a:t> (16 + 32= 48%) </a:t>
            </a:r>
            <a:r>
              <a:rPr lang="tr-TR" dirty="0" err="1">
                <a:latin typeface="SRASerif1.1-Book"/>
              </a:rPr>
              <a:t>and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very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high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and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high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scores</a:t>
            </a:r>
            <a:r>
              <a:rPr lang="tr-TR" dirty="0">
                <a:latin typeface="SRASerif1.1-Book"/>
              </a:rPr>
              <a:t> (12+36= 48%), </a:t>
            </a:r>
            <a:r>
              <a:rPr lang="tr-TR" dirty="0" err="1">
                <a:latin typeface="SRASerif1.1-Book"/>
              </a:rPr>
              <a:t>We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see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that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nearly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half</a:t>
            </a:r>
            <a:r>
              <a:rPr lang="tr-TR" dirty="0">
                <a:latin typeface="SRASerif1.1-Book"/>
              </a:rPr>
              <a:t> of </a:t>
            </a:r>
            <a:r>
              <a:rPr lang="tr-TR" dirty="0" err="1">
                <a:latin typeface="SRASerif1.1-Book"/>
              </a:rPr>
              <a:t>the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students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were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motivated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whereas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the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other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half</a:t>
            </a:r>
            <a:r>
              <a:rPr lang="tr-TR" dirty="0">
                <a:latin typeface="SRASerif1.1-Book"/>
              </a:rPr>
              <a:t> </a:t>
            </a:r>
            <a:r>
              <a:rPr lang="tr-TR" dirty="0" err="1">
                <a:latin typeface="SRASerif1.1-Book"/>
              </a:rPr>
              <a:t>were</a:t>
            </a:r>
            <a:r>
              <a:rPr lang="tr-TR" dirty="0">
                <a:latin typeface="SRASerif1.1-Book"/>
              </a:rPr>
              <a:t> not.</a:t>
            </a:r>
          </a:p>
          <a:p>
            <a:pPr algn="l"/>
            <a:endParaRPr lang="tr-TR" sz="1800" b="0" i="0" u="none" strike="noStrike" baseline="0" dirty="0">
              <a:latin typeface="SRASerif1.1-Book"/>
            </a:endParaRP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1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E571F1-D49E-CFA2-FF09-F02FF2F9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u="none" strike="noStrike" baseline="0" dirty="0">
                <a:latin typeface="Arial" panose="020B0604020202020204" pitchFamily="34" charset="0"/>
              </a:rPr>
              <a:t>Step 1: Import the Dataset into SPSS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8D8D91-EC68-CF9A-C3B4-9F193639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36" y="1845734"/>
            <a:ext cx="10416644" cy="4023360"/>
          </a:xfrm>
        </p:spPr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latin typeface="Arial" panose="020B0604020202020204" pitchFamily="34" charset="0"/>
              </a:rPr>
              <a:t>1. Open SPSS.</a:t>
            </a:r>
          </a:p>
          <a:p>
            <a:pPr algn="l"/>
            <a:r>
              <a:rPr lang="en-US" sz="2800" b="0" i="0" u="none" strike="noStrike" baseline="0" dirty="0">
                <a:latin typeface="Arial" panose="020B0604020202020204" pitchFamily="34" charset="0"/>
              </a:rPr>
              <a:t>2. Go to File &gt; Open &gt; Data.</a:t>
            </a:r>
          </a:p>
          <a:p>
            <a:pPr algn="l"/>
            <a:r>
              <a:rPr lang="en-US" sz="2800" b="0" i="0" u="none" strike="noStrike" baseline="0" dirty="0">
                <a:latin typeface="Arial" panose="020B0604020202020204" pitchFamily="34" charset="0"/>
              </a:rPr>
              <a:t>3. Select Excel (.xlsx) and open </a:t>
            </a:r>
            <a:r>
              <a:rPr lang="tr-TR" sz="2800" b="0" i="1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*</a:t>
            </a:r>
            <a:r>
              <a:rPr lang="en-US" sz="2800" b="0" i="1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ELT_Descriptive_Statistics.xlsx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800" b="0" i="0" u="none" strike="noStrike" baseline="0" dirty="0">
                <a:latin typeface="Arial" panose="020B0604020202020204" pitchFamily="34" charset="0"/>
              </a:rPr>
              <a:t>4. Ensure 'Read variable names' is checked.</a:t>
            </a:r>
          </a:p>
          <a:p>
            <a:pPr algn="l"/>
            <a:r>
              <a:rPr lang="en-US" sz="2800" b="0" i="0" u="none" strike="noStrike" baseline="0" dirty="0">
                <a:latin typeface="Arial" panose="020B0604020202020204" pitchFamily="34" charset="0"/>
              </a:rPr>
              <a:t>5. Click OK to load the data.</a:t>
            </a:r>
            <a:endParaRPr lang="tr-TR" sz="2800" b="0" i="0" u="none" strike="noStrike" baseline="0" dirty="0">
              <a:latin typeface="Arial" panose="020B0604020202020204" pitchFamily="34" charset="0"/>
            </a:endParaRPr>
          </a:p>
          <a:p>
            <a:pPr algn="l"/>
            <a:endParaRPr lang="tr-TR" sz="2800" dirty="0">
              <a:latin typeface="Arial" panose="020B0604020202020204" pitchFamily="34" charset="0"/>
            </a:endParaRPr>
          </a:p>
          <a:p>
            <a:pPr algn="l"/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*</a:t>
            </a:r>
            <a:r>
              <a:rPr lang="tr-TR" sz="2800" i="1" dirty="0" err="1">
                <a:solidFill>
                  <a:srgbClr val="FF0000"/>
                </a:solidFill>
                <a:latin typeface="Arial" panose="020B0604020202020204" pitchFamily="34" charset="0"/>
              </a:rPr>
              <a:t>the</a:t>
            </a:r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 data </a:t>
            </a:r>
            <a:r>
              <a:rPr lang="tr-TR" sz="2800" i="1" dirty="0" err="1">
                <a:solidFill>
                  <a:srgbClr val="FF0000"/>
                </a:solidFill>
                <a:latin typeface="Arial" panose="020B0604020202020204" pitchFamily="34" charset="0"/>
              </a:rPr>
              <a:t>to</a:t>
            </a:r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 be </a:t>
            </a:r>
            <a:r>
              <a:rPr lang="tr-TR" sz="2800" i="1" dirty="0" err="1">
                <a:solidFill>
                  <a:srgbClr val="FF0000"/>
                </a:solidFill>
                <a:latin typeface="Arial" panose="020B0604020202020204" pitchFamily="34" charset="0"/>
              </a:rPr>
              <a:t>used</a:t>
            </a:r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tr-TR" sz="2800" i="1" dirty="0" err="1">
                <a:solidFill>
                  <a:srgbClr val="FF0000"/>
                </a:solidFill>
                <a:latin typeface="Arial" panose="020B0604020202020204" pitchFamily="34" charset="0"/>
              </a:rPr>
              <a:t>while</a:t>
            </a:r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tr-TR" sz="2800" i="1" dirty="0" err="1">
                <a:solidFill>
                  <a:srgbClr val="FF0000"/>
                </a:solidFill>
                <a:latin typeface="Arial" panose="020B0604020202020204" pitchFamily="34" charset="0"/>
              </a:rPr>
              <a:t>studying</a:t>
            </a:r>
            <a:r>
              <a:rPr lang="tr-TR" sz="2800" i="1" dirty="0">
                <a:solidFill>
                  <a:srgbClr val="FF0000"/>
                </a:solidFill>
                <a:latin typeface="Arial" panose="020B0604020202020204" pitchFamily="34" charset="0"/>
              </a:rPr>
              <a:t> SPSS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FF0558-9BEF-FE96-023F-31EC7B4A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0" u="none" strike="noStrike" baseline="0" dirty="0">
                <a:latin typeface="Arial" panose="020B0604020202020204" pitchFamily="34" charset="0"/>
              </a:rPr>
              <a:t>Step 2: Running Descriptive Statistics in SPSS</a:t>
            </a:r>
            <a:r>
              <a:rPr lang="tr-TR" sz="3600" b="1" i="0" u="none" strike="noStrike" baseline="0" dirty="0">
                <a:latin typeface="Arial" panose="020B0604020202020204" pitchFamily="34" charset="0"/>
              </a:rPr>
              <a:t> </a:t>
            </a:r>
            <a:br>
              <a:rPr lang="tr-TR" sz="3600" b="1" i="0" u="none" strike="noStrike" baseline="0" dirty="0">
                <a:latin typeface="Arial" panose="020B0604020202020204" pitchFamily="34" charset="0"/>
              </a:rPr>
            </a:br>
            <a:r>
              <a:rPr lang="tr-TR" sz="3600" b="1" i="0" u="none" strike="noStrike" baseline="0" dirty="0">
                <a:latin typeface="Arial" panose="020B0604020202020204" pitchFamily="34" charset="0"/>
              </a:rPr>
              <a:t>(</a:t>
            </a:r>
            <a:r>
              <a:rPr lang="tr-TR" sz="3600" b="1" i="0" u="none" strike="noStrike" baseline="0" dirty="0" err="1">
                <a:latin typeface="Arial" panose="020B0604020202020204" pitchFamily="34" charset="0"/>
              </a:rPr>
              <a:t>Checking</a:t>
            </a:r>
            <a:r>
              <a:rPr lang="tr-TR" sz="36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3600" b="1" i="0" u="none" strike="noStrike" baseline="0" dirty="0" err="1">
                <a:latin typeface="Arial" panose="020B0604020202020204" pitchFamily="34" charset="0"/>
              </a:rPr>
              <a:t>Normality</a:t>
            </a:r>
            <a:r>
              <a:rPr lang="tr-TR" sz="3600" b="1" i="0" u="none" strike="noStrike" baseline="0" dirty="0">
                <a:latin typeface="Arial" panose="020B0604020202020204" pitchFamily="34" charset="0"/>
              </a:rPr>
              <a:t>)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BB1938-C7F0-B807-4BE2-0DB0FE81F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1. Go to Analyze &gt; Descriptive Statistics &gt; Explore.</a:t>
            </a:r>
          </a:p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2. Select Test Score, Study Hours, Motivation Level as Dependent Variables.</a:t>
            </a:r>
          </a:p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3. Click Statistics and check Mean, Median, Mode, Standard Deviation (SD), Range &amp; Skewness.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(OR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check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Descriptives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and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Outliers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)</a:t>
            </a:r>
            <a:endParaRPr lang="en-US" sz="2000" b="0" i="1" u="none" strike="noStrike" baseline="0" dirty="0">
              <a:latin typeface="Arial" panose="020B060402020202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4. Click Plots and check Histogram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and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normality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plots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with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tests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000" b="0" i="0" u="none" strike="noStrike" baseline="0" dirty="0">
                <a:latin typeface="Arial" panose="020B0604020202020204" pitchFamily="34" charset="0"/>
              </a:rPr>
              <a:t>(for distribution) and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if</a:t>
            </a:r>
            <a:r>
              <a:rPr lang="tr-TR" sz="20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1" u="none" strike="noStrike" baseline="0" dirty="0" err="1">
                <a:latin typeface="Arial" panose="020B0604020202020204" pitchFamily="34" charset="0"/>
              </a:rPr>
              <a:t>present</a:t>
            </a:r>
            <a:r>
              <a:rPr lang="en-US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2000" b="0" i="0" u="none" strike="noStrike" baseline="0" dirty="0" err="1">
                <a:latin typeface="Arial" panose="020B0604020202020204" pitchFamily="34" charset="0"/>
              </a:rPr>
              <a:t>check</a:t>
            </a:r>
            <a:r>
              <a:rPr lang="tr-TR" sz="20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000" b="0" i="0" u="none" strike="noStrike" baseline="0" dirty="0">
                <a:latin typeface="Arial" panose="020B0604020202020204" pitchFamily="34" charset="0"/>
              </a:rPr>
              <a:t>Boxplot (to check for outliers).</a:t>
            </a:r>
          </a:p>
          <a:p>
            <a:pPr algn="l"/>
            <a:r>
              <a:rPr lang="en-US" sz="2000" b="0" i="0" u="none" strike="noStrike" baseline="0" dirty="0">
                <a:latin typeface="Arial" panose="020B0604020202020204" pitchFamily="34" charset="0"/>
              </a:rPr>
              <a:t>5. Click OK to generate output.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21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E74FFAB4-ED01-A317-0BC9-843107D08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8000" dirty="0"/>
              <a:t>Interpreting </a:t>
            </a:r>
            <a:r>
              <a:rPr lang="tr-TR" sz="8000" dirty="0" err="1"/>
              <a:t>the</a:t>
            </a:r>
            <a:r>
              <a:rPr lang="tr-TR" sz="8000" dirty="0"/>
              <a:t> </a:t>
            </a:r>
            <a:r>
              <a:rPr lang="tr-TR" sz="8000" dirty="0" err="1"/>
              <a:t>Output</a:t>
            </a:r>
            <a:r>
              <a:rPr lang="tr-TR" sz="8000" dirty="0"/>
              <a:t> </a:t>
            </a:r>
            <a:r>
              <a:rPr lang="tr-TR" sz="8000" dirty="0" err="1"/>
              <a:t>for</a:t>
            </a:r>
            <a:r>
              <a:rPr lang="tr-TR" sz="8000" dirty="0"/>
              <a:t> </a:t>
            </a:r>
            <a:r>
              <a:rPr lang="tr-TR" sz="8000" dirty="0" err="1"/>
              <a:t>Normality</a:t>
            </a:r>
            <a:r>
              <a:rPr lang="tr-TR" sz="8000" dirty="0"/>
              <a:t> Test</a:t>
            </a:r>
            <a:endParaRPr lang="tr-TR" dirty="0"/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E9CFEC84-8F0C-C4D0-0ABE-71D7E70461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74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B2B5D1-38C7-314E-657E-3519B506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6579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1. Test</a:t>
            </a:r>
            <a:r>
              <a:rPr lang="tr-TR" sz="4000" b="1" dirty="0"/>
              <a:t> </a:t>
            </a:r>
            <a:r>
              <a:rPr lang="en-US" sz="4000" b="1" dirty="0"/>
              <a:t>Score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57D4C8-CCED-24D4-B4B6-EB913591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845734"/>
            <a:ext cx="942708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Mean:</a:t>
            </a:r>
            <a:r>
              <a:rPr lang="en-US" dirty="0"/>
              <a:t> 73.04</a:t>
            </a:r>
            <a:r>
              <a:rPr lang="tr-TR" dirty="0"/>
              <a:t>; </a:t>
            </a:r>
            <a:r>
              <a:rPr lang="en-US" b="1" dirty="0"/>
              <a:t>Median:</a:t>
            </a:r>
            <a:r>
              <a:rPr lang="en-US" dirty="0"/>
              <a:t> 73.00</a:t>
            </a:r>
            <a:r>
              <a:rPr lang="tr-TR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mean and median are almost identical</a:t>
            </a:r>
            <a:r>
              <a:rPr lang="tr-TR" b="1" dirty="0"/>
              <a:t> (</a:t>
            </a:r>
            <a:r>
              <a:rPr lang="en-US" dirty="0"/>
              <a:t>a </a:t>
            </a:r>
            <a:r>
              <a:rPr lang="en-US" b="1" dirty="0"/>
              <a:t>fairly symmetric distribution</a:t>
            </a:r>
            <a:r>
              <a:rPr lang="tr-TR" b="1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Minimum – Maximum:</a:t>
            </a:r>
            <a:r>
              <a:rPr lang="en-US" dirty="0"/>
              <a:t> 51 – 93 (Range = 42) 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range of 42</a:t>
            </a:r>
            <a:r>
              <a:rPr lang="en-US" dirty="0"/>
              <a:t> suggests </a:t>
            </a:r>
            <a:r>
              <a:rPr lang="en-US" b="1" dirty="0"/>
              <a:t>considerable variation</a:t>
            </a:r>
            <a:r>
              <a:rPr lang="en-US" dirty="0"/>
              <a:t> in students' test scores.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Standard Deviation:</a:t>
            </a:r>
            <a:r>
              <a:rPr lang="en-US" dirty="0"/>
              <a:t> 13.04 (moderate variation)</a:t>
            </a:r>
            <a:r>
              <a:rPr lang="tr-TR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S</a:t>
            </a:r>
            <a:r>
              <a:rPr lang="en-US" dirty="0" err="1"/>
              <a:t>ome</a:t>
            </a:r>
            <a:r>
              <a:rPr lang="en-US" dirty="0"/>
              <a:t> students performed quite differently from the average.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33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FDFBC-362D-5135-DC0B-4C4E984F3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7475DB-CE82-0694-2D83-5754CC7FC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337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4000" dirty="0"/>
            </a:br>
            <a:r>
              <a:rPr lang="en-US" sz="4000" b="1" dirty="0"/>
              <a:t>1. Test</a:t>
            </a:r>
            <a:r>
              <a:rPr lang="tr-TR" sz="4000" b="1" dirty="0"/>
              <a:t> </a:t>
            </a:r>
            <a:r>
              <a:rPr lang="en-US" sz="4000" b="1" dirty="0"/>
              <a:t>Score</a:t>
            </a:r>
            <a:r>
              <a:rPr lang="tr-TR" sz="4000" b="1" dirty="0"/>
              <a:t> (</a:t>
            </a:r>
            <a:r>
              <a:rPr lang="tr-TR" sz="4000" b="1" dirty="0" err="1"/>
              <a:t>continuing</a:t>
            </a:r>
            <a:r>
              <a:rPr lang="tr-TR" sz="4000" b="1" dirty="0"/>
              <a:t>)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F98F0D-0915-7251-D616-3C0C1D33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845734"/>
            <a:ext cx="942708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Skewness:</a:t>
            </a:r>
            <a:r>
              <a:rPr lang="en-US" dirty="0"/>
              <a:t> -0.188 (slightly left-skewed, but very close to symmetric)</a:t>
            </a:r>
            <a:r>
              <a:rPr lang="tr-TR" dirty="0"/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Kurtosis:</a:t>
            </a:r>
            <a:r>
              <a:rPr lang="en-US" dirty="0"/>
              <a:t> -0.973 (slightly flatter than normal distribution)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negative skewness and kurtosis</a:t>
            </a:r>
            <a:r>
              <a:rPr lang="en-US" dirty="0"/>
              <a:t> are small</a:t>
            </a:r>
            <a:r>
              <a:rPr lang="tr-TR" dirty="0"/>
              <a:t> -- </a:t>
            </a:r>
            <a:r>
              <a:rPr lang="en-US" b="1" dirty="0"/>
              <a:t>no major issues</a:t>
            </a:r>
            <a:r>
              <a:rPr lang="en-US" dirty="0"/>
              <a:t> with the shape of the distribution.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None/>
            </a:pPr>
            <a:r>
              <a:rPr lang="en-US" b="1" dirty="0"/>
              <a:t>Normality</a:t>
            </a:r>
            <a:r>
              <a:rPr lang="tr-TR" b="1" dirty="0"/>
              <a:t> </a:t>
            </a:r>
            <a:r>
              <a:rPr lang="tr-TR" b="1" dirty="0" err="1"/>
              <a:t>Table</a:t>
            </a:r>
            <a:r>
              <a:rPr lang="en-US" b="1" dirty="0"/>
              <a:t> (Shapiro-Wilk p = .211):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 &gt; .05</a:t>
            </a:r>
            <a:r>
              <a:rPr lang="tr-TR" b="1" dirty="0"/>
              <a:t> --</a:t>
            </a:r>
            <a:r>
              <a:rPr lang="en-US" dirty="0"/>
              <a:t> the test scores </a:t>
            </a:r>
            <a:r>
              <a:rPr lang="en-US" b="1" dirty="0"/>
              <a:t>do not significantly deviate from normality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Parametric</a:t>
            </a:r>
            <a:r>
              <a:rPr lang="tr-TR" b="1" i="1" dirty="0"/>
              <a:t> </a:t>
            </a:r>
            <a:r>
              <a:rPr lang="en-US" b="1" i="1" dirty="0"/>
              <a:t>tests</a:t>
            </a:r>
            <a:r>
              <a:rPr lang="en-US" i="1" dirty="0"/>
              <a:t> (e.g., t-tests, Pearson correlation) are appropriate for analysis.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047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943531-D676-3BB9-9D00-BD6DF3963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2. </a:t>
            </a:r>
            <a:r>
              <a:rPr lang="tr-TR" b="1" dirty="0" err="1"/>
              <a:t>Study</a:t>
            </a:r>
            <a:r>
              <a:rPr lang="tr-TR" b="1" dirty="0"/>
              <a:t> </a:t>
            </a:r>
            <a:r>
              <a:rPr lang="tr-TR" b="1" dirty="0" err="1"/>
              <a:t>Hours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04D6C7-2AD0-5A4C-FBB1-208A3B5FB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tr-TR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Mean:</a:t>
            </a:r>
            <a:r>
              <a:rPr lang="en-US" dirty="0"/>
              <a:t> 8.76</a:t>
            </a:r>
            <a:r>
              <a:rPr lang="tr-TR" dirty="0"/>
              <a:t>;  </a:t>
            </a:r>
            <a:r>
              <a:rPr lang="en-US" b="1" dirty="0"/>
              <a:t>Median:</a:t>
            </a:r>
            <a:r>
              <a:rPr lang="en-US" dirty="0"/>
              <a:t> 10.00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mean is lower than the median</a:t>
            </a:r>
            <a:r>
              <a:rPr lang="tr-TR" b="1" dirty="0"/>
              <a:t> -- </a:t>
            </a:r>
            <a:r>
              <a:rPr lang="en-US" b="1" dirty="0"/>
              <a:t>slight negative skewness</a:t>
            </a:r>
            <a:r>
              <a:rPr lang="en-US" dirty="0"/>
              <a:t>—some students studied fewer hours than most.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Minimum – Maximum:</a:t>
            </a:r>
            <a:r>
              <a:rPr lang="en-US" dirty="0"/>
              <a:t> 1 – 14 (Range = 13)</a:t>
            </a:r>
            <a:r>
              <a:rPr lang="tr-TR" dirty="0"/>
              <a:t>; </a:t>
            </a:r>
            <a:r>
              <a:rPr lang="en-US" b="1" dirty="0"/>
              <a:t>Standard Deviation:</a:t>
            </a:r>
            <a:r>
              <a:rPr lang="en-US" dirty="0"/>
              <a:t> 4.03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range of 13</a:t>
            </a:r>
            <a:r>
              <a:rPr lang="en-US" dirty="0"/>
              <a:t> and </a:t>
            </a:r>
            <a:r>
              <a:rPr lang="en-US" b="1" dirty="0"/>
              <a:t>SD of 4.03</a:t>
            </a:r>
            <a:r>
              <a:rPr lang="en-US" dirty="0"/>
              <a:t> indicate </a:t>
            </a:r>
            <a:r>
              <a:rPr lang="en-US" b="1" dirty="0"/>
              <a:t>moderate variability</a:t>
            </a:r>
            <a:r>
              <a:rPr lang="en-US" dirty="0"/>
              <a:t> in weekly study habits.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DD107-5334-5BD7-D67C-320791E8B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5C1211-6C97-163E-D02E-8350728D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2. </a:t>
            </a:r>
            <a:r>
              <a:rPr lang="tr-TR" b="1" dirty="0" err="1"/>
              <a:t>Study</a:t>
            </a:r>
            <a:r>
              <a:rPr lang="tr-TR" b="1" dirty="0"/>
              <a:t> </a:t>
            </a:r>
            <a:r>
              <a:rPr lang="tr-TR" b="1" dirty="0" err="1"/>
              <a:t>Hours</a:t>
            </a:r>
            <a:r>
              <a:rPr lang="tr-TR" b="1" dirty="0"/>
              <a:t> (</a:t>
            </a:r>
            <a:r>
              <a:rPr lang="tr-TR" b="1" dirty="0" err="1"/>
              <a:t>continuing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0C75A1-85EF-2463-DFDB-FE24EB31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Skewness:</a:t>
            </a:r>
            <a:r>
              <a:rPr lang="en-US" dirty="0"/>
              <a:t> -0.402 (mild negative skew)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Kurtosis:</a:t>
            </a:r>
            <a:r>
              <a:rPr lang="en-US" dirty="0"/>
              <a:t> -1.170 (flatter distribution than normal)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flatter distribution (kurtosis &lt; 0)</a:t>
            </a:r>
            <a:r>
              <a:rPr lang="en-US" dirty="0"/>
              <a:t> suggests the data is </a:t>
            </a:r>
            <a:r>
              <a:rPr lang="en-US" b="1" dirty="0"/>
              <a:t>not strongly peaked</a:t>
            </a:r>
            <a:r>
              <a:rPr lang="tr-TR" b="1" dirty="0"/>
              <a:t>; </a:t>
            </a:r>
            <a:r>
              <a:rPr lang="tr-TR" b="1" dirty="0" err="1"/>
              <a:t>i.e</a:t>
            </a:r>
            <a:r>
              <a:rPr lang="tr-TR" b="1" dirty="0"/>
              <a:t>. </a:t>
            </a:r>
            <a:r>
              <a:rPr lang="en-US" dirty="0"/>
              <a:t>study hours are spread across the scale rather than clustered.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None/>
            </a:pPr>
            <a:r>
              <a:rPr lang="en-US" b="1" dirty="0"/>
              <a:t>Normality</a:t>
            </a:r>
            <a:r>
              <a:rPr lang="tr-TR" b="1" dirty="0"/>
              <a:t> </a:t>
            </a:r>
            <a:r>
              <a:rPr lang="tr-TR" b="1" dirty="0" err="1"/>
              <a:t>Table</a:t>
            </a:r>
            <a:r>
              <a:rPr lang="en-US" b="1" dirty="0"/>
              <a:t> (Shapiro-Wilk p = .047):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b="1" dirty="0"/>
              <a:t>p &lt; .05</a:t>
            </a:r>
            <a:r>
              <a:rPr lang="en-US" dirty="0"/>
              <a:t>, the data </a:t>
            </a:r>
            <a:r>
              <a:rPr lang="en-US" b="1" dirty="0"/>
              <a:t>significantly deviates from normality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i="1" dirty="0"/>
              <a:t>W</a:t>
            </a:r>
            <a:r>
              <a:rPr lang="en-US" i="1" dirty="0"/>
              <a:t>e should use </a:t>
            </a:r>
            <a:r>
              <a:rPr lang="en-US" b="1" i="1" dirty="0"/>
              <a:t>non-parametric tests</a:t>
            </a:r>
            <a:r>
              <a:rPr lang="en-US" i="1" dirty="0"/>
              <a:t> (e.g., Spearman correlation, Mann-Whitney U) when analyzing this variable.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37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66D48-FE65-5846-26F6-69F39F45C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D859BC-1DD8-91CE-D4CE-72B93FF3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3. </a:t>
            </a:r>
            <a:r>
              <a:rPr lang="tr-TR" b="1" dirty="0" err="1"/>
              <a:t>Motivation</a:t>
            </a:r>
            <a:r>
              <a:rPr lang="tr-TR" b="1" dirty="0"/>
              <a:t> Level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C27BBC-66E8-90C4-6FB9-BCEDC7305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Mean:</a:t>
            </a:r>
            <a:r>
              <a:rPr lang="en-US" dirty="0"/>
              <a:t> 2.96</a:t>
            </a:r>
            <a:r>
              <a:rPr lang="tr-TR" dirty="0"/>
              <a:t>; </a:t>
            </a:r>
            <a:r>
              <a:rPr lang="en-US" b="1" dirty="0"/>
              <a:t>Median:</a:t>
            </a:r>
            <a:r>
              <a:rPr lang="en-US" dirty="0"/>
              <a:t> 3.00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mean and median are almost identical</a:t>
            </a:r>
            <a:r>
              <a:rPr lang="tr-TR" b="1" dirty="0"/>
              <a:t> -- </a:t>
            </a:r>
            <a:r>
              <a:rPr lang="en-US" dirty="0"/>
              <a:t>a </a:t>
            </a:r>
            <a:r>
              <a:rPr lang="en-US" b="1" dirty="0"/>
              <a:t>balanced distribution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tr-TR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Minimum – Maximum:</a:t>
            </a:r>
            <a:r>
              <a:rPr lang="en-US" dirty="0"/>
              <a:t> 1 – 5 (Range = 4)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Expected</a:t>
            </a:r>
            <a:r>
              <a:rPr lang="tr-TR" dirty="0"/>
              <a:t> </a:t>
            </a:r>
            <a:r>
              <a:rPr lang="tr-TR" dirty="0" err="1"/>
              <a:t>score</a:t>
            </a:r>
            <a:r>
              <a:rPr lang="tr-TR" dirty="0"/>
              <a:t> in a 5-poing </a:t>
            </a:r>
            <a:r>
              <a:rPr lang="tr-TR" dirty="0" err="1"/>
              <a:t>scale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tr-TR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Standard Deviation:</a:t>
            </a:r>
            <a:r>
              <a:rPr lang="en-US" dirty="0"/>
              <a:t> 1.37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R</a:t>
            </a:r>
            <a:r>
              <a:rPr lang="en-US" dirty="0" err="1"/>
              <a:t>elatively</a:t>
            </a:r>
            <a:r>
              <a:rPr lang="en-US" dirty="0"/>
              <a:t> high for a 5-point scale</a:t>
            </a:r>
            <a:r>
              <a:rPr lang="tr-TR" dirty="0"/>
              <a:t> -- </a:t>
            </a:r>
            <a:r>
              <a:rPr lang="en-US" b="1" dirty="0"/>
              <a:t>motivation levels varied considerably</a:t>
            </a:r>
            <a:r>
              <a:rPr lang="en-US" dirty="0"/>
              <a:t> across the group.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912891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641</TotalTime>
  <Words>936</Words>
  <Application>Microsoft Office PowerPoint</Application>
  <PresentationFormat>Geniş ekran</PresentationFormat>
  <Paragraphs>90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SRASans1.0-Bold</vt:lpstr>
      <vt:lpstr>SRASans1.0-Book</vt:lpstr>
      <vt:lpstr>SRASerif1.1-Book</vt:lpstr>
      <vt:lpstr>Geçmişe bakış</vt:lpstr>
      <vt:lpstr>Worksheet</vt:lpstr>
      <vt:lpstr>SPSS</vt:lpstr>
      <vt:lpstr>Step 1: Import the Dataset into SPSS</vt:lpstr>
      <vt:lpstr>Step 2: Running Descriptive Statistics in SPSS  (Checking Normality)</vt:lpstr>
      <vt:lpstr>Interpreting the Output for Normality Test</vt:lpstr>
      <vt:lpstr>1. Test Score</vt:lpstr>
      <vt:lpstr> 1. Test Score (continuing)</vt:lpstr>
      <vt:lpstr>2. Study Hours</vt:lpstr>
      <vt:lpstr>2. Study Hours (continuing)</vt:lpstr>
      <vt:lpstr>3. Motivation Level </vt:lpstr>
      <vt:lpstr>3. Motivation Level (continuing)</vt:lpstr>
      <vt:lpstr>Descriptive Statistics with Categorical Data</vt:lpstr>
      <vt:lpstr>Step 3: Creating Frequency Tables &amp; Bar Charts</vt:lpstr>
      <vt:lpstr>Interpreting Frequency Table for Motivation</vt:lpstr>
      <vt:lpstr>Interpreting Frequency Table for Motivation</vt:lpstr>
      <vt:lpstr>Interpreting Frequency Table for Motivation</vt:lpstr>
      <vt:lpstr>Interpreting Frequency Table for Motivation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Sehnaz Sahinkarakas</dc:creator>
  <cp:lastModifiedBy>Sehnaz Sahinkarakas</cp:lastModifiedBy>
  <cp:revision>42</cp:revision>
  <dcterms:created xsi:type="dcterms:W3CDTF">2021-03-07T12:20:40Z</dcterms:created>
  <dcterms:modified xsi:type="dcterms:W3CDTF">2025-03-25T05:46:44Z</dcterms:modified>
</cp:coreProperties>
</file>