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62" r:id="rId6"/>
    <p:sldId id="263" r:id="rId7"/>
    <p:sldId id="260"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391" autoAdjust="0"/>
  </p:normalViewPr>
  <p:slideViewPr>
    <p:cSldViewPr snapToGrid="0">
      <p:cViewPr varScale="1">
        <p:scale>
          <a:sx n="46" d="100"/>
          <a:sy n="46" d="100"/>
        </p:scale>
        <p:origin x="142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00DB-168C-47A6-BD72-290C9377F5A9}" type="datetimeFigureOut">
              <a:rPr lang="en-US" smtClean="0"/>
              <a:t>3/16/2025</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A6BA99-A3A1-46B8-BBCF-BDBEAAEFB3D0}" type="slidenum">
              <a:rPr lang="en-US" smtClean="0"/>
              <a:t>‹#›</a:t>
            </a:fld>
            <a:endParaRPr lang="en-US"/>
          </a:p>
        </p:txBody>
      </p:sp>
    </p:spTree>
    <p:extLst>
      <p:ext uri="{BB962C8B-B14F-4D97-AF65-F5344CB8AC3E}">
        <p14:creationId xmlns:p14="http://schemas.microsoft.com/office/powerpoint/2010/main" val="347583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5"/>
          </p:nvPr>
        </p:nvSpPr>
        <p:spPr/>
        <p:txBody>
          <a:bodyPr/>
          <a:lstStyle/>
          <a:p>
            <a:fld id="{31A6BA99-A3A1-46B8-BBCF-BDBEAAEFB3D0}" type="slidenum">
              <a:rPr lang="en-US" smtClean="0"/>
              <a:t>1</a:t>
            </a:fld>
            <a:endParaRPr lang="en-US"/>
          </a:p>
        </p:txBody>
      </p:sp>
    </p:spTree>
    <p:extLst>
      <p:ext uri="{BB962C8B-B14F-4D97-AF65-F5344CB8AC3E}">
        <p14:creationId xmlns:p14="http://schemas.microsoft.com/office/powerpoint/2010/main" val="2984661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Bu </a:t>
            </a:r>
            <a:r>
              <a:rPr lang="en-US" dirty="0" err="1"/>
              <a:t>örneğimizde</a:t>
            </a:r>
            <a:r>
              <a:rPr lang="en-US" dirty="0"/>
              <a:t> Amerikan </a:t>
            </a:r>
            <a:r>
              <a:rPr lang="en-US" dirty="0" err="1"/>
              <a:t>ve</a:t>
            </a:r>
            <a:r>
              <a:rPr lang="en-US" dirty="0"/>
              <a:t> </a:t>
            </a:r>
            <a:r>
              <a:rPr lang="en-US" dirty="0" err="1"/>
              <a:t>İngiliz</a:t>
            </a:r>
            <a:r>
              <a:rPr lang="en-US" dirty="0"/>
              <a:t> </a:t>
            </a:r>
            <a:r>
              <a:rPr lang="en-US" dirty="0" err="1"/>
              <a:t>kültüründe</a:t>
            </a:r>
            <a:r>
              <a:rPr lang="en-US" dirty="0"/>
              <a:t> </a:t>
            </a:r>
            <a:r>
              <a:rPr lang="en-US" dirty="0" err="1"/>
              <a:t>tanınmış</a:t>
            </a:r>
            <a:r>
              <a:rPr lang="en-US" dirty="0"/>
              <a:t> </a:t>
            </a:r>
            <a:r>
              <a:rPr lang="en-US" dirty="0" err="1"/>
              <a:t>olan</a:t>
            </a:r>
            <a:r>
              <a:rPr lang="en-US" dirty="0"/>
              <a:t> </a:t>
            </a:r>
            <a:r>
              <a:rPr lang="en-US" dirty="0" err="1"/>
              <a:t>şarkıcılar</a:t>
            </a:r>
            <a:r>
              <a:rPr lang="en-US" dirty="0"/>
              <a:t> </a:t>
            </a:r>
            <a:r>
              <a:rPr lang="en-US" dirty="0" err="1"/>
              <a:t>ve</a:t>
            </a:r>
            <a:r>
              <a:rPr lang="en-US" dirty="0"/>
              <a:t> </a:t>
            </a:r>
            <a:r>
              <a:rPr lang="en-US" dirty="0" err="1"/>
              <a:t>söyledikleri</a:t>
            </a:r>
            <a:r>
              <a:rPr lang="en-US" dirty="0"/>
              <a:t> </a:t>
            </a:r>
            <a:r>
              <a:rPr lang="en-US" dirty="0" err="1"/>
              <a:t>şarkılar</a:t>
            </a:r>
            <a:r>
              <a:rPr lang="en-US" dirty="0"/>
              <a:t> </a:t>
            </a:r>
            <a:r>
              <a:rPr lang="en-US" dirty="0" err="1"/>
              <a:t>ile</a:t>
            </a:r>
            <a:r>
              <a:rPr lang="en-US" dirty="0"/>
              <a:t> </a:t>
            </a:r>
            <a:r>
              <a:rPr lang="en-US" dirty="0" err="1"/>
              <a:t>dinleyiciler</a:t>
            </a:r>
            <a:r>
              <a:rPr lang="en-US" dirty="0"/>
              <a:t> </a:t>
            </a:r>
            <a:r>
              <a:rPr lang="en-US" dirty="0" err="1"/>
              <a:t>üzerindeki</a:t>
            </a:r>
            <a:r>
              <a:rPr lang="en-US" dirty="0"/>
              <a:t> </a:t>
            </a:r>
            <a:r>
              <a:rPr lang="en-US" dirty="0" err="1"/>
              <a:t>etkileri</a:t>
            </a:r>
            <a:r>
              <a:rPr lang="en-US" dirty="0"/>
              <a:t> </a:t>
            </a:r>
            <a:r>
              <a:rPr lang="en-US" dirty="0" err="1"/>
              <a:t>yer</a:t>
            </a:r>
            <a:r>
              <a:rPr lang="en-US" dirty="0"/>
              <a:t> </a:t>
            </a:r>
            <a:r>
              <a:rPr lang="en-US" dirty="0" err="1"/>
              <a:t>alıyor</a:t>
            </a:r>
            <a:r>
              <a:rPr lang="en-US" dirty="0"/>
              <a:t>. </a:t>
            </a:r>
            <a:r>
              <a:rPr lang="en-US" dirty="0" err="1"/>
              <a:t>Türkçe</a:t>
            </a:r>
            <a:r>
              <a:rPr lang="en-US" dirty="0"/>
              <a:t> </a:t>
            </a:r>
            <a:r>
              <a:rPr lang="en-US" dirty="0" err="1"/>
              <a:t>çevirisinde</a:t>
            </a:r>
            <a:r>
              <a:rPr lang="en-US" dirty="0"/>
              <a:t> </a:t>
            </a:r>
            <a:r>
              <a:rPr lang="en-US" dirty="0" err="1"/>
              <a:t>hedef</a:t>
            </a:r>
            <a:r>
              <a:rPr lang="en-US" dirty="0"/>
              <a:t> </a:t>
            </a:r>
            <a:r>
              <a:rPr lang="en-US" dirty="0" err="1"/>
              <a:t>kitle</a:t>
            </a:r>
            <a:r>
              <a:rPr lang="en-US" dirty="0"/>
              <a:t> </a:t>
            </a:r>
            <a:r>
              <a:rPr lang="en-US" dirty="0" err="1"/>
              <a:t>okuyucuları</a:t>
            </a:r>
            <a:r>
              <a:rPr lang="en-US" dirty="0"/>
              <a:t> </a:t>
            </a:r>
            <a:r>
              <a:rPr lang="en-US" dirty="0" err="1"/>
              <a:t>üzerinde</a:t>
            </a:r>
            <a:r>
              <a:rPr lang="en-US" dirty="0"/>
              <a:t> </a:t>
            </a:r>
            <a:r>
              <a:rPr lang="en-US" dirty="0" err="1"/>
              <a:t>aynı</a:t>
            </a:r>
            <a:r>
              <a:rPr lang="en-US" dirty="0"/>
              <a:t> </a:t>
            </a:r>
            <a:r>
              <a:rPr lang="en-US" dirty="0" err="1"/>
              <a:t>etkiyi</a:t>
            </a:r>
            <a:r>
              <a:rPr lang="en-US" dirty="0"/>
              <a:t> </a:t>
            </a:r>
            <a:r>
              <a:rPr lang="en-US" dirty="0" err="1"/>
              <a:t>oluşturabilmek</a:t>
            </a:r>
            <a:r>
              <a:rPr lang="en-US" dirty="0"/>
              <a:t> </a:t>
            </a:r>
            <a:r>
              <a:rPr lang="en-US" dirty="0" err="1"/>
              <a:t>için</a:t>
            </a:r>
            <a:r>
              <a:rPr lang="en-US" dirty="0"/>
              <a:t> Türk </a:t>
            </a:r>
            <a:r>
              <a:rPr lang="en-US" dirty="0" err="1"/>
              <a:t>şarkıcılar</a:t>
            </a:r>
            <a:r>
              <a:rPr lang="en-US" dirty="0"/>
              <a:t> </a:t>
            </a:r>
            <a:r>
              <a:rPr lang="en-US" dirty="0" err="1"/>
              <a:t>ve</a:t>
            </a:r>
            <a:r>
              <a:rPr lang="en-US" dirty="0"/>
              <a:t> </a:t>
            </a:r>
            <a:r>
              <a:rPr lang="en-US" dirty="0" err="1"/>
              <a:t>şarkıları</a:t>
            </a:r>
            <a:r>
              <a:rPr lang="en-US" dirty="0"/>
              <a:t> </a:t>
            </a:r>
            <a:r>
              <a:rPr lang="en-US" dirty="0" err="1"/>
              <a:t>verilerek</a:t>
            </a:r>
            <a:r>
              <a:rPr lang="en-US" dirty="0"/>
              <a:t> </a:t>
            </a:r>
            <a:r>
              <a:rPr lang="en-US" dirty="0" err="1"/>
              <a:t>yerlileştirme</a:t>
            </a:r>
            <a:r>
              <a:rPr lang="en-US" dirty="0"/>
              <a:t> </a:t>
            </a:r>
            <a:r>
              <a:rPr lang="en-US" dirty="0" err="1"/>
              <a:t>yapılmıştır</a:t>
            </a:r>
            <a:r>
              <a:rPr lang="en-US" dirty="0"/>
              <a:t>.</a:t>
            </a:r>
          </a:p>
        </p:txBody>
      </p:sp>
      <p:sp>
        <p:nvSpPr>
          <p:cNvPr id="4" name="Slayt Numarası Yer Tutucusu 3"/>
          <p:cNvSpPr>
            <a:spLocks noGrp="1"/>
          </p:cNvSpPr>
          <p:nvPr>
            <p:ph type="sldNum" sz="quarter" idx="5"/>
          </p:nvPr>
        </p:nvSpPr>
        <p:spPr/>
        <p:txBody>
          <a:bodyPr/>
          <a:lstStyle/>
          <a:p>
            <a:fld id="{31A6BA99-A3A1-46B8-BBCF-BDBEAAEFB3D0}" type="slidenum">
              <a:rPr lang="en-US" smtClean="0"/>
              <a:t>17</a:t>
            </a:fld>
            <a:endParaRPr lang="en-US"/>
          </a:p>
        </p:txBody>
      </p:sp>
    </p:spTree>
    <p:extLst>
      <p:ext uri="{BB962C8B-B14F-4D97-AF65-F5344CB8AC3E}">
        <p14:creationId xmlns:p14="http://schemas.microsoft.com/office/powerpoint/2010/main" val="137403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386633" y="1766000"/>
            <a:ext cx="94188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8666"/>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r>
              <a:rPr lang="tr-TR"/>
              <a:t>Asıl başlık stilini düzenlemek için tıklayın</a:t>
            </a:r>
            <a:endParaRPr/>
          </a:p>
        </p:txBody>
      </p:sp>
      <p:sp>
        <p:nvSpPr>
          <p:cNvPr id="10" name="Google Shape;10;p2"/>
          <p:cNvSpPr txBox="1">
            <a:spLocks noGrp="1"/>
          </p:cNvSpPr>
          <p:nvPr>
            <p:ph type="subTitle" idx="1"/>
          </p:nvPr>
        </p:nvSpPr>
        <p:spPr>
          <a:xfrm>
            <a:off x="1386667" y="4502800"/>
            <a:ext cx="9418800" cy="589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1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r>
              <a:rPr lang="tr-TR"/>
              <a:t>Asıl alt başlık stilini düzenlemek için tıklayın</a:t>
            </a:r>
            <a:endParaRPr/>
          </a:p>
        </p:txBody>
      </p:sp>
      <p:cxnSp>
        <p:nvCxnSpPr>
          <p:cNvPr id="11" name="Google Shape;11;p2"/>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2" name="Google Shape;12;p2"/>
          <p:cNvCxnSpPr/>
          <p:nvPr/>
        </p:nvCxnSpPr>
        <p:spPr>
          <a:xfrm flipH="1">
            <a:off x="-343967" y="-96733"/>
            <a:ext cx="4063200" cy="1795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3" name="Google Shape;13;p2"/>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4" name="Google Shape;14;p2"/>
          <p:cNvCxnSpPr/>
          <p:nvPr/>
        </p:nvCxnSpPr>
        <p:spPr>
          <a:xfrm flipH="1">
            <a:off x="8623267" y="5247167"/>
            <a:ext cx="4063200" cy="1795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415817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37"/>
        <p:cNvGrpSpPr/>
        <p:nvPr/>
      </p:nvGrpSpPr>
      <p:grpSpPr>
        <a:xfrm>
          <a:off x="0" y="0"/>
          <a:ext cx="0" cy="0"/>
          <a:chOff x="0" y="0"/>
          <a:chExt cx="0" cy="0"/>
        </a:xfrm>
      </p:grpSpPr>
      <p:cxnSp>
        <p:nvCxnSpPr>
          <p:cNvPr id="238" name="Google Shape;238;p33"/>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9" name="Google Shape;239;p33"/>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40" name="Google Shape;240;p33"/>
          <p:cNvCxnSpPr/>
          <p:nvPr/>
        </p:nvCxnSpPr>
        <p:spPr>
          <a:xfrm flipH="1">
            <a:off x="9029533" y="4884600"/>
            <a:ext cx="3764400" cy="2177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24617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950967" y="593367"/>
            <a:ext cx="6282000" cy="763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tr-TR"/>
              <a:t>Asıl başlık stilini düzenlemek için tıklayın</a:t>
            </a:r>
            <a:endParaRPr/>
          </a:p>
        </p:txBody>
      </p:sp>
      <p:sp>
        <p:nvSpPr>
          <p:cNvPr id="25" name="Google Shape;25;p4"/>
          <p:cNvSpPr txBox="1">
            <a:spLocks noGrp="1"/>
          </p:cNvSpPr>
          <p:nvPr>
            <p:ph type="body" idx="1"/>
          </p:nvPr>
        </p:nvSpPr>
        <p:spPr>
          <a:xfrm>
            <a:off x="951000" y="1697233"/>
            <a:ext cx="10290000" cy="4394400"/>
          </a:xfrm>
          <a:prstGeom prst="rect">
            <a:avLst/>
          </a:prstGeom>
        </p:spPr>
        <p:txBody>
          <a:bodyPr spcFirstLastPara="1" wrap="square" lIns="91425" tIns="91425" rIns="91425" bIns="91425" anchor="t" anchorCtr="0">
            <a:noAutofit/>
          </a:bodyPr>
          <a:lstStyle>
            <a:lvl1pPr marL="609585" lvl="0" indent="-457189">
              <a:lnSpc>
                <a:spcPct val="100000"/>
              </a:lnSpc>
              <a:spcBef>
                <a:spcPts val="0"/>
              </a:spcBef>
              <a:spcAft>
                <a:spcPts val="0"/>
              </a:spcAft>
              <a:buClr>
                <a:schemeClr val="dk1"/>
              </a:buClr>
              <a:buSzPts val="1800"/>
              <a:buFont typeface="Lato"/>
              <a:buChar char="●"/>
              <a:defRPr sz="1467"/>
            </a:lvl1pPr>
            <a:lvl2pPr marL="1219170" lvl="1" indent="-423323">
              <a:spcBef>
                <a:spcPts val="0"/>
              </a:spcBef>
              <a:spcAft>
                <a:spcPts val="0"/>
              </a:spcAft>
              <a:buClr>
                <a:schemeClr val="dk1"/>
              </a:buClr>
              <a:buSzPts val="1400"/>
              <a:buFont typeface="Lato"/>
              <a:buChar char="○"/>
              <a:defRPr/>
            </a:lvl2pPr>
            <a:lvl3pPr marL="1828754" lvl="2" indent="-423323">
              <a:spcBef>
                <a:spcPts val="0"/>
              </a:spcBef>
              <a:spcAft>
                <a:spcPts val="0"/>
              </a:spcAft>
              <a:buClr>
                <a:schemeClr val="dk1"/>
              </a:buClr>
              <a:buSzPts val="1400"/>
              <a:buFont typeface="Lato"/>
              <a:buChar char="■"/>
              <a:defRPr/>
            </a:lvl3pPr>
            <a:lvl4pPr marL="2438339" lvl="3" indent="-423323">
              <a:spcBef>
                <a:spcPts val="0"/>
              </a:spcBef>
              <a:spcAft>
                <a:spcPts val="0"/>
              </a:spcAft>
              <a:buClr>
                <a:schemeClr val="dk1"/>
              </a:buClr>
              <a:buSzPts val="1400"/>
              <a:buFont typeface="Lato"/>
              <a:buChar char="●"/>
              <a:defRPr/>
            </a:lvl4pPr>
            <a:lvl5pPr marL="3047924" lvl="4" indent="-423323">
              <a:spcBef>
                <a:spcPts val="0"/>
              </a:spcBef>
              <a:spcAft>
                <a:spcPts val="0"/>
              </a:spcAft>
              <a:buClr>
                <a:schemeClr val="dk1"/>
              </a:buClr>
              <a:buSzPts val="1400"/>
              <a:buFont typeface="Lato"/>
              <a:buChar char="○"/>
              <a:defRPr/>
            </a:lvl5pPr>
            <a:lvl6pPr marL="3657509" lvl="5" indent="-423323">
              <a:spcBef>
                <a:spcPts val="0"/>
              </a:spcBef>
              <a:spcAft>
                <a:spcPts val="0"/>
              </a:spcAft>
              <a:buClr>
                <a:schemeClr val="dk1"/>
              </a:buClr>
              <a:buSzPts val="1400"/>
              <a:buFont typeface="Lato"/>
              <a:buChar char="■"/>
              <a:defRPr/>
            </a:lvl6pPr>
            <a:lvl7pPr marL="4267093" lvl="6" indent="-423323">
              <a:spcBef>
                <a:spcPts val="0"/>
              </a:spcBef>
              <a:spcAft>
                <a:spcPts val="0"/>
              </a:spcAft>
              <a:buClr>
                <a:schemeClr val="dk1"/>
              </a:buClr>
              <a:buSzPts val="1400"/>
              <a:buFont typeface="Lato"/>
              <a:buChar char="●"/>
              <a:defRPr/>
            </a:lvl7pPr>
            <a:lvl8pPr marL="4876678" lvl="7" indent="-423323">
              <a:spcBef>
                <a:spcPts val="0"/>
              </a:spcBef>
              <a:spcAft>
                <a:spcPts val="0"/>
              </a:spcAft>
              <a:buClr>
                <a:schemeClr val="dk1"/>
              </a:buClr>
              <a:buSzPts val="1400"/>
              <a:buFont typeface="Lato"/>
              <a:buChar char="○"/>
              <a:defRPr/>
            </a:lvl8pPr>
            <a:lvl9pPr marL="5486263" lvl="8" indent="-423323">
              <a:spcBef>
                <a:spcPts val="0"/>
              </a:spcBef>
              <a:spcAft>
                <a:spcPts val="0"/>
              </a:spcAft>
              <a:buClr>
                <a:schemeClr val="dk1"/>
              </a:buClr>
              <a:buSzPts val="1400"/>
              <a:buFont typeface="Lato"/>
              <a:buChar char="■"/>
              <a:defRPr/>
            </a:lvl9pPr>
          </a:lstStyle>
          <a:p>
            <a:pPr lvl="0"/>
            <a:r>
              <a:rPr lang="tr-TR"/>
              <a:t>Asıl metin stillerini düzenlemek için tıklayın</a:t>
            </a:r>
          </a:p>
        </p:txBody>
      </p:sp>
      <p:cxnSp>
        <p:nvCxnSpPr>
          <p:cNvPr id="26" name="Google Shape;26;p4"/>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9179867" y="-151467"/>
            <a:ext cx="3420800" cy="1741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1459691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42"/>
        <p:cNvGrpSpPr/>
        <p:nvPr/>
      </p:nvGrpSpPr>
      <p:grpSpPr>
        <a:xfrm>
          <a:off x="0" y="0"/>
          <a:ext cx="0" cy="0"/>
          <a:chOff x="0" y="0"/>
          <a:chExt cx="0" cy="0"/>
        </a:xfrm>
      </p:grpSpPr>
      <p:sp>
        <p:nvSpPr>
          <p:cNvPr id="43" name="Google Shape;43;p7"/>
          <p:cNvSpPr txBox="1">
            <a:spLocks noGrp="1"/>
          </p:cNvSpPr>
          <p:nvPr>
            <p:ph type="subTitle" idx="1"/>
          </p:nvPr>
        </p:nvSpPr>
        <p:spPr>
          <a:xfrm>
            <a:off x="3147167" y="1910733"/>
            <a:ext cx="2300400" cy="476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1"/>
              </a:buClr>
              <a:buSzPts val="2400"/>
              <a:buFont typeface="Vidaloka"/>
              <a:buNone/>
              <a:defRPr sz="3200">
                <a:solidFill>
                  <a:schemeClr val="accent1"/>
                </a:solidFill>
                <a:latin typeface="Vidaloka"/>
                <a:ea typeface="Vidaloka"/>
                <a:cs typeface="Vidaloka"/>
                <a:sym typeface="Vidaloka"/>
              </a:defRPr>
            </a:lvl1pPr>
            <a:lvl2pPr lvl="1"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2pPr>
            <a:lvl3pPr lvl="2"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3pPr>
            <a:lvl4pPr lvl="3"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4pPr>
            <a:lvl5pPr lvl="4"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5pPr>
            <a:lvl6pPr lvl="5"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6pPr>
            <a:lvl7pPr lvl="6"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7pPr>
            <a:lvl8pPr lvl="7"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8pPr>
            <a:lvl9pPr lvl="8"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9pPr>
          </a:lstStyle>
          <a:p>
            <a:r>
              <a:rPr lang="tr-TR"/>
              <a:t>Asıl alt başlık stilini düzenlemek için tıklayın</a:t>
            </a:r>
            <a:endParaRPr/>
          </a:p>
        </p:txBody>
      </p:sp>
      <p:sp>
        <p:nvSpPr>
          <p:cNvPr id="44" name="Google Shape;44;p7"/>
          <p:cNvSpPr txBox="1">
            <a:spLocks noGrp="1"/>
          </p:cNvSpPr>
          <p:nvPr>
            <p:ph type="subTitle" idx="2"/>
          </p:nvPr>
        </p:nvSpPr>
        <p:spPr>
          <a:xfrm>
            <a:off x="2996667" y="2386733"/>
            <a:ext cx="6880400" cy="3202800"/>
          </a:xfrm>
          <a:prstGeom prst="rect">
            <a:avLst/>
          </a:prstGeom>
        </p:spPr>
        <p:txBody>
          <a:bodyPr spcFirstLastPara="1" wrap="square" lIns="91425" tIns="91425" rIns="91425" bIns="91425" anchor="t" anchorCtr="0">
            <a:noAutofit/>
          </a:bodyPr>
          <a:lstStyle>
            <a:lvl1pPr marR="67732" lvl="0" rtl="0">
              <a:lnSpc>
                <a:spcPct val="166000"/>
              </a:lnSpc>
              <a:spcBef>
                <a:spcPts val="0"/>
              </a:spcBef>
              <a:spcAft>
                <a:spcPts val="0"/>
              </a:spcAft>
              <a:buClr>
                <a:schemeClr val="accent1"/>
              </a:buClr>
              <a:buSzPts val="1400"/>
              <a:buChar char="●"/>
              <a:defRPr sz="1867">
                <a:solidFill>
                  <a:srgbClr val="374957"/>
                </a:solidFill>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sp>
        <p:nvSpPr>
          <p:cNvPr id="45" name="Google Shape;45;p7"/>
          <p:cNvSpPr txBox="1">
            <a:spLocks noGrp="1"/>
          </p:cNvSpPr>
          <p:nvPr>
            <p:ph type="title"/>
          </p:nvPr>
        </p:nvSpPr>
        <p:spPr>
          <a:xfrm>
            <a:off x="950967" y="593367"/>
            <a:ext cx="5729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cxnSp>
        <p:nvCxnSpPr>
          <p:cNvPr id="46" name="Google Shape;46;p7"/>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47" name="Google Shape;47;p7"/>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287166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4"/>
        <p:cNvGrpSpPr/>
        <p:nvPr/>
      </p:nvGrpSpPr>
      <p:grpSpPr>
        <a:xfrm>
          <a:off x="0" y="0"/>
          <a:ext cx="0" cy="0"/>
          <a:chOff x="0" y="0"/>
          <a:chExt cx="0" cy="0"/>
        </a:xfrm>
      </p:grpSpPr>
      <p:sp>
        <p:nvSpPr>
          <p:cNvPr id="55" name="Google Shape;55;p9"/>
          <p:cNvSpPr txBox="1">
            <a:spLocks noGrp="1"/>
          </p:cNvSpPr>
          <p:nvPr>
            <p:ph type="subTitle" idx="1"/>
          </p:nvPr>
        </p:nvSpPr>
        <p:spPr>
          <a:xfrm>
            <a:off x="1194600" y="2242667"/>
            <a:ext cx="5129600" cy="317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Char char="●"/>
              <a:defRPr sz="1867"/>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sp>
        <p:nvSpPr>
          <p:cNvPr id="56" name="Google Shape;56;p9"/>
          <p:cNvSpPr txBox="1">
            <a:spLocks noGrp="1"/>
          </p:cNvSpPr>
          <p:nvPr>
            <p:ph type="title"/>
          </p:nvPr>
        </p:nvSpPr>
        <p:spPr>
          <a:xfrm>
            <a:off x="950967" y="593367"/>
            <a:ext cx="7573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cxnSp>
        <p:nvCxnSpPr>
          <p:cNvPr id="57" name="Google Shape;57;p9"/>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58" name="Google Shape;58;p9"/>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59" name="Google Shape;59;p9"/>
          <p:cNvCxnSpPr/>
          <p:nvPr/>
        </p:nvCxnSpPr>
        <p:spPr>
          <a:xfrm flipH="1">
            <a:off x="7900600" y="3730000"/>
            <a:ext cx="4504000" cy="3289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83331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extLst>
      <p:ext uri="{BB962C8B-B14F-4D97-AF65-F5344CB8AC3E}">
        <p14:creationId xmlns:p14="http://schemas.microsoft.com/office/powerpoint/2010/main" val="1431050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1391633" y="1580733"/>
            <a:ext cx="4164000" cy="2692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4667"/>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sp>
        <p:nvSpPr>
          <p:cNvPr id="113" name="Google Shape;113;p18"/>
          <p:cNvSpPr txBox="1">
            <a:spLocks noGrp="1"/>
          </p:cNvSpPr>
          <p:nvPr>
            <p:ph type="subTitle" idx="1"/>
          </p:nvPr>
        </p:nvSpPr>
        <p:spPr>
          <a:xfrm>
            <a:off x="1391633" y="4481251"/>
            <a:ext cx="4018000" cy="104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sz="1867"/>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cxnSp>
        <p:nvCxnSpPr>
          <p:cNvPr id="114" name="Google Shape;114;p18"/>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15" name="Google Shape;115;p18"/>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16" name="Google Shape;116;p18"/>
          <p:cNvCxnSpPr/>
          <p:nvPr/>
        </p:nvCxnSpPr>
        <p:spPr>
          <a:xfrm>
            <a:off x="7096867" y="-107500"/>
            <a:ext cx="5340000" cy="2676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365913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17"/>
        <p:cNvGrpSpPr/>
        <p:nvPr/>
      </p:nvGrpSpPr>
      <p:grpSpPr>
        <a:xfrm>
          <a:off x="0" y="0"/>
          <a:ext cx="0" cy="0"/>
          <a:chOff x="0" y="0"/>
          <a:chExt cx="0" cy="0"/>
        </a:xfrm>
      </p:grpSpPr>
      <p:sp>
        <p:nvSpPr>
          <p:cNvPr id="118" name="Google Shape;118;p19"/>
          <p:cNvSpPr txBox="1">
            <a:spLocks noGrp="1"/>
          </p:cNvSpPr>
          <p:nvPr>
            <p:ph type="subTitle" idx="1"/>
          </p:nvPr>
        </p:nvSpPr>
        <p:spPr>
          <a:xfrm>
            <a:off x="4678667"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19" name="Google Shape;119;p19"/>
          <p:cNvSpPr txBox="1">
            <a:spLocks noGrp="1"/>
          </p:cNvSpPr>
          <p:nvPr>
            <p:ph type="subTitle" idx="2"/>
          </p:nvPr>
        </p:nvSpPr>
        <p:spPr>
          <a:xfrm>
            <a:off x="4678700"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0" name="Google Shape;120;p19"/>
          <p:cNvSpPr txBox="1">
            <a:spLocks noGrp="1"/>
          </p:cNvSpPr>
          <p:nvPr>
            <p:ph type="subTitle" idx="3"/>
          </p:nvPr>
        </p:nvSpPr>
        <p:spPr>
          <a:xfrm>
            <a:off x="1270700"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21" name="Google Shape;121;p19"/>
          <p:cNvSpPr txBox="1">
            <a:spLocks noGrp="1"/>
          </p:cNvSpPr>
          <p:nvPr>
            <p:ph type="subTitle" idx="4"/>
          </p:nvPr>
        </p:nvSpPr>
        <p:spPr>
          <a:xfrm>
            <a:off x="1270833"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2" name="Google Shape;122;p19"/>
          <p:cNvSpPr txBox="1">
            <a:spLocks noGrp="1"/>
          </p:cNvSpPr>
          <p:nvPr>
            <p:ph type="subTitle" idx="5"/>
          </p:nvPr>
        </p:nvSpPr>
        <p:spPr>
          <a:xfrm>
            <a:off x="8086500"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23" name="Google Shape;123;p19"/>
          <p:cNvSpPr txBox="1">
            <a:spLocks noGrp="1"/>
          </p:cNvSpPr>
          <p:nvPr>
            <p:ph type="subTitle" idx="6"/>
          </p:nvPr>
        </p:nvSpPr>
        <p:spPr>
          <a:xfrm>
            <a:off x="8086500"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4" name="Google Shape;124;p19"/>
          <p:cNvSpPr txBox="1">
            <a:spLocks noGrp="1"/>
          </p:cNvSpPr>
          <p:nvPr>
            <p:ph type="title"/>
          </p:nvPr>
        </p:nvSpPr>
        <p:spPr>
          <a:xfrm>
            <a:off x="950967" y="593367"/>
            <a:ext cx="8874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atin typeface="Merriweather Light"/>
                <a:ea typeface="Merriweather Light"/>
                <a:cs typeface="Merriweather Light"/>
                <a:sym typeface="Merriweather Light"/>
              </a:defRPr>
            </a:lvl2pPr>
            <a:lvl3pPr lvl="2" rtl="0">
              <a:spcBef>
                <a:spcPts val="0"/>
              </a:spcBef>
              <a:spcAft>
                <a:spcPts val="0"/>
              </a:spcAft>
              <a:buSzPts val="3000"/>
              <a:buNone/>
              <a:defRPr>
                <a:latin typeface="Merriweather Light"/>
                <a:ea typeface="Merriweather Light"/>
                <a:cs typeface="Merriweather Light"/>
                <a:sym typeface="Merriweather Light"/>
              </a:defRPr>
            </a:lvl3pPr>
            <a:lvl4pPr lvl="3" rtl="0">
              <a:spcBef>
                <a:spcPts val="0"/>
              </a:spcBef>
              <a:spcAft>
                <a:spcPts val="0"/>
              </a:spcAft>
              <a:buSzPts val="3000"/>
              <a:buNone/>
              <a:defRPr>
                <a:latin typeface="Merriweather Light"/>
                <a:ea typeface="Merriweather Light"/>
                <a:cs typeface="Merriweather Light"/>
                <a:sym typeface="Merriweather Light"/>
              </a:defRPr>
            </a:lvl4pPr>
            <a:lvl5pPr lvl="4" rtl="0">
              <a:spcBef>
                <a:spcPts val="0"/>
              </a:spcBef>
              <a:spcAft>
                <a:spcPts val="0"/>
              </a:spcAft>
              <a:buSzPts val="3000"/>
              <a:buNone/>
              <a:defRPr>
                <a:latin typeface="Merriweather Light"/>
                <a:ea typeface="Merriweather Light"/>
                <a:cs typeface="Merriweather Light"/>
                <a:sym typeface="Merriweather Light"/>
              </a:defRPr>
            </a:lvl5pPr>
            <a:lvl6pPr lvl="5" rtl="0">
              <a:spcBef>
                <a:spcPts val="0"/>
              </a:spcBef>
              <a:spcAft>
                <a:spcPts val="0"/>
              </a:spcAft>
              <a:buSzPts val="3000"/>
              <a:buNone/>
              <a:defRPr>
                <a:latin typeface="Merriweather Light"/>
                <a:ea typeface="Merriweather Light"/>
                <a:cs typeface="Merriweather Light"/>
                <a:sym typeface="Merriweather Light"/>
              </a:defRPr>
            </a:lvl6pPr>
            <a:lvl7pPr lvl="6" rtl="0">
              <a:spcBef>
                <a:spcPts val="0"/>
              </a:spcBef>
              <a:spcAft>
                <a:spcPts val="0"/>
              </a:spcAft>
              <a:buSzPts val="3000"/>
              <a:buNone/>
              <a:defRPr>
                <a:latin typeface="Merriweather Light"/>
                <a:ea typeface="Merriweather Light"/>
                <a:cs typeface="Merriweather Light"/>
                <a:sym typeface="Merriweather Light"/>
              </a:defRPr>
            </a:lvl7pPr>
            <a:lvl8pPr lvl="7" rtl="0">
              <a:spcBef>
                <a:spcPts val="0"/>
              </a:spcBef>
              <a:spcAft>
                <a:spcPts val="0"/>
              </a:spcAft>
              <a:buSzPts val="3000"/>
              <a:buNone/>
              <a:defRPr>
                <a:latin typeface="Merriweather Light"/>
                <a:ea typeface="Merriweather Light"/>
                <a:cs typeface="Merriweather Light"/>
                <a:sym typeface="Merriweather Light"/>
              </a:defRPr>
            </a:lvl8pPr>
            <a:lvl9pPr lvl="8" rtl="0">
              <a:spcBef>
                <a:spcPts val="0"/>
              </a:spcBef>
              <a:spcAft>
                <a:spcPts val="0"/>
              </a:spcAft>
              <a:buSzPts val="3000"/>
              <a:buNone/>
              <a:defRPr>
                <a:latin typeface="Merriweather Light"/>
                <a:ea typeface="Merriweather Light"/>
                <a:cs typeface="Merriweather Light"/>
                <a:sym typeface="Merriweather Light"/>
              </a:defRPr>
            </a:lvl9pPr>
          </a:lstStyle>
          <a:p>
            <a:r>
              <a:rPr lang="tr-TR"/>
              <a:t>Asıl başlık stilini düzenlemek için tıklayın</a:t>
            </a:r>
            <a:endParaRPr/>
          </a:p>
        </p:txBody>
      </p:sp>
      <p:cxnSp>
        <p:nvCxnSpPr>
          <p:cNvPr id="125" name="Google Shape;125;p19"/>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26" name="Google Shape;126;p19"/>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3124835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29"/>
        <p:cNvGrpSpPr/>
        <p:nvPr/>
      </p:nvGrpSpPr>
      <p:grpSpPr>
        <a:xfrm>
          <a:off x="0" y="0"/>
          <a:ext cx="0" cy="0"/>
          <a:chOff x="0" y="0"/>
          <a:chExt cx="0" cy="0"/>
        </a:xfrm>
      </p:grpSpPr>
      <p:cxnSp>
        <p:nvCxnSpPr>
          <p:cNvPr id="230" name="Google Shape;230;p31"/>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1" name="Google Shape;231;p31"/>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85997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32"/>
        <p:cNvGrpSpPr/>
        <p:nvPr/>
      </p:nvGrpSpPr>
      <p:grpSpPr>
        <a:xfrm>
          <a:off x="0" y="0"/>
          <a:ext cx="0" cy="0"/>
          <a:chOff x="0" y="0"/>
          <a:chExt cx="0" cy="0"/>
        </a:xfrm>
      </p:grpSpPr>
      <p:cxnSp>
        <p:nvCxnSpPr>
          <p:cNvPr id="233" name="Google Shape;233;p32"/>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4" name="Google Shape;234;p32"/>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5" name="Google Shape;235;p32"/>
          <p:cNvCxnSpPr/>
          <p:nvPr/>
        </p:nvCxnSpPr>
        <p:spPr>
          <a:xfrm>
            <a:off x="9912233" y="-167467"/>
            <a:ext cx="2657600" cy="17736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236" name="Google Shape;236;p32"/>
          <p:cNvCxnSpPr/>
          <p:nvPr/>
        </p:nvCxnSpPr>
        <p:spPr>
          <a:xfrm>
            <a:off x="-196367" y="5257967"/>
            <a:ext cx="2657600" cy="1773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362773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593367"/>
            <a:ext cx="102900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951000" y="1536633"/>
            <a:ext cx="102900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extLst>
      <p:ext uri="{BB962C8B-B14F-4D97-AF65-F5344CB8AC3E}">
        <p14:creationId xmlns:p14="http://schemas.microsoft.com/office/powerpoint/2010/main" val="953754501"/>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31E3DF-A75E-593B-76B5-A950B88DEF27}"/>
              </a:ext>
            </a:extLst>
          </p:cNvPr>
          <p:cNvSpPr>
            <a:spLocks noGrp="1"/>
          </p:cNvSpPr>
          <p:nvPr>
            <p:ph type="ctrTitle"/>
          </p:nvPr>
        </p:nvSpPr>
        <p:spPr/>
        <p:txBody>
          <a:bodyPr/>
          <a:lstStyle/>
          <a:p>
            <a:r>
              <a:rPr lang="tr-TR" dirty="0" err="1"/>
              <a:t>Culture</a:t>
            </a:r>
            <a:r>
              <a:rPr lang="tr-TR" dirty="0"/>
              <a:t> in </a:t>
            </a:r>
            <a:r>
              <a:rPr lang="tr-TR" dirty="0" err="1"/>
              <a:t>Translation</a:t>
            </a:r>
            <a:r>
              <a:rPr lang="tr-TR" dirty="0"/>
              <a:t> </a:t>
            </a:r>
            <a:r>
              <a:rPr lang="tr-TR" dirty="0" err="1"/>
              <a:t>Texts</a:t>
            </a:r>
            <a:endParaRPr lang="en-US" dirty="0"/>
          </a:p>
        </p:txBody>
      </p:sp>
      <p:sp>
        <p:nvSpPr>
          <p:cNvPr id="3" name="Alt Başlık 2">
            <a:extLst>
              <a:ext uri="{FF2B5EF4-FFF2-40B4-BE49-F238E27FC236}">
                <a16:creationId xmlns:a16="http://schemas.microsoft.com/office/drawing/2014/main" id="{C08AB2BD-45E8-0E3D-4875-1A13A3929E24}"/>
              </a:ext>
            </a:extLst>
          </p:cNvPr>
          <p:cNvSpPr>
            <a:spLocks noGrp="1"/>
          </p:cNvSpPr>
          <p:nvPr>
            <p:ph type="subTitle" idx="1"/>
          </p:nvPr>
        </p:nvSpPr>
        <p:spPr/>
        <p:txBody>
          <a:bodyPr/>
          <a:lstStyle/>
          <a:p>
            <a:r>
              <a:rPr lang="tr-TR" dirty="0"/>
              <a:t>Dr. Beyza Şahin Yıldırım</a:t>
            </a:r>
            <a:endParaRPr lang="en-US" dirty="0"/>
          </a:p>
        </p:txBody>
      </p:sp>
    </p:spTree>
    <p:extLst>
      <p:ext uri="{BB962C8B-B14F-4D97-AF65-F5344CB8AC3E}">
        <p14:creationId xmlns:p14="http://schemas.microsoft.com/office/powerpoint/2010/main" val="831262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8C479B-37AB-CE08-2082-3950B204F9E1}"/>
              </a:ext>
            </a:extLst>
          </p:cNvPr>
          <p:cNvSpPr>
            <a:spLocks noGrp="1"/>
          </p:cNvSpPr>
          <p:nvPr>
            <p:ph type="title"/>
          </p:nvPr>
        </p:nvSpPr>
        <p:spPr/>
        <p:txBody>
          <a:bodyPr/>
          <a:lstStyle/>
          <a:p>
            <a:r>
              <a:rPr lang="en-US" b="1" dirty="0" err="1"/>
              <a:t>Yerlileştirme</a:t>
            </a:r>
            <a:r>
              <a:rPr lang="en-US" b="1" dirty="0"/>
              <a:t> </a:t>
            </a:r>
            <a:r>
              <a:rPr lang="en-US" b="1" dirty="0" err="1"/>
              <a:t>Stratejisinin</a:t>
            </a:r>
            <a:r>
              <a:rPr lang="en-US" b="1" dirty="0"/>
              <a:t> </a:t>
            </a:r>
            <a:r>
              <a:rPr lang="en-US" b="1" dirty="0" err="1"/>
              <a:t>Örnekleri</a:t>
            </a:r>
            <a:br>
              <a:rPr lang="en-US" b="1" dirty="0"/>
            </a:br>
            <a:endParaRPr lang="en-US" dirty="0"/>
          </a:p>
        </p:txBody>
      </p:sp>
      <p:sp>
        <p:nvSpPr>
          <p:cNvPr id="3" name="Metin Yer Tutucusu 2">
            <a:extLst>
              <a:ext uri="{FF2B5EF4-FFF2-40B4-BE49-F238E27FC236}">
                <a16:creationId xmlns:a16="http://schemas.microsoft.com/office/drawing/2014/main" id="{5B9486ED-3CED-C09A-F4E0-CB0E3313B29C}"/>
              </a:ext>
            </a:extLst>
          </p:cNvPr>
          <p:cNvSpPr>
            <a:spLocks noGrp="1"/>
          </p:cNvSpPr>
          <p:nvPr>
            <p:ph type="body" idx="1"/>
          </p:nvPr>
        </p:nvSpPr>
        <p:spPr/>
        <p:txBody>
          <a:bodyPr/>
          <a:lstStyle/>
          <a:p>
            <a:r>
              <a:rPr lang="en-US" sz="2000" b="1" dirty="0" err="1"/>
              <a:t>Kültürel</a:t>
            </a:r>
            <a:r>
              <a:rPr lang="en-US" sz="2000" b="1" dirty="0"/>
              <a:t> </a:t>
            </a:r>
            <a:r>
              <a:rPr lang="en-US" sz="2000" b="1" dirty="0" err="1"/>
              <a:t>Uyarlamalar</a:t>
            </a:r>
            <a:r>
              <a:rPr lang="en-US" sz="2000" b="1" dirty="0"/>
              <a:t>:</a:t>
            </a:r>
          </a:p>
          <a:p>
            <a:endParaRPr lang="en-US" sz="2000" dirty="0"/>
          </a:p>
          <a:p>
            <a:r>
              <a:rPr lang="en-US" sz="2000" dirty="0"/>
              <a:t>• "Hot dog" → </a:t>
            </a:r>
            <a:r>
              <a:rPr lang="en-US" sz="2000" dirty="0" err="1"/>
              <a:t>Türkçe'de</a:t>
            </a:r>
            <a:r>
              <a:rPr lang="en-US" sz="2000" dirty="0"/>
              <a:t> "</a:t>
            </a:r>
            <a:r>
              <a:rPr lang="en-US" sz="2000" dirty="0" err="1"/>
              <a:t>sosisli</a:t>
            </a:r>
            <a:r>
              <a:rPr lang="en-US" sz="2000" dirty="0"/>
              <a:t> </a:t>
            </a:r>
            <a:r>
              <a:rPr lang="en-US" sz="2000" dirty="0" err="1"/>
              <a:t>sandviç</a:t>
            </a:r>
            <a:r>
              <a:rPr lang="en-US" sz="2000" dirty="0"/>
              <a:t>"</a:t>
            </a:r>
          </a:p>
          <a:p>
            <a:r>
              <a:rPr lang="en-US" sz="2000" dirty="0"/>
              <a:t>• </a:t>
            </a:r>
            <a:r>
              <a:rPr lang="en-US" sz="2000" dirty="0" err="1"/>
              <a:t>Shakespeare'in</a:t>
            </a:r>
            <a:r>
              <a:rPr lang="en-US" sz="2000" dirty="0"/>
              <a:t> </a:t>
            </a:r>
            <a:r>
              <a:rPr lang="en-US" sz="2000" dirty="0" err="1"/>
              <a:t>komedilerindeki</a:t>
            </a:r>
            <a:r>
              <a:rPr lang="en-US" sz="2000" dirty="0"/>
              <a:t> </a:t>
            </a:r>
            <a:r>
              <a:rPr lang="en-US" sz="2000" dirty="0" err="1"/>
              <a:t>kültürel</a:t>
            </a:r>
            <a:r>
              <a:rPr lang="en-US" sz="2000" dirty="0"/>
              <a:t> </a:t>
            </a:r>
            <a:r>
              <a:rPr lang="en-US" sz="2000" dirty="0" err="1"/>
              <a:t>referansların</a:t>
            </a:r>
            <a:r>
              <a:rPr lang="en-US" sz="2000" dirty="0"/>
              <a:t> </a:t>
            </a:r>
            <a:r>
              <a:rPr lang="en-US" sz="2000" dirty="0" err="1"/>
              <a:t>Türkçe'ye</a:t>
            </a:r>
            <a:r>
              <a:rPr lang="en-US" sz="2000" dirty="0"/>
              <a:t> </a:t>
            </a:r>
            <a:r>
              <a:rPr lang="en-US" sz="2000" dirty="0" err="1"/>
              <a:t>uyarlanması</a:t>
            </a:r>
            <a:endParaRPr lang="en-US" sz="2000" dirty="0"/>
          </a:p>
          <a:p>
            <a:r>
              <a:rPr lang="en-US" sz="2000" dirty="0"/>
              <a:t>• Harry Potter </a:t>
            </a:r>
            <a:r>
              <a:rPr lang="en-US" sz="2000" dirty="0" err="1"/>
              <a:t>serisindeki</a:t>
            </a:r>
            <a:r>
              <a:rPr lang="en-US" sz="2000" dirty="0"/>
              <a:t> </a:t>
            </a:r>
            <a:r>
              <a:rPr lang="en-US" sz="2000" dirty="0" err="1"/>
              <a:t>büyü</a:t>
            </a:r>
            <a:r>
              <a:rPr lang="en-US" sz="2000" dirty="0"/>
              <a:t> </a:t>
            </a:r>
            <a:r>
              <a:rPr lang="en-US" sz="2000" dirty="0" err="1"/>
              <a:t>terimlerinin</a:t>
            </a:r>
            <a:r>
              <a:rPr lang="en-US" sz="2000" dirty="0"/>
              <a:t> </a:t>
            </a:r>
            <a:r>
              <a:rPr lang="en-US" sz="2000" dirty="0" err="1"/>
              <a:t>Türkçe'ye</a:t>
            </a:r>
            <a:r>
              <a:rPr lang="en-US" sz="2000" dirty="0"/>
              <a:t> </a:t>
            </a:r>
            <a:r>
              <a:rPr lang="en-US" sz="2000" dirty="0" err="1"/>
              <a:t>anlamlı</a:t>
            </a:r>
            <a:r>
              <a:rPr lang="en-US" sz="2000" dirty="0"/>
              <a:t> </a:t>
            </a:r>
            <a:r>
              <a:rPr lang="en-US" sz="2000" dirty="0" err="1"/>
              <a:t>karşılıklarla</a:t>
            </a:r>
            <a:r>
              <a:rPr lang="en-US" sz="2000" dirty="0"/>
              <a:t> </a:t>
            </a:r>
            <a:r>
              <a:rPr lang="en-US" sz="2000" dirty="0" err="1"/>
              <a:t>çevrilmesi</a:t>
            </a:r>
            <a:endParaRPr lang="en-US" sz="2000" dirty="0"/>
          </a:p>
          <a:p>
            <a:pPr marL="152396" indent="0">
              <a:buNone/>
            </a:pPr>
            <a:endParaRPr lang="en-US" dirty="0"/>
          </a:p>
        </p:txBody>
      </p:sp>
    </p:spTree>
    <p:extLst>
      <p:ext uri="{BB962C8B-B14F-4D97-AF65-F5344CB8AC3E}">
        <p14:creationId xmlns:p14="http://schemas.microsoft.com/office/powerpoint/2010/main" val="2062845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143A35-56D2-63CD-C3BD-26977FC5B3A2}"/>
              </a:ext>
            </a:extLst>
          </p:cNvPr>
          <p:cNvSpPr>
            <a:spLocks noGrp="1"/>
          </p:cNvSpPr>
          <p:nvPr>
            <p:ph type="title"/>
          </p:nvPr>
        </p:nvSpPr>
        <p:spPr/>
        <p:txBody>
          <a:bodyPr/>
          <a:lstStyle/>
          <a:p>
            <a:r>
              <a:rPr lang="en-US" b="1" dirty="0" err="1"/>
              <a:t>Yerlileştirme</a:t>
            </a:r>
            <a:r>
              <a:rPr lang="en-US" b="1" dirty="0"/>
              <a:t> </a:t>
            </a:r>
            <a:r>
              <a:rPr lang="en-US" b="1" dirty="0" err="1"/>
              <a:t>Stratejisinin</a:t>
            </a:r>
            <a:r>
              <a:rPr lang="en-US" b="1" dirty="0"/>
              <a:t> </a:t>
            </a:r>
            <a:r>
              <a:rPr lang="en-US" b="1" dirty="0" err="1"/>
              <a:t>Örnekleri</a:t>
            </a:r>
            <a:br>
              <a:rPr lang="en-US" b="1" dirty="0"/>
            </a:br>
            <a:endParaRPr lang="en-US" dirty="0"/>
          </a:p>
        </p:txBody>
      </p:sp>
      <p:sp>
        <p:nvSpPr>
          <p:cNvPr id="3" name="Metin Yer Tutucusu 2">
            <a:extLst>
              <a:ext uri="{FF2B5EF4-FFF2-40B4-BE49-F238E27FC236}">
                <a16:creationId xmlns:a16="http://schemas.microsoft.com/office/drawing/2014/main" id="{55E50563-45D9-C6BD-A1E5-88CDC1AEF635}"/>
              </a:ext>
            </a:extLst>
          </p:cNvPr>
          <p:cNvSpPr>
            <a:spLocks noGrp="1"/>
          </p:cNvSpPr>
          <p:nvPr>
            <p:ph type="body" idx="1"/>
          </p:nvPr>
        </p:nvSpPr>
        <p:spPr/>
        <p:txBody>
          <a:bodyPr/>
          <a:lstStyle/>
          <a:p>
            <a:pPr>
              <a:lnSpc>
                <a:spcPct val="150000"/>
              </a:lnSpc>
            </a:pPr>
            <a:r>
              <a:rPr lang="en-US" sz="1800" b="1" dirty="0" err="1"/>
              <a:t>Deyimsel</a:t>
            </a:r>
            <a:r>
              <a:rPr lang="en-US" sz="1800" b="1" dirty="0"/>
              <a:t> </a:t>
            </a:r>
            <a:r>
              <a:rPr lang="en-US" sz="1800" b="1" dirty="0" err="1"/>
              <a:t>İfadelerin</a:t>
            </a:r>
            <a:r>
              <a:rPr lang="en-US" sz="1800" b="1" dirty="0"/>
              <a:t> </a:t>
            </a:r>
            <a:r>
              <a:rPr lang="en-US" sz="1800" b="1" dirty="0" err="1"/>
              <a:t>Yerelleştirilmesi</a:t>
            </a:r>
            <a:r>
              <a:rPr lang="en-US" sz="1800" b="1" dirty="0"/>
              <a:t>:</a:t>
            </a:r>
          </a:p>
          <a:p>
            <a:pPr>
              <a:lnSpc>
                <a:spcPct val="150000"/>
              </a:lnSpc>
            </a:pPr>
            <a:endParaRPr lang="en-US" sz="1800" dirty="0"/>
          </a:p>
          <a:p>
            <a:pPr>
              <a:lnSpc>
                <a:spcPct val="150000"/>
              </a:lnSpc>
            </a:pPr>
            <a:r>
              <a:rPr lang="en-US" sz="1800" dirty="0" err="1"/>
              <a:t>İngilizce</a:t>
            </a:r>
            <a:r>
              <a:rPr lang="en-US" sz="1800" dirty="0"/>
              <a:t> "It's raining cats and dogs" → </a:t>
            </a:r>
            <a:r>
              <a:rPr lang="en-US" sz="1800" dirty="0" err="1"/>
              <a:t>Türkçe</a:t>
            </a:r>
            <a:r>
              <a:rPr lang="en-US" sz="1800" dirty="0"/>
              <a:t> "</a:t>
            </a:r>
            <a:r>
              <a:rPr lang="en-US" sz="1800" dirty="0" err="1"/>
              <a:t>Bardaktan</a:t>
            </a:r>
            <a:r>
              <a:rPr lang="en-US" sz="1800" dirty="0"/>
              <a:t> </a:t>
            </a:r>
            <a:r>
              <a:rPr lang="en-US" sz="1800" dirty="0" err="1"/>
              <a:t>boşanırcasına</a:t>
            </a:r>
            <a:r>
              <a:rPr lang="en-US" sz="1800" dirty="0"/>
              <a:t> </a:t>
            </a:r>
            <a:r>
              <a:rPr lang="en-US" sz="1800" dirty="0" err="1"/>
              <a:t>yağmur</a:t>
            </a:r>
            <a:r>
              <a:rPr lang="en-US" sz="1800" dirty="0"/>
              <a:t> </a:t>
            </a:r>
            <a:r>
              <a:rPr lang="en-US" sz="1800" dirty="0" err="1"/>
              <a:t>yağıyor</a:t>
            </a:r>
            <a:r>
              <a:rPr lang="en-US" sz="1800" dirty="0"/>
              <a:t>"</a:t>
            </a:r>
          </a:p>
          <a:p>
            <a:pPr>
              <a:lnSpc>
                <a:spcPct val="150000"/>
              </a:lnSpc>
            </a:pPr>
            <a:r>
              <a:rPr lang="en-US" sz="1800" dirty="0" err="1"/>
              <a:t>Almanca</a:t>
            </a:r>
            <a:r>
              <a:rPr lang="en-US" sz="1800" dirty="0"/>
              <a:t> "Ich </a:t>
            </a:r>
            <a:r>
              <a:rPr lang="en-US" sz="1800" dirty="0" err="1"/>
              <a:t>verstehe</a:t>
            </a:r>
            <a:r>
              <a:rPr lang="en-US" sz="1800" dirty="0"/>
              <a:t> </a:t>
            </a:r>
            <a:r>
              <a:rPr lang="en-US" sz="1800" dirty="0" err="1"/>
              <a:t>nur</a:t>
            </a:r>
            <a:r>
              <a:rPr lang="en-US" sz="1800" dirty="0"/>
              <a:t> Bahnhof" → </a:t>
            </a:r>
            <a:r>
              <a:rPr lang="en-US" sz="1800" dirty="0" err="1"/>
              <a:t>Türkçe</a:t>
            </a:r>
            <a:r>
              <a:rPr lang="en-US" sz="1800" dirty="0"/>
              <a:t> "</a:t>
            </a:r>
            <a:r>
              <a:rPr lang="en-US" sz="1800" dirty="0" err="1"/>
              <a:t>Anladıysam</a:t>
            </a:r>
            <a:r>
              <a:rPr lang="en-US" sz="1800" dirty="0"/>
              <a:t> Arap </a:t>
            </a:r>
            <a:r>
              <a:rPr lang="en-US" sz="1800" dirty="0" err="1"/>
              <a:t>olayım</a:t>
            </a:r>
            <a:r>
              <a:rPr lang="en-US" sz="1800" dirty="0"/>
              <a:t>"</a:t>
            </a:r>
          </a:p>
          <a:p>
            <a:pPr marL="152396" indent="0">
              <a:buNone/>
            </a:pPr>
            <a:endParaRPr lang="en-US" dirty="0"/>
          </a:p>
        </p:txBody>
      </p:sp>
    </p:spTree>
    <p:extLst>
      <p:ext uri="{BB962C8B-B14F-4D97-AF65-F5344CB8AC3E}">
        <p14:creationId xmlns:p14="http://schemas.microsoft.com/office/powerpoint/2010/main" val="4075422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E79305-8DDD-F76A-BFFA-1C7F1F5D1DEB}"/>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B345C537-666A-C8EE-76E2-98552C6EBCA9}"/>
              </a:ext>
            </a:extLst>
          </p:cNvPr>
          <p:cNvSpPr>
            <a:spLocks noGrp="1"/>
          </p:cNvSpPr>
          <p:nvPr>
            <p:ph type="body" idx="1"/>
          </p:nvPr>
        </p:nvSpPr>
        <p:spPr/>
        <p:txBody>
          <a:bodyPr/>
          <a:lstStyle/>
          <a:p>
            <a:pPr>
              <a:lnSpc>
                <a:spcPct val="150000"/>
              </a:lnSpc>
            </a:pPr>
            <a:r>
              <a:rPr lang="en-US" sz="1600" b="1" dirty="0" err="1"/>
              <a:t>Metinsel</a:t>
            </a:r>
            <a:r>
              <a:rPr lang="en-US" sz="1600" b="1" dirty="0"/>
              <a:t> </a:t>
            </a:r>
            <a:r>
              <a:rPr lang="en-US" sz="1600" b="1" dirty="0" err="1"/>
              <a:t>Uyarlamalar</a:t>
            </a:r>
            <a:r>
              <a:rPr lang="en-US" sz="1600" b="1" dirty="0"/>
              <a:t>:</a:t>
            </a:r>
          </a:p>
          <a:p>
            <a:pPr>
              <a:lnSpc>
                <a:spcPct val="150000"/>
              </a:lnSpc>
            </a:pPr>
            <a:endParaRPr lang="en-US" sz="1600" dirty="0"/>
          </a:p>
          <a:p>
            <a:pPr>
              <a:lnSpc>
                <a:spcPct val="150000"/>
              </a:lnSpc>
            </a:pPr>
            <a:r>
              <a:rPr lang="en-US" sz="1600" dirty="0" err="1"/>
              <a:t>Ölçü</a:t>
            </a:r>
            <a:r>
              <a:rPr lang="en-US" sz="1600" dirty="0"/>
              <a:t> </a:t>
            </a:r>
            <a:r>
              <a:rPr lang="en-US" sz="1600" dirty="0" err="1"/>
              <a:t>birimlerinin</a:t>
            </a:r>
            <a:r>
              <a:rPr lang="en-US" sz="1600" dirty="0"/>
              <a:t> </a:t>
            </a:r>
            <a:r>
              <a:rPr lang="en-US" sz="1600" dirty="0" err="1"/>
              <a:t>dönüştürülmesi</a:t>
            </a:r>
            <a:r>
              <a:rPr lang="en-US" sz="1600" dirty="0"/>
              <a:t> (</a:t>
            </a:r>
            <a:r>
              <a:rPr lang="en-US" sz="1600" dirty="0" err="1"/>
              <a:t>mil→kilometre</a:t>
            </a:r>
            <a:r>
              <a:rPr lang="en-US" sz="1600" dirty="0"/>
              <a:t>)</a:t>
            </a:r>
          </a:p>
          <a:p>
            <a:pPr>
              <a:lnSpc>
                <a:spcPct val="150000"/>
              </a:lnSpc>
            </a:pPr>
            <a:r>
              <a:rPr lang="en-US" sz="1600" dirty="0"/>
              <a:t>Tarih </a:t>
            </a:r>
            <a:r>
              <a:rPr lang="en-US" sz="1600" dirty="0" err="1"/>
              <a:t>formatlarının</a:t>
            </a:r>
            <a:r>
              <a:rPr lang="en-US" sz="1600" dirty="0"/>
              <a:t> </a:t>
            </a:r>
            <a:r>
              <a:rPr lang="en-US" sz="1600" dirty="0" err="1"/>
              <a:t>değiştirilmesi</a:t>
            </a:r>
            <a:r>
              <a:rPr lang="en-US" sz="1600" dirty="0"/>
              <a:t> (ay/</a:t>
            </a:r>
            <a:r>
              <a:rPr lang="en-US" sz="1600" dirty="0" err="1"/>
              <a:t>gün</a:t>
            </a:r>
            <a:r>
              <a:rPr lang="en-US" sz="1600" dirty="0"/>
              <a:t>/</a:t>
            </a:r>
            <a:r>
              <a:rPr lang="en-US" sz="1600" dirty="0" err="1"/>
              <a:t>yıl→gün</a:t>
            </a:r>
            <a:r>
              <a:rPr lang="en-US" sz="1600" dirty="0"/>
              <a:t>/ay/</a:t>
            </a:r>
            <a:r>
              <a:rPr lang="en-US" sz="1600" dirty="0" err="1"/>
              <a:t>yıl</a:t>
            </a:r>
            <a:r>
              <a:rPr lang="en-US" sz="1600" dirty="0"/>
              <a:t>)</a:t>
            </a:r>
          </a:p>
          <a:p>
            <a:pPr>
              <a:lnSpc>
                <a:spcPct val="150000"/>
              </a:lnSpc>
            </a:pPr>
            <a:r>
              <a:rPr lang="en-US" sz="1600" dirty="0"/>
              <a:t>Hitap </a:t>
            </a:r>
            <a:r>
              <a:rPr lang="en-US" sz="1600" dirty="0" err="1"/>
              <a:t>biçimlerinin</a:t>
            </a:r>
            <a:r>
              <a:rPr lang="en-US" sz="1600" dirty="0"/>
              <a:t> </a:t>
            </a:r>
            <a:r>
              <a:rPr lang="en-US" sz="1600" dirty="0" err="1"/>
              <a:t>uyarlanması</a:t>
            </a:r>
            <a:endParaRPr lang="en-US" sz="1600" dirty="0"/>
          </a:p>
          <a:p>
            <a:pPr>
              <a:lnSpc>
                <a:spcPct val="150000"/>
              </a:lnSpc>
            </a:pPr>
            <a:r>
              <a:rPr lang="en-US" sz="1600" dirty="0" err="1"/>
              <a:t>Çocuk</a:t>
            </a:r>
            <a:r>
              <a:rPr lang="en-US" sz="1600" dirty="0"/>
              <a:t> </a:t>
            </a:r>
            <a:r>
              <a:rPr lang="en-US" sz="1600" dirty="0" err="1"/>
              <a:t>edebiyatında</a:t>
            </a:r>
            <a:r>
              <a:rPr lang="en-US" sz="1600" dirty="0"/>
              <a:t> </a:t>
            </a:r>
            <a:r>
              <a:rPr lang="en-US" sz="1600" dirty="0" err="1"/>
              <a:t>isim</a:t>
            </a:r>
            <a:r>
              <a:rPr lang="en-US" sz="1600" dirty="0"/>
              <a:t> </a:t>
            </a:r>
            <a:r>
              <a:rPr lang="en-US" sz="1600" dirty="0" err="1"/>
              <a:t>değişiklikleri</a:t>
            </a:r>
            <a:endParaRPr lang="en-US" sz="1600" dirty="0"/>
          </a:p>
          <a:p>
            <a:pPr>
              <a:lnSpc>
                <a:spcPct val="150000"/>
              </a:lnSpc>
            </a:pPr>
            <a:r>
              <a:rPr lang="en-US" sz="1600" dirty="0" err="1"/>
              <a:t>Popüler</a:t>
            </a:r>
            <a:r>
              <a:rPr lang="en-US" sz="1600" dirty="0"/>
              <a:t> </a:t>
            </a:r>
            <a:r>
              <a:rPr lang="en-US" sz="1600" dirty="0" err="1"/>
              <a:t>kültüre</a:t>
            </a:r>
            <a:r>
              <a:rPr lang="en-US" sz="1600" dirty="0"/>
              <a:t> </a:t>
            </a:r>
            <a:r>
              <a:rPr lang="en-US" sz="1600" dirty="0" err="1"/>
              <a:t>yapılan</a:t>
            </a:r>
            <a:r>
              <a:rPr lang="en-US" sz="1600" dirty="0"/>
              <a:t> </a:t>
            </a:r>
            <a:r>
              <a:rPr lang="en-US" sz="1600" dirty="0" err="1"/>
              <a:t>yerel</a:t>
            </a:r>
            <a:r>
              <a:rPr lang="en-US" sz="1600" dirty="0"/>
              <a:t> </a:t>
            </a:r>
            <a:r>
              <a:rPr lang="en-US" sz="1600" dirty="0" err="1"/>
              <a:t>referansların</a:t>
            </a:r>
            <a:r>
              <a:rPr lang="en-US" sz="1600" dirty="0"/>
              <a:t> </a:t>
            </a:r>
            <a:r>
              <a:rPr lang="en-US" sz="1600" dirty="0" err="1"/>
              <a:t>güncellenmesi</a:t>
            </a:r>
            <a:endParaRPr lang="en-US" sz="1600" dirty="0"/>
          </a:p>
        </p:txBody>
      </p:sp>
    </p:spTree>
    <p:extLst>
      <p:ext uri="{BB962C8B-B14F-4D97-AF65-F5344CB8AC3E}">
        <p14:creationId xmlns:p14="http://schemas.microsoft.com/office/powerpoint/2010/main" val="4272105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5F50F5-5C28-5BF8-4BED-E4545019E4E0}"/>
              </a:ext>
            </a:extLst>
          </p:cNvPr>
          <p:cNvSpPr>
            <a:spLocks noGrp="1"/>
          </p:cNvSpPr>
          <p:nvPr>
            <p:ph type="title"/>
          </p:nvPr>
        </p:nvSpPr>
        <p:spPr/>
        <p:txBody>
          <a:bodyPr/>
          <a:lstStyle/>
          <a:p>
            <a:r>
              <a:rPr lang="en-US" b="0" i="0" dirty="0" err="1">
                <a:effectLst/>
                <a:latin typeface="var(--font-fk-grotesk)"/>
              </a:rPr>
              <a:t>Strateji</a:t>
            </a:r>
            <a:r>
              <a:rPr lang="en-US" b="0" i="0" dirty="0">
                <a:effectLst/>
                <a:latin typeface="var(--font-fk-grotesk)"/>
              </a:rPr>
              <a:t> </a:t>
            </a:r>
            <a:r>
              <a:rPr lang="en-US" b="0" i="0" dirty="0" err="1">
                <a:effectLst/>
                <a:latin typeface="var(--font-fk-grotesk)"/>
              </a:rPr>
              <a:t>Seçimini</a:t>
            </a:r>
            <a:r>
              <a:rPr lang="en-US" b="0" i="0" dirty="0">
                <a:effectLst/>
                <a:latin typeface="var(--font-fk-grotesk)"/>
              </a:rPr>
              <a:t> </a:t>
            </a:r>
            <a:r>
              <a:rPr lang="en-US" b="0" i="0" dirty="0" err="1">
                <a:effectLst/>
                <a:latin typeface="var(--font-fk-grotesk)"/>
              </a:rPr>
              <a:t>Etkileyen</a:t>
            </a:r>
            <a:r>
              <a:rPr lang="en-US" b="0" i="0" dirty="0">
                <a:effectLst/>
                <a:latin typeface="var(--font-fk-grotesk)"/>
              </a:rPr>
              <a:t> </a:t>
            </a:r>
            <a:r>
              <a:rPr lang="en-US" b="0" i="0" dirty="0" err="1">
                <a:effectLst/>
                <a:latin typeface="var(--font-fk-grotesk)"/>
              </a:rPr>
              <a:t>Faktörler</a:t>
            </a:r>
            <a:br>
              <a:rPr lang="en-US" b="0" i="0" dirty="0">
                <a:effectLst/>
                <a:latin typeface="var(--font-fk-grotesk)"/>
              </a:rPr>
            </a:br>
            <a:endParaRPr lang="en-US" dirty="0"/>
          </a:p>
        </p:txBody>
      </p:sp>
      <p:sp>
        <p:nvSpPr>
          <p:cNvPr id="3" name="Metin Yer Tutucusu 2">
            <a:extLst>
              <a:ext uri="{FF2B5EF4-FFF2-40B4-BE49-F238E27FC236}">
                <a16:creationId xmlns:a16="http://schemas.microsoft.com/office/drawing/2014/main" id="{4BAA4972-F1B4-91BF-5750-B22993FFB4E8}"/>
              </a:ext>
            </a:extLst>
          </p:cNvPr>
          <p:cNvSpPr>
            <a:spLocks noGrp="1"/>
          </p:cNvSpPr>
          <p:nvPr>
            <p:ph type="body" idx="1"/>
          </p:nvPr>
        </p:nvSpPr>
        <p:spPr/>
        <p:txBody>
          <a:bodyPr/>
          <a:lstStyle/>
          <a:p>
            <a:pPr>
              <a:lnSpc>
                <a:spcPct val="200000"/>
              </a:lnSpc>
            </a:pPr>
            <a:r>
              <a:rPr lang="en-US" dirty="0"/>
              <a:t>Metin </a:t>
            </a:r>
            <a:r>
              <a:rPr lang="en-US" dirty="0" err="1"/>
              <a:t>türü</a:t>
            </a:r>
            <a:r>
              <a:rPr lang="en-US" dirty="0"/>
              <a:t> (</a:t>
            </a:r>
            <a:r>
              <a:rPr lang="en-US" dirty="0" err="1"/>
              <a:t>edebi</a:t>
            </a:r>
            <a:r>
              <a:rPr lang="en-US" dirty="0"/>
              <a:t>, </a:t>
            </a:r>
            <a:r>
              <a:rPr lang="en-US" dirty="0" err="1"/>
              <a:t>akademik</a:t>
            </a:r>
            <a:r>
              <a:rPr lang="en-US" dirty="0"/>
              <a:t>, </a:t>
            </a:r>
            <a:r>
              <a:rPr lang="en-US" dirty="0" err="1"/>
              <a:t>teknik</a:t>
            </a:r>
            <a:r>
              <a:rPr lang="en-US" dirty="0"/>
              <a:t>, </a:t>
            </a:r>
            <a:r>
              <a:rPr lang="en-US" dirty="0" err="1"/>
              <a:t>ticari</a:t>
            </a:r>
            <a:r>
              <a:rPr lang="en-US" dirty="0"/>
              <a:t>)</a:t>
            </a:r>
          </a:p>
          <a:p>
            <a:pPr>
              <a:lnSpc>
                <a:spcPct val="200000"/>
              </a:lnSpc>
            </a:pPr>
            <a:r>
              <a:rPr lang="en-US" dirty="0" err="1"/>
              <a:t>Hedef</a:t>
            </a:r>
            <a:r>
              <a:rPr lang="en-US" dirty="0"/>
              <a:t> </a:t>
            </a:r>
            <a:r>
              <a:rPr lang="en-US" dirty="0" err="1"/>
              <a:t>okuyucu</a:t>
            </a:r>
            <a:r>
              <a:rPr lang="en-US" dirty="0"/>
              <a:t> </a:t>
            </a:r>
            <a:r>
              <a:rPr lang="en-US" dirty="0" err="1"/>
              <a:t>kitlesi</a:t>
            </a:r>
            <a:endParaRPr lang="en-US" dirty="0"/>
          </a:p>
          <a:p>
            <a:pPr>
              <a:lnSpc>
                <a:spcPct val="200000"/>
              </a:lnSpc>
            </a:pPr>
            <a:r>
              <a:rPr lang="en-US" dirty="0" err="1"/>
              <a:t>Çevirinin</a:t>
            </a:r>
            <a:r>
              <a:rPr lang="en-US" dirty="0"/>
              <a:t> </a:t>
            </a:r>
            <a:r>
              <a:rPr lang="en-US" dirty="0" err="1"/>
              <a:t>amacı</a:t>
            </a:r>
            <a:endParaRPr lang="en-US" dirty="0"/>
          </a:p>
          <a:p>
            <a:pPr>
              <a:lnSpc>
                <a:spcPct val="200000"/>
              </a:lnSpc>
            </a:pPr>
            <a:r>
              <a:rPr lang="en-US" dirty="0" err="1"/>
              <a:t>Yayıncı</a:t>
            </a:r>
            <a:r>
              <a:rPr lang="en-US" dirty="0"/>
              <a:t> </a:t>
            </a:r>
            <a:r>
              <a:rPr lang="en-US" dirty="0" err="1"/>
              <a:t>beklentileri</a:t>
            </a:r>
            <a:r>
              <a:rPr lang="en-US" dirty="0"/>
              <a:t> </a:t>
            </a:r>
            <a:r>
              <a:rPr lang="en-US" dirty="0" err="1"/>
              <a:t>ve</a:t>
            </a:r>
            <a:r>
              <a:rPr lang="en-US" dirty="0"/>
              <a:t> </a:t>
            </a:r>
            <a:r>
              <a:rPr lang="en-US" dirty="0" err="1"/>
              <a:t>piyasa</a:t>
            </a:r>
            <a:r>
              <a:rPr lang="en-US" dirty="0"/>
              <a:t> </a:t>
            </a:r>
            <a:r>
              <a:rPr lang="en-US" dirty="0" err="1"/>
              <a:t>gerçekleri</a:t>
            </a:r>
            <a:endParaRPr lang="en-US" dirty="0"/>
          </a:p>
          <a:p>
            <a:pPr>
              <a:lnSpc>
                <a:spcPct val="200000"/>
              </a:lnSpc>
            </a:pPr>
            <a:r>
              <a:rPr lang="en-US" dirty="0" err="1"/>
              <a:t>Kültürlerarası</a:t>
            </a:r>
            <a:r>
              <a:rPr lang="en-US" dirty="0"/>
              <a:t> </a:t>
            </a:r>
            <a:r>
              <a:rPr lang="en-US" dirty="0" err="1"/>
              <a:t>güç</a:t>
            </a:r>
            <a:r>
              <a:rPr lang="en-US" dirty="0"/>
              <a:t> </a:t>
            </a:r>
            <a:r>
              <a:rPr lang="en-US" dirty="0" err="1"/>
              <a:t>ilişkileri</a:t>
            </a:r>
            <a:endParaRPr lang="en-US" dirty="0"/>
          </a:p>
          <a:p>
            <a:pPr>
              <a:lnSpc>
                <a:spcPct val="200000"/>
              </a:lnSpc>
            </a:pPr>
            <a:r>
              <a:rPr lang="en-US" dirty="0"/>
              <a:t>Çevirmenin </a:t>
            </a:r>
            <a:r>
              <a:rPr lang="en-US" dirty="0" err="1"/>
              <a:t>kişisel</a:t>
            </a:r>
            <a:r>
              <a:rPr lang="en-US" dirty="0"/>
              <a:t> </a:t>
            </a:r>
            <a:r>
              <a:rPr lang="en-US" dirty="0" err="1"/>
              <a:t>tercihleri</a:t>
            </a:r>
            <a:r>
              <a:rPr lang="en-US" dirty="0"/>
              <a:t> </a:t>
            </a:r>
            <a:r>
              <a:rPr lang="en-US" dirty="0" err="1"/>
              <a:t>ve</a:t>
            </a:r>
            <a:r>
              <a:rPr lang="en-US" dirty="0"/>
              <a:t> </a:t>
            </a:r>
            <a:r>
              <a:rPr lang="en-US" dirty="0" err="1"/>
              <a:t>etik</a:t>
            </a:r>
            <a:r>
              <a:rPr lang="en-US" dirty="0"/>
              <a:t> </a:t>
            </a:r>
            <a:r>
              <a:rPr lang="en-US" dirty="0" err="1"/>
              <a:t>konumu</a:t>
            </a:r>
            <a:endParaRPr lang="en-US" dirty="0"/>
          </a:p>
          <a:p>
            <a:pPr>
              <a:lnSpc>
                <a:spcPct val="200000"/>
              </a:lnSpc>
            </a:pPr>
            <a:r>
              <a:rPr lang="tr-TR" dirty="0"/>
              <a:t>Ta</a:t>
            </a:r>
            <a:r>
              <a:rPr lang="en-US" dirty="0" err="1"/>
              <a:t>rihsel</a:t>
            </a:r>
            <a:r>
              <a:rPr lang="en-US" dirty="0"/>
              <a:t> </a:t>
            </a:r>
            <a:r>
              <a:rPr lang="en-US" dirty="0" err="1"/>
              <a:t>ve</a:t>
            </a:r>
            <a:r>
              <a:rPr lang="en-US" dirty="0"/>
              <a:t> </a:t>
            </a:r>
            <a:r>
              <a:rPr lang="en-US" dirty="0" err="1"/>
              <a:t>toplumsal</a:t>
            </a:r>
            <a:r>
              <a:rPr lang="en-US" dirty="0"/>
              <a:t> </a:t>
            </a:r>
            <a:r>
              <a:rPr lang="en-US" dirty="0" err="1"/>
              <a:t>bağlam</a:t>
            </a:r>
            <a:endParaRPr lang="en-US" dirty="0"/>
          </a:p>
          <a:p>
            <a:endParaRPr lang="en-US" dirty="0"/>
          </a:p>
        </p:txBody>
      </p:sp>
    </p:spTree>
    <p:extLst>
      <p:ext uri="{BB962C8B-B14F-4D97-AF65-F5344CB8AC3E}">
        <p14:creationId xmlns:p14="http://schemas.microsoft.com/office/powerpoint/2010/main" val="171447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8E3DB7-70E2-5D59-DF1D-4F6D5CC58DBF}"/>
              </a:ext>
            </a:extLst>
          </p:cNvPr>
          <p:cNvSpPr>
            <a:spLocks noGrp="1"/>
          </p:cNvSpPr>
          <p:nvPr>
            <p:ph type="title"/>
          </p:nvPr>
        </p:nvSpPr>
        <p:spPr>
          <a:xfrm>
            <a:off x="950967" y="593367"/>
            <a:ext cx="8103386" cy="733409"/>
          </a:xfrm>
        </p:spPr>
        <p:txBody>
          <a:bodyPr/>
          <a:lstStyle/>
          <a:p>
            <a:r>
              <a:rPr lang="en-US" dirty="0"/>
              <a:t> </a:t>
            </a:r>
            <a:r>
              <a:rPr lang="en-US" dirty="0" err="1"/>
              <a:t>Venuti'nin</a:t>
            </a:r>
            <a:r>
              <a:rPr lang="en-US" dirty="0"/>
              <a:t> </a:t>
            </a:r>
            <a:r>
              <a:rPr lang="en-US" dirty="0" err="1"/>
              <a:t>Uygulamada</a:t>
            </a:r>
            <a:r>
              <a:rPr lang="en-US" dirty="0"/>
              <a:t> </a:t>
            </a:r>
            <a:r>
              <a:rPr lang="en-US" dirty="0" err="1"/>
              <a:t>Karşılaşılan</a:t>
            </a:r>
            <a:r>
              <a:rPr lang="en-US" dirty="0"/>
              <a:t> </a:t>
            </a:r>
            <a:r>
              <a:rPr lang="en-US" dirty="0" err="1"/>
              <a:t>Zorlukları</a:t>
            </a:r>
            <a:endParaRPr lang="en-US" dirty="0"/>
          </a:p>
        </p:txBody>
      </p:sp>
      <p:sp>
        <p:nvSpPr>
          <p:cNvPr id="3" name="Metin Yer Tutucusu 2">
            <a:extLst>
              <a:ext uri="{FF2B5EF4-FFF2-40B4-BE49-F238E27FC236}">
                <a16:creationId xmlns:a16="http://schemas.microsoft.com/office/drawing/2014/main" id="{68AF33D5-02CC-A11F-7198-89E0E0320ABB}"/>
              </a:ext>
            </a:extLst>
          </p:cNvPr>
          <p:cNvSpPr>
            <a:spLocks noGrp="1"/>
          </p:cNvSpPr>
          <p:nvPr>
            <p:ph type="body" idx="1"/>
          </p:nvPr>
        </p:nvSpPr>
        <p:spPr/>
        <p:txBody>
          <a:bodyPr/>
          <a:lstStyle/>
          <a:p>
            <a:pPr>
              <a:lnSpc>
                <a:spcPct val="150000"/>
              </a:lnSpc>
            </a:pPr>
            <a:r>
              <a:rPr lang="en-US" sz="2000" dirty="0"/>
              <a:t>Teori </a:t>
            </a:r>
            <a:r>
              <a:rPr lang="en-US" sz="2000" dirty="0" err="1"/>
              <a:t>ve</a:t>
            </a:r>
            <a:r>
              <a:rPr lang="en-US" sz="2000" dirty="0"/>
              <a:t> </a:t>
            </a:r>
            <a:r>
              <a:rPr lang="en-US" sz="2000" dirty="0" err="1"/>
              <a:t>pratik</a:t>
            </a:r>
            <a:r>
              <a:rPr lang="en-US" sz="2000" dirty="0"/>
              <a:t> </a:t>
            </a:r>
            <a:r>
              <a:rPr lang="en-US" sz="2000" dirty="0" err="1"/>
              <a:t>arasındaki</a:t>
            </a:r>
            <a:r>
              <a:rPr lang="en-US" sz="2000" dirty="0"/>
              <a:t> </a:t>
            </a:r>
            <a:r>
              <a:rPr lang="en-US" sz="2000" dirty="0" err="1"/>
              <a:t>çelişkiler</a:t>
            </a:r>
            <a:endParaRPr lang="en-US" sz="2000" dirty="0"/>
          </a:p>
          <a:p>
            <a:pPr>
              <a:lnSpc>
                <a:spcPct val="150000"/>
              </a:lnSpc>
            </a:pPr>
            <a:r>
              <a:rPr lang="en-US" sz="2000" dirty="0" err="1"/>
              <a:t>Venuti'nin</a:t>
            </a:r>
            <a:r>
              <a:rPr lang="en-US" sz="2000" dirty="0"/>
              <a:t> </a:t>
            </a:r>
            <a:r>
              <a:rPr lang="en-US" sz="2000" dirty="0" err="1"/>
              <a:t>kendi</a:t>
            </a:r>
            <a:r>
              <a:rPr lang="en-US" sz="2000" dirty="0"/>
              <a:t> </a:t>
            </a:r>
            <a:r>
              <a:rPr lang="en-US" sz="2000" dirty="0" err="1"/>
              <a:t>çevirilerinde</a:t>
            </a:r>
            <a:r>
              <a:rPr lang="en-US" sz="2000" dirty="0"/>
              <a:t> </a:t>
            </a:r>
            <a:r>
              <a:rPr lang="en-US" sz="2000" dirty="0" err="1"/>
              <a:t>tespit</a:t>
            </a:r>
            <a:r>
              <a:rPr lang="en-US" sz="2000" dirty="0"/>
              <a:t> </a:t>
            </a:r>
            <a:r>
              <a:rPr lang="en-US" sz="2000" dirty="0" err="1"/>
              <a:t>edilen</a:t>
            </a:r>
            <a:r>
              <a:rPr lang="en-US" sz="2000" dirty="0"/>
              <a:t> </a:t>
            </a:r>
            <a:r>
              <a:rPr lang="en-US" sz="2000" dirty="0" err="1"/>
              <a:t>yerlileştirme</a:t>
            </a:r>
            <a:r>
              <a:rPr lang="en-US" sz="2000" dirty="0"/>
              <a:t> </a:t>
            </a:r>
            <a:r>
              <a:rPr lang="en-US" sz="2000" dirty="0" err="1"/>
              <a:t>unsurları</a:t>
            </a:r>
            <a:endParaRPr lang="en-US" sz="2000" dirty="0"/>
          </a:p>
          <a:p>
            <a:pPr>
              <a:lnSpc>
                <a:spcPct val="150000"/>
              </a:lnSpc>
            </a:pPr>
            <a:r>
              <a:rPr lang="en-US" sz="2000" dirty="0" err="1"/>
              <a:t>Katı</a:t>
            </a:r>
            <a:r>
              <a:rPr lang="en-US" sz="2000" dirty="0"/>
              <a:t> </a:t>
            </a:r>
            <a:r>
              <a:rPr lang="en-US" sz="2000" dirty="0" err="1"/>
              <a:t>bir</a:t>
            </a:r>
            <a:r>
              <a:rPr lang="en-US" sz="2000" dirty="0"/>
              <a:t> </a:t>
            </a:r>
            <a:r>
              <a:rPr lang="en-US" sz="2000" dirty="0" err="1"/>
              <a:t>yabancılaştırma</a:t>
            </a:r>
            <a:r>
              <a:rPr lang="en-US" sz="2000" dirty="0"/>
              <a:t> </a:t>
            </a:r>
            <a:r>
              <a:rPr lang="en-US" sz="2000" dirty="0" err="1"/>
              <a:t>yaklaşımının</a:t>
            </a:r>
            <a:r>
              <a:rPr lang="en-US" sz="2000" dirty="0"/>
              <a:t> </a:t>
            </a:r>
            <a:r>
              <a:rPr lang="en-US" sz="2000" dirty="0" err="1"/>
              <a:t>anlaşılabilirlik</a:t>
            </a:r>
            <a:r>
              <a:rPr lang="en-US" sz="2000" dirty="0"/>
              <a:t> </a:t>
            </a:r>
            <a:r>
              <a:rPr lang="en-US" sz="2000" dirty="0" err="1"/>
              <a:t>sorunu</a:t>
            </a:r>
            <a:r>
              <a:rPr lang="en-US" sz="2000" dirty="0"/>
              <a:t> </a:t>
            </a:r>
            <a:r>
              <a:rPr lang="en-US" sz="2000" dirty="0" err="1"/>
              <a:t>yaratması</a:t>
            </a:r>
            <a:endParaRPr lang="en-US" sz="2000" dirty="0"/>
          </a:p>
          <a:p>
            <a:pPr>
              <a:lnSpc>
                <a:spcPct val="150000"/>
              </a:lnSpc>
            </a:pPr>
            <a:r>
              <a:rPr lang="en-US" sz="2000" dirty="0"/>
              <a:t>Her </a:t>
            </a:r>
            <a:r>
              <a:rPr lang="en-US" sz="2000" dirty="0" err="1"/>
              <a:t>iki</a:t>
            </a:r>
            <a:r>
              <a:rPr lang="en-US" sz="2000" dirty="0"/>
              <a:t> </a:t>
            </a:r>
            <a:r>
              <a:rPr lang="en-US" sz="2000" dirty="0" err="1"/>
              <a:t>stratejinin</a:t>
            </a:r>
            <a:r>
              <a:rPr lang="en-US" sz="2000" dirty="0"/>
              <a:t> de </a:t>
            </a:r>
            <a:r>
              <a:rPr lang="en-US" sz="2000" dirty="0" err="1"/>
              <a:t>dengeli</a:t>
            </a:r>
            <a:r>
              <a:rPr lang="en-US" sz="2000" dirty="0"/>
              <a:t> </a:t>
            </a:r>
            <a:r>
              <a:rPr lang="en-US" sz="2000" dirty="0" err="1"/>
              <a:t>kullanımı</a:t>
            </a:r>
            <a:r>
              <a:rPr lang="en-US" sz="2000" dirty="0"/>
              <a:t> </a:t>
            </a:r>
            <a:r>
              <a:rPr lang="en-US" sz="2000" dirty="0" err="1"/>
              <a:t>sorunu</a:t>
            </a:r>
            <a:endParaRPr lang="en-US" sz="2000" dirty="0"/>
          </a:p>
          <a:p>
            <a:pPr>
              <a:lnSpc>
                <a:spcPct val="150000"/>
              </a:lnSpc>
            </a:pPr>
            <a:r>
              <a:rPr lang="en-US" sz="2000" dirty="0"/>
              <a:t>Piyasa </a:t>
            </a:r>
            <a:r>
              <a:rPr lang="en-US" sz="2000" dirty="0" err="1"/>
              <a:t>beklentileri</a:t>
            </a:r>
            <a:r>
              <a:rPr lang="en-US" sz="2000" dirty="0"/>
              <a:t> </a:t>
            </a:r>
            <a:r>
              <a:rPr lang="en-US" sz="2000" dirty="0" err="1"/>
              <a:t>ve</a:t>
            </a:r>
            <a:r>
              <a:rPr lang="en-US" sz="2000" dirty="0"/>
              <a:t> "</a:t>
            </a:r>
            <a:r>
              <a:rPr lang="en-US" sz="2000" dirty="0" err="1"/>
              <a:t>okunabilirlik</a:t>
            </a:r>
            <a:r>
              <a:rPr lang="en-US" sz="2000" dirty="0"/>
              <a:t>" </a:t>
            </a:r>
            <a:r>
              <a:rPr lang="en-US" sz="2000" dirty="0" err="1"/>
              <a:t>baskısı</a:t>
            </a:r>
            <a:endParaRPr lang="en-US" sz="2000" dirty="0"/>
          </a:p>
          <a:p>
            <a:endParaRPr lang="en-US" dirty="0"/>
          </a:p>
        </p:txBody>
      </p:sp>
    </p:spTree>
    <p:extLst>
      <p:ext uri="{BB962C8B-B14F-4D97-AF65-F5344CB8AC3E}">
        <p14:creationId xmlns:p14="http://schemas.microsoft.com/office/powerpoint/2010/main" val="4280028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F5F686-60D3-E3DF-F739-A5622A99DED9}"/>
              </a:ext>
            </a:extLst>
          </p:cNvPr>
          <p:cNvSpPr>
            <a:spLocks noGrp="1"/>
          </p:cNvSpPr>
          <p:nvPr>
            <p:ph type="title"/>
          </p:nvPr>
        </p:nvSpPr>
        <p:spPr/>
        <p:txBody>
          <a:bodyPr/>
          <a:lstStyle/>
          <a:p>
            <a:endParaRPr lang="en-US" dirty="0"/>
          </a:p>
        </p:txBody>
      </p:sp>
      <p:sp>
        <p:nvSpPr>
          <p:cNvPr id="3" name="Metin Yer Tutucusu 2">
            <a:extLst>
              <a:ext uri="{FF2B5EF4-FFF2-40B4-BE49-F238E27FC236}">
                <a16:creationId xmlns:a16="http://schemas.microsoft.com/office/drawing/2014/main" id="{5DF17F1F-CBCD-BC08-66BD-5F8AA266C1A7}"/>
              </a:ext>
            </a:extLst>
          </p:cNvPr>
          <p:cNvSpPr>
            <a:spLocks noGrp="1"/>
          </p:cNvSpPr>
          <p:nvPr>
            <p:ph type="body" idx="1"/>
          </p:nvPr>
        </p:nvSpPr>
        <p:spPr/>
        <p:txBody>
          <a:bodyPr/>
          <a:lstStyle/>
          <a:p>
            <a:pPr>
              <a:lnSpc>
                <a:spcPct val="150000"/>
              </a:lnSpc>
            </a:pPr>
            <a:r>
              <a:rPr lang="en-US" sz="1600" dirty="0"/>
              <a:t> Bir </a:t>
            </a:r>
            <a:r>
              <a:rPr lang="en-US" sz="1600" dirty="0" err="1"/>
              <a:t>çevirmen</a:t>
            </a:r>
            <a:r>
              <a:rPr lang="en-US" sz="1600" dirty="0"/>
              <a:t> </a:t>
            </a:r>
            <a:r>
              <a:rPr lang="en-US" sz="1600" dirty="0" err="1"/>
              <a:t>kendi</a:t>
            </a:r>
            <a:r>
              <a:rPr lang="en-US" sz="1600" dirty="0"/>
              <a:t> </a:t>
            </a:r>
            <a:r>
              <a:rPr lang="en-US" sz="1600" dirty="0" err="1"/>
              <a:t>kültürel</a:t>
            </a:r>
            <a:r>
              <a:rPr lang="en-US" sz="1600" dirty="0"/>
              <a:t> </a:t>
            </a:r>
            <a:r>
              <a:rPr lang="en-US" sz="1600" dirty="0" err="1"/>
              <a:t>konumunu</a:t>
            </a:r>
            <a:r>
              <a:rPr lang="en-US" sz="1600" dirty="0"/>
              <a:t> </a:t>
            </a:r>
            <a:r>
              <a:rPr lang="en-US" sz="1600" dirty="0" err="1"/>
              <a:t>nasıl</a:t>
            </a:r>
            <a:r>
              <a:rPr lang="en-US" sz="1600" dirty="0"/>
              <a:t> </a:t>
            </a:r>
            <a:r>
              <a:rPr lang="en-US" sz="1600" dirty="0" err="1"/>
              <a:t>değerlendirmelidir</a:t>
            </a:r>
            <a:r>
              <a:rPr lang="en-US" sz="1600" dirty="0"/>
              <a:t>?</a:t>
            </a:r>
          </a:p>
          <a:p>
            <a:pPr>
              <a:lnSpc>
                <a:spcPct val="150000"/>
              </a:lnSpc>
            </a:pPr>
            <a:r>
              <a:rPr lang="en-US" sz="1600" dirty="0"/>
              <a:t>Hangi </a:t>
            </a:r>
            <a:r>
              <a:rPr lang="en-US" sz="1600" dirty="0" err="1"/>
              <a:t>tür</a:t>
            </a:r>
            <a:r>
              <a:rPr lang="en-US" sz="1600" dirty="0"/>
              <a:t> </a:t>
            </a:r>
            <a:r>
              <a:rPr lang="en-US" sz="1600" dirty="0" err="1"/>
              <a:t>metinlerde</a:t>
            </a:r>
            <a:r>
              <a:rPr lang="en-US" sz="1600" dirty="0"/>
              <a:t> </a:t>
            </a:r>
            <a:r>
              <a:rPr lang="en-US" sz="1600" dirty="0" err="1"/>
              <a:t>yabancılaştırma</a:t>
            </a:r>
            <a:r>
              <a:rPr lang="en-US" sz="1600" dirty="0"/>
              <a:t>, hangi </a:t>
            </a:r>
            <a:r>
              <a:rPr lang="en-US" sz="1600" dirty="0" err="1"/>
              <a:t>tür</a:t>
            </a:r>
            <a:r>
              <a:rPr lang="en-US" sz="1600" dirty="0"/>
              <a:t> </a:t>
            </a:r>
            <a:r>
              <a:rPr lang="en-US" sz="1600" dirty="0" err="1"/>
              <a:t>metinlerde</a:t>
            </a:r>
            <a:r>
              <a:rPr lang="en-US" sz="1600" dirty="0"/>
              <a:t> </a:t>
            </a:r>
            <a:r>
              <a:rPr lang="en-US" sz="1600" dirty="0" err="1"/>
              <a:t>yerlileştirme</a:t>
            </a:r>
            <a:r>
              <a:rPr lang="en-US" sz="1600" dirty="0"/>
              <a:t> </a:t>
            </a:r>
            <a:r>
              <a:rPr lang="en-US" sz="1600" dirty="0" err="1"/>
              <a:t>daha</a:t>
            </a:r>
            <a:r>
              <a:rPr lang="en-US" sz="1600" dirty="0"/>
              <a:t> </a:t>
            </a:r>
            <a:r>
              <a:rPr lang="en-US" sz="1600" dirty="0" err="1"/>
              <a:t>uygundur</a:t>
            </a:r>
            <a:r>
              <a:rPr lang="en-US" sz="1600" dirty="0"/>
              <a:t>?</a:t>
            </a:r>
          </a:p>
          <a:p>
            <a:pPr>
              <a:lnSpc>
                <a:spcPct val="150000"/>
              </a:lnSpc>
            </a:pPr>
            <a:r>
              <a:rPr lang="en-US" sz="1600" dirty="0" err="1"/>
              <a:t>Günümüz</a:t>
            </a:r>
            <a:r>
              <a:rPr lang="en-US" sz="1600" dirty="0"/>
              <a:t> </a:t>
            </a:r>
            <a:r>
              <a:rPr lang="en-US" sz="1600" dirty="0" err="1"/>
              <a:t>çeviri</a:t>
            </a:r>
            <a:r>
              <a:rPr lang="en-US" sz="1600" dirty="0"/>
              <a:t> </a:t>
            </a:r>
            <a:r>
              <a:rPr lang="en-US" sz="1600" dirty="0" err="1"/>
              <a:t>piyasasında</a:t>
            </a:r>
            <a:r>
              <a:rPr lang="en-US" sz="1600" dirty="0"/>
              <a:t> </a:t>
            </a:r>
            <a:r>
              <a:rPr lang="en-US" sz="1600" dirty="0" err="1"/>
              <a:t>Venuti'nin</a:t>
            </a:r>
            <a:r>
              <a:rPr lang="en-US" sz="1600" dirty="0"/>
              <a:t> </a:t>
            </a:r>
            <a:r>
              <a:rPr lang="en-US" sz="1600" dirty="0" err="1"/>
              <a:t>yaklaşımı</a:t>
            </a:r>
            <a:r>
              <a:rPr lang="en-US" sz="1600" dirty="0"/>
              <a:t> ne </a:t>
            </a:r>
            <a:r>
              <a:rPr lang="en-US" sz="1600" dirty="0" err="1"/>
              <a:t>kadar</a:t>
            </a:r>
            <a:r>
              <a:rPr lang="en-US" sz="1600" dirty="0"/>
              <a:t> </a:t>
            </a:r>
            <a:r>
              <a:rPr lang="en-US" sz="1600" dirty="0" err="1"/>
              <a:t>uygulanabilir</a:t>
            </a:r>
            <a:r>
              <a:rPr lang="en-US" sz="1600" dirty="0"/>
              <a:t>?</a:t>
            </a:r>
          </a:p>
          <a:p>
            <a:pPr>
              <a:lnSpc>
                <a:spcPct val="150000"/>
              </a:lnSpc>
            </a:pPr>
            <a:r>
              <a:rPr lang="en-US" sz="1600" dirty="0"/>
              <a:t>Çevirmenin </a:t>
            </a:r>
            <a:r>
              <a:rPr lang="en-US" sz="1600" dirty="0" err="1"/>
              <a:t>görünür</a:t>
            </a:r>
            <a:r>
              <a:rPr lang="en-US" sz="1600" dirty="0"/>
              <a:t>/</a:t>
            </a:r>
            <a:r>
              <a:rPr lang="en-US" sz="1600" dirty="0" err="1"/>
              <a:t>görünmez</a:t>
            </a:r>
            <a:r>
              <a:rPr lang="en-US" sz="1600" dirty="0"/>
              <a:t> </a:t>
            </a:r>
            <a:r>
              <a:rPr lang="en-US" sz="1600" dirty="0" err="1"/>
              <a:t>olması</a:t>
            </a:r>
            <a:r>
              <a:rPr lang="en-US" sz="1600" dirty="0"/>
              <a:t> </a:t>
            </a:r>
            <a:r>
              <a:rPr lang="en-US" sz="1600" dirty="0" err="1"/>
              <a:t>etik</a:t>
            </a:r>
            <a:r>
              <a:rPr lang="en-US" sz="1600" dirty="0"/>
              <a:t> </a:t>
            </a:r>
            <a:r>
              <a:rPr lang="en-US" sz="1600" dirty="0" err="1"/>
              <a:t>açıdan</a:t>
            </a:r>
            <a:r>
              <a:rPr lang="en-US" sz="1600" dirty="0"/>
              <a:t> </a:t>
            </a:r>
            <a:r>
              <a:rPr lang="en-US" sz="1600" dirty="0" err="1"/>
              <a:t>nasıl</a:t>
            </a:r>
            <a:r>
              <a:rPr lang="en-US" sz="1600" dirty="0"/>
              <a:t> </a:t>
            </a:r>
            <a:r>
              <a:rPr lang="en-US" sz="1600" dirty="0" err="1"/>
              <a:t>değerlendirilmelidir</a:t>
            </a:r>
            <a:r>
              <a:rPr lang="en-US" sz="1600" dirty="0"/>
              <a:t>?</a:t>
            </a:r>
          </a:p>
          <a:p>
            <a:pPr>
              <a:lnSpc>
                <a:spcPct val="150000"/>
              </a:lnSpc>
            </a:pPr>
            <a:r>
              <a:rPr lang="en-US" sz="1600" dirty="0" err="1"/>
              <a:t>Yerel</a:t>
            </a:r>
            <a:r>
              <a:rPr lang="en-US" sz="1600" dirty="0"/>
              <a:t> </a:t>
            </a:r>
            <a:r>
              <a:rPr lang="en-US" sz="1600" dirty="0" err="1"/>
              <a:t>ve</a:t>
            </a:r>
            <a:r>
              <a:rPr lang="en-US" sz="1600" dirty="0"/>
              <a:t> </a:t>
            </a:r>
            <a:r>
              <a:rPr lang="en-US" sz="1600" dirty="0" err="1"/>
              <a:t>küresel</a:t>
            </a:r>
            <a:r>
              <a:rPr lang="en-US" sz="1600" dirty="0"/>
              <a:t> </a:t>
            </a:r>
            <a:r>
              <a:rPr lang="en-US" sz="1600" dirty="0" err="1"/>
              <a:t>arasındaki</a:t>
            </a:r>
            <a:r>
              <a:rPr lang="en-US" sz="1600" dirty="0"/>
              <a:t> </a:t>
            </a:r>
            <a:r>
              <a:rPr lang="en-US" sz="1600" dirty="0" err="1"/>
              <a:t>dengeyi</a:t>
            </a:r>
            <a:r>
              <a:rPr lang="en-US" sz="1600" dirty="0"/>
              <a:t> </a:t>
            </a:r>
            <a:r>
              <a:rPr lang="en-US" sz="1600" dirty="0" err="1"/>
              <a:t>çeviride</a:t>
            </a:r>
            <a:r>
              <a:rPr lang="en-US" sz="1600" dirty="0"/>
              <a:t> </a:t>
            </a:r>
            <a:r>
              <a:rPr lang="en-US" sz="1600" dirty="0" err="1"/>
              <a:t>nasıl</a:t>
            </a:r>
            <a:r>
              <a:rPr lang="en-US" sz="1600" dirty="0"/>
              <a:t> </a:t>
            </a:r>
            <a:r>
              <a:rPr lang="en-US" sz="1600" dirty="0" err="1"/>
              <a:t>kurabiliriz</a:t>
            </a:r>
            <a:r>
              <a:rPr lang="en-US" sz="1600" dirty="0"/>
              <a:t>?</a:t>
            </a:r>
          </a:p>
          <a:p>
            <a:endParaRPr lang="en-US" dirty="0"/>
          </a:p>
        </p:txBody>
      </p:sp>
    </p:spTree>
    <p:extLst>
      <p:ext uri="{BB962C8B-B14F-4D97-AF65-F5344CB8AC3E}">
        <p14:creationId xmlns:p14="http://schemas.microsoft.com/office/powerpoint/2010/main" val="255761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7A611C-B5FD-61BF-4B27-AD37DF5477CB}"/>
              </a:ext>
            </a:extLst>
          </p:cNvPr>
          <p:cNvSpPr>
            <a:spLocks noGrp="1"/>
          </p:cNvSpPr>
          <p:nvPr>
            <p:ph type="title"/>
          </p:nvPr>
        </p:nvSpPr>
        <p:spPr/>
        <p:txBody>
          <a:bodyPr/>
          <a:lstStyle/>
          <a:p>
            <a:r>
              <a:rPr lang="tr-TR" dirty="0"/>
              <a:t>21 </a:t>
            </a:r>
            <a:r>
              <a:rPr lang="tr-TR" dirty="0" err="1"/>
              <a:t>Lessons</a:t>
            </a:r>
            <a:r>
              <a:rPr lang="tr-TR" dirty="0"/>
              <a:t> </a:t>
            </a:r>
            <a:r>
              <a:rPr lang="tr-TR" dirty="0" err="1"/>
              <a:t>for</a:t>
            </a:r>
            <a:r>
              <a:rPr lang="tr-TR" dirty="0"/>
              <a:t> 21st Century</a:t>
            </a:r>
            <a:endParaRPr lang="en-US" dirty="0"/>
          </a:p>
        </p:txBody>
      </p:sp>
      <p:sp>
        <p:nvSpPr>
          <p:cNvPr id="3" name="Metin Yer Tutucusu 2">
            <a:extLst>
              <a:ext uri="{FF2B5EF4-FFF2-40B4-BE49-F238E27FC236}">
                <a16:creationId xmlns:a16="http://schemas.microsoft.com/office/drawing/2014/main" id="{8F3C8B19-FC6D-055A-DF18-0A3850C6216B}"/>
              </a:ext>
            </a:extLst>
          </p:cNvPr>
          <p:cNvSpPr>
            <a:spLocks noGrp="1"/>
          </p:cNvSpPr>
          <p:nvPr>
            <p:ph type="body" idx="1"/>
          </p:nvPr>
        </p:nvSpPr>
        <p:spPr/>
        <p:txBody>
          <a:bodyPr/>
          <a:lstStyle/>
          <a:p>
            <a:pPr>
              <a:lnSpc>
                <a:spcPct val="200000"/>
              </a:lnSpc>
            </a:pPr>
            <a:r>
              <a:rPr lang="en-US" sz="1600" dirty="0">
                <a:solidFill>
                  <a:srgbClr val="000000"/>
                </a:solidFill>
                <a:latin typeface="Palatino Linotype" panose="02040502050505030304" pitchFamily="18" charset="0"/>
              </a:rPr>
              <a:t>If your boyfriend dumps you, the algorithm may walk you through the official five stages of grief, first helping you deny what happened by playing </a:t>
            </a:r>
            <a:r>
              <a:rPr lang="en-US" sz="1600" b="1" dirty="0">
                <a:solidFill>
                  <a:srgbClr val="000000"/>
                </a:solidFill>
                <a:latin typeface="Palatino Linotype" panose="02040502050505030304" pitchFamily="18" charset="0"/>
              </a:rPr>
              <a:t>Bobby McFerrin’s ‘Don’t Worry, Be Happy’</a:t>
            </a:r>
            <a:r>
              <a:rPr lang="en-US" sz="1600" dirty="0">
                <a:solidFill>
                  <a:srgbClr val="000000"/>
                </a:solidFill>
                <a:latin typeface="Palatino Linotype" panose="02040502050505030304" pitchFamily="18" charset="0"/>
              </a:rPr>
              <a:t>, then whipping up your anger with </a:t>
            </a:r>
            <a:r>
              <a:rPr lang="en-US" sz="1600" b="1" dirty="0">
                <a:solidFill>
                  <a:srgbClr val="000000"/>
                </a:solidFill>
                <a:latin typeface="Palatino Linotype" panose="02040502050505030304" pitchFamily="18" charset="0"/>
              </a:rPr>
              <a:t>Alanis Morissette’s ‘You </a:t>
            </a:r>
            <a:r>
              <a:rPr lang="en-US" sz="1600" b="1" dirty="0" err="1">
                <a:solidFill>
                  <a:srgbClr val="000000"/>
                </a:solidFill>
                <a:latin typeface="Palatino Linotype" panose="02040502050505030304" pitchFamily="18" charset="0"/>
              </a:rPr>
              <a:t>Oughta</a:t>
            </a:r>
            <a:r>
              <a:rPr lang="en-US" sz="1600" b="1" dirty="0">
                <a:solidFill>
                  <a:srgbClr val="000000"/>
                </a:solidFill>
                <a:latin typeface="Palatino Linotype" panose="02040502050505030304" pitchFamily="18" charset="0"/>
              </a:rPr>
              <a:t> Know’</a:t>
            </a:r>
            <a:r>
              <a:rPr lang="en-US" sz="1600" dirty="0">
                <a:solidFill>
                  <a:srgbClr val="000000"/>
                </a:solidFill>
                <a:latin typeface="Palatino Linotype" panose="02040502050505030304" pitchFamily="18" charset="0"/>
              </a:rPr>
              <a:t>, encouraging you to bargain with </a:t>
            </a:r>
            <a:r>
              <a:rPr lang="en-US" sz="1600" b="1" dirty="0">
                <a:solidFill>
                  <a:srgbClr val="000000"/>
                </a:solidFill>
                <a:latin typeface="Palatino Linotype" panose="02040502050505030304" pitchFamily="18" charset="0"/>
              </a:rPr>
              <a:t>Jacques Brel’s Ne me </a:t>
            </a:r>
            <a:r>
              <a:rPr lang="en-US" sz="1600" b="1" dirty="0" err="1">
                <a:solidFill>
                  <a:srgbClr val="000000"/>
                </a:solidFill>
                <a:latin typeface="Palatino Linotype" panose="02040502050505030304" pitchFamily="18" charset="0"/>
              </a:rPr>
              <a:t>quitte</a:t>
            </a:r>
            <a:r>
              <a:rPr lang="en-US" sz="1600" b="1" dirty="0">
                <a:solidFill>
                  <a:srgbClr val="000000"/>
                </a:solidFill>
                <a:latin typeface="Palatino Linotype" panose="02040502050505030304" pitchFamily="18" charset="0"/>
              </a:rPr>
              <a:t> pas’ </a:t>
            </a:r>
            <a:r>
              <a:rPr lang="en-US" sz="1600" dirty="0">
                <a:solidFill>
                  <a:srgbClr val="000000"/>
                </a:solidFill>
                <a:latin typeface="Palatino Linotype" panose="02040502050505030304" pitchFamily="18" charset="0"/>
              </a:rPr>
              <a:t>and </a:t>
            </a:r>
            <a:r>
              <a:rPr lang="en-US" sz="1600" b="1" dirty="0">
                <a:solidFill>
                  <a:srgbClr val="000000"/>
                </a:solidFill>
                <a:latin typeface="Palatino Linotype" panose="02040502050505030304" pitchFamily="18" charset="0"/>
              </a:rPr>
              <a:t>Paul Young’s ‘Come Back and Stay’</a:t>
            </a:r>
            <a:r>
              <a:rPr lang="en-US" sz="1600" dirty="0">
                <a:solidFill>
                  <a:srgbClr val="000000"/>
                </a:solidFill>
                <a:latin typeface="Palatino Linotype" panose="02040502050505030304" pitchFamily="18" charset="0"/>
              </a:rPr>
              <a:t>, dropping you into the pit of depression with </a:t>
            </a:r>
            <a:r>
              <a:rPr lang="en-US" sz="1600" b="1" dirty="0">
                <a:solidFill>
                  <a:srgbClr val="000000"/>
                </a:solidFill>
                <a:latin typeface="Palatino Linotype" panose="02040502050505030304" pitchFamily="18" charset="0"/>
              </a:rPr>
              <a:t>Adele’s ‘Someone Like You’ and ‘Hello’</a:t>
            </a:r>
            <a:r>
              <a:rPr lang="en-US" sz="1600" dirty="0">
                <a:solidFill>
                  <a:srgbClr val="000000"/>
                </a:solidFill>
                <a:latin typeface="Palatino Linotype" panose="02040502050505030304" pitchFamily="18" charset="0"/>
              </a:rPr>
              <a:t>, and finally aiding you to accept the situation with </a:t>
            </a:r>
            <a:r>
              <a:rPr lang="en-US" sz="1600" b="1" dirty="0">
                <a:solidFill>
                  <a:srgbClr val="000000"/>
                </a:solidFill>
                <a:latin typeface="Palatino Linotype" panose="02040502050505030304" pitchFamily="18" charset="0"/>
              </a:rPr>
              <a:t>Gloria Gaynor’s ‘I Will Survive’</a:t>
            </a:r>
            <a:r>
              <a:rPr lang="en-US" sz="1600" dirty="0">
                <a:solidFill>
                  <a:srgbClr val="000000"/>
                </a:solidFill>
                <a:latin typeface="Palatino Linotype" panose="02040502050505030304" pitchFamily="18" charset="0"/>
              </a:rPr>
              <a:t>. (s. 27) 	</a:t>
            </a:r>
          </a:p>
          <a:p>
            <a:endParaRPr lang="en-US" dirty="0"/>
          </a:p>
        </p:txBody>
      </p:sp>
    </p:spTree>
    <p:extLst>
      <p:ext uri="{BB962C8B-B14F-4D97-AF65-F5344CB8AC3E}">
        <p14:creationId xmlns:p14="http://schemas.microsoft.com/office/powerpoint/2010/main" val="217455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E532FA-D787-57C9-9AF9-F0D6B5395A1D}"/>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5E2C2C37-EA18-B244-E9F9-E3CDD371802F}"/>
              </a:ext>
            </a:extLst>
          </p:cNvPr>
          <p:cNvSpPr>
            <a:spLocks noGrp="1"/>
          </p:cNvSpPr>
          <p:nvPr>
            <p:ph type="body" idx="1"/>
          </p:nvPr>
        </p:nvSpPr>
        <p:spPr/>
        <p:txBody>
          <a:bodyPr/>
          <a:lstStyle/>
          <a:p>
            <a:pPr>
              <a:lnSpc>
                <a:spcPct val="150000"/>
              </a:lnSpc>
            </a:pPr>
            <a:r>
              <a:rPr lang="en-US" sz="1600" dirty="0" err="1"/>
              <a:t>Neticede</a:t>
            </a:r>
            <a:r>
              <a:rPr lang="en-US" sz="1600" dirty="0"/>
              <a:t> </a:t>
            </a:r>
            <a:r>
              <a:rPr lang="en-US" sz="1600" dirty="0" err="1"/>
              <a:t>sevgiliniz</a:t>
            </a:r>
            <a:r>
              <a:rPr lang="en-US" sz="1600" dirty="0"/>
              <a:t> </a:t>
            </a:r>
            <a:r>
              <a:rPr lang="en-US" sz="1600" dirty="0" err="1"/>
              <a:t>sizi</a:t>
            </a:r>
            <a:r>
              <a:rPr lang="en-US" sz="1600" dirty="0"/>
              <a:t> </a:t>
            </a:r>
            <a:r>
              <a:rPr lang="en-US" sz="1600" dirty="0" err="1"/>
              <a:t>terk</a:t>
            </a:r>
            <a:r>
              <a:rPr lang="en-US" sz="1600" dirty="0"/>
              <a:t> </a:t>
            </a:r>
            <a:r>
              <a:rPr lang="en-US" sz="1600" dirty="0" err="1"/>
              <a:t>ederse</a:t>
            </a:r>
            <a:r>
              <a:rPr lang="en-US" sz="1600" dirty="0"/>
              <a:t>, </a:t>
            </a:r>
            <a:r>
              <a:rPr lang="en-US" sz="1600" dirty="0" err="1"/>
              <a:t>algoritma</a:t>
            </a:r>
            <a:r>
              <a:rPr lang="en-US" sz="1600" dirty="0"/>
              <a:t> </a:t>
            </a:r>
            <a:r>
              <a:rPr lang="en-US" sz="1600" dirty="0" err="1"/>
              <a:t>yas</a:t>
            </a:r>
            <a:r>
              <a:rPr lang="en-US" sz="1600" dirty="0"/>
              <a:t> </a:t>
            </a:r>
            <a:r>
              <a:rPr lang="en-US" sz="1600" dirty="0" err="1"/>
              <a:t>sürecinin</a:t>
            </a:r>
            <a:r>
              <a:rPr lang="en-US" sz="1600" dirty="0"/>
              <a:t> </a:t>
            </a:r>
            <a:r>
              <a:rPr lang="en-US" sz="1600" dirty="0" err="1"/>
              <a:t>beş</a:t>
            </a:r>
            <a:r>
              <a:rPr lang="en-US" sz="1600" dirty="0"/>
              <a:t> </a:t>
            </a:r>
            <a:r>
              <a:rPr lang="en-US" sz="1600" dirty="0" err="1"/>
              <a:t>resmi</a:t>
            </a:r>
            <a:r>
              <a:rPr lang="en-US" sz="1600" dirty="0"/>
              <a:t> </a:t>
            </a:r>
            <a:r>
              <a:rPr lang="en-US" sz="1600" dirty="0" err="1"/>
              <a:t>aşamasından</a:t>
            </a:r>
            <a:r>
              <a:rPr lang="en-US" sz="1600" dirty="0"/>
              <a:t> </a:t>
            </a:r>
            <a:r>
              <a:rPr lang="en-US" sz="1600" dirty="0" err="1"/>
              <a:t>geçmenize</a:t>
            </a:r>
            <a:r>
              <a:rPr lang="en-US" sz="1600" dirty="0"/>
              <a:t> </a:t>
            </a:r>
            <a:r>
              <a:rPr lang="en-US" sz="1600" dirty="0" err="1"/>
              <a:t>önayak</a:t>
            </a:r>
            <a:r>
              <a:rPr lang="en-US" sz="1600" dirty="0"/>
              <a:t> </a:t>
            </a:r>
            <a:r>
              <a:rPr lang="en-US" sz="1600" dirty="0" err="1"/>
              <a:t>olabilir</a:t>
            </a:r>
            <a:r>
              <a:rPr lang="en-US" sz="1600" dirty="0"/>
              <a:t>: </a:t>
            </a:r>
            <a:r>
              <a:rPr lang="en-US" sz="1600" dirty="0" err="1"/>
              <a:t>önce</a:t>
            </a:r>
            <a:r>
              <a:rPr lang="en-US" sz="1600" dirty="0"/>
              <a:t> </a:t>
            </a:r>
            <a:r>
              <a:rPr lang="en-US" sz="1600" dirty="0" err="1"/>
              <a:t>olan</a:t>
            </a:r>
            <a:r>
              <a:rPr lang="en-US" sz="1600" dirty="0"/>
              <a:t> </a:t>
            </a:r>
            <a:r>
              <a:rPr lang="en-US" sz="1600" dirty="0" err="1"/>
              <a:t>biteni</a:t>
            </a:r>
            <a:r>
              <a:rPr lang="en-US" sz="1600" dirty="0"/>
              <a:t> </a:t>
            </a:r>
            <a:r>
              <a:rPr lang="en-US" sz="1600" dirty="0" err="1"/>
              <a:t>inkâr</a:t>
            </a:r>
            <a:r>
              <a:rPr lang="en-US" sz="1600" dirty="0"/>
              <a:t> </a:t>
            </a:r>
            <a:r>
              <a:rPr lang="en-US" sz="1600" dirty="0" err="1"/>
              <a:t>etmenize</a:t>
            </a:r>
            <a:r>
              <a:rPr lang="en-US" sz="1600" dirty="0"/>
              <a:t> </a:t>
            </a:r>
            <a:r>
              <a:rPr lang="en-US" sz="1600" dirty="0" err="1"/>
              <a:t>yardımcı</a:t>
            </a:r>
            <a:r>
              <a:rPr lang="en-US" sz="1600" dirty="0"/>
              <a:t> </a:t>
            </a:r>
            <a:r>
              <a:rPr lang="en-US" sz="1600" dirty="0" err="1"/>
              <a:t>olmak</a:t>
            </a:r>
            <a:r>
              <a:rPr lang="en-US" sz="1600" dirty="0"/>
              <a:t> </a:t>
            </a:r>
            <a:r>
              <a:rPr lang="en-US" sz="1600" dirty="0" err="1"/>
              <a:t>için</a:t>
            </a:r>
            <a:r>
              <a:rPr lang="en-US" sz="1600" dirty="0"/>
              <a:t> </a:t>
            </a:r>
            <a:r>
              <a:rPr lang="en-US" sz="1600" dirty="0" err="1"/>
              <a:t>Nilüfer’den</a:t>
            </a:r>
            <a:r>
              <a:rPr lang="en-US" sz="1600" dirty="0"/>
              <a:t> “</a:t>
            </a:r>
            <a:r>
              <a:rPr lang="en-US" sz="1600" dirty="0" err="1"/>
              <a:t>Boş</a:t>
            </a:r>
            <a:r>
              <a:rPr lang="en-US" sz="1600" dirty="0"/>
              <a:t> </a:t>
            </a:r>
            <a:r>
              <a:rPr lang="en-US" sz="1600" dirty="0" err="1"/>
              <a:t>Vermişim</a:t>
            </a:r>
            <a:r>
              <a:rPr lang="en-US" sz="1600" dirty="0"/>
              <a:t> </a:t>
            </a:r>
            <a:r>
              <a:rPr lang="en-US" sz="1600" dirty="0" err="1"/>
              <a:t>Dünyaya</a:t>
            </a:r>
            <a:r>
              <a:rPr lang="en-US" sz="1600" dirty="0"/>
              <a:t>”, </a:t>
            </a:r>
            <a:r>
              <a:rPr lang="en-US" sz="1600" dirty="0" err="1"/>
              <a:t>sonra</a:t>
            </a:r>
            <a:r>
              <a:rPr lang="en-US" sz="1600" dirty="0"/>
              <a:t> </a:t>
            </a:r>
            <a:r>
              <a:rPr lang="en-US" sz="1600" dirty="0" err="1"/>
              <a:t>öfkenizi</a:t>
            </a:r>
            <a:r>
              <a:rPr lang="en-US" sz="1600" dirty="0"/>
              <a:t> </a:t>
            </a:r>
            <a:r>
              <a:rPr lang="en-US" sz="1600" dirty="0" err="1"/>
              <a:t>kamçılamak</a:t>
            </a:r>
            <a:r>
              <a:rPr lang="en-US" sz="1600" dirty="0"/>
              <a:t> </a:t>
            </a:r>
            <a:r>
              <a:rPr lang="en-US" sz="1600" dirty="0" err="1"/>
              <a:t>için</a:t>
            </a:r>
            <a:r>
              <a:rPr lang="en-US" sz="1600" dirty="0"/>
              <a:t> </a:t>
            </a:r>
            <a:r>
              <a:rPr lang="en-US" sz="1600" dirty="0" err="1"/>
              <a:t>Esmeray’dan</a:t>
            </a:r>
            <a:r>
              <a:rPr lang="en-US" sz="1600" dirty="0"/>
              <a:t> “</a:t>
            </a:r>
            <a:r>
              <a:rPr lang="en-US" sz="1600" dirty="0" err="1"/>
              <a:t>Unutma</a:t>
            </a:r>
            <a:r>
              <a:rPr lang="en-US" sz="1600" dirty="0"/>
              <a:t> Beni”, </a:t>
            </a:r>
            <a:r>
              <a:rPr lang="en-US" sz="1600" dirty="0" err="1"/>
              <a:t>sizi</a:t>
            </a:r>
            <a:r>
              <a:rPr lang="en-US" sz="1600" dirty="0"/>
              <a:t> </a:t>
            </a:r>
            <a:r>
              <a:rPr lang="en-US" sz="1600" dirty="0" err="1"/>
              <a:t>pazarlığa</a:t>
            </a:r>
            <a:r>
              <a:rPr lang="en-US" sz="1600" dirty="0"/>
              <a:t> </a:t>
            </a:r>
            <a:r>
              <a:rPr lang="en-US" sz="1600" dirty="0" err="1"/>
              <a:t>teşvik</a:t>
            </a:r>
            <a:r>
              <a:rPr lang="tr-TR" sz="1600" dirty="0"/>
              <a:t> </a:t>
            </a:r>
            <a:r>
              <a:rPr lang="en-US" sz="1600" dirty="0" err="1"/>
              <a:t>etmek</a:t>
            </a:r>
            <a:r>
              <a:rPr lang="en-US" sz="1600" dirty="0"/>
              <a:t> </a:t>
            </a:r>
            <a:r>
              <a:rPr lang="en-US" sz="1600" dirty="0" err="1"/>
              <a:t>için</a:t>
            </a:r>
            <a:r>
              <a:rPr lang="en-US" sz="1600" dirty="0"/>
              <a:t> Sezen </a:t>
            </a:r>
            <a:r>
              <a:rPr lang="en-US" sz="1600" dirty="0" err="1"/>
              <a:t>Aksu’dan</a:t>
            </a:r>
            <a:r>
              <a:rPr lang="en-US" sz="1600" dirty="0"/>
              <a:t> “Geri </a:t>
            </a:r>
            <a:r>
              <a:rPr lang="en-US" sz="1600" dirty="0" err="1"/>
              <a:t>Dön</a:t>
            </a:r>
            <a:r>
              <a:rPr lang="en-US" sz="1600" dirty="0"/>
              <a:t>”, </a:t>
            </a:r>
            <a:r>
              <a:rPr lang="en-US" sz="1600" dirty="0" err="1"/>
              <a:t>bunalımın</a:t>
            </a:r>
            <a:r>
              <a:rPr lang="en-US" sz="1600" dirty="0"/>
              <a:t> </a:t>
            </a:r>
            <a:r>
              <a:rPr lang="en-US" sz="1600" dirty="0" err="1"/>
              <a:t>dibine</a:t>
            </a:r>
            <a:r>
              <a:rPr lang="en-US" sz="1600" dirty="0"/>
              <a:t> </a:t>
            </a:r>
            <a:r>
              <a:rPr lang="en-US" sz="1600" dirty="0" err="1"/>
              <a:t>vurmanız</a:t>
            </a:r>
            <a:r>
              <a:rPr lang="en-US" sz="1600" dirty="0"/>
              <a:t> </a:t>
            </a:r>
            <a:r>
              <a:rPr lang="en-US" sz="1600" dirty="0" err="1"/>
              <a:t>için</a:t>
            </a:r>
            <a:r>
              <a:rPr lang="en-US" sz="1600" dirty="0"/>
              <a:t> Gülden </a:t>
            </a:r>
            <a:r>
              <a:rPr lang="en-US" sz="1600" dirty="0" err="1"/>
              <a:t>Karaböcek’ten</a:t>
            </a:r>
            <a:r>
              <a:rPr lang="en-US" sz="1600" dirty="0"/>
              <a:t> “</a:t>
            </a:r>
            <a:r>
              <a:rPr lang="en-US" sz="1600" dirty="0" err="1"/>
              <a:t>Sürünüyorum</a:t>
            </a:r>
            <a:r>
              <a:rPr lang="en-US" sz="1600" dirty="0"/>
              <a:t>” </a:t>
            </a:r>
            <a:r>
              <a:rPr lang="en-US" sz="1600" dirty="0" err="1"/>
              <a:t>ve</a:t>
            </a:r>
            <a:r>
              <a:rPr lang="en-US" sz="1600" dirty="0"/>
              <a:t> </a:t>
            </a:r>
            <a:r>
              <a:rPr lang="en-US" sz="1600" dirty="0" err="1"/>
              <a:t>Neşe</a:t>
            </a:r>
            <a:r>
              <a:rPr lang="en-US" sz="1600" dirty="0"/>
              <a:t> </a:t>
            </a:r>
            <a:r>
              <a:rPr lang="en-US" sz="1600" dirty="0" err="1"/>
              <a:t>Karaböcek’ten</a:t>
            </a:r>
            <a:r>
              <a:rPr lang="en-US" sz="1600" dirty="0"/>
              <a:t> ”</a:t>
            </a:r>
            <a:r>
              <a:rPr lang="en-US" sz="1600" dirty="0" err="1"/>
              <a:t>Kemancı</a:t>
            </a:r>
            <a:r>
              <a:rPr lang="en-US" sz="1600" dirty="0"/>
              <a:t>”, son </a:t>
            </a:r>
            <a:r>
              <a:rPr lang="en-US" sz="1600" dirty="0" err="1"/>
              <a:t>olarak</a:t>
            </a:r>
            <a:r>
              <a:rPr lang="en-US" sz="1600" dirty="0"/>
              <a:t> da </a:t>
            </a:r>
            <a:r>
              <a:rPr lang="en-US" sz="1600" dirty="0" err="1"/>
              <a:t>durumu</a:t>
            </a:r>
            <a:r>
              <a:rPr lang="en-US" sz="1600" dirty="0"/>
              <a:t> </a:t>
            </a:r>
            <a:r>
              <a:rPr lang="en-US" sz="1600" dirty="0" err="1"/>
              <a:t>kabullenmenize</a:t>
            </a:r>
            <a:r>
              <a:rPr lang="en-US" sz="1600" dirty="0"/>
              <a:t> </a:t>
            </a:r>
            <a:r>
              <a:rPr lang="en-US" sz="1600" dirty="0" err="1"/>
              <a:t>yardımcı</a:t>
            </a:r>
            <a:r>
              <a:rPr lang="en-US" sz="1600" dirty="0"/>
              <a:t> </a:t>
            </a:r>
            <a:r>
              <a:rPr lang="en-US" sz="1600" dirty="0" err="1"/>
              <a:t>olmak</a:t>
            </a:r>
            <a:r>
              <a:rPr lang="en-US" sz="1600" dirty="0"/>
              <a:t> </a:t>
            </a:r>
            <a:r>
              <a:rPr lang="en-US" sz="1600" dirty="0" err="1"/>
              <a:t>için</a:t>
            </a:r>
            <a:r>
              <a:rPr lang="en-US" sz="1600" dirty="0"/>
              <a:t> Ajda </a:t>
            </a:r>
            <a:r>
              <a:rPr lang="en-US" sz="1600" dirty="0" err="1"/>
              <a:t>Pekkan’dan</a:t>
            </a:r>
            <a:r>
              <a:rPr lang="en-US" sz="1600" dirty="0"/>
              <a:t> “</a:t>
            </a:r>
            <a:r>
              <a:rPr lang="en-US" sz="1600" dirty="0" err="1"/>
              <a:t>Bambaşka</a:t>
            </a:r>
            <a:r>
              <a:rPr lang="en-US" sz="1600" dirty="0"/>
              <a:t> Biri” </a:t>
            </a:r>
            <a:r>
              <a:rPr lang="en-US" sz="1600" dirty="0" err="1"/>
              <a:t>parçalarını</a:t>
            </a:r>
            <a:r>
              <a:rPr lang="en-US" sz="1600" dirty="0"/>
              <a:t> </a:t>
            </a:r>
            <a:r>
              <a:rPr lang="en-US" sz="1600" dirty="0" err="1"/>
              <a:t>çalar</a:t>
            </a:r>
            <a:r>
              <a:rPr lang="en-US" sz="1600" dirty="0"/>
              <a:t>. (s. 41)</a:t>
            </a:r>
          </a:p>
        </p:txBody>
      </p:sp>
    </p:spTree>
    <p:extLst>
      <p:ext uri="{BB962C8B-B14F-4D97-AF65-F5344CB8AC3E}">
        <p14:creationId xmlns:p14="http://schemas.microsoft.com/office/powerpoint/2010/main" val="423861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177598-2F66-E5E0-3572-7552123AEF30}"/>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795255DE-7E6D-A2AB-0CA8-F828E4A8E7C3}"/>
              </a:ext>
            </a:extLst>
          </p:cNvPr>
          <p:cNvSpPr>
            <a:spLocks noGrp="1"/>
          </p:cNvSpPr>
          <p:nvPr>
            <p:ph type="body" idx="1"/>
          </p:nvPr>
        </p:nvSpPr>
        <p:spPr/>
        <p:txBody>
          <a:bodyPr/>
          <a:lstStyle/>
          <a:p>
            <a:pPr>
              <a:lnSpc>
                <a:spcPct val="150000"/>
              </a:lnSpc>
            </a:pPr>
            <a:r>
              <a:rPr lang="en-US" sz="1800" b="0" i="0" u="none" strike="noStrike" baseline="0" dirty="0">
                <a:solidFill>
                  <a:srgbClr val="000000"/>
                </a:solidFill>
                <a:latin typeface="Palatino Linotype" panose="02040502050505030304" pitchFamily="18" charset="0"/>
              </a:rPr>
              <a:t>A </a:t>
            </a:r>
            <a:r>
              <a:rPr lang="en-US" sz="1800" b="1" i="0" u="none" strike="noStrike" baseline="0" dirty="0">
                <a:solidFill>
                  <a:srgbClr val="000000"/>
                </a:solidFill>
                <a:latin typeface="Palatino Linotype" panose="02040502050505030304" pitchFamily="18" charset="0"/>
              </a:rPr>
              <a:t>priest </a:t>
            </a:r>
            <a:r>
              <a:rPr lang="en-US" sz="1800" b="0" i="0" u="none" strike="noStrike" baseline="0" dirty="0">
                <a:solidFill>
                  <a:srgbClr val="000000"/>
                </a:solidFill>
                <a:latin typeface="Palatino Linotype" panose="02040502050505030304" pitchFamily="18" charset="0"/>
              </a:rPr>
              <a:t>is not somebody who knows how to justify why the rain dance and end the drought. A </a:t>
            </a:r>
            <a:r>
              <a:rPr lang="en-US" sz="1800" b="1" i="0" u="none" strike="noStrike" baseline="0" dirty="0">
                <a:solidFill>
                  <a:srgbClr val="000000"/>
                </a:solidFill>
                <a:latin typeface="Palatino Linotype" panose="02040502050505030304" pitchFamily="18" charset="0"/>
              </a:rPr>
              <a:t>priest </a:t>
            </a:r>
            <a:r>
              <a:rPr lang="en-US" sz="1800" b="0" i="0" u="none" strike="noStrike" baseline="0" dirty="0">
                <a:solidFill>
                  <a:srgbClr val="000000"/>
                </a:solidFill>
                <a:latin typeface="Palatino Linotype" panose="02040502050505030304" pitchFamily="18" charset="0"/>
              </a:rPr>
              <a:t>is somebody who knows how to justify why the rain dance failed, and why we must keep believing in our </a:t>
            </a:r>
            <a:r>
              <a:rPr lang="en-US" sz="1800" b="1" i="0" u="none" strike="noStrike" baseline="0" dirty="0">
                <a:solidFill>
                  <a:srgbClr val="000000"/>
                </a:solidFill>
                <a:latin typeface="Palatino Linotype" panose="02040502050505030304" pitchFamily="18" charset="0"/>
              </a:rPr>
              <a:t>god </a:t>
            </a:r>
            <a:r>
              <a:rPr lang="en-US" sz="1800" b="0" i="0" u="none" strike="noStrike" baseline="0" dirty="0">
                <a:solidFill>
                  <a:srgbClr val="000000"/>
                </a:solidFill>
                <a:latin typeface="Palatino Linotype" panose="02040502050505030304" pitchFamily="18" charset="0"/>
              </a:rPr>
              <a:t>even though he seems deaf to all our prayers. (s. 129) </a:t>
            </a:r>
            <a:endParaRPr lang="tr-TR" sz="1800" b="0" i="0" u="none" strike="noStrike" baseline="0" dirty="0">
              <a:solidFill>
                <a:srgbClr val="000000"/>
              </a:solidFill>
              <a:latin typeface="Palatino Linotype" panose="02040502050505030304" pitchFamily="18" charset="0"/>
            </a:endParaRPr>
          </a:p>
          <a:p>
            <a:pPr>
              <a:lnSpc>
                <a:spcPct val="150000"/>
              </a:lnSpc>
            </a:pPr>
            <a:r>
              <a:rPr lang="en-US" sz="1800" dirty="0">
                <a:solidFill>
                  <a:srgbClr val="000000"/>
                </a:solidFill>
                <a:latin typeface="Palatino Linotype" panose="02040502050505030304" pitchFamily="18" charset="0"/>
              </a:rPr>
              <a:t>İmam </a:t>
            </a:r>
            <a:r>
              <a:rPr lang="en-US" sz="1800" dirty="0" err="1">
                <a:solidFill>
                  <a:srgbClr val="000000"/>
                </a:solidFill>
                <a:latin typeface="Palatino Linotype" panose="02040502050505030304" pitchFamily="18" charset="0"/>
              </a:rPr>
              <a:t>dediğimiz</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yağmur</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duası</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etmeyi</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ve</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kuraklığı</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sona</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erdirmeyi</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bilen</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kişidir</a:t>
            </a:r>
            <a:r>
              <a:rPr lang="en-US" sz="1800" dirty="0">
                <a:solidFill>
                  <a:srgbClr val="000000"/>
                </a:solidFill>
                <a:latin typeface="Palatino Linotype" panose="02040502050505030304" pitchFamily="18" charset="0"/>
              </a:rPr>
              <a:t>. İmam </a:t>
            </a:r>
            <a:r>
              <a:rPr lang="en-US" sz="1800" dirty="0" err="1">
                <a:solidFill>
                  <a:srgbClr val="000000"/>
                </a:solidFill>
                <a:latin typeface="Palatino Linotype" panose="02040502050505030304" pitchFamily="18" charset="0"/>
              </a:rPr>
              <a:t>yağmur</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duasının</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niye</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işe</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yaramadığını</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ve</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dualarımızı</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duymuyor</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gibi</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görünse</a:t>
            </a:r>
            <a:r>
              <a:rPr lang="en-US" sz="1800" dirty="0">
                <a:solidFill>
                  <a:srgbClr val="000000"/>
                </a:solidFill>
                <a:latin typeface="Palatino Linotype" panose="02040502050505030304" pitchFamily="18" charset="0"/>
              </a:rPr>
              <a:t> de </a:t>
            </a:r>
            <a:r>
              <a:rPr lang="en-US" sz="1800" dirty="0" err="1">
                <a:solidFill>
                  <a:srgbClr val="000000"/>
                </a:solidFill>
                <a:latin typeface="Palatino Linotype" panose="02040502050505030304" pitchFamily="18" charset="0"/>
              </a:rPr>
              <a:t>neden</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Allah’a</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inanmayı</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sürdürmemiz</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gerektiğini</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açıklayabilen</a:t>
            </a:r>
            <a:r>
              <a:rPr lang="en-US" sz="1800" dirty="0">
                <a:solidFill>
                  <a:srgbClr val="000000"/>
                </a:solidFill>
                <a:latin typeface="Palatino Linotype" panose="02040502050505030304" pitchFamily="18" charset="0"/>
              </a:rPr>
              <a:t> </a:t>
            </a:r>
            <a:r>
              <a:rPr lang="en-US" sz="1800" dirty="0" err="1">
                <a:solidFill>
                  <a:srgbClr val="000000"/>
                </a:solidFill>
                <a:latin typeface="Palatino Linotype" panose="02040502050505030304" pitchFamily="18" charset="0"/>
              </a:rPr>
              <a:t>kişidir</a:t>
            </a:r>
            <a:r>
              <a:rPr lang="en-US" sz="1800" dirty="0">
                <a:solidFill>
                  <a:srgbClr val="000000"/>
                </a:solidFill>
                <a:latin typeface="Palatino Linotype" panose="02040502050505030304" pitchFamily="18" charset="0"/>
              </a:rPr>
              <a:t>. (s. 128)</a:t>
            </a:r>
            <a:r>
              <a:rPr lang="en-US" sz="1800" b="0" i="0" u="none" strike="noStrike" baseline="0" dirty="0">
                <a:solidFill>
                  <a:srgbClr val="000000"/>
                </a:solidFill>
                <a:latin typeface="Palatino Linotype" panose="02040502050505030304" pitchFamily="18" charset="0"/>
              </a:rPr>
              <a:t>	</a:t>
            </a:r>
          </a:p>
          <a:p>
            <a:endParaRPr lang="en-US" dirty="0"/>
          </a:p>
        </p:txBody>
      </p:sp>
    </p:spTree>
    <p:extLst>
      <p:ext uri="{BB962C8B-B14F-4D97-AF65-F5344CB8AC3E}">
        <p14:creationId xmlns:p14="http://schemas.microsoft.com/office/powerpoint/2010/main" val="415941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91A6F2-4541-3687-D87F-679640F10C1B}"/>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23874911-EC71-8E82-549D-018BD31439FC}"/>
              </a:ext>
            </a:extLst>
          </p:cNvPr>
          <p:cNvSpPr>
            <a:spLocks noGrp="1"/>
          </p:cNvSpPr>
          <p:nvPr>
            <p:ph type="body" idx="1"/>
          </p:nvPr>
        </p:nvSpPr>
        <p:spPr/>
        <p:txBody>
          <a:bodyPr/>
          <a:lstStyle/>
          <a:p>
            <a:pPr>
              <a:lnSpc>
                <a:spcPct val="200000"/>
              </a:lnSpc>
            </a:pPr>
            <a:r>
              <a:rPr lang="en-US" sz="1800" b="0" i="0" u="none" strike="noStrike" baseline="0" dirty="0">
                <a:solidFill>
                  <a:srgbClr val="000000"/>
                </a:solidFill>
                <a:latin typeface="Palatino Linotype" panose="02040502050505030304" pitchFamily="18" charset="0"/>
              </a:rPr>
              <a:t>We are trapped, then, </a:t>
            </a:r>
            <a:r>
              <a:rPr lang="en-US" sz="1800" b="1" i="0" u="none" strike="noStrike" baseline="0" dirty="0">
                <a:solidFill>
                  <a:srgbClr val="000000"/>
                </a:solidFill>
                <a:latin typeface="Palatino Linotype" panose="02040502050505030304" pitchFamily="18" charset="0"/>
              </a:rPr>
              <a:t>between a rock and a hard place</a:t>
            </a:r>
            <a:r>
              <a:rPr lang="en-US" sz="1800" b="0" i="0" u="none" strike="noStrike" baseline="0" dirty="0">
                <a:solidFill>
                  <a:srgbClr val="000000"/>
                </a:solidFill>
                <a:latin typeface="Palatino Linotype" panose="02040502050505030304" pitchFamily="18" charset="0"/>
              </a:rPr>
              <a:t>. (s. 138) 	</a:t>
            </a:r>
          </a:p>
          <a:p>
            <a:pPr>
              <a:lnSpc>
                <a:spcPct val="200000"/>
              </a:lnSpc>
            </a:pPr>
            <a:r>
              <a:rPr lang="en-US" sz="1800" b="0" i="0" u="none" strike="noStrike" baseline="0" dirty="0">
                <a:solidFill>
                  <a:srgbClr val="000000"/>
                </a:solidFill>
                <a:latin typeface="Palatino Linotype" panose="02040502050505030304" pitchFamily="18" charset="0"/>
              </a:rPr>
              <a:t>O zaman, </a:t>
            </a:r>
            <a:r>
              <a:rPr lang="en-US" sz="1800" b="1" i="0" u="none" strike="noStrike" baseline="0" dirty="0" err="1">
                <a:solidFill>
                  <a:srgbClr val="000000"/>
                </a:solidFill>
                <a:latin typeface="Palatino Linotype" panose="02040502050505030304" pitchFamily="18" charset="0"/>
              </a:rPr>
              <a:t>aşağı</a:t>
            </a:r>
            <a:r>
              <a:rPr lang="en-US" sz="1800" b="1" i="0" u="none" strike="noStrike" baseline="0" dirty="0">
                <a:solidFill>
                  <a:srgbClr val="000000"/>
                </a:solidFill>
                <a:latin typeface="Palatino Linotype" panose="02040502050505030304" pitchFamily="18" charset="0"/>
              </a:rPr>
              <a:t> </a:t>
            </a:r>
            <a:r>
              <a:rPr lang="en-US" sz="1800" b="1" i="0" u="none" strike="noStrike" baseline="0" dirty="0" err="1">
                <a:solidFill>
                  <a:srgbClr val="000000"/>
                </a:solidFill>
                <a:latin typeface="Palatino Linotype" panose="02040502050505030304" pitchFamily="18" charset="0"/>
              </a:rPr>
              <a:t>tükürsen</a:t>
            </a:r>
            <a:r>
              <a:rPr lang="en-US" sz="1800" b="1" i="0" u="none" strike="noStrike" baseline="0" dirty="0">
                <a:solidFill>
                  <a:srgbClr val="000000"/>
                </a:solidFill>
                <a:latin typeface="Palatino Linotype" panose="02040502050505030304" pitchFamily="18" charset="0"/>
              </a:rPr>
              <a:t> </a:t>
            </a:r>
            <a:r>
              <a:rPr lang="en-US" sz="1800" b="1" i="0" u="none" strike="noStrike" baseline="0" dirty="0" err="1">
                <a:solidFill>
                  <a:srgbClr val="000000"/>
                </a:solidFill>
                <a:latin typeface="Palatino Linotype" panose="02040502050505030304" pitchFamily="18" charset="0"/>
              </a:rPr>
              <a:t>sakal</a:t>
            </a:r>
            <a:r>
              <a:rPr lang="en-US" sz="1800" b="1" i="0" u="none" strike="noStrike" baseline="0" dirty="0">
                <a:solidFill>
                  <a:srgbClr val="000000"/>
                </a:solidFill>
                <a:latin typeface="Palatino Linotype" panose="02040502050505030304" pitchFamily="18" charset="0"/>
              </a:rPr>
              <a:t> </a:t>
            </a:r>
            <a:r>
              <a:rPr lang="en-US" sz="1800" b="1" i="0" u="none" strike="noStrike" baseline="0" dirty="0" err="1">
                <a:solidFill>
                  <a:srgbClr val="000000"/>
                </a:solidFill>
                <a:latin typeface="Palatino Linotype" panose="02040502050505030304" pitchFamily="18" charset="0"/>
              </a:rPr>
              <a:t>yukarı</a:t>
            </a:r>
            <a:r>
              <a:rPr lang="en-US" sz="1800" b="1" i="0" u="none" strike="noStrike" baseline="0" dirty="0">
                <a:solidFill>
                  <a:srgbClr val="000000"/>
                </a:solidFill>
                <a:latin typeface="Palatino Linotype" panose="02040502050505030304" pitchFamily="18" charset="0"/>
              </a:rPr>
              <a:t> </a:t>
            </a:r>
            <a:r>
              <a:rPr lang="en-US" sz="1800" b="1" i="0" u="none" strike="noStrike" baseline="0" dirty="0" err="1">
                <a:solidFill>
                  <a:srgbClr val="000000"/>
                </a:solidFill>
                <a:latin typeface="Palatino Linotype" panose="02040502050505030304" pitchFamily="18" charset="0"/>
              </a:rPr>
              <a:t>tükürsen</a:t>
            </a:r>
            <a:r>
              <a:rPr lang="en-US" sz="1800" b="1" i="0" u="none" strike="noStrike" baseline="0" dirty="0">
                <a:solidFill>
                  <a:srgbClr val="000000"/>
                </a:solidFill>
                <a:latin typeface="Palatino Linotype" panose="02040502050505030304" pitchFamily="18" charset="0"/>
              </a:rPr>
              <a:t> </a:t>
            </a:r>
            <a:r>
              <a:rPr lang="en-US" sz="1800" b="1" i="0" u="none" strike="noStrike" baseline="0" dirty="0" err="1">
                <a:solidFill>
                  <a:srgbClr val="000000"/>
                </a:solidFill>
                <a:latin typeface="Palatino Linotype" panose="02040502050505030304" pitchFamily="18" charset="0"/>
              </a:rPr>
              <a:t>bıyık</a:t>
            </a:r>
            <a:r>
              <a:rPr lang="en-US" sz="1800" b="1" i="0" u="none" strike="noStrike" baseline="0" dirty="0">
                <a:solidFill>
                  <a:srgbClr val="000000"/>
                </a:solidFill>
                <a:latin typeface="Palatino Linotype" panose="02040502050505030304" pitchFamily="18" charset="0"/>
              </a:rPr>
              <a:t> </a:t>
            </a:r>
            <a:r>
              <a:rPr lang="en-US" sz="1800" b="0" i="0" u="none" strike="noStrike" baseline="0" dirty="0" err="1">
                <a:solidFill>
                  <a:srgbClr val="000000"/>
                </a:solidFill>
                <a:latin typeface="Palatino Linotype" panose="02040502050505030304" pitchFamily="18" charset="0"/>
              </a:rPr>
              <a:t>bir</a:t>
            </a:r>
            <a:r>
              <a:rPr lang="en-US" sz="1800" b="0" i="0" u="none" strike="noStrike" baseline="0" dirty="0">
                <a:solidFill>
                  <a:srgbClr val="000000"/>
                </a:solidFill>
                <a:latin typeface="Palatino Linotype" panose="02040502050505030304" pitchFamily="18" charset="0"/>
              </a:rPr>
              <a:t> </a:t>
            </a:r>
            <a:r>
              <a:rPr lang="en-US" sz="1800" b="0" i="0" u="none" strike="noStrike" baseline="0" dirty="0" err="1">
                <a:solidFill>
                  <a:srgbClr val="000000"/>
                </a:solidFill>
                <a:latin typeface="Palatino Linotype" panose="02040502050505030304" pitchFamily="18" charset="0"/>
              </a:rPr>
              <a:t>durumda</a:t>
            </a:r>
            <a:r>
              <a:rPr lang="en-US" sz="1800" b="0" i="0" u="none" strike="noStrike" baseline="0" dirty="0">
                <a:solidFill>
                  <a:srgbClr val="000000"/>
                </a:solidFill>
                <a:latin typeface="Palatino Linotype" panose="02040502050505030304" pitchFamily="18" charset="0"/>
              </a:rPr>
              <a:t> </a:t>
            </a:r>
            <a:r>
              <a:rPr lang="en-US" sz="1800" b="0" i="0" u="none" strike="noStrike" baseline="0" dirty="0" err="1">
                <a:solidFill>
                  <a:srgbClr val="000000"/>
                </a:solidFill>
                <a:latin typeface="Palatino Linotype" panose="02040502050505030304" pitchFamily="18" charset="0"/>
              </a:rPr>
              <a:t>sıkışıp</a:t>
            </a:r>
            <a:r>
              <a:rPr lang="en-US" sz="1800" b="0" i="0" u="none" strike="noStrike" baseline="0" dirty="0">
                <a:solidFill>
                  <a:srgbClr val="000000"/>
                </a:solidFill>
                <a:latin typeface="Palatino Linotype" panose="02040502050505030304" pitchFamily="18" charset="0"/>
              </a:rPr>
              <a:t> </a:t>
            </a:r>
            <a:r>
              <a:rPr lang="en-US" sz="1800" b="0" i="0" u="none" strike="noStrike" baseline="0" dirty="0" err="1">
                <a:solidFill>
                  <a:srgbClr val="000000"/>
                </a:solidFill>
                <a:latin typeface="Palatino Linotype" panose="02040502050505030304" pitchFamily="18" charset="0"/>
              </a:rPr>
              <a:t>kalmış</a:t>
            </a:r>
            <a:r>
              <a:rPr lang="en-US" sz="1800" b="0" i="0" u="none" strike="noStrike" baseline="0" dirty="0">
                <a:solidFill>
                  <a:srgbClr val="000000"/>
                </a:solidFill>
                <a:latin typeface="Palatino Linotype" panose="02040502050505030304" pitchFamily="18" charset="0"/>
              </a:rPr>
              <a:t> </a:t>
            </a:r>
            <a:r>
              <a:rPr lang="en-US" sz="1800" b="0" i="0" u="none" strike="noStrike" baseline="0" dirty="0" err="1">
                <a:solidFill>
                  <a:srgbClr val="000000"/>
                </a:solidFill>
                <a:latin typeface="Palatino Linotype" panose="02040502050505030304" pitchFamily="18" charset="0"/>
              </a:rPr>
              <a:t>bulunuyoruz</a:t>
            </a:r>
            <a:r>
              <a:rPr lang="en-US" sz="1800" b="0" i="0" u="none" strike="noStrike" baseline="0" dirty="0">
                <a:solidFill>
                  <a:srgbClr val="000000"/>
                </a:solidFill>
                <a:latin typeface="Palatino Linotype" panose="02040502050505030304" pitchFamily="18" charset="0"/>
              </a:rPr>
              <a:t>. (s. 136) 	</a:t>
            </a:r>
          </a:p>
          <a:p>
            <a:endParaRPr lang="en-US" dirty="0"/>
          </a:p>
        </p:txBody>
      </p:sp>
    </p:spTree>
    <p:extLst>
      <p:ext uri="{BB962C8B-B14F-4D97-AF65-F5344CB8AC3E}">
        <p14:creationId xmlns:p14="http://schemas.microsoft.com/office/powerpoint/2010/main" val="169432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B3B6B2-2E1F-937D-3148-FF87E5A55DBC}"/>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EDF1AE64-B170-989A-0A08-BAA851CFBE35}"/>
              </a:ext>
            </a:extLst>
          </p:cNvPr>
          <p:cNvSpPr>
            <a:spLocks noGrp="1"/>
          </p:cNvSpPr>
          <p:nvPr>
            <p:ph type="body" idx="1"/>
          </p:nvPr>
        </p:nvSpPr>
        <p:spPr/>
        <p:txBody>
          <a:bodyPr/>
          <a:lstStyle/>
          <a:p>
            <a:pPr>
              <a:lnSpc>
                <a:spcPct val="250000"/>
              </a:lnSpc>
            </a:pPr>
            <a:r>
              <a:rPr lang="en-US" dirty="0"/>
              <a:t> </a:t>
            </a:r>
            <a:r>
              <a:rPr lang="en-US" dirty="0" err="1"/>
              <a:t>Venuti'nin</a:t>
            </a:r>
            <a:r>
              <a:rPr lang="en-US" dirty="0"/>
              <a:t> </a:t>
            </a:r>
            <a:r>
              <a:rPr lang="en-US" dirty="0" err="1"/>
              <a:t>yaklaşımı</a:t>
            </a:r>
            <a:r>
              <a:rPr lang="en-US" dirty="0"/>
              <a:t> Friedrich </a:t>
            </a:r>
            <a:r>
              <a:rPr lang="en-US" dirty="0" err="1"/>
              <a:t>Schleiermacher'in</a:t>
            </a:r>
            <a:r>
              <a:rPr lang="en-US" dirty="0"/>
              <a:t> (1813) </a:t>
            </a:r>
            <a:r>
              <a:rPr lang="en-US" dirty="0" err="1"/>
              <a:t>çalışmalarına</a:t>
            </a:r>
            <a:r>
              <a:rPr lang="en-US" dirty="0"/>
              <a:t> </a:t>
            </a:r>
            <a:r>
              <a:rPr lang="en-US" dirty="0" err="1"/>
              <a:t>dayanır</a:t>
            </a:r>
            <a:endParaRPr lang="en-US" dirty="0"/>
          </a:p>
          <a:p>
            <a:pPr>
              <a:lnSpc>
                <a:spcPct val="250000"/>
              </a:lnSpc>
            </a:pPr>
            <a:r>
              <a:rPr lang="en-US" dirty="0" err="1"/>
              <a:t>Schleiermacher'in</a:t>
            </a:r>
            <a:r>
              <a:rPr lang="en-US" dirty="0"/>
              <a:t> </a:t>
            </a:r>
            <a:r>
              <a:rPr lang="en-US" dirty="0" err="1"/>
              <a:t>ilkesi</a:t>
            </a:r>
            <a:r>
              <a:rPr lang="en-US" dirty="0"/>
              <a:t>: "Ya </a:t>
            </a:r>
            <a:r>
              <a:rPr lang="en-US" dirty="0" err="1"/>
              <a:t>çevirmen</a:t>
            </a:r>
            <a:r>
              <a:rPr lang="en-US" dirty="0"/>
              <a:t> </a:t>
            </a:r>
            <a:r>
              <a:rPr lang="en-US" dirty="0" err="1"/>
              <a:t>okuyucuyu</a:t>
            </a:r>
            <a:r>
              <a:rPr lang="en-US" dirty="0"/>
              <a:t> </a:t>
            </a:r>
            <a:r>
              <a:rPr lang="en-US" dirty="0" err="1"/>
              <a:t>yazara</a:t>
            </a:r>
            <a:r>
              <a:rPr lang="en-US" dirty="0"/>
              <a:t> </a:t>
            </a:r>
            <a:r>
              <a:rPr lang="en-US" dirty="0" err="1"/>
              <a:t>götürür</a:t>
            </a:r>
            <a:r>
              <a:rPr lang="en-US" dirty="0"/>
              <a:t>, </a:t>
            </a:r>
            <a:r>
              <a:rPr lang="en-US" dirty="0" err="1"/>
              <a:t>ya</a:t>
            </a:r>
            <a:r>
              <a:rPr lang="en-US" dirty="0"/>
              <a:t> da </a:t>
            </a:r>
            <a:r>
              <a:rPr lang="en-US" dirty="0" err="1"/>
              <a:t>yazarı</a:t>
            </a:r>
            <a:r>
              <a:rPr lang="en-US" dirty="0"/>
              <a:t> </a:t>
            </a:r>
            <a:r>
              <a:rPr lang="en-US" dirty="0" err="1"/>
              <a:t>okuyucuya</a:t>
            </a:r>
            <a:r>
              <a:rPr lang="en-US" dirty="0"/>
              <a:t>"</a:t>
            </a:r>
          </a:p>
          <a:p>
            <a:pPr>
              <a:lnSpc>
                <a:spcPct val="250000"/>
              </a:lnSpc>
            </a:pPr>
            <a:r>
              <a:rPr lang="en-US" dirty="0"/>
              <a:t>Venuti </a:t>
            </a:r>
            <a:r>
              <a:rPr lang="en-US" dirty="0" err="1"/>
              <a:t>bu</a:t>
            </a:r>
            <a:r>
              <a:rPr lang="en-US" dirty="0"/>
              <a:t> </a:t>
            </a:r>
            <a:r>
              <a:rPr lang="en-US" dirty="0" err="1"/>
              <a:t>yaklaşımı</a:t>
            </a:r>
            <a:r>
              <a:rPr lang="en-US" dirty="0"/>
              <a:t> </a:t>
            </a:r>
            <a:r>
              <a:rPr lang="en-US" dirty="0" err="1"/>
              <a:t>geliştirerek</a:t>
            </a:r>
            <a:r>
              <a:rPr lang="en-US" dirty="0"/>
              <a:t> </a:t>
            </a:r>
            <a:r>
              <a:rPr lang="en-US" dirty="0" err="1"/>
              <a:t>etik</a:t>
            </a:r>
            <a:r>
              <a:rPr lang="en-US" dirty="0"/>
              <a:t> </a:t>
            </a:r>
            <a:r>
              <a:rPr lang="en-US" dirty="0" err="1"/>
              <a:t>ve</a:t>
            </a:r>
            <a:r>
              <a:rPr lang="en-US" dirty="0"/>
              <a:t> </a:t>
            </a:r>
            <a:r>
              <a:rPr lang="en-US" dirty="0" err="1"/>
              <a:t>ideolojik</a:t>
            </a:r>
            <a:r>
              <a:rPr lang="en-US" dirty="0"/>
              <a:t> </a:t>
            </a:r>
            <a:r>
              <a:rPr lang="en-US" dirty="0" err="1"/>
              <a:t>boyutları</a:t>
            </a:r>
            <a:r>
              <a:rPr lang="en-US" dirty="0"/>
              <a:t> </a:t>
            </a:r>
            <a:r>
              <a:rPr lang="en-US" dirty="0" err="1"/>
              <a:t>vurgulamıştır</a:t>
            </a:r>
            <a:endParaRPr lang="en-US" dirty="0"/>
          </a:p>
          <a:p>
            <a:pPr>
              <a:lnSpc>
                <a:spcPct val="250000"/>
              </a:lnSpc>
            </a:pPr>
            <a:r>
              <a:rPr lang="en-US" dirty="0"/>
              <a:t>Çevirmenin </a:t>
            </a:r>
            <a:r>
              <a:rPr lang="en-US" b="1" dirty="0"/>
              <a:t>"</a:t>
            </a:r>
            <a:r>
              <a:rPr lang="en-US" b="1" dirty="0" err="1"/>
              <a:t>görünürlüğü</a:t>
            </a:r>
            <a:r>
              <a:rPr lang="en-US" b="1" dirty="0"/>
              <a:t>/</a:t>
            </a:r>
            <a:r>
              <a:rPr lang="en-US" b="1" dirty="0" err="1"/>
              <a:t>görünmezliği</a:t>
            </a:r>
            <a:r>
              <a:rPr lang="en-US" dirty="0"/>
              <a:t>" </a:t>
            </a:r>
            <a:r>
              <a:rPr lang="en-US" dirty="0" err="1"/>
              <a:t>sorunu</a:t>
            </a:r>
            <a:endParaRPr lang="en-US" dirty="0"/>
          </a:p>
          <a:p>
            <a:pPr>
              <a:lnSpc>
                <a:spcPct val="250000"/>
              </a:lnSpc>
            </a:pPr>
            <a:r>
              <a:rPr lang="en-US" dirty="0" err="1"/>
              <a:t>Angloamerikan</a:t>
            </a:r>
            <a:r>
              <a:rPr lang="en-US" dirty="0"/>
              <a:t> </a:t>
            </a:r>
            <a:r>
              <a:rPr lang="en-US" dirty="0" err="1"/>
              <a:t>yayıncılık</a:t>
            </a:r>
            <a:r>
              <a:rPr lang="en-US" dirty="0"/>
              <a:t> </a:t>
            </a:r>
            <a:r>
              <a:rPr lang="en-US" dirty="0" err="1"/>
              <a:t>dünyasına</a:t>
            </a:r>
            <a:r>
              <a:rPr lang="en-US" dirty="0"/>
              <a:t> </a:t>
            </a:r>
            <a:r>
              <a:rPr lang="en-US" dirty="0" err="1"/>
              <a:t>eleştirel</a:t>
            </a:r>
            <a:r>
              <a:rPr lang="en-US" dirty="0"/>
              <a:t> </a:t>
            </a:r>
            <a:r>
              <a:rPr lang="en-US" dirty="0" err="1"/>
              <a:t>bakış</a:t>
            </a:r>
            <a:endParaRPr lang="en-US" dirty="0"/>
          </a:p>
          <a:p>
            <a:pPr marL="152396" indent="0">
              <a:buNone/>
            </a:pPr>
            <a:endParaRPr lang="en-US" dirty="0"/>
          </a:p>
        </p:txBody>
      </p:sp>
    </p:spTree>
    <p:extLst>
      <p:ext uri="{BB962C8B-B14F-4D97-AF65-F5344CB8AC3E}">
        <p14:creationId xmlns:p14="http://schemas.microsoft.com/office/powerpoint/2010/main" val="2144256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F9C247-9735-B706-5244-9F4C1D58F537}"/>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11DE8034-1E52-3C74-88FC-1679CEA57D6A}"/>
              </a:ext>
            </a:extLst>
          </p:cNvPr>
          <p:cNvSpPr>
            <a:spLocks noGrp="1"/>
          </p:cNvSpPr>
          <p:nvPr>
            <p:ph type="body" idx="1"/>
          </p:nvPr>
        </p:nvSpPr>
        <p:spPr/>
        <p:txBody>
          <a:bodyPr/>
          <a:lstStyle/>
          <a:p>
            <a:pPr>
              <a:lnSpc>
                <a:spcPct val="200000"/>
              </a:lnSpc>
            </a:pPr>
            <a:r>
              <a:rPr lang="en-US" sz="2000" b="0" i="0" u="none" strike="noStrike" baseline="0" dirty="0">
                <a:solidFill>
                  <a:srgbClr val="000000"/>
                </a:solidFill>
                <a:latin typeface="Palatino Linotype" panose="02040502050505030304" pitchFamily="18" charset="0"/>
              </a:rPr>
              <a:t>What complicates matters is that in many cases </a:t>
            </a:r>
            <a:r>
              <a:rPr lang="en-US" sz="2000" b="1" i="0" u="none" strike="noStrike" baseline="0" dirty="0">
                <a:solidFill>
                  <a:srgbClr val="000000"/>
                </a:solidFill>
                <a:latin typeface="Palatino Linotype" panose="02040502050505030304" pitchFamily="18" charset="0"/>
              </a:rPr>
              <a:t>people want to have their cake and eat it</a:t>
            </a:r>
            <a:r>
              <a:rPr lang="en-US" sz="2000" b="0" i="0" u="none" strike="noStrike" baseline="0" dirty="0">
                <a:solidFill>
                  <a:srgbClr val="000000"/>
                </a:solidFill>
                <a:latin typeface="Palatino Linotype" panose="02040502050505030304" pitchFamily="18" charset="0"/>
              </a:rPr>
              <a:t>. (s. 140) 	</a:t>
            </a:r>
          </a:p>
          <a:p>
            <a:pPr>
              <a:lnSpc>
                <a:spcPct val="200000"/>
              </a:lnSpc>
            </a:pPr>
            <a:r>
              <a:rPr lang="en-US" sz="2000" b="0" i="0" u="none" strike="noStrike" baseline="0" dirty="0" err="1">
                <a:solidFill>
                  <a:srgbClr val="000000"/>
                </a:solidFill>
                <a:latin typeface="Palatino Linotype" panose="02040502050505030304" pitchFamily="18" charset="0"/>
              </a:rPr>
              <a:t>İşleri</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karıştıran</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şu</a:t>
            </a:r>
            <a:r>
              <a:rPr lang="en-US" sz="2000" b="0" i="0" u="none" strike="noStrike" baseline="0" dirty="0">
                <a:solidFill>
                  <a:srgbClr val="000000"/>
                </a:solidFill>
                <a:latin typeface="Palatino Linotype" panose="02040502050505030304" pitchFamily="18" charset="0"/>
              </a:rPr>
              <a:t> ki, </a:t>
            </a:r>
            <a:r>
              <a:rPr lang="en-US" sz="2000" b="0" i="0" u="none" strike="noStrike" baseline="0" dirty="0" err="1">
                <a:solidFill>
                  <a:srgbClr val="000000"/>
                </a:solidFill>
                <a:latin typeface="Palatino Linotype" panose="02040502050505030304" pitchFamily="18" charset="0"/>
              </a:rPr>
              <a:t>çoğu</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durumda</a:t>
            </a:r>
            <a:r>
              <a:rPr lang="en-US" sz="2000" b="0" i="0" u="none" strike="noStrike" baseline="0" dirty="0">
                <a:solidFill>
                  <a:srgbClr val="000000"/>
                </a:solidFill>
                <a:latin typeface="Palatino Linotype" panose="02040502050505030304" pitchFamily="18" charset="0"/>
              </a:rPr>
              <a:t> </a:t>
            </a:r>
            <a:r>
              <a:rPr lang="en-US" sz="2000" b="1" i="0" u="none" strike="noStrike" baseline="0" dirty="0" err="1">
                <a:solidFill>
                  <a:srgbClr val="000000"/>
                </a:solidFill>
                <a:latin typeface="Palatino Linotype" panose="02040502050505030304" pitchFamily="18" charset="0"/>
              </a:rPr>
              <a:t>insanlar</a:t>
            </a:r>
            <a:r>
              <a:rPr lang="en-US" sz="2000" b="1" i="0" u="none" strike="noStrike" baseline="0" dirty="0">
                <a:solidFill>
                  <a:srgbClr val="000000"/>
                </a:solidFill>
                <a:latin typeface="Palatino Linotype" panose="02040502050505030304" pitchFamily="18" charset="0"/>
              </a:rPr>
              <a:t> ne </a:t>
            </a:r>
            <a:r>
              <a:rPr lang="en-US" sz="2000" b="1" i="0" u="none" strike="noStrike" baseline="0" dirty="0" err="1">
                <a:solidFill>
                  <a:srgbClr val="000000"/>
                </a:solidFill>
                <a:latin typeface="Palatino Linotype" panose="02040502050505030304" pitchFamily="18" charset="0"/>
              </a:rPr>
              <a:t>yardan</a:t>
            </a:r>
            <a:r>
              <a:rPr lang="en-US" sz="2000" b="1" i="0" u="none" strike="noStrike" baseline="0" dirty="0">
                <a:solidFill>
                  <a:srgbClr val="000000"/>
                </a:solidFill>
                <a:latin typeface="Palatino Linotype" panose="02040502050505030304" pitchFamily="18" charset="0"/>
              </a:rPr>
              <a:t> </a:t>
            </a:r>
            <a:r>
              <a:rPr lang="en-US" sz="2000" b="1" i="0" u="none" strike="noStrike" baseline="0" dirty="0" err="1">
                <a:solidFill>
                  <a:srgbClr val="000000"/>
                </a:solidFill>
                <a:latin typeface="Palatino Linotype" panose="02040502050505030304" pitchFamily="18" charset="0"/>
              </a:rPr>
              <a:t>geçmek</a:t>
            </a:r>
            <a:r>
              <a:rPr lang="en-US" sz="2000" b="1" i="0" u="none" strike="noStrike" baseline="0" dirty="0">
                <a:solidFill>
                  <a:srgbClr val="000000"/>
                </a:solidFill>
                <a:latin typeface="Palatino Linotype" panose="02040502050505030304" pitchFamily="18" charset="0"/>
              </a:rPr>
              <a:t> </a:t>
            </a:r>
            <a:r>
              <a:rPr lang="en-US" sz="2000" b="1" i="0" u="none" strike="noStrike" baseline="0" dirty="0" err="1">
                <a:solidFill>
                  <a:srgbClr val="000000"/>
                </a:solidFill>
                <a:latin typeface="Palatino Linotype" panose="02040502050505030304" pitchFamily="18" charset="0"/>
              </a:rPr>
              <a:t>istiyor</a:t>
            </a:r>
            <a:r>
              <a:rPr lang="en-US" sz="2000" b="1" i="0" u="none" strike="noStrike" baseline="0" dirty="0">
                <a:solidFill>
                  <a:srgbClr val="000000"/>
                </a:solidFill>
                <a:latin typeface="Palatino Linotype" panose="02040502050505030304" pitchFamily="18" charset="0"/>
              </a:rPr>
              <a:t> ne </a:t>
            </a:r>
            <a:r>
              <a:rPr lang="en-US" sz="2000" b="1" i="0" u="none" strike="noStrike" baseline="0" dirty="0" err="1">
                <a:solidFill>
                  <a:srgbClr val="000000"/>
                </a:solidFill>
                <a:latin typeface="Palatino Linotype" panose="02040502050505030304" pitchFamily="18" charset="0"/>
              </a:rPr>
              <a:t>serden</a:t>
            </a:r>
            <a:r>
              <a:rPr lang="en-US" sz="2000" b="0" i="0" u="none" strike="noStrike" baseline="0" dirty="0">
                <a:solidFill>
                  <a:srgbClr val="000000"/>
                </a:solidFill>
                <a:latin typeface="Palatino Linotype" panose="02040502050505030304" pitchFamily="18" charset="0"/>
              </a:rPr>
              <a:t>. (s. 139) 	</a:t>
            </a:r>
          </a:p>
          <a:p>
            <a:endParaRPr lang="en-US" dirty="0"/>
          </a:p>
        </p:txBody>
      </p:sp>
    </p:spTree>
    <p:extLst>
      <p:ext uri="{BB962C8B-B14F-4D97-AF65-F5344CB8AC3E}">
        <p14:creationId xmlns:p14="http://schemas.microsoft.com/office/powerpoint/2010/main" val="285170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E7A613-AB76-78B0-89D8-70695729FC4B}"/>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43641727-BE55-BCDC-5C9B-9ECCC4E1AA21}"/>
              </a:ext>
            </a:extLst>
          </p:cNvPr>
          <p:cNvSpPr>
            <a:spLocks noGrp="1"/>
          </p:cNvSpPr>
          <p:nvPr>
            <p:ph type="body" idx="1"/>
          </p:nvPr>
        </p:nvSpPr>
        <p:spPr/>
        <p:txBody>
          <a:bodyPr/>
          <a:lstStyle/>
          <a:p>
            <a:pPr>
              <a:lnSpc>
                <a:spcPct val="200000"/>
              </a:lnSpc>
            </a:pPr>
            <a:r>
              <a:rPr lang="en-US" sz="2400" b="0" i="0" u="none" strike="noStrike" baseline="0" dirty="0">
                <a:solidFill>
                  <a:srgbClr val="000000"/>
                </a:solidFill>
                <a:latin typeface="Palatino Linotype" panose="02040502050505030304" pitchFamily="18" charset="0"/>
              </a:rPr>
              <a:t>From a personal viewpoint, however, forty years can be an </a:t>
            </a:r>
            <a:r>
              <a:rPr lang="en-US" sz="2400" b="1" i="0" u="none" strike="noStrike" baseline="0" dirty="0">
                <a:solidFill>
                  <a:srgbClr val="000000"/>
                </a:solidFill>
                <a:latin typeface="Palatino Linotype" panose="02040502050505030304" pitchFamily="18" charset="0"/>
              </a:rPr>
              <a:t>eternity</a:t>
            </a:r>
            <a:r>
              <a:rPr lang="en-US" sz="2400" b="0" i="0" u="none" strike="noStrike" baseline="0" dirty="0">
                <a:solidFill>
                  <a:srgbClr val="000000"/>
                </a:solidFill>
                <a:latin typeface="Palatino Linotype" panose="02040502050505030304" pitchFamily="18" charset="0"/>
              </a:rPr>
              <a:t>. (s. 145) 	</a:t>
            </a:r>
          </a:p>
          <a:p>
            <a:pPr>
              <a:lnSpc>
                <a:spcPct val="200000"/>
              </a:lnSpc>
            </a:pPr>
            <a:r>
              <a:rPr lang="en-US" sz="2400" b="0" i="0" u="none" strike="noStrike" baseline="0" dirty="0" err="1">
                <a:solidFill>
                  <a:srgbClr val="000000"/>
                </a:solidFill>
                <a:latin typeface="Palatino Linotype" panose="02040502050505030304" pitchFamily="18" charset="0"/>
              </a:rPr>
              <a:t>Fakat</a:t>
            </a:r>
            <a:r>
              <a:rPr lang="en-US" sz="2400" b="0" i="0" u="none" strike="noStrike" baseline="0" dirty="0">
                <a:solidFill>
                  <a:srgbClr val="000000"/>
                </a:solidFill>
                <a:latin typeface="Palatino Linotype" panose="02040502050505030304" pitchFamily="18" charset="0"/>
              </a:rPr>
              <a:t> </a:t>
            </a:r>
            <a:r>
              <a:rPr lang="en-US" sz="2400" b="0" i="0" u="none" strike="noStrike" baseline="0" dirty="0" err="1">
                <a:solidFill>
                  <a:srgbClr val="000000"/>
                </a:solidFill>
                <a:latin typeface="Palatino Linotype" panose="02040502050505030304" pitchFamily="18" charset="0"/>
              </a:rPr>
              <a:t>kişisel</a:t>
            </a:r>
            <a:r>
              <a:rPr lang="en-US" sz="2400" b="0" i="0" u="none" strike="noStrike" baseline="0" dirty="0">
                <a:solidFill>
                  <a:srgbClr val="000000"/>
                </a:solidFill>
                <a:latin typeface="Palatino Linotype" panose="02040502050505030304" pitchFamily="18" charset="0"/>
              </a:rPr>
              <a:t> </a:t>
            </a:r>
            <a:r>
              <a:rPr lang="en-US" sz="2400" b="0" i="0" u="none" strike="noStrike" baseline="0" dirty="0" err="1">
                <a:solidFill>
                  <a:srgbClr val="000000"/>
                </a:solidFill>
                <a:latin typeface="Palatino Linotype" panose="02040502050505030304" pitchFamily="18" charset="0"/>
              </a:rPr>
              <a:t>açıdan</a:t>
            </a:r>
            <a:r>
              <a:rPr lang="en-US" sz="2400" b="0" i="0" u="none" strike="noStrike" baseline="0" dirty="0">
                <a:solidFill>
                  <a:srgbClr val="000000"/>
                </a:solidFill>
                <a:latin typeface="Palatino Linotype" panose="02040502050505030304" pitchFamily="18" charset="0"/>
              </a:rPr>
              <a:t> </a:t>
            </a:r>
            <a:r>
              <a:rPr lang="en-US" sz="2400" b="0" i="0" u="none" strike="noStrike" baseline="0" dirty="0" err="1">
                <a:solidFill>
                  <a:srgbClr val="000000"/>
                </a:solidFill>
                <a:latin typeface="Palatino Linotype" panose="02040502050505030304" pitchFamily="18" charset="0"/>
              </a:rPr>
              <a:t>bakınca</a:t>
            </a:r>
            <a:r>
              <a:rPr lang="en-US" sz="2400" b="0" i="0" u="none" strike="noStrike" baseline="0" dirty="0">
                <a:solidFill>
                  <a:srgbClr val="000000"/>
                </a:solidFill>
                <a:latin typeface="Palatino Linotype" panose="02040502050505030304" pitchFamily="18" charset="0"/>
              </a:rPr>
              <a:t> </a:t>
            </a:r>
            <a:r>
              <a:rPr lang="en-US" sz="2400" b="0" i="0" u="none" strike="noStrike" baseline="0" dirty="0" err="1">
                <a:solidFill>
                  <a:srgbClr val="000000"/>
                </a:solidFill>
                <a:latin typeface="Palatino Linotype" panose="02040502050505030304" pitchFamily="18" charset="0"/>
              </a:rPr>
              <a:t>kırk</a:t>
            </a:r>
            <a:r>
              <a:rPr lang="en-US" sz="2400" b="0" i="0" u="none" strike="noStrike" baseline="0" dirty="0">
                <a:solidFill>
                  <a:srgbClr val="000000"/>
                </a:solidFill>
                <a:latin typeface="Palatino Linotype" panose="02040502050505030304" pitchFamily="18" charset="0"/>
              </a:rPr>
              <a:t> </a:t>
            </a:r>
            <a:r>
              <a:rPr lang="en-US" sz="2400" b="0" i="0" u="none" strike="noStrike" baseline="0" dirty="0" err="1">
                <a:solidFill>
                  <a:srgbClr val="000000"/>
                </a:solidFill>
                <a:latin typeface="Palatino Linotype" panose="02040502050505030304" pitchFamily="18" charset="0"/>
              </a:rPr>
              <a:t>yıl</a:t>
            </a:r>
            <a:r>
              <a:rPr lang="en-US" sz="2400" b="0" i="0" u="none" strike="noStrike" baseline="0" dirty="0">
                <a:solidFill>
                  <a:srgbClr val="000000"/>
                </a:solidFill>
                <a:latin typeface="Palatino Linotype" panose="02040502050505030304" pitchFamily="18" charset="0"/>
              </a:rPr>
              <a:t> </a:t>
            </a:r>
            <a:r>
              <a:rPr lang="en-US" sz="2400" b="1" i="0" u="none" strike="noStrike" baseline="0" dirty="0" err="1">
                <a:solidFill>
                  <a:srgbClr val="000000"/>
                </a:solidFill>
                <a:latin typeface="Palatino Linotype" panose="02040502050505030304" pitchFamily="18" charset="0"/>
              </a:rPr>
              <a:t>sittinsene</a:t>
            </a:r>
            <a:r>
              <a:rPr lang="en-US" sz="2400" b="1" i="0" u="none" strike="noStrike" baseline="0" dirty="0">
                <a:solidFill>
                  <a:srgbClr val="000000"/>
                </a:solidFill>
                <a:latin typeface="Palatino Linotype" panose="02040502050505030304" pitchFamily="18" charset="0"/>
              </a:rPr>
              <a:t> </a:t>
            </a:r>
            <a:r>
              <a:rPr lang="en-US" sz="2400" b="0" i="0" u="none" strike="noStrike" baseline="0" dirty="0" err="1">
                <a:solidFill>
                  <a:srgbClr val="000000"/>
                </a:solidFill>
                <a:latin typeface="Palatino Linotype" panose="02040502050505030304" pitchFamily="18" charset="0"/>
              </a:rPr>
              <a:t>gibi</a:t>
            </a:r>
            <a:r>
              <a:rPr lang="en-US" sz="2400" b="0" i="0" u="none" strike="noStrike" baseline="0" dirty="0">
                <a:solidFill>
                  <a:srgbClr val="000000"/>
                </a:solidFill>
                <a:latin typeface="Palatino Linotype" panose="02040502050505030304" pitchFamily="18" charset="0"/>
              </a:rPr>
              <a:t> </a:t>
            </a:r>
            <a:r>
              <a:rPr lang="en-US" sz="2400" b="0" i="0" u="none" strike="noStrike" baseline="0" dirty="0" err="1">
                <a:solidFill>
                  <a:srgbClr val="000000"/>
                </a:solidFill>
                <a:latin typeface="Palatino Linotype" panose="02040502050505030304" pitchFamily="18" charset="0"/>
              </a:rPr>
              <a:t>gelebilir</a:t>
            </a:r>
            <a:r>
              <a:rPr lang="en-US" sz="2400" b="0" i="0" u="none" strike="noStrike" baseline="0" dirty="0">
                <a:solidFill>
                  <a:srgbClr val="000000"/>
                </a:solidFill>
                <a:latin typeface="Palatino Linotype" panose="02040502050505030304" pitchFamily="18" charset="0"/>
              </a:rPr>
              <a:t>.(s. 142) 	</a:t>
            </a:r>
          </a:p>
          <a:p>
            <a:endParaRPr lang="en-US" dirty="0"/>
          </a:p>
        </p:txBody>
      </p:sp>
    </p:spTree>
    <p:extLst>
      <p:ext uri="{BB962C8B-B14F-4D97-AF65-F5344CB8AC3E}">
        <p14:creationId xmlns:p14="http://schemas.microsoft.com/office/powerpoint/2010/main" val="426138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9E9AE0-B1F4-5B51-A08A-B8ADB9B04C60}"/>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A652AB66-8256-5680-D180-A0F5CA872017}"/>
              </a:ext>
            </a:extLst>
          </p:cNvPr>
          <p:cNvSpPr>
            <a:spLocks noGrp="1"/>
          </p:cNvSpPr>
          <p:nvPr>
            <p:ph type="body" idx="1"/>
          </p:nvPr>
        </p:nvSpPr>
        <p:spPr/>
        <p:txBody>
          <a:bodyPr/>
          <a:lstStyle/>
          <a:p>
            <a:pPr>
              <a:lnSpc>
                <a:spcPct val="200000"/>
              </a:lnSpc>
            </a:pPr>
            <a:r>
              <a:rPr lang="en-US" sz="2000" b="0" i="0" u="none" strike="noStrike" baseline="0" dirty="0">
                <a:solidFill>
                  <a:srgbClr val="000000"/>
                </a:solidFill>
                <a:latin typeface="Palatino Linotype" panose="02040502050505030304" pitchFamily="18" charset="0"/>
              </a:rPr>
              <a:t>A wise old man was asked what he learned about the meaning of life. ‘</a:t>
            </a:r>
            <a:r>
              <a:rPr lang="en-US" sz="2000" b="1" i="0" u="none" strike="noStrike" baseline="0" dirty="0">
                <a:solidFill>
                  <a:srgbClr val="000000"/>
                </a:solidFill>
                <a:latin typeface="Palatino Linotype" panose="02040502050505030304" pitchFamily="18" charset="0"/>
              </a:rPr>
              <a:t>Well’</a:t>
            </a:r>
            <a:r>
              <a:rPr lang="en-US" sz="2000" b="0" i="0" u="none" strike="noStrike" baseline="0" dirty="0">
                <a:solidFill>
                  <a:srgbClr val="000000"/>
                </a:solidFill>
                <a:latin typeface="Palatino Linotype" panose="02040502050505030304" pitchFamily="18" charset="0"/>
              </a:rPr>
              <a:t>, he answered, ‘I have learned that I am here on earth in order to help other people. (s. 280) 	</a:t>
            </a:r>
          </a:p>
          <a:p>
            <a:pPr>
              <a:lnSpc>
                <a:spcPct val="200000"/>
              </a:lnSpc>
            </a:pPr>
            <a:r>
              <a:rPr lang="en-US" sz="2000" b="0" i="0" u="none" strike="noStrike" baseline="0" dirty="0" err="1">
                <a:solidFill>
                  <a:srgbClr val="000000"/>
                </a:solidFill>
                <a:latin typeface="Palatino Linotype" panose="02040502050505030304" pitchFamily="18" charset="0"/>
              </a:rPr>
              <a:t>Yaşlı</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bir</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bilgeye</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hayatın</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anlamı</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hakkında</a:t>
            </a:r>
            <a:r>
              <a:rPr lang="en-US" sz="2000" b="0" i="0" u="none" strike="noStrike" baseline="0" dirty="0">
                <a:solidFill>
                  <a:srgbClr val="000000"/>
                </a:solidFill>
                <a:latin typeface="Palatino Linotype" panose="02040502050505030304" pitchFamily="18" charset="0"/>
              </a:rPr>
              <a:t> ne </a:t>
            </a:r>
            <a:r>
              <a:rPr lang="en-US" sz="2000" b="0" i="0" u="none" strike="noStrike" baseline="0" dirty="0" err="1">
                <a:solidFill>
                  <a:srgbClr val="000000"/>
                </a:solidFill>
                <a:latin typeface="Palatino Linotype" panose="02040502050505030304" pitchFamily="18" charset="0"/>
              </a:rPr>
              <a:t>öğrendiği</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sorulmuş</a:t>
            </a:r>
            <a:r>
              <a:rPr lang="en-US" sz="2000" b="0" i="0" u="none" strike="noStrike" baseline="0" dirty="0">
                <a:solidFill>
                  <a:srgbClr val="000000"/>
                </a:solidFill>
                <a:latin typeface="Palatino Linotype" panose="02040502050505030304" pitchFamily="18" charset="0"/>
              </a:rPr>
              <a:t>. “</a:t>
            </a:r>
            <a:r>
              <a:rPr lang="en-US" sz="2000" b="1" i="0" u="none" strike="noStrike" baseline="0" dirty="0">
                <a:solidFill>
                  <a:srgbClr val="000000"/>
                </a:solidFill>
                <a:latin typeface="Palatino Linotype" panose="02040502050505030304" pitchFamily="18" charset="0"/>
              </a:rPr>
              <a:t>Valla</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demiş</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adam</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bu</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dünyaya</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başka</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insanlara</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yardım</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etmek</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için</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geldiğimi</a:t>
            </a:r>
            <a:r>
              <a:rPr lang="en-US" sz="2000" b="0" i="0" u="none" strike="noStrike" baseline="0" dirty="0">
                <a:solidFill>
                  <a:srgbClr val="000000"/>
                </a:solidFill>
                <a:latin typeface="Palatino Linotype" panose="02040502050505030304" pitchFamily="18" charset="0"/>
              </a:rPr>
              <a:t> </a:t>
            </a:r>
            <a:r>
              <a:rPr lang="en-US" sz="2000" b="0" i="0" u="none" strike="noStrike" baseline="0" dirty="0" err="1">
                <a:solidFill>
                  <a:srgbClr val="000000"/>
                </a:solidFill>
                <a:latin typeface="Palatino Linotype" panose="02040502050505030304" pitchFamily="18" charset="0"/>
              </a:rPr>
              <a:t>öğrendim</a:t>
            </a:r>
            <a:r>
              <a:rPr lang="en-US" sz="2000" b="0" i="0" u="none" strike="noStrike" baseline="0" dirty="0">
                <a:solidFill>
                  <a:srgbClr val="000000"/>
                </a:solidFill>
                <a:latin typeface="Palatino Linotype" panose="02040502050505030304" pitchFamily="18" charset="0"/>
              </a:rPr>
              <a:t>. (s. 256) 	</a:t>
            </a:r>
          </a:p>
          <a:p>
            <a:endParaRPr lang="en-US" dirty="0"/>
          </a:p>
        </p:txBody>
      </p:sp>
    </p:spTree>
    <p:extLst>
      <p:ext uri="{BB962C8B-B14F-4D97-AF65-F5344CB8AC3E}">
        <p14:creationId xmlns:p14="http://schemas.microsoft.com/office/powerpoint/2010/main" val="72186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BA1713-A497-97B8-35C2-71815B171C93}"/>
              </a:ext>
            </a:extLst>
          </p:cNvPr>
          <p:cNvSpPr>
            <a:spLocks noGrp="1"/>
          </p:cNvSpPr>
          <p:nvPr>
            <p:ph type="title"/>
          </p:nvPr>
        </p:nvSpPr>
        <p:spPr>
          <a:xfrm>
            <a:off x="950967" y="593367"/>
            <a:ext cx="8830342" cy="805942"/>
          </a:xfrm>
        </p:spPr>
        <p:txBody>
          <a:bodyPr/>
          <a:lstStyle/>
          <a:p>
            <a:r>
              <a:rPr lang="en-US" dirty="0"/>
              <a:t>1. </a:t>
            </a:r>
            <a:r>
              <a:rPr lang="en-US" dirty="0" err="1"/>
              <a:t>Edebi</a:t>
            </a:r>
            <a:r>
              <a:rPr lang="en-US" dirty="0"/>
              <a:t> Metin </a:t>
            </a:r>
            <a:r>
              <a:rPr lang="en-US" dirty="0" err="1"/>
              <a:t>Örneği</a:t>
            </a:r>
            <a:r>
              <a:rPr lang="en-US" dirty="0"/>
              <a:t>: "Farewell to Salonica" (Leon </a:t>
            </a:r>
            <a:r>
              <a:rPr lang="en-US" dirty="0" err="1"/>
              <a:t>Sciaky</a:t>
            </a:r>
            <a:r>
              <a:rPr lang="en-US" dirty="0"/>
              <a:t>)</a:t>
            </a:r>
          </a:p>
        </p:txBody>
      </p:sp>
      <p:sp>
        <p:nvSpPr>
          <p:cNvPr id="3" name="Metin Yer Tutucusu 2">
            <a:extLst>
              <a:ext uri="{FF2B5EF4-FFF2-40B4-BE49-F238E27FC236}">
                <a16:creationId xmlns:a16="http://schemas.microsoft.com/office/drawing/2014/main" id="{059E7CA4-ECAB-6BAD-26FE-FA9F1C12FA41}"/>
              </a:ext>
            </a:extLst>
          </p:cNvPr>
          <p:cNvSpPr>
            <a:spLocks noGrp="1"/>
          </p:cNvSpPr>
          <p:nvPr>
            <p:ph type="body" idx="1"/>
          </p:nvPr>
        </p:nvSpPr>
        <p:spPr/>
        <p:txBody>
          <a:bodyPr/>
          <a:lstStyle/>
          <a:p>
            <a:pPr>
              <a:lnSpc>
                <a:spcPct val="150000"/>
              </a:lnSpc>
            </a:pPr>
            <a:r>
              <a:rPr lang="en-US" sz="2000" b="1" i="1" dirty="0">
                <a:effectLst/>
                <a:latin typeface="fkGroteskNeue"/>
              </a:rPr>
              <a:t>"They were part and parcel of the soil they tilled, these </a:t>
            </a:r>
            <a:r>
              <a:rPr lang="en-US" sz="2000" b="1" i="1" dirty="0" err="1">
                <a:effectLst/>
                <a:latin typeface="fkGroteskNeue"/>
              </a:rPr>
              <a:t>sowers</a:t>
            </a:r>
            <a:r>
              <a:rPr lang="en-US" sz="2000" b="1" i="1" dirty="0">
                <a:effectLst/>
                <a:latin typeface="fkGroteskNeue"/>
              </a:rPr>
              <a:t> and reapers of grain; as earthy as the pungent, freshly turned furrows curling over their ploughs in the spring. Shearers of sheep and spinners of wool were they, driving their cattle to pasture and tending the herds on the grassy slopes.«</a:t>
            </a:r>
            <a:endParaRPr lang="tr-TR" sz="2000" b="1" i="1" dirty="0">
              <a:effectLst/>
              <a:latin typeface="fkGroteskNeue"/>
            </a:endParaRPr>
          </a:p>
          <a:p>
            <a:pPr>
              <a:lnSpc>
                <a:spcPct val="200000"/>
              </a:lnSpc>
            </a:pPr>
            <a:r>
              <a:rPr lang="en-US" sz="2000" b="0" i="1" dirty="0" err="1">
                <a:effectLst/>
                <a:latin typeface="fkGroteskNeue"/>
              </a:rPr>
              <a:t>Onlar</a:t>
            </a:r>
            <a:r>
              <a:rPr lang="en-US" sz="2000" b="0" i="1" dirty="0">
                <a:effectLst/>
                <a:latin typeface="fkGroteskNeue"/>
              </a:rPr>
              <a:t>, </a:t>
            </a:r>
            <a:r>
              <a:rPr lang="en-US" sz="2000" b="0" i="1" dirty="0" err="1">
                <a:effectLst/>
                <a:latin typeface="fkGroteskNeue"/>
              </a:rPr>
              <a:t>ekip</a:t>
            </a:r>
            <a:r>
              <a:rPr lang="en-US" sz="2000" b="0" i="1" dirty="0">
                <a:effectLst/>
                <a:latin typeface="fkGroteskNeue"/>
              </a:rPr>
              <a:t> </a:t>
            </a:r>
            <a:r>
              <a:rPr lang="en-US" sz="2000" b="0" i="1" dirty="0" err="1">
                <a:effectLst/>
                <a:latin typeface="fkGroteskNeue"/>
              </a:rPr>
              <a:t>biçtikleri</a:t>
            </a:r>
            <a:r>
              <a:rPr lang="en-US" sz="2000" b="0" i="1" dirty="0">
                <a:effectLst/>
                <a:latin typeface="fkGroteskNeue"/>
              </a:rPr>
              <a:t> </a:t>
            </a:r>
            <a:r>
              <a:rPr lang="en-US" sz="2000" b="0" i="1" dirty="0" err="1">
                <a:effectLst/>
                <a:latin typeface="fkGroteskNeue"/>
              </a:rPr>
              <a:t>toprağın</a:t>
            </a:r>
            <a:r>
              <a:rPr lang="en-US" sz="2000" b="0" i="1" dirty="0">
                <a:effectLst/>
                <a:latin typeface="fkGroteskNeue"/>
              </a:rPr>
              <a:t> </a:t>
            </a:r>
            <a:r>
              <a:rPr lang="en-US" sz="2000" b="0" i="1" dirty="0" err="1">
                <a:effectLst/>
                <a:latin typeface="fkGroteskNeue"/>
              </a:rPr>
              <a:t>bir</a:t>
            </a:r>
            <a:r>
              <a:rPr lang="en-US" sz="2000" b="0" i="1" dirty="0">
                <a:effectLst/>
                <a:latin typeface="fkGroteskNeue"/>
              </a:rPr>
              <a:t> </a:t>
            </a:r>
            <a:r>
              <a:rPr lang="en-US" sz="2000" b="0" i="1" dirty="0" err="1">
                <a:effectLst/>
                <a:latin typeface="fkGroteskNeue"/>
              </a:rPr>
              <a:t>parçasıydı</a:t>
            </a:r>
            <a:r>
              <a:rPr lang="en-US" sz="2000" b="0" i="1" dirty="0">
                <a:effectLst/>
                <a:latin typeface="fkGroteskNeue"/>
              </a:rPr>
              <a:t>; </a:t>
            </a:r>
            <a:r>
              <a:rPr lang="en-US" sz="2000" b="0" i="1" dirty="0" err="1">
                <a:effectLst/>
                <a:latin typeface="fkGroteskNeue"/>
              </a:rPr>
              <a:t>bu</a:t>
            </a:r>
            <a:r>
              <a:rPr lang="en-US" sz="2000" b="0" i="1" dirty="0">
                <a:effectLst/>
                <a:latin typeface="fkGroteskNeue"/>
              </a:rPr>
              <a:t> </a:t>
            </a:r>
            <a:r>
              <a:rPr lang="en-US" sz="2000" b="0" i="1" dirty="0" err="1">
                <a:effectLst/>
                <a:latin typeface="fkGroteskNeue"/>
              </a:rPr>
              <a:t>tahıl</a:t>
            </a:r>
            <a:r>
              <a:rPr lang="en-US" sz="2000" b="0" i="1" dirty="0">
                <a:effectLst/>
                <a:latin typeface="fkGroteskNeue"/>
              </a:rPr>
              <a:t> </a:t>
            </a:r>
            <a:r>
              <a:rPr lang="en-US" sz="2000" b="0" i="1" dirty="0" err="1">
                <a:effectLst/>
                <a:latin typeface="fkGroteskNeue"/>
              </a:rPr>
              <a:t>ekicileri</a:t>
            </a:r>
            <a:r>
              <a:rPr lang="en-US" sz="2000" b="0" i="1" dirty="0">
                <a:effectLst/>
                <a:latin typeface="fkGroteskNeue"/>
              </a:rPr>
              <a:t> </a:t>
            </a:r>
            <a:r>
              <a:rPr lang="en-US" sz="2000" b="0" i="1" dirty="0" err="1">
                <a:effectLst/>
                <a:latin typeface="fkGroteskNeue"/>
              </a:rPr>
              <a:t>ve</a:t>
            </a:r>
            <a:r>
              <a:rPr lang="en-US" sz="2000" b="0" i="1" dirty="0">
                <a:effectLst/>
                <a:latin typeface="fkGroteskNeue"/>
              </a:rPr>
              <a:t> </a:t>
            </a:r>
            <a:r>
              <a:rPr lang="en-US" sz="2000" b="0" i="1" dirty="0" err="1">
                <a:effectLst/>
                <a:latin typeface="fkGroteskNeue"/>
              </a:rPr>
              <a:t>biçicileri</a:t>
            </a:r>
            <a:r>
              <a:rPr lang="en-US" sz="2000" b="0" i="1" dirty="0">
                <a:effectLst/>
                <a:latin typeface="fkGroteskNeue"/>
              </a:rPr>
              <a:t>. </a:t>
            </a:r>
            <a:r>
              <a:rPr lang="en-US" sz="2000" b="0" i="1" dirty="0" err="1">
                <a:effectLst/>
                <a:latin typeface="fkGroteskNeue"/>
              </a:rPr>
              <a:t>Tıpkı</a:t>
            </a:r>
            <a:r>
              <a:rPr lang="en-US" sz="2000" b="0" i="1" dirty="0">
                <a:effectLst/>
                <a:latin typeface="fkGroteskNeue"/>
              </a:rPr>
              <a:t> </a:t>
            </a:r>
            <a:r>
              <a:rPr lang="en-US" sz="2000" b="0" i="1" dirty="0" err="1">
                <a:effectLst/>
                <a:latin typeface="fkGroteskNeue"/>
              </a:rPr>
              <a:t>ilkbaharda</a:t>
            </a:r>
            <a:r>
              <a:rPr lang="en-US" sz="2000" b="0" i="1" dirty="0">
                <a:effectLst/>
                <a:latin typeface="fkGroteskNeue"/>
              </a:rPr>
              <a:t> </a:t>
            </a:r>
            <a:r>
              <a:rPr lang="en-US" sz="2000" b="0" i="1" dirty="0" err="1">
                <a:effectLst/>
                <a:latin typeface="fkGroteskNeue"/>
              </a:rPr>
              <a:t>sabanlarının</a:t>
            </a:r>
            <a:r>
              <a:rPr lang="en-US" sz="2000" b="0" i="1" dirty="0">
                <a:effectLst/>
                <a:latin typeface="fkGroteskNeue"/>
              </a:rPr>
              <a:t> </a:t>
            </a:r>
            <a:r>
              <a:rPr lang="en-US" sz="2000" b="0" i="1" dirty="0" err="1">
                <a:effectLst/>
                <a:latin typeface="fkGroteskNeue"/>
              </a:rPr>
              <a:t>altında</a:t>
            </a:r>
            <a:r>
              <a:rPr lang="en-US" sz="2000" b="0" i="1" dirty="0">
                <a:effectLst/>
                <a:latin typeface="fkGroteskNeue"/>
              </a:rPr>
              <a:t> </a:t>
            </a:r>
            <a:r>
              <a:rPr lang="en-US" sz="2000" b="0" i="1" dirty="0" err="1">
                <a:effectLst/>
                <a:latin typeface="fkGroteskNeue"/>
              </a:rPr>
              <a:t>kıvrılan</a:t>
            </a:r>
            <a:r>
              <a:rPr lang="en-US" sz="2000" b="0" i="1" dirty="0">
                <a:effectLst/>
                <a:latin typeface="fkGroteskNeue"/>
              </a:rPr>
              <a:t> </a:t>
            </a:r>
            <a:r>
              <a:rPr lang="en-US" sz="2000" b="0" i="1" dirty="0" err="1">
                <a:effectLst/>
                <a:latin typeface="fkGroteskNeue"/>
              </a:rPr>
              <a:t>keskin</a:t>
            </a:r>
            <a:r>
              <a:rPr lang="en-US" sz="2000" b="0" i="1" dirty="0">
                <a:effectLst/>
                <a:latin typeface="fkGroteskNeue"/>
              </a:rPr>
              <a:t> </a:t>
            </a:r>
            <a:r>
              <a:rPr lang="en-US" sz="2000" b="0" i="1" dirty="0" err="1">
                <a:effectLst/>
                <a:latin typeface="fkGroteskNeue"/>
              </a:rPr>
              <a:t>kokulu</a:t>
            </a:r>
            <a:r>
              <a:rPr lang="en-US" sz="2000" b="0" i="1" dirty="0">
                <a:effectLst/>
                <a:latin typeface="fkGroteskNeue"/>
              </a:rPr>
              <a:t> taze </a:t>
            </a:r>
            <a:r>
              <a:rPr lang="en-US" sz="2000" b="0" i="1" dirty="0" err="1">
                <a:effectLst/>
                <a:latin typeface="fkGroteskNeue"/>
              </a:rPr>
              <a:t>sürülmüş</a:t>
            </a:r>
            <a:r>
              <a:rPr lang="en-US" sz="2000" b="0" i="1" dirty="0">
                <a:effectLst/>
                <a:latin typeface="fkGroteskNeue"/>
              </a:rPr>
              <a:t> </a:t>
            </a:r>
            <a:r>
              <a:rPr lang="en-US" sz="2000" b="0" i="1" dirty="0" err="1">
                <a:effectLst/>
                <a:latin typeface="fkGroteskNeue"/>
              </a:rPr>
              <a:t>toprak</a:t>
            </a:r>
            <a:r>
              <a:rPr lang="en-US" sz="2000" b="0" i="1" dirty="0">
                <a:effectLst/>
                <a:latin typeface="fkGroteskNeue"/>
              </a:rPr>
              <a:t> </a:t>
            </a:r>
            <a:r>
              <a:rPr lang="en-US" sz="2000" b="0" i="1" dirty="0" err="1">
                <a:effectLst/>
                <a:latin typeface="fkGroteskNeue"/>
              </a:rPr>
              <a:t>gibi</a:t>
            </a:r>
            <a:r>
              <a:rPr lang="en-US" sz="2000" b="0" i="1" dirty="0">
                <a:effectLst/>
                <a:latin typeface="fkGroteskNeue"/>
              </a:rPr>
              <a:t> </a:t>
            </a:r>
            <a:r>
              <a:rPr lang="en-US" sz="2000" b="0" i="1" dirty="0" err="1">
                <a:effectLst/>
                <a:latin typeface="fkGroteskNeue"/>
              </a:rPr>
              <a:t>özünde</a:t>
            </a:r>
            <a:r>
              <a:rPr lang="en-US" sz="2000" b="0" i="1" dirty="0">
                <a:effectLst/>
                <a:latin typeface="fkGroteskNeue"/>
              </a:rPr>
              <a:t> </a:t>
            </a:r>
            <a:r>
              <a:rPr lang="en-US" sz="2000" b="0" i="1" dirty="0" err="1">
                <a:effectLst/>
                <a:latin typeface="fkGroteskNeue"/>
              </a:rPr>
              <a:t>doğal</a:t>
            </a:r>
            <a:r>
              <a:rPr lang="en-US" sz="2000" b="0" i="1" dirty="0">
                <a:effectLst/>
                <a:latin typeface="fkGroteskNeue"/>
              </a:rPr>
              <a:t> </a:t>
            </a:r>
            <a:r>
              <a:rPr lang="en-US" sz="2000" b="0" i="1" dirty="0" err="1">
                <a:effectLst/>
                <a:latin typeface="fkGroteskNeue"/>
              </a:rPr>
              <a:t>insanlardı</a:t>
            </a:r>
            <a:r>
              <a:rPr lang="en-US" sz="2000" b="0" i="1" dirty="0">
                <a:effectLst/>
                <a:latin typeface="fkGroteskNeue"/>
              </a:rPr>
              <a:t>. Koyun </a:t>
            </a:r>
            <a:r>
              <a:rPr lang="en-US" sz="2000" b="0" i="1" dirty="0" err="1">
                <a:effectLst/>
                <a:latin typeface="fkGroteskNeue"/>
              </a:rPr>
              <a:t>kırpıcıları</a:t>
            </a:r>
            <a:r>
              <a:rPr lang="en-US" sz="2000" b="0" i="1" dirty="0">
                <a:effectLst/>
                <a:latin typeface="fkGroteskNeue"/>
              </a:rPr>
              <a:t>, </a:t>
            </a:r>
            <a:r>
              <a:rPr lang="en-US" sz="2000" b="0" i="1" dirty="0" err="1">
                <a:effectLst/>
                <a:latin typeface="fkGroteskNeue"/>
              </a:rPr>
              <a:t>yün</a:t>
            </a:r>
            <a:r>
              <a:rPr lang="en-US" sz="2000" b="0" i="1" dirty="0">
                <a:effectLst/>
                <a:latin typeface="fkGroteskNeue"/>
              </a:rPr>
              <a:t> </a:t>
            </a:r>
            <a:r>
              <a:rPr lang="en-US" sz="2000" b="0" i="1" dirty="0" err="1">
                <a:effectLst/>
                <a:latin typeface="fkGroteskNeue"/>
              </a:rPr>
              <a:t>eğiricileriydi</a:t>
            </a:r>
            <a:r>
              <a:rPr lang="en-US" sz="2000" b="0" i="1" dirty="0">
                <a:effectLst/>
                <a:latin typeface="fkGroteskNeue"/>
              </a:rPr>
              <a:t> </a:t>
            </a:r>
            <a:r>
              <a:rPr lang="en-US" sz="2000" b="0" i="1" dirty="0" err="1">
                <a:effectLst/>
                <a:latin typeface="fkGroteskNeue"/>
              </a:rPr>
              <a:t>onlar</a:t>
            </a:r>
            <a:r>
              <a:rPr lang="en-US" sz="2000" b="0" i="1" dirty="0">
                <a:effectLst/>
                <a:latin typeface="fkGroteskNeue"/>
              </a:rPr>
              <a:t>; </a:t>
            </a:r>
            <a:r>
              <a:rPr lang="en-US" sz="2000" b="0" i="1" dirty="0" err="1">
                <a:effectLst/>
                <a:latin typeface="fkGroteskNeue"/>
              </a:rPr>
              <a:t>sürülerini</a:t>
            </a:r>
            <a:r>
              <a:rPr lang="en-US" sz="2000" b="0" i="1" dirty="0">
                <a:effectLst/>
                <a:latin typeface="fkGroteskNeue"/>
              </a:rPr>
              <a:t> </a:t>
            </a:r>
            <a:r>
              <a:rPr lang="en-US" sz="2000" b="0" i="1" dirty="0" err="1">
                <a:effectLst/>
                <a:latin typeface="fkGroteskNeue"/>
              </a:rPr>
              <a:t>otlaklara</a:t>
            </a:r>
            <a:r>
              <a:rPr lang="en-US" sz="2000" b="0" i="1" dirty="0">
                <a:effectLst/>
                <a:latin typeface="fkGroteskNeue"/>
              </a:rPr>
              <a:t> </a:t>
            </a:r>
            <a:r>
              <a:rPr lang="en-US" sz="2000" b="0" i="1" dirty="0" err="1">
                <a:effectLst/>
                <a:latin typeface="fkGroteskNeue"/>
              </a:rPr>
              <a:t>sürer</a:t>
            </a:r>
            <a:r>
              <a:rPr lang="en-US" sz="2000" b="0" i="1" dirty="0">
                <a:effectLst/>
                <a:latin typeface="fkGroteskNeue"/>
              </a:rPr>
              <a:t>, </a:t>
            </a:r>
            <a:r>
              <a:rPr lang="en-US" sz="2000" b="0" i="1" dirty="0" err="1">
                <a:effectLst/>
                <a:latin typeface="fkGroteskNeue"/>
              </a:rPr>
              <a:t>çimenli</a:t>
            </a:r>
            <a:r>
              <a:rPr lang="en-US" sz="2000" b="0" i="1" dirty="0">
                <a:effectLst/>
                <a:latin typeface="fkGroteskNeue"/>
              </a:rPr>
              <a:t> </a:t>
            </a:r>
            <a:r>
              <a:rPr lang="en-US" sz="2000" b="0" i="1" dirty="0" err="1">
                <a:effectLst/>
                <a:latin typeface="fkGroteskNeue"/>
              </a:rPr>
              <a:t>yamaçlarda</a:t>
            </a:r>
            <a:r>
              <a:rPr lang="en-US" sz="2000" b="0" i="1" dirty="0">
                <a:effectLst/>
                <a:latin typeface="fkGroteskNeue"/>
              </a:rPr>
              <a:t> </a:t>
            </a:r>
            <a:r>
              <a:rPr lang="en-US" sz="2000" b="0" i="1" dirty="0" err="1">
                <a:effectLst/>
                <a:latin typeface="fkGroteskNeue"/>
              </a:rPr>
              <a:t>güdüp</a:t>
            </a:r>
            <a:r>
              <a:rPr lang="en-US" sz="2000" b="0" i="1" dirty="0">
                <a:effectLst/>
                <a:latin typeface="fkGroteskNeue"/>
              </a:rPr>
              <a:t> </a:t>
            </a:r>
            <a:r>
              <a:rPr lang="en-US" sz="2000" b="0" i="1" dirty="0" err="1">
                <a:effectLst/>
                <a:latin typeface="fkGroteskNeue"/>
              </a:rPr>
              <a:t>beslerlerdi</a:t>
            </a:r>
            <a:r>
              <a:rPr lang="en-US" sz="2000" b="0" i="1" dirty="0">
                <a:effectLst/>
                <a:latin typeface="fkGroteskNeue"/>
              </a:rPr>
              <a:t>."</a:t>
            </a:r>
            <a:endParaRPr lang="en-US" sz="1800" b="1" dirty="0"/>
          </a:p>
        </p:txBody>
      </p:sp>
    </p:spTree>
    <p:extLst>
      <p:ext uri="{BB962C8B-B14F-4D97-AF65-F5344CB8AC3E}">
        <p14:creationId xmlns:p14="http://schemas.microsoft.com/office/powerpoint/2010/main" val="2230428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B367D3-C12A-6ED8-DECA-B3315130AE5F}"/>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C98974F7-7BD0-59FF-7F22-DED67D30E50A}"/>
              </a:ext>
            </a:extLst>
          </p:cNvPr>
          <p:cNvSpPr>
            <a:spLocks noGrp="1"/>
          </p:cNvSpPr>
          <p:nvPr>
            <p:ph type="body" idx="1"/>
          </p:nvPr>
        </p:nvSpPr>
        <p:spPr/>
        <p:txBody>
          <a:bodyPr/>
          <a:lstStyle/>
          <a:p>
            <a:pPr>
              <a:lnSpc>
                <a:spcPct val="150000"/>
              </a:lnSpc>
              <a:buFont typeface="+mj-lt"/>
              <a:buAutoNum type="arabicPeriod"/>
            </a:pPr>
            <a:r>
              <a:rPr lang="en-US" sz="2000" dirty="0"/>
              <a:t>Sowers and reapers of grain" </a:t>
            </a:r>
            <a:r>
              <a:rPr lang="en-US" sz="2000" dirty="0" err="1"/>
              <a:t>ifadesi</a:t>
            </a:r>
            <a:r>
              <a:rPr lang="en-US" sz="2000" dirty="0"/>
              <a:t> "</a:t>
            </a:r>
            <a:r>
              <a:rPr lang="en-US" sz="2000" dirty="0" err="1"/>
              <a:t>tahıl</a:t>
            </a:r>
            <a:r>
              <a:rPr lang="en-US" sz="2000" dirty="0"/>
              <a:t> </a:t>
            </a:r>
            <a:r>
              <a:rPr lang="en-US" sz="2000" dirty="0" err="1"/>
              <a:t>ekicileri</a:t>
            </a:r>
            <a:r>
              <a:rPr lang="en-US" sz="2000" dirty="0"/>
              <a:t> </a:t>
            </a:r>
            <a:r>
              <a:rPr lang="en-US" sz="2000" dirty="0" err="1"/>
              <a:t>ve</a:t>
            </a:r>
            <a:r>
              <a:rPr lang="en-US" sz="2000" dirty="0"/>
              <a:t> </a:t>
            </a:r>
            <a:r>
              <a:rPr lang="en-US" sz="2000" dirty="0" err="1"/>
              <a:t>biçicileri</a:t>
            </a:r>
            <a:r>
              <a:rPr lang="en-US" sz="2000" dirty="0"/>
              <a:t>" </a:t>
            </a:r>
            <a:r>
              <a:rPr lang="en-US" sz="2000" dirty="0" err="1"/>
              <a:t>olarak</a:t>
            </a:r>
            <a:r>
              <a:rPr lang="en-US" sz="2000" dirty="0"/>
              <a:t> </a:t>
            </a:r>
            <a:r>
              <a:rPr lang="en-US" sz="2000" dirty="0" err="1"/>
              <a:t>çevrilmiş</a:t>
            </a:r>
            <a:r>
              <a:rPr lang="en-US" sz="2000" dirty="0"/>
              <a:t>. Bu </a:t>
            </a:r>
            <a:r>
              <a:rPr lang="en-US" sz="2000" dirty="0" err="1"/>
              <a:t>çeviride</a:t>
            </a:r>
            <a:r>
              <a:rPr lang="en-US" sz="2000" dirty="0"/>
              <a:t> </a:t>
            </a:r>
            <a:r>
              <a:rPr lang="en-US" sz="2000" dirty="0" err="1"/>
              <a:t>kültürel</a:t>
            </a:r>
            <a:r>
              <a:rPr lang="en-US" sz="2000" dirty="0"/>
              <a:t> </a:t>
            </a:r>
            <a:r>
              <a:rPr lang="en-US" sz="2000" dirty="0" err="1"/>
              <a:t>sadakat</a:t>
            </a:r>
            <a:r>
              <a:rPr lang="en-US" sz="2000" dirty="0"/>
              <a:t> mi </a:t>
            </a:r>
            <a:r>
              <a:rPr lang="en-US" sz="2000" dirty="0" err="1"/>
              <a:t>yoksa</a:t>
            </a:r>
            <a:r>
              <a:rPr lang="en-US" sz="2000" dirty="0"/>
              <a:t> </a:t>
            </a:r>
            <a:r>
              <a:rPr lang="en-US" sz="2000" dirty="0" err="1"/>
              <a:t>anlaşılırlık</a:t>
            </a:r>
            <a:r>
              <a:rPr lang="en-US" sz="2000" dirty="0"/>
              <a:t> </a:t>
            </a:r>
            <a:r>
              <a:rPr lang="en-US" sz="2000" dirty="0" err="1"/>
              <a:t>mı</a:t>
            </a:r>
            <a:r>
              <a:rPr lang="en-US" sz="2000" dirty="0"/>
              <a:t> </a:t>
            </a:r>
            <a:r>
              <a:rPr lang="en-US" sz="2000" dirty="0" err="1"/>
              <a:t>ön</a:t>
            </a:r>
            <a:r>
              <a:rPr lang="en-US" sz="2000" dirty="0"/>
              <a:t> </a:t>
            </a:r>
            <a:r>
              <a:rPr lang="en-US" sz="2000" dirty="0" err="1"/>
              <a:t>planda</a:t>
            </a:r>
            <a:r>
              <a:rPr lang="en-US" sz="2000" dirty="0"/>
              <a:t>?</a:t>
            </a:r>
          </a:p>
          <a:p>
            <a:pPr>
              <a:lnSpc>
                <a:spcPct val="150000"/>
              </a:lnSpc>
              <a:buFont typeface="+mj-lt"/>
              <a:buAutoNum type="arabicPeriod"/>
            </a:pPr>
            <a:endParaRPr lang="en-US" sz="2000" dirty="0"/>
          </a:p>
          <a:p>
            <a:pPr>
              <a:lnSpc>
                <a:spcPct val="150000"/>
              </a:lnSpc>
              <a:buFont typeface="+mj-lt"/>
              <a:buAutoNum type="arabicPeriod"/>
            </a:pPr>
            <a:r>
              <a:rPr lang="en-US" sz="2000" dirty="0"/>
              <a:t>"Earthy" </a:t>
            </a:r>
            <a:r>
              <a:rPr lang="en-US" sz="2000" dirty="0" err="1"/>
              <a:t>kelimesinin</a:t>
            </a:r>
            <a:r>
              <a:rPr lang="en-US" sz="2000" dirty="0"/>
              <a:t> "</a:t>
            </a:r>
            <a:r>
              <a:rPr lang="en-US" sz="2000" dirty="0" err="1"/>
              <a:t>özünde</a:t>
            </a:r>
            <a:r>
              <a:rPr lang="en-US" sz="2000" dirty="0"/>
              <a:t> </a:t>
            </a:r>
            <a:r>
              <a:rPr lang="en-US" sz="2000" dirty="0" err="1"/>
              <a:t>doğal</a:t>
            </a:r>
            <a:r>
              <a:rPr lang="en-US" sz="2000" dirty="0"/>
              <a:t>" </a:t>
            </a:r>
            <a:r>
              <a:rPr lang="en-US" sz="2000" dirty="0" err="1"/>
              <a:t>şeklinde</a:t>
            </a:r>
            <a:r>
              <a:rPr lang="en-US" sz="2000" dirty="0"/>
              <a:t> </a:t>
            </a:r>
            <a:r>
              <a:rPr lang="en-US" sz="2000" dirty="0" err="1"/>
              <a:t>çevrilmesi</a:t>
            </a:r>
            <a:r>
              <a:rPr lang="en-US" sz="2000" dirty="0"/>
              <a:t> </a:t>
            </a:r>
            <a:r>
              <a:rPr lang="en-US" sz="2000" dirty="0" err="1"/>
              <a:t>Venuti'nin</a:t>
            </a:r>
            <a:r>
              <a:rPr lang="en-US" sz="2000" dirty="0"/>
              <a:t> hangi </a:t>
            </a:r>
            <a:r>
              <a:rPr lang="en-US" sz="2000" dirty="0" err="1"/>
              <a:t>stratejisine</a:t>
            </a:r>
            <a:r>
              <a:rPr lang="en-US" sz="2000" dirty="0"/>
              <a:t> </a:t>
            </a:r>
            <a:r>
              <a:rPr lang="en-US" sz="2000" dirty="0" err="1"/>
              <a:t>uyuyor</a:t>
            </a:r>
            <a:r>
              <a:rPr lang="en-US" sz="2000" dirty="0"/>
              <a:t>?</a:t>
            </a:r>
          </a:p>
          <a:p>
            <a:pPr>
              <a:lnSpc>
                <a:spcPct val="150000"/>
              </a:lnSpc>
              <a:buFont typeface="+mj-lt"/>
              <a:buAutoNum type="arabicPeriod"/>
            </a:pPr>
            <a:endParaRPr lang="en-US" sz="2000" dirty="0"/>
          </a:p>
          <a:p>
            <a:pPr>
              <a:lnSpc>
                <a:spcPct val="150000"/>
              </a:lnSpc>
              <a:buFont typeface="+mj-lt"/>
              <a:buAutoNum type="arabicPeriod"/>
            </a:pPr>
            <a:r>
              <a:rPr lang="en-US" sz="2000" dirty="0" err="1"/>
              <a:t>Çevirmen</a:t>
            </a:r>
            <a:r>
              <a:rPr lang="en-US" sz="2000" dirty="0"/>
              <a:t>, "grassy </a:t>
            </a:r>
            <a:r>
              <a:rPr lang="en-US" sz="2000" dirty="0" err="1"/>
              <a:t>slopes"ı</a:t>
            </a:r>
            <a:r>
              <a:rPr lang="en-US" sz="2000" dirty="0"/>
              <a:t> </a:t>
            </a:r>
            <a:r>
              <a:rPr lang="en-US" sz="2000" dirty="0" err="1"/>
              <a:t>neden</a:t>
            </a:r>
            <a:r>
              <a:rPr lang="en-US" sz="2000" dirty="0"/>
              <a:t> "</a:t>
            </a:r>
            <a:r>
              <a:rPr lang="en-US" sz="2000" dirty="0" err="1"/>
              <a:t>çimenli</a:t>
            </a:r>
            <a:r>
              <a:rPr lang="en-US" sz="2000" dirty="0"/>
              <a:t> </a:t>
            </a:r>
            <a:r>
              <a:rPr lang="en-US" sz="2000" dirty="0" err="1"/>
              <a:t>yamaçlar</a:t>
            </a:r>
            <a:r>
              <a:rPr lang="en-US" sz="2000" dirty="0"/>
              <a:t>" </a:t>
            </a:r>
            <a:r>
              <a:rPr lang="en-US" sz="2000" dirty="0" err="1"/>
              <a:t>olarak</a:t>
            </a:r>
            <a:r>
              <a:rPr lang="en-US" sz="2000" dirty="0"/>
              <a:t> </a:t>
            </a:r>
            <a:r>
              <a:rPr lang="en-US" sz="2000" dirty="0" err="1"/>
              <a:t>çevirmiş</a:t>
            </a:r>
            <a:r>
              <a:rPr lang="en-US" sz="2000" dirty="0"/>
              <a:t> </a:t>
            </a:r>
            <a:r>
              <a:rPr lang="en-US" sz="2000" dirty="0" err="1"/>
              <a:t>olabilir</a:t>
            </a:r>
            <a:r>
              <a:rPr lang="en-US" sz="2000" dirty="0"/>
              <a:t>? </a:t>
            </a:r>
            <a:r>
              <a:rPr lang="en-US" sz="2000" dirty="0" err="1"/>
              <a:t>Yerel</a:t>
            </a:r>
            <a:r>
              <a:rPr lang="en-US" sz="2000" dirty="0"/>
              <a:t> </a:t>
            </a:r>
            <a:r>
              <a:rPr lang="en-US" sz="2000" dirty="0" err="1"/>
              <a:t>coğrafi</a:t>
            </a:r>
            <a:r>
              <a:rPr lang="en-US" sz="2000" dirty="0"/>
              <a:t> </a:t>
            </a:r>
            <a:r>
              <a:rPr lang="en-US" sz="2000" dirty="0" err="1"/>
              <a:t>unsurlar</a:t>
            </a:r>
            <a:r>
              <a:rPr lang="en-US" sz="2000" dirty="0"/>
              <a:t> </a:t>
            </a:r>
            <a:r>
              <a:rPr lang="en-US" sz="2000" dirty="0" err="1"/>
              <a:t>dikkate</a:t>
            </a:r>
            <a:r>
              <a:rPr lang="en-US" sz="2000" dirty="0"/>
              <a:t> </a:t>
            </a:r>
            <a:r>
              <a:rPr lang="en-US" sz="2000" dirty="0" err="1"/>
              <a:t>alınmış</a:t>
            </a:r>
            <a:r>
              <a:rPr lang="en-US" sz="2000" dirty="0"/>
              <a:t> </a:t>
            </a:r>
            <a:r>
              <a:rPr lang="en-US" sz="2000" dirty="0" err="1"/>
              <a:t>mı</a:t>
            </a:r>
            <a:r>
              <a:rPr lang="en-US" sz="2000" dirty="0"/>
              <a:t>?</a:t>
            </a:r>
          </a:p>
        </p:txBody>
      </p:sp>
    </p:spTree>
    <p:extLst>
      <p:ext uri="{BB962C8B-B14F-4D97-AF65-F5344CB8AC3E}">
        <p14:creationId xmlns:p14="http://schemas.microsoft.com/office/powerpoint/2010/main" val="1264684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309B27-B427-5A23-5F09-8A6460479450}"/>
              </a:ext>
            </a:extLst>
          </p:cNvPr>
          <p:cNvSpPr>
            <a:spLocks noGrp="1"/>
          </p:cNvSpPr>
          <p:nvPr>
            <p:ph type="title"/>
          </p:nvPr>
        </p:nvSpPr>
        <p:spPr>
          <a:xfrm>
            <a:off x="950967" y="593366"/>
            <a:ext cx="8941178" cy="930633"/>
          </a:xfrm>
        </p:spPr>
        <p:txBody>
          <a:bodyPr/>
          <a:lstStyle/>
          <a:p>
            <a:r>
              <a:rPr lang="en-US" dirty="0" err="1"/>
              <a:t>Reklam</a:t>
            </a:r>
            <a:r>
              <a:rPr lang="en-US" dirty="0"/>
              <a:t> </a:t>
            </a:r>
            <a:r>
              <a:rPr lang="en-US" dirty="0" err="1"/>
              <a:t>Metni</a:t>
            </a:r>
            <a:r>
              <a:rPr lang="en-US" dirty="0"/>
              <a:t> </a:t>
            </a:r>
            <a:r>
              <a:rPr lang="en-US" dirty="0" err="1"/>
              <a:t>Örneği</a:t>
            </a:r>
            <a:r>
              <a:rPr lang="en-US" dirty="0"/>
              <a:t>: McDonald's </a:t>
            </a:r>
            <a:r>
              <a:rPr lang="en-US" dirty="0" err="1"/>
              <a:t>Çin</a:t>
            </a:r>
            <a:r>
              <a:rPr lang="en-US" dirty="0"/>
              <a:t> </a:t>
            </a:r>
            <a:r>
              <a:rPr lang="en-US" dirty="0" err="1"/>
              <a:t>Uyarlaması</a:t>
            </a:r>
            <a:endParaRPr lang="en-US" dirty="0"/>
          </a:p>
        </p:txBody>
      </p:sp>
      <p:sp>
        <p:nvSpPr>
          <p:cNvPr id="3" name="Metin Yer Tutucusu 2">
            <a:extLst>
              <a:ext uri="{FF2B5EF4-FFF2-40B4-BE49-F238E27FC236}">
                <a16:creationId xmlns:a16="http://schemas.microsoft.com/office/drawing/2014/main" id="{3021ECA1-22BE-78CA-ED66-BCA51FBDDA14}"/>
              </a:ext>
            </a:extLst>
          </p:cNvPr>
          <p:cNvSpPr>
            <a:spLocks noGrp="1"/>
          </p:cNvSpPr>
          <p:nvPr>
            <p:ph type="body" idx="1"/>
          </p:nvPr>
        </p:nvSpPr>
        <p:spPr/>
        <p:txBody>
          <a:bodyPr/>
          <a:lstStyle/>
          <a:p>
            <a:r>
              <a:rPr lang="en-US" sz="2000" b="0" i="1" dirty="0">
                <a:effectLst/>
                <a:latin typeface="+mn-lt"/>
              </a:rPr>
              <a:t>"Enjoy the classic Big Mac with crispy fries and a cold Coke!«</a:t>
            </a:r>
            <a:endParaRPr lang="tr-TR" sz="2000" b="0" i="1" dirty="0">
              <a:effectLst/>
              <a:latin typeface="+mn-lt"/>
            </a:endParaRPr>
          </a:p>
          <a:p>
            <a:endParaRPr lang="tr-TR" sz="2000" b="0" i="1" dirty="0">
              <a:effectLst/>
              <a:latin typeface="+mn-lt"/>
            </a:endParaRPr>
          </a:p>
          <a:p>
            <a:r>
              <a:rPr lang="tr-TR" sz="2000" dirty="0">
                <a:latin typeface="+mn-lt"/>
              </a:rPr>
              <a:t>S</a:t>
            </a:r>
            <a:r>
              <a:rPr lang="en-US" sz="2000" dirty="0" err="1">
                <a:latin typeface="+mn-lt"/>
              </a:rPr>
              <a:t>avor</a:t>
            </a:r>
            <a:r>
              <a:rPr lang="en-US" sz="2000" dirty="0">
                <a:latin typeface="+mn-lt"/>
              </a:rPr>
              <a:t> our rice bowl with green tea and spicy chicken – a perfect blend of East and West!«</a:t>
            </a:r>
            <a:endParaRPr lang="tr-TR" sz="2000" dirty="0">
              <a:latin typeface="+mn-lt"/>
            </a:endParaRPr>
          </a:p>
          <a:p>
            <a:endParaRPr lang="tr-TR" sz="2000" dirty="0">
              <a:latin typeface="+mn-lt"/>
            </a:endParaRPr>
          </a:p>
          <a:p>
            <a:pPr>
              <a:buFont typeface="Arial" panose="020B0604020202020204" pitchFamily="34" charset="0"/>
              <a:buChar char="•"/>
            </a:pPr>
            <a:r>
              <a:rPr lang="en-US" sz="2000" dirty="0" err="1">
                <a:latin typeface="+mn-lt"/>
              </a:rPr>
              <a:t>McDonald's'ın</a:t>
            </a:r>
            <a:r>
              <a:rPr lang="en-US" sz="2000" dirty="0">
                <a:latin typeface="+mn-lt"/>
              </a:rPr>
              <a:t> </a:t>
            </a:r>
            <a:r>
              <a:rPr lang="en-US" sz="2000" dirty="0" err="1">
                <a:latin typeface="+mn-lt"/>
              </a:rPr>
              <a:t>Çin</a:t>
            </a:r>
            <a:r>
              <a:rPr lang="en-US" sz="2000" dirty="0">
                <a:latin typeface="+mn-lt"/>
              </a:rPr>
              <a:t> </a:t>
            </a:r>
            <a:r>
              <a:rPr lang="en-US" sz="2000" dirty="0" err="1">
                <a:latin typeface="+mn-lt"/>
              </a:rPr>
              <a:t>pazarındaki</a:t>
            </a:r>
            <a:r>
              <a:rPr lang="en-US" sz="2000" dirty="0">
                <a:latin typeface="+mn-lt"/>
              </a:rPr>
              <a:t> </a:t>
            </a:r>
            <a:r>
              <a:rPr lang="en-US" sz="2000" dirty="0" err="1">
                <a:latin typeface="+mn-lt"/>
              </a:rPr>
              <a:t>menü</a:t>
            </a:r>
            <a:r>
              <a:rPr lang="en-US" sz="2000" dirty="0">
                <a:latin typeface="+mn-lt"/>
              </a:rPr>
              <a:t> </a:t>
            </a:r>
            <a:r>
              <a:rPr lang="en-US" sz="2000" dirty="0" err="1">
                <a:latin typeface="+mn-lt"/>
              </a:rPr>
              <a:t>ve</a:t>
            </a:r>
            <a:r>
              <a:rPr lang="en-US" sz="2000" dirty="0">
                <a:latin typeface="+mn-lt"/>
              </a:rPr>
              <a:t> </a:t>
            </a:r>
            <a:r>
              <a:rPr lang="en-US" sz="2000" dirty="0" err="1">
                <a:latin typeface="+mn-lt"/>
              </a:rPr>
              <a:t>reklam</a:t>
            </a:r>
            <a:r>
              <a:rPr lang="en-US" sz="2000" dirty="0">
                <a:latin typeface="+mn-lt"/>
              </a:rPr>
              <a:t> </a:t>
            </a:r>
            <a:r>
              <a:rPr lang="en-US" sz="2000" dirty="0" err="1">
                <a:latin typeface="+mn-lt"/>
              </a:rPr>
              <a:t>uyarlamaları</a:t>
            </a:r>
            <a:r>
              <a:rPr lang="en-US" sz="2000" dirty="0">
                <a:latin typeface="+mn-lt"/>
              </a:rPr>
              <a:t> </a:t>
            </a:r>
            <a:r>
              <a:rPr lang="en-US" sz="2000" dirty="0" err="1">
                <a:latin typeface="+mn-lt"/>
              </a:rPr>
              <a:t>yerlileştirme</a:t>
            </a:r>
            <a:r>
              <a:rPr lang="en-US" sz="2000" dirty="0">
                <a:latin typeface="+mn-lt"/>
              </a:rPr>
              <a:t> </a:t>
            </a:r>
            <a:r>
              <a:rPr lang="en-US" sz="2000" dirty="0" err="1">
                <a:latin typeface="+mn-lt"/>
              </a:rPr>
              <a:t>stratejisini</a:t>
            </a:r>
            <a:r>
              <a:rPr lang="en-US" sz="2000" dirty="0">
                <a:latin typeface="+mn-lt"/>
              </a:rPr>
              <a:t> </a:t>
            </a:r>
            <a:r>
              <a:rPr lang="en-US" sz="2000" dirty="0" err="1">
                <a:latin typeface="+mn-lt"/>
              </a:rPr>
              <a:t>nasıl</a:t>
            </a:r>
            <a:r>
              <a:rPr lang="en-US" sz="2000" dirty="0">
                <a:latin typeface="+mn-lt"/>
              </a:rPr>
              <a:t> </a:t>
            </a:r>
            <a:r>
              <a:rPr lang="en-US" sz="2000" dirty="0" err="1">
                <a:latin typeface="+mn-lt"/>
              </a:rPr>
              <a:t>yansıtıyor</a:t>
            </a:r>
            <a:r>
              <a:rPr lang="en-US" sz="2000" dirty="0">
                <a:latin typeface="+mn-lt"/>
              </a:rPr>
              <a:t>?</a:t>
            </a:r>
          </a:p>
          <a:p>
            <a:pPr>
              <a:buFont typeface="Arial" panose="020B0604020202020204" pitchFamily="34" charset="0"/>
              <a:buChar char="•"/>
            </a:pPr>
            <a:r>
              <a:rPr lang="en-US" sz="2000" dirty="0">
                <a:latin typeface="+mn-lt"/>
              </a:rPr>
              <a:t>"Big Mac" </a:t>
            </a:r>
            <a:r>
              <a:rPr lang="en-US" sz="2000" dirty="0" err="1">
                <a:latin typeface="+mn-lt"/>
              </a:rPr>
              <a:t>yerine</a:t>
            </a:r>
            <a:r>
              <a:rPr lang="en-US" sz="2000" dirty="0">
                <a:latin typeface="+mn-lt"/>
              </a:rPr>
              <a:t> "spicy chicken" </a:t>
            </a:r>
            <a:r>
              <a:rPr lang="en-US" sz="2000" dirty="0" err="1">
                <a:latin typeface="+mn-lt"/>
              </a:rPr>
              <a:t>vurgusu</a:t>
            </a:r>
            <a:r>
              <a:rPr lang="en-US" sz="2000" dirty="0">
                <a:latin typeface="+mn-lt"/>
              </a:rPr>
              <a:t> </a:t>
            </a:r>
            <a:r>
              <a:rPr lang="en-US" sz="2000" dirty="0" err="1">
                <a:latin typeface="+mn-lt"/>
              </a:rPr>
              <a:t>kültürel</a:t>
            </a:r>
            <a:r>
              <a:rPr lang="en-US" sz="2000" dirty="0">
                <a:latin typeface="+mn-lt"/>
              </a:rPr>
              <a:t> </a:t>
            </a:r>
            <a:r>
              <a:rPr lang="en-US" sz="2000" dirty="0" err="1">
                <a:latin typeface="+mn-lt"/>
              </a:rPr>
              <a:t>tercihlerle</a:t>
            </a:r>
            <a:r>
              <a:rPr lang="en-US" sz="2000" dirty="0">
                <a:latin typeface="+mn-lt"/>
              </a:rPr>
              <a:t> </a:t>
            </a:r>
            <a:r>
              <a:rPr lang="en-US" sz="2000" dirty="0" err="1">
                <a:latin typeface="+mn-lt"/>
              </a:rPr>
              <a:t>nasıl</a:t>
            </a:r>
            <a:r>
              <a:rPr lang="en-US" sz="2000" dirty="0">
                <a:latin typeface="+mn-lt"/>
              </a:rPr>
              <a:t> </a:t>
            </a:r>
            <a:r>
              <a:rPr lang="en-US" sz="2000" dirty="0" err="1">
                <a:latin typeface="+mn-lt"/>
              </a:rPr>
              <a:t>ilişkili</a:t>
            </a:r>
            <a:r>
              <a:rPr lang="en-US" sz="2000" dirty="0">
                <a:latin typeface="+mn-lt"/>
              </a:rPr>
              <a:t>?</a:t>
            </a:r>
          </a:p>
          <a:p>
            <a:pPr>
              <a:buFont typeface="Arial" panose="020B0604020202020204" pitchFamily="34" charset="0"/>
              <a:buChar char="•"/>
            </a:pPr>
            <a:r>
              <a:rPr lang="en-US" sz="2000" dirty="0" err="1">
                <a:latin typeface="+mn-lt"/>
              </a:rPr>
              <a:t>Batılı</a:t>
            </a:r>
            <a:r>
              <a:rPr lang="en-US" sz="2000" dirty="0">
                <a:latin typeface="+mn-lt"/>
              </a:rPr>
              <a:t> </a:t>
            </a:r>
            <a:r>
              <a:rPr lang="en-US" sz="2000" dirty="0" err="1">
                <a:latin typeface="+mn-lt"/>
              </a:rPr>
              <a:t>bir</a:t>
            </a:r>
            <a:r>
              <a:rPr lang="en-US" sz="2000" dirty="0">
                <a:latin typeface="+mn-lt"/>
              </a:rPr>
              <a:t> </a:t>
            </a:r>
            <a:r>
              <a:rPr lang="en-US" sz="2000" dirty="0" err="1">
                <a:latin typeface="+mn-lt"/>
              </a:rPr>
              <a:t>marka</a:t>
            </a:r>
            <a:r>
              <a:rPr lang="en-US" sz="2000" dirty="0">
                <a:latin typeface="+mn-lt"/>
              </a:rPr>
              <a:t>, Doğu </a:t>
            </a:r>
            <a:r>
              <a:rPr lang="en-US" sz="2000" dirty="0" err="1">
                <a:latin typeface="+mn-lt"/>
              </a:rPr>
              <a:t>kültürüne</a:t>
            </a:r>
            <a:r>
              <a:rPr lang="en-US" sz="2000" dirty="0">
                <a:latin typeface="+mn-lt"/>
              </a:rPr>
              <a:t> </a:t>
            </a:r>
            <a:r>
              <a:rPr lang="en-US" sz="2000" dirty="0" err="1">
                <a:latin typeface="+mn-lt"/>
              </a:rPr>
              <a:t>uyum</a:t>
            </a:r>
            <a:r>
              <a:rPr lang="en-US" sz="2000" dirty="0">
                <a:latin typeface="+mn-lt"/>
              </a:rPr>
              <a:t> </a:t>
            </a:r>
            <a:r>
              <a:rPr lang="en-US" sz="2000" dirty="0" err="1">
                <a:latin typeface="+mn-lt"/>
              </a:rPr>
              <a:t>sağlarken</a:t>
            </a:r>
            <a:r>
              <a:rPr lang="en-US" sz="2000" dirty="0">
                <a:latin typeface="+mn-lt"/>
              </a:rPr>
              <a:t> </a:t>
            </a:r>
            <a:r>
              <a:rPr lang="en-US" sz="2000" dirty="0" err="1">
                <a:latin typeface="+mn-lt"/>
              </a:rPr>
              <a:t>Venuti'nin</a:t>
            </a:r>
            <a:r>
              <a:rPr lang="en-US" sz="2000" dirty="0">
                <a:latin typeface="+mn-lt"/>
              </a:rPr>
              <a:t> hangi </a:t>
            </a:r>
            <a:r>
              <a:rPr lang="en-US" sz="2000" dirty="0" err="1">
                <a:latin typeface="+mn-lt"/>
              </a:rPr>
              <a:t>eleştirilerine</a:t>
            </a:r>
            <a:r>
              <a:rPr lang="en-US" sz="2000" dirty="0">
                <a:latin typeface="+mn-lt"/>
              </a:rPr>
              <a:t> </a:t>
            </a:r>
            <a:r>
              <a:rPr lang="en-US" sz="2000" dirty="0" err="1">
                <a:latin typeface="+mn-lt"/>
              </a:rPr>
              <a:t>maruz</a:t>
            </a:r>
            <a:r>
              <a:rPr lang="en-US" sz="2000" dirty="0">
                <a:latin typeface="+mn-lt"/>
              </a:rPr>
              <a:t> </a:t>
            </a:r>
            <a:r>
              <a:rPr lang="en-US" sz="2000" dirty="0" err="1">
                <a:latin typeface="+mn-lt"/>
              </a:rPr>
              <a:t>kalabilir</a:t>
            </a:r>
            <a:r>
              <a:rPr lang="en-US" sz="2000" dirty="0">
                <a:latin typeface="+mn-lt"/>
              </a:rPr>
              <a:t>?</a:t>
            </a:r>
          </a:p>
          <a:p>
            <a:pPr marL="152396" indent="0">
              <a:buNone/>
            </a:pPr>
            <a:endParaRPr lang="en-US" sz="2000" dirty="0">
              <a:latin typeface="+mn-lt"/>
            </a:endParaRPr>
          </a:p>
        </p:txBody>
      </p:sp>
    </p:spTree>
    <p:extLst>
      <p:ext uri="{BB962C8B-B14F-4D97-AF65-F5344CB8AC3E}">
        <p14:creationId xmlns:p14="http://schemas.microsoft.com/office/powerpoint/2010/main" val="416220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965EE9-4A41-7A3A-169A-EDD9D1085535}"/>
              </a:ext>
            </a:extLst>
          </p:cNvPr>
          <p:cNvSpPr>
            <a:spLocks noGrp="1"/>
          </p:cNvSpPr>
          <p:nvPr>
            <p:ph type="title"/>
          </p:nvPr>
        </p:nvSpPr>
        <p:spPr/>
        <p:txBody>
          <a:bodyPr/>
          <a:lstStyle/>
          <a:p>
            <a:r>
              <a:rPr lang="en-US" dirty="0"/>
              <a:t>Medya </a:t>
            </a:r>
            <a:r>
              <a:rPr lang="en-US" dirty="0" err="1"/>
              <a:t>Metni</a:t>
            </a:r>
            <a:r>
              <a:rPr lang="en-US" dirty="0"/>
              <a:t> </a:t>
            </a:r>
            <a:r>
              <a:rPr lang="en-US" dirty="0" err="1"/>
              <a:t>Örneği</a:t>
            </a:r>
            <a:r>
              <a:rPr lang="en-US" dirty="0"/>
              <a:t>: Haber </a:t>
            </a:r>
            <a:r>
              <a:rPr lang="en-US" dirty="0" err="1"/>
              <a:t>Çevirisi</a:t>
            </a:r>
            <a:br>
              <a:rPr lang="en-US" dirty="0"/>
            </a:br>
            <a:endParaRPr lang="en-US" dirty="0"/>
          </a:p>
        </p:txBody>
      </p:sp>
      <p:sp>
        <p:nvSpPr>
          <p:cNvPr id="3" name="Metin Yer Tutucusu 2">
            <a:extLst>
              <a:ext uri="{FF2B5EF4-FFF2-40B4-BE49-F238E27FC236}">
                <a16:creationId xmlns:a16="http://schemas.microsoft.com/office/drawing/2014/main" id="{1D074C54-1BBD-DD95-C197-5BA1DB1A2CBF}"/>
              </a:ext>
            </a:extLst>
          </p:cNvPr>
          <p:cNvSpPr>
            <a:spLocks noGrp="1"/>
          </p:cNvSpPr>
          <p:nvPr>
            <p:ph type="body" idx="1"/>
          </p:nvPr>
        </p:nvSpPr>
        <p:spPr/>
        <p:txBody>
          <a:bodyPr/>
          <a:lstStyle/>
          <a:p>
            <a:pPr marL="152396" indent="0">
              <a:buNone/>
            </a:pPr>
            <a:endParaRPr lang="en-US" dirty="0"/>
          </a:p>
          <a:p>
            <a:r>
              <a:rPr lang="en-US" dirty="0"/>
              <a:t>"The Thanksgiving parade in New York featured giant balloons and performances by local artists."</a:t>
            </a:r>
          </a:p>
          <a:p>
            <a:endParaRPr lang="en-US" dirty="0"/>
          </a:p>
          <a:p>
            <a:r>
              <a:rPr lang="en-US" dirty="0" err="1"/>
              <a:t>Çeviri</a:t>
            </a:r>
            <a:r>
              <a:rPr lang="en-US" dirty="0"/>
              <a:t> </a:t>
            </a:r>
            <a:r>
              <a:rPr lang="en-US" dirty="0" err="1"/>
              <a:t>Metni</a:t>
            </a:r>
            <a:r>
              <a:rPr lang="en-US" dirty="0"/>
              <a:t> (</a:t>
            </a:r>
            <a:r>
              <a:rPr lang="en-US" dirty="0" err="1"/>
              <a:t>Türkçe</a:t>
            </a:r>
            <a:r>
              <a:rPr lang="en-US" dirty="0"/>
              <a:t>):</a:t>
            </a:r>
          </a:p>
          <a:p>
            <a:endParaRPr lang="en-US" dirty="0"/>
          </a:p>
          <a:p>
            <a:r>
              <a:rPr lang="en-US" dirty="0"/>
              <a:t>"New </a:t>
            </a:r>
            <a:r>
              <a:rPr lang="en-US" dirty="0" err="1"/>
              <a:t>York'taki</a:t>
            </a:r>
            <a:r>
              <a:rPr lang="en-US" dirty="0"/>
              <a:t> </a:t>
            </a:r>
            <a:r>
              <a:rPr lang="en-US" dirty="0" err="1"/>
              <a:t>Şükran</a:t>
            </a:r>
            <a:r>
              <a:rPr lang="en-US" dirty="0"/>
              <a:t> </a:t>
            </a:r>
            <a:r>
              <a:rPr lang="en-US" dirty="0" err="1"/>
              <a:t>Günü</a:t>
            </a:r>
            <a:r>
              <a:rPr lang="en-US" dirty="0"/>
              <a:t> </a:t>
            </a:r>
            <a:r>
              <a:rPr lang="en-US" dirty="0" err="1"/>
              <a:t>geçit</a:t>
            </a:r>
            <a:r>
              <a:rPr lang="en-US" dirty="0"/>
              <a:t> </a:t>
            </a:r>
            <a:r>
              <a:rPr lang="en-US" dirty="0" err="1"/>
              <a:t>töreninde</a:t>
            </a:r>
            <a:r>
              <a:rPr lang="en-US" dirty="0"/>
              <a:t> dev </a:t>
            </a:r>
            <a:r>
              <a:rPr lang="en-US" dirty="0" err="1"/>
              <a:t>balonlar</a:t>
            </a:r>
            <a:r>
              <a:rPr lang="en-US" dirty="0"/>
              <a:t> </a:t>
            </a:r>
            <a:r>
              <a:rPr lang="en-US" dirty="0" err="1"/>
              <a:t>ve</a:t>
            </a:r>
            <a:r>
              <a:rPr lang="en-US" dirty="0"/>
              <a:t> </a:t>
            </a:r>
            <a:r>
              <a:rPr lang="en-US" dirty="0" err="1"/>
              <a:t>yerel</a:t>
            </a:r>
            <a:r>
              <a:rPr lang="en-US" dirty="0"/>
              <a:t> </a:t>
            </a:r>
            <a:r>
              <a:rPr lang="en-US" dirty="0" err="1"/>
              <a:t>sanatçıların</a:t>
            </a:r>
            <a:r>
              <a:rPr lang="en-US" dirty="0"/>
              <a:t> </a:t>
            </a:r>
            <a:r>
              <a:rPr lang="en-US" dirty="0" err="1"/>
              <a:t>performansları</a:t>
            </a:r>
            <a:r>
              <a:rPr lang="en-US" dirty="0"/>
              <a:t> </a:t>
            </a:r>
            <a:r>
              <a:rPr lang="en-US" dirty="0" err="1"/>
              <a:t>yer</a:t>
            </a:r>
            <a:r>
              <a:rPr lang="en-US" dirty="0"/>
              <a:t> </a:t>
            </a:r>
            <a:r>
              <a:rPr lang="en-US" dirty="0" err="1"/>
              <a:t>aldı</a:t>
            </a:r>
            <a:r>
              <a:rPr lang="en-US" dirty="0"/>
              <a:t>."</a:t>
            </a:r>
          </a:p>
          <a:p>
            <a:pPr marL="495296" indent="-342900">
              <a:buFont typeface="+mj-lt"/>
              <a:buAutoNum type="arabicPeriod"/>
            </a:pPr>
            <a:endParaRPr lang="en-US" dirty="0"/>
          </a:p>
          <a:p>
            <a:pPr>
              <a:buFont typeface="+mj-lt"/>
              <a:buAutoNum type="arabicPeriod"/>
            </a:pPr>
            <a:r>
              <a:rPr lang="en-US" dirty="0"/>
              <a:t>"Thanksgiving" </a:t>
            </a:r>
            <a:r>
              <a:rPr lang="en-US" dirty="0" err="1"/>
              <a:t>terimi</a:t>
            </a:r>
            <a:r>
              <a:rPr lang="en-US" dirty="0"/>
              <a:t> "</a:t>
            </a:r>
            <a:r>
              <a:rPr lang="en-US" dirty="0" err="1"/>
              <a:t>Şükran</a:t>
            </a:r>
            <a:r>
              <a:rPr lang="en-US" dirty="0"/>
              <a:t> </a:t>
            </a:r>
            <a:r>
              <a:rPr lang="en-US" dirty="0" err="1"/>
              <a:t>Günü</a:t>
            </a:r>
            <a:r>
              <a:rPr lang="en-US" dirty="0"/>
              <a:t>" </a:t>
            </a:r>
            <a:r>
              <a:rPr lang="en-US" dirty="0" err="1"/>
              <a:t>olarak</a:t>
            </a:r>
            <a:r>
              <a:rPr lang="en-US" dirty="0"/>
              <a:t> </a:t>
            </a:r>
            <a:r>
              <a:rPr lang="en-US" dirty="0" err="1"/>
              <a:t>çevrilmiş</a:t>
            </a:r>
            <a:r>
              <a:rPr lang="en-US" dirty="0"/>
              <a:t>. Bu </a:t>
            </a:r>
            <a:r>
              <a:rPr lang="en-US" dirty="0" err="1"/>
              <a:t>çeviri</a:t>
            </a:r>
            <a:r>
              <a:rPr lang="en-US" dirty="0"/>
              <a:t> </a:t>
            </a:r>
            <a:r>
              <a:rPr lang="en-US" dirty="0" err="1"/>
              <a:t>stratejisi</a:t>
            </a:r>
            <a:r>
              <a:rPr lang="en-US" dirty="0"/>
              <a:t> </a:t>
            </a:r>
            <a:r>
              <a:rPr lang="en-US" dirty="0" err="1"/>
              <a:t>neyi</a:t>
            </a:r>
            <a:r>
              <a:rPr lang="en-US" dirty="0"/>
              <a:t> </a:t>
            </a:r>
            <a:r>
              <a:rPr lang="en-US" dirty="0" err="1"/>
              <a:t>hedefliyor</a:t>
            </a:r>
            <a:r>
              <a:rPr lang="en-US" dirty="0"/>
              <a:t>?</a:t>
            </a:r>
          </a:p>
          <a:p>
            <a:pPr>
              <a:buFont typeface="+mj-lt"/>
              <a:buAutoNum type="arabicPeriod"/>
            </a:pPr>
            <a:endParaRPr lang="en-US" dirty="0"/>
          </a:p>
          <a:p>
            <a:pPr>
              <a:buFont typeface="+mj-lt"/>
              <a:buAutoNum type="arabicPeriod"/>
            </a:pPr>
            <a:r>
              <a:rPr lang="en-US" dirty="0" err="1"/>
              <a:t>Kültürel</a:t>
            </a:r>
            <a:r>
              <a:rPr lang="en-US" dirty="0"/>
              <a:t> </a:t>
            </a:r>
            <a:r>
              <a:rPr lang="en-US" dirty="0" err="1"/>
              <a:t>bir</a:t>
            </a:r>
            <a:r>
              <a:rPr lang="en-US" dirty="0"/>
              <a:t> </a:t>
            </a:r>
            <a:r>
              <a:rPr lang="en-US" dirty="0" err="1"/>
              <a:t>referansın</a:t>
            </a:r>
            <a:r>
              <a:rPr lang="en-US" dirty="0"/>
              <a:t> </a:t>
            </a:r>
            <a:r>
              <a:rPr lang="en-US" dirty="0" err="1"/>
              <a:t>doğrudan</a:t>
            </a:r>
            <a:r>
              <a:rPr lang="en-US" dirty="0"/>
              <a:t> </a:t>
            </a:r>
            <a:r>
              <a:rPr lang="en-US" dirty="0" err="1"/>
              <a:t>çevirisi</a:t>
            </a:r>
            <a:r>
              <a:rPr lang="en-US" dirty="0"/>
              <a:t>, </a:t>
            </a:r>
            <a:r>
              <a:rPr lang="en-US" dirty="0" err="1"/>
              <a:t>hedef</a:t>
            </a:r>
            <a:r>
              <a:rPr lang="en-US" dirty="0"/>
              <a:t> </a:t>
            </a:r>
            <a:r>
              <a:rPr lang="en-US" dirty="0" err="1"/>
              <a:t>kültürde</a:t>
            </a:r>
            <a:r>
              <a:rPr lang="en-US" dirty="0"/>
              <a:t> </a:t>
            </a:r>
            <a:r>
              <a:rPr lang="en-US" dirty="0" err="1"/>
              <a:t>anlam</a:t>
            </a:r>
            <a:r>
              <a:rPr lang="en-US" dirty="0"/>
              <a:t> </a:t>
            </a:r>
            <a:r>
              <a:rPr lang="en-US" dirty="0" err="1"/>
              <a:t>kaybına</a:t>
            </a:r>
            <a:r>
              <a:rPr lang="en-US" dirty="0"/>
              <a:t> </a:t>
            </a:r>
            <a:r>
              <a:rPr lang="en-US" dirty="0" err="1"/>
              <a:t>yol</a:t>
            </a:r>
            <a:r>
              <a:rPr lang="en-US" dirty="0"/>
              <a:t> </a:t>
            </a:r>
            <a:r>
              <a:rPr lang="en-US" dirty="0" err="1"/>
              <a:t>açar</a:t>
            </a:r>
            <a:r>
              <a:rPr lang="en-US" dirty="0"/>
              <a:t> </a:t>
            </a:r>
            <a:r>
              <a:rPr lang="en-US" dirty="0" err="1"/>
              <a:t>mı</a:t>
            </a:r>
            <a:r>
              <a:rPr lang="en-US" dirty="0"/>
              <a:t>?</a:t>
            </a:r>
          </a:p>
          <a:p>
            <a:pPr>
              <a:buFont typeface="+mj-lt"/>
              <a:buAutoNum type="arabicPeriod"/>
            </a:pPr>
            <a:endParaRPr lang="en-US" dirty="0"/>
          </a:p>
          <a:p>
            <a:pPr>
              <a:buFont typeface="+mj-lt"/>
              <a:buAutoNum type="arabicPeriod"/>
            </a:pPr>
            <a:r>
              <a:rPr lang="en-US" dirty="0"/>
              <a:t>Haber </a:t>
            </a:r>
            <a:r>
              <a:rPr lang="en-US" dirty="0" err="1"/>
              <a:t>metinlerinde</a:t>
            </a:r>
            <a:r>
              <a:rPr lang="en-US" dirty="0"/>
              <a:t> </a:t>
            </a:r>
            <a:r>
              <a:rPr lang="en-US" dirty="0" err="1"/>
              <a:t>yabancılaştırma</a:t>
            </a:r>
            <a:r>
              <a:rPr lang="en-US" dirty="0"/>
              <a:t> </a:t>
            </a:r>
            <a:r>
              <a:rPr lang="en-US" dirty="0" err="1"/>
              <a:t>neden</a:t>
            </a:r>
            <a:r>
              <a:rPr lang="en-US" dirty="0"/>
              <a:t> </a:t>
            </a:r>
            <a:r>
              <a:rPr lang="en-US" dirty="0" err="1"/>
              <a:t>daha</a:t>
            </a:r>
            <a:r>
              <a:rPr lang="en-US" dirty="0"/>
              <a:t> </a:t>
            </a:r>
            <a:r>
              <a:rPr lang="en-US" dirty="0" err="1"/>
              <a:t>az</a:t>
            </a:r>
            <a:r>
              <a:rPr lang="en-US" dirty="0"/>
              <a:t> </a:t>
            </a:r>
            <a:r>
              <a:rPr lang="en-US" dirty="0" err="1"/>
              <a:t>tercih</a:t>
            </a:r>
            <a:r>
              <a:rPr lang="en-US" dirty="0"/>
              <a:t> </a:t>
            </a:r>
            <a:r>
              <a:rPr lang="en-US" dirty="0" err="1"/>
              <a:t>ediliyor</a:t>
            </a:r>
            <a:r>
              <a:rPr lang="en-US" dirty="0"/>
              <a:t> </a:t>
            </a:r>
            <a:r>
              <a:rPr lang="en-US" dirty="0" err="1"/>
              <a:t>olabilir</a:t>
            </a:r>
            <a:r>
              <a:rPr lang="en-US" dirty="0"/>
              <a:t>?</a:t>
            </a:r>
          </a:p>
        </p:txBody>
      </p:sp>
    </p:spTree>
    <p:extLst>
      <p:ext uri="{BB962C8B-B14F-4D97-AF65-F5344CB8AC3E}">
        <p14:creationId xmlns:p14="http://schemas.microsoft.com/office/powerpoint/2010/main" val="83345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31014B-8C97-A072-1EA1-D5B090E4FDD5}"/>
              </a:ext>
            </a:extLst>
          </p:cNvPr>
          <p:cNvSpPr>
            <a:spLocks noGrp="1"/>
          </p:cNvSpPr>
          <p:nvPr>
            <p:ph type="title"/>
          </p:nvPr>
        </p:nvSpPr>
        <p:spPr>
          <a:xfrm>
            <a:off x="950967" y="593367"/>
            <a:ext cx="8437962" cy="876204"/>
          </a:xfrm>
        </p:spPr>
        <p:txBody>
          <a:bodyPr/>
          <a:lstStyle/>
          <a:p>
            <a:endParaRPr lang="en-US" dirty="0"/>
          </a:p>
        </p:txBody>
      </p:sp>
      <p:sp>
        <p:nvSpPr>
          <p:cNvPr id="3" name="Metin Yer Tutucusu 2">
            <a:extLst>
              <a:ext uri="{FF2B5EF4-FFF2-40B4-BE49-F238E27FC236}">
                <a16:creationId xmlns:a16="http://schemas.microsoft.com/office/drawing/2014/main" id="{9AAEDFA7-D7E1-E975-C4A3-298E9887E165}"/>
              </a:ext>
            </a:extLst>
          </p:cNvPr>
          <p:cNvSpPr>
            <a:spLocks noGrp="1"/>
          </p:cNvSpPr>
          <p:nvPr>
            <p:ph type="body" idx="1"/>
          </p:nvPr>
        </p:nvSpPr>
        <p:spPr/>
        <p:txBody>
          <a:bodyPr/>
          <a:lstStyle/>
          <a:p>
            <a:pPr>
              <a:lnSpc>
                <a:spcPct val="200000"/>
              </a:lnSpc>
            </a:pPr>
            <a:r>
              <a:rPr lang="en-US" sz="1800" dirty="0" err="1"/>
              <a:t>Venuti'nin</a:t>
            </a:r>
            <a:r>
              <a:rPr lang="en-US" sz="1800" dirty="0"/>
              <a:t> </a:t>
            </a:r>
            <a:r>
              <a:rPr lang="en-US" sz="1800" dirty="0" err="1"/>
              <a:t>yaklaşımının</a:t>
            </a:r>
            <a:r>
              <a:rPr lang="en-US" sz="1800" dirty="0"/>
              <a:t> </a:t>
            </a:r>
            <a:r>
              <a:rPr lang="en-US" sz="1800" dirty="0" err="1"/>
              <a:t>yenilikçi</a:t>
            </a:r>
            <a:r>
              <a:rPr lang="en-US" sz="1800" dirty="0"/>
              <a:t> </a:t>
            </a:r>
            <a:r>
              <a:rPr lang="en-US" sz="1800" dirty="0" err="1"/>
              <a:t>yanı</a:t>
            </a:r>
            <a:r>
              <a:rPr lang="en-US" sz="1800" dirty="0"/>
              <a:t>, </a:t>
            </a:r>
            <a:r>
              <a:rPr lang="en-US" sz="1800" dirty="0" err="1"/>
              <a:t>bu</a:t>
            </a:r>
            <a:r>
              <a:rPr lang="en-US" sz="1800" dirty="0"/>
              <a:t> </a:t>
            </a:r>
            <a:r>
              <a:rPr lang="en-US" sz="1800" dirty="0" err="1"/>
              <a:t>ikilemi</a:t>
            </a:r>
            <a:r>
              <a:rPr lang="en-US" sz="1800" dirty="0"/>
              <a:t> </a:t>
            </a:r>
            <a:r>
              <a:rPr lang="en-US" sz="1800" dirty="0" err="1"/>
              <a:t>sadece</a:t>
            </a:r>
            <a:r>
              <a:rPr lang="en-US" sz="1800" dirty="0"/>
              <a:t> </a:t>
            </a:r>
            <a:r>
              <a:rPr lang="en-US" sz="1800" dirty="0" err="1"/>
              <a:t>teknik</a:t>
            </a:r>
            <a:r>
              <a:rPr lang="en-US" sz="1800" dirty="0"/>
              <a:t> </a:t>
            </a:r>
            <a:r>
              <a:rPr lang="en-US" sz="1800" dirty="0" err="1"/>
              <a:t>bir</a:t>
            </a:r>
            <a:r>
              <a:rPr lang="en-US" sz="1800" dirty="0"/>
              <a:t> </a:t>
            </a:r>
            <a:r>
              <a:rPr lang="en-US" sz="1800" dirty="0" err="1"/>
              <a:t>mesele</a:t>
            </a:r>
            <a:r>
              <a:rPr lang="en-US" sz="1800" dirty="0"/>
              <a:t> </a:t>
            </a:r>
            <a:r>
              <a:rPr lang="en-US" sz="1800" dirty="0" err="1"/>
              <a:t>olarak</a:t>
            </a:r>
            <a:r>
              <a:rPr lang="en-US" sz="1800" dirty="0"/>
              <a:t> </a:t>
            </a:r>
            <a:r>
              <a:rPr lang="en-US" sz="1800" dirty="0" err="1"/>
              <a:t>değil</a:t>
            </a:r>
            <a:r>
              <a:rPr lang="en-US" sz="1800" dirty="0"/>
              <a:t>, </a:t>
            </a:r>
            <a:r>
              <a:rPr lang="en-US" sz="1800" dirty="0" err="1"/>
              <a:t>ideolojik</a:t>
            </a:r>
            <a:r>
              <a:rPr lang="en-US" sz="1800" dirty="0"/>
              <a:t> </a:t>
            </a:r>
            <a:r>
              <a:rPr lang="en-US" sz="1800" dirty="0" err="1"/>
              <a:t>bir</a:t>
            </a:r>
            <a:r>
              <a:rPr lang="en-US" sz="1800" dirty="0"/>
              <a:t> </a:t>
            </a:r>
            <a:r>
              <a:rPr lang="en-US" sz="1800" dirty="0" err="1"/>
              <a:t>seçim</a:t>
            </a:r>
            <a:r>
              <a:rPr lang="en-US" sz="1800" dirty="0"/>
              <a:t> </a:t>
            </a:r>
            <a:r>
              <a:rPr lang="en-US" sz="1800" dirty="0" err="1"/>
              <a:t>olarak</a:t>
            </a:r>
            <a:r>
              <a:rPr lang="en-US" sz="1800" dirty="0"/>
              <a:t> </a:t>
            </a:r>
            <a:r>
              <a:rPr lang="en-US" sz="1800" dirty="0" err="1"/>
              <a:t>görmesidir</a:t>
            </a:r>
            <a:r>
              <a:rPr lang="en-US" sz="1800" dirty="0"/>
              <a:t>. </a:t>
            </a:r>
            <a:r>
              <a:rPr lang="en-US" sz="1800" dirty="0" err="1"/>
              <a:t>Venuti'ye</a:t>
            </a:r>
            <a:r>
              <a:rPr lang="en-US" sz="1800" dirty="0"/>
              <a:t> </a:t>
            </a:r>
            <a:r>
              <a:rPr lang="en-US" sz="1800" dirty="0" err="1"/>
              <a:t>göre</a:t>
            </a:r>
            <a:r>
              <a:rPr lang="en-US" sz="1800" dirty="0"/>
              <a:t> </a:t>
            </a:r>
            <a:r>
              <a:rPr lang="en-US" sz="1800" dirty="0" err="1"/>
              <a:t>bir</a:t>
            </a:r>
            <a:r>
              <a:rPr lang="en-US" sz="1800" dirty="0"/>
              <a:t> </a:t>
            </a:r>
            <a:r>
              <a:rPr lang="en-US" sz="1800" dirty="0" err="1"/>
              <a:t>çevirmen</a:t>
            </a:r>
            <a:r>
              <a:rPr lang="en-US" sz="1800" dirty="0"/>
              <a:t>, </a:t>
            </a:r>
            <a:r>
              <a:rPr lang="en-US" sz="1800" dirty="0" err="1"/>
              <a:t>çeviri</a:t>
            </a:r>
            <a:r>
              <a:rPr lang="en-US" sz="1800" dirty="0"/>
              <a:t> </a:t>
            </a:r>
            <a:r>
              <a:rPr lang="en-US" sz="1800" dirty="0" err="1"/>
              <a:t>stratejisini</a:t>
            </a:r>
            <a:r>
              <a:rPr lang="en-US" sz="1800" dirty="0"/>
              <a:t> </a:t>
            </a:r>
            <a:r>
              <a:rPr lang="en-US" sz="1800" dirty="0" err="1"/>
              <a:t>belirlerken</a:t>
            </a:r>
            <a:r>
              <a:rPr lang="en-US" sz="1800" dirty="0"/>
              <a:t> </a:t>
            </a:r>
            <a:r>
              <a:rPr lang="en-US" sz="1800" dirty="0" err="1"/>
              <a:t>aynı</a:t>
            </a:r>
            <a:r>
              <a:rPr lang="en-US" sz="1800" dirty="0"/>
              <a:t> </a:t>
            </a:r>
            <a:r>
              <a:rPr lang="en-US" sz="1800" dirty="0" err="1"/>
              <a:t>zamanda</a:t>
            </a:r>
            <a:r>
              <a:rPr lang="en-US" sz="1800" dirty="0"/>
              <a:t> </a:t>
            </a:r>
            <a:r>
              <a:rPr lang="en-US" sz="1800" dirty="0" err="1"/>
              <a:t>etik</a:t>
            </a:r>
            <a:r>
              <a:rPr lang="en-US" sz="1800" dirty="0"/>
              <a:t> </a:t>
            </a:r>
            <a:r>
              <a:rPr lang="en-US" sz="1800" dirty="0" err="1"/>
              <a:t>ve</a:t>
            </a:r>
            <a:r>
              <a:rPr lang="en-US" sz="1800" dirty="0"/>
              <a:t> </a:t>
            </a:r>
            <a:r>
              <a:rPr lang="en-US" sz="1800" dirty="0" err="1"/>
              <a:t>politik</a:t>
            </a:r>
            <a:r>
              <a:rPr lang="en-US" sz="1800" dirty="0"/>
              <a:t> </a:t>
            </a:r>
            <a:r>
              <a:rPr lang="en-US" sz="1800" dirty="0" err="1"/>
              <a:t>bir</a:t>
            </a:r>
            <a:r>
              <a:rPr lang="en-US" sz="1800" dirty="0"/>
              <a:t> </a:t>
            </a:r>
            <a:r>
              <a:rPr lang="en-US" sz="1800" dirty="0" err="1"/>
              <a:t>duruş</a:t>
            </a:r>
            <a:r>
              <a:rPr lang="en-US" sz="1800" dirty="0"/>
              <a:t> da </a:t>
            </a:r>
            <a:r>
              <a:rPr lang="en-US" sz="1800" dirty="0" err="1"/>
              <a:t>sergilemektedir</a:t>
            </a:r>
            <a:endParaRPr lang="en-US" sz="1800" dirty="0"/>
          </a:p>
        </p:txBody>
      </p:sp>
    </p:spTree>
    <p:extLst>
      <p:ext uri="{BB962C8B-B14F-4D97-AF65-F5344CB8AC3E}">
        <p14:creationId xmlns:p14="http://schemas.microsoft.com/office/powerpoint/2010/main" val="501598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003A6A-D184-86C4-A189-85C3FEAA1313}"/>
              </a:ext>
            </a:extLst>
          </p:cNvPr>
          <p:cNvSpPr>
            <a:spLocks noGrp="1"/>
          </p:cNvSpPr>
          <p:nvPr>
            <p:ph type="title"/>
          </p:nvPr>
        </p:nvSpPr>
        <p:spPr>
          <a:xfrm>
            <a:off x="950966" y="593366"/>
            <a:ext cx="7801147" cy="827219"/>
          </a:xfrm>
        </p:spPr>
        <p:txBody>
          <a:bodyPr/>
          <a:lstStyle/>
          <a:p>
            <a:r>
              <a:rPr lang="en-US" dirty="0" err="1"/>
              <a:t>Yabancılaştırma</a:t>
            </a:r>
            <a:r>
              <a:rPr lang="en-US" dirty="0"/>
              <a:t> </a:t>
            </a:r>
            <a:r>
              <a:rPr lang="en-US" dirty="0" err="1"/>
              <a:t>ve</a:t>
            </a:r>
            <a:r>
              <a:rPr lang="en-US" dirty="0"/>
              <a:t> </a:t>
            </a:r>
            <a:r>
              <a:rPr lang="en-US" dirty="0" err="1"/>
              <a:t>Yerlileştirme</a:t>
            </a:r>
            <a:r>
              <a:rPr lang="en-US" dirty="0"/>
              <a:t> </a:t>
            </a:r>
            <a:r>
              <a:rPr lang="en-US" dirty="0" err="1"/>
              <a:t>Stratejileri</a:t>
            </a:r>
            <a:br>
              <a:rPr lang="en-US" dirty="0"/>
            </a:br>
            <a:endParaRPr lang="en-US" dirty="0"/>
          </a:p>
        </p:txBody>
      </p:sp>
      <p:sp>
        <p:nvSpPr>
          <p:cNvPr id="3" name="Metin Yer Tutucusu 2">
            <a:extLst>
              <a:ext uri="{FF2B5EF4-FFF2-40B4-BE49-F238E27FC236}">
                <a16:creationId xmlns:a16="http://schemas.microsoft.com/office/drawing/2014/main" id="{3D9775A2-5E79-7E48-4A51-A090A6E99A06}"/>
              </a:ext>
            </a:extLst>
          </p:cNvPr>
          <p:cNvSpPr>
            <a:spLocks noGrp="1"/>
          </p:cNvSpPr>
          <p:nvPr>
            <p:ph type="body" idx="1"/>
          </p:nvPr>
        </p:nvSpPr>
        <p:spPr/>
        <p:txBody>
          <a:bodyPr/>
          <a:lstStyle/>
          <a:p>
            <a:pPr marL="152396" indent="0">
              <a:buNone/>
            </a:pPr>
            <a:r>
              <a:rPr lang="tr-TR" b="1" dirty="0"/>
              <a:t>Y</a:t>
            </a:r>
            <a:r>
              <a:rPr lang="en-US" b="1" dirty="0" err="1"/>
              <a:t>abancılaştırma</a:t>
            </a:r>
            <a:r>
              <a:rPr lang="en-US" b="1" dirty="0"/>
              <a:t> (Foreignization):</a:t>
            </a:r>
          </a:p>
          <a:p>
            <a:pPr>
              <a:lnSpc>
                <a:spcPct val="150000"/>
              </a:lnSpc>
            </a:pPr>
            <a:endParaRPr lang="en-US" dirty="0"/>
          </a:p>
          <a:p>
            <a:pPr>
              <a:lnSpc>
                <a:spcPct val="150000"/>
              </a:lnSpc>
            </a:pPr>
            <a:r>
              <a:rPr lang="en-US" dirty="0"/>
              <a:t>Çevirmenin </a:t>
            </a:r>
            <a:r>
              <a:rPr lang="en-US" dirty="0" err="1"/>
              <a:t>olabildiğince</a:t>
            </a:r>
            <a:r>
              <a:rPr lang="en-US" dirty="0"/>
              <a:t> </a:t>
            </a:r>
            <a:r>
              <a:rPr lang="en-US" dirty="0" err="1"/>
              <a:t>kaynak</a:t>
            </a:r>
            <a:r>
              <a:rPr lang="en-US" dirty="0"/>
              <a:t> </a:t>
            </a:r>
            <a:r>
              <a:rPr lang="en-US" dirty="0" err="1"/>
              <a:t>metnin</a:t>
            </a:r>
            <a:r>
              <a:rPr lang="en-US" dirty="0"/>
              <a:t> </a:t>
            </a:r>
            <a:r>
              <a:rPr lang="en-US" dirty="0" err="1"/>
              <a:t>özünü</a:t>
            </a:r>
            <a:r>
              <a:rPr lang="en-US" dirty="0"/>
              <a:t> </a:t>
            </a:r>
            <a:r>
              <a:rPr lang="en-US" dirty="0" err="1"/>
              <a:t>koruması</a:t>
            </a:r>
            <a:r>
              <a:rPr lang="en-US" dirty="0"/>
              <a:t>, </a:t>
            </a:r>
            <a:r>
              <a:rPr lang="en-US" dirty="0" err="1"/>
              <a:t>ideolojisini</a:t>
            </a:r>
            <a:r>
              <a:rPr lang="en-US" dirty="0"/>
              <a:t> </a:t>
            </a:r>
            <a:r>
              <a:rPr lang="en-US" dirty="0" err="1"/>
              <a:t>aktarması</a:t>
            </a:r>
            <a:r>
              <a:rPr lang="en-US" dirty="0"/>
              <a:t> </a:t>
            </a:r>
            <a:r>
              <a:rPr lang="en-US" dirty="0" err="1"/>
              <a:t>ve</a:t>
            </a:r>
            <a:r>
              <a:rPr lang="en-US" dirty="0"/>
              <a:t> </a:t>
            </a:r>
            <a:r>
              <a:rPr lang="en-US" dirty="0" err="1"/>
              <a:t>yapısal</a:t>
            </a:r>
            <a:r>
              <a:rPr lang="en-US" dirty="0"/>
              <a:t> </a:t>
            </a:r>
            <a:r>
              <a:rPr lang="en-US" dirty="0" err="1"/>
              <a:t>olarak</a:t>
            </a:r>
            <a:r>
              <a:rPr lang="en-US" dirty="0"/>
              <a:t> da </a:t>
            </a:r>
            <a:r>
              <a:rPr lang="en-US" dirty="0" err="1"/>
              <a:t>kaynağa</a:t>
            </a:r>
            <a:r>
              <a:rPr lang="en-US" dirty="0"/>
              <a:t> </a:t>
            </a:r>
            <a:r>
              <a:rPr lang="en-US" dirty="0" err="1"/>
              <a:t>sadık</a:t>
            </a:r>
            <a:r>
              <a:rPr lang="en-US" dirty="0"/>
              <a:t> </a:t>
            </a:r>
            <a:r>
              <a:rPr lang="en-US" dirty="0" err="1"/>
              <a:t>kalmasıdır</a:t>
            </a:r>
            <a:endParaRPr lang="en-US" dirty="0"/>
          </a:p>
          <a:p>
            <a:pPr>
              <a:lnSpc>
                <a:spcPct val="150000"/>
              </a:lnSpc>
            </a:pPr>
            <a:endParaRPr lang="en-US" dirty="0"/>
          </a:p>
          <a:p>
            <a:pPr>
              <a:lnSpc>
                <a:spcPct val="150000"/>
              </a:lnSpc>
            </a:pPr>
            <a:r>
              <a:rPr lang="en-US" dirty="0" err="1"/>
              <a:t>Kültürel</a:t>
            </a:r>
            <a:r>
              <a:rPr lang="en-US" dirty="0"/>
              <a:t> </a:t>
            </a:r>
            <a:r>
              <a:rPr lang="en-US" dirty="0" err="1"/>
              <a:t>mesafe</a:t>
            </a:r>
            <a:r>
              <a:rPr lang="en-US" dirty="0"/>
              <a:t> </a:t>
            </a:r>
            <a:r>
              <a:rPr lang="en-US" dirty="0" err="1"/>
              <a:t>ve</a:t>
            </a:r>
            <a:r>
              <a:rPr lang="en-US" dirty="0"/>
              <a:t> </a:t>
            </a:r>
            <a:r>
              <a:rPr lang="en-US" dirty="0" err="1"/>
              <a:t>farklılığın</a:t>
            </a:r>
            <a:r>
              <a:rPr lang="en-US" dirty="0"/>
              <a:t> </a:t>
            </a:r>
            <a:r>
              <a:rPr lang="en-US" dirty="0" err="1"/>
              <a:t>erek</a:t>
            </a:r>
            <a:r>
              <a:rPr lang="en-US" dirty="0"/>
              <a:t> </a:t>
            </a:r>
            <a:r>
              <a:rPr lang="en-US" dirty="0" err="1"/>
              <a:t>kültüre</a:t>
            </a:r>
            <a:r>
              <a:rPr lang="en-US" dirty="0"/>
              <a:t> </a:t>
            </a:r>
            <a:r>
              <a:rPr lang="en-US" dirty="0" err="1"/>
              <a:t>taşındığı</a:t>
            </a:r>
            <a:r>
              <a:rPr lang="en-US" dirty="0"/>
              <a:t> </a:t>
            </a:r>
            <a:r>
              <a:rPr lang="en-US" dirty="0" err="1"/>
              <a:t>ve</a:t>
            </a:r>
            <a:r>
              <a:rPr lang="en-US" dirty="0"/>
              <a:t> </a:t>
            </a:r>
            <a:r>
              <a:rPr lang="en-US" dirty="0" err="1"/>
              <a:t>erek</a:t>
            </a:r>
            <a:r>
              <a:rPr lang="en-US" dirty="0"/>
              <a:t> </a:t>
            </a:r>
            <a:r>
              <a:rPr lang="en-US" dirty="0" err="1"/>
              <a:t>okura</a:t>
            </a:r>
            <a:r>
              <a:rPr lang="en-US" dirty="0"/>
              <a:t> </a:t>
            </a:r>
            <a:r>
              <a:rPr lang="en-US" dirty="0" err="1"/>
              <a:t>hissettirildiği</a:t>
            </a:r>
            <a:r>
              <a:rPr lang="en-US" dirty="0"/>
              <a:t> </a:t>
            </a:r>
            <a:r>
              <a:rPr lang="en-US" dirty="0" err="1"/>
              <a:t>bir</a:t>
            </a:r>
            <a:r>
              <a:rPr lang="en-US" dirty="0"/>
              <a:t> </a:t>
            </a:r>
            <a:r>
              <a:rPr lang="en-US" dirty="0" err="1"/>
              <a:t>yaklaşımdır</a:t>
            </a:r>
            <a:endParaRPr lang="en-US" dirty="0"/>
          </a:p>
          <a:p>
            <a:pPr>
              <a:lnSpc>
                <a:spcPct val="150000"/>
              </a:lnSpc>
            </a:pPr>
            <a:endParaRPr lang="en-US" dirty="0"/>
          </a:p>
          <a:p>
            <a:pPr>
              <a:lnSpc>
                <a:spcPct val="150000"/>
              </a:lnSpc>
            </a:pPr>
            <a:r>
              <a:rPr lang="en-US" dirty="0" err="1"/>
              <a:t>Sözcüğü</a:t>
            </a:r>
            <a:r>
              <a:rPr lang="en-US" dirty="0"/>
              <a:t> </a:t>
            </a:r>
            <a:r>
              <a:rPr lang="en-US" dirty="0" err="1"/>
              <a:t>sözcüğüne</a:t>
            </a:r>
            <a:r>
              <a:rPr lang="en-US" dirty="0"/>
              <a:t> </a:t>
            </a:r>
            <a:r>
              <a:rPr lang="en-US" dirty="0" err="1"/>
              <a:t>çeviri</a:t>
            </a:r>
            <a:r>
              <a:rPr lang="en-US" dirty="0"/>
              <a:t>, </a:t>
            </a:r>
            <a:r>
              <a:rPr lang="en-US" dirty="0" err="1"/>
              <a:t>dipnot</a:t>
            </a:r>
            <a:r>
              <a:rPr lang="en-US" dirty="0"/>
              <a:t> </a:t>
            </a:r>
            <a:r>
              <a:rPr lang="en-US" dirty="0" err="1"/>
              <a:t>kullanımı</a:t>
            </a:r>
            <a:r>
              <a:rPr lang="en-US" dirty="0"/>
              <a:t> </a:t>
            </a:r>
            <a:r>
              <a:rPr lang="en-US" dirty="0" err="1"/>
              <a:t>ve</a:t>
            </a:r>
            <a:r>
              <a:rPr lang="en-US" dirty="0"/>
              <a:t> </a:t>
            </a:r>
            <a:r>
              <a:rPr lang="en-US" dirty="0" err="1"/>
              <a:t>açıklama</a:t>
            </a:r>
            <a:r>
              <a:rPr lang="en-US" dirty="0"/>
              <a:t> </a:t>
            </a:r>
            <a:r>
              <a:rPr lang="en-US" dirty="0" err="1"/>
              <a:t>ekleyerek</a:t>
            </a:r>
            <a:r>
              <a:rPr lang="en-US" dirty="0"/>
              <a:t> </a:t>
            </a:r>
            <a:r>
              <a:rPr lang="en-US" dirty="0" err="1"/>
              <a:t>çevirme</a:t>
            </a:r>
            <a:r>
              <a:rPr lang="en-US" dirty="0"/>
              <a:t> </a:t>
            </a:r>
            <a:r>
              <a:rPr lang="en-US" dirty="0" err="1"/>
              <a:t>gibi</a:t>
            </a:r>
            <a:r>
              <a:rPr lang="en-US" dirty="0"/>
              <a:t> </a:t>
            </a:r>
            <a:r>
              <a:rPr lang="en-US" dirty="0" err="1"/>
              <a:t>teknikler</a:t>
            </a:r>
            <a:r>
              <a:rPr lang="en-US" dirty="0"/>
              <a:t> </a:t>
            </a:r>
            <a:r>
              <a:rPr lang="en-US" dirty="0" err="1"/>
              <a:t>içerir</a:t>
            </a:r>
            <a:endParaRPr lang="en-US" dirty="0"/>
          </a:p>
        </p:txBody>
      </p:sp>
    </p:spTree>
    <p:extLst>
      <p:ext uri="{BB962C8B-B14F-4D97-AF65-F5344CB8AC3E}">
        <p14:creationId xmlns:p14="http://schemas.microsoft.com/office/powerpoint/2010/main" val="40522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7F8B8F-F363-1E42-691F-3EDC2B8FA2FB}"/>
              </a:ext>
            </a:extLst>
          </p:cNvPr>
          <p:cNvSpPr>
            <a:spLocks noGrp="1"/>
          </p:cNvSpPr>
          <p:nvPr>
            <p:ph type="title"/>
          </p:nvPr>
        </p:nvSpPr>
        <p:spPr/>
        <p:txBody>
          <a:bodyPr/>
          <a:lstStyle/>
          <a:p>
            <a:r>
              <a:rPr lang="en-US" dirty="0" err="1"/>
              <a:t>Yabancılaştırma</a:t>
            </a:r>
            <a:r>
              <a:rPr lang="en-US" dirty="0"/>
              <a:t> </a:t>
            </a:r>
            <a:r>
              <a:rPr lang="en-US" dirty="0" err="1"/>
              <a:t>Stratejisinin</a:t>
            </a:r>
            <a:r>
              <a:rPr lang="en-US" dirty="0"/>
              <a:t> </a:t>
            </a:r>
            <a:r>
              <a:rPr lang="en-US" dirty="0" err="1"/>
              <a:t>Örnekleri</a:t>
            </a:r>
            <a:r>
              <a:rPr lang="en-US" dirty="0"/>
              <a:t>:</a:t>
            </a:r>
            <a:br>
              <a:rPr lang="en-US" dirty="0"/>
            </a:br>
            <a:endParaRPr lang="en-US" dirty="0"/>
          </a:p>
        </p:txBody>
      </p:sp>
      <p:sp>
        <p:nvSpPr>
          <p:cNvPr id="3" name="Metin Yer Tutucusu 2">
            <a:extLst>
              <a:ext uri="{FF2B5EF4-FFF2-40B4-BE49-F238E27FC236}">
                <a16:creationId xmlns:a16="http://schemas.microsoft.com/office/drawing/2014/main" id="{FE617802-C72E-D41D-75F0-85DC0E9CDE06}"/>
              </a:ext>
            </a:extLst>
          </p:cNvPr>
          <p:cNvSpPr>
            <a:spLocks noGrp="1"/>
          </p:cNvSpPr>
          <p:nvPr>
            <p:ph type="body" idx="1"/>
          </p:nvPr>
        </p:nvSpPr>
        <p:spPr/>
        <p:txBody>
          <a:bodyPr/>
          <a:lstStyle/>
          <a:p>
            <a:pPr marL="152396" indent="0">
              <a:buNone/>
            </a:pPr>
            <a:endParaRPr lang="en-US" dirty="0"/>
          </a:p>
          <a:p>
            <a:r>
              <a:rPr lang="en-US" b="1" dirty="0"/>
              <a:t>Kaynak </a:t>
            </a:r>
            <a:r>
              <a:rPr lang="en-US" b="1" dirty="0" err="1"/>
              <a:t>Dildeki</a:t>
            </a:r>
            <a:r>
              <a:rPr lang="en-US" b="1" dirty="0"/>
              <a:t> </a:t>
            </a:r>
            <a:r>
              <a:rPr lang="en-US" b="1" dirty="0" err="1"/>
              <a:t>Terimlerin</a:t>
            </a:r>
            <a:r>
              <a:rPr lang="en-US" b="1" dirty="0"/>
              <a:t> </a:t>
            </a:r>
            <a:r>
              <a:rPr lang="en-US" b="1" dirty="0" err="1"/>
              <a:t>Korunması</a:t>
            </a:r>
            <a:r>
              <a:rPr lang="en-US" b="1" dirty="0"/>
              <a:t>:</a:t>
            </a:r>
          </a:p>
          <a:p>
            <a:endParaRPr lang="en-US" dirty="0"/>
          </a:p>
          <a:p>
            <a:r>
              <a:rPr lang="en-US" dirty="0" err="1"/>
              <a:t>İtalyanca</a:t>
            </a:r>
            <a:r>
              <a:rPr lang="en-US" dirty="0"/>
              <a:t> "mamma" </a:t>
            </a:r>
            <a:r>
              <a:rPr lang="en-US" dirty="0" err="1"/>
              <a:t>kelimesinin</a:t>
            </a:r>
            <a:r>
              <a:rPr lang="en-US" dirty="0"/>
              <a:t> </a:t>
            </a:r>
            <a:r>
              <a:rPr lang="en-US" dirty="0" err="1"/>
              <a:t>İngilizce</a:t>
            </a:r>
            <a:r>
              <a:rPr lang="en-US" dirty="0"/>
              <a:t> </a:t>
            </a:r>
            <a:r>
              <a:rPr lang="en-US" dirty="0" err="1"/>
              <a:t>çevirilerde</a:t>
            </a:r>
            <a:r>
              <a:rPr lang="en-US" dirty="0"/>
              <a:t> "mother" </a:t>
            </a:r>
            <a:r>
              <a:rPr lang="en-US" dirty="0" err="1"/>
              <a:t>olarak</a:t>
            </a:r>
            <a:r>
              <a:rPr lang="en-US" dirty="0"/>
              <a:t> </a:t>
            </a:r>
            <a:r>
              <a:rPr lang="en-US" dirty="0" err="1"/>
              <a:t>çevrilmek</a:t>
            </a:r>
            <a:r>
              <a:rPr lang="en-US" dirty="0"/>
              <a:t> </a:t>
            </a:r>
            <a:r>
              <a:rPr lang="en-US" dirty="0" err="1"/>
              <a:t>yerine</a:t>
            </a:r>
            <a:r>
              <a:rPr lang="en-US" dirty="0"/>
              <a:t> "mamma" </a:t>
            </a:r>
            <a:r>
              <a:rPr lang="en-US" dirty="0" err="1"/>
              <a:t>olarak</a:t>
            </a:r>
            <a:r>
              <a:rPr lang="en-US" dirty="0"/>
              <a:t> </a:t>
            </a:r>
            <a:r>
              <a:rPr lang="en-US" dirty="0" err="1"/>
              <a:t>bırakılması</a:t>
            </a:r>
            <a:endParaRPr lang="en-US" dirty="0"/>
          </a:p>
          <a:p>
            <a:endParaRPr lang="en-US" dirty="0"/>
          </a:p>
          <a:p>
            <a:r>
              <a:rPr lang="en-US" dirty="0" err="1"/>
              <a:t>İtalyanca</a:t>
            </a:r>
            <a:r>
              <a:rPr lang="en-US" dirty="0"/>
              <a:t> "piazza" </a:t>
            </a:r>
            <a:r>
              <a:rPr lang="en-US" dirty="0" err="1"/>
              <a:t>kelimesinin</a:t>
            </a:r>
            <a:r>
              <a:rPr lang="en-US" dirty="0"/>
              <a:t> </a:t>
            </a:r>
            <a:r>
              <a:rPr lang="en-US" dirty="0" err="1"/>
              <a:t>İngilizce'de</a:t>
            </a:r>
            <a:r>
              <a:rPr lang="en-US" dirty="0"/>
              <a:t> "square" </a:t>
            </a:r>
            <a:r>
              <a:rPr lang="en-US" dirty="0" err="1"/>
              <a:t>yerine</a:t>
            </a:r>
            <a:r>
              <a:rPr lang="en-US" dirty="0"/>
              <a:t> </a:t>
            </a:r>
            <a:r>
              <a:rPr lang="en-US" dirty="0" err="1"/>
              <a:t>olduğu</a:t>
            </a:r>
            <a:r>
              <a:rPr lang="en-US" dirty="0"/>
              <a:t> </a:t>
            </a:r>
            <a:r>
              <a:rPr lang="en-US" dirty="0" err="1"/>
              <a:t>gibi</a:t>
            </a:r>
            <a:r>
              <a:rPr lang="en-US" dirty="0"/>
              <a:t> "piazza" </a:t>
            </a:r>
            <a:r>
              <a:rPr lang="en-US" dirty="0" err="1"/>
              <a:t>olarak</a:t>
            </a:r>
            <a:r>
              <a:rPr lang="en-US" dirty="0"/>
              <a:t> </a:t>
            </a:r>
            <a:r>
              <a:rPr lang="en-US" dirty="0" err="1"/>
              <a:t>kullanılması</a:t>
            </a:r>
            <a:endParaRPr lang="en-US" dirty="0"/>
          </a:p>
          <a:p>
            <a:endParaRPr lang="en-US" dirty="0"/>
          </a:p>
          <a:p>
            <a:r>
              <a:rPr lang="en-US" dirty="0" err="1"/>
              <a:t>Rusça</a:t>
            </a:r>
            <a:r>
              <a:rPr lang="en-US" dirty="0"/>
              <a:t> </a:t>
            </a:r>
            <a:r>
              <a:rPr lang="en-US" dirty="0" err="1"/>
              <a:t>bir</a:t>
            </a:r>
            <a:r>
              <a:rPr lang="en-US" dirty="0"/>
              <a:t> </a:t>
            </a:r>
            <a:r>
              <a:rPr lang="en-US" dirty="0" err="1"/>
              <a:t>metindeki</a:t>
            </a:r>
            <a:r>
              <a:rPr lang="en-US" dirty="0"/>
              <a:t> "</a:t>
            </a:r>
            <a:r>
              <a:rPr lang="en-US" dirty="0" err="1"/>
              <a:t>güvercinim</a:t>
            </a:r>
            <a:r>
              <a:rPr lang="en-US" dirty="0"/>
              <a:t>" </a:t>
            </a:r>
            <a:r>
              <a:rPr lang="en-US" dirty="0" err="1"/>
              <a:t>ifadesinin</a:t>
            </a:r>
            <a:r>
              <a:rPr lang="en-US" dirty="0"/>
              <a:t> </a:t>
            </a:r>
            <a:r>
              <a:rPr lang="en-US" dirty="0" err="1"/>
              <a:t>Türkçe'de</a:t>
            </a:r>
            <a:r>
              <a:rPr lang="en-US" dirty="0"/>
              <a:t> "</a:t>
            </a:r>
            <a:r>
              <a:rPr lang="en-US" dirty="0" err="1"/>
              <a:t>gözümün</a:t>
            </a:r>
            <a:r>
              <a:rPr lang="en-US" dirty="0"/>
              <a:t> </a:t>
            </a:r>
            <a:r>
              <a:rPr lang="en-US" dirty="0" err="1"/>
              <a:t>nuru</a:t>
            </a:r>
            <a:r>
              <a:rPr lang="en-US" dirty="0"/>
              <a:t>" </a:t>
            </a:r>
            <a:r>
              <a:rPr lang="en-US" dirty="0" err="1"/>
              <a:t>gibi</a:t>
            </a:r>
            <a:r>
              <a:rPr lang="en-US" dirty="0"/>
              <a:t> </a:t>
            </a:r>
            <a:r>
              <a:rPr lang="en-US" dirty="0" err="1"/>
              <a:t>bir</a:t>
            </a:r>
            <a:r>
              <a:rPr lang="en-US" dirty="0"/>
              <a:t> </a:t>
            </a:r>
            <a:r>
              <a:rPr lang="en-US" dirty="0" err="1"/>
              <a:t>eşdeğerle</a:t>
            </a:r>
            <a:r>
              <a:rPr lang="en-US" dirty="0"/>
              <a:t> </a:t>
            </a:r>
            <a:r>
              <a:rPr lang="en-US" dirty="0" err="1"/>
              <a:t>değil</a:t>
            </a:r>
            <a:r>
              <a:rPr lang="en-US" dirty="0"/>
              <a:t>, "</a:t>
            </a:r>
            <a:r>
              <a:rPr lang="en-US" dirty="0" err="1"/>
              <a:t>güvercinim</a:t>
            </a:r>
            <a:r>
              <a:rPr lang="en-US" dirty="0"/>
              <a:t>" </a:t>
            </a:r>
            <a:r>
              <a:rPr lang="en-US" dirty="0" err="1"/>
              <a:t>olarak</a:t>
            </a:r>
            <a:r>
              <a:rPr lang="en-US" dirty="0"/>
              <a:t> </a:t>
            </a:r>
            <a:r>
              <a:rPr lang="en-US" dirty="0" err="1"/>
              <a:t>aktarılması</a:t>
            </a:r>
            <a:endParaRPr lang="en-US" dirty="0"/>
          </a:p>
        </p:txBody>
      </p:sp>
    </p:spTree>
    <p:extLst>
      <p:ext uri="{BB962C8B-B14F-4D97-AF65-F5344CB8AC3E}">
        <p14:creationId xmlns:p14="http://schemas.microsoft.com/office/powerpoint/2010/main" val="1459047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B38D26-EB89-A5FE-A86C-F7C826F67E54}"/>
              </a:ext>
            </a:extLst>
          </p:cNvPr>
          <p:cNvSpPr>
            <a:spLocks noGrp="1"/>
          </p:cNvSpPr>
          <p:nvPr>
            <p:ph type="title"/>
          </p:nvPr>
        </p:nvSpPr>
        <p:spPr/>
        <p:txBody>
          <a:bodyPr/>
          <a:lstStyle/>
          <a:p>
            <a:r>
              <a:rPr lang="en-US" dirty="0" err="1"/>
              <a:t>Yabancılaştırma</a:t>
            </a:r>
            <a:r>
              <a:rPr lang="en-US" dirty="0"/>
              <a:t> </a:t>
            </a:r>
            <a:r>
              <a:rPr lang="en-US" dirty="0" err="1"/>
              <a:t>Stratejisinin</a:t>
            </a:r>
            <a:r>
              <a:rPr lang="en-US" dirty="0"/>
              <a:t> </a:t>
            </a:r>
            <a:r>
              <a:rPr lang="en-US" dirty="0" err="1"/>
              <a:t>Örnekleri</a:t>
            </a:r>
            <a:r>
              <a:rPr lang="en-US" dirty="0"/>
              <a:t>:</a:t>
            </a:r>
            <a:br>
              <a:rPr lang="en-US" dirty="0"/>
            </a:br>
            <a:endParaRPr lang="en-US" dirty="0"/>
          </a:p>
        </p:txBody>
      </p:sp>
      <p:sp>
        <p:nvSpPr>
          <p:cNvPr id="3" name="Metin Yer Tutucusu 2">
            <a:extLst>
              <a:ext uri="{FF2B5EF4-FFF2-40B4-BE49-F238E27FC236}">
                <a16:creationId xmlns:a16="http://schemas.microsoft.com/office/drawing/2014/main" id="{15B53E6F-6408-CBAE-37FA-6958358733CA}"/>
              </a:ext>
            </a:extLst>
          </p:cNvPr>
          <p:cNvSpPr>
            <a:spLocks noGrp="1"/>
          </p:cNvSpPr>
          <p:nvPr>
            <p:ph type="body" idx="1"/>
          </p:nvPr>
        </p:nvSpPr>
        <p:spPr/>
        <p:txBody>
          <a:bodyPr/>
          <a:lstStyle/>
          <a:p>
            <a:r>
              <a:rPr lang="en-US" b="1" dirty="0" err="1"/>
              <a:t>Sözdizimsel</a:t>
            </a:r>
            <a:r>
              <a:rPr lang="en-US" b="1" dirty="0"/>
              <a:t> </a:t>
            </a:r>
            <a:r>
              <a:rPr lang="en-US" b="1" dirty="0" err="1"/>
              <a:t>Yapıların</a:t>
            </a:r>
            <a:r>
              <a:rPr lang="en-US" b="1" dirty="0"/>
              <a:t> </a:t>
            </a:r>
            <a:r>
              <a:rPr lang="en-US" b="1" dirty="0" err="1"/>
              <a:t>Korunması</a:t>
            </a:r>
            <a:r>
              <a:rPr lang="en-US" b="1" dirty="0"/>
              <a:t>:</a:t>
            </a:r>
          </a:p>
          <a:p>
            <a:endParaRPr lang="en-US" dirty="0"/>
          </a:p>
          <a:p>
            <a:r>
              <a:rPr lang="en-US" dirty="0" err="1"/>
              <a:t>Venuti'nin</a:t>
            </a:r>
            <a:r>
              <a:rPr lang="en-US" dirty="0"/>
              <a:t> </a:t>
            </a:r>
            <a:r>
              <a:rPr lang="en-US" dirty="0" err="1"/>
              <a:t>kendi</a:t>
            </a:r>
            <a:r>
              <a:rPr lang="en-US" dirty="0"/>
              <a:t> </a:t>
            </a:r>
            <a:r>
              <a:rPr lang="en-US" dirty="0" err="1"/>
              <a:t>çevirilerinde</a:t>
            </a:r>
            <a:r>
              <a:rPr lang="en-US" dirty="0"/>
              <a:t> </a:t>
            </a:r>
            <a:r>
              <a:rPr lang="en-US" dirty="0" err="1"/>
              <a:t>kaynak</a:t>
            </a:r>
            <a:r>
              <a:rPr lang="en-US" dirty="0"/>
              <a:t> </a:t>
            </a:r>
            <a:r>
              <a:rPr lang="en-US" dirty="0" err="1"/>
              <a:t>metnin</a:t>
            </a:r>
            <a:r>
              <a:rPr lang="en-US" dirty="0"/>
              <a:t> </a:t>
            </a:r>
            <a:r>
              <a:rPr lang="en-US" dirty="0" err="1"/>
              <a:t>cümle</a:t>
            </a:r>
            <a:r>
              <a:rPr lang="en-US" dirty="0"/>
              <a:t> </a:t>
            </a:r>
            <a:r>
              <a:rPr lang="en-US" dirty="0" err="1"/>
              <a:t>yapısını</a:t>
            </a:r>
            <a:r>
              <a:rPr lang="en-US" dirty="0"/>
              <a:t> </a:t>
            </a:r>
            <a:r>
              <a:rPr lang="en-US" dirty="0" err="1"/>
              <a:t>ve</a:t>
            </a:r>
            <a:r>
              <a:rPr lang="en-US" dirty="0"/>
              <a:t> </a:t>
            </a:r>
            <a:r>
              <a:rPr lang="en-US" dirty="0" err="1"/>
              <a:t>sözdizimini</a:t>
            </a:r>
            <a:r>
              <a:rPr lang="en-US" dirty="0"/>
              <a:t> </a:t>
            </a:r>
            <a:r>
              <a:rPr lang="en-US" dirty="0" err="1"/>
              <a:t>olabildiğince</a:t>
            </a:r>
            <a:r>
              <a:rPr lang="en-US" dirty="0"/>
              <a:t> </a:t>
            </a:r>
            <a:r>
              <a:rPr lang="en-US" dirty="0" err="1"/>
              <a:t>korumaya</a:t>
            </a:r>
            <a:r>
              <a:rPr lang="en-US" dirty="0"/>
              <a:t> </a:t>
            </a:r>
            <a:r>
              <a:rPr lang="en-US" dirty="0" err="1"/>
              <a:t>çalışması</a:t>
            </a:r>
            <a:endParaRPr lang="en-US" dirty="0"/>
          </a:p>
          <a:p>
            <a:endParaRPr lang="en-US" dirty="0"/>
          </a:p>
          <a:p>
            <a:r>
              <a:rPr lang="en-US" dirty="0" err="1"/>
              <a:t>İngilizce</a:t>
            </a:r>
            <a:r>
              <a:rPr lang="en-US" dirty="0"/>
              <a:t> </a:t>
            </a:r>
            <a:r>
              <a:rPr lang="en-US" dirty="0" err="1"/>
              <a:t>çeviride</a:t>
            </a:r>
            <a:r>
              <a:rPr lang="en-US" dirty="0"/>
              <a:t> "and I could never" </a:t>
            </a:r>
            <a:r>
              <a:rPr lang="en-US" dirty="0" err="1"/>
              <a:t>yerine</a:t>
            </a:r>
            <a:r>
              <a:rPr lang="en-US" dirty="0"/>
              <a:t> </a:t>
            </a:r>
            <a:r>
              <a:rPr lang="en-US" dirty="0" err="1"/>
              <a:t>daha</a:t>
            </a:r>
            <a:r>
              <a:rPr lang="en-US" dirty="0"/>
              <a:t> </a:t>
            </a:r>
            <a:r>
              <a:rPr lang="en-US" dirty="0" err="1"/>
              <a:t>arkaik</a:t>
            </a:r>
            <a:r>
              <a:rPr lang="en-US" dirty="0"/>
              <a:t> </a:t>
            </a:r>
            <a:r>
              <a:rPr lang="en-US" dirty="0" err="1"/>
              <a:t>bir</a:t>
            </a:r>
            <a:r>
              <a:rPr lang="en-US" dirty="0"/>
              <a:t> </a:t>
            </a:r>
            <a:r>
              <a:rPr lang="en-US" dirty="0" err="1"/>
              <a:t>yapı</a:t>
            </a:r>
            <a:r>
              <a:rPr lang="en-US" dirty="0"/>
              <a:t> </a:t>
            </a:r>
            <a:r>
              <a:rPr lang="en-US" dirty="0" err="1"/>
              <a:t>olan</a:t>
            </a:r>
            <a:r>
              <a:rPr lang="en-US" dirty="0"/>
              <a:t> "nor could I ever" </a:t>
            </a:r>
            <a:r>
              <a:rPr lang="en-US" dirty="0" err="1"/>
              <a:t>kullanılması</a:t>
            </a:r>
            <a:endParaRPr lang="tr-TR" dirty="0"/>
          </a:p>
          <a:p>
            <a:endParaRPr lang="tr-TR" dirty="0"/>
          </a:p>
          <a:p>
            <a:r>
              <a:rPr lang="en-US" b="1" dirty="0" err="1"/>
              <a:t>Çeviri</a:t>
            </a:r>
            <a:r>
              <a:rPr lang="en-US" b="1" dirty="0"/>
              <a:t> </a:t>
            </a:r>
            <a:r>
              <a:rPr lang="en-US" b="1" dirty="0" err="1"/>
              <a:t>Tekniklerinde</a:t>
            </a:r>
            <a:r>
              <a:rPr lang="en-US" b="1" dirty="0"/>
              <a:t> </a:t>
            </a:r>
            <a:r>
              <a:rPr lang="en-US" b="1" dirty="0" err="1"/>
              <a:t>Yabancılaştırma</a:t>
            </a:r>
            <a:r>
              <a:rPr lang="en-US" b="1" dirty="0"/>
              <a:t>:</a:t>
            </a:r>
          </a:p>
          <a:p>
            <a:endParaRPr lang="en-US" dirty="0"/>
          </a:p>
          <a:p>
            <a:r>
              <a:rPr lang="en-US" dirty="0" err="1"/>
              <a:t>Dipnot</a:t>
            </a:r>
            <a:r>
              <a:rPr lang="en-US" dirty="0"/>
              <a:t> </a:t>
            </a:r>
            <a:r>
              <a:rPr lang="en-US" dirty="0" err="1"/>
              <a:t>kullanımı</a:t>
            </a:r>
            <a:r>
              <a:rPr lang="en-US" dirty="0"/>
              <a:t> </a:t>
            </a:r>
            <a:r>
              <a:rPr lang="en-US" dirty="0" err="1"/>
              <a:t>ve</a:t>
            </a:r>
            <a:r>
              <a:rPr lang="en-US" dirty="0"/>
              <a:t> </a:t>
            </a:r>
            <a:r>
              <a:rPr lang="en-US" dirty="0" err="1"/>
              <a:t>açıklama</a:t>
            </a:r>
            <a:r>
              <a:rPr lang="en-US" dirty="0"/>
              <a:t> </a:t>
            </a:r>
            <a:r>
              <a:rPr lang="en-US" dirty="0" err="1"/>
              <a:t>ekleme</a:t>
            </a:r>
            <a:r>
              <a:rPr lang="en-US" dirty="0"/>
              <a:t> </a:t>
            </a:r>
            <a:r>
              <a:rPr lang="en-US" dirty="0" err="1"/>
              <a:t>yoluyla</a:t>
            </a:r>
            <a:r>
              <a:rPr lang="en-US" dirty="0"/>
              <a:t> </a:t>
            </a:r>
            <a:r>
              <a:rPr lang="en-US" dirty="0" err="1"/>
              <a:t>kaynak</a:t>
            </a:r>
            <a:r>
              <a:rPr lang="en-US" dirty="0"/>
              <a:t> </a:t>
            </a:r>
            <a:r>
              <a:rPr lang="en-US" dirty="0" err="1"/>
              <a:t>metne</a:t>
            </a:r>
            <a:r>
              <a:rPr lang="en-US" dirty="0"/>
              <a:t> </a:t>
            </a:r>
            <a:r>
              <a:rPr lang="en-US" dirty="0" err="1"/>
              <a:t>ait</a:t>
            </a:r>
            <a:r>
              <a:rPr lang="en-US" dirty="0"/>
              <a:t> </a:t>
            </a:r>
            <a:r>
              <a:rPr lang="en-US" dirty="0" err="1"/>
              <a:t>yabancı</a:t>
            </a:r>
            <a:r>
              <a:rPr lang="en-US" dirty="0"/>
              <a:t> </a:t>
            </a:r>
            <a:r>
              <a:rPr lang="en-US" dirty="0" err="1"/>
              <a:t>unsurların</a:t>
            </a:r>
            <a:r>
              <a:rPr lang="en-US" dirty="0"/>
              <a:t> </a:t>
            </a:r>
            <a:r>
              <a:rPr lang="en-US" dirty="0" err="1"/>
              <a:t>korunması</a:t>
            </a:r>
            <a:endParaRPr lang="en-US" dirty="0"/>
          </a:p>
          <a:p>
            <a:endParaRPr lang="en-US" dirty="0"/>
          </a:p>
          <a:p>
            <a:r>
              <a:rPr lang="en-US" dirty="0" err="1"/>
              <a:t>Arkaizmler</a:t>
            </a:r>
            <a:r>
              <a:rPr lang="en-US" dirty="0"/>
              <a:t> </a:t>
            </a:r>
            <a:r>
              <a:rPr lang="en-US" dirty="0" err="1"/>
              <a:t>ve</a:t>
            </a:r>
            <a:r>
              <a:rPr lang="en-US" dirty="0"/>
              <a:t> modern </a:t>
            </a:r>
            <a:r>
              <a:rPr lang="en-US" dirty="0" err="1"/>
              <a:t>konuşma</a:t>
            </a:r>
            <a:r>
              <a:rPr lang="en-US" dirty="0"/>
              <a:t> </a:t>
            </a:r>
            <a:r>
              <a:rPr lang="en-US" dirty="0" err="1"/>
              <a:t>dili</a:t>
            </a:r>
            <a:r>
              <a:rPr lang="en-US" dirty="0"/>
              <a:t> </a:t>
            </a:r>
            <a:r>
              <a:rPr lang="en-US" dirty="0" err="1"/>
              <a:t>ifadelerini</a:t>
            </a:r>
            <a:r>
              <a:rPr lang="en-US" dirty="0"/>
              <a:t> </a:t>
            </a:r>
            <a:r>
              <a:rPr lang="en-US" dirty="0" err="1"/>
              <a:t>bir</a:t>
            </a:r>
            <a:r>
              <a:rPr lang="en-US" dirty="0"/>
              <a:t> </a:t>
            </a:r>
            <a:r>
              <a:rPr lang="en-US" dirty="0" err="1"/>
              <a:t>arada</a:t>
            </a:r>
            <a:r>
              <a:rPr lang="en-US" dirty="0"/>
              <a:t> </a:t>
            </a:r>
            <a:r>
              <a:rPr lang="en-US" dirty="0" err="1"/>
              <a:t>kullanarak</a:t>
            </a:r>
            <a:r>
              <a:rPr lang="en-US" dirty="0"/>
              <a:t> "</a:t>
            </a:r>
            <a:r>
              <a:rPr lang="en-US" dirty="0" err="1"/>
              <a:t>heterojen</a:t>
            </a:r>
            <a:r>
              <a:rPr lang="en-US" dirty="0"/>
              <a:t> </a:t>
            </a:r>
            <a:r>
              <a:rPr lang="en-US" dirty="0" err="1"/>
              <a:t>bir</a:t>
            </a:r>
            <a:r>
              <a:rPr lang="en-US" dirty="0"/>
              <a:t> </a:t>
            </a:r>
            <a:r>
              <a:rPr lang="en-US" dirty="0" err="1"/>
              <a:t>söylem</a:t>
            </a:r>
            <a:r>
              <a:rPr lang="en-US" dirty="0"/>
              <a:t>" </a:t>
            </a:r>
            <a:r>
              <a:rPr lang="en-US" dirty="0" err="1"/>
              <a:t>yaratmak</a:t>
            </a:r>
            <a:endParaRPr lang="en-US" dirty="0"/>
          </a:p>
          <a:p>
            <a:endParaRPr lang="en-US" dirty="0"/>
          </a:p>
          <a:p>
            <a:r>
              <a:rPr lang="en-US" dirty="0" err="1"/>
              <a:t>Sözcüğü</a:t>
            </a:r>
            <a:r>
              <a:rPr lang="en-US" dirty="0"/>
              <a:t> </a:t>
            </a:r>
            <a:r>
              <a:rPr lang="en-US" dirty="0" err="1"/>
              <a:t>sözcüğüne</a:t>
            </a:r>
            <a:r>
              <a:rPr lang="en-US" dirty="0"/>
              <a:t> </a:t>
            </a:r>
            <a:r>
              <a:rPr lang="en-US" dirty="0" err="1"/>
              <a:t>çeviri</a:t>
            </a:r>
            <a:r>
              <a:rPr lang="en-US" dirty="0"/>
              <a:t> </a:t>
            </a:r>
            <a:r>
              <a:rPr lang="en-US" dirty="0" err="1"/>
              <a:t>tekniğinin</a:t>
            </a:r>
            <a:r>
              <a:rPr lang="en-US" dirty="0"/>
              <a:t> </a:t>
            </a:r>
            <a:r>
              <a:rPr lang="en-US" dirty="0" err="1"/>
              <a:t>kullanılması</a:t>
            </a:r>
            <a:endParaRPr lang="en-US" dirty="0"/>
          </a:p>
        </p:txBody>
      </p:sp>
    </p:spTree>
    <p:extLst>
      <p:ext uri="{BB962C8B-B14F-4D97-AF65-F5344CB8AC3E}">
        <p14:creationId xmlns:p14="http://schemas.microsoft.com/office/powerpoint/2010/main" val="1127014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91B04F-BD0F-F559-4CB5-5DEA47D66504}"/>
              </a:ext>
            </a:extLst>
          </p:cNvPr>
          <p:cNvSpPr>
            <a:spLocks noGrp="1"/>
          </p:cNvSpPr>
          <p:nvPr>
            <p:ph type="title"/>
          </p:nvPr>
        </p:nvSpPr>
        <p:spPr>
          <a:xfrm>
            <a:off x="950966" y="593366"/>
            <a:ext cx="8453009" cy="805127"/>
          </a:xfrm>
        </p:spPr>
        <p:txBody>
          <a:bodyPr/>
          <a:lstStyle/>
          <a:p>
            <a:r>
              <a:rPr lang="en-US" dirty="0" err="1"/>
              <a:t>Yabancılaştırma</a:t>
            </a:r>
            <a:r>
              <a:rPr lang="en-US" dirty="0"/>
              <a:t> </a:t>
            </a:r>
            <a:r>
              <a:rPr lang="en-US" dirty="0" err="1"/>
              <a:t>ve</a:t>
            </a:r>
            <a:r>
              <a:rPr lang="en-US" dirty="0"/>
              <a:t> </a:t>
            </a:r>
            <a:r>
              <a:rPr lang="en-US" dirty="0" err="1"/>
              <a:t>Yerlileştirme</a:t>
            </a:r>
            <a:r>
              <a:rPr lang="en-US" dirty="0"/>
              <a:t> </a:t>
            </a:r>
            <a:r>
              <a:rPr lang="en-US" dirty="0" err="1"/>
              <a:t>Stratejileri</a:t>
            </a:r>
            <a:endParaRPr lang="en-US" dirty="0"/>
          </a:p>
        </p:txBody>
      </p:sp>
      <p:sp>
        <p:nvSpPr>
          <p:cNvPr id="3" name="Metin Yer Tutucusu 2">
            <a:extLst>
              <a:ext uri="{FF2B5EF4-FFF2-40B4-BE49-F238E27FC236}">
                <a16:creationId xmlns:a16="http://schemas.microsoft.com/office/drawing/2014/main" id="{0233A951-E24A-9171-8A23-39C29F440C09}"/>
              </a:ext>
            </a:extLst>
          </p:cNvPr>
          <p:cNvSpPr>
            <a:spLocks noGrp="1"/>
          </p:cNvSpPr>
          <p:nvPr>
            <p:ph type="body" idx="1"/>
          </p:nvPr>
        </p:nvSpPr>
        <p:spPr/>
        <p:txBody>
          <a:bodyPr/>
          <a:lstStyle/>
          <a:p>
            <a:r>
              <a:rPr lang="en-US" b="1" dirty="0" err="1"/>
              <a:t>Yerlileştirme</a:t>
            </a:r>
            <a:r>
              <a:rPr lang="en-US" b="1" dirty="0"/>
              <a:t> (Domestication):</a:t>
            </a:r>
          </a:p>
          <a:p>
            <a:endParaRPr lang="en-US" dirty="0"/>
          </a:p>
          <a:p>
            <a:r>
              <a:rPr lang="en-US" dirty="0"/>
              <a:t>Çevirmenin </a:t>
            </a:r>
            <a:r>
              <a:rPr lang="en-US" dirty="0" err="1"/>
              <a:t>metni</a:t>
            </a:r>
            <a:r>
              <a:rPr lang="en-US" dirty="0"/>
              <a:t> </a:t>
            </a:r>
            <a:r>
              <a:rPr lang="en-US" dirty="0" err="1"/>
              <a:t>erek</a:t>
            </a:r>
            <a:r>
              <a:rPr lang="en-US" dirty="0"/>
              <a:t> </a:t>
            </a:r>
            <a:r>
              <a:rPr lang="en-US" dirty="0" err="1"/>
              <a:t>okuyucunun</a:t>
            </a:r>
            <a:r>
              <a:rPr lang="en-US" dirty="0"/>
              <a:t> </a:t>
            </a:r>
            <a:r>
              <a:rPr lang="en-US" dirty="0" err="1"/>
              <a:t>kültürel</a:t>
            </a:r>
            <a:r>
              <a:rPr lang="en-US" dirty="0"/>
              <a:t> </a:t>
            </a:r>
            <a:r>
              <a:rPr lang="en-US" dirty="0" err="1"/>
              <a:t>değerleri</a:t>
            </a:r>
            <a:r>
              <a:rPr lang="en-US" dirty="0"/>
              <a:t> </a:t>
            </a:r>
            <a:r>
              <a:rPr lang="en-US" dirty="0" err="1"/>
              <a:t>ve</a:t>
            </a:r>
            <a:r>
              <a:rPr lang="en-US" dirty="0"/>
              <a:t> </a:t>
            </a:r>
            <a:r>
              <a:rPr lang="en-US" dirty="0" err="1"/>
              <a:t>kullanımlarına</a:t>
            </a:r>
            <a:r>
              <a:rPr lang="en-US" dirty="0"/>
              <a:t> </a:t>
            </a:r>
            <a:r>
              <a:rPr lang="en-US" dirty="0" err="1"/>
              <a:t>göre</a:t>
            </a:r>
            <a:r>
              <a:rPr lang="en-US" dirty="0"/>
              <a:t> </a:t>
            </a:r>
            <a:r>
              <a:rPr lang="en-US" dirty="0" err="1"/>
              <a:t>çevirmesi</a:t>
            </a:r>
            <a:r>
              <a:rPr lang="en-US" dirty="0"/>
              <a:t>, </a:t>
            </a:r>
            <a:r>
              <a:rPr lang="en-US" dirty="0" err="1"/>
              <a:t>gerekirse</a:t>
            </a:r>
            <a:r>
              <a:rPr lang="en-US" dirty="0"/>
              <a:t> </a:t>
            </a:r>
            <a:r>
              <a:rPr lang="en-US" dirty="0" err="1"/>
              <a:t>değiştirmesidir</a:t>
            </a:r>
            <a:endParaRPr lang="en-US" dirty="0"/>
          </a:p>
          <a:p>
            <a:endParaRPr lang="en-US" dirty="0"/>
          </a:p>
          <a:p>
            <a:r>
              <a:rPr lang="en-US" dirty="0" err="1"/>
              <a:t>Anlaşılırlığın</a:t>
            </a:r>
            <a:r>
              <a:rPr lang="en-US" dirty="0"/>
              <a:t> </a:t>
            </a:r>
            <a:r>
              <a:rPr lang="en-US" dirty="0" err="1"/>
              <a:t>sağlanabilmesi</a:t>
            </a:r>
            <a:r>
              <a:rPr lang="en-US" dirty="0"/>
              <a:t> </a:t>
            </a:r>
            <a:r>
              <a:rPr lang="en-US" dirty="0" err="1"/>
              <a:t>için</a:t>
            </a:r>
            <a:r>
              <a:rPr lang="en-US" dirty="0"/>
              <a:t> </a:t>
            </a:r>
            <a:r>
              <a:rPr lang="en-US" dirty="0" err="1"/>
              <a:t>hedef</a:t>
            </a:r>
            <a:r>
              <a:rPr lang="en-US" dirty="0"/>
              <a:t> </a:t>
            </a:r>
            <a:r>
              <a:rPr lang="en-US" dirty="0" err="1"/>
              <a:t>dil</a:t>
            </a:r>
            <a:r>
              <a:rPr lang="en-US" dirty="0"/>
              <a:t> </a:t>
            </a:r>
            <a:r>
              <a:rPr lang="en-US" dirty="0" err="1"/>
              <a:t>okuyucusuna</a:t>
            </a:r>
            <a:r>
              <a:rPr lang="en-US" dirty="0"/>
              <a:t> </a:t>
            </a:r>
            <a:r>
              <a:rPr lang="en-US" dirty="0" err="1"/>
              <a:t>yabancı</a:t>
            </a:r>
            <a:r>
              <a:rPr lang="en-US" dirty="0"/>
              <a:t> </a:t>
            </a:r>
            <a:r>
              <a:rPr lang="en-US" dirty="0" err="1"/>
              <a:t>olan</a:t>
            </a:r>
            <a:r>
              <a:rPr lang="en-US" dirty="0"/>
              <a:t> </a:t>
            </a:r>
            <a:r>
              <a:rPr lang="en-US" dirty="0" err="1"/>
              <a:t>kaynak</a:t>
            </a:r>
            <a:r>
              <a:rPr lang="en-US" dirty="0"/>
              <a:t> </a:t>
            </a:r>
            <a:r>
              <a:rPr lang="en-US" dirty="0" err="1"/>
              <a:t>metnin</a:t>
            </a:r>
            <a:r>
              <a:rPr lang="en-US" dirty="0"/>
              <a:t> </a:t>
            </a:r>
            <a:r>
              <a:rPr lang="en-US" dirty="0" err="1"/>
              <a:t>dilsel</a:t>
            </a:r>
            <a:r>
              <a:rPr lang="en-US" dirty="0"/>
              <a:t> </a:t>
            </a:r>
            <a:r>
              <a:rPr lang="en-US" dirty="0" err="1"/>
              <a:t>ve</a:t>
            </a:r>
            <a:r>
              <a:rPr lang="en-US" dirty="0"/>
              <a:t> </a:t>
            </a:r>
            <a:r>
              <a:rPr lang="en-US" dirty="0" err="1"/>
              <a:t>kültürel</a:t>
            </a:r>
            <a:r>
              <a:rPr lang="en-US" dirty="0"/>
              <a:t> </a:t>
            </a:r>
            <a:r>
              <a:rPr lang="en-US" dirty="0" err="1"/>
              <a:t>ögeleri</a:t>
            </a:r>
            <a:r>
              <a:rPr lang="en-US" dirty="0"/>
              <a:t>, </a:t>
            </a:r>
            <a:r>
              <a:rPr lang="en-US" dirty="0" err="1"/>
              <a:t>hedef</a:t>
            </a:r>
            <a:r>
              <a:rPr lang="en-US" dirty="0"/>
              <a:t> </a:t>
            </a:r>
            <a:r>
              <a:rPr lang="en-US" dirty="0" err="1"/>
              <a:t>dilin</a:t>
            </a:r>
            <a:r>
              <a:rPr lang="en-US" dirty="0"/>
              <a:t> </a:t>
            </a:r>
            <a:r>
              <a:rPr lang="en-US" dirty="0" err="1"/>
              <a:t>kültürüne</a:t>
            </a:r>
            <a:r>
              <a:rPr lang="en-US" dirty="0"/>
              <a:t> </a:t>
            </a:r>
            <a:r>
              <a:rPr lang="en-US" dirty="0" err="1"/>
              <a:t>uygun</a:t>
            </a:r>
            <a:r>
              <a:rPr lang="en-US" dirty="0"/>
              <a:t> </a:t>
            </a:r>
            <a:r>
              <a:rPr lang="en-US" dirty="0" err="1"/>
              <a:t>bir</a:t>
            </a:r>
            <a:r>
              <a:rPr lang="en-US" dirty="0"/>
              <a:t> </a:t>
            </a:r>
            <a:r>
              <a:rPr lang="en-US" dirty="0" err="1"/>
              <a:t>şekilde</a:t>
            </a:r>
            <a:r>
              <a:rPr lang="en-US" dirty="0"/>
              <a:t> </a:t>
            </a:r>
            <a:r>
              <a:rPr lang="en-US" dirty="0" err="1"/>
              <a:t>değiştirilir</a:t>
            </a:r>
            <a:endParaRPr lang="en-US" dirty="0"/>
          </a:p>
          <a:p>
            <a:endParaRPr lang="en-US" dirty="0"/>
          </a:p>
          <a:p>
            <a:r>
              <a:rPr lang="en-US" dirty="0"/>
              <a:t>Bu </a:t>
            </a:r>
            <a:r>
              <a:rPr lang="en-US" dirty="0" err="1"/>
              <a:t>strateji</a:t>
            </a:r>
            <a:r>
              <a:rPr lang="en-US" dirty="0"/>
              <a:t> </a:t>
            </a:r>
            <a:r>
              <a:rPr lang="en-US" dirty="0" err="1"/>
              <a:t>çeviri</a:t>
            </a:r>
            <a:r>
              <a:rPr lang="en-US" dirty="0"/>
              <a:t> </a:t>
            </a:r>
            <a:r>
              <a:rPr lang="en-US" dirty="0" err="1"/>
              <a:t>sürecinde</a:t>
            </a:r>
            <a:r>
              <a:rPr lang="en-US" dirty="0"/>
              <a:t> </a:t>
            </a:r>
            <a:r>
              <a:rPr lang="en-US" dirty="0" err="1"/>
              <a:t>kültürel</a:t>
            </a:r>
            <a:r>
              <a:rPr lang="en-US" dirty="0"/>
              <a:t> </a:t>
            </a:r>
            <a:r>
              <a:rPr lang="en-US" dirty="0" err="1"/>
              <a:t>unsurların</a:t>
            </a:r>
            <a:r>
              <a:rPr lang="en-US" dirty="0"/>
              <a:t> </a:t>
            </a:r>
            <a:r>
              <a:rPr lang="en-US" dirty="0" err="1"/>
              <a:t>çıkarılması</a:t>
            </a:r>
            <a:r>
              <a:rPr lang="en-US" dirty="0"/>
              <a:t>, </a:t>
            </a:r>
            <a:r>
              <a:rPr lang="en-US" dirty="0" err="1"/>
              <a:t>değiştirilmesi</a:t>
            </a:r>
            <a:r>
              <a:rPr lang="en-US" dirty="0"/>
              <a:t>, </a:t>
            </a:r>
            <a:r>
              <a:rPr lang="en-US" dirty="0" err="1"/>
              <a:t>eklenmesi</a:t>
            </a:r>
            <a:r>
              <a:rPr lang="en-US" dirty="0"/>
              <a:t> </a:t>
            </a:r>
            <a:r>
              <a:rPr lang="en-US" dirty="0" err="1"/>
              <a:t>ve</a:t>
            </a:r>
            <a:r>
              <a:rPr lang="en-US" dirty="0"/>
              <a:t> </a:t>
            </a:r>
            <a:r>
              <a:rPr lang="en-US" dirty="0" err="1"/>
              <a:t>uyarlanması</a:t>
            </a:r>
            <a:r>
              <a:rPr lang="en-US" dirty="0"/>
              <a:t> </a:t>
            </a:r>
            <a:r>
              <a:rPr lang="en-US" dirty="0" err="1"/>
              <a:t>gibi</a:t>
            </a:r>
            <a:r>
              <a:rPr lang="en-US" dirty="0"/>
              <a:t> </a:t>
            </a:r>
            <a:r>
              <a:rPr lang="en-US" dirty="0" err="1"/>
              <a:t>çeviri</a:t>
            </a:r>
            <a:r>
              <a:rPr lang="en-US" dirty="0"/>
              <a:t> </a:t>
            </a:r>
            <a:r>
              <a:rPr lang="en-US" dirty="0" err="1"/>
              <a:t>uygulamalarını</a:t>
            </a:r>
            <a:r>
              <a:rPr lang="en-US" dirty="0"/>
              <a:t> </a:t>
            </a:r>
            <a:r>
              <a:rPr lang="en-US" dirty="0" err="1"/>
              <a:t>kapsa</a:t>
            </a:r>
            <a:r>
              <a:rPr lang="tr-TR" dirty="0"/>
              <a:t>r</a:t>
            </a:r>
          </a:p>
          <a:p>
            <a:endParaRPr lang="tr-TR" dirty="0"/>
          </a:p>
          <a:p>
            <a:r>
              <a:rPr lang="en-US" dirty="0" err="1"/>
              <a:t>Böylece</a:t>
            </a:r>
            <a:r>
              <a:rPr lang="en-US" dirty="0"/>
              <a:t> </a:t>
            </a:r>
            <a:r>
              <a:rPr lang="en-US" dirty="0" err="1"/>
              <a:t>okuyucu</a:t>
            </a:r>
            <a:r>
              <a:rPr lang="en-US" dirty="0"/>
              <a:t>, </a:t>
            </a:r>
            <a:r>
              <a:rPr lang="en-US" dirty="0" err="1"/>
              <a:t>metni</a:t>
            </a:r>
            <a:r>
              <a:rPr lang="en-US" dirty="0"/>
              <a:t> </a:t>
            </a:r>
            <a:r>
              <a:rPr lang="en-US" dirty="0" err="1"/>
              <a:t>kesintisiz</a:t>
            </a:r>
            <a:r>
              <a:rPr lang="en-US" dirty="0"/>
              <a:t> </a:t>
            </a:r>
            <a:r>
              <a:rPr lang="en-US" dirty="0" err="1"/>
              <a:t>ve</a:t>
            </a:r>
            <a:r>
              <a:rPr lang="en-US" dirty="0"/>
              <a:t> </a:t>
            </a:r>
            <a:r>
              <a:rPr lang="en-US" dirty="0" err="1"/>
              <a:t>sadelikle</a:t>
            </a:r>
            <a:r>
              <a:rPr lang="en-US" dirty="0"/>
              <a:t> </a:t>
            </a:r>
            <a:r>
              <a:rPr lang="en-US" dirty="0" err="1"/>
              <a:t>okuyabilir</a:t>
            </a:r>
            <a:r>
              <a:rPr lang="en-US" dirty="0"/>
              <a:t> </a:t>
            </a:r>
            <a:r>
              <a:rPr lang="en-US" dirty="0" err="1"/>
              <a:t>ve</a:t>
            </a:r>
            <a:r>
              <a:rPr lang="en-US" dirty="0"/>
              <a:t> </a:t>
            </a:r>
            <a:r>
              <a:rPr lang="en-US" dirty="0" err="1"/>
              <a:t>hatta</a:t>
            </a:r>
            <a:r>
              <a:rPr lang="en-US" dirty="0"/>
              <a:t> </a:t>
            </a:r>
            <a:r>
              <a:rPr lang="en-US" dirty="0" err="1"/>
              <a:t>metnin</a:t>
            </a:r>
            <a:r>
              <a:rPr lang="en-US" dirty="0"/>
              <a:t> </a:t>
            </a:r>
            <a:r>
              <a:rPr lang="en-US" dirty="0" err="1"/>
              <a:t>çeviri</a:t>
            </a:r>
            <a:r>
              <a:rPr lang="en-US" dirty="0"/>
              <a:t> </a:t>
            </a:r>
            <a:r>
              <a:rPr lang="en-US" dirty="0" err="1"/>
              <a:t>bir</a:t>
            </a:r>
            <a:r>
              <a:rPr lang="en-US" dirty="0"/>
              <a:t> </a:t>
            </a:r>
            <a:r>
              <a:rPr lang="en-US" dirty="0" err="1"/>
              <a:t>metin</a:t>
            </a:r>
            <a:r>
              <a:rPr lang="en-US" dirty="0"/>
              <a:t> </a:t>
            </a:r>
            <a:r>
              <a:rPr lang="en-US" dirty="0" err="1"/>
              <a:t>olduğunu</a:t>
            </a:r>
            <a:r>
              <a:rPr lang="en-US" dirty="0"/>
              <a:t> </a:t>
            </a:r>
            <a:r>
              <a:rPr lang="en-US" dirty="0" err="1"/>
              <a:t>unutarak</a:t>
            </a:r>
            <a:r>
              <a:rPr lang="en-US" dirty="0"/>
              <a:t> </a:t>
            </a:r>
            <a:r>
              <a:rPr lang="en-US" dirty="0" err="1"/>
              <a:t>kendi</a:t>
            </a:r>
            <a:r>
              <a:rPr lang="en-US" dirty="0"/>
              <a:t> ana </a:t>
            </a:r>
            <a:r>
              <a:rPr lang="en-US" dirty="0" err="1"/>
              <a:t>dilinde</a:t>
            </a:r>
            <a:r>
              <a:rPr lang="en-US" dirty="0"/>
              <a:t> </a:t>
            </a:r>
            <a:r>
              <a:rPr lang="en-US" dirty="0" err="1"/>
              <a:t>yazıldığını</a:t>
            </a:r>
            <a:r>
              <a:rPr lang="en-US" dirty="0"/>
              <a:t> </a:t>
            </a:r>
            <a:r>
              <a:rPr lang="en-US" dirty="0" err="1"/>
              <a:t>varsayabilir</a:t>
            </a:r>
            <a:endParaRPr lang="en-US" dirty="0"/>
          </a:p>
        </p:txBody>
      </p:sp>
    </p:spTree>
    <p:extLst>
      <p:ext uri="{BB962C8B-B14F-4D97-AF65-F5344CB8AC3E}">
        <p14:creationId xmlns:p14="http://schemas.microsoft.com/office/powerpoint/2010/main" val="796696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61FD20-70E2-1948-7FCC-980A030F76D9}"/>
              </a:ext>
            </a:extLst>
          </p:cNvPr>
          <p:cNvSpPr>
            <a:spLocks noGrp="1"/>
          </p:cNvSpPr>
          <p:nvPr>
            <p:ph type="title"/>
          </p:nvPr>
        </p:nvSpPr>
        <p:spPr/>
        <p:txBody>
          <a:bodyPr/>
          <a:lstStyle/>
          <a:p>
            <a:r>
              <a:rPr lang="en-US" b="1" dirty="0" err="1"/>
              <a:t>Yerlileştirme</a:t>
            </a:r>
            <a:r>
              <a:rPr lang="en-US" b="1" dirty="0"/>
              <a:t> </a:t>
            </a:r>
            <a:r>
              <a:rPr lang="en-US" b="1" dirty="0" err="1"/>
              <a:t>Stratejisinin</a:t>
            </a:r>
            <a:r>
              <a:rPr lang="en-US" b="1" dirty="0"/>
              <a:t> </a:t>
            </a:r>
            <a:r>
              <a:rPr lang="en-US" b="1" dirty="0" err="1"/>
              <a:t>Örnekleri</a:t>
            </a:r>
            <a:br>
              <a:rPr lang="en-US" b="1" dirty="0"/>
            </a:br>
            <a:endParaRPr lang="en-US" dirty="0"/>
          </a:p>
        </p:txBody>
      </p:sp>
      <p:sp>
        <p:nvSpPr>
          <p:cNvPr id="3" name="Metin Yer Tutucusu 2">
            <a:extLst>
              <a:ext uri="{FF2B5EF4-FFF2-40B4-BE49-F238E27FC236}">
                <a16:creationId xmlns:a16="http://schemas.microsoft.com/office/drawing/2014/main" id="{F81644AF-2799-8A47-5C2C-354A6C9AA542}"/>
              </a:ext>
            </a:extLst>
          </p:cNvPr>
          <p:cNvSpPr>
            <a:spLocks noGrp="1"/>
          </p:cNvSpPr>
          <p:nvPr>
            <p:ph type="body" idx="1"/>
          </p:nvPr>
        </p:nvSpPr>
        <p:spPr/>
        <p:txBody>
          <a:bodyPr/>
          <a:lstStyle/>
          <a:p>
            <a:endParaRPr lang="en-US" dirty="0"/>
          </a:p>
          <a:p>
            <a:r>
              <a:rPr lang="en-US" b="1" dirty="0" err="1"/>
              <a:t>Kültürel</a:t>
            </a:r>
            <a:r>
              <a:rPr lang="en-US" b="1" dirty="0"/>
              <a:t> </a:t>
            </a:r>
            <a:r>
              <a:rPr lang="en-US" b="1" dirty="0" err="1"/>
              <a:t>Uyarlamalar</a:t>
            </a:r>
            <a:r>
              <a:rPr lang="en-US" b="1" dirty="0"/>
              <a:t>:</a:t>
            </a:r>
          </a:p>
          <a:p>
            <a:endParaRPr lang="en-US" dirty="0"/>
          </a:p>
          <a:p>
            <a:r>
              <a:rPr lang="en-US" dirty="0"/>
              <a:t>"Hot dog" </a:t>
            </a:r>
            <a:r>
              <a:rPr lang="en-US" dirty="0" err="1"/>
              <a:t>gibi</a:t>
            </a:r>
            <a:r>
              <a:rPr lang="en-US" dirty="0"/>
              <a:t> </a:t>
            </a:r>
            <a:r>
              <a:rPr lang="en-US" dirty="0" err="1"/>
              <a:t>kaynak</a:t>
            </a:r>
            <a:r>
              <a:rPr lang="en-US" dirty="0"/>
              <a:t> </a:t>
            </a:r>
            <a:r>
              <a:rPr lang="en-US" dirty="0" err="1"/>
              <a:t>kültüre</a:t>
            </a:r>
            <a:r>
              <a:rPr lang="en-US" dirty="0"/>
              <a:t> </a:t>
            </a:r>
            <a:r>
              <a:rPr lang="en-US" dirty="0" err="1"/>
              <a:t>özgü</a:t>
            </a:r>
            <a:r>
              <a:rPr lang="en-US" dirty="0"/>
              <a:t> </a:t>
            </a:r>
            <a:r>
              <a:rPr lang="en-US" dirty="0" err="1"/>
              <a:t>terimlerin</a:t>
            </a:r>
            <a:r>
              <a:rPr lang="en-US" dirty="0"/>
              <a:t> </a:t>
            </a:r>
            <a:r>
              <a:rPr lang="en-US" dirty="0" err="1"/>
              <a:t>erek</a:t>
            </a:r>
            <a:r>
              <a:rPr lang="en-US" dirty="0"/>
              <a:t> </a:t>
            </a:r>
            <a:r>
              <a:rPr lang="en-US" dirty="0" err="1"/>
              <a:t>kültürde</a:t>
            </a:r>
            <a:r>
              <a:rPr lang="en-US" dirty="0"/>
              <a:t> </a:t>
            </a:r>
            <a:r>
              <a:rPr lang="en-US" dirty="0" err="1"/>
              <a:t>daha</a:t>
            </a:r>
            <a:r>
              <a:rPr lang="en-US" dirty="0"/>
              <a:t> </a:t>
            </a:r>
            <a:r>
              <a:rPr lang="en-US" dirty="0" err="1"/>
              <a:t>tanıdık</a:t>
            </a:r>
            <a:r>
              <a:rPr lang="en-US" dirty="0"/>
              <a:t> </a:t>
            </a:r>
            <a:r>
              <a:rPr lang="en-US" dirty="0" err="1"/>
              <a:t>terimlerle</a:t>
            </a:r>
            <a:r>
              <a:rPr lang="en-US" dirty="0"/>
              <a:t> </a:t>
            </a:r>
            <a:r>
              <a:rPr lang="en-US" dirty="0" err="1"/>
              <a:t>karşılanması</a:t>
            </a:r>
            <a:endParaRPr lang="en-US" dirty="0"/>
          </a:p>
          <a:p>
            <a:endParaRPr lang="en-US" dirty="0"/>
          </a:p>
          <a:p>
            <a:r>
              <a:rPr lang="en-US" dirty="0"/>
              <a:t>Robert Louis </a:t>
            </a:r>
            <a:r>
              <a:rPr lang="en-US" dirty="0" err="1"/>
              <a:t>Stevenson'ın</a:t>
            </a:r>
            <a:r>
              <a:rPr lang="en-US" dirty="0"/>
              <a:t> "Treasure Island" (Define </a:t>
            </a:r>
            <a:r>
              <a:rPr lang="en-US" dirty="0" err="1"/>
              <a:t>Adası</a:t>
            </a:r>
            <a:r>
              <a:rPr lang="en-US" dirty="0"/>
              <a:t>) </a:t>
            </a:r>
            <a:r>
              <a:rPr lang="en-US" dirty="0" err="1"/>
              <a:t>çevirisinde</a:t>
            </a:r>
            <a:r>
              <a:rPr lang="en-US" dirty="0"/>
              <a:t> </a:t>
            </a:r>
            <a:r>
              <a:rPr lang="en-US" dirty="0" err="1"/>
              <a:t>çevirmenin</a:t>
            </a:r>
            <a:r>
              <a:rPr lang="en-US" dirty="0"/>
              <a:t> Türk </a:t>
            </a:r>
            <a:r>
              <a:rPr lang="en-US" dirty="0" err="1"/>
              <a:t>okuyucuların</a:t>
            </a:r>
            <a:r>
              <a:rPr lang="en-US" dirty="0"/>
              <a:t> </a:t>
            </a:r>
            <a:r>
              <a:rPr lang="en-US" dirty="0" err="1"/>
              <a:t>aşina</a:t>
            </a:r>
            <a:r>
              <a:rPr lang="en-US" dirty="0"/>
              <a:t> </a:t>
            </a:r>
            <a:r>
              <a:rPr lang="en-US" dirty="0" err="1"/>
              <a:t>olduğu</a:t>
            </a:r>
            <a:r>
              <a:rPr lang="en-US" dirty="0"/>
              <a:t> </a:t>
            </a:r>
            <a:r>
              <a:rPr lang="en-US" dirty="0" err="1"/>
              <a:t>dil</a:t>
            </a:r>
            <a:r>
              <a:rPr lang="en-US" dirty="0"/>
              <a:t> </a:t>
            </a:r>
            <a:r>
              <a:rPr lang="en-US" dirty="0" err="1"/>
              <a:t>özelliklerini</a:t>
            </a:r>
            <a:r>
              <a:rPr lang="en-US" dirty="0"/>
              <a:t> </a:t>
            </a:r>
            <a:r>
              <a:rPr lang="en-US" dirty="0" err="1"/>
              <a:t>kullanmas</a:t>
            </a:r>
            <a:r>
              <a:rPr lang="tr-TR" dirty="0"/>
              <a:t>ı</a:t>
            </a:r>
          </a:p>
          <a:p>
            <a:endParaRPr lang="tr-TR" dirty="0"/>
          </a:p>
          <a:p>
            <a:endParaRPr lang="en-US" dirty="0"/>
          </a:p>
        </p:txBody>
      </p:sp>
    </p:spTree>
    <p:extLst>
      <p:ext uri="{BB962C8B-B14F-4D97-AF65-F5344CB8AC3E}">
        <p14:creationId xmlns:p14="http://schemas.microsoft.com/office/powerpoint/2010/main" val="1775054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EA6552-5B1B-F97F-E9D6-9786DBBAE207}"/>
              </a:ext>
            </a:extLst>
          </p:cNvPr>
          <p:cNvSpPr>
            <a:spLocks noGrp="1"/>
          </p:cNvSpPr>
          <p:nvPr>
            <p:ph type="title"/>
          </p:nvPr>
        </p:nvSpPr>
        <p:spPr/>
        <p:txBody>
          <a:bodyPr/>
          <a:lstStyle/>
          <a:p>
            <a:r>
              <a:rPr lang="en-US" b="1" dirty="0" err="1"/>
              <a:t>Yerlileştirme</a:t>
            </a:r>
            <a:r>
              <a:rPr lang="en-US" b="1" dirty="0"/>
              <a:t> </a:t>
            </a:r>
            <a:r>
              <a:rPr lang="en-US" b="1" dirty="0" err="1"/>
              <a:t>Stratejisinin</a:t>
            </a:r>
            <a:r>
              <a:rPr lang="en-US" b="1" dirty="0"/>
              <a:t> </a:t>
            </a:r>
            <a:r>
              <a:rPr lang="en-US" b="1" dirty="0" err="1"/>
              <a:t>Örnekleri</a:t>
            </a:r>
            <a:br>
              <a:rPr lang="en-US" b="1" dirty="0"/>
            </a:br>
            <a:endParaRPr lang="en-US" dirty="0"/>
          </a:p>
        </p:txBody>
      </p:sp>
      <p:sp>
        <p:nvSpPr>
          <p:cNvPr id="3" name="Metin Yer Tutucusu 2">
            <a:extLst>
              <a:ext uri="{FF2B5EF4-FFF2-40B4-BE49-F238E27FC236}">
                <a16:creationId xmlns:a16="http://schemas.microsoft.com/office/drawing/2014/main" id="{4237A418-1E2C-4824-2BB0-BBC04283C497}"/>
              </a:ext>
            </a:extLst>
          </p:cNvPr>
          <p:cNvSpPr>
            <a:spLocks noGrp="1"/>
          </p:cNvSpPr>
          <p:nvPr>
            <p:ph type="body" idx="1"/>
          </p:nvPr>
        </p:nvSpPr>
        <p:spPr/>
        <p:txBody>
          <a:bodyPr/>
          <a:lstStyle/>
          <a:p>
            <a:r>
              <a:rPr lang="en-US" b="1" dirty="0" err="1"/>
              <a:t>Deyimsel</a:t>
            </a:r>
            <a:r>
              <a:rPr lang="en-US" b="1" dirty="0"/>
              <a:t> </a:t>
            </a:r>
            <a:r>
              <a:rPr lang="en-US" b="1" dirty="0" err="1"/>
              <a:t>İfadelerin</a:t>
            </a:r>
            <a:r>
              <a:rPr lang="en-US" b="1" dirty="0"/>
              <a:t> </a:t>
            </a:r>
            <a:r>
              <a:rPr lang="en-US" b="1" dirty="0" err="1"/>
              <a:t>Yerelleştirilmesi</a:t>
            </a:r>
            <a:r>
              <a:rPr lang="en-US" b="1" dirty="0"/>
              <a:t>:</a:t>
            </a:r>
          </a:p>
          <a:p>
            <a:endParaRPr lang="en-US" dirty="0"/>
          </a:p>
          <a:p>
            <a:r>
              <a:rPr lang="en-US" dirty="0" err="1"/>
              <a:t>Edebi</a:t>
            </a:r>
            <a:r>
              <a:rPr lang="en-US" dirty="0"/>
              <a:t> </a:t>
            </a:r>
            <a:r>
              <a:rPr lang="en-US" dirty="0" err="1"/>
              <a:t>metinlerin</a:t>
            </a:r>
            <a:r>
              <a:rPr lang="en-US" dirty="0"/>
              <a:t> </a:t>
            </a:r>
            <a:r>
              <a:rPr lang="en-US" dirty="0" err="1"/>
              <a:t>çevirisinde</a:t>
            </a:r>
            <a:r>
              <a:rPr lang="en-US" dirty="0"/>
              <a:t> </a:t>
            </a:r>
            <a:r>
              <a:rPr lang="en-US" dirty="0" err="1"/>
              <a:t>kaynak</a:t>
            </a:r>
            <a:r>
              <a:rPr lang="en-US" dirty="0"/>
              <a:t> </a:t>
            </a:r>
            <a:r>
              <a:rPr lang="en-US" dirty="0" err="1"/>
              <a:t>metindeki</a:t>
            </a:r>
            <a:r>
              <a:rPr lang="en-US" dirty="0"/>
              <a:t> </a:t>
            </a:r>
            <a:r>
              <a:rPr lang="en-US" dirty="0" err="1"/>
              <a:t>deyimlerin</a:t>
            </a:r>
            <a:r>
              <a:rPr lang="en-US" dirty="0"/>
              <a:t> </a:t>
            </a:r>
            <a:r>
              <a:rPr lang="en-US" dirty="0" err="1"/>
              <a:t>Türkçe'deki</a:t>
            </a:r>
            <a:r>
              <a:rPr lang="en-US" dirty="0"/>
              <a:t> </a:t>
            </a:r>
            <a:r>
              <a:rPr lang="en-US" dirty="0" err="1"/>
              <a:t>eşdeğer</a:t>
            </a:r>
            <a:r>
              <a:rPr lang="en-US" dirty="0"/>
              <a:t> </a:t>
            </a:r>
            <a:r>
              <a:rPr lang="en-US" dirty="0" err="1"/>
              <a:t>deyimlerle</a:t>
            </a:r>
            <a:r>
              <a:rPr lang="en-US" dirty="0"/>
              <a:t> </a:t>
            </a:r>
            <a:r>
              <a:rPr lang="en-US" dirty="0" err="1"/>
              <a:t>karşılanması</a:t>
            </a:r>
            <a:endParaRPr lang="en-US" dirty="0"/>
          </a:p>
          <a:p>
            <a:endParaRPr lang="en-US" dirty="0"/>
          </a:p>
          <a:p>
            <a:r>
              <a:rPr lang="en-US" dirty="0" err="1"/>
              <a:t>Kalıplaşmış</a:t>
            </a:r>
            <a:r>
              <a:rPr lang="en-US" dirty="0"/>
              <a:t> </a:t>
            </a:r>
            <a:r>
              <a:rPr lang="en-US" dirty="0" err="1"/>
              <a:t>ifadelerin</a:t>
            </a:r>
            <a:r>
              <a:rPr lang="en-US" dirty="0"/>
              <a:t> </a:t>
            </a:r>
            <a:r>
              <a:rPr lang="en-US" dirty="0" err="1"/>
              <a:t>hedef</a:t>
            </a:r>
            <a:r>
              <a:rPr lang="en-US" dirty="0"/>
              <a:t> </a:t>
            </a:r>
            <a:r>
              <a:rPr lang="en-US" dirty="0" err="1"/>
              <a:t>dildeki</a:t>
            </a:r>
            <a:r>
              <a:rPr lang="en-US" dirty="0"/>
              <a:t> </a:t>
            </a:r>
            <a:r>
              <a:rPr lang="en-US" dirty="0" err="1"/>
              <a:t>benzer</a:t>
            </a:r>
            <a:r>
              <a:rPr lang="en-US" dirty="0"/>
              <a:t> </a:t>
            </a:r>
            <a:r>
              <a:rPr lang="en-US" dirty="0" err="1"/>
              <a:t>kullanımlarla</a:t>
            </a:r>
            <a:r>
              <a:rPr lang="en-US" dirty="0"/>
              <a:t> </a:t>
            </a:r>
            <a:r>
              <a:rPr lang="en-US" dirty="0" err="1"/>
              <a:t>değiştirilmesi</a:t>
            </a:r>
            <a:endParaRPr lang="en-US" dirty="0"/>
          </a:p>
          <a:p>
            <a:endParaRPr lang="en-US" dirty="0"/>
          </a:p>
          <a:p>
            <a:r>
              <a:rPr lang="en-US" b="1" dirty="0" err="1"/>
              <a:t>Genişletme</a:t>
            </a:r>
            <a:r>
              <a:rPr lang="en-US" b="1" dirty="0"/>
              <a:t> </a:t>
            </a:r>
            <a:r>
              <a:rPr lang="en-US" b="1" dirty="0" err="1"/>
              <a:t>ve</a:t>
            </a:r>
            <a:r>
              <a:rPr lang="en-US" b="1" dirty="0"/>
              <a:t> </a:t>
            </a:r>
            <a:r>
              <a:rPr lang="en-US" b="1" dirty="0" err="1"/>
              <a:t>Açıklama</a:t>
            </a:r>
            <a:r>
              <a:rPr lang="en-US" b="1" dirty="0"/>
              <a:t> </a:t>
            </a:r>
            <a:r>
              <a:rPr lang="en-US" b="1" dirty="0" err="1"/>
              <a:t>Yapma</a:t>
            </a:r>
            <a:r>
              <a:rPr lang="en-US" b="1" dirty="0"/>
              <a:t>:</a:t>
            </a:r>
          </a:p>
          <a:p>
            <a:endParaRPr lang="en-US" dirty="0"/>
          </a:p>
          <a:p>
            <a:r>
              <a:rPr lang="en-US" dirty="0" err="1"/>
              <a:t>Almanca'daki</a:t>
            </a:r>
            <a:r>
              <a:rPr lang="en-US" dirty="0"/>
              <a:t> "</a:t>
            </a:r>
            <a:r>
              <a:rPr lang="en-US" dirty="0" err="1"/>
              <a:t>sehnsucht</a:t>
            </a:r>
            <a:r>
              <a:rPr lang="en-US" dirty="0"/>
              <a:t>" </a:t>
            </a:r>
            <a:r>
              <a:rPr lang="en-US" dirty="0" err="1"/>
              <a:t>gibi</a:t>
            </a:r>
            <a:r>
              <a:rPr lang="en-US" dirty="0"/>
              <a:t> </a:t>
            </a:r>
            <a:r>
              <a:rPr lang="en-US" dirty="0" err="1"/>
              <a:t>tek</a:t>
            </a:r>
            <a:r>
              <a:rPr lang="en-US" dirty="0"/>
              <a:t> </a:t>
            </a:r>
            <a:r>
              <a:rPr lang="en-US" dirty="0" err="1"/>
              <a:t>bir</a:t>
            </a:r>
            <a:r>
              <a:rPr lang="en-US" dirty="0"/>
              <a:t> </a:t>
            </a:r>
            <a:r>
              <a:rPr lang="en-US" dirty="0" err="1"/>
              <a:t>karşılığı</a:t>
            </a:r>
            <a:r>
              <a:rPr lang="en-US" dirty="0"/>
              <a:t> </a:t>
            </a:r>
            <a:r>
              <a:rPr lang="en-US" dirty="0" err="1"/>
              <a:t>bulunmayan</a:t>
            </a:r>
            <a:r>
              <a:rPr lang="en-US" dirty="0"/>
              <a:t> </a:t>
            </a:r>
            <a:r>
              <a:rPr lang="en-US" dirty="0" err="1"/>
              <a:t>kelimelerin</a:t>
            </a:r>
            <a:r>
              <a:rPr lang="en-US" dirty="0"/>
              <a:t> </a:t>
            </a:r>
            <a:r>
              <a:rPr lang="en-US" dirty="0" err="1"/>
              <a:t>bir</a:t>
            </a:r>
            <a:r>
              <a:rPr lang="en-US" dirty="0"/>
              <a:t> </a:t>
            </a:r>
            <a:r>
              <a:rPr lang="en-US" dirty="0" err="1"/>
              <a:t>cümle</a:t>
            </a:r>
            <a:r>
              <a:rPr lang="en-US" dirty="0"/>
              <a:t> </a:t>
            </a:r>
            <a:r>
              <a:rPr lang="en-US" dirty="0" err="1"/>
              <a:t>ile</a:t>
            </a:r>
            <a:r>
              <a:rPr lang="en-US" dirty="0"/>
              <a:t> </a:t>
            </a:r>
            <a:r>
              <a:rPr lang="en-US" dirty="0" err="1"/>
              <a:t>açıklanarak</a:t>
            </a:r>
            <a:r>
              <a:rPr lang="en-US" dirty="0"/>
              <a:t> </a:t>
            </a:r>
            <a:r>
              <a:rPr lang="en-US" dirty="0" err="1"/>
              <a:t>aktarılması</a:t>
            </a:r>
            <a:endParaRPr lang="en-US" dirty="0"/>
          </a:p>
          <a:p>
            <a:endParaRPr lang="en-US" dirty="0"/>
          </a:p>
          <a:p>
            <a:r>
              <a:rPr lang="en-US" dirty="0" err="1"/>
              <a:t>Anlaşılması</a:t>
            </a:r>
            <a:r>
              <a:rPr lang="en-US" dirty="0"/>
              <a:t> </a:t>
            </a:r>
            <a:r>
              <a:rPr lang="en-US" dirty="0" err="1"/>
              <a:t>güç</a:t>
            </a:r>
            <a:r>
              <a:rPr lang="en-US" dirty="0"/>
              <a:t> </a:t>
            </a:r>
            <a:r>
              <a:rPr lang="en-US" dirty="0" err="1"/>
              <a:t>kültürel</a:t>
            </a:r>
            <a:r>
              <a:rPr lang="en-US" dirty="0"/>
              <a:t> </a:t>
            </a:r>
            <a:r>
              <a:rPr lang="en-US" dirty="0" err="1"/>
              <a:t>göndermelerin</a:t>
            </a:r>
            <a:r>
              <a:rPr lang="en-US" dirty="0"/>
              <a:t> </a:t>
            </a:r>
            <a:r>
              <a:rPr lang="en-US" dirty="0" err="1"/>
              <a:t>erek</a:t>
            </a:r>
            <a:r>
              <a:rPr lang="en-US" dirty="0"/>
              <a:t> </a:t>
            </a:r>
            <a:r>
              <a:rPr lang="en-US" dirty="0" err="1"/>
              <a:t>kültürde</a:t>
            </a:r>
            <a:r>
              <a:rPr lang="en-US" dirty="0"/>
              <a:t> </a:t>
            </a:r>
            <a:r>
              <a:rPr lang="en-US" dirty="0" err="1"/>
              <a:t>anlaşılır</a:t>
            </a:r>
            <a:r>
              <a:rPr lang="en-US" dirty="0"/>
              <a:t> hale </a:t>
            </a:r>
            <a:r>
              <a:rPr lang="en-US" dirty="0" err="1"/>
              <a:t>getirilmesi</a:t>
            </a:r>
            <a:endParaRPr lang="en-US" dirty="0"/>
          </a:p>
          <a:p>
            <a:endParaRPr lang="en-US" dirty="0"/>
          </a:p>
          <a:p>
            <a:pPr marL="152396" indent="0">
              <a:buNone/>
            </a:pPr>
            <a:endParaRPr lang="en-US" dirty="0"/>
          </a:p>
        </p:txBody>
      </p:sp>
    </p:spTree>
    <p:extLst>
      <p:ext uri="{BB962C8B-B14F-4D97-AF65-F5344CB8AC3E}">
        <p14:creationId xmlns:p14="http://schemas.microsoft.com/office/powerpoint/2010/main" val="345066721"/>
      </p:ext>
    </p:extLst>
  </p:cSld>
  <p:clrMapOvr>
    <a:masterClrMapping/>
  </p:clrMapOvr>
</p:sld>
</file>

<file path=ppt/theme/theme1.xml><?xml version="1.0" encoding="utf-8"?>
<a:theme xmlns:a="http://schemas.openxmlformats.org/drawingml/2006/main" name="Tema2">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2" id="{E502DBCC-DA05-430B-9564-B93D02D57224}" vid="{EABBD63C-9692-4F4E-8774-17FD5B8F5AAB}"/>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Tema2</Template>
  <TotalTime>36</TotalTime>
  <Words>1595</Words>
  <Application>Microsoft Office PowerPoint</Application>
  <PresentationFormat>Geniş ekran</PresentationFormat>
  <Paragraphs>150</Paragraphs>
  <Slides>26</Slides>
  <Notes>2</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26</vt:i4>
      </vt:variant>
    </vt:vector>
  </HeadingPairs>
  <TitlesOfParts>
    <vt:vector size="36" baseType="lpstr">
      <vt:lpstr>Aptos</vt:lpstr>
      <vt:lpstr>Arial</vt:lpstr>
      <vt:lpstr>fkGroteskNeue</vt:lpstr>
      <vt:lpstr>Lato</vt:lpstr>
      <vt:lpstr>Merriweather Light</vt:lpstr>
      <vt:lpstr>Montserrat</vt:lpstr>
      <vt:lpstr>Palatino Linotype</vt:lpstr>
      <vt:lpstr>var(--font-fk-grotesk)</vt:lpstr>
      <vt:lpstr>Vidaloka</vt:lpstr>
      <vt:lpstr>Tema2</vt:lpstr>
      <vt:lpstr>Culture in Translation Texts</vt:lpstr>
      <vt:lpstr>PowerPoint Sunusu</vt:lpstr>
      <vt:lpstr>PowerPoint Sunusu</vt:lpstr>
      <vt:lpstr>Yabancılaştırma ve Yerlileştirme Stratejileri </vt:lpstr>
      <vt:lpstr>Yabancılaştırma Stratejisinin Örnekleri: </vt:lpstr>
      <vt:lpstr>Yabancılaştırma Stratejisinin Örnekleri: </vt:lpstr>
      <vt:lpstr>Yabancılaştırma ve Yerlileştirme Stratejileri</vt:lpstr>
      <vt:lpstr>Yerlileştirme Stratejisinin Örnekleri </vt:lpstr>
      <vt:lpstr>Yerlileştirme Stratejisinin Örnekleri </vt:lpstr>
      <vt:lpstr>Yerlileştirme Stratejisinin Örnekleri </vt:lpstr>
      <vt:lpstr>Yerlileştirme Stratejisinin Örnekleri </vt:lpstr>
      <vt:lpstr>PowerPoint Sunusu</vt:lpstr>
      <vt:lpstr>Strateji Seçimini Etkileyen Faktörler </vt:lpstr>
      <vt:lpstr> Venuti'nin Uygulamada Karşılaşılan Zorlukları</vt:lpstr>
      <vt:lpstr>PowerPoint Sunusu</vt:lpstr>
      <vt:lpstr>21 Lessons for 21st Century</vt:lpstr>
      <vt:lpstr>PowerPoint Sunusu</vt:lpstr>
      <vt:lpstr>PowerPoint Sunusu</vt:lpstr>
      <vt:lpstr>PowerPoint Sunusu</vt:lpstr>
      <vt:lpstr>PowerPoint Sunusu</vt:lpstr>
      <vt:lpstr>PowerPoint Sunusu</vt:lpstr>
      <vt:lpstr>PowerPoint Sunusu</vt:lpstr>
      <vt:lpstr>1. Edebi Metin Örneği: "Farewell to Salonica" (Leon Sciaky)</vt:lpstr>
      <vt:lpstr>PowerPoint Sunusu</vt:lpstr>
      <vt:lpstr>Reklam Metni Örneği: McDonald's Çin Uyarlaması</vt:lpstr>
      <vt:lpstr>Medya Metni Örneği: Haber Çevirisi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Beyza Şahin</dc:creator>
  <cp:lastModifiedBy>Beyza Şahin</cp:lastModifiedBy>
  <cp:revision>2</cp:revision>
  <dcterms:created xsi:type="dcterms:W3CDTF">2025-03-16T13:03:26Z</dcterms:created>
  <dcterms:modified xsi:type="dcterms:W3CDTF">2025-03-16T13:39:49Z</dcterms:modified>
</cp:coreProperties>
</file>