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6CA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-731520"/>
            <a:ext cx="3200400" cy="3200400"/>
          </a:xfrm>
          <a:prstGeom prst="ellipse">
            <a:avLst/>
          </a:prstGeom>
          <a:solidFill>
            <a:srgbClr val="2196A6">
              <a:alpha val="40000"/>
            </a:srgbClr>
          </a:solidFill>
          <a:ln w="12700">
            <a:solidFill>
              <a:srgbClr val="2196A6">
                <a:alpha val="4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1A2B4A">
              <a:alpha val="50000"/>
            </a:srgbClr>
          </a:solidFill>
          <a:ln w="12700">
            <a:solidFill>
              <a:srgbClr val="1A2B4A">
                <a:alpha val="5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-457200"/>
            <a:ext cx="1828800" cy="1828800"/>
          </a:xfrm>
          <a:prstGeom prst="ellipse">
            <a:avLst/>
          </a:prstGeom>
          <a:solidFill>
            <a:srgbClr val="F5A623">
              <a:alpha val="60000"/>
            </a:srgbClr>
          </a:solidFill>
          <a:ln w="12700">
            <a:solidFill>
              <a:srgbClr val="F5A623">
                <a:alpha val="6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A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HALK SAĞLIĞI DERSİ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48640" y="100584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Anne-Çocuk Sağlığı</a:t>
            </a:r>
            <a:endParaRPr lang="en-US" sz="4200" dirty="0"/>
          </a:p>
        </p:txBody>
      </p:sp>
      <p:sp>
        <p:nvSpPr>
          <p:cNvPr id="8" name="Text 6"/>
          <p:cNvSpPr/>
          <p:nvPr/>
        </p:nvSpPr>
        <p:spPr>
          <a:xfrm>
            <a:off x="548640" y="1783080"/>
            <a:ext cx="7772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 Aile Planlaması</a:t>
            </a:r>
            <a:endParaRPr lang="en-US" sz="4200" dirty="0"/>
          </a:p>
        </p:txBody>
      </p:sp>
      <p:sp>
        <p:nvSpPr>
          <p:cNvPr id="9" name="Shape 7"/>
          <p:cNvSpPr/>
          <p:nvPr/>
        </p:nvSpPr>
        <p:spPr>
          <a:xfrm>
            <a:off x="548640" y="2697480"/>
            <a:ext cx="4572000" cy="45720"/>
          </a:xfrm>
          <a:prstGeom prst="rect">
            <a:avLst/>
          </a:prstGeom>
          <a:solidFill>
            <a:srgbClr val="A8CFEA"/>
          </a:solidFill>
          <a:ln w="12700">
            <a:solidFill>
              <a:srgbClr val="A8CFE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926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8E0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Dökümantasyon ve Sekreterlik Programı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48640" y="3337560"/>
            <a:ext cx="7315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FBC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Halk Sağlığı Dersi  •  Ders Sunumu</a:t>
            </a:r>
            <a:endParaRPr lang="en-US" sz="1200" dirty="0"/>
          </a:p>
        </p:txBody>
      </p:sp>
      <p:pic>
        <p:nvPicPr>
          <p:cNvPr id="1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1097280"/>
            <a:ext cx="640080" cy="640080"/>
          </a:xfrm>
          <a:prstGeom prst="rect">
            <a:avLst/>
          </a:prstGeom>
        </p:spPr>
      </p:pic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6720" y="1097280"/>
            <a:ext cx="6400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6CA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3657600" cy="3657600"/>
          </a:xfrm>
          <a:prstGeom prst="ellipse">
            <a:avLst/>
          </a:prstGeom>
          <a:solidFill>
            <a:srgbClr val="2196A6">
              <a:alpha val="35000"/>
            </a:srgbClr>
          </a:solidFill>
          <a:ln w="12700">
            <a:solidFill>
              <a:srgbClr val="2196A6">
                <a:alpha val="3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4572000" cy="4572000"/>
          </a:xfrm>
          <a:prstGeom prst="ellipse">
            <a:avLst/>
          </a:prstGeom>
          <a:solidFill>
            <a:srgbClr val="1A2B4A">
              <a:alpha val="45000"/>
            </a:srgbClr>
          </a:solidFill>
          <a:ln w="12700">
            <a:solidFill>
              <a:srgbClr val="1A2B4A">
                <a:alpha val="4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3200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A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ÖZET VE TEMEL ÇIKARIMLAR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548640" y="658368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Dersten Neler Öğrendik?</a:t>
            </a:r>
            <a:endParaRPr lang="en-US" sz="3000" dirty="0"/>
          </a:p>
        </p:txBody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1399032"/>
            <a:ext cx="292608" cy="29260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37160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8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 sağlığı gebelik öncesinden başlayan bütüncül bir süreçtir.</a:t>
            </a:r>
            <a:endParaRPr lang="en-US" sz="1250" dirty="0"/>
          </a:p>
        </p:txBody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984248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60120" y="1956816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8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Antenatal izlemde en az 4 kontrol önerilmekle birlikte 8 ziyaret hedeflenir.</a:t>
            </a:r>
            <a:endParaRPr lang="en-US" sz="1250" dirty="0"/>
          </a:p>
        </p:txBody>
      </p:sp>
      <p:pic>
        <p:nvPicPr>
          <p:cNvPr id="1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2569464"/>
            <a:ext cx="292608" cy="29260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60120" y="2542032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8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Doğumun 4 evresi ve güvenli doğum koşulları sağlık hizmetleri için temeldir.</a:t>
            </a:r>
            <a:endParaRPr lang="en-US" sz="1250" dirty="0"/>
          </a:p>
        </p:txBody>
      </p:sp>
      <p:pic>
        <p:nvPicPr>
          <p:cNvPr id="1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" y="3154680"/>
            <a:ext cx="292608" cy="29260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960120" y="3127248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8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Lohusalık döneminde fiziksel ve psikolojik izlem birlikte yürütülmelidir.</a:t>
            </a:r>
            <a:endParaRPr lang="en-US" sz="1250" dirty="0"/>
          </a:p>
        </p:txBody>
      </p:sp>
      <p:pic>
        <p:nvPicPr>
          <p:cNvPr id="1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" y="3739896"/>
            <a:ext cx="292608" cy="29260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960120" y="3712464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8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gelişimi periyodik muayeneler ve aşı takvimi ile desteklenir.</a:t>
            </a:r>
            <a:endParaRPr lang="en-US" sz="1250" dirty="0"/>
          </a:p>
        </p:txBody>
      </p:sp>
      <p:pic>
        <p:nvPicPr>
          <p:cNvPr id="1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640" y="4325112"/>
            <a:ext cx="292608" cy="292608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960120" y="42976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D8EA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Aile planlaması; yöntemin seçimi kişinin tercihine ve sağlık durumuna bağlıdır.</a:t>
            </a:r>
            <a:endParaRPr lang="en-US" sz="1250" dirty="0"/>
          </a:p>
        </p:txBody>
      </p:sp>
      <p:sp>
        <p:nvSpPr>
          <p:cNvPr id="19" name="Shape 11"/>
          <p:cNvSpPr/>
          <p:nvPr/>
        </p:nvSpPr>
        <p:spPr>
          <a:xfrm>
            <a:off x="548640" y="4736592"/>
            <a:ext cx="8046720" cy="292608"/>
          </a:xfrm>
          <a:prstGeom prst="rect">
            <a:avLst/>
          </a:prstGeom>
          <a:solidFill>
            <a:srgbClr val="F5A623">
              <a:alpha val="8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0" name="Text 12"/>
          <p:cNvSpPr/>
          <p:nvPr/>
        </p:nvSpPr>
        <p:spPr>
          <a:xfrm>
            <a:off x="685800" y="4754880"/>
            <a:ext cx="7772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Sorularınız için hazırım — Teşekkürler!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926080" cy="514350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5486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A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Konu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Başlıkları</a:t>
            </a:r>
            <a:endParaRPr lang="en-US" sz="28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114800"/>
            <a:ext cx="731520" cy="73152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108960" y="365760"/>
            <a:ext cx="5760720" cy="640080"/>
          </a:xfrm>
          <a:prstGeom prst="rect">
            <a:avLst/>
          </a:prstGeom>
          <a:solidFill>
            <a:srgbClr val="E8F4FD"/>
          </a:solidFill>
          <a:ln w="635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3246120" y="45720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9" name="Shape 6"/>
          <p:cNvSpPr/>
          <p:nvPr/>
        </p:nvSpPr>
        <p:spPr>
          <a:xfrm>
            <a:off x="3931920" y="475488"/>
            <a:ext cx="36576" cy="4114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069080" y="43891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 Sağlığı Nedir?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069080" y="704088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Tanım, kapsam ve önemi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108960" y="1115568"/>
            <a:ext cx="57607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3246120" y="1207008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3931920" y="1225296"/>
            <a:ext cx="36576" cy="4114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069080" y="11887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Gebelik Dönemi Bakımı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069080" y="1453896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Antenatal izlem ve kontroller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3108960" y="1865376"/>
            <a:ext cx="5760720" cy="640080"/>
          </a:xfrm>
          <a:prstGeom prst="rect">
            <a:avLst/>
          </a:prstGeom>
          <a:solidFill>
            <a:srgbClr val="E8F4FD"/>
          </a:solidFill>
          <a:ln w="635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3246120" y="1956816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9" name="Shape 16"/>
          <p:cNvSpPr/>
          <p:nvPr/>
        </p:nvSpPr>
        <p:spPr>
          <a:xfrm>
            <a:off x="3931920" y="1975104"/>
            <a:ext cx="36576" cy="4114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069080" y="1938528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Süreci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069080" y="2203704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Güvenli doğum uygulamaları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3108960" y="2615184"/>
            <a:ext cx="57607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0"/>
          <p:cNvSpPr/>
          <p:nvPr/>
        </p:nvSpPr>
        <p:spPr>
          <a:xfrm>
            <a:off x="3246120" y="2706624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4" name="Shape 21"/>
          <p:cNvSpPr/>
          <p:nvPr/>
        </p:nvSpPr>
        <p:spPr>
          <a:xfrm>
            <a:off x="3931920" y="2724912"/>
            <a:ext cx="36576" cy="4114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069080" y="2688336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Lohusalık Dönemi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4069080" y="2953512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Postpartum bakım ve izlem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3108960" y="3364992"/>
            <a:ext cx="5760720" cy="640080"/>
          </a:xfrm>
          <a:prstGeom prst="rect">
            <a:avLst/>
          </a:prstGeom>
          <a:solidFill>
            <a:srgbClr val="E8F4FD"/>
          </a:solidFill>
          <a:ln w="635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8" name="Text 25"/>
          <p:cNvSpPr/>
          <p:nvPr/>
        </p:nvSpPr>
        <p:spPr>
          <a:xfrm>
            <a:off x="3246120" y="3456432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29" name="Shape 26"/>
          <p:cNvSpPr/>
          <p:nvPr/>
        </p:nvSpPr>
        <p:spPr>
          <a:xfrm>
            <a:off x="3931920" y="3474720"/>
            <a:ext cx="36576" cy="4114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4069080" y="34381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Sağlığı</a:t>
            </a:r>
            <a:endParaRPr lang="en-US" sz="1300" dirty="0"/>
          </a:p>
        </p:txBody>
      </p:sp>
      <p:sp>
        <p:nvSpPr>
          <p:cNvPr id="31" name="Text 28"/>
          <p:cNvSpPr/>
          <p:nvPr/>
        </p:nvSpPr>
        <p:spPr>
          <a:xfrm>
            <a:off x="4069080" y="3703320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Büyüme, gelişme ve aşı takvimi</a:t>
            </a:r>
            <a:endParaRPr lang="en-US" sz="1000" dirty="0"/>
          </a:p>
        </p:txBody>
      </p:sp>
      <p:sp>
        <p:nvSpPr>
          <p:cNvPr id="32" name="Shape 29"/>
          <p:cNvSpPr/>
          <p:nvPr/>
        </p:nvSpPr>
        <p:spPr>
          <a:xfrm>
            <a:off x="3108960" y="4114800"/>
            <a:ext cx="576072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3" name="Text 30"/>
          <p:cNvSpPr/>
          <p:nvPr/>
        </p:nvSpPr>
        <p:spPr>
          <a:xfrm>
            <a:off x="3246120" y="420624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34" name="Shape 31"/>
          <p:cNvSpPr/>
          <p:nvPr/>
        </p:nvSpPr>
        <p:spPr>
          <a:xfrm>
            <a:off x="3931920" y="4224528"/>
            <a:ext cx="36576" cy="4114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35" name="Text 32"/>
          <p:cNvSpPr/>
          <p:nvPr/>
        </p:nvSpPr>
        <p:spPr>
          <a:xfrm>
            <a:off x="4069080" y="418795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Aile Planlaması</a:t>
            </a:r>
            <a:endParaRPr lang="en-US" sz="1300" dirty="0"/>
          </a:p>
        </p:txBody>
      </p:sp>
      <p:sp>
        <p:nvSpPr>
          <p:cNvPr id="36" name="Text 33"/>
          <p:cNvSpPr/>
          <p:nvPr/>
        </p:nvSpPr>
        <p:spPr>
          <a:xfrm>
            <a:off x="4069080" y="4453128"/>
            <a:ext cx="3200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Yöntemler ve danışmanlık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A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3474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 Sağlığı Nedir?</a:t>
            </a:r>
            <a:endParaRPr lang="en-US" sz="26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0" y="22860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65760" y="1188720"/>
            <a:ext cx="8412480" cy="1005840"/>
          </a:xfrm>
          <a:prstGeom prst="rect">
            <a:avLst/>
          </a:prstGeom>
          <a:solidFill>
            <a:srgbClr val="E8F4FD"/>
          </a:solidFill>
          <a:ln w="19050">
            <a:solidFill>
              <a:srgbClr val="2196A6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365760" y="1188720"/>
            <a:ext cx="137160" cy="100584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126187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196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Tanım: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640080" y="1536192"/>
            <a:ext cx="7955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 sağlığı; gebelik öncesi dönemden başlayarak gebelik, doğum ve doğum sonrası (lohusalık) dönemleri kapsayan, annenin fiziksel, ruhsal ve sosyal iyilik halini içeren bütüncül bir sağlık kavramıdır.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65760" y="2377440"/>
            <a:ext cx="192024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868680" y="2514600"/>
            <a:ext cx="914400" cy="914400"/>
          </a:xfrm>
          <a:prstGeom prst="ellipse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60" y="2651760"/>
            <a:ext cx="548640" cy="5486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57200" y="352044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Gebelik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Öncesi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457200" y="4187952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Prekonkepsiyonel bakım</a:t>
            </a:r>
            <a:endParaRPr lang="en-US" sz="950" dirty="0"/>
          </a:p>
        </p:txBody>
      </p:sp>
      <p:sp>
        <p:nvSpPr>
          <p:cNvPr id="16" name="Shape 12"/>
          <p:cNvSpPr/>
          <p:nvPr/>
        </p:nvSpPr>
        <p:spPr>
          <a:xfrm>
            <a:off x="2496312" y="2377440"/>
            <a:ext cx="192024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999232" y="2514600"/>
            <a:ext cx="914400" cy="914400"/>
          </a:xfrm>
          <a:prstGeom prst="ellipse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2112" y="2651760"/>
            <a:ext cx="548640" cy="54864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2587752" y="352044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Gebelik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Dönemi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2587752" y="4187952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Antenatal izlem</a:t>
            </a:r>
            <a:endParaRPr lang="en-US" sz="950" dirty="0"/>
          </a:p>
        </p:txBody>
      </p:sp>
      <p:sp>
        <p:nvSpPr>
          <p:cNvPr id="21" name="Shape 16"/>
          <p:cNvSpPr/>
          <p:nvPr/>
        </p:nvSpPr>
        <p:spPr>
          <a:xfrm>
            <a:off x="4626864" y="2377440"/>
            <a:ext cx="192024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5129784" y="2514600"/>
            <a:ext cx="914400" cy="91440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2664" y="2651760"/>
            <a:ext cx="548640" cy="548640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4718304" y="352044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Süreci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4718304" y="4187952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İntrapartum bakım</a:t>
            </a:r>
            <a:endParaRPr lang="en-US" sz="950" dirty="0"/>
          </a:p>
        </p:txBody>
      </p:sp>
      <p:sp>
        <p:nvSpPr>
          <p:cNvPr id="26" name="Shape 20"/>
          <p:cNvSpPr/>
          <p:nvPr/>
        </p:nvSpPr>
        <p:spPr>
          <a:xfrm>
            <a:off x="6757416" y="2377440"/>
            <a:ext cx="192024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8E8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1"/>
          <p:cNvSpPr/>
          <p:nvPr/>
        </p:nvSpPr>
        <p:spPr>
          <a:xfrm>
            <a:off x="7260336" y="2514600"/>
            <a:ext cx="914400" cy="914400"/>
          </a:xfrm>
          <a:prstGeom prst="ellipse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pic>
        <p:nvPicPr>
          <p:cNvPr id="2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43216" y="2651760"/>
            <a:ext cx="548640" cy="548640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6848856" y="352044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Lohusalık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Dönemi</a:t>
            </a:r>
            <a:endParaRPr lang="en-US" sz="1300" dirty="0"/>
          </a:p>
        </p:txBody>
      </p:sp>
      <p:sp>
        <p:nvSpPr>
          <p:cNvPr id="30" name="Text 23"/>
          <p:cNvSpPr/>
          <p:nvPr/>
        </p:nvSpPr>
        <p:spPr>
          <a:xfrm>
            <a:off x="6848856" y="4187952"/>
            <a:ext cx="1737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Postpartum bakım</a:t>
            </a:r>
            <a:endParaRPr lang="en-US" sz="950" dirty="0"/>
          </a:p>
        </p:txBody>
      </p:sp>
      <p:sp>
        <p:nvSpPr>
          <p:cNvPr id="31" name="Shape 24"/>
          <p:cNvSpPr/>
          <p:nvPr/>
        </p:nvSpPr>
        <p:spPr>
          <a:xfrm>
            <a:off x="365760" y="4709160"/>
            <a:ext cx="8412480" cy="301752"/>
          </a:xfrm>
          <a:prstGeom prst="rect">
            <a:avLst/>
          </a:prstGeom>
          <a:solidFill>
            <a:srgbClr val="FFF3E0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2" name="Text 25"/>
          <p:cNvSpPr/>
          <p:nvPr/>
        </p:nvSpPr>
        <p:spPr>
          <a:xfrm>
            <a:off x="502920" y="472744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 Dünya Sağlık Örgütü (DSÖ): Annelik ölümleri azaltmak ve tüm gebelere nitelikli bakım sağlamak küresel bir önceliktir.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A8E0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3474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Gebelik Dönemi Bakımı (Antenatal İzlem)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40233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Antenatal Kontrol Sayıları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1554480"/>
            <a:ext cx="40233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1554480"/>
            <a:ext cx="109728" cy="68580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60020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Kontrol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94360" y="1892808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14 hafta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011680" y="1645920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Gebelik tespiti, kan testleri, NT USG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65760" y="2340864"/>
            <a:ext cx="40233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340864"/>
            <a:ext cx="109728" cy="68580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386584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Kontrol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94360" y="2679192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18-24. hafta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2011680" y="2432304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Ayrıntılı USG, üçlü/dörtlü tarama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127248"/>
            <a:ext cx="40233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3127248"/>
            <a:ext cx="109728" cy="68580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172968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Kontrol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94360" y="3465576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28-32. hafta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2011680" y="3218688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GDM taraması, tetanoz aşısı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65760" y="3913632"/>
            <a:ext cx="402336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65760" y="3913632"/>
            <a:ext cx="109728" cy="68580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959352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Kontrol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94360" y="42519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36-40. hafta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011680" y="4005072"/>
            <a:ext cx="2286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 B streptokok, doğum planı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663440" y="114300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Gebelikte Dikkat Edilecekler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4663440" y="1554480"/>
            <a:ext cx="41148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2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4880" y="1719072"/>
            <a:ext cx="365760" cy="365760"/>
          </a:xfrm>
          <a:prstGeom prst="rect">
            <a:avLst/>
          </a:prstGeom>
        </p:spPr>
      </p:pic>
      <p:sp>
        <p:nvSpPr>
          <p:cNvPr id="30" name="Text 27"/>
          <p:cNvSpPr/>
          <p:nvPr/>
        </p:nvSpPr>
        <p:spPr>
          <a:xfrm>
            <a:off x="5212080" y="160934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Folik Asit &amp; Demir</a:t>
            </a:r>
            <a:endParaRPr lang="en-US" sz="1100" dirty="0"/>
          </a:p>
        </p:txBody>
      </p:sp>
      <p:sp>
        <p:nvSpPr>
          <p:cNvPr id="31" name="Text 28"/>
          <p:cNvSpPr/>
          <p:nvPr/>
        </p:nvSpPr>
        <p:spPr>
          <a:xfrm>
            <a:off x="5212080" y="1892808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3 ayda folik asit, tüm gebelikte demir takviyesi alınmalıdır.</a:t>
            </a:r>
            <a:endParaRPr lang="en-US" sz="950" dirty="0"/>
          </a:p>
        </p:txBody>
      </p:sp>
      <p:sp>
        <p:nvSpPr>
          <p:cNvPr id="32" name="Shape 29"/>
          <p:cNvSpPr/>
          <p:nvPr/>
        </p:nvSpPr>
        <p:spPr>
          <a:xfrm>
            <a:off x="4663440" y="2340864"/>
            <a:ext cx="41148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3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2505456"/>
            <a:ext cx="365760" cy="365760"/>
          </a:xfrm>
          <a:prstGeom prst="rect">
            <a:avLst/>
          </a:prstGeom>
        </p:spPr>
      </p:pic>
      <p:sp>
        <p:nvSpPr>
          <p:cNvPr id="34" name="Text 30"/>
          <p:cNvSpPr/>
          <p:nvPr/>
        </p:nvSpPr>
        <p:spPr>
          <a:xfrm>
            <a:off x="5212080" y="239572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Aşılar</a:t>
            </a:r>
            <a:endParaRPr lang="en-US" sz="1100" dirty="0"/>
          </a:p>
        </p:txBody>
      </p:sp>
      <p:sp>
        <p:nvSpPr>
          <p:cNvPr id="35" name="Text 31"/>
          <p:cNvSpPr/>
          <p:nvPr/>
        </p:nvSpPr>
        <p:spPr>
          <a:xfrm>
            <a:off x="5212080" y="2679192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Tetanoz aşısı (Td) gebeliğin 3. trimesterinde uygulanır.</a:t>
            </a:r>
            <a:endParaRPr lang="en-US" sz="950" dirty="0"/>
          </a:p>
        </p:txBody>
      </p:sp>
      <p:sp>
        <p:nvSpPr>
          <p:cNvPr id="36" name="Shape 32"/>
          <p:cNvSpPr/>
          <p:nvPr/>
        </p:nvSpPr>
        <p:spPr>
          <a:xfrm>
            <a:off x="4663440" y="3127248"/>
            <a:ext cx="41148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3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3291840"/>
            <a:ext cx="365760" cy="365760"/>
          </a:xfrm>
          <a:prstGeom prst="rect">
            <a:avLst/>
          </a:prstGeom>
        </p:spPr>
      </p:pic>
      <p:sp>
        <p:nvSpPr>
          <p:cNvPr id="38" name="Text 33"/>
          <p:cNvSpPr/>
          <p:nvPr/>
        </p:nvSpPr>
        <p:spPr>
          <a:xfrm>
            <a:off x="5212080" y="318211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 İşaretleri</a:t>
            </a:r>
            <a:endParaRPr lang="en-US" sz="1100" dirty="0"/>
          </a:p>
        </p:txBody>
      </p:sp>
      <p:sp>
        <p:nvSpPr>
          <p:cNvPr id="39" name="Text 34"/>
          <p:cNvSpPr/>
          <p:nvPr/>
        </p:nvSpPr>
        <p:spPr>
          <a:xfrm>
            <a:off x="5212080" y="3465576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Kanama, şiddetli baş ağrısı, görme bozukluğu → acile başvurun!</a:t>
            </a:r>
            <a:endParaRPr lang="en-US" sz="950" dirty="0"/>
          </a:p>
        </p:txBody>
      </p:sp>
      <p:sp>
        <p:nvSpPr>
          <p:cNvPr id="40" name="Shape 35"/>
          <p:cNvSpPr/>
          <p:nvPr/>
        </p:nvSpPr>
        <p:spPr>
          <a:xfrm>
            <a:off x="4663440" y="3913632"/>
            <a:ext cx="4114800" cy="685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pic>
        <p:nvPicPr>
          <p:cNvPr id="4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880" y="4078224"/>
            <a:ext cx="365760" cy="365760"/>
          </a:xfrm>
          <a:prstGeom prst="rect">
            <a:avLst/>
          </a:prstGeom>
        </p:spPr>
      </p:pic>
      <p:sp>
        <p:nvSpPr>
          <p:cNvPr id="42" name="Text 36"/>
          <p:cNvSpPr/>
          <p:nvPr/>
        </p:nvSpPr>
        <p:spPr>
          <a:xfrm>
            <a:off x="5212080" y="396849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Beslenme</a:t>
            </a:r>
            <a:endParaRPr lang="en-US" sz="1100" dirty="0"/>
          </a:p>
        </p:txBody>
      </p:sp>
      <p:sp>
        <p:nvSpPr>
          <p:cNvPr id="43" name="Text 37"/>
          <p:cNvSpPr/>
          <p:nvPr/>
        </p:nvSpPr>
        <p:spPr>
          <a:xfrm>
            <a:off x="5212080" y="4251960"/>
            <a:ext cx="3383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Dengeli beslenme, işlenmiş gıdalardan kaçınma, yeterli sıvı tüketimi.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A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3474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Süreci ve Güvenli Doğum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Doğumun Evreleri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1554480"/>
            <a:ext cx="19659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1554480"/>
            <a:ext cx="1965960" cy="54864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1591056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868680" y="160020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Evre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68680" y="183794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0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Latent &amp; Aktif Faz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75488" y="221284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Süre: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75488" y="242316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Nullipar: 8-12 sa.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" y="2743200"/>
            <a:ext cx="1737360" cy="36576"/>
          </a:xfrm>
          <a:prstGeom prst="rect">
            <a:avLst/>
          </a:prstGeom>
          <a:solidFill>
            <a:srgbClr val="E8EEF5"/>
          </a:solidFill>
          <a:ln w="12700">
            <a:solidFill>
              <a:srgbClr val="E8EEF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75488" y="283464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Servikal dilatasyon başlar (0-10 cm). Kasılmalar düzenli hale gelir.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542032" y="1554480"/>
            <a:ext cx="19659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542032" y="1554480"/>
            <a:ext cx="1965960" cy="54864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615184" y="1591056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3044952" y="160020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Evre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044952" y="183794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0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İtme &amp; Doğum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2651760" y="221284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Süre: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2651760" y="242316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196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dak – 2 saat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2651760" y="2743200"/>
            <a:ext cx="1737360" cy="36576"/>
          </a:xfrm>
          <a:prstGeom prst="rect">
            <a:avLst/>
          </a:prstGeom>
          <a:solidFill>
            <a:srgbClr val="E8EEF5"/>
          </a:solidFill>
          <a:ln w="12700">
            <a:solidFill>
              <a:srgbClr val="E8EEF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651760" y="283464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dilatasyon. Annenin ıkınmasıyla bebek doğum kanalından geçer.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718304" y="1554480"/>
            <a:ext cx="19659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18304" y="1554480"/>
            <a:ext cx="1965960" cy="5486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91456" y="1591056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400" dirty="0"/>
          </a:p>
        </p:txBody>
      </p:sp>
      <p:sp>
        <p:nvSpPr>
          <p:cNvPr id="28" name="Text 26"/>
          <p:cNvSpPr/>
          <p:nvPr/>
        </p:nvSpPr>
        <p:spPr>
          <a:xfrm>
            <a:off x="5221224" y="160020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Evre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221224" y="183794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0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Plasenta Çıkışı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828032" y="221284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Süre: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828032" y="242316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5-30 dakika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828032" y="2743200"/>
            <a:ext cx="1737360" cy="36576"/>
          </a:xfrm>
          <a:prstGeom prst="rect">
            <a:avLst/>
          </a:prstGeom>
          <a:solidFill>
            <a:srgbClr val="E8EEF5"/>
          </a:solidFill>
          <a:ln w="12700">
            <a:solidFill>
              <a:srgbClr val="E8EEF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28032" y="283464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Plasenta ve zarlar döl yatağından ayrılarak dışarı çıkar.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894576" y="1554480"/>
            <a:ext cx="196596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6894576" y="1554480"/>
            <a:ext cx="1965960" cy="5486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967728" y="1591056"/>
            <a:ext cx="411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400" dirty="0"/>
          </a:p>
        </p:txBody>
      </p:sp>
      <p:sp>
        <p:nvSpPr>
          <p:cNvPr id="37" name="Text 35"/>
          <p:cNvSpPr/>
          <p:nvPr/>
        </p:nvSpPr>
        <p:spPr>
          <a:xfrm>
            <a:off x="7397496" y="160020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Evre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7397496" y="1837944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0E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İyileşme Fazı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7004304" y="2212848"/>
            <a:ext cx="5486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B7B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Süre: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004304" y="2423160"/>
            <a:ext cx="1737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1-2 saat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7004304" y="2743200"/>
            <a:ext cx="1737360" cy="36576"/>
          </a:xfrm>
          <a:prstGeom prst="rect">
            <a:avLst/>
          </a:prstGeom>
          <a:solidFill>
            <a:srgbClr val="E8EEF5"/>
          </a:solidFill>
          <a:ln w="12700">
            <a:solidFill>
              <a:srgbClr val="E8EEF5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004304" y="2834640"/>
            <a:ext cx="17373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Vital bulgular izlenir, uterus involuzyonu başlar.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365760" y="4754880"/>
            <a:ext cx="8412480" cy="274320"/>
          </a:xfrm>
          <a:prstGeom prst="rect">
            <a:avLst/>
          </a:prstGeom>
          <a:solidFill>
            <a:srgbClr val="E8F5E9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02920" y="4773168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Güvenli doğum için: Eğitimli sağlık personeli, temiz ortam, acil müdahale imkânı ve kayıt tutma temel gerekliliklerdir.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6D3B8A"/>
          </a:solidFill>
          <a:ln w="12700">
            <a:solidFill>
              <a:srgbClr val="6D3B8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D4A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3474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Lohusalık (Postpartum) Dönemi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365760" y="1078992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Lohusalık dönemi doğumdan sonraki ilk 6 haftayı kapsar. Bu dönemde annenin vücudu gebelik öncesi durumuna geri döner.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65760" y="1572768"/>
            <a:ext cx="4023360" cy="411480"/>
          </a:xfrm>
          <a:prstGeom prst="rect">
            <a:avLst/>
          </a:prstGeom>
          <a:solidFill>
            <a:srgbClr val="6D3B8A"/>
          </a:solidFill>
          <a:ln w="12700">
            <a:solidFill>
              <a:srgbClr val="6D3B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6459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FİZİKSEL DEĞİŞİKLİKLER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572768"/>
            <a:ext cx="4023360" cy="41148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92040" y="16459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PSİKOLOJİK DURUM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65760" y="2057400"/>
            <a:ext cx="4023360" cy="621792"/>
          </a:xfrm>
          <a:prstGeom prst="rect">
            <a:avLst/>
          </a:prstGeom>
          <a:solidFill>
            <a:srgbClr val="F5EEF8"/>
          </a:solidFill>
          <a:ln w="12700">
            <a:solidFill>
              <a:srgbClr val="D8C5E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1031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3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Uterus İnvolusyonu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02920" y="235000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Uterus 6 haftada eski boyutuna döner.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761488"/>
            <a:ext cx="40233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8C5E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" y="280720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3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Loşi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02920" y="305409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günler kırmızı, sonra sarımsı akıntı görülür.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465576"/>
            <a:ext cx="4023360" cy="621792"/>
          </a:xfrm>
          <a:prstGeom prst="rect">
            <a:avLst/>
          </a:prstGeom>
          <a:solidFill>
            <a:srgbClr val="F5EEF8"/>
          </a:solidFill>
          <a:ln w="12700">
            <a:solidFill>
              <a:srgbClr val="D8C5E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3511296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3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Emzirme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02920" y="3758184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Süt yapımı 2-3. günde başlar; emzirme teşvik edilmeli.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4169664"/>
            <a:ext cx="40233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D8C5E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4215384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D3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02920" y="446227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Doğumdan 6 hafta sonra mutlaka kontrol gerekir.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754880" y="2057400"/>
            <a:ext cx="4023360" cy="621792"/>
          </a:xfrm>
          <a:prstGeom prst="rect">
            <a:avLst/>
          </a:prstGeom>
          <a:solidFill>
            <a:srgbClr val="E8F4FD"/>
          </a:solidFill>
          <a:ln w="12700">
            <a:solidFill>
              <a:srgbClr val="B8D4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92040" y="2103120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Sonrası Hüzün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92040" y="235000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İlk 2 haftada hafif, geçici; destekleyici yaklaşım önemli.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754880" y="2761488"/>
            <a:ext cx="40233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92040" y="280720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Postpartum Depresyon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892040" y="305409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haftadan uzun sürer; profesyonel destek gerektirir.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54880" y="3465576"/>
            <a:ext cx="4023360" cy="621792"/>
          </a:xfrm>
          <a:prstGeom prst="rect">
            <a:avLst/>
          </a:prstGeom>
          <a:solidFill>
            <a:srgbClr val="E8F4FD"/>
          </a:solidFill>
          <a:ln w="12700">
            <a:solidFill>
              <a:srgbClr val="B8D4E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92040" y="3511296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Belirtiler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92040" y="3758184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Aşırı üzüntü, ilgisizlik, uyku bozukluğu, iştahsızlık.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754880" y="4169664"/>
            <a:ext cx="4023360" cy="621792"/>
          </a:xfrm>
          <a:prstGeom prst="rect">
            <a:avLst/>
          </a:prstGeom>
          <a:solidFill>
            <a:srgbClr val="FFFFFF"/>
          </a:solidFill>
          <a:ln w="12700">
            <a:solidFill>
              <a:srgbClr val="B8D4E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92040" y="4215384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6C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Koruyucu Faktör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892040" y="446227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Sosyal destek, emzirme danışmanlığı, eş katılımı.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A8E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3474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Çocuk Sağlığı ve İzlemi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0972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Sağlıklı Büyüme ve Gelişme İzlemi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1572768"/>
            <a:ext cx="196596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65760" y="1572768"/>
            <a:ext cx="1965960" cy="50292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1627632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0–6 AY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176272"/>
            <a:ext cx="173736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Başını tutar (3. ay)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Sese döner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Güler (2. ay)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Nesneleri takip eder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2532888" y="1572768"/>
            <a:ext cx="196596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32888" y="1572768"/>
            <a:ext cx="1965960" cy="50292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24328" y="1627632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6–12 AY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2670048" y="2176272"/>
            <a:ext cx="173736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Oturur (6. ay)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'Mama/baba' der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 eliyle tutar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Destekle ayağa kalkar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700016" y="1572768"/>
            <a:ext cx="196596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700016" y="1572768"/>
            <a:ext cx="1965960" cy="50292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791456" y="1627632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1–2 YAŞ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837176" y="2176272"/>
            <a:ext cx="173736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Yürür (12-15. ay)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10-20 kelime (18. ay)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Merdiven çıkar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Kalem tutar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67144" y="1572768"/>
            <a:ext cx="1965960" cy="33375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867144" y="1572768"/>
            <a:ext cx="1965960" cy="502920"/>
          </a:xfrm>
          <a:prstGeom prst="rect">
            <a:avLst/>
          </a:prstGeom>
          <a:solidFill>
            <a:srgbClr val="E67E22"/>
          </a:solidFill>
          <a:ln w="12700">
            <a:solidFill>
              <a:srgbClr val="E67E2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958584" y="1627632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2–5 YAŞ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004304" y="2176272"/>
            <a:ext cx="1737360" cy="2606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Cümleler kurar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Kısa süre tek oynar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Renkleri bilir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Düğme açar/kapar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65760" y="4754880"/>
            <a:ext cx="8412480" cy="274320"/>
          </a:xfrm>
          <a:prstGeom prst="rect">
            <a:avLst/>
          </a:prstGeom>
          <a:solidFill>
            <a:srgbClr val="FFF3E0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2920" y="4773168"/>
            <a:ext cx="82296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💉  Türkiye Aşı Takvimi: Doğumdan 0. aydan 84. aya kadar düzenli aşılamalar uygulanmaktadır. Sağlık defteri düzenli tutulmalıdır.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FDE8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06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3474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Aile Planlaması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8412480" cy="594360"/>
          </a:xfrm>
          <a:prstGeom prst="rect">
            <a:avLst/>
          </a:prstGeom>
          <a:solidFill>
            <a:srgbClr val="FFF8E7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1097280"/>
            <a:ext cx="109728" cy="59436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161288"/>
            <a:ext cx="8001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Aile planlaması; bireylerin ve çiftlerin istedikleri sayıda, istedikleri zaman ve sağlıklı aralıklarla çocuk sahibi olabilmeleri için uygulanan tüm yöntem ve hizmetleri kapsar.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365760" y="182880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Aile Planlaması Yöntemleri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365760" y="2240280"/>
            <a:ext cx="155448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240280"/>
            <a:ext cx="1554480" cy="68580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38912" y="22860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Bariyer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Yöntemler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2990088"/>
            <a:ext cx="137160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Kondom (erkek/kadın)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Diyafram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Serviks başlığı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048256" y="2240280"/>
            <a:ext cx="155448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048256" y="2240280"/>
            <a:ext cx="1554480" cy="68580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121408" y="22860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Hormonal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Yöntemler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139696" y="2990088"/>
            <a:ext cx="137160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Oral kontraseptif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İmplant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Depo enjeksiyon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730752" y="2240280"/>
            <a:ext cx="155448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730752" y="2240280"/>
            <a:ext cx="1554480" cy="685800"/>
          </a:xfrm>
          <a:prstGeom prst="rect">
            <a:avLst/>
          </a:prstGeom>
          <a:solidFill>
            <a:srgbClr val="6D3B8A"/>
          </a:solidFill>
          <a:ln w="12700">
            <a:solidFill>
              <a:srgbClr val="6D3B8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803904" y="22860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RİA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(Spiral)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822192" y="2990088"/>
            <a:ext cx="137160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Bakırlı RİA (5-10 yıl)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Hormonlu RİA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Doğumdan 6 hafta sonra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413248" y="2240280"/>
            <a:ext cx="155448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5413248" y="2240280"/>
            <a:ext cx="1554480" cy="685800"/>
          </a:xfrm>
          <a:prstGeom prst="rect">
            <a:avLst/>
          </a:prstGeom>
          <a:solidFill>
            <a:srgbClr val="27AE60"/>
          </a:solidFill>
          <a:ln w="12700">
            <a:solidFill>
              <a:srgbClr val="27AE6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0" y="22860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Yöntemler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504688" y="2990088"/>
            <a:ext cx="137160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Takvim yöntemi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Bazal ısı yöntemi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Emzirme amenoresi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7095744" y="2240280"/>
            <a:ext cx="155448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7095744" y="2240280"/>
            <a:ext cx="1554480" cy="685800"/>
          </a:xfrm>
          <a:prstGeom prst="rect">
            <a:avLst/>
          </a:prstGeom>
          <a:solidFill>
            <a:srgbClr val="E74C3C"/>
          </a:solidFill>
          <a:ln w="12700">
            <a:solidFill>
              <a:srgbClr val="E74C3C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168896" y="2286000"/>
            <a:ext cx="1417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Kalıcı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Yöntemler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187184" y="2990088"/>
            <a:ext cx="1371600" cy="1783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Tüp ligasyonu (kadın)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Vazektomi (erkek)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etkin yöntem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B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A8CF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MESLEKÎ UYGULAMA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365760" y="347472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Tıbbi Sekreterin Anne-Çocuk Sağlığındaki Rolü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406908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43000"/>
            <a:ext cx="4069080" cy="457200"/>
          </a:xfrm>
          <a:prstGeom prst="rect">
            <a:avLst/>
          </a:prstGeom>
          <a:solidFill>
            <a:srgbClr val="1B6CA8"/>
          </a:solidFill>
          <a:ln w="12700">
            <a:solidFill>
              <a:srgbClr val="1B6CA8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488" y="1234440"/>
            <a:ext cx="292608" cy="29260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41248" y="125272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 &amp; Dökümantasyon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548640" y="1664208"/>
            <a:ext cx="3794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Gebelik takip kartlarının tutulması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Antenatal ziyaret kaydı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Doğum bildirimi formları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Sağlık defteri düzenleme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4709160" y="1143000"/>
            <a:ext cx="406908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709160" y="1143000"/>
            <a:ext cx="4069080" cy="457200"/>
          </a:xfrm>
          <a:prstGeom prst="rect">
            <a:avLst/>
          </a:prstGeom>
          <a:solidFill>
            <a:srgbClr val="2196A6"/>
          </a:solidFill>
          <a:ln w="12700">
            <a:solidFill>
              <a:srgbClr val="2196A6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8888" y="1234440"/>
            <a:ext cx="292608" cy="29260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184648" y="125272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Hasta Yönlendirme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4892040" y="1664208"/>
            <a:ext cx="3794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randevusu planlama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Uzman sevk takibi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Gebe okulu kaydı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 sütü danışmanı yönlendirme</a:t>
            </a:r>
            <a:endParaRPr lang="en-US" sz="1050" dirty="0"/>
          </a:p>
        </p:txBody>
      </p:sp>
      <p:sp>
        <p:nvSpPr>
          <p:cNvPr id="16" name="Shape 12"/>
          <p:cNvSpPr/>
          <p:nvPr/>
        </p:nvSpPr>
        <p:spPr>
          <a:xfrm>
            <a:off x="365760" y="2999232"/>
            <a:ext cx="406908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365760" y="2999232"/>
            <a:ext cx="4069080" cy="457200"/>
          </a:xfrm>
          <a:prstGeom prst="rect">
            <a:avLst/>
          </a:prstGeom>
          <a:solidFill>
            <a:srgbClr val="6D3B8A"/>
          </a:solidFill>
          <a:ln w="12700">
            <a:solidFill>
              <a:srgbClr val="6D3B8A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" y="3090672"/>
            <a:ext cx="292608" cy="29260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841248" y="310896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İdari İşlemler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548640" y="3520440"/>
            <a:ext cx="3794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Lohusa ziyaret takibi (8 ziyaret)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Aşı kartı güncellemeleri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İstatistik raporlama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Birinci basamak koordinasyonu</a:t>
            </a:r>
            <a:endParaRPr lang="en-US" sz="1050" dirty="0"/>
          </a:p>
        </p:txBody>
      </p:sp>
      <p:sp>
        <p:nvSpPr>
          <p:cNvPr id="21" name="Shape 16"/>
          <p:cNvSpPr/>
          <p:nvPr/>
        </p:nvSpPr>
        <p:spPr>
          <a:xfrm>
            <a:off x="4709160" y="2999232"/>
            <a:ext cx="4069080" cy="17190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EAF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4709160" y="2999232"/>
            <a:ext cx="4069080" cy="45720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8888" y="3090672"/>
            <a:ext cx="292608" cy="292608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5184648" y="310896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İletişim &amp; Destek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4892040" y="3520440"/>
            <a:ext cx="379476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Anneye bilgilendirme broşürü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Emzirme ve beslenme bilgisi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Aile planlaması danışmanlığı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C3E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Gizlilik ve etik ilkeler</a:t>
            </a:r>
            <a:endParaRPr lang="en-US" sz="10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Anne-Çocuk Sağlığı ve Aile Planlaması</dc:title>
  <dc:subject>PptxGenJS Presentation</dc:subject>
  <dc:creator>PptxGenJS</dc:creator>
  <cp:lastModifiedBy>PptxGenJS</cp:lastModifiedBy>
  <cp:revision>1</cp:revision>
  <dcterms:created xsi:type="dcterms:W3CDTF">2026-05-10T19:30:25Z</dcterms:created>
  <dcterms:modified xsi:type="dcterms:W3CDTF">2026-05-10T19:30:25Z</dcterms:modified>
</cp:coreProperties>
</file>