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999" r:id="rId1"/>
  </p:sldMasterIdLst>
  <p:notesMasterIdLst>
    <p:notesMasterId r:id="rId22"/>
  </p:notesMasterIdLst>
  <p:sldIdLst>
    <p:sldId id="329" r:id="rId2"/>
    <p:sldId id="289" r:id="rId3"/>
    <p:sldId id="377" r:id="rId4"/>
    <p:sldId id="382" r:id="rId5"/>
    <p:sldId id="310" r:id="rId6"/>
    <p:sldId id="380" r:id="rId7"/>
    <p:sldId id="378" r:id="rId8"/>
    <p:sldId id="278" r:id="rId9"/>
    <p:sldId id="334" r:id="rId10"/>
    <p:sldId id="338" r:id="rId11"/>
    <p:sldId id="339" r:id="rId12"/>
    <p:sldId id="340" r:id="rId13"/>
    <p:sldId id="341" r:id="rId14"/>
    <p:sldId id="350" r:id="rId15"/>
    <p:sldId id="348" r:id="rId16"/>
    <p:sldId id="266" r:id="rId17"/>
    <p:sldId id="291" r:id="rId18"/>
    <p:sldId id="346" r:id="rId19"/>
    <p:sldId id="347" r:id="rId20"/>
    <p:sldId id="34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iriş" id="{0D0AF596-46CC-4B8D-A3E2-A6344D1D5B19}">
          <p14:sldIdLst/>
        </p14:section>
        <p14:section name="Birinci Bölüm: Kuramsal ve Metodolojik Çerçeve" id="{8BEF7142-0326-4D31-B19F-B1A2D5A103CF}">
          <p14:sldIdLst>
            <p14:sldId id="329"/>
          </p14:sldIdLst>
        </p14:section>
        <p14:section name="II. Bölüm: İklim Diplomasisi" id="{30776A62-9DE0-427D-B4E6-D85706FDB6A9}">
          <p14:sldIdLst>
            <p14:sldId id="289"/>
            <p14:sldId id="377"/>
            <p14:sldId id="382"/>
            <p14:sldId id="310"/>
          </p14:sldIdLst>
        </p14:section>
        <p14:section name="III. Bölüm: İklim Diplomasisinde AB'nin Rolü" id="{534E80FA-02B2-44AC-80E1-DB2854FBA011}">
          <p14:sldIdLst>
            <p14:sldId id="380"/>
            <p14:sldId id="378"/>
          </p14:sldIdLst>
        </p14:section>
        <p14:section name="2. Bölüm" id="{DA81DD2A-B8F2-40DF-8EFA-5953CB2CE96D}">
          <p14:sldIdLst>
            <p14:sldId id="278"/>
            <p14:sldId id="334"/>
            <p14:sldId id="338"/>
            <p14:sldId id="339"/>
            <p14:sldId id="340"/>
            <p14:sldId id="341"/>
            <p14:sldId id="350"/>
            <p14:sldId id="348"/>
            <p14:sldId id="266"/>
            <p14:sldId id="291"/>
            <p14:sldId id="346"/>
            <p14:sldId id="347"/>
            <p14:sldId id="34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73A4A5-43E8-5410-EDB8-3EB48C0EDF86}" name="ilke Ulutaş" initials="iU" userId="5a151acd52cbcbe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SPER" initials="C" lastIdx="2" clrIdx="0">
    <p:extLst>
      <p:ext uri="{19B8F6BF-5375-455C-9EA6-DF929625EA0E}">
        <p15:presenceInfo xmlns:p15="http://schemas.microsoft.com/office/powerpoint/2012/main" userId="CASP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A2000C"/>
    <a:srgbClr val="419A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Açık Stil 1 - Vurgu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Açık Stil 2 - Vurgu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8D230F3-CF80-4859-8CE7-A43EE81993B5}" styleName="Açık Stil 1 - Vurgu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B9631B5-78F2-41C9-869B-9F39066F8104}" styleName="Orta Stil 3 - Vurgu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Orta Stil 3 - Vurgu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D083AE6-46FA-4A59-8FB0-9F97EB10719F}" styleName="Açık Stil 3 - Vurgu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0" autoAdjust="0"/>
    <p:restoredTop sz="92418" autoAdjust="0"/>
  </p:normalViewPr>
  <p:slideViewPr>
    <p:cSldViewPr snapToGrid="0">
      <p:cViewPr varScale="1">
        <p:scale>
          <a:sx n="81" d="100"/>
          <a:sy n="81" d="100"/>
        </p:scale>
        <p:origin x="657" y="57"/>
      </p:cViewPr>
      <p:guideLst/>
    </p:cSldViewPr>
  </p:slideViewPr>
  <p:outlineViewPr>
    <p:cViewPr>
      <p:scale>
        <a:sx n="33" d="100"/>
        <a:sy n="33" d="100"/>
      </p:scale>
      <p:origin x="0" y="-2582"/>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9E5168-8B9C-4D46-9EFE-4AA2A55EA4D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8A4431BC-6AAC-437D-BADD-348160608176}">
      <dgm:prSet custT="1"/>
      <dgm:spPr/>
      <dgm:t>
        <a:bodyPr/>
        <a:lstStyle/>
        <a:p>
          <a:pPr algn="ctr"/>
          <a:r>
            <a:rPr lang="tr-TR" sz="3000" b="1" dirty="0">
              <a:latin typeface="Times New Roman" panose="02020603050405020304" pitchFamily="18" charset="0"/>
              <a:cs typeface="Times New Roman" panose="02020603050405020304" pitchFamily="18" charset="0"/>
            </a:rPr>
            <a:t>III. Bölüm: İklim Diplomasisinde Avrupa Birliği’nin Rolünün Analizi </a:t>
          </a:r>
        </a:p>
      </dgm:t>
    </dgm:pt>
    <dgm:pt modelId="{D952E4E4-EAA8-4286-8B3C-DC92A7B817DF}" type="parTrans" cxnId="{CFBD06C3-2759-4FBE-BD67-8D60F4CA0524}">
      <dgm:prSet/>
      <dgm:spPr/>
      <dgm:t>
        <a:bodyPr/>
        <a:lstStyle/>
        <a:p>
          <a:endParaRPr lang="tr-TR"/>
        </a:p>
      </dgm:t>
    </dgm:pt>
    <dgm:pt modelId="{1D5870B7-1E57-4509-B986-0D5F1168528A}" type="sibTrans" cxnId="{CFBD06C3-2759-4FBE-BD67-8D60F4CA0524}">
      <dgm:prSet/>
      <dgm:spPr/>
      <dgm:t>
        <a:bodyPr/>
        <a:lstStyle/>
        <a:p>
          <a:endParaRPr lang="tr-TR"/>
        </a:p>
      </dgm:t>
    </dgm:pt>
    <dgm:pt modelId="{FD0FB5F5-042D-4BA8-8260-43D2F6F72A57}" type="pres">
      <dgm:prSet presAssocID="{2A9E5168-8B9C-4D46-9EFE-4AA2A55EA4D3}" presName="linear" presStyleCnt="0">
        <dgm:presLayoutVars>
          <dgm:animLvl val="lvl"/>
          <dgm:resizeHandles val="exact"/>
        </dgm:presLayoutVars>
      </dgm:prSet>
      <dgm:spPr/>
    </dgm:pt>
    <dgm:pt modelId="{F95C6FD9-0608-4889-BAE7-80DEF7897275}" type="pres">
      <dgm:prSet presAssocID="{8A4431BC-6AAC-437D-BADD-348160608176}" presName="parentText" presStyleLbl="node1" presStyleIdx="0" presStyleCnt="1">
        <dgm:presLayoutVars>
          <dgm:chMax val="0"/>
          <dgm:bulletEnabled val="1"/>
        </dgm:presLayoutVars>
      </dgm:prSet>
      <dgm:spPr/>
    </dgm:pt>
  </dgm:ptLst>
  <dgm:cxnLst>
    <dgm:cxn modelId="{5637869F-3849-4F36-936C-94A068C6FE18}" type="presOf" srcId="{8A4431BC-6AAC-437D-BADD-348160608176}" destId="{F95C6FD9-0608-4889-BAE7-80DEF7897275}" srcOrd="0" destOrd="0" presId="urn:microsoft.com/office/officeart/2005/8/layout/vList2"/>
    <dgm:cxn modelId="{880C94BE-F1CB-433E-8C56-54C9B5836167}" type="presOf" srcId="{2A9E5168-8B9C-4D46-9EFE-4AA2A55EA4D3}" destId="{FD0FB5F5-042D-4BA8-8260-43D2F6F72A57}" srcOrd="0" destOrd="0" presId="urn:microsoft.com/office/officeart/2005/8/layout/vList2"/>
    <dgm:cxn modelId="{CFBD06C3-2759-4FBE-BD67-8D60F4CA0524}" srcId="{2A9E5168-8B9C-4D46-9EFE-4AA2A55EA4D3}" destId="{8A4431BC-6AAC-437D-BADD-348160608176}" srcOrd="0" destOrd="0" parTransId="{D952E4E4-EAA8-4286-8B3C-DC92A7B817DF}" sibTransId="{1D5870B7-1E57-4509-B986-0D5F1168528A}"/>
    <dgm:cxn modelId="{25238E36-E622-45CF-BA08-05F9C92F75CF}" type="presParOf" srcId="{FD0FB5F5-042D-4BA8-8260-43D2F6F72A57}" destId="{F95C6FD9-0608-4889-BAE7-80DEF789727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0142C3-CF73-47F1-B798-DA6661D34C8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7201655E-0B52-4744-B501-1EB9155E9BCA}">
      <dgm:prSet custT="1"/>
      <dgm:spPr/>
      <dgm:t>
        <a:bodyPr/>
        <a:lstStyle/>
        <a:p>
          <a:pPr algn="ctr"/>
          <a:endParaRPr lang="tr-TR" sz="3000" b="1" dirty="0">
            <a:latin typeface="Times New Roman" panose="02020603050405020304" pitchFamily="18" charset="0"/>
            <a:cs typeface="Times New Roman" panose="02020603050405020304" pitchFamily="18" charset="0"/>
          </a:endParaRPr>
        </a:p>
        <a:p>
          <a:pPr algn="ctr"/>
          <a:r>
            <a:rPr lang="tr-TR" sz="3500" b="1" dirty="0">
              <a:latin typeface="Times New Roman" panose="02020603050405020304" pitchFamily="18" charset="0"/>
              <a:cs typeface="Times New Roman" panose="02020603050405020304" pitchFamily="18" charset="0"/>
            </a:rPr>
            <a:t>II. Bölüm: İklim Diplomasisi</a:t>
          </a:r>
          <a:br>
            <a:rPr lang="tr-TR" sz="3000" b="0" dirty="0"/>
          </a:br>
          <a:br>
            <a:rPr lang="tr-TR" sz="3000" b="0" dirty="0"/>
          </a:br>
          <a:endParaRPr lang="tr-TR" sz="3000" dirty="0"/>
        </a:p>
      </dgm:t>
    </dgm:pt>
    <dgm:pt modelId="{D0A9ABD0-968F-4F70-9F9E-7D3E7BBE8052}" type="parTrans" cxnId="{010E166A-6916-42BA-B4EC-1C784A8440D8}">
      <dgm:prSet/>
      <dgm:spPr/>
      <dgm:t>
        <a:bodyPr/>
        <a:lstStyle/>
        <a:p>
          <a:endParaRPr lang="tr-TR"/>
        </a:p>
      </dgm:t>
    </dgm:pt>
    <dgm:pt modelId="{39F3EF2D-A1BF-464B-9B43-562F7D63DCEA}" type="sibTrans" cxnId="{010E166A-6916-42BA-B4EC-1C784A8440D8}">
      <dgm:prSet/>
      <dgm:spPr/>
      <dgm:t>
        <a:bodyPr/>
        <a:lstStyle/>
        <a:p>
          <a:endParaRPr lang="tr-TR"/>
        </a:p>
      </dgm:t>
    </dgm:pt>
    <dgm:pt modelId="{BF2DA7BF-2370-4FFE-9B08-2BFC8924BE65}" type="pres">
      <dgm:prSet presAssocID="{690142C3-CF73-47F1-B798-DA6661D34C88}" presName="linear" presStyleCnt="0">
        <dgm:presLayoutVars>
          <dgm:animLvl val="lvl"/>
          <dgm:resizeHandles val="exact"/>
        </dgm:presLayoutVars>
      </dgm:prSet>
      <dgm:spPr/>
    </dgm:pt>
    <dgm:pt modelId="{F5A0344F-8919-4F86-A091-95D0455C8872}" type="pres">
      <dgm:prSet presAssocID="{7201655E-0B52-4744-B501-1EB9155E9BCA}" presName="parentText" presStyleLbl="node1" presStyleIdx="0" presStyleCnt="1">
        <dgm:presLayoutVars>
          <dgm:chMax val="0"/>
          <dgm:bulletEnabled val="1"/>
        </dgm:presLayoutVars>
      </dgm:prSet>
      <dgm:spPr/>
    </dgm:pt>
  </dgm:ptLst>
  <dgm:cxnLst>
    <dgm:cxn modelId="{6A6F7C61-D380-42C7-B6D3-77F472B84476}" type="presOf" srcId="{690142C3-CF73-47F1-B798-DA6661D34C88}" destId="{BF2DA7BF-2370-4FFE-9B08-2BFC8924BE65}" srcOrd="0" destOrd="0" presId="urn:microsoft.com/office/officeart/2005/8/layout/vList2"/>
    <dgm:cxn modelId="{010E166A-6916-42BA-B4EC-1C784A8440D8}" srcId="{690142C3-CF73-47F1-B798-DA6661D34C88}" destId="{7201655E-0B52-4744-B501-1EB9155E9BCA}" srcOrd="0" destOrd="0" parTransId="{D0A9ABD0-968F-4F70-9F9E-7D3E7BBE8052}" sibTransId="{39F3EF2D-A1BF-464B-9B43-562F7D63DCEA}"/>
    <dgm:cxn modelId="{9724CCD8-C31D-46FC-AA5E-28A57A2A676F}" type="presOf" srcId="{7201655E-0B52-4744-B501-1EB9155E9BCA}" destId="{F5A0344F-8919-4F86-A091-95D0455C8872}" srcOrd="0" destOrd="0" presId="urn:microsoft.com/office/officeart/2005/8/layout/vList2"/>
    <dgm:cxn modelId="{E8C0E782-7095-4676-ABEB-5C77F4E8B1EC}" type="presParOf" srcId="{BF2DA7BF-2370-4FFE-9B08-2BFC8924BE65}" destId="{F5A0344F-8919-4F86-A091-95D0455C887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CBD6E8-0DB6-44DD-BA29-2A9026DFD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6D334E49-1E5A-474F-BBC6-A5BDE3261879}">
      <dgm:prSet custT="1"/>
      <dgm:spPr/>
      <dgm:t>
        <a:bodyPr/>
        <a:lstStyle/>
        <a:p>
          <a:pPr algn="ctr"/>
          <a:endParaRPr lang="tr-TR" sz="3500" b="1" dirty="0">
            <a:latin typeface="Times New Roman" panose="02020603050405020304" pitchFamily="18" charset="0"/>
            <a:cs typeface="Times New Roman" panose="02020603050405020304" pitchFamily="18" charset="0"/>
          </a:endParaRPr>
        </a:p>
        <a:p>
          <a:pPr algn="ctr"/>
          <a:r>
            <a:rPr lang="tr-TR" sz="3500" b="1" dirty="0">
              <a:latin typeface="Times New Roman" panose="02020603050405020304" pitchFamily="18" charset="0"/>
              <a:cs typeface="Times New Roman" panose="02020603050405020304" pitchFamily="18" charset="0"/>
            </a:rPr>
            <a:t>III. Bölüm: İklim Diplomasisinde AB’nin Rolünün Analizi </a:t>
          </a:r>
          <a:br>
            <a:rPr lang="tr-TR" sz="3500" b="0" dirty="0">
              <a:latin typeface="Times New Roman" panose="02020603050405020304" pitchFamily="18" charset="0"/>
              <a:cs typeface="Times New Roman" panose="02020603050405020304" pitchFamily="18" charset="0"/>
            </a:rPr>
          </a:br>
          <a:endParaRPr lang="tr-TR" sz="3500" dirty="0">
            <a:latin typeface="Times New Roman" panose="02020603050405020304" pitchFamily="18" charset="0"/>
            <a:cs typeface="Times New Roman" panose="02020603050405020304" pitchFamily="18" charset="0"/>
          </a:endParaRPr>
        </a:p>
      </dgm:t>
    </dgm:pt>
    <dgm:pt modelId="{AE9D256C-4B84-488F-A1CE-52DBA13307AA}" type="parTrans" cxnId="{6C15F34C-0A98-466C-A459-4C3C3B870F5E}">
      <dgm:prSet/>
      <dgm:spPr/>
      <dgm:t>
        <a:bodyPr/>
        <a:lstStyle/>
        <a:p>
          <a:endParaRPr lang="tr-TR"/>
        </a:p>
      </dgm:t>
    </dgm:pt>
    <dgm:pt modelId="{B557E395-9C8B-4A5A-A0EC-3CDBEB2AE0C6}" type="sibTrans" cxnId="{6C15F34C-0A98-466C-A459-4C3C3B870F5E}">
      <dgm:prSet/>
      <dgm:spPr/>
      <dgm:t>
        <a:bodyPr/>
        <a:lstStyle/>
        <a:p>
          <a:endParaRPr lang="tr-TR"/>
        </a:p>
      </dgm:t>
    </dgm:pt>
    <dgm:pt modelId="{AE4BC19D-1CF4-41A1-AC3D-F1D45D9B8AB2}" type="pres">
      <dgm:prSet presAssocID="{2ACBD6E8-0DB6-44DD-BA29-2A9026DFD5B5}" presName="linear" presStyleCnt="0">
        <dgm:presLayoutVars>
          <dgm:animLvl val="lvl"/>
          <dgm:resizeHandles val="exact"/>
        </dgm:presLayoutVars>
      </dgm:prSet>
      <dgm:spPr/>
    </dgm:pt>
    <dgm:pt modelId="{BD9ADA91-238E-49DE-A891-DF7CDAA2795C}" type="pres">
      <dgm:prSet presAssocID="{6D334E49-1E5A-474F-BBC6-A5BDE3261879}" presName="parentText" presStyleLbl="node1" presStyleIdx="0" presStyleCnt="1" custScaleY="282932" custLinFactNeighborX="2384" custLinFactNeighborY="-37998">
        <dgm:presLayoutVars>
          <dgm:chMax val="0"/>
          <dgm:bulletEnabled val="1"/>
        </dgm:presLayoutVars>
      </dgm:prSet>
      <dgm:spPr/>
    </dgm:pt>
  </dgm:ptLst>
  <dgm:cxnLst>
    <dgm:cxn modelId="{6C15F34C-0A98-466C-A459-4C3C3B870F5E}" srcId="{2ACBD6E8-0DB6-44DD-BA29-2A9026DFD5B5}" destId="{6D334E49-1E5A-474F-BBC6-A5BDE3261879}" srcOrd="0" destOrd="0" parTransId="{AE9D256C-4B84-488F-A1CE-52DBA13307AA}" sibTransId="{B557E395-9C8B-4A5A-A0EC-3CDBEB2AE0C6}"/>
    <dgm:cxn modelId="{0D2817EF-2E5D-46F4-A97E-70C034FB8F08}" type="presOf" srcId="{2ACBD6E8-0DB6-44DD-BA29-2A9026DFD5B5}" destId="{AE4BC19D-1CF4-41A1-AC3D-F1D45D9B8AB2}" srcOrd="0" destOrd="0" presId="urn:microsoft.com/office/officeart/2005/8/layout/vList2"/>
    <dgm:cxn modelId="{27522EFB-8074-4DD3-93F2-E7DB74DF90E1}" type="presOf" srcId="{6D334E49-1E5A-474F-BBC6-A5BDE3261879}" destId="{BD9ADA91-238E-49DE-A891-DF7CDAA2795C}" srcOrd="0" destOrd="0" presId="urn:microsoft.com/office/officeart/2005/8/layout/vList2"/>
    <dgm:cxn modelId="{FB8D2866-71BC-4FE0-B9D5-F9D43CD0154D}" type="presParOf" srcId="{AE4BC19D-1CF4-41A1-AC3D-F1D45D9B8AB2}" destId="{BD9ADA91-238E-49DE-A891-DF7CDAA2795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CBD6E8-0DB6-44DD-BA29-2A9026DFD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6D334E49-1E5A-474F-BBC6-A5BDE3261879}">
      <dgm:prSet custT="1"/>
      <dgm:spPr/>
      <dgm:t>
        <a:bodyPr/>
        <a:lstStyle/>
        <a:p>
          <a:pPr algn="ctr"/>
          <a:endParaRPr lang="tr-TR" sz="3500" b="1" dirty="0">
            <a:latin typeface="Times New Roman" panose="02020603050405020304" pitchFamily="18" charset="0"/>
            <a:cs typeface="Times New Roman" panose="02020603050405020304" pitchFamily="18" charset="0"/>
          </a:endParaRPr>
        </a:p>
        <a:p>
          <a:pPr algn="ctr"/>
          <a:r>
            <a:rPr lang="tr-TR" sz="3500" b="1" dirty="0">
              <a:latin typeface="Times New Roman" panose="02020603050405020304" pitchFamily="18" charset="0"/>
              <a:cs typeface="Times New Roman" panose="02020603050405020304" pitchFamily="18" charset="0"/>
            </a:rPr>
            <a:t> İklim Diplomasisinde AB’nin Rolünün Analizi </a:t>
          </a:r>
          <a:br>
            <a:rPr lang="tr-TR" sz="3500" b="0" dirty="0">
              <a:latin typeface="Times New Roman" panose="02020603050405020304" pitchFamily="18" charset="0"/>
              <a:cs typeface="Times New Roman" panose="02020603050405020304" pitchFamily="18" charset="0"/>
            </a:rPr>
          </a:br>
          <a:endParaRPr lang="tr-TR" sz="3500" dirty="0">
            <a:latin typeface="Times New Roman" panose="02020603050405020304" pitchFamily="18" charset="0"/>
            <a:cs typeface="Times New Roman" panose="02020603050405020304" pitchFamily="18" charset="0"/>
          </a:endParaRPr>
        </a:p>
      </dgm:t>
    </dgm:pt>
    <dgm:pt modelId="{AE9D256C-4B84-488F-A1CE-52DBA13307AA}" type="parTrans" cxnId="{6C15F34C-0A98-466C-A459-4C3C3B870F5E}">
      <dgm:prSet/>
      <dgm:spPr/>
      <dgm:t>
        <a:bodyPr/>
        <a:lstStyle/>
        <a:p>
          <a:endParaRPr lang="tr-TR"/>
        </a:p>
      </dgm:t>
    </dgm:pt>
    <dgm:pt modelId="{B557E395-9C8B-4A5A-A0EC-3CDBEB2AE0C6}" type="sibTrans" cxnId="{6C15F34C-0A98-466C-A459-4C3C3B870F5E}">
      <dgm:prSet/>
      <dgm:spPr/>
      <dgm:t>
        <a:bodyPr/>
        <a:lstStyle/>
        <a:p>
          <a:endParaRPr lang="tr-TR"/>
        </a:p>
      </dgm:t>
    </dgm:pt>
    <dgm:pt modelId="{AE4BC19D-1CF4-41A1-AC3D-F1D45D9B8AB2}" type="pres">
      <dgm:prSet presAssocID="{2ACBD6E8-0DB6-44DD-BA29-2A9026DFD5B5}" presName="linear" presStyleCnt="0">
        <dgm:presLayoutVars>
          <dgm:animLvl val="lvl"/>
          <dgm:resizeHandles val="exact"/>
        </dgm:presLayoutVars>
      </dgm:prSet>
      <dgm:spPr/>
    </dgm:pt>
    <dgm:pt modelId="{BD9ADA91-238E-49DE-A891-DF7CDAA2795C}" type="pres">
      <dgm:prSet presAssocID="{6D334E49-1E5A-474F-BBC6-A5BDE3261879}" presName="parentText" presStyleLbl="node1" presStyleIdx="0" presStyleCnt="1" custScaleY="282932">
        <dgm:presLayoutVars>
          <dgm:chMax val="0"/>
          <dgm:bulletEnabled val="1"/>
        </dgm:presLayoutVars>
      </dgm:prSet>
      <dgm:spPr/>
    </dgm:pt>
  </dgm:ptLst>
  <dgm:cxnLst>
    <dgm:cxn modelId="{6C15F34C-0A98-466C-A459-4C3C3B870F5E}" srcId="{2ACBD6E8-0DB6-44DD-BA29-2A9026DFD5B5}" destId="{6D334E49-1E5A-474F-BBC6-A5BDE3261879}" srcOrd="0" destOrd="0" parTransId="{AE9D256C-4B84-488F-A1CE-52DBA13307AA}" sibTransId="{B557E395-9C8B-4A5A-A0EC-3CDBEB2AE0C6}"/>
    <dgm:cxn modelId="{0D2817EF-2E5D-46F4-A97E-70C034FB8F08}" type="presOf" srcId="{2ACBD6E8-0DB6-44DD-BA29-2A9026DFD5B5}" destId="{AE4BC19D-1CF4-41A1-AC3D-F1D45D9B8AB2}" srcOrd="0" destOrd="0" presId="urn:microsoft.com/office/officeart/2005/8/layout/vList2"/>
    <dgm:cxn modelId="{27522EFB-8074-4DD3-93F2-E7DB74DF90E1}" type="presOf" srcId="{6D334E49-1E5A-474F-BBC6-A5BDE3261879}" destId="{BD9ADA91-238E-49DE-A891-DF7CDAA2795C}" srcOrd="0" destOrd="0" presId="urn:microsoft.com/office/officeart/2005/8/layout/vList2"/>
    <dgm:cxn modelId="{FB8D2866-71BC-4FE0-B9D5-F9D43CD0154D}" type="presParOf" srcId="{AE4BC19D-1CF4-41A1-AC3D-F1D45D9B8AB2}" destId="{BD9ADA91-238E-49DE-A891-DF7CDAA2795C}"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CBD6E8-0DB6-44DD-BA29-2A9026DFD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AE4BC19D-1CF4-41A1-AC3D-F1D45D9B8AB2}" type="pres">
      <dgm:prSet presAssocID="{2ACBD6E8-0DB6-44DD-BA29-2A9026DFD5B5}" presName="linear" presStyleCnt="0">
        <dgm:presLayoutVars>
          <dgm:animLvl val="lvl"/>
          <dgm:resizeHandles val="exact"/>
        </dgm:presLayoutVars>
      </dgm:prSet>
      <dgm:spPr/>
    </dgm:pt>
  </dgm:ptLst>
  <dgm:cxnLst>
    <dgm:cxn modelId="{0D2817EF-2E5D-46F4-A97E-70C034FB8F08}" type="presOf" srcId="{2ACBD6E8-0DB6-44DD-BA29-2A9026DFD5B5}" destId="{AE4BC19D-1CF4-41A1-AC3D-F1D45D9B8AB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CBD6E8-0DB6-44DD-BA29-2A9026DFD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6D334E49-1E5A-474F-BBC6-A5BDE3261879}">
      <dgm:prSet custT="1"/>
      <dgm:spPr/>
      <dgm:t>
        <a:bodyPr/>
        <a:lstStyle/>
        <a:p>
          <a:pPr algn="ctr"/>
          <a:endParaRPr lang="tr-TR" sz="2500" b="1" dirty="0">
            <a:latin typeface="Times New Roman" panose="02020603050405020304" pitchFamily="18" charset="0"/>
            <a:cs typeface="Times New Roman" panose="02020603050405020304" pitchFamily="18" charset="0"/>
          </a:endParaRPr>
        </a:p>
      </dgm:t>
    </dgm:pt>
    <dgm:pt modelId="{AE9D256C-4B84-488F-A1CE-52DBA13307AA}" type="parTrans" cxnId="{6C15F34C-0A98-466C-A459-4C3C3B870F5E}">
      <dgm:prSet/>
      <dgm:spPr/>
      <dgm:t>
        <a:bodyPr/>
        <a:lstStyle/>
        <a:p>
          <a:endParaRPr lang="tr-TR"/>
        </a:p>
      </dgm:t>
    </dgm:pt>
    <dgm:pt modelId="{B557E395-9C8B-4A5A-A0EC-3CDBEB2AE0C6}" type="sibTrans" cxnId="{6C15F34C-0A98-466C-A459-4C3C3B870F5E}">
      <dgm:prSet/>
      <dgm:spPr/>
      <dgm:t>
        <a:bodyPr/>
        <a:lstStyle/>
        <a:p>
          <a:endParaRPr lang="tr-TR"/>
        </a:p>
      </dgm:t>
    </dgm:pt>
    <dgm:pt modelId="{AE4BC19D-1CF4-41A1-AC3D-F1D45D9B8AB2}" type="pres">
      <dgm:prSet presAssocID="{2ACBD6E8-0DB6-44DD-BA29-2A9026DFD5B5}" presName="linear" presStyleCnt="0">
        <dgm:presLayoutVars>
          <dgm:animLvl val="lvl"/>
          <dgm:resizeHandles val="exact"/>
        </dgm:presLayoutVars>
      </dgm:prSet>
      <dgm:spPr/>
    </dgm:pt>
    <dgm:pt modelId="{BD9ADA91-238E-49DE-A891-DF7CDAA2795C}" type="pres">
      <dgm:prSet presAssocID="{6D334E49-1E5A-474F-BBC6-A5BDE3261879}" presName="parentText" presStyleLbl="node1" presStyleIdx="0" presStyleCnt="1" custScaleY="167497">
        <dgm:presLayoutVars>
          <dgm:chMax val="0"/>
          <dgm:bulletEnabled val="1"/>
        </dgm:presLayoutVars>
      </dgm:prSet>
      <dgm:spPr/>
    </dgm:pt>
  </dgm:ptLst>
  <dgm:cxnLst>
    <dgm:cxn modelId="{6C15F34C-0A98-466C-A459-4C3C3B870F5E}" srcId="{2ACBD6E8-0DB6-44DD-BA29-2A9026DFD5B5}" destId="{6D334E49-1E5A-474F-BBC6-A5BDE3261879}" srcOrd="0" destOrd="0" parTransId="{AE9D256C-4B84-488F-A1CE-52DBA13307AA}" sibTransId="{B557E395-9C8B-4A5A-A0EC-3CDBEB2AE0C6}"/>
    <dgm:cxn modelId="{0D2817EF-2E5D-46F4-A97E-70C034FB8F08}" type="presOf" srcId="{2ACBD6E8-0DB6-44DD-BA29-2A9026DFD5B5}" destId="{AE4BC19D-1CF4-41A1-AC3D-F1D45D9B8AB2}" srcOrd="0" destOrd="0" presId="urn:microsoft.com/office/officeart/2005/8/layout/vList2"/>
    <dgm:cxn modelId="{27522EFB-8074-4DD3-93F2-E7DB74DF90E1}" type="presOf" srcId="{6D334E49-1E5A-474F-BBC6-A5BDE3261879}" destId="{BD9ADA91-238E-49DE-A891-DF7CDAA2795C}" srcOrd="0" destOrd="0" presId="urn:microsoft.com/office/officeart/2005/8/layout/vList2"/>
    <dgm:cxn modelId="{FB8D2866-71BC-4FE0-B9D5-F9D43CD0154D}" type="presParOf" srcId="{AE4BC19D-1CF4-41A1-AC3D-F1D45D9B8AB2}" destId="{BD9ADA91-238E-49DE-A891-DF7CDAA2795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C6FD9-0608-4889-BAE7-80DEF7897275}">
      <dsp:nvSpPr>
        <dsp:cNvPr id="0" name=""/>
        <dsp:cNvSpPr/>
      </dsp:nvSpPr>
      <dsp:spPr>
        <a:xfrm>
          <a:off x="0" y="223"/>
          <a:ext cx="11029616" cy="1013352"/>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b="1" kern="1200" dirty="0">
              <a:latin typeface="Times New Roman" panose="02020603050405020304" pitchFamily="18" charset="0"/>
              <a:cs typeface="Times New Roman" panose="02020603050405020304" pitchFamily="18" charset="0"/>
            </a:rPr>
            <a:t>III. Bölüm: İklim Diplomasisinde Avrupa Birliği’nin Rolünün Analizi </a:t>
          </a:r>
        </a:p>
      </dsp:txBody>
      <dsp:txXfrm>
        <a:off x="49468" y="49691"/>
        <a:ext cx="10930680" cy="9144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A0344F-8919-4F86-A091-95D0455C8872}">
      <dsp:nvSpPr>
        <dsp:cNvPr id="0" name=""/>
        <dsp:cNvSpPr/>
      </dsp:nvSpPr>
      <dsp:spPr>
        <a:xfrm>
          <a:off x="0" y="245"/>
          <a:ext cx="11029616" cy="882344"/>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3000" b="1" kern="1200" dirty="0">
            <a:latin typeface="Times New Roman" panose="02020603050405020304" pitchFamily="18" charset="0"/>
            <a:cs typeface="Times New Roman" panose="02020603050405020304" pitchFamily="18" charset="0"/>
          </a:endParaRPr>
        </a:p>
        <a:p>
          <a:pPr marL="0" lvl="0" indent="0" algn="ctr" defTabSz="1333500">
            <a:lnSpc>
              <a:spcPct val="90000"/>
            </a:lnSpc>
            <a:spcBef>
              <a:spcPct val="0"/>
            </a:spcBef>
            <a:spcAft>
              <a:spcPct val="35000"/>
            </a:spcAft>
            <a:buNone/>
          </a:pPr>
          <a:r>
            <a:rPr lang="tr-TR" sz="3500" b="1" kern="1200" dirty="0">
              <a:latin typeface="Times New Roman" panose="02020603050405020304" pitchFamily="18" charset="0"/>
              <a:cs typeface="Times New Roman" panose="02020603050405020304" pitchFamily="18" charset="0"/>
            </a:rPr>
            <a:t>II. Bölüm: İklim Diplomasisi</a:t>
          </a:r>
          <a:br>
            <a:rPr lang="tr-TR" sz="3000" b="0" kern="1200" dirty="0"/>
          </a:br>
          <a:br>
            <a:rPr lang="tr-TR" sz="3000" b="0" kern="1200" dirty="0"/>
          </a:br>
          <a:endParaRPr lang="tr-TR" sz="3000" kern="1200" dirty="0"/>
        </a:p>
      </dsp:txBody>
      <dsp:txXfrm>
        <a:off x="43072" y="43317"/>
        <a:ext cx="10943472" cy="7962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ADA91-238E-49DE-A891-DF7CDAA2795C}">
      <dsp:nvSpPr>
        <dsp:cNvPr id="0" name=""/>
        <dsp:cNvSpPr/>
      </dsp:nvSpPr>
      <dsp:spPr>
        <a:xfrm>
          <a:off x="0" y="0"/>
          <a:ext cx="11029616" cy="888849"/>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endParaRPr lang="tr-TR" sz="3500" b="1" kern="1200" dirty="0">
            <a:latin typeface="Times New Roman" panose="02020603050405020304" pitchFamily="18" charset="0"/>
            <a:cs typeface="Times New Roman" panose="02020603050405020304" pitchFamily="18" charset="0"/>
          </a:endParaRPr>
        </a:p>
        <a:p>
          <a:pPr marL="0" lvl="0" indent="0" algn="ctr" defTabSz="1555750">
            <a:lnSpc>
              <a:spcPct val="90000"/>
            </a:lnSpc>
            <a:spcBef>
              <a:spcPct val="0"/>
            </a:spcBef>
            <a:spcAft>
              <a:spcPct val="35000"/>
            </a:spcAft>
            <a:buNone/>
          </a:pPr>
          <a:r>
            <a:rPr lang="tr-TR" sz="3500" b="1" kern="1200" dirty="0">
              <a:latin typeface="Times New Roman" panose="02020603050405020304" pitchFamily="18" charset="0"/>
              <a:cs typeface="Times New Roman" panose="02020603050405020304" pitchFamily="18" charset="0"/>
            </a:rPr>
            <a:t>III. Bölüm: İklim Diplomasisinde AB’nin Rolünün Analizi </a:t>
          </a:r>
          <a:br>
            <a:rPr lang="tr-TR" sz="3500" b="0" kern="1200" dirty="0">
              <a:latin typeface="Times New Roman" panose="02020603050405020304" pitchFamily="18" charset="0"/>
              <a:cs typeface="Times New Roman" panose="02020603050405020304" pitchFamily="18" charset="0"/>
            </a:rPr>
          </a:br>
          <a:endParaRPr lang="tr-TR" sz="3500" kern="1200" dirty="0">
            <a:latin typeface="Times New Roman" panose="02020603050405020304" pitchFamily="18" charset="0"/>
            <a:cs typeface="Times New Roman" panose="02020603050405020304" pitchFamily="18" charset="0"/>
          </a:endParaRPr>
        </a:p>
      </dsp:txBody>
      <dsp:txXfrm>
        <a:off x="43390" y="43390"/>
        <a:ext cx="10942836" cy="8020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ADA91-238E-49DE-A891-DF7CDAA2795C}">
      <dsp:nvSpPr>
        <dsp:cNvPr id="0" name=""/>
        <dsp:cNvSpPr/>
      </dsp:nvSpPr>
      <dsp:spPr>
        <a:xfrm>
          <a:off x="0" y="434"/>
          <a:ext cx="11029616" cy="888849"/>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endParaRPr lang="tr-TR" sz="3500" b="1" kern="1200" dirty="0">
            <a:latin typeface="Times New Roman" panose="02020603050405020304" pitchFamily="18" charset="0"/>
            <a:cs typeface="Times New Roman" panose="02020603050405020304" pitchFamily="18" charset="0"/>
          </a:endParaRPr>
        </a:p>
        <a:p>
          <a:pPr marL="0" lvl="0" indent="0" algn="ctr" defTabSz="1555750">
            <a:lnSpc>
              <a:spcPct val="90000"/>
            </a:lnSpc>
            <a:spcBef>
              <a:spcPct val="0"/>
            </a:spcBef>
            <a:spcAft>
              <a:spcPct val="35000"/>
            </a:spcAft>
            <a:buNone/>
          </a:pPr>
          <a:r>
            <a:rPr lang="tr-TR" sz="3500" b="1" kern="1200" dirty="0">
              <a:latin typeface="Times New Roman" panose="02020603050405020304" pitchFamily="18" charset="0"/>
              <a:cs typeface="Times New Roman" panose="02020603050405020304" pitchFamily="18" charset="0"/>
            </a:rPr>
            <a:t> İklim Diplomasisinde AB’nin Rolünün Analizi </a:t>
          </a:r>
          <a:br>
            <a:rPr lang="tr-TR" sz="3500" b="0" kern="1200" dirty="0">
              <a:latin typeface="Times New Roman" panose="02020603050405020304" pitchFamily="18" charset="0"/>
              <a:cs typeface="Times New Roman" panose="02020603050405020304" pitchFamily="18" charset="0"/>
            </a:rPr>
          </a:br>
          <a:endParaRPr lang="tr-TR" sz="3500" kern="1200" dirty="0">
            <a:latin typeface="Times New Roman" panose="02020603050405020304" pitchFamily="18" charset="0"/>
            <a:cs typeface="Times New Roman" panose="02020603050405020304" pitchFamily="18" charset="0"/>
          </a:endParaRPr>
        </a:p>
      </dsp:txBody>
      <dsp:txXfrm>
        <a:off x="43390" y="43824"/>
        <a:ext cx="10942836" cy="80206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ADA91-238E-49DE-A891-DF7CDAA2795C}">
      <dsp:nvSpPr>
        <dsp:cNvPr id="0" name=""/>
        <dsp:cNvSpPr/>
      </dsp:nvSpPr>
      <dsp:spPr>
        <a:xfrm>
          <a:off x="0" y="2641"/>
          <a:ext cx="11029616" cy="1003374"/>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endParaRPr lang="tr-TR" sz="2500" b="1" kern="1200" dirty="0">
            <a:latin typeface="Times New Roman" panose="02020603050405020304" pitchFamily="18" charset="0"/>
            <a:cs typeface="Times New Roman" panose="02020603050405020304" pitchFamily="18" charset="0"/>
          </a:endParaRPr>
        </a:p>
      </dsp:txBody>
      <dsp:txXfrm>
        <a:off x="48981" y="51622"/>
        <a:ext cx="10931654" cy="9054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9CC27-778C-4258-B649-F2BDEF68C217}" type="datetimeFigureOut">
              <a:rPr lang="tr-TR" smtClean="0"/>
              <a:t>12.07.2026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8773A-B661-41F5-9124-370397F5ACD7}" type="slidenum">
              <a:rPr lang="tr-TR" smtClean="0"/>
              <a:t>‹#›</a:t>
            </a:fld>
            <a:endParaRPr lang="tr-TR"/>
          </a:p>
        </p:txBody>
      </p:sp>
    </p:spTree>
    <p:extLst>
      <p:ext uri="{BB962C8B-B14F-4D97-AF65-F5344CB8AC3E}">
        <p14:creationId xmlns:p14="http://schemas.microsoft.com/office/powerpoint/2010/main" val="889898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09C4-F326-C699-29A6-E24EE7595F3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1D94A08-5287-82BE-E50E-EB32A19C7DF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83FE9DC-BC05-3A09-2873-52050939CF0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FC86CD4-81AC-F5A7-412C-50BF9434EED6}"/>
              </a:ext>
            </a:extLst>
          </p:cNvPr>
          <p:cNvSpPr>
            <a:spLocks noGrp="1"/>
          </p:cNvSpPr>
          <p:nvPr>
            <p:ph type="sldNum" sz="quarter" idx="5"/>
          </p:nvPr>
        </p:nvSpPr>
        <p:spPr/>
        <p:txBody>
          <a:bodyPr/>
          <a:lstStyle/>
          <a:p>
            <a:fld id="{82D8773A-B661-41F5-9124-370397F5ACD7}" type="slidenum">
              <a:rPr lang="tr-TR" smtClean="0"/>
              <a:t>3</a:t>
            </a:fld>
            <a:endParaRPr lang="tr-TR"/>
          </a:p>
        </p:txBody>
      </p:sp>
    </p:spTree>
    <p:extLst>
      <p:ext uri="{BB962C8B-B14F-4D97-AF65-F5344CB8AC3E}">
        <p14:creationId xmlns:p14="http://schemas.microsoft.com/office/powerpoint/2010/main" val="1177738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p:txBody>
      </p:sp>
      <p:sp>
        <p:nvSpPr>
          <p:cNvPr id="4" name="Slayt Numarası Yer Tutucusu 3"/>
          <p:cNvSpPr>
            <a:spLocks noGrp="1"/>
          </p:cNvSpPr>
          <p:nvPr>
            <p:ph type="sldNum" sz="quarter" idx="5"/>
          </p:nvPr>
        </p:nvSpPr>
        <p:spPr/>
        <p:txBody>
          <a:bodyPr/>
          <a:lstStyle/>
          <a:p>
            <a:fld id="{82D8773A-B661-41F5-9124-370397F5ACD7}" type="slidenum">
              <a:rPr lang="tr-TR" smtClean="0"/>
              <a:t>7</a:t>
            </a:fld>
            <a:endParaRPr lang="tr-TR"/>
          </a:p>
        </p:txBody>
      </p:sp>
    </p:spTree>
    <p:extLst>
      <p:ext uri="{BB962C8B-B14F-4D97-AF65-F5344CB8AC3E}">
        <p14:creationId xmlns:p14="http://schemas.microsoft.com/office/powerpoint/2010/main" val="3343031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151C3A87-73B7-4770-90C9-7A884B2DE82C}" type="slidenum">
              <a:rPr lang="tr-TR" smtClean="0"/>
              <a:t>8</a:t>
            </a:fld>
            <a:endParaRPr lang="tr-TR"/>
          </a:p>
        </p:txBody>
      </p:sp>
    </p:spTree>
    <p:extLst>
      <p:ext uri="{BB962C8B-B14F-4D97-AF65-F5344CB8AC3E}">
        <p14:creationId xmlns:p14="http://schemas.microsoft.com/office/powerpoint/2010/main" val="1805420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862042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64198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a:xfrm>
            <a:off x="774923" y="5951811"/>
            <a:ext cx="7896279" cy="365125"/>
          </a:xfrm>
        </p:spPr>
        <p:txBody>
          <a:bodyPr/>
          <a:lstStyle/>
          <a:p>
            <a:endParaRPr lang="tr-TR"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1431393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a:xfrm>
            <a:off x="10558300" y="5956137"/>
            <a:ext cx="1052508" cy="365125"/>
          </a:xfrm>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343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955609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13498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1180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2E638CC-46FB-4550-8444-7B3E6EDC8878}" type="slidenum">
              <a:rPr lang="tr-TR" smtClean="0"/>
              <a:t>‹#›</a:t>
            </a:fld>
            <a:endParaRPr lang="tr-TR"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97849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3548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50586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0088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A2E638CC-46FB-4550-8444-7B3E6EDC8878}" type="slidenum">
              <a:rPr lang="tr-TR" smtClean="0"/>
              <a:t>‹#›</a:t>
            </a:fld>
            <a:endParaRPr lang="tr-TR"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7227953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translate.google.com/website?sl=en&amp;tl=tr&amp;hl=tr&amp;client=srp&amp;u=https://eur-lex.europa.eu/legal-content/EN/TXT/?uri%3DCELEX:02018R0841-2023051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translate.google.com/website?sl=en&amp;tl=tr&amp;hl=tr&amp;client=srp&amp;u=https://agriculture.ec.europa.eu/cap-my-country/cap-strategic-plans_en)" TargetMode="External"/><Relationship Id="rId2" Type="http://schemas.openxmlformats.org/officeDocument/2006/relationships/hyperlink" Target="https://translate.google.com/website?sl=en&amp;tl=tr&amp;hl=tr&amp;client=srp&amp;u=https://commission.europa.eu/energy-climate-change-environment/implementation-eu-countries/energy-and-climate-governance-and-reporting/national-energy-and-climate-plans_en" TargetMode="External"/><Relationship Id="rId1" Type="http://schemas.openxmlformats.org/officeDocument/2006/relationships/slideLayout" Target="../slideLayouts/slideLayout2.xml"/><Relationship Id="rId5" Type="http://schemas.openxmlformats.org/officeDocument/2006/relationships/hyperlink" Target="https://climate-ec-europa-eu.translate.goog/eu-action/effort-sharing-member-states-emission-targets/about-effort-sharing_en?_x_tr_sl=en&amp;_x_tr_tl=tr&amp;_x_tr_hl=tr&amp;_x_tr_pto=tc" TargetMode="External"/><Relationship Id="rId4" Type="http://schemas.openxmlformats.org/officeDocument/2006/relationships/hyperlink" Target="https://translate.google.com/website?sl=en&amp;tl=tr&amp;hl=tr&amp;client=srp&amp;u=https://eur-lex.europa.eu/legal-content/EN/TXT/?uri%3DCELEX:02018R0841-20230511"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s://translate.google.com/website?sl=en&amp;tl=tr&amp;hl=tr&amp;client=srp&amp;u=https://climate-energy.eea.europa.eu/topics/climate-change-mitigation/land-and-forests/reports/handbook-on-the-update-lulucf-regulation-v2"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translate.google.com/website?sl=en&amp;tl=tr&amp;hl=tr&amp;client=srp&amp;u=https://research-and-innovation.ec.europa.eu/research-area/environment/bioeconomy/bioeconomy-strategy_e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translate.google.com/website?sl=en&amp;tl=tr&amp;hl=tr&amp;client=srp&amp;u=https://research-and-innovation.ec.europa.eu/funding/funding-opportunities/funding-programmes-and-open-calls/horizon-europe_en" TargetMode="External"/><Relationship Id="rId2" Type="http://schemas.openxmlformats.org/officeDocument/2006/relationships/hyperlink" Target="https://translate.google.com/website?sl=en&amp;tl=tr&amp;hl=tr&amp;client=srp&amp;u=https://cinea.ec.europa.eu/programmes/life_en" TargetMode="External"/><Relationship Id="rId1" Type="http://schemas.openxmlformats.org/officeDocument/2006/relationships/slideLayout" Target="../slideLayouts/slideLayout2.xml"/><Relationship Id="rId6" Type="http://schemas.openxmlformats.org/officeDocument/2006/relationships/hyperlink" Target="https://climate-ec-europa-eu.translate.goog/eu-action/carbon-removals-and-carbon-farming_en?_x_tr_sl=en&amp;_x_tr_tl=tr&amp;_x_tr_hl=tr&amp;_x_tr_pto=tc" TargetMode="External"/><Relationship Id="rId5" Type="http://schemas.openxmlformats.org/officeDocument/2006/relationships/hyperlink" Target="https://translate.google.com/website?sl=en&amp;tl=tr&amp;hl=tr&amp;client=srp&amp;u=https://ec.europa.eu/regional_policy/funding/cohesion-fund_en" TargetMode="External"/><Relationship Id="rId4" Type="http://schemas.openxmlformats.org/officeDocument/2006/relationships/hyperlink" Target="https://translate.google.com/website?sl=en&amp;tl=tr&amp;hl=tr&amp;client=srp&amp;u=https://research-and-innovation.ec.europa.eu/funding/funding-opportunities/funding-programmes-and-open-calls/horizon-europe/eu-missions-horizon-europe/soil-health-and-food_en"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hyperlink" Target="#_ftnref1"/><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A1523-045A-0BBB-B53D-C07E370D787E}"/>
              </a:ext>
            </a:extLst>
          </p:cNvPr>
          <p:cNvSpPr>
            <a:spLocks noGrp="1"/>
          </p:cNvSpPr>
          <p:nvPr>
            <p:ph type="ctrTitle"/>
          </p:nvPr>
        </p:nvSpPr>
        <p:spPr>
          <a:xfrm>
            <a:off x="581191" y="265471"/>
            <a:ext cx="10993549" cy="2025445"/>
          </a:xfrm>
        </p:spPr>
        <p:txBody>
          <a:bodyPr>
            <a:normAutofit fontScale="90000"/>
          </a:bodyPr>
          <a:lstStyle/>
          <a:p>
            <a:pPr algn="ct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2000" dirty="0">
                <a:solidFill>
                  <a:srgbClr val="FF0000"/>
                </a:solidFill>
                <a:latin typeface="Times New Roman" panose="02020603050405020304" pitchFamily="18" charset="0"/>
                <a:cs typeface="Times New Roman" panose="02020603050405020304" pitchFamily="18" charset="0"/>
              </a:rPr>
            </a:br>
            <a:br>
              <a:rPr lang="tr-TR" sz="1400" b="1" dirty="0"/>
            </a:br>
            <a:r>
              <a:rPr lang="tr-TR" sz="2200" b="1" noProof="1">
                <a:solidFill>
                  <a:srgbClr val="FF0000"/>
                </a:solidFill>
                <a:latin typeface="Times New Roman" panose="02020603050405020304" pitchFamily="18" charset="0"/>
                <a:cs typeface="Times New Roman" panose="02020603050405020304" pitchFamily="18" charset="0"/>
              </a:rPr>
              <a:t>ÇAĞ ÜNİVERİSTESİ </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ULUSLARARASI İLİŞKİLER</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UZAKTAN TEZSİZ YÜKSEK LİSANS PROGRAMI </a:t>
            </a:r>
            <a:br>
              <a:rPr lang="tr-TR" sz="1400" b="1" noProof="1">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endParaRPr lang="tr-TR" sz="3100" b="1" dirty="0"/>
          </a:p>
        </p:txBody>
      </p:sp>
      <p:sp>
        <p:nvSpPr>
          <p:cNvPr id="3" name="Alt Başlık 2">
            <a:extLst>
              <a:ext uri="{FF2B5EF4-FFF2-40B4-BE49-F238E27FC236}">
                <a16:creationId xmlns:a16="http://schemas.microsoft.com/office/drawing/2014/main" id="{DF3834C2-6B16-4912-5A3E-FC8382193C66}"/>
              </a:ext>
            </a:extLst>
          </p:cNvPr>
          <p:cNvSpPr>
            <a:spLocks noGrp="1"/>
          </p:cNvSpPr>
          <p:nvPr>
            <p:ph type="subTitle" idx="1"/>
          </p:nvPr>
        </p:nvSpPr>
        <p:spPr>
          <a:xfrm>
            <a:off x="864059" y="1782950"/>
            <a:ext cx="10166554" cy="3972105"/>
          </a:xfrm>
          <a:solidFill>
            <a:schemeClr val="bg1"/>
          </a:solidFill>
          <a:ln w="57150">
            <a:solidFill>
              <a:schemeClr val="accent2">
                <a:lumMod val="60000"/>
                <a:lumOff val="40000"/>
              </a:schemeClr>
            </a:solidFill>
          </a:ln>
        </p:spPr>
        <p:txBody>
          <a:bodyPr>
            <a:normAutofit/>
          </a:bodyPr>
          <a:lstStyle/>
          <a:p>
            <a:pPr algn="ctr"/>
            <a:endParaRPr lang="tr-TR" sz="2700" b="1" dirty="0">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r>
              <a:rPr lang="tr-TR" sz="1800" b="1" noProof="1">
                <a:solidFill>
                  <a:schemeClr val="tx1"/>
                </a:solidFill>
                <a:latin typeface="Times New Roman" panose="02020603050405020304" pitchFamily="18" charset="0"/>
                <a:cs typeface="Times New Roman" panose="02020603050405020304" pitchFamily="18" charset="0"/>
              </a:rPr>
              <a:t>EKOLOJİK KRİZLER VE KÜRESEL ÇEVRE YÖNETİŞİMİ</a:t>
            </a:r>
          </a:p>
          <a:p>
            <a:pPr algn="ctr"/>
            <a:r>
              <a:rPr lang="tr-TR" sz="1800" b="1" noProof="1">
                <a:solidFill>
                  <a:schemeClr val="tx1"/>
                </a:solidFill>
                <a:latin typeface="Times New Roman" panose="02020603050405020304" pitchFamily="18" charset="0"/>
                <a:cs typeface="Times New Roman" panose="02020603050405020304" pitchFamily="18" charset="0"/>
              </a:rPr>
              <a:t>4.HAFTA:</a:t>
            </a:r>
          </a:p>
          <a:p>
            <a:pPr algn="ctr"/>
            <a:r>
              <a:rPr lang="tr-TR" sz="1800" b="1" noProof="1">
                <a:solidFill>
                  <a:schemeClr val="tx1"/>
                </a:solidFill>
                <a:latin typeface="Times New Roman" panose="02020603050405020304" pitchFamily="18" charset="0"/>
                <a:cs typeface="Times New Roman" panose="02020603050405020304" pitchFamily="18" charset="0"/>
              </a:rPr>
              <a:t>Küresel çevre yönetişiminde avrupa birliği</a:t>
            </a: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p:txBody>
      </p:sp>
      <p:pic>
        <p:nvPicPr>
          <p:cNvPr id="8" name="Resim 7">
            <a:extLst>
              <a:ext uri="{FF2B5EF4-FFF2-40B4-BE49-F238E27FC236}">
                <a16:creationId xmlns:a16="http://schemas.microsoft.com/office/drawing/2014/main" id="{67E935BA-623E-4DB0-1AC2-9888F6F32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7934" y="6039030"/>
            <a:ext cx="870155" cy="818969"/>
          </a:xfrm>
          <a:prstGeom prst="rect">
            <a:avLst/>
          </a:prstGeom>
        </p:spPr>
      </p:pic>
      <p:pic>
        <p:nvPicPr>
          <p:cNvPr id="9" name="Resim 8">
            <a:extLst>
              <a:ext uri="{FF2B5EF4-FFF2-40B4-BE49-F238E27FC236}">
                <a16:creationId xmlns:a16="http://schemas.microsoft.com/office/drawing/2014/main" id="{56C23504-AA39-21ED-9531-4D54F6E9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71" y="6039031"/>
            <a:ext cx="870155" cy="818969"/>
          </a:xfrm>
          <a:prstGeom prst="rect">
            <a:avLst/>
          </a:prstGeom>
        </p:spPr>
      </p:pic>
    </p:spTree>
    <p:extLst>
      <p:ext uri="{BB962C8B-B14F-4D97-AF65-F5344CB8AC3E}">
        <p14:creationId xmlns:p14="http://schemas.microsoft.com/office/powerpoint/2010/main" val="259922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241E0-081F-76EC-2508-4EFF619206C0}"/>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8A6315DD-2B52-FFFD-59A3-F321B616BD12}"/>
              </a:ext>
            </a:extLst>
          </p:cNvPr>
          <p:cNvGraphicFramePr/>
          <p:nvPr/>
        </p:nvGraphicFramePr>
        <p:xfrm>
          <a:off x="581192" y="702155"/>
          <a:ext cx="11029616" cy="1008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a:extLst>
              <a:ext uri="{FF2B5EF4-FFF2-40B4-BE49-F238E27FC236}">
                <a16:creationId xmlns:a16="http://schemas.microsoft.com/office/drawing/2014/main" id="{67A72A50-0331-7CF4-967B-B07508D9DBDA}"/>
              </a:ext>
            </a:extLst>
          </p:cNvPr>
          <p:cNvSpPr>
            <a:spLocks noGrp="1"/>
          </p:cNvSpPr>
          <p:nvPr>
            <p:ph idx="1"/>
          </p:nvPr>
        </p:nvSpPr>
        <p:spPr>
          <a:xfrm>
            <a:off x="581192" y="1900933"/>
            <a:ext cx="10893052" cy="4544423"/>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r>
              <a:rPr lang="tr-TR" sz="2500" b="1" dirty="0"/>
              <a:t>Karbon yutakları ve kaynakları</a:t>
            </a:r>
          </a:p>
          <a:p>
            <a:pPr marL="0" indent="0">
              <a:buNone/>
            </a:pPr>
            <a:r>
              <a:rPr lang="tr-TR" sz="2500" dirty="0"/>
              <a:t>Arazi hem atmosferden CO2 emerek karbon yutağı, hem de </a:t>
            </a:r>
            <a:r>
              <a:rPr lang="tr-TR" sz="2500" dirty="0" err="1"/>
              <a:t>ormansızlaştıma</a:t>
            </a:r>
            <a:r>
              <a:rPr lang="tr-TR" sz="2500" dirty="0"/>
              <a:t> gibi </a:t>
            </a:r>
            <a:r>
              <a:rPr lang="tr-TR" sz="2500" b="1" dirty="0"/>
              <a:t>faaliyetler yoluyla </a:t>
            </a:r>
            <a:r>
              <a:rPr lang="tr-TR" sz="2500" baseline="-25000" dirty="0"/>
              <a:t>CO2</a:t>
            </a:r>
            <a:r>
              <a:rPr lang="tr-TR" sz="2500" dirty="0"/>
              <a:t> salarak </a:t>
            </a:r>
            <a:r>
              <a:rPr lang="tr-TR" sz="2500" b="1" dirty="0"/>
              <a:t>karbon kaynağı</a:t>
            </a:r>
            <a:r>
              <a:rPr lang="tr-TR" sz="2500" dirty="0"/>
              <a:t> görevi görebilir . Ağaçlandırma ve mevcut karbon stoklarının korunması da dahil olmak üzere sürdürülebilir arazi yönetimi uygulamaları, karbon tutma açısından büyük bir potansiyele sahiptir. Dahası, karbon uzun vadede sürdürülebilir kaynaklardan elde edilen ahşaptan yapılmış dayanıklı ürünlerde depolanabilir.</a:t>
            </a:r>
          </a:p>
          <a:p>
            <a:pPr marL="0" indent="0" algn="ctr">
              <a:buNone/>
            </a:pPr>
            <a:endParaRPr lang="tr-TR" b="1" dirty="0"/>
          </a:p>
        </p:txBody>
      </p:sp>
      <p:grpSp>
        <p:nvGrpSpPr>
          <p:cNvPr id="2" name="Grup 1">
            <a:extLst>
              <a:ext uri="{FF2B5EF4-FFF2-40B4-BE49-F238E27FC236}">
                <a16:creationId xmlns:a16="http://schemas.microsoft.com/office/drawing/2014/main" id="{2B3A72CE-539C-8929-2651-B647BF387F70}"/>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D666C0E2-1835-8D03-9228-0D1002D7997B}"/>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86A2A229-2BC8-5424-0E32-326993DDA4D9}"/>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3676087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64FC9-4B0D-F470-C6A2-A5E4E5168523}"/>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8E301C-EB53-1D2D-7DA9-DCEEFCEBED35}"/>
              </a:ext>
            </a:extLst>
          </p:cNvPr>
          <p:cNvSpPr>
            <a:spLocks noGrp="1"/>
          </p:cNvSpPr>
          <p:nvPr>
            <p:ph idx="1"/>
          </p:nvPr>
        </p:nvSpPr>
        <p:spPr>
          <a:xfrm>
            <a:off x="581192" y="2428568"/>
            <a:ext cx="10893052" cy="4016788"/>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r>
              <a:rPr lang="tr-TR" dirty="0"/>
              <a:t>İklim değişikliğiyle ilgili zorluklar – örneğin orman yangınları, devrilmeler ve zararlılara karşı savunmasızlık, ayrıca sürdürülemez yönetim uygulamaları – arazi kullanım sektörünün atmosferden saldığından daha fazla CO2 emerek net bir karbon yutağı görevi görme kapasitesini tehdit etmektedir </a:t>
            </a:r>
            <a:r>
              <a:rPr lang="tr-TR" baseline="-25000" dirty="0"/>
              <a:t>.</a:t>
            </a:r>
            <a:r>
              <a:rPr lang="tr-TR" dirty="0"/>
              <a:t> İklim değişikliği ayrıca tarımsal üretimde kayıplara ve ürün yetiştiriciliğine uygun alanların azalmasına neden olmaktadır. Bu zorluklar, sektöre bağımlı olanların geçim kaynaklarını tehlikeye atmaktadır.</a:t>
            </a:r>
          </a:p>
        </p:txBody>
      </p:sp>
      <p:grpSp>
        <p:nvGrpSpPr>
          <p:cNvPr id="2" name="Grup 1">
            <a:extLst>
              <a:ext uri="{FF2B5EF4-FFF2-40B4-BE49-F238E27FC236}">
                <a16:creationId xmlns:a16="http://schemas.microsoft.com/office/drawing/2014/main" id="{80C84C2C-2535-64CC-CC5A-F6BF077C7DC7}"/>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C02E8AAA-B796-1D79-4ED8-C5D653FEB675}"/>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80B0D9BE-C8A7-A4F9-1B4B-597B03107594}"/>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643814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36DEE-2918-1A99-2A29-63960C640FE0}"/>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E589138-518D-EFD6-89F4-EFD7BCA719DE}"/>
              </a:ext>
            </a:extLst>
          </p:cNvPr>
          <p:cNvSpPr>
            <a:spLocks noGrp="1"/>
          </p:cNvSpPr>
          <p:nvPr>
            <p:ph idx="1"/>
          </p:nvPr>
        </p:nvSpPr>
        <p:spPr>
          <a:xfrm>
            <a:off x="581192" y="932485"/>
            <a:ext cx="10893052" cy="5512871"/>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lgn="ctr">
              <a:buNone/>
            </a:pPr>
            <a:r>
              <a:rPr lang="tr-TR" sz="2800" b="1" dirty="0"/>
              <a:t>Arazi kullanımı, arazi kullanım değişikliği ve ormancılık düzenlemesi (LULUCF) nedir?</a:t>
            </a:r>
          </a:p>
          <a:p>
            <a:pPr marL="0" indent="0" algn="ctr">
              <a:buNone/>
            </a:pPr>
            <a:r>
              <a:rPr lang="tr-TR" sz="2800" dirty="0"/>
              <a:t>Belirtilen zorlukların üstesinden gelmek ve iklim eylemi için fırsatlardan yararlanmak amacıyla AB, güçlü yasal çerçeveler uygulamaya koymuştur. Bunlardan biri de, yönetişimi geliştirmeyi, şeffaflığı teşvik etmeyi ve iklim değişikliğiyle mücadele ile çevre koruma önlemleri arasındaki bağı güçlendirmeyi amaçlayan </a:t>
            </a:r>
            <a:r>
              <a:rPr lang="tr-TR" sz="2800" dirty="0">
                <a:hlinkClick r:id="rId2"/>
              </a:rPr>
              <a:t>revize edilmiş Arazi Kullanımı, Arazi Kullanım Değişikliği ve Ormancılık Yönetmeliği'dir (LULUCF)</a:t>
            </a:r>
            <a:endParaRPr lang="tr-TR" sz="2800" dirty="0"/>
          </a:p>
        </p:txBody>
      </p:sp>
      <p:grpSp>
        <p:nvGrpSpPr>
          <p:cNvPr id="2" name="Grup 1">
            <a:extLst>
              <a:ext uri="{FF2B5EF4-FFF2-40B4-BE49-F238E27FC236}">
                <a16:creationId xmlns:a16="http://schemas.microsoft.com/office/drawing/2014/main" id="{F69DFA4D-C20F-1A70-A554-A83B52953C6B}"/>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88008619-4519-139D-2501-7169BCF95CBC}"/>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21F4C3DE-D1E9-DCAC-B433-FC79DE36AF98}"/>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3163979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86635-EB84-3D60-0B2C-354E1A3DB679}"/>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01B52EC4-18DE-61BA-5D19-CD329A4E2EFD}"/>
              </a:ext>
            </a:extLst>
          </p:cNvPr>
          <p:cNvGraphicFramePr/>
          <p:nvPr/>
        </p:nvGraphicFramePr>
        <p:xfrm>
          <a:off x="581192" y="702155"/>
          <a:ext cx="11029616" cy="1008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a:extLst>
              <a:ext uri="{FF2B5EF4-FFF2-40B4-BE49-F238E27FC236}">
                <a16:creationId xmlns:a16="http://schemas.microsoft.com/office/drawing/2014/main" id="{9495CE79-6D2A-6CE3-1FA2-8A97C1294B51}"/>
              </a:ext>
            </a:extLst>
          </p:cNvPr>
          <p:cNvSpPr>
            <a:spLocks noGrp="1"/>
          </p:cNvSpPr>
          <p:nvPr>
            <p:ph idx="1"/>
          </p:nvPr>
        </p:nvSpPr>
        <p:spPr>
          <a:xfrm>
            <a:off x="581192" y="1071716"/>
            <a:ext cx="10893052" cy="5373640"/>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lgn="just">
              <a:buNone/>
            </a:pPr>
            <a:endParaRPr lang="tr-TR" sz="2500" dirty="0"/>
          </a:p>
          <a:p>
            <a:pPr marL="0" indent="0" algn="just">
              <a:buNone/>
            </a:pPr>
            <a:endParaRPr lang="tr-TR" sz="2500" dirty="0"/>
          </a:p>
          <a:p>
            <a:pPr marL="0" indent="0" algn="just">
              <a:buNone/>
            </a:pPr>
            <a:r>
              <a:rPr lang="tr-TR" sz="2500" dirty="0"/>
              <a:t>Başlıca hedefleri şunlardır:</a:t>
            </a:r>
          </a:p>
          <a:p>
            <a:pPr marL="0" indent="0">
              <a:buNone/>
            </a:pPr>
            <a:r>
              <a:rPr lang="tr-TR" sz="2500" dirty="0">
                <a:solidFill>
                  <a:srgbClr val="FF0000"/>
                </a:solidFill>
                <a:latin typeface="Times New Roman" panose="02020603050405020304" pitchFamily="18" charset="0"/>
                <a:cs typeface="Times New Roman" panose="02020603050405020304" pitchFamily="18" charset="0"/>
              </a:rPr>
              <a:t>1- </a:t>
            </a:r>
            <a:r>
              <a:rPr lang="tr-TR" sz="2500" dirty="0">
                <a:solidFill>
                  <a:srgbClr val="FF0000"/>
                </a:solidFill>
              </a:rPr>
              <a:t>İddialı net karbon giderme hedefleri </a:t>
            </a:r>
          </a:p>
          <a:p>
            <a:pPr marL="0" indent="0">
              <a:buNone/>
            </a:pPr>
            <a:r>
              <a:rPr lang="tr-TR" sz="2500" dirty="0"/>
              <a:t>Arazi kullanım sektörü için iddialı, adil ve bağlayıcı net karbon emisyonu azaltma ulusal hedefleri. Üye Devletler, ulusal planlarını bu hedeflerle uyumlu hale getirmeli, sürdürülebilir arazi yönetimi uygulamalarını ve karbon tarımı projelerini teşvik etmelidir.</a:t>
            </a:r>
          </a:p>
          <a:p>
            <a:pPr marL="0" indent="0">
              <a:buNone/>
            </a:pPr>
            <a:r>
              <a:rPr lang="tr-TR" sz="2500" dirty="0">
                <a:solidFill>
                  <a:srgbClr val="FF0000"/>
                </a:solidFill>
              </a:rPr>
              <a:t>2- İklim ve biyoçeşitlilik için sinerjiler </a:t>
            </a:r>
          </a:p>
          <a:p>
            <a:pPr marL="0" indent="0">
              <a:buNone/>
            </a:pPr>
            <a:r>
              <a:rPr lang="tr-TR" sz="2500" dirty="0"/>
              <a:t>İklim ve biyoçeşitlilik krizlerini ele almak için iklim değişikliğiyle mücadele ve çevre koruma önlemleri arasında sinerji oluşturulması</a:t>
            </a:r>
          </a:p>
          <a:p>
            <a:pPr marL="0" indent="0">
              <a:buNone/>
            </a:pPr>
            <a:endParaRPr lang="tr-TR" dirty="0"/>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5644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88AA7E-4E9E-F343-FFE0-05713736427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9D3275B-2DD0-6690-D8FF-7A75336C8F93}"/>
              </a:ext>
            </a:extLst>
          </p:cNvPr>
          <p:cNvSpPr>
            <a:spLocks noGrp="1"/>
          </p:cNvSpPr>
          <p:nvPr>
            <p:ph idx="1"/>
          </p:nvPr>
        </p:nvSpPr>
        <p:spPr/>
        <p:txBody>
          <a:bodyPr/>
          <a:lstStyle/>
          <a:p>
            <a:pPr marL="0" indent="0">
              <a:buNone/>
            </a:pPr>
            <a:r>
              <a:rPr lang="tr-TR" dirty="0">
                <a:solidFill>
                  <a:srgbClr val="FF0000"/>
                </a:solidFill>
              </a:rPr>
              <a:t>3- Basitleştirilmiş raporlama kuralları </a:t>
            </a:r>
          </a:p>
          <a:p>
            <a:pPr marL="0" indent="0">
              <a:buNone/>
            </a:pPr>
            <a:r>
              <a:rPr lang="tr-TR" dirty="0"/>
              <a:t>Uluslararası standartlara uyum sağlamak ve şeffaflığı artırmak amacıyla raporlama kurallarının basitleştirilmesi.</a:t>
            </a:r>
          </a:p>
          <a:p>
            <a:pPr marL="0" indent="0">
              <a:buNone/>
            </a:pPr>
            <a:endParaRPr lang="tr-TR" dirty="0"/>
          </a:p>
          <a:p>
            <a:pPr marL="0" indent="0">
              <a:buNone/>
            </a:pPr>
            <a:r>
              <a:rPr lang="tr-TR" dirty="0">
                <a:solidFill>
                  <a:srgbClr val="FF0000"/>
                </a:solidFill>
              </a:rPr>
              <a:t>4-Gelişmiş izleme teknolojileri </a:t>
            </a:r>
          </a:p>
          <a:p>
            <a:pPr marL="0" indent="0">
              <a:buNone/>
            </a:pPr>
            <a:r>
              <a:rPr lang="tr-TR" dirty="0"/>
              <a:t>Uydu gibi gelişmiş kara izleme teknolojileri aracılığıyla elde edilen veri kümelerinin, emisyon ve uzaklaştırmaların izlenmesi, raporlanması ve doğrulanmasında kullanılması</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605225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420B9B-F97A-9B94-C250-59F4871942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8E03BF-4FA4-46FC-EC94-CD390E2261AE}"/>
              </a:ext>
            </a:extLst>
          </p:cNvPr>
          <p:cNvSpPr>
            <a:spLocks noGrp="1"/>
          </p:cNvSpPr>
          <p:nvPr>
            <p:ph idx="1"/>
          </p:nvPr>
        </p:nvSpPr>
        <p:spPr>
          <a:xfrm>
            <a:off x="581192" y="2180496"/>
            <a:ext cx="11029615" cy="4191906"/>
          </a:xfrm>
        </p:spPr>
        <p:txBody>
          <a:bodyPr>
            <a:normAutofit/>
          </a:bodyPr>
          <a:lstStyle/>
          <a:p>
            <a:pPr marL="0" indent="0">
              <a:buNone/>
            </a:pPr>
            <a:r>
              <a:rPr lang="tr-TR" dirty="0"/>
              <a:t>Yenilenen Yönetmelik iki dönemi kapsamaktadır:</a:t>
            </a:r>
          </a:p>
          <a:p>
            <a:pPr algn="just"/>
            <a:r>
              <a:rPr lang="tr-TR" sz="2500" b="1" dirty="0">
                <a:solidFill>
                  <a:srgbClr val="FF0000"/>
                </a:solidFill>
              </a:rPr>
              <a:t>I. Dönem (2021 – 2025): </a:t>
            </a:r>
            <a:r>
              <a:rPr lang="tr-TR" sz="2500" dirty="0"/>
              <a:t>İlk LULUCF Yönetmeliği (AB) 2018/841 ile belirlenen önlemler uygulanmaya devam etmektedir. Yönetmeliğin revizyonu, her Üye Devletin arazi kullanımından kaynaklanan hesaplanan emisyonların en az eşdeğer miktarda hesaplanan emisyon azaltımıyla telafi edilmesini sağlaması gerektiği yönündeki mevcut "borçlandırma yok" kuralını etkilememektedir. Revizyon ayrıca doğal afetlerin etkisini ve bunlara uyumu ele alan mekanizmaları da içermektedir.</a:t>
            </a:r>
          </a:p>
          <a:p>
            <a:endParaRPr lang="tr-TR" dirty="0"/>
          </a:p>
        </p:txBody>
      </p:sp>
    </p:spTree>
    <p:extLst>
      <p:ext uri="{BB962C8B-B14F-4D97-AF65-F5344CB8AC3E}">
        <p14:creationId xmlns:p14="http://schemas.microsoft.com/office/powerpoint/2010/main" val="3542975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endParaRPr lang="tr-TR" sz="3200"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marL="457200" lvl="1" indent="0">
              <a:buNone/>
            </a:pPr>
            <a:r>
              <a:rPr lang="tr-TR" sz="2400" b="1" dirty="0">
                <a:solidFill>
                  <a:srgbClr val="FF0000"/>
                </a:solidFill>
              </a:rPr>
              <a:t>II. Dönem (2026 – 2030): </a:t>
            </a:r>
            <a:r>
              <a:rPr lang="tr-TR" sz="2400" dirty="0"/>
              <a:t>Bu dönem, Yönetmeliğin bölgesel kapsamını yönetilen tüm arazileri kapsayacak şekilde genişletiyor ve  </a:t>
            </a:r>
            <a:r>
              <a:rPr lang="tr-TR" sz="2400" b="1" dirty="0"/>
              <a:t>AB genelinde 2030 yılı için net emisyon azaltım hedefi</a:t>
            </a:r>
            <a:r>
              <a:rPr lang="tr-TR" sz="2400" dirty="0"/>
              <a:t> getiriyor ; bu hedef, AB'nin net emisyon azaltımını yaklaşık %15 artırmayı ve azalan eğilimleri tersine çevirmeyi amaçlıyor. Uyumluluk kuralları basitleştirilerek,  </a:t>
            </a:r>
            <a:r>
              <a:rPr lang="tr-TR" sz="2400" b="1" dirty="0"/>
              <a:t>muhasebe ölçütlerinden raporlanan emisyon ve azaltımlara geçiliyor</a:t>
            </a:r>
            <a:r>
              <a:rPr lang="tr-TR" sz="2400" dirty="0"/>
              <a:t> ve gelişmiş izleme teknolojileriyle elde edilen hassas verilerden yararlanılıyor. Bu, coğrafi verilerin ve uzaktan algılamanın kullanımını da içeriyor.</a:t>
            </a: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2109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endParaRPr lang="tr-TR" dirty="0">
              <a:solidFill>
                <a:srgbClr val="FF0000"/>
              </a:solidFill>
            </a:endParaRPr>
          </a:p>
        </p:txBody>
      </p:sp>
      <p:sp>
        <p:nvSpPr>
          <p:cNvPr id="3" name="İçerik Yer Tutucusu 2"/>
          <p:cNvSpPr>
            <a:spLocks noGrp="1"/>
          </p:cNvSpPr>
          <p:nvPr>
            <p:ph sz="quarter" idx="1"/>
          </p:nvPr>
        </p:nvSpPr>
        <p:spPr/>
        <p:txBody>
          <a:bodyPr/>
          <a:lstStyle/>
          <a:p>
            <a:pPr marL="0" indent="0">
              <a:buNone/>
            </a:pPr>
            <a:r>
              <a:rPr lang="tr-TR" b="1" dirty="0"/>
              <a:t>Politika planlaması</a:t>
            </a:r>
          </a:p>
          <a:p>
            <a:r>
              <a:rPr lang="tr-TR" dirty="0"/>
              <a:t>Üye Devletler, arazi kullanımına ilişkin hususları </a:t>
            </a:r>
            <a:r>
              <a:rPr lang="tr-TR" dirty="0">
                <a:hlinkClick r:id="rId2"/>
              </a:rPr>
              <a:t>Ulusal Enerji ve İklim Planlarına</a:t>
            </a:r>
            <a:r>
              <a:rPr lang="tr-TR" dirty="0"/>
              <a:t> (NECP) ve Ortak Tarım </a:t>
            </a:r>
            <a:r>
              <a:rPr lang="tr-TR" dirty="0">
                <a:hlinkClick r:id="rId3"/>
              </a:rPr>
              <a:t>Politikası (CAP) Stratejik Planlarına entegre etmeli ve </a:t>
            </a:r>
            <a:r>
              <a:rPr lang="tr-TR" dirty="0">
                <a:hlinkClick r:id="rId4"/>
              </a:rPr>
              <a:t>revize edilmiş Arazi Kullanımı, Arazi Değişikliği ve Ormancılık (LULUCF) Yönetmeliği</a:t>
            </a:r>
            <a:r>
              <a:rPr lang="tr-TR" dirty="0"/>
              <a:t> ve </a:t>
            </a:r>
            <a:r>
              <a:rPr lang="tr-TR" dirty="0">
                <a:hlinkClick r:id="rId5"/>
              </a:rPr>
              <a:t>Çaba Paylaşımı Yönetmeliği</a:t>
            </a:r>
            <a:r>
              <a:rPr lang="tr-TR" dirty="0"/>
              <a:t> (ESR) ile belirlenen hedeflerle uyumu sağlamalıdır . Üye Devletleri arazi sektörü politikalarının tasarlanması ve uygulanmasında desteklemek amacıyla, Avrupa Çevre Ajansı (EEA) ve İklim Eylemi Genel Müdürlüğü (DG CLIMA) bir LULUCF el kitabı yayınlamıştır</a:t>
            </a:r>
          </a:p>
          <a:p>
            <a:endParaRPr lang="tr-TR" dirty="0"/>
          </a:p>
        </p:txBody>
      </p:sp>
    </p:spTree>
    <p:extLst>
      <p:ext uri="{BB962C8B-B14F-4D97-AF65-F5344CB8AC3E}">
        <p14:creationId xmlns:p14="http://schemas.microsoft.com/office/powerpoint/2010/main" val="2476996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6502A6-9E90-8786-4006-F2D519EB381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4707905-401B-4F9B-65E9-8E58134E4B8A}"/>
              </a:ext>
            </a:extLst>
          </p:cNvPr>
          <p:cNvSpPr>
            <a:spLocks noGrp="1"/>
          </p:cNvSpPr>
          <p:nvPr>
            <p:ph idx="1"/>
          </p:nvPr>
        </p:nvSpPr>
        <p:spPr>
          <a:xfrm>
            <a:off x="581192" y="2180496"/>
            <a:ext cx="11029615" cy="4677504"/>
          </a:xfrm>
        </p:spPr>
        <p:txBody>
          <a:bodyPr>
            <a:normAutofit/>
          </a:bodyPr>
          <a:lstStyle/>
          <a:p>
            <a:pPr marL="0" indent="0">
              <a:buNone/>
            </a:pPr>
            <a:r>
              <a:rPr lang="tr-TR" b="1" dirty="0"/>
              <a:t>LULUCF el kitabı</a:t>
            </a:r>
            <a:endParaRPr lang="tr-TR" dirty="0"/>
          </a:p>
          <a:p>
            <a:pPr marL="0" indent="0">
              <a:buNone/>
            </a:pPr>
            <a:r>
              <a:rPr lang="tr-TR" dirty="0">
                <a:hlinkClick r:id="rId2"/>
              </a:rPr>
              <a:t>Bu kapsamlı rehber</a:t>
            </a:r>
            <a:r>
              <a:rPr lang="tr-TR" dirty="0"/>
              <a:t> şu amaçlarla tasarlanmıştır:</a:t>
            </a:r>
          </a:p>
          <a:p>
            <a:r>
              <a:rPr lang="tr-TR" dirty="0"/>
              <a:t>Üye Devletlerden örnekler, pratik ipuçları ve vaka çalışmalarıyla birlikte, raporlama gereklilikleri de dahil olmak üzere LULUCF Yönetmeliğinin tüm yönlerini açıklayın. </a:t>
            </a:r>
          </a:p>
          <a:p>
            <a:r>
              <a:rPr lang="tr-TR" dirty="0"/>
              <a:t>En yeni metodolojileri ve izleme verilerini kullanarak, arazi kullanım sektöründeki sera gazı emisyonları ve uzaklaştırmalarına ilişkin verilerin kalitesini iyileştirin. </a:t>
            </a:r>
          </a:p>
          <a:p>
            <a:r>
              <a:rPr lang="tr-TR" dirty="0"/>
              <a:t>Arazi sektöründe sera gazı izleme yöntemlerinin geliştirilmesine yönelik bilgi ve deneyim paylaşımı, arazi sektörü politikalarının etkin bir şekilde uygulanmasını sağlayacaktır.</a:t>
            </a:r>
          </a:p>
          <a:p>
            <a:endParaRPr lang="tr-TR" dirty="0"/>
          </a:p>
        </p:txBody>
      </p:sp>
    </p:spTree>
    <p:extLst>
      <p:ext uri="{BB962C8B-B14F-4D97-AF65-F5344CB8AC3E}">
        <p14:creationId xmlns:p14="http://schemas.microsoft.com/office/powerpoint/2010/main" val="2936388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278DFE-6B9A-A165-1529-016DC41CA9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9D0500-3CE0-60CB-7A37-488244C8293F}"/>
              </a:ext>
            </a:extLst>
          </p:cNvPr>
          <p:cNvSpPr>
            <a:spLocks noGrp="1"/>
          </p:cNvSpPr>
          <p:nvPr>
            <p:ph idx="1"/>
          </p:nvPr>
        </p:nvSpPr>
        <p:spPr>
          <a:xfrm>
            <a:off x="581192" y="2180496"/>
            <a:ext cx="11029615" cy="4549715"/>
          </a:xfrm>
        </p:spPr>
        <p:txBody>
          <a:bodyPr>
            <a:normAutofit/>
          </a:bodyPr>
          <a:lstStyle/>
          <a:p>
            <a:pPr marL="0" indent="0">
              <a:buNone/>
            </a:pPr>
            <a:r>
              <a:rPr lang="tr-TR" sz="2500" b="1" dirty="0">
                <a:solidFill>
                  <a:srgbClr val="FF0000"/>
                </a:solidFill>
              </a:rPr>
              <a:t>Finansman</a:t>
            </a:r>
          </a:p>
          <a:p>
            <a:r>
              <a:rPr lang="tr-TR" sz="2500" dirty="0"/>
              <a:t>Arazi kullanım sektöründeki paydaşları dahil etmek için, sürdürülebilir uygulamaları benimseyen arazi yöneticilerini ödüllendirmek şarttır. Bunlar arasında karbon emisyonlarını azaltmayı, mevcut karbon stoklarını korumayı ve karbon tarımı gibi girişimlerle biyoçeşitliliği artırmayı amaçlayan önlemler yer almaktadır. Dahası, binalarda olduğu gibi, sürdürülebilir kaynaklardan elde edilen dayanıklı ahşap ve biyolojik bazlı karbon depolama ürünlerinin kullanılması, </a:t>
            </a:r>
            <a:r>
              <a:rPr lang="tr-TR" sz="2500" dirty="0">
                <a:hlinkClick r:id="rId2"/>
              </a:rPr>
              <a:t>döngüsel bir </a:t>
            </a:r>
            <a:r>
              <a:rPr lang="tr-TR" sz="2500" dirty="0" err="1">
                <a:hlinkClick r:id="rId2"/>
              </a:rPr>
              <a:t>biyoekonomiyi</a:t>
            </a:r>
            <a:r>
              <a:rPr lang="tr-TR" sz="2500" dirty="0"/>
              <a:t> destekleyebilir . </a:t>
            </a:r>
          </a:p>
          <a:p>
            <a:pPr marL="0" indent="0">
              <a:buNone/>
            </a:pPr>
            <a:endParaRPr lang="tr-TR" dirty="0"/>
          </a:p>
        </p:txBody>
      </p:sp>
    </p:spTree>
    <p:extLst>
      <p:ext uri="{BB962C8B-B14F-4D97-AF65-F5344CB8AC3E}">
        <p14:creationId xmlns:p14="http://schemas.microsoft.com/office/powerpoint/2010/main" val="1840897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8074F6-D951-F8A5-619F-4EAAABEC187B}"/>
              </a:ext>
            </a:extLst>
          </p:cNvPr>
          <p:cNvSpPr>
            <a:spLocks noGrp="1"/>
          </p:cNvSpPr>
          <p:nvPr>
            <p:ph type="title"/>
          </p:nvPr>
        </p:nvSpPr>
        <p:spPr>
          <a:xfrm>
            <a:off x="581192" y="782320"/>
            <a:ext cx="11029616" cy="933636"/>
          </a:xfrm>
        </p:spPr>
        <p:txBody>
          <a:bodyPr>
            <a:normAutofit fontScale="90000"/>
          </a:bodyPr>
          <a:lstStyle/>
          <a:p>
            <a:pPr lvl="0" algn="ctr"/>
            <a:br>
              <a:rPr lang="tr-TR" sz="2800" b="1" dirty="0">
                <a:latin typeface="Times New Roman" panose="02020603050405020304" pitchFamily="18" charset="0"/>
                <a:cs typeface="Times New Roman" panose="02020603050405020304" pitchFamily="18" charset="0"/>
              </a:rPr>
            </a:br>
            <a:br>
              <a:rPr lang="tr-TR" sz="28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r>
              <a:rPr lang="tr-TR" sz="3900" b="1" cap="none" dirty="0">
                <a:latin typeface="Times New Roman" panose="02020603050405020304" pitchFamily="18" charset="0"/>
                <a:cs typeface="Times New Roman" panose="02020603050405020304" pitchFamily="18" charset="0"/>
              </a:rPr>
              <a:t> İklim Diplomasisi</a:t>
            </a:r>
            <a:endParaRPr lang="tr-TR" sz="3900" dirty="0"/>
          </a:p>
        </p:txBody>
      </p:sp>
      <p:sp>
        <p:nvSpPr>
          <p:cNvPr id="5" name="İçerik Yer Tutucusu 4">
            <a:extLst>
              <a:ext uri="{FF2B5EF4-FFF2-40B4-BE49-F238E27FC236}">
                <a16:creationId xmlns:a16="http://schemas.microsoft.com/office/drawing/2014/main" id="{9FE66750-D2D0-AC0E-4B46-A801D5491F1A}"/>
              </a:ext>
            </a:extLst>
          </p:cNvPr>
          <p:cNvSpPr>
            <a:spLocks noGrp="1"/>
          </p:cNvSpPr>
          <p:nvPr>
            <p:ph idx="1"/>
          </p:nvPr>
        </p:nvSpPr>
        <p:spPr>
          <a:ln w="38100">
            <a:solidFill>
              <a:schemeClr val="accent2">
                <a:lumMod val="40000"/>
                <a:lumOff val="60000"/>
              </a:schemeClr>
            </a:solidFill>
            <a:extLst>
              <a:ext uri="{C807C97D-BFC1-408E-A445-0C87EB9F89A2}">
                <ask:lineSketchStyleProps xmlns:ask="http://schemas.microsoft.com/office/drawing/2018/sketchyshapes" sd="981765707">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248431" y="-33775"/>
                          <a:pt x="7851132" y="138873"/>
                          <a:pt x="11029615" y="0"/>
                        </a:cubicBezTo>
                        <a:cubicBezTo>
                          <a:pt x="10955844" y="617182"/>
                          <a:pt x="10873732" y="2083239"/>
                          <a:pt x="11029615" y="3678303"/>
                        </a:cubicBezTo>
                        <a:cubicBezTo>
                          <a:pt x="6624844" y="3540973"/>
                          <a:pt x="1439779" y="3540447"/>
                          <a:pt x="0" y="3678303"/>
                        </a:cubicBezTo>
                        <a:cubicBezTo>
                          <a:pt x="152408" y="3066643"/>
                          <a:pt x="73868" y="616185"/>
                          <a:pt x="0" y="0"/>
                        </a:cubicBezTo>
                        <a:close/>
                      </a:path>
                      <a:path w="11029615" h="3678303" stroke="0" extrusionOk="0">
                        <a:moveTo>
                          <a:pt x="0" y="0"/>
                        </a:moveTo>
                        <a:cubicBezTo>
                          <a:pt x="2779967" y="-101487"/>
                          <a:pt x="5949357" y="-162162"/>
                          <a:pt x="11029615" y="0"/>
                        </a:cubicBezTo>
                        <a:cubicBezTo>
                          <a:pt x="11090328" y="843619"/>
                          <a:pt x="10968543" y="2773852"/>
                          <a:pt x="11029615" y="3678303"/>
                        </a:cubicBezTo>
                        <a:cubicBezTo>
                          <a:pt x="5858099" y="3728368"/>
                          <a:pt x="4382777" y="3519854"/>
                          <a:pt x="0" y="3678303"/>
                        </a:cubicBezTo>
                        <a:cubicBezTo>
                          <a:pt x="-24452" y="3211613"/>
                          <a:pt x="-67663" y="1332614"/>
                          <a:pt x="0" y="0"/>
                        </a:cubicBezTo>
                        <a:close/>
                      </a:path>
                    </a:pathLst>
                  </a:custGeom>
                  <ask:type>
                    <ask:lineSketchNone/>
                  </ask:type>
                </ask:lineSketchStyleProps>
              </a:ext>
            </a:extLst>
          </a:ln>
        </p:spPr>
        <p:txBody>
          <a:bodyPr>
            <a:normAutofit/>
          </a:bodyPr>
          <a:lstStyle/>
          <a:p>
            <a:pPr lvl="1">
              <a:buFont typeface="Wingdings" panose="05000000000000000000" pitchFamily="2" charset="2"/>
              <a:buChar char="§"/>
            </a:pPr>
            <a:endParaRPr lang="tr-TR" sz="28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tr-TR" sz="2800" dirty="0">
                <a:latin typeface="Times New Roman" panose="02020603050405020304" pitchFamily="18" charset="0"/>
                <a:cs typeface="Times New Roman" panose="02020603050405020304" pitchFamily="18" charset="0"/>
              </a:rPr>
              <a:t>Uluslararası </a:t>
            </a:r>
            <a:r>
              <a:rPr lang="tr-TR" sz="2800" dirty="0">
                <a:solidFill>
                  <a:schemeClr val="tx1"/>
                </a:solidFill>
                <a:latin typeface="Times New Roman" panose="02020603050405020304" pitchFamily="18" charset="0"/>
                <a:cs typeface="Times New Roman" panose="02020603050405020304" pitchFamily="18" charset="0"/>
              </a:rPr>
              <a:t>iklim değişikliği rejiminin </a:t>
            </a:r>
            <a:r>
              <a:rPr lang="tr-TR" sz="2800" dirty="0">
                <a:solidFill>
                  <a:srgbClr val="FF0000"/>
                </a:solidFill>
                <a:latin typeface="Times New Roman" panose="02020603050405020304" pitchFamily="18" charset="0"/>
                <a:cs typeface="Times New Roman" panose="02020603050405020304" pitchFamily="18" charset="0"/>
              </a:rPr>
              <a:t>oluşturulması</a:t>
            </a:r>
            <a:r>
              <a:rPr lang="tr-TR" sz="2800" dirty="0">
                <a:latin typeface="Times New Roman" panose="02020603050405020304" pitchFamily="18" charset="0"/>
                <a:cs typeface="Times New Roman" panose="02020603050405020304" pitchFamily="18" charset="0"/>
              </a:rPr>
              <a:t>, </a:t>
            </a:r>
          </a:p>
          <a:p>
            <a:pPr lvl="1">
              <a:buFont typeface="Wingdings" panose="05000000000000000000" pitchFamily="2" charset="2"/>
              <a:buChar char="§"/>
            </a:pPr>
            <a:r>
              <a:rPr lang="tr-TR" sz="2800" dirty="0">
                <a:latin typeface="Times New Roman" panose="02020603050405020304" pitchFamily="18" charset="0"/>
                <a:cs typeface="Times New Roman" panose="02020603050405020304" pitchFamily="18" charset="0"/>
              </a:rPr>
              <a:t>Rejimin işleyişinin sağlanması, desteklenmesi ve </a:t>
            </a:r>
            <a:r>
              <a:rPr lang="tr-TR" sz="2800" dirty="0">
                <a:solidFill>
                  <a:srgbClr val="FF0000"/>
                </a:solidFill>
                <a:latin typeface="Times New Roman" panose="02020603050405020304" pitchFamily="18" charset="0"/>
                <a:cs typeface="Times New Roman" panose="02020603050405020304" pitchFamily="18" charset="0"/>
              </a:rPr>
              <a:t>uygulanması,</a:t>
            </a:r>
            <a:endParaRPr lang="tr-TR" sz="28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
            </a:pPr>
            <a:r>
              <a:rPr lang="tr-TR" sz="2800" dirty="0">
                <a:solidFill>
                  <a:schemeClr val="tx1"/>
                </a:solidFill>
                <a:latin typeface="Times New Roman" panose="02020603050405020304" pitchFamily="18" charset="0"/>
                <a:cs typeface="Times New Roman" panose="02020603050405020304" pitchFamily="18" charset="0"/>
              </a:rPr>
              <a:t>Ulusal</a:t>
            </a:r>
            <a:r>
              <a:rPr lang="tr-TR" sz="2800" dirty="0">
                <a:solidFill>
                  <a:srgbClr val="FF0000"/>
                </a:solidFill>
                <a:latin typeface="Times New Roman" panose="02020603050405020304" pitchFamily="18" charset="0"/>
                <a:cs typeface="Times New Roman" panose="02020603050405020304" pitchFamily="18" charset="0"/>
              </a:rPr>
              <a:t> çıkar ve uluslararası iş birliği,</a:t>
            </a:r>
          </a:p>
          <a:p>
            <a:pPr lvl="1">
              <a:buFont typeface="Wingdings" panose="05000000000000000000" pitchFamily="2" charset="2"/>
              <a:buChar char="§"/>
            </a:pPr>
            <a:r>
              <a:rPr lang="tr-TR" sz="2800" dirty="0">
                <a:solidFill>
                  <a:srgbClr val="FF0000"/>
                </a:solidFill>
                <a:latin typeface="Times New Roman" panose="02020603050405020304" pitchFamily="18" charset="0"/>
                <a:cs typeface="Times New Roman" panose="02020603050405020304" pitchFamily="18" charset="0"/>
              </a:rPr>
              <a:t>Barış, istikrar ve refahın </a:t>
            </a:r>
            <a:r>
              <a:rPr lang="tr-TR" sz="2800" dirty="0">
                <a:latin typeface="Times New Roman" panose="02020603050405020304" pitchFamily="18" charset="0"/>
                <a:cs typeface="Times New Roman" panose="02020603050405020304" pitchFamily="18" charset="0"/>
              </a:rPr>
              <a:t>sürdürülebilirliği için diplomatik araçların kullanımı</a:t>
            </a:r>
            <a:r>
              <a:rPr lang="tr-TR" sz="2000" dirty="0">
                <a:latin typeface="Times New Roman" panose="02020603050405020304" pitchFamily="18" charset="0"/>
                <a:cs typeface="Times New Roman" panose="02020603050405020304" pitchFamily="18" charset="0"/>
              </a:rPr>
              <a:t>.</a:t>
            </a:r>
          </a:p>
          <a:p>
            <a:pPr marL="324000" lvl="1" indent="0">
              <a:buNone/>
            </a:pPr>
            <a:endParaRPr lang="tr-TR" sz="2000" dirty="0"/>
          </a:p>
        </p:txBody>
      </p:sp>
      <p:sp>
        <p:nvSpPr>
          <p:cNvPr id="3" name="Metin kutusu 2">
            <a:extLst>
              <a:ext uri="{FF2B5EF4-FFF2-40B4-BE49-F238E27FC236}">
                <a16:creationId xmlns:a16="http://schemas.microsoft.com/office/drawing/2014/main" id="{C995487D-140E-E30D-8B3D-4D6CC12E95C7}"/>
              </a:ext>
            </a:extLst>
          </p:cNvPr>
          <p:cNvSpPr txBox="1"/>
          <p:nvPr/>
        </p:nvSpPr>
        <p:spPr>
          <a:xfrm>
            <a:off x="2611121" y="2190656"/>
            <a:ext cx="6868160" cy="477054"/>
          </a:xfrm>
          <a:prstGeom prst="rect">
            <a:avLst/>
          </a:prstGeom>
          <a:noFill/>
        </p:spPr>
        <p:txBody>
          <a:bodyPr wrap="square" rtlCol="0">
            <a:spAutoFit/>
          </a:bodyPr>
          <a:lstStyle/>
          <a:p>
            <a:pPr marL="0" lvl="0" indent="0" algn="ctr">
              <a:buNone/>
            </a:pPr>
            <a:r>
              <a:rPr lang="tr-TR" sz="2500" b="1" dirty="0">
                <a:latin typeface="Times New Roman" panose="02020603050405020304" pitchFamily="18" charset="0"/>
                <a:cs typeface="Times New Roman" panose="02020603050405020304" pitchFamily="18" charset="0"/>
              </a:rPr>
              <a:t>BM Taraflar Konferansları (</a:t>
            </a:r>
            <a:r>
              <a:rPr lang="tr-TR" sz="2500" b="1" dirty="0" err="1">
                <a:latin typeface="Times New Roman" panose="02020603050405020304" pitchFamily="18" charset="0"/>
                <a:cs typeface="Times New Roman" panose="02020603050405020304" pitchFamily="18" charset="0"/>
              </a:rPr>
              <a:t>COPs</a:t>
            </a:r>
            <a:r>
              <a:rPr lang="tr-TR" sz="2500" b="1" dirty="0">
                <a:latin typeface="Times New Roman" panose="02020603050405020304" pitchFamily="18" charset="0"/>
                <a:cs typeface="Times New Roman" panose="02020603050405020304" pitchFamily="18" charset="0"/>
              </a:rPr>
              <a:t>)</a:t>
            </a:r>
            <a:endParaRPr lang="tr-TR" sz="2500" dirty="0">
              <a:latin typeface="Times New Roman" panose="02020603050405020304" pitchFamily="18" charset="0"/>
              <a:cs typeface="Times New Roman" panose="02020603050405020304" pitchFamily="18" charset="0"/>
            </a:endParaRPr>
          </a:p>
        </p:txBody>
      </p:sp>
      <p:sp>
        <p:nvSpPr>
          <p:cNvPr id="4" name="Dikdörtgen 3" descr="Rulo şeklinde diploma düz dolguyla">
            <a:extLst>
              <a:ext uri="{FF2B5EF4-FFF2-40B4-BE49-F238E27FC236}">
                <a16:creationId xmlns:a16="http://schemas.microsoft.com/office/drawing/2014/main" id="{15DA05B2-FD3B-B7CB-13EA-2E42BA297D54}"/>
              </a:ext>
            </a:extLst>
          </p:cNvPr>
          <p:cNvSpPr/>
          <p:nvPr/>
        </p:nvSpPr>
        <p:spPr>
          <a:xfrm>
            <a:off x="9950355" y="4956656"/>
            <a:ext cx="1599260" cy="1366683"/>
          </a:xfrm>
          <a:prstGeom prst="rect">
            <a:avLst/>
          </a:prstGeom>
          <a:blipFill>
            <a:blip>
              <a:extLst>
                <a:ext uri="{96DAC541-7B7A-43D3-8B79-37D633B846F1}">
                  <asvg:svgBlip xmlns:asvg="http://schemas.microsoft.com/office/drawing/2016/SVG/main" r:embed="rId2"/>
                </a:ext>
              </a:extLst>
            </a:blip>
            <a:srcRect/>
            <a:stretch>
              <a:fillRect l="-25000" r="-25000"/>
            </a:stretch>
          </a:blipFill>
        </p:spPr>
        <p:style>
          <a:lnRef idx="2">
            <a:schemeClr val="lt1">
              <a:hueOff val="0"/>
              <a:satOff val="0"/>
              <a:lumOff val="0"/>
              <a:alphaOff val="0"/>
            </a:schemeClr>
          </a:lnRef>
          <a:fillRef idx="1">
            <a:scrgbClr r="0" g="0" b="0"/>
          </a:fillRef>
          <a:effectRef idx="0">
            <a:schemeClr val="accent2">
              <a:tint val="50000"/>
              <a:alpha val="90000"/>
              <a:hueOff val="30458"/>
              <a:satOff val="-1332"/>
              <a:lumOff val="5874"/>
              <a:alphaOff val="-20000"/>
            </a:schemeClr>
          </a:effectRef>
          <a:fontRef idx="minor">
            <a:schemeClr val="lt1">
              <a:hueOff val="0"/>
              <a:satOff val="0"/>
              <a:lumOff val="0"/>
              <a:alphaOff val="0"/>
            </a:schemeClr>
          </a:fontRef>
        </p:style>
      </p:sp>
    </p:spTree>
    <p:extLst>
      <p:ext uri="{BB962C8B-B14F-4D97-AF65-F5344CB8AC3E}">
        <p14:creationId xmlns:p14="http://schemas.microsoft.com/office/powerpoint/2010/main" val="24099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6E7EBB-5D5B-FE8D-3921-76AEFFA7AB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8B912DE-30E0-1587-5021-8A3A0ECC770F}"/>
              </a:ext>
            </a:extLst>
          </p:cNvPr>
          <p:cNvSpPr>
            <a:spLocks noGrp="1"/>
          </p:cNvSpPr>
          <p:nvPr>
            <p:ph idx="1"/>
          </p:nvPr>
        </p:nvSpPr>
        <p:spPr/>
        <p:txBody>
          <a:bodyPr/>
          <a:lstStyle/>
          <a:p>
            <a:pPr marL="0" indent="0">
              <a:buNone/>
            </a:pPr>
            <a:r>
              <a:rPr lang="tr-TR" dirty="0"/>
              <a:t>Karbon tarımı girişimlerine yönelik finansman çeşitli kaynaklardan sağlanabilir:</a:t>
            </a:r>
          </a:p>
          <a:p>
            <a:r>
              <a:rPr lang="tr-TR" dirty="0"/>
              <a:t>AB, Ortak Tarım Politikası (CAP),  </a:t>
            </a:r>
            <a:r>
              <a:rPr lang="tr-TR" dirty="0">
                <a:hlinkClick r:id="rId2"/>
              </a:rPr>
              <a:t>LIFE</a:t>
            </a:r>
            <a:r>
              <a:rPr lang="tr-TR" dirty="0"/>
              <a:t> ,  </a:t>
            </a:r>
            <a:r>
              <a:rPr lang="tr-TR" dirty="0">
                <a:hlinkClick r:id="rId3"/>
              </a:rPr>
              <a:t>Horizon Europe ( </a:t>
            </a:r>
            <a:r>
              <a:rPr lang="tr-TR" dirty="0">
                <a:hlinkClick r:id="rId4"/>
              </a:rPr>
              <a:t>Toprak Misyonu</a:t>
            </a:r>
            <a:r>
              <a:rPr lang="tr-TR" dirty="0"/>
              <a:t> dahil  ) ve  </a:t>
            </a:r>
            <a:r>
              <a:rPr lang="tr-TR" dirty="0">
                <a:hlinkClick r:id="rId5"/>
              </a:rPr>
              <a:t>Uyum Fonu</a:t>
            </a:r>
            <a:r>
              <a:rPr lang="tr-TR" dirty="0"/>
              <a:t> gibi programlar aracılığıyla destek sunmaktadır . </a:t>
            </a:r>
          </a:p>
          <a:p>
            <a:r>
              <a:rPr lang="tr-TR" dirty="0"/>
              <a:t>Revize edilmiş devlet yardımı kuralları, sürdürülebilir uygulamaların benimsenmesini kolaylaştırabilir.</a:t>
            </a:r>
          </a:p>
          <a:p>
            <a:r>
              <a:rPr lang="tr-TR" dirty="0"/>
              <a:t>Karbon piyasalarına katılım da dahil olmak üzere özel girişimler, kamu finansmanını tamamlayabilir ve karbon tarımı uygulamalarının daha geniş çapta benimsenmesini teşvik edebilir.</a:t>
            </a:r>
          </a:p>
          <a:p>
            <a:r>
              <a:rPr lang="tr-TR" dirty="0"/>
              <a:t>AB,  güvenilirlik ve şeffaflığı sağlamak, sürdürülebilir arazi yönetimine yapılan yatırımları teşvik etmek ve 2030 sonrasında karbon giderme girişimlerini ölçeklendirmek amacıyla </a:t>
            </a:r>
            <a:r>
              <a:rPr lang="tr-TR" dirty="0">
                <a:hlinkClick r:id="rId6"/>
              </a:rPr>
              <a:t>Karbon Giderme Sertifikasyonu için bir düzenleyici çerçeve oluşturmuştur.</a:t>
            </a:r>
            <a:endParaRPr lang="tr-TR" dirty="0"/>
          </a:p>
          <a:p>
            <a:pPr algn="just"/>
            <a:endParaRPr lang="tr-TR" dirty="0"/>
          </a:p>
        </p:txBody>
      </p:sp>
    </p:spTree>
    <p:extLst>
      <p:ext uri="{BB962C8B-B14F-4D97-AF65-F5344CB8AC3E}">
        <p14:creationId xmlns:p14="http://schemas.microsoft.com/office/powerpoint/2010/main" val="892302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4322C-2152-394C-8025-F396C4446CAE}"/>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D955BC45-1E5C-4EA3-A740-133FA0A700D2}"/>
              </a:ext>
            </a:extLst>
          </p:cNvPr>
          <p:cNvGraphicFramePr/>
          <p:nvPr>
            <p:extLst>
              <p:ext uri="{D42A27DB-BD31-4B8C-83A1-F6EECF244321}">
                <p14:modId xmlns:p14="http://schemas.microsoft.com/office/powerpoint/2010/main" val="4058742418"/>
              </p:ext>
            </p:extLst>
          </p:nvPr>
        </p:nvGraphicFramePr>
        <p:xfrm>
          <a:off x="581192" y="702156"/>
          <a:ext cx="11029616" cy="101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Düz Ok Bağlayıcısı 8">
            <a:extLst>
              <a:ext uri="{FF2B5EF4-FFF2-40B4-BE49-F238E27FC236}">
                <a16:creationId xmlns:a16="http://schemas.microsoft.com/office/drawing/2014/main" id="{3F933CB8-DFE1-8083-3854-0B305A21B62A}"/>
              </a:ext>
            </a:extLst>
          </p:cNvPr>
          <p:cNvCxnSpPr>
            <a:cxnSpLocks/>
          </p:cNvCxnSpPr>
          <p:nvPr/>
        </p:nvCxnSpPr>
        <p:spPr>
          <a:xfrm>
            <a:off x="2089293" y="4390816"/>
            <a:ext cx="9769725" cy="0"/>
          </a:xfrm>
          <a:prstGeom prst="straightConnector1">
            <a:avLst/>
          </a:prstGeom>
          <a:ln w="7620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Metin kutusu 28">
            <a:extLst>
              <a:ext uri="{FF2B5EF4-FFF2-40B4-BE49-F238E27FC236}">
                <a16:creationId xmlns:a16="http://schemas.microsoft.com/office/drawing/2014/main" id="{DE726A49-C772-3BC0-FD41-F1D5C2212078}"/>
              </a:ext>
            </a:extLst>
          </p:cNvPr>
          <p:cNvSpPr txBox="1"/>
          <p:nvPr/>
        </p:nvSpPr>
        <p:spPr>
          <a:xfrm>
            <a:off x="741002" y="4981250"/>
            <a:ext cx="664323"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1995</a:t>
            </a:r>
          </a:p>
        </p:txBody>
      </p:sp>
      <p:sp>
        <p:nvSpPr>
          <p:cNvPr id="36" name="Metin kutusu 35">
            <a:extLst>
              <a:ext uri="{FF2B5EF4-FFF2-40B4-BE49-F238E27FC236}">
                <a16:creationId xmlns:a16="http://schemas.microsoft.com/office/drawing/2014/main" id="{2521EDBB-6D68-92A3-3039-40A851F9F626}"/>
              </a:ext>
            </a:extLst>
          </p:cNvPr>
          <p:cNvSpPr txBox="1"/>
          <p:nvPr/>
        </p:nvSpPr>
        <p:spPr>
          <a:xfrm>
            <a:off x="3570615" y="5019865"/>
            <a:ext cx="828674"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1997</a:t>
            </a:r>
          </a:p>
        </p:txBody>
      </p:sp>
      <p:sp>
        <p:nvSpPr>
          <p:cNvPr id="38" name="Metin kutusu 37">
            <a:extLst>
              <a:ext uri="{FF2B5EF4-FFF2-40B4-BE49-F238E27FC236}">
                <a16:creationId xmlns:a16="http://schemas.microsoft.com/office/drawing/2014/main" id="{5F36B342-098D-4F80-89EB-25BF51315135}"/>
              </a:ext>
            </a:extLst>
          </p:cNvPr>
          <p:cNvSpPr txBox="1"/>
          <p:nvPr/>
        </p:nvSpPr>
        <p:spPr>
          <a:xfrm>
            <a:off x="6564580" y="5045795"/>
            <a:ext cx="819149"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2009</a:t>
            </a:r>
          </a:p>
        </p:txBody>
      </p:sp>
      <p:sp>
        <p:nvSpPr>
          <p:cNvPr id="40" name="Metin kutusu 39">
            <a:extLst>
              <a:ext uri="{FF2B5EF4-FFF2-40B4-BE49-F238E27FC236}">
                <a16:creationId xmlns:a16="http://schemas.microsoft.com/office/drawing/2014/main" id="{FED5DE29-FB55-8D01-6354-C38C9412C88E}"/>
              </a:ext>
            </a:extLst>
          </p:cNvPr>
          <p:cNvSpPr txBox="1"/>
          <p:nvPr/>
        </p:nvSpPr>
        <p:spPr>
          <a:xfrm>
            <a:off x="9441472" y="4999201"/>
            <a:ext cx="685798" cy="369332"/>
          </a:xfrm>
          <a:prstGeom prst="rect">
            <a:avLst/>
          </a:prstGeom>
          <a:noFill/>
        </p:spPr>
        <p:txBody>
          <a:bodyPr wrap="square" rtlCol="0">
            <a:spAutoFit/>
          </a:bodyPr>
          <a:lstStyle/>
          <a:p>
            <a:r>
              <a:rPr lang="tr-TR" b="1" dirty="0">
                <a:latin typeface="Times New Roman" panose="02020603050405020304" pitchFamily="18" charset="0"/>
                <a:cs typeface="Times New Roman" panose="02020603050405020304" pitchFamily="18" charset="0"/>
              </a:rPr>
              <a:t>2015</a:t>
            </a:r>
          </a:p>
        </p:txBody>
      </p:sp>
      <p:pic>
        <p:nvPicPr>
          <p:cNvPr id="33" name="İçerik Yer Tutucusu 32">
            <a:extLst>
              <a:ext uri="{FF2B5EF4-FFF2-40B4-BE49-F238E27FC236}">
                <a16:creationId xmlns:a16="http://schemas.microsoft.com/office/drawing/2014/main" id="{54850534-64A4-0F57-8919-8A194D219577}"/>
              </a:ext>
            </a:extLst>
          </p:cNvPr>
          <p:cNvPicPr>
            <a:picLocks noGrp="1" noChangeAspect="1"/>
          </p:cNvPicPr>
          <p:nvPr>
            <p:ph idx="1"/>
          </p:nvPr>
        </p:nvPicPr>
        <p:blipFill>
          <a:blip r:embed="rId8">
            <a:extLst>
              <a:ext uri="{BEBA8EAE-BF5A-486C-A8C5-ECC9F3942E4B}">
                <a14:imgProps xmlns:a14="http://schemas.microsoft.com/office/drawing/2010/main">
                  <a14:imgLayer r:embed="rId9">
                    <a14:imgEffect>
                      <a14:artisticPencilSketch/>
                    </a14:imgEffect>
                  </a14:imgLayer>
                </a14:imgProps>
              </a:ext>
              <a:ext uri="{28A0092B-C50C-407E-A947-70E740481C1C}">
                <a14:useLocalDpi xmlns:a14="http://schemas.microsoft.com/office/drawing/2010/main" val="0"/>
              </a:ext>
            </a:extLst>
          </a:blip>
          <a:stretch>
            <a:fillRect/>
          </a:stretch>
        </p:blipFill>
        <p:spPr>
          <a:xfrm>
            <a:off x="6070728" y="4002467"/>
            <a:ext cx="1690062" cy="969592"/>
          </a:xfrm>
          <a:prstGeom prst="rect">
            <a:avLst/>
          </a:prstGeom>
        </p:spPr>
      </p:pic>
      <p:pic>
        <p:nvPicPr>
          <p:cNvPr id="35" name="Resim 34">
            <a:extLst>
              <a:ext uri="{FF2B5EF4-FFF2-40B4-BE49-F238E27FC236}">
                <a16:creationId xmlns:a16="http://schemas.microsoft.com/office/drawing/2014/main" id="{C3BA5678-9902-5978-5210-7C19BE9E9B6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69918" y="4040948"/>
            <a:ext cx="1827122" cy="918546"/>
          </a:xfrm>
          <a:prstGeom prst="rect">
            <a:avLst/>
          </a:prstGeom>
        </p:spPr>
      </p:pic>
      <p:pic>
        <p:nvPicPr>
          <p:cNvPr id="37" name="Resim 36">
            <a:extLst>
              <a:ext uri="{FF2B5EF4-FFF2-40B4-BE49-F238E27FC236}">
                <a16:creationId xmlns:a16="http://schemas.microsoft.com/office/drawing/2014/main" id="{1CCF7F39-7B76-510F-BE20-C3CE0B2F1B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70810" y="3906393"/>
            <a:ext cx="1827122" cy="1013799"/>
          </a:xfrm>
          <a:prstGeom prst="rect">
            <a:avLst/>
          </a:prstGeom>
        </p:spPr>
      </p:pic>
      <p:sp>
        <p:nvSpPr>
          <p:cNvPr id="43" name="Çift Köşeli Ayraç 42">
            <a:extLst>
              <a:ext uri="{FF2B5EF4-FFF2-40B4-BE49-F238E27FC236}">
                <a16:creationId xmlns:a16="http://schemas.microsoft.com/office/drawing/2014/main" id="{51459B88-A53C-58B7-A7C6-DBBE3DED45C9}"/>
              </a:ext>
            </a:extLst>
          </p:cNvPr>
          <p:cNvSpPr/>
          <p:nvPr/>
        </p:nvSpPr>
        <p:spPr>
          <a:xfrm>
            <a:off x="5830995" y="5554026"/>
            <a:ext cx="2169527" cy="992232"/>
          </a:xfrm>
          <a:prstGeom prst="bracketPair">
            <a:avLst/>
          </a:prstGeom>
          <a:solidFill>
            <a:schemeClr val="bg1"/>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Kopenhag İklim Değişikliği Konferansı</a:t>
            </a:r>
          </a:p>
        </p:txBody>
      </p:sp>
      <p:sp>
        <p:nvSpPr>
          <p:cNvPr id="46" name="Çift Köşeli Ayraç 45">
            <a:extLst>
              <a:ext uri="{FF2B5EF4-FFF2-40B4-BE49-F238E27FC236}">
                <a16:creationId xmlns:a16="http://schemas.microsoft.com/office/drawing/2014/main" id="{08DEF6BF-3696-A703-B93F-86D8877ABA00}"/>
              </a:ext>
            </a:extLst>
          </p:cNvPr>
          <p:cNvSpPr/>
          <p:nvPr/>
        </p:nvSpPr>
        <p:spPr>
          <a:xfrm>
            <a:off x="2898715" y="5449568"/>
            <a:ext cx="2169527" cy="992232"/>
          </a:xfrm>
          <a:prstGeom prst="bracketPair">
            <a:avLst/>
          </a:prstGeom>
          <a:solidFill>
            <a:schemeClr val="bg1"/>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solidFill>
                  <a:schemeClr val="accent2">
                    <a:lumMod val="75000"/>
                  </a:schemeClr>
                </a:solidFill>
              </a:rPr>
              <a:t>Kyoto İklim Değişikliği Konferansı</a:t>
            </a:r>
          </a:p>
        </p:txBody>
      </p:sp>
      <p:sp>
        <p:nvSpPr>
          <p:cNvPr id="47" name="Çift Köşeli Ayraç 46">
            <a:extLst>
              <a:ext uri="{FF2B5EF4-FFF2-40B4-BE49-F238E27FC236}">
                <a16:creationId xmlns:a16="http://schemas.microsoft.com/office/drawing/2014/main" id="{D869EB61-8418-8154-E80C-30EBBEF51199}"/>
              </a:ext>
            </a:extLst>
          </p:cNvPr>
          <p:cNvSpPr/>
          <p:nvPr/>
        </p:nvSpPr>
        <p:spPr>
          <a:xfrm>
            <a:off x="1" y="5449568"/>
            <a:ext cx="2275114" cy="979827"/>
          </a:xfrm>
          <a:prstGeom prst="bracketPair">
            <a:avLst/>
          </a:prstGeom>
          <a:solidFill>
            <a:schemeClr val="bg1"/>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solidFill>
                  <a:schemeClr val="accent2">
                    <a:lumMod val="75000"/>
                  </a:schemeClr>
                </a:solidFill>
              </a:rPr>
              <a:t>1. BM Taraflar Konferansı </a:t>
            </a:r>
          </a:p>
        </p:txBody>
      </p:sp>
      <p:pic>
        <p:nvPicPr>
          <p:cNvPr id="48" name="Resim 47">
            <a:extLst>
              <a:ext uri="{FF2B5EF4-FFF2-40B4-BE49-F238E27FC236}">
                <a16:creationId xmlns:a16="http://schemas.microsoft.com/office/drawing/2014/main" id="{266ADD9A-C7B6-2EDE-B66E-77394BEE82C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8308" y="3985402"/>
            <a:ext cx="1827122" cy="1013799"/>
          </a:xfrm>
          <a:prstGeom prst="rect">
            <a:avLst/>
          </a:prstGeom>
        </p:spPr>
      </p:pic>
      <p:sp>
        <p:nvSpPr>
          <p:cNvPr id="50" name="Çift Köşeli Ayraç 49">
            <a:extLst>
              <a:ext uri="{FF2B5EF4-FFF2-40B4-BE49-F238E27FC236}">
                <a16:creationId xmlns:a16="http://schemas.microsoft.com/office/drawing/2014/main" id="{945B0BF6-9AFA-3803-4A74-E5E4F19AAC71}"/>
              </a:ext>
            </a:extLst>
          </p:cNvPr>
          <p:cNvSpPr/>
          <p:nvPr/>
        </p:nvSpPr>
        <p:spPr>
          <a:xfrm>
            <a:off x="8870810" y="5449568"/>
            <a:ext cx="2169527" cy="992232"/>
          </a:xfrm>
          <a:prstGeom prst="bracketPair">
            <a:avLst/>
          </a:prstGeom>
          <a:solidFill>
            <a:schemeClr val="bg1"/>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solidFill>
                  <a:schemeClr val="accent2">
                    <a:lumMod val="75000"/>
                  </a:schemeClr>
                </a:solidFill>
              </a:rPr>
              <a:t>Paris İklim Değişikliği Konferansı</a:t>
            </a:r>
          </a:p>
        </p:txBody>
      </p:sp>
    </p:spTree>
    <p:extLst>
      <p:ext uri="{BB962C8B-B14F-4D97-AF65-F5344CB8AC3E}">
        <p14:creationId xmlns:p14="http://schemas.microsoft.com/office/powerpoint/2010/main" val="3900791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1A521-BE4A-2488-205D-3288177FC5F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B23EA3E8-0117-6C95-B3E2-6C24605D503E}"/>
              </a:ext>
            </a:extLst>
          </p:cNvPr>
          <p:cNvSpPr>
            <a:spLocks noGrp="1"/>
          </p:cNvSpPr>
          <p:nvPr>
            <p:ph type="title"/>
          </p:nvPr>
        </p:nvSpPr>
        <p:spPr>
          <a:xfrm>
            <a:off x="581192" y="782320"/>
            <a:ext cx="11029616" cy="933636"/>
          </a:xfrm>
        </p:spPr>
        <p:txBody>
          <a:bodyPr>
            <a:normAutofit fontScale="90000"/>
          </a:bodyPr>
          <a:lstStyle/>
          <a:p>
            <a:pPr lvl="0" algn="ctr"/>
            <a:br>
              <a:rPr lang="tr-TR" sz="2800" b="1" dirty="0">
                <a:latin typeface="Times New Roman" panose="02020603050405020304" pitchFamily="18" charset="0"/>
                <a:cs typeface="Times New Roman" panose="02020603050405020304" pitchFamily="18" charset="0"/>
              </a:rPr>
            </a:br>
            <a:br>
              <a:rPr lang="tr-TR" sz="28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dirty="0">
                <a:latin typeface="Times New Roman" panose="02020603050405020304" pitchFamily="18" charset="0"/>
                <a:cs typeface="Times New Roman" panose="02020603050405020304" pitchFamily="18" charset="0"/>
              </a:rPr>
            </a:br>
            <a:br>
              <a:rPr lang="tr-TR" sz="3000" b="1" cap="none" dirty="0">
                <a:latin typeface="Times New Roman" panose="02020603050405020304" pitchFamily="18" charset="0"/>
                <a:cs typeface="Times New Roman" panose="02020603050405020304" pitchFamily="18" charset="0"/>
              </a:rPr>
            </a:br>
            <a:r>
              <a:rPr lang="tr-TR" sz="3900" b="1" cap="none" dirty="0">
                <a:latin typeface="Times New Roman" panose="02020603050405020304" pitchFamily="18" charset="0"/>
                <a:cs typeface="Times New Roman" panose="02020603050405020304" pitchFamily="18" charset="0"/>
              </a:rPr>
              <a:t>II. Bölüm: İklim Diplomasisi</a:t>
            </a:r>
            <a:endParaRPr lang="tr-TR" sz="3900" dirty="0"/>
          </a:p>
        </p:txBody>
      </p:sp>
      <p:sp>
        <p:nvSpPr>
          <p:cNvPr id="5" name="İçerik Yer Tutucusu 4">
            <a:extLst>
              <a:ext uri="{FF2B5EF4-FFF2-40B4-BE49-F238E27FC236}">
                <a16:creationId xmlns:a16="http://schemas.microsoft.com/office/drawing/2014/main" id="{E96A378D-5953-2C28-E4C9-EE230D9B9261}"/>
              </a:ext>
            </a:extLst>
          </p:cNvPr>
          <p:cNvSpPr>
            <a:spLocks noGrp="1"/>
          </p:cNvSpPr>
          <p:nvPr>
            <p:ph idx="1"/>
          </p:nvPr>
        </p:nvSpPr>
        <p:spPr>
          <a:xfrm>
            <a:off x="581192" y="2290915"/>
            <a:ext cx="11029615" cy="3784765"/>
          </a:xfrm>
          <a:ln w="38100">
            <a:solidFill>
              <a:schemeClr val="accent2">
                <a:lumMod val="40000"/>
                <a:lumOff val="60000"/>
              </a:schemeClr>
            </a:solidFill>
            <a:extLst>
              <a:ext uri="{C807C97D-BFC1-408E-A445-0C87EB9F89A2}">
                <ask:lineSketchStyleProps xmlns:ask="http://schemas.microsoft.com/office/drawing/2018/sketchyshapes" sd="981765707">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248431" y="-33775"/>
                          <a:pt x="7851132" y="138873"/>
                          <a:pt x="11029615" y="0"/>
                        </a:cubicBezTo>
                        <a:cubicBezTo>
                          <a:pt x="10955844" y="617182"/>
                          <a:pt x="10873732" y="2083239"/>
                          <a:pt x="11029615" y="3678303"/>
                        </a:cubicBezTo>
                        <a:cubicBezTo>
                          <a:pt x="6624844" y="3540973"/>
                          <a:pt x="1439779" y="3540447"/>
                          <a:pt x="0" y="3678303"/>
                        </a:cubicBezTo>
                        <a:cubicBezTo>
                          <a:pt x="152408" y="3066643"/>
                          <a:pt x="73868" y="616185"/>
                          <a:pt x="0" y="0"/>
                        </a:cubicBezTo>
                        <a:close/>
                      </a:path>
                      <a:path w="11029615" h="3678303" stroke="0" extrusionOk="0">
                        <a:moveTo>
                          <a:pt x="0" y="0"/>
                        </a:moveTo>
                        <a:cubicBezTo>
                          <a:pt x="2779967" y="-101487"/>
                          <a:pt x="5949357" y="-162162"/>
                          <a:pt x="11029615" y="0"/>
                        </a:cubicBezTo>
                        <a:cubicBezTo>
                          <a:pt x="11090328" y="843619"/>
                          <a:pt x="10968543" y="2773852"/>
                          <a:pt x="11029615" y="3678303"/>
                        </a:cubicBezTo>
                        <a:cubicBezTo>
                          <a:pt x="5858099" y="3728368"/>
                          <a:pt x="4382777" y="3519854"/>
                          <a:pt x="0" y="3678303"/>
                        </a:cubicBezTo>
                        <a:cubicBezTo>
                          <a:pt x="-24452" y="3211613"/>
                          <a:pt x="-67663" y="1332614"/>
                          <a:pt x="0" y="0"/>
                        </a:cubicBezTo>
                        <a:close/>
                      </a:path>
                    </a:pathLst>
                  </a:custGeom>
                  <ask:type>
                    <ask:lineSketchNone/>
                  </ask:type>
                </ask:lineSketchStyleProps>
              </a:ext>
            </a:extLst>
          </a:ln>
        </p:spPr>
        <p:txBody>
          <a:bodyPr>
            <a:normAutofit lnSpcReduction="10000"/>
          </a:bodyPr>
          <a:lstStyle/>
          <a:p>
            <a:pPr lvl="1">
              <a:buFont typeface="Wingdings" panose="05000000000000000000" pitchFamily="2" charset="2"/>
              <a:buChar char="§"/>
            </a:pPr>
            <a:endParaRPr lang="tr-TR" sz="1800" dirty="0">
              <a:solidFill>
                <a:schemeClr val="tx1"/>
              </a:solidFill>
              <a:latin typeface="Times New Roman" panose="02020603050405020304" pitchFamily="18" charset="0"/>
              <a:cs typeface="Times New Roman" panose="02020603050405020304" pitchFamily="18" charset="0"/>
            </a:endParaRPr>
          </a:p>
          <a:p>
            <a:pPr marL="324000" lvl="1" indent="0">
              <a:buNone/>
            </a:pPr>
            <a:r>
              <a:rPr lang="tr-TR" sz="2000" b="1" dirty="0">
                <a:solidFill>
                  <a:srgbClr val="FF0000"/>
                </a:solidFill>
                <a:latin typeface="Times New Roman" panose="02020603050405020304" pitchFamily="18" charset="0"/>
                <a:cs typeface="Times New Roman" panose="02020603050405020304" pitchFamily="18" charset="0"/>
              </a:rPr>
              <a:t>BMİDÇS (1992 / 1994): </a:t>
            </a:r>
          </a:p>
          <a:p>
            <a:pPr lvl="1"/>
            <a:r>
              <a:rPr lang="tr-TR" sz="2000" b="1" dirty="0">
                <a:solidFill>
                  <a:schemeClr val="tx1"/>
                </a:solidFill>
                <a:latin typeface="Times New Roman" panose="02020603050405020304" pitchFamily="18" charset="0"/>
                <a:cs typeface="Times New Roman" panose="02020603050405020304" pitchFamily="18" charset="0"/>
              </a:rPr>
              <a:t>«</a:t>
            </a:r>
            <a:r>
              <a:rPr lang="tr-TR" sz="2000" i="1" dirty="0">
                <a:solidFill>
                  <a:schemeClr val="tx1"/>
                </a:solidFill>
                <a:latin typeface="Times New Roman" panose="02020603050405020304" pitchFamily="18" charset="0"/>
                <a:cs typeface="Times New Roman" panose="02020603050405020304" pitchFamily="18" charset="0"/>
              </a:rPr>
              <a:t>K</a:t>
            </a:r>
            <a:r>
              <a:rPr lang="tr-TR" sz="1800" i="1" dirty="0">
                <a:solidFill>
                  <a:schemeClr val="tx1"/>
                </a:solidFill>
                <a:latin typeface="Times New Roman" panose="02020603050405020304" pitchFamily="18" charset="0"/>
                <a:cs typeface="Times New Roman" panose="02020603050405020304" pitchFamily="18" charset="0"/>
              </a:rPr>
              <a:t>üresel ölçekte iklim rejiminin korunmasına yönelik ilk belge»</a:t>
            </a:r>
            <a:endParaRPr lang="tr-TR" sz="2000" b="1" dirty="0">
              <a:solidFill>
                <a:schemeClr val="tx1"/>
              </a:solidFill>
              <a:latin typeface="Times New Roman" panose="02020603050405020304" pitchFamily="18" charset="0"/>
              <a:cs typeface="Times New Roman" panose="02020603050405020304" pitchFamily="18" charset="0"/>
            </a:endParaRPr>
          </a:p>
          <a:p>
            <a:pPr marL="324000" lvl="1" indent="0">
              <a:buNone/>
            </a:pPr>
            <a:r>
              <a:rPr lang="tr-TR" sz="2000" b="1" dirty="0">
                <a:solidFill>
                  <a:srgbClr val="FF0000"/>
                </a:solidFill>
                <a:latin typeface="Times New Roman" panose="02020603050405020304" pitchFamily="18" charset="0"/>
                <a:cs typeface="Times New Roman" panose="02020603050405020304" pitchFamily="18" charset="0"/>
              </a:rPr>
              <a:t>Kyoto Protokolü (1997 / 2005) :</a:t>
            </a:r>
          </a:p>
          <a:p>
            <a:pPr lvl="1">
              <a:buFont typeface="Wingdings" panose="05000000000000000000" pitchFamily="2" charset="2"/>
              <a:buChar char="§"/>
            </a:pPr>
            <a:r>
              <a:rPr lang="tr-TR" sz="2000" dirty="0">
                <a:solidFill>
                  <a:schemeClr val="tx1"/>
                </a:solidFill>
                <a:latin typeface="Times New Roman" panose="02020603050405020304" pitchFamily="18" charset="0"/>
                <a:cs typeface="Times New Roman" panose="02020603050405020304" pitchFamily="18" charset="0"/>
              </a:rPr>
              <a:t>2008-2012 yılları arasındaki ilk dönem: Sözleşme’nin Ek B listesinde yer alan Taraflar için 1990 yılına oranla % 5 emisyon azaltım (AB %8),</a:t>
            </a:r>
          </a:p>
          <a:p>
            <a:pPr lvl="1">
              <a:buFont typeface="Wingdings" panose="05000000000000000000" pitchFamily="2" charset="2"/>
              <a:buChar char="§"/>
            </a:pPr>
            <a:r>
              <a:rPr lang="tr-TR" sz="2000" dirty="0">
                <a:solidFill>
                  <a:schemeClr val="tx1"/>
                </a:solidFill>
                <a:latin typeface="Times New Roman" panose="02020603050405020304" pitchFamily="18" charset="0"/>
                <a:cs typeface="Times New Roman" panose="02020603050405020304" pitchFamily="18" charset="0"/>
              </a:rPr>
              <a:t>2013-2020 yılları arasındaki ikinci dönem: 1990 yılına kıyasla % 18 azaltım amacı (AB % 20).</a:t>
            </a:r>
            <a:endParaRPr lang="tr-TR" sz="2000" b="1" dirty="0">
              <a:solidFill>
                <a:schemeClr val="tx1"/>
              </a:solidFill>
              <a:latin typeface="Times New Roman" panose="02020603050405020304" pitchFamily="18" charset="0"/>
              <a:cs typeface="Times New Roman" panose="02020603050405020304" pitchFamily="18" charset="0"/>
            </a:endParaRPr>
          </a:p>
          <a:p>
            <a:pPr marL="324000" lvl="1" indent="0">
              <a:buNone/>
            </a:pPr>
            <a:r>
              <a:rPr lang="tr-TR" sz="2000" b="1" dirty="0">
                <a:solidFill>
                  <a:srgbClr val="FF0000"/>
                </a:solidFill>
                <a:latin typeface="Times New Roman" panose="02020603050405020304" pitchFamily="18" charset="0"/>
                <a:cs typeface="Times New Roman" panose="02020603050405020304" pitchFamily="18" charset="0"/>
              </a:rPr>
              <a:t>Paris Antlaşması (2015 / 2016): </a:t>
            </a:r>
          </a:p>
          <a:p>
            <a:pPr lvl="1">
              <a:buFont typeface="Wingdings" panose="05000000000000000000" pitchFamily="2" charset="2"/>
              <a:buChar char="§"/>
            </a:pPr>
            <a:r>
              <a:rPr lang="tr-TR" sz="2000" dirty="0">
                <a:solidFill>
                  <a:schemeClr val="tx1"/>
                </a:solidFill>
                <a:latin typeface="Times New Roman" panose="02020603050405020304" pitchFamily="18" charset="0"/>
                <a:cs typeface="Times New Roman" panose="02020603050405020304" pitchFamily="18" charset="0"/>
              </a:rPr>
              <a:t>1.5°C ile sınırlanma için sera gazı emisyonların 2030 yılına kadar % 43 oranında azaltılması.</a:t>
            </a:r>
          </a:p>
          <a:p>
            <a:pPr lvl="1">
              <a:buFont typeface="Wingdings 2" panose="05020102010507070707" pitchFamily="18" charset="2"/>
              <a:buChar char=""/>
            </a:pPr>
            <a:endParaRPr lang="tr-TR" sz="2000" dirty="0"/>
          </a:p>
        </p:txBody>
      </p:sp>
      <p:sp>
        <p:nvSpPr>
          <p:cNvPr id="3" name="Metin kutusu 2">
            <a:extLst>
              <a:ext uri="{FF2B5EF4-FFF2-40B4-BE49-F238E27FC236}">
                <a16:creationId xmlns:a16="http://schemas.microsoft.com/office/drawing/2014/main" id="{51AC6549-F0A8-2CD4-7DF8-1C99AEB15534}"/>
              </a:ext>
            </a:extLst>
          </p:cNvPr>
          <p:cNvSpPr txBox="1"/>
          <p:nvPr/>
        </p:nvSpPr>
        <p:spPr>
          <a:xfrm>
            <a:off x="2581624" y="1717266"/>
            <a:ext cx="6868160" cy="477054"/>
          </a:xfrm>
          <a:prstGeom prst="rect">
            <a:avLst/>
          </a:prstGeom>
          <a:noFill/>
        </p:spPr>
        <p:txBody>
          <a:bodyPr wrap="square" rtlCol="0">
            <a:spAutoFit/>
          </a:bodyPr>
          <a:lstStyle/>
          <a:p>
            <a:pPr marL="0" lvl="0" indent="0" algn="ctr">
              <a:buNone/>
            </a:pPr>
            <a:r>
              <a:rPr lang="tr-TR" sz="2500" b="1" dirty="0">
                <a:latin typeface="Times New Roman" panose="02020603050405020304" pitchFamily="18" charset="0"/>
                <a:cs typeface="Times New Roman" panose="02020603050405020304" pitchFamily="18" charset="0"/>
              </a:rPr>
              <a:t>İklim Antlaşmalarının Önemi</a:t>
            </a:r>
            <a:endParaRPr lang="tr-TR"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0587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D6993EC7-142E-4462-D801-10729E2CA6DC}"/>
              </a:ext>
            </a:extLst>
          </p:cNvPr>
          <p:cNvGraphicFramePr/>
          <p:nvPr>
            <p:extLst>
              <p:ext uri="{D42A27DB-BD31-4B8C-83A1-F6EECF244321}">
                <p14:modId xmlns:p14="http://schemas.microsoft.com/office/powerpoint/2010/main" val="2127574688"/>
              </p:ext>
            </p:extLst>
          </p:nvPr>
        </p:nvGraphicFramePr>
        <p:xfrm>
          <a:off x="581192" y="833120"/>
          <a:ext cx="11029616" cy="882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a:extLst>
              <a:ext uri="{FF2B5EF4-FFF2-40B4-BE49-F238E27FC236}">
                <a16:creationId xmlns:a16="http://schemas.microsoft.com/office/drawing/2014/main" id="{8F00104D-00B1-B4CA-11E5-FA5231C89F7E}"/>
              </a:ext>
            </a:extLst>
          </p:cNvPr>
          <p:cNvSpPr>
            <a:spLocks noGrp="1"/>
          </p:cNvSpPr>
          <p:nvPr>
            <p:ph idx="1"/>
          </p:nvPr>
        </p:nvSpPr>
        <p:spPr>
          <a:xfrm>
            <a:off x="581192" y="2222080"/>
            <a:ext cx="11029615" cy="4048034"/>
          </a:xfrm>
          <a:ln w="38100">
            <a:solidFill>
              <a:schemeClr val="accent2">
                <a:lumMod val="40000"/>
                <a:lumOff val="60000"/>
              </a:schemeClr>
            </a:solidFill>
          </a:ln>
        </p:spPr>
        <p:txBody>
          <a:bodyPr>
            <a:normAutofit fontScale="77500" lnSpcReduction="20000"/>
          </a:bodyPr>
          <a:lstStyle/>
          <a:p>
            <a:pPr marL="0" lvl="0" indent="0" algn="ctr">
              <a:lnSpc>
                <a:spcPct val="150000"/>
              </a:lnSpc>
              <a:buNone/>
            </a:pPr>
            <a:r>
              <a:rPr lang="tr-TR" sz="2900" b="1" dirty="0">
                <a:solidFill>
                  <a:schemeClr val="tx1"/>
                </a:solidFill>
                <a:latin typeface="Times New Roman" panose="02020603050405020304" pitchFamily="18" charset="0"/>
                <a:cs typeface="Times New Roman" panose="02020603050405020304" pitchFamily="18" charset="0"/>
              </a:rPr>
              <a:t>İklim Normları</a:t>
            </a:r>
            <a:endParaRPr lang="tr-TR" sz="2900" dirty="0">
              <a:solidFill>
                <a:schemeClr val="tx1"/>
              </a:solidFill>
              <a:latin typeface="Times New Roman" panose="02020603050405020304" pitchFamily="18" charset="0"/>
              <a:cs typeface="Times New Roman" panose="02020603050405020304" pitchFamily="18" charset="0"/>
            </a:endParaRPr>
          </a:p>
          <a:p>
            <a:pPr marL="0" lvl="0" indent="0" algn="ctr">
              <a:lnSpc>
                <a:spcPct val="150000"/>
              </a:lnSpc>
              <a:buNone/>
            </a:pPr>
            <a:r>
              <a:rPr lang="tr-TR" sz="3300" dirty="0">
                <a:solidFill>
                  <a:schemeClr val="tx1"/>
                </a:solidFill>
                <a:latin typeface="Times New Roman" panose="02020603050405020304" pitchFamily="18" charset="0"/>
                <a:cs typeface="Times New Roman" panose="02020603050405020304" pitchFamily="18" charset="0"/>
              </a:rPr>
              <a:t>“</a:t>
            </a:r>
            <a:r>
              <a:rPr lang="tr-TR" sz="3300" i="1" dirty="0">
                <a:solidFill>
                  <a:schemeClr val="tx1"/>
                </a:solidFill>
                <a:latin typeface="Times New Roman" panose="02020603050405020304" pitchFamily="18" charset="0"/>
                <a:cs typeface="Times New Roman" panose="02020603050405020304" pitchFamily="18" charset="0"/>
              </a:rPr>
              <a:t>azaltım</a:t>
            </a:r>
            <a:r>
              <a:rPr lang="tr-TR" sz="3300" dirty="0">
                <a:solidFill>
                  <a:schemeClr val="tx1"/>
                </a:solidFill>
                <a:latin typeface="Times New Roman" panose="02020603050405020304" pitchFamily="18" charset="0"/>
                <a:cs typeface="Times New Roman" panose="02020603050405020304" pitchFamily="18" charset="0"/>
              </a:rPr>
              <a:t>”</a:t>
            </a:r>
          </a:p>
          <a:p>
            <a:pPr marL="0" indent="0" algn="ctr">
              <a:lnSpc>
                <a:spcPct val="150000"/>
              </a:lnSpc>
              <a:buNone/>
            </a:pPr>
            <a:r>
              <a:rPr lang="tr-TR" sz="3300" dirty="0">
                <a:solidFill>
                  <a:schemeClr val="tx1"/>
                </a:solidFill>
                <a:latin typeface="Times New Roman" panose="02020603050405020304" pitchFamily="18" charset="0"/>
                <a:cs typeface="Times New Roman" panose="02020603050405020304" pitchFamily="18" charset="0"/>
              </a:rPr>
              <a:t>“</a:t>
            </a:r>
            <a:r>
              <a:rPr lang="tr-TR" sz="3300" i="1" dirty="0">
                <a:solidFill>
                  <a:schemeClr val="tx1"/>
                </a:solidFill>
                <a:latin typeface="Times New Roman" panose="02020603050405020304" pitchFamily="18" charset="0"/>
                <a:cs typeface="Times New Roman" panose="02020603050405020304" pitchFamily="18" charset="0"/>
              </a:rPr>
              <a:t>ihtiyatlılık</a:t>
            </a:r>
            <a:r>
              <a:rPr lang="tr-TR" sz="3300" dirty="0">
                <a:solidFill>
                  <a:schemeClr val="tx1"/>
                </a:solidFill>
                <a:latin typeface="Times New Roman" panose="02020603050405020304" pitchFamily="18" charset="0"/>
                <a:cs typeface="Times New Roman" panose="02020603050405020304" pitchFamily="18" charset="0"/>
              </a:rPr>
              <a:t>”</a:t>
            </a:r>
          </a:p>
          <a:p>
            <a:pPr marL="0" lvl="0" indent="0" algn="ctr">
              <a:lnSpc>
                <a:spcPct val="150000"/>
              </a:lnSpc>
              <a:buNone/>
            </a:pPr>
            <a:r>
              <a:rPr lang="tr-TR" sz="3300" dirty="0">
                <a:solidFill>
                  <a:schemeClr val="tx1"/>
                </a:solidFill>
                <a:latin typeface="Times New Roman" panose="02020603050405020304" pitchFamily="18" charset="0"/>
                <a:cs typeface="Times New Roman" panose="02020603050405020304" pitchFamily="18" charset="0"/>
              </a:rPr>
              <a:t>“</a:t>
            </a:r>
            <a:r>
              <a:rPr lang="tr-TR" sz="3300" i="1" dirty="0">
                <a:solidFill>
                  <a:schemeClr val="tx1"/>
                </a:solidFill>
                <a:latin typeface="Times New Roman" panose="02020603050405020304" pitchFamily="18" charset="0"/>
                <a:cs typeface="Times New Roman" panose="02020603050405020304" pitchFamily="18" charset="0"/>
              </a:rPr>
              <a:t>sürdürülebilir kalkınma</a:t>
            </a:r>
            <a:r>
              <a:rPr lang="tr-TR" sz="3300" dirty="0">
                <a:solidFill>
                  <a:schemeClr val="tx1"/>
                </a:solidFill>
                <a:latin typeface="Times New Roman" panose="02020603050405020304" pitchFamily="18" charset="0"/>
                <a:cs typeface="Times New Roman" panose="02020603050405020304" pitchFamily="18" charset="0"/>
              </a:rPr>
              <a:t>”</a:t>
            </a:r>
          </a:p>
          <a:p>
            <a:pPr marL="0" lvl="0" indent="0" algn="ctr">
              <a:lnSpc>
                <a:spcPct val="150000"/>
              </a:lnSpc>
              <a:buNone/>
            </a:pPr>
            <a:r>
              <a:rPr lang="tr-TR" sz="3300" dirty="0">
                <a:solidFill>
                  <a:schemeClr val="tx1"/>
                </a:solidFill>
                <a:latin typeface="Times New Roman" panose="02020603050405020304" pitchFamily="18" charset="0"/>
                <a:cs typeface="Times New Roman" panose="02020603050405020304" pitchFamily="18" charset="0"/>
              </a:rPr>
              <a:t>“</a:t>
            </a:r>
            <a:r>
              <a:rPr lang="tr-TR" sz="3300" i="1" dirty="0">
                <a:solidFill>
                  <a:schemeClr val="tx1"/>
                </a:solidFill>
                <a:latin typeface="Times New Roman" panose="02020603050405020304" pitchFamily="18" charset="0"/>
                <a:cs typeface="Times New Roman" panose="02020603050405020304" pitchFamily="18" charset="0"/>
              </a:rPr>
              <a:t>ortak fakat farklılaştırılmış sorumluluk</a:t>
            </a:r>
            <a:r>
              <a:rPr lang="tr-TR" sz="3300" dirty="0">
                <a:solidFill>
                  <a:schemeClr val="tx1"/>
                </a:solidFill>
                <a:latin typeface="Times New Roman" panose="02020603050405020304" pitchFamily="18" charset="0"/>
                <a:cs typeface="Times New Roman" panose="02020603050405020304" pitchFamily="18" charset="0"/>
              </a:rPr>
              <a:t>”</a:t>
            </a:r>
          </a:p>
          <a:p>
            <a:pPr marL="0" lvl="0" indent="0" algn="ctr">
              <a:lnSpc>
                <a:spcPct val="150000"/>
              </a:lnSpc>
              <a:buNone/>
            </a:pPr>
            <a:r>
              <a:rPr lang="tr-TR" sz="3300" dirty="0">
                <a:solidFill>
                  <a:schemeClr val="tx1"/>
                </a:solidFill>
                <a:latin typeface="Times New Roman" panose="02020603050405020304" pitchFamily="18" charset="0"/>
                <a:cs typeface="Times New Roman" panose="02020603050405020304" pitchFamily="18" charset="0"/>
              </a:rPr>
              <a:t> “</a:t>
            </a:r>
            <a:r>
              <a:rPr lang="tr-TR" sz="3300" i="1" dirty="0">
                <a:solidFill>
                  <a:schemeClr val="tx1"/>
                </a:solidFill>
                <a:latin typeface="Times New Roman" panose="02020603050405020304" pitchFamily="18" charset="0"/>
                <a:cs typeface="Times New Roman" panose="02020603050405020304" pitchFamily="18" charset="0"/>
              </a:rPr>
              <a:t>kayıp ve hasar</a:t>
            </a:r>
            <a:r>
              <a:rPr lang="tr-TR" sz="3300" dirty="0">
                <a:solidFill>
                  <a:schemeClr val="tx1"/>
                </a:solidFill>
                <a:latin typeface="Times New Roman" panose="02020603050405020304" pitchFamily="18" charset="0"/>
                <a:cs typeface="Times New Roman" panose="02020603050405020304" pitchFamily="18" charset="0"/>
              </a:rPr>
              <a:t>”</a:t>
            </a:r>
            <a:endParaRPr lang="tr-TR" sz="3300" dirty="0"/>
          </a:p>
        </p:txBody>
      </p:sp>
      <p:pic>
        <p:nvPicPr>
          <p:cNvPr id="5" name="İçerik Yer Tutucusu 32">
            <a:extLst>
              <a:ext uri="{FF2B5EF4-FFF2-40B4-BE49-F238E27FC236}">
                <a16:creationId xmlns:a16="http://schemas.microsoft.com/office/drawing/2014/main" id="{5177DF6E-7294-2D1B-43C9-8B0F0A6C58A4}"/>
              </a:ext>
            </a:extLst>
          </p:cNvPr>
          <p:cNvPicPr>
            <a:picLocks noChangeAspect="1"/>
          </p:cNvPicPr>
          <p:nvPr/>
        </p:nvPicPr>
        <p:blipFill>
          <a:blip r:embed="rId7">
            <a:alphaModFix amt="20000"/>
            <a:extLst>
              <a:ext uri="{BEBA8EAE-BF5A-486C-A8C5-ECC9F3942E4B}">
                <a14:imgProps xmlns:a14="http://schemas.microsoft.com/office/drawing/2010/main">
                  <a14:imgLayer r:embed="rId8">
                    <a14:imgEffect>
                      <a14:artisticLineDrawing/>
                    </a14:imgEffect>
                  </a14:imgLayer>
                </a14:imgProps>
              </a:ext>
              <a:ext uri="{28A0092B-C50C-407E-A947-70E740481C1C}">
                <a14:useLocalDpi xmlns:a14="http://schemas.microsoft.com/office/drawing/2010/main" val="0"/>
              </a:ext>
            </a:extLst>
          </a:blip>
          <a:stretch>
            <a:fillRect/>
          </a:stretch>
        </p:blipFill>
        <p:spPr>
          <a:xfrm>
            <a:off x="1691148" y="4227872"/>
            <a:ext cx="9075175" cy="2105013"/>
          </a:xfrm>
          <a:prstGeom prst="rect">
            <a:avLst/>
          </a:prstGeom>
        </p:spPr>
      </p:pic>
    </p:spTree>
    <p:extLst>
      <p:ext uri="{BB962C8B-B14F-4D97-AF65-F5344CB8AC3E}">
        <p14:creationId xmlns:p14="http://schemas.microsoft.com/office/powerpoint/2010/main" val="1745580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2424B-6782-24B5-108D-E34C112F6136}"/>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3F726C3D-912C-8A21-F39F-C16E57A74C27}"/>
              </a:ext>
            </a:extLst>
          </p:cNvPr>
          <p:cNvGraphicFramePr/>
          <p:nvPr>
            <p:extLst>
              <p:ext uri="{D42A27DB-BD31-4B8C-83A1-F6EECF244321}">
                <p14:modId xmlns:p14="http://schemas.microsoft.com/office/powerpoint/2010/main" val="3516183942"/>
              </p:ext>
            </p:extLst>
          </p:nvPr>
        </p:nvGraphicFramePr>
        <p:xfrm>
          <a:off x="581192" y="821094"/>
          <a:ext cx="11029616" cy="889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a:extLst>
              <a:ext uri="{FF2B5EF4-FFF2-40B4-BE49-F238E27FC236}">
                <a16:creationId xmlns:a16="http://schemas.microsoft.com/office/drawing/2014/main" id="{F1552A37-EF2D-6F59-DCD2-9347C9C5760E}"/>
              </a:ext>
            </a:extLst>
          </p:cNvPr>
          <p:cNvSpPr>
            <a:spLocks noGrp="1"/>
          </p:cNvSpPr>
          <p:nvPr>
            <p:ph idx="1"/>
          </p:nvPr>
        </p:nvSpPr>
        <p:spPr>
          <a:xfrm>
            <a:off x="717756" y="2863334"/>
            <a:ext cx="10893052" cy="3630245"/>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r>
              <a:rPr lang="tr-TR" sz="2000" b="1" dirty="0">
                <a:solidFill>
                  <a:schemeClr val="tx1"/>
                </a:solidFill>
                <a:latin typeface="Times New Roman" panose="02020603050405020304" pitchFamily="18" charset="0"/>
                <a:cs typeface="Times New Roman" panose="02020603050405020304" pitchFamily="18" charset="0"/>
              </a:rPr>
              <a:t>Maastricht Antlaşması: </a:t>
            </a:r>
            <a:r>
              <a:rPr lang="tr-TR" sz="2000" dirty="0">
                <a:solidFill>
                  <a:srgbClr val="FF0000"/>
                </a:solidFill>
                <a:latin typeface="Times New Roman" panose="02020603050405020304" pitchFamily="18" charset="0"/>
                <a:cs typeface="Times New Roman" panose="02020603050405020304" pitchFamily="18" charset="0"/>
              </a:rPr>
              <a:t>İhtiyatlılık ve sürdürülebilir kalkınma-</a:t>
            </a:r>
            <a:r>
              <a:rPr lang="tr-TR" sz="2000" b="1" dirty="0">
                <a:solidFill>
                  <a:srgbClr val="FF0000"/>
                </a:solidFill>
                <a:latin typeface="Times New Roman" panose="02020603050405020304" pitchFamily="18" charset="0"/>
                <a:cs typeface="Times New Roman" panose="02020603050405020304" pitchFamily="18" charset="0"/>
              </a:rPr>
              <a:t>  </a:t>
            </a:r>
            <a:r>
              <a:rPr lang="tr-TR" sz="2000" i="1" dirty="0">
                <a:solidFill>
                  <a:schemeClr val="tx1"/>
                </a:solidFill>
                <a:latin typeface="Times New Roman" panose="02020603050405020304" pitchFamily="18" charset="0"/>
                <a:cs typeface="Times New Roman" panose="02020603050405020304" pitchFamily="18" charset="0"/>
              </a:rPr>
              <a:t>XVI Çevre</a:t>
            </a:r>
            <a:r>
              <a:rPr lang="tr-TR" sz="2000" dirty="0">
                <a:solidFill>
                  <a:schemeClr val="tx1"/>
                </a:solidFill>
                <a:latin typeface="Times New Roman" panose="02020603050405020304" pitchFamily="18" charset="0"/>
                <a:cs typeface="Times New Roman" panose="02020603050405020304" pitchFamily="18" charset="0"/>
              </a:rPr>
              <a:t>” başlığı altında yer alan 130r Maddesi’nin 1. Fıkrası:…. çevre problemleriyle mücadelede uluslararası düzeyde önlemlerin alınması, ihtiyatlılık ilkesinin temel alınması gerektiği,</a:t>
            </a:r>
          </a:p>
          <a:p>
            <a:r>
              <a:rPr lang="tr-TR" sz="2000" b="1" dirty="0">
                <a:solidFill>
                  <a:schemeClr val="tx1"/>
                </a:solidFill>
                <a:latin typeface="Times New Roman" panose="02020603050405020304" pitchFamily="18" charset="0"/>
                <a:cs typeface="Times New Roman" panose="02020603050405020304" pitchFamily="18" charset="0"/>
              </a:rPr>
              <a:t>Amsterdam Antlaşması: </a:t>
            </a:r>
            <a:r>
              <a:rPr lang="tr-TR" sz="2000" dirty="0">
                <a:solidFill>
                  <a:srgbClr val="FF0000"/>
                </a:solidFill>
                <a:latin typeface="Times New Roman" panose="02020603050405020304" pitchFamily="18" charset="0"/>
                <a:cs typeface="Times New Roman" panose="02020603050405020304" pitchFamily="18" charset="0"/>
              </a:rPr>
              <a:t>İhtiyatlılık ve sürdürülebilir kalkınma</a:t>
            </a:r>
            <a:r>
              <a:rPr lang="tr-TR" sz="2000" dirty="0">
                <a:solidFill>
                  <a:schemeClr val="tx1"/>
                </a:solidFill>
                <a:latin typeface="Times New Roman" panose="02020603050405020304" pitchFamily="18" charset="0"/>
                <a:cs typeface="Times New Roman" panose="02020603050405020304" pitchFamily="18" charset="0"/>
              </a:rPr>
              <a:t> - 130r(2).</a:t>
            </a:r>
            <a:r>
              <a:rPr lang="tr-TR" sz="2000" i="1" dirty="0">
                <a:solidFill>
                  <a:schemeClr val="tx1"/>
                </a:solidFill>
                <a:latin typeface="Times New Roman" panose="02020603050405020304" pitchFamily="18" charset="0"/>
                <a:cs typeface="Times New Roman" panose="02020603050405020304" pitchFamily="18" charset="0"/>
              </a:rPr>
              <a:t> </a:t>
            </a:r>
            <a:r>
              <a:rPr lang="tr-TR" sz="2000" dirty="0">
                <a:solidFill>
                  <a:schemeClr val="tx1"/>
                </a:solidFill>
                <a:latin typeface="Times New Roman" panose="02020603050405020304" pitchFamily="18" charset="0"/>
                <a:cs typeface="Times New Roman" panose="02020603050405020304" pitchFamily="18" charset="0"/>
              </a:rPr>
              <a:t>Maddesi  çevre politikalarının sürdürülebilir kalkınmayı desteklemesi,</a:t>
            </a:r>
          </a:p>
          <a:p>
            <a:r>
              <a:rPr lang="tr-TR" sz="2000" b="1" dirty="0">
                <a:solidFill>
                  <a:schemeClr val="tx1"/>
                </a:solidFill>
                <a:latin typeface="Times New Roman" panose="02020603050405020304" pitchFamily="18" charset="0"/>
                <a:cs typeface="Times New Roman" panose="02020603050405020304" pitchFamily="18" charset="0"/>
              </a:rPr>
              <a:t>Nice Antlaşması:</a:t>
            </a:r>
            <a:r>
              <a:rPr lang="tr-TR" sz="2000" dirty="0">
                <a:solidFill>
                  <a:schemeClr val="tx1"/>
                </a:solidFill>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Sürdürülebilir kalkınma</a:t>
            </a:r>
            <a:r>
              <a:rPr lang="tr-TR" sz="2000" dirty="0">
                <a:solidFill>
                  <a:schemeClr val="tx1"/>
                </a:solidFill>
                <a:latin typeface="Times New Roman" panose="02020603050405020304" pitchFamily="18" charset="0"/>
                <a:cs typeface="Times New Roman" panose="02020603050405020304" pitchFamily="18" charset="0"/>
              </a:rPr>
              <a:t>- çevreyi koruma hususunda öncü rol, teşvikler ve araçlardan yararlanılması gerektiği,</a:t>
            </a:r>
          </a:p>
          <a:p>
            <a:r>
              <a:rPr lang="tr-TR" sz="2000" b="1" dirty="0">
                <a:solidFill>
                  <a:schemeClr val="tx1"/>
                </a:solidFill>
                <a:latin typeface="Times New Roman" panose="02020603050405020304" pitchFamily="18" charset="0"/>
                <a:cs typeface="Times New Roman" panose="02020603050405020304" pitchFamily="18" charset="0"/>
              </a:rPr>
              <a:t>Lizbon Antlaşması: </a:t>
            </a:r>
            <a:r>
              <a:rPr lang="tr-TR" sz="2000" dirty="0">
                <a:solidFill>
                  <a:srgbClr val="FF0000"/>
                </a:solidFill>
                <a:latin typeface="Times New Roman" panose="02020603050405020304" pitchFamily="18" charset="0"/>
                <a:cs typeface="Times New Roman" panose="02020603050405020304" pitchFamily="18" charset="0"/>
              </a:rPr>
              <a:t>Sürdürülebilir kalkınma </a:t>
            </a:r>
            <a:r>
              <a:rPr lang="tr-TR" sz="2000" dirty="0">
                <a:solidFill>
                  <a:schemeClr val="tx1"/>
                </a:solidFill>
                <a:latin typeface="Times New Roman" panose="02020603050405020304" pitchFamily="18" charset="0"/>
                <a:cs typeface="Times New Roman" panose="02020603050405020304" pitchFamily="18" charset="0"/>
              </a:rPr>
              <a:t>- </a:t>
            </a:r>
            <a:r>
              <a:rPr lang="tr-TR" sz="2000" dirty="0">
                <a:solidFill>
                  <a:srgbClr val="000000"/>
                </a:solidFill>
                <a:latin typeface="Times New Roman" panose="02020603050405020304" pitchFamily="18" charset="0"/>
                <a:cs typeface="Times New Roman" panose="02020603050405020304" pitchFamily="18" charset="0"/>
              </a:rPr>
              <a:t>10A</a:t>
            </a:r>
            <a:r>
              <a:rPr lang="tr-TR" sz="2000" i="1" dirty="0">
                <a:solidFill>
                  <a:srgbClr val="000000"/>
                </a:solidFill>
                <a:latin typeface="Times New Roman" panose="02020603050405020304" pitchFamily="18" charset="0"/>
                <a:cs typeface="Times New Roman" panose="02020603050405020304" pitchFamily="18" charset="0"/>
              </a:rPr>
              <a:t> </a:t>
            </a:r>
            <a:r>
              <a:rPr lang="tr-TR" sz="2000" dirty="0">
                <a:solidFill>
                  <a:srgbClr val="000000"/>
                </a:solidFill>
                <a:latin typeface="Times New Roman" panose="02020603050405020304" pitchFamily="18" charset="0"/>
                <a:cs typeface="Times New Roman" panose="02020603050405020304" pitchFamily="18" charset="0"/>
              </a:rPr>
              <a:t>Maddesi’nin 2. </a:t>
            </a:r>
            <a:r>
              <a:rPr lang="tr-TR" sz="2000" dirty="0" err="1">
                <a:solidFill>
                  <a:srgbClr val="000000"/>
                </a:solidFill>
                <a:latin typeface="Times New Roman" panose="02020603050405020304" pitchFamily="18" charset="0"/>
                <a:cs typeface="Times New Roman" panose="02020603050405020304" pitchFamily="18" charset="0"/>
              </a:rPr>
              <a:t>Fıkrası’nın</a:t>
            </a:r>
            <a:r>
              <a:rPr lang="tr-TR" sz="2000" dirty="0">
                <a:solidFill>
                  <a:srgbClr val="000000"/>
                </a:solidFill>
                <a:latin typeface="Times New Roman" panose="02020603050405020304" pitchFamily="18" charset="0"/>
                <a:cs typeface="Times New Roman" panose="02020603050405020304" pitchFamily="18" charset="0"/>
              </a:rPr>
              <a:t> d ve f </a:t>
            </a:r>
            <a:r>
              <a:rPr lang="tr-TR" sz="2000" dirty="0" err="1">
                <a:solidFill>
                  <a:srgbClr val="000000"/>
                </a:solidFill>
                <a:latin typeface="Times New Roman" panose="02020603050405020304" pitchFamily="18" charset="0"/>
                <a:cs typeface="Times New Roman" panose="02020603050405020304" pitchFamily="18" charset="0"/>
              </a:rPr>
              <a:t>Bendleri</a:t>
            </a:r>
            <a:r>
              <a:rPr lang="tr-TR" sz="2000" dirty="0">
                <a:solidFill>
                  <a:srgbClr val="000000"/>
                </a:solidFill>
                <a:latin typeface="Times New Roman" panose="02020603050405020304" pitchFamily="18" charset="0"/>
                <a:cs typeface="Times New Roman" panose="02020603050405020304" pitchFamily="18" charset="0"/>
              </a:rPr>
              <a:t>, uluslararası önlem alınması, rekabetçi market ekonomisi ve ekonomik büyüme kavramları.</a:t>
            </a:r>
            <a:endParaRPr lang="tr-TR"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Dikdörtgen 1">
            <a:extLst>
              <a:ext uri="{FF2B5EF4-FFF2-40B4-BE49-F238E27FC236}">
                <a16:creationId xmlns:a16="http://schemas.microsoft.com/office/drawing/2014/main" id="{7C61DFDA-BBCC-C14E-8878-AB74AC70312E}"/>
              </a:ext>
            </a:extLst>
          </p:cNvPr>
          <p:cNvSpPr/>
          <p:nvPr/>
        </p:nvSpPr>
        <p:spPr>
          <a:xfrm>
            <a:off x="1453807" y="2048546"/>
            <a:ext cx="8761908" cy="477054"/>
          </a:xfrm>
          <a:prstGeom prst="rect">
            <a:avLst/>
          </a:prstGeom>
        </p:spPr>
        <p:txBody>
          <a:bodyPr wrap="square">
            <a:spAutoFit/>
          </a:bodyPr>
          <a:lstStyle/>
          <a:p>
            <a:pPr algn="ctr"/>
            <a:r>
              <a:rPr lang="tr-TR" sz="2500" b="1" dirty="0">
                <a:latin typeface="Times New Roman" panose="02020603050405020304" pitchFamily="18" charset="0"/>
                <a:cs typeface="Times New Roman" panose="02020603050405020304" pitchFamily="18" charset="0"/>
              </a:rPr>
              <a:t>           AB’de İklim Normlarının Temellendirilmesi</a:t>
            </a:r>
          </a:p>
        </p:txBody>
      </p:sp>
      <p:sp>
        <p:nvSpPr>
          <p:cNvPr id="5" name="Rectangle 3">
            <a:extLst>
              <a:ext uri="{FF2B5EF4-FFF2-40B4-BE49-F238E27FC236}">
                <a16:creationId xmlns:a16="http://schemas.microsoft.com/office/drawing/2014/main" id="{4CF641A9-AE57-435E-EE39-2CA421AF7469}"/>
              </a:ext>
            </a:extLst>
          </p:cNvPr>
          <p:cNvSpPr>
            <a:spLocks noChangeArrowheads="1"/>
          </p:cNvSpPr>
          <p:nvPr/>
        </p:nvSpPr>
        <p:spPr bwMode="auto">
          <a:xfrm>
            <a:off x="0" y="6493579"/>
            <a:ext cx="121920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Low" defTabSz="914400" eaLnBrk="0" fontAlgn="base" hangingPunct="0">
              <a:spcBef>
                <a:spcPct val="0"/>
              </a:spcBef>
              <a:spcAft>
                <a:spcPct val="0"/>
              </a:spcAft>
            </a:pPr>
            <a:r>
              <a:rPr kumimoji="0" lang="tr-TR" altLang="tr-TR" sz="1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98317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E52EE-8679-FADD-8F3C-B15F8EF45238}"/>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6A92E912-0824-A195-5C6A-93D627AD3BB2}"/>
              </a:ext>
            </a:extLst>
          </p:cNvPr>
          <p:cNvGraphicFramePr/>
          <p:nvPr>
            <p:extLst>
              <p:ext uri="{D42A27DB-BD31-4B8C-83A1-F6EECF244321}">
                <p14:modId xmlns:p14="http://schemas.microsoft.com/office/powerpoint/2010/main" val="1560363851"/>
              </p:ext>
            </p:extLst>
          </p:nvPr>
        </p:nvGraphicFramePr>
        <p:xfrm>
          <a:off x="581192" y="821094"/>
          <a:ext cx="11029616" cy="889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ikdörtgen 1">
            <a:extLst>
              <a:ext uri="{FF2B5EF4-FFF2-40B4-BE49-F238E27FC236}">
                <a16:creationId xmlns:a16="http://schemas.microsoft.com/office/drawing/2014/main" id="{F8FCA7FC-F6AC-D946-BB91-10F40A389088}"/>
              </a:ext>
            </a:extLst>
          </p:cNvPr>
          <p:cNvSpPr/>
          <p:nvPr/>
        </p:nvSpPr>
        <p:spPr>
          <a:xfrm>
            <a:off x="1715046" y="1784386"/>
            <a:ext cx="8761908" cy="477054"/>
          </a:xfrm>
          <a:prstGeom prst="rect">
            <a:avLst/>
          </a:prstGeom>
        </p:spPr>
        <p:txBody>
          <a:bodyPr wrap="square">
            <a:spAutoFit/>
          </a:bodyPr>
          <a:lstStyle/>
          <a:p>
            <a:r>
              <a:rPr lang="tr-TR" sz="2500" b="1" dirty="0">
                <a:latin typeface="Times New Roman" panose="02020603050405020304" pitchFamily="18" charset="0"/>
                <a:cs typeface="Times New Roman" panose="02020603050405020304" pitchFamily="18" charset="0"/>
              </a:rPr>
              <a:t>                            Çevre Eylem Programları</a:t>
            </a:r>
            <a:r>
              <a:rPr lang="tr-TR" altLang="tr-TR" sz="1500" baseline="30000" dirty="0">
                <a:latin typeface="Times New Roman" panose="02020603050405020304" pitchFamily="18" charset="0"/>
                <a:ea typeface="Calibri" panose="020F0502020204030204" pitchFamily="34" charset="0"/>
                <a:cs typeface="Times New Roman" panose="02020603050405020304" pitchFamily="18" charset="0"/>
                <a:hlinkClick r:id="rId8"/>
              </a:rPr>
              <a:t> [7</a:t>
            </a:r>
            <a:r>
              <a:rPr lang="tr-TR" altLang="tr-TR" sz="1500" baseline="30000" dirty="0" bmk="">
                <a:latin typeface="Times New Roman" panose="02020603050405020304" pitchFamily="18" charset="0"/>
                <a:ea typeface="Calibri" panose="020F0502020204030204" pitchFamily="34" charset="0"/>
                <a:cs typeface="Times New Roman" panose="02020603050405020304" pitchFamily="18" charset="0"/>
                <a:hlinkClick r:id="rId8"/>
              </a:rPr>
              <a:t>]</a:t>
            </a:r>
            <a:r>
              <a:rPr lang="tr-TR" sz="1500" b="1" dirty="0">
                <a:latin typeface="Times New Roman" panose="02020603050405020304" pitchFamily="18" charset="0"/>
                <a:cs typeface="Times New Roman" panose="02020603050405020304" pitchFamily="18" charset="0"/>
              </a:rPr>
              <a:t>  </a:t>
            </a:r>
          </a:p>
        </p:txBody>
      </p:sp>
      <p:sp>
        <p:nvSpPr>
          <p:cNvPr id="5" name="Rectangle 3">
            <a:extLst>
              <a:ext uri="{FF2B5EF4-FFF2-40B4-BE49-F238E27FC236}">
                <a16:creationId xmlns:a16="http://schemas.microsoft.com/office/drawing/2014/main" id="{D2CD30C9-568C-9D40-75D4-49AC7E7A44A7}"/>
              </a:ext>
            </a:extLst>
          </p:cNvPr>
          <p:cNvSpPr>
            <a:spLocks noChangeArrowheads="1"/>
          </p:cNvSpPr>
          <p:nvPr/>
        </p:nvSpPr>
        <p:spPr bwMode="auto">
          <a:xfrm>
            <a:off x="0" y="6858000"/>
            <a:ext cx="12192000" cy="253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a:defRPr/>
            </a:pPr>
            <a:r>
              <a:rPr lang="tr-TR" altLang="tr-TR" sz="1050" dirty="0">
                <a:latin typeface="Times New Roman" panose="02020603050405020304" pitchFamily="18" charset="0"/>
                <a:ea typeface="Calibri" panose="020F0502020204030204" pitchFamily="34" charset="0"/>
                <a:cs typeface="Times New Roman" panose="02020603050405020304" pitchFamily="18" charset="0"/>
              </a:rPr>
              <a:t> </a:t>
            </a:r>
            <a:r>
              <a:rPr lang="tr-TR" altLang="tr-TR" sz="1000" baseline="30000" dirty="0">
                <a:latin typeface="Times New Roman" panose="02020603050405020304" pitchFamily="18" charset="0"/>
                <a:ea typeface="Calibri" panose="020F0502020204030204" pitchFamily="34" charset="0"/>
                <a:cs typeface="Times New Roman" panose="02020603050405020304" pitchFamily="18" charset="0"/>
                <a:hlinkClick r:id="rId8"/>
              </a:rPr>
              <a:t>[7</a:t>
            </a:r>
            <a:r>
              <a:rPr lang="tr-TR" altLang="tr-TR" sz="1000" baseline="30000" dirty="0" bmk="">
                <a:latin typeface="Times New Roman" panose="02020603050405020304" pitchFamily="18" charset="0"/>
                <a:ea typeface="Calibri" panose="020F0502020204030204" pitchFamily="34" charset="0"/>
                <a:cs typeface="Times New Roman" panose="02020603050405020304" pitchFamily="18" charset="0"/>
                <a:hlinkClick r:id="rId8"/>
              </a:rPr>
              <a:t>]</a:t>
            </a:r>
            <a:r>
              <a:rPr lang="tr-TR" sz="1000" dirty="0"/>
              <a:t>“</a:t>
            </a:r>
            <a:r>
              <a:rPr lang="tr-TR" sz="1000" i="1" dirty="0">
                <a:solidFill>
                  <a:srgbClr val="FF0000"/>
                </a:solidFill>
              </a:rPr>
              <a:t>ihtiyatlılık</a:t>
            </a:r>
            <a:r>
              <a:rPr lang="tr-TR" sz="1000" dirty="0">
                <a:solidFill>
                  <a:srgbClr val="FF0000"/>
                </a:solidFill>
              </a:rPr>
              <a:t>”, “</a:t>
            </a:r>
            <a:r>
              <a:rPr lang="tr-TR" sz="1000" i="1" dirty="0">
                <a:solidFill>
                  <a:srgbClr val="FF0000"/>
                </a:solidFill>
              </a:rPr>
              <a:t>önleme</a:t>
            </a:r>
            <a:r>
              <a:rPr lang="tr-TR" sz="1000" dirty="0">
                <a:solidFill>
                  <a:srgbClr val="FF0000"/>
                </a:solidFill>
              </a:rPr>
              <a:t>”, “</a:t>
            </a:r>
            <a:r>
              <a:rPr lang="tr-TR" sz="1000" i="1" dirty="0">
                <a:solidFill>
                  <a:srgbClr val="FF0000"/>
                </a:solidFill>
              </a:rPr>
              <a:t>kirliliğin kaynağında giderilmesi</a:t>
            </a:r>
            <a:r>
              <a:rPr lang="tr-TR" sz="1000" dirty="0">
                <a:solidFill>
                  <a:srgbClr val="FF0000"/>
                </a:solidFill>
              </a:rPr>
              <a:t>” ve “</a:t>
            </a:r>
            <a:r>
              <a:rPr lang="tr-TR" sz="1000" i="1" dirty="0">
                <a:solidFill>
                  <a:srgbClr val="FF0000"/>
                </a:solidFill>
              </a:rPr>
              <a:t>kirleten öder</a:t>
            </a:r>
            <a:r>
              <a:rPr lang="tr-TR" sz="1000" dirty="0"/>
              <a:t>” ilkelerine dayanır</a:t>
            </a:r>
          </a:p>
        </p:txBody>
      </p:sp>
      <p:graphicFrame>
        <p:nvGraphicFramePr>
          <p:cNvPr id="8" name="İçerik Yer Tutucusu 7">
            <a:extLst>
              <a:ext uri="{FF2B5EF4-FFF2-40B4-BE49-F238E27FC236}">
                <a16:creationId xmlns:a16="http://schemas.microsoft.com/office/drawing/2014/main" id="{66254CF6-3ABD-E28D-2F8D-3F687C362D97}"/>
              </a:ext>
            </a:extLst>
          </p:cNvPr>
          <p:cNvGraphicFramePr>
            <a:graphicFrameLocks noGrp="1"/>
          </p:cNvGraphicFramePr>
          <p:nvPr>
            <p:ph idx="1"/>
            <p:extLst>
              <p:ext uri="{D42A27DB-BD31-4B8C-83A1-F6EECF244321}">
                <p14:modId xmlns:p14="http://schemas.microsoft.com/office/powerpoint/2010/main" val="1719458698"/>
              </p:ext>
            </p:extLst>
          </p:nvPr>
        </p:nvGraphicFramePr>
        <p:xfrm>
          <a:off x="223521" y="2261440"/>
          <a:ext cx="11744958" cy="4512056"/>
        </p:xfrm>
        <a:graphic>
          <a:graphicData uri="http://schemas.openxmlformats.org/drawingml/2006/table">
            <a:tbl>
              <a:tblPr firstRow="1" firstCol="1" bandRow="1">
                <a:tableStyleId>{D27102A9-8310-4765-A935-A1911B00CA55}</a:tableStyleId>
              </a:tblPr>
              <a:tblGrid>
                <a:gridCol w="1957493">
                  <a:extLst>
                    <a:ext uri="{9D8B030D-6E8A-4147-A177-3AD203B41FA5}">
                      <a16:colId xmlns:a16="http://schemas.microsoft.com/office/drawing/2014/main" val="2581004166"/>
                    </a:ext>
                  </a:extLst>
                </a:gridCol>
                <a:gridCol w="1957493">
                  <a:extLst>
                    <a:ext uri="{9D8B030D-6E8A-4147-A177-3AD203B41FA5}">
                      <a16:colId xmlns:a16="http://schemas.microsoft.com/office/drawing/2014/main" val="3649768589"/>
                    </a:ext>
                  </a:extLst>
                </a:gridCol>
                <a:gridCol w="1957493">
                  <a:extLst>
                    <a:ext uri="{9D8B030D-6E8A-4147-A177-3AD203B41FA5}">
                      <a16:colId xmlns:a16="http://schemas.microsoft.com/office/drawing/2014/main" val="3042049885"/>
                    </a:ext>
                  </a:extLst>
                </a:gridCol>
                <a:gridCol w="1957493">
                  <a:extLst>
                    <a:ext uri="{9D8B030D-6E8A-4147-A177-3AD203B41FA5}">
                      <a16:colId xmlns:a16="http://schemas.microsoft.com/office/drawing/2014/main" val="4259256920"/>
                    </a:ext>
                  </a:extLst>
                </a:gridCol>
                <a:gridCol w="1957493">
                  <a:extLst>
                    <a:ext uri="{9D8B030D-6E8A-4147-A177-3AD203B41FA5}">
                      <a16:colId xmlns:a16="http://schemas.microsoft.com/office/drawing/2014/main" val="1586094513"/>
                    </a:ext>
                  </a:extLst>
                </a:gridCol>
                <a:gridCol w="1957493">
                  <a:extLst>
                    <a:ext uri="{9D8B030D-6E8A-4147-A177-3AD203B41FA5}">
                      <a16:colId xmlns:a16="http://schemas.microsoft.com/office/drawing/2014/main" val="3421594458"/>
                    </a:ext>
                  </a:extLst>
                </a:gridCol>
              </a:tblGrid>
              <a:tr h="453033">
                <a:tc>
                  <a:txBody>
                    <a:bodyPr/>
                    <a:lstStyle/>
                    <a:p>
                      <a:pPr algn="ctr">
                        <a:lnSpc>
                          <a:spcPct val="107000"/>
                        </a:lnSpc>
                        <a:spcAft>
                          <a:spcPts val="800"/>
                        </a:spcAft>
                        <a:buNone/>
                      </a:pPr>
                      <a:r>
                        <a:rPr lang="tr-TR" sz="1400">
                          <a:effectLst/>
                          <a:latin typeface="Times New Roman" panose="02020603050405020304" pitchFamily="18" charset="0"/>
                          <a:cs typeface="Times New Roman" panose="02020603050405020304" pitchFamily="18" charset="0"/>
                        </a:rPr>
                        <a:t>Çevre Eylem Programları</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400">
                          <a:effectLst/>
                          <a:latin typeface="Times New Roman" panose="02020603050405020304" pitchFamily="18" charset="0"/>
                          <a:cs typeface="Times New Roman" panose="02020603050405020304" pitchFamily="18" charset="0"/>
                        </a:rPr>
                        <a:t>Azaltım</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400" dirty="0">
                          <a:effectLst/>
                          <a:latin typeface="Times New Roman" panose="02020603050405020304" pitchFamily="18" charset="0"/>
                          <a:cs typeface="Times New Roman" panose="02020603050405020304" pitchFamily="18" charset="0"/>
                        </a:rPr>
                        <a:t>İhtiyatlılık</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400">
                          <a:effectLst/>
                          <a:latin typeface="Times New Roman" panose="02020603050405020304" pitchFamily="18" charset="0"/>
                          <a:cs typeface="Times New Roman" panose="02020603050405020304" pitchFamily="18" charset="0"/>
                        </a:rPr>
                        <a:t>Sürdürülebilir Kalkınma</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400">
                          <a:effectLst/>
                          <a:latin typeface="Times New Roman" panose="02020603050405020304" pitchFamily="18" charset="0"/>
                          <a:cs typeface="Times New Roman" panose="02020603050405020304" pitchFamily="18" charset="0"/>
                        </a:rPr>
                        <a:t>Ortak Fakat Farklılaştırılmış Sorumluluk</a:t>
                      </a:r>
                      <a:endParaRPr lang="tr-TR"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400" dirty="0">
                          <a:effectLst/>
                          <a:latin typeface="Times New Roman" panose="02020603050405020304" pitchFamily="18" charset="0"/>
                          <a:cs typeface="Times New Roman" panose="02020603050405020304" pitchFamily="18" charset="0"/>
                        </a:rPr>
                        <a:t>Kayıp ve Hasar</a:t>
                      </a:r>
                      <a:endParaRPr lang="tr-TR"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1025760020"/>
                  </a:ext>
                </a:extLst>
              </a:tr>
              <a:tr h="465369">
                <a:tc>
                  <a:txBody>
                    <a:bodyPr/>
                    <a:lstStyle/>
                    <a:p>
                      <a:pPr algn="ctr">
                        <a:lnSpc>
                          <a:spcPct val="107000"/>
                        </a:lnSpc>
                        <a:spcAft>
                          <a:spcPts val="800"/>
                        </a:spcAft>
                        <a:buNone/>
                      </a:pPr>
                      <a:r>
                        <a:rPr lang="tr-TR" sz="1200" dirty="0">
                          <a:solidFill>
                            <a:srgbClr val="FF0000"/>
                          </a:solidFill>
                          <a:effectLst/>
                        </a:rPr>
                        <a:t>1.Çevre Eylem Programı</a:t>
                      </a:r>
                    </a:p>
                    <a:p>
                      <a:pPr algn="ctr">
                        <a:lnSpc>
                          <a:spcPct val="107000"/>
                        </a:lnSpc>
                        <a:spcAft>
                          <a:spcPts val="800"/>
                        </a:spcAft>
                        <a:buNone/>
                      </a:pPr>
                      <a:r>
                        <a:rPr lang="tr-TR" sz="1200" dirty="0">
                          <a:solidFill>
                            <a:srgbClr val="FF0000"/>
                          </a:solidFill>
                          <a:effectLst/>
                        </a:rPr>
                        <a:t>(1973-1977)</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spcAft>
                          <a:spcPts val="800"/>
                        </a:spcAft>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3347155891"/>
                  </a:ext>
                </a:extLst>
              </a:tr>
              <a:tr h="465369">
                <a:tc>
                  <a:txBody>
                    <a:bodyPr/>
                    <a:lstStyle/>
                    <a:p>
                      <a:pPr algn="ctr">
                        <a:lnSpc>
                          <a:spcPct val="107000"/>
                        </a:lnSpc>
                        <a:spcAft>
                          <a:spcPts val="800"/>
                        </a:spcAft>
                        <a:buNone/>
                      </a:pPr>
                      <a:r>
                        <a:rPr lang="tr-TR" sz="1200" dirty="0">
                          <a:effectLst/>
                        </a:rPr>
                        <a:t>2.Çevre Eylem Programı</a:t>
                      </a:r>
                    </a:p>
                    <a:p>
                      <a:pPr algn="ctr">
                        <a:lnSpc>
                          <a:spcPct val="107000"/>
                        </a:lnSpc>
                        <a:spcAft>
                          <a:spcPts val="800"/>
                        </a:spcAft>
                        <a:buNone/>
                      </a:pPr>
                      <a:r>
                        <a:rPr lang="tr-TR" sz="1200" dirty="0">
                          <a:effectLst/>
                        </a:rPr>
                        <a:t>(1977-1981)</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457200"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1887522864"/>
                  </a:ext>
                </a:extLst>
              </a:tr>
              <a:tr h="465369">
                <a:tc>
                  <a:txBody>
                    <a:bodyPr/>
                    <a:lstStyle/>
                    <a:p>
                      <a:pPr algn="ctr">
                        <a:lnSpc>
                          <a:spcPct val="107000"/>
                        </a:lnSpc>
                        <a:spcAft>
                          <a:spcPts val="800"/>
                        </a:spcAft>
                        <a:buNone/>
                      </a:pPr>
                      <a:r>
                        <a:rPr lang="tr-TR" sz="1200" dirty="0">
                          <a:effectLst/>
                        </a:rPr>
                        <a:t>3.Çevre Eylem Programı</a:t>
                      </a:r>
                    </a:p>
                    <a:p>
                      <a:pPr algn="ctr">
                        <a:lnSpc>
                          <a:spcPct val="107000"/>
                        </a:lnSpc>
                        <a:spcAft>
                          <a:spcPts val="800"/>
                        </a:spcAft>
                        <a:buNone/>
                      </a:pPr>
                      <a:r>
                        <a:rPr lang="tr-TR" sz="1200" dirty="0">
                          <a:effectLst/>
                        </a:rPr>
                        <a:t>(1982-1986)</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457200" algn="ctr">
                        <a:lnSpc>
                          <a:spcPct val="107000"/>
                        </a:lnSpc>
                        <a:buNone/>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457200" algn="ctr">
                        <a:lnSpc>
                          <a:spcPct val="107000"/>
                        </a:lnSpc>
                        <a:buNone/>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457200" algn="ctr">
                        <a:lnSpc>
                          <a:spcPct val="107000"/>
                        </a:lnSpc>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457200"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2005453467"/>
                  </a:ext>
                </a:extLst>
              </a:tr>
              <a:tr h="449994">
                <a:tc>
                  <a:txBody>
                    <a:bodyPr/>
                    <a:lstStyle/>
                    <a:p>
                      <a:pPr algn="ctr">
                        <a:lnSpc>
                          <a:spcPct val="107000"/>
                        </a:lnSpc>
                        <a:spcAft>
                          <a:spcPts val="800"/>
                        </a:spcAft>
                        <a:buNone/>
                      </a:pPr>
                      <a:r>
                        <a:rPr lang="tr-TR" sz="1200" dirty="0">
                          <a:effectLst/>
                        </a:rPr>
                        <a:t>4.Çevre Eylem Programı</a:t>
                      </a:r>
                    </a:p>
                    <a:p>
                      <a:pPr algn="ctr">
                        <a:lnSpc>
                          <a:spcPct val="107000"/>
                        </a:lnSpc>
                        <a:spcAft>
                          <a:spcPts val="800"/>
                        </a:spcAft>
                        <a:buNone/>
                      </a:pPr>
                      <a:r>
                        <a:rPr lang="tr-TR" sz="1200" dirty="0">
                          <a:effectLst/>
                        </a:rPr>
                        <a:t>(1987-1992)</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457200" algn="ctr">
                        <a:lnSpc>
                          <a:spcPct val="107000"/>
                        </a:lnSpc>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457200"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1492369035"/>
                  </a:ext>
                </a:extLst>
              </a:tr>
              <a:tr h="465369">
                <a:tc>
                  <a:txBody>
                    <a:bodyPr/>
                    <a:lstStyle/>
                    <a:p>
                      <a:pPr algn="ctr">
                        <a:lnSpc>
                          <a:spcPct val="107000"/>
                        </a:lnSpc>
                        <a:spcAft>
                          <a:spcPts val="800"/>
                        </a:spcAft>
                        <a:buNone/>
                      </a:pPr>
                      <a:r>
                        <a:rPr lang="tr-TR" sz="1200" dirty="0">
                          <a:solidFill>
                            <a:srgbClr val="FF0000"/>
                          </a:solidFill>
                          <a:effectLst/>
                        </a:rPr>
                        <a:t>5.Çevre Eylem Programı</a:t>
                      </a:r>
                    </a:p>
                    <a:p>
                      <a:pPr algn="ctr">
                        <a:lnSpc>
                          <a:spcPct val="107000"/>
                        </a:lnSpc>
                        <a:spcAft>
                          <a:spcPts val="800"/>
                        </a:spcAft>
                        <a:buNone/>
                      </a:pPr>
                      <a:r>
                        <a:rPr lang="tr-TR" sz="1200" dirty="0">
                          <a:solidFill>
                            <a:srgbClr val="FF0000"/>
                          </a:solidFill>
                          <a:effectLst/>
                        </a:rPr>
                        <a:t>(1993-2000)</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spcAft>
                          <a:spcPts val="800"/>
                        </a:spcAft>
                        <a:buFont typeface="Wingdings" panose="05000000000000000000" pitchFamily="2" charset="2"/>
                        <a:buChar char=""/>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343531893"/>
                  </a:ext>
                </a:extLst>
              </a:tr>
              <a:tr h="465369">
                <a:tc>
                  <a:txBody>
                    <a:bodyPr/>
                    <a:lstStyle/>
                    <a:p>
                      <a:pPr algn="ctr">
                        <a:lnSpc>
                          <a:spcPct val="107000"/>
                        </a:lnSpc>
                        <a:spcAft>
                          <a:spcPts val="800"/>
                        </a:spcAft>
                        <a:buNone/>
                      </a:pPr>
                      <a:r>
                        <a:rPr lang="tr-TR" sz="1200" dirty="0">
                          <a:effectLst/>
                        </a:rPr>
                        <a:t>6.Çevre Eylem Programı</a:t>
                      </a:r>
                    </a:p>
                    <a:p>
                      <a:pPr algn="ctr">
                        <a:lnSpc>
                          <a:spcPct val="107000"/>
                        </a:lnSpc>
                        <a:spcAft>
                          <a:spcPts val="800"/>
                        </a:spcAft>
                        <a:buNone/>
                      </a:pPr>
                      <a:r>
                        <a:rPr lang="tr-TR" sz="1200" dirty="0">
                          <a:effectLst/>
                        </a:rPr>
                        <a:t>(2000-2012)</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spcAft>
                          <a:spcPts val="800"/>
                        </a:spcAft>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3151908350"/>
                  </a:ext>
                </a:extLst>
              </a:tr>
              <a:tr h="465369">
                <a:tc>
                  <a:txBody>
                    <a:bodyPr/>
                    <a:lstStyle/>
                    <a:p>
                      <a:pPr algn="ctr">
                        <a:lnSpc>
                          <a:spcPct val="107000"/>
                        </a:lnSpc>
                        <a:spcAft>
                          <a:spcPts val="800"/>
                        </a:spcAft>
                        <a:buNone/>
                      </a:pPr>
                      <a:r>
                        <a:rPr lang="tr-TR" sz="1200" dirty="0">
                          <a:effectLst/>
                        </a:rPr>
                        <a:t>7.Çevre Eylem Programı</a:t>
                      </a:r>
                    </a:p>
                    <a:p>
                      <a:pPr algn="ctr">
                        <a:lnSpc>
                          <a:spcPct val="107000"/>
                        </a:lnSpc>
                        <a:spcAft>
                          <a:spcPts val="800"/>
                        </a:spcAft>
                        <a:buNone/>
                      </a:pPr>
                      <a:r>
                        <a:rPr lang="tr-TR" sz="1200" dirty="0">
                          <a:effectLst/>
                        </a:rPr>
                        <a:t>(2013-2020)</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a:effectLst/>
                        </a:rPr>
                        <a:t> </a:t>
                      </a:r>
                      <a:endParaRPr lang="tr-TR"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spcAft>
                          <a:spcPts val="800"/>
                        </a:spcAft>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613116358"/>
                  </a:ext>
                </a:extLst>
              </a:tr>
              <a:tr h="217154">
                <a:tc>
                  <a:txBody>
                    <a:bodyPr/>
                    <a:lstStyle/>
                    <a:p>
                      <a:pPr algn="ctr">
                        <a:lnSpc>
                          <a:spcPct val="107000"/>
                        </a:lnSpc>
                        <a:spcAft>
                          <a:spcPts val="800"/>
                        </a:spcAft>
                        <a:buNone/>
                      </a:pPr>
                      <a:r>
                        <a:rPr lang="tr-TR" sz="1200" dirty="0">
                          <a:solidFill>
                            <a:srgbClr val="FF0000"/>
                          </a:solidFill>
                          <a:effectLst/>
                        </a:rPr>
                        <a:t>8.Çevre Eylem Programı</a:t>
                      </a:r>
                    </a:p>
                    <a:p>
                      <a:pPr algn="ctr">
                        <a:lnSpc>
                          <a:spcPct val="107000"/>
                        </a:lnSpc>
                        <a:spcAft>
                          <a:spcPts val="800"/>
                        </a:spcAft>
                        <a:buNone/>
                      </a:pPr>
                      <a:r>
                        <a:rPr lang="tr-TR" sz="1200" dirty="0">
                          <a:solidFill>
                            <a:srgbClr val="FF0000"/>
                          </a:solidFill>
                          <a:effectLst/>
                        </a:rPr>
                        <a:t>(2020-2030)</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marL="342900" lvl="0" indent="-342900" algn="ctr" rtl="0">
                        <a:lnSpc>
                          <a:spcPct val="107000"/>
                        </a:lnSpc>
                        <a:spcAft>
                          <a:spcPts val="800"/>
                        </a:spcAft>
                        <a:buFont typeface="Wingdings" panose="05000000000000000000" pitchFamily="2" charset="2"/>
                        <a:buChar char=""/>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tc>
                  <a:txBody>
                    <a:bodyPr/>
                    <a:lstStyle/>
                    <a:p>
                      <a:pPr algn="ctr">
                        <a:lnSpc>
                          <a:spcPct val="107000"/>
                        </a:lnSpc>
                        <a:spcAft>
                          <a:spcPts val="800"/>
                        </a:spcAft>
                        <a:buNone/>
                      </a:pPr>
                      <a:r>
                        <a:rPr lang="tr-TR" sz="1200" dirty="0">
                          <a:effectLst/>
                        </a:rPr>
                        <a:t> </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375" marR="54375" marT="0" marB="0"/>
                </a:tc>
                <a:extLst>
                  <a:ext uri="{0D108BD9-81ED-4DB2-BD59-A6C34878D82A}">
                    <a16:rowId xmlns:a16="http://schemas.microsoft.com/office/drawing/2014/main" val="920326695"/>
                  </a:ext>
                </a:extLst>
              </a:tr>
            </a:tbl>
          </a:graphicData>
        </a:graphic>
      </p:graphicFrame>
    </p:spTree>
    <p:extLst>
      <p:ext uri="{BB962C8B-B14F-4D97-AF65-F5344CB8AC3E}">
        <p14:creationId xmlns:p14="http://schemas.microsoft.com/office/powerpoint/2010/main" val="3209757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sz="3200"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marL="0" lvl="1" indent="0" algn="ctr">
              <a:buNone/>
            </a:pPr>
            <a:r>
              <a:rPr lang="tr-TR" sz="2500" dirty="0">
                <a:solidFill>
                  <a:srgbClr val="FF0000"/>
                </a:solidFill>
                <a:latin typeface="Times New Roman" panose="02020603050405020304" pitchFamily="18" charset="0"/>
                <a:cs typeface="Times New Roman" panose="02020603050405020304" pitchFamily="18" charset="0"/>
              </a:rPr>
              <a:t>İklim Değişikliğiyle Mücadelede</a:t>
            </a:r>
          </a:p>
          <a:p>
            <a:pPr marL="0" lvl="1" indent="0" algn="ctr">
              <a:buNone/>
            </a:pPr>
            <a:r>
              <a:rPr lang="tr-TR" sz="2500" dirty="0">
                <a:solidFill>
                  <a:srgbClr val="FF0000"/>
                </a:solidFill>
                <a:latin typeface="Times New Roman" panose="02020603050405020304" pitchFamily="18" charset="0"/>
                <a:cs typeface="Times New Roman" panose="02020603050405020304" pitchFamily="18" charset="0"/>
              </a:rPr>
              <a:t> Avrupa Birliği: Arazi kullanımı</a:t>
            </a:r>
          </a:p>
        </p:txBody>
      </p:sp>
      <p:pic>
        <p:nvPicPr>
          <p:cNvPr id="5" name="Resim 4">
            <a:extLst>
              <a:ext uri="{FF2B5EF4-FFF2-40B4-BE49-F238E27FC236}">
                <a16:creationId xmlns:a16="http://schemas.microsoft.com/office/drawing/2014/main" id="{90877FD2-63F5-744D-EF21-AA356EA82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876" y="4583359"/>
            <a:ext cx="8615806" cy="1887058"/>
          </a:xfrm>
          <a:prstGeom prst="rect">
            <a:avLst/>
          </a:prstGeom>
        </p:spPr>
      </p:pic>
    </p:spTree>
    <p:extLst>
      <p:ext uri="{BB962C8B-B14F-4D97-AF65-F5344CB8AC3E}">
        <p14:creationId xmlns:p14="http://schemas.microsoft.com/office/powerpoint/2010/main" val="1713133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55009-073D-EF54-D170-45457D0C918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43393C7-D25B-E949-EF0E-D9B37D75A65C}"/>
              </a:ext>
            </a:extLst>
          </p:cNvPr>
          <p:cNvSpPr>
            <a:spLocks noGrp="1"/>
          </p:cNvSpPr>
          <p:nvPr>
            <p:ph type="title"/>
          </p:nvPr>
        </p:nvSpPr>
        <p:spPr/>
        <p:txBody>
          <a:bodyPr>
            <a:normAutofit/>
          </a:bodyPr>
          <a:lstStyle/>
          <a:p>
            <a:pPr algn="ctr"/>
            <a:br>
              <a:rPr lang="tr-TR" dirty="0"/>
            </a:br>
            <a:endParaRPr lang="tr-TR" dirty="0"/>
          </a:p>
        </p:txBody>
      </p:sp>
      <p:sp>
        <p:nvSpPr>
          <p:cNvPr id="3" name="İçerik Yer Tutucusu 2">
            <a:extLst>
              <a:ext uri="{FF2B5EF4-FFF2-40B4-BE49-F238E27FC236}">
                <a16:creationId xmlns:a16="http://schemas.microsoft.com/office/drawing/2014/main" id="{643D32C9-C21C-54D6-B318-F0CA1F3FD946}"/>
              </a:ext>
            </a:extLst>
          </p:cNvPr>
          <p:cNvSpPr>
            <a:spLocks noGrp="1"/>
          </p:cNvSpPr>
          <p:nvPr>
            <p:ph idx="1"/>
          </p:nvPr>
        </p:nvSpPr>
        <p:spPr>
          <a:xfrm>
            <a:off x="581192" y="2180496"/>
            <a:ext cx="11029615" cy="4230136"/>
          </a:xfrm>
        </p:spPr>
        <p:txBody>
          <a:bodyPr>
            <a:normAutofit fontScale="62500" lnSpcReduction="20000"/>
          </a:bodyPr>
          <a:lstStyle/>
          <a:p>
            <a:pPr marL="0" indent="0" algn="ctr">
              <a:buNone/>
            </a:pPr>
            <a:r>
              <a:rPr lang="tr-TR" sz="5400" dirty="0"/>
              <a:t>Arazi </a:t>
            </a:r>
            <a:r>
              <a:rPr lang="tr-TR" sz="5400" b="1" dirty="0"/>
              <a:t>kullanım sektörü</a:t>
            </a:r>
            <a:r>
              <a:rPr lang="tr-TR" sz="5400" dirty="0"/>
              <a:t> , tarım arazileri, otlaklar, sulak alanlar, ormanlar, yerleşim yerlerinin yönetiminin yanı sıra ağaçlandırma (yani ağaç dikme), ormansızlaştırma veya turbalıkların kurutulması gibi arazi kullanımındaki değişiklikleri de kapsamaktadır. </a:t>
            </a:r>
          </a:p>
          <a:p>
            <a:pPr marL="0" indent="0" algn="ctr">
              <a:buNone/>
            </a:pPr>
            <a:r>
              <a:rPr lang="tr-TR" sz="5400" dirty="0"/>
              <a:t>AB topraklarının dörtte üçünden fazlasını tarım ve orman arazileri kapladığı için, arazi kullanım sektörü önemli karbon tutma ve emisyon azaltma fırsatları sunmaktadır.</a:t>
            </a:r>
            <a:endParaRPr lang="tr-TR" sz="5000" b="1" dirty="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endParaRPr>
          </a:p>
        </p:txBody>
      </p:sp>
      <p:grpSp>
        <p:nvGrpSpPr>
          <p:cNvPr id="5" name="Grup 4">
            <a:extLst>
              <a:ext uri="{FF2B5EF4-FFF2-40B4-BE49-F238E27FC236}">
                <a16:creationId xmlns:a16="http://schemas.microsoft.com/office/drawing/2014/main" id="{CD878345-3A62-AB78-32A2-18C618F3C597}"/>
              </a:ext>
            </a:extLst>
          </p:cNvPr>
          <p:cNvGrpSpPr/>
          <p:nvPr/>
        </p:nvGrpSpPr>
        <p:grpSpPr>
          <a:xfrm>
            <a:off x="799959" y="892276"/>
            <a:ext cx="10893052" cy="823680"/>
            <a:chOff x="0" y="8602"/>
            <a:chExt cx="10893052" cy="823680"/>
          </a:xfrm>
        </p:grpSpPr>
        <p:sp>
          <p:nvSpPr>
            <p:cNvPr id="6" name="Dikdörtgen: Köşeleri Yuvarlatılmış 5">
              <a:extLst>
                <a:ext uri="{FF2B5EF4-FFF2-40B4-BE49-F238E27FC236}">
                  <a16:creationId xmlns:a16="http://schemas.microsoft.com/office/drawing/2014/main" id="{F810A503-D332-A78F-2EC7-922BD59CEA6C}"/>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Dikdörtgen: Köşeleri Yuvarlatılmış 4">
              <a:extLst>
                <a:ext uri="{FF2B5EF4-FFF2-40B4-BE49-F238E27FC236}">
                  <a16:creationId xmlns:a16="http://schemas.microsoft.com/office/drawing/2014/main" id="{73E23C9C-DA42-6CF8-7D96-C1A4F7B81122}"/>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59949239"/>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Kar Payı">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825703E-1181-4ADA-9259-C06997C964A8}">
  <we:reference id="wa104178141" version="4.3.3.0" store="tr-TR"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Paket</Template>
  <TotalTime>10639</TotalTime>
  <Words>1386</Words>
  <Application>Microsoft Office PowerPoint</Application>
  <PresentationFormat>Geniş ekran</PresentationFormat>
  <Paragraphs>158</Paragraphs>
  <Slides>20</Slides>
  <Notes>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Gill Sans MT</vt:lpstr>
      <vt:lpstr>Times New Roman</vt:lpstr>
      <vt:lpstr>Wingdings</vt:lpstr>
      <vt:lpstr>Wingdings 2</vt:lpstr>
      <vt:lpstr>Kar Payı</vt:lpstr>
      <vt:lpstr>      ÇAĞ ÜNİVERİSTESİ  ULUSLARARASI İLİŞKİLER UZAKTAN TEZSİZ YÜKSEK LİSANS PROGRAMI    </vt:lpstr>
      <vt:lpstr>        İklim Diplomasisi</vt:lpstr>
      <vt:lpstr>PowerPoint Sunusu</vt:lpstr>
      <vt:lpstr>         II. Bölüm: İklim Diplomasisi</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EFFECT OF THE EUROPEAN UNION’S CLIMATE POLICIES ON UNION’S NORMATIVE POWER</dc:title>
  <dc:creator>ilke Ulutaş</dc:creator>
  <cp:lastModifiedBy>ilke Ulutaş</cp:lastModifiedBy>
  <cp:revision>280</cp:revision>
  <dcterms:created xsi:type="dcterms:W3CDTF">2023-05-08T10:53:41Z</dcterms:created>
  <dcterms:modified xsi:type="dcterms:W3CDTF">2026-07-12T17:06:42Z</dcterms:modified>
</cp:coreProperties>
</file>