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25"/>
  </p:notesMasterIdLst>
  <p:handoutMasterIdLst>
    <p:handoutMasterId r:id="rId26"/>
  </p:handoutMasterIdLst>
  <p:sldIdLst>
    <p:sldId id="256" r:id="rId5"/>
    <p:sldId id="277"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0" r:id="rId24"/>
  </p:sldIdLst>
  <p:sldSz cx="12192000" cy="6858000"/>
  <p:notesSz cx="6858000" cy="9144000"/>
  <p:defaultTextStyle>
    <a:defPPr rtl="0">
      <a:defRPr lang="tr-T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2932" autoAdjust="0"/>
  </p:normalViewPr>
  <p:slideViewPr>
    <p:cSldViewPr snapToGrid="0">
      <p:cViewPr varScale="1">
        <p:scale>
          <a:sx n="40" d="100"/>
          <a:sy n="40" d="100"/>
        </p:scale>
        <p:origin x="-114" y="-81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0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dirty="0"/>
          </a:p>
        </p:txBody>
      </p:sp>
      <p:sp>
        <p:nvSpPr>
          <p:cNvPr id="3" name="Tarih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3AD0F65C-58C1-4A0C-9A70-9D6397237E0B}" type="datetime1">
              <a:rPr lang="tr-TR" smtClean="0"/>
              <a:t>1.03.2022</a:t>
            </a:fld>
            <a:endParaRPr lang="tr-TR" dirty="0"/>
          </a:p>
        </p:txBody>
      </p:sp>
      <p:sp>
        <p:nvSpPr>
          <p:cNvPr id="4" name="Alt 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B53ADFC-ABB8-401A-BB24-33FDAFEDCEBD}" type="slidenum">
              <a:rPr lang="tr-TR" smtClean="0"/>
              <a:t>‹#›</a:t>
            </a:fld>
            <a:endParaRPr lang="tr-TR" dirty="0"/>
          </a:p>
        </p:txBody>
      </p:sp>
    </p:spTree>
    <p:extLst>
      <p:ext uri="{BB962C8B-B14F-4D97-AF65-F5344CB8AC3E}">
        <p14:creationId xmlns:p14="http://schemas.microsoft.com/office/powerpoint/2010/main" val="27332493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45A1C90E-4B38-48D9-9ADB-1EEED4C580D5}" type="datetime1">
              <a:rPr lang="tr-TR" noProof="0" smtClean="0"/>
              <a:t>1.03.2022</a:t>
            </a:fld>
            <a:endParaRPr lang="tr-TR" noProof="0"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4B725628-3A68-42F4-BA86-981817953149}" type="slidenum">
              <a:rPr lang="tr-TR" noProof="0" smtClean="0"/>
              <a:t>‹#›</a:t>
            </a:fld>
            <a:endParaRPr lang="tr-TR" noProof="0" dirty="0"/>
          </a:p>
        </p:txBody>
      </p:sp>
    </p:spTree>
    <p:extLst>
      <p:ext uri="{BB962C8B-B14F-4D97-AF65-F5344CB8AC3E}">
        <p14:creationId xmlns:p14="http://schemas.microsoft.com/office/powerpoint/2010/main" val="64925861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1</a:t>
            </a:fld>
            <a:endParaRPr lang="tr-TR" dirty="0"/>
          </a:p>
        </p:txBody>
      </p:sp>
    </p:spTree>
    <p:extLst>
      <p:ext uri="{BB962C8B-B14F-4D97-AF65-F5344CB8AC3E}">
        <p14:creationId xmlns:p14="http://schemas.microsoft.com/office/powerpoint/2010/main" val="3859257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2</a:t>
            </a:fld>
            <a:endParaRPr lang="tr-TR" dirty="0"/>
          </a:p>
        </p:txBody>
      </p:sp>
    </p:spTree>
    <p:extLst>
      <p:ext uri="{BB962C8B-B14F-4D97-AF65-F5344CB8AC3E}">
        <p14:creationId xmlns:p14="http://schemas.microsoft.com/office/powerpoint/2010/main" val="3959845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Dikdörtgen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Başlık 1"/>
          <p:cNvSpPr>
            <a:spLocks noGrp="1"/>
          </p:cNvSpPr>
          <p:nvPr>
            <p:ph type="ctrTitle"/>
          </p:nvPr>
        </p:nvSpPr>
        <p:spPr>
          <a:xfrm>
            <a:off x="457200" y="4960137"/>
            <a:ext cx="7772400" cy="1463040"/>
          </a:xfrm>
        </p:spPr>
        <p:txBody>
          <a:bodyPr rtlCol="0" anchor="ctr">
            <a:normAutofit/>
          </a:bodyPr>
          <a:lstStyle>
            <a:lvl1pPr algn="r">
              <a:defRPr sz="5000" spc="200" baseline="0"/>
            </a:lvl1pPr>
          </a:lstStyle>
          <a:p>
            <a:pPr rtl="0"/>
            <a:r>
              <a:rPr lang="tr-TR" noProof="0" smtClean="0"/>
              <a:t>Asıl başlık stili için tıklatın</a:t>
            </a:r>
            <a:endParaRPr lang="tr-TR" noProof="0" dirty="0"/>
          </a:p>
        </p:txBody>
      </p:sp>
      <p:sp>
        <p:nvSpPr>
          <p:cNvPr id="3" name="Alt Başlık 2"/>
          <p:cNvSpPr>
            <a:spLocks noGrp="1"/>
          </p:cNvSpPr>
          <p:nvPr>
            <p:ph type="subTitle" idx="1"/>
          </p:nvPr>
        </p:nvSpPr>
        <p:spPr>
          <a:xfrm>
            <a:off x="8610600" y="4960137"/>
            <a:ext cx="3200400" cy="1463040"/>
          </a:xfrm>
        </p:spPr>
        <p:txBody>
          <a:bodyPr lIns="91440" rIns="91440" rtlCol="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pPr rtl="0"/>
            <a:r>
              <a:rPr lang="tr-TR" noProof="0" smtClean="0"/>
              <a:t>Asıl alt başlık stilini düzenlemek için tıklatın</a:t>
            </a:r>
            <a:endParaRPr lang="tr-TR" noProof="0" dirty="0"/>
          </a:p>
        </p:txBody>
      </p:sp>
      <p:sp>
        <p:nvSpPr>
          <p:cNvPr id="4" name="Tarih Yer Tutucusu 3"/>
          <p:cNvSpPr>
            <a:spLocks noGrp="1"/>
          </p:cNvSpPr>
          <p:nvPr>
            <p:ph type="dt" sz="half" idx="10"/>
          </p:nvPr>
        </p:nvSpPr>
        <p:spPr/>
        <p:txBody>
          <a:bodyPr rtlCol="0"/>
          <a:lstStyle>
            <a:lvl1pPr algn="l">
              <a:defRPr/>
            </a:lvl1pPr>
          </a:lstStyle>
          <a:p>
            <a:pPr rtl="0"/>
            <a:fld id="{98DA42E9-8AC5-494B-9B81-48B259A718E2}" type="datetime1">
              <a:rPr lang="tr-TR" noProof="0" smtClean="0"/>
              <a:t>1.03.2022</a:t>
            </a:fld>
            <a:endParaRPr lang="tr-TR" noProof="0" dirty="0"/>
          </a:p>
        </p:txBody>
      </p:sp>
      <p:sp>
        <p:nvSpPr>
          <p:cNvPr id="5" name="Alt Bilgi Yer Tutucusu 4"/>
          <p:cNvSpPr>
            <a:spLocks noGrp="1"/>
          </p:cNvSpPr>
          <p:nvPr>
            <p:ph type="ftr" sz="quarter" idx="11"/>
          </p:nvPr>
        </p:nvSpPr>
        <p:spPr/>
        <p:txBody>
          <a:bodyPr rtlCol="0"/>
          <a:lstStyle/>
          <a:p>
            <a:pPr rtl="0"/>
            <a:endParaRPr lang="tr-TR" noProof="0" dirty="0"/>
          </a:p>
        </p:txBody>
      </p:sp>
      <p:sp>
        <p:nvSpPr>
          <p:cNvPr id="6" name="Slayt Numarası Yer Tutucusu 5"/>
          <p:cNvSpPr>
            <a:spLocks noGrp="1"/>
          </p:cNvSpPr>
          <p:nvPr>
            <p:ph type="sldNum" sz="quarter" idx="12"/>
          </p:nvPr>
        </p:nvSpPr>
        <p:spPr/>
        <p:txBody>
          <a:bodyPr rtlCol="0"/>
          <a:lstStyle/>
          <a:p>
            <a:pPr rtl="0"/>
            <a:fld id="{4FAB73BC-B049-4115-A692-8D63A059BFB8}" type="slidenum">
              <a:rPr lang="tr-TR" noProof="0" smtClean="0"/>
              <a:t>‹#›</a:t>
            </a:fld>
            <a:endParaRPr lang="tr-TR" noProof="0" dirty="0"/>
          </a:p>
        </p:txBody>
      </p:sp>
      <p:cxnSp>
        <p:nvCxnSpPr>
          <p:cNvPr id="8" name="Düz Bağlayıcı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Dikey Metin Yer Tutucusu 2"/>
          <p:cNvSpPr>
            <a:spLocks noGrp="1"/>
          </p:cNvSpPr>
          <p:nvPr>
            <p:ph type="body" orient="vert" idx="1"/>
          </p:nvPr>
        </p:nvSpPr>
        <p:spPr/>
        <p:txBody>
          <a:bodyPr vert="eaVert"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Tarih Yer Tutucusu 3"/>
          <p:cNvSpPr>
            <a:spLocks noGrp="1"/>
          </p:cNvSpPr>
          <p:nvPr>
            <p:ph type="dt" sz="half" idx="10"/>
          </p:nvPr>
        </p:nvSpPr>
        <p:spPr/>
        <p:txBody>
          <a:bodyPr rtlCol="0"/>
          <a:lstStyle/>
          <a:p>
            <a:pPr rtl="0"/>
            <a:fld id="{358DD160-7AC4-4988-897E-E9C29ED6ADFC}" type="datetime1">
              <a:rPr lang="tr-TR" noProof="0" smtClean="0"/>
              <a:t>1.03.2022</a:t>
            </a:fld>
            <a:endParaRPr lang="tr-TR" noProof="0" dirty="0"/>
          </a:p>
        </p:txBody>
      </p:sp>
      <p:sp>
        <p:nvSpPr>
          <p:cNvPr id="5" name="Alt Bilgi Yer Tutucusu 4"/>
          <p:cNvSpPr>
            <a:spLocks noGrp="1"/>
          </p:cNvSpPr>
          <p:nvPr>
            <p:ph type="ftr" sz="quarter" idx="11"/>
          </p:nvPr>
        </p:nvSpPr>
        <p:spPr/>
        <p:txBody>
          <a:bodyPr rtlCol="0"/>
          <a:lstStyle/>
          <a:p>
            <a:pPr rtl="0"/>
            <a:endParaRPr lang="tr-TR" noProof="0" dirty="0"/>
          </a:p>
        </p:txBody>
      </p:sp>
      <p:sp>
        <p:nvSpPr>
          <p:cNvPr id="6" name="Slayt Numarası Yer Tutucusu 5"/>
          <p:cNvSpPr>
            <a:spLocks noGrp="1"/>
          </p:cNvSpPr>
          <p:nvPr>
            <p:ph type="sldNum" sz="quarter" idx="12"/>
          </p:nvPr>
        </p:nvSpPr>
        <p:spPr/>
        <p:txBody>
          <a:bodyPr rtlCol="0"/>
          <a:lstStyle/>
          <a:p>
            <a:pPr rtl="0"/>
            <a:fld id="{4FAB73BC-B049-4115-A692-8D63A059BFB8}" type="slidenum">
              <a:rPr lang="tr-TR" noProof="0" smtClean="0"/>
              <a:t>‹#›</a:t>
            </a:fld>
            <a:endParaRPr lang="tr-TR" noProof="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1" y="762000"/>
            <a:ext cx="2628900" cy="5410200"/>
          </a:xfrm>
        </p:spPr>
        <p:txBody>
          <a:bodyPr vert="eaVert" lIns="45720" tIns="91440" rIns="45720" bIns="91440" rtlCol="0"/>
          <a:lstStyle/>
          <a:p>
            <a:pPr rtl="0"/>
            <a:r>
              <a:rPr lang="tr-TR" noProof="0" smtClean="0"/>
              <a:t>Asıl başlık stili için tıklatın</a:t>
            </a:r>
            <a:endParaRPr lang="tr-TR" noProof="0" dirty="0"/>
          </a:p>
        </p:txBody>
      </p:sp>
      <p:sp>
        <p:nvSpPr>
          <p:cNvPr id="3" name="Dikey Metin Yer Tutucusu 2"/>
          <p:cNvSpPr>
            <a:spLocks noGrp="1"/>
          </p:cNvSpPr>
          <p:nvPr>
            <p:ph type="body" orient="vert" idx="1"/>
          </p:nvPr>
        </p:nvSpPr>
        <p:spPr>
          <a:xfrm>
            <a:off x="990601" y="762000"/>
            <a:ext cx="7581900" cy="5410200"/>
          </a:xfrm>
        </p:spPr>
        <p:txBody>
          <a:bodyPr vert="eaVert"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Tarih Yer Tutucusu 3"/>
          <p:cNvSpPr>
            <a:spLocks noGrp="1"/>
          </p:cNvSpPr>
          <p:nvPr>
            <p:ph type="dt" sz="half" idx="10"/>
          </p:nvPr>
        </p:nvSpPr>
        <p:spPr/>
        <p:txBody>
          <a:bodyPr rtlCol="0"/>
          <a:lstStyle/>
          <a:p>
            <a:pPr rtl="0"/>
            <a:fld id="{2DD9ED58-0017-4E56-AA8B-8FF1ED00E3D8}" type="datetime1">
              <a:rPr lang="tr-TR" noProof="0" smtClean="0"/>
              <a:t>1.03.2022</a:t>
            </a:fld>
            <a:endParaRPr lang="tr-TR" noProof="0" dirty="0"/>
          </a:p>
        </p:txBody>
      </p:sp>
      <p:sp>
        <p:nvSpPr>
          <p:cNvPr id="5" name="Alt Bilgi Yer Tutucusu 4"/>
          <p:cNvSpPr>
            <a:spLocks noGrp="1"/>
          </p:cNvSpPr>
          <p:nvPr>
            <p:ph type="ftr" sz="quarter" idx="11"/>
          </p:nvPr>
        </p:nvSpPr>
        <p:spPr/>
        <p:txBody>
          <a:bodyPr rtlCol="0"/>
          <a:lstStyle/>
          <a:p>
            <a:pPr rtl="0"/>
            <a:endParaRPr lang="tr-TR" noProof="0" dirty="0"/>
          </a:p>
        </p:txBody>
      </p:sp>
      <p:sp>
        <p:nvSpPr>
          <p:cNvPr id="6" name="Slayt Numarası Yer Tutucusu 5"/>
          <p:cNvSpPr>
            <a:spLocks noGrp="1"/>
          </p:cNvSpPr>
          <p:nvPr>
            <p:ph type="sldNum" sz="quarter" idx="12"/>
          </p:nvPr>
        </p:nvSpPr>
        <p:spPr/>
        <p:txBody>
          <a:bodyPr rtlCol="0"/>
          <a:lstStyle/>
          <a:p>
            <a:pPr rtl="0"/>
            <a:fld id="{4FAB73BC-B049-4115-A692-8D63A059BFB8}" type="slidenum">
              <a:rPr lang="tr-TR" noProof="0" smtClean="0"/>
              <a:t>‹#›</a:t>
            </a:fld>
            <a:endParaRPr lang="tr-TR" noProof="0" dirty="0"/>
          </a:p>
        </p:txBody>
      </p:sp>
      <p:cxnSp>
        <p:nvCxnSpPr>
          <p:cNvPr id="7" name="Düz Bağlayıcı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İçerik Yer Tutucusu 2"/>
          <p:cNvSpPr>
            <a:spLocks noGrp="1"/>
          </p:cNvSpPr>
          <p:nvPr>
            <p:ph idx="1"/>
          </p:nvPr>
        </p:nvSpPr>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Tarih Yer Tutucusu 3"/>
          <p:cNvSpPr>
            <a:spLocks noGrp="1"/>
          </p:cNvSpPr>
          <p:nvPr>
            <p:ph type="dt" sz="half" idx="10"/>
          </p:nvPr>
        </p:nvSpPr>
        <p:spPr/>
        <p:txBody>
          <a:bodyPr rtlCol="0"/>
          <a:lstStyle/>
          <a:p>
            <a:pPr rtl="0"/>
            <a:fld id="{F8E75D30-A2CB-4E9E-B8F1-7F7F646B827E}" type="datetime1">
              <a:rPr lang="tr-TR" noProof="0" smtClean="0"/>
              <a:t>1.03.2022</a:t>
            </a:fld>
            <a:endParaRPr lang="tr-TR" noProof="0" dirty="0"/>
          </a:p>
        </p:txBody>
      </p:sp>
      <p:sp>
        <p:nvSpPr>
          <p:cNvPr id="5" name="Alt Bilgi Yer Tutucusu 4"/>
          <p:cNvSpPr>
            <a:spLocks noGrp="1"/>
          </p:cNvSpPr>
          <p:nvPr>
            <p:ph type="ftr" sz="quarter" idx="11"/>
          </p:nvPr>
        </p:nvSpPr>
        <p:spPr/>
        <p:txBody>
          <a:bodyPr rtlCol="0"/>
          <a:lstStyle/>
          <a:p>
            <a:pPr rtl="0"/>
            <a:endParaRPr lang="tr-TR" noProof="0" dirty="0"/>
          </a:p>
        </p:txBody>
      </p:sp>
      <p:sp>
        <p:nvSpPr>
          <p:cNvPr id="6" name="Slayt Numarası Yer Tutucusu 5"/>
          <p:cNvSpPr>
            <a:spLocks noGrp="1"/>
          </p:cNvSpPr>
          <p:nvPr>
            <p:ph type="sldNum" sz="quarter" idx="12"/>
          </p:nvPr>
        </p:nvSpPr>
        <p:spPr/>
        <p:txBody>
          <a:bodyPr rtlCol="0"/>
          <a:lstStyle/>
          <a:p>
            <a:pPr rtl="0"/>
            <a:fld id="{4FAB73BC-B049-4115-A692-8D63A059BFB8}" type="slidenum">
              <a:rPr lang="tr-TR" noProof="0" smtClean="0"/>
              <a:t>‹#›</a:t>
            </a:fld>
            <a:endParaRPr lang="tr-TR" noProof="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Başlığı">
    <p:spTree>
      <p:nvGrpSpPr>
        <p:cNvPr id="1" name=""/>
        <p:cNvGrpSpPr/>
        <p:nvPr/>
      </p:nvGrpSpPr>
      <p:grpSpPr>
        <a:xfrm>
          <a:off x="0" y="0"/>
          <a:ext cx="0" cy="0"/>
          <a:chOff x="0" y="0"/>
          <a:chExt cx="0" cy="0"/>
        </a:xfrm>
      </p:grpSpPr>
      <p:sp>
        <p:nvSpPr>
          <p:cNvPr id="9" name="Dikdörtgen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Başlık 1"/>
          <p:cNvSpPr>
            <a:spLocks noGrp="1"/>
          </p:cNvSpPr>
          <p:nvPr>
            <p:ph type="title"/>
          </p:nvPr>
        </p:nvSpPr>
        <p:spPr>
          <a:xfrm>
            <a:off x="457200" y="4960137"/>
            <a:ext cx="7772400" cy="1463040"/>
          </a:xfrm>
        </p:spPr>
        <p:txBody>
          <a:bodyPr rtlCol="0" anchor="ctr">
            <a:normAutofit/>
          </a:bodyPr>
          <a:lstStyle>
            <a:lvl1pPr algn="r">
              <a:defRPr sz="5000" b="0" spc="200" baseline="0"/>
            </a:lvl1pPr>
          </a:lstStyle>
          <a:p>
            <a:pPr rtl="0"/>
            <a:r>
              <a:rPr lang="tr-TR" noProof="0" smtClean="0"/>
              <a:t>Asıl başlık stili için tıklatın</a:t>
            </a:r>
            <a:endParaRPr lang="tr-TR" noProof="0" dirty="0"/>
          </a:p>
        </p:txBody>
      </p:sp>
      <p:sp>
        <p:nvSpPr>
          <p:cNvPr id="3" name="Metin Yer Tutucusu 2"/>
          <p:cNvSpPr>
            <a:spLocks noGrp="1"/>
          </p:cNvSpPr>
          <p:nvPr>
            <p:ph type="body" idx="1"/>
          </p:nvPr>
        </p:nvSpPr>
        <p:spPr>
          <a:xfrm>
            <a:off x="8610600" y="4960137"/>
            <a:ext cx="3200400" cy="1463040"/>
          </a:xfrm>
        </p:spPr>
        <p:txBody>
          <a:bodyPr lIns="91440" rIns="91440" rtlCol="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tr-TR" noProof="0" smtClean="0"/>
              <a:t>Asıl metin stillerini düzenlemek için tıklatın</a:t>
            </a:r>
          </a:p>
        </p:txBody>
      </p:sp>
      <p:sp>
        <p:nvSpPr>
          <p:cNvPr id="4" name="Tarih Yer Tutucusu 3"/>
          <p:cNvSpPr>
            <a:spLocks noGrp="1"/>
          </p:cNvSpPr>
          <p:nvPr>
            <p:ph type="dt" sz="half" idx="10"/>
          </p:nvPr>
        </p:nvSpPr>
        <p:spPr/>
        <p:txBody>
          <a:bodyPr rtlCol="0"/>
          <a:lstStyle/>
          <a:p>
            <a:pPr rtl="0"/>
            <a:fld id="{9C8503C7-0366-4312-9865-F1F5C415C5D5}" type="datetime1">
              <a:rPr lang="tr-TR" noProof="0" smtClean="0"/>
              <a:t>1.03.2022</a:t>
            </a:fld>
            <a:endParaRPr lang="tr-TR" noProof="0" dirty="0"/>
          </a:p>
        </p:txBody>
      </p:sp>
      <p:sp>
        <p:nvSpPr>
          <p:cNvPr id="5" name="Alt Bilgi Yer Tutucusu 4"/>
          <p:cNvSpPr>
            <a:spLocks noGrp="1"/>
          </p:cNvSpPr>
          <p:nvPr>
            <p:ph type="ftr" sz="quarter" idx="11"/>
          </p:nvPr>
        </p:nvSpPr>
        <p:spPr/>
        <p:txBody>
          <a:bodyPr rtlCol="0"/>
          <a:lstStyle/>
          <a:p>
            <a:pPr rtl="0"/>
            <a:endParaRPr lang="tr-TR" noProof="0" dirty="0"/>
          </a:p>
        </p:txBody>
      </p:sp>
      <p:sp>
        <p:nvSpPr>
          <p:cNvPr id="6" name="Slayt Numarası Yer Tutucusu 5"/>
          <p:cNvSpPr>
            <a:spLocks noGrp="1"/>
          </p:cNvSpPr>
          <p:nvPr>
            <p:ph type="sldNum" sz="quarter" idx="12"/>
          </p:nvPr>
        </p:nvSpPr>
        <p:spPr/>
        <p:txBody>
          <a:bodyPr rtlCol="0"/>
          <a:lstStyle/>
          <a:p>
            <a:pPr rtl="0"/>
            <a:fld id="{4FAB73BC-B049-4115-A692-8D63A059BFB8}" type="slidenum">
              <a:rPr lang="tr-TR" noProof="0" smtClean="0"/>
              <a:t>‹#›</a:t>
            </a:fld>
            <a:endParaRPr lang="tr-TR" noProof="0" dirty="0"/>
          </a:p>
        </p:txBody>
      </p:sp>
      <p:cxnSp>
        <p:nvCxnSpPr>
          <p:cNvPr id="8" name="Düz Bağlayıcı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024128" y="585216"/>
            <a:ext cx="9720072" cy="1499616"/>
          </a:xfrm>
        </p:spPr>
        <p:txBody>
          <a:bodyPr rtlCol="0"/>
          <a:lstStyle/>
          <a:p>
            <a:pPr rtl="0"/>
            <a:r>
              <a:rPr lang="tr-TR" noProof="0" smtClean="0"/>
              <a:t>Asıl başlık stili için tıklatın</a:t>
            </a:r>
            <a:endParaRPr lang="tr-TR" noProof="0" dirty="0"/>
          </a:p>
        </p:txBody>
      </p:sp>
      <p:sp>
        <p:nvSpPr>
          <p:cNvPr id="3" name="İçerik Yer Tutucusu 2"/>
          <p:cNvSpPr>
            <a:spLocks noGrp="1"/>
          </p:cNvSpPr>
          <p:nvPr>
            <p:ph sz="half" idx="1"/>
          </p:nvPr>
        </p:nvSpPr>
        <p:spPr>
          <a:xfrm>
            <a:off x="1024127" y="2286000"/>
            <a:ext cx="4754880" cy="4023360"/>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İçerik Yer Tutucusu 3"/>
          <p:cNvSpPr>
            <a:spLocks noGrp="1"/>
          </p:cNvSpPr>
          <p:nvPr>
            <p:ph sz="half" idx="2"/>
          </p:nvPr>
        </p:nvSpPr>
        <p:spPr>
          <a:xfrm>
            <a:off x="5989320" y="2286000"/>
            <a:ext cx="4754880" cy="4023360"/>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5" name="Tarih Yer Tutucusu 4"/>
          <p:cNvSpPr>
            <a:spLocks noGrp="1"/>
          </p:cNvSpPr>
          <p:nvPr>
            <p:ph type="dt" sz="half" idx="10"/>
          </p:nvPr>
        </p:nvSpPr>
        <p:spPr/>
        <p:txBody>
          <a:bodyPr rtlCol="0"/>
          <a:lstStyle/>
          <a:p>
            <a:pPr rtl="0"/>
            <a:fld id="{994E29BD-453F-4E5B-BD83-B3707D4BB540}" type="datetime1">
              <a:rPr lang="tr-TR" noProof="0" smtClean="0"/>
              <a:t>1.03.2022</a:t>
            </a:fld>
            <a:endParaRPr lang="tr-TR" noProof="0" dirty="0"/>
          </a:p>
        </p:txBody>
      </p:sp>
      <p:sp>
        <p:nvSpPr>
          <p:cNvPr id="6" name="Alt Bilgi Yer Tutucusu 5"/>
          <p:cNvSpPr>
            <a:spLocks noGrp="1"/>
          </p:cNvSpPr>
          <p:nvPr>
            <p:ph type="ftr" sz="quarter" idx="11"/>
          </p:nvPr>
        </p:nvSpPr>
        <p:spPr/>
        <p:txBody>
          <a:bodyPr rtlCol="0"/>
          <a:lstStyle/>
          <a:p>
            <a:pPr rtl="0"/>
            <a:endParaRPr lang="tr-TR" noProof="0" dirty="0"/>
          </a:p>
        </p:txBody>
      </p:sp>
      <p:sp>
        <p:nvSpPr>
          <p:cNvPr id="7" name="Slayt Numarası Yer Tutucusu 6"/>
          <p:cNvSpPr>
            <a:spLocks noGrp="1"/>
          </p:cNvSpPr>
          <p:nvPr>
            <p:ph type="sldNum" sz="quarter" idx="12"/>
          </p:nvPr>
        </p:nvSpPr>
        <p:spPr/>
        <p:txBody>
          <a:bodyPr rtlCol="0"/>
          <a:lstStyle/>
          <a:p>
            <a:pPr rtl="0"/>
            <a:fld id="{4FAB73BC-B049-4115-A692-8D63A059BFB8}" type="slidenum">
              <a:rPr lang="tr-TR" noProof="0" smtClean="0"/>
              <a:t>‹#›</a:t>
            </a:fld>
            <a:endParaRPr lang="tr-TR" noProof="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Başlık 9"/>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Metin Yer Tutucusu 2"/>
          <p:cNvSpPr>
            <a:spLocks noGrp="1"/>
          </p:cNvSpPr>
          <p:nvPr>
            <p:ph type="body" idx="1"/>
          </p:nvPr>
        </p:nvSpPr>
        <p:spPr>
          <a:xfrm>
            <a:off x="1024128" y="2179636"/>
            <a:ext cx="4754880" cy="822960"/>
          </a:xfrm>
        </p:spPr>
        <p:txBody>
          <a:bodyPr lIns="137160" rIns="137160" rtlCol="0" anchor="ctr">
            <a:normAutofit/>
          </a:bodyPr>
          <a:lstStyle>
            <a:lvl1pPr marL="0" indent="0">
              <a:spcBef>
                <a:spcPts val="0"/>
              </a:spcBef>
              <a:spcAft>
                <a:spcPts val="0"/>
              </a:spcAft>
              <a:buNone/>
              <a:defRPr sz="2300" b="0" cap="none" baseline="0">
                <a:solidFill>
                  <a:schemeClr val="accent1"/>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4" name="İçerik Yer Tutucusu 3"/>
          <p:cNvSpPr>
            <a:spLocks noGrp="1"/>
          </p:cNvSpPr>
          <p:nvPr>
            <p:ph sz="half" idx="2"/>
          </p:nvPr>
        </p:nvSpPr>
        <p:spPr>
          <a:xfrm>
            <a:off x="1024128" y="2967788"/>
            <a:ext cx="4754880" cy="3341572"/>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5" name="Metin Yer Tutucusu 4"/>
          <p:cNvSpPr>
            <a:spLocks noGrp="1"/>
          </p:cNvSpPr>
          <p:nvPr>
            <p:ph type="body" sz="quarter" idx="3"/>
          </p:nvPr>
        </p:nvSpPr>
        <p:spPr>
          <a:xfrm>
            <a:off x="5990888" y="2179636"/>
            <a:ext cx="4754880" cy="822960"/>
          </a:xfrm>
        </p:spPr>
        <p:txBody>
          <a:bodyPr lIns="137160" rIns="137160" rtlCol="0" anchor="ctr">
            <a:normAutofit/>
          </a:bodyPr>
          <a:lstStyle>
            <a:lvl1pPr marL="0" indent="0">
              <a:spcBef>
                <a:spcPts val="0"/>
              </a:spcBef>
              <a:spcAft>
                <a:spcPts val="0"/>
              </a:spcAft>
              <a:buNone/>
              <a:defRPr lang="en-US" sz="2300" b="0" kern="1200" cap="none" baseline="0" dirty="0">
                <a:solidFill>
                  <a:schemeClr val="accent1"/>
                </a:solidFill>
                <a:latin typeface="Calibri" panose="020F0502020204030204" pitchFamily="34" charset="0"/>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tr-TR" noProof="0" smtClean="0"/>
              <a:t>Asıl metin stillerini düzenlemek için tıklatın</a:t>
            </a:r>
          </a:p>
        </p:txBody>
      </p:sp>
      <p:sp>
        <p:nvSpPr>
          <p:cNvPr id="6" name="İçerik Yer Tutucusu 5"/>
          <p:cNvSpPr>
            <a:spLocks noGrp="1"/>
          </p:cNvSpPr>
          <p:nvPr>
            <p:ph sz="quarter" idx="4"/>
          </p:nvPr>
        </p:nvSpPr>
        <p:spPr>
          <a:xfrm>
            <a:off x="5990888" y="2967788"/>
            <a:ext cx="4754880" cy="3341572"/>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7" name="Tarih Yer Tutucusu 6"/>
          <p:cNvSpPr>
            <a:spLocks noGrp="1"/>
          </p:cNvSpPr>
          <p:nvPr>
            <p:ph type="dt" sz="half" idx="10"/>
          </p:nvPr>
        </p:nvSpPr>
        <p:spPr/>
        <p:txBody>
          <a:bodyPr rtlCol="0"/>
          <a:lstStyle/>
          <a:p>
            <a:pPr rtl="0"/>
            <a:fld id="{70644985-CE54-4AF4-9C9C-801F0B8CD3E8}" type="datetime1">
              <a:rPr lang="tr-TR" noProof="0" smtClean="0"/>
              <a:t>1.03.2022</a:t>
            </a:fld>
            <a:endParaRPr lang="tr-TR" noProof="0" dirty="0"/>
          </a:p>
        </p:txBody>
      </p:sp>
      <p:sp>
        <p:nvSpPr>
          <p:cNvPr id="8" name="Alt Bilgi Yer Tutucusu 7"/>
          <p:cNvSpPr>
            <a:spLocks noGrp="1"/>
          </p:cNvSpPr>
          <p:nvPr>
            <p:ph type="ftr" sz="quarter" idx="11"/>
          </p:nvPr>
        </p:nvSpPr>
        <p:spPr/>
        <p:txBody>
          <a:bodyPr rtlCol="0"/>
          <a:lstStyle/>
          <a:p>
            <a:pPr rtl="0"/>
            <a:endParaRPr lang="tr-TR" noProof="0" dirty="0"/>
          </a:p>
        </p:txBody>
      </p:sp>
      <p:sp>
        <p:nvSpPr>
          <p:cNvPr id="9" name="Slayt Numarası Yer Tutucusu 8"/>
          <p:cNvSpPr>
            <a:spLocks noGrp="1"/>
          </p:cNvSpPr>
          <p:nvPr>
            <p:ph type="sldNum" sz="quarter" idx="12"/>
          </p:nvPr>
        </p:nvSpPr>
        <p:spPr/>
        <p:txBody>
          <a:bodyPr rtlCol="0"/>
          <a:lstStyle/>
          <a:p>
            <a:pPr rtl="0"/>
            <a:fld id="{4FAB73BC-B049-4115-A692-8D63A059BFB8}" type="slidenum">
              <a:rPr lang="tr-TR" noProof="0" smtClean="0"/>
              <a:t>‹#›</a:t>
            </a:fld>
            <a:endParaRPr lang="tr-TR" noProof="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Tarih Yer Tutucusu 2"/>
          <p:cNvSpPr>
            <a:spLocks noGrp="1"/>
          </p:cNvSpPr>
          <p:nvPr>
            <p:ph type="dt" sz="half" idx="10"/>
          </p:nvPr>
        </p:nvSpPr>
        <p:spPr/>
        <p:txBody>
          <a:bodyPr rtlCol="0"/>
          <a:lstStyle/>
          <a:p>
            <a:pPr rtl="0"/>
            <a:fld id="{80D33A27-D69E-47F0-868D-6CB18AD33318}" type="datetime1">
              <a:rPr lang="tr-TR" noProof="0" smtClean="0"/>
              <a:t>1.03.2022</a:t>
            </a:fld>
            <a:endParaRPr lang="tr-TR" noProof="0" dirty="0"/>
          </a:p>
        </p:txBody>
      </p:sp>
      <p:sp>
        <p:nvSpPr>
          <p:cNvPr id="4" name="Alt Bilgi Yer Tutucusu 3"/>
          <p:cNvSpPr>
            <a:spLocks noGrp="1"/>
          </p:cNvSpPr>
          <p:nvPr>
            <p:ph type="ftr" sz="quarter" idx="11"/>
          </p:nvPr>
        </p:nvSpPr>
        <p:spPr/>
        <p:txBody>
          <a:bodyPr rtlCol="0"/>
          <a:lstStyle/>
          <a:p>
            <a:pPr rtl="0"/>
            <a:endParaRPr lang="tr-TR" noProof="0" dirty="0"/>
          </a:p>
        </p:txBody>
      </p:sp>
      <p:sp>
        <p:nvSpPr>
          <p:cNvPr id="5" name="Slayt Numarası Yer Tutucusu 4"/>
          <p:cNvSpPr>
            <a:spLocks noGrp="1"/>
          </p:cNvSpPr>
          <p:nvPr>
            <p:ph type="sldNum" sz="quarter" idx="12"/>
          </p:nvPr>
        </p:nvSpPr>
        <p:spPr/>
        <p:txBody>
          <a:bodyPr rtlCol="0"/>
          <a:lstStyle/>
          <a:p>
            <a:pPr rtl="0"/>
            <a:fld id="{4FAB73BC-B049-4115-A692-8D63A059BFB8}" type="slidenum">
              <a:rPr lang="tr-TR" noProof="0" smtClean="0"/>
              <a:t>‹#›</a:t>
            </a:fld>
            <a:endParaRPr lang="tr-TR" noProof="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Tarih Yer Tutucusu 1"/>
          <p:cNvSpPr>
            <a:spLocks noGrp="1"/>
          </p:cNvSpPr>
          <p:nvPr>
            <p:ph type="dt" sz="half" idx="10"/>
          </p:nvPr>
        </p:nvSpPr>
        <p:spPr/>
        <p:txBody>
          <a:bodyPr rtlCol="0"/>
          <a:lstStyle/>
          <a:p>
            <a:pPr rtl="0"/>
            <a:fld id="{351FBC9D-59D2-4339-976D-FD603253275B}" type="datetime1">
              <a:rPr lang="tr-TR" noProof="0" smtClean="0"/>
              <a:t>1.03.2022</a:t>
            </a:fld>
            <a:endParaRPr lang="tr-TR" noProof="0" dirty="0"/>
          </a:p>
        </p:txBody>
      </p:sp>
      <p:sp>
        <p:nvSpPr>
          <p:cNvPr id="3" name="Alt Bilgi Yer Tutucusu 2"/>
          <p:cNvSpPr>
            <a:spLocks noGrp="1"/>
          </p:cNvSpPr>
          <p:nvPr>
            <p:ph type="ftr" sz="quarter" idx="11"/>
          </p:nvPr>
        </p:nvSpPr>
        <p:spPr/>
        <p:txBody>
          <a:bodyPr rtlCol="0"/>
          <a:lstStyle/>
          <a:p>
            <a:pPr rtl="0"/>
            <a:endParaRPr lang="tr-TR" noProof="0" dirty="0"/>
          </a:p>
        </p:txBody>
      </p:sp>
      <p:sp>
        <p:nvSpPr>
          <p:cNvPr id="4" name="Slayt Numarası Yer Tutucusu 3"/>
          <p:cNvSpPr>
            <a:spLocks noGrp="1"/>
          </p:cNvSpPr>
          <p:nvPr>
            <p:ph type="sldNum" sz="quarter" idx="12"/>
          </p:nvPr>
        </p:nvSpPr>
        <p:spPr/>
        <p:txBody>
          <a:bodyPr rtlCol="0"/>
          <a:lstStyle/>
          <a:p>
            <a:pPr rtl="0"/>
            <a:fld id="{4FAB73BC-B049-4115-A692-8D63A059BFB8}" type="slidenum">
              <a:rPr lang="tr-TR" noProof="0" smtClean="0"/>
              <a:t>‹#›</a:t>
            </a:fld>
            <a:endParaRPr lang="tr-TR" noProof="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8" name="Başlık 7"/>
          <p:cNvSpPr>
            <a:spLocks noGrp="1"/>
          </p:cNvSpPr>
          <p:nvPr>
            <p:ph type="title"/>
          </p:nvPr>
        </p:nvSpPr>
        <p:spPr>
          <a:xfrm>
            <a:off x="1024128" y="471509"/>
            <a:ext cx="4389120" cy="1737360"/>
          </a:xfrm>
        </p:spPr>
        <p:txBody>
          <a:bodyPr rtlCol="0">
            <a:noAutofit/>
          </a:bodyPr>
          <a:lstStyle>
            <a:lvl1pPr>
              <a:lnSpc>
                <a:spcPct val="80000"/>
              </a:lnSpc>
              <a:defRPr sz="4000"/>
            </a:lvl1pPr>
          </a:lstStyle>
          <a:p>
            <a:pPr rtl="0"/>
            <a:r>
              <a:rPr lang="tr-TR" noProof="0" smtClean="0"/>
              <a:t>Asıl başlık stili için tıklatın</a:t>
            </a:r>
            <a:endParaRPr lang="tr-TR" noProof="0" dirty="0"/>
          </a:p>
        </p:txBody>
      </p:sp>
      <p:sp>
        <p:nvSpPr>
          <p:cNvPr id="3" name="İçerik Yer Tutucusu 2"/>
          <p:cNvSpPr>
            <a:spLocks noGrp="1"/>
          </p:cNvSpPr>
          <p:nvPr>
            <p:ph idx="1"/>
          </p:nvPr>
        </p:nvSpPr>
        <p:spPr>
          <a:xfrm>
            <a:off x="5715000" y="822960"/>
            <a:ext cx="5678424" cy="5184648"/>
          </a:xfrm>
        </p:spPr>
        <p:txBody>
          <a:bodyPr rtlCol="0"/>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Metin Yer Tutucusu 3"/>
          <p:cNvSpPr>
            <a:spLocks noGrp="1"/>
          </p:cNvSpPr>
          <p:nvPr>
            <p:ph type="body" sz="half" idx="2"/>
          </p:nvPr>
        </p:nvSpPr>
        <p:spPr>
          <a:xfrm>
            <a:off x="1024128" y="2257506"/>
            <a:ext cx="4389120" cy="3762294"/>
          </a:xfrm>
        </p:spPr>
        <p:txBody>
          <a:bodyPr lIns="91440" rIns="91440" rtlCol="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smtClean="0"/>
              <a:t>Asıl metin stillerini düzenlemek için tıklatın</a:t>
            </a:r>
          </a:p>
        </p:txBody>
      </p:sp>
      <p:sp>
        <p:nvSpPr>
          <p:cNvPr id="5" name="Tarih Yer Tutucusu 4"/>
          <p:cNvSpPr>
            <a:spLocks noGrp="1"/>
          </p:cNvSpPr>
          <p:nvPr>
            <p:ph type="dt" sz="half" idx="10"/>
          </p:nvPr>
        </p:nvSpPr>
        <p:spPr/>
        <p:txBody>
          <a:bodyPr rtlCol="0"/>
          <a:lstStyle/>
          <a:p>
            <a:pPr rtl="0"/>
            <a:fld id="{41AA5F42-14ED-4A61-BB34-730D94D62CEE}" type="datetime1">
              <a:rPr lang="tr-TR" noProof="0" smtClean="0"/>
              <a:t>1.03.2022</a:t>
            </a:fld>
            <a:endParaRPr lang="tr-TR" noProof="0" dirty="0"/>
          </a:p>
        </p:txBody>
      </p:sp>
      <p:sp>
        <p:nvSpPr>
          <p:cNvPr id="6" name="Alt Bilgi Yer Tutucusu 5"/>
          <p:cNvSpPr>
            <a:spLocks noGrp="1"/>
          </p:cNvSpPr>
          <p:nvPr>
            <p:ph type="ftr" sz="quarter" idx="11"/>
          </p:nvPr>
        </p:nvSpPr>
        <p:spPr/>
        <p:txBody>
          <a:bodyPr rtlCol="0"/>
          <a:lstStyle/>
          <a:p>
            <a:pPr rtl="0"/>
            <a:endParaRPr lang="tr-TR" noProof="0" dirty="0"/>
          </a:p>
        </p:txBody>
      </p:sp>
      <p:sp>
        <p:nvSpPr>
          <p:cNvPr id="7" name="Slayt Numarası Yer Tutucusu 6"/>
          <p:cNvSpPr>
            <a:spLocks noGrp="1"/>
          </p:cNvSpPr>
          <p:nvPr>
            <p:ph type="sldNum" sz="quarter" idx="12"/>
          </p:nvPr>
        </p:nvSpPr>
        <p:spPr/>
        <p:txBody>
          <a:bodyPr rtlCol="0"/>
          <a:lstStyle/>
          <a:p>
            <a:pPr rtl="0"/>
            <a:fld id="{4FAB73BC-B049-4115-A692-8D63A059BFB8}" type="slidenum">
              <a:rPr lang="tr-TR" noProof="0" smtClean="0"/>
              <a:t>‹#›</a:t>
            </a:fld>
            <a:endParaRPr lang="tr-TR" noProof="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960138"/>
            <a:ext cx="7772400" cy="1463040"/>
          </a:xfrm>
        </p:spPr>
        <p:txBody>
          <a:bodyPr rtlCol="0" anchor="ctr">
            <a:normAutofit/>
          </a:bodyPr>
          <a:lstStyle>
            <a:lvl1pPr algn="r">
              <a:defRPr sz="5000" spc="200" baseline="0"/>
            </a:lvl1pPr>
          </a:lstStyle>
          <a:p>
            <a:pPr rtl="0"/>
            <a:r>
              <a:rPr lang="tr-TR" noProof="0" smtClean="0"/>
              <a:t>Asıl başlık stili için tıklatın</a:t>
            </a:r>
            <a:endParaRPr lang="tr-TR" noProof="0" dirty="0"/>
          </a:p>
        </p:txBody>
      </p:sp>
      <p:sp>
        <p:nvSpPr>
          <p:cNvPr id="3" name="Resim Yer Tutucusu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tr-TR" noProof="0" smtClean="0"/>
              <a:t>Resim eklemek için simgeyi tıklatın</a:t>
            </a:r>
            <a:endParaRPr lang="tr-TR" noProof="0" dirty="0"/>
          </a:p>
        </p:txBody>
      </p:sp>
      <p:sp>
        <p:nvSpPr>
          <p:cNvPr id="4" name="Metin Yer Tutucusu 3"/>
          <p:cNvSpPr>
            <a:spLocks noGrp="1"/>
          </p:cNvSpPr>
          <p:nvPr>
            <p:ph type="body" sz="half" idx="2"/>
          </p:nvPr>
        </p:nvSpPr>
        <p:spPr>
          <a:xfrm>
            <a:off x="8610600" y="4960138"/>
            <a:ext cx="3200400" cy="1463040"/>
          </a:xfrm>
        </p:spPr>
        <p:txBody>
          <a:bodyPr lIns="91440" rIns="91440" rtlCol="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düzenlemek için tıklatın</a:t>
            </a:r>
          </a:p>
        </p:txBody>
      </p:sp>
      <p:sp>
        <p:nvSpPr>
          <p:cNvPr id="5" name="Tarih Yer Tutucusu 4"/>
          <p:cNvSpPr>
            <a:spLocks noGrp="1"/>
          </p:cNvSpPr>
          <p:nvPr>
            <p:ph type="dt" sz="half" idx="10"/>
          </p:nvPr>
        </p:nvSpPr>
        <p:spPr/>
        <p:txBody>
          <a:bodyPr rtlCol="0"/>
          <a:lstStyle/>
          <a:p>
            <a:pPr rtl="0"/>
            <a:fld id="{00EC1C2E-42BF-4A4A-AA0A-C5009833FAE9}" type="datetime1">
              <a:rPr lang="tr-TR" noProof="0" smtClean="0"/>
              <a:t>1.03.2022</a:t>
            </a:fld>
            <a:endParaRPr lang="tr-TR" noProof="0" dirty="0"/>
          </a:p>
        </p:txBody>
      </p:sp>
      <p:sp>
        <p:nvSpPr>
          <p:cNvPr id="6" name="Alt Bilgi Yer Tutucusu 5"/>
          <p:cNvSpPr>
            <a:spLocks noGrp="1"/>
          </p:cNvSpPr>
          <p:nvPr>
            <p:ph type="ftr" sz="quarter" idx="11"/>
          </p:nvPr>
        </p:nvSpPr>
        <p:spPr/>
        <p:txBody>
          <a:bodyPr rtlCol="0"/>
          <a:lstStyle/>
          <a:p>
            <a:pPr rtl="0"/>
            <a:endParaRPr lang="tr-TR" noProof="0" dirty="0"/>
          </a:p>
        </p:txBody>
      </p:sp>
      <p:sp>
        <p:nvSpPr>
          <p:cNvPr id="7" name="Slayt Numarası Yer Tutucusu 6"/>
          <p:cNvSpPr>
            <a:spLocks noGrp="1"/>
          </p:cNvSpPr>
          <p:nvPr>
            <p:ph type="sldNum" sz="quarter" idx="12"/>
          </p:nvPr>
        </p:nvSpPr>
        <p:spPr/>
        <p:txBody>
          <a:bodyPr rtlCol="0"/>
          <a:lstStyle/>
          <a:p>
            <a:pPr rtl="0"/>
            <a:fld id="{867E5644-1E61-4311-A31E-84CB9C7AA8A9}" type="slidenum">
              <a:rPr lang="tr-TR" noProof="0" smtClean="0"/>
              <a:t>‹#›</a:t>
            </a:fld>
            <a:endParaRPr lang="tr-TR" noProof="0" dirty="0"/>
          </a:p>
        </p:txBody>
      </p:sp>
      <p:cxnSp>
        <p:nvCxnSpPr>
          <p:cNvPr id="8" name="Düz Bağlayıcı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pPr rtl="0"/>
            <a:r>
              <a:rPr lang="tr-TR" noProof="0" dirty="0"/>
              <a:t>Asıl başlık stilini düzenlemek için tıklayın</a:t>
            </a:r>
          </a:p>
        </p:txBody>
      </p:sp>
      <p:sp>
        <p:nvSpPr>
          <p:cNvPr id="3" name="Metin Yer Tutucusu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4" name="Tarih Yer Tutucusu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Calibri" panose="020F0502020204030204" pitchFamily="34" charset="0"/>
              </a:defRPr>
            </a:lvl1pPr>
          </a:lstStyle>
          <a:p>
            <a:fld id="{E8E66F11-C330-4681-8E04-970B39CAB261}" type="datetime1">
              <a:rPr lang="tr-TR" noProof="0" smtClean="0"/>
              <a:t>1.03.2022</a:t>
            </a:fld>
            <a:endParaRPr lang="tr-TR" noProof="0" dirty="0"/>
          </a:p>
        </p:txBody>
      </p:sp>
      <p:sp>
        <p:nvSpPr>
          <p:cNvPr id="5" name="Alt Bilgi Yer Tutucusu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Calibri" panose="020F0502020204030204" pitchFamily="34" charset="0"/>
              </a:defRPr>
            </a:lvl1pPr>
          </a:lstStyle>
          <a:p>
            <a:endParaRPr lang="tr-TR" noProof="0" dirty="0"/>
          </a:p>
        </p:txBody>
      </p:sp>
      <p:sp>
        <p:nvSpPr>
          <p:cNvPr id="6" name="Slayt Numarası Yer Tutucusu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Calibri" panose="020F0502020204030204" pitchFamily="34" charset="0"/>
              </a:defRPr>
            </a:lvl1pPr>
          </a:lstStyle>
          <a:p>
            <a:fld id="{4FAB73BC-B049-4115-A692-8D63A059BFB8}" type="slidenum">
              <a:rPr lang="tr-TR" noProof="0" smtClean="0"/>
              <a:pPr/>
              <a:t>‹#›</a:t>
            </a:fld>
            <a:endParaRPr lang="tr-TR" noProof="0" dirty="0"/>
          </a:p>
        </p:txBody>
      </p:sp>
      <p:cxnSp>
        <p:nvCxnSpPr>
          <p:cNvPr id="7" name="Düz Bağlayıcı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Calibri" panose="020F0502020204030204" pitchFamily="34" charset="0"/>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Calibri" panose="020F0502020204030204" pitchFamily="34" charset="0"/>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Calibri" panose="020F0502020204030204" pitchFamily="34" charset="0"/>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Calibri" panose="020F0502020204030204" pitchFamily="34" charset="0"/>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Calibri" panose="020F0502020204030204" pitchFamily="34" charset="0"/>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Calibri" panose="020F0502020204030204" pitchFamily="34" charset="0"/>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Dikdörtgen 18">
            <a:extLst>
              <a:ext uri="{FF2B5EF4-FFF2-40B4-BE49-F238E27FC236}">
                <a16:creationId xmlns:a16="http://schemas.microsoft.com/office/drawing/2014/main" xmlns="" id="{2FDF0794-1B86-42B2-B8C7-F60123E638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274"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latin typeface="Calibri" panose="020F0502020204030204" pitchFamily="34" charset="0"/>
            </a:endParaRPr>
          </a:p>
        </p:txBody>
      </p:sp>
      <p:pic>
        <p:nvPicPr>
          <p:cNvPr id="5" name="Resim 4">
            <a:extLst>
              <a:ext uri="{FF2B5EF4-FFF2-40B4-BE49-F238E27FC236}">
                <a16:creationId xmlns:a16="http://schemas.microsoft.com/office/drawing/2014/main" xmlns="" id="{230BD1B1-AA22-48F1-B3ED-579CD284605D}"/>
              </a:ext>
              <a:ext uri="{C183D7F6-B498-43B3-948B-1728B52AA6E4}">
                <adec:decorative xmlns:adec="http://schemas.microsoft.com/office/drawing/2017/decorative" xmlns="" val="1"/>
              </a:ext>
            </a:extLst>
          </p:cNvPr>
          <p:cNvPicPr>
            <a:picLocks noChangeAspect="1"/>
          </p:cNvPicPr>
          <p:nvPr/>
        </p:nvPicPr>
        <p:blipFill rotWithShape="1">
          <a:blip r:embed="rId3"/>
          <a:srcRect r="52444" b="-1"/>
          <a:stretch/>
        </p:blipFill>
        <p:spPr>
          <a:xfrm>
            <a:off x="20" y="975"/>
            <a:ext cx="12191980" cy="6858000"/>
          </a:xfrm>
          <a:prstGeom prst="rect">
            <a:avLst/>
          </a:prstGeom>
        </p:spPr>
      </p:pic>
      <p:sp>
        <p:nvSpPr>
          <p:cNvPr id="21" name="Dikdörtgen 20">
            <a:extLst>
              <a:ext uri="{FF2B5EF4-FFF2-40B4-BE49-F238E27FC236}">
                <a16:creationId xmlns:a16="http://schemas.microsoft.com/office/drawing/2014/main" xmlns="" id="{EAA48FC5-3C83-4F1B-BC33-DF0B588F83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896786" y="3064931"/>
            <a:ext cx="8295215" cy="2488568"/>
          </a:xfrm>
          <a:prstGeom prst="rect">
            <a:avLst/>
          </a:prstGeom>
          <a:solidFill>
            <a:srgbClr val="000001">
              <a:alpha val="75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rtl="0"/>
            <a:endParaRPr lang="tr-TR" dirty="0">
              <a:latin typeface="Calibri" panose="020F0502020204030204" pitchFamily="34" charset="0"/>
            </a:endParaRPr>
          </a:p>
        </p:txBody>
      </p:sp>
      <p:sp>
        <p:nvSpPr>
          <p:cNvPr id="2" name="Başlık 1">
            <a:extLst>
              <a:ext uri="{FF2B5EF4-FFF2-40B4-BE49-F238E27FC236}">
                <a16:creationId xmlns:a16="http://schemas.microsoft.com/office/drawing/2014/main" xmlns="" id="{DE3D84FB-5D02-47D2-98FD-4F01A02E2AEA}"/>
              </a:ext>
            </a:extLst>
          </p:cNvPr>
          <p:cNvSpPr>
            <a:spLocks noGrp="1"/>
          </p:cNvSpPr>
          <p:nvPr>
            <p:ph type="ctrTitle"/>
          </p:nvPr>
        </p:nvSpPr>
        <p:spPr>
          <a:xfrm>
            <a:off x="4044463" y="3429000"/>
            <a:ext cx="7766538" cy="880215"/>
          </a:xfrm>
        </p:spPr>
        <p:txBody>
          <a:bodyPr rtlCol="0" anchor="b">
            <a:noAutofit/>
          </a:bodyPr>
          <a:lstStyle/>
          <a:p>
            <a:pPr algn="ctr"/>
            <a:r>
              <a:rPr lang="tr-TR" sz="3600" dirty="0" smtClean="0">
                <a:solidFill>
                  <a:srgbClr val="FFFFFF"/>
                </a:solidFill>
                <a:latin typeface="Times New Roman" pitchFamily="18" charset="0"/>
                <a:cs typeface="Times New Roman" pitchFamily="18" charset="0"/>
              </a:rPr>
              <a:t>HASTANE BİLGİ </a:t>
            </a:r>
            <a:r>
              <a:rPr lang="tr-TR" sz="3600" dirty="0" smtClean="0">
                <a:solidFill>
                  <a:srgbClr val="FFFFFF"/>
                </a:solidFill>
                <a:latin typeface="Times New Roman" pitchFamily="18" charset="0"/>
                <a:cs typeface="Times New Roman" pitchFamily="18" charset="0"/>
              </a:rPr>
              <a:t>SİSTEMLERİ 3</a:t>
            </a:r>
            <a:endParaRPr lang="tr-TR" sz="3600" dirty="0">
              <a:solidFill>
                <a:srgbClr val="FFFFFF"/>
              </a:solidFill>
              <a:latin typeface="Times New Roman" pitchFamily="18" charset="0"/>
              <a:cs typeface="Times New Roman" pitchFamily="18" charset="0"/>
            </a:endParaRPr>
          </a:p>
        </p:txBody>
      </p:sp>
      <p:sp>
        <p:nvSpPr>
          <p:cNvPr id="3" name="Alt Başlık 2">
            <a:extLst>
              <a:ext uri="{FF2B5EF4-FFF2-40B4-BE49-F238E27FC236}">
                <a16:creationId xmlns:a16="http://schemas.microsoft.com/office/drawing/2014/main" xmlns="" id="{E9F6641D-ADF3-40BD-9BA3-E740E77C8826}"/>
              </a:ext>
            </a:extLst>
          </p:cNvPr>
          <p:cNvSpPr>
            <a:spLocks noGrp="1"/>
          </p:cNvSpPr>
          <p:nvPr>
            <p:ph type="subTitle" idx="1"/>
          </p:nvPr>
        </p:nvSpPr>
        <p:spPr>
          <a:xfrm>
            <a:off x="8044393" y="4832066"/>
            <a:ext cx="3270739" cy="514816"/>
          </a:xfrm>
        </p:spPr>
        <p:txBody>
          <a:bodyPr rtlCol="0" anchor="t">
            <a:normAutofit/>
          </a:bodyPr>
          <a:lstStyle/>
          <a:p>
            <a:pPr rtl="0"/>
            <a:r>
              <a:rPr lang="tr-TR" dirty="0" smtClean="0">
                <a:solidFill>
                  <a:srgbClr val="FFFFFF"/>
                </a:solidFill>
                <a:latin typeface="Times New Roman" pitchFamily="18" charset="0"/>
                <a:cs typeface="Times New Roman" pitchFamily="18" charset="0"/>
              </a:rPr>
              <a:t>ÖĞR. GÖR. ŞEYDA ÇAVMAK</a:t>
            </a:r>
            <a:endParaRPr lang="tr-TR" dirty="0">
              <a:solidFill>
                <a:srgbClr val="FFFFFF"/>
              </a:solidFill>
              <a:latin typeface="Times New Roman" pitchFamily="18" charset="0"/>
              <a:cs typeface="Times New Roman" pitchFamily="18" charset="0"/>
            </a:endParaRPr>
          </a:p>
        </p:txBody>
      </p:sp>
      <p:cxnSp>
        <p:nvCxnSpPr>
          <p:cNvPr id="23" name="Düz Bağlayıcı 22">
            <a:extLst>
              <a:ext uri="{FF2B5EF4-FFF2-40B4-BE49-F238E27FC236}">
                <a16:creationId xmlns:a16="http://schemas.microsoft.com/office/drawing/2014/main" xmlns="" id="{62F01714-1A39-4194-BD47-8A9960C5998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309349" y="4666480"/>
            <a:ext cx="6832499" cy="0"/>
          </a:xfrm>
          <a:prstGeom prst="line">
            <a:avLst/>
          </a:prstGeom>
          <a:ln w="22225">
            <a:solidFill>
              <a:srgbClr val="4AC4E3"/>
            </a:solidFill>
          </a:ln>
        </p:spPr>
        <p:style>
          <a:lnRef idx="3">
            <a:schemeClr val="accent1"/>
          </a:lnRef>
          <a:fillRef idx="0">
            <a:schemeClr val="accent1"/>
          </a:fillRef>
          <a:effectRef idx="2">
            <a:schemeClr val="accent1"/>
          </a:effectRef>
          <a:fontRef idx="minor">
            <a:schemeClr val="tx1"/>
          </a:fontRef>
        </p:style>
      </p:cxnSp>
      <p:pic>
        <p:nvPicPr>
          <p:cNvPr id="8" name="Resi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8777" y="55113"/>
            <a:ext cx="2046142" cy="2037048"/>
          </a:xfrm>
          <a:prstGeom prst="rect">
            <a:avLst/>
          </a:prstGeom>
        </p:spPr>
      </p:pic>
    </p:spTree>
    <p:extLst>
      <p:ext uri="{BB962C8B-B14F-4D97-AF65-F5344CB8AC3E}">
        <p14:creationId xmlns:p14="http://schemas.microsoft.com/office/powerpoint/2010/main" val="2806257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11559" y="679786"/>
            <a:ext cx="10515600" cy="955582"/>
          </a:xfrm>
        </p:spPr>
        <p:txBody>
          <a:bodyPr>
            <a:normAutofit/>
          </a:bodyPr>
          <a:lstStyle/>
          <a:p>
            <a:pPr algn="ctr"/>
            <a:r>
              <a:rPr lang="tr-TR" sz="3600" b="1" dirty="0">
                <a:solidFill>
                  <a:prstClr val="black">
                    <a:lumMod val="95000"/>
                    <a:lumOff val="5000"/>
                  </a:prstClr>
                </a:solidFill>
                <a:latin typeface="Times New Roman" pitchFamily="18" charset="0"/>
                <a:cs typeface="Times New Roman" pitchFamily="18" charset="0"/>
              </a:rPr>
              <a:t>E-SAĞLIK SİSTEMİ</a:t>
            </a:r>
            <a:endParaRPr lang="tr-TR" sz="4400" b="1" cap="none"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914400" y="1635369"/>
            <a:ext cx="10349643" cy="4909810"/>
          </a:xfrm>
        </p:spPr>
        <p:txBody>
          <a:bodyPr>
            <a:normAutofit/>
          </a:bodyPr>
          <a:lstStyle/>
          <a:p>
            <a:pPr marL="0" indent="0" algn="just">
              <a:lnSpc>
                <a:spcPct val="150000"/>
              </a:lnSpc>
              <a:buNone/>
            </a:pPr>
            <a:r>
              <a:rPr lang="tr-TR" sz="2000" dirty="0" err="1">
                <a:latin typeface="Times New Roman" pitchFamily="18" charset="0"/>
                <a:cs typeface="Times New Roman" pitchFamily="18" charset="0"/>
              </a:rPr>
              <a:t>Eysenbh’göre</a:t>
            </a:r>
            <a:r>
              <a:rPr lang="tr-TR" sz="2000" dirty="0">
                <a:latin typeface="Times New Roman" pitchFamily="18" charset="0"/>
                <a:cs typeface="Times New Roman" pitchFamily="18" charset="0"/>
              </a:rPr>
              <a:t>, e-Sağlık ifadesinde yer alan “e” harfi, sadece “elektronik” </a:t>
            </a:r>
            <a:r>
              <a:rPr lang="tr-TR" sz="2000" dirty="0" smtClean="0">
                <a:latin typeface="Times New Roman" pitchFamily="18" charset="0"/>
                <a:cs typeface="Times New Roman" pitchFamily="18" charset="0"/>
              </a:rPr>
              <a:t>anlamda </a:t>
            </a:r>
            <a:r>
              <a:rPr lang="tr-TR" sz="2000" dirty="0">
                <a:latin typeface="Times New Roman" pitchFamily="18" charset="0"/>
                <a:cs typeface="Times New Roman" pitchFamily="18" charset="0"/>
              </a:rPr>
              <a:t>düşünülmemelidir. “e” ile başlayan 10 önemli özellikli kavram ön plana çıkmıştır</a:t>
            </a:r>
            <a:r>
              <a:rPr lang="tr-TR" sz="2000" dirty="0" smtClean="0">
                <a:latin typeface="Times New Roman" pitchFamily="18" charset="0"/>
                <a:cs typeface="Times New Roman" pitchFamily="18" charset="0"/>
              </a:rPr>
              <a:t>:</a:t>
            </a:r>
          </a:p>
          <a:p>
            <a:pPr marL="0" indent="0" algn="just">
              <a:lnSpc>
                <a:spcPct val="150000"/>
              </a:lnSpc>
              <a:buNone/>
            </a:pP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Efficiency</a:t>
            </a:r>
            <a:r>
              <a:rPr lang="tr-TR" sz="2000" dirty="0">
                <a:latin typeface="Times New Roman" pitchFamily="18" charset="0"/>
                <a:cs typeface="Times New Roman" pitchFamily="18" charset="0"/>
              </a:rPr>
              <a:t> (Verimlilik</a:t>
            </a:r>
            <a:r>
              <a:rPr lang="tr-TR" sz="2000" dirty="0" smtClean="0">
                <a:latin typeface="Times New Roman" pitchFamily="18" charset="0"/>
                <a:cs typeface="Times New Roman" pitchFamily="18" charset="0"/>
              </a:rPr>
              <a:t>)</a:t>
            </a:r>
          </a:p>
          <a:p>
            <a:pPr marL="0" indent="0" algn="just">
              <a:lnSpc>
                <a:spcPct val="150000"/>
              </a:lnSpc>
              <a:buNone/>
            </a:pPr>
            <a:r>
              <a:rPr lang="tr-TR" sz="2000" dirty="0" smtClean="0">
                <a:latin typeface="Times New Roman" pitchFamily="18" charset="0"/>
                <a:cs typeface="Times New Roman" pitchFamily="18" charset="0"/>
              </a:rPr>
              <a:t>• </a:t>
            </a:r>
            <a:r>
              <a:rPr lang="tr-TR" sz="2000" dirty="0" err="1">
                <a:latin typeface="Times New Roman" pitchFamily="18" charset="0"/>
                <a:cs typeface="Times New Roman" pitchFamily="18" charset="0"/>
              </a:rPr>
              <a:t>Enhancing</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quality</a:t>
            </a:r>
            <a:r>
              <a:rPr lang="tr-TR" sz="2000" dirty="0">
                <a:latin typeface="Times New Roman" pitchFamily="18" charset="0"/>
                <a:cs typeface="Times New Roman" pitchFamily="18" charset="0"/>
              </a:rPr>
              <a:t> (Kalitenin artırılması) </a:t>
            </a:r>
            <a:endParaRPr lang="tr-TR" sz="2000" dirty="0" smtClean="0">
              <a:latin typeface="Times New Roman" pitchFamily="18" charset="0"/>
              <a:cs typeface="Times New Roman" pitchFamily="18" charset="0"/>
            </a:endParaRPr>
          </a:p>
          <a:p>
            <a:pPr marL="0" indent="0" algn="just">
              <a:lnSpc>
                <a:spcPct val="150000"/>
              </a:lnSpc>
              <a:buNone/>
            </a:pPr>
            <a:r>
              <a:rPr lang="tr-TR" sz="2000" dirty="0" smtClean="0">
                <a:latin typeface="Times New Roman" pitchFamily="18" charset="0"/>
                <a:cs typeface="Times New Roman" pitchFamily="18" charset="0"/>
              </a:rPr>
              <a:t>• </a:t>
            </a:r>
            <a:r>
              <a:rPr lang="tr-TR" sz="2000" dirty="0" err="1">
                <a:latin typeface="Times New Roman" pitchFamily="18" charset="0"/>
                <a:cs typeface="Times New Roman" pitchFamily="18" charset="0"/>
              </a:rPr>
              <a:t>Evidence</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based</a:t>
            </a:r>
            <a:r>
              <a:rPr lang="tr-TR" sz="2000" dirty="0">
                <a:latin typeface="Times New Roman" pitchFamily="18" charset="0"/>
                <a:cs typeface="Times New Roman" pitchFamily="18" charset="0"/>
              </a:rPr>
              <a:t> (Kanıta dayalı</a:t>
            </a:r>
            <a:r>
              <a:rPr lang="tr-TR" sz="2000" dirty="0" smtClean="0">
                <a:latin typeface="Times New Roman" pitchFamily="18" charset="0"/>
                <a:cs typeface="Times New Roman" pitchFamily="18" charset="0"/>
              </a:rPr>
              <a:t>)</a:t>
            </a:r>
          </a:p>
          <a:p>
            <a:pPr marL="0" indent="0" algn="just">
              <a:lnSpc>
                <a:spcPct val="150000"/>
              </a:lnSpc>
              <a:buNone/>
            </a:pPr>
            <a:r>
              <a:rPr lang="tr-TR" sz="2000" dirty="0" smtClean="0">
                <a:latin typeface="Times New Roman" pitchFamily="18" charset="0"/>
                <a:cs typeface="Times New Roman" pitchFamily="18" charset="0"/>
              </a:rPr>
              <a:t>•Empowerment </a:t>
            </a:r>
            <a:r>
              <a:rPr lang="tr-TR" sz="2000" dirty="0">
                <a:latin typeface="Times New Roman" pitchFamily="18" charset="0"/>
                <a:cs typeface="Times New Roman" pitchFamily="18" charset="0"/>
              </a:rPr>
              <a:t>(Güçlendirme) </a:t>
            </a:r>
            <a:endParaRPr lang="tr-TR" sz="2000" dirty="0" smtClean="0">
              <a:latin typeface="Times New Roman" pitchFamily="18" charset="0"/>
              <a:cs typeface="Times New Roman" pitchFamily="18" charset="0"/>
            </a:endParaRPr>
          </a:p>
          <a:p>
            <a:pPr marL="0" lvl="0" indent="0" algn="just" defTabSz="457200">
              <a:lnSpc>
                <a:spcPct val="150000"/>
              </a:lnSpc>
              <a:spcBef>
                <a:spcPts val="0"/>
              </a:spcBef>
              <a:spcAft>
                <a:spcPts val="0"/>
              </a:spcAft>
              <a:buClrTx/>
              <a:buSzTx/>
              <a:buNone/>
            </a:pPr>
            <a:r>
              <a:rPr lang="tr-TR" sz="2000" dirty="0">
                <a:solidFill>
                  <a:prstClr val="black"/>
                </a:solidFill>
                <a:latin typeface="Times New Roman" pitchFamily="18" charset="0"/>
                <a:cs typeface="Times New Roman" pitchFamily="18" charset="0"/>
              </a:rPr>
              <a:t>• </a:t>
            </a:r>
            <a:r>
              <a:rPr lang="tr-TR" sz="2000" dirty="0" err="1">
                <a:solidFill>
                  <a:prstClr val="black"/>
                </a:solidFill>
                <a:latin typeface="Times New Roman" pitchFamily="18" charset="0"/>
                <a:cs typeface="Times New Roman" pitchFamily="18" charset="0"/>
              </a:rPr>
              <a:t>Encouragement</a:t>
            </a:r>
            <a:r>
              <a:rPr lang="tr-TR" sz="2000" dirty="0">
                <a:solidFill>
                  <a:prstClr val="black"/>
                </a:solidFill>
                <a:latin typeface="Times New Roman" pitchFamily="18" charset="0"/>
                <a:cs typeface="Times New Roman" pitchFamily="18" charset="0"/>
              </a:rPr>
              <a:t> (Teşvik etme) </a:t>
            </a:r>
          </a:p>
          <a:p>
            <a:pPr marL="0" lvl="0" indent="0" algn="just" defTabSz="457200">
              <a:lnSpc>
                <a:spcPct val="150000"/>
              </a:lnSpc>
              <a:spcBef>
                <a:spcPts val="0"/>
              </a:spcBef>
              <a:spcAft>
                <a:spcPts val="0"/>
              </a:spcAft>
              <a:buClrTx/>
              <a:buSzTx/>
              <a:buNone/>
            </a:pPr>
            <a:r>
              <a:rPr lang="tr-TR" sz="2000" dirty="0">
                <a:solidFill>
                  <a:prstClr val="black"/>
                </a:solidFill>
                <a:latin typeface="Times New Roman" pitchFamily="18" charset="0"/>
                <a:cs typeface="Times New Roman" pitchFamily="18" charset="0"/>
              </a:rPr>
              <a:t>• </a:t>
            </a:r>
            <a:r>
              <a:rPr lang="tr-TR" sz="2000" dirty="0" err="1">
                <a:solidFill>
                  <a:prstClr val="black"/>
                </a:solidFill>
                <a:latin typeface="Times New Roman" pitchFamily="18" charset="0"/>
                <a:cs typeface="Times New Roman" pitchFamily="18" charset="0"/>
              </a:rPr>
              <a:t>Education</a:t>
            </a:r>
            <a:r>
              <a:rPr lang="tr-TR" sz="2000" dirty="0">
                <a:solidFill>
                  <a:prstClr val="black"/>
                </a:solidFill>
                <a:latin typeface="Times New Roman" pitchFamily="18" charset="0"/>
                <a:cs typeface="Times New Roman" pitchFamily="18" charset="0"/>
              </a:rPr>
              <a:t> (Eğitim) </a:t>
            </a:r>
          </a:p>
          <a:p>
            <a:pPr marL="0" indent="0" algn="just">
              <a:lnSpc>
                <a:spcPct val="150000"/>
              </a:lnSpc>
              <a:buNone/>
            </a:pPr>
            <a:endParaRPr lang="tr-TR" sz="2400" dirty="0" smtClean="0">
              <a:latin typeface="Times New Roman" pitchFamily="18" charset="0"/>
              <a:cs typeface="Times New Roman"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04529" y="123091"/>
            <a:ext cx="1519028" cy="1512277"/>
          </a:xfrm>
          <a:prstGeom prst="rect">
            <a:avLst/>
          </a:prstGeom>
        </p:spPr>
      </p:pic>
      <p:sp>
        <p:nvSpPr>
          <p:cNvPr id="6" name="Metin kutusu 5"/>
          <p:cNvSpPr txBox="1"/>
          <p:nvPr/>
        </p:nvSpPr>
        <p:spPr>
          <a:xfrm>
            <a:off x="6427347" y="3156297"/>
            <a:ext cx="5596210" cy="3139321"/>
          </a:xfrm>
          <a:prstGeom prst="rect">
            <a:avLst/>
          </a:prstGeom>
          <a:noFill/>
        </p:spPr>
        <p:txBody>
          <a:bodyPr wrap="square" rtlCol="0">
            <a:spAutoFit/>
          </a:bodyPr>
          <a:lstStyle/>
          <a:p>
            <a:pPr algn="just">
              <a:lnSpc>
                <a:spcPct val="150000"/>
              </a:lnSpc>
            </a:pPr>
            <a:r>
              <a:rPr lang="tr-TR" sz="2000" dirty="0" smtClean="0">
                <a:latin typeface="Times New Roman" pitchFamily="18" charset="0"/>
                <a:cs typeface="Times New Roman" pitchFamily="18" charset="0"/>
              </a:rPr>
              <a:t>• </a:t>
            </a:r>
            <a:r>
              <a:rPr lang="tr-TR" sz="2000" dirty="0" err="1">
                <a:latin typeface="Times New Roman" pitchFamily="18" charset="0"/>
                <a:cs typeface="Times New Roman" pitchFamily="18" charset="0"/>
              </a:rPr>
              <a:t>Enabling</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information</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exchange</a:t>
            </a:r>
            <a:r>
              <a:rPr lang="tr-TR" sz="2000" dirty="0">
                <a:latin typeface="Times New Roman" pitchFamily="18" charset="0"/>
                <a:cs typeface="Times New Roman" pitchFamily="18" charset="0"/>
              </a:rPr>
              <a:t> (Bilgi alış-verişine imkân tanıyan) </a:t>
            </a:r>
          </a:p>
          <a:p>
            <a:pPr algn="just">
              <a:lnSpc>
                <a:spcPct val="150000"/>
              </a:lnSpc>
            </a:pP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Extending</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the</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scope</a:t>
            </a:r>
            <a:r>
              <a:rPr lang="tr-TR" sz="2000" dirty="0">
                <a:latin typeface="Times New Roman" pitchFamily="18" charset="0"/>
                <a:cs typeface="Times New Roman" pitchFamily="18" charset="0"/>
              </a:rPr>
              <a:t> of </a:t>
            </a:r>
            <a:r>
              <a:rPr lang="tr-TR" sz="2000" dirty="0" err="1">
                <a:latin typeface="Times New Roman" pitchFamily="18" charset="0"/>
                <a:cs typeface="Times New Roman" pitchFamily="18" charset="0"/>
              </a:rPr>
              <a:t>health</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care</a:t>
            </a:r>
            <a:r>
              <a:rPr lang="tr-TR" sz="2000" dirty="0">
                <a:latin typeface="Times New Roman" pitchFamily="18" charset="0"/>
                <a:cs typeface="Times New Roman" pitchFamily="18" charset="0"/>
              </a:rPr>
              <a:t> (Sağlık hizmet kapsamını genişleten) </a:t>
            </a:r>
          </a:p>
          <a:p>
            <a:pPr algn="just">
              <a:lnSpc>
                <a:spcPct val="150000"/>
              </a:lnSpc>
            </a:pP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Ethics</a:t>
            </a:r>
            <a:r>
              <a:rPr lang="tr-TR" sz="2000" dirty="0">
                <a:latin typeface="Times New Roman" pitchFamily="18" charset="0"/>
                <a:cs typeface="Times New Roman" pitchFamily="18" charset="0"/>
              </a:rPr>
              <a:t> (Etik) </a:t>
            </a:r>
          </a:p>
          <a:p>
            <a:pPr algn="just">
              <a:lnSpc>
                <a:spcPct val="150000"/>
              </a:lnSpc>
            </a:pP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Equity</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Özkaynak</a:t>
            </a:r>
            <a:r>
              <a:rPr lang="tr-TR" sz="2000" dirty="0">
                <a:latin typeface="Times New Roman" panose="02020603050405020304" pitchFamily="18" charset="0"/>
                <a:cs typeface="Times New Roman" panose="02020603050405020304" pitchFamily="18" charset="0"/>
              </a:rPr>
              <a:t>/değer</a:t>
            </a:r>
          </a:p>
          <a:p>
            <a:endParaRPr lang="tr-TR" dirty="0"/>
          </a:p>
        </p:txBody>
      </p:sp>
    </p:spTree>
    <p:extLst>
      <p:ext uri="{BB962C8B-B14F-4D97-AF65-F5344CB8AC3E}">
        <p14:creationId xmlns:p14="http://schemas.microsoft.com/office/powerpoint/2010/main" val="244836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8443" y="844058"/>
            <a:ext cx="10515600" cy="955582"/>
          </a:xfrm>
        </p:spPr>
        <p:txBody>
          <a:bodyPr>
            <a:normAutofit/>
          </a:bodyPr>
          <a:lstStyle/>
          <a:p>
            <a:pPr algn="ctr"/>
            <a:r>
              <a:rPr lang="tr-TR" sz="3600" b="1" dirty="0">
                <a:solidFill>
                  <a:prstClr val="black">
                    <a:lumMod val="95000"/>
                    <a:lumOff val="5000"/>
                  </a:prstClr>
                </a:solidFill>
                <a:latin typeface="Times New Roman" pitchFamily="18" charset="0"/>
                <a:cs typeface="Times New Roman" pitchFamily="18" charset="0"/>
              </a:rPr>
              <a:t>E-SAĞLIK SİSTEMİ</a:t>
            </a:r>
            <a:endParaRPr lang="tr-TR" sz="4400" b="1" cap="none"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914400" y="1942165"/>
            <a:ext cx="10924674" cy="4603013"/>
          </a:xfrm>
        </p:spPr>
        <p:txBody>
          <a:bodyPr>
            <a:normAutofit fontScale="77500" lnSpcReduction="20000"/>
          </a:bodyPr>
          <a:lstStyle/>
          <a:p>
            <a:pPr algn="just">
              <a:lnSpc>
                <a:spcPct val="150000"/>
              </a:lnSpc>
              <a:buFont typeface="Arial" pitchFamily="34" charset="0"/>
              <a:buChar char="•"/>
            </a:pPr>
            <a:r>
              <a:rPr lang="tr-TR" sz="2400" dirty="0">
                <a:latin typeface="Times New Roman" pitchFamily="18" charset="0"/>
                <a:cs typeface="Times New Roman" pitchFamily="18" charset="0"/>
              </a:rPr>
              <a:t>Türkiye’de e-Sağlık çalışmaları Sağlık Bakanlığı’nca 2003 yılında başlatılmıştır. 2004 yılı Ocak ayında tamamlanarak e-Sağlığın tanıtımına başlanmıştır. Sağlık Bakanlığı’nın e-Sağlık vizyonunda değişik unsurlar yer </a:t>
            </a:r>
            <a:r>
              <a:rPr lang="tr-TR" sz="2400" dirty="0" smtClean="0">
                <a:latin typeface="Times New Roman" pitchFamily="18" charset="0"/>
                <a:cs typeface="Times New Roman" pitchFamily="18" charset="0"/>
              </a:rPr>
              <a:t>almaktadır</a:t>
            </a:r>
          </a:p>
          <a:p>
            <a:pPr algn="just">
              <a:lnSpc>
                <a:spcPct val="150000"/>
              </a:lnSpc>
              <a:buFont typeface="Arial" pitchFamily="34" charset="0"/>
              <a:buChar char="•"/>
            </a:pPr>
            <a:r>
              <a:rPr lang="tr-TR" sz="2400" dirty="0">
                <a:latin typeface="Times New Roman" pitchFamily="18" charset="0"/>
                <a:cs typeface="Times New Roman" pitchFamily="18" charset="0"/>
              </a:rPr>
              <a:t>Sağlık verileri için erişim hakları tanımlanmış yetkili kişi ve kuruluşlarca ulaşılabilir </a:t>
            </a:r>
            <a:r>
              <a:rPr lang="tr-TR" sz="2400" dirty="0" smtClean="0">
                <a:latin typeface="Times New Roman" pitchFamily="18" charset="0"/>
                <a:cs typeface="Times New Roman" pitchFamily="18" charset="0"/>
              </a:rPr>
              <a:t>olması</a:t>
            </a:r>
          </a:p>
          <a:p>
            <a:pPr algn="just">
              <a:lnSpc>
                <a:spcPct val="150000"/>
              </a:lnSpc>
              <a:buFont typeface="Arial" pitchFamily="34" charset="0"/>
              <a:buChar char="•"/>
            </a:pPr>
            <a:r>
              <a:rPr lang="tr-TR" sz="2400" dirty="0" smtClean="0">
                <a:latin typeface="Times New Roman" pitchFamily="18" charset="0"/>
                <a:cs typeface="Times New Roman" pitchFamily="18" charset="0"/>
              </a:rPr>
              <a:t>Tüm </a:t>
            </a:r>
            <a:r>
              <a:rPr lang="tr-TR" sz="2400" dirty="0">
                <a:latin typeface="Times New Roman" pitchFamily="18" charset="0"/>
                <a:cs typeface="Times New Roman" pitchFamily="18" charset="0"/>
              </a:rPr>
              <a:t>vatandaşları kapsayan, her bireyin kendi kişisel sağlık verilerine erişebilir olması </a:t>
            </a:r>
            <a:endParaRPr lang="tr-TR" sz="2400" dirty="0" smtClean="0">
              <a:latin typeface="Times New Roman" pitchFamily="18" charset="0"/>
              <a:cs typeface="Times New Roman" pitchFamily="18" charset="0"/>
            </a:endParaRPr>
          </a:p>
          <a:p>
            <a:pPr algn="just">
              <a:lnSpc>
                <a:spcPct val="150000"/>
              </a:lnSpc>
              <a:buFont typeface="Arial" pitchFamily="34" charset="0"/>
              <a:buChar char="•"/>
            </a:pPr>
            <a:r>
              <a:rPr lang="tr-TR" sz="2400" dirty="0" smtClean="0">
                <a:latin typeface="Times New Roman" pitchFamily="18" charset="0"/>
                <a:cs typeface="Times New Roman" pitchFamily="18" charset="0"/>
              </a:rPr>
              <a:t>Uluslararası </a:t>
            </a:r>
            <a:r>
              <a:rPr lang="tr-TR" sz="2400" dirty="0">
                <a:latin typeface="Times New Roman" pitchFamily="18" charset="0"/>
                <a:cs typeface="Times New Roman" pitchFamily="18" charset="0"/>
              </a:rPr>
              <a:t>standartlarla uyumlu olması </a:t>
            </a:r>
            <a:endParaRPr lang="tr-TR" sz="2400" dirty="0" smtClean="0">
              <a:latin typeface="Times New Roman" pitchFamily="18" charset="0"/>
              <a:cs typeface="Times New Roman" pitchFamily="18" charset="0"/>
            </a:endParaRPr>
          </a:p>
          <a:p>
            <a:pPr algn="just">
              <a:lnSpc>
                <a:spcPct val="150000"/>
              </a:lnSpc>
              <a:buFont typeface="Arial" pitchFamily="34" charset="0"/>
              <a:buChar char="•"/>
            </a:pPr>
            <a:r>
              <a:rPr lang="tr-TR" sz="2400" dirty="0" smtClean="0">
                <a:latin typeface="Times New Roman" pitchFamily="18" charset="0"/>
                <a:cs typeface="Times New Roman" pitchFamily="18" charset="0"/>
              </a:rPr>
              <a:t>Karar </a:t>
            </a:r>
            <a:r>
              <a:rPr lang="tr-TR" sz="2400" dirty="0">
                <a:latin typeface="Times New Roman" pitchFamily="18" charset="0"/>
                <a:cs typeface="Times New Roman" pitchFamily="18" charset="0"/>
              </a:rPr>
              <a:t>destek sistemleri ile desteklenebilir </a:t>
            </a:r>
            <a:r>
              <a:rPr lang="tr-TR" sz="2400" dirty="0" smtClean="0">
                <a:latin typeface="Times New Roman" pitchFamily="18" charset="0"/>
                <a:cs typeface="Times New Roman" pitchFamily="18" charset="0"/>
              </a:rPr>
              <a:t>olması</a:t>
            </a:r>
          </a:p>
          <a:p>
            <a:pPr algn="just">
              <a:lnSpc>
                <a:spcPct val="150000"/>
              </a:lnSpc>
              <a:buFont typeface="Arial" pitchFamily="34" charset="0"/>
              <a:buChar char="•"/>
            </a:pPr>
            <a:r>
              <a:rPr lang="tr-TR" sz="2400" dirty="0" smtClean="0">
                <a:latin typeface="Times New Roman" pitchFamily="18" charset="0"/>
                <a:cs typeface="Times New Roman" pitchFamily="18" charset="0"/>
              </a:rPr>
              <a:t>Yüksek </a:t>
            </a:r>
            <a:r>
              <a:rPr lang="tr-TR" sz="2400" dirty="0">
                <a:latin typeface="Times New Roman" pitchFamily="18" charset="0"/>
                <a:cs typeface="Times New Roman" pitchFamily="18" charset="0"/>
              </a:rPr>
              <a:t>bant genişlikli ve tüm ülkeyi kapsayan bir iletişim omurgasını paylaşıyor olması </a:t>
            </a:r>
            <a:endParaRPr lang="tr-TR" sz="2400" dirty="0" smtClean="0">
              <a:latin typeface="Times New Roman" pitchFamily="18" charset="0"/>
              <a:cs typeface="Times New Roman" pitchFamily="18" charset="0"/>
            </a:endParaRPr>
          </a:p>
          <a:p>
            <a:pPr algn="just">
              <a:lnSpc>
                <a:spcPct val="150000"/>
              </a:lnSpc>
              <a:buFont typeface="Arial" pitchFamily="34" charset="0"/>
              <a:buChar char="•"/>
            </a:pP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Tele-tıp ve tele-sağlık uygulamalarına varan teknolojilerin mesleki pratikte kullanılmasının sağlanması</a:t>
            </a:r>
            <a:endParaRPr lang="tr-TR" sz="24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04529" y="123091"/>
            <a:ext cx="1519028" cy="1512277"/>
          </a:xfrm>
          <a:prstGeom prst="rect">
            <a:avLst/>
          </a:prstGeom>
        </p:spPr>
      </p:pic>
    </p:spTree>
    <p:extLst>
      <p:ext uri="{BB962C8B-B14F-4D97-AF65-F5344CB8AC3E}">
        <p14:creationId xmlns:p14="http://schemas.microsoft.com/office/powerpoint/2010/main" val="244836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8443" y="844058"/>
            <a:ext cx="10515600" cy="955582"/>
          </a:xfrm>
        </p:spPr>
        <p:txBody>
          <a:bodyPr>
            <a:normAutofit/>
          </a:bodyPr>
          <a:lstStyle/>
          <a:p>
            <a:pPr algn="ctr"/>
            <a:r>
              <a:rPr lang="tr-TR" sz="3600" b="1" dirty="0">
                <a:solidFill>
                  <a:prstClr val="black">
                    <a:lumMod val="95000"/>
                    <a:lumOff val="5000"/>
                  </a:prstClr>
                </a:solidFill>
                <a:latin typeface="Times New Roman" pitchFamily="18" charset="0"/>
                <a:cs typeface="Times New Roman" pitchFamily="18" charset="0"/>
              </a:rPr>
              <a:t>E-SAĞLIK SİSTEMİ</a:t>
            </a:r>
            <a:endParaRPr lang="tr-TR" sz="4400" b="1" cap="none"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914400" y="1942165"/>
            <a:ext cx="10439399" cy="4603013"/>
          </a:xfrm>
        </p:spPr>
        <p:txBody>
          <a:bodyPr>
            <a:normAutofit/>
          </a:bodyPr>
          <a:lstStyle/>
          <a:p>
            <a:pPr algn="just">
              <a:lnSpc>
                <a:spcPct val="150000"/>
              </a:lnSpc>
              <a:buFont typeface="Wingdings" pitchFamily="2" charset="2"/>
              <a:buChar char="v"/>
            </a:pPr>
            <a:r>
              <a:rPr lang="tr-TR" sz="2400" b="1" u="sng" dirty="0">
                <a:latin typeface="Times New Roman" pitchFamily="18" charset="0"/>
                <a:cs typeface="Times New Roman" pitchFamily="18" charset="0"/>
              </a:rPr>
              <a:t>e-Sağlığın temel amacı</a:t>
            </a:r>
            <a:r>
              <a:rPr lang="tr-TR" sz="2400" dirty="0">
                <a:latin typeface="Times New Roman" pitchFamily="18" charset="0"/>
                <a:cs typeface="Times New Roman" pitchFamily="18" charset="0"/>
              </a:rPr>
              <a:t>, herkes için sağlık hizmetlerinin, kalitesini, etkililiğini, erişilebilirliğini, hakkaniyeti, verimliliği, hastaların güçlendirilmesini, sağlık profesyonellerinin ve tüketicilerin eğitilmesini, kurumlar arası iletişimi ve verinin değişimini standardize bir şekilde sağlamaktır. Bu sistem kurum yerine hastanın merkezde olmasını, kurumlar arasında bilgi paylaşımını ve birlikte çalışabilirliği sağlayacaktır.</a:t>
            </a:r>
            <a:endParaRPr lang="tr-TR" sz="24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04529" y="123091"/>
            <a:ext cx="1519028" cy="1512277"/>
          </a:xfrm>
          <a:prstGeom prst="rect">
            <a:avLst/>
          </a:prstGeom>
        </p:spPr>
      </p:pic>
    </p:spTree>
    <p:extLst>
      <p:ext uri="{BB962C8B-B14F-4D97-AF65-F5344CB8AC3E}">
        <p14:creationId xmlns:p14="http://schemas.microsoft.com/office/powerpoint/2010/main" val="244836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8443" y="879228"/>
            <a:ext cx="10515600" cy="955582"/>
          </a:xfrm>
        </p:spPr>
        <p:txBody>
          <a:bodyPr>
            <a:normAutofit/>
          </a:bodyPr>
          <a:lstStyle/>
          <a:p>
            <a:pPr algn="ctr"/>
            <a:r>
              <a:rPr lang="tr-TR" sz="3600" b="1" dirty="0">
                <a:solidFill>
                  <a:prstClr val="black">
                    <a:lumMod val="95000"/>
                    <a:lumOff val="5000"/>
                  </a:prstClr>
                </a:solidFill>
                <a:latin typeface="Times New Roman" pitchFamily="18" charset="0"/>
                <a:cs typeface="Times New Roman" pitchFamily="18" charset="0"/>
              </a:rPr>
              <a:t>E-SAĞLIK </a:t>
            </a:r>
            <a:r>
              <a:rPr lang="tr-TR" sz="3600" b="1" dirty="0" smtClean="0">
                <a:solidFill>
                  <a:prstClr val="black">
                    <a:lumMod val="95000"/>
                    <a:lumOff val="5000"/>
                  </a:prstClr>
                </a:solidFill>
                <a:latin typeface="Times New Roman" pitchFamily="18" charset="0"/>
                <a:cs typeface="Times New Roman" pitchFamily="18" charset="0"/>
              </a:rPr>
              <a:t>SİSTEMİ UYGULAMALARI</a:t>
            </a:r>
            <a:endParaRPr lang="tr-TR" sz="4400" b="1" cap="none"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914400" y="1942165"/>
            <a:ext cx="10876547" cy="4723330"/>
          </a:xfrm>
        </p:spPr>
        <p:txBody>
          <a:bodyPr>
            <a:normAutofit lnSpcReduction="10000"/>
          </a:bodyPr>
          <a:lstStyle/>
          <a:p>
            <a:pPr algn="just">
              <a:lnSpc>
                <a:spcPct val="150000"/>
              </a:lnSpc>
              <a:buFont typeface="Arial" pitchFamily="34" charset="0"/>
              <a:buChar char="•"/>
            </a:pPr>
            <a:r>
              <a:rPr lang="tr-TR" sz="2000" dirty="0">
                <a:latin typeface="Times New Roman" panose="02020603050405020304" pitchFamily="18" charset="0"/>
                <a:cs typeface="Times New Roman" panose="02020603050405020304" pitchFamily="18" charset="0"/>
              </a:rPr>
              <a:t>2004 Türkiye e-Sağlık Stratejisi, Ekim 2004</a:t>
            </a:r>
          </a:p>
          <a:p>
            <a:pPr algn="just">
              <a:lnSpc>
                <a:spcPct val="150000"/>
              </a:lnSpc>
              <a:buFont typeface="Arial" pitchFamily="34" charset="0"/>
              <a:buChar char="•"/>
            </a:pPr>
            <a:r>
              <a:rPr lang="tr-TR" sz="2000" dirty="0">
                <a:latin typeface="Times New Roman" panose="02020603050405020304" pitchFamily="18" charset="0"/>
                <a:cs typeface="Times New Roman" panose="02020603050405020304" pitchFamily="18" charset="0"/>
              </a:rPr>
              <a:t>2006 Aile Hekimliğinde elektronik sağlık kayıtlarının oluşturulması</a:t>
            </a:r>
          </a:p>
          <a:p>
            <a:pPr algn="just">
              <a:lnSpc>
                <a:spcPct val="150000"/>
              </a:lnSpc>
              <a:buFont typeface="Arial" pitchFamily="34" charset="0"/>
              <a:buChar char="•"/>
            </a:pPr>
            <a:r>
              <a:rPr lang="tr-TR" sz="2000" dirty="0">
                <a:latin typeface="Times New Roman" panose="02020603050405020304" pitchFamily="18" charset="0"/>
                <a:cs typeface="Times New Roman" panose="02020603050405020304" pitchFamily="18" charset="0"/>
              </a:rPr>
              <a:t>2007 Ulusal Sağlık Bilgi Sistemi (USBS) sözleşmesi imzalanması. USBS </a:t>
            </a:r>
            <a:r>
              <a:rPr lang="tr-TR" sz="2000" dirty="0" smtClean="0">
                <a:latin typeface="Times New Roman" panose="02020603050405020304" pitchFamily="18" charset="0"/>
                <a:cs typeface="Times New Roman" panose="02020603050405020304" pitchFamily="18" charset="0"/>
              </a:rPr>
              <a:t>Operasyon Merkezinin </a:t>
            </a:r>
            <a:r>
              <a:rPr lang="tr-TR" sz="2000" dirty="0">
                <a:latin typeface="Times New Roman" panose="02020603050405020304" pitchFamily="18" charset="0"/>
                <a:cs typeface="Times New Roman" panose="02020603050405020304" pitchFamily="18" charset="0"/>
              </a:rPr>
              <a:t>kurulması. Ulusal Sağlık Veri Sözlüğü 1.0 yayınlanması. Aile </a:t>
            </a:r>
            <a:r>
              <a:rPr lang="tr-TR" sz="2000" dirty="0" smtClean="0">
                <a:latin typeface="Times New Roman" panose="02020603050405020304" pitchFamily="18" charset="0"/>
                <a:cs typeface="Times New Roman" panose="02020603050405020304" pitchFamily="18" charset="0"/>
              </a:rPr>
              <a:t>Hekimliği </a:t>
            </a:r>
            <a:r>
              <a:rPr lang="tr-TR" sz="2000" dirty="0">
                <a:latin typeface="Times New Roman" panose="02020603050405020304" pitchFamily="18" charset="0"/>
                <a:cs typeface="Times New Roman" panose="02020603050405020304" pitchFamily="18" charset="0"/>
              </a:rPr>
              <a:t>Karar Destek Sisteminin uygulamaya alınması. Tele-tıp pilot </a:t>
            </a:r>
            <a:r>
              <a:rPr lang="tr-TR" sz="2000" dirty="0" smtClean="0">
                <a:latin typeface="Times New Roman" panose="02020603050405020304" pitchFamily="18" charset="0"/>
                <a:cs typeface="Times New Roman" panose="02020603050405020304" pitchFamily="18" charset="0"/>
              </a:rPr>
              <a:t> projesinin </a:t>
            </a:r>
            <a:r>
              <a:rPr lang="tr-TR" sz="2000" dirty="0">
                <a:latin typeface="Times New Roman" panose="02020603050405020304" pitchFamily="18" charset="0"/>
                <a:cs typeface="Times New Roman" panose="02020603050405020304" pitchFamily="18" charset="0"/>
              </a:rPr>
              <a:t>başlatılması. ICD-10 (TR) kitaplarının yayınlanması. ICD-10 eğitici </a:t>
            </a:r>
            <a:r>
              <a:rPr lang="tr-TR" sz="2000" dirty="0" smtClean="0">
                <a:latin typeface="Times New Roman" panose="02020603050405020304" pitchFamily="18" charset="0"/>
                <a:cs typeface="Times New Roman" panose="02020603050405020304" pitchFamily="18" charset="0"/>
              </a:rPr>
              <a:t> eğitiminin verilmesi</a:t>
            </a:r>
          </a:p>
          <a:p>
            <a:pPr algn="just">
              <a:lnSpc>
                <a:spcPct val="150000"/>
              </a:lnSpc>
              <a:buFont typeface="Arial" pitchFamily="34" charset="0"/>
              <a:buChar char="•"/>
            </a:pPr>
            <a:r>
              <a:rPr lang="tr-TR" sz="2000" dirty="0">
                <a:latin typeface="Times New Roman" pitchFamily="18" charset="0"/>
                <a:cs typeface="Times New Roman" pitchFamily="18" charset="0"/>
              </a:rPr>
              <a:t>2008 Ulusal Sağlık Veri Sözlüğü Sürüm 1.1. ve </a:t>
            </a:r>
            <a:r>
              <a:rPr lang="tr-TR" sz="2000" dirty="0" err="1">
                <a:latin typeface="Times New Roman" pitchFamily="18" charset="0"/>
                <a:cs typeface="Times New Roman" pitchFamily="18" charset="0"/>
              </a:rPr>
              <a:t>USBS’nin</a:t>
            </a:r>
            <a:r>
              <a:rPr lang="tr-TR" sz="2000" dirty="0">
                <a:latin typeface="Times New Roman" pitchFamily="18" charset="0"/>
                <a:cs typeface="Times New Roman" pitchFamily="18" charset="0"/>
              </a:rPr>
              <a:t> test çalışmalarına başlandı. </a:t>
            </a:r>
            <a:r>
              <a:rPr lang="tr-TR" sz="2000" dirty="0" smtClean="0">
                <a:latin typeface="Times New Roman" pitchFamily="18" charset="0"/>
                <a:cs typeface="Times New Roman" pitchFamily="18" charset="0"/>
              </a:rPr>
              <a:t>Sağlık-NET </a:t>
            </a:r>
            <a:r>
              <a:rPr lang="tr-TR" sz="2000" dirty="0" err="1" smtClean="0">
                <a:latin typeface="Times New Roman" pitchFamily="18" charset="0"/>
                <a:cs typeface="Times New Roman" pitchFamily="18" charset="0"/>
              </a:rPr>
              <a:t>portalı</a:t>
            </a:r>
            <a:r>
              <a:rPr lang="tr-TR" sz="2000" dirty="0" smtClean="0">
                <a:latin typeface="Times New Roman" pitchFamily="18" charset="0"/>
                <a:cs typeface="Times New Roman" pitchFamily="18" charset="0"/>
              </a:rPr>
              <a:t>  açıldı.</a:t>
            </a:r>
            <a:r>
              <a:rPr lang="tr-TR" sz="2000" dirty="0">
                <a:latin typeface="Times New Roman" pitchFamily="18" charset="0"/>
                <a:cs typeface="Times New Roman" pitchFamily="18" charset="0"/>
              </a:rPr>
              <a:t> e-Reçete, e-Sevk, e-Kimlik-Akıllı Kart (Elektronik Vatandaşlık), Mobil İmza uygulamalarına yönelik pilot proje çalışmalarına başlandı.</a:t>
            </a:r>
            <a:endParaRPr lang="tr-TR" sz="20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04529" y="123090"/>
            <a:ext cx="1519028" cy="1512277"/>
          </a:xfrm>
          <a:prstGeom prst="rect">
            <a:avLst/>
          </a:prstGeom>
        </p:spPr>
      </p:pic>
    </p:spTree>
    <p:extLst>
      <p:ext uri="{BB962C8B-B14F-4D97-AF65-F5344CB8AC3E}">
        <p14:creationId xmlns:p14="http://schemas.microsoft.com/office/powerpoint/2010/main" val="244836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8443" y="844058"/>
            <a:ext cx="10515600" cy="955582"/>
          </a:xfrm>
        </p:spPr>
        <p:txBody>
          <a:bodyPr>
            <a:normAutofit/>
          </a:bodyPr>
          <a:lstStyle/>
          <a:p>
            <a:pPr algn="ctr"/>
            <a:r>
              <a:rPr lang="tr-TR" sz="3600" b="1" dirty="0">
                <a:solidFill>
                  <a:prstClr val="black">
                    <a:lumMod val="95000"/>
                    <a:lumOff val="5000"/>
                  </a:prstClr>
                </a:solidFill>
                <a:latin typeface="Times New Roman" pitchFamily="18" charset="0"/>
                <a:cs typeface="Times New Roman" pitchFamily="18" charset="0"/>
              </a:rPr>
              <a:t>E-SAĞLIK SİSTEMİ UYGULAMALARI</a:t>
            </a:r>
            <a:endParaRPr lang="tr-TR" sz="4400" b="1" cap="none"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914400" y="1942165"/>
            <a:ext cx="10804358" cy="4603013"/>
          </a:xfrm>
        </p:spPr>
        <p:txBody>
          <a:bodyPr>
            <a:normAutofit fontScale="70000" lnSpcReduction="20000"/>
          </a:bodyPr>
          <a:lstStyle/>
          <a:p>
            <a:pPr algn="just">
              <a:lnSpc>
                <a:spcPct val="150000"/>
              </a:lnSpc>
              <a:buFont typeface="Arial" pitchFamily="34" charset="0"/>
              <a:buChar char="•"/>
            </a:pPr>
            <a:r>
              <a:rPr lang="tr-TR" sz="2400" dirty="0" smtClean="0">
                <a:latin typeface="Times New Roman" pitchFamily="18" charset="0"/>
                <a:cs typeface="Times New Roman" pitchFamily="18" charset="0"/>
              </a:rPr>
              <a:t>2009-</a:t>
            </a:r>
            <a:r>
              <a:rPr lang="tr-TR" sz="2400" dirty="0">
                <a:latin typeface="Times New Roman" pitchFamily="18" charset="0"/>
                <a:cs typeface="Times New Roman" pitchFamily="18" charset="0"/>
              </a:rPr>
              <a:t>... Sağlık-NET yaygınlaştırıldı. Sağlık Göstergeleri Sözlüğü hazırlandı. Tele-tıp projesi yaygınlaştırıldı. MHRS yaygınlaştırıldı. e-Sağlık yasası çıkarıldı. </a:t>
            </a:r>
            <a:r>
              <a:rPr lang="tr-TR" sz="2400" dirty="0" err="1">
                <a:latin typeface="Times New Roman" pitchFamily="18" charset="0"/>
                <a:cs typeface="Times New Roman" pitchFamily="18" charset="0"/>
              </a:rPr>
              <a:t>eReçete</a:t>
            </a:r>
            <a:r>
              <a:rPr lang="tr-TR" sz="2400" dirty="0">
                <a:latin typeface="Times New Roman" pitchFamily="18" charset="0"/>
                <a:cs typeface="Times New Roman" pitchFamily="18" charset="0"/>
              </a:rPr>
              <a:t>, e-Sevk, e-Kimlik (Akıllı Kart), Mobil İmza çalışmalarına devam edildi. Ocak 2009 tarihinden itibaren sağlık verileri toplanmaya başladı</a:t>
            </a:r>
            <a:r>
              <a:rPr lang="tr-TR" sz="2400" dirty="0" smtClean="0">
                <a:latin typeface="Times New Roman" pitchFamily="18" charset="0"/>
                <a:cs typeface="Times New Roman" pitchFamily="18" charset="0"/>
              </a:rPr>
              <a:t>.</a:t>
            </a:r>
          </a:p>
          <a:p>
            <a:pPr algn="just">
              <a:lnSpc>
                <a:spcPct val="150000"/>
              </a:lnSpc>
              <a:buFont typeface="Arial" pitchFamily="34" charset="0"/>
              <a:buChar char="•"/>
            </a:pPr>
            <a:r>
              <a:rPr lang="tr-TR" sz="2400" dirty="0">
                <a:latin typeface="Times New Roman" pitchFamily="18" charset="0"/>
                <a:cs typeface="Times New Roman" pitchFamily="18" charset="0"/>
              </a:rPr>
              <a:t>2010- 2020 Bilgi güvenliği ve kişisel mahremiyetin korunması kapsamında, kişisel ve kurumsal sağlık kayıtlarının gizlilik, güvenlik ve mahremiyet esaslarının belirlenmesi ve uygulanması Sağlık planlayıcı ve karar vericileri için; Karar Destek Sistemi kapsamında veri ambarını kurmak ve veri madenciliği uygulamalarını başlatması Sağlık verilerinin tek bir ana çatı üzerinden yönetilmesi ve planlanması için, Türkiye Sağlık Bilgi Sistemi’nin en önemli bileşenlerinden biri olan </a:t>
            </a:r>
            <a:r>
              <a:rPr lang="tr-TR" sz="2400" dirty="0" err="1">
                <a:latin typeface="Times New Roman" pitchFamily="18" charset="0"/>
                <a:cs typeface="Times New Roman" pitchFamily="18" charset="0"/>
              </a:rPr>
              <a:t>SağlıkNet’in</a:t>
            </a:r>
            <a:r>
              <a:rPr lang="tr-TR" sz="2400" dirty="0">
                <a:latin typeface="Times New Roman" pitchFamily="18" charset="0"/>
                <a:cs typeface="Times New Roman" pitchFamily="18" charset="0"/>
              </a:rPr>
              <a:t> geliştirmesi ve yaygınlaşması 2020 yılı sonuna kadar sağlık sunucularının ve sağlık hizmeti kullananların </a:t>
            </a:r>
            <a:r>
              <a:rPr lang="tr-TR" sz="2400" dirty="0" err="1">
                <a:latin typeface="Times New Roman" pitchFamily="18" charset="0"/>
                <a:cs typeface="Times New Roman" pitchFamily="18" charset="0"/>
              </a:rPr>
              <a:t>esağlık</a:t>
            </a:r>
            <a:r>
              <a:rPr lang="tr-TR" sz="2400" dirty="0">
                <a:latin typeface="Times New Roman" pitchFamily="18" charset="0"/>
                <a:cs typeface="Times New Roman" pitchFamily="18" charset="0"/>
              </a:rPr>
              <a:t> uygulamalarına erişiminin artırılması ve yaygınlaştırılması için, sağlık bilişim standartlarını yürütmek, geliştirmek ve yaygınlaştırmak. </a:t>
            </a:r>
            <a:endParaRPr lang="tr-TR" sz="2400" dirty="0" smtClean="0">
              <a:latin typeface="Times New Roman" pitchFamily="18" charset="0"/>
              <a:cs typeface="Times New Roman" pitchFamily="18" charset="0"/>
            </a:endParaRPr>
          </a:p>
          <a:p>
            <a:pPr algn="just">
              <a:lnSpc>
                <a:spcPct val="150000"/>
              </a:lnSpc>
              <a:buFont typeface="Arial" pitchFamily="34" charset="0"/>
              <a:buChar char="•"/>
            </a:pPr>
            <a:r>
              <a:rPr lang="tr-TR" sz="2400" dirty="0" smtClean="0">
                <a:latin typeface="Times New Roman" pitchFamily="18" charset="0"/>
                <a:cs typeface="Times New Roman" pitchFamily="18" charset="0"/>
              </a:rPr>
              <a:t>Görüntüleme </a:t>
            </a:r>
            <a:r>
              <a:rPr lang="tr-TR" sz="2400" dirty="0">
                <a:latin typeface="Times New Roman" pitchFamily="18" charset="0"/>
                <a:cs typeface="Times New Roman" pitchFamily="18" charset="0"/>
              </a:rPr>
              <a:t>(radyoloji, patoloji, EKG, vb.) alanında uzaktan sağlık hizmet sunumunun verilebilmesi ve kronik hastaların da takibi amacıyla tele-tıp ve tele-sağlık sistemlerinin devlet hastanelerinde yaygınlaştırılması</a:t>
            </a:r>
            <a:endParaRPr lang="tr-TR" sz="24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04529" y="123091"/>
            <a:ext cx="1519028" cy="1512277"/>
          </a:xfrm>
          <a:prstGeom prst="rect">
            <a:avLst/>
          </a:prstGeom>
        </p:spPr>
      </p:pic>
    </p:spTree>
    <p:extLst>
      <p:ext uri="{BB962C8B-B14F-4D97-AF65-F5344CB8AC3E}">
        <p14:creationId xmlns:p14="http://schemas.microsoft.com/office/powerpoint/2010/main" val="244836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8443" y="844058"/>
            <a:ext cx="10515600" cy="955582"/>
          </a:xfrm>
        </p:spPr>
        <p:txBody>
          <a:bodyPr>
            <a:normAutofit/>
          </a:bodyPr>
          <a:lstStyle/>
          <a:p>
            <a:pPr algn="ctr"/>
            <a:r>
              <a:rPr lang="tr-TR" sz="4400" b="1" cap="none" dirty="0" smtClean="0">
                <a:latin typeface="Times New Roman" panose="02020603050405020304" pitchFamily="18" charset="0"/>
                <a:cs typeface="Times New Roman" panose="02020603050405020304" pitchFamily="18" charset="0"/>
              </a:rPr>
              <a:t>E-Sağlık Hedefleri</a:t>
            </a:r>
            <a:endParaRPr lang="tr-TR" sz="4400" b="1" cap="none"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721896" y="1942164"/>
            <a:ext cx="11020926" cy="4915835"/>
          </a:xfrm>
        </p:spPr>
        <p:txBody>
          <a:bodyPr>
            <a:normAutofit fontScale="85000" lnSpcReduction="10000"/>
          </a:bodyPr>
          <a:lstStyle/>
          <a:p>
            <a:pPr marL="0" indent="0" algn="just">
              <a:lnSpc>
                <a:spcPct val="150000"/>
              </a:lnSpc>
              <a:buNone/>
            </a:pPr>
            <a:r>
              <a:rPr lang="tr-TR" sz="2400" dirty="0" smtClean="0">
                <a:latin typeface="Times New Roman" pitchFamily="18" charset="0"/>
                <a:cs typeface="Times New Roman" pitchFamily="18" charset="0"/>
              </a:rPr>
              <a:t>Sağlık </a:t>
            </a:r>
            <a:r>
              <a:rPr lang="tr-TR" sz="2400" dirty="0">
                <a:latin typeface="Times New Roman" pitchFamily="18" charset="0"/>
                <a:cs typeface="Times New Roman" pitchFamily="18" charset="0"/>
              </a:rPr>
              <a:t>Bakanlığı’nın “sağlıkta 2023 vizyonu” kapsamında ileriki yıllarda </a:t>
            </a:r>
            <a:r>
              <a:rPr lang="tr-TR" sz="2400" dirty="0" smtClean="0">
                <a:latin typeface="Times New Roman" pitchFamily="18" charset="0"/>
                <a:cs typeface="Times New Roman" pitchFamily="18" charset="0"/>
              </a:rPr>
              <a:t> e-Sağlık </a:t>
            </a:r>
            <a:r>
              <a:rPr lang="tr-TR" sz="2400" dirty="0">
                <a:latin typeface="Times New Roman" pitchFamily="18" charset="0"/>
                <a:cs typeface="Times New Roman" pitchFamily="18" charset="0"/>
              </a:rPr>
              <a:t>uygulamaları kapsamında hedefler; </a:t>
            </a:r>
            <a:endParaRPr lang="tr-TR" sz="2400" dirty="0" smtClean="0">
              <a:latin typeface="Times New Roman" pitchFamily="18" charset="0"/>
              <a:cs typeface="Times New Roman" pitchFamily="18" charset="0"/>
            </a:endParaRPr>
          </a:p>
          <a:p>
            <a:pPr marL="0" indent="0" algn="just">
              <a:lnSpc>
                <a:spcPct val="150000"/>
              </a:lnSpc>
              <a:buNone/>
            </a:pP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Sağlık Bakanlığı, Üniversite, Sosyal Güvenlik Kurumu ve özel sağlık kuruluşlarının elektronik ortamda koordinasyonu geliştirilecektir. </a:t>
            </a:r>
            <a:endParaRPr lang="tr-TR" sz="2400" dirty="0" smtClean="0">
              <a:latin typeface="Times New Roman" pitchFamily="18" charset="0"/>
              <a:cs typeface="Times New Roman" pitchFamily="18" charset="0"/>
            </a:endParaRPr>
          </a:p>
          <a:p>
            <a:pPr marL="0" indent="0" algn="just">
              <a:lnSpc>
                <a:spcPct val="150000"/>
              </a:lnSpc>
              <a:buNone/>
            </a:pP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Kurulacak olan elektronik hasta kayıt sistemi ile hastanelerde kâğıtsız hasta takip dönemi başlatılacaktır. </a:t>
            </a:r>
            <a:endParaRPr lang="tr-TR" sz="2400" dirty="0" smtClean="0">
              <a:latin typeface="Times New Roman" pitchFamily="18" charset="0"/>
              <a:cs typeface="Times New Roman" pitchFamily="18" charset="0"/>
            </a:endParaRPr>
          </a:p>
          <a:p>
            <a:pPr marL="0" indent="0" algn="just">
              <a:lnSpc>
                <a:spcPct val="150000"/>
              </a:lnSpc>
              <a:buNone/>
            </a:pP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Hastaneler arasında bilgi ve iletişim teknolojilerinin kullanımı ile uzaktan tanı, tedavi, takip ve değerlendirme imkânları sunan tele-tıp ile tüm Türkiye’de radyolojik görüntü paylaşımına </a:t>
            </a:r>
            <a:r>
              <a:rPr lang="tr-TR" sz="2400" dirty="0" smtClean="0">
                <a:latin typeface="Times New Roman" pitchFamily="18" charset="0"/>
                <a:cs typeface="Times New Roman" pitchFamily="18" charset="0"/>
              </a:rPr>
              <a:t>geçilecektir</a:t>
            </a:r>
          </a:p>
          <a:p>
            <a:pPr marL="0" indent="0" algn="just">
              <a:lnSpc>
                <a:spcPct val="150000"/>
              </a:lnSpc>
              <a:buNone/>
            </a:pPr>
            <a:r>
              <a:rPr lang="tr-TR" sz="2400" dirty="0" smtClean="0">
                <a:latin typeface="Times New Roman" pitchFamily="18" charset="0"/>
                <a:cs typeface="Times New Roman" pitchFamily="18" charset="0"/>
              </a:rPr>
              <a:t>Güvenlik </a:t>
            </a:r>
            <a:r>
              <a:rPr lang="tr-TR" sz="2400" dirty="0">
                <a:latin typeface="Times New Roman" pitchFamily="18" charset="0"/>
                <a:cs typeface="Times New Roman" pitchFamily="18" charset="0"/>
              </a:rPr>
              <a:t>ve mahremiyete riayet edilir şekilde kişisel sağlık kayıtlarının tutulduğu e-Sağlık kartı sistemine geçilecektir</a:t>
            </a:r>
            <a:endParaRPr lang="tr-TR" sz="24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04529" y="123091"/>
            <a:ext cx="1519028" cy="1512277"/>
          </a:xfrm>
          <a:prstGeom prst="rect">
            <a:avLst/>
          </a:prstGeom>
        </p:spPr>
      </p:pic>
    </p:spTree>
    <p:extLst>
      <p:ext uri="{BB962C8B-B14F-4D97-AF65-F5344CB8AC3E}">
        <p14:creationId xmlns:p14="http://schemas.microsoft.com/office/powerpoint/2010/main" val="244836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8443" y="844058"/>
            <a:ext cx="10515600" cy="955582"/>
          </a:xfrm>
        </p:spPr>
        <p:txBody>
          <a:bodyPr>
            <a:normAutofit/>
          </a:bodyPr>
          <a:lstStyle/>
          <a:p>
            <a:pPr algn="ctr"/>
            <a:r>
              <a:rPr lang="tr-TR" sz="4400" b="1" cap="none" dirty="0">
                <a:solidFill>
                  <a:prstClr val="black">
                    <a:lumMod val="95000"/>
                    <a:lumOff val="5000"/>
                  </a:prstClr>
                </a:solidFill>
                <a:latin typeface="Times New Roman" panose="02020603050405020304" pitchFamily="18" charset="0"/>
                <a:cs typeface="Times New Roman" panose="02020603050405020304" pitchFamily="18" charset="0"/>
              </a:rPr>
              <a:t>E-Sağlık Hedefleri</a:t>
            </a:r>
            <a:endParaRPr lang="tr-TR" sz="4400" b="1" cap="none"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914400" y="1942165"/>
            <a:ext cx="10439399" cy="4603013"/>
          </a:xfrm>
        </p:spPr>
        <p:txBody>
          <a:bodyPr>
            <a:normAutofit/>
          </a:bodyPr>
          <a:lstStyle/>
          <a:p>
            <a:pPr algn="just">
              <a:lnSpc>
                <a:spcPct val="150000"/>
              </a:lnSpc>
              <a:buFont typeface="Arial" pitchFamily="34" charset="0"/>
              <a:buChar char="•"/>
            </a:pPr>
            <a:r>
              <a:rPr lang="tr-TR" sz="2400" dirty="0">
                <a:latin typeface="Times New Roman" pitchFamily="18" charset="0"/>
                <a:cs typeface="Times New Roman" pitchFamily="18" charset="0"/>
              </a:rPr>
              <a:t>Tüm sağlık kurumları Merkezi Hastane Randevu Sistemi ile sağlık hizmeti verir hale gelecektir. </a:t>
            </a:r>
          </a:p>
          <a:p>
            <a:pPr algn="just">
              <a:lnSpc>
                <a:spcPct val="150000"/>
              </a:lnSpc>
              <a:buFont typeface="Arial" pitchFamily="34" charset="0"/>
              <a:buChar char="•"/>
            </a:pPr>
            <a:r>
              <a:rPr lang="tr-TR" sz="2400" dirty="0" smtClean="0">
                <a:latin typeface="Times New Roman" pitchFamily="18" charset="0"/>
                <a:cs typeface="Times New Roman" pitchFamily="18" charset="0"/>
              </a:rPr>
              <a:t>İnternet </a:t>
            </a:r>
            <a:r>
              <a:rPr lang="tr-TR" sz="2400" dirty="0">
                <a:latin typeface="Times New Roman" pitchFamily="18" charset="0"/>
                <a:cs typeface="Times New Roman" pitchFamily="18" charset="0"/>
              </a:rPr>
              <a:t>üzerinden tıbbi danışmanlık (e-aile hekimliği) hizmeti verilecektir. </a:t>
            </a:r>
          </a:p>
          <a:p>
            <a:pPr algn="just">
              <a:lnSpc>
                <a:spcPct val="150000"/>
              </a:lnSpc>
              <a:buFont typeface="Arial" pitchFamily="34" charset="0"/>
              <a:buChar char="•"/>
            </a:pPr>
            <a:r>
              <a:rPr lang="tr-TR" sz="2400" dirty="0" smtClean="0">
                <a:latin typeface="Times New Roman" pitchFamily="18" charset="0"/>
                <a:cs typeface="Times New Roman" pitchFamily="18" charset="0"/>
              </a:rPr>
              <a:t>Avrupa </a:t>
            </a:r>
            <a:r>
              <a:rPr lang="tr-TR" sz="2400" dirty="0">
                <a:latin typeface="Times New Roman" pitchFamily="18" charset="0"/>
                <a:cs typeface="Times New Roman" pitchFamily="18" charset="0"/>
              </a:rPr>
              <a:t>Birliği ülkeleri ile sağlık verileri ortak paylaşıma açılacaktır</a:t>
            </a:r>
            <a:endParaRPr lang="tr-TR" sz="24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04529" y="123091"/>
            <a:ext cx="1519028" cy="1512277"/>
          </a:xfrm>
          <a:prstGeom prst="rect">
            <a:avLst/>
          </a:prstGeom>
        </p:spPr>
      </p:pic>
    </p:spTree>
    <p:extLst>
      <p:ext uri="{BB962C8B-B14F-4D97-AF65-F5344CB8AC3E}">
        <p14:creationId xmlns:p14="http://schemas.microsoft.com/office/powerpoint/2010/main" val="2448363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8443" y="844058"/>
            <a:ext cx="10515600" cy="955582"/>
          </a:xfrm>
        </p:spPr>
        <p:txBody>
          <a:bodyPr>
            <a:normAutofit/>
          </a:bodyPr>
          <a:lstStyle/>
          <a:p>
            <a:pPr algn="ctr"/>
            <a:r>
              <a:rPr lang="tr-TR" sz="4400" b="1" cap="none" dirty="0" smtClean="0">
                <a:latin typeface="Times New Roman" panose="02020603050405020304" pitchFamily="18" charset="0"/>
                <a:cs typeface="Times New Roman" panose="02020603050405020304" pitchFamily="18" charset="0"/>
              </a:rPr>
              <a:t>E-Sağlık Kullanım Alanları</a:t>
            </a:r>
            <a:endParaRPr lang="tr-TR" sz="4400" b="1" cap="none"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914401" y="1942165"/>
            <a:ext cx="7098632" cy="4603013"/>
          </a:xfrm>
        </p:spPr>
        <p:txBody>
          <a:bodyPr>
            <a:normAutofit/>
          </a:bodyPr>
          <a:lstStyle/>
          <a:p>
            <a:pPr marL="0" indent="0" algn="just">
              <a:lnSpc>
                <a:spcPct val="110000"/>
              </a:lnSpc>
              <a:buNone/>
            </a:pPr>
            <a:r>
              <a:rPr lang="tr-TR" sz="2400" dirty="0">
                <a:latin typeface="Times New Roman" pitchFamily="18" charset="0"/>
                <a:cs typeface="Times New Roman" pitchFamily="18" charset="0"/>
              </a:rPr>
              <a:t>Dünyada kabul gören e-sağlık uygulamaları, aşağıdaki başlıklar altında toplanabilir: </a:t>
            </a:r>
            <a:endParaRPr lang="tr-TR" sz="2400" dirty="0" smtClean="0">
              <a:latin typeface="Times New Roman" pitchFamily="18" charset="0"/>
              <a:cs typeface="Times New Roman" pitchFamily="18" charset="0"/>
            </a:endParaRPr>
          </a:p>
          <a:p>
            <a:pPr marL="0" indent="0" algn="just">
              <a:lnSpc>
                <a:spcPct val="110000"/>
              </a:lnSpc>
              <a:buNone/>
            </a:pP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Tele-Tıp </a:t>
            </a:r>
            <a:endParaRPr lang="tr-TR" sz="2400" dirty="0" smtClean="0">
              <a:latin typeface="Times New Roman" pitchFamily="18" charset="0"/>
              <a:cs typeface="Times New Roman" pitchFamily="18" charset="0"/>
            </a:endParaRPr>
          </a:p>
          <a:p>
            <a:pPr marL="0" indent="0" algn="just">
              <a:lnSpc>
                <a:spcPct val="110000"/>
              </a:lnSpc>
              <a:buNone/>
            </a:pP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Tele-Radyoloji </a:t>
            </a:r>
            <a:endParaRPr lang="tr-TR" sz="2400" dirty="0" smtClean="0">
              <a:latin typeface="Times New Roman" pitchFamily="18" charset="0"/>
              <a:cs typeface="Times New Roman" pitchFamily="18" charset="0"/>
            </a:endParaRPr>
          </a:p>
          <a:p>
            <a:pPr marL="0" indent="0" algn="just">
              <a:lnSpc>
                <a:spcPct val="110000"/>
              </a:lnSpc>
              <a:buNone/>
            </a:pP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Tele-Patoloji </a:t>
            </a:r>
            <a:endParaRPr lang="tr-TR" sz="2400" dirty="0" smtClean="0">
              <a:latin typeface="Times New Roman" pitchFamily="18" charset="0"/>
              <a:cs typeface="Times New Roman" pitchFamily="18" charset="0"/>
            </a:endParaRPr>
          </a:p>
          <a:p>
            <a:pPr marL="0" indent="0" algn="just">
              <a:lnSpc>
                <a:spcPct val="110000"/>
              </a:lnSpc>
              <a:buNone/>
            </a:pP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Tele-Kardiyoloji </a:t>
            </a:r>
            <a:endParaRPr lang="tr-TR" sz="2400" dirty="0" smtClean="0">
              <a:latin typeface="Times New Roman" pitchFamily="18" charset="0"/>
              <a:cs typeface="Times New Roman" pitchFamily="18" charset="0"/>
            </a:endParaRPr>
          </a:p>
          <a:p>
            <a:pPr marL="0" indent="0" algn="just">
              <a:lnSpc>
                <a:spcPct val="110000"/>
              </a:lnSpc>
              <a:buNone/>
            </a:pP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Tele-Dermatoloji </a:t>
            </a:r>
            <a:endParaRPr lang="tr-TR" sz="2400" dirty="0" smtClean="0">
              <a:latin typeface="Times New Roman" pitchFamily="18" charset="0"/>
              <a:cs typeface="Times New Roman" pitchFamily="18" charset="0"/>
            </a:endParaRPr>
          </a:p>
          <a:p>
            <a:pPr marL="0" indent="0" algn="just">
              <a:lnSpc>
                <a:spcPct val="110000"/>
              </a:lnSpc>
              <a:buNone/>
            </a:pP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Tele-Psikiyatri </a:t>
            </a:r>
            <a:endParaRPr lang="tr-TR" sz="2400" dirty="0" smtClean="0">
              <a:latin typeface="Times New Roman" pitchFamily="18" charset="0"/>
              <a:cs typeface="Times New Roman"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04529" y="123091"/>
            <a:ext cx="1519028" cy="1512277"/>
          </a:xfrm>
          <a:prstGeom prst="rect">
            <a:avLst/>
          </a:prstGeom>
        </p:spPr>
      </p:pic>
      <p:sp>
        <p:nvSpPr>
          <p:cNvPr id="5" name="Metin kutusu 4"/>
          <p:cNvSpPr txBox="1"/>
          <p:nvPr/>
        </p:nvSpPr>
        <p:spPr>
          <a:xfrm>
            <a:off x="4259179" y="3176337"/>
            <a:ext cx="3839034" cy="2308324"/>
          </a:xfrm>
          <a:prstGeom prst="rect">
            <a:avLst/>
          </a:prstGeom>
          <a:noFill/>
        </p:spPr>
        <p:txBody>
          <a:bodyPr wrap="square" rtlCol="0">
            <a:spAutoFit/>
          </a:bodyPr>
          <a:lstStyle/>
          <a:p>
            <a:pPr algn="just">
              <a:lnSpc>
                <a:spcPct val="120000"/>
              </a:lnSpc>
            </a:pPr>
            <a:r>
              <a:rPr lang="tr-TR" sz="2400" dirty="0">
                <a:latin typeface="Times New Roman" pitchFamily="18" charset="0"/>
                <a:cs typeface="Times New Roman" pitchFamily="18" charset="0"/>
              </a:rPr>
              <a:t>• Evde Sağlık Bakımı </a:t>
            </a:r>
          </a:p>
          <a:p>
            <a:pPr algn="just">
              <a:lnSpc>
                <a:spcPct val="120000"/>
              </a:lnSpc>
            </a:pPr>
            <a:r>
              <a:rPr lang="tr-TR" sz="2400" dirty="0">
                <a:latin typeface="Times New Roman" pitchFamily="18" charset="0"/>
                <a:cs typeface="Times New Roman" pitchFamily="18" charset="0"/>
              </a:rPr>
              <a:t>• Tele-Diş Hekimliği </a:t>
            </a:r>
          </a:p>
          <a:p>
            <a:pPr algn="just">
              <a:lnSpc>
                <a:spcPct val="120000"/>
              </a:lnSpc>
            </a:pPr>
            <a:r>
              <a:rPr lang="tr-TR" sz="2400" dirty="0">
                <a:latin typeface="Times New Roman" pitchFamily="18" charset="0"/>
                <a:cs typeface="Times New Roman" pitchFamily="18" charset="0"/>
              </a:rPr>
              <a:t>• Tele-Epilepsi </a:t>
            </a:r>
          </a:p>
          <a:p>
            <a:pPr algn="just">
              <a:lnSpc>
                <a:spcPct val="120000"/>
              </a:lnSpc>
            </a:pPr>
            <a:r>
              <a:rPr lang="tr-TR" sz="2400" dirty="0">
                <a:latin typeface="Times New Roman" pitchFamily="18" charset="0"/>
                <a:cs typeface="Times New Roman" pitchFamily="18" charset="0"/>
              </a:rPr>
              <a:t>• Tele-Cerrahi </a:t>
            </a:r>
          </a:p>
          <a:p>
            <a:pPr algn="just">
              <a:lnSpc>
                <a:spcPct val="120000"/>
              </a:lnSpc>
            </a:pPr>
            <a:r>
              <a:rPr lang="tr-TR" sz="2400" dirty="0">
                <a:latin typeface="Times New Roman" pitchFamily="18" charset="0"/>
                <a:cs typeface="Times New Roman" pitchFamily="18" charset="0"/>
              </a:rPr>
              <a:t>• Tele-Endokrinoloji</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836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8443" y="844058"/>
            <a:ext cx="10515600" cy="955582"/>
          </a:xfrm>
        </p:spPr>
        <p:txBody>
          <a:bodyPr>
            <a:normAutofit/>
          </a:bodyPr>
          <a:lstStyle/>
          <a:p>
            <a:pPr algn="ctr"/>
            <a:r>
              <a:rPr lang="tr-TR" sz="4400" b="1" cap="none" dirty="0" smtClean="0">
                <a:latin typeface="Times New Roman" panose="02020603050405020304" pitchFamily="18" charset="0"/>
                <a:cs typeface="Times New Roman" panose="02020603050405020304" pitchFamily="18" charset="0"/>
              </a:rPr>
              <a:t>ÖRNEK SORU</a:t>
            </a:r>
            <a:endParaRPr lang="tr-TR" sz="4400" b="1" cap="none"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914400" y="1942165"/>
            <a:ext cx="10439399" cy="4603013"/>
          </a:xfrm>
        </p:spPr>
        <p:txBody>
          <a:bodyPr>
            <a:normAutofit/>
          </a:bodyPr>
          <a:lstStyle/>
          <a:p>
            <a:pPr marL="0" indent="0" algn="just">
              <a:lnSpc>
                <a:spcPct val="110000"/>
              </a:lnSpc>
              <a:buNone/>
            </a:pPr>
            <a:r>
              <a:rPr lang="tr-TR" sz="2400" dirty="0">
                <a:latin typeface="Times New Roman" pitchFamily="18" charset="0"/>
                <a:cs typeface="Times New Roman" pitchFamily="18" charset="0"/>
              </a:rPr>
              <a:t>Aşağıdakilerden hangisi Bilgisayar Tabanlı Hasta Kayıt Sisteminin sağlık hizmetlerine katkılarından biri değildir? </a:t>
            </a:r>
            <a:endParaRPr lang="tr-TR" sz="2400" dirty="0" smtClean="0">
              <a:latin typeface="Times New Roman" pitchFamily="18" charset="0"/>
              <a:cs typeface="Times New Roman" pitchFamily="18" charset="0"/>
            </a:endParaRPr>
          </a:p>
          <a:p>
            <a:pPr marL="457200" indent="-457200" algn="just">
              <a:lnSpc>
                <a:spcPct val="110000"/>
              </a:lnSpc>
              <a:buAutoNum type="alphaLcParenR"/>
            </a:pPr>
            <a:r>
              <a:rPr lang="tr-TR" sz="2400" dirty="0" smtClean="0">
                <a:latin typeface="Times New Roman" pitchFamily="18" charset="0"/>
                <a:cs typeface="Times New Roman" pitchFamily="18" charset="0"/>
              </a:rPr>
              <a:t>Sağlık </a:t>
            </a:r>
            <a:r>
              <a:rPr lang="tr-TR" sz="2400" dirty="0">
                <a:latin typeface="Times New Roman" pitchFamily="18" charset="0"/>
                <a:cs typeface="Times New Roman" pitchFamily="18" charset="0"/>
              </a:rPr>
              <a:t>personelinin verilere ulaşmasını kolaylaştırır </a:t>
            </a:r>
          </a:p>
          <a:p>
            <a:pPr marL="457200" indent="-457200" algn="just">
              <a:lnSpc>
                <a:spcPct val="110000"/>
              </a:lnSpc>
              <a:buAutoNum type="alphaLcParenR"/>
            </a:pPr>
            <a:r>
              <a:rPr lang="tr-TR" sz="2400" dirty="0" smtClean="0">
                <a:latin typeface="Times New Roman" pitchFamily="18" charset="0"/>
                <a:cs typeface="Times New Roman" pitchFamily="18" charset="0"/>
              </a:rPr>
              <a:t>Sağlık </a:t>
            </a:r>
            <a:r>
              <a:rPr lang="tr-TR" sz="2400" dirty="0">
                <a:latin typeface="Times New Roman" pitchFamily="18" charset="0"/>
                <a:cs typeface="Times New Roman" pitchFamily="18" charset="0"/>
              </a:rPr>
              <a:t>hizmetinin kalitesini arttırmaya yardımcı olur </a:t>
            </a:r>
            <a:endParaRPr lang="tr-TR" sz="2400" dirty="0" smtClean="0">
              <a:latin typeface="Times New Roman" pitchFamily="18" charset="0"/>
              <a:cs typeface="Times New Roman" pitchFamily="18" charset="0"/>
            </a:endParaRPr>
          </a:p>
          <a:p>
            <a:pPr marL="457200" indent="-457200" algn="just">
              <a:lnSpc>
                <a:spcPct val="110000"/>
              </a:lnSpc>
              <a:buAutoNum type="alphaLcParenR"/>
            </a:pP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Araştırma kolaylıkları sağlar </a:t>
            </a:r>
            <a:endParaRPr lang="tr-TR" sz="2400" dirty="0" smtClean="0">
              <a:latin typeface="Times New Roman" pitchFamily="18" charset="0"/>
              <a:cs typeface="Times New Roman" pitchFamily="18" charset="0"/>
            </a:endParaRPr>
          </a:p>
          <a:p>
            <a:pPr marL="457200" indent="-457200" algn="just">
              <a:lnSpc>
                <a:spcPct val="110000"/>
              </a:lnSpc>
              <a:buAutoNum type="alphaLcParenR"/>
            </a:pP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Maliyeti düşürür </a:t>
            </a:r>
          </a:p>
          <a:p>
            <a:pPr marL="457200" indent="-457200" algn="just">
              <a:lnSpc>
                <a:spcPct val="110000"/>
              </a:lnSpc>
              <a:buAutoNum type="alphaLcParenR"/>
            </a:pP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Bakım giderlerini artırır</a:t>
            </a:r>
            <a:endParaRPr lang="tr-TR" sz="24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04529" y="123091"/>
            <a:ext cx="1519028" cy="1512277"/>
          </a:xfrm>
          <a:prstGeom prst="rect">
            <a:avLst/>
          </a:prstGeom>
        </p:spPr>
      </p:pic>
    </p:spTree>
    <p:extLst>
      <p:ext uri="{BB962C8B-B14F-4D97-AF65-F5344CB8AC3E}">
        <p14:creationId xmlns:p14="http://schemas.microsoft.com/office/powerpoint/2010/main" val="244836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8443" y="844058"/>
            <a:ext cx="10515600" cy="955582"/>
          </a:xfrm>
        </p:spPr>
        <p:txBody>
          <a:bodyPr>
            <a:normAutofit/>
          </a:bodyPr>
          <a:lstStyle/>
          <a:p>
            <a:pPr algn="ctr"/>
            <a:r>
              <a:rPr lang="tr-TR" sz="4400" b="1" cap="none" dirty="0" smtClean="0">
                <a:latin typeface="Times New Roman" panose="02020603050405020304" pitchFamily="18" charset="0"/>
                <a:cs typeface="Times New Roman" panose="02020603050405020304" pitchFamily="18" charset="0"/>
              </a:rPr>
              <a:t>ÖRNEK SORU</a:t>
            </a:r>
            <a:endParaRPr lang="tr-TR" sz="4400" b="1" cap="none"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914400" y="1942165"/>
            <a:ext cx="10439399" cy="4603013"/>
          </a:xfrm>
        </p:spPr>
        <p:txBody>
          <a:bodyPr>
            <a:normAutofit/>
          </a:bodyPr>
          <a:lstStyle/>
          <a:p>
            <a:pPr marL="0" indent="0" algn="just">
              <a:lnSpc>
                <a:spcPct val="110000"/>
              </a:lnSpc>
              <a:buNone/>
            </a:pPr>
            <a:r>
              <a:rPr lang="tr-TR" sz="2400" dirty="0">
                <a:latin typeface="Times New Roman" pitchFamily="18" charset="0"/>
                <a:cs typeface="Times New Roman" pitchFamily="18" charset="0"/>
              </a:rPr>
              <a:t>Aşağıdakilerden hangisi </a:t>
            </a:r>
            <a:r>
              <a:rPr lang="tr-TR" sz="2400" dirty="0" err="1">
                <a:latin typeface="Times New Roman" pitchFamily="18" charset="0"/>
                <a:cs typeface="Times New Roman" pitchFamily="18" charset="0"/>
              </a:rPr>
              <a:t>Gunter</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Eysenbach’e</a:t>
            </a:r>
            <a:r>
              <a:rPr lang="tr-TR" sz="2400" dirty="0">
                <a:latin typeface="Times New Roman" pitchFamily="18" charset="0"/>
                <a:cs typeface="Times New Roman" pitchFamily="18" charset="0"/>
              </a:rPr>
              <a:t> göre e-Sağlık ifadesindeki e harfinin taşıdığı anlamlardan biri değildir? </a:t>
            </a:r>
            <a:endParaRPr lang="tr-TR" sz="2400" dirty="0" smtClean="0">
              <a:latin typeface="Times New Roman" pitchFamily="18" charset="0"/>
              <a:cs typeface="Times New Roman" pitchFamily="18" charset="0"/>
            </a:endParaRPr>
          </a:p>
          <a:p>
            <a:pPr marL="457200" indent="-457200" algn="just">
              <a:lnSpc>
                <a:spcPct val="110000"/>
              </a:lnSpc>
              <a:buAutoNum type="alphaLcParenR"/>
            </a:pPr>
            <a:r>
              <a:rPr lang="tr-TR" sz="2400" dirty="0" smtClean="0">
                <a:latin typeface="Times New Roman" pitchFamily="18" charset="0"/>
                <a:cs typeface="Times New Roman" pitchFamily="18" charset="0"/>
              </a:rPr>
              <a:t>Verimlilik </a:t>
            </a:r>
          </a:p>
          <a:p>
            <a:pPr marL="457200" indent="-457200" algn="just">
              <a:lnSpc>
                <a:spcPct val="110000"/>
              </a:lnSpc>
              <a:buAutoNum type="alphaLcParenR"/>
            </a:pPr>
            <a:r>
              <a:rPr lang="tr-TR" sz="2400" dirty="0" smtClean="0">
                <a:latin typeface="Times New Roman" pitchFamily="18" charset="0"/>
                <a:cs typeface="Times New Roman" pitchFamily="18" charset="0"/>
              </a:rPr>
              <a:t>Kanıta </a:t>
            </a:r>
            <a:r>
              <a:rPr lang="tr-TR" sz="2400" dirty="0">
                <a:latin typeface="Times New Roman" pitchFamily="18" charset="0"/>
                <a:cs typeface="Times New Roman" pitchFamily="18" charset="0"/>
              </a:rPr>
              <a:t>dayalı </a:t>
            </a:r>
            <a:endParaRPr lang="tr-TR" sz="2400" dirty="0" smtClean="0">
              <a:latin typeface="Times New Roman" pitchFamily="18" charset="0"/>
              <a:cs typeface="Times New Roman" pitchFamily="18" charset="0"/>
            </a:endParaRPr>
          </a:p>
          <a:p>
            <a:pPr marL="457200" indent="-457200" algn="just">
              <a:lnSpc>
                <a:spcPct val="110000"/>
              </a:lnSpc>
              <a:buAutoNum type="alphaLcParenR"/>
            </a:pP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Ödüllendirme </a:t>
            </a:r>
            <a:endParaRPr lang="tr-TR" sz="2400" dirty="0" smtClean="0">
              <a:latin typeface="Times New Roman" pitchFamily="18" charset="0"/>
              <a:cs typeface="Times New Roman" pitchFamily="18" charset="0"/>
            </a:endParaRPr>
          </a:p>
          <a:p>
            <a:pPr marL="457200" indent="-457200" algn="just">
              <a:lnSpc>
                <a:spcPct val="110000"/>
              </a:lnSpc>
              <a:buAutoNum type="alphaLcParenR"/>
            </a:pPr>
            <a:r>
              <a:rPr lang="tr-TR" sz="2400" dirty="0" smtClean="0">
                <a:latin typeface="Times New Roman" pitchFamily="18" charset="0"/>
                <a:cs typeface="Times New Roman" pitchFamily="18" charset="0"/>
              </a:rPr>
              <a:t>Güçlendirme </a:t>
            </a:r>
          </a:p>
          <a:p>
            <a:pPr marL="457200" indent="-457200" algn="just">
              <a:lnSpc>
                <a:spcPct val="110000"/>
              </a:lnSpc>
              <a:buAutoNum type="alphaLcParenR"/>
            </a:pP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Eğitim</a:t>
            </a:r>
            <a:endParaRPr lang="tr-TR" sz="24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04529" y="123091"/>
            <a:ext cx="1519028" cy="1512277"/>
          </a:xfrm>
          <a:prstGeom prst="rect">
            <a:avLst/>
          </a:prstGeom>
        </p:spPr>
      </p:pic>
    </p:spTree>
    <p:extLst>
      <p:ext uri="{BB962C8B-B14F-4D97-AF65-F5344CB8AC3E}">
        <p14:creationId xmlns:p14="http://schemas.microsoft.com/office/powerpoint/2010/main" val="244836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24128" y="585216"/>
            <a:ext cx="9720072" cy="1499616"/>
          </a:xfrm>
        </p:spPr>
        <p:txBody>
          <a:bodyPr rtlCol="0">
            <a:normAutofit/>
          </a:bodyPr>
          <a:lstStyle/>
          <a:p>
            <a:pPr algn="ctr"/>
            <a:r>
              <a:rPr lang="tr-TR" sz="3600" b="1" dirty="0">
                <a:latin typeface="Times New Roman" pitchFamily="18" charset="0"/>
                <a:cs typeface="Times New Roman" pitchFamily="18" charset="0"/>
              </a:rPr>
              <a:t>E-SAĞLIK SİSTEMİ</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927876" y="1973178"/>
            <a:ext cx="10718693" cy="4884821"/>
          </a:xfrm>
        </p:spPr>
        <p:txBody>
          <a:bodyPr>
            <a:normAutofit fontScale="85000" lnSpcReduction="10000"/>
          </a:bodyPr>
          <a:lstStyle/>
          <a:p>
            <a:pPr algn="just">
              <a:lnSpc>
                <a:spcPct val="150000"/>
              </a:lnSpc>
              <a:buFont typeface="Arial" pitchFamily="34" charset="0"/>
              <a:buChar char="•"/>
            </a:pPr>
            <a:r>
              <a:rPr lang="tr-TR" dirty="0">
                <a:latin typeface="Times New Roman" pitchFamily="18" charset="0"/>
                <a:cs typeface="Times New Roman" pitchFamily="18" charset="0"/>
              </a:rPr>
              <a:t>e-Sağlık; “sağlık hizmetlerinde bilişim ve iletişim teknolojilerinin kullanılarak hastalıkların önlenmesi, teşhis ve tedavi edilmesi, izlenmesi ve sağlığın yönetilmesi” olarak tanımlanmıştır. </a:t>
            </a:r>
            <a:endParaRPr lang="tr-TR" dirty="0" smtClean="0">
              <a:latin typeface="Times New Roman" pitchFamily="18" charset="0"/>
              <a:cs typeface="Times New Roman" pitchFamily="18" charset="0"/>
            </a:endParaRPr>
          </a:p>
          <a:p>
            <a:pPr algn="just">
              <a:lnSpc>
                <a:spcPct val="150000"/>
              </a:lnSpc>
              <a:buFont typeface="Arial" pitchFamily="34" charset="0"/>
              <a:buChar char="•"/>
            </a:pPr>
            <a:r>
              <a:rPr lang="tr-TR" dirty="0" smtClean="0">
                <a:latin typeface="Times New Roman" pitchFamily="18" charset="0"/>
                <a:cs typeface="Times New Roman" pitchFamily="18" charset="0"/>
              </a:rPr>
              <a:t>Bu </a:t>
            </a:r>
            <a:r>
              <a:rPr lang="tr-TR" dirty="0">
                <a:latin typeface="Times New Roman" pitchFamily="18" charset="0"/>
                <a:cs typeface="Times New Roman" pitchFamily="18" charset="0"/>
              </a:rPr>
              <a:t>sistem, web tabanlı sağlık sistemidir. Sağlık Bakanlığı, Sağlıkta Dönüşüm Programıyla birlikte e-Sağlık vizyonunu da gündeme getirmiştir. </a:t>
            </a:r>
            <a:endParaRPr lang="tr-TR" dirty="0" smtClean="0">
              <a:latin typeface="Times New Roman" pitchFamily="18" charset="0"/>
              <a:cs typeface="Times New Roman" pitchFamily="18" charset="0"/>
            </a:endParaRPr>
          </a:p>
          <a:p>
            <a:pPr algn="just">
              <a:lnSpc>
                <a:spcPct val="150000"/>
              </a:lnSpc>
              <a:buFont typeface="Arial" pitchFamily="34" charset="0"/>
              <a:buChar char="•"/>
            </a:pPr>
            <a:r>
              <a:rPr lang="tr-TR" dirty="0" smtClean="0">
                <a:latin typeface="Times New Roman" pitchFamily="18" charset="0"/>
                <a:cs typeface="Times New Roman" pitchFamily="18" charset="0"/>
              </a:rPr>
              <a:t>Bu </a:t>
            </a:r>
            <a:r>
              <a:rPr lang="tr-TR" dirty="0">
                <a:latin typeface="Times New Roman" pitchFamily="18" charset="0"/>
                <a:cs typeface="Times New Roman" pitchFamily="18" charset="0"/>
              </a:rPr>
              <a:t>kapsamada; sağlık hizmeti veren kurumlar arası iletişim sağlanmış, kurumların standart tanımları, doktorların veri bankası, uluslararası kabul edilmiş hastalık sınıflaması, ilaç ve tıbbi malzeme kodlamaları gibi standart kodlama sistemleri belirlenmiş ve uyumlu şekle getirerek sektörde kullanılmaya </a:t>
            </a:r>
            <a:r>
              <a:rPr lang="tr-TR" dirty="0" smtClean="0">
                <a:latin typeface="Times New Roman" pitchFamily="18" charset="0"/>
                <a:cs typeface="Times New Roman" pitchFamily="18" charset="0"/>
              </a:rPr>
              <a:t>başlanmıştır.</a:t>
            </a:r>
          </a:p>
          <a:p>
            <a:pPr algn="just">
              <a:lnSpc>
                <a:spcPct val="150000"/>
              </a:lnSpc>
              <a:buFont typeface="Arial" pitchFamily="34" charset="0"/>
              <a:buChar char="•"/>
            </a:pPr>
            <a:r>
              <a:rPr lang="tr-TR" dirty="0">
                <a:latin typeface="Times New Roman" pitchFamily="18" charset="0"/>
                <a:cs typeface="Times New Roman" pitchFamily="18" charset="0"/>
              </a:rPr>
              <a:t>Sağlık Bakanlığı’nın ‘Sağlıkta Dönüşüm Programında yer alan 11 bileşenden birisi “Karar Sürecinde Etkili Bilgiye Erişim; Sağlık Bilgi Sistemi’dir. “e-Sağlık” projesinin temelini, Sağlık Bilgi Sistemi oluşturmaktadır. </a:t>
            </a:r>
          </a:p>
        </p:txBody>
      </p:sp>
    </p:spTree>
    <p:extLst>
      <p:ext uri="{BB962C8B-B14F-4D97-AF65-F5344CB8AC3E}">
        <p14:creationId xmlns:p14="http://schemas.microsoft.com/office/powerpoint/2010/main" val="14017415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8443" y="844058"/>
            <a:ext cx="10515600" cy="955582"/>
          </a:xfrm>
        </p:spPr>
        <p:txBody>
          <a:bodyPr>
            <a:normAutofit/>
          </a:bodyPr>
          <a:lstStyle/>
          <a:p>
            <a:pPr algn="ctr"/>
            <a:r>
              <a:rPr lang="tr-TR" sz="4400" b="1" cap="none" dirty="0" smtClean="0">
                <a:latin typeface="Times New Roman" panose="02020603050405020304" pitchFamily="18" charset="0"/>
                <a:cs typeface="Times New Roman" panose="02020603050405020304" pitchFamily="18" charset="0"/>
              </a:rPr>
              <a:t>ÖRNEK SORU</a:t>
            </a:r>
            <a:endParaRPr lang="tr-TR" sz="4400" b="1" cap="none"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914400" y="1942165"/>
            <a:ext cx="10439399" cy="4603013"/>
          </a:xfrm>
        </p:spPr>
        <p:txBody>
          <a:bodyPr>
            <a:normAutofit/>
          </a:bodyPr>
          <a:lstStyle/>
          <a:p>
            <a:pPr marL="0" indent="0" algn="just">
              <a:lnSpc>
                <a:spcPct val="100000"/>
              </a:lnSpc>
              <a:buNone/>
            </a:pPr>
            <a:r>
              <a:rPr lang="tr-TR" sz="2400" dirty="0">
                <a:latin typeface="Times New Roman" pitchFamily="18" charset="0"/>
                <a:cs typeface="Times New Roman" pitchFamily="18" charset="0"/>
              </a:rPr>
              <a:t>Aşağıdakilerden hangisi e-Sağlığın kullanım alanlarından biri değildir</a:t>
            </a:r>
            <a:r>
              <a:rPr lang="tr-TR" sz="2400" dirty="0" smtClean="0">
                <a:latin typeface="Times New Roman" pitchFamily="18" charset="0"/>
                <a:cs typeface="Times New Roman" pitchFamily="18" charset="0"/>
              </a:rPr>
              <a:t>?</a:t>
            </a:r>
          </a:p>
          <a:p>
            <a:pPr marL="457200" indent="-457200" algn="just">
              <a:lnSpc>
                <a:spcPct val="100000"/>
              </a:lnSpc>
              <a:buAutoNum type="alphaLcParenR"/>
            </a:pPr>
            <a:r>
              <a:rPr lang="tr-TR" sz="2400" dirty="0" smtClean="0">
                <a:latin typeface="Times New Roman" pitchFamily="18" charset="0"/>
                <a:cs typeface="Times New Roman" pitchFamily="18" charset="0"/>
              </a:rPr>
              <a:t>Tele-Tıp </a:t>
            </a:r>
          </a:p>
          <a:p>
            <a:pPr marL="457200" indent="-457200" algn="just">
              <a:lnSpc>
                <a:spcPct val="100000"/>
              </a:lnSpc>
              <a:buAutoNum type="alphaLcParenR"/>
            </a:pPr>
            <a:r>
              <a:rPr lang="tr-TR" sz="2400" dirty="0" smtClean="0">
                <a:latin typeface="Times New Roman" pitchFamily="18" charset="0"/>
                <a:cs typeface="Times New Roman" pitchFamily="18" charset="0"/>
              </a:rPr>
              <a:t>Tele-Psikiyatri </a:t>
            </a:r>
          </a:p>
          <a:p>
            <a:pPr marL="457200" indent="-457200" algn="just">
              <a:lnSpc>
                <a:spcPct val="100000"/>
              </a:lnSpc>
              <a:buAutoNum type="alphaLcParenR"/>
            </a:pPr>
            <a:r>
              <a:rPr lang="tr-TR" sz="2400" dirty="0" smtClean="0">
                <a:latin typeface="Times New Roman" pitchFamily="18" charset="0"/>
                <a:cs typeface="Times New Roman" pitchFamily="18" charset="0"/>
              </a:rPr>
              <a:t>Tele-Bakım </a:t>
            </a:r>
          </a:p>
          <a:p>
            <a:pPr marL="457200" indent="-457200" algn="just">
              <a:lnSpc>
                <a:spcPct val="100000"/>
              </a:lnSpc>
              <a:buAutoNum type="alphaLcParenR"/>
            </a:pPr>
            <a:r>
              <a:rPr lang="tr-TR" sz="2400" dirty="0" smtClean="0">
                <a:latin typeface="Times New Roman" pitchFamily="18" charset="0"/>
                <a:cs typeface="Times New Roman" pitchFamily="18" charset="0"/>
              </a:rPr>
              <a:t>Tele-Cerrahi </a:t>
            </a:r>
          </a:p>
          <a:p>
            <a:pPr marL="457200" indent="-457200" algn="just">
              <a:lnSpc>
                <a:spcPct val="100000"/>
              </a:lnSpc>
              <a:buAutoNum type="alphaLcParenR"/>
            </a:pPr>
            <a:r>
              <a:rPr lang="tr-TR" sz="2400" dirty="0" smtClean="0">
                <a:latin typeface="Times New Roman" pitchFamily="18" charset="0"/>
                <a:cs typeface="Times New Roman" pitchFamily="18" charset="0"/>
              </a:rPr>
              <a:t>Tele-Kadın </a:t>
            </a:r>
            <a:r>
              <a:rPr lang="tr-TR" sz="2400" dirty="0">
                <a:latin typeface="Times New Roman" pitchFamily="18" charset="0"/>
                <a:cs typeface="Times New Roman" pitchFamily="18" charset="0"/>
              </a:rPr>
              <a:t>Doğum</a:t>
            </a:r>
            <a:endParaRPr lang="tr-TR" sz="24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04529" y="123091"/>
            <a:ext cx="1519028" cy="1512277"/>
          </a:xfrm>
          <a:prstGeom prst="rect">
            <a:avLst/>
          </a:prstGeom>
        </p:spPr>
      </p:pic>
    </p:spTree>
    <p:extLst>
      <p:ext uri="{BB962C8B-B14F-4D97-AF65-F5344CB8AC3E}">
        <p14:creationId xmlns:p14="http://schemas.microsoft.com/office/powerpoint/2010/main" val="244836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8443" y="844058"/>
            <a:ext cx="10515600" cy="955582"/>
          </a:xfrm>
        </p:spPr>
        <p:txBody>
          <a:bodyPr>
            <a:normAutofit/>
          </a:bodyPr>
          <a:lstStyle/>
          <a:p>
            <a:pPr algn="ctr"/>
            <a:r>
              <a:rPr lang="tr-TR" sz="3600" b="1" dirty="0">
                <a:solidFill>
                  <a:prstClr val="black">
                    <a:lumMod val="95000"/>
                    <a:lumOff val="5000"/>
                  </a:prstClr>
                </a:solidFill>
                <a:latin typeface="Times New Roman" pitchFamily="18" charset="0"/>
                <a:cs typeface="Times New Roman" pitchFamily="18" charset="0"/>
              </a:rPr>
              <a:t>E-SAĞLIK SİSTEMİ</a:t>
            </a:r>
            <a:endParaRPr lang="tr-TR" sz="4400" b="1" cap="none"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745958" y="1942165"/>
            <a:ext cx="11277599" cy="4915835"/>
          </a:xfrm>
        </p:spPr>
        <p:txBody>
          <a:bodyPr>
            <a:normAutofit fontScale="77500" lnSpcReduction="20000"/>
          </a:bodyPr>
          <a:lstStyle/>
          <a:p>
            <a:pPr algn="just">
              <a:lnSpc>
                <a:spcPct val="170000"/>
              </a:lnSpc>
              <a:buFont typeface="Arial" pitchFamily="34" charset="0"/>
              <a:buChar char="•"/>
            </a:pPr>
            <a:r>
              <a:rPr lang="tr-TR" sz="2400" dirty="0">
                <a:latin typeface="Times New Roman" pitchFamily="18" charset="0"/>
                <a:cs typeface="Times New Roman" pitchFamily="18" charset="0"/>
              </a:rPr>
              <a:t>Sağlık sistemleri, toplumsal altyapının vazgeçilmez unsurlarından biridir. Sağlıklarını korumak ve hasta olduklarında sağlıklarına yeniden kavuşmak, insanların en tabii önceliğidir. Bu bağlamda, e-sağlık, tüm insanlara yarar sağlayacağına inanılan çözümleyici bir </a:t>
            </a:r>
            <a:r>
              <a:rPr lang="tr-TR" sz="2400" dirty="0" smtClean="0">
                <a:latin typeface="Times New Roman" pitchFamily="18" charset="0"/>
                <a:cs typeface="Times New Roman" pitchFamily="18" charset="0"/>
              </a:rPr>
              <a:t>sistemdir</a:t>
            </a:r>
          </a:p>
          <a:p>
            <a:pPr algn="just">
              <a:lnSpc>
                <a:spcPct val="170000"/>
              </a:lnSpc>
              <a:buFont typeface="Arial" pitchFamily="34" charset="0"/>
              <a:buChar char="•"/>
            </a:pPr>
            <a:r>
              <a:rPr lang="tr-TR" sz="2400" dirty="0">
                <a:latin typeface="Times New Roman" pitchFamily="18" charset="0"/>
                <a:cs typeface="Times New Roman" pitchFamily="18" charset="0"/>
              </a:rPr>
              <a:t>e-Sağlık, hızla gelişen bilişim teknolojileriyle birlikte Avrupa Birliği ve diğer gelişmiş ülkeler gibi Türkiye’de de, uygulanması kaçınılmaz olan birçok elektronik tabanlı devlet hizmetlerinden sadece bir </a:t>
            </a:r>
            <a:r>
              <a:rPr lang="tr-TR" sz="2400" dirty="0" smtClean="0">
                <a:latin typeface="Times New Roman" pitchFamily="18" charset="0"/>
                <a:cs typeface="Times New Roman" pitchFamily="18" charset="0"/>
              </a:rPr>
              <a:t>tanesidir</a:t>
            </a:r>
          </a:p>
          <a:p>
            <a:pPr algn="just">
              <a:lnSpc>
                <a:spcPct val="170000"/>
              </a:lnSpc>
              <a:buFont typeface="Arial" pitchFamily="34" charset="0"/>
              <a:buChar char="•"/>
            </a:pPr>
            <a:r>
              <a:rPr lang="tr-TR" sz="2400" dirty="0">
                <a:latin typeface="Times New Roman" pitchFamily="18" charset="0"/>
                <a:cs typeface="Times New Roman" pitchFamily="18" charset="0"/>
              </a:rPr>
              <a:t>Ülkemizde, sağlık ile ilgili verilerin toplanması ve çeşitli amaçlarda yararlanılması için kullanılan birkaç ulusal sistemler vardır. Bunlar: Sağlık net, Aile Hekimliği Bilgi Sistemi (AHBS) ve </a:t>
            </a:r>
            <a:r>
              <a:rPr lang="tr-TR" sz="2400" dirty="0" err="1">
                <a:latin typeface="Times New Roman" pitchFamily="18" charset="0"/>
                <a:cs typeface="Times New Roman" pitchFamily="18" charset="0"/>
              </a:rPr>
              <a:t>Medula’dır</a:t>
            </a:r>
            <a:r>
              <a:rPr lang="tr-TR" sz="2400" dirty="0">
                <a:latin typeface="Times New Roman" pitchFamily="18" charset="0"/>
                <a:cs typeface="Times New Roman" pitchFamily="18" charset="0"/>
              </a:rPr>
              <a:t>. Son zamanlarda Türkiye’de sağlık sektöründe yapısal ve teknolojik anlamda birçok değişiklik ve dönüşümün yaşanmasıyla E-nabız ve İlaç takip sistemlerinde önemli değişimler kat edilmiştir</a:t>
            </a:r>
            <a:endParaRPr lang="tr-TR" sz="24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04529" y="123091"/>
            <a:ext cx="1519028" cy="1512277"/>
          </a:xfrm>
          <a:prstGeom prst="rect">
            <a:avLst/>
          </a:prstGeom>
        </p:spPr>
      </p:pic>
    </p:spTree>
    <p:extLst>
      <p:ext uri="{BB962C8B-B14F-4D97-AF65-F5344CB8AC3E}">
        <p14:creationId xmlns:p14="http://schemas.microsoft.com/office/powerpoint/2010/main" val="2297639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26780" y="4346970"/>
            <a:ext cx="4465220" cy="2511030"/>
          </a:xfrm>
          <a:prstGeom prst="rect">
            <a:avLst/>
          </a:prstGeom>
        </p:spPr>
      </p:pic>
      <p:sp>
        <p:nvSpPr>
          <p:cNvPr id="2" name="Unvan 1"/>
          <p:cNvSpPr>
            <a:spLocks noGrp="1"/>
          </p:cNvSpPr>
          <p:nvPr>
            <p:ph type="title"/>
          </p:nvPr>
        </p:nvSpPr>
        <p:spPr>
          <a:xfrm>
            <a:off x="748443" y="844058"/>
            <a:ext cx="10515600" cy="955582"/>
          </a:xfrm>
        </p:spPr>
        <p:txBody>
          <a:bodyPr>
            <a:normAutofit/>
          </a:bodyPr>
          <a:lstStyle/>
          <a:p>
            <a:pPr algn="ctr"/>
            <a:r>
              <a:rPr lang="tr-TR" sz="3600" b="1" dirty="0">
                <a:solidFill>
                  <a:prstClr val="black">
                    <a:lumMod val="95000"/>
                    <a:lumOff val="5000"/>
                  </a:prstClr>
                </a:solidFill>
                <a:latin typeface="Times New Roman" pitchFamily="18" charset="0"/>
                <a:cs typeface="Times New Roman" pitchFamily="18" charset="0"/>
              </a:rPr>
              <a:t>E-SAĞLIK SİSTEMİ</a:t>
            </a:r>
            <a:endParaRPr lang="tr-TR" sz="4400" b="1" cap="none"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914400" y="1942165"/>
            <a:ext cx="10439399" cy="4603013"/>
          </a:xfrm>
        </p:spPr>
        <p:txBody>
          <a:bodyPr>
            <a:normAutofit/>
          </a:bodyPr>
          <a:lstStyle/>
          <a:p>
            <a:pPr marL="0" indent="0" algn="just">
              <a:lnSpc>
                <a:spcPct val="150000"/>
              </a:lnSpc>
              <a:buNone/>
            </a:pPr>
            <a:r>
              <a:rPr lang="tr-TR" sz="2400" dirty="0">
                <a:latin typeface="Times New Roman" pitchFamily="18" charset="0"/>
                <a:cs typeface="Times New Roman" pitchFamily="18" charset="0"/>
              </a:rPr>
              <a:t>T.C. Sağlık Bakanlığının, Türkiye Sağlık Bilgi Sistemi adlı sunumuna göre </a:t>
            </a:r>
            <a:r>
              <a:rPr lang="tr-TR" sz="2400" dirty="0" smtClean="0">
                <a:latin typeface="Times New Roman" pitchFamily="18" charset="0"/>
                <a:cs typeface="Times New Roman" pitchFamily="18" charset="0"/>
              </a:rPr>
              <a:t>e-Sağlık;</a:t>
            </a:r>
          </a:p>
          <a:p>
            <a:pPr marL="0" indent="0" algn="just">
              <a:lnSpc>
                <a:spcPct val="150000"/>
              </a:lnSpc>
              <a:buNone/>
            </a:pPr>
            <a:r>
              <a:rPr lang="tr-TR" sz="2400" dirty="0">
                <a:latin typeface="Times New Roman" pitchFamily="18" charset="0"/>
                <a:cs typeface="Times New Roman" pitchFamily="18" charset="0"/>
              </a:rPr>
              <a:t>• Bilgi ve iletişim teknolojilerinin tüm fonksiyonlarının, vatandaşların, hastaların sağlığını iyileştirmesinde sağlık hizmetlerine ulaşılabilirliğini arttırmak </a:t>
            </a:r>
            <a:endParaRPr lang="tr-TR" sz="2400" dirty="0" smtClean="0">
              <a:latin typeface="Times New Roman" pitchFamily="18" charset="0"/>
              <a:cs typeface="Times New Roman" pitchFamily="18" charset="0"/>
            </a:endParaRPr>
          </a:p>
          <a:p>
            <a:pPr marL="0" indent="0" algn="just">
              <a:lnSpc>
                <a:spcPct val="150000"/>
              </a:lnSpc>
              <a:buNone/>
            </a:pP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Sağlık sektöründe yer alan tüm paydaşlara kaliteli, verimli ve etkin hizmetlerin sunumu için kullanılması olarak </a:t>
            </a:r>
            <a:r>
              <a:rPr lang="tr-TR" sz="2400" dirty="0" smtClean="0">
                <a:latin typeface="Times New Roman" pitchFamily="18" charset="0"/>
                <a:cs typeface="Times New Roman" pitchFamily="18" charset="0"/>
              </a:rPr>
              <a:t>yorumlanmıştır.</a:t>
            </a:r>
          </a:p>
          <a:p>
            <a:pPr marL="0" indent="0">
              <a:lnSpc>
                <a:spcPct val="150000"/>
              </a:lnSpc>
              <a:buNone/>
            </a:pPr>
            <a:endParaRPr lang="tr-TR" sz="24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4529" y="123091"/>
            <a:ext cx="1519028" cy="1512277"/>
          </a:xfrm>
          <a:prstGeom prst="rect">
            <a:avLst/>
          </a:prstGeom>
        </p:spPr>
      </p:pic>
    </p:spTree>
    <p:extLst>
      <p:ext uri="{BB962C8B-B14F-4D97-AF65-F5344CB8AC3E}">
        <p14:creationId xmlns:p14="http://schemas.microsoft.com/office/powerpoint/2010/main" val="244836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8443" y="844058"/>
            <a:ext cx="10515600" cy="955582"/>
          </a:xfrm>
        </p:spPr>
        <p:txBody>
          <a:bodyPr>
            <a:normAutofit/>
          </a:bodyPr>
          <a:lstStyle/>
          <a:p>
            <a:pPr algn="ctr"/>
            <a:r>
              <a:rPr lang="tr-TR" sz="3600" b="1" dirty="0">
                <a:solidFill>
                  <a:prstClr val="black">
                    <a:lumMod val="95000"/>
                    <a:lumOff val="5000"/>
                  </a:prstClr>
                </a:solidFill>
                <a:latin typeface="Times New Roman" pitchFamily="18" charset="0"/>
                <a:cs typeface="Times New Roman" pitchFamily="18" charset="0"/>
              </a:rPr>
              <a:t>E-SAĞLIK SİSTEMİ</a:t>
            </a:r>
            <a:endParaRPr lang="tr-TR" sz="4400" b="1" cap="none"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914400" y="1942165"/>
            <a:ext cx="10900611" cy="4603013"/>
          </a:xfrm>
        </p:spPr>
        <p:txBody>
          <a:bodyPr>
            <a:normAutofit fontScale="85000" lnSpcReduction="20000"/>
          </a:bodyPr>
          <a:lstStyle/>
          <a:p>
            <a:pPr algn="just">
              <a:lnSpc>
                <a:spcPct val="150000"/>
              </a:lnSpc>
              <a:buFont typeface="Arial" pitchFamily="34" charset="0"/>
              <a:buChar char="•"/>
            </a:pPr>
            <a:r>
              <a:rPr lang="tr-TR" sz="2400" dirty="0">
                <a:latin typeface="Times New Roman" pitchFamily="18" charset="0"/>
                <a:cs typeface="Times New Roman" pitchFamily="18" charset="0"/>
              </a:rPr>
              <a:t>Sağlık Bakanlığı Sağlık Bilgi Sistemleri Genel Müdürlüğü, 663 sayılı kanun hükmünde kararname ile Türkiye’de sağlık hizmetinin geliştirilmesi ve memnuniyetin arttırılması kapsamında elektronik hizmetlerin geliştirilmesi ve bu sayede hizmet kalitesini arttırılmasını hedeflemektedir. </a:t>
            </a:r>
            <a:endParaRPr lang="tr-TR" sz="2400" dirty="0" smtClean="0">
              <a:latin typeface="Times New Roman" pitchFamily="18" charset="0"/>
              <a:cs typeface="Times New Roman" pitchFamily="18" charset="0"/>
            </a:endParaRPr>
          </a:p>
          <a:p>
            <a:pPr algn="just">
              <a:lnSpc>
                <a:spcPct val="150000"/>
              </a:lnSpc>
              <a:buFont typeface="Arial" pitchFamily="34" charset="0"/>
              <a:buChar char="•"/>
            </a:pPr>
            <a:r>
              <a:rPr lang="tr-TR" sz="2400" dirty="0" smtClean="0">
                <a:latin typeface="Times New Roman" pitchFamily="18" charset="0"/>
                <a:cs typeface="Times New Roman" pitchFamily="18" charset="0"/>
              </a:rPr>
              <a:t>Sağlık </a:t>
            </a:r>
            <a:r>
              <a:rPr lang="tr-TR" sz="2400" dirty="0">
                <a:latin typeface="Times New Roman" pitchFamily="18" charset="0"/>
                <a:cs typeface="Times New Roman" pitchFamily="18" charset="0"/>
              </a:rPr>
              <a:t>bakım hizmeti vermekte olan kurumlar, verimliliği arttırmak, maliyetleri düşürmek ve hasta bakımını geliştirmek, hastalara en tabii hakları olan insancıl bakımı zamanında ve mümkün olan en az prosedür ve formalite kullanılarak vermek üzere bilgisayar tabanlı bilgi sistemlerine yönelmektedirler. </a:t>
            </a:r>
            <a:endParaRPr lang="tr-TR" sz="2400" dirty="0" smtClean="0">
              <a:latin typeface="Times New Roman" pitchFamily="18" charset="0"/>
              <a:cs typeface="Times New Roman" pitchFamily="18" charset="0"/>
            </a:endParaRPr>
          </a:p>
          <a:p>
            <a:pPr algn="just">
              <a:lnSpc>
                <a:spcPct val="150000"/>
              </a:lnSpc>
              <a:buFont typeface="Arial" pitchFamily="34" charset="0"/>
              <a:buChar char="•"/>
            </a:pPr>
            <a:r>
              <a:rPr lang="tr-TR" sz="2400" dirty="0" smtClean="0">
                <a:latin typeface="Times New Roman" pitchFamily="18" charset="0"/>
                <a:cs typeface="Times New Roman" pitchFamily="18" charset="0"/>
              </a:rPr>
              <a:t>Teknolojik </a:t>
            </a:r>
            <a:r>
              <a:rPr lang="tr-TR" sz="2400" dirty="0">
                <a:latin typeface="Times New Roman" pitchFamily="18" charset="0"/>
                <a:cs typeface="Times New Roman" pitchFamily="18" charset="0"/>
              </a:rPr>
              <a:t>gelişmeler, günümüzde bu yönelişi, zorunlu hale getirmektedir. Günümüzde hastaneler, toplumsal sağlık hizmetlerine yönelik fonksiyon görmeleri yönüyle çok önemli bir konuma sahiptir. Sağlıklı olmak, toplumda yaşayan tüm bireylerin vazgeçilmez hakkıdır. Bu hakkın yerine getirilmesinde ise hastanelere büyük görevler düşmektedir</a:t>
            </a:r>
            <a:endParaRPr lang="tr-TR" sz="24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04529" y="123091"/>
            <a:ext cx="1519028" cy="1512277"/>
          </a:xfrm>
          <a:prstGeom prst="rect">
            <a:avLst/>
          </a:prstGeom>
        </p:spPr>
      </p:pic>
    </p:spTree>
    <p:extLst>
      <p:ext uri="{BB962C8B-B14F-4D97-AF65-F5344CB8AC3E}">
        <p14:creationId xmlns:p14="http://schemas.microsoft.com/office/powerpoint/2010/main" val="244836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8443" y="844058"/>
            <a:ext cx="10515600" cy="955582"/>
          </a:xfrm>
        </p:spPr>
        <p:txBody>
          <a:bodyPr>
            <a:normAutofit/>
          </a:bodyPr>
          <a:lstStyle/>
          <a:p>
            <a:pPr algn="ctr"/>
            <a:r>
              <a:rPr lang="tr-TR" sz="3600" b="1" dirty="0">
                <a:solidFill>
                  <a:prstClr val="black">
                    <a:lumMod val="95000"/>
                    <a:lumOff val="5000"/>
                  </a:prstClr>
                </a:solidFill>
                <a:latin typeface="Times New Roman" pitchFamily="18" charset="0"/>
                <a:cs typeface="Times New Roman" pitchFamily="18" charset="0"/>
              </a:rPr>
              <a:t>E-SAĞLIK SİSTEMİ</a:t>
            </a:r>
            <a:endParaRPr lang="tr-TR" sz="4400" b="1" cap="none"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914400" y="1942165"/>
            <a:ext cx="10708105" cy="4603013"/>
          </a:xfrm>
        </p:spPr>
        <p:txBody>
          <a:bodyPr>
            <a:normAutofit fontScale="77500" lnSpcReduction="20000"/>
          </a:bodyPr>
          <a:lstStyle/>
          <a:p>
            <a:pPr algn="just">
              <a:lnSpc>
                <a:spcPct val="150000"/>
              </a:lnSpc>
              <a:buFont typeface="Wingdings" pitchFamily="2" charset="2"/>
              <a:buChar char="§"/>
            </a:pPr>
            <a:r>
              <a:rPr lang="tr-TR" sz="2400" dirty="0">
                <a:latin typeface="Times New Roman" pitchFamily="18" charset="0"/>
                <a:cs typeface="Times New Roman" pitchFamily="18" charset="0"/>
              </a:rPr>
              <a:t>Sağlık kurumlarında uygulanmakta olan otomasyon çalışmaları, başlangıçta evrak işlerinin azaltılması, nakit akışının ve yönetsel kararların iyileştirilmesini hedeflerken, daha sonraki yıllarda, ilgi alanı değişerek hastanın tüm yaşamı boyunca tutulan her türlü bilgileri “ Bilgisayar Tabanlı Hasta Kayıt Sistemleri (BHKS)” içerisine entegre edilmesi ön plana çıkmıştır. </a:t>
            </a:r>
            <a:endParaRPr lang="tr-TR" sz="2400" dirty="0" smtClean="0">
              <a:latin typeface="Times New Roman" pitchFamily="18" charset="0"/>
              <a:cs typeface="Times New Roman" pitchFamily="18" charset="0"/>
            </a:endParaRPr>
          </a:p>
          <a:p>
            <a:pPr algn="just">
              <a:lnSpc>
                <a:spcPct val="150000"/>
              </a:lnSpc>
              <a:buFont typeface="Wingdings" pitchFamily="2" charset="2"/>
              <a:buChar char="§"/>
            </a:pPr>
            <a:r>
              <a:rPr lang="tr-TR" sz="2400" dirty="0" smtClean="0">
                <a:latin typeface="Times New Roman" pitchFamily="18" charset="0"/>
                <a:cs typeface="Times New Roman" pitchFamily="18" charset="0"/>
              </a:rPr>
              <a:t>Hasta </a:t>
            </a:r>
            <a:r>
              <a:rPr lang="tr-TR" sz="2400" dirty="0">
                <a:latin typeface="Times New Roman" pitchFamily="18" charset="0"/>
                <a:cs typeface="Times New Roman" pitchFamily="18" charset="0"/>
              </a:rPr>
              <a:t>kayıtları, bir hastanın sağlık durumu ile ilgili temel bilgi deposudur. </a:t>
            </a:r>
            <a:endParaRPr lang="tr-TR" sz="2400" dirty="0" smtClean="0">
              <a:latin typeface="Times New Roman" pitchFamily="18" charset="0"/>
              <a:cs typeface="Times New Roman" pitchFamily="18" charset="0"/>
            </a:endParaRPr>
          </a:p>
          <a:p>
            <a:pPr algn="just">
              <a:lnSpc>
                <a:spcPct val="150000"/>
              </a:lnSpc>
              <a:buFont typeface="Wingdings" pitchFamily="2" charset="2"/>
              <a:buChar char="§"/>
            </a:pPr>
            <a:r>
              <a:rPr lang="tr-TR" sz="2400" dirty="0" smtClean="0">
                <a:latin typeface="Times New Roman" pitchFamily="18" charset="0"/>
                <a:cs typeface="Times New Roman" pitchFamily="18" charset="0"/>
              </a:rPr>
              <a:t>Sağlık </a:t>
            </a:r>
            <a:r>
              <a:rPr lang="tr-TR" sz="2400" dirty="0">
                <a:latin typeface="Times New Roman" pitchFamily="18" charset="0"/>
                <a:cs typeface="Times New Roman" pitchFamily="18" charset="0"/>
              </a:rPr>
              <a:t>hizmeti sunan veya alan herkesi yakından ilgilendirir. </a:t>
            </a:r>
            <a:endParaRPr lang="tr-TR" sz="2400" dirty="0" smtClean="0">
              <a:latin typeface="Times New Roman" pitchFamily="18" charset="0"/>
              <a:cs typeface="Times New Roman" pitchFamily="18" charset="0"/>
            </a:endParaRPr>
          </a:p>
          <a:p>
            <a:pPr algn="just">
              <a:lnSpc>
                <a:spcPct val="150000"/>
              </a:lnSpc>
              <a:buFont typeface="Wingdings" pitchFamily="2" charset="2"/>
              <a:buChar char="§"/>
            </a:pPr>
            <a:r>
              <a:rPr lang="tr-TR" sz="2400" dirty="0" smtClean="0">
                <a:latin typeface="Times New Roman" pitchFamily="18" charset="0"/>
                <a:cs typeface="Times New Roman" pitchFamily="18" charset="0"/>
              </a:rPr>
              <a:t>Bu </a:t>
            </a:r>
            <a:r>
              <a:rPr lang="tr-TR" sz="2400" dirty="0">
                <a:latin typeface="Times New Roman" pitchFamily="18" charset="0"/>
                <a:cs typeface="Times New Roman" pitchFamily="18" charset="0"/>
              </a:rPr>
              <a:t>nedenle hastaya ait tüm verilere ihtiyaç duyulan her yerde elektronik olarak </a:t>
            </a:r>
            <a:r>
              <a:rPr lang="tr-TR" sz="2400" dirty="0" smtClean="0">
                <a:latin typeface="Times New Roman" pitchFamily="18" charset="0"/>
                <a:cs typeface="Times New Roman" pitchFamily="18" charset="0"/>
              </a:rPr>
              <a:t>erişilebilmesi amaçlanmaktadır</a:t>
            </a:r>
            <a:r>
              <a:rPr lang="tr-TR" sz="2400" dirty="0">
                <a:latin typeface="Times New Roman" pitchFamily="18" charset="0"/>
                <a:cs typeface="Times New Roman" pitchFamily="18" charset="0"/>
              </a:rPr>
              <a:t>. </a:t>
            </a:r>
            <a:endParaRPr lang="tr-TR" sz="2400" dirty="0" smtClean="0">
              <a:latin typeface="Times New Roman" pitchFamily="18" charset="0"/>
              <a:cs typeface="Times New Roman" pitchFamily="18" charset="0"/>
            </a:endParaRPr>
          </a:p>
          <a:p>
            <a:pPr algn="just">
              <a:lnSpc>
                <a:spcPct val="150000"/>
              </a:lnSpc>
              <a:buFont typeface="Wingdings" pitchFamily="2" charset="2"/>
              <a:buChar char="§"/>
            </a:pPr>
            <a:r>
              <a:rPr lang="tr-TR" sz="2400" dirty="0" smtClean="0">
                <a:latin typeface="Times New Roman" pitchFamily="18" charset="0"/>
                <a:cs typeface="Times New Roman" pitchFamily="18" charset="0"/>
              </a:rPr>
              <a:t>Sağlık </a:t>
            </a:r>
            <a:r>
              <a:rPr lang="tr-TR" sz="2400" dirty="0">
                <a:latin typeface="Times New Roman" pitchFamily="18" charset="0"/>
                <a:cs typeface="Times New Roman" pitchFamily="18" charset="0"/>
              </a:rPr>
              <a:t>hizmeti kalitesinin iyileştirilmesinde, Bilgisayar Tabanlı Hasta Kayıt Sistemleri (BHKS</a:t>
            </a:r>
            <a:r>
              <a:rPr lang="tr-TR" sz="2400" dirty="0" smtClean="0">
                <a:latin typeface="Times New Roman" pitchFamily="18" charset="0"/>
                <a:cs typeface="Times New Roman" pitchFamily="18" charset="0"/>
              </a:rPr>
              <a:t>)’</a:t>
            </a:r>
            <a:r>
              <a:rPr lang="tr-TR" sz="2400" dirty="0" err="1" smtClean="0">
                <a:latin typeface="Times New Roman" pitchFamily="18" charset="0"/>
                <a:cs typeface="Times New Roman" pitchFamily="18" charset="0"/>
              </a:rPr>
              <a:t>nin</a:t>
            </a: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çok büyük katkıları vardır</a:t>
            </a:r>
            <a:endParaRPr lang="tr-TR" sz="24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04529" y="123091"/>
            <a:ext cx="1519028" cy="1512277"/>
          </a:xfrm>
          <a:prstGeom prst="rect">
            <a:avLst/>
          </a:prstGeom>
        </p:spPr>
      </p:pic>
    </p:spTree>
    <p:extLst>
      <p:ext uri="{BB962C8B-B14F-4D97-AF65-F5344CB8AC3E}">
        <p14:creationId xmlns:p14="http://schemas.microsoft.com/office/powerpoint/2010/main" val="244836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8443" y="844058"/>
            <a:ext cx="10515600" cy="955582"/>
          </a:xfrm>
        </p:spPr>
        <p:txBody>
          <a:bodyPr>
            <a:normAutofit/>
          </a:bodyPr>
          <a:lstStyle/>
          <a:p>
            <a:pPr algn="ctr"/>
            <a:r>
              <a:rPr lang="tr-TR" sz="3600" b="1" dirty="0">
                <a:solidFill>
                  <a:prstClr val="black">
                    <a:lumMod val="95000"/>
                    <a:lumOff val="5000"/>
                  </a:prstClr>
                </a:solidFill>
                <a:latin typeface="Times New Roman" pitchFamily="18" charset="0"/>
                <a:cs typeface="Times New Roman" pitchFamily="18" charset="0"/>
              </a:rPr>
              <a:t>E-SAĞLIK SİSTEMİ</a:t>
            </a:r>
            <a:endParaRPr lang="tr-TR" sz="4400" b="1" cap="none"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914400" y="1942165"/>
            <a:ext cx="10732168" cy="4603013"/>
          </a:xfrm>
        </p:spPr>
        <p:txBody>
          <a:bodyPr>
            <a:normAutofit fontScale="92500" lnSpcReduction="10000"/>
          </a:bodyPr>
          <a:lstStyle/>
          <a:p>
            <a:pPr marL="0" indent="0" algn="just">
              <a:lnSpc>
                <a:spcPct val="150000"/>
              </a:lnSpc>
              <a:buNone/>
            </a:pPr>
            <a:r>
              <a:rPr lang="tr-TR" sz="2400" dirty="0">
                <a:latin typeface="Times New Roman" pitchFamily="18" charset="0"/>
                <a:cs typeface="Times New Roman" pitchFamily="18" charset="0"/>
              </a:rPr>
              <a:t>Bilgisayar Tabanlı Hasta kayıtlarının sağlık hizmetlerine katkısının, üç şekilde olduğu belirtilmiştir: </a:t>
            </a:r>
            <a:endParaRPr lang="tr-TR" sz="2400" dirty="0" smtClean="0">
              <a:latin typeface="Times New Roman" pitchFamily="18" charset="0"/>
              <a:cs typeface="Times New Roman" pitchFamily="18" charset="0"/>
            </a:endParaRPr>
          </a:p>
          <a:p>
            <a:pPr marL="0" indent="0" algn="just">
              <a:lnSpc>
                <a:spcPct val="150000"/>
              </a:lnSpc>
              <a:buNone/>
            </a:pP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Sağlık personelinin verilere erişimini kolaylaştırarak sunulan sağlık hizmetinin kalitesini arttırmaya ve hasta bakımı sırasında klinik hatırlatıcı olarak karar alma sürecine yardımcı olur. </a:t>
            </a:r>
            <a:endParaRPr lang="tr-TR" sz="2400" dirty="0" smtClean="0">
              <a:latin typeface="Times New Roman" pitchFamily="18" charset="0"/>
              <a:cs typeface="Times New Roman" pitchFamily="18" charset="0"/>
            </a:endParaRPr>
          </a:p>
          <a:p>
            <a:pPr marL="0" indent="0" algn="just">
              <a:lnSpc>
                <a:spcPct val="150000"/>
              </a:lnSpc>
              <a:buNone/>
            </a:pPr>
            <a:r>
              <a:rPr lang="tr-TR" sz="2400" dirty="0">
                <a:latin typeface="Times New Roman" pitchFamily="18" charset="0"/>
                <a:cs typeface="Times New Roman" pitchFamily="18" charset="0"/>
              </a:rPr>
              <a:t>• Sunulan sağlık hizmetlerinin değerlendirilmesi için klinik verilere elektronik ortamda erişime imkân vererek araştırma kolaylığı sağlar. </a:t>
            </a:r>
            <a:endParaRPr lang="tr-TR" sz="2400" dirty="0" smtClean="0">
              <a:latin typeface="Times New Roman" pitchFamily="18" charset="0"/>
              <a:cs typeface="Times New Roman" pitchFamily="18" charset="0"/>
            </a:endParaRPr>
          </a:p>
          <a:p>
            <a:pPr marL="0" indent="0" algn="just">
              <a:lnSpc>
                <a:spcPct val="150000"/>
              </a:lnSpc>
              <a:buNone/>
            </a:pP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Maliyetleri düşürmektedir. Aynı zamanda personelin üretkenliğini ve hastane verimliliğini artırır.</a:t>
            </a:r>
            <a:endParaRPr lang="tr-TR" sz="24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04529" y="123091"/>
            <a:ext cx="1519028" cy="1512277"/>
          </a:xfrm>
          <a:prstGeom prst="rect">
            <a:avLst/>
          </a:prstGeom>
        </p:spPr>
      </p:pic>
    </p:spTree>
    <p:extLst>
      <p:ext uri="{BB962C8B-B14F-4D97-AF65-F5344CB8AC3E}">
        <p14:creationId xmlns:p14="http://schemas.microsoft.com/office/powerpoint/2010/main" val="244836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8443" y="844058"/>
            <a:ext cx="10515600" cy="955582"/>
          </a:xfrm>
        </p:spPr>
        <p:txBody>
          <a:bodyPr>
            <a:normAutofit/>
          </a:bodyPr>
          <a:lstStyle/>
          <a:p>
            <a:pPr algn="ctr"/>
            <a:r>
              <a:rPr lang="tr-TR" sz="3600" b="1" dirty="0">
                <a:solidFill>
                  <a:prstClr val="black">
                    <a:lumMod val="95000"/>
                    <a:lumOff val="5000"/>
                  </a:prstClr>
                </a:solidFill>
                <a:latin typeface="Times New Roman" pitchFamily="18" charset="0"/>
                <a:cs typeface="Times New Roman" pitchFamily="18" charset="0"/>
              </a:rPr>
              <a:t>E-SAĞLIK SİSTEMİ</a:t>
            </a:r>
            <a:endParaRPr lang="tr-TR" sz="4400" b="1" cap="none"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914400" y="1942165"/>
            <a:ext cx="10635916" cy="4603013"/>
          </a:xfrm>
        </p:spPr>
        <p:txBody>
          <a:bodyPr>
            <a:normAutofit fontScale="92500" lnSpcReduction="20000"/>
          </a:bodyPr>
          <a:lstStyle/>
          <a:p>
            <a:pPr algn="just">
              <a:lnSpc>
                <a:spcPct val="150000"/>
              </a:lnSpc>
              <a:buFont typeface="Arial" pitchFamily="34" charset="0"/>
              <a:buChar char="•"/>
            </a:pPr>
            <a:r>
              <a:rPr lang="tr-TR" sz="2400" dirty="0">
                <a:latin typeface="Times New Roman" pitchFamily="18" charset="0"/>
                <a:cs typeface="Times New Roman" pitchFamily="18" charset="0"/>
              </a:rPr>
              <a:t>e-Sağlık, yerel ve genel sağlık hizmetlerinin gelişmesi için bilgi ve haberleşme teknolojilerinin kullanılmasını gerekli gören bir düşünce tarzı, anlayış ve kavrayıştır. </a:t>
            </a:r>
            <a:endParaRPr lang="tr-TR" sz="2400" dirty="0" smtClean="0">
              <a:latin typeface="Times New Roman" pitchFamily="18" charset="0"/>
              <a:cs typeface="Times New Roman" pitchFamily="18" charset="0"/>
            </a:endParaRPr>
          </a:p>
          <a:p>
            <a:pPr algn="just">
              <a:lnSpc>
                <a:spcPct val="150000"/>
              </a:lnSpc>
              <a:buFont typeface="Arial" pitchFamily="34" charset="0"/>
              <a:buChar char="•"/>
            </a:pPr>
            <a:r>
              <a:rPr lang="tr-TR" sz="2400" dirty="0" smtClean="0">
                <a:latin typeface="Times New Roman" pitchFamily="18" charset="0"/>
                <a:cs typeface="Times New Roman" pitchFamily="18" charset="0"/>
              </a:rPr>
              <a:t>İnternet </a:t>
            </a:r>
            <a:r>
              <a:rPr lang="tr-TR" sz="2400" dirty="0">
                <a:latin typeface="Times New Roman" pitchFamily="18" charset="0"/>
                <a:cs typeface="Times New Roman" pitchFamily="18" charset="0"/>
              </a:rPr>
              <a:t>ve ilgili teknolojiler yoluyla sağlanan veya geliştirilen sağlık hizmetleri ve enformasyon anlamına gelen e-Sağlık, tıbbi bilişim, halk sağlığı ve işletme disiplinlerinin kesişim noktasında ortaya çıkan bir alandır. </a:t>
            </a:r>
            <a:endParaRPr lang="tr-TR" sz="2400" dirty="0" smtClean="0">
              <a:latin typeface="Times New Roman" pitchFamily="18" charset="0"/>
              <a:cs typeface="Times New Roman" pitchFamily="18" charset="0"/>
            </a:endParaRPr>
          </a:p>
          <a:p>
            <a:pPr algn="just">
              <a:lnSpc>
                <a:spcPct val="150000"/>
              </a:lnSpc>
              <a:buFont typeface="Arial" pitchFamily="34" charset="0"/>
              <a:buChar char="•"/>
            </a:pPr>
            <a:r>
              <a:rPr lang="tr-TR" sz="2400" dirty="0" smtClean="0">
                <a:latin typeface="Times New Roman" pitchFamily="18" charset="0"/>
                <a:cs typeface="Times New Roman" pitchFamily="18" charset="0"/>
              </a:rPr>
              <a:t>e-Sağlık </a:t>
            </a:r>
            <a:r>
              <a:rPr lang="tr-TR" sz="2400" dirty="0">
                <a:latin typeface="Times New Roman" pitchFamily="18" charset="0"/>
                <a:cs typeface="Times New Roman" pitchFamily="18" charset="0"/>
              </a:rPr>
              <a:t>terimi sadece teknik gelişmeleri nitelemek için değil, aynı zamanda enformasyon ve iletişim teknolojisinin kullanılması suretiyle global, bölgesel ve yerel düzeyde sağlık hizmetlerinin geliştirilmesi, global düşünme ve ağ yoluyla birbirine bağlanmak için sorumluluk, tutum, davranış, düşünme biçimi ve bakış açısını da nitelemektedir</a:t>
            </a:r>
            <a:endParaRPr lang="tr-TR" sz="24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04529" y="123091"/>
            <a:ext cx="1519028" cy="1512277"/>
          </a:xfrm>
          <a:prstGeom prst="rect">
            <a:avLst/>
          </a:prstGeom>
        </p:spPr>
      </p:pic>
    </p:spTree>
    <p:extLst>
      <p:ext uri="{BB962C8B-B14F-4D97-AF65-F5344CB8AC3E}">
        <p14:creationId xmlns:p14="http://schemas.microsoft.com/office/powerpoint/2010/main" val="244836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8443" y="844058"/>
            <a:ext cx="10515600" cy="955582"/>
          </a:xfrm>
        </p:spPr>
        <p:txBody>
          <a:bodyPr>
            <a:normAutofit/>
          </a:bodyPr>
          <a:lstStyle/>
          <a:p>
            <a:pPr algn="ctr"/>
            <a:r>
              <a:rPr lang="tr-TR" sz="3600" b="1" dirty="0">
                <a:solidFill>
                  <a:prstClr val="black">
                    <a:lumMod val="95000"/>
                    <a:lumOff val="5000"/>
                  </a:prstClr>
                </a:solidFill>
                <a:latin typeface="Times New Roman" pitchFamily="18" charset="0"/>
                <a:cs typeface="Times New Roman" pitchFamily="18" charset="0"/>
              </a:rPr>
              <a:t>E-SAĞLIK SİSTEMİ</a:t>
            </a:r>
            <a:endParaRPr lang="tr-TR" sz="4400" b="1" cap="none"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914400" y="1942165"/>
            <a:ext cx="10876547" cy="4603013"/>
          </a:xfrm>
        </p:spPr>
        <p:txBody>
          <a:bodyPr>
            <a:normAutofit lnSpcReduction="10000"/>
          </a:bodyPr>
          <a:lstStyle/>
          <a:p>
            <a:pPr algn="just">
              <a:lnSpc>
                <a:spcPct val="150000"/>
              </a:lnSpc>
              <a:buFont typeface="Arial" pitchFamily="34" charset="0"/>
              <a:buChar char="•"/>
            </a:pPr>
            <a:r>
              <a:rPr lang="tr-TR" sz="2400" dirty="0">
                <a:latin typeface="Times New Roman" pitchFamily="18" charset="0"/>
                <a:cs typeface="Times New Roman" pitchFamily="18" charset="0"/>
              </a:rPr>
              <a:t>e-Sağlık; enformasyon ve komünikasyon teknolojilerinin (ICT) tüm fonksiyonlarının sağlık sektörünü etkileyen tüm unsurlar kapsamında, vatandaşların ve hastaların sağlığını iyileştirmek ve sağlık hizmetlerine ulaşılabilirliğini arttırmak için kullanılmasını tanımlamak için kullanılan bir </a:t>
            </a:r>
            <a:r>
              <a:rPr lang="tr-TR" sz="2400" dirty="0" smtClean="0">
                <a:latin typeface="Times New Roman" pitchFamily="18" charset="0"/>
                <a:cs typeface="Times New Roman" pitchFamily="18" charset="0"/>
              </a:rPr>
              <a:t>kavramdır</a:t>
            </a:r>
          </a:p>
          <a:p>
            <a:pPr algn="just">
              <a:lnSpc>
                <a:spcPct val="150000"/>
              </a:lnSpc>
              <a:buFont typeface="Arial" pitchFamily="34" charset="0"/>
              <a:buChar char="•"/>
            </a:pPr>
            <a:r>
              <a:rPr lang="tr-TR" sz="2400" dirty="0">
                <a:latin typeface="Times New Roman" pitchFamily="18" charset="0"/>
                <a:cs typeface="Times New Roman" pitchFamily="18" charset="0"/>
              </a:rPr>
              <a:t>e-Sağlık araştırmacısı olan </a:t>
            </a:r>
            <a:r>
              <a:rPr lang="tr-TR" sz="2400" dirty="0" err="1">
                <a:latin typeface="Times New Roman" pitchFamily="18" charset="0"/>
                <a:cs typeface="Times New Roman" pitchFamily="18" charset="0"/>
              </a:rPr>
              <a:t>Gunter</a:t>
            </a:r>
            <a:r>
              <a:rPr lang="tr-TR" sz="2400" dirty="0">
                <a:latin typeface="Times New Roman" pitchFamily="18" charset="0"/>
                <a:cs typeface="Times New Roman" pitchFamily="18" charset="0"/>
              </a:rPr>
              <a:t> </a:t>
            </a:r>
            <a:r>
              <a:rPr lang="tr-TR" sz="2400" dirty="0" err="1">
                <a:latin typeface="Times New Roman" pitchFamily="18" charset="0"/>
                <a:cs typeface="Times New Roman" pitchFamily="18" charset="0"/>
              </a:rPr>
              <a:t>Eysenbach’a</a:t>
            </a:r>
            <a:r>
              <a:rPr lang="tr-TR" sz="2400" dirty="0">
                <a:latin typeface="Times New Roman" pitchFamily="18" charset="0"/>
                <a:cs typeface="Times New Roman" pitchFamily="18" charset="0"/>
              </a:rPr>
              <a:t> göre e-Sağlık, İnternet ve benzer teknolojilerin, hizmete ait verilerin elde edilmesi, aktarılması ve geliştirilmesi suretiyle sağlık hizmet kalitesinin geliştirilmesini sağlayan ve medikal informatik, sağlık hizmetleri ve süreçlerinin kesişim kümesini oluşturan önemli bir alandır</a:t>
            </a:r>
            <a:endParaRPr lang="tr-TR" sz="24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04529" y="123091"/>
            <a:ext cx="1519028" cy="1512277"/>
          </a:xfrm>
          <a:prstGeom prst="rect">
            <a:avLst/>
          </a:prstGeom>
        </p:spPr>
      </p:pic>
    </p:spTree>
    <p:extLst>
      <p:ext uri="{BB962C8B-B14F-4D97-AF65-F5344CB8AC3E}">
        <p14:creationId xmlns:p14="http://schemas.microsoft.com/office/powerpoint/2010/main" val="2448363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f22378848_win32">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Office_36807319_TF22378848.potx" id="{FA829434-90D8-42F3-AAD8-E0ADAE141A54}" vid="{81ABD5A3-FB1B-4CAC-9DBB-9DCD23BF5CAA}"/>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8A2F88-55C5-4ED1-9541-807C65424763}">
  <ds:schemaRefs>
    <ds:schemaRef ds:uri="http://schemas.microsoft.com/office/2006/metadata/properties"/>
    <ds:schemaRef ds:uri="http://purl.org/dc/elements/1.1/"/>
    <ds:schemaRef ds:uri="http://schemas.microsoft.com/office/infopath/2007/PartnerControls"/>
    <ds:schemaRef ds:uri="16c05727-aa75-4e4a-9b5f-8a80a1165891"/>
    <ds:schemaRef ds:uri="http://purl.org/dc/terms/"/>
    <ds:schemaRef ds:uri="http://schemas.microsoft.com/office/2006/documentManagement/types"/>
    <ds:schemaRef ds:uri="http://www.w3.org/XML/1998/namespace"/>
    <ds:schemaRef ds:uri="http://schemas.openxmlformats.org/package/2006/metadata/core-properties"/>
    <ds:schemaRef ds:uri="71af3243-3dd4-4a8d-8c0d-dd76da1f02a5"/>
    <ds:schemaRef ds:uri="http://purl.org/dc/dcmitype/"/>
  </ds:schemaRefs>
</ds:datastoreItem>
</file>

<file path=customXml/itemProps2.xml><?xml version="1.0" encoding="utf-8"?>
<ds:datastoreItem xmlns:ds="http://schemas.openxmlformats.org/officeDocument/2006/customXml" ds:itemID="{B61EAB5F-88FC-4FAE-AE3C-037A3C365E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F44C90D-2A62-4985-9618-3460247437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tf22378848_win32</Template>
  <TotalTime>0</TotalTime>
  <Words>1560</Words>
  <Application>Microsoft Office PowerPoint</Application>
  <PresentationFormat>Özel</PresentationFormat>
  <Paragraphs>114</Paragraphs>
  <Slides>20</Slides>
  <Notes>2</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tf22378848_win32</vt:lpstr>
      <vt:lpstr>HASTANE BİLGİ SİSTEMLERİ 3</vt:lpstr>
      <vt:lpstr>E-SAĞLIK SİSTEMİ</vt:lpstr>
      <vt:lpstr>E-SAĞLIK SİSTEMİ</vt:lpstr>
      <vt:lpstr>E-SAĞLIK SİSTEMİ</vt:lpstr>
      <vt:lpstr>E-SAĞLIK SİSTEMİ</vt:lpstr>
      <vt:lpstr>E-SAĞLIK SİSTEMİ</vt:lpstr>
      <vt:lpstr>E-SAĞLIK SİSTEMİ</vt:lpstr>
      <vt:lpstr>E-SAĞLIK SİSTEMİ</vt:lpstr>
      <vt:lpstr>E-SAĞLIK SİSTEMİ</vt:lpstr>
      <vt:lpstr>E-SAĞLIK SİSTEMİ</vt:lpstr>
      <vt:lpstr>E-SAĞLIK SİSTEMİ</vt:lpstr>
      <vt:lpstr>E-SAĞLIK SİSTEMİ</vt:lpstr>
      <vt:lpstr>E-SAĞLIK SİSTEMİ UYGULAMALARI</vt:lpstr>
      <vt:lpstr>E-SAĞLIK SİSTEMİ UYGULAMALARI</vt:lpstr>
      <vt:lpstr>E-Sağlık Hedefleri</vt:lpstr>
      <vt:lpstr>E-Sağlık Hedefleri</vt:lpstr>
      <vt:lpstr>E-Sağlık Kullanım Alanları</vt:lpstr>
      <vt:lpstr>ÖRNEK SORU</vt:lpstr>
      <vt:lpstr>ÖRNEK SORU</vt:lpstr>
      <vt:lpstr>ÖRNEK SORU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2022-02-14T11:01:39Z</dcterms:created>
  <dcterms:modified xsi:type="dcterms:W3CDTF">2022-03-01T12:55:12Z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