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19"/>
  </p:notesMasterIdLst>
  <p:sldIdLst>
    <p:sldId id="314" r:id="rId2"/>
    <p:sldId id="280" r:id="rId3"/>
    <p:sldId id="272" r:id="rId4"/>
    <p:sldId id="315" r:id="rId5"/>
    <p:sldId id="316" r:id="rId6"/>
    <p:sldId id="317" r:id="rId7"/>
    <p:sldId id="273" r:id="rId8"/>
    <p:sldId id="276" r:id="rId9"/>
    <p:sldId id="274" r:id="rId10"/>
    <p:sldId id="275" r:id="rId11"/>
    <p:sldId id="282" r:id="rId12"/>
    <p:sldId id="321" r:id="rId13"/>
    <p:sldId id="285" r:id="rId14"/>
    <p:sldId id="322" r:id="rId15"/>
    <p:sldId id="318" r:id="rId16"/>
    <p:sldId id="319" r:id="rId17"/>
    <p:sldId id="32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/>
    <p:restoredTop sz="94628"/>
  </p:normalViewPr>
  <p:slideViewPr>
    <p:cSldViewPr snapToGrid="0">
      <p:cViewPr varScale="1">
        <p:scale>
          <a:sx n="111" d="100"/>
          <a:sy n="111" d="100"/>
        </p:scale>
        <p:origin x="216" y="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8550B-143B-E740-84D0-097614B9BBB0}" type="datetimeFigureOut">
              <a:rPr lang="tr-TR" smtClean="0"/>
              <a:t>6.03.2026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2C1C8-F8B9-7B40-B5B7-7B25927DE4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49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0474-F839-0F47-8B48-F63E72667794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73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AD61-7E13-F54F-81F2-94A1BAD16C49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10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A069B-3001-D94D-81CE-A8B59FB4D7AB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82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F4CD-ADE8-6649-8F1E-18A11E92E946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65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9919-3E61-C842-80D9-366C38D9B5BB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732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0FE7-D0FD-B14B-9BD1-A54D12DF0D7C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56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0F9B0-CEA9-4047-8979-198DC5D0EE33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02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CB780-27DA-624B-9F57-4B6F0978DAFE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3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E8E34-EA7F-3E44-9547-69698205DD7F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23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832B-959E-8949-9FA8-7091DC527917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94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4DFC-407D-4642-ABF1-4BA6915E7D37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2216-91A3-6A46-A6BE-00E5C00316E3}" type="datetime1">
              <a:rPr lang="tr-TR" smtClean="0"/>
              <a:t>6.03.2026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5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A38-EEA6-E741-9A44-0D7A10B9F07D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93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19D4B-901D-CD4C-B8E6-99E018659112}" type="datetime1">
              <a:rPr lang="tr-TR" smtClean="0"/>
              <a:t>6.03.2026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69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41DC-6E47-1845-A880-2E1606D769EC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63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63D3-032A-EA4B-9439-1D413B2AB039}" type="datetime1">
              <a:rPr lang="tr-TR" smtClean="0"/>
              <a:t>6.03.2026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64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75ECE-CAFB-AE4C-A7F6-6459F50518C9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Öğr. Üyesi Dilara Demirez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79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C8ED057-9607-A842-A26F-CAE7389559D6}"/>
              </a:ext>
            </a:extLst>
          </p:cNvPr>
          <p:cNvSpPr>
            <a:spLocks noGrp="1"/>
          </p:cNvSpPr>
          <p:nvPr>
            <p:ph idx="1"/>
          </p:nvPr>
        </p:nvSpPr>
        <p:spPr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Dersin Öğrenme Çıktısı: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/>
              <a:t>2. Talebin ve arzın fiyat esnekliğini açıklar, esneklikleri belirleyen etkenleri yorumlarsınız.</a:t>
            </a:r>
            <a:endParaRPr lang="tr-TR" sz="2400" b="1" dirty="0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8BB25DE-77D0-6841-A9B3-EF19EC68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C034-8852-1D49-94A7-ED228BFB7F5A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FEA1C72-9A58-2B4A-B863-40B953F0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984739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471" y="1464124"/>
            <a:ext cx="10423968" cy="4197374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C9F90AC-BAA8-4341-9C18-9729E2B2B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7A40-4A6C-2B4B-8171-3F62544DE93D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517667B-071A-CE4E-AEBD-3AD0A1D9A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96515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Arzın Fiyat Esnekliği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1432428"/>
            <a:ext cx="6546690" cy="5068405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E7653FB-14AB-7440-A531-F9ECDCAF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F62FE-1430-7E4A-B41A-0C09FB9C99D9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04D8531-F36F-EE4A-8FD9-1C7A3657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428997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751" y="710140"/>
            <a:ext cx="5845682" cy="5437719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D28F208-F6F4-1E48-8B9A-BFBD4FC2A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4C543-4977-304B-AF65-3EFA57D62B27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AC10012-CC9E-334B-8B7A-1BEDA519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98465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801" y="1302762"/>
            <a:ext cx="6244199" cy="42654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772" y="1302762"/>
            <a:ext cx="5905800" cy="4265400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4A690F3-25D0-A443-AF55-7EC22406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E867-5989-6145-A8F2-77EF534B7CC8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04946B-8AA7-774E-9993-6DA4FEAC0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665BF8B9-B762-8792-F6D7-DC87B60FA4D6}"/>
              </a:ext>
            </a:extLst>
          </p:cNvPr>
          <p:cNvSpPr txBox="1"/>
          <p:nvPr/>
        </p:nvSpPr>
        <p:spPr>
          <a:xfrm>
            <a:off x="3875931" y="5198830"/>
            <a:ext cx="2837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C0C0C0"/>
                </a:highlight>
              </a:rPr>
              <a:t>Az </a:t>
            </a:r>
            <a:r>
              <a:rPr lang="en-US" dirty="0" err="1">
                <a:highlight>
                  <a:srgbClr val="C0C0C0"/>
                </a:highlight>
              </a:rPr>
              <a:t>Esnek</a:t>
            </a:r>
            <a:r>
              <a:rPr lang="en-US" dirty="0">
                <a:highlight>
                  <a:srgbClr val="C0C0C0"/>
                </a:highlight>
              </a:rPr>
              <a:t> </a:t>
            </a:r>
            <a:r>
              <a:rPr lang="en-US" dirty="0" err="1">
                <a:highlight>
                  <a:srgbClr val="C0C0C0"/>
                </a:highlight>
              </a:rPr>
              <a:t>Arz</a:t>
            </a:r>
            <a:endParaRPr lang="en-US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4186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004" y="1536225"/>
            <a:ext cx="5325955" cy="412834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611" y="1536225"/>
            <a:ext cx="5062469" cy="4128344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31D12B1-0047-8E4F-BA50-32B6CD21A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21D4-921D-0546-A8EE-0843C08EC08B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FDFC09-18B1-A340-AABC-EFDAA9128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7664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Gelir ve Çapraz Esneklik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Gelir Esnekliği: </a:t>
            </a:r>
            <a:r>
              <a:rPr lang="tr-TR" sz="2400" dirty="0"/>
              <a:t>Gelir artışı tüketimi artırıyorsa (pozitif), azaltıyorsa (negatif).</a:t>
            </a:r>
          </a:p>
          <a:p>
            <a:pPr marL="0" indent="0">
              <a:buNone/>
            </a:pPr>
            <a:endParaRPr lang="tr-TR" sz="2400" b="1" dirty="0"/>
          </a:p>
          <a:p>
            <a:r>
              <a:rPr lang="tr-TR" sz="2400" b="1" dirty="0"/>
              <a:t>Çapraz Esneklik: </a:t>
            </a:r>
            <a:r>
              <a:rPr lang="tr-TR" sz="2400" dirty="0"/>
              <a:t>Bir malın fiyatı artarsa diğerine olan talep artabilir (ikame) veya azalabilir (tamamlayıcı).</a:t>
            </a:r>
            <a:endParaRPr lang="tr-TR" sz="2400" b="1" dirty="0"/>
          </a:p>
          <a:p>
            <a:pPr marL="0" indent="0">
              <a:buNone/>
            </a:pPr>
            <a:r>
              <a:rPr lang="tr-TR" sz="2400" b="1" i="1" dirty="0"/>
              <a:t>Örnek: </a:t>
            </a:r>
            <a:r>
              <a:rPr lang="tr-TR" sz="2400" dirty="0"/>
              <a:t>Kahve fiyatı artarsa çay tüketimi artabilir.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9E285-4B73-9945-B92F-6636BEDFC0A0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530120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Günlük Hayattan Esneklik Örnekleri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Akaryakıt: Esnek olmayan talep</a:t>
            </a:r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Lüks araba: Esnek talep</a:t>
            </a:r>
          </a:p>
          <a:p>
            <a:endParaRPr lang="tr-TR" sz="2400" dirty="0"/>
          </a:p>
          <a:p>
            <a:r>
              <a:rPr lang="tr-TR" sz="2400" dirty="0"/>
              <a:t>Temel gıda: Esnek olmayan talep</a:t>
            </a:r>
          </a:p>
          <a:p>
            <a:endParaRPr lang="tr-TR" sz="2400" dirty="0"/>
          </a:p>
          <a:p>
            <a:r>
              <a:rPr lang="tr-TR" sz="2400" dirty="0"/>
              <a:t>Uçak bileti: Mevsime göre değişir.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FF99-ABD8-304C-B187-7EFB02168449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022962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Uygulama Çalışması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dirty="0"/>
              <a:t>Etkinlik: </a:t>
            </a:r>
            <a:r>
              <a:rPr lang="tr-TR" sz="2400" dirty="0"/>
              <a:t>Bir ürün seçer ve fiyat-taleplerini analiz eder.</a:t>
            </a:r>
          </a:p>
          <a:p>
            <a:r>
              <a:rPr lang="tr-TR" sz="2400" i="1" dirty="0"/>
              <a:t>Örnek Gruplar: Giyim sektörü, Akaryakıt, Elektronik, Yiyecek-içecek</a:t>
            </a:r>
          </a:p>
          <a:p>
            <a:r>
              <a:rPr lang="tr-TR" sz="2400" dirty="0"/>
              <a:t>Esneklik değerlerini tahmin edip sonucu yorumlar.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202D2-00DF-1D4C-9D4A-D240BC0A0746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113579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ESNEKLİK KAVRAMI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Esneklik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Bir değişkenin (talep veya arz) diğer bir değişkenin (fiyat, gelir, vb.) değişimine karşı duyarlılığı.</a:t>
            </a:r>
          </a:p>
          <a:p>
            <a:r>
              <a:rPr lang="tr-TR" sz="2400" dirty="0">
                <a:solidFill>
                  <a:schemeClr val="tx1"/>
                </a:solidFill>
              </a:rPr>
              <a:t>Esneklik, iktisadi kararların temel analiz aracıdır.</a:t>
            </a:r>
          </a:p>
          <a:p>
            <a:endParaRPr lang="tr-TR" sz="2400" dirty="0"/>
          </a:p>
          <a:p>
            <a:r>
              <a:rPr lang="tr-TR" sz="2400" dirty="0"/>
              <a:t>Temel formül: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9D7C2D9-6D3F-954D-B688-FDF9692D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E9545-F975-2F49-B3F4-2EDE43220FCC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4856AF-7A8E-7B41-ADBC-CF013E59D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42355C35-A5CE-7464-5BFE-81F868CF24A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425" y="3880908"/>
            <a:ext cx="1581150" cy="61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9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Esneklik Neden Önemlidir?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dirty="0"/>
              <a:t>Firmalar fiyat politikalarını belirlerken.</a:t>
            </a:r>
          </a:p>
          <a:p>
            <a:endParaRPr lang="tr-TR" sz="2400" dirty="0"/>
          </a:p>
          <a:p>
            <a:r>
              <a:rPr lang="tr-TR" sz="2400" dirty="0"/>
              <a:t>Devlet, vergi ve sübvansiyon kararlarında.</a:t>
            </a:r>
          </a:p>
          <a:p>
            <a:endParaRPr lang="tr-TR" sz="2400" dirty="0"/>
          </a:p>
          <a:p>
            <a:r>
              <a:rPr lang="tr-TR" sz="2400" dirty="0"/>
              <a:t>Tüketiciler, gelir değişikliklerine tepki verirken.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b="1" i="1" dirty="0"/>
              <a:t>Örnek: Akaryakıt fiyatı artarsa tüketim ne kadar azalır?</a:t>
            </a:r>
            <a:endParaRPr lang="tr-TR" b="1" i="1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6FDBB-8D6E-AA49-A9A1-0A025EFCB0F7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53326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Esneklik Türleri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/>
              <a:t>1. Fiyat Esnekliği: </a:t>
            </a:r>
            <a:r>
              <a:rPr lang="tr-TR" sz="2400" dirty="0"/>
              <a:t>Talebin fiyat değişikliğine duyarlılığı.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2. Gelir Esnekliği: </a:t>
            </a:r>
            <a:r>
              <a:rPr lang="tr-TR" sz="2400" dirty="0"/>
              <a:t>Tüketicinin gelirindeki değişime verdiği tepki.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3. Çapraz Esneklik: </a:t>
            </a:r>
            <a:r>
              <a:rPr lang="tr-TR" sz="2400" dirty="0"/>
              <a:t>Bir malın fiyatındaki değişimin diğer malların talebini nasıl etkilediği.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6AEF-BEB8-8242-A89A-40C6AC571A7D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537219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Fiyat Esnekliği Hesaplaması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tr-TR" sz="2400" b="1" i="1" dirty="0"/>
              <a:t>Formül:</a:t>
            </a:r>
          </a:p>
          <a:p>
            <a:endParaRPr lang="tr-TR" sz="2400" dirty="0"/>
          </a:p>
          <a:p>
            <a:r>
              <a:rPr lang="tr-TR" sz="2400" b="1" i="1" dirty="0"/>
              <a:t>Örnek: </a:t>
            </a:r>
            <a:r>
              <a:rPr lang="tr-TR" sz="2400" dirty="0"/>
              <a:t>Bir ürünün fiyatı %10 artıp talep %20 azalırsa: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Yani, talep esnek (E&gt;1).</a:t>
            </a:r>
          </a:p>
          <a:p>
            <a:pPr marL="0" indent="0">
              <a:buNone/>
            </a:pPr>
            <a:r>
              <a:rPr lang="tr-TR" sz="2400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3EB4-17EF-3C45-9ED9-C2461A743EE0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0B25DD0-7645-7235-178D-2CAB07ECA36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925" y="2133600"/>
            <a:ext cx="1581150" cy="61489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D095A054-8BA1-3EE9-70EE-C1C4E4781D9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925" y="3789892"/>
            <a:ext cx="2106005" cy="61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Esneklik Katsayısının Yorumu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122933-F11C-B649-9B18-4CD24F8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9160-9421-9147-A5A3-93876E213153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B09BCB-41AF-A840-A031-BFB15135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43F050B7-2607-5561-C50B-74A265AF386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1539873"/>
            <a:ext cx="7981806" cy="2954305"/>
          </a:xfrm>
          <a:prstGeom prst="rect">
            <a:avLst/>
          </a:prstGeom>
        </p:spPr>
      </p:pic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F92CF112-E4CA-03F9-98FC-8BF38FE1D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920914"/>
            <a:ext cx="8597597" cy="1064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i="1" dirty="0"/>
              <a:t>Örnek: </a:t>
            </a:r>
            <a:r>
              <a:rPr lang="tr-TR" sz="2400" dirty="0"/>
              <a:t>Ekmek fiyatı artışına tüketici hemen tepki vermez → Esnek olmayan.</a:t>
            </a:r>
          </a:p>
        </p:txBody>
      </p:sp>
    </p:spTree>
    <p:extLst>
      <p:ext uri="{BB962C8B-B14F-4D97-AF65-F5344CB8AC3E}">
        <p14:creationId xmlns:p14="http://schemas.microsoft.com/office/powerpoint/2010/main" val="196262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1382293"/>
            <a:ext cx="6160981" cy="4748144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4B2D6C6-C5C8-5342-8B38-51E1B8E3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B9DC-BA55-D840-A741-CD9170384104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B03F3D-148C-484A-884B-62043DF2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Unvan 1">
            <a:extLst>
              <a:ext uri="{FF2B5EF4-FFF2-40B4-BE49-F238E27FC236}">
                <a16:creationId xmlns:a16="http://schemas.microsoft.com/office/drawing/2014/main" id="{F0F17714-E814-12B0-FE83-9012E481F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Talebin Fiyat Esnekliği</a:t>
            </a:r>
          </a:p>
        </p:txBody>
      </p:sp>
    </p:spTree>
    <p:extLst>
      <p:ext uri="{BB962C8B-B14F-4D97-AF65-F5344CB8AC3E}">
        <p14:creationId xmlns:p14="http://schemas.microsoft.com/office/powerpoint/2010/main" val="416630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433" y="617800"/>
            <a:ext cx="6477957" cy="5285887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5FF9D66-EDFB-C441-B37E-025A6B5DA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29F53-FAD8-DA46-92F5-8D78C197DB43}" type="datetime1">
              <a:rPr lang="tr-TR" smtClean="0"/>
              <a:t>6.03.2026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E0D601-3E04-7C4C-BB8F-559825B62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74765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98" y="1620310"/>
            <a:ext cx="5715550" cy="406064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837" y="1620310"/>
            <a:ext cx="5557020" cy="4060644"/>
          </a:xfrm>
          <a:prstGeom prst="rect">
            <a:avLst/>
          </a:prstGeom>
        </p:spPr>
      </p:pic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2CC8DE1-BDCB-5745-8E9C-4E0DE84A5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02522-569A-894B-96C3-D55D3FF3E65B}" type="datetime1">
              <a:rPr lang="tr-TR" smtClean="0"/>
              <a:t>6.03.2026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7F8EB88-3FB8-FB4F-94E9-8644B14B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13008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2154</TotalTime>
  <Words>422</Words>
  <Application>Microsoft Macintosh PowerPoint</Application>
  <PresentationFormat>Geniş ekran</PresentationFormat>
  <Paragraphs>86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Duman</vt:lpstr>
      <vt:lpstr>PowerPoint Sunusu</vt:lpstr>
      <vt:lpstr>3. ESNEKLİK KAVRAMI  Esneklik Nedir?</vt:lpstr>
      <vt:lpstr>Esneklik Neden Önemlidir?</vt:lpstr>
      <vt:lpstr>Esneklik Türleri</vt:lpstr>
      <vt:lpstr>Fiyat Esnekliği Hesaplaması</vt:lpstr>
      <vt:lpstr>Esneklik Katsayısının Yorumu</vt:lpstr>
      <vt:lpstr>Talebin Fiyat Esnekliği</vt:lpstr>
      <vt:lpstr>PowerPoint Sunusu</vt:lpstr>
      <vt:lpstr>PowerPoint Sunusu</vt:lpstr>
      <vt:lpstr>PowerPoint Sunusu</vt:lpstr>
      <vt:lpstr>Arzın Fiyat Esnekliği</vt:lpstr>
      <vt:lpstr>PowerPoint Sunusu</vt:lpstr>
      <vt:lpstr>PowerPoint Sunusu</vt:lpstr>
      <vt:lpstr>PowerPoint Sunusu</vt:lpstr>
      <vt:lpstr>Gelir ve Çapraz Esneklik</vt:lpstr>
      <vt:lpstr>Günlük Hayattan Esneklik Örnekleri</vt:lpstr>
      <vt:lpstr>Uygulama Çalışması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İKT 104 GENEL İKTİSAT</dc:title>
  <dc:creator>Windows Kullanıcısı</dc:creator>
  <cp:lastModifiedBy>Microsoft Office User</cp:lastModifiedBy>
  <cp:revision>92</cp:revision>
  <dcterms:created xsi:type="dcterms:W3CDTF">2020-01-23T07:14:01Z</dcterms:created>
  <dcterms:modified xsi:type="dcterms:W3CDTF">2026-03-06T08:14:49Z</dcterms:modified>
</cp:coreProperties>
</file>