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4"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p:cViewPr>
        <p:scale>
          <a:sx n="76" d="100"/>
          <a:sy n="76" d="100"/>
        </p:scale>
        <p:origin x="-1230"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dirty="0"/>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E5D1F8-4D17-46DB-AC0C-50D2F54FDAAD}" type="datetimeFigureOut">
              <a:rPr lang="tr-TR" smtClean="0"/>
              <a:pPr/>
              <a:t>5.02.2025</a:t>
            </a:fld>
            <a:endParaRPr lang="tr-TR" dirty="0"/>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dirty="0"/>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3ED9F2-EDE8-4543-8B6C-96B0DECED641}" type="slidenum">
              <a:rPr lang="tr-TR" smtClean="0"/>
              <a:pPr/>
              <a:t>‹#›</a:t>
            </a:fld>
            <a:endParaRPr lang="tr-TR" dirty="0"/>
          </a:p>
        </p:txBody>
      </p:sp>
    </p:spTree>
    <p:extLst>
      <p:ext uri="{BB962C8B-B14F-4D97-AF65-F5344CB8AC3E}">
        <p14:creationId xmlns:p14="http://schemas.microsoft.com/office/powerpoint/2010/main" val="8506295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6F3ED9F2-EDE8-4543-8B6C-96B0DECED641}" type="slidenum">
              <a:rPr lang="tr-TR" smtClean="0"/>
              <a:pPr/>
              <a:t>11</a:t>
            </a:fld>
            <a:endParaRPr lang="tr-T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Başlık 7"/>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Alt Başlık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Veri Yer Tutucusu 27"/>
          <p:cNvSpPr>
            <a:spLocks noGrp="1"/>
          </p:cNvSpPr>
          <p:nvPr>
            <p:ph type="dt" sz="half" idx="10"/>
          </p:nvPr>
        </p:nvSpPr>
        <p:spPr bwMode="auto">
          <a:xfrm rot="5400000">
            <a:off x="7764621" y="1174097"/>
            <a:ext cx="2286000" cy="381000"/>
          </a:xfrm>
        </p:spPr>
        <p:txBody>
          <a:bodyPr/>
          <a:lstStyle/>
          <a:p>
            <a:fld id="{FEC07F20-7A6F-48AC-A35B-371F552B1045}" type="datetimeFigureOut">
              <a:rPr lang="tr-TR" smtClean="0"/>
              <a:pPr/>
              <a:t>5.02.2025</a:t>
            </a:fld>
            <a:endParaRPr lang="tr-TR" dirty="0"/>
          </a:p>
        </p:txBody>
      </p:sp>
      <p:sp>
        <p:nvSpPr>
          <p:cNvPr id="17" name="Altbilgi Yer Tutucusu 16"/>
          <p:cNvSpPr>
            <a:spLocks noGrp="1"/>
          </p:cNvSpPr>
          <p:nvPr>
            <p:ph type="ftr" sz="quarter" idx="11"/>
          </p:nvPr>
        </p:nvSpPr>
        <p:spPr bwMode="auto">
          <a:xfrm rot="5400000">
            <a:off x="7077269" y="4181669"/>
            <a:ext cx="3657600" cy="384048"/>
          </a:xfrm>
        </p:spPr>
        <p:txBody>
          <a:bodyPr/>
          <a:lstStyle/>
          <a:p>
            <a:endParaRPr lang="tr-TR" dirty="0"/>
          </a:p>
        </p:txBody>
      </p:sp>
      <p:sp>
        <p:nvSpPr>
          <p:cNvPr id="10" name="Dikdörtgen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ikdörtgen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Dikdörtgen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Dikdörtgen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üz Bağlayıcı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Düz Bağlayıcı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Düz Bağlayıcı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Düz Bağlayıcı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Düz Bağlayıcı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Düz Bağlayıcı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Dikdörtgen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ayt Numarası Yer Tutucusu 28"/>
          <p:cNvSpPr>
            <a:spLocks noGrp="1"/>
          </p:cNvSpPr>
          <p:nvPr>
            <p:ph type="sldNum" sz="quarter" idx="12"/>
          </p:nvPr>
        </p:nvSpPr>
        <p:spPr bwMode="auto">
          <a:xfrm>
            <a:off x="1325544" y="4928702"/>
            <a:ext cx="609600" cy="517524"/>
          </a:xfrm>
        </p:spPr>
        <p:txBody>
          <a:bodyPr/>
          <a:lstStyle/>
          <a:p>
            <a:fld id="{0803CE61-CCAC-43C4-9675-3CCA98525754}" type="slidenum">
              <a:rPr lang="tr-TR" smtClean="0"/>
              <a:pPr/>
              <a:t>‹#›</a:t>
            </a:fld>
            <a:endParaRPr lang="tr-TR"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FEC07F20-7A6F-48AC-A35B-371F552B1045}" type="datetimeFigureOut">
              <a:rPr lang="tr-TR" smtClean="0"/>
              <a:pPr/>
              <a:t>5.02.2025</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0803CE61-CCAC-43C4-9675-3CCA98525754}"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FEC07F20-7A6F-48AC-A35B-371F552B1045}" type="datetimeFigureOut">
              <a:rPr lang="tr-TR" smtClean="0"/>
              <a:pPr/>
              <a:t>5.02.2025</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0803CE61-CCAC-43C4-9675-3CCA98525754}" type="slidenum">
              <a:rPr lang="tr-TR" smtClean="0"/>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8" name="İçerik Yer Tutucusu 7"/>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Veri Yer Tutucusu 6"/>
          <p:cNvSpPr>
            <a:spLocks noGrp="1"/>
          </p:cNvSpPr>
          <p:nvPr>
            <p:ph type="dt" sz="half" idx="14"/>
          </p:nvPr>
        </p:nvSpPr>
        <p:spPr/>
        <p:txBody>
          <a:bodyPr rtlCol="0"/>
          <a:lstStyle/>
          <a:p>
            <a:fld id="{FEC07F20-7A6F-48AC-A35B-371F552B1045}" type="datetimeFigureOut">
              <a:rPr lang="tr-TR" smtClean="0"/>
              <a:pPr/>
              <a:t>5.02.2025</a:t>
            </a:fld>
            <a:endParaRPr lang="tr-TR" dirty="0"/>
          </a:p>
        </p:txBody>
      </p:sp>
      <p:sp>
        <p:nvSpPr>
          <p:cNvPr id="9" name="Slayt Numarası Yer Tutucusu 8"/>
          <p:cNvSpPr>
            <a:spLocks noGrp="1"/>
          </p:cNvSpPr>
          <p:nvPr>
            <p:ph type="sldNum" sz="quarter" idx="15"/>
          </p:nvPr>
        </p:nvSpPr>
        <p:spPr/>
        <p:txBody>
          <a:bodyPr rtlCol="0"/>
          <a:lstStyle/>
          <a:p>
            <a:fld id="{0803CE61-CCAC-43C4-9675-3CCA98525754}" type="slidenum">
              <a:rPr lang="tr-TR" smtClean="0"/>
              <a:pPr/>
              <a:t>‹#›</a:t>
            </a:fld>
            <a:endParaRPr lang="tr-TR" dirty="0"/>
          </a:p>
        </p:txBody>
      </p:sp>
      <p:sp>
        <p:nvSpPr>
          <p:cNvPr id="10" name="Altbilgi Yer Tutucusu 9"/>
          <p:cNvSpPr>
            <a:spLocks noGrp="1"/>
          </p:cNvSpPr>
          <p:nvPr>
            <p:ph type="ftr" sz="quarter" idx="16"/>
          </p:nvPr>
        </p:nvSpPr>
        <p:spPr/>
        <p:txBody>
          <a:bodyPr rtlCol="0"/>
          <a:lstStyle/>
          <a:p>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Veri Yer Tutucusu 3"/>
          <p:cNvSpPr>
            <a:spLocks noGrp="1"/>
          </p:cNvSpPr>
          <p:nvPr>
            <p:ph type="dt" sz="half" idx="10"/>
          </p:nvPr>
        </p:nvSpPr>
        <p:spPr bwMode="auto">
          <a:xfrm rot="5400000">
            <a:off x="7763256" y="1170432"/>
            <a:ext cx="2286000" cy="381000"/>
          </a:xfrm>
        </p:spPr>
        <p:txBody>
          <a:bodyPr/>
          <a:lstStyle/>
          <a:p>
            <a:fld id="{FEC07F20-7A6F-48AC-A35B-371F552B1045}" type="datetimeFigureOut">
              <a:rPr lang="tr-TR" smtClean="0"/>
              <a:pPr/>
              <a:t>5.02.2025</a:t>
            </a:fld>
            <a:endParaRPr lang="tr-TR" dirty="0"/>
          </a:p>
        </p:txBody>
      </p:sp>
      <p:sp>
        <p:nvSpPr>
          <p:cNvPr id="5" name="Altbilgi Yer Tutucusu 4"/>
          <p:cNvSpPr>
            <a:spLocks noGrp="1"/>
          </p:cNvSpPr>
          <p:nvPr>
            <p:ph type="ftr" sz="quarter" idx="11"/>
          </p:nvPr>
        </p:nvSpPr>
        <p:spPr bwMode="auto">
          <a:xfrm rot="5400000">
            <a:off x="7077456" y="4178808"/>
            <a:ext cx="3657600" cy="384048"/>
          </a:xfrm>
        </p:spPr>
        <p:txBody>
          <a:bodyPr/>
          <a:lstStyle/>
          <a:p>
            <a:endParaRPr lang="tr-TR" dirty="0"/>
          </a:p>
        </p:txBody>
      </p:sp>
      <p:sp>
        <p:nvSpPr>
          <p:cNvPr id="9" name="Dikdörtgen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Dikdörtgen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ikdörtgen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ikdörtgen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Düz Bağlayıcı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Düz Bağlayıcı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Düz Bağlayıcı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Düz Bağlayıcı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Düz Bağlayıcı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Dikdörtgen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Düz Bağlayıcı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ayt Numarası Yer Tutucusu 5"/>
          <p:cNvSpPr>
            <a:spLocks noGrp="1"/>
          </p:cNvSpPr>
          <p:nvPr>
            <p:ph type="sldNum" sz="quarter" idx="12"/>
          </p:nvPr>
        </p:nvSpPr>
        <p:spPr bwMode="auto">
          <a:xfrm>
            <a:off x="1340616" y="4928702"/>
            <a:ext cx="609600" cy="517524"/>
          </a:xfrm>
        </p:spPr>
        <p:txBody>
          <a:bodyPr/>
          <a:lstStyle/>
          <a:p>
            <a:fld id="{0803CE61-CCAC-43C4-9675-3CCA98525754}"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5" name="Veri Yer Tutucusu 4"/>
          <p:cNvSpPr>
            <a:spLocks noGrp="1"/>
          </p:cNvSpPr>
          <p:nvPr>
            <p:ph type="dt" sz="half" idx="10"/>
          </p:nvPr>
        </p:nvSpPr>
        <p:spPr/>
        <p:txBody>
          <a:bodyPr/>
          <a:lstStyle/>
          <a:p>
            <a:fld id="{FEC07F20-7A6F-48AC-A35B-371F552B1045}" type="datetimeFigureOut">
              <a:rPr lang="tr-TR" smtClean="0"/>
              <a:pPr/>
              <a:t>5.02.2025</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0803CE61-CCAC-43C4-9675-3CCA98525754}" type="slidenum">
              <a:rPr lang="tr-TR" smtClean="0"/>
              <a:pPr/>
              <a:t>‹#›</a:t>
            </a:fld>
            <a:endParaRPr lang="tr-TR" dirty="0"/>
          </a:p>
        </p:txBody>
      </p:sp>
      <p:sp>
        <p:nvSpPr>
          <p:cNvPr id="9" name="İçerik Yer Tutucusu 8"/>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İçerik Yer Tutucusu 10"/>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Veri Yer Tutucusu 6"/>
          <p:cNvSpPr>
            <a:spLocks noGrp="1"/>
          </p:cNvSpPr>
          <p:nvPr>
            <p:ph type="dt" sz="half" idx="10"/>
          </p:nvPr>
        </p:nvSpPr>
        <p:spPr/>
        <p:txBody>
          <a:bodyPr/>
          <a:lstStyle/>
          <a:p>
            <a:fld id="{FEC07F20-7A6F-48AC-A35B-371F552B1045}" type="datetimeFigureOut">
              <a:rPr lang="tr-TR" smtClean="0"/>
              <a:pPr/>
              <a:t>5.02.2025</a:t>
            </a:fld>
            <a:endParaRPr lang="tr-TR" dirty="0"/>
          </a:p>
        </p:txBody>
      </p:sp>
      <p:sp>
        <p:nvSpPr>
          <p:cNvPr id="8" name="Altbilgi Yer Tutucusu 7"/>
          <p:cNvSpPr>
            <a:spLocks noGrp="1"/>
          </p:cNvSpPr>
          <p:nvPr>
            <p:ph type="ftr" sz="quarter" idx="11"/>
          </p:nvPr>
        </p:nvSpPr>
        <p:spPr/>
        <p:txBody>
          <a:bodyPr/>
          <a:lstStyle/>
          <a:p>
            <a:endParaRPr lang="tr-TR" dirty="0"/>
          </a:p>
        </p:txBody>
      </p:sp>
      <p:sp>
        <p:nvSpPr>
          <p:cNvPr id="9" name="Slayt Numarası Yer Tutucusu 8"/>
          <p:cNvSpPr>
            <a:spLocks noGrp="1"/>
          </p:cNvSpPr>
          <p:nvPr>
            <p:ph type="sldNum" sz="quarter" idx="12"/>
          </p:nvPr>
        </p:nvSpPr>
        <p:spPr/>
        <p:txBody>
          <a:bodyPr/>
          <a:lstStyle/>
          <a:p>
            <a:fld id="{0803CE61-CCAC-43C4-9675-3CCA98525754}" type="slidenum">
              <a:rPr lang="tr-TR" smtClean="0"/>
              <a:pPr/>
              <a:t>‹#›</a:t>
            </a:fld>
            <a:endParaRPr lang="tr-TR" dirty="0"/>
          </a:p>
        </p:txBody>
      </p:sp>
      <p:sp>
        <p:nvSpPr>
          <p:cNvPr id="11" name="İçerik Yer Tutucusu 10"/>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Metin Yer Tutucusu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Metin Yer Tutucusu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6" name="Veri Yer Tutucusu 5"/>
          <p:cNvSpPr>
            <a:spLocks noGrp="1"/>
          </p:cNvSpPr>
          <p:nvPr>
            <p:ph type="dt" sz="half" idx="10"/>
          </p:nvPr>
        </p:nvSpPr>
        <p:spPr/>
        <p:txBody>
          <a:bodyPr rtlCol="0"/>
          <a:lstStyle/>
          <a:p>
            <a:fld id="{FEC07F20-7A6F-48AC-A35B-371F552B1045}" type="datetimeFigureOut">
              <a:rPr lang="tr-TR" smtClean="0"/>
              <a:pPr/>
              <a:t>5.02.2025</a:t>
            </a:fld>
            <a:endParaRPr lang="tr-TR" dirty="0"/>
          </a:p>
        </p:txBody>
      </p:sp>
      <p:sp>
        <p:nvSpPr>
          <p:cNvPr id="7" name="Slayt Numarası Yer Tutucusu 6"/>
          <p:cNvSpPr>
            <a:spLocks noGrp="1"/>
          </p:cNvSpPr>
          <p:nvPr>
            <p:ph type="sldNum" sz="quarter" idx="11"/>
          </p:nvPr>
        </p:nvSpPr>
        <p:spPr/>
        <p:txBody>
          <a:bodyPr rtlCol="0"/>
          <a:lstStyle/>
          <a:p>
            <a:fld id="{0803CE61-CCAC-43C4-9675-3CCA98525754}" type="slidenum">
              <a:rPr lang="tr-TR" smtClean="0"/>
              <a:pPr/>
              <a:t>‹#›</a:t>
            </a:fld>
            <a:endParaRPr lang="tr-TR" dirty="0"/>
          </a:p>
        </p:txBody>
      </p:sp>
      <p:sp>
        <p:nvSpPr>
          <p:cNvPr id="8" name="Altbilgi Yer Tutucusu 7"/>
          <p:cNvSpPr>
            <a:spLocks noGrp="1"/>
          </p:cNvSpPr>
          <p:nvPr>
            <p:ph type="ftr" sz="quarter" idx="12"/>
          </p:nvPr>
        </p:nvSpPr>
        <p:spPr/>
        <p:txBody>
          <a:bodyPr rtlCol="0"/>
          <a:lstStyle/>
          <a:p>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FEC07F20-7A6F-48AC-A35B-371F552B1045}" type="datetimeFigureOut">
              <a:rPr lang="tr-TR" smtClean="0"/>
              <a:pPr/>
              <a:t>5.02.2025</a:t>
            </a:fld>
            <a:endParaRPr lang="tr-TR" dirty="0"/>
          </a:p>
        </p:txBody>
      </p:sp>
      <p:sp>
        <p:nvSpPr>
          <p:cNvPr id="3" name="Altbilgi Yer Tutucusu 2"/>
          <p:cNvSpPr>
            <a:spLocks noGrp="1"/>
          </p:cNvSpPr>
          <p:nvPr>
            <p:ph type="ftr" sz="quarter" idx="11"/>
          </p:nvPr>
        </p:nvSpPr>
        <p:spPr/>
        <p:txBody>
          <a:bodyPr/>
          <a:lstStyle/>
          <a:p>
            <a:endParaRPr lang="tr-TR" dirty="0"/>
          </a:p>
        </p:txBody>
      </p:sp>
      <p:sp>
        <p:nvSpPr>
          <p:cNvPr id="4" name="Slayt Numarası Yer Tutucusu 3"/>
          <p:cNvSpPr>
            <a:spLocks noGrp="1"/>
          </p:cNvSpPr>
          <p:nvPr>
            <p:ph type="sldNum" sz="quarter" idx="12"/>
          </p:nvPr>
        </p:nvSpPr>
        <p:spPr/>
        <p:txBody>
          <a:bodyPr/>
          <a:lstStyle/>
          <a:p>
            <a:fld id="{0803CE61-CCAC-43C4-9675-3CCA98525754}"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Düz Bağlayıcı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Başlık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Düz Bağlayıcı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Düz Bağlayıcı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Düz Bağlayıcı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Dikdörtgen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Düz Bağlayıcı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İçerik Yer Tutucusu 17"/>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Veri Yer Tutucusu 20"/>
          <p:cNvSpPr>
            <a:spLocks noGrp="1"/>
          </p:cNvSpPr>
          <p:nvPr>
            <p:ph type="dt" sz="half" idx="14"/>
          </p:nvPr>
        </p:nvSpPr>
        <p:spPr/>
        <p:txBody>
          <a:bodyPr rtlCol="0"/>
          <a:lstStyle/>
          <a:p>
            <a:fld id="{FEC07F20-7A6F-48AC-A35B-371F552B1045}" type="datetimeFigureOut">
              <a:rPr lang="tr-TR" smtClean="0"/>
              <a:pPr/>
              <a:t>5.02.2025</a:t>
            </a:fld>
            <a:endParaRPr lang="tr-TR" dirty="0"/>
          </a:p>
        </p:txBody>
      </p:sp>
      <p:sp>
        <p:nvSpPr>
          <p:cNvPr id="22" name="Slayt Numarası Yer Tutucusu 21"/>
          <p:cNvSpPr>
            <a:spLocks noGrp="1"/>
          </p:cNvSpPr>
          <p:nvPr>
            <p:ph type="sldNum" sz="quarter" idx="15"/>
          </p:nvPr>
        </p:nvSpPr>
        <p:spPr/>
        <p:txBody>
          <a:bodyPr rtlCol="0"/>
          <a:lstStyle/>
          <a:p>
            <a:fld id="{0803CE61-CCAC-43C4-9675-3CCA98525754}" type="slidenum">
              <a:rPr lang="tr-TR" smtClean="0"/>
              <a:pPr/>
              <a:t>‹#›</a:t>
            </a:fld>
            <a:endParaRPr lang="tr-TR" dirty="0"/>
          </a:p>
        </p:txBody>
      </p:sp>
      <p:sp>
        <p:nvSpPr>
          <p:cNvPr id="23" name="Altbilgi Yer Tutucusu 22"/>
          <p:cNvSpPr>
            <a:spLocks noGrp="1"/>
          </p:cNvSpPr>
          <p:nvPr>
            <p:ph type="ftr" sz="quarter" idx="16"/>
          </p:nvPr>
        </p:nvSpPr>
        <p:spPr/>
        <p:txBody>
          <a:bodyPr rtlCol="0"/>
          <a:lstStyle/>
          <a:p>
            <a:endParaRPr lang="tr-TR"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Düz Bağlayıcı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Başlık 1"/>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Resim Yer Tutucusu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smtClean="0"/>
              <a:t>Resim eklemek için simgeyi tıklatın</a:t>
            </a:r>
            <a:endParaRPr kumimoji="0" lang="en-US" dirty="0"/>
          </a:p>
        </p:txBody>
      </p:sp>
      <p:sp>
        <p:nvSpPr>
          <p:cNvPr id="4" name="Metin Yer Tutucusu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Düz Bağlayıcı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Dikdörtgen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üz Bağlayıcı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Düz Bağlayıcı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Düz Bağlayıcı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Veri Yer Tutucusu 16"/>
          <p:cNvSpPr>
            <a:spLocks noGrp="1"/>
          </p:cNvSpPr>
          <p:nvPr>
            <p:ph type="dt" sz="half" idx="10"/>
          </p:nvPr>
        </p:nvSpPr>
        <p:spPr/>
        <p:txBody>
          <a:bodyPr rtlCol="0"/>
          <a:lstStyle/>
          <a:p>
            <a:fld id="{FEC07F20-7A6F-48AC-A35B-371F552B1045}" type="datetimeFigureOut">
              <a:rPr lang="tr-TR" smtClean="0"/>
              <a:pPr/>
              <a:t>5.02.2025</a:t>
            </a:fld>
            <a:endParaRPr lang="tr-TR" dirty="0"/>
          </a:p>
        </p:txBody>
      </p:sp>
      <p:sp>
        <p:nvSpPr>
          <p:cNvPr id="18" name="Slayt Numarası Yer Tutucusu 17"/>
          <p:cNvSpPr>
            <a:spLocks noGrp="1"/>
          </p:cNvSpPr>
          <p:nvPr>
            <p:ph type="sldNum" sz="quarter" idx="11"/>
          </p:nvPr>
        </p:nvSpPr>
        <p:spPr/>
        <p:txBody>
          <a:bodyPr rtlCol="0"/>
          <a:lstStyle/>
          <a:p>
            <a:fld id="{0803CE61-CCAC-43C4-9675-3CCA98525754}" type="slidenum">
              <a:rPr lang="tr-TR" smtClean="0"/>
              <a:pPr/>
              <a:t>‹#›</a:t>
            </a:fld>
            <a:endParaRPr lang="tr-TR" dirty="0"/>
          </a:p>
        </p:txBody>
      </p:sp>
      <p:sp>
        <p:nvSpPr>
          <p:cNvPr id="21" name="Altbilgi Yer Tutucusu 20"/>
          <p:cNvSpPr>
            <a:spLocks noGrp="1"/>
          </p:cNvSpPr>
          <p:nvPr>
            <p:ph type="ftr" sz="quarter" idx="12"/>
          </p:nvPr>
        </p:nvSpPr>
        <p:spPr/>
        <p:txBody>
          <a:bodyPr rtlCol="0"/>
          <a:lstStyle/>
          <a:p>
            <a:endParaRPr lang="tr-T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Düz Bağlayıcı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Başlık Yer Tutucusu 21"/>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Veri Yer Tutucusu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FEC07F20-7A6F-48AC-A35B-371F552B1045}" type="datetimeFigureOut">
              <a:rPr lang="tr-TR" smtClean="0"/>
              <a:pPr/>
              <a:t>5.02.2025</a:t>
            </a:fld>
            <a:endParaRPr lang="tr-TR" dirty="0"/>
          </a:p>
        </p:txBody>
      </p:sp>
      <p:sp>
        <p:nvSpPr>
          <p:cNvPr id="3" name="Altbilgi Yer Tutucusu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dirty="0"/>
          </a:p>
        </p:txBody>
      </p:sp>
      <p:sp>
        <p:nvSpPr>
          <p:cNvPr id="7" name="Düz Bağlayıcı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Düz Bağlayıcı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Dikdörtgen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üz Bağlayıcı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ayt Numarası Yer Tutucusu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803CE61-CCAC-43C4-9675-3CCA98525754}"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a:t>Erek-odaklI Kuramlar</a:t>
            </a:r>
          </a:p>
        </p:txBody>
      </p:sp>
      <p:sp>
        <p:nvSpPr>
          <p:cNvPr id="3" name="2 Alt Başlık"/>
          <p:cNvSpPr>
            <a:spLocks noGrp="1"/>
          </p:cNvSpPr>
          <p:nvPr>
            <p:ph type="subTitle" idx="1"/>
          </p:nvPr>
        </p:nvSpPr>
        <p:spPr/>
        <p:txBody>
          <a:bodyPr/>
          <a:lstStyle/>
          <a:p>
            <a:r>
              <a:rPr lang="tr-TR" dirty="0"/>
              <a:t>Çeviribilime Genel Bir Bakış</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467544" y="404664"/>
            <a:ext cx="6390456" cy="3139321"/>
          </a:xfrm>
          <a:prstGeom prst="rect">
            <a:avLst/>
          </a:prstGeom>
        </p:spPr>
        <p:txBody>
          <a:bodyPr wrap="square">
            <a:spAutoFit/>
          </a:bodyPr>
          <a:lstStyle/>
          <a:p>
            <a:pPr algn="just">
              <a:buFont typeface="Wingdings" pitchFamily="2" charset="2"/>
              <a:buChar char="Ø"/>
            </a:pPr>
            <a:r>
              <a:rPr lang="tr-TR" dirty="0"/>
              <a:t>Çevirmen, </a:t>
            </a:r>
            <a:r>
              <a:rPr lang="tr-TR" b="1" dirty="0">
                <a:solidFill>
                  <a:schemeClr val="bg1">
                    <a:lumMod val="50000"/>
                  </a:schemeClr>
                </a:solidFill>
              </a:rPr>
              <a:t>kültürlerarası bir eylem olan çeviri </a:t>
            </a:r>
            <a:r>
              <a:rPr lang="tr-TR" dirty="0"/>
              <a:t>eyleminde üstlendiği rolün sosyal, kültürel ve bildirişimsel bir rol olduğunun ayrımına varmışsa ve bu rolün sorumluluğunu taşıyacak şekilde hareket etmesi gerektiği bilincini taşıyorsa makrostratejisi olan, “uzman” bir çevirmen olarak nitelenecektir.</a:t>
            </a:r>
          </a:p>
          <a:p>
            <a:pPr algn="just">
              <a:buFont typeface="Wingdings" pitchFamily="2" charset="2"/>
              <a:buChar char="Ø"/>
            </a:pPr>
            <a:endParaRPr lang="tr-TR" dirty="0"/>
          </a:p>
          <a:p>
            <a:pPr algn="just"/>
            <a:r>
              <a:rPr lang="tr-TR" dirty="0"/>
              <a:t>Çeviri sürecini belirleyen çeviri amacının, çevirmenin</a:t>
            </a:r>
          </a:p>
          <a:p>
            <a:pPr algn="just"/>
            <a:r>
              <a:rPr lang="tr-TR" dirty="0"/>
              <a:t>kaynak metni yorumlamasından erek metni oluşturmasına dek çevirinin tüm aşamalarında etkili olduğu skopos kuramında vurgulanmıştır.</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39552" y="188641"/>
            <a:ext cx="6318448" cy="2031325"/>
          </a:xfrm>
          <a:prstGeom prst="rect">
            <a:avLst/>
          </a:prstGeom>
        </p:spPr>
        <p:txBody>
          <a:bodyPr wrap="square">
            <a:spAutoFit/>
          </a:bodyPr>
          <a:lstStyle/>
          <a:p>
            <a:endParaRPr lang="tr-TR" sz="1400" dirty="0"/>
          </a:p>
          <a:p>
            <a:r>
              <a:rPr lang="tr-TR" sz="1400" b="1" dirty="0">
                <a:solidFill>
                  <a:schemeClr val="bg1">
                    <a:lumMod val="50000"/>
                  </a:schemeClr>
                </a:solidFill>
              </a:rPr>
              <a:t>Sources- For Further Reading</a:t>
            </a:r>
          </a:p>
          <a:p>
            <a:r>
              <a:rPr lang="en-US" sz="1400" dirty="0"/>
              <a:t>Vermeer, H., (1988), “Skopos and Commission in Translation Action”, ed. A. Chesterman,</a:t>
            </a:r>
          </a:p>
          <a:p>
            <a:r>
              <a:rPr lang="en-US" sz="1400" i="1" dirty="0"/>
              <a:t>Readings in Translation Theory, 173-200, Amsterdam: Oy Finn Lectura Ab.</a:t>
            </a:r>
            <a:endParaRPr lang="tr-TR" sz="1400" i="1" dirty="0"/>
          </a:p>
          <a:p>
            <a:r>
              <a:rPr lang="en-US" sz="1400" dirty="0"/>
              <a:t>Vermeer, H., (1995), </a:t>
            </a:r>
            <a:r>
              <a:rPr lang="en-US" sz="1400" i="1" dirty="0"/>
              <a:t>A Skopos Theory of Translation (pre-print), Heidelberg, 1995.</a:t>
            </a:r>
            <a:endParaRPr lang="tr-TR" sz="1400" i="1" dirty="0"/>
          </a:p>
          <a:p>
            <a:endParaRPr lang="tr-TR" sz="1400" dirty="0"/>
          </a:p>
        </p:txBody>
      </p:sp>
      <p:sp>
        <p:nvSpPr>
          <p:cNvPr id="3" name="2 Dikdörtgen"/>
          <p:cNvSpPr/>
          <p:nvPr/>
        </p:nvSpPr>
        <p:spPr>
          <a:xfrm>
            <a:off x="467544" y="1988840"/>
            <a:ext cx="7560840" cy="3000821"/>
          </a:xfrm>
          <a:prstGeom prst="rect">
            <a:avLst/>
          </a:prstGeom>
        </p:spPr>
        <p:txBody>
          <a:bodyPr wrap="square">
            <a:spAutoFit/>
          </a:bodyPr>
          <a:lstStyle/>
          <a:p>
            <a:pPr algn="just">
              <a:lnSpc>
                <a:spcPct val="150000"/>
              </a:lnSpc>
            </a:pPr>
            <a:r>
              <a:rPr lang="sv-SE" sz="1400" dirty="0"/>
              <a:t>Bassnett-McGuire, S. (1980). </a:t>
            </a:r>
            <a:r>
              <a:rPr lang="sv-SE" sz="1400" i="1" dirty="0"/>
              <a:t>Translation Studies, Londra: Methuen.</a:t>
            </a:r>
          </a:p>
          <a:p>
            <a:pPr algn="just">
              <a:lnSpc>
                <a:spcPct val="150000"/>
              </a:lnSpc>
            </a:pPr>
            <a:r>
              <a:rPr lang="tr-TR" sz="1400" dirty="0"/>
              <a:t>Bengi, I. (1995), “Çeviribilimde Bireysel Kuramlardan Geniş Ölçekli Bir Bakış Açısına Doğru”, ed. M. Rifat, </a:t>
            </a:r>
            <a:r>
              <a:rPr lang="tr-TR" sz="1400" i="1" dirty="0"/>
              <a:t>Çeviri Kuramı Üzerine Söylemler, 9-31, İstanbul: Düzlem </a:t>
            </a:r>
            <a:r>
              <a:rPr lang="tr-TR" sz="1400" dirty="0"/>
              <a:t>Yayınevi.</a:t>
            </a:r>
          </a:p>
          <a:p>
            <a:pPr algn="just">
              <a:lnSpc>
                <a:spcPct val="150000"/>
              </a:lnSpc>
            </a:pPr>
            <a:r>
              <a:rPr lang="tr-TR" sz="1400" dirty="0"/>
              <a:t>Bengi, I. (1992), “Çeviribilim Terimleri Sözlüğüne Doğru”, </a:t>
            </a:r>
            <a:r>
              <a:rPr lang="tr-TR" sz="1400" i="1" dirty="0"/>
              <a:t>Metis Çeviri, 20/21, 156-197.</a:t>
            </a:r>
          </a:p>
          <a:p>
            <a:pPr algn="just">
              <a:lnSpc>
                <a:spcPct val="150000"/>
              </a:lnSpc>
            </a:pPr>
            <a:r>
              <a:rPr lang="tr-TR" sz="1400" dirty="0"/>
              <a:t>Bengi, I. (1993), “Çeviri Eleştirisi Bağlamında Eleştirel Bilincin Oluşması ve Eleştiri, Üst- Eleştiri, Çeviribilim İlişkileri”, </a:t>
            </a:r>
            <a:r>
              <a:rPr lang="tr-TR" sz="1400" i="1" dirty="0"/>
              <a:t>Dilbilim Araştırmaları, 22, 25-50.</a:t>
            </a:r>
          </a:p>
          <a:p>
            <a:pPr algn="just">
              <a:lnSpc>
                <a:spcPct val="150000"/>
              </a:lnSpc>
            </a:pPr>
            <a:r>
              <a:rPr lang="tr-TR" sz="1400" dirty="0"/>
              <a:t>Bengi, I., İnce, Ü., (1995), “Çeviri Eğitiminde Kaynak Metni Yorumlamaya ve Çeviri Metni Oluşturmaya Yönelik Yöntem Arayışları: Geniş Bir Bakış Açısı”, </a:t>
            </a:r>
            <a:r>
              <a:rPr lang="tr-TR" sz="1400" i="1" dirty="0"/>
              <a:t>Çeviribilim , 1,</a:t>
            </a:r>
          </a:p>
          <a:p>
            <a:pPr algn="just">
              <a:lnSpc>
                <a:spcPct val="150000"/>
              </a:lnSpc>
            </a:pPr>
            <a:r>
              <a:rPr lang="tr-TR" sz="1400" dirty="0"/>
              <a:t>125-142.</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692696"/>
            <a:ext cx="6984776" cy="2308324"/>
          </a:xfrm>
          <a:prstGeom prst="rect">
            <a:avLst/>
          </a:prstGeom>
        </p:spPr>
        <p:txBody>
          <a:bodyPr wrap="square">
            <a:spAutoFit/>
          </a:bodyPr>
          <a:lstStyle/>
          <a:p>
            <a:pPr algn="just">
              <a:buFont typeface="Wingdings" pitchFamily="2" charset="2"/>
              <a:buChar char="Ø"/>
            </a:pPr>
            <a:endParaRPr lang="tr-TR" dirty="0"/>
          </a:p>
          <a:p>
            <a:pPr algn="just">
              <a:buFont typeface="Wingdings" pitchFamily="2" charset="2"/>
              <a:buChar char="Ø"/>
            </a:pPr>
            <a:r>
              <a:rPr lang="tr-TR" dirty="0"/>
              <a:t>Yirminci yüzyılın ikinci yarısında ortaya çıkan yeni çeviri kuramlarıyla çeviriye bakış açısı değişmiştir. Dilbilimin bir alt dalı olmak yerine özerk bir bilim dalı olarak gelişmeye başlayan “çeviribilim” köklü değişiklikler geçirmiştir. Çağdaş çeviri kuramları olarak görülen erek-odaklı kuram, skopos kuramı çeviriye yeni bir kimlik kazandırmıştır. </a:t>
            </a:r>
          </a:p>
          <a:p>
            <a:pPr algn="just"/>
            <a:endParaRPr lang="tr-TR" dirty="0"/>
          </a:p>
        </p:txBody>
      </p:sp>
      <p:sp>
        <p:nvSpPr>
          <p:cNvPr id="3" name="2 Dikdörtgen"/>
          <p:cNvSpPr/>
          <p:nvPr/>
        </p:nvSpPr>
        <p:spPr>
          <a:xfrm>
            <a:off x="467544" y="2852936"/>
            <a:ext cx="6912768" cy="2862322"/>
          </a:xfrm>
          <a:prstGeom prst="rect">
            <a:avLst/>
          </a:prstGeom>
        </p:spPr>
        <p:txBody>
          <a:bodyPr wrap="square">
            <a:spAutoFit/>
          </a:bodyPr>
          <a:lstStyle/>
          <a:p>
            <a:pPr algn="just">
              <a:buFont typeface="Wingdings" pitchFamily="2" charset="2"/>
              <a:buChar char="Ø"/>
            </a:pPr>
            <a:r>
              <a:rPr lang="tr-TR" dirty="0"/>
              <a:t>Bilimsel dayanaklar çerçevesinde yapılan çeviri eğitimi, çeviri gerçeklerinden kopuk olmayacak ve çevirmen adaylarını çağdaş çeviri kuramlarının ışığında yaptıkları işin niteliği konusunda aydınlatabilecektir.</a:t>
            </a:r>
          </a:p>
          <a:p>
            <a:pPr algn="just"/>
            <a:endParaRPr lang="tr-TR" dirty="0"/>
          </a:p>
          <a:p>
            <a:pPr>
              <a:buFont typeface="Wingdings" pitchFamily="2" charset="2"/>
              <a:buChar char="Ø"/>
            </a:pPr>
            <a:r>
              <a:rPr lang="tr-TR" dirty="0"/>
              <a:t>Yirminci yüzyılın ikinci yarısında ortaya çıkan yeni çeviri kuramları, çeviri </a:t>
            </a:r>
            <a:r>
              <a:rPr lang="tr-TR" dirty="0" smtClean="0"/>
              <a:t>eyleminin farklı </a:t>
            </a:r>
            <a:r>
              <a:rPr lang="tr-TR" dirty="0"/>
              <a:t>bir şekilde incelenmesini sağlamıştır. Dilbilimin bir alt dalı olmak yerine özerk bir bilim dalı olarak gelişmeye başlayan “çeviribilim” köklü değişiklikler geçirmiştir.</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683568" y="332656"/>
            <a:ext cx="6174432" cy="1200329"/>
          </a:xfrm>
          <a:prstGeom prst="rect">
            <a:avLst/>
          </a:prstGeom>
        </p:spPr>
        <p:txBody>
          <a:bodyPr wrap="square">
            <a:spAutoFit/>
          </a:bodyPr>
          <a:lstStyle/>
          <a:p>
            <a:pPr>
              <a:buFont typeface="Wingdings" pitchFamily="2" charset="2"/>
              <a:buChar char="Ø"/>
            </a:pPr>
            <a:r>
              <a:rPr lang="tr-TR" dirty="0"/>
              <a:t>Çağdaş çeviri kuramları, kaynak-odaklı kuramları eleştirip yeni bir bakış açısı oluşturmaktadır.</a:t>
            </a:r>
          </a:p>
          <a:p>
            <a:endParaRPr lang="tr-TR" dirty="0"/>
          </a:p>
          <a:p>
            <a:endParaRPr lang="tr-TR" dirty="0"/>
          </a:p>
        </p:txBody>
      </p:sp>
      <p:sp>
        <p:nvSpPr>
          <p:cNvPr id="4" name="3 Dikdörtgen"/>
          <p:cNvSpPr/>
          <p:nvPr/>
        </p:nvSpPr>
        <p:spPr>
          <a:xfrm>
            <a:off x="755576" y="1124745"/>
            <a:ext cx="7056784" cy="2308324"/>
          </a:xfrm>
          <a:prstGeom prst="rect">
            <a:avLst/>
          </a:prstGeom>
        </p:spPr>
        <p:txBody>
          <a:bodyPr wrap="square">
            <a:spAutoFit/>
          </a:bodyPr>
          <a:lstStyle/>
          <a:p>
            <a:pPr algn="just">
              <a:buFont typeface="Wingdings" pitchFamily="2" charset="2"/>
              <a:buChar char="Ø"/>
            </a:pPr>
            <a:r>
              <a:rPr lang="tr-TR" dirty="0"/>
              <a:t>Çeviri kuramları oluşturma yolunda yapılan çalışmaların başlangıç tarihi İ.Ö. İkinci yüzyıla dek uzanır. Cicero ve Horace’ın çeviri üzerine yazdıkları yazılar, çeviri kuramı alanındaki ilk çalışmalar olarak kabul edilir Bassnett (1980, ss. 43-44). Yirminci yüzyılın ikinci yarısına dek yapılan çeviri kuramı çalışmaları, aynı paradigma çerçevesinde ele</a:t>
            </a:r>
          </a:p>
          <a:p>
            <a:pPr algn="just"/>
            <a:r>
              <a:rPr lang="tr-TR" dirty="0"/>
              <a:t>alınır.</a:t>
            </a:r>
          </a:p>
          <a:p>
            <a:endParaRPr lang="tr-TR" dirty="0"/>
          </a:p>
        </p:txBody>
      </p:sp>
      <p:sp>
        <p:nvSpPr>
          <p:cNvPr id="5" name="4 Dikdörtgen"/>
          <p:cNvSpPr/>
          <p:nvPr/>
        </p:nvSpPr>
        <p:spPr>
          <a:xfrm>
            <a:off x="827584" y="3068960"/>
            <a:ext cx="6030416" cy="2585323"/>
          </a:xfrm>
          <a:prstGeom prst="rect">
            <a:avLst/>
          </a:prstGeom>
        </p:spPr>
        <p:txBody>
          <a:bodyPr wrap="square">
            <a:spAutoFit/>
          </a:bodyPr>
          <a:lstStyle/>
          <a:p>
            <a:pPr algn="just">
              <a:buFont typeface="Wingdings" pitchFamily="2" charset="2"/>
              <a:buChar char="Ø"/>
            </a:pPr>
            <a:r>
              <a:rPr lang="tr-TR" dirty="0"/>
              <a:t>Kaynak metin üzerine kurulu oldukları için çeviri sürecinde kaynak metni öncelikli olarak ele </a:t>
            </a:r>
            <a:r>
              <a:rPr lang="tr-TR"/>
              <a:t>alan </a:t>
            </a:r>
            <a:r>
              <a:rPr lang="tr-TR" smtClean="0"/>
              <a:t>kuramlar, </a:t>
            </a:r>
            <a:r>
              <a:rPr lang="tr-TR" dirty="0"/>
              <a:t>çevirileri de “iyi”, “sadık” ve “doğru” gibi kişiden kişiye değişen niteleme sıfatları ile değerlendirmektedir. Ancak kimi kaynak-odaklı kuramlar çevirmene koydukları kurallarda erek metnin önemini vurgular. </a:t>
            </a:r>
          </a:p>
          <a:p>
            <a:pPr algn="just"/>
            <a:endParaRPr lang="tr-TR" dirty="0"/>
          </a:p>
          <a:p>
            <a:endParaRPr lang="tr-TR" dirty="0"/>
          </a:p>
        </p:txBody>
      </p:sp>
      <p:sp>
        <p:nvSpPr>
          <p:cNvPr id="6" name="5 Dikdörtgen"/>
          <p:cNvSpPr/>
          <p:nvPr/>
        </p:nvSpPr>
        <p:spPr>
          <a:xfrm>
            <a:off x="611560" y="5157192"/>
            <a:ext cx="7488832" cy="369332"/>
          </a:xfrm>
          <a:prstGeom prst="rect">
            <a:avLst/>
          </a:prstGeom>
        </p:spPr>
        <p:txBody>
          <a:bodyPr wrap="square">
            <a:spAutoFit/>
          </a:bodyPr>
          <a:lstStyle/>
          <a:p>
            <a:pPr>
              <a:buFont typeface="Wingdings" pitchFamily="2" charset="2"/>
              <a:buChar char="Ø"/>
            </a:pPr>
            <a:r>
              <a:rPr lang="tr-TR" dirty="0"/>
              <a:t>İlk çeviri kuramcısı olarak kabul edilen </a:t>
            </a:r>
            <a:r>
              <a:rPr lang="tr-TR" b="1" dirty="0"/>
              <a:t>Cicero,</a:t>
            </a:r>
            <a:r>
              <a:rPr lang="tr-TR" dirty="0"/>
              <a:t>  </a:t>
            </a:r>
          </a:p>
        </p:txBody>
      </p:sp>
      <p:sp>
        <p:nvSpPr>
          <p:cNvPr id="8" name="7 Dikdörtgen"/>
          <p:cNvSpPr/>
          <p:nvPr/>
        </p:nvSpPr>
        <p:spPr>
          <a:xfrm>
            <a:off x="611560" y="5589239"/>
            <a:ext cx="6246440" cy="646331"/>
          </a:xfrm>
          <a:prstGeom prst="rect">
            <a:avLst/>
          </a:prstGeom>
        </p:spPr>
        <p:txBody>
          <a:bodyPr wrap="square">
            <a:spAutoFit/>
          </a:bodyPr>
          <a:lstStyle/>
          <a:p>
            <a:r>
              <a:rPr lang="tr-TR" dirty="0"/>
              <a:t> anlamı anlamına çeviriyi savunurken çevirinin erek    metne önem verilerek yapılması gerektiğini dile getirir.</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332656"/>
            <a:ext cx="6534472" cy="3693319"/>
          </a:xfrm>
          <a:prstGeom prst="rect">
            <a:avLst/>
          </a:prstGeom>
        </p:spPr>
        <p:txBody>
          <a:bodyPr wrap="square">
            <a:spAutoFit/>
          </a:bodyPr>
          <a:lstStyle/>
          <a:p>
            <a:pPr algn="just">
              <a:buFont typeface="Wingdings" pitchFamily="2" charset="2"/>
              <a:buChar char="Ø"/>
            </a:pPr>
            <a:r>
              <a:rPr lang="tr-TR" dirty="0"/>
              <a:t> Cicero’ya göre çevirmen, hem bir metin üreticisi hem de kaynak metinde işlenen konuda en etkin bilgiye sahip bir uzmandır.</a:t>
            </a:r>
          </a:p>
          <a:p>
            <a:pPr algn="just">
              <a:buFont typeface="Wingdings" pitchFamily="2" charset="2"/>
              <a:buChar char="Ø"/>
            </a:pPr>
            <a:r>
              <a:rPr lang="tr-TR" dirty="0"/>
              <a:t> “Cicero, düşüncelerini savunduğu yazısının bir bölümünde metin üreticisinin çeviri yapacağı konuda bilgili -bu bilgi çevirmenin sanatının temelini oluşturur- olmasının öncelikli olduğunu söyler; metin üretme konusundaki kuramsal bilginin ise sanatın temelini</a:t>
            </a:r>
          </a:p>
          <a:p>
            <a:pPr algn="just"/>
            <a:r>
              <a:rPr lang="tr-TR" dirty="0"/>
              <a:t>oluşturan bilgiden sonra geldiğini ifade eder.” Vermeer (1988, s. 103)</a:t>
            </a:r>
          </a:p>
          <a:p>
            <a:pPr algn="just"/>
            <a:endParaRPr lang="tr-TR" dirty="0"/>
          </a:p>
          <a:p>
            <a:pPr algn="just"/>
            <a:endParaRPr lang="tr-TR" dirty="0"/>
          </a:p>
          <a:p>
            <a:endParaRPr lang="tr-TR" dirty="0"/>
          </a:p>
        </p:txBody>
      </p:sp>
      <p:sp>
        <p:nvSpPr>
          <p:cNvPr id="3" name="2 Dikdörtgen"/>
          <p:cNvSpPr/>
          <p:nvPr/>
        </p:nvSpPr>
        <p:spPr>
          <a:xfrm>
            <a:off x="395536" y="3140968"/>
            <a:ext cx="6462464" cy="2031325"/>
          </a:xfrm>
          <a:prstGeom prst="rect">
            <a:avLst/>
          </a:prstGeom>
        </p:spPr>
        <p:txBody>
          <a:bodyPr wrap="square">
            <a:spAutoFit/>
          </a:bodyPr>
          <a:lstStyle/>
          <a:p>
            <a:pPr algn="just">
              <a:buFont typeface="Wingdings" pitchFamily="2" charset="2"/>
              <a:buChar char="Ø"/>
            </a:pPr>
            <a:r>
              <a:rPr lang="tr-TR" dirty="0"/>
              <a:t>İlk çeviri kuramcılarından olan </a:t>
            </a:r>
            <a:r>
              <a:rPr lang="tr-TR" b="1" dirty="0"/>
              <a:t>Dolet</a:t>
            </a:r>
            <a:r>
              <a:rPr lang="tr-TR" dirty="0"/>
              <a:t>, on altıncı yüzyılda yayımlanan çalışmasında sunduğu yaklaşımla çeviribilim tarihindeki yerini almıştır. Dolet, kuralları sıralayarak</a:t>
            </a:r>
          </a:p>
          <a:p>
            <a:pPr algn="just"/>
            <a:r>
              <a:rPr lang="tr-TR" dirty="0"/>
              <a:t>genç çevirmenlere yol göstermeyi amaçlar ve çeviri sürecinde izlenmesi gereken yöntemleri </a:t>
            </a:r>
            <a:r>
              <a:rPr lang="sv-SE" dirty="0"/>
              <a:t>sıralar Bassnett (1980, ss. 54-55).</a:t>
            </a:r>
            <a:r>
              <a:rPr lang="tr-TR" dirty="0"/>
              <a:t> Dolet’ye göre “başarılı” çevirinin en önemli koşulu kaynak metni “doğru” anlamaktır.</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67544" y="404664"/>
            <a:ext cx="7704856" cy="3139321"/>
          </a:xfrm>
          <a:prstGeom prst="rect">
            <a:avLst/>
          </a:prstGeom>
        </p:spPr>
        <p:txBody>
          <a:bodyPr wrap="square">
            <a:spAutoFit/>
          </a:bodyPr>
          <a:lstStyle/>
          <a:p>
            <a:pPr algn="just">
              <a:buFont typeface="Wingdings" pitchFamily="2" charset="2"/>
              <a:buChar char="Ø"/>
            </a:pPr>
            <a:r>
              <a:rPr lang="tr-TR" dirty="0"/>
              <a:t> Dolet’ye göre “başarılı” çevirinin en önemli koşulu kaynak metni “doğru” anlamaktır. Ancak Dolet, çevirmenin sözcüğü sözcüğüne çevririden kaçınması gerektiğini belirterek erek metnin de önemli   olduğunu vurgular. Erek metni oluştururken çevirmenin aldığı tüm</a:t>
            </a:r>
          </a:p>
          <a:p>
            <a:pPr algn="just"/>
            <a:r>
              <a:rPr lang="tr-TR" dirty="0"/>
              <a:t>kararların temelinde “özgün metindeki titremi doğru olarak verebilme” amacı yatmalıdır Bengi (1993, s. 28). </a:t>
            </a:r>
          </a:p>
          <a:p>
            <a:pPr algn="just"/>
            <a:r>
              <a:rPr lang="tr-TR" dirty="0"/>
              <a:t>Çeviri sürecini yönlendiren ve açıkça kurallar koyan bu yaklaşımın çıkış noktası, kaynak metindeki “titremleri” erek metinde sözcükleri doğru seçerek yaratmaktır.</a:t>
            </a:r>
          </a:p>
          <a:p>
            <a:pPr algn="just"/>
            <a:endParaRPr lang="tr-TR" dirty="0"/>
          </a:p>
          <a:p>
            <a:pPr algn="just"/>
            <a:endParaRPr lang="tr-TR" dirty="0"/>
          </a:p>
        </p:txBody>
      </p:sp>
      <p:sp>
        <p:nvSpPr>
          <p:cNvPr id="3" name="2 Dikdörtgen"/>
          <p:cNvSpPr/>
          <p:nvPr/>
        </p:nvSpPr>
        <p:spPr>
          <a:xfrm>
            <a:off x="611560" y="3212975"/>
            <a:ext cx="7632848" cy="1477328"/>
          </a:xfrm>
          <a:prstGeom prst="rect">
            <a:avLst/>
          </a:prstGeom>
        </p:spPr>
        <p:txBody>
          <a:bodyPr wrap="square">
            <a:spAutoFit/>
          </a:bodyPr>
          <a:lstStyle/>
          <a:p>
            <a:pPr algn="just">
              <a:buFont typeface="Wingdings" pitchFamily="2" charset="2"/>
              <a:buChar char="Ø"/>
            </a:pPr>
            <a:r>
              <a:rPr lang="tr-TR" dirty="0"/>
              <a:t>Tüm  alanları kapsayacak “bütünlüklü” bir çeviri kuramının temellerini James S. Holmes 1988 yılında yayımlanan makalesinde atmıştır Holmes (1988, ss. 66-80). Holmes’un oluşturduğu modelde çeviribilim üç ayrı alandan oluşur</a:t>
            </a:r>
            <a:r>
              <a:rPr lang="tr-TR" b="1" i="1" dirty="0">
                <a:solidFill>
                  <a:schemeClr val="tx1">
                    <a:lumMod val="65000"/>
                    <a:lumOff val="35000"/>
                  </a:schemeClr>
                </a:solidFill>
              </a:rPr>
              <a:t>: Betimleyici, kuramsal ve uygulamalı alan.</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611560" y="692696"/>
            <a:ext cx="7416824" cy="3416320"/>
          </a:xfrm>
          <a:prstGeom prst="rect">
            <a:avLst/>
          </a:prstGeom>
        </p:spPr>
        <p:txBody>
          <a:bodyPr wrap="square">
            <a:spAutoFit/>
          </a:bodyPr>
          <a:lstStyle/>
          <a:p>
            <a:pPr algn="just">
              <a:buFont typeface="Wingdings" pitchFamily="2" charset="2"/>
              <a:buChar char="Ø"/>
            </a:pPr>
            <a:r>
              <a:rPr lang="tr-TR" dirty="0"/>
              <a:t> Çeviribilim birbiriyle etkileşim halinde üç alandan oluşur: </a:t>
            </a:r>
            <a:r>
              <a:rPr lang="tr-TR" b="1" dirty="0">
                <a:solidFill>
                  <a:schemeClr val="tx1">
                    <a:lumMod val="50000"/>
                    <a:lumOff val="50000"/>
                  </a:schemeClr>
                </a:solidFill>
              </a:rPr>
              <a:t>kuramsal alan, betimleyici alan ve uygulamalı alan.</a:t>
            </a:r>
          </a:p>
          <a:p>
            <a:pPr algn="just"/>
            <a:r>
              <a:rPr lang="tr-TR" b="1" dirty="0">
                <a:solidFill>
                  <a:schemeClr val="tx1">
                    <a:lumMod val="50000"/>
                    <a:lumOff val="50000"/>
                  </a:schemeClr>
                </a:solidFill>
              </a:rPr>
              <a:t> </a:t>
            </a:r>
            <a:r>
              <a:rPr lang="tr-TR" dirty="0"/>
              <a:t>Bu modelde betimleyici alanın özel bir önemi vardır. Çevirmen tarafından çeviri olarak sunulan ya da okur tarafından çeviri olduğu kabul edilen her metin bu alanda ele alınır ve incelenir. Bu </a:t>
            </a:r>
            <a:r>
              <a:rPr lang="nn-NO" dirty="0"/>
              <a:t>incelemeler sonucunda elde edilen bilgiler, çeviri kuramının oluşturulması için bir veri</a:t>
            </a:r>
            <a:r>
              <a:rPr lang="tr-TR" dirty="0"/>
              <a:t> tabanı oluşturur. Kuramsal alandaki bu bilgiler de uygulamalı alanda kullanılır.</a:t>
            </a:r>
          </a:p>
          <a:p>
            <a:pPr algn="just"/>
            <a:endParaRPr lang="tr-TR" dirty="0"/>
          </a:p>
          <a:p>
            <a:pPr algn="just"/>
            <a:endParaRPr lang="tr-TR" dirty="0"/>
          </a:p>
          <a:p>
            <a:pPr algn="just"/>
            <a:endParaRPr lang="tr-TR" dirty="0"/>
          </a:p>
          <a:p>
            <a:pPr algn="just"/>
            <a:endParaRPr lang="tr-TR" dirty="0"/>
          </a:p>
        </p:txBody>
      </p:sp>
      <p:sp>
        <p:nvSpPr>
          <p:cNvPr id="3" name="2 Dikdörtgen"/>
          <p:cNvSpPr/>
          <p:nvPr/>
        </p:nvSpPr>
        <p:spPr>
          <a:xfrm>
            <a:off x="755576" y="3140968"/>
            <a:ext cx="7200800" cy="2862322"/>
          </a:xfrm>
          <a:prstGeom prst="rect">
            <a:avLst/>
          </a:prstGeom>
        </p:spPr>
        <p:txBody>
          <a:bodyPr wrap="square">
            <a:spAutoFit/>
          </a:bodyPr>
          <a:lstStyle/>
          <a:p>
            <a:pPr algn="just">
              <a:buFont typeface="Wingdings" pitchFamily="2" charset="2"/>
              <a:buChar char="Ø"/>
            </a:pPr>
            <a:r>
              <a:rPr lang="tr-TR" dirty="0"/>
              <a:t>Betimleyici alanda “çeviri” olarak adlandırılan metinler incelenerek çeviri dünyasında ne tür kararlar alındığı ve kaynak metin ile erek metin arasında nasıl bir eşdeğerlik ilişkisi kurulduğu ortaya çıkarılır. Betimleyici alandan gelen veriler kuramsal alanda çeviri kuramları oluşturma çalışmalarında kullanılır ve yine kuramsal alandan elde edilen bu veriler uygulamalı alanda kullanılır. Görüldüğü üzere, üç alan sürekli etkileşim halindedir; uygulamalı alan kuramsal alanın verilerini</a:t>
            </a:r>
          </a:p>
          <a:p>
            <a:r>
              <a:rPr lang="tr-TR" dirty="0"/>
              <a:t>kullanır, ancak bu verilerin betimleyici alanda yapılan çalışmaların sonuçlarından oluşur.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39552" y="751344"/>
            <a:ext cx="6318448" cy="5909310"/>
          </a:xfrm>
          <a:prstGeom prst="rect">
            <a:avLst/>
          </a:prstGeom>
        </p:spPr>
        <p:txBody>
          <a:bodyPr wrap="square">
            <a:spAutoFit/>
          </a:bodyPr>
          <a:lstStyle/>
          <a:p>
            <a:pPr algn="just">
              <a:buFont typeface="Wingdings" pitchFamily="2" charset="2"/>
              <a:buChar char="v"/>
            </a:pPr>
            <a:r>
              <a:rPr lang="tr-TR" dirty="0"/>
              <a:t>         </a:t>
            </a:r>
          </a:p>
          <a:p>
            <a:pPr algn="just"/>
            <a:r>
              <a:rPr lang="tr-TR" dirty="0"/>
              <a:t>                               </a:t>
            </a:r>
          </a:p>
          <a:p>
            <a:pPr algn="just">
              <a:buFont typeface="Wingdings" pitchFamily="2" charset="2"/>
              <a:buChar char="Ø"/>
            </a:pPr>
            <a:r>
              <a:rPr lang="tr-TR" b="1" dirty="0"/>
              <a:t>Hans J. Vermeer</a:t>
            </a:r>
            <a:r>
              <a:rPr lang="tr-TR" dirty="0"/>
              <a:t>’in uygulamalı alan üzerine kurduğu skopos kuramı çerçevesinde çeviri eğitimini çağdaş bir bakış açısı ile yönlendirmek mümkündür Vermeer (1989). Vermeer’in </a:t>
            </a:r>
            <a:r>
              <a:rPr lang="tr-TR" b="1" u="sng" dirty="0">
                <a:solidFill>
                  <a:schemeClr val="tx1">
                    <a:lumMod val="50000"/>
                    <a:lumOff val="50000"/>
                  </a:schemeClr>
                </a:solidFill>
              </a:rPr>
              <a:t>Skopos kuramı çeviriyi bir eylem olarak tanımlar. Her eylemin bir amacı olduğuna göre çevirinin de bir amacı vardır</a:t>
            </a:r>
            <a:r>
              <a:rPr lang="tr-TR" dirty="0"/>
              <a:t>. Bu amaç kimi zaman “işveren”, kimi zaman da “çevirmen” tarafından belirlenir. Çevirmen, bu kuramda “uzman” konumuna getirilmiştir. “Uzman” çevirmenin neyi, neden ve nasıl yaptığını, yani çeviri süreci boyunca aldığı kararları açıklabilecek düzeyde olması gerekir.</a:t>
            </a:r>
          </a:p>
          <a:p>
            <a:pPr algn="just">
              <a:buFont typeface="Wingdings" pitchFamily="2" charset="2"/>
              <a:buChar char="Ø"/>
            </a:pPr>
            <a:endParaRPr lang="tr-TR" dirty="0"/>
          </a:p>
          <a:p>
            <a:pPr algn="just">
              <a:buFont typeface="Wingdings" pitchFamily="2" charset="2"/>
              <a:buChar char="Ø"/>
            </a:pPr>
            <a:r>
              <a:rPr lang="tr-TR" dirty="0"/>
              <a:t> Vermeer’e göre kaynak metnin yorumlanması ve erek metnin oluşturulmasında belirleyici etmen çevirinin amacından başka bir şey değildir. Uzman çevirmen de makrostratejisini oluşturan kişidir bu anlamda.</a:t>
            </a:r>
          </a:p>
          <a:p>
            <a:pPr algn="just"/>
            <a:r>
              <a:rPr lang="tr-TR" dirty="0"/>
              <a:t>Bu nedenle Vermeer kuramında çeviri sürecinde amacın ve yöntemde de makrostratejinin önemini vurgular.” Bengi-İnce (1995, ss. 129-30)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43608" y="692695"/>
            <a:ext cx="6984776" cy="4247317"/>
          </a:xfrm>
          <a:prstGeom prst="rect">
            <a:avLst/>
          </a:prstGeom>
        </p:spPr>
        <p:txBody>
          <a:bodyPr wrap="square">
            <a:spAutoFit/>
          </a:bodyPr>
          <a:lstStyle/>
          <a:p>
            <a:pPr algn="just">
              <a:buFont typeface="Wingdings" pitchFamily="2" charset="2"/>
              <a:buChar char="Ø"/>
            </a:pPr>
            <a:r>
              <a:rPr lang="tr-TR" dirty="0"/>
              <a:t>Bir metni çevirmenin en iyi yönteminin belirlenmesi konusunda açıklamalar getiren </a:t>
            </a:r>
            <a:r>
              <a:rPr lang="tr-TR" b="1" dirty="0">
                <a:solidFill>
                  <a:schemeClr val="tx1">
                    <a:lumMod val="50000"/>
                    <a:lumOff val="50000"/>
                  </a:schemeClr>
                </a:solidFill>
              </a:rPr>
              <a:t>Skopos</a:t>
            </a:r>
            <a:r>
              <a:rPr lang="tr-TR" dirty="0"/>
              <a:t> kuramı, çeviri eğitiminde yöntem çalışmaları yapan kuramcıların ve eğitmenlerin sorgulaması gereken çeviri kuramlarının başında gelir. Çevirmenin çeviri süreci boyunca aldığı kararların temelinde çeviri eyleminin amacının yattığını bilmesi ve kararlarını çeviri amacıyla bağdaşacak şekilde açıklayabilmesi ona </a:t>
            </a:r>
            <a:r>
              <a:rPr lang="tr-TR" b="1" dirty="0">
                <a:solidFill>
                  <a:schemeClr val="tx1">
                    <a:lumMod val="50000"/>
                    <a:lumOff val="50000"/>
                  </a:schemeClr>
                </a:solidFill>
              </a:rPr>
              <a:t>“uzman” </a:t>
            </a:r>
            <a:r>
              <a:rPr lang="tr-TR" dirty="0"/>
              <a:t>konumunu kazandıracaktır. Bir “işveren” çevirmene, bir metnin çevirisini belli bir amaca hizmet etmek üzere yapması “iş”ini verdiğinde çevirmenin bir “uzman” olarak hareket edip erek metnin “işveren”in belirlediği amaca uygun çevrilip çevrilemeyeceğine karar vermesi gerekir. Çevirmenin</a:t>
            </a:r>
          </a:p>
          <a:p>
            <a:pPr algn="just"/>
            <a:r>
              <a:rPr lang="tr-TR" dirty="0"/>
              <a:t>“uzman”lığı kaynak ve erek dilleri çok iyi bilmesi ile sınırlı değildir; </a:t>
            </a:r>
            <a:r>
              <a:rPr lang="tr-TR" b="1" u="sng" dirty="0">
                <a:solidFill>
                  <a:schemeClr val="tx1">
                    <a:lumMod val="50000"/>
                    <a:lumOff val="50000"/>
                  </a:schemeClr>
                </a:solidFill>
              </a:rPr>
              <a:t>Vermeer’e göre çevirmen, “iki-kültürlü bir uzman”dır Vermeer (1995, s. 97).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99592" y="476672"/>
            <a:ext cx="5958408" cy="3416320"/>
          </a:xfrm>
          <a:prstGeom prst="rect">
            <a:avLst/>
          </a:prstGeom>
        </p:spPr>
        <p:txBody>
          <a:bodyPr wrap="square">
            <a:spAutoFit/>
          </a:bodyPr>
          <a:lstStyle/>
          <a:p>
            <a:pPr algn="just">
              <a:buFont typeface="Wingdings" pitchFamily="2" charset="2"/>
              <a:buChar char="Ø"/>
            </a:pPr>
            <a:r>
              <a:rPr lang="tr-TR" dirty="0"/>
              <a:t>Çeviri süreçlerini tanımlamaya çalışan Hönig, çevirmenin zihnindeki iki farklı işleyiş alanından söz eder. Çevirmen, metinle ilk kez denetimsiz işleyiş alanında karşılaşır. Bu işleyiş alanında çevirmen metni anlar ve metinle ilgili bazı bilgiler edinir. Ancak bu bilgilerin ne kadarının çeviriye yansıyacağını belirleyen çevirmenin stratejisidir.“Uzman” bir çevirmen, çeviri edinci olmadan aktarım edincinin çeviriyi yönlendirebileceğini düşünemez. Bu nedenle metinle ilk karşılaşma ve metni anlama sürecinde denetimsiz alanda oluşan verilerin bir bölümü</a:t>
            </a:r>
          </a:p>
          <a:p>
            <a:pPr algn="just"/>
            <a:r>
              <a:rPr lang="tr-TR" dirty="0"/>
              <a:t>çevirmenin stratejisinin ışığında erek metne yansıtır. </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mba">
  <a:themeElements>
    <a:clrScheme name="Ufuk">
      <a:dk1>
        <a:srgbClr val="000000"/>
      </a:dk1>
      <a:lt1>
        <a:srgbClr val="FFFFFF"/>
      </a:lt1>
      <a:dk2>
        <a:srgbClr val="1F2123"/>
      </a:dk2>
      <a:lt2>
        <a:srgbClr val="DC9E1F"/>
      </a:lt2>
      <a:accent1>
        <a:srgbClr val="7E97AD"/>
      </a:accent1>
      <a:accent2>
        <a:srgbClr val="CC8E60"/>
      </a:accent2>
      <a:accent3>
        <a:srgbClr val="7A6A60"/>
      </a:accent3>
      <a:accent4>
        <a:srgbClr val="B4936D"/>
      </a:accent4>
      <a:accent5>
        <a:srgbClr val="67787B"/>
      </a:accent5>
      <a:accent6>
        <a:srgbClr val="9D936F"/>
      </a:accent6>
      <a:hlink>
        <a:srgbClr val="646464"/>
      </a:hlink>
      <a:folHlink>
        <a:srgbClr val="969696"/>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99</TotalTime>
  <Words>1284</Words>
  <Application>Microsoft Office PowerPoint</Application>
  <PresentationFormat>Ekran Gösterisi (4:3)</PresentationFormat>
  <Paragraphs>55</Paragraphs>
  <Slides>11</Slides>
  <Notes>1</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Cumba</vt:lpstr>
      <vt:lpstr>Erek-odaklI Kuramlar</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User</dc:creator>
  <cp:lastModifiedBy>Fulden ATAOZU</cp:lastModifiedBy>
  <cp:revision>44</cp:revision>
  <dcterms:created xsi:type="dcterms:W3CDTF">2020-04-22T08:40:31Z</dcterms:created>
  <dcterms:modified xsi:type="dcterms:W3CDTF">2025-02-05T12:35:08Z</dcterms:modified>
</cp:coreProperties>
</file>