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6" r:id="rId4"/>
  </p:sldMasterIdLst>
  <p:notesMasterIdLst>
    <p:notesMasterId r:id="rId22"/>
  </p:notesMasterIdLst>
  <p:sldIdLst>
    <p:sldId id="278" r:id="rId5"/>
    <p:sldId id="279" r:id="rId6"/>
    <p:sldId id="291" r:id="rId7"/>
    <p:sldId id="281" r:id="rId8"/>
    <p:sldId id="282" r:id="rId9"/>
    <p:sldId id="292" r:id="rId10"/>
    <p:sldId id="293" r:id="rId11"/>
    <p:sldId id="294" r:id="rId12"/>
    <p:sldId id="295" r:id="rId13"/>
    <p:sldId id="280" r:id="rId14"/>
    <p:sldId id="283" r:id="rId15"/>
    <p:sldId id="284" r:id="rId16"/>
    <p:sldId id="285" r:id="rId17"/>
    <p:sldId id="286" r:id="rId18"/>
    <p:sldId id="287" r:id="rId19"/>
    <p:sldId id="288" r:id="rId20"/>
    <p:sldId id="28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p:scale>
          <a:sx n="79" d="100"/>
          <a:sy n="79" d="100"/>
        </p:scale>
        <p:origin x="-38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01546-198A-4195-BCF8-F0FF54C90E5E}" type="datetimeFigureOut">
              <a:rPr lang="en-US" smtClean="0"/>
              <a:t>2/5/2025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6DE88F-1F85-4A27-9D34-D74A50E7B0DA}" type="slidenum">
              <a:rPr lang="en-US" smtClean="0"/>
              <a:t>‹#›</a:t>
            </a:fld>
            <a:endParaRPr lang="en-US" dirty="0"/>
          </a:p>
        </p:txBody>
      </p:sp>
    </p:spTree>
    <p:extLst>
      <p:ext uri="{BB962C8B-B14F-4D97-AF65-F5344CB8AC3E}">
        <p14:creationId xmlns:p14="http://schemas.microsoft.com/office/powerpoint/2010/main" val="3730091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AEA074-24A7-4657-AE02-A51F68EA6AA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847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914400" y="2130426"/>
            <a:ext cx="103632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73ED0CC-082F-4160-86E5-0D6041F12778}" type="datetime1">
              <a:rPr lang="en-US" smtClean="0"/>
              <a:t>2/5/2025</a:t>
            </a:fld>
            <a:endParaRPr lang="en-US" dirty="0"/>
          </a:p>
        </p:txBody>
      </p:sp>
      <p:sp>
        <p:nvSpPr>
          <p:cNvPr id="5" name="Alt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0154147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73ED0CC-082F-4160-86E5-0D6041F12778}" type="datetime1">
              <a:rPr lang="en-US" smtClean="0"/>
              <a:t>2/5/2025</a:t>
            </a:fld>
            <a:endParaRPr lang="en-US" dirty="0"/>
          </a:p>
        </p:txBody>
      </p:sp>
      <p:sp>
        <p:nvSpPr>
          <p:cNvPr id="5" name="Alt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6108999"/>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839200" y="274639"/>
            <a:ext cx="27432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609600" y="274639"/>
            <a:ext cx="8026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73ED0CC-082F-4160-86E5-0D6041F12778}" type="datetime1">
              <a:rPr lang="en-US" smtClean="0"/>
              <a:t>2/5/2025</a:t>
            </a:fld>
            <a:endParaRPr lang="en-US" dirty="0"/>
          </a:p>
        </p:txBody>
      </p:sp>
      <p:sp>
        <p:nvSpPr>
          <p:cNvPr id="5" name="Alt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0147038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73ED0CC-082F-4160-86E5-0D6041F12778}" type="datetime1">
              <a:rPr lang="en-US" smtClean="0"/>
              <a:t>2/5/2025</a:t>
            </a:fld>
            <a:endParaRPr lang="en-US" dirty="0"/>
          </a:p>
        </p:txBody>
      </p:sp>
      <p:sp>
        <p:nvSpPr>
          <p:cNvPr id="5" name="Alt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2835665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963084" y="4406901"/>
            <a:ext cx="103632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73ED0CC-082F-4160-86E5-0D6041F12778}" type="datetime1">
              <a:rPr lang="en-US" smtClean="0"/>
              <a:t>2/5/2025</a:t>
            </a:fld>
            <a:endParaRPr lang="en-US" dirty="0"/>
          </a:p>
        </p:txBody>
      </p:sp>
      <p:sp>
        <p:nvSpPr>
          <p:cNvPr id="5" name="Altbilgi Yer Tutucusu 4"/>
          <p:cNvSpPr>
            <a:spLocks noGrp="1"/>
          </p:cNvSpPr>
          <p:nvPr>
            <p:ph type="ftr" sz="quarter" idx="11"/>
          </p:nvPr>
        </p:nvSpPr>
        <p:spPr/>
        <p:txBody>
          <a:bodyPr/>
          <a:lstStyle/>
          <a:p>
            <a:endParaRPr lang="en-US" dirty="0"/>
          </a:p>
        </p:txBody>
      </p:sp>
      <p:sp>
        <p:nvSpPr>
          <p:cNvPr id="6" name="Slayt Numarası Yer Tutucusu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92558549"/>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73ED0CC-082F-4160-86E5-0D6041F12778}" type="datetime1">
              <a:rPr lang="en-US" smtClean="0"/>
              <a:t>2/5/2025</a:t>
            </a:fld>
            <a:endParaRPr lang="en-US" dirty="0"/>
          </a:p>
        </p:txBody>
      </p:sp>
      <p:sp>
        <p:nvSpPr>
          <p:cNvPr id="6" name="Altbilgi Yer Tutucusu 5"/>
          <p:cNvSpPr>
            <a:spLocks noGrp="1"/>
          </p:cNvSpPr>
          <p:nvPr>
            <p:ph type="ftr" sz="quarter" idx="11"/>
          </p:nvPr>
        </p:nvSpPr>
        <p:spPr/>
        <p:txBody>
          <a:bodyPr/>
          <a:lstStyle/>
          <a:p>
            <a:endParaRPr lang="en-US" dirty="0"/>
          </a:p>
        </p:txBody>
      </p:sp>
      <p:sp>
        <p:nvSpPr>
          <p:cNvPr id="7" name="Slayt Numarası Yer Tutucusu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30683019"/>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73ED0CC-082F-4160-86E5-0D6041F12778}" type="datetime1">
              <a:rPr lang="en-US" smtClean="0"/>
              <a:t>2/5/2025</a:t>
            </a:fld>
            <a:endParaRPr lang="en-US" dirty="0"/>
          </a:p>
        </p:txBody>
      </p:sp>
      <p:sp>
        <p:nvSpPr>
          <p:cNvPr id="8" name="Altbilgi Yer Tutucusu 7"/>
          <p:cNvSpPr>
            <a:spLocks noGrp="1"/>
          </p:cNvSpPr>
          <p:nvPr>
            <p:ph type="ftr" sz="quarter" idx="11"/>
          </p:nvPr>
        </p:nvSpPr>
        <p:spPr/>
        <p:txBody>
          <a:bodyPr/>
          <a:lstStyle/>
          <a:p>
            <a:endParaRPr lang="en-US" dirty="0"/>
          </a:p>
        </p:txBody>
      </p:sp>
      <p:sp>
        <p:nvSpPr>
          <p:cNvPr id="9" name="Slayt Numarası Yer Tutucusu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9285822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73ED0CC-082F-4160-86E5-0D6041F12778}" type="datetime1">
              <a:rPr lang="en-US" smtClean="0"/>
              <a:t>2/5/2025</a:t>
            </a:fld>
            <a:endParaRPr lang="en-US" dirty="0"/>
          </a:p>
        </p:txBody>
      </p:sp>
      <p:sp>
        <p:nvSpPr>
          <p:cNvPr id="4" name="Altbilgi Yer Tutucusu 3"/>
          <p:cNvSpPr>
            <a:spLocks noGrp="1"/>
          </p:cNvSpPr>
          <p:nvPr>
            <p:ph type="ftr" sz="quarter" idx="11"/>
          </p:nvPr>
        </p:nvSpPr>
        <p:spPr/>
        <p:txBody>
          <a:bodyPr/>
          <a:lstStyle/>
          <a:p>
            <a:endParaRPr lang="en-US" dirty="0"/>
          </a:p>
        </p:txBody>
      </p:sp>
      <p:sp>
        <p:nvSpPr>
          <p:cNvPr id="5" name="Slayt Numarası Yer Tutucusu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8592418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73ED0CC-082F-4160-86E5-0D6041F12778}" type="datetime1">
              <a:rPr lang="en-US" smtClean="0"/>
              <a:t>2/5/2025</a:t>
            </a:fld>
            <a:endParaRPr lang="en-US" dirty="0"/>
          </a:p>
        </p:txBody>
      </p:sp>
      <p:sp>
        <p:nvSpPr>
          <p:cNvPr id="3" name="Altbilgi Yer Tutucusu 2"/>
          <p:cNvSpPr>
            <a:spLocks noGrp="1"/>
          </p:cNvSpPr>
          <p:nvPr>
            <p:ph type="ftr" sz="quarter" idx="11"/>
          </p:nvPr>
        </p:nvSpPr>
        <p:spPr/>
        <p:txBody>
          <a:bodyPr/>
          <a:lstStyle/>
          <a:p>
            <a:endParaRPr lang="en-US" dirty="0"/>
          </a:p>
        </p:txBody>
      </p:sp>
      <p:sp>
        <p:nvSpPr>
          <p:cNvPr id="4" name="Slayt Numarası Yer Tutucusu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1412733"/>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1" y="273050"/>
            <a:ext cx="4011084"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73ED0CC-082F-4160-86E5-0D6041F12778}" type="datetime1">
              <a:rPr lang="en-US" smtClean="0"/>
              <a:t>2/5/2025</a:t>
            </a:fld>
            <a:endParaRPr lang="en-US" dirty="0"/>
          </a:p>
        </p:txBody>
      </p:sp>
      <p:sp>
        <p:nvSpPr>
          <p:cNvPr id="6" name="Altbilgi Yer Tutucusu 5"/>
          <p:cNvSpPr>
            <a:spLocks noGrp="1"/>
          </p:cNvSpPr>
          <p:nvPr>
            <p:ph type="ftr" sz="quarter" idx="11"/>
          </p:nvPr>
        </p:nvSpPr>
        <p:spPr/>
        <p:txBody>
          <a:bodyPr/>
          <a:lstStyle/>
          <a:p>
            <a:endParaRPr lang="en-US" dirty="0"/>
          </a:p>
        </p:txBody>
      </p:sp>
      <p:sp>
        <p:nvSpPr>
          <p:cNvPr id="7" name="Slayt Numarası Yer Tutucusu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05064039"/>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2389717" y="4800600"/>
            <a:ext cx="73152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73ED0CC-082F-4160-86E5-0D6041F12778}" type="datetime1">
              <a:rPr lang="en-US" smtClean="0"/>
              <a:t>2/5/2025</a:t>
            </a:fld>
            <a:endParaRPr lang="en-US" dirty="0"/>
          </a:p>
        </p:txBody>
      </p:sp>
      <p:sp>
        <p:nvSpPr>
          <p:cNvPr id="6" name="Altbilgi Yer Tutucusu 5"/>
          <p:cNvSpPr>
            <a:spLocks noGrp="1"/>
          </p:cNvSpPr>
          <p:nvPr>
            <p:ph type="ftr" sz="quarter" idx="11"/>
          </p:nvPr>
        </p:nvSpPr>
        <p:spPr/>
        <p:txBody>
          <a:bodyPr/>
          <a:lstStyle/>
          <a:p>
            <a:endParaRPr lang="en-US" dirty="0"/>
          </a:p>
        </p:txBody>
      </p:sp>
      <p:sp>
        <p:nvSpPr>
          <p:cNvPr id="7" name="Slayt Numarası Yer Tutucusu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42066092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3ED0CC-082F-4160-86E5-0D6041F12778}" type="datetime1">
              <a:rPr lang="en-US" smtClean="0"/>
              <a:t>2/5/2025</a:t>
            </a:fld>
            <a:endParaRPr lang="en-US" dirty="0"/>
          </a:p>
        </p:txBody>
      </p:sp>
      <p:sp>
        <p:nvSpPr>
          <p:cNvPr id="5" name="Altbilgi Yer Tutucusu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ayt Numarası Yer Tutucusu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59604401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8A1C807-B9AD-4C9B-BF9F-60F03428998E}"/>
              </a:ext>
              <a:ext uri="{C183D7F6-B498-43B3-948B-1728B52AA6E4}">
                <adec:decorative xmlns=""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799398" y="282447"/>
            <a:ext cx="12192001" cy="6857990"/>
          </a:xfrm>
          <a:prstGeom prst="rect">
            <a:avLst/>
          </a:prstGeom>
        </p:spPr>
      </p:pic>
      <p:sp useBgFill="1">
        <p:nvSpPr>
          <p:cNvPr id="103" name="Freeform 5">
            <a:extLst>
              <a:ext uri="{FF2B5EF4-FFF2-40B4-BE49-F238E27FC236}">
                <a16:creationId xmlns="" xmlns:a16="http://schemas.microsoft.com/office/drawing/2014/main" id="{FE469E50-3893-4ED6-92BA-2985C32B0CA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auto">
          <a:xfrm rot="5400000">
            <a:off x="7131809" y="1385982"/>
            <a:ext cx="4031414"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oudy Old Style"/>
              <a:ea typeface="+mn-ea"/>
              <a:cs typeface="+mn-cs"/>
            </a:endParaRPr>
          </a:p>
        </p:txBody>
      </p:sp>
      <p:sp>
        <p:nvSpPr>
          <p:cNvPr id="2" name="Title 1">
            <a:extLst>
              <a:ext uri="{FF2B5EF4-FFF2-40B4-BE49-F238E27FC236}">
                <a16:creationId xmlns="" xmlns:a16="http://schemas.microsoft.com/office/drawing/2014/main" id="{0D1F047C-C727-42A7-85C5-68C5AA1B1A93}"/>
              </a:ext>
            </a:extLst>
          </p:cNvPr>
          <p:cNvSpPr>
            <a:spLocks noGrp="1"/>
          </p:cNvSpPr>
          <p:nvPr>
            <p:ph type="ctrTitle"/>
          </p:nvPr>
        </p:nvSpPr>
        <p:spPr>
          <a:xfrm>
            <a:off x="7389962" y="1673524"/>
            <a:ext cx="3485073" cy="2420504"/>
          </a:xfrm>
        </p:spPr>
        <p:txBody>
          <a:bodyPr>
            <a:normAutofit/>
          </a:bodyPr>
          <a:lstStyle/>
          <a:p>
            <a:pPr algn="l"/>
            <a:r>
              <a:rPr lang="en-US" sz="4000" dirty="0"/>
              <a:t> ÇEVİRİ VE ÇEVİRİBİLİM</a:t>
            </a:r>
            <a:br>
              <a:rPr lang="en-US" sz="4000" dirty="0"/>
            </a:br>
            <a:endParaRPr lang="en-US" sz="4000" dirty="0"/>
          </a:p>
        </p:txBody>
      </p:sp>
      <p:sp>
        <p:nvSpPr>
          <p:cNvPr id="3" name="Subtitle 2">
            <a:extLst>
              <a:ext uri="{FF2B5EF4-FFF2-40B4-BE49-F238E27FC236}">
                <a16:creationId xmlns="" xmlns:a16="http://schemas.microsoft.com/office/drawing/2014/main" id="{DB93FB3F-A8D4-46D3-A1C6-C79C64563729}"/>
              </a:ext>
            </a:extLst>
          </p:cNvPr>
          <p:cNvSpPr>
            <a:spLocks noGrp="1"/>
          </p:cNvSpPr>
          <p:nvPr>
            <p:ph type="subTitle" idx="1"/>
          </p:nvPr>
        </p:nvSpPr>
        <p:spPr>
          <a:xfrm>
            <a:off x="7389965" y="4157933"/>
            <a:ext cx="3485072" cy="1026544"/>
          </a:xfrm>
        </p:spPr>
        <p:txBody>
          <a:bodyPr>
            <a:normAutofit/>
          </a:bodyPr>
          <a:lstStyle/>
          <a:p>
            <a:pPr algn="l"/>
            <a:r>
              <a:rPr lang="tr-TR" dirty="0"/>
              <a:t>Çeviribilime Giriş</a:t>
            </a:r>
            <a:endParaRPr lang="en-US" sz="2300" dirty="0"/>
          </a:p>
        </p:txBody>
      </p:sp>
    </p:spTree>
    <p:extLst>
      <p:ext uri="{BB962C8B-B14F-4D97-AF65-F5344CB8AC3E}">
        <p14:creationId xmlns:p14="http://schemas.microsoft.com/office/powerpoint/2010/main" val="4167884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A5B58088-3C38-A6E6-E63F-0C384C67A93C}"/>
              </a:ext>
            </a:extLst>
          </p:cNvPr>
          <p:cNvSpPr txBox="1"/>
          <p:nvPr/>
        </p:nvSpPr>
        <p:spPr>
          <a:xfrm>
            <a:off x="954158" y="940904"/>
            <a:ext cx="9541564" cy="4801314"/>
          </a:xfrm>
          <a:prstGeom prst="rect">
            <a:avLst/>
          </a:prstGeom>
          <a:noFill/>
        </p:spPr>
        <p:txBody>
          <a:bodyPr wrap="square">
            <a:spAutoFit/>
          </a:bodyPr>
          <a:lstStyle/>
          <a:p>
            <a:pPr algn="just"/>
            <a:r>
              <a:rPr lang="tr-TR" sz="2400" dirty="0">
                <a:solidFill>
                  <a:schemeClr val="tx1">
                    <a:lumMod val="50000"/>
                    <a:lumOff val="50000"/>
                  </a:schemeClr>
                </a:solidFill>
              </a:rPr>
              <a:t>Çeviri, toplumlar ve bireyler arası iletişimin bir gereği olarak tarih boyunca var olmuştur ve var olmaya devam edecektir. Çeviri, farklı kültürleri tanımak, söz konusu kültürlerin değer yargılarından, normlarından ve yaklaşımlarından haberdar olmak için gerekli olan bir etkinliktir.</a:t>
            </a:r>
          </a:p>
          <a:p>
            <a:pPr algn="just"/>
            <a:endParaRPr lang="tr-TR" sz="2400" dirty="0">
              <a:solidFill>
                <a:schemeClr val="tx1">
                  <a:lumMod val="50000"/>
                  <a:lumOff val="50000"/>
                </a:schemeClr>
              </a:solidFill>
            </a:endParaRPr>
          </a:p>
          <a:p>
            <a:pPr algn="just"/>
            <a:r>
              <a:rPr lang="tr-TR" sz="2400" dirty="0">
                <a:solidFill>
                  <a:schemeClr val="tx1">
                    <a:lumMod val="50000"/>
                    <a:lumOff val="50000"/>
                  </a:schemeClr>
                </a:solidFill>
              </a:rPr>
              <a:t>Akşit Göktürk'e göre, tarihte birçok uygarlığın aydınlanma dönemi çeviriyle başlamıştır ve toplumların sanat, bilim ya da düşünce alanlarındaki yaratıcılığı, açık ya da dolaylı olarak çeviriyle beslenmiştir (2004: 15).</a:t>
            </a:r>
          </a:p>
          <a:p>
            <a:pPr algn="just"/>
            <a:endParaRPr lang="tr-TR" sz="2400" dirty="0">
              <a:solidFill>
                <a:schemeClr val="tx1">
                  <a:lumMod val="50000"/>
                  <a:lumOff val="50000"/>
                </a:schemeClr>
              </a:solidFill>
            </a:endParaRPr>
          </a:p>
          <a:p>
            <a:pPr algn="just"/>
            <a:r>
              <a:rPr lang="tr-TR" sz="2400" dirty="0">
                <a:solidFill>
                  <a:schemeClr val="tx1">
                    <a:lumMod val="50000"/>
                    <a:lumOff val="50000"/>
                  </a:schemeClr>
                </a:solidFill>
              </a:rPr>
              <a:t>Tarihte çeviriye ilişkin ilk görüşler, milattan önceki yüzyıllara kadar uzanmaktadır. Erek ve kaynak odaklılık ekseninde izini süreceğimiz çeviri yaklaşımları serüvenini antik döneme kadar dayandırabilmemiz mümkündür.</a:t>
            </a:r>
          </a:p>
          <a:p>
            <a:endParaRPr lang="tr-TR" dirty="0">
              <a:solidFill>
                <a:schemeClr val="tx1">
                  <a:lumMod val="50000"/>
                  <a:lumOff val="50000"/>
                </a:schemeClr>
              </a:solidFill>
            </a:endParaRPr>
          </a:p>
        </p:txBody>
      </p:sp>
    </p:spTree>
    <p:extLst>
      <p:ext uri="{BB962C8B-B14F-4D97-AF65-F5344CB8AC3E}">
        <p14:creationId xmlns:p14="http://schemas.microsoft.com/office/powerpoint/2010/main" val="17195618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DE88351C-0BB3-FB2B-1CA7-FCD22BB7EB52}"/>
              </a:ext>
            </a:extLst>
          </p:cNvPr>
          <p:cNvSpPr txBox="1"/>
          <p:nvPr/>
        </p:nvSpPr>
        <p:spPr>
          <a:xfrm>
            <a:off x="331304" y="503583"/>
            <a:ext cx="11701670" cy="5416868"/>
          </a:xfrm>
          <a:prstGeom prst="rect">
            <a:avLst/>
          </a:prstGeom>
          <a:noFill/>
        </p:spPr>
        <p:txBody>
          <a:bodyPr wrap="square">
            <a:spAutoFit/>
          </a:bodyPr>
          <a:lstStyle/>
          <a:p>
            <a:pPr algn="just" fontAlgn="base"/>
            <a:r>
              <a:rPr lang="tr-TR" sz="2000" b="1" i="1" dirty="0">
                <a:solidFill>
                  <a:srgbClr val="808080"/>
                </a:solidFill>
                <a:effectLst/>
              </a:rPr>
              <a:t>ÇEVİRİ TARİHİ</a:t>
            </a:r>
          </a:p>
          <a:p>
            <a:pPr algn="just" fontAlgn="base"/>
            <a:endParaRPr lang="tr-TR" b="0" i="1" dirty="0">
              <a:solidFill>
                <a:srgbClr val="808080"/>
              </a:solidFill>
              <a:effectLst/>
            </a:endParaRPr>
          </a:p>
          <a:p>
            <a:pPr algn="just" fontAlgn="base"/>
            <a:r>
              <a:rPr lang="tr-TR" sz="2000" b="0" i="0" dirty="0">
                <a:solidFill>
                  <a:schemeClr val="tx1">
                    <a:lumMod val="65000"/>
                    <a:lumOff val="35000"/>
                  </a:schemeClr>
                </a:solidFill>
                <a:effectLst/>
              </a:rPr>
              <a:t>Çeviri tarihi bir tür uygarlık tarihidir. Tarih içinde bilimin aktarılmasında çeviriye düşen rolü irdeler ve bunun dışında çeviri bölümü öğrencilerine kendi alanlarına yönelik bilinçli bir kimlik kazanmalarına yardımcı olur.</a:t>
            </a:r>
          </a:p>
          <a:p>
            <a:pPr algn="just" fontAlgn="base"/>
            <a:endParaRPr lang="tr-TR" sz="2000" b="0" i="0" dirty="0">
              <a:solidFill>
                <a:schemeClr val="tx1">
                  <a:lumMod val="65000"/>
                  <a:lumOff val="35000"/>
                </a:schemeClr>
              </a:solidFill>
              <a:effectLst/>
            </a:endParaRPr>
          </a:p>
          <a:p>
            <a:pPr algn="just" fontAlgn="base"/>
            <a:r>
              <a:rPr lang="tr-TR" sz="2400" b="1" i="1" dirty="0">
                <a:solidFill>
                  <a:schemeClr val="tx1">
                    <a:lumMod val="65000"/>
                    <a:lumOff val="35000"/>
                  </a:schemeClr>
                </a:solidFill>
                <a:effectLst/>
              </a:rPr>
              <a:t>Batı’da Çeviri Etkinliği</a:t>
            </a:r>
          </a:p>
          <a:p>
            <a:pPr algn="just" fontAlgn="base"/>
            <a:endParaRPr lang="tr-TR" sz="2400" b="0" i="1" dirty="0">
              <a:solidFill>
                <a:schemeClr val="tx1">
                  <a:lumMod val="65000"/>
                  <a:lumOff val="35000"/>
                </a:schemeClr>
              </a:solidFill>
              <a:effectLst/>
            </a:endParaRPr>
          </a:p>
          <a:p>
            <a:pPr algn="just" fontAlgn="base"/>
            <a:r>
              <a:rPr lang="tr-TR" sz="2000" b="0" i="0" dirty="0">
                <a:solidFill>
                  <a:schemeClr val="tx1">
                    <a:lumMod val="65000"/>
                    <a:lumOff val="35000"/>
                  </a:schemeClr>
                </a:solidFill>
                <a:effectLst/>
              </a:rPr>
              <a:t>Batıda çeviri etkinliği genel olarak Eski Yunan ve Roma uygarlıklarına dayandırılır ancak bu etkinlik çok daha eskilere uzanmaktadır. Doğu ile Batı uygarlıkları sürekli etkileşim içinde bulunuyordu. Çeviri etkinliğinin insanlık tarihi kadar eski olduğu bilinse de, yazılı tarihe geçen ilk rakamlar, M.Ö. 3000’li yıllardır. Yazılı kaynaklarda bu tarihlerde Mısır uygarlığında sözlü çevirmenlerin bulunduğu görülmektedir. Yazılı çeviriye ilişkin bildiğimiz ilk metinlerin yaklaşık tümü İbraniceden Yunancaya çevrilen Eski Ahit metinleridir.</a:t>
            </a:r>
          </a:p>
          <a:p>
            <a:pPr algn="just" fontAlgn="base"/>
            <a:endParaRPr lang="tr-TR" sz="2000" b="0" i="0" dirty="0">
              <a:solidFill>
                <a:schemeClr val="tx1">
                  <a:lumMod val="65000"/>
                  <a:lumOff val="35000"/>
                </a:schemeClr>
              </a:solidFill>
              <a:effectLst/>
            </a:endParaRPr>
          </a:p>
          <a:p>
            <a:pPr algn="just" fontAlgn="base"/>
            <a:r>
              <a:rPr lang="tr-TR" sz="2000" b="0" i="0" dirty="0">
                <a:solidFill>
                  <a:schemeClr val="tx1">
                    <a:lumMod val="65000"/>
                    <a:lumOff val="35000"/>
                  </a:schemeClr>
                </a:solidFill>
                <a:effectLst/>
              </a:rPr>
              <a:t>Romalılar döneminde ise Yunancadan Latinceye doğru yönetsel ve kutsal metinlerin yanı sıra yazın alanında çeviriler yapıldığı izlenmektedir. Andronicus M.Ö. 240 yılında Odysseia’yı Yunancadan Latinceye çevirmiştir. Çeviri kuramı açısından, çeviri üzerine kişisel görüş ve deneyimlerini ilk kaleme alan isimler olarak </a:t>
            </a:r>
            <a:r>
              <a:rPr lang="tr-TR" sz="2000" b="0" i="0" u="sng" dirty="0">
                <a:solidFill>
                  <a:schemeClr val="tx1">
                    <a:lumMod val="65000"/>
                    <a:lumOff val="35000"/>
                  </a:schemeClr>
                </a:solidFill>
                <a:effectLst/>
              </a:rPr>
              <a:t>Cicero’</a:t>
            </a:r>
            <a:r>
              <a:rPr lang="tr-TR" sz="2000" b="0" i="0" dirty="0">
                <a:solidFill>
                  <a:schemeClr val="tx1">
                    <a:lumMod val="65000"/>
                    <a:lumOff val="35000"/>
                  </a:schemeClr>
                </a:solidFill>
                <a:effectLst/>
              </a:rPr>
              <a:t>yu (M.Ö. 106-43) ve Türkiye’de </a:t>
            </a:r>
            <a:r>
              <a:rPr lang="tr-TR" sz="2000" b="0" i="0" u="sng" dirty="0">
                <a:solidFill>
                  <a:schemeClr val="tx1">
                    <a:lumMod val="65000"/>
                    <a:lumOff val="35000"/>
                  </a:schemeClr>
                </a:solidFill>
                <a:effectLst/>
              </a:rPr>
              <a:t>Aziz Jerome </a:t>
            </a:r>
            <a:r>
              <a:rPr lang="tr-TR" sz="2000" b="0" i="0" dirty="0">
                <a:solidFill>
                  <a:schemeClr val="tx1">
                    <a:lumMod val="65000"/>
                    <a:lumOff val="35000"/>
                  </a:schemeClr>
                </a:solidFill>
                <a:effectLst/>
              </a:rPr>
              <a:t>diye de anılan Hieronymus’u (340-420) sayabiliriz.</a:t>
            </a:r>
          </a:p>
        </p:txBody>
      </p:sp>
    </p:spTree>
    <p:extLst>
      <p:ext uri="{BB962C8B-B14F-4D97-AF65-F5344CB8AC3E}">
        <p14:creationId xmlns:p14="http://schemas.microsoft.com/office/powerpoint/2010/main" val="21642963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FC94BED2-9D71-1F3E-818B-B182CF224EFB}"/>
              </a:ext>
            </a:extLst>
          </p:cNvPr>
          <p:cNvSpPr txBox="1"/>
          <p:nvPr/>
        </p:nvSpPr>
        <p:spPr>
          <a:xfrm>
            <a:off x="212034" y="927652"/>
            <a:ext cx="11979965" cy="5632311"/>
          </a:xfrm>
          <a:prstGeom prst="rect">
            <a:avLst/>
          </a:prstGeom>
          <a:noFill/>
        </p:spPr>
        <p:txBody>
          <a:bodyPr wrap="square">
            <a:spAutoFit/>
          </a:bodyPr>
          <a:lstStyle/>
          <a:p>
            <a:pPr algn="just" fontAlgn="base"/>
            <a:r>
              <a:rPr lang="tr-TR" sz="2000" b="0" i="0" dirty="0">
                <a:solidFill>
                  <a:schemeClr val="tx1">
                    <a:lumMod val="65000"/>
                    <a:lumOff val="35000"/>
                  </a:schemeClr>
                </a:solidFill>
                <a:effectLst/>
              </a:rPr>
              <a:t>Doğu’daki çeviri etkinliği Arapçaya yapılan çevirilerle yoğunlaşmaktadır. Bağdat’ta (Beyt-ül Hikme = Bilgi Evi) yapılan bu çeviriler daha sonra Endülüs Devleti aracılığıyla Doğu’dan Batı’ya, İber Yarımadası’na ulaşmış ve bu metinler Avrupa dillerine çevrilerek Batı’da kurulan ilk üniversitelerde okutulmaya başlatılmıştır.</a:t>
            </a:r>
            <a:br>
              <a:rPr lang="tr-TR" sz="2000" b="0" i="0" dirty="0">
                <a:solidFill>
                  <a:schemeClr val="tx1">
                    <a:lumMod val="65000"/>
                    <a:lumOff val="35000"/>
                  </a:schemeClr>
                </a:solidFill>
                <a:effectLst/>
              </a:rPr>
            </a:br>
            <a:r>
              <a:rPr lang="tr-TR" sz="2000" b="0" i="0" dirty="0">
                <a:solidFill>
                  <a:schemeClr val="tx1">
                    <a:lumMod val="65000"/>
                    <a:lumOff val="35000"/>
                  </a:schemeClr>
                </a:solidFill>
                <a:effectLst/>
              </a:rPr>
              <a:t>15. yüzyılda Gutenberg’in dizilebilir harflerle baskı tekniğini geliştirmesiyle birlikte kitaplar daha yaygın kitlelere ulaşmaya başladı.</a:t>
            </a:r>
          </a:p>
          <a:p>
            <a:pPr algn="just" fontAlgn="base"/>
            <a:r>
              <a:rPr lang="tr-TR" sz="2000" b="0" i="0" dirty="0">
                <a:solidFill>
                  <a:schemeClr val="tx1">
                    <a:lumMod val="65000"/>
                    <a:lumOff val="35000"/>
                  </a:schemeClr>
                </a:solidFill>
                <a:effectLst/>
              </a:rPr>
              <a:t>16. ve 17. yüzyıllarda, öncelikle kilisede Eski Yunan dil ve uygarlığının hâlâ üstünlüğünü korumasına karşın yerel diller de Latince karşısında kendini göstermeye başladı ve yerel dillere uyarlama şeklinde çeviriler yapıldı.</a:t>
            </a:r>
            <a:br>
              <a:rPr lang="tr-TR" sz="2000" b="0" i="0" dirty="0">
                <a:solidFill>
                  <a:schemeClr val="tx1">
                    <a:lumMod val="65000"/>
                    <a:lumOff val="35000"/>
                  </a:schemeClr>
                </a:solidFill>
                <a:effectLst/>
              </a:rPr>
            </a:br>
            <a:r>
              <a:rPr lang="tr-TR" sz="2000" b="0" i="0" dirty="0">
                <a:solidFill>
                  <a:schemeClr val="tx1">
                    <a:lumMod val="65000"/>
                    <a:lumOff val="35000"/>
                  </a:schemeClr>
                </a:solidFill>
                <a:effectLst/>
              </a:rPr>
              <a:t>18. yüzyılla birlikte Aydınlanma Çağına gelindiğinde yerel diller gelişim göstermişti. Halkın aydınlanmasında yerel dillerin önemi büyüktü. Bunun dışında yaşanan gelişmelere koşut kitaplar artık geniş kitlelere de ulaşabiliyordu. Bu nedenlerden çeviriler Latince dışında konuşulan yerel dillere yönelik yapılıyor ve Aydınlanma Hareketi’nin bağlamı çerçevesinde erek odaklı çeviriler yeğleniyordu.</a:t>
            </a:r>
          </a:p>
          <a:p>
            <a:pPr algn="just" fontAlgn="base"/>
            <a:r>
              <a:rPr lang="tr-TR" sz="2000" b="0" i="0" dirty="0">
                <a:solidFill>
                  <a:schemeClr val="tx1">
                    <a:lumMod val="65000"/>
                    <a:lumOff val="35000"/>
                  </a:schemeClr>
                </a:solidFill>
                <a:effectLst/>
              </a:rPr>
              <a:t>19. yüzyılda da, ulusallaşmış dillerin ve yazınların varlığına koşut olarak, çeviriler de bu dillere yapılıyordu. Romantik dönem hem çeviri etkinliği açısından hem de çeviri üzerine yapılan tartışmalar açısından verimli bir dönem olmuştur. Bu dönemde yazınsal yapıtlar kadar bilimsel yapıtlar da çeviri alanında önemli bir etkiye sahip olmuştur.</a:t>
            </a:r>
          </a:p>
          <a:p>
            <a:pPr algn="just" fontAlgn="base"/>
            <a:r>
              <a:rPr lang="tr-TR" sz="2000" b="0" i="0" dirty="0">
                <a:solidFill>
                  <a:schemeClr val="tx1">
                    <a:lumMod val="65000"/>
                    <a:lumOff val="35000"/>
                  </a:schemeClr>
                </a:solidFill>
                <a:effectLst/>
              </a:rPr>
              <a:t>20. yüzyıla gelindiğinde, öncelikle İkinci Dünya Savaşı sonunda sanayileşme ve uluslararası kurumların oluşturulmasıyla birlikte çeviri giderek artan bir gereksinim olarak yaşamın her alanına yayıldı.</a:t>
            </a:r>
          </a:p>
          <a:p>
            <a:pPr algn="just"/>
            <a:r>
              <a:rPr lang="tr-TR" sz="2000" dirty="0">
                <a:solidFill>
                  <a:schemeClr val="tx1">
                    <a:lumMod val="50000"/>
                    <a:lumOff val="50000"/>
                  </a:schemeClr>
                </a:solidFill>
              </a:rPr>
              <a:t/>
            </a:r>
            <a:br>
              <a:rPr lang="tr-TR" sz="2000" dirty="0">
                <a:solidFill>
                  <a:schemeClr val="tx1">
                    <a:lumMod val="50000"/>
                    <a:lumOff val="50000"/>
                  </a:schemeClr>
                </a:solidFill>
              </a:rPr>
            </a:br>
            <a:endParaRPr lang="tr-TR" sz="2000" dirty="0">
              <a:solidFill>
                <a:schemeClr val="tx1">
                  <a:lumMod val="50000"/>
                  <a:lumOff val="50000"/>
                </a:schemeClr>
              </a:solidFill>
            </a:endParaRPr>
          </a:p>
        </p:txBody>
      </p:sp>
    </p:spTree>
    <p:extLst>
      <p:ext uri="{BB962C8B-B14F-4D97-AF65-F5344CB8AC3E}">
        <p14:creationId xmlns:p14="http://schemas.microsoft.com/office/powerpoint/2010/main" val="1093576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02DBB018-A8B6-E145-CA18-14CE2C72F836}"/>
              </a:ext>
            </a:extLst>
          </p:cNvPr>
          <p:cNvSpPr txBox="1"/>
          <p:nvPr/>
        </p:nvSpPr>
        <p:spPr>
          <a:xfrm>
            <a:off x="258418" y="490331"/>
            <a:ext cx="11675164" cy="5078313"/>
          </a:xfrm>
          <a:prstGeom prst="rect">
            <a:avLst/>
          </a:prstGeom>
          <a:noFill/>
        </p:spPr>
        <p:txBody>
          <a:bodyPr wrap="square">
            <a:spAutoFit/>
          </a:bodyPr>
          <a:lstStyle/>
          <a:p>
            <a:pPr algn="ctr" fontAlgn="base"/>
            <a:r>
              <a:rPr lang="tr-TR" sz="2400" b="1" i="1" dirty="0">
                <a:solidFill>
                  <a:schemeClr val="bg1">
                    <a:lumMod val="65000"/>
                  </a:schemeClr>
                </a:solidFill>
                <a:effectLst/>
                <a:latin typeface="+mj-lt"/>
              </a:rPr>
              <a:t>2.2. Doğu’da Çeviri Etkinliği</a:t>
            </a:r>
          </a:p>
          <a:p>
            <a:pPr algn="ctr" fontAlgn="base"/>
            <a:endParaRPr lang="tr-TR" sz="2000" b="0" i="1" dirty="0">
              <a:solidFill>
                <a:srgbClr val="808080"/>
              </a:solidFill>
              <a:effectLst/>
            </a:endParaRPr>
          </a:p>
          <a:p>
            <a:pPr algn="just" fontAlgn="base"/>
            <a:r>
              <a:rPr lang="tr-TR" sz="2000" b="0" i="0" dirty="0">
                <a:solidFill>
                  <a:srgbClr val="4D4D4D"/>
                </a:solidFill>
                <a:effectLst/>
              </a:rPr>
              <a:t>İki farklı uygarlığın karşılaşmasıyla oluşan çeviri etkinliği tarihin en eski uğraşlarından biridir. Yapılan kazılarda M.Ö. 4500 yıllarında çok dilliliğin egemen olduğu Mezopotamya’ya ait, çivi yazısıyla yazılmış iki dilli ve üç dilli levhalar bulunmuştur. Eski Mısır’da da M.Ö. 3000 yıllarında yoğun bir çeviri etkinliğinin sürdüğü söylenebilir. Burada “</a:t>
            </a:r>
            <a:r>
              <a:rPr lang="tr-TR" sz="2000" b="1" i="0" dirty="0">
                <a:solidFill>
                  <a:schemeClr val="tx1">
                    <a:lumMod val="50000"/>
                    <a:lumOff val="50000"/>
                  </a:schemeClr>
                </a:solidFill>
                <a:effectLst/>
              </a:rPr>
              <a:t>dragomane</a:t>
            </a:r>
            <a:r>
              <a:rPr lang="tr-TR" sz="2000" b="0" i="0" dirty="0">
                <a:solidFill>
                  <a:srgbClr val="4D4D4D"/>
                </a:solidFill>
                <a:effectLst/>
              </a:rPr>
              <a:t>” olarak adlandırılan çevirmenler kervanbaşı veya iş görüşmelerini yürüten, günümüz deyimiyle “uzman” olarak görev almaktadırlar. M.Ö. 2000’li yıllara gelindiğinde ayrı dillerin konuşulduğu, yoğun biçimde ticaretin yapıldığı bir merkez olarak Babil karşımıza çıkmaktadır. Burada Sümerce ve Akadca dillerinde iki dilli sözlüklere de rastlanılmıştır. M.Ö. 1200 yıllarından kalma Hitit ve Eski Mısır dilindeki levhalar ve M.Ö. 2. yüzyıla ait Rosetta Taşı dönemlerinin yaklaşımlarını aydınlatma konusunda yardımcı olabilecek niteliktedirler. Bu iki ya da çok dilli levhalarda yazıların biri çözümlenerek öteki dil de çözümlenmiş ve böylece farklı medeniyetlere ulaşmak olanaklı kılınmıştır.</a:t>
            </a:r>
          </a:p>
          <a:p>
            <a:pPr algn="just" fontAlgn="base"/>
            <a:r>
              <a:rPr lang="tr-TR" sz="2000" b="0" i="0" dirty="0">
                <a:solidFill>
                  <a:srgbClr val="4D4D4D"/>
                </a:solidFill>
                <a:effectLst/>
              </a:rPr>
              <a:t>7. yüzyıla gelindiğinde Doğu’da yoğun bir çeviri etkinliği kendini göstermeye başladı. Bu tarihlerde Araplar ve Museviler Eski Hintçe (Sanskritçe), Farsça ve Yunancadan çok sayıda bilimsel yapıtı Arapçaya çevirmişlerdir. Bu çevirilerle birlikte Arabistan’da ve İran’da bilimsel çalışmalar daha da yoğunlaşmış, 8. ve 10. yüzyıllar arasında Bağdat’ta “Beytü’l-Hikme” adıyla bir bilim merkezi kurulmuştur.</a:t>
            </a:r>
          </a:p>
        </p:txBody>
      </p:sp>
    </p:spTree>
    <p:extLst>
      <p:ext uri="{BB962C8B-B14F-4D97-AF65-F5344CB8AC3E}">
        <p14:creationId xmlns:p14="http://schemas.microsoft.com/office/powerpoint/2010/main" val="3369845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B68FB450-0CA7-77A8-5197-650EDA476B7D}"/>
              </a:ext>
            </a:extLst>
          </p:cNvPr>
          <p:cNvSpPr txBox="1"/>
          <p:nvPr/>
        </p:nvSpPr>
        <p:spPr>
          <a:xfrm>
            <a:off x="331304" y="458956"/>
            <a:ext cx="10747513" cy="5632311"/>
          </a:xfrm>
          <a:prstGeom prst="rect">
            <a:avLst/>
          </a:prstGeom>
          <a:noFill/>
        </p:spPr>
        <p:txBody>
          <a:bodyPr wrap="square">
            <a:spAutoFit/>
          </a:bodyPr>
          <a:lstStyle/>
          <a:p>
            <a:pPr algn="just"/>
            <a:r>
              <a:rPr lang="tr-TR" b="0" i="0" dirty="0">
                <a:solidFill>
                  <a:srgbClr val="4D4D4D"/>
                </a:solidFill>
                <a:effectLst/>
                <a:latin typeface="Droid Sans"/>
              </a:rPr>
              <a:t>8</a:t>
            </a:r>
            <a:r>
              <a:rPr lang="tr-TR" sz="2000" b="0" i="0" dirty="0">
                <a:solidFill>
                  <a:srgbClr val="4D4D4D"/>
                </a:solidFill>
                <a:effectLst/>
              </a:rPr>
              <a:t>. yüzyılda İber yarımadasının (Bugünkü İspanya) Emevilerin eline geçmesiyle ve Endülüs Devleti’nin kurulmasıyla, bu uygarlık İber yarımadasına taşındı. 12. yüzyılda Toledo kentinin İspanyolların egemenliğine girmesiyle Latince ve yerel dillere yapılan çeviriler aracılığıyla bu bilgi birikimi Batı’ya aktarılmıştır. Batıda bu tarihlerden itibaren çok sayıda üniversiteler kuruldu ve matbaanın da gelişimiyle birlikte kilise/manastırların tekelinde olan bilim daha yaygın kitlelere dağılmaya başladı.</a:t>
            </a:r>
          </a:p>
          <a:p>
            <a:pPr algn="just"/>
            <a:endParaRPr lang="tr-TR" sz="2000" dirty="0">
              <a:solidFill>
                <a:srgbClr val="4D4D4D"/>
              </a:solidFill>
            </a:endParaRPr>
          </a:p>
          <a:p>
            <a:pPr algn="just"/>
            <a:r>
              <a:rPr lang="tr-TR" sz="2000" b="0" i="0" dirty="0">
                <a:solidFill>
                  <a:srgbClr val="4D4D4D"/>
                </a:solidFill>
                <a:effectLst/>
              </a:rPr>
              <a:t>Çeviri etkinliğini Selçuklular’da ve çok daha önce yaşayan öteki Türk boylarında da izlemek olanaklıdır. İslam dünyasında 8. yüzyılda başlayan ve 11. yüzyılda yoğunluk kazanan çeviri etkinliği ve bilimsel gelişmeler, 12. yüzyıldan başlayarak duraklama dönemine girmiş ve bu süreç 18. yüzyıla dek sürmüştür. Duraklama dönemi olarak nitelenen altı yüzyıllık bu süreçte, Fatih Sultan Mehmet’in ve Kanuni Sultan Süleyman’ın kurdukları medreselerde fen, tıp ve felsefe gibi zamanın tüm bilim dallarını kapsayacak şekilde eğitim verilmiş, Arapça ve Farsça özgün yapıtlar veya bu dillerden çevrilmiş eserler ders kitabı olarak okutulmuştur. </a:t>
            </a:r>
          </a:p>
          <a:p>
            <a:pPr algn="just"/>
            <a:endParaRPr lang="tr-TR" sz="2000" dirty="0">
              <a:solidFill>
                <a:srgbClr val="4D4D4D"/>
              </a:solidFill>
            </a:endParaRPr>
          </a:p>
          <a:p>
            <a:pPr algn="just"/>
            <a:r>
              <a:rPr lang="tr-TR" sz="2000" b="0" i="0" dirty="0">
                <a:solidFill>
                  <a:srgbClr val="4D4D4D"/>
                </a:solidFill>
                <a:effectLst/>
              </a:rPr>
              <a:t>Osmanlı İmparatorluğu’nda temelleri Fatih Dönemi’ne dayanan çeviri etkinliği 16. yüzyılda Venedik Cumhuriyeti’nin uygun bulduğu tercüman adaylarını İstanbul’a göndermesiyle devam etmiştir. Osmanlı İmparatorluğu’yla ticari ilişki içinde bulunan devletler kendi tercüman okullarını açarak, tercümanlarını kendileri yetiştirmek istemişlerdir. Bunlar sırasıyla Venedikliler, Habsburglular ve Fransızlardır. </a:t>
            </a:r>
            <a:endParaRPr lang="tr-TR" sz="2000" dirty="0"/>
          </a:p>
        </p:txBody>
      </p:sp>
    </p:spTree>
    <p:extLst>
      <p:ext uri="{BB962C8B-B14F-4D97-AF65-F5344CB8AC3E}">
        <p14:creationId xmlns:p14="http://schemas.microsoft.com/office/powerpoint/2010/main" val="27210157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BD84F0C9-CA21-E591-5A4E-55D80DDD8365}"/>
              </a:ext>
            </a:extLst>
          </p:cNvPr>
          <p:cNvSpPr txBox="1"/>
          <p:nvPr/>
        </p:nvSpPr>
        <p:spPr>
          <a:xfrm>
            <a:off x="278295" y="543338"/>
            <a:ext cx="11224591" cy="5016758"/>
          </a:xfrm>
          <a:prstGeom prst="rect">
            <a:avLst/>
          </a:prstGeom>
          <a:noFill/>
        </p:spPr>
        <p:txBody>
          <a:bodyPr wrap="square">
            <a:spAutoFit/>
          </a:bodyPr>
          <a:lstStyle/>
          <a:p>
            <a:pPr algn="just"/>
            <a:r>
              <a:rPr lang="tr-TR" sz="2000" b="0" i="0" dirty="0">
                <a:solidFill>
                  <a:srgbClr val="4D4D4D"/>
                </a:solidFill>
                <a:effectLst/>
              </a:rPr>
              <a:t>İstanbul’da eğitim alan çokkültürlü tercümanların yetişmesiyle birlikte Batı’da Doğu Bilimleri Akademileri de açılmaya başlanmıştır. 1754’te Viyana’da Doğu Bilimleri Akademisi kurulmuştur. Fransa, 17. yüzyılda İstanbul’da Dil Oğlanları Okulu’nu açmıştır. Fransa tarafından gerçekleştirilen bu girişim ile Fransızca-Türkçe sözlükler oluşturulmuş, kültürel çalışmalar yapılmış ve Batı dilinde Doğu’ya ilişkin Osmanlı kültürünü inceleyen yapıtlar kaleme alınmıştır. 1831 yılına kadar çalışmalarına devam eden okul, 1795 yılında Fransa’da kurulmuş olan Yaşayan Doğu Dilleri okuluna model oluşturmuş ve Fransa’da “Doğubilim” adlı bir bilim dalının yaşama geçmesine öncülük etmiştir.</a:t>
            </a:r>
          </a:p>
          <a:p>
            <a:pPr algn="just"/>
            <a:endParaRPr lang="tr-TR" sz="2000" dirty="0">
              <a:solidFill>
                <a:srgbClr val="4D4D4D"/>
              </a:solidFill>
            </a:endParaRPr>
          </a:p>
          <a:p>
            <a:pPr algn="just" fontAlgn="base"/>
            <a:r>
              <a:rPr lang="tr-TR" sz="2000" b="0" i="0" dirty="0">
                <a:solidFill>
                  <a:srgbClr val="4D4D4D"/>
                </a:solidFill>
                <a:effectLst/>
              </a:rPr>
              <a:t>Osmanlı İmparatorluğu özellikle yükselme döneminde elde etmiş olduğu askeri ve siyasi başarılarla da ilintili olarak kendini dışarıya kapatmıştır. 18. yüzyılda askeri ve siyasi alanda güç kaybetmesiyle birlikte Batı’dan yardım isteyen Osmanlı İmparatorluğu Batı dillerinden çeviriler yapmaya başlamıştır. Batı’ya yöneliş hareketinin ilk adımı Lâle Devri’nde (1718–1730) atılmıştır. Osmanlı İmparatorluğu bu dönemde Batı’yı tanımak ve sorunlarına Batı üzerinden çözüm üretmek için Batı dillerinden birçok alanda çeviri yaptırmaya başlamıştır.</a:t>
            </a:r>
          </a:p>
          <a:p>
            <a:pPr algn="just"/>
            <a:r>
              <a:rPr lang="tr-TR" sz="2000" dirty="0"/>
              <a:t/>
            </a:r>
            <a:br>
              <a:rPr lang="tr-TR" sz="2000" dirty="0"/>
            </a:br>
            <a:endParaRPr lang="tr-TR" sz="2000" dirty="0"/>
          </a:p>
        </p:txBody>
      </p:sp>
    </p:spTree>
    <p:extLst>
      <p:ext uri="{BB962C8B-B14F-4D97-AF65-F5344CB8AC3E}">
        <p14:creationId xmlns:p14="http://schemas.microsoft.com/office/powerpoint/2010/main" val="1112111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DB8E8500-1475-67AA-9574-C612C531A1F4}"/>
              </a:ext>
            </a:extLst>
          </p:cNvPr>
          <p:cNvSpPr txBox="1"/>
          <p:nvPr/>
        </p:nvSpPr>
        <p:spPr>
          <a:xfrm>
            <a:off x="291548" y="200659"/>
            <a:ext cx="11714922" cy="6832640"/>
          </a:xfrm>
          <a:prstGeom prst="rect">
            <a:avLst/>
          </a:prstGeom>
          <a:noFill/>
        </p:spPr>
        <p:txBody>
          <a:bodyPr wrap="square">
            <a:spAutoFit/>
          </a:bodyPr>
          <a:lstStyle/>
          <a:p>
            <a:pPr marL="285750" indent="-285750" algn="just" fontAlgn="base">
              <a:buFont typeface="Wingdings" panose="05000000000000000000" pitchFamily="2" charset="2"/>
              <a:buChar char="§"/>
            </a:pPr>
            <a:r>
              <a:rPr lang="tr-TR" sz="2000" b="0" i="0" dirty="0">
                <a:solidFill>
                  <a:srgbClr val="4D4D4D"/>
                </a:solidFill>
                <a:effectLst/>
              </a:rPr>
              <a:t>Lâle Devri’nden önce bireysel olarak gerçekleştirilen uzmanlık metinleri çevirileri, Lâle Devri’nde hız kazanmış, ordu ve donanmanın güçlenmesi açısından önemli görülen eserler Osmanlıcaya aktarılmıştır. Askeri alandaki ıslahatların uzantısı olarak açılan mühendislik okullarında uzun yıllar Macar ve Fransız asıllı tercümanlar öğretmenlik yapmış, bir başka ifadeyle eğitim çeviri aracılığıyla gerçekleşmiştir.</a:t>
            </a:r>
          </a:p>
          <a:p>
            <a:pPr marL="285750" indent="-285750" algn="just" fontAlgn="base">
              <a:buFont typeface="Wingdings" panose="05000000000000000000" pitchFamily="2" charset="2"/>
              <a:buChar char="§"/>
            </a:pPr>
            <a:r>
              <a:rPr lang="tr-TR" sz="2000" b="0" i="0" dirty="0">
                <a:solidFill>
                  <a:srgbClr val="4D4D4D"/>
                </a:solidFill>
                <a:effectLst/>
              </a:rPr>
              <a:t>1821 yılında Osmanlı İmparatorluğu’nda kurulan ve çalışmaları ile dikkat çekmiş olan diğer bir kurum Tercüme Odası’dır. 1871 yılına kadar çalışmalarına devam eden kurum, Müslümanların yabancı dil öğrenmeleri, stratejik noktalarda istihdam edilmeleri ve devletin işlerliğini sağlaması amacıyla kurulmuş ve birçok bürokrat ve fikir adamı yetiştirmiştir.</a:t>
            </a:r>
          </a:p>
          <a:p>
            <a:pPr marL="285750" indent="-285750" algn="just" fontAlgn="base">
              <a:buFont typeface="Wingdings" panose="05000000000000000000" pitchFamily="2" charset="2"/>
              <a:buChar char="§"/>
            </a:pPr>
            <a:r>
              <a:rPr lang="tr-TR" sz="2000" b="0" i="0" dirty="0">
                <a:solidFill>
                  <a:srgbClr val="4D4D4D"/>
                </a:solidFill>
                <a:effectLst/>
              </a:rPr>
              <a:t>1839 yılında Osmanlı İmparatorluğu’nda Tanzimat Fermanı’nın ilan edilmesiyle birlikte II. Mahmut döneminde başlayan reform çalışmaları ivme kazanmış, eğitimden, hukuka, ordudan, kültüre birçok alanda ciddi çalışmalar yürütülmüştür. Bu çalışmaların gerçekleştirilmesinde çevirinin rolü büyüktür. Tanzimat Dönemi’nde yeni eğitim kurumları açılmış, bu kurumların öğretim elemanı eksikliği Batı’dan gelen öğretmenlerle karşılanmaya çalışılmış ve ders kitapları da Batı dillerinden Osmanlıcaya aktarılmıştır.  </a:t>
            </a:r>
            <a:endParaRPr lang="tr-TR" sz="2000" dirty="0">
              <a:solidFill>
                <a:srgbClr val="4D4D4D"/>
              </a:solidFill>
            </a:endParaRPr>
          </a:p>
          <a:p>
            <a:pPr marL="285750" indent="-285750" algn="just" fontAlgn="base">
              <a:buFont typeface="Wingdings" panose="05000000000000000000" pitchFamily="2" charset="2"/>
              <a:buChar char="§"/>
            </a:pPr>
            <a:r>
              <a:rPr lang="tr-TR" sz="2000" b="0" i="0" dirty="0">
                <a:solidFill>
                  <a:srgbClr val="4D4D4D"/>
                </a:solidFill>
                <a:effectLst/>
              </a:rPr>
              <a:t> Tanzimat Dönemi’nde uygulanan reform çalışmaları arasında hukuk alanına ilişkin çalışmalarda da Batı yasalarının çevrilmesi yoluyla yeni yasalar oluşturulmuştur.</a:t>
            </a:r>
          </a:p>
          <a:p>
            <a:pPr marL="285750" indent="-285750" algn="just" fontAlgn="base">
              <a:buFont typeface="Wingdings" panose="05000000000000000000" pitchFamily="2" charset="2"/>
              <a:buChar char="§"/>
            </a:pPr>
            <a:r>
              <a:rPr lang="tr-TR" sz="2000" b="0" i="0" dirty="0">
                <a:solidFill>
                  <a:srgbClr val="4D4D4D"/>
                </a:solidFill>
                <a:effectLst/>
              </a:rPr>
              <a:t>19. yüzyıla dek Arap ve Fars yazınından eserlerin çevirisini gerçekleştiren imparatorluk, Tanzimat’ın ilanı ile birlikte Batı yazınından da eserler çevirerek, roman, öykü, tiyatro gibi yeni yazın türleriyle tanışmış ve bunların yazın ( dizgemize girmesini sağlamıştır.</a:t>
            </a:r>
          </a:p>
          <a:p>
            <a:pPr marL="285750" indent="-285750" algn="just" fontAlgn="base">
              <a:buFont typeface="Wingdings" panose="05000000000000000000" pitchFamily="2" charset="2"/>
              <a:buChar char="§"/>
            </a:pPr>
            <a:r>
              <a:rPr lang="tr-TR" sz="2000" b="0" i="0" dirty="0">
                <a:solidFill>
                  <a:srgbClr val="4D4D4D"/>
                </a:solidFill>
                <a:effectLst/>
              </a:rPr>
              <a:t>Tanzimat Dönemi’nde, Osmanlı İmparatorluğu, Batı’yı tanıyarak, onun ulaştığı seviyeye ulaşmayı hedeflemiştir. Çevirinin kendine uzak olanı tanımanın başlıca araçlardan biri olduğunu fark eden imparatorluk, yoğun bir çeviri etkinliğinin yaşanmasını neden olmuştur.</a:t>
            </a:r>
          </a:p>
          <a:p>
            <a:pPr algn="l" fontAlgn="base"/>
            <a:endParaRPr lang="tr-TR" b="0" i="0" dirty="0">
              <a:solidFill>
                <a:srgbClr val="4D4D4D"/>
              </a:solidFill>
              <a:effectLst/>
              <a:latin typeface="Droid Sans"/>
            </a:endParaRPr>
          </a:p>
        </p:txBody>
      </p:sp>
    </p:spTree>
    <p:extLst>
      <p:ext uri="{BB962C8B-B14F-4D97-AF65-F5344CB8AC3E}">
        <p14:creationId xmlns:p14="http://schemas.microsoft.com/office/powerpoint/2010/main" val="267702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86AB6609-E8FF-C9A9-4BA5-9EB1A4C2F4A0}"/>
              </a:ext>
            </a:extLst>
          </p:cNvPr>
          <p:cNvPicPr>
            <a:picLocks noChangeAspect="1"/>
          </p:cNvPicPr>
          <p:nvPr/>
        </p:nvPicPr>
        <p:blipFill>
          <a:blip r:embed="rId2"/>
          <a:stretch>
            <a:fillRect/>
          </a:stretch>
        </p:blipFill>
        <p:spPr>
          <a:xfrm>
            <a:off x="2163796" y="821635"/>
            <a:ext cx="6489874" cy="5168347"/>
          </a:xfrm>
          <a:prstGeom prst="rect">
            <a:avLst/>
          </a:prstGeom>
        </p:spPr>
      </p:pic>
    </p:spTree>
    <p:extLst>
      <p:ext uri="{BB962C8B-B14F-4D97-AF65-F5344CB8AC3E}">
        <p14:creationId xmlns:p14="http://schemas.microsoft.com/office/powerpoint/2010/main" val="3318103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55" name="Rectangle 54">
            <a:extLst>
              <a:ext uri="{FF2B5EF4-FFF2-40B4-BE49-F238E27FC236}">
                <a16:creationId xmlns="" xmlns:a16="http://schemas.microsoft.com/office/drawing/2014/main" id="{0EF2A0DA-AE81-4A45-972E-646AC2870C2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oudy Old Style"/>
              <a:ea typeface="+mn-ea"/>
              <a:cs typeface="+mn-cs"/>
            </a:endParaRPr>
          </a:p>
        </p:txBody>
      </p:sp>
      <p:pic>
        <p:nvPicPr>
          <p:cNvPr id="3" name="Picture 2">
            <a:extLst>
              <a:ext uri="{FF2B5EF4-FFF2-40B4-BE49-F238E27FC236}">
                <a16:creationId xmlns="" xmlns:a16="http://schemas.microsoft.com/office/drawing/2014/main" id="{72B2D6DE-C9B5-4678-91EF-77E85F2350DA}"/>
              </a:ext>
              <a:ext uri="{C183D7F6-B498-43B3-948B-1728B52AA6E4}">
                <adec:decorative xmlns=""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b="-1"/>
          <a:stretch/>
        </p:blipFill>
        <p:spPr>
          <a:xfrm>
            <a:off x="-8622" y="10"/>
            <a:ext cx="6096000" cy="6857990"/>
          </a:xfrm>
          <a:prstGeom prst="rect">
            <a:avLst/>
          </a:prstGeom>
        </p:spPr>
      </p:pic>
      <p:pic>
        <p:nvPicPr>
          <p:cNvPr id="57" name="Picture 56">
            <a:extLst>
              <a:ext uri="{FF2B5EF4-FFF2-40B4-BE49-F238E27FC236}">
                <a16:creationId xmlns="" xmlns:a16="http://schemas.microsoft.com/office/drawing/2014/main" id="{B536FA4E-0152-4E27-91DA-0FC22D1846BB}"/>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rotWithShape="1">
          <a:blip r:embed="rId4">
            <a:extLst>
              <a:ext uri="{28A0092B-C50C-407E-A947-70E740481C1C}">
                <a14:useLocalDpi xmlns:a14="http://schemas.microsoft.com/office/drawing/2010/main" val="0"/>
              </a:ext>
            </a:extLst>
          </a:blip>
          <a:srcRect/>
          <a:stretch/>
        </p:blipFill>
        <p:spPr>
          <a:xfrm>
            <a:off x="6257026" y="1"/>
            <a:ext cx="5934973" cy="6858000"/>
          </a:xfrm>
          <a:prstGeom prst="rect">
            <a:avLst/>
          </a:prstGeom>
        </p:spPr>
      </p:pic>
      <p:sp>
        <p:nvSpPr>
          <p:cNvPr id="2" name="Title 1">
            <a:extLst>
              <a:ext uri="{FF2B5EF4-FFF2-40B4-BE49-F238E27FC236}">
                <a16:creationId xmlns="" xmlns:a16="http://schemas.microsoft.com/office/drawing/2014/main" id="{89559F60-4CE1-4E2F-86EA-1B60679F1F4A}"/>
              </a:ext>
            </a:extLst>
          </p:cNvPr>
          <p:cNvSpPr>
            <a:spLocks noGrp="1"/>
          </p:cNvSpPr>
          <p:nvPr>
            <p:ph type="title"/>
          </p:nvPr>
        </p:nvSpPr>
        <p:spPr>
          <a:xfrm>
            <a:off x="6900493" y="609600"/>
            <a:ext cx="4538124" cy="970450"/>
          </a:xfrm>
        </p:spPr>
        <p:txBody>
          <a:bodyPr anchor="b">
            <a:normAutofit fontScale="90000"/>
          </a:bodyPr>
          <a:lstStyle/>
          <a:p>
            <a:pPr algn="l"/>
            <a:r>
              <a:rPr lang="en-US" sz="4000" dirty="0"/>
              <a:t>	</a:t>
            </a:r>
            <a:r>
              <a:rPr lang="tr-TR" sz="2700" b="0" i="1" dirty="0">
                <a:solidFill>
                  <a:srgbClr val="808080"/>
                </a:solidFill>
                <a:effectLst/>
                <a:latin typeface="Georgia" panose="02040502050405020303" pitchFamily="18" charset="0"/>
              </a:rPr>
              <a:t>ÇEVİRİ VE ÇEVİRİBİLİM</a:t>
            </a:r>
            <a:br>
              <a:rPr lang="tr-TR" sz="2700" b="0" i="1" dirty="0">
                <a:solidFill>
                  <a:srgbClr val="808080"/>
                </a:solidFill>
                <a:effectLst/>
                <a:latin typeface="Georgia" panose="02040502050405020303" pitchFamily="18" charset="0"/>
              </a:rPr>
            </a:br>
            <a:endParaRPr lang="en-US" sz="2700" dirty="0"/>
          </a:p>
        </p:txBody>
      </p:sp>
      <p:sp>
        <p:nvSpPr>
          <p:cNvPr id="24" name="Content Placeholder 2">
            <a:extLst>
              <a:ext uri="{FF2B5EF4-FFF2-40B4-BE49-F238E27FC236}">
                <a16:creationId xmlns="" xmlns:a16="http://schemas.microsoft.com/office/drawing/2014/main" id="{F260476B-CCA6-412B-A9C5-399C34AE6F05}"/>
              </a:ext>
            </a:extLst>
          </p:cNvPr>
          <p:cNvSpPr>
            <a:spLocks noGrp="1"/>
          </p:cNvSpPr>
          <p:nvPr>
            <p:ph idx="1"/>
          </p:nvPr>
        </p:nvSpPr>
        <p:spPr>
          <a:xfrm>
            <a:off x="6900493" y="1732449"/>
            <a:ext cx="4403596" cy="4058751"/>
          </a:xfrm>
        </p:spPr>
        <p:txBody>
          <a:bodyPr anchor="t">
            <a:normAutofit/>
          </a:bodyPr>
          <a:lstStyle/>
          <a:p>
            <a:pPr marL="36900" indent="0">
              <a:buNone/>
            </a:pPr>
            <a:r>
              <a:rPr lang="tr-TR" sz="2800" b="0" i="1" dirty="0">
                <a:solidFill>
                  <a:srgbClr val="808080"/>
                </a:solidFill>
                <a:effectLst/>
                <a:latin typeface="Georgia" panose="02040502050405020303" pitchFamily="18" charset="0"/>
              </a:rPr>
              <a:t>1.1</a:t>
            </a:r>
            <a:r>
              <a:rPr lang="tr-TR" sz="2000" b="0" i="1" dirty="0">
                <a:solidFill>
                  <a:srgbClr val="808080"/>
                </a:solidFill>
                <a:effectLst/>
                <a:latin typeface="Georgia" panose="02040502050405020303" pitchFamily="18" charset="0"/>
              </a:rPr>
              <a:t>. </a:t>
            </a:r>
            <a:r>
              <a:rPr lang="tr-TR" sz="2800" b="0" i="1" dirty="0">
                <a:solidFill>
                  <a:srgbClr val="808080"/>
                </a:solidFill>
                <a:effectLst/>
                <a:latin typeface="Georgia" panose="02040502050405020303" pitchFamily="18" charset="0"/>
              </a:rPr>
              <a:t>Kuramsal Alan</a:t>
            </a:r>
          </a:p>
          <a:p>
            <a:pPr marL="36900" indent="0">
              <a:buNone/>
            </a:pPr>
            <a:r>
              <a:rPr lang="tr-TR" sz="2800" b="0" i="1" dirty="0">
                <a:solidFill>
                  <a:srgbClr val="808080"/>
                </a:solidFill>
                <a:effectLst/>
                <a:latin typeface="Georgia" panose="02040502050405020303" pitchFamily="18" charset="0"/>
              </a:rPr>
              <a:t>1.2. Betimleyici Alan</a:t>
            </a:r>
          </a:p>
          <a:p>
            <a:pPr marL="36900" indent="0">
              <a:buNone/>
            </a:pPr>
            <a:r>
              <a:rPr lang="tr-TR" sz="2800" b="0" i="1" dirty="0">
                <a:solidFill>
                  <a:srgbClr val="808080"/>
                </a:solidFill>
                <a:effectLst/>
                <a:latin typeface="Georgia" panose="02040502050405020303" pitchFamily="18" charset="0"/>
              </a:rPr>
              <a:t>1.3. Uygulamalı Alan</a:t>
            </a:r>
          </a:p>
          <a:p>
            <a:pPr marL="36900" lvl="0" indent="0">
              <a:buNone/>
            </a:pPr>
            <a:endParaRPr lang="en-US" sz="2400" dirty="0"/>
          </a:p>
        </p:txBody>
      </p:sp>
    </p:spTree>
    <p:extLst>
      <p:ext uri="{BB962C8B-B14F-4D97-AF65-F5344CB8AC3E}">
        <p14:creationId xmlns:p14="http://schemas.microsoft.com/office/powerpoint/2010/main" val="32202356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4A6DC515-6E9E-7902-53A7-9F7CEBCA506A}"/>
              </a:ext>
            </a:extLst>
          </p:cNvPr>
          <p:cNvPicPr>
            <a:picLocks noChangeAspect="1"/>
          </p:cNvPicPr>
          <p:nvPr/>
        </p:nvPicPr>
        <p:blipFill>
          <a:blip r:embed="rId2"/>
          <a:stretch>
            <a:fillRect/>
          </a:stretch>
        </p:blipFill>
        <p:spPr>
          <a:xfrm>
            <a:off x="2163796" y="821635"/>
            <a:ext cx="6489874" cy="5168347"/>
          </a:xfrm>
          <a:prstGeom prst="rect">
            <a:avLst/>
          </a:prstGeom>
        </p:spPr>
      </p:pic>
    </p:spTree>
    <p:extLst>
      <p:ext uri="{BB962C8B-B14F-4D97-AF65-F5344CB8AC3E}">
        <p14:creationId xmlns:p14="http://schemas.microsoft.com/office/powerpoint/2010/main" val="40756857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682AF20D-51DB-9E39-8B52-B7FAADB8C363}"/>
              </a:ext>
            </a:extLst>
          </p:cNvPr>
          <p:cNvSpPr txBox="1"/>
          <p:nvPr/>
        </p:nvSpPr>
        <p:spPr>
          <a:xfrm>
            <a:off x="424069" y="410817"/>
            <a:ext cx="10906540" cy="6370975"/>
          </a:xfrm>
          <a:prstGeom prst="rect">
            <a:avLst/>
          </a:prstGeom>
          <a:noFill/>
        </p:spPr>
        <p:txBody>
          <a:bodyPr wrap="square">
            <a:spAutoFit/>
          </a:bodyPr>
          <a:lstStyle/>
          <a:p>
            <a:pPr algn="l" fontAlgn="base"/>
            <a:r>
              <a:rPr lang="tr-TR" b="0" i="1" dirty="0">
                <a:solidFill>
                  <a:srgbClr val="808080"/>
                </a:solidFill>
                <a:effectLst/>
                <a:latin typeface="Georgia" panose="02040502050405020303" pitchFamily="18" charset="0"/>
              </a:rPr>
              <a:t>ÇEVİRİBİLİMSEL KAVRAMLAR</a:t>
            </a:r>
          </a:p>
          <a:p>
            <a:pPr algn="just" fontAlgn="base">
              <a:lnSpc>
                <a:spcPct val="150000"/>
              </a:lnSpc>
            </a:pPr>
            <a:r>
              <a:rPr lang="tr-TR" sz="2000" b="1" i="0" dirty="0">
                <a:solidFill>
                  <a:srgbClr val="1C1C1C"/>
                </a:solidFill>
                <a:effectLst/>
                <a:latin typeface="Goudy Old Style" panose="02020502050305020303" pitchFamily="18" charset="0"/>
              </a:rPr>
              <a:t>Çeviribilim</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Alm</a:t>
            </a:r>
            <a:r>
              <a:rPr lang="tr-TR" sz="2000" b="0" i="0" dirty="0">
                <a:solidFill>
                  <a:srgbClr val="4D4D4D"/>
                </a:solidFill>
                <a:effectLst/>
                <a:latin typeface="Goudy Old Style" panose="02020502050305020303" pitchFamily="18" charset="0"/>
              </a:rPr>
              <a:t>. Translations-wissenschaft, </a:t>
            </a:r>
            <a:r>
              <a:rPr lang="tr-TR" sz="2000" b="0" i="1" dirty="0">
                <a:solidFill>
                  <a:srgbClr val="4D4D4D"/>
                </a:solidFill>
                <a:effectLst/>
                <a:latin typeface="Goudy Old Style" panose="02020502050305020303" pitchFamily="18" charset="0"/>
              </a:rPr>
              <a:t>İng</a:t>
            </a:r>
            <a:r>
              <a:rPr lang="tr-TR" sz="2000" b="0" i="0" dirty="0">
                <a:solidFill>
                  <a:srgbClr val="4D4D4D"/>
                </a:solidFill>
                <a:effectLst/>
                <a:latin typeface="Goudy Old Style" panose="02020502050305020303" pitchFamily="18" charset="0"/>
              </a:rPr>
              <a:t>. </a:t>
            </a:r>
            <a:r>
              <a:rPr lang="tr-TR" sz="2000" b="1" i="0" dirty="0">
                <a:solidFill>
                  <a:srgbClr val="4D4D4D"/>
                </a:solidFill>
                <a:effectLst/>
                <a:latin typeface="Goudy Old Style" panose="02020502050305020303" pitchFamily="18" charset="0"/>
              </a:rPr>
              <a:t>Translation Studies</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Fra</a:t>
            </a:r>
            <a:r>
              <a:rPr lang="tr-TR" sz="2000" b="0" i="0" dirty="0">
                <a:solidFill>
                  <a:srgbClr val="4D4D4D"/>
                </a:solidFill>
                <a:effectLst/>
                <a:latin typeface="Goudy Old Style" panose="02020502050305020303" pitchFamily="18" charset="0"/>
              </a:rPr>
              <a:t>. Traductologie): Çevirinin alanlarının incelendiği bu konuda araştırmaların yapıldığı ve uygulamalı çeviri eğitimi veren bilim dalı.</a:t>
            </a:r>
          </a:p>
          <a:p>
            <a:pPr algn="just" fontAlgn="base">
              <a:lnSpc>
                <a:spcPct val="150000"/>
              </a:lnSpc>
            </a:pPr>
            <a:r>
              <a:rPr lang="tr-TR" sz="2000" b="1" i="0" dirty="0">
                <a:solidFill>
                  <a:srgbClr val="1C1C1C"/>
                </a:solidFill>
                <a:effectLst/>
                <a:latin typeface="Goudy Old Style" panose="02020502050305020303" pitchFamily="18" charset="0"/>
              </a:rPr>
              <a:t>Çevirmen/Tercüman/Mütercim</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Alm</a:t>
            </a:r>
            <a:r>
              <a:rPr lang="tr-TR" sz="2000" b="0" i="0" dirty="0">
                <a:solidFill>
                  <a:srgbClr val="4D4D4D"/>
                </a:solidFill>
                <a:effectLst/>
                <a:latin typeface="Goudy Old Style" panose="02020502050305020303" pitchFamily="18" charset="0"/>
              </a:rPr>
              <a:t>. Übersetzer, </a:t>
            </a:r>
            <a:r>
              <a:rPr lang="tr-TR" sz="2000" b="0" i="1" dirty="0">
                <a:solidFill>
                  <a:srgbClr val="4D4D4D"/>
                </a:solidFill>
                <a:effectLst/>
                <a:latin typeface="Goudy Old Style" panose="02020502050305020303" pitchFamily="18" charset="0"/>
              </a:rPr>
              <a:t>İng</a:t>
            </a:r>
            <a:r>
              <a:rPr lang="tr-TR" sz="2000" b="1" i="0" dirty="0">
                <a:solidFill>
                  <a:srgbClr val="4D4D4D"/>
                </a:solidFill>
                <a:effectLst/>
                <a:latin typeface="Goudy Old Style" panose="02020502050305020303" pitchFamily="18" charset="0"/>
              </a:rPr>
              <a:t>. Translator</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Fra</a:t>
            </a:r>
            <a:r>
              <a:rPr lang="tr-TR" sz="2000" b="0" i="0" dirty="0">
                <a:solidFill>
                  <a:srgbClr val="4D4D4D"/>
                </a:solidFill>
                <a:effectLst/>
                <a:latin typeface="Goudy Old Style" panose="02020502050305020303" pitchFamily="18" charset="0"/>
              </a:rPr>
              <a:t>. Traducteur): Dili araç olarak kullanarak bir kültürden öteki kültüre iletişimi sağlayan uzman kişi. Tercüman sözlü çeviri yapan, mütercim yazılı çeviri yapan çevirmene verilen nitelendirmelerdir. Çeviribilim Bölümleri Türkiye’de hâlâ Mütercim-Tercümanlık Bölümleri olarak anılmaktadır. Bu bağlamda çevirmen ve tercüman dilde kullanılan sözcüklerdir.</a:t>
            </a:r>
          </a:p>
          <a:p>
            <a:pPr algn="just" fontAlgn="base">
              <a:lnSpc>
                <a:spcPct val="150000"/>
              </a:lnSpc>
            </a:pPr>
            <a:r>
              <a:rPr lang="tr-TR" sz="2000" b="1" i="0" dirty="0">
                <a:solidFill>
                  <a:srgbClr val="1C1C1C"/>
                </a:solidFill>
                <a:effectLst/>
                <a:latin typeface="Goudy Old Style" panose="02020502050305020303" pitchFamily="18" charset="0"/>
              </a:rPr>
              <a:t>Yazılı çeviri</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Alm</a:t>
            </a:r>
            <a:r>
              <a:rPr lang="tr-TR" sz="2000" b="0" i="0" dirty="0">
                <a:solidFill>
                  <a:srgbClr val="4D4D4D"/>
                </a:solidFill>
                <a:effectLst/>
                <a:latin typeface="Goudy Old Style" panose="02020502050305020303" pitchFamily="18" charset="0"/>
              </a:rPr>
              <a:t>. Dolmetscher, </a:t>
            </a:r>
            <a:r>
              <a:rPr lang="tr-TR" sz="2000" b="0" i="1" dirty="0">
                <a:solidFill>
                  <a:srgbClr val="4D4D4D"/>
                </a:solidFill>
                <a:effectLst/>
                <a:latin typeface="Goudy Old Style" panose="02020502050305020303" pitchFamily="18" charset="0"/>
              </a:rPr>
              <a:t>İng</a:t>
            </a:r>
            <a:r>
              <a:rPr lang="tr-TR" sz="2000" b="0" i="0" dirty="0">
                <a:solidFill>
                  <a:srgbClr val="4D4D4D"/>
                </a:solidFill>
                <a:effectLst/>
                <a:latin typeface="Goudy Old Style" panose="02020502050305020303" pitchFamily="18" charset="0"/>
              </a:rPr>
              <a:t>. </a:t>
            </a:r>
            <a:r>
              <a:rPr lang="tr-TR" sz="2000" b="1" i="0" dirty="0">
                <a:solidFill>
                  <a:srgbClr val="4D4D4D"/>
                </a:solidFill>
                <a:effectLst/>
                <a:latin typeface="Goudy Old Style" panose="02020502050305020303" pitchFamily="18" charset="0"/>
              </a:rPr>
              <a:t>Translation</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Fra</a:t>
            </a:r>
            <a:r>
              <a:rPr lang="tr-TR" sz="2000" b="0" i="0" dirty="0">
                <a:solidFill>
                  <a:srgbClr val="4D4D4D"/>
                </a:solidFill>
                <a:effectLst/>
                <a:latin typeface="Goudy Old Style" panose="02020502050305020303" pitchFamily="18" charset="0"/>
              </a:rPr>
              <a:t>. Traduction): Erek metnin çevirmen tarafından yazılı olarak oluşturulması.</a:t>
            </a:r>
          </a:p>
          <a:p>
            <a:pPr algn="just" fontAlgn="base">
              <a:lnSpc>
                <a:spcPct val="150000"/>
              </a:lnSpc>
            </a:pPr>
            <a:r>
              <a:rPr lang="tr-TR" sz="2000" b="1" i="0" dirty="0">
                <a:solidFill>
                  <a:srgbClr val="1C1C1C"/>
                </a:solidFill>
                <a:effectLst/>
                <a:latin typeface="Goudy Old Style" panose="02020502050305020303" pitchFamily="18" charset="0"/>
              </a:rPr>
              <a:t>Sözlü çeviri</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Alm</a:t>
            </a:r>
            <a:r>
              <a:rPr lang="tr-TR" sz="2000" b="0" i="0" dirty="0">
                <a:solidFill>
                  <a:srgbClr val="4D4D4D"/>
                </a:solidFill>
                <a:effectLst/>
                <a:latin typeface="Goudy Old Style" panose="02020502050305020303" pitchFamily="18" charset="0"/>
              </a:rPr>
              <a:t>. Dolmetschen, </a:t>
            </a:r>
            <a:r>
              <a:rPr lang="tr-TR" sz="2000" b="0" i="1" dirty="0">
                <a:solidFill>
                  <a:srgbClr val="4D4D4D"/>
                </a:solidFill>
                <a:effectLst/>
                <a:latin typeface="Goudy Old Style" panose="02020502050305020303" pitchFamily="18" charset="0"/>
              </a:rPr>
              <a:t>İng</a:t>
            </a:r>
            <a:r>
              <a:rPr lang="tr-TR" sz="2000" b="0" i="0" dirty="0">
                <a:solidFill>
                  <a:srgbClr val="4D4D4D"/>
                </a:solidFill>
                <a:effectLst/>
                <a:latin typeface="Goudy Old Style" panose="02020502050305020303" pitchFamily="18" charset="0"/>
              </a:rPr>
              <a:t>. </a:t>
            </a:r>
            <a:r>
              <a:rPr lang="tr-TR" sz="2000" b="1" i="0" dirty="0">
                <a:solidFill>
                  <a:srgbClr val="4D4D4D"/>
                </a:solidFill>
                <a:effectLst/>
                <a:latin typeface="Goudy Old Style" panose="02020502050305020303" pitchFamily="18" charset="0"/>
              </a:rPr>
              <a:t>Interpreting</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Fra</a:t>
            </a:r>
            <a:r>
              <a:rPr lang="tr-TR" sz="2000" b="0" i="0" dirty="0">
                <a:solidFill>
                  <a:srgbClr val="4D4D4D"/>
                </a:solidFill>
                <a:effectLst/>
                <a:latin typeface="Goudy Old Style" panose="02020502050305020303" pitchFamily="18" charset="0"/>
              </a:rPr>
              <a:t>. Interprétation): Erek metnin çevirmen tarafından sözlü olarak oluşturulması.</a:t>
            </a:r>
          </a:p>
          <a:p>
            <a:pPr algn="just" fontAlgn="base"/>
            <a:r>
              <a:rPr lang="tr-TR" sz="2000" b="1" i="0" dirty="0">
                <a:solidFill>
                  <a:srgbClr val="1C1C1C"/>
                </a:solidFill>
                <a:effectLst/>
                <a:latin typeface="Goudy Old Style" panose="02020502050305020303" pitchFamily="18" charset="0"/>
              </a:rPr>
              <a:t>Ardıl çeviri</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Alm</a:t>
            </a:r>
            <a:r>
              <a:rPr lang="tr-TR" sz="2000" b="0" i="0" dirty="0">
                <a:solidFill>
                  <a:srgbClr val="4D4D4D"/>
                </a:solidFill>
                <a:effectLst/>
                <a:latin typeface="Goudy Old Style" panose="02020502050305020303" pitchFamily="18" charset="0"/>
              </a:rPr>
              <a:t>. Konsekutiv-dolmetschen, </a:t>
            </a:r>
            <a:r>
              <a:rPr lang="tr-TR" sz="2000" b="0" i="1" dirty="0">
                <a:solidFill>
                  <a:srgbClr val="4D4D4D"/>
                </a:solidFill>
                <a:effectLst/>
                <a:latin typeface="Goudy Old Style" panose="02020502050305020303" pitchFamily="18" charset="0"/>
              </a:rPr>
              <a:t>İng</a:t>
            </a:r>
            <a:r>
              <a:rPr lang="tr-TR" sz="2000" b="0" i="0" dirty="0">
                <a:solidFill>
                  <a:srgbClr val="4D4D4D"/>
                </a:solidFill>
                <a:effectLst/>
                <a:latin typeface="Goudy Old Style" panose="02020502050305020303" pitchFamily="18" charset="0"/>
              </a:rPr>
              <a:t>. </a:t>
            </a:r>
            <a:r>
              <a:rPr lang="tr-TR" sz="2000" b="1" i="0" dirty="0">
                <a:solidFill>
                  <a:srgbClr val="4D4D4D"/>
                </a:solidFill>
                <a:effectLst/>
                <a:latin typeface="Goudy Old Style" panose="02020502050305020303" pitchFamily="18" charset="0"/>
              </a:rPr>
              <a:t>Consecutive interpreting</a:t>
            </a:r>
            <a:r>
              <a:rPr lang="tr-TR" sz="2000" b="0" i="0" dirty="0">
                <a:solidFill>
                  <a:srgbClr val="4D4D4D"/>
                </a:solidFill>
                <a:effectLst/>
                <a:latin typeface="Goudy Old Style" panose="02020502050305020303" pitchFamily="18" charset="0"/>
              </a:rPr>
              <a:t>, </a:t>
            </a:r>
            <a:r>
              <a:rPr lang="tr-TR" sz="2000" b="0" i="1" dirty="0">
                <a:solidFill>
                  <a:srgbClr val="4D4D4D"/>
                </a:solidFill>
                <a:effectLst/>
                <a:latin typeface="Goudy Old Style" panose="02020502050305020303" pitchFamily="18" charset="0"/>
              </a:rPr>
              <a:t>Fra</a:t>
            </a:r>
            <a:r>
              <a:rPr lang="tr-TR" sz="2000" b="0" i="0" dirty="0">
                <a:solidFill>
                  <a:srgbClr val="4D4D4D"/>
                </a:solidFill>
                <a:effectLst/>
                <a:latin typeface="Goudy Old Style" panose="02020502050305020303" pitchFamily="18" charset="0"/>
              </a:rPr>
              <a:t>. Traduction consécutive): Sözlü yapan çevirmenin kaynak dilde söylenenleri belli bir süre sonra toparlayarak erek dilde sözlü olarak ifade etmesi.</a:t>
            </a:r>
          </a:p>
        </p:txBody>
      </p:sp>
    </p:spTree>
    <p:extLst>
      <p:ext uri="{BB962C8B-B14F-4D97-AF65-F5344CB8AC3E}">
        <p14:creationId xmlns:p14="http://schemas.microsoft.com/office/powerpoint/2010/main" val="10253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C23D58D2-A2AC-4E93-E04D-2457F9CCA61A}"/>
              </a:ext>
            </a:extLst>
          </p:cNvPr>
          <p:cNvSpPr txBox="1"/>
          <p:nvPr/>
        </p:nvSpPr>
        <p:spPr>
          <a:xfrm>
            <a:off x="331305" y="609601"/>
            <a:ext cx="11092070" cy="5663089"/>
          </a:xfrm>
          <a:prstGeom prst="rect">
            <a:avLst/>
          </a:prstGeom>
          <a:noFill/>
        </p:spPr>
        <p:txBody>
          <a:bodyPr wrap="square">
            <a:spAutoFit/>
          </a:bodyPr>
          <a:lstStyle/>
          <a:p>
            <a:pPr algn="l" fontAlgn="base">
              <a:lnSpc>
                <a:spcPct val="150000"/>
              </a:lnSpc>
            </a:pPr>
            <a:r>
              <a:rPr lang="tr-TR" sz="2800" b="1" i="0" dirty="0">
                <a:solidFill>
                  <a:srgbClr val="1C1C1C"/>
                </a:solidFill>
                <a:effectLst/>
              </a:rPr>
              <a:t>Kaynak</a:t>
            </a:r>
            <a:r>
              <a:rPr lang="tr-TR" sz="2400" b="1" i="0" dirty="0">
                <a:solidFill>
                  <a:srgbClr val="1C1C1C"/>
                </a:solidFill>
                <a:effectLst/>
              </a:rPr>
              <a:t> Dil </a:t>
            </a:r>
            <a:r>
              <a:rPr lang="tr-TR" sz="2400" b="0" i="0" dirty="0">
                <a:solidFill>
                  <a:srgbClr val="4D4D4D"/>
                </a:solidFill>
                <a:effectLst/>
              </a:rPr>
              <a:t>(</a:t>
            </a:r>
            <a:r>
              <a:rPr lang="tr-TR" sz="2400" b="0" i="1" dirty="0">
                <a:solidFill>
                  <a:srgbClr val="4D4D4D"/>
                </a:solidFill>
                <a:effectLst/>
              </a:rPr>
              <a:t>Alm</a:t>
            </a:r>
            <a:r>
              <a:rPr lang="tr-TR" sz="2400" b="0" i="0" dirty="0">
                <a:solidFill>
                  <a:srgbClr val="4D4D4D"/>
                </a:solidFill>
                <a:effectLst/>
              </a:rPr>
              <a:t>. Ausgangs-sprache, </a:t>
            </a:r>
            <a:r>
              <a:rPr lang="tr-TR" sz="2400" b="0" i="1" dirty="0">
                <a:solidFill>
                  <a:srgbClr val="4D4D4D"/>
                </a:solidFill>
                <a:effectLst/>
              </a:rPr>
              <a:t>İng</a:t>
            </a:r>
            <a:r>
              <a:rPr lang="tr-TR" sz="2400" b="0" i="0" dirty="0">
                <a:solidFill>
                  <a:srgbClr val="4D4D4D"/>
                </a:solidFill>
                <a:effectLst/>
              </a:rPr>
              <a:t>. </a:t>
            </a:r>
            <a:r>
              <a:rPr lang="tr-TR" sz="2400" b="1" i="0" dirty="0">
                <a:solidFill>
                  <a:srgbClr val="4D4D4D"/>
                </a:solidFill>
                <a:effectLst/>
              </a:rPr>
              <a:t>Source language</a:t>
            </a:r>
            <a:r>
              <a:rPr lang="tr-TR" sz="2400" b="0" i="0" dirty="0">
                <a:solidFill>
                  <a:srgbClr val="4D4D4D"/>
                </a:solidFill>
                <a:effectLst/>
              </a:rPr>
              <a:t>, </a:t>
            </a:r>
            <a:r>
              <a:rPr lang="tr-TR" sz="2400" b="0" i="1" dirty="0">
                <a:solidFill>
                  <a:srgbClr val="4D4D4D"/>
                </a:solidFill>
                <a:effectLst/>
              </a:rPr>
              <a:t>Fra</a:t>
            </a:r>
            <a:r>
              <a:rPr lang="tr-TR" sz="2400" b="0" i="0" dirty="0">
                <a:solidFill>
                  <a:srgbClr val="4D4D4D"/>
                </a:solidFill>
                <a:effectLst/>
              </a:rPr>
              <a:t>. Langue source): Çevirisi yapılacak metnin dili.</a:t>
            </a:r>
          </a:p>
          <a:p>
            <a:pPr algn="l" fontAlgn="base">
              <a:lnSpc>
                <a:spcPct val="150000"/>
              </a:lnSpc>
            </a:pPr>
            <a:r>
              <a:rPr lang="tr-TR" sz="2400" b="1" i="0" dirty="0">
                <a:solidFill>
                  <a:srgbClr val="1C1C1C"/>
                </a:solidFill>
                <a:effectLst/>
              </a:rPr>
              <a:t>Kaynak Kültür</a:t>
            </a:r>
            <a:r>
              <a:rPr lang="tr-TR" sz="2400" b="0" i="0" dirty="0">
                <a:solidFill>
                  <a:srgbClr val="4D4D4D"/>
                </a:solidFill>
                <a:effectLst/>
              </a:rPr>
              <a:t> (</a:t>
            </a:r>
            <a:r>
              <a:rPr lang="tr-TR" sz="2400" b="0" i="1" dirty="0">
                <a:solidFill>
                  <a:srgbClr val="4D4D4D"/>
                </a:solidFill>
                <a:effectLst/>
              </a:rPr>
              <a:t>Alm</a:t>
            </a:r>
            <a:r>
              <a:rPr lang="tr-TR" sz="2400" b="0" i="0" dirty="0">
                <a:solidFill>
                  <a:srgbClr val="4D4D4D"/>
                </a:solidFill>
                <a:effectLst/>
              </a:rPr>
              <a:t>. Ausgangs-kultur, </a:t>
            </a:r>
            <a:r>
              <a:rPr lang="tr-TR" sz="2400" b="0" i="1" dirty="0">
                <a:solidFill>
                  <a:srgbClr val="4D4D4D"/>
                </a:solidFill>
                <a:effectLst/>
              </a:rPr>
              <a:t>İng</a:t>
            </a:r>
            <a:r>
              <a:rPr lang="tr-TR" sz="2400" b="0" i="0" dirty="0">
                <a:solidFill>
                  <a:srgbClr val="4D4D4D"/>
                </a:solidFill>
                <a:effectLst/>
              </a:rPr>
              <a:t>. </a:t>
            </a:r>
            <a:r>
              <a:rPr lang="tr-TR" sz="2400" b="1" i="0" dirty="0">
                <a:solidFill>
                  <a:srgbClr val="4D4D4D"/>
                </a:solidFill>
                <a:effectLst/>
              </a:rPr>
              <a:t>Source culture</a:t>
            </a:r>
            <a:r>
              <a:rPr lang="tr-TR" sz="2400" b="0" i="0" dirty="0">
                <a:solidFill>
                  <a:srgbClr val="4D4D4D"/>
                </a:solidFill>
                <a:effectLst/>
              </a:rPr>
              <a:t>, </a:t>
            </a:r>
            <a:r>
              <a:rPr lang="tr-TR" sz="2400" b="0" i="1" dirty="0">
                <a:solidFill>
                  <a:srgbClr val="4D4D4D"/>
                </a:solidFill>
                <a:effectLst/>
              </a:rPr>
              <a:t>Fra</a:t>
            </a:r>
            <a:r>
              <a:rPr lang="tr-TR" sz="2400" b="0" i="0" dirty="0">
                <a:solidFill>
                  <a:srgbClr val="4D4D4D"/>
                </a:solidFill>
                <a:effectLst/>
              </a:rPr>
              <a:t>. Culture source): Çevirisi yapılacak dilin kültürü.</a:t>
            </a:r>
          </a:p>
          <a:p>
            <a:pPr algn="l" fontAlgn="base">
              <a:lnSpc>
                <a:spcPct val="150000"/>
              </a:lnSpc>
            </a:pPr>
            <a:r>
              <a:rPr lang="tr-TR" sz="2400" b="1" i="0" dirty="0">
                <a:solidFill>
                  <a:srgbClr val="1C1C1C"/>
                </a:solidFill>
                <a:effectLst/>
              </a:rPr>
              <a:t>Erek Dil</a:t>
            </a:r>
            <a:r>
              <a:rPr lang="tr-TR" sz="2400" b="0" i="0" dirty="0">
                <a:solidFill>
                  <a:srgbClr val="4D4D4D"/>
                </a:solidFill>
                <a:effectLst/>
              </a:rPr>
              <a:t> (</a:t>
            </a:r>
            <a:r>
              <a:rPr lang="tr-TR" sz="2400" b="0" i="1" dirty="0">
                <a:solidFill>
                  <a:srgbClr val="4D4D4D"/>
                </a:solidFill>
                <a:effectLst/>
              </a:rPr>
              <a:t>Alm</a:t>
            </a:r>
            <a:r>
              <a:rPr lang="tr-TR" sz="2400" b="0" i="0" dirty="0">
                <a:solidFill>
                  <a:srgbClr val="4D4D4D"/>
                </a:solidFill>
                <a:effectLst/>
              </a:rPr>
              <a:t>. Zielsprache, </a:t>
            </a:r>
            <a:r>
              <a:rPr lang="tr-TR" sz="2400" b="0" i="1" dirty="0">
                <a:solidFill>
                  <a:srgbClr val="4D4D4D"/>
                </a:solidFill>
                <a:effectLst/>
              </a:rPr>
              <a:t>İng</a:t>
            </a:r>
            <a:r>
              <a:rPr lang="tr-TR" sz="2400" b="1" i="0" dirty="0">
                <a:solidFill>
                  <a:srgbClr val="4D4D4D"/>
                </a:solidFill>
                <a:effectLst/>
              </a:rPr>
              <a:t>. Target language</a:t>
            </a:r>
            <a:r>
              <a:rPr lang="tr-TR" sz="2400" b="0" i="0" dirty="0">
                <a:solidFill>
                  <a:srgbClr val="4D4D4D"/>
                </a:solidFill>
                <a:effectLst/>
              </a:rPr>
              <a:t>, </a:t>
            </a:r>
            <a:r>
              <a:rPr lang="tr-TR" sz="2400" b="0" i="1" dirty="0">
                <a:solidFill>
                  <a:srgbClr val="4D4D4D"/>
                </a:solidFill>
                <a:effectLst/>
              </a:rPr>
              <a:t>Fra</a:t>
            </a:r>
            <a:r>
              <a:rPr lang="tr-TR" sz="2400" b="0" i="0" dirty="0">
                <a:solidFill>
                  <a:srgbClr val="4D4D4D"/>
                </a:solidFill>
                <a:effectLst/>
              </a:rPr>
              <a:t>. Langue cible): Çeviri dili.</a:t>
            </a:r>
          </a:p>
          <a:p>
            <a:pPr algn="l" fontAlgn="base">
              <a:lnSpc>
                <a:spcPct val="150000"/>
              </a:lnSpc>
            </a:pPr>
            <a:r>
              <a:rPr lang="tr-TR" sz="2400" b="1" i="0" dirty="0">
                <a:solidFill>
                  <a:srgbClr val="1C1C1C"/>
                </a:solidFill>
                <a:effectLst/>
              </a:rPr>
              <a:t>Erek Kültür </a:t>
            </a:r>
            <a:r>
              <a:rPr lang="tr-TR" sz="2400" b="0" i="0" dirty="0">
                <a:solidFill>
                  <a:srgbClr val="4D4D4D"/>
                </a:solidFill>
                <a:effectLst/>
              </a:rPr>
              <a:t>(</a:t>
            </a:r>
            <a:r>
              <a:rPr lang="tr-TR" sz="2400" b="0" i="1" dirty="0">
                <a:solidFill>
                  <a:srgbClr val="4D4D4D"/>
                </a:solidFill>
                <a:effectLst/>
              </a:rPr>
              <a:t>Alm</a:t>
            </a:r>
            <a:r>
              <a:rPr lang="tr-TR" sz="2400" b="0" i="0" dirty="0">
                <a:solidFill>
                  <a:srgbClr val="4D4D4D"/>
                </a:solidFill>
                <a:effectLst/>
              </a:rPr>
              <a:t>. Zielkultur, </a:t>
            </a:r>
            <a:r>
              <a:rPr lang="tr-TR" sz="2400" b="0" i="1" dirty="0">
                <a:solidFill>
                  <a:srgbClr val="4D4D4D"/>
                </a:solidFill>
                <a:effectLst/>
              </a:rPr>
              <a:t>İng</a:t>
            </a:r>
            <a:r>
              <a:rPr lang="tr-TR" sz="2400" b="0" i="0" dirty="0">
                <a:solidFill>
                  <a:srgbClr val="4D4D4D"/>
                </a:solidFill>
                <a:effectLst/>
              </a:rPr>
              <a:t>. </a:t>
            </a:r>
            <a:r>
              <a:rPr lang="tr-TR" sz="2400" b="1" i="0" dirty="0">
                <a:solidFill>
                  <a:srgbClr val="4D4D4D"/>
                </a:solidFill>
                <a:effectLst/>
              </a:rPr>
              <a:t>Target culture</a:t>
            </a:r>
            <a:r>
              <a:rPr lang="tr-TR" sz="2400" b="0" i="0" dirty="0">
                <a:solidFill>
                  <a:srgbClr val="4D4D4D"/>
                </a:solidFill>
                <a:effectLst/>
              </a:rPr>
              <a:t>, </a:t>
            </a:r>
            <a:r>
              <a:rPr lang="tr-TR" sz="2400" b="0" i="1" dirty="0">
                <a:solidFill>
                  <a:srgbClr val="4D4D4D"/>
                </a:solidFill>
                <a:effectLst/>
              </a:rPr>
              <a:t>Fra</a:t>
            </a:r>
            <a:r>
              <a:rPr lang="tr-TR" sz="2400" b="0" i="0" dirty="0">
                <a:solidFill>
                  <a:srgbClr val="4D4D4D"/>
                </a:solidFill>
                <a:effectLst/>
              </a:rPr>
              <a:t>. Culture cible): Çeviri dili kullananların içinde yaşadıkları  kültür.</a:t>
            </a:r>
          </a:p>
          <a:p>
            <a:pPr algn="l" fontAlgn="base">
              <a:lnSpc>
                <a:spcPct val="150000"/>
              </a:lnSpc>
            </a:pPr>
            <a:r>
              <a:rPr lang="tr-TR" sz="2400" b="1" i="0" dirty="0">
                <a:solidFill>
                  <a:srgbClr val="1C1C1C"/>
                </a:solidFill>
                <a:effectLst/>
              </a:rPr>
              <a:t>Betimleyici Çeviribilim</a:t>
            </a:r>
            <a:r>
              <a:rPr lang="tr-TR" sz="2400" b="0" i="0" dirty="0">
                <a:solidFill>
                  <a:srgbClr val="4D4D4D"/>
                </a:solidFill>
                <a:effectLst/>
              </a:rPr>
              <a:t> (</a:t>
            </a:r>
            <a:r>
              <a:rPr lang="tr-TR" sz="2400" b="0" i="1" dirty="0">
                <a:solidFill>
                  <a:srgbClr val="4D4D4D"/>
                </a:solidFill>
                <a:effectLst/>
              </a:rPr>
              <a:t>Alm</a:t>
            </a:r>
            <a:r>
              <a:rPr lang="tr-TR" sz="2400" b="0" i="0" dirty="0">
                <a:solidFill>
                  <a:srgbClr val="4D4D4D"/>
                </a:solidFill>
                <a:effectLst/>
              </a:rPr>
              <a:t>. Deskriptive Übersetzungswissenschaft, </a:t>
            </a:r>
            <a:r>
              <a:rPr lang="tr-TR" sz="2400" b="0" i="1" dirty="0">
                <a:solidFill>
                  <a:srgbClr val="4D4D4D"/>
                </a:solidFill>
                <a:effectLst/>
              </a:rPr>
              <a:t>İng</a:t>
            </a:r>
            <a:r>
              <a:rPr lang="tr-TR" sz="2400" b="0" i="0" dirty="0">
                <a:solidFill>
                  <a:srgbClr val="4D4D4D"/>
                </a:solidFill>
                <a:effectLst/>
              </a:rPr>
              <a:t>. </a:t>
            </a:r>
            <a:r>
              <a:rPr lang="tr-TR" sz="2400" b="1" i="0" dirty="0">
                <a:solidFill>
                  <a:srgbClr val="4D4D4D"/>
                </a:solidFill>
                <a:effectLst/>
              </a:rPr>
              <a:t>Descriptive translation studies</a:t>
            </a:r>
            <a:r>
              <a:rPr lang="tr-TR" sz="2400" b="0" i="0" dirty="0">
                <a:solidFill>
                  <a:srgbClr val="4D4D4D"/>
                </a:solidFill>
                <a:effectLst/>
              </a:rPr>
              <a:t>, </a:t>
            </a:r>
            <a:r>
              <a:rPr lang="tr-TR" sz="2400" b="0" i="1" dirty="0">
                <a:solidFill>
                  <a:srgbClr val="4D4D4D"/>
                </a:solidFill>
                <a:effectLst/>
              </a:rPr>
              <a:t>Fra</a:t>
            </a:r>
            <a:r>
              <a:rPr lang="tr-TR" sz="2400" b="0" i="0" dirty="0">
                <a:solidFill>
                  <a:srgbClr val="4D4D4D"/>
                </a:solidFill>
                <a:effectLst/>
              </a:rPr>
              <a:t>. Traductologie descriptive): James Holmes’ın ortaya attığı ve Gideon Toury’nin geliştirdiği </a:t>
            </a:r>
            <a:r>
              <a:rPr lang="tr-TR" sz="2400" b="1" i="0" u="sng" dirty="0">
                <a:solidFill>
                  <a:srgbClr val="4D4D4D"/>
                </a:solidFill>
                <a:effectLst/>
              </a:rPr>
              <a:t>erek odaklı yaklaşım</a:t>
            </a:r>
            <a:r>
              <a:rPr lang="tr-TR" sz="2400" b="0" i="0" dirty="0">
                <a:solidFill>
                  <a:srgbClr val="4D4D4D"/>
                </a:solidFill>
                <a:effectLst/>
              </a:rPr>
              <a:t>.</a:t>
            </a:r>
          </a:p>
        </p:txBody>
      </p:sp>
    </p:spTree>
    <p:extLst>
      <p:ext uri="{BB962C8B-B14F-4D97-AF65-F5344CB8AC3E}">
        <p14:creationId xmlns:p14="http://schemas.microsoft.com/office/powerpoint/2010/main" val="3206592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B8A68FDC-26AC-9D33-20A1-A8D1D0E09F2B}"/>
              </a:ext>
            </a:extLst>
          </p:cNvPr>
          <p:cNvSpPr txBox="1"/>
          <p:nvPr/>
        </p:nvSpPr>
        <p:spPr>
          <a:xfrm>
            <a:off x="712381" y="1582341"/>
            <a:ext cx="9792586" cy="3785652"/>
          </a:xfrm>
          <a:prstGeom prst="rect">
            <a:avLst/>
          </a:prstGeom>
          <a:noFill/>
        </p:spPr>
        <p:txBody>
          <a:bodyPr wrap="square">
            <a:spAutoFit/>
          </a:bodyPr>
          <a:lstStyle/>
          <a:p>
            <a:pPr algn="just" fontAlgn="base"/>
            <a:r>
              <a:rPr lang="tr-TR" sz="2400" b="0" i="0" dirty="0">
                <a:solidFill>
                  <a:srgbClr val="4D4D4D"/>
                </a:solidFill>
                <a:effectLst/>
                <a:latin typeface="+mj-lt"/>
              </a:rPr>
              <a:t>Çeviribilimin göstergebilim, dilbilim, dil felsefesi, kültür sosyolojisi, edebiyat, sözlük bilgisi, terminoloji, uzmanlık dili araştırmaları, bilgi yönetimi, eğitim bilimleri, psikoloji ve iletişimbilim gibi öteki bilim dallarından yararlandığı ve öteki bilim dallarıyla etkileşim içinde bulunmakta ve disiplinlerarası alanlarda çalışmalar yapmaktadır.</a:t>
            </a:r>
          </a:p>
          <a:p>
            <a:pPr algn="just" fontAlgn="base"/>
            <a:r>
              <a:rPr lang="tr-TR" sz="2400" b="0" i="0" dirty="0">
                <a:solidFill>
                  <a:srgbClr val="4D4D4D"/>
                </a:solidFill>
                <a:effectLst/>
                <a:latin typeface="+mj-lt"/>
              </a:rPr>
              <a:t>Çeviribilimin özerk bir bilim dalı olarak bağımsızlığını ilan etmesi, diğer alanlarla olan ilişkisini farklı bir boyuta taşımıştır. Özerk bir disiplin olan çeviribilim, öteki disiplinlerle kuram ve yöntem bilgisi konusunda bilgi alışverişini arttırmış, bu kuram ve yöntemleri çeviribilimsel bir zeminde ele almıştır.</a:t>
            </a:r>
          </a:p>
        </p:txBody>
      </p:sp>
    </p:spTree>
    <p:extLst>
      <p:ext uri="{BB962C8B-B14F-4D97-AF65-F5344CB8AC3E}">
        <p14:creationId xmlns:p14="http://schemas.microsoft.com/office/powerpoint/2010/main" val="1602381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F9A7EF08-8EB2-7777-D374-A9CC71A350C6}"/>
              </a:ext>
            </a:extLst>
          </p:cNvPr>
          <p:cNvSpPr txBox="1"/>
          <p:nvPr/>
        </p:nvSpPr>
        <p:spPr>
          <a:xfrm>
            <a:off x="180753" y="520994"/>
            <a:ext cx="11313041" cy="5016758"/>
          </a:xfrm>
          <a:prstGeom prst="rect">
            <a:avLst/>
          </a:prstGeom>
          <a:noFill/>
        </p:spPr>
        <p:txBody>
          <a:bodyPr wrap="square">
            <a:spAutoFit/>
          </a:bodyPr>
          <a:lstStyle/>
          <a:p>
            <a:pPr algn="ctr" fontAlgn="base"/>
            <a:r>
              <a:rPr lang="tr-TR" sz="2000" b="1" i="1" dirty="0">
                <a:solidFill>
                  <a:srgbClr val="808080"/>
                </a:solidFill>
                <a:effectLst/>
                <a:latin typeface="Georgia" panose="02040502050405020303" pitchFamily="18" charset="0"/>
              </a:rPr>
              <a:t>1.1. Kuramsal Alan</a:t>
            </a:r>
          </a:p>
          <a:p>
            <a:pPr algn="ctr" fontAlgn="base"/>
            <a:endParaRPr lang="tr-TR" sz="2000" b="0" i="1" dirty="0">
              <a:solidFill>
                <a:srgbClr val="808080"/>
              </a:solidFill>
              <a:effectLst/>
              <a:latin typeface="Georgia" panose="02040502050405020303" pitchFamily="18" charset="0"/>
            </a:endParaRPr>
          </a:p>
          <a:p>
            <a:pPr algn="just" fontAlgn="base"/>
            <a:r>
              <a:rPr lang="tr-TR" sz="2000" b="0" i="0" dirty="0">
                <a:solidFill>
                  <a:srgbClr val="4D4D4D"/>
                </a:solidFill>
                <a:effectLst/>
                <a:latin typeface="+mj-lt"/>
              </a:rPr>
              <a:t>Çeviribilim, bir sosyalbilim alanı olarak, filoloji ve dilbilim alanlarından dünya ölçeğinde kopuşunu, 1970’lerde gerçekleşti. Bu tarihlerde bir paradigma değişikliği yaşandı, bunun sonucunda, bu bilim alanı bağımsız bir bilim alanı olarak tanımlandı ve bu bilim dalı görgül, betimleyici ve disiplinlerarası bir çalışma yöntemini benimsedi. “Çeviri olgusunu” açımlamak için filolojik, dilbilimsel ve eğitimbilimsel yaklaşımlar yetersiz kalmaktaydı. 1972’de James S. Holmes, “The Name and Nature of Translation Studies” adlı öncü makalesiyle, bu yeni bilimsel alanın adını pekiştirdi ve tartışmaya açtı. Böylece uygulamayla paralel yürütülen çeviriye özgül kuramsal ve betimleyici çalışmalara başlandı.</a:t>
            </a:r>
          </a:p>
          <a:p>
            <a:pPr algn="just" fontAlgn="base"/>
            <a:r>
              <a:rPr lang="tr-TR" sz="2000" b="0" i="0" dirty="0">
                <a:solidFill>
                  <a:srgbClr val="4D4D4D"/>
                </a:solidFill>
                <a:effectLst/>
                <a:latin typeface="+mj-lt"/>
              </a:rPr>
              <a:t>Çeviribilim üç ana temel alan üzerine yapılandırılır: Kuramsal, Betimleyici ve Uygulamalı Alanlar. Her ne kadar bu üç alan birbirinden bağımsız alanlar olarak adlandırılsa da, çeviri olgularının doğası gereği, bu alanlar birbiriyle iç içedir ve birbirini etkiler.</a:t>
            </a:r>
          </a:p>
          <a:p>
            <a:pPr algn="just" fontAlgn="base"/>
            <a:r>
              <a:rPr lang="tr-TR" sz="2000" b="0" i="0" dirty="0">
                <a:solidFill>
                  <a:srgbClr val="4D4D4D"/>
                </a:solidFill>
                <a:effectLst/>
                <a:latin typeface="+mj-lt"/>
              </a:rPr>
              <a:t>Kuramsal alan; ürün, süreç ve işlev odaklı kuramsal yaklaşımları barındıran betimleyici çalışmaların (Descriptive Translation Studies-DTS) sonuçlarını, çeviriyle ilişkili alan ve bilim dallarındaki bilgiyle birleştirir; böylece çeviri sürecinin ve çeviri ürünlerin ne olduğu ve ne olacağı konusunu açıklamak ve bu konuda önceden tahminde bulunmak için ilkeler, kuramlar ve modeller oluşturur.</a:t>
            </a:r>
          </a:p>
        </p:txBody>
      </p:sp>
    </p:spTree>
    <p:extLst>
      <p:ext uri="{BB962C8B-B14F-4D97-AF65-F5344CB8AC3E}">
        <p14:creationId xmlns:p14="http://schemas.microsoft.com/office/powerpoint/2010/main" val="12078310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DBB2D2BE-02F5-6FE8-76C2-A4CA56014BF7}"/>
              </a:ext>
            </a:extLst>
          </p:cNvPr>
          <p:cNvSpPr txBox="1"/>
          <p:nvPr/>
        </p:nvSpPr>
        <p:spPr>
          <a:xfrm>
            <a:off x="744279" y="612845"/>
            <a:ext cx="10685721" cy="5632311"/>
          </a:xfrm>
          <a:prstGeom prst="rect">
            <a:avLst/>
          </a:prstGeom>
          <a:noFill/>
        </p:spPr>
        <p:txBody>
          <a:bodyPr wrap="square">
            <a:spAutoFit/>
          </a:bodyPr>
          <a:lstStyle/>
          <a:p>
            <a:pPr algn="just" fontAlgn="base"/>
            <a:r>
              <a:rPr lang="tr-TR" sz="2400" b="0" i="1" dirty="0">
                <a:solidFill>
                  <a:srgbClr val="808080"/>
                </a:solidFill>
                <a:effectLst/>
                <a:latin typeface="+mj-lt"/>
              </a:rPr>
              <a:t>                                                        </a:t>
            </a:r>
            <a:r>
              <a:rPr lang="tr-TR" sz="2400" b="1" i="1" dirty="0">
                <a:solidFill>
                  <a:srgbClr val="808080"/>
                </a:solidFill>
                <a:effectLst/>
                <a:latin typeface="+mj-lt"/>
              </a:rPr>
              <a:t>1.2. Betimleyici Alan</a:t>
            </a:r>
          </a:p>
          <a:p>
            <a:pPr algn="just" fontAlgn="base"/>
            <a:r>
              <a:rPr lang="tr-TR" sz="2400" b="0" i="0" dirty="0">
                <a:solidFill>
                  <a:srgbClr val="4D4D4D"/>
                </a:solidFill>
                <a:effectLst/>
                <a:latin typeface="+mj-lt"/>
              </a:rPr>
              <a:t>James Holmes, 1972 yılında kaleme aldığı “The Name and Nature of Translation Studies” (Çeviribilimin Adı ve Doğası) başlıklı yazısında çeviribilimi “salt” ve “uygulamalı” olarak iki alana ayırır. Betimleyici alan ve kuramsal alan, “salt” çeviribilimin alt başlıklarıdır. Holmes, betimleyici çeviribilim alanında yapılan çalışmaları da “ürün odaklı”, “işlev odaklı” ve “süreç odaklı” olmak üzere üç alt başlıkta toplar.</a:t>
            </a:r>
          </a:p>
          <a:p>
            <a:pPr algn="just" fontAlgn="base"/>
            <a:r>
              <a:rPr lang="tr-TR" sz="2400" b="0" i="0" dirty="0">
                <a:solidFill>
                  <a:srgbClr val="4D4D4D"/>
                </a:solidFill>
                <a:effectLst/>
                <a:latin typeface="+mj-lt"/>
              </a:rPr>
              <a:t>Ürün odaklı çeviribilim, metin odaklıdır ve var olan çevirilerin betimlenmesidir. Betimlenen çeviriler, tek bir erek metnin incelenmesi ya da farklı dillerdeki erek metinlerin karşılaştırmalı olarak incelenmesi şeklinde olabilir.</a:t>
            </a:r>
            <a:br>
              <a:rPr lang="tr-TR" sz="2400" b="0" i="0" dirty="0">
                <a:solidFill>
                  <a:srgbClr val="4D4D4D"/>
                </a:solidFill>
                <a:effectLst/>
                <a:latin typeface="+mj-lt"/>
              </a:rPr>
            </a:br>
            <a:r>
              <a:rPr lang="tr-TR" sz="2400" b="0" i="0" dirty="0">
                <a:solidFill>
                  <a:srgbClr val="4D4D4D"/>
                </a:solidFill>
                <a:effectLst/>
                <a:latin typeface="+mj-lt"/>
              </a:rPr>
              <a:t>İşlev odaklı çeviribilim, çevirilerin erek dizge içindeki konumlarının betimlenmesiyle ilgilenir. Belli bir dönemde hangi metinlerin çevrildiği / çevrilmediği ve çevrilen metinlerin yarattığı etki bu altalandaki çalışmaların ana konusudur.</a:t>
            </a:r>
          </a:p>
          <a:p>
            <a:pPr algn="just" fontAlgn="base"/>
            <a:r>
              <a:rPr lang="tr-TR" sz="2400" b="0" i="0" dirty="0">
                <a:solidFill>
                  <a:srgbClr val="4D4D4D"/>
                </a:solidFill>
                <a:effectLst/>
                <a:latin typeface="+mj-lt"/>
              </a:rPr>
              <a:t>Süreç odaklı çeviribilim ise çeviri edimi sırasında çevirmenin karar verme sürecini araştırır</a:t>
            </a:r>
            <a:r>
              <a:rPr lang="tr-TR" b="0" i="0" dirty="0">
                <a:solidFill>
                  <a:srgbClr val="4D4D4D"/>
                </a:solidFill>
                <a:effectLst/>
                <a:latin typeface="Droid Sans"/>
              </a:rPr>
              <a:t>.</a:t>
            </a:r>
          </a:p>
        </p:txBody>
      </p:sp>
    </p:spTree>
    <p:extLst>
      <p:ext uri="{BB962C8B-B14F-4D97-AF65-F5344CB8AC3E}">
        <p14:creationId xmlns:p14="http://schemas.microsoft.com/office/powerpoint/2010/main" val="919723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54806D82-2E5B-15D8-2D3C-FC54F52AC4C5}"/>
              </a:ext>
            </a:extLst>
          </p:cNvPr>
          <p:cNvSpPr txBox="1"/>
          <p:nvPr/>
        </p:nvSpPr>
        <p:spPr>
          <a:xfrm>
            <a:off x="185531" y="357809"/>
            <a:ext cx="12006470" cy="5909310"/>
          </a:xfrm>
          <a:prstGeom prst="rect">
            <a:avLst/>
          </a:prstGeom>
          <a:noFill/>
        </p:spPr>
        <p:txBody>
          <a:bodyPr wrap="square">
            <a:spAutoFit/>
          </a:bodyPr>
          <a:lstStyle/>
          <a:p>
            <a:pPr algn="ctr" fontAlgn="base"/>
            <a:r>
              <a:rPr lang="tr-TR" sz="2000" b="1" i="1" dirty="0">
                <a:solidFill>
                  <a:srgbClr val="808080"/>
                </a:solidFill>
                <a:effectLst/>
                <a:latin typeface="Georgia" panose="02040502050405020303" pitchFamily="18" charset="0"/>
              </a:rPr>
              <a:t>1.3. Uygulamalı Alan</a:t>
            </a:r>
          </a:p>
          <a:p>
            <a:pPr algn="ctr" fontAlgn="base"/>
            <a:endParaRPr lang="tr-TR" sz="2000" b="0" i="1" dirty="0">
              <a:solidFill>
                <a:srgbClr val="808080"/>
              </a:solidFill>
              <a:effectLst/>
            </a:endParaRPr>
          </a:p>
          <a:p>
            <a:pPr algn="l" fontAlgn="base"/>
            <a:r>
              <a:rPr lang="tr-TR" sz="2000" b="0" i="0" dirty="0">
                <a:solidFill>
                  <a:srgbClr val="4D4D4D"/>
                </a:solidFill>
                <a:effectLst/>
              </a:rPr>
              <a:t>Çeviribilimin salt araştırma alanı olan iki dalı (kuramsal ve betimleyici alanlar) dışında kalan, üçüncü alanı uygulama alanıdır ve dört ana başlık altında incelenebilir:</a:t>
            </a:r>
          </a:p>
          <a:p>
            <a:pPr algn="l" fontAlgn="base"/>
            <a:r>
              <a:rPr lang="tr-TR" sz="2000" b="0" i="0" dirty="0">
                <a:solidFill>
                  <a:srgbClr val="4D4D4D"/>
                </a:solidFill>
                <a:effectLst/>
              </a:rPr>
              <a:t>1. Çeviri Eğitim-Öğretimi</a:t>
            </a:r>
            <a:br>
              <a:rPr lang="tr-TR" sz="2000" b="0" i="0" dirty="0">
                <a:solidFill>
                  <a:srgbClr val="4D4D4D"/>
                </a:solidFill>
                <a:effectLst/>
              </a:rPr>
            </a:br>
            <a:r>
              <a:rPr lang="tr-TR" sz="2000" b="0" i="0" dirty="0">
                <a:solidFill>
                  <a:srgbClr val="4D4D4D"/>
                </a:solidFill>
                <a:effectLst/>
              </a:rPr>
              <a:t>2. Çeviriye yardımcı malzemeler</a:t>
            </a:r>
            <a:br>
              <a:rPr lang="tr-TR" sz="2000" b="0" i="0" dirty="0">
                <a:solidFill>
                  <a:srgbClr val="4D4D4D"/>
                </a:solidFill>
                <a:effectLst/>
              </a:rPr>
            </a:br>
            <a:r>
              <a:rPr lang="tr-TR" sz="2000" b="0" i="0" dirty="0">
                <a:solidFill>
                  <a:srgbClr val="4D4D4D"/>
                </a:solidFill>
                <a:effectLst/>
              </a:rPr>
              <a:t>3. Çeviri politikası</a:t>
            </a:r>
            <a:br>
              <a:rPr lang="tr-TR" sz="2000" b="0" i="0" dirty="0">
                <a:solidFill>
                  <a:srgbClr val="4D4D4D"/>
                </a:solidFill>
                <a:effectLst/>
              </a:rPr>
            </a:br>
            <a:r>
              <a:rPr lang="tr-TR" sz="2000" b="0" i="0" dirty="0">
                <a:solidFill>
                  <a:srgbClr val="4D4D4D"/>
                </a:solidFill>
                <a:effectLst/>
              </a:rPr>
              <a:t>4. Çeviri eleştirisi</a:t>
            </a:r>
          </a:p>
          <a:p>
            <a:pPr algn="l" fontAlgn="base"/>
            <a:endParaRPr lang="tr-TR" sz="2000" b="0" i="0" dirty="0">
              <a:solidFill>
                <a:srgbClr val="4D4D4D"/>
              </a:solidFill>
              <a:effectLst/>
            </a:endParaRPr>
          </a:p>
          <a:p>
            <a:pPr algn="l" fontAlgn="base"/>
            <a:r>
              <a:rPr lang="tr-TR" sz="2000" b="0" i="1" dirty="0">
                <a:solidFill>
                  <a:srgbClr val="4D4D4D"/>
                </a:solidFill>
                <a:effectLst/>
              </a:rPr>
              <a:t>Çeviri eğitimi </a:t>
            </a:r>
            <a:r>
              <a:rPr lang="tr-TR" sz="2000" b="0" i="0" dirty="0">
                <a:solidFill>
                  <a:srgbClr val="4D4D4D"/>
                </a:solidFill>
                <a:effectLst/>
              </a:rPr>
              <a:t>öğrencilere metin türlerine ve metinlere yönelik farkındalık kazandıran bir eğitimdir. Bu bağlamda öğrenciler donanımlı olmalı ve sürekli kendilerini geliştirmeye hazır bulunmalıdır. </a:t>
            </a:r>
            <a:r>
              <a:rPr lang="tr-TR" sz="2000" b="0" i="1" dirty="0">
                <a:solidFill>
                  <a:srgbClr val="4D4D4D"/>
                </a:solidFill>
                <a:effectLst/>
              </a:rPr>
              <a:t>Çeviriye yardımcı malzemeler</a:t>
            </a:r>
            <a:r>
              <a:rPr lang="tr-TR" sz="2000" b="0" i="0" dirty="0">
                <a:solidFill>
                  <a:srgbClr val="4D4D4D"/>
                </a:solidFill>
                <a:effectLst/>
              </a:rPr>
              <a:t>, bu alandaki ders kitapları ve kaynak kitaplar olabileceği gibi sözlükler, terim bankaları, çeviri için geliştirilen bilgisayar programlarıdır. Bunun dışında çeviride canlı kaynaklar da kullanılır. Bu kaynaklar konu uzmanlarıdır. Örneğin tıp alanında bir rapor çevrilirken bu alanın uzmanına danışılabilir.</a:t>
            </a:r>
            <a:r>
              <a:rPr lang="tr-TR" sz="2000" dirty="0"/>
              <a:t/>
            </a:r>
            <a:br>
              <a:rPr lang="tr-TR" sz="2000" dirty="0"/>
            </a:br>
            <a:r>
              <a:rPr lang="tr-TR" sz="2000" b="0" i="0" dirty="0">
                <a:solidFill>
                  <a:srgbClr val="4D4D4D"/>
                </a:solidFill>
                <a:effectLst/>
              </a:rPr>
              <a:t>Çeviri politikası alanı, çeviriye ilişkin bileşenlerin (çevirmen, çeviri süreci, çeviri ürünler) toplumsal rolünün tanımlanması, belirli bir sosyo-kültürel ortamda hangi yapıtların çevrilmesi gerektiği, çevirmenin toplumsal ve ekonomik konumunun ne olduğu ve ne olması gerektiği, işlevsellik vb. sorunsallarla ilgilidir.</a:t>
            </a:r>
            <a:r>
              <a:rPr lang="tr-TR" sz="2000" b="0" i="1" dirty="0">
                <a:solidFill>
                  <a:srgbClr val="4D4D4D"/>
                </a:solidFill>
                <a:effectLst/>
              </a:rPr>
              <a:t> Çeviri eleştirisi</a:t>
            </a:r>
            <a:r>
              <a:rPr lang="tr-TR" sz="2000" b="0" i="0" dirty="0">
                <a:solidFill>
                  <a:srgbClr val="4D4D4D"/>
                </a:solidFill>
                <a:effectLst/>
              </a:rPr>
              <a:t>, eleştiri aracılığıyla çevirinin yorumlanması ve değerlendirilmesi olarak tanımlanabilir. Bu eleştiri salt yazın metinlerine ya da sanat metinlerine yönelik yapılmaz, piyasada çevirisi yapılan her türlü metnin de eleştirilmesi gerekmektedir.</a:t>
            </a:r>
          </a:p>
        </p:txBody>
      </p:sp>
    </p:spTree>
    <p:extLst>
      <p:ext uri="{BB962C8B-B14F-4D97-AF65-F5344CB8AC3E}">
        <p14:creationId xmlns:p14="http://schemas.microsoft.com/office/powerpoint/2010/main" val="2072885544"/>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0585E981-8C91-4205-A0C3-C991F42B4C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4B270AB-C138-415C-897E-3C24487DECF1}">
  <ds:schemaRefs>
    <ds:schemaRef ds:uri="http://schemas.microsoft.com/sharepoint/v3/contenttype/forms"/>
  </ds:schemaRefs>
</ds:datastoreItem>
</file>

<file path=customXml/itemProps3.xml><?xml version="1.0" encoding="utf-8"?>
<ds:datastoreItem xmlns:ds="http://schemas.openxmlformats.org/officeDocument/2006/customXml" ds:itemID="{2C4C00F4-06E9-43E3-AD97-88A857CEFA82}">
  <ds:schemaRefs>
    <ds:schemaRef ds:uri="http://www.w3.org/XML/1998/namespace"/>
    <ds:schemaRef ds:uri="http://schemas.microsoft.com/office/2006/metadata/properties"/>
    <ds:schemaRef ds:uri="http://purl.org/dc/elements/1.1/"/>
    <ds:schemaRef ds:uri="http://schemas.microsoft.com/office/infopath/2007/PartnerControls"/>
    <ds:schemaRef ds:uri="http://schemas.microsoft.com/office/2006/documentManagement/types"/>
    <ds:schemaRef ds:uri="http://purl.org/dc/dcmitype/"/>
    <ds:schemaRef ds:uri="16c05727-aa75-4e4a-9b5f-8a80a1165891"/>
    <ds:schemaRef ds:uri="http://schemas.openxmlformats.org/package/2006/metadata/core-properties"/>
    <ds:schemaRef ds:uri="71af3243-3dd4-4a8d-8c0d-dd76da1f02a5"/>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225</TotalTime>
  <Words>1514</Words>
  <Application>Microsoft Office PowerPoint</Application>
  <PresentationFormat>Özel</PresentationFormat>
  <Paragraphs>73</Paragraphs>
  <Slides>17</Slides>
  <Notes>1</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 ÇEVİRİ VE ÇEVİRİBİLİM </vt:lpstr>
      <vt:lpstr> ÇEVİRİ VE ÇEVİRİBİLİM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ÇEVİRİ VE ÇEVİRİBİLİM</dc:title>
  <dc:creator>Fulden Ataözü</dc:creator>
  <cp:lastModifiedBy>Fulden ATAOZU</cp:lastModifiedBy>
  <cp:revision>47</cp:revision>
  <dcterms:created xsi:type="dcterms:W3CDTF">2023-03-10T07:31:49Z</dcterms:created>
  <dcterms:modified xsi:type="dcterms:W3CDTF">2025-02-05T12:34:27Z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