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72A282A-8063-4669-93E2-8BC16493D1C1}" type="datetimeFigureOut">
              <a:rPr lang="tr-TR" smtClean="0"/>
              <a:pPr/>
              <a:t>5.02.2025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08CD9A-4DFA-498B-8520-05B85325C4E9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SKOPOS THEORY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>
                <a:solidFill>
                  <a:schemeClr val="bg1">
                    <a:lumMod val="50000"/>
                  </a:schemeClr>
                </a:solidFill>
              </a:rPr>
              <a:t>BY HANS VERMEER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27584" y="836712"/>
            <a:ext cx="712879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q"/>
            </a:pPr>
            <a:r>
              <a:rPr lang="tr-TR" sz="2000" b="1" u="sng" dirty="0"/>
              <a:t>   Terminology</a:t>
            </a:r>
          </a:p>
          <a:p>
            <a:pPr algn="just">
              <a:buFont typeface="Wingdings" pitchFamily="2" charset="2"/>
              <a:buChar char="q"/>
            </a:pPr>
            <a:r>
              <a:rPr lang="tr-TR" sz="2000" b="1" dirty="0"/>
              <a:t>  </a:t>
            </a:r>
            <a:r>
              <a:rPr lang="en-US" sz="2000" b="1" dirty="0"/>
              <a:t>the initiator: </a:t>
            </a:r>
            <a:r>
              <a:rPr lang="en-US" sz="2000" dirty="0"/>
              <a:t>the company or individual who needs the translation;</a:t>
            </a:r>
          </a:p>
          <a:p>
            <a:pPr algn="just"/>
            <a:r>
              <a:rPr lang="en-US" sz="2000" dirty="0"/>
              <a:t>􀁑 </a:t>
            </a:r>
            <a:r>
              <a:rPr lang="en-US" sz="2000" b="1" dirty="0"/>
              <a:t>the commissioner</a:t>
            </a:r>
            <a:r>
              <a:rPr lang="en-US" sz="2000" dirty="0"/>
              <a:t>: the individual or agency who contacts the translator;</a:t>
            </a:r>
          </a:p>
          <a:p>
            <a:pPr algn="just"/>
            <a:r>
              <a:rPr lang="en-US" sz="2000" dirty="0"/>
              <a:t>􀁑 </a:t>
            </a:r>
            <a:r>
              <a:rPr lang="en-US" sz="2000" b="1" dirty="0"/>
              <a:t>the ST producer: </a:t>
            </a:r>
            <a:r>
              <a:rPr lang="en-US" sz="2000" dirty="0"/>
              <a:t>the individual(s) within the company who write(s) the ST,</a:t>
            </a:r>
          </a:p>
          <a:p>
            <a:pPr algn="just"/>
            <a:r>
              <a:rPr lang="en-US" sz="2000" dirty="0"/>
              <a:t>and who are not necessarily involved in the TT production;</a:t>
            </a:r>
          </a:p>
          <a:p>
            <a:pPr algn="just"/>
            <a:r>
              <a:rPr lang="en-US" sz="2000" dirty="0"/>
              <a:t>􀁑 </a:t>
            </a:r>
            <a:r>
              <a:rPr lang="en-US" sz="2000" b="1" dirty="0"/>
              <a:t>the TT producer: </a:t>
            </a:r>
            <a:r>
              <a:rPr lang="en-US" sz="2000" dirty="0"/>
              <a:t>the translator(s) and the translation agency or department;</a:t>
            </a:r>
          </a:p>
          <a:p>
            <a:pPr algn="just"/>
            <a:r>
              <a:rPr lang="en-US" sz="2000" dirty="0"/>
              <a:t>􀁑 </a:t>
            </a:r>
            <a:r>
              <a:rPr lang="en-US" sz="2000" b="1" dirty="0"/>
              <a:t>the TT user: </a:t>
            </a:r>
            <a:r>
              <a:rPr lang="en-US" sz="2000" dirty="0"/>
              <a:t>the person who uses the TT – for example, a teacher using a</a:t>
            </a:r>
          </a:p>
          <a:p>
            <a:pPr algn="just"/>
            <a:r>
              <a:rPr lang="en-US" sz="2000" dirty="0"/>
              <a:t>translated textbook or a rep using sales brochures;</a:t>
            </a:r>
          </a:p>
          <a:p>
            <a:pPr algn="just"/>
            <a:r>
              <a:rPr lang="en-US" sz="2000" dirty="0"/>
              <a:t>􀁑 </a:t>
            </a:r>
            <a:r>
              <a:rPr lang="en-US" sz="2000" b="1" dirty="0"/>
              <a:t>the TT receiver: </a:t>
            </a:r>
            <a:r>
              <a:rPr lang="en-US" sz="2000" dirty="0"/>
              <a:t>the final recipient of the TT – for example, the students</a:t>
            </a:r>
          </a:p>
          <a:p>
            <a:pPr algn="just"/>
            <a:r>
              <a:rPr lang="en-US" sz="2000" dirty="0"/>
              <a:t>using the textbook in the teacher’s class or clients reading the translated</a:t>
            </a:r>
            <a:r>
              <a:rPr lang="tr-TR" sz="2000" dirty="0"/>
              <a:t> sales brochures.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71600" y="548680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Courier New" pitchFamily="49" charset="0"/>
              <a:buChar char="o"/>
            </a:pP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Each text is produced for a given purpose and should serve this purpose. The skopos rule thus</a:t>
            </a:r>
            <a:r>
              <a:rPr lang="tr-TR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reads as follows: translate/interpret/speak/writein a way that enables your text/translation to</a:t>
            </a:r>
            <a:r>
              <a:rPr lang="tr-TR" i="1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u="sng" dirty="0">
                <a:latin typeface="Times New Roman" pitchFamily="18" charset="0"/>
                <a:cs typeface="Times New Roman" pitchFamily="18" charset="0"/>
              </a:rPr>
              <a:t> function in the situation it is used and with the people who want to use it and precisely in theway they want it to function.</a:t>
            </a:r>
            <a:endParaRPr lang="tr-TR" i="1" u="sng" dirty="0">
              <a:latin typeface="Times New Roman" pitchFamily="18" charset="0"/>
              <a:cs typeface="Times New Roman" pitchFamily="18" charset="0"/>
            </a:endParaRPr>
          </a:p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827584" y="2636912"/>
            <a:ext cx="77768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tr-TR" dirty="0"/>
              <a:t>   </a:t>
            </a:r>
            <a:r>
              <a:rPr lang="tr-TR" sz="2400" dirty="0"/>
              <a:t>Translation </a:t>
            </a:r>
            <a:r>
              <a:rPr lang="en-US" sz="2400" dirty="0"/>
              <a:t>is thus also a type of human action. In accordance with action theo</a:t>
            </a:r>
            <a:r>
              <a:rPr lang="tr-TR" sz="2400" dirty="0"/>
              <a:t>ry, Vermeer defines human </a:t>
            </a:r>
            <a:r>
              <a:rPr lang="en-US" sz="2400" dirty="0"/>
              <a:t>action as </a:t>
            </a:r>
            <a:r>
              <a:rPr lang="en-US" sz="2400" b="1" u="sng" dirty="0">
                <a:solidFill>
                  <a:schemeClr val="bg1">
                    <a:lumMod val="50000"/>
                  </a:schemeClr>
                </a:solidFill>
              </a:rPr>
              <a:t>intentional, purposeful behaviour that takes place in a given situation</a:t>
            </a:r>
            <a:r>
              <a:rPr lang="en-US" sz="2400" dirty="0"/>
              <a:t>;</a:t>
            </a:r>
          </a:p>
          <a:p>
            <a:pPr algn="just"/>
            <a:r>
              <a:rPr lang="en-US" sz="2400" dirty="0"/>
              <a:t>it is part of the situation at the same time as it modifies the situation</a:t>
            </a:r>
          </a:p>
          <a:p>
            <a:pPr algn="just"/>
            <a:r>
              <a:rPr lang="en-US" sz="2400" dirty="0"/>
              <a:t>([1978] 1983b:49). Further, since situations are embedded in cultures, any</a:t>
            </a:r>
            <a:r>
              <a:rPr lang="tr-TR" sz="2400" dirty="0"/>
              <a:t> </a:t>
            </a:r>
            <a:r>
              <a:rPr lang="en-US" sz="2400" dirty="0"/>
              <a:t>evaluation of a particular situation, of its verbalized and non-verbalized</a:t>
            </a:r>
            <a:r>
              <a:rPr lang="tr-TR" sz="2400" dirty="0"/>
              <a:t> </a:t>
            </a:r>
            <a:r>
              <a:rPr lang="en-US" sz="2400" dirty="0"/>
              <a:t>elements, depends on the status it has in a particular culture system</a:t>
            </a:r>
            <a:r>
              <a:rPr lang="tr-TR" sz="2400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971600" y="814646"/>
            <a:ext cx="5886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tr-TR" b="1" dirty="0"/>
              <a:t>Skopos theory</a:t>
            </a:r>
          </a:p>
          <a:p>
            <a:pPr algn="just"/>
            <a:endParaRPr lang="tr-TR" b="1" dirty="0"/>
          </a:p>
          <a:p>
            <a:pPr algn="just"/>
            <a:endParaRPr lang="tr-TR" b="1" dirty="0"/>
          </a:p>
          <a:p>
            <a:pPr algn="just"/>
            <a:r>
              <a:rPr lang="en-US" i="1" dirty="0"/>
              <a:t>Skopos is the Greek word for ‘aim’ or </a:t>
            </a:r>
            <a:r>
              <a:rPr lang="en-US" b="1" i="1" dirty="0"/>
              <a:t>‘purpose’ and was introduced into translation</a:t>
            </a:r>
          </a:p>
          <a:p>
            <a:pPr algn="just"/>
            <a:r>
              <a:rPr lang="en-US" dirty="0"/>
              <a:t>theory in the 1970s by Hans J. Vermeer (1930–2010) as a technical term for</a:t>
            </a:r>
          </a:p>
          <a:p>
            <a:pPr algn="just"/>
            <a:r>
              <a:rPr lang="en-US" dirty="0"/>
              <a:t>the purpose of a translation and of the action of translating.</a:t>
            </a:r>
            <a:endParaRPr lang="tr-TR" dirty="0"/>
          </a:p>
          <a:p>
            <a:endParaRPr lang="tr-TR" dirty="0"/>
          </a:p>
        </p:txBody>
      </p:sp>
      <p:sp>
        <p:nvSpPr>
          <p:cNvPr id="3" name="2 Dikdörtgen"/>
          <p:cNvSpPr/>
          <p:nvPr/>
        </p:nvSpPr>
        <p:spPr>
          <a:xfrm>
            <a:off x="971600" y="3284984"/>
            <a:ext cx="5886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A </a:t>
            </a:r>
            <a:r>
              <a:rPr lang="tr-TR" sz="2000" dirty="0"/>
              <a:t>target text</a:t>
            </a:r>
            <a:r>
              <a:rPr lang="en-US" sz="2000" dirty="0"/>
              <a:t>, called the </a:t>
            </a:r>
            <a:r>
              <a:rPr lang="en-US" sz="2000" i="1" dirty="0"/>
              <a:t>Translatum by Vermeer and translational action in Nord’s translation,</a:t>
            </a:r>
          </a:p>
          <a:p>
            <a:r>
              <a:rPr lang="en-US" sz="2000" dirty="0"/>
              <a:t>must be fit for purpose; that is, it must be </a:t>
            </a:r>
            <a:r>
              <a:rPr lang="en-US" sz="2000" b="1" dirty="0"/>
              <a:t>‘functionally adequate’.</a:t>
            </a:r>
            <a:endParaRPr lang="tr-TR" sz="2000" b="1" dirty="0"/>
          </a:p>
          <a:p>
            <a:endParaRPr lang="en-US" sz="2000" b="1" dirty="0"/>
          </a:p>
          <a:p>
            <a:r>
              <a:rPr lang="en-US" sz="2000" dirty="0"/>
              <a:t>Therefore, knowing why a ST is to be translated and what the function of the</a:t>
            </a:r>
            <a:r>
              <a:rPr lang="tr-TR" sz="2000" dirty="0"/>
              <a:t> </a:t>
            </a:r>
            <a:r>
              <a:rPr lang="en-US" sz="2000" dirty="0"/>
              <a:t>TT will be is crucial for the translator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tr-TR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547664" y="1690062"/>
            <a:ext cx="56703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en-US" sz="2000" dirty="0"/>
              <a:t>1) A translational action is determined by its skopos.</a:t>
            </a:r>
          </a:p>
          <a:p>
            <a:r>
              <a:rPr lang="en-US" sz="2000" dirty="0"/>
              <a:t>(2) It is an offer of information (</a:t>
            </a:r>
            <a:r>
              <a:rPr lang="en-US" sz="2000" i="1" dirty="0"/>
              <a:t>Informationsangebot) in a target culture and TL</a:t>
            </a:r>
          </a:p>
          <a:p>
            <a:r>
              <a:rPr lang="en-US" sz="2000" dirty="0"/>
              <a:t>concerning an offer of information in a source culture and SL.</a:t>
            </a:r>
          </a:p>
          <a:p>
            <a:r>
              <a:rPr lang="en-US" sz="2000" dirty="0"/>
              <a:t>(3) A TT does not initiate an offer of information in a clearly reversible way.</a:t>
            </a:r>
          </a:p>
          <a:p>
            <a:r>
              <a:rPr lang="en-US" sz="2000" dirty="0"/>
              <a:t>(4) A TT must be internally coherent.</a:t>
            </a:r>
          </a:p>
          <a:p>
            <a:r>
              <a:rPr lang="en-US" sz="2000" dirty="0"/>
              <a:t>(5) A TT must be coherent with the ST.</a:t>
            </a:r>
            <a:endParaRPr lang="tr-TR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331640" y="1340768"/>
            <a:ext cx="581439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Rule 1 is paramount: the TT is determined by</a:t>
            </a:r>
          </a:p>
          <a:p>
            <a:r>
              <a:rPr lang="en-US" dirty="0"/>
              <a:t>its skopos.</a:t>
            </a:r>
            <a:endParaRPr lang="tr-TR" dirty="0"/>
          </a:p>
          <a:p>
            <a:r>
              <a:rPr lang="en-US" dirty="0"/>
              <a:t> Rule 2 is important in that it relates the ST and TT to their function in</a:t>
            </a:r>
            <a:r>
              <a:rPr lang="tr-TR" dirty="0"/>
              <a:t> </a:t>
            </a:r>
            <a:r>
              <a:rPr lang="en-US" dirty="0"/>
              <a:t>their respective linguistic and cultural contexts. Here, the translator is once again</a:t>
            </a:r>
          </a:p>
          <a:p>
            <a:r>
              <a:rPr lang="en-US" dirty="0"/>
              <a:t>the key player in a process of intercultural communication and production of the</a:t>
            </a:r>
            <a:r>
              <a:rPr lang="tr-TR" dirty="0"/>
              <a:t> </a:t>
            </a:r>
            <a:r>
              <a:rPr lang="en-US" i="1" dirty="0"/>
              <a:t>Translatum.</a:t>
            </a:r>
            <a:endParaRPr lang="tr-TR" i="1" dirty="0"/>
          </a:p>
          <a:p>
            <a:endParaRPr lang="tr-TR" i="1" dirty="0"/>
          </a:p>
          <a:p>
            <a:r>
              <a:rPr lang="en-US" i="1" dirty="0"/>
              <a:t> </a:t>
            </a:r>
            <a:r>
              <a:rPr lang="en-US" sz="2000" i="1" dirty="0"/>
              <a:t>The irreversibility in point 3 indicates that the function of a TT in the</a:t>
            </a:r>
            <a:r>
              <a:rPr lang="tr-TR" sz="2000" i="1" dirty="0"/>
              <a:t> </a:t>
            </a:r>
            <a:r>
              <a:rPr lang="en-US" sz="2000" dirty="0"/>
              <a:t>target culture is not necessarily the same as the ST in the source culture</a:t>
            </a:r>
            <a:r>
              <a:rPr lang="tr-TR" sz="2000" dirty="0"/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27584" y="1196752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The </a:t>
            </a:r>
            <a:r>
              <a:rPr lang="en-US" b="1" dirty="0"/>
              <a:t>coherence rule states that the TT must be interpretable as coherent</a:t>
            </a:r>
            <a:r>
              <a:rPr lang="tr-TR" b="1" dirty="0"/>
              <a:t> </a:t>
            </a:r>
            <a:r>
              <a:rPr lang="en-US" dirty="0"/>
              <a:t>with the TT receiver’s situation (Reiss and Vermeer 2013: 101). </a:t>
            </a:r>
            <a:endParaRPr lang="tr-TR" dirty="0"/>
          </a:p>
          <a:p>
            <a:r>
              <a:rPr lang="en-US" dirty="0"/>
              <a:t>In other</a:t>
            </a:r>
            <a:r>
              <a:rPr lang="tr-TR" dirty="0"/>
              <a:t> </a:t>
            </a:r>
            <a:r>
              <a:rPr lang="en-US" dirty="0"/>
              <a:t>words, the TT must be translated in such a way that it makes sense for the</a:t>
            </a:r>
            <a:r>
              <a:rPr lang="tr-TR" dirty="0"/>
              <a:t> </a:t>
            </a:r>
            <a:r>
              <a:rPr lang="en-US" dirty="0"/>
              <a:t>TT receivers, given their circumstances, knowledge and needs. If the TT does</a:t>
            </a:r>
            <a:r>
              <a:rPr lang="tr-TR" dirty="0"/>
              <a:t> </a:t>
            </a:r>
            <a:r>
              <a:rPr lang="en-US" dirty="0"/>
              <a:t>not fit the needs of the TT receivers, it is simply not adequate for its purpose.</a:t>
            </a:r>
            <a:endParaRPr lang="tr-TR" dirty="0"/>
          </a:p>
          <a:p>
            <a:endParaRPr lang="en-US" dirty="0"/>
          </a:p>
          <a:p>
            <a:r>
              <a:rPr lang="en-US" dirty="0"/>
              <a:t>(b) The </a:t>
            </a:r>
            <a:r>
              <a:rPr lang="en-US" b="1" dirty="0"/>
              <a:t>fidelity rule merely states  that there must be coherence</a:t>
            </a:r>
            <a:r>
              <a:rPr lang="tr-TR" b="1" dirty="0"/>
              <a:t> </a:t>
            </a:r>
            <a:r>
              <a:rPr lang="en-US" dirty="0"/>
              <a:t>between the TT and the ST or, more specifically, between:</a:t>
            </a:r>
          </a:p>
          <a:p>
            <a:r>
              <a:rPr lang="en-US" dirty="0"/>
              <a:t>(i) the ST information received by the translator;</a:t>
            </a:r>
          </a:p>
          <a:p>
            <a:r>
              <a:rPr lang="en-US" dirty="0"/>
              <a:t>(ii) the interpretation the translator makes of this information;</a:t>
            </a:r>
          </a:p>
          <a:p>
            <a:r>
              <a:rPr lang="en-US" dirty="0"/>
              <a:t>(iii) the information that is encoded for the TT receivers.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611560" y="908720"/>
            <a:ext cx="777686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dirty="0"/>
              <a:t> </a:t>
            </a:r>
            <a:r>
              <a:rPr lang="tr-TR" u="sng" dirty="0"/>
              <a:t>Intertextual coherence </a:t>
            </a:r>
            <a:r>
              <a:rPr lang="en-US" u="sng" dirty="0"/>
              <a:t>between ST and TT (Rule 5) is of less importance than intratextual coherence</a:t>
            </a:r>
            <a:r>
              <a:rPr lang="tr-TR" u="sng" dirty="0"/>
              <a:t> </a:t>
            </a:r>
            <a:r>
              <a:rPr lang="en-US" u="sng" dirty="0"/>
              <a:t>within the TT (Rule 4). This, in turn, is subordinate to the skopos </a:t>
            </a:r>
            <a:r>
              <a:rPr lang="en-US" dirty="0"/>
              <a:t>(Rule 1). </a:t>
            </a:r>
            <a:endParaRPr lang="tr-TR" dirty="0"/>
          </a:p>
          <a:p>
            <a:pPr algn="just"/>
            <a:r>
              <a:rPr lang="en-US" dirty="0"/>
              <a:t>In other</a:t>
            </a:r>
            <a:r>
              <a:rPr lang="tr-TR" dirty="0"/>
              <a:t> </a:t>
            </a:r>
            <a:r>
              <a:rPr lang="en-US" dirty="0"/>
              <a:t>words, the translator should first ensure that the TT fulfils its purpose, then make</a:t>
            </a:r>
            <a:r>
              <a:rPr lang="tr-TR" dirty="0"/>
              <a:t> </a:t>
            </a:r>
            <a:r>
              <a:rPr lang="en-US" dirty="0"/>
              <a:t>sure the TT is itself coherent and only then see that the TT demonstrates </a:t>
            </a:r>
            <a:r>
              <a:rPr lang="en-US" b="1" dirty="0"/>
              <a:t>coherence</a:t>
            </a:r>
            <a:r>
              <a:rPr lang="tr-TR" dirty="0"/>
              <a:t> </a:t>
            </a:r>
            <a:r>
              <a:rPr lang="en-US" dirty="0"/>
              <a:t>with the ST.</a:t>
            </a:r>
            <a:endParaRPr lang="tr-TR" dirty="0"/>
          </a:p>
          <a:p>
            <a:pPr algn="just"/>
            <a:r>
              <a:rPr lang="en-US" dirty="0"/>
              <a:t> Even then, the type of match between ST and TT is not specified.</a:t>
            </a:r>
          </a:p>
          <a:p>
            <a:pPr algn="just"/>
            <a:r>
              <a:rPr lang="en-US" dirty="0"/>
              <a:t>This downplaying or ‘dethroning’,</a:t>
            </a:r>
            <a:r>
              <a:rPr lang="tr-TR" dirty="0"/>
              <a:t>-</a:t>
            </a:r>
            <a:r>
              <a:rPr lang="en-US" dirty="0"/>
              <a:t> as Vermeer terms it</a:t>
            </a:r>
            <a:r>
              <a:rPr lang="tr-TR" dirty="0"/>
              <a:t>- </a:t>
            </a:r>
            <a:r>
              <a:rPr lang="en-US" dirty="0"/>
              <a:t>of the </a:t>
            </a:r>
            <a:r>
              <a:rPr lang="tr-TR" dirty="0"/>
              <a:t>ST</a:t>
            </a:r>
            <a:r>
              <a:rPr lang="en-US" dirty="0"/>
              <a:t> is a general fact</a:t>
            </a:r>
            <a:r>
              <a:rPr lang="tr-TR" dirty="0"/>
              <a:t> </a:t>
            </a:r>
            <a:r>
              <a:rPr lang="en-US" dirty="0"/>
              <a:t>of both skopos and translatorial action theory and one which has caused much</a:t>
            </a:r>
            <a:r>
              <a:rPr lang="tr-TR" dirty="0"/>
              <a:t> </a:t>
            </a:r>
            <a:r>
              <a:rPr lang="en-US" dirty="0"/>
              <a:t>controversy.</a:t>
            </a:r>
            <a:endParaRPr lang="tr-TR" dirty="0"/>
          </a:p>
          <a:p>
            <a:pPr algn="just"/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</TotalTime>
  <Words>777</Words>
  <Application>Microsoft Office PowerPoint</Application>
  <PresentationFormat>Ekran Gösterisi (4:3)</PresentationFormat>
  <Paragraphs>49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Cumba</vt:lpstr>
      <vt:lpstr>SKOPOS THEORY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Fulden ATAOZU</cp:lastModifiedBy>
  <cp:revision>20</cp:revision>
  <dcterms:created xsi:type="dcterms:W3CDTF">2020-05-08T01:44:06Z</dcterms:created>
  <dcterms:modified xsi:type="dcterms:W3CDTF">2025-02-05T12:37:29Z</dcterms:modified>
</cp:coreProperties>
</file>