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8" r:id="rId3"/>
    <p:sldId id="269" r:id="rId4"/>
    <p:sldId id="270" r:id="rId5"/>
    <p:sldId id="257" r:id="rId6"/>
    <p:sldId id="258" r:id="rId7"/>
    <p:sldId id="259" r:id="rId8"/>
    <p:sldId id="260" r:id="rId9"/>
    <p:sldId id="261" r:id="rId10"/>
    <p:sldId id="262" r:id="rId11"/>
    <p:sldId id="263" r:id="rId12"/>
    <p:sldId id="272" r:id="rId13"/>
    <p:sldId id="271" r:id="rId14"/>
    <p:sldId id="264" r:id="rId15"/>
    <p:sldId id="265" r:id="rId16"/>
    <p:sldId id="266" r:id="rId17"/>
    <p:sldId id="267" r:id="rId18"/>
    <p:sldId id="273" r:id="rId19"/>
    <p:sldId id="274" r:id="rId20"/>
    <p:sldId id="275"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6" d="100"/>
          <a:sy n="76" d="100"/>
        </p:scale>
        <p:origin x="-1206" y="21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7 Başlık"/>
          <p:cNvSpPr>
            <a:spLocks noGrp="1"/>
          </p:cNvSpPr>
          <p:nvPr>
            <p:ph type="ctrTitle"/>
          </p:nvPr>
        </p:nvSpPr>
        <p:spPr>
          <a:xfrm>
            <a:off x="2286000" y="3124200"/>
            <a:ext cx="6172200" cy="1894362"/>
          </a:xfrm>
        </p:spPr>
        <p:txBody>
          <a:bodyPr/>
          <a:lstStyle>
            <a:lvl1pPr>
              <a:defRPr b="1"/>
            </a:lvl1pPr>
          </a:lstStyle>
          <a:p>
            <a:r>
              <a:rPr kumimoji="0" lang="tr-TR"/>
              <a:t>Asıl başlık stili için tıklatın</a:t>
            </a:r>
            <a:endParaRPr kumimoji="0" lang="en-US"/>
          </a:p>
        </p:txBody>
      </p:sp>
      <p:sp>
        <p:nvSpPr>
          <p:cNvPr id="9" name="8 Alt Başlık"/>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a:t>Asıl alt başlık stilini düzenlemek için tıklatın</a:t>
            </a:r>
            <a:endParaRPr kumimoji="0" lang="en-US"/>
          </a:p>
        </p:txBody>
      </p:sp>
      <p:sp>
        <p:nvSpPr>
          <p:cNvPr id="28" name="27 Veri Yer Tutucusu"/>
          <p:cNvSpPr>
            <a:spLocks noGrp="1"/>
          </p:cNvSpPr>
          <p:nvPr>
            <p:ph type="dt" sz="half" idx="10"/>
          </p:nvPr>
        </p:nvSpPr>
        <p:spPr bwMode="auto">
          <a:xfrm rot="5400000">
            <a:off x="7764621" y="1174097"/>
            <a:ext cx="2286000" cy="381000"/>
          </a:xfrm>
        </p:spPr>
        <p:txBody>
          <a:bodyPr/>
          <a:lstStyle/>
          <a:p>
            <a:fld id="{ADC759B0-975E-46E7-B4AB-635F6A68FA6C}" type="datetimeFigureOut">
              <a:rPr lang="tr-TR" smtClean="0"/>
              <a:pPr/>
              <a:t>5.02.2025</a:t>
            </a:fld>
            <a:endParaRPr lang="tr-TR" dirty="0"/>
          </a:p>
        </p:txBody>
      </p:sp>
      <p:sp>
        <p:nvSpPr>
          <p:cNvPr id="17" name="16 Altbilgi Yer Tutucusu"/>
          <p:cNvSpPr>
            <a:spLocks noGrp="1"/>
          </p:cNvSpPr>
          <p:nvPr>
            <p:ph type="ftr" sz="quarter" idx="11"/>
          </p:nvPr>
        </p:nvSpPr>
        <p:spPr bwMode="auto">
          <a:xfrm rot="5400000">
            <a:off x="7077269" y="4181669"/>
            <a:ext cx="3657600" cy="384048"/>
          </a:xfrm>
        </p:spPr>
        <p:txBody>
          <a:bodyPr/>
          <a:lstStyle/>
          <a:p>
            <a:endParaRPr lang="tr-TR" dirty="0"/>
          </a:p>
        </p:txBody>
      </p:sp>
      <p:sp>
        <p:nvSpPr>
          <p:cNvPr id="10" name="9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13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Düz Bağlayıcı"/>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26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23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Oval"/>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24 Oval"/>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28 Slayt Numarası Yer Tutucusu"/>
          <p:cNvSpPr>
            <a:spLocks noGrp="1"/>
          </p:cNvSpPr>
          <p:nvPr>
            <p:ph type="sldNum" sz="quarter" idx="12"/>
          </p:nvPr>
        </p:nvSpPr>
        <p:spPr bwMode="auto">
          <a:xfrm>
            <a:off x="1325544" y="4928702"/>
            <a:ext cx="609600" cy="517524"/>
          </a:xfrm>
        </p:spPr>
        <p:txBody>
          <a:bodyPr/>
          <a:lstStyle/>
          <a:p>
            <a:fld id="{3229E581-9F07-4AC7-BDD2-D082A98F75F8}" type="slidenum">
              <a:rPr lang="tr-TR" smtClean="0"/>
              <a:pPr/>
              <a:t>‹#›</a:t>
            </a:fld>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DC759B0-975E-46E7-B4AB-635F6A68FA6C}" type="datetimeFigureOut">
              <a:rPr lang="tr-TR" smtClean="0"/>
              <a:pPr/>
              <a:t>5.02.2025</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3229E581-9F07-4AC7-BDD2-D082A98F75F8}" type="slidenum">
              <a:rPr lang="tr-TR" smtClean="0"/>
              <a:pPr/>
              <a:t>‹#›</a:t>
            </a:fld>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9"/>
            <a:ext cx="1676400" cy="5851525"/>
          </a:xfrm>
        </p:spPr>
        <p:txBody>
          <a:bodyPr vert="eaVert"/>
          <a:lstStyle/>
          <a:p>
            <a:r>
              <a:rPr kumimoji="0" lang="tr-TR"/>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4" name="3 Veri Yer Tutucusu"/>
          <p:cNvSpPr>
            <a:spLocks noGrp="1"/>
          </p:cNvSpPr>
          <p:nvPr>
            <p:ph type="dt" sz="half" idx="10"/>
          </p:nvPr>
        </p:nvSpPr>
        <p:spPr/>
        <p:txBody>
          <a:bodyPr/>
          <a:lstStyle/>
          <a:p>
            <a:fld id="{ADC759B0-975E-46E7-B4AB-635F6A68FA6C}" type="datetimeFigureOut">
              <a:rPr lang="tr-TR" smtClean="0"/>
              <a:pPr/>
              <a:t>5.02.2025</a:t>
            </a:fld>
            <a:endParaRPr lang="tr-TR" dirty="0"/>
          </a:p>
        </p:txBody>
      </p:sp>
      <p:sp>
        <p:nvSpPr>
          <p:cNvPr id="5" name="4 Altbilgi Yer Tutucusu"/>
          <p:cNvSpPr>
            <a:spLocks noGrp="1"/>
          </p:cNvSpPr>
          <p:nvPr>
            <p:ph type="ftr" sz="quarter" idx="11"/>
          </p:nvPr>
        </p:nvSpPr>
        <p:spPr/>
        <p:txBody>
          <a:bodyPr/>
          <a:lstStyle/>
          <a:p>
            <a:endParaRPr lang="tr-TR" dirty="0"/>
          </a:p>
        </p:txBody>
      </p:sp>
      <p:sp>
        <p:nvSpPr>
          <p:cNvPr id="6" name="5 Slayt Numarası Yer Tutucusu"/>
          <p:cNvSpPr>
            <a:spLocks noGrp="1"/>
          </p:cNvSpPr>
          <p:nvPr>
            <p:ph type="sldNum" sz="quarter" idx="12"/>
          </p:nvPr>
        </p:nvSpPr>
        <p:spPr/>
        <p:txBody>
          <a:bodyPr/>
          <a:lstStyle/>
          <a:p>
            <a:fld id="{3229E581-9F07-4AC7-BDD2-D082A98F75F8}" type="slidenum">
              <a:rPr lang="tr-TR" smtClean="0"/>
              <a:pPr/>
              <a:t>‹#›</a:t>
            </a:fld>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8" name="7 İçerik Yer Tutucusu"/>
          <p:cNvSpPr>
            <a:spLocks noGrp="1"/>
          </p:cNvSpPr>
          <p:nvPr>
            <p:ph sz="quarter" idx="1"/>
          </p:nvPr>
        </p:nvSpPr>
        <p:spPr>
          <a:xfrm>
            <a:off x="457200" y="1600200"/>
            <a:ext cx="7467600" cy="4873752"/>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7" name="6 Veri Yer Tutucusu"/>
          <p:cNvSpPr>
            <a:spLocks noGrp="1"/>
          </p:cNvSpPr>
          <p:nvPr>
            <p:ph type="dt" sz="half" idx="14"/>
          </p:nvPr>
        </p:nvSpPr>
        <p:spPr/>
        <p:txBody>
          <a:bodyPr rtlCol="0"/>
          <a:lstStyle/>
          <a:p>
            <a:fld id="{ADC759B0-975E-46E7-B4AB-635F6A68FA6C}" type="datetimeFigureOut">
              <a:rPr lang="tr-TR" smtClean="0"/>
              <a:pPr/>
              <a:t>5.02.2025</a:t>
            </a:fld>
            <a:endParaRPr lang="tr-TR" dirty="0"/>
          </a:p>
        </p:txBody>
      </p:sp>
      <p:sp>
        <p:nvSpPr>
          <p:cNvPr id="9" name="8 Slayt Numarası Yer Tutucusu"/>
          <p:cNvSpPr>
            <a:spLocks noGrp="1"/>
          </p:cNvSpPr>
          <p:nvPr>
            <p:ph type="sldNum" sz="quarter" idx="15"/>
          </p:nvPr>
        </p:nvSpPr>
        <p:spPr/>
        <p:txBody>
          <a:bodyPr rtlCol="0"/>
          <a:lstStyle/>
          <a:p>
            <a:fld id="{3229E581-9F07-4AC7-BDD2-D082A98F75F8}" type="slidenum">
              <a:rPr lang="tr-TR" smtClean="0"/>
              <a:pPr/>
              <a:t>‹#›</a:t>
            </a:fld>
            <a:endParaRPr lang="tr-TR" dirty="0"/>
          </a:p>
        </p:txBody>
      </p:sp>
      <p:sp>
        <p:nvSpPr>
          <p:cNvPr id="10" name="9 Altbilgi Yer Tutucusu"/>
          <p:cNvSpPr>
            <a:spLocks noGrp="1"/>
          </p:cNvSpPr>
          <p:nvPr>
            <p:ph type="ftr" sz="quarter" idx="16"/>
          </p:nvPr>
        </p:nvSpPr>
        <p:spPr/>
        <p:txBody>
          <a:bodyPr rtlCol="0"/>
          <a:lstStyle/>
          <a:p>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286000" y="2895600"/>
            <a:ext cx="6172200" cy="2053590"/>
          </a:xfrm>
        </p:spPr>
        <p:txBody>
          <a:bodyPr/>
          <a:lstStyle>
            <a:lvl1pPr algn="l">
              <a:buNone/>
              <a:defRPr sz="3000" b="1" cap="small" baseline="0"/>
            </a:lvl1pPr>
          </a:lstStyle>
          <a:p>
            <a:r>
              <a:rPr kumimoji="0" lang="tr-TR"/>
              <a:t>Asıl başlık stili için tıklatın</a:t>
            </a:r>
            <a:endParaRPr kumimoji="0" lang="en-US"/>
          </a:p>
        </p:txBody>
      </p:sp>
      <p:sp>
        <p:nvSpPr>
          <p:cNvPr id="3" name="2 Metin Yer Tutucusu"/>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a:t>Asıl metin stillerini düzenlemek için tıklatın</a:t>
            </a:r>
          </a:p>
        </p:txBody>
      </p:sp>
      <p:sp>
        <p:nvSpPr>
          <p:cNvPr id="4" name="3 Veri Yer Tutucusu"/>
          <p:cNvSpPr>
            <a:spLocks noGrp="1"/>
          </p:cNvSpPr>
          <p:nvPr>
            <p:ph type="dt" sz="half" idx="10"/>
          </p:nvPr>
        </p:nvSpPr>
        <p:spPr bwMode="auto">
          <a:xfrm rot="5400000">
            <a:off x="7763256" y="1170432"/>
            <a:ext cx="2286000" cy="381000"/>
          </a:xfrm>
        </p:spPr>
        <p:txBody>
          <a:bodyPr/>
          <a:lstStyle/>
          <a:p>
            <a:fld id="{ADC759B0-975E-46E7-B4AB-635F6A68FA6C}" type="datetimeFigureOut">
              <a:rPr lang="tr-TR" smtClean="0"/>
              <a:pPr/>
              <a:t>5.02.2025</a:t>
            </a:fld>
            <a:endParaRPr lang="tr-TR" dirty="0"/>
          </a:p>
        </p:txBody>
      </p:sp>
      <p:sp>
        <p:nvSpPr>
          <p:cNvPr id="5" name="4 Altbilgi Yer Tutucusu"/>
          <p:cNvSpPr>
            <a:spLocks noGrp="1"/>
          </p:cNvSpPr>
          <p:nvPr>
            <p:ph type="ftr" sz="quarter" idx="11"/>
          </p:nvPr>
        </p:nvSpPr>
        <p:spPr bwMode="auto">
          <a:xfrm rot="5400000">
            <a:off x="7077456" y="4178808"/>
            <a:ext cx="3657600" cy="384048"/>
          </a:xfrm>
        </p:spPr>
        <p:txBody>
          <a:bodyPr/>
          <a:lstStyle/>
          <a:p>
            <a:endParaRPr lang="tr-TR" dirty="0"/>
          </a:p>
        </p:txBody>
      </p:sp>
      <p:sp>
        <p:nvSpPr>
          <p:cNvPr id="9" name="8 Dikdörtgen"/>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9 Dikdörtgen"/>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ikdörtgen"/>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ikdörtgen"/>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Düz Bağlayıcı"/>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Düz Bağlayıcı"/>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14 Düz Bağlayıcı"/>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15 Düz Bağlayıcı"/>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Düz Bağlayıcı"/>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17 Dikdörtgen"/>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18 Oval"/>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19 Oval"/>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20 Oval"/>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21 Oval"/>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Oval"/>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25 Düz Bağlayıcı"/>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5 Slayt Numarası Yer Tutucusu"/>
          <p:cNvSpPr>
            <a:spLocks noGrp="1"/>
          </p:cNvSpPr>
          <p:nvPr>
            <p:ph type="sldNum" sz="quarter" idx="12"/>
          </p:nvPr>
        </p:nvSpPr>
        <p:spPr bwMode="auto">
          <a:xfrm>
            <a:off x="1340616" y="4928702"/>
            <a:ext cx="609600" cy="517524"/>
          </a:xfrm>
        </p:spPr>
        <p:txBody>
          <a:bodyPr/>
          <a:lstStyle/>
          <a:p>
            <a:fld id="{3229E581-9F07-4AC7-BDD2-D082A98F75F8}" type="slidenum">
              <a:rPr lang="tr-TR" smtClean="0"/>
              <a:pPr/>
              <a:t>‹#›</a:t>
            </a:fld>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5" name="4 Veri Yer Tutucusu"/>
          <p:cNvSpPr>
            <a:spLocks noGrp="1"/>
          </p:cNvSpPr>
          <p:nvPr>
            <p:ph type="dt" sz="half" idx="10"/>
          </p:nvPr>
        </p:nvSpPr>
        <p:spPr/>
        <p:txBody>
          <a:bodyPr/>
          <a:lstStyle/>
          <a:p>
            <a:fld id="{ADC759B0-975E-46E7-B4AB-635F6A68FA6C}" type="datetimeFigureOut">
              <a:rPr lang="tr-TR" smtClean="0"/>
              <a:pPr/>
              <a:t>5.02.2025</a:t>
            </a:fld>
            <a:endParaRPr lang="tr-TR" dirty="0"/>
          </a:p>
        </p:txBody>
      </p:sp>
      <p:sp>
        <p:nvSpPr>
          <p:cNvPr id="6" name="5 Altbilgi Yer Tutucusu"/>
          <p:cNvSpPr>
            <a:spLocks noGrp="1"/>
          </p:cNvSpPr>
          <p:nvPr>
            <p:ph type="ftr" sz="quarter" idx="11"/>
          </p:nvPr>
        </p:nvSpPr>
        <p:spPr/>
        <p:txBody>
          <a:bodyPr/>
          <a:lstStyle/>
          <a:p>
            <a:endParaRPr lang="tr-TR" dirty="0"/>
          </a:p>
        </p:txBody>
      </p:sp>
      <p:sp>
        <p:nvSpPr>
          <p:cNvPr id="7" name="6 Slayt Numarası Yer Tutucusu"/>
          <p:cNvSpPr>
            <a:spLocks noGrp="1"/>
          </p:cNvSpPr>
          <p:nvPr>
            <p:ph type="sldNum" sz="quarter" idx="12"/>
          </p:nvPr>
        </p:nvSpPr>
        <p:spPr/>
        <p:txBody>
          <a:bodyPr/>
          <a:lstStyle/>
          <a:p>
            <a:fld id="{3229E581-9F07-4AC7-BDD2-D082A98F75F8}" type="slidenum">
              <a:rPr lang="tr-TR" smtClean="0"/>
              <a:pPr/>
              <a:t>‹#›</a:t>
            </a:fld>
            <a:endParaRPr lang="tr-TR" dirty="0"/>
          </a:p>
        </p:txBody>
      </p:sp>
      <p:sp>
        <p:nvSpPr>
          <p:cNvPr id="9" name="8 İçerik Yer Tutucusu"/>
          <p:cNvSpPr>
            <a:spLocks noGrp="1"/>
          </p:cNvSpPr>
          <p:nvPr>
            <p:ph sz="quarter" idx="1"/>
          </p:nvPr>
        </p:nvSpPr>
        <p:spPr>
          <a:xfrm>
            <a:off x="457200" y="1600200"/>
            <a:ext cx="3657600" cy="4572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1" name="10 İçerik Yer Tutucusu"/>
          <p:cNvSpPr>
            <a:spLocks noGrp="1"/>
          </p:cNvSpPr>
          <p:nvPr>
            <p:ph sz="quarter" idx="2"/>
          </p:nvPr>
        </p:nvSpPr>
        <p:spPr>
          <a:xfrm>
            <a:off x="4270248" y="1600200"/>
            <a:ext cx="3657600" cy="45720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7543800" cy="1143000"/>
          </a:xfrm>
        </p:spPr>
        <p:txBody>
          <a:bodyPr anchor="b"/>
          <a:lstStyle>
            <a:lvl1pPr>
              <a:defRPr/>
            </a:lvl1pPr>
          </a:lstStyle>
          <a:p>
            <a:r>
              <a:rPr kumimoji="0" lang="tr-TR"/>
              <a:t>Asıl başlık stili için tıklatın</a:t>
            </a:r>
            <a:endParaRPr kumimoji="0" lang="en-US"/>
          </a:p>
        </p:txBody>
      </p:sp>
      <p:sp>
        <p:nvSpPr>
          <p:cNvPr id="7" name="6 Veri Yer Tutucusu"/>
          <p:cNvSpPr>
            <a:spLocks noGrp="1"/>
          </p:cNvSpPr>
          <p:nvPr>
            <p:ph type="dt" sz="half" idx="10"/>
          </p:nvPr>
        </p:nvSpPr>
        <p:spPr/>
        <p:txBody>
          <a:bodyPr/>
          <a:lstStyle/>
          <a:p>
            <a:fld id="{ADC759B0-975E-46E7-B4AB-635F6A68FA6C}" type="datetimeFigureOut">
              <a:rPr lang="tr-TR" smtClean="0"/>
              <a:pPr/>
              <a:t>5.02.2025</a:t>
            </a:fld>
            <a:endParaRPr lang="tr-TR" dirty="0"/>
          </a:p>
        </p:txBody>
      </p:sp>
      <p:sp>
        <p:nvSpPr>
          <p:cNvPr id="8" name="7 Altbilgi Yer Tutucusu"/>
          <p:cNvSpPr>
            <a:spLocks noGrp="1"/>
          </p:cNvSpPr>
          <p:nvPr>
            <p:ph type="ftr" sz="quarter" idx="11"/>
          </p:nvPr>
        </p:nvSpPr>
        <p:spPr/>
        <p:txBody>
          <a:bodyPr/>
          <a:lstStyle/>
          <a:p>
            <a:endParaRPr lang="tr-TR" dirty="0"/>
          </a:p>
        </p:txBody>
      </p:sp>
      <p:sp>
        <p:nvSpPr>
          <p:cNvPr id="9" name="8 Slayt Numarası Yer Tutucusu"/>
          <p:cNvSpPr>
            <a:spLocks noGrp="1"/>
          </p:cNvSpPr>
          <p:nvPr>
            <p:ph type="sldNum" sz="quarter" idx="12"/>
          </p:nvPr>
        </p:nvSpPr>
        <p:spPr/>
        <p:txBody>
          <a:bodyPr/>
          <a:lstStyle/>
          <a:p>
            <a:fld id="{3229E581-9F07-4AC7-BDD2-D082A98F75F8}" type="slidenum">
              <a:rPr lang="tr-TR" smtClean="0"/>
              <a:pPr/>
              <a:t>‹#›</a:t>
            </a:fld>
            <a:endParaRPr lang="tr-TR" dirty="0"/>
          </a:p>
        </p:txBody>
      </p:sp>
      <p:sp>
        <p:nvSpPr>
          <p:cNvPr id="11" name="10 İçerik Yer Tutucusu"/>
          <p:cNvSpPr>
            <a:spLocks noGrp="1"/>
          </p:cNvSpPr>
          <p:nvPr>
            <p:ph sz="quarter" idx="2"/>
          </p:nvPr>
        </p:nvSpPr>
        <p:spPr>
          <a:xfrm>
            <a:off x="457200" y="2362200"/>
            <a:ext cx="3657600" cy="38862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3" name="12 İçerik Yer Tutucusu"/>
          <p:cNvSpPr>
            <a:spLocks noGrp="1"/>
          </p:cNvSpPr>
          <p:nvPr>
            <p:ph sz="quarter" idx="4"/>
          </p:nvPr>
        </p:nvSpPr>
        <p:spPr>
          <a:xfrm>
            <a:off x="4371975" y="2362200"/>
            <a:ext cx="3657600" cy="3886200"/>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12" name="11 Metin Yer Tutucusu"/>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a:t>Asıl metin stillerini düzenlemek için tıklatın</a:t>
            </a:r>
          </a:p>
        </p:txBody>
      </p:sp>
      <p:sp>
        <p:nvSpPr>
          <p:cNvPr id="14" name="13 Metin Yer Tutucusu"/>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a:t>Asıl başlık stili için tıklatın</a:t>
            </a:r>
            <a:endParaRPr kumimoji="0" lang="en-US"/>
          </a:p>
        </p:txBody>
      </p:sp>
      <p:sp>
        <p:nvSpPr>
          <p:cNvPr id="6" name="5 Veri Yer Tutucusu"/>
          <p:cNvSpPr>
            <a:spLocks noGrp="1"/>
          </p:cNvSpPr>
          <p:nvPr>
            <p:ph type="dt" sz="half" idx="10"/>
          </p:nvPr>
        </p:nvSpPr>
        <p:spPr/>
        <p:txBody>
          <a:bodyPr rtlCol="0"/>
          <a:lstStyle/>
          <a:p>
            <a:fld id="{ADC759B0-975E-46E7-B4AB-635F6A68FA6C}" type="datetimeFigureOut">
              <a:rPr lang="tr-TR" smtClean="0"/>
              <a:pPr/>
              <a:t>5.02.2025</a:t>
            </a:fld>
            <a:endParaRPr lang="tr-TR" dirty="0"/>
          </a:p>
        </p:txBody>
      </p:sp>
      <p:sp>
        <p:nvSpPr>
          <p:cNvPr id="7" name="6 Slayt Numarası Yer Tutucusu"/>
          <p:cNvSpPr>
            <a:spLocks noGrp="1"/>
          </p:cNvSpPr>
          <p:nvPr>
            <p:ph type="sldNum" sz="quarter" idx="11"/>
          </p:nvPr>
        </p:nvSpPr>
        <p:spPr/>
        <p:txBody>
          <a:bodyPr rtlCol="0"/>
          <a:lstStyle/>
          <a:p>
            <a:fld id="{3229E581-9F07-4AC7-BDD2-D082A98F75F8}" type="slidenum">
              <a:rPr lang="tr-TR" smtClean="0"/>
              <a:pPr/>
              <a:t>‹#›</a:t>
            </a:fld>
            <a:endParaRPr lang="tr-TR" dirty="0"/>
          </a:p>
        </p:txBody>
      </p:sp>
      <p:sp>
        <p:nvSpPr>
          <p:cNvPr id="8" name="7 Altbilgi Yer Tutucusu"/>
          <p:cNvSpPr>
            <a:spLocks noGrp="1"/>
          </p:cNvSpPr>
          <p:nvPr>
            <p:ph type="ftr" sz="quarter" idx="12"/>
          </p:nvPr>
        </p:nvSpPr>
        <p:spPr/>
        <p:txBody>
          <a:bodyPr rtlCol="0"/>
          <a:lstStyle/>
          <a:p>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DC759B0-975E-46E7-B4AB-635F6A68FA6C}" type="datetimeFigureOut">
              <a:rPr lang="tr-TR" smtClean="0"/>
              <a:pPr/>
              <a:t>5.02.2025</a:t>
            </a:fld>
            <a:endParaRPr lang="tr-TR" dirty="0"/>
          </a:p>
        </p:txBody>
      </p:sp>
      <p:sp>
        <p:nvSpPr>
          <p:cNvPr id="3" name="2 Altbilgi Yer Tutucusu"/>
          <p:cNvSpPr>
            <a:spLocks noGrp="1"/>
          </p:cNvSpPr>
          <p:nvPr>
            <p:ph type="ftr" sz="quarter" idx="11"/>
          </p:nvPr>
        </p:nvSpPr>
        <p:spPr/>
        <p:txBody>
          <a:bodyPr/>
          <a:lstStyle/>
          <a:p>
            <a:endParaRPr lang="tr-TR" dirty="0"/>
          </a:p>
        </p:txBody>
      </p:sp>
      <p:sp>
        <p:nvSpPr>
          <p:cNvPr id="4" name="3 Slayt Numarası Yer Tutucusu"/>
          <p:cNvSpPr>
            <a:spLocks noGrp="1"/>
          </p:cNvSpPr>
          <p:nvPr>
            <p:ph type="sldNum" sz="quarter" idx="12"/>
          </p:nvPr>
        </p:nvSpPr>
        <p:spPr/>
        <p:txBody>
          <a:bodyPr/>
          <a:lstStyle/>
          <a:p>
            <a:fld id="{3229E581-9F07-4AC7-BDD2-D082A98F75F8}" type="slidenum">
              <a:rPr lang="tr-TR" smtClean="0"/>
              <a:pPr/>
              <a:t>‹#›</a:t>
            </a:fld>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9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1 Başlık"/>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a:t>Asıl başlık stili için tıklatın</a:t>
            </a:r>
            <a:endParaRPr kumimoji="0" lang="en-US"/>
          </a:p>
        </p:txBody>
      </p:sp>
      <p:sp>
        <p:nvSpPr>
          <p:cNvPr id="3" name="2 Metin Yer Tutucusu"/>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a:t>Asıl metin stillerini düzenlemek için tıklatın</a:t>
            </a:r>
          </a:p>
        </p:txBody>
      </p:sp>
      <p:sp>
        <p:nvSpPr>
          <p:cNvPr id="8" name="7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12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13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17 İçerik Yer Tutucusu"/>
          <p:cNvSpPr>
            <a:spLocks noGrp="1"/>
          </p:cNvSpPr>
          <p:nvPr>
            <p:ph sz="quarter" idx="1"/>
          </p:nvPr>
        </p:nvSpPr>
        <p:spPr>
          <a:xfrm>
            <a:off x="304800" y="274320"/>
            <a:ext cx="5638800" cy="6327648"/>
          </a:xfrm>
        </p:spPr>
        <p:txBody>
          <a:bodyPr/>
          <a:lstStyle/>
          <a:p>
            <a:pPr lvl="0" eaLnBrk="1" latinLnBrk="0" hangingPunct="1"/>
            <a:r>
              <a:rPr lang="tr-TR"/>
              <a:t>Asıl metin stillerini düzenlemek için tıklatın</a:t>
            </a:r>
          </a:p>
          <a:p>
            <a:pPr lvl="1" eaLnBrk="1" latinLnBrk="0" hangingPunct="1"/>
            <a:r>
              <a:rPr lang="tr-TR"/>
              <a:t>İkinci düzey</a:t>
            </a:r>
          </a:p>
          <a:p>
            <a:pPr lvl="2" eaLnBrk="1" latinLnBrk="0" hangingPunct="1"/>
            <a:r>
              <a:rPr lang="tr-TR"/>
              <a:t>Üçüncü düzey</a:t>
            </a:r>
          </a:p>
          <a:p>
            <a:pPr lvl="3" eaLnBrk="1" latinLnBrk="0" hangingPunct="1"/>
            <a:r>
              <a:rPr lang="tr-TR"/>
              <a:t>Dördüncü düzey</a:t>
            </a:r>
          </a:p>
          <a:p>
            <a:pPr lvl="4" eaLnBrk="1" latinLnBrk="0" hangingPunct="1"/>
            <a:r>
              <a:rPr lang="tr-TR"/>
              <a:t>Beşinci düzey</a:t>
            </a:r>
            <a:endParaRPr kumimoji="0" lang="en-US"/>
          </a:p>
        </p:txBody>
      </p:sp>
      <p:sp>
        <p:nvSpPr>
          <p:cNvPr id="21" name="20 Veri Yer Tutucusu"/>
          <p:cNvSpPr>
            <a:spLocks noGrp="1"/>
          </p:cNvSpPr>
          <p:nvPr>
            <p:ph type="dt" sz="half" idx="14"/>
          </p:nvPr>
        </p:nvSpPr>
        <p:spPr/>
        <p:txBody>
          <a:bodyPr rtlCol="0"/>
          <a:lstStyle/>
          <a:p>
            <a:fld id="{ADC759B0-975E-46E7-B4AB-635F6A68FA6C}" type="datetimeFigureOut">
              <a:rPr lang="tr-TR" smtClean="0"/>
              <a:pPr/>
              <a:t>5.02.2025</a:t>
            </a:fld>
            <a:endParaRPr lang="tr-TR" dirty="0"/>
          </a:p>
        </p:txBody>
      </p:sp>
      <p:sp>
        <p:nvSpPr>
          <p:cNvPr id="22" name="21 Slayt Numarası Yer Tutucusu"/>
          <p:cNvSpPr>
            <a:spLocks noGrp="1"/>
          </p:cNvSpPr>
          <p:nvPr>
            <p:ph type="sldNum" sz="quarter" idx="15"/>
          </p:nvPr>
        </p:nvSpPr>
        <p:spPr/>
        <p:txBody>
          <a:bodyPr rtlCol="0"/>
          <a:lstStyle/>
          <a:p>
            <a:fld id="{3229E581-9F07-4AC7-BDD2-D082A98F75F8}" type="slidenum">
              <a:rPr lang="tr-TR" smtClean="0"/>
              <a:pPr/>
              <a:t>‹#›</a:t>
            </a:fld>
            <a:endParaRPr lang="tr-TR" dirty="0"/>
          </a:p>
        </p:txBody>
      </p:sp>
      <p:sp>
        <p:nvSpPr>
          <p:cNvPr id="23" name="22 Altbilgi Yer Tutucusu"/>
          <p:cNvSpPr>
            <a:spLocks noGrp="1"/>
          </p:cNvSpPr>
          <p:nvPr>
            <p:ph type="ftr" sz="quarter" idx="16"/>
          </p:nvPr>
        </p:nvSpPr>
        <p:spPr/>
        <p:txBody>
          <a:bodyPr rtlCol="0"/>
          <a:lstStyle/>
          <a:p>
            <a:endParaRPr lang="tr-TR"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Düz Bağlayıcı"/>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12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1 Başlık"/>
          <p:cNvSpPr>
            <a:spLocks noGrp="1"/>
          </p:cNvSpPr>
          <p:nvPr>
            <p:ph type="title"/>
          </p:nvPr>
        </p:nvSpPr>
        <p:spPr>
          <a:xfrm rot="5400000">
            <a:off x="3350133" y="3200400"/>
            <a:ext cx="6309360" cy="457200"/>
          </a:xfrm>
        </p:spPr>
        <p:txBody>
          <a:bodyPr anchor="b"/>
          <a:lstStyle>
            <a:lvl1pPr algn="l">
              <a:buNone/>
              <a:defRPr sz="2000" b="1"/>
            </a:lvl1pPr>
          </a:lstStyle>
          <a:p>
            <a:r>
              <a:rPr kumimoji="0" lang="tr-TR"/>
              <a:t>Asıl başlık stili için tıklatın</a:t>
            </a:r>
            <a:endParaRPr kumimoji="0" lang="en-US"/>
          </a:p>
        </p:txBody>
      </p:sp>
      <p:sp>
        <p:nvSpPr>
          <p:cNvPr id="3" name="2 Resim Yer Tutucusu"/>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dirty="0"/>
              <a:t>Resim eklemek için simgeyi tıklatın</a:t>
            </a:r>
            <a:endParaRPr kumimoji="0" lang="en-US" dirty="0"/>
          </a:p>
        </p:txBody>
      </p:sp>
      <p:sp>
        <p:nvSpPr>
          <p:cNvPr id="4" name="3 Metin Yer Tutucusu"/>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a:t>Asıl metin stillerini düzenlemek için tıklatın</a:t>
            </a:r>
          </a:p>
        </p:txBody>
      </p:sp>
      <p:sp>
        <p:nvSpPr>
          <p:cNvPr id="10" name="9 Düz Bağlayıcı"/>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10 Dikdörtgen"/>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11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18 Düz Bağlayıcı"/>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19 Düz Bağlayıcı"/>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16 Veri Yer Tutucusu"/>
          <p:cNvSpPr>
            <a:spLocks noGrp="1"/>
          </p:cNvSpPr>
          <p:nvPr>
            <p:ph type="dt" sz="half" idx="10"/>
          </p:nvPr>
        </p:nvSpPr>
        <p:spPr/>
        <p:txBody>
          <a:bodyPr rtlCol="0"/>
          <a:lstStyle/>
          <a:p>
            <a:fld id="{ADC759B0-975E-46E7-B4AB-635F6A68FA6C}" type="datetimeFigureOut">
              <a:rPr lang="tr-TR" smtClean="0"/>
              <a:pPr/>
              <a:t>5.02.2025</a:t>
            </a:fld>
            <a:endParaRPr lang="tr-TR" dirty="0"/>
          </a:p>
        </p:txBody>
      </p:sp>
      <p:sp>
        <p:nvSpPr>
          <p:cNvPr id="18" name="17 Slayt Numarası Yer Tutucusu"/>
          <p:cNvSpPr>
            <a:spLocks noGrp="1"/>
          </p:cNvSpPr>
          <p:nvPr>
            <p:ph type="sldNum" sz="quarter" idx="11"/>
          </p:nvPr>
        </p:nvSpPr>
        <p:spPr/>
        <p:txBody>
          <a:bodyPr rtlCol="0"/>
          <a:lstStyle/>
          <a:p>
            <a:fld id="{3229E581-9F07-4AC7-BDD2-D082A98F75F8}" type="slidenum">
              <a:rPr lang="tr-TR" smtClean="0"/>
              <a:pPr/>
              <a:t>‹#›</a:t>
            </a:fld>
            <a:endParaRPr lang="tr-TR" dirty="0"/>
          </a:p>
        </p:txBody>
      </p:sp>
      <p:sp>
        <p:nvSpPr>
          <p:cNvPr id="21" name="20 Altbilgi Yer Tutucusu"/>
          <p:cNvSpPr>
            <a:spLocks noGrp="1"/>
          </p:cNvSpPr>
          <p:nvPr>
            <p:ph type="ftr" sz="quarter" idx="12"/>
          </p:nvPr>
        </p:nvSpPr>
        <p:spPr/>
        <p:txBody>
          <a:bodyPr rtlCol="0"/>
          <a:lstStyle/>
          <a:p>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15 Düz Bağlayıcı"/>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21 Başlık Yer Tutucusu"/>
          <p:cNvSpPr>
            <a:spLocks noGrp="1"/>
          </p:cNvSpPr>
          <p:nvPr>
            <p:ph type="title"/>
          </p:nvPr>
        </p:nvSpPr>
        <p:spPr>
          <a:xfrm>
            <a:off x="457200" y="274638"/>
            <a:ext cx="7467600" cy="1143000"/>
          </a:xfrm>
          <a:prstGeom prst="rect">
            <a:avLst/>
          </a:prstGeom>
        </p:spPr>
        <p:txBody>
          <a:bodyPr vert="horz" anchor="b">
            <a:normAutofit/>
          </a:bodyPr>
          <a:lstStyle/>
          <a:p>
            <a:r>
              <a:rPr kumimoji="0" lang="tr-TR"/>
              <a:t>Asıl başlık stili için tıklatın</a:t>
            </a:r>
            <a:endParaRPr kumimoji="0" lang="en-US"/>
          </a:p>
        </p:txBody>
      </p:sp>
      <p:sp>
        <p:nvSpPr>
          <p:cNvPr id="13" name="12 Metin Yer Tutucusu"/>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a:t>Asıl metin stillerini düzenlemek için tıklatın</a:t>
            </a:r>
          </a:p>
          <a:p>
            <a:pPr lvl="1" eaLnBrk="1" latinLnBrk="0" hangingPunct="1"/>
            <a:r>
              <a:rPr kumimoji="0" lang="tr-TR"/>
              <a:t>İkinci düzey</a:t>
            </a:r>
          </a:p>
          <a:p>
            <a:pPr lvl="2" eaLnBrk="1" latinLnBrk="0" hangingPunct="1"/>
            <a:r>
              <a:rPr kumimoji="0" lang="tr-TR"/>
              <a:t>Üçüncü düzey</a:t>
            </a:r>
          </a:p>
          <a:p>
            <a:pPr lvl="3" eaLnBrk="1" latinLnBrk="0" hangingPunct="1"/>
            <a:r>
              <a:rPr kumimoji="0" lang="tr-TR"/>
              <a:t>Dördüncü düzey</a:t>
            </a:r>
          </a:p>
          <a:p>
            <a:pPr lvl="4" eaLnBrk="1" latinLnBrk="0" hangingPunct="1"/>
            <a:r>
              <a:rPr kumimoji="0" lang="tr-TR"/>
              <a:t>Beşinci düzey</a:t>
            </a:r>
            <a:endParaRPr kumimoji="0" lang="en-US"/>
          </a:p>
        </p:txBody>
      </p:sp>
      <p:sp>
        <p:nvSpPr>
          <p:cNvPr id="14" name="13 Veri Yer Tutucusu"/>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ADC759B0-975E-46E7-B4AB-635F6A68FA6C}" type="datetimeFigureOut">
              <a:rPr lang="tr-TR" smtClean="0"/>
              <a:pPr/>
              <a:t>5.02.2025</a:t>
            </a:fld>
            <a:endParaRPr lang="tr-TR" dirty="0"/>
          </a:p>
        </p:txBody>
      </p:sp>
      <p:sp>
        <p:nvSpPr>
          <p:cNvPr id="3" name="2 Altbilgi Yer Tutucusu"/>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dirty="0"/>
          </a:p>
        </p:txBody>
      </p:sp>
      <p:sp>
        <p:nvSpPr>
          <p:cNvPr id="7" name="6 Düz Bağlayıcı"/>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8 Düz Bağlayıcı"/>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9 Dikdörtgen"/>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10 Düz Bağlayıcı"/>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11 Oval"/>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22 Slayt Numarası Yer Tutucusu"/>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3229E581-9F07-4AC7-BDD2-D082A98F75F8}" type="slidenum">
              <a:rPr lang="tr-TR" smtClean="0"/>
              <a:pPr/>
              <a:t>‹#›</a:t>
            </a:fld>
            <a:endParaRPr lang="tr-T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a:t>SOURCE-TEXT ANALYSIS</a:t>
            </a:r>
          </a:p>
        </p:txBody>
      </p:sp>
      <p:sp>
        <p:nvSpPr>
          <p:cNvPr id="3" name="2 Alt Başlık"/>
          <p:cNvSpPr>
            <a:spLocks noGrp="1"/>
          </p:cNvSpPr>
          <p:nvPr>
            <p:ph type="subTitle" idx="1"/>
          </p:nvPr>
        </p:nvSpPr>
        <p:spPr/>
        <p:txBody>
          <a:bodyPr/>
          <a:lstStyle/>
          <a:p>
            <a:r>
              <a:rPr lang="tr-TR" dirty="0"/>
              <a:t>Pre-Translation Process</a:t>
            </a:r>
          </a:p>
          <a:p>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dirty="0"/>
              <a:t>GENRE</a:t>
            </a:r>
          </a:p>
        </p:txBody>
      </p:sp>
      <p:sp>
        <p:nvSpPr>
          <p:cNvPr id="3" name="2 İçerik Yer Tutucusu"/>
          <p:cNvSpPr>
            <a:spLocks noGrp="1"/>
          </p:cNvSpPr>
          <p:nvPr>
            <p:ph sz="quarter" idx="1"/>
          </p:nvPr>
        </p:nvSpPr>
        <p:spPr/>
        <p:txBody>
          <a:bodyPr>
            <a:normAutofit fontScale="92500"/>
          </a:bodyPr>
          <a:lstStyle/>
          <a:p>
            <a:pPr algn="just"/>
            <a:r>
              <a:rPr lang="en-US" dirty="0"/>
              <a:t>It is important to know which </a:t>
            </a:r>
            <a:r>
              <a:rPr lang="en-US" b="1" dirty="0"/>
              <a:t>‘genre</a:t>
            </a:r>
            <a:r>
              <a:rPr lang="en-US" dirty="0"/>
              <a:t>’ your text falls into, because </a:t>
            </a:r>
            <a:r>
              <a:rPr lang="en-US" u="sng" dirty="0"/>
              <a:t>each genre of text has its own conventions</a:t>
            </a:r>
            <a:r>
              <a:rPr lang="en-US" dirty="0"/>
              <a:t>, and these may differ between Source Culture and Target Culture (for example instruction leaflets will use the infinitive in French and the imperative in English, there are different conventions in the formulation of headlines between French and English).</a:t>
            </a:r>
            <a:endParaRPr lang="tr-TR" dirty="0"/>
          </a:p>
          <a:p>
            <a:pPr algn="just"/>
            <a:r>
              <a:rPr lang="en-US" dirty="0"/>
              <a:t>Within the broader groupings there are plenty of sub-genres, each of which will have their own characteristics or conventions which are translator must take into account: </a:t>
            </a:r>
            <a:r>
              <a:rPr lang="en-US" i="1" dirty="0"/>
              <a:t>reference books, recipes, blogs, lectures, advertisements, letters, tourist brochures, reports, speeches, plays, poetry, </a:t>
            </a:r>
            <a:r>
              <a:rPr lang="en-US" dirty="0"/>
              <a:t>etc. </a:t>
            </a:r>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1. - hum- BETWEEN TRANSLATION AND PSEUDOTRANSLATION _2_"/>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dirty="0"/>
          </a:p>
        </p:txBody>
      </p:sp>
      <p:pic>
        <p:nvPicPr>
          <p:cNvPr id="1027" name="Picture 3" descr="C:\Users\pc\Desktop\indir.png"/>
          <p:cNvPicPr>
            <a:picLocks noChangeAspect="1" noChangeArrowheads="1"/>
          </p:cNvPicPr>
          <p:nvPr/>
        </p:nvPicPr>
        <p:blipFill>
          <a:blip r:embed="rId2" cstate="print"/>
          <a:srcRect/>
          <a:stretch>
            <a:fillRect/>
          </a:stretch>
        </p:blipFill>
        <p:spPr bwMode="auto">
          <a:xfrm>
            <a:off x="755576" y="1628800"/>
            <a:ext cx="7632848" cy="2304256"/>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99592" y="1305342"/>
            <a:ext cx="6984776" cy="3785652"/>
          </a:xfrm>
          <a:prstGeom prst="rect">
            <a:avLst/>
          </a:prstGeom>
        </p:spPr>
        <p:txBody>
          <a:bodyPr wrap="square">
            <a:spAutoFit/>
          </a:bodyPr>
          <a:lstStyle/>
          <a:p>
            <a:pPr marL="285750" indent="-285750" algn="just">
              <a:buFont typeface="Wingdings" pitchFamily="2" charset="2"/>
              <a:buChar char="v"/>
            </a:pPr>
            <a:r>
              <a:rPr lang="en-US" sz="2000" dirty="0">
                <a:solidFill>
                  <a:srgbClr val="333333"/>
                </a:solidFill>
              </a:rPr>
              <a:t>Fidelity defines exactly how precisely a translated document conforms with its source. It can allude to how a document corresponds with its source in a variety of ways, from being ‘</a:t>
            </a:r>
            <a:r>
              <a:rPr lang="en-US" sz="2000" u="sng" dirty="0">
                <a:solidFill>
                  <a:srgbClr val="333333"/>
                </a:solidFill>
              </a:rPr>
              <a:t>faithful to the message’, to being ‘faithful to the author’</a:t>
            </a:r>
            <a:r>
              <a:rPr lang="en-US" sz="2000" dirty="0">
                <a:solidFill>
                  <a:srgbClr val="333333"/>
                </a:solidFill>
              </a:rPr>
              <a:t>. Also one must factor in the register, the languages and grammar, the cultures and the form. Fidelity theory and its discussion has dominated the history of translation studies. In the early days, adherence to the source text in a verbatim way was seen as the best fidelity. However, as time has progressed, society has learned to define fidelity quite differently.</a:t>
            </a:r>
            <a:endParaRPr lang="tr-TR" sz="2000" dirty="0"/>
          </a:p>
        </p:txBody>
      </p:sp>
    </p:spTree>
    <p:extLst>
      <p:ext uri="{BB962C8B-B14F-4D97-AF65-F5344CB8AC3E}">
        <p14:creationId xmlns:p14="http://schemas.microsoft.com/office/powerpoint/2010/main" val="4716634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p:cNvSpPr/>
          <p:nvPr/>
        </p:nvSpPr>
        <p:spPr>
          <a:xfrm>
            <a:off x="1043608" y="980728"/>
            <a:ext cx="6336704" cy="2677656"/>
          </a:xfrm>
          <a:prstGeom prst="rect">
            <a:avLst/>
          </a:prstGeom>
        </p:spPr>
        <p:txBody>
          <a:bodyPr wrap="square">
            <a:spAutoFit/>
          </a:bodyPr>
          <a:lstStyle/>
          <a:p>
            <a:pPr marL="285750" indent="-285750" algn="just">
              <a:buFont typeface="Wingdings" pitchFamily="2" charset="2"/>
              <a:buChar char="Ø"/>
            </a:pPr>
            <a:r>
              <a:rPr lang="en-US" sz="2400" dirty="0">
                <a:latin typeface="Times New Roman" pitchFamily="18" charset="0"/>
                <a:cs typeface="Times New Roman" pitchFamily="18" charset="0"/>
              </a:rPr>
              <a:t>Levý defines translation as a communication process in terms of its goal and as a decision process in terms of the translator's working situation, which forces the translator to make steps or moves, similarly as in a game, which consist in choosing among a certain number of alternatives.</a:t>
            </a:r>
            <a:endParaRPr lang="tr-TR" sz="2400" dirty="0">
              <a:latin typeface="Times New Roman" pitchFamily="18" charset="0"/>
              <a:cs typeface="Times New Roman" pitchFamily="18" charset="0"/>
            </a:endParaRPr>
          </a:p>
        </p:txBody>
      </p:sp>
    </p:spTree>
    <p:extLst>
      <p:ext uri="{BB962C8B-B14F-4D97-AF65-F5344CB8AC3E}">
        <p14:creationId xmlns:p14="http://schemas.microsoft.com/office/powerpoint/2010/main" val="9995850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193F61AF-CF5A-384C-E7C9-E0EDC77974E7}"/>
              </a:ext>
            </a:extLst>
          </p:cNvPr>
          <p:cNvSpPr txBox="1"/>
          <p:nvPr/>
        </p:nvSpPr>
        <p:spPr>
          <a:xfrm>
            <a:off x="683568" y="908720"/>
            <a:ext cx="7488832" cy="3816429"/>
          </a:xfrm>
          <a:prstGeom prst="rect">
            <a:avLst/>
          </a:prstGeom>
          <a:noFill/>
        </p:spPr>
        <p:txBody>
          <a:bodyPr wrap="square">
            <a:spAutoFit/>
          </a:bodyPr>
          <a:lstStyle/>
          <a:p>
            <a:r>
              <a:rPr lang="tr-TR" sz="3200" b="1" dirty="0">
                <a:solidFill>
                  <a:schemeClr val="bg1">
                    <a:lumMod val="50000"/>
                  </a:schemeClr>
                </a:solidFill>
                <a:effectLst>
                  <a:outerShdw blurRad="38100" dist="38100" dir="2700000" algn="tl">
                    <a:srgbClr val="000000">
                      <a:alpha val="43137"/>
                    </a:srgbClr>
                  </a:outerShdw>
                </a:effectLst>
              </a:rPr>
              <a:t>HOW TO WRITE A TRANSLATION         COMMENTARY</a:t>
            </a:r>
          </a:p>
          <a:p>
            <a:endParaRPr lang="tr-TR" sz="3200" b="1" dirty="0">
              <a:solidFill>
                <a:schemeClr val="bg1">
                  <a:lumMod val="50000"/>
                </a:schemeClr>
              </a:solidFill>
              <a:effectLst>
                <a:outerShdw blurRad="38100" dist="38100" dir="2700000" algn="tl">
                  <a:srgbClr val="000000">
                    <a:alpha val="43137"/>
                  </a:srgbClr>
                </a:outerShdw>
              </a:effectLst>
            </a:endParaRPr>
          </a:p>
          <a:p>
            <a:r>
              <a:rPr lang="tr-TR" sz="3200" dirty="0"/>
              <a:t>(Post-Translation Activity)</a:t>
            </a:r>
          </a:p>
          <a:p>
            <a:r>
              <a:rPr lang="tr-TR" sz="3200" dirty="0"/>
              <a:t>           Decision-Making Process</a:t>
            </a:r>
          </a:p>
          <a:p>
            <a:r>
              <a:rPr lang="tr-TR" sz="3200" dirty="0"/>
              <a:t>                             in Translation</a:t>
            </a:r>
          </a:p>
          <a:p>
            <a:endParaRPr lang="tr-TR" dirty="0"/>
          </a:p>
        </p:txBody>
      </p:sp>
    </p:spTree>
    <p:extLst>
      <p:ext uri="{BB962C8B-B14F-4D97-AF65-F5344CB8AC3E}">
        <p14:creationId xmlns:p14="http://schemas.microsoft.com/office/powerpoint/2010/main" val="285747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C8E3664-7182-C3E8-08DD-F01BFEDEA299}"/>
              </a:ext>
            </a:extLst>
          </p:cNvPr>
          <p:cNvSpPr txBox="1"/>
          <p:nvPr/>
        </p:nvSpPr>
        <p:spPr>
          <a:xfrm>
            <a:off x="827584" y="836712"/>
            <a:ext cx="6768752" cy="4524315"/>
          </a:xfrm>
          <a:prstGeom prst="rect">
            <a:avLst/>
          </a:prstGeom>
          <a:noFill/>
        </p:spPr>
        <p:txBody>
          <a:bodyPr wrap="square">
            <a:spAutoFit/>
          </a:bodyPr>
          <a:lstStyle/>
          <a:p>
            <a:pPr algn="just">
              <a:buFont typeface="Wingdings" pitchFamily="2" charset="2"/>
              <a:buChar char="v"/>
            </a:pPr>
            <a:r>
              <a:rPr lang="en-US" sz="2400" dirty="0">
                <a:latin typeface="Times New Roman" pitchFamily="18" charset="0"/>
                <a:cs typeface="Times New Roman" pitchFamily="18" charset="0"/>
              </a:rPr>
              <a:t>There is not necessarily a ‘right way’ to structure and organise your commentary. </a:t>
            </a:r>
            <a:r>
              <a:rPr lang="tr-TR" sz="2400" dirty="0">
                <a:latin typeface="Times New Roman" pitchFamily="18" charset="0"/>
                <a:cs typeface="Times New Roman" pitchFamily="18" charset="0"/>
              </a:rPr>
              <a:t>It must be </a:t>
            </a:r>
            <a:r>
              <a:rPr lang="en-US" sz="2400" dirty="0">
                <a:latin typeface="Times New Roman" pitchFamily="18" charset="0"/>
                <a:cs typeface="Times New Roman" pitchFamily="18" charset="0"/>
              </a:rPr>
              <a:t>logically organised and well expressed. </a:t>
            </a:r>
            <a:endParaRPr lang="tr-TR" sz="2400" dirty="0">
              <a:latin typeface="Times New Roman" pitchFamily="18" charset="0"/>
              <a:cs typeface="Times New Roman" pitchFamily="18" charset="0"/>
            </a:endParaRPr>
          </a:p>
          <a:p>
            <a:pPr algn="just">
              <a:buFont typeface="Wingdings" pitchFamily="2" charset="2"/>
              <a:buChar char="v"/>
            </a:pPr>
            <a:endParaRPr lang="tr-TR" sz="2400" dirty="0">
              <a:latin typeface="Times New Roman" pitchFamily="18" charset="0"/>
              <a:cs typeface="Times New Roman" pitchFamily="18" charset="0"/>
            </a:endParaRPr>
          </a:p>
          <a:p>
            <a:pPr algn="just">
              <a:buFont typeface="Wingdings" pitchFamily="2" charset="2"/>
              <a:buChar char="v"/>
            </a:pPr>
            <a:r>
              <a:rPr lang="en-US" sz="2400" dirty="0">
                <a:latin typeface="Times New Roman" pitchFamily="18" charset="0"/>
                <a:cs typeface="Times New Roman" pitchFamily="18" charset="0"/>
              </a:rPr>
              <a:t>Why did you choose this ST, and what is the </a:t>
            </a:r>
            <a:r>
              <a:rPr lang="en-US" sz="2400" b="1" dirty="0">
                <a:latin typeface="Times New Roman" pitchFamily="18" charset="0"/>
                <a:cs typeface="Times New Roman" pitchFamily="18" charset="0"/>
              </a:rPr>
              <a:t>purpose</a:t>
            </a:r>
            <a:r>
              <a:rPr lang="en-US" sz="2400" dirty="0">
                <a:latin typeface="Times New Roman" pitchFamily="18" charset="0"/>
                <a:cs typeface="Times New Roman" pitchFamily="18" charset="0"/>
              </a:rPr>
              <a:t> of your TT?</a:t>
            </a:r>
            <a:endParaRPr lang="tr-TR" sz="2400" dirty="0">
              <a:latin typeface="Times New Roman" pitchFamily="18" charset="0"/>
              <a:cs typeface="Times New Roman" pitchFamily="18" charset="0"/>
            </a:endParaRPr>
          </a:p>
          <a:p>
            <a:pPr algn="just">
              <a:buFont typeface="Wingdings" pitchFamily="2" charset="2"/>
              <a:buChar char="v"/>
            </a:pPr>
            <a:r>
              <a:rPr lang="en-GB" sz="2400" dirty="0">
                <a:latin typeface="Times New Roman" pitchFamily="18" charset="0"/>
                <a:cs typeface="Times New Roman" pitchFamily="18" charset="0"/>
              </a:rPr>
              <a:t>Why are you translating or re-translating this text?</a:t>
            </a:r>
            <a:endParaRPr lang="tr-TR" sz="2400" dirty="0">
              <a:latin typeface="Times New Roman" pitchFamily="18" charset="0"/>
              <a:cs typeface="Times New Roman" pitchFamily="18" charset="0"/>
            </a:endParaRPr>
          </a:p>
          <a:p>
            <a:pPr lvl="0" algn="just"/>
            <a:r>
              <a:rPr lang="en-US" sz="2400" dirty="0">
                <a:latin typeface="Times New Roman" pitchFamily="18" charset="0"/>
                <a:cs typeface="Times New Roman" pitchFamily="18" charset="0"/>
              </a:rPr>
              <a:t>What were your priorities when translating this text? </a:t>
            </a:r>
            <a:r>
              <a:rPr lang="tr-TR" sz="2400" dirty="0">
                <a:latin typeface="Times New Roman" pitchFamily="18" charset="0"/>
                <a:cs typeface="Times New Roman" pitchFamily="18" charset="0"/>
              </a:rPr>
              <a:t>For example;</a:t>
            </a:r>
          </a:p>
          <a:p>
            <a:pPr algn="just">
              <a:buFont typeface="Wingdings" pitchFamily="2" charset="2"/>
              <a:buChar char="Ø"/>
            </a:pPr>
            <a:r>
              <a:rPr lang="tr-TR" sz="2400" dirty="0">
                <a:latin typeface="Times New Roman" pitchFamily="18" charset="0"/>
                <a:cs typeface="Times New Roman" pitchFamily="18" charset="0"/>
              </a:rPr>
              <a:t>    </a:t>
            </a:r>
            <a:r>
              <a:rPr lang="en-US" sz="2400" dirty="0">
                <a:latin typeface="Times New Roman" pitchFamily="18" charset="0"/>
                <a:cs typeface="Times New Roman" pitchFamily="18" charset="0"/>
              </a:rPr>
              <a:t>Fidelity to the source? In what way? </a:t>
            </a:r>
            <a:endParaRPr lang="tr-TR" sz="2400" dirty="0">
              <a:latin typeface="Times New Roman" pitchFamily="18" charset="0"/>
              <a:cs typeface="Times New Roman" pitchFamily="18" charset="0"/>
            </a:endParaRPr>
          </a:p>
          <a:p>
            <a:pPr algn="just">
              <a:buFont typeface="Wingdings" pitchFamily="2" charset="2"/>
              <a:buChar char="Ø"/>
            </a:pPr>
            <a:r>
              <a:rPr lang="en-US" sz="2400" dirty="0">
                <a:latin typeface="Times New Roman" pitchFamily="18" charset="0"/>
                <a:cs typeface="Times New Roman" pitchFamily="18" charset="0"/>
              </a:rPr>
              <a:t>The creation of a ‘successful’ target text</a:t>
            </a:r>
            <a:r>
              <a:rPr lang="tr-TR" sz="2400" dirty="0">
                <a:latin typeface="Times New Roman" pitchFamily="18" charset="0"/>
                <a:cs typeface="Times New Roman" pitchFamily="18" charset="0"/>
              </a:rPr>
              <a:t>? </a:t>
            </a:r>
            <a:r>
              <a:rPr lang="en-US" sz="2400" dirty="0">
                <a:latin typeface="Times New Roman" pitchFamily="18" charset="0"/>
                <a:cs typeface="Times New Roman" pitchFamily="18" charset="0"/>
              </a:rPr>
              <a:t>Considerations of audience? Creative self-expression</a:t>
            </a:r>
            <a:endParaRPr lang="tr-TR" sz="2400" dirty="0">
              <a:latin typeface="Times New Roman" pitchFamily="18" charset="0"/>
              <a:cs typeface="Times New Roman" pitchFamily="18" charset="0"/>
            </a:endParaRPr>
          </a:p>
        </p:txBody>
      </p:sp>
    </p:spTree>
    <p:extLst>
      <p:ext uri="{BB962C8B-B14F-4D97-AF65-F5344CB8AC3E}">
        <p14:creationId xmlns:p14="http://schemas.microsoft.com/office/powerpoint/2010/main" val="3265211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78BAABCB-E1B2-A58B-CEA9-674C0B5209B7}"/>
              </a:ext>
            </a:extLst>
          </p:cNvPr>
          <p:cNvSpPr txBox="1"/>
          <p:nvPr/>
        </p:nvSpPr>
        <p:spPr>
          <a:xfrm>
            <a:off x="683568" y="332656"/>
            <a:ext cx="7272808" cy="5011949"/>
          </a:xfrm>
          <a:prstGeom prst="rect">
            <a:avLst/>
          </a:prstGeom>
          <a:noFill/>
        </p:spPr>
        <p:txBody>
          <a:bodyPr wrap="square">
            <a:spAutoFit/>
          </a:bodyPr>
          <a:lstStyle/>
          <a:p>
            <a:pPr marL="285750" lvl="0" indent="-285750" algn="just">
              <a:lnSpc>
                <a:spcPct val="150000"/>
              </a:lnSpc>
              <a:buFont typeface="Wingdings" panose="05000000000000000000" pitchFamily="2" charset="2"/>
              <a:buChar char="Ø"/>
            </a:pPr>
            <a:r>
              <a:rPr lang="en-GB" sz="2400" dirty="0">
                <a:latin typeface="Times New Roman" panose="02020603050405020304" pitchFamily="18" charset="0"/>
                <a:cs typeface="Times New Roman" panose="02020603050405020304" pitchFamily="18" charset="0"/>
              </a:rPr>
              <a:t>Who are you addressing?</a:t>
            </a:r>
            <a:r>
              <a:rPr lang="tr-TR" sz="2400" dirty="0">
                <a:latin typeface="Times New Roman" panose="02020603050405020304" pitchFamily="18" charset="0"/>
                <a:cs typeface="Times New Roman" panose="02020603050405020304" pitchFamily="18" charset="0"/>
              </a:rPr>
              <a:t> Please specify </a:t>
            </a:r>
          </a:p>
          <a:p>
            <a:pPr lvl="0" algn="just">
              <a:lnSpc>
                <a:spcPct val="150000"/>
              </a:lnSpc>
              <a:buNone/>
            </a:pPr>
            <a:r>
              <a:rPr lang="tr-TR" sz="2400" b="1" dirty="0">
                <a:latin typeface="Times New Roman" panose="02020603050405020304" pitchFamily="18" charset="0"/>
                <a:cs typeface="Times New Roman" panose="02020603050405020304" pitchFamily="18" charset="0"/>
              </a:rPr>
              <a:t>for whom </a:t>
            </a:r>
            <a:r>
              <a:rPr lang="tr-TR" sz="2400" dirty="0">
                <a:latin typeface="Times New Roman" panose="02020603050405020304" pitchFamily="18" charset="0"/>
                <a:cs typeface="Times New Roman" panose="02020603050405020304" pitchFamily="18" charset="0"/>
              </a:rPr>
              <a:t>you are translating. (Target Reader)</a:t>
            </a:r>
          </a:p>
          <a:p>
            <a:pPr marL="285750" indent="-285750" algn="just">
              <a:lnSpc>
                <a:spcPct val="15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Who will its audience be? </a:t>
            </a:r>
            <a:r>
              <a:rPr lang="tr-TR" sz="2400" dirty="0">
                <a:latin typeface="Times New Roman" panose="02020603050405020304" pitchFamily="18" charset="0"/>
                <a:cs typeface="Times New Roman" panose="02020603050405020304" pitchFamily="18" charset="0"/>
              </a:rPr>
              <a:t> </a:t>
            </a:r>
          </a:p>
          <a:p>
            <a:pPr marL="285750" indent="-285750" algn="just">
              <a:lnSpc>
                <a:spcPct val="150000"/>
              </a:lnSpc>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How will it shape the target culture’s perception of the source culture and its literature?</a:t>
            </a:r>
            <a:endParaRPr lang="tr-TR" sz="2400" dirty="0">
              <a:latin typeface="Times New Roman" panose="02020603050405020304" pitchFamily="18" charset="0"/>
              <a:cs typeface="Times New Roman" panose="02020603050405020304" pitchFamily="18" charset="0"/>
            </a:endParaRPr>
          </a:p>
          <a:p>
            <a:pPr algn="just">
              <a:lnSpc>
                <a:spcPct val="150000"/>
              </a:lnSpc>
              <a:buFont typeface="Wingdings" pitchFamily="2" charset="2"/>
              <a:buChar char="Ø"/>
            </a:pPr>
            <a:r>
              <a:rPr lang="en-US" sz="2400" dirty="0">
                <a:latin typeface="Times New Roman" panose="02020603050405020304" pitchFamily="18" charset="0"/>
                <a:cs typeface="Times New Roman" panose="02020603050405020304" pitchFamily="18" charset="0"/>
              </a:rPr>
              <a:t> When addressing the reader, please bear in mind that your readers may include people with and without knowledge of your source language. You should have a sense of how this will affect your approach.</a:t>
            </a:r>
            <a:endParaRPr lang="tr-TR"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2634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1469A846-9734-793B-5558-88104351698D}"/>
              </a:ext>
            </a:extLst>
          </p:cNvPr>
          <p:cNvSpPr txBox="1"/>
          <p:nvPr/>
        </p:nvSpPr>
        <p:spPr>
          <a:xfrm>
            <a:off x="683568" y="404665"/>
            <a:ext cx="6174432" cy="5632311"/>
          </a:xfrm>
          <a:prstGeom prst="rect">
            <a:avLst/>
          </a:prstGeom>
          <a:noFill/>
        </p:spPr>
        <p:txBody>
          <a:bodyPr wrap="square">
            <a:spAutoFit/>
          </a:bodyPr>
          <a:lstStyle/>
          <a:p>
            <a:pPr algn="just">
              <a:buNone/>
            </a:pPr>
            <a:r>
              <a:rPr lang="tr-TR" b="1" dirty="0">
                <a:solidFill>
                  <a:schemeClr val="bg1">
                    <a:lumMod val="50000"/>
                  </a:schemeClr>
                </a:solidFill>
              </a:rPr>
              <a:t>**</a:t>
            </a:r>
            <a:r>
              <a:rPr lang="tr-TR" sz="2400" b="1" dirty="0">
                <a:solidFill>
                  <a:schemeClr val="bg1">
                    <a:lumMod val="50000"/>
                  </a:schemeClr>
                </a:solidFill>
                <a:latin typeface="Times New Roman" panose="02020603050405020304" pitchFamily="18" charset="0"/>
                <a:cs typeface="Times New Roman" panose="02020603050405020304" pitchFamily="18" charset="0"/>
              </a:rPr>
              <a:t>Why you’re doing what you are doing!**</a:t>
            </a:r>
          </a:p>
          <a:p>
            <a:pPr algn="just">
              <a:buNone/>
            </a:pPr>
            <a:endParaRPr lang="tr-TR" sz="2400" b="1" dirty="0">
              <a:solidFill>
                <a:schemeClr val="bg1">
                  <a:lumMod val="50000"/>
                </a:schemeClr>
              </a:solidFill>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Ø"/>
            </a:pPr>
            <a:r>
              <a:rPr lang="en-US" sz="2400" dirty="0">
                <a:latin typeface="Times New Roman" panose="02020603050405020304" pitchFamily="18" charset="0"/>
                <a:cs typeface="Times New Roman" panose="02020603050405020304" pitchFamily="18" charset="0"/>
              </a:rPr>
              <a:t>What overall strategy have you adopted, in order to achieve the effect you are aiming for?</a:t>
            </a:r>
            <a:endParaRPr lang="tr-TR" sz="2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en-US" sz="2400" dirty="0">
                <a:latin typeface="Times New Roman" panose="02020603050405020304" pitchFamily="18" charset="0"/>
                <a:cs typeface="Times New Roman" panose="02020603050405020304" pitchFamily="18" charset="0"/>
              </a:rPr>
              <a:t>The purpose of the commentary is to allow you to </a:t>
            </a:r>
            <a:r>
              <a:rPr lang="en-US" sz="2400" b="1" u="sng" dirty="0">
                <a:latin typeface="Times New Roman" panose="02020603050405020304" pitchFamily="18" charset="0"/>
                <a:cs typeface="Times New Roman" panose="02020603050405020304" pitchFamily="18" charset="0"/>
              </a:rPr>
              <a:t>reflect in a critical way on the translation decisions you have made</a:t>
            </a:r>
            <a:r>
              <a:rPr lang="en-US" sz="2400" dirty="0">
                <a:latin typeface="Times New Roman" panose="02020603050405020304" pitchFamily="18" charset="0"/>
                <a:cs typeface="Times New Roman" panose="02020603050405020304" pitchFamily="18" charset="0"/>
              </a:rPr>
              <a:t>. To do so, you need to make precise reference to specific examples from your translation. </a:t>
            </a:r>
            <a:endParaRPr lang="tr-TR" sz="2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ü"/>
            </a:pPr>
            <a:r>
              <a:rPr lang="tr-TR" sz="2400" dirty="0">
                <a:latin typeface="Times New Roman" panose="02020603050405020304" pitchFamily="18" charset="0"/>
                <a:cs typeface="Times New Roman" panose="02020603050405020304" pitchFamily="18" charset="0"/>
              </a:rPr>
              <a:t> Please </a:t>
            </a:r>
            <a:r>
              <a:rPr lang="en-US" sz="2400" dirty="0">
                <a:latin typeface="Times New Roman" panose="02020603050405020304" pitchFamily="18" charset="0"/>
                <a:cs typeface="Times New Roman" panose="02020603050405020304" pitchFamily="18" charset="0"/>
              </a:rPr>
              <a:t>describe a range of </a:t>
            </a:r>
            <a:r>
              <a:rPr lang="en-US" sz="2400" b="1" u="sng" dirty="0">
                <a:latin typeface="Times New Roman" panose="02020603050405020304" pitchFamily="18" charset="0"/>
                <a:cs typeface="Times New Roman" panose="02020603050405020304" pitchFamily="18" charset="0"/>
              </a:rPr>
              <a:t>potential solutions </a:t>
            </a:r>
            <a:r>
              <a:rPr lang="en-US" sz="2400" dirty="0">
                <a:latin typeface="Times New Roman" panose="02020603050405020304" pitchFamily="18" charset="0"/>
                <a:cs typeface="Times New Roman" panose="02020603050405020304" pitchFamily="18" charset="0"/>
              </a:rPr>
              <a:t>to a given translation problem, before explaining why you opted for your final choice. You may also wish to make reference to </a:t>
            </a:r>
            <a:r>
              <a:rPr lang="en-US" sz="2400" b="1" dirty="0">
                <a:latin typeface="Times New Roman" panose="02020603050405020304" pitchFamily="18" charset="0"/>
                <a:cs typeface="Times New Roman" panose="02020603050405020304" pitchFamily="18" charset="0"/>
              </a:rPr>
              <a:t>appropriate parallel texts in the target language</a:t>
            </a:r>
            <a:r>
              <a:rPr lang="en-US" sz="2400" dirty="0">
                <a:latin typeface="Times New Roman" panose="02020603050405020304" pitchFamily="18" charset="0"/>
                <a:cs typeface="Times New Roman" panose="02020603050405020304" pitchFamily="18" charset="0"/>
              </a:rPr>
              <a:t> which have informed your choices. </a:t>
            </a:r>
            <a:endParaRPr lang="tr-TR" sz="2400" b="1" dirty="0">
              <a:solidFill>
                <a:schemeClr val="bg1">
                  <a:lumMod val="5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51094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827584" y="404665"/>
            <a:ext cx="7272808" cy="650947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tr-TR" sz="2400" b="1" i="0" u="none" strike="noStrike" kern="0" cap="small" spc="0" normalizeH="0" baseline="0" noProof="0" dirty="0" smtClean="0">
                <a:ln>
                  <a:noFill/>
                </a:ln>
                <a:solidFill>
                  <a:srgbClr val="1F497D"/>
                </a:solidFill>
                <a:effectLst/>
                <a:uLnTx/>
                <a:uFillTx/>
                <a:latin typeface="Times New Roman" pitchFamily="18" charset="0"/>
                <a:ea typeface="+mj-ea"/>
                <a:cs typeface="Times New Roman" pitchFamily="18" charset="0"/>
              </a:rPr>
              <a:t>VERMEER'S SKOPOS THEORY /</a:t>
            </a:r>
            <a:br>
              <a:rPr kumimoji="0" lang="tr-TR" sz="2400" b="1" i="0" u="none" strike="noStrike" kern="0" cap="small" spc="0" normalizeH="0" baseline="0" noProof="0" dirty="0" smtClean="0">
                <a:ln>
                  <a:noFill/>
                </a:ln>
                <a:solidFill>
                  <a:srgbClr val="1F497D"/>
                </a:solidFill>
                <a:effectLst/>
                <a:uLnTx/>
                <a:uFillTx/>
                <a:latin typeface="Times New Roman" pitchFamily="18" charset="0"/>
                <a:ea typeface="+mj-ea"/>
                <a:cs typeface="Times New Roman" pitchFamily="18" charset="0"/>
              </a:rPr>
            </a:br>
            <a:r>
              <a:rPr kumimoji="0" lang="tr-TR" sz="2400" b="1" i="0" u="none" strike="noStrike" kern="0" cap="small" spc="0" normalizeH="0" baseline="0" noProof="0" dirty="0" smtClean="0">
                <a:ln>
                  <a:noFill/>
                </a:ln>
                <a:solidFill>
                  <a:srgbClr val="1F497D"/>
                </a:solidFill>
                <a:effectLst/>
                <a:uLnTx/>
                <a:uFillTx/>
                <a:latin typeface="Times New Roman" pitchFamily="18" charset="0"/>
                <a:ea typeface="+mj-ea"/>
                <a:cs typeface="Times New Roman" pitchFamily="18" charset="0"/>
              </a:rPr>
              <a:t>VERMEER'İN SKOPOS KURAMI</a:t>
            </a:r>
          </a:p>
          <a:p>
            <a:pPr marL="274320" lvl="0" indent="-274320" algn="just">
              <a:spcBef>
                <a:spcPts val="600"/>
              </a:spcBef>
              <a:buClr>
                <a:srgbClr val="4F81BD"/>
              </a:buClr>
              <a:buSzPct val="70000"/>
              <a:buFont typeface="Wingdings"/>
              <a:buChar char=""/>
            </a:pPr>
            <a:r>
              <a:rPr lang="tr-TR" sz="2400" dirty="0">
                <a:solidFill>
                  <a:prstClr val="black"/>
                </a:solidFill>
                <a:latin typeface="Times New Roman" pitchFamily="18" charset="0"/>
                <a:cs typeface="Times New Roman" pitchFamily="18" charset="0"/>
              </a:rPr>
              <a:t>Skopos Theory was developed by Hans Vermeer in the late 1970s as part of functionalist approaches to translation. It emphasizes the purpose (</a:t>
            </a:r>
            <a:r>
              <a:rPr lang="tr-TR" sz="2400" i="1" dirty="0">
                <a:solidFill>
                  <a:prstClr val="black"/>
                </a:solidFill>
                <a:latin typeface="Times New Roman" pitchFamily="18" charset="0"/>
                <a:cs typeface="Times New Roman" pitchFamily="18" charset="0"/>
              </a:rPr>
              <a:t>skopos</a:t>
            </a:r>
            <a:r>
              <a:rPr lang="tr-TR" sz="2400" dirty="0">
                <a:solidFill>
                  <a:prstClr val="black"/>
                </a:solidFill>
                <a:latin typeface="Times New Roman" pitchFamily="18" charset="0"/>
                <a:cs typeface="Times New Roman" pitchFamily="18" charset="0"/>
              </a:rPr>
              <a:t>) of a translation rather than strict equivalence to the source text.</a:t>
            </a:r>
          </a:p>
          <a:p>
            <a:pPr lvl="0" algn="just">
              <a:spcBef>
                <a:spcPts val="600"/>
              </a:spcBef>
              <a:buClr>
                <a:srgbClr val="4F81BD"/>
              </a:buClr>
              <a:buSzPct val="70000"/>
            </a:pPr>
            <a:r>
              <a:rPr lang="tr-TR" sz="2400" dirty="0">
                <a:solidFill>
                  <a:prstClr val="black"/>
                </a:solidFill>
                <a:latin typeface="Times New Roman" pitchFamily="18" charset="0"/>
                <a:cs typeface="Times New Roman" pitchFamily="18" charset="0"/>
              </a:rPr>
              <a:t/>
            </a:r>
            <a:br>
              <a:rPr lang="tr-TR" sz="2400" dirty="0">
                <a:solidFill>
                  <a:prstClr val="black"/>
                </a:solidFill>
                <a:latin typeface="Times New Roman" pitchFamily="18" charset="0"/>
                <a:cs typeface="Times New Roman" pitchFamily="18" charset="0"/>
              </a:rPr>
            </a:br>
            <a:r>
              <a:rPr lang="tr-TR" sz="2400" dirty="0">
                <a:solidFill>
                  <a:prstClr val="black"/>
                </a:solidFill>
                <a:latin typeface="Times New Roman" pitchFamily="18" charset="0"/>
                <a:cs typeface="Times New Roman" pitchFamily="18" charset="0"/>
              </a:rPr>
              <a:t> Skopos Kuramı, Hans Vermeer tarafından 1970'lerin sonlarında geliştirilmiş ve çeviriye ilişkin işlevsel yaklaşımların bir parçası olmuştur. Kaynak metne birebir bağlı kalmaktan çok çevirinin amacına (</a:t>
            </a:r>
            <a:r>
              <a:rPr lang="tr-TR" sz="2400" i="1" dirty="0">
                <a:solidFill>
                  <a:prstClr val="black"/>
                </a:solidFill>
                <a:latin typeface="Times New Roman" pitchFamily="18" charset="0"/>
                <a:cs typeface="Times New Roman" pitchFamily="18" charset="0"/>
              </a:rPr>
              <a:t>skopos</a:t>
            </a:r>
            <a:r>
              <a:rPr lang="tr-TR" sz="2400" dirty="0">
                <a:solidFill>
                  <a:prstClr val="black"/>
                </a:solidFill>
                <a:latin typeface="Times New Roman" pitchFamily="18" charset="0"/>
                <a:cs typeface="Times New Roman" pitchFamily="18" charset="0"/>
              </a:rPr>
              <a:t>) odaklanır.</a:t>
            </a:r>
          </a:p>
          <a:p>
            <a:pPr marL="274320" lvl="0" indent="-274320">
              <a:spcBef>
                <a:spcPts val="600"/>
              </a:spcBef>
              <a:buClr>
                <a:srgbClr val="4F81BD"/>
              </a:buClr>
              <a:buSzPct val="70000"/>
              <a:buFont typeface="Wingdings"/>
              <a:buChar char=""/>
            </a:pPr>
            <a:endParaRPr lang="tr-TR" sz="2400" dirty="0">
              <a:solidFill>
                <a:prstClr val="black"/>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lang="tr-TR" sz="2400" b="1" kern="0" cap="small" dirty="0">
              <a:solidFill>
                <a:srgbClr val="1F497D"/>
              </a:solidFill>
              <a:latin typeface="Times New Roman" pitchFamily="18" charset="0"/>
              <a:ea typeface="+mj-ea"/>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tr-TR" sz="2400" b="0" i="0" u="none" strike="noStrike" kern="0" cap="small" spc="0" normalizeH="0" baseline="0" noProof="0" dirty="0" smtClean="0">
                <a:ln>
                  <a:noFill/>
                </a:ln>
                <a:solidFill>
                  <a:srgbClr val="1F497D"/>
                </a:solidFill>
                <a:effectLst/>
                <a:uLnTx/>
                <a:uFillTx/>
                <a:latin typeface="Times New Roman" pitchFamily="18" charset="0"/>
                <a:ea typeface="+mj-ea"/>
                <a:cs typeface="Times New Roman" pitchFamily="18" charset="0"/>
              </a:rPr>
              <a:t/>
            </a:r>
            <a:br>
              <a:rPr kumimoji="0" lang="tr-TR" sz="2400" b="0" i="0" u="none" strike="noStrike" kern="0" cap="small" spc="0" normalizeH="0" baseline="0" noProof="0" dirty="0" smtClean="0">
                <a:ln>
                  <a:noFill/>
                </a:ln>
                <a:solidFill>
                  <a:srgbClr val="1F497D"/>
                </a:solidFill>
                <a:effectLst/>
                <a:uLnTx/>
                <a:uFillTx/>
                <a:latin typeface="Times New Roman" pitchFamily="18" charset="0"/>
                <a:ea typeface="+mj-ea"/>
                <a:cs typeface="Times New Roman" pitchFamily="18" charset="0"/>
              </a:rPr>
            </a:br>
            <a:endParaRPr kumimoji="0" lang="tr-TR"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2374847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t>
            </a:r>
            <a:endParaRPr lang="tr-TR" dirty="0"/>
          </a:p>
        </p:txBody>
      </p:sp>
      <p:sp>
        <p:nvSpPr>
          <p:cNvPr id="3" name="İçerik Yer Tutucusu 2"/>
          <p:cNvSpPr>
            <a:spLocks noGrp="1"/>
          </p:cNvSpPr>
          <p:nvPr>
            <p:ph sz="quarter" idx="1"/>
          </p:nvPr>
        </p:nvSpPr>
        <p:spPr>
          <a:xfrm>
            <a:off x="457200" y="1600200"/>
            <a:ext cx="8003232" cy="4873752"/>
          </a:xfrm>
        </p:spPr>
        <p:txBody>
          <a:bodyPr>
            <a:normAutofit lnSpcReduction="10000"/>
          </a:bodyPr>
          <a:lstStyle/>
          <a:p>
            <a:pPr lvl="0">
              <a:buClr>
                <a:srgbClr val="4F81BD"/>
              </a:buClr>
              <a:buFont typeface="Arial"/>
              <a:buChar char="•"/>
            </a:pPr>
            <a:r>
              <a:rPr lang="tr-TR" sz="2200" b="1" dirty="0">
                <a:solidFill>
                  <a:prstClr val="black"/>
                </a:solidFill>
              </a:rPr>
              <a:t>Skopos:</a:t>
            </a:r>
            <a:r>
              <a:rPr lang="tr-TR" sz="2200" dirty="0">
                <a:solidFill>
                  <a:prstClr val="black"/>
                </a:solidFill>
              </a:rPr>
              <a:t> The purpose or aim of a translation.</a:t>
            </a:r>
            <a:br>
              <a:rPr lang="tr-TR" sz="2200" dirty="0">
                <a:solidFill>
                  <a:prstClr val="black"/>
                </a:solidFill>
              </a:rPr>
            </a:br>
            <a:r>
              <a:rPr lang="tr-TR" sz="2200" b="1" dirty="0">
                <a:solidFill>
                  <a:prstClr val="black"/>
                </a:solidFill>
              </a:rPr>
              <a:t>Skopos:</a:t>
            </a:r>
            <a:r>
              <a:rPr lang="tr-TR" sz="2200" dirty="0">
                <a:solidFill>
                  <a:prstClr val="black"/>
                </a:solidFill>
              </a:rPr>
              <a:t> Çevirinin amacı ya da hedefi.</a:t>
            </a:r>
          </a:p>
          <a:p>
            <a:pPr lvl="0">
              <a:buClr>
                <a:srgbClr val="4F81BD"/>
              </a:buClr>
              <a:buFont typeface="Arial"/>
              <a:buChar char="•"/>
            </a:pPr>
            <a:r>
              <a:rPr lang="tr-TR" sz="2200" b="1" dirty="0">
                <a:solidFill>
                  <a:prstClr val="black"/>
                </a:solidFill>
              </a:rPr>
              <a:t>Target Audience:</a:t>
            </a:r>
            <a:r>
              <a:rPr lang="tr-TR" sz="2200" dirty="0">
                <a:solidFill>
                  <a:prstClr val="black"/>
                </a:solidFill>
              </a:rPr>
              <a:t> The group of people for whom the translation is intended.</a:t>
            </a:r>
            <a:br>
              <a:rPr lang="tr-TR" sz="2200" dirty="0">
                <a:solidFill>
                  <a:prstClr val="black"/>
                </a:solidFill>
              </a:rPr>
            </a:br>
            <a:r>
              <a:rPr lang="tr-TR" sz="2200" b="1" dirty="0">
                <a:solidFill>
                  <a:prstClr val="black"/>
                </a:solidFill>
              </a:rPr>
              <a:t>Hedef Kitle:</a:t>
            </a:r>
            <a:r>
              <a:rPr lang="tr-TR" sz="2200" dirty="0">
                <a:solidFill>
                  <a:prstClr val="black"/>
                </a:solidFill>
              </a:rPr>
              <a:t> Çeviri metninin ulaşması gereken okuyucu kitlesi.</a:t>
            </a:r>
          </a:p>
          <a:p>
            <a:pPr lvl="0">
              <a:buClr>
                <a:srgbClr val="4F81BD"/>
              </a:buClr>
              <a:buFont typeface="Arial"/>
              <a:buChar char="•"/>
            </a:pPr>
            <a:r>
              <a:rPr lang="tr-TR" sz="2200" b="1" dirty="0">
                <a:solidFill>
                  <a:prstClr val="black"/>
                </a:solidFill>
              </a:rPr>
              <a:t>Functionality:</a:t>
            </a:r>
            <a:r>
              <a:rPr lang="tr-TR" sz="2200" dirty="0">
                <a:solidFill>
                  <a:prstClr val="black"/>
                </a:solidFill>
              </a:rPr>
              <a:t> A translation must serve its intended function in the target culture.</a:t>
            </a:r>
            <a:br>
              <a:rPr lang="tr-TR" sz="2200" dirty="0">
                <a:solidFill>
                  <a:prstClr val="black"/>
                </a:solidFill>
              </a:rPr>
            </a:br>
            <a:r>
              <a:rPr lang="tr-TR" sz="2200" b="1" dirty="0">
                <a:solidFill>
                  <a:prstClr val="black"/>
                </a:solidFill>
              </a:rPr>
              <a:t>İşlevsellik:</a:t>
            </a:r>
            <a:r>
              <a:rPr lang="tr-TR" sz="2200" dirty="0">
                <a:solidFill>
                  <a:prstClr val="black"/>
                </a:solidFill>
              </a:rPr>
              <a:t> Çeviri, hedef kültürde beklenen amaca hizmet etmelidir.</a:t>
            </a:r>
          </a:p>
          <a:p>
            <a:pPr lvl="0">
              <a:buClr>
                <a:srgbClr val="4F81BD"/>
              </a:buClr>
              <a:buFont typeface="Arial"/>
              <a:buChar char="•"/>
            </a:pPr>
            <a:r>
              <a:rPr lang="tr-TR" sz="2200" b="1" dirty="0">
                <a:solidFill>
                  <a:prstClr val="black"/>
                </a:solidFill>
              </a:rPr>
              <a:t>Source Text Adaptation:</a:t>
            </a:r>
            <a:r>
              <a:rPr lang="tr-TR" sz="2200" dirty="0">
                <a:solidFill>
                  <a:prstClr val="black"/>
                </a:solidFill>
              </a:rPr>
              <a:t> The source text may need to be modified to suit the purpose.</a:t>
            </a:r>
            <a:br>
              <a:rPr lang="tr-TR" sz="2200" dirty="0">
                <a:solidFill>
                  <a:prstClr val="black"/>
                </a:solidFill>
              </a:rPr>
            </a:br>
            <a:r>
              <a:rPr lang="tr-TR" sz="2200" b="1" dirty="0">
                <a:solidFill>
                  <a:prstClr val="black"/>
                </a:solidFill>
              </a:rPr>
              <a:t>Kaynak Metnin Uyarlanması:</a:t>
            </a:r>
            <a:r>
              <a:rPr lang="tr-TR" sz="2200" dirty="0">
                <a:solidFill>
                  <a:prstClr val="black"/>
                </a:solidFill>
              </a:rPr>
              <a:t> Kaynak metin, çevirinin amacına uygun olarak düzenlenebilir.</a:t>
            </a:r>
          </a:p>
          <a:p>
            <a:endParaRPr lang="tr-TR" dirty="0"/>
          </a:p>
        </p:txBody>
      </p:sp>
    </p:spTree>
    <p:extLst>
      <p:ext uri="{BB962C8B-B14F-4D97-AF65-F5344CB8AC3E}">
        <p14:creationId xmlns:p14="http://schemas.microsoft.com/office/powerpoint/2010/main" val="42838232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8CB1505B-F62B-8023-C5D5-2A96D71C7A4C}"/>
              </a:ext>
            </a:extLst>
          </p:cNvPr>
          <p:cNvSpPr txBox="1"/>
          <p:nvPr/>
        </p:nvSpPr>
        <p:spPr>
          <a:xfrm>
            <a:off x="539552" y="900395"/>
            <a:ext cx="8064896" cy="4124206"/>
          </a:xfrm>
          <a:prstGeom prst="rect">
            <a:avLst/>
          </a:prstGeom>
          <a:noFill/>
        </p:spPr>
        <p:txBody>
          <a:bodyPr wrap="square">
            <a:spAutoFit/>
          </a:bodyPr>
          <a:lstStyle/>
          <a:p>
            <a:pPr algn="just"/>
            <a:r>
              <a:rPr lang="tr-TR" sz="2400" b="1" dirty="0">
                <a:latin typeface="Times New Roman" pitchFamily="18" charset="0"/>
                <a:cs typeface="Times New Roman" pitchFamily="18" charset="0"/>
              </a:rPr>
              <a:t>LANGUAGE AND DISCOURSE</a:t>
            </a:r>
          </a:p>
          <a:p>
            <a:pPr algn="just"/>
            <a:endParaRPr lang="tr-TR" dirty="0">
              <a:latin typeface="Times New Roman" pitchFamily="18" charset="0"/>
              <a:cs typeface="Times New Roman" pitchFamily="18" charset="0"/>
            </a:endParaRPr>
          </a:p>
          <a:p>
            <a:pPr marL="285750" indent="-285750" algn="just">
              <a:buFont typeface="Courier New" panose="02070309020205020404" pitchFamily="49" charset="0"/>
              <a:buChar char="o"/>
            </a:pPr>
            <a:r>
              <a:rPr lang="en-US" sz="2000" dirty="0">
                <a:latin typeface="Times New Roman" pitchFamily="18" charset="0"/>
                <a:cs typeface="Times New Roman" pitchFamily="18" charset="0"/>
              </a:rPr>
              <a:t>Our language has different levels of structure: sounds, words, grammar, and so</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forth. But just as language does not exist in a social void, so the elements of language</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do not exist in a vacuum either.</a:t>
            </a:r>
            <a:r>
              <a:rPr lang="tr-TR" sz="2000" dirty="0">
                <a:latin typeface="Times New Roman" pitchFamily="18" charset="0"/>
                <a:cs typeface="Times New Roman" pitchFamily="18" charset="0"/>
              </a:rPr>
              <a:t> </a:t>
            </a:r>
          </a:p>
          <a:p>
            <a:pPr marL="285750" indent="-285750" algn="just">
              <a:buFont typeface="Courier New" panose="02070309020205020404" pitchFamily="49" charset="0"/>
              <a:buChar char="o"/>
            </a:pPr>
            <a:r>
              <a:rPr lang="en-US" sz="2000" b="1" dirty="0">
                <a:latin typeface="Times New Roman" pitchFamily="18" charset="0"/>
                <a:cs typeface="Times New Roman" pitchFamily="18" charset="0"/>
              </a:rPr>
              <a:t>Words do not ‘contain’ meaning in themselves and</a:t>
            </a:r>
            <a:r>
              <a:rPr lang="tr-TR" sz="2000" b="1" dirty="0">
                <a:latin typeface="Times New Roman" pitchFamily="18" charset="0"/>
                <a:cs typeface="Times New Roman" pitchFamily="18" charset="0"/>
              </a:rPr>
              <a:t> </a:t>
            </a:r>
            <a:r>
              <a:rPr lang="en-US" sz="2000" b="1" dirty="0">
                <a:latin typeface="Times New Roman" pitchFamily="18" charset="0"/>
                <a:cs typeface="Times New Roman" pitchFamily="18" charset="0"/>
              </a:rPr>
              <a:t>meaning is not ‘discovered’ in them: meaning is something we construct, as social</a:t>
            </a:r>
            <a:r>
              <a:rPr lang="tr-TR" sz="2000" b="1" dirty="0">
                <a:latin typeface="Times New Roman" pitchFamily="18" charset="0"/>
                <a:cs typeface="Times New Roman" pitchFamily="18" charset="0"/>
              </a:rPr>
              <a:t> </a:t>
            </a:r>
            <a:r>
              <a:rPr lang="en-US" sz="2000" b="1" dirty="0">
                <a:latin typeface="Times New Roman" pitchFamily="18" charset="0"/>
                <a:cs typeface="Times New Roman" pitchFamily="18" charset="0"/>
              </a:rPr>
              <a:t>beings, in our own minds.</a:t>
            </a:r>
            <a:endParaRPr lang="tr-TR" sz="2000" b="1" dirty="0">
              <a:latin typeface="Times New Roman" pitchFamily="18" charset="0"/>
              <a:cs typeface="Times New Roman" pitchFamily="18" charset="0"/>
            </a:endParaRPr>
          </a:p>
          <a:p>
            <a:pPr marL="285750" indent="-285750" algn="just">
              <a:buFont typeface="Courier New" panose="02070309020205020404" pitchFamily="49" charset="0"/>
              <a:buChar char="o"/>
            </a:pPr>
            <a:r>
              <a:rPr lang="en-US" sz="2000" dirty="0">
                <a:latin typeface="Times New Roman" pitchFamily="18" charset="0"/>
                <a:cs typeface="Times New Roman" pitchFamily="18" charset="0"/>
              </a:rPr>
              <a:t>We all have different minds, personalities and individualities,</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and so we also construct different meanings, for ourselves and for each other,</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in our use of language. And if it is through our social and linguistic relationships</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with the rest of the world that we construct meaning, then without the context of</a:t>
            </a:r>
            <a:r>
              <a:rPr lang="tr-TR" sz="2000" dirty="0">
                <a:latin typeface="Times New Roman" pitchFamily="18" charset="0"/>
                <a:cs typeface="Times New Roman" pitchFamily="18" charset="0"/>
              </a:rPr>
              <a:t> </a:t>
            </a:r>
            <a:r>
              <a:rPr lang="en-US" sz="2000" dirty="0">
                <a:latin typeface="Times New Roman" pitchFamily="18" charset="0"/>
                <a:cs typeface="Times New Roman" pitchFamily="18" charset="0"/>
              </a:rPr>
              <a:t>those relationships our language is essentially meaningless</a:t>
            </a:r>
            <a:r>
              <a:rPr lang="en-US" dirty="0">
                <a:latin typeface="Times New Roman" pitchFamily="18" charset="0"/>
                <a:cs typeface="Times New Roman" pitchFamily="18" charset="0"/>
              </a:rPr>
              <a:t>.</a:t>
            </a:r>
            <a:endParaRPr lang="tr-TR" dirty="0">
              <a:latin typeface="Times New Roman" pitchFamily="18" charset="0"/>
              <a:cs typeface="Times New Roman" pitchFamily="18" charset="0"/>
            </a:endParaRPr>
          </a:p>
        </p:txBody>
      </p:sp>
    </p:spTree>
    <p:extLst>
      <p:ext uri="{BB962C8B-B14F-4D97-AF65-F5344CB8AC3E}">
        <p14:creationId xmlns:p14="http://schemas.microsoft.com/office/powerpoint/2010/main" val="29303495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t>
            </a:r>
            <a:endParaRPr lang="tr-TR" dirty="0"/>
          </a:p>
        </p:txBody>
      </p:sp>
      <p:sp>
        <p:nvSpPr>
          <p:cNvPr id="3" name="İçerik Yer Tutucusu 2"/>
          <p:cNvSpPr>
            <a:spLocks noGrp="1"/>
          </p:cNvSpPr>
          <p:nvPr>
            <p:ph sz="quarter" idx="1"/>
          </p:nvPr>
        </p:nvSpPr>
        <p:spPr/>
        <p:txBody>
          <a:bodyPr>
            <a:normAutofit fontScale="92500"/>
          </a:bodyPr>
          <a:lstStyle/>
          <a:p>
            <a:pPr lvl="0">
              <a:buClr>
                <a:srgbClr val="4F81BD"/>
              </a:buClr>
              <a:buFont typeface="+mj-lt"/>
              <a:buAutoNum type="arabicPeriod"/>
            </a:pPr>
            <a:r>
              <a:rPr lang="tr-TR" b="1" dirty="0">
                <a:solidFill>
                  <a:prstClr val="black"/>
                </a:solidFill>
              </a:rPr>
              <a:t>Purpose Determines Translation Strategy</a:t>
            </a:r>
            <a:r>
              <a:rPr lang="tr-TR" dirty="0">
                <a:solidFill>
                  <a:prstClr val="black"/>
                </a:solidFill>
              </a:rPr>
              <a:t/>
            </a:r>
            <a:br>
              <a:rPr lang="tr-TR" dirty="0">
                <a:solidFill>
                  <a:prstClr val="black"/>
                </a:solidFill>
              </a:rPr>
            </a:br>
            <a:r>
              <a:rPr lang="tr-TR" b="1" dirty="0">
                <a:solidFill>
                  <a:prstClr val="black"/>
                </a:solidFill>
              </a:rPr>
              <a:t>Amaç, Çeviri Stratejisini Belirler</a:t>
            </a:r>
            <a:endParaRPr lang="tr-TR" dirty="0">
              <a:solidFill>
                <a:prstClr val="black"/>
              </a:solidFill>
            </a:endParaRPr>
          </a:p>
          <a:p>
            <a:pPr marL="742950" lvl="1" indent="-285750">
              <a:buClr>
                <a:srgbClr val="4F81BD"/>
              </a:buClr>
              <a:buFont typeface="+mj-lt"/>
              <a:buAutoNum type="arabicPeriod"/>
            </a:pPr>
            <a:r>
              <a:rPr lang="tr-TR" dirty="0">
                <a:solidFill>
                  <a:prstClr val="black"/>
                </a:solidFill>
              </a:rPr>
              <a:t>The translation process is guided by its purpose.</a:t>
            </a:r>
          </a:p>
          <a:p>
            <a:pPr marL="742950" lvl="1" indent="-285750">
              <a:buClr>
                <a:srgbClr val="4F81BD"/>
              </a:buClr>
              <a:buFont typeface="+mj-lt"/>
              <a:buAutoNum type="arabicPeriod"/>
            </a:pPr>
            <a:r>
              <a:rPr lang="tr-TR" dirty="0">
                <a:solidFill>
                  <a:prstClr val="black"/>
                </a:solidFill>
              </a:rPr>
              <a:t>Çeviri süreci, belirlenen amaca göre yönlendirilir.</a:t>
            </a:r>
          </a:p>
          <a:p>
            <a:pPr lvl="0">
              <a:buClr>
                <a:srgbClr val="4F81BD"/>
              </a:buClr>
              <a:buFont typeface="+mj-lt"/>
              <a:buAutoNum type="arabicPeriod"/>
            </a:pPr>
            <a:r>
              <a:rPr lang="tr-TR" b="1" dirty="0">
                <a:solidFill>
                  <a:prstClr val="black"/>
                </a:solidFill>
              </a:rPr>
              <a:t>Target-Oriented Approach</a:t>
            </a:r>
            <a:r>
              <a:rPr lang="tr-TR" dirty="0">
                <a:solidFill>
                  <a:prstClr val="black"/>
                </a:solidFill>
              </a:rPr>
              <a:t/>
            </a:r>
            <a:br>
              <a:rPr lang="tr-TR" dirty="0">
                <a:solidFill>
                  <a:prstClr val="black"/>
                </a:solidFill>
              </a:rPr>
            </a:br>
            <a:r>
              <a:rPr lang="tr-TR" b="1" dirty="0">
                <a:solidFill>
                  <a:prstClr val="black"/>
                </a:solidFill>
              </a:rPr>
              <a:t>Hedef Odaklı Yaklaşım</a:t>
            </a:r>
            <a:endParaRPr lang="tr-TR" dirty="0">
              <a:solidFill>
                <a:prstClr val="black"/>
              </a:solidFill>
            </a:endParaRPr>
          </a:p>
          <a:p>
            <a:pPr marL="742950" lvl="1" indent="-285750">
              <a:buClr>
                <a:srgbClr val="4F81BD"/>
              </a:buClr>
              <a:buFont typeface="+mj-lt"/>
              <a:buAutoNum type="arabicPeriod"/>
            </a:pPr>
            <a:r>
              <a:rPr lang="tr-TR" dirty="0">
                <a:solidFill>
                  <a:prstClr val="black"/>
                </a:solidFill>
              </a:rPr>
              <a:t>A translation should be effective for its target audience.</a:t>
            </a:r>
          </a:p>
          <a:p>
            <a:pPr marL="742950" lvl="1" indent="-285750">
              <a:buClr>
                <a:srgbClr val="4F81BD"/>
              </a:buClr>
              <a:buFont typeface="+mj-lt"/>
              <a:buAutoNum type="arabicPeriod"/>
            </a:pPr>
            <a:r>
              <a:rPr lang="tr-TR" dirty="0">
                <a:solidFill>
                  <a:prstClr val="black"/>
                </a:solidFill>
              </a:rPr>
              <a:t>Çeviri, hedef kitlenin ihtiyaçlarına uygun olmalıdır.</a:t>
            </a:r>
          </a:p>
          <a:p>
            <a:pPr lvl="0">
              <a:buClr>
                <a:srgbClr val="4F81BD"/>
              </a:buClr>
              <a:buFont typeface="+mj-lt"/>
              <a:buAutoNum type="arabicPeriod"/>
            </a:pPr>
            <a:r>
              <a:rPr lang="tr-TR" b="1" dirty="0">
                <a:solidFill>
                  <a:prstClr val="black"/>
                </a:solidFill>
              </a:rPr>
              <a:t>Translator's Role as a Cultural Mediator</a:t>
            </a:r>
            <a:r>
              <a:rPr lang="tr-TR" dirty="0">
                <a:solidFill>
                  <a:prstClr val="black"/>
                </a:solidFill>
              </a:rPr>
              <a:t/>
            </a:r>
            <a:br>
              <a:rPr lang="tr-TR" dirty="0">
                <a:solidFill>
                  <a:prstClr val="black"/>
                </a:solidFill>
              </a:rPr>
            </a:br>
            <a:r>
              <a:rPr lang="tr-TR" b="1" dirty="0">
                <a:solidFill>
                  <a:prstClr val="black"/>
                </a:solidFill>
              </a:rPr>
              <a:t>Çevirmenin Kültürler Arası Aracı Rolü</a:t>
            </a:r>
            <a:endParaRPr lang="tr-TR" dirty="0">
              <a:solidFill>
                <a:prstClr val="black"/>
              </a:solidFill>
            </a:endParaRPr>
          </a:p>
          <a:p>
            <a:pPr marL="742950" lvl="1" indent="-285750">
              <a:buClr>
                <a:srgbClr val="4F81BD"/>
              </a:buClr>
              <a:buFont typeface="+mj-lt"/>
              <a:buAutoNum type="arabicPeriod"/>
            </a:pPr>
            <a:r>
              <a:rPr lang="tr-TR" dirty="0">
                <a:solidFill>
                  <a:prstClr val="black"/>
                </a:solidFill>
              </a:rPr>
              <a:t>The translator makes decisions based on the target culture.</a:t>
            </a:r>
          </a:p>
          <a:p>
            <a:pPr marL="742950" lvl="1" indent="-285750">
              <a:buClr>
                <a:srgbClr val="4F81BD"/>
              </a:buClr>
              <a:buFont typeface="+mj-lt"/>
              <a:buAutoNum type="arabicPeriod"/>
            </a:pPr>
            <a:r>
              <a:rPr lang="tr-TR" dirty="0">
                <a:solidFill>
                  <a:prstClr val="black"/>
                </a:solidFill>
              </a:rPr>
              <a:t>Çevirmen, hedef kültüre uygun kararlar verir.</a:t>
            </a:r>
          </a:p>
          <a:p>
            <a:endParaRPr lang="tr-TR" dirty="0"/>
          </a:p>
        </p:txBody>
      </p:sp>
    </p:spTree>
    <p:extLst>
      <p:ext uri="{BB962C8B-B14F-4D97-AF65-F5344CB8AC3E}">
        <p14:creationId xmlns:p14="http://schemas.microsoft.com/office/powerpoint/2010/main" val="1864925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2631AD2A-0A96-9DF6-1E0B-BBD9E07CBE33}"/>
              </a:ext>
            </a:extLst>
          </p:cNvPr>
          <p:cNvSpPr txBox="1"/>
          <p:nvPr/>
        </p:nvSpPr>
        <p:spPr>
          <a:xfrm>
            <a:off x="827584" y="692696"/>
            <a:ext cx="7416824" cy="3693319"/>
          </a:xfrm>
          <a:prstGeom prst="rect">
            <a:avLst/>
          </a:prstGeom>
          <a:noFill/>
        </p:spPr>
        <p:txBody>
          <a:bodyPr wrap="square">
            <a:spAutoFit/>
          </a:bodyPr>
          <a:lstStyle/>
          <a:p>
            <a:pPr marL="342900" indent="-342900">
              <a:buFont typeface="Wingdings" panose="05000000000000000000" pitchFamily="2" charset="2"/>
              <a:buChar char="§"/>
            </a:pPr>
            <a:r>
              <a:rPr lang="tr-TR" sz="2400" b="1" dirty="0">
                <a:latin typeface="Times New Roman" pitchFamily="18" charset="0"/>
                <a:cs typeface="Times New Roman" pitchFamily="18" charset="0"/>
              </a:rPr>
              <a:t>THE</a:t>
            </a:r>
            <a:r>
              <a:rPr lang="en-US" sz="2400" b="1" dirty="0">
                <a:latin typeface="Times New Roman" pitchFamily="18" charset="0"/>
                <a:cs typeface="Times New Roman" pitchFamily="18" charset="0"/>
              </a:rPr>
              <a:t> intended meaning will be understood perfectly – </a:t>
            </a:r>
            <a:r>
              <a:rPr lang="en-US" sz="2400" b="1" u="sng" dirty="0">
                <a:latin typeface="Times New Roman" pitchFamily="18" charset="0"/>
                <a:cs typeface="Times New Roman" pitchFamily="18" charset="0"/>
              </a:rPr>
              <a:t>in the context</a:t>
            </a:r>
            <a:r>
              <a:rPr lang="tr-TR" sz="2400" b="1" u="sng" dirty="0">
                <a:latin typeface="Times New Roman" pitchFamily="18" charset="0"/>
                <a:cs typeface="Times New Roman" pitchFamily="18" charset="0"/>
              </a:rPr>
              <a:t>!</a:t>
            </a:r>
            <a:br>
              <a:rPr lang="tr-TR" sz="2400" b="1" u="sng" dirty="0">
                <a:latin typeface="Times New Roman" pitchFamily="18" charset="0"/>
                <a:cs typeface="Times New Roman" pitchFamily="18" charset="0"/>
              </a:rPr>
            </a:br>
            <a:endParaRPr lang="tr-TR" sz="2400" b="1" u="sng" dirty="0">
              <a:latin typeface="Times New Roman" pitchFamily="18" charset="0"/>
              <a:cs typeface="Times New Roman" pitchFamily="18" charset="0"/>
            </a:endParaRPr>
          </a:p>
          <a:p>
            <a:endParaRPr lang="tr-TR" sz="2400" b="1" u="sng" dirty="0">
              <a:latin typeface="Times New Roman" pitchFamily="18" charset="0"/>
              <a:cs typeface="Times New Roman" pitchFamily="18" charset="0"/>
            </a:endParaRPr>
          </a:p>
          <a:p>
            <a:pPr marL="342900" indent="-342900">
              <a:buFont typeface="Wingdings" panose="05000000000000000000" pitchFamily="2" charset="2"/>
              <a:buChar char="§"/>
            </a:pPr>
            <a:r>
              <a:rPr lang="en-US" sz="2400" dirty="0">
                <a:latin typeface="Times New Roman" pitchFamily="18" charset="0"/>
                <a:cs typeface="Times New Roman" pitchFamily="18" charset="0"/>
              </a:rPr>
              <a:t>Since </a:t>
            </a:r>
            <a:r>
              <a:rPr lang="en-US" sz="2400" b="1" dirty="0">
                <a:latin typeface="Times New Roman" pitchFamily="18" charset="0"/>
                <a:cs typeface="Times New Roman" pitchFamily="18" charset="0"/>
              </a:rPr>
              <a:t>meaning is constructed </a:t>
            </a:r>
            <a:r>
              <a:rPr lang="en-US" sz="2400" dirty="0">
                <a:latin typeface="Times New Roman" pitchFamily="18" charset="0"/>
                <a:cs typeface="Times New Roman" pitchFamily="18" charset="0"/>
              </a:rPr>
              <a:t>– negotiated, if you prefer – in our social practice of</a:t>
            </a:r>
            <a:r>
              <a:rPr lang="tr-TR" sz="2400" dirty="0">
                <a:latin typeface="Times New Roman" pitchFamily="18" charset="0"/>
                <a:cs typeface="Times New Roman" pitchFamily="18" charset="0"/>
              </a:rPr>
              <a:t> </a:t>
            </a:r>
            <a:r>
              <a:rPr lang="en-US" sz="2400" dirty="0">
                <a:latin typeface="Times New Roman" pitchFamily="18" charset="0"/>
                <a:cs typeface="Times New Roman" pitchFamily="18" charset="0"/>
              </a:rPr>
              <a:t>language, rather than simply contained in words, then it follows that the relationship</a:t>
            </a:r>
            <a:r>
              <a:rPr lang="tr-TR" sz="2400" dirty="0">
                <a:latin typeface="Times New Roman" pitchFamily="18" charset="0"/>
                <a:cs typeface="Times New Roman" pitchFamily="18" charset="0"/>
              </a:rPr>
              <a:t> </a:t>
            </a:r>
            <a:r>
              <a:rPr lang="en-US" sz="2400" dirty="0">
                <a:latin typeface="Times New Roman" pitchFamily="18" charset="0"/>
                <a:cs typeface="Times New Roman" pitchFamily="18" charset="0"/>
              </a:rPr>
              <a:t>between the forms and functions of our language is necessarily flexible</a:t>
            </a:r>
            <a:r>
              <a:rPr lang="tr-TR" sz="2400" dirty="0">
                <a:latin typeface="Times New Roman" pitchFamily="18" charset="0"/>
                <a:cs typeface="Times New Roman" pitchFamily="18" charset="0"/>
              </a:rPr>
              <a:t>.</a:t>
            </a:r>
          </a:p>
          <a:p>
            <a:endParaRPr lang="tr-TR" dirty="0"/>
          </a:p>
        </p:txBody>
      </p:sp>
    </p:spTree>
    <p:extLst>
      <p:ext uri="{BB962C8B-B14F-4D97-AF65-F5344CB8AC3E}">
        <p14:creationId xmlns:p14="http://schemas.microsoft.com/office/powerpoint/2010/main" val="979521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EAED930D-60A1-AB70-BC46-EFCB756E4D6D}"/>
              </a:ext>
            </a:extLst>
          </p:cNvPr>
          <p:cNvSpPr txBox="1"/>
          <p:nvPr/>
        </p:nvSpPr>
        <p:spPr>
          <a:xfrm>
            <a:off x="971600" y="1124745"/>
            <a:ext cx="6840760" cy="2308324"/>
          </a:xfrm>
          <a:prstGeom prst="rect">
            <a:avLst/>
          </a:prstGeom>
          <a:noFill/>
        </p:spPr>
        <p:txBody>
          <a:bodyPr wrap="square">
            <a:spAutoFit/>
          </a:bodyPr>
          <a:lstStyle/>
          <a:p>
            <a:pPr algn="just"/>
            <a:r>
              <a:rPr lang="en-US" sz="1800" dirty="0">
                <a:latin typeface="Cambria" pitchFamily="18" charset="0"/>
                <a:ea typeface="Cambria" pitchFamily="18" charset="0"/>
              </a:rPr>
              <a:t>"</a:t>
            </a:r>
            <a:r>
              <a:rPr lang="en-US" sz="2400" dirty="0">
                <a:latin typeface="Times New Roman" panose="02020603050405020304" pitchFamily="18" charset="0"/>
                <a:ea typeface="Cambria" pitchFamily="18" charset="0"/>
                <a:cs typeface="Times New Roman" panose="02020603050405020304" pitchFamily="18" charset="0"/>
              </a:rPr>
              <a:t>Translation process involves both the transfer of language and culture". The definition clearly stated that culture and translation are something cannot be separated. As is said by Munday (2009, p. 179) translation is "a more complex negotiation between two cultures".</a:t>
            </a:r>
            <a:endParaRPr lang="tr-TR" sz="2400" dirty="0">
              <a:latin typeface="Times New Roman" panose="02020603050405020304" pitchFamily="18" charset="0"/>
              <a:ea typeface="Cambria" pitchFamily="18" charset="0"/>
              <a:cs typeface="Times New Roman" panose="02020603050405020304" pitchFamily="18" charset="0"/>
            </a:endParaRPr>
          </a:p>
        </p:txBody>
      </p:sp>
    </p:spTree>
    <p:extLst>
      <p:ext uri="{BB962C8B-B14F-4D97-AF65-F5344CB8AC3E}">
        <p14:creationId xmlns:p14="http://schemas.microsoft.com/office/powerpoint/2010/main" val="13726373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a:bodyPr>
          <a:lstStyle/>
          <a:p>
            <a:r>
              <a:rPr lang="tr-TR" sz="2800" b="1" dirty="0">
                <a:solidFill>
                  <a:schemeClr val="tx1"/>
                </a:solidFill>
                <a:latin typeface="Times New Roman" panose="02020603050405020304" pitchFamily="18" charset="0"/>
                <a:cs typeface="Times New Roman" panose="02020603050405020304" pitchFamily="18" charset="0"/>
              </a:rPr>
              <a:t>Analyzıng the source text</a:t>
            </a:r>
          </a:p>
        </p:txBody>
      </p:sp>
      <p:sp>
        <p:nvSpPr>
          <p:cNvPr id="3" name="2 İçerik Yer Tutucusu"/>
          <p:cNvSpPr>
            <a:spLocks noGrp="1"/>
          </p:cNvSpPr>
          <p:nvPr>
            <p:ph sz="quarter" idx="1"/>
          </p:nvPr>
        </p:nvSpPr>
        <p:spPr/>
        <p:txBody>
          <a:bodyPr>
            <a:normAutofit/>
          </a:bodyPr>
          <a:lstStyle/>
          <a:p>
            <a:r>
              <a:rPr lang="en-US" dirty="0"/>
              <a:t>Any text is a 'communicative event', </a:t>
            </a:r>
            <a:r>
              <a:rPr lang="tr-TR" dirty="0"/>
              <a:t>written</a:t>
            </a:r>
            <a:r>
              <a:rPr lang="en-US" dirty="0"/>
              <a:t> in a situation or </a:t>
            </a:r>
            <a:r>
              <a:rPr lang="en-US" b="1" dirty="0"/>
              <a:t>context</a:t>
            </a:r>
            <a:r>
              <a:rPr lang="tr-TR" b="1" dirty="0"/>
              <a:t>.</a:t>
            </a:r>
          </a:p>
          <a:p>
            <a:pPr marL="0" indent="0">
              <a:buNone/>
            </a:pPr>
            <a:endParaRPr lang="en-US" dirty="0"/>
          </a:p>
          <a:p>
            <a:pPr algn="just"/>
            <a:r>
              <a:rPr lang="en-US" dirty="0"/>
              <a:t>"Texts adopt different </a:t>
            </a:r>
            <a:r>
              <a:rPr lang="en-US" b="1" dirty="0"/>
              <a:t>linguistic features and forms (vocabulary, syntax, organization</a:t>
            </a:r>
            <a:r>
              <a:rPr lang="en-US" dirty="0"/>
              <a:t>,</a:t>
            </a:r>
            <a:r>
              <a:rPr lang="tr-TR" dirty="0"/>
              <a:t>…</a:t>
            </a:r>
            <a:r>
              <a:rPr lang="en-US" dirty="0"/>
              <a:t> etc.) dependent upon </a:t>
            </a:r>
            <a:r>
              <a:rPr lang="en-US" b="1" dirty="0"/>
              <a:t>extra-linguistic factors </a:t>
            </a:r>
            <a:r>
              <a:rPr lang="en-US" dirty="0"/>
              <a:t>such as </a:t>
            </a:r>
            <a:r>
              <a:rPr lang="en-US" u="sng" dirty="0"/>
              <a:t>the characteristics of </a:t>
            </a:r>
            <a:r>
              <a:rPr lang="en-US" b="1" u="sng" dirty="0"/>
              <a:t>the audience </a:t>
            </a:r>
            <a:r>
              <a:rPr lang="en-US" u="sng" dirty="0"/>
              <a:t>they address</a:t>
            </a:r>
            <a:r>
              <a:rPr lang="en-US" dirty="0"/>
              <a:t>, </a:t>
            </a:r>
            <a:r>
              <a:rPr lang="en-US" u="sng" dirty="0"/>
              <a:t>the textual </a:t>
            </a:r>
            <a:r>
              <a:rPr lang="en-US" b="1" u="sng" dirty="0"/>
              <a:t>function</a:t>
            </a:r>
            <a:r>
              <a:rPr lang="en-US" dirty="0"/>
              <a:t>, </a:t>
            </a:r>
            <a:r>
              <a:rPr lang="en-US" u="sng" dirty="0"/>
              <a:t>the motive for production</a:t>
            </a:r>
            <a:r>
              <a:rPr lang="en-US" dirty="0"/>
              <a:t>, and </a:t>
            </a:r>
            <a:r>
              <a:rPr lang="en-US" u="sng" dirty="0"/>
              <a:t>the time and </a:t>
            </a:r>
            <a:r>
              <a:rPr lang="en-US" b="1" u="sng" dirty="0"/>
              <a:t>place of reception</a:t>
            </a:r>
            <a:r>
              <a:rPr lang="en-US" dirty="0"/>
              <a:t>". (Colina, 2015: 43-44) </a:t>
            </a: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en-US" dirty="0"/>
              <a:t>time, place and medium of publication </a:t>
            </a:r>
            <a:endParaRPr lang="tr-TR" dirty="0"/>
          </a:p>
        </p:txBody>
      </p:sp>
      <p:sp>
        <p:nvSpPr>
          <p:cNvPr id="3" name="2 İçerik Yer Tutucusu"/>
          <p:cNvSpPr>
            <a:spLocks noGrp="1"/>
          </p:cNvSpPr>
          <p:nvPr>
            <p:ph sz="quarter" idx="1"/>
          </p:nvPr>
        </p:nvSpPr>
        <p:spPr/>
        <p:txBody>
          <a:bodyPr>
            <a:normAutofit/>
          </a:bodyPr>
          <a:lstStyle/>
          <a:p>
            <a:endParaRPr lang="tr-TR" dirty="0"/>
          </a:p>
          <a:p>
            <a:r>
              <a:rPr lang="en-US" b="1" u="sng" dirty="0"/>
              <a:t>Time of reception</a:t>
            </a:r>
            <a:r>
              <a:rPr lang="tr-TR" u="sng" dirty="0"/>
              <a:t>:</a:t>
            </a:r>
            <a:r>
              <a:rPr lang="en-US" dirty="0"/>
              <a:t> When was your ST published/received by its audience? Are there</a:t>
            </a:r>
            <a:r>
              <a:rPr lang="tr-TR" dirty="0"/>
              <a:t> any </a:t>
            </a:r>
            <a:r>
              <a:rPr lang="en-US" dirty="0"/>
              <a:t> elements in the text which tie it to its time of production? </a:t>
            </a:r>
          </a:p>
          <a:p>
            <a:endParaRPr lang="tr-TR" dirty="0"/>
          </a:p>
          <a:p>
            <a:r>
              <a:rPr lang="en-US" b="1" u="sng" dirty="0"/>
              <a:t>Place of reception</a:t>
            </a:r>
            <a:r>
              <a:rPr lang="tr-TR" b="1" dirty="0"/>
              <a:t>: </a:t>
            </a:r>
            <a:r>
              <a:rPr lang="en-US" dirty="0"/>
              <a:t>Where was the ST received (a class handout – to the national – a newspaper – to the international – a website that is available worldwide</a:t>
            </a:r>
            <a:r>
              <a:rPr lang="tr-TR" dirty="0"/>
              <a:t>, a course book,…etc</a:t>
            </a:r>
            <a:r>
              <a:rPr lang="en-US" dirty="0"/>
              <a:t>)? </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a:t>…</a:t>
            </a:r>
            <a:br>
              <a:rPr lang="tr-TR" dirty="0"/>
            </a:br>
            <a:endParaRPr lang="tr-TR" dirty="0"/>
          </a:p>
        </p:txBody>
      </p:sp>
      <p:sp>
        <p:nvSpPr>
          <p:cNvPr id="3" name="2 İçerik Yer Tutucusu"/>
          <p:cNvSpPr>
            <a:spLocks noGrp="1"/>
          </p:cNvSpPr>
          <p:nvPr>
            <p:ph sz="quarter" idx="1"/>
          </p:nvPr>
        </p:nvSpPr>
        <p:spPr>
          <a:xfrm>
            <a:off x="539552" y="1628800"/>
            <a:ext cx="7467600" cy="4873752"/>
          </a:xfrm>
        </p:spPr>
        <p:txBody>
          <a:bodyPr/>
          <a:lstStyle/>
          <a:p>
            <a:endParaRPr lang="tr-TR" dirty="0"/>
          </a:p>
          <a:p>
            <a:pPr algn="just"/>
            <a:r>
              <a:rPr lang="en-US" b="1" u="sng" dirty="0"/>
              <a:t>Medium</a:t>
            </a:r>
            <a:r>
              <a:rPr lang="tr-TR" b="1" u="sng" dirty="0"/>
              <a:t>: </a:t>
            </a:r>
            <a:r>
              <a:rPr lang="en-US" dirty="0"/>
              <a:t>In what form was it distributed (printed on a page, displayed on a screen, handwritten)? </a:t>
            </a:r>
            <a:endParaRPr lang="tr-TR" dirty="0"/>
          </a:p>
          <a:p>
            <a:pPr marL="0" indent="0" algn="just">
              <a:buNone/>
            </a:pPr>
            <a:endParaRPr lang="tr-TR" dirty="0"/>
          </a:p>
          <a:p>
            <a:pPr algn="just"/>
            <a:r>
              <a:rPr lang="en-US" dirty="0"/>
              <a:t>Has the method by which the ST has been distributed has imposed constraints on its production (eg the convention for shorter paragraphs in a web article; a particular publication’s house-style; the requirements of a text, like a children’s story </a:t>
            </a:r>
            <a:r>
              <a:rPr lang="tr-TR" dirty="0"/>
              <a:t>…etc?</a:t>
            </a:r>
            <a:endParaRPr lang="en-US" dirty="0"/>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634082"/>
          </a:xfrm>
        </p:spPr>
        <p:txBody>
          <a:bodyPr>
            <a:normAutofit/>
          </a:bodyPr>
          <a:lstStyle/>
          <a:p>
            <a:r>
              <a:rPr lang="tr-TR" sz="2000" dirty="0"/>
              <a:t>FUNCTION AND MOTIVE</a:t>
            </a:r>
          </a:p>
        </p:txBody>
      </p:sp>
      <p:sp>
        <p:nvSpPr>
          <p:cNvPr id="3" name="2 İçerik Yer Tutucusu"/>
          <p:cNvSpPr>
            <a:spLocks noGrp="1"/>
          </p:cNvSpPr>
          <p:nvPr>
            <p:ph sz="quarter" idx="1"/>
          </p:nvPr>
        </p:nvSpPr>
        <p:spPr>
          <a:xfrm>
            <a:off x="457200" y="908720"/>
            <a:ext cx="7467600" cy="5565232"/>
          </a:xfrm>
        </p:spPr>
        <p:txBody>
          <a:bodyPr>
            <a:normAutofit/>
          </a:bodyPr>
          <a:lstStyle/>
          <a:p>
            <a:endParaRPr lang="tr-TR" dirty="0"/>
          </a:p>
          <a:p>
            <a:r>
              <a:rPr lang="en-US" b="1" dirty="0"/>
              <a:t>Function</a:t>
            </a:r>
            <a:r>
              <a:rPr lang="tr-TR" b="1" dirty="0"/>
              <a:t>: </a:t>
            </a:r>
            <a:r>
              <a:rPr lang="en-US" b="1" dirty="0"/>
              <a:t>What is the text trying to get its reader/receiver to do?</a:t>
            </a:r>
            <a:endParaRPr lang="tr-TR" b="1" dirty="0"/>
          </a:p>
          <a:p>
            <a:pPr algn="just"/>
            <a:r>
              <a:rPr lang="en-US" b="1" dirty="0"/>
              <a:t> Texts have purposes </a:t>
            </a:r>
            <a:r>
              <a:rPr lang="en-US" dirty="0"/>
              <a:t>and </a:t>
            </a:r>
            <a:r>
              <a:rPr lang="en-US" b="1" dirty="0"/>
              <a:t>authors have intentions</a:t>
            </a:r>
            <a:r>
              <a:rPr lang="en-US" dirty="0"/>
              <a:t>: to convince someone to do something, like vote labour, or to inform someone about something, like a talk that is taking place, or persuade someone to do something, like eat more healthily, or teach someone how to do something </a:t>
            </a:r>
            <a:r>
              <a:rPr lang="tr-TR" dirty="0"/>
              <a:t>, and so on.</a:t>
            </a:r>
          </a:p>
          <a:p>
            <a:r>
              <a:rPr lang="en-US" b="1" dirty="0"/>
              <a:t>Motive</a:t>
            </a:r>
            <a:r>
              <a:rPr lang="tr-TR" b="1" dirty="0"/>
              <a:t>: </a:t>
            </a:r>
            <a:r>
              <a:rPr lang="en-US" b="1" dirty="0"/>
              <a:t> </a:t>
            </a:r>
            <a:r>
              <a:rPr lang="en-US" dirty="0"/>
              <a:t>What was the impulse that prompted the production of this text? Perhaps new health advice has been issued by the government, a new product has been launched, and so on. </a:t>
            </a:r>
          </a:p>
          <a:p>
            <a:pPr>
              <a:buNone/>
            </a:pPr>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7467600" cy="706090"/>
          </a:xfrm>
        </p:spPr>
        <p:txBody>
          <a:bodyPr/>
          <a:lstStyle/>
          <a:p>
            <a:r>
              <a:rPr lang="tr-TR" dirty="0"/>
              <a:t>TARGET READER/AUDIENCE</a:t>
            </a:r>
          </a:p>
        </p:txBody>
      </p:sp>
      <p:sp>
        <p:nvSpPr>
          <p:cNvPr id="3" name="2 İçerik Yer Tutucusu"/>
          <p:cNvSpPr>
            <a:spLocks noGrp="1"/>
          </p:cNvSpPr>
          <p:nvPr>
            <p:ph sz="quarter" idx="1"/>
          </p:nvPr>
        </p:nvSpPr>
        <p:spPr>
          <a:xfrm>
            <a:off x="457200" y="1052736"/>
            <a:ext cx="7467600" cy="5421216"/>
          </a:xfrm>
        </p:spPr>
        <p:txBody>
          <a:bodyPr>
            <a:normAutofit fontScale="85000" lnSpcReduction="20000"/>
          </a:bodyPr>
          <a:lstStyle/>
          <a:p>
            <a:pPr algn="just"/>
            <a:r>
              <a:rPr lang="en-US" b="1" dirty="0"/>
              <a:t>Who is receiving this text? </a:t>
            </a:r>
            <a:r>
              <a:rPr lang="en-US" dirty="0"/>
              <a:t>It is important to consider the education backgrounds, the age, particular knowledgebase, belief system or political stance which will make the audience react in a certain way to a text. </a:t>
            </a:r>
            <a:endParaRPr lang="tr-TR" dirty="0"/>
          </a:p>
          <a:p>
            <a:pPr algn="just">
              <a:buNone/>
            </a:pPr>
            <a:endParaRPr lang="tr-TR" dirty="0"/>
          </a:p>
          <a:p>
            <a:r>
              <a:rPr lang="en-US" dirty="0"/>
              <a:t>Eugène Nida (1964) was the first to consider the role of the reader as a factor in translation. He classified readers into four types</a:t>
            </a:r>
            <a:r>
              <a:rPr lang="tr-TR" dirty="0"/>
              <a:t> as follows:</a:t>
            </a:r>
          </a:p>
          <a:p>
            <a:pPr>
              <a:buFont typeface="Wingdings" panose="05000000000000000000" pitchFamily="2" charset="2"/>
              <a:buChar char="q"/>
            </a:pPr>
            <a:r>
              <a:rPr lang="en-US" dirty="0"/>
              <a:t>the capacity of children, whose vocabulary and cultural experience are limited; </a:t>
            </a:r>
            <a:endParaRPr lang="tr-TR" dirty="0"/>
          </a:p>
          <a:p>
            <a:pPr>
              <a:buFont typeface="Wingdings" panose="05000000000000000000" pitchFamily="2" charset="2"/>
              <a:buChar char="q"/>
            </a:pPr>
            <a:r>
              <a:rPr lang="en-US" dirty="0"/>
              <a:t> the double-standard capacity of new literates, who can decode oral messages with facility but whose ability to decode written messages is limited; </a:t>
            </a:r>
            <a:endParaRPr lang="tr-TR" dirty="0"/>
          </a:p>
          <a:p>
            <a:pPr>
              <a:buFont typeface="Wingdings" panose="05000000000000000000" pitchFamily="2" charset="2"/>
              <a:buChar char="q"/>
            </a:pPr>
            <a:r>
              <a:rPr lang="en-US" dirty="0"/>
              <a:t>the capacity of the average literature adult, who can handle both oral and written messages with relative ease; and </a:t>
            </a:r>
            <a:endParaRPr lang="tr-TR" dirty="0"/>
          </a:p>
          <a:p>
            <a:pPr>
              <a:buFont typeface="Wingdings" panose="05000000000000000000" pitchFamily="2" charset="2"/>
              <a:buChar char="q"/>
            </a:pPr>
            <a:r>
              <a:rPr lang="en-US" dirty="0"/>
              <a:t>the unusually high capacity of specialists (doctors, theologians, philosophers, scientists, etc.), when they are decoding messages within their own area of specialization. </a:t>
            </a:r>
          </a:p>
          <a:p>
            <a:pPr algn="just"/>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Bitişiklik">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160</TotalTime>
  <Words>1298</Words>
  <Application>Microsoft Office PowerPoint</Application>
  <PresentationFormat>Ekran Gösterisi (4:3)</PresentationFormat>
  <Paragraphs>86</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Cumba</vt:lpstr>
      <vt:lpstr>SOURCE-TEXT ANALYSIS</vt:lpstr>
      <vt:lpstr>PowerPoint Sunusu</vt:lpstr>
      <vt:lpstr>PowerPoint Sunusu</vt:lpstr>
      <vt:lpstr>PowerPoint Sunusu</vt:lpstr>
      <vt:lpstr>Analyzıng the source text</vt:lpstr>
      <vt:lpstr>time, place and medium of publication </vt:lpstr>
      <vt:lpstr>… </vt:lpstr>
      <vt:lpstr>FUNCTION AND MOTIVE</vt:lpstr>
      <vt:lpstr>TARGET READER/AUDIENCE</vt:lpstr>
      <vt:lpstr>GENRE</vt:lpstr>
      <vt:lpstr>PowerPoint Sunusu</vt:lpstr>
      <vt:lpstr>PowerPoint Sunusu</vt:lpstr>
      <vt:lpstr>PowerPoint Sunusu</vt:lpstr>
      <vt:lpstr>PowerPoint Sunusu</vt:lpstr>
      <vt:lpstr>PowerPoint Sunusu</vt:lpstr>
      <vt:lpstr>PowerPoint Sunusu</vt:lpstr>
      <vt:lpstr>PowerPoint Sunusu</vt:lpstr>
      <vt:lpstr>PowerPoint Sunusu</vt:lpstr>
      <vt:lpstr>…</vt:lpstr>
      <vt:lps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SOURCE-TEXT ANALYSIS</dc:title>
  <dc:creator>pc</dc:creator>
  <cp:lastModifiedBy>Fulden ATAOZU</cp:lastModifiedBy>
  <cp:revision>38</cp:revision>
  <dcterms:created xsi:type="dcterms:W3CDTF">2020-10-24T10:38:24Z</dcterms:created>
  <dcterms:modified xsi:type="dcterms:W3CDTF">2025-02-05T12:20:01Z</dcterms:modified>
</cp:coreProperties>
</file>