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2" r:id="rId8"/>
    <p:sldId id="263" r:id="rId9"/>
    <p:sldId id="265"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Başlık 7"/>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Alt Başlık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bwMode="auto">
          <a:xfrm rot="5400000">
            <a:off x="7764621" y="1174097"/>
            <a:ext cx="2286000" cy="381000"/>
          </a:xfrm>
        </p:spPr>
        <p:txBody>
          <a:bodyPr/>
          <a:lstStyle/>
          <a:p>
            <a:fld id="{033D55DD-02F1-480F-B9ED-D9D86BDC399B}" type="datetimeFigureOut">
              <a:rPr lang="tr-TR" smtClean="0"/>
              <a:t>6.02.2025</a:t>
            </a:fld>
            <a:endParaRPr lang="tr-TR" dirty="0"/>
          </a:p>
        </p:txBody>
      </p:sp>
      <p:sp>
        <p:nvSpPr>
          <p:cNvPr id="17" name="Altbilgi Yer Tutucusu 16"/>
          <p:cNvSpPr>
            <a:spLocks noGrp="1"/>
          </p:cNvSpPr>
          <p:nvPr>
            <p:ph type="ftr" sz="quarter" idx="11"/>
          </p:nvPr>
        </p:nvSpPr>
        <p:spPr bwMode="auto">
          <a:xfrm rot="5400000">
            <a:off x="7077269" y="4181669"/>
            <a:ext cx="3657600" cy="384048"/>
          </a:xfrm>
        </p:spPr>
        <p:txBody>
          <a:bodyPr/>
          <a:lstStyle/>
          <a:p>
            <a:endParaRPr lang="tr-TR" dirty="0"/>
          </a:p>
        </p:txBody>
      </p:sp>
      <p:sp>
        <p:nvSpPr>
          <p:cNvPr id="10" name="Dikdörtgen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ikdörtgen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Dikdörtgen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Dikdörtgen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Düz Bağlayıcı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Düz Bağlayıcı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Düz Bağlayıcı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Düz Bağlayıcı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Düz Bağlayıcı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Düz Bağlayıcı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7" name="Dikdörtgen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ayt Numarası Yer Tutucusu 28"/>
          <p:cNvSpPr>
            <a:spLocks noGrp="1"/>
          </p:cNvSpPr>
          <p:nvPr>
            <p:ph type="sldNum" sz="quarter" idx="12"/>
          </p:nvPr>
        </p:nvSpPr>
        <p:spPr bwMode="auto">
          <a:xfrm>
            <a:off x="1325544" y="4928702"/>
            <a:ext cx="609600" cy="517524"/>
          </a:xfrm>
        </p:spPr>
        <p:txBody>
          <a:bodyPr/>
          <a:lstStyle/>
          <a:p>
            <a:fld id="{1B119FB6-8D77-4B08-A39F-035C35B34169}" type="slidenum">
              <a:rPr lang="tr-TR" smtClean="0"/>
              <a:t>‹#›</a:t>
            </a:fld>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033D55DD-02F1-480F-B9ED-D9D86BDC399B}" type="datetimeFigureOut">
              <a:rPr lang="tr-TR" smtClean="0"/>
              <a:t>6.02.2025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1B119FB6-8D77-4B08-A39F-035C35B34169}" type="slidenum">
              <a:rPr lang="tr-TR" smtClean="0"/>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033D55DD-02F1-480F-B9ED-D9D86BDC399B}" type="datetimeFigureOut">
              <a:rPr lang="tr-TR" smtClean="0"/>
              <a:t>6.02.2025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1B119FB6-8D77-4B08-A39F-035C35B34169}" type="slidenum">
              <a:rPr lang="tr-TR" smtClean="0"/>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8" name="İçerik Yer Tutucusu 7"/>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4"/>
          </p:nvPr>
        </p:nvSpPr>
        <p:spPr/>
        <p:txBody>
          <a:bodyPr rtlCol="0"/>
          <a:lstStyle/>
          <a:p>
            <a:fld id="{033D55DD-02F1-480F-B9ED-D9D86BDC399B}" type="datetimeFigureOut">
              <a:rPr lang="tr-TR" smtClean="0"/>
              <a:t>6.02.2025</a:t>
            </a:fld>
            <a:endParaRPr lang="tr-TR" dirty="0"/>
          </a:p>
        </p:txBody>
      </p:sp>
      <p:sp>
        <p:nvSpPr>
          <p:cNvPr id="9" name="Slayt Numarası Yer Tutucusu 8"/>
          <p:cNvSpPr>
            <a:spLocks noGrp="1"/>
          </p:cNvSpPr>
          <p:nvPr>
            <p:ph type="sldNum" sz="quarter" idx="15"/>
          </p:nvPr>
        </p:nvSpPr>
        <p:spPr/>
        <p:txBody>
          <a:bodyPr rtlCol="0"/>
          <a:lstStyle/>
          <a:p>
            <a:fld id="{1B119FB6-8D77-4B08-A39F-035C35B34169}" type="slidenum">
              <a:rPr lang="tr-TR" smtClean="0"/>
              <a:t>‹#›</a:t>
            </a:fld>
            <a:endParaRPr lang="tr-TR" dirty="0"/>
          </a:p>
        </p:txBody>
      </p:sp>
      <p:sp>
        <p:nvSpPr>
          <p:cNvPr id="10" name="Altbilgi Yer Tutucusu 9"/>
          <p:cNvSpPr>
            <a:spLocks noGrp="1"/>
          </p:cNvSpPr>
          <p:nvPr>
            <p:ph type="ftr" sz="quarter" idx="16"/>
          </p:nvPr>
        </p:nvSpPr>
        <p:spPr/>
        <p:txBody>
          <a:bodyPr rtlCol="0"/>
          <a:lstStyle/>
          <a:p>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bwMode="auto">
          <a:xfrm rot="5400000">
            <a:off x="7763256" y="1170432"/>
            <a:ext cx="2286000" cy="381000"/>
          </a:xfrm>
        </p:spPr>
        <p:txBody>
          <a:bodyPr/>
          <a:lstStyle/>
          <a:p>
            <a:fld id="{033D55DD-02F1-480F-B9ED-D9D86BDC399B}" type="datetimeFigureOut">
              <a:rPr lang="tr-TR" smtClean="0"/>
              <a:t>6.02.2025</a:t>
            </a:fld>
            <a:endParaRPr lang="tr-TR" dirty="0"/>
          </a:p>
        </p:txBody>
      </p:sp>
      <p:sp>
        <p:nvSpPr>
          <p:cNvPr id="5" name="Altbilgi Yer Tutucusu 4"/>
          <p:cNvSpPr>
            <a:spLocks noGrp="1"/>
          </p:cNvSpPr>
          <p:nvPr>
            <p:ph type="ftr" sz="quarter" idx="11"/>
          </p:nvPr>
        </p:nvSpPr>
        <p:spPr bwMode="auto">
          <a:xfrm rot="5400000">
            <a:off x="7077456" y="4178808"/>
            <a:ext cx="3657600" cy="384048"/>
          </a:xfrm>
        </p:spPr>
        <p:txBody>
          <a:bodyPr/>
          <a:lstStyle/>
          <a:p>
            <a:endParaRPr lang="tr-TR" dirty="0"/>
          </a:p>
        </p:txBody>
      </p:sp>
      <p:sp>
        <p:nvSpPr>
          <p:cNvPr id="9" name="Dikdörtgen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Dikdörtgen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Dikdörtgen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ikdörtgen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Düz Bağlayıcı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Düz Bağlayıcı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Düz Bağlayıcı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Düz Bağlayıcı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üz Bağlayıcı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Dikdörtgen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Düz Bağlayıcı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Slayt Numarası Yer Tutucusu 5"/>
          <p:cNvSpPr>
            <a:spLocks noGrp="1"/>
          </p:cNvSpPr>
          <p:nvPr>
            <p:ph type="sldNum" sz="quarter" idx="12"/>
          </p:nvPr>
        </p:nvSpPr>
        <p:spPr bwMode="auto">
          <a:xfrm>
            <a:off x="1340616" y="4928702"/>
            <a:ext cx="609600" cy="517524"/>
          </a:xfrm>
        </p:spPr>
        <p:txBody>
          <a:bodyPr/>
          <a:lstStyle/>
          <a:p>
            <a:fld id="{1B119FB6-8D77-4B08-A39F-035C35B34169}" type="slidenum">
              <a:rPr lang="tr-TR" smtClean="0"/>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5" name="Veri Yer Tutucusu 4"/>
          <p:cNvSpPr>
            <a:spLocks noGrp="1"/>
          </p:cNvSpPr>
          <p:nvPr>
            <p:ph type="dt" sz="half" idx="10"/>
          </p:nvPr>
        </p:nvSpPr>
        <p:spPr/>
        <p:txBody>
          <a:bodyPr/>
          <a:lstStyle/>
          <a:p>
            <a:fld id="{033D55DD-02F1-480F-B9ED-D9D86BDC399B}" type="datetimeFigureOut">
              <a:rPr lang="tr-TR" smtClean="0"/>
              <a:t>6.02.2025</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1B119FB6-8D77-4B08-A39F-035C35B34169}" type="slidenum">
              <a:rPr lang="tr-TR" smtClean="0"/>
              <a:t>‹#›</a:t>
            </a:fld>
            <a:endParaRPr lang="tr-TR" dirty="0"/>
          </a:p>
        </p:txBody>
      </p:sp>
      <p:sp>
        <p:nvSpPr>
          <p:cNvPr id="9" name="İçerik Yer Tutucusu 8"/>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İçerik Yer Tutucusu 10"/>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Veri Yer Tutucusu 6"/>
          <p:cNvSpPr>
            <a:spLocks noGrp="1"/>
          </p:cNvSpPr>
          <p:nvPr>
            <p:ph type="dt" sz="half" idx="10"/>
          </p:nvPr>
        </p:nvSpPr>
        <p:spPr/>
        <p:txBody>
          <a:bodyPr/>
          <a:lstStyle/>
          <a:p>
            <a:fld id="{033D55DD-02F1-480F-B9ED-D9D86BDC399B}" type="datetimeFigureOut">
              <a:rPr lang="tr-TR" smtClean="0"/>
              <a:t>6.02.2025</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1B119FB6-8D77-4B08-A39F-035C35B34169}" type="slidenum">
              <a:rPr lang="tr-TR" smtClean="0"/>
              <a:t>‹#›</a:t>
            </a:fld>
            <a:endParaRPr lang="tr-TR" dirty="0"/>
          </a:p>
        </p:txBody>
      </p:sp>
      <p:sp>
        <p:nvSpPr>
          <p:cNvPr id="11" name="İçerik Yer Tutucusu 10"/>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Metin Yer Tutucusu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Metin Yer Tutucusu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6" name="Veri Yer Tutucusu 5"/>
          <p:cNvSpPr>
            <a:spLocks noGrp="1"/>
          </p:cNvSpPr>
          <p:nvPr>
            <p:ph type="dt" sz="half" idx="10"/>
          </p:nvPr>
        </p:nvSpPr>
        <p:spPr/>
        <p:txBody>
          <a:bodyPr rtlCol="0"/>
          <a:lstStyle/>
          <a:p>
            <a:fld id="{033D55DD-02F1-480F-B9ED-D9D86BDC399B}" type="datetimeFigureOut">
              <a:rPr lang="tr-TR" smtClean="0"/>
              <a:t>6.02.2025</a:t>
            </a:fld>
            <a:endParaRPr lang="tr-TR" dirty="0"/>
          </a:p>
        </p:txBody>
      </p:sp>
      <p:sp>
        <p:nvSpPr>
          <p:cNvPr id="7" name="Slayt Numarası Yer Tutucusu 6"/>
          <p:cNvSpPr>
            <a:spLocks noGrp="1"/>
          </p:cNvSpPr>
          <p:nvPr>
            <p:ph type="sldNum" sz="quarter" idx="11"/>
          </p:nvPr>
        </p:nvSpPr>
        <p:spPr/>
        <p:txBody>
          <a:bodyPr rtlCol="0"/>
          <a:lstStyle/>
          <a:p>
            <a:fld id="{1B119FB6-8D77-4B08-A39F-035C35B34169}" type="slidenum">
              <a:rPr lang="tr-TR" smtClean="0"/>
              <a:t>‹#›</a:t>
            </a:fld>
            <a:endParaRPr lang="tr-TR" dirty="0"/>
          </a:p>
        </p:txBody>
      </p:sp>
      <p:sp>
        <p:nvSpPr>
          <p:cNvPr id="8" name="Altbilgi Yer Tutucusu 7"/>
          <p:cNvSpPr>
            <a:spLocks noGrp="1"/>
          </p:cNvSpPr>
          <p:nvPr>
            <p:ph type="ftr" sz="quarter" idx="12"/>
          </p:nvPr>
        </p:nvSpPr>
        <p:spPr/>
        <p:txBody>
          <a:bodyPr rtlCol="0"/>
          <a:lstStyle/>
          <a:p>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033D55DD-02F1-480F-B9ED-D9D86BDC399B}" type="datetimeFigureOut">
              <a:rPr lang="tr-TR" smtClean="0"/>
              <a:t>6.02.2025</a:t>
            </a:fld>
            <a:endParaRPr lang="tr-TR" dirty="0"/>
          </a:p>
        </p:txBody>
      </p:sp>
      <p:sp>
        <p:nvSpPr>
          <p:cNvPr id="3" name="Alt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1B119FB6-8D77-4B08-A39F-035C35B34169}" type="slidenum">
              <a:rPr lang="tr-TR" smtClean="0"/>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Düz Bağlayıcı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Başlık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Düz Bağlayıcı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Düz Bağlayıcı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Düz Bağlayıcı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Dikdörtgen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Düz Bağlayıcı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İçerik Yer Tutucusu 17"/>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Veri Yer Tutucusu 20"/>
          <p:cNvSpPr>
            <a:spLocks noGrp="1"/>
          </p:cNvSpPr>
          <p:nvPr>
            <p:ph type="dt" sz="half" idx="14"/>
          </p:nvPr>
        </p:nvSpPr>
        <p:spPr/>
        <p:txBody>
          <a:bodyPr rtlCol="0"/>
          <a:lstStyle/>
          <a:p>
            <a:fld id="{033D55DD-02F1-480F-B9ED-D9D86BDC399B}" type="datetimeFigureOut">
              <a:rPr lang="tr-TR" smtClean="0"/>
              <a:t>6.02.2025</a:t>
            </a:fld>
            <a:endParaRPr lang="tr-TR" dirty="0"/>
          </a:p>
        </p:txBody>
      </p:sp>
      <p:sp>
        <p:nvSpPr>
          <p:cNvPr id="22" name="Slayt Numarası Yer Tutucusu 21"/>
          <p:cNvSpPr>
            <a:spLocks noGrp="1"/>
          </p:cNvSpPr>
          <p:nvPr>
            <p:ph type="sldNum" sz="quarter" idx="15"/>
          </p:nvPr>
        </p:nvSpPr>
        <p:spPr/>
        <p:txBody>
          <a:bodyPr rtlCol="0"/>
          <a:lstStyle/>
          <a:p>
            <a:fld id="{1B119FB6-8D77-4B08-A39F-035C35B34169}" type="slidenum">
              <a:rPr lang="tr-TR" smtClean="0"/>
              <a:t>‹#›</a:t>
            </a:fld>
            <a:endParaRPr lang="tr-TR" dirty="0"/>
          </a:p>
        </p:txBody>
      </p:sp>
      <p:sp>
        <p:nvSpPr>
          <p:cNvPr id="23" name="Altbilgi Yer Tutucusu 22"/>
          <p:cNvSpPr>
            <a:spLocks noGrp="1"/>
          </p:cNvSpPr>
          <p:nvPr>
            <p:ph type="ftr" sz="quarter" idx="16"/>
          </p:nvPr>
        </p:nvSpPr>
        <p:spPr/>
        <p:txBody>
          <a:bodyPr rtlCol="0"/>
          <a:lstStyle/>
          <a:p>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Düz Bağlayıcı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Başlık 1"/>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dirty="0" smtClean="0"/>
              <a:t>Resim eklemek için simgeyi tıklatın</a:t>
            </a:r>
            <a:endParaRPr kumimoji="0" lang="en-US" dirty="0"/>
          </a:p>
        </p:txBody>
      </p:sp>
      <p:sp>
        <p:nvSpPr>
          <p:cNvPr id="4" name="Metin Yer Tutucusu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Düz Bağlayıcı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Dikdörtgen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üz Bağlayıcı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9" name="Düz Bağlayıcı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Düz Bağlayıcı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Veri Yer Tutucusu 16"/>
          <p:cNvSpPr>
            <a:spLocks noGrp="1"/>
          </p:cNvSpPr>
          <p:nvPr>
            <p:ph type="dt" sz="half" idx="10"/>
          </p:nvPr>
        </p:nvSpPr>
        <p:spPr/>
        <p:txBody>
          <a:bodyPr rtlCol="0"/>
          <a:lstStyle/>
          <a:p>
            <a:fld id="{033D55DD-02F1-480F-B9ED-D9D86BDC399B}" type="datetimeFigureOut">
              <a:rPr lang="tr-TR" smtClean="0"/>
              <a:t>6.02.2025</a:t>
            </a:fld>
            <a:endParaRPr lang="tr-TR" dirty="0"/>
          </a:p>
        </p:txBody>
      </p:sp>
      <p:sp>
        <p:nvSpPr>
          <p:cNvPr id="18" name="Slayt Numarası Yer Tutucusu 17"/>
          <p:cNvSpPr>
            <a:spLocks noGrp="1"/>
          </p:cNvSpPr>
          <p:nvPr>
            <p:ph type="sldNum" sz="quarter" idx="11"/>
          </p:nvPr>
        </p:nvSpPr>
        <p:spPr/>
        <p:txBody>
          <a:bodyPr rtlCol="0"/>
          <a:lstStyle/>
          <a:p>
            <a:fld id="{1B119FB6-8D77-4B08-A39F-035C35B34169}" type="slidenum">
              <a:rPr lang="tr-TR" smtClean="0"/>
              <a:t>‹#›</a:t>
            </a:fld>
            <a:endParaRPr lang="tr-TR" dirty="0"/>
          </a:p>
        </p:txBody>
      </p:sp>
      <p:sp>
        <p:nvSpPr>
          <p:cNvPr id="21" name="Altbilgi Yer Tutucusu 20"/>
          <p:cNvSpPr>
            <a:spLocks noGrp="1"/>
          </p:cNvSpPr>
          <p:nvPr>
            <p:ph type="ftr" sz="quarter" idx="12"/>
          </p:nvPr>
        </p:nvSpPr>
        <p:spPr/>
        <p:txBody>
          <a:bodyPr rtlCol="0"/>
          <a:lstStyle/>
          <a:p>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Düz Bağlayıcı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Başlık Yer Tutucusu 21"/>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Veri Yer Tutucusu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033D55DD-02F1-480F-B9ED-D9D86BDC399B}" type="datetimeFigureOut">
              <a:rPr lang="tr-TR" smtClean="0"/>
              <a:t>6.02.2025</a:t>
            </a:fld>
            <a:endParaRPr lang="tr-TR" dirty="0"/>
          </a:p>
        </p:txBody>
      </p:sp>
      <p:sp>
        <p:nvSpPr>
          <p:cNvPr id="3" name="Altbilgi Yer Tutucusu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dirty="0"/>
          </a:p>
        </p:txBody>
      </p:sp>
      <p:sp>
        <p:nvSpPr>
          <p:cNvPr id="7" name="Düz Bağlayıcı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Düz Bağlayıcı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Dikdörtgen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Düz Bağlayıcı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ayt Numarası Yer Tutucusu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1B119FB6-8D77-4B08-A39F-035C35B34169}" type="slidenum">
              <a:rPr lang="tr-TR" smtClean="0"/>
              <a:t>‹#›</a:t>
            </a:fld>
            <a:endParaRPr lang="tr-TR"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rmAutofit/>
          </a:bodyPr>
          <a:lstStyle/>
          <a:p>
            <a:r>
              <a:rPr lang="tr-TR" sz="4000" dirty="0" smtClean="0">
                <a:solidFill>
                  <a:schemeClr val="accent1">
                    <a:lumMod val="10000"/>
                  </a:schemeClr>
                </a:solidFill>
                <a:effectLst>
                  <a:outerShdw blurRad="38100" dist="38100" dir="2700000" algn="tl">
                    <a:srgbClr val="000000">
                      <a:alpha val="43137"/>
                    </a:srgbClr>
                  </a:outerShdw>
                </a:effectLst>
                <a:latin typeface="Castellar" pitchFamily="18" charset="0"/>
              </a:rPr>
              <a:t>Domestıcatıon and foreıgnızatıon</a:t>
            </a:r>
            <a:endParaRPr lang="tr-TR" sz="4000" dirty="0">
              <a:solidFill>
                <a:schemeClr val="accent1">
                  <a:lumMod val="10000"/>
                </a:schemeClr>
              </a:solidFill>
              <a:effectLst>
                <a:outerShdw blurRad="38100" dist="38100" dir="2700000" algn="tl">
                  <a:srgbClr val="000000">
                    <a:alpha val="43137"/>
                  </a:srgbClr>
                </a:outerShdw>
              </a:effectLst>
              <a:latin typeface="Castellar" pitchFamily="18" charset="0"/>
            </a:endParaRPr>
          </a:p>
        </p:txBody>
      </p:sp>
      <p:sp>
        <p:nvSpPr>
          <p:cNvPr id="3" name="Alt Başlık 2"/>
          <p:cNvSpPr>
            <a:spLocks noGrp="1"/>
          </p:cNvSpPr>
          <p:nvPr>
            <p:ph type="subTitle" idx="1"/>
          </p:nvPr>
        </p:nvSpPr>
        <p:spPr/>
        <p:txBody>
          <a:bodyPr/>
          <a:lstStyle/>
          <a:p>
            <a:r>
              <a:rPr lang="tr-TR" dirty="0" smtClean="0"/>
              <a:t>…</a:t>
            </a:r>
            <a:endParaRPr lang="tr-TR" dirty="0"/>
          </a:p>
        </p:txBody>
      </p:sp>
    </p:spTree>
    <p:extLst>
      <p:ext uri="{BB962C8B-B14F-4D97-AF65-F5344CB8AC3E}">
        <p14:creationId xmlns:p14="http://schemas.microsoft.com/office/powerpoint/2010/main" val="20004656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11560" y="548680"/>
            <a:ext cx="7848872" cy="6063198"/>
          </a:xfrm>
          <a:prstGeom prst="rect">
            <a:avLst/>
          </a:prstGeom>
        </p:spPr>
        <p:txBody>
          <a:bodyPr wrap="square">
            <a:spAutoFit/>
          </a:bodyPr>
          <a:lstStyle/>
          <a:p>
            <a:r>
              <a:rPr lang="tr-TR" b="1" dirty="0" smtClean="0"/>
              <a:t>DOMESTICATION AND FOREIGNIZATION IN   TRANSLATION</a:t>
            </a:r>
          </a:p>
          <a:p>
            <a:r>
              <a:rPr lang="tr-TR" dirty="0" smtClean="0"/>
              <a:t/>
            </a:r>
            <a:br>
              <a:rPr lang="tr-TR" dirty="0" smtClean="0"/>
            </a:br>
            <a:r>
              <a:rPr lang="tr-TR" b="1" dirty="0" smtClean="0"/>
              <a:t>ÇEVİRİDE YERELLEŞTİRME VE YABANCILAŞTIRMA</a:t>
            </a:r>
          </a:p>
          <a:p>
            <a:endParaRPr lang="tr-TR" b="1" dirty="0"/>
          </a:p>
          <a:p>
            <a:endParaRPr lang="tr-TR" b="1" dirty="0" smtClean="0"/>
          </a:p>
          <a:p>
            <a:endParaRPr lang="tr-TR" b="1" dirty="0" smtClean="0"/>
          </a:p>
          <a:p>
            <a:pPr algn="just"/>
            <a:r>
              <a:rPr lang="en-US" sz="2000" dirty="0" smtClean="0">
                <a:latin typeface="Times New Roman" pitchFamily="18" charset="0"/>
                <a:cs typeface="Times New Roman" pitchFamily="18" charset="0"/>
              </a:rPr>
              <a:t>In translation studies, the concepts of </a:t>
            </a:r>
            <a:r>
              <a:rPr lang="en-US" sz="2000" b="1" dirty="0" smtClean="0">
                <a:latin typeface="Times New Roman" pitchFamily="18" charset="0"/>
                <a:cs typeface="Times New Roman" pitchFamily="18" charset="0"/>
              </a:rPr>
              <a:t>domestication</a:t>
            </a:r>
            <a:r>
              <a:rPr lang="en-US" sz="2000" dirty="0" smtClean="0">
                <a:latin typeface="Times New Roman" pitchFamily="18" charset="0"/>
                <a:cs typeface="Times New Roman" pitchFamily="18" charset="0"/>
              </a:rPr>
              <a:t> and </a:t>
            </a:r>
            <a:r>
              <a:rPr lang="en-US" sz="2000" b="1" dirty="0" smtClean="0">
                <a:latin typeface="Times New Roman" pitchFamily="18" charset="0"/>
                <a:cs typeface="Times New Roman" pitchFamily="18" charset="0"/>
              </a:rPr>
              <a:t>foreignization</a:t>
            </a:r>
            <a:r>
              <a:rPr lang="en-US" sz="2000" dirty="0" smtClean="0">
                <a:latin typeface="Times New Roman" pitchFamily="18" charset="0"/>
                <a:cs typeface="Times New Roman" pitchFamily="18" charset="0"/>
              </a:rPr>
              <a:t> describe two opposing strategies in cultural adaptation. The German philosopher </a:t>
            </a:r>
            <a:r>
              <a:rPr lang="en-US" sz="2000" b="1" dirty="0" smtClean="0">
                <a:latin typeface="Times New Roman" pitchFamily="18" charset="0"/>
                <a:cs typeface="Times New Roman" pitchFamily="18" charset="0"/>
              </a:rPr>
              <a:t>Friedrich Schleiermacher (1813)</a:t>
            </a:r>
            <a:r>
              <a:rPr lang="en-US" sz="2000" dirty="0" smtClean="0">
                <a:latin typeface="Times New Roman" pitchFamily="18" charset="0"/>
                <a:cs typeface="Times New Roman" pitchFamily="18" charset="0"/>
              </a:rPr>
              <a:t> and the contemporary translation theorist </a:t>
            </a:r>
            <a:r>
              <a:rPr lang="en-US" sz="2000" b="1" dirty="0" smtClean="0">
                <a:latin typeface="Times New Roman" pitchFamily="18" charset="0"/>
                <a:cs typeface="Times New Roman" pitchFamily="18" charset="0"/>
              </a:rPr>
              <a:t>Lawrence Venuti (1995)</a:t>
            </a:r>
            <a:r>
              <a:rPr lang="en-US" sz="2000" dirty="0" smtClean="0">
                <a:latin typeface="Times New Roman" pitchFamily="18" charset="0"/>
                <a:cs typeface="Times New Roman" pitchFamily="18" charset="0"/>
              </a:rPr>
              <a:t> have played a significant role in shaping these concepts.</a:t>
            </a:r>
            <a:endParaRPr lang="tr-TR" sz="2000" dirty="0" smtClean="0">
              <a:latin typeface="Times New Roman" pitchFamily="18" charset="0"/>
              <a:cs typeface="Times New Roman" pitchFamily="18" charset="0"/>
            </a:endParaRPr>
          </a:p>
          <a:p>
            <a:pPr algn="just"/>
            <a:endParaRPr lang="tr-TR" sz="2000" dirty="0">
              <a:latin typeface="Times New Roman" pitchFamily="18" charset="0"/>
              <a:cs typeface="Times New Roman" pitchFamily="18" charset="0"/>
            </a:endParaRPr>
          </a:p>
          <a:p>
            <a:pPr algn="just"/>
            <a:r>
              <a:rPr lang="en-US" sz="2000" dirty="0" smtClean="0">
                <a:latin typeface="Times New Roman" pitchFamily="18" charset="0"/>
                <a:cs typeface="Times New Roman" pitchFamily="18" charset="0"/>
              </a:rPr>
              <a:t>These strategies influence not only linguistic choices but also the visibility of the translator in the target text. </a:t>
            </a:r>
            <a:endParaRPr lang="tr-TR" sz="2000" dirty="0" smtClean="0">
              <a:latin typeface="Times New Roman" pitchFamily="18" charset="0"/>
              <a:cs typeface="Times New Roman" pitchFamily="18" charset="0"/>
            </a:endParaRPr>
          </a:p>
          <a:p>
            <a:pPr algn="just"/>
            <a:r>
              <a:rPr lang="tr-TR" sz="2000" dirty="0">
                <a:latin typeface="Times New Roman" pitchFamily="18" charset="0"/>
                <a:cs typeface="Times New Roman" pitchFamily="18" charset="0"/>
              </a:rPr>
              <a:t>*</a:t>
            </a:r>
            <a:r>
              <a:rPr lang="en-US" sz="2000" u="sng" dirty="0" smtClean="0">
                <a:latin typeface="Times New Roman" pitchFamily="18" charset="0"/>
                <a:cs typeface="Times New Roman" pitchFamily="18" charset="0"/>
              </a:rPr>
              <a:t>Domestication minimizes the translator's presence, making the text read as if originally written in the target language</a:t>
            </a:r>
            <a:r>
              <a:rPr lang="en-US" sz="2000" dirty="0" smtClean="0">
                <a:latin typeface="Times New Roman" pitchFamily="18" charset="0"/>
                <a:cs typeface="Times New Roman" pitchFamily="18" charset="0"/>
              </a:rPr>
              <a:t>, </a:t>
            </a:r>
            <a:endParaRPr lang="tr-TR" sz="2000" dirty="0" smtClean="0">
              <a:latin typeface="Times New Roman" pitchFamily="18" charset="0"/>
              <a:cs typeface="Times New Roman" pitchFamily="18" charset="0"/>
            </a:endParaRPr>
          </a:p>
          <a:p>
            <a:pPr algn="just"/>
            <a:r>
              <a:rPr lang="en-US" sz="2000" dirty="0" smtClean="0">
                <a:latin typeface="Times New Roman" pitchFamily="18" charset="0"/>
                <a:cs typeface="Times New Roman" pitchFamily="18" charset="0"/>
              </a:rPr>
              <a:t>while </a:t>
            </a:r>
            <a:r>
              <a:rPr lang="tr-TR" sz="2000" dirty="0" smtClean="0">
                <a:latin typeface="Times New Roman" pitchFamily="18" charset="0"/>
                <a:cs typeface="Times New Roman" pitchFamily="18" charset="0"/>
              </a:rPr>
              <a:t>*</a:t>
            </a:r>
            <a:r>
              <a:rPr lang="en-US" sz="2000" u="sng" dirty="0" smtClean="0">
                <a:latin typeface="Times New Roman" pitchFamily="18" charset="0"/>
                <a:cs typeface="Times New Roman" pitchFamily="18" charset="0"/>
              </a:rPr>
              <a:t>foreignization makes the translator more visible by preserving source language elements.</a:t>
            </a:r>
          </a:p>
          <a:p>
            <a:pPr algn="just"/>
            <a:endParaRPr lang="en-US" sz="2000" u="sng" dirty="0" smtClean="0">
              <a:latin typeface="Times New Roman" pitchFamily="18" charset="0"/>
              <a:cs typeface="Times New Roman" pitchFamily="18" charset="0"/>
            </a:endParaRPr>
          </a:p>
          <a:p>
            <a:endParaRPr lang="tr-TR" sz="2000" dirty="0">
              <a:latin typeface="Times New Roman" pitchFamily="18" charset="0"/>
              <a:cs typeface="Times New Roman" pitchFamily="18" charset="0"/>
            </a:endParaRPr>
          </a:p>
        </p:txBody>
      </p:sp>
    </p:spTree>
    <p:extLst>
      <p:ext uri="{BB962C8B-B14F-4D97-AF65-F5344CB8AC3E}">
        <p14:creationId xmlns:p14="http://schemas.microsoft.com/office/powerpoint/2010/main" val="5358931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67544" y="692697"/>
            <a:ext cx="7776864" cy="3847207"/>
          </a:xfrm>
          <a:prstGeom prst="rect">
            <a:avLst/>
          </a:prstGeom>
        </p:spPr>
        <p:txBody>
          <a:bodyPr wrap="square">
            <a:spAutoFit/>
          </a:bodyPr>
          <a:lstStyle/>
          <a:p>
            <a:pPr algn="just"/>
            <a:r>
              <a:rPr lang="tr-TR" sz="2000" dirty="0" smtClean="0"/>
              <a:t>*</a:t>
            </a:r>
            <a:r>
              <a:rPr lang="tr-TR" sz="2000" dirty="0" err="1" smtClean="0">
                <a:latin typeface="Times New Roman" pitchFamily="18" charset="0"/>
                <a:cs typeface="Times New Roman" pitchFamily="18" charset="0"/>
              </a:rPr>
              <a:t>Çeviribilim</a:t>
            </a:r>
            <a:r>
              <a:rPr lang="tr-TR" sz="2000" dirty="0" smtClean="0">
                <a:latin typeface="Times New Roman" pitchFamily="18" charset="0"/>
                <a:cs typeface="Times New Roman" pitchFamily="18" charset="0"/>
              </a:rPr>
              <a:t> </a:t>
            </a:r>
            <a:r>
              <a:rPr lang="tr-TR" sz="2000" dirty="0" smtClean="0">
                <a:latin typeface="Times New Roman" pitchFamily="18" charset="0"/>
                <a:cs typeface="Times New Roman" pitchFamily="18" charset="0"/>
              </a:rPr>
              <a:t>alanında </a:t>
            </a:r>
            <a:r>
              <a:rPr lang="tr-TR" sz="2000" b="1" dirty="0" smtClean="0">
                <a:latin typeface="Times New Roman" pitchFamily="18" charset="0"/>
                <a:cs typeface="Times New Roman" pitchFamily="18" charset="0"/>
              </a:rPr>
              <a:t>yerelleştirme (domestication)</a:t>
            </a:r>
            <a:r>
              <a:rPr lang="tr-TR" sz="2000" dirty="0" smtClean="0">
                <a:latin typeface="Times New Roman" pitchFamily="18" charset="0"/>
                <a:cs typeface="Times New Roman" pitchFamily="18" charset="0"/>
              </a:rPr>
              <a:t> ve </a:t>
            </a:r>
            <a:r>
              <a:rPr lang="tr-TR" sz="2000" b="1" dirty="0" smtClean="0">
                <a:latin typeface="Times New Roman" pitchFamily="18" charset="0"/>
                <a:cs typeface="Times New Roman" pitchFamily="18" charset="0"/>
              </a:rPr>
              <a:t>yabancılaştırma (foreignization)</a:t>
            </a:r>
            <a:r>
              <a:rPr lang="tr-TR" sz="2000" dirty="0" smtClean="0">
                <a:latin typeface="Times New Roman" pitchFamily="18" charset="0"/>
                <a:cs typeface="Times New Roman" pitchFamily="18" charset="0"/>
              </a:rPr>
              <a:t>, metnin hedef kültüre uyarlanmasında iki zıt yaklaşımı tanımlar. Alman filozof </a:t>
            </a:r>
            <a:r>
              <a:rPr lang="tr-TR" sz="2000" b="1" dirty="0" smtClean="0">
                <a:latin typeface="Times New Roman" pitchFamily="18" charset="0"/>
                <a:cs typeface="Times New Roman" pitchFamily="18" charset="0"/>
              </a:rPr>
              <a:t>Friedrich Schleiermacher (1813)</a:t>
            </a:r>
            <a:r>
              <a:rPr lang="tr-TR" sz="2000" dirty="0" smtClean="0">
                <a:latin typeface="Times New Roman" pitchFamily="18" charset="0"/>
                <a:cs typeface="Times New Roman" pitchFamily="18" charset="0"/>
              </a:rPr>
              <a:t> ve modern çeviri kuramcısı </a:t>
            </a:r>
            <a:r>
              <a:rPr lang="tr-TR" sz="2000" b="1" dirty="0" smtClean="0">
                <a:latin typeface="Times New Roman" pitchFamily="18" charset="0"/>
                <a:cs typeface="Times New Roman" pitchFamily="18" charset="0"/>
              </a:rPr>
              <a:t>Lawrence Venuti (1995)</a:t>
            </a:r>
            <a:r>
              <a:rPr lang="tr-TR" sz="2000" dirty="0" smtClean="0">
                <a:latin typeface="Times New Roman" pitchFamily="18" charset="0"/>
                <a:cs typeface="Times New Roman" pitchFamily="18" charset="0"/>
              </a:rPr>
              <a:t> bu kavramların şekillenmesinde önemli bir rol oynamıştır.</a:t>
            </a:r>
          </a:p>
          <a:p>
            <a:pPr algn="just"/>
            <a:endParaRPr lang="tr-TR" sz="2000" dirty="0">
              <a:latin typeface="Times New Roman" pitchFamily="18" charset="0"/>
              <a:cs typeface="Times New Roman" pitchFamily="18" charset="0"/>
            </a:endParaRPr>
          </a:p>
          <a:p>
            <a:pPr algn="just"/>
            <a:r>
              <a:rPr lang="tr-TR" sz="2000" dirty="0" smtClean="0">
                <a:latin typeface="Times New Roman" pitchFamily="18" charset="0"/>
                <a:cs typeface="Times New Roman" pitchFamily="18" charset="0"/>
              </a:rPr>
              <a:t>*Bu stratejiler yalnızca dilsel seçimleri değil, aynı zamanda çevirmenin hedef metindeki görünürlüğünü de etkiler. Yerelleştirme, çevirmenin varlığını en aza indirerek metni sanki hedef dilde yazılmış gibi gösterirken, yabancılaştırma kaynak dil unsurlarını koruyarak çevirmenin varlığını belirginleştirir.</a:t>
            </a:r>
          </a:p>
          <a:p>
            <a:pPr algn="just"/>
            <a:endParaRPr lang="tr-TR" sz="2400" dirty="0">
              <a:latin typeface="Times New Roman" pitchFamily="18" charset="0"/>
              <a:cs typeface="Times New Roman" pitchFamily="18" charset="0"/>
            </a:endParaRPr>
          </a:p>
        </p:txBody>
      </p:sp>
    </p:spTree>
    <p:extLst>
      <p:ext uri="{BB962C8B-B14F-4D97-AF65-F5344CB8AC3E}">
        <p14:creationId xmlns:p14="http://schemas.microsoft.com/office/powerpoint/2010/main" val="21923596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79512" y="404665"/>
            <a:ext cx="8064896" cy="5632311"/>
          </a:xfrm>
          <a:prstGeom prst="rect">
            <a:avLst/>
          </a:prstGeom>
        </p:spPr>
        <p:txBody>
          <a:bodyPr wrap="square">
            <a:spAutoFit/>
          </a:bodyPr>
          <a:lstStyle/>
          <a:p>
            <a:pPr algn="just"/>
            <a:r>
              <a:rPr lang="en-US" sz="2000" b="1" dirty="0" smtClean="0">
                <a:latin typeface="Times New Roman" pitchFamily="18" charset="0"/>
                <a:cs typeface="Times New Roman" pitchFamily="18" charset="0"/>
              </a:rPr>
              <a:t>Schleiermacher's Approach / </a:t>
            </a:r>
            <a:endParaRPr lang="tr-TR" sz="2000" b="1" dirty="0" smtClean="0">
              <a:latin typeface="Times New Roman" pitchFamily="18" charset="0"/>
              <a:cs typeface="Times New Roman" pitchFamily="18" charset="0"/>
            </a:endParaRPr>
          </a:p>
          <a:p>
            <a:pPr algn="just"/>
            <a:r>
              <a:rPr lang="en-US" sz="2000" b="1" dirty="0" smtClean="0">
                <a:latin typeface="Times New Roman" pitchFamily="18" charset="0"/>
                <a:cs typeface="Times New Roman" pitchFamily="18" charset="0"/>
              </a:rPr>
              <a:t>Schleiermacher’in Yaklaşımı</a:t>
            </a:r>
            <a:endParaRPr lang="tr-TR" sz="2000" b="1" dirty="0" smtClean="0">
              <a:latin typeface="Times New Roman" pitchFamily="18" charset="0"/>
              <a:cs typeface="Times New Roman" pitchFamily="18" charset="0"/>
            </a:endParaRPr>
          </a:p>
          <a:p>
            <a:pPr algn="just"/>
            <a:endParaRPr lang="tr-TR" sz="2000" dirty="0" smtClean="0">
              <a:latin typeface="Times New Roman" pitchFamily="18" charset="0"/>
              <a:cs typeface="Times New Roman" pitchFamily="18" charset="0"/>
            </a:endParaRPr>
          </a:p>
          <a:p>
            <a:pPr algn="just"/>
            <a:r>
              <a:rPr lang="tr-TR" sz="2000" dirty="0" smtClean="0">
                <a:latin typeface="Times New Roman" pitchFamily="18" charset="0"/>
                <a:cs typeface="Times New Roman" pitchFamily="18" charset="0"/>
              </a:rPr>
              <a:t>F. </a:t>
            </a:r>
            <a:r>
              <a:rPr lang="en-US" sz="2000" dirty="0" smtClean="0">
                <a:latin typeface="Times New Roman" pitchFamily="18" charset="0"/>
                <a:cs typeface="Times New Roman" pitchFamily="18" charset="0"/>
              </a:rPr>
              <a:t>Schleiermacher (1813) famously stated:</a:t>
            </a:r>
            <a:endParaRPr lang="tr-TR" sz="2000" dirty="0" smtClean="0">
              <a:latin typeface="Times New Roman" pitchFamily="18" charset="0"/>
              <a:cs typeface="Times New Roman" pitchFamily="18" charset="0"/>
            </a:endParaRPr>
          </a:p>
          <a:p>
            <a:pPr algn="just"/>
            <a:r>
              <a:rPr lang="en-US" sz="2000" dirty="0" smtClean="0">
                <a:latin typeface="Times New Roman" pitchFamily="18" charset="0"/>
                <a:cs typeface="Times New Roman" pitchFamily="18" charset="0"/>
              </a:rPr>
              <a:t>"</a:t>
            </a:r>
            <a:r>
              <a:rPr lang="en-US" sz="2000" b="1" i="1" dirty="0" smtClean="0">
                <a:latin typeface="+mj-lt"/>
                <a:cs typeface="Times New Roman" pitchFamily="18" charset="0"/>
              </a:rPr>
              <a:t>Either the translator leaves the writer in peace as much as possible and moves the reader toward him, or he leaves the reader in peace as much as possible and moves the writer toward him."</a:t>
            </a:r>
            <a:r>
              <a:rPr lang="en-US" sz="2000" dirty="0" smtClean="0">
                <a:latin typeface="+mj-lt"/>
                <a:cs typeface="Times New Roman" pitchFamily="18" charset="0"/>
              </a:rPr>
              <a:t> (Schleiermacher, 1813/2012: 49)</a:t>
            </a:r>
            <a:endParaRPr lang="tr-TR" sz="2000" dirty="0" smtClean="0">
              <a:latin typeface="+mj-lt"/>
              <a:cs typeface="Times New Roman" pitchFamily="18" charset="0"/>
            </a:endParaRPr>
          </a:p>
          <a:p>
            <a:pPr algn="just"/>
            <a:endParaRPr lang="tr-TR" sz="2000" dirty="0">
              <a:latin typeface="+mj-lt"/>
              <a:cs typeface="Times New Roman" pitchFamily="18" charset="0"/>
            </a:endParaRPr>
          </a:p>
          <a:p>
            <a:pPr algn="just"/>
            <a:r>
              <a:rPr lang="tr-TR" sz="2000" dirty="0" smtClean="0">
                <a:latin typeface="+mj-lt"/>
                <a:cs typeface="Times New Roman" pitchFamily="18" charset="0"/>
              </a:rPr>
              <a:t>*</a:t>
            </a:r>
            <a:r>
              <a:rPr lang="en-US" sz="2000" dirty="0" smtClean="0">
                <a:latin typeface="+mj-lt"/>
                <a:cs typeface="Times New Roman" pitchFamily="18" charset="0"/>
              </a:rPr>
              <a:t>According to Schleiermacher</a:t>
            </a:r>
            <a:r>
              <a:rPr lang="tr-TR" sz="2000" dirty="0">
                <a:latin typeface="+mj-lt"/>
                <a:cs typeface="Times New Roman" pitchFamily="18" charset="0"/>
              </a:rPr>
              <a:t>;</a:t>
            </a:r>
            <a:endParaRPr lang="tr-TR" sz="2000" dirty="0" smtClean="0">
              <a:latin typeface="+mj-lt"/>
              <a:cs typeface="Times New Roman" pitchFamily="18" charset="0"/>
            </a:endParaRPr>
          </a:p>
          <a:p>
            <a:r>
              <a:rPr lang="en-US" sz="2000" dirty="0" smtClean="0">
                <a:latin typeface="+mj-lt"/>
                <a:cs typeface="Times New Roman" pitchFamily="18" charset="0"/>
              </a:rPr>
              <a:t>Foreignization</a:t>
            </a:r>
            <a:r>
              <a:rPr lang="en-US" sz="2000" dirty="0" smtClean="0">
                <a:latin typeface="Times New Roman" pitchFamily="18" charset="0"/>
                <a:cs typeface="Times New Roman" pitchFamily="18" charset="0"/>
              </a:rPr>
              <a:t>: The reader is brought closer to the writer by preserving the original text’s cultural and linguistic peculiarities.</a:t>
            </a:r>
            <a:r>
              <a:rPr lang="en-US" sz="2000" dirty="0"/>
              <a:t> Schleiermacher argued that true translation should maintain the original character of the text as much as possible, advocating for foreignization as a means to preserve cultural identity.</a:t>
            </a:r>
          </a:p>
          <a:p>
            <a:pPr algn="just"/>
            <a:endParaRPr lang="tr-TR" sz="2000" dirty="0" smtClean="0">
              <a:latin typeface="Times New Roman" pitchFamily="18" charset="0"/>
              <a:cs typeface="Times New Roman" pitchFamily="18" charset="0"/>
            </a:endParaRPr>
          </a:p>
          <a:p>
            <a:pPr algn="just"/>
            <a:r>
              <a:rPr lang="tr-TR"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Domestication: The writer is brought closer to the reader by adapting the text to the target culture.</a:t>
            </a:r>
            <a:endParaRPr lang="tr-TR" sz="2000" dirty="0">
              <a:latin typeface="Times New Roman" pitchFamily="18" charset="0"/>
              <a:cs typeface="Times New Roman" pitchFamily="18" charset="0"/>
            </a:endParaRPr>
          </a:p>
        </p:txBody>
      </p:sp>
    </p:spTree>
    <p:extLst>
      <p:ext uri="{BB962C8B-B14F-4D97-AF65-F5344CB8AC3E}">
        <p14:creationId xmlns:p14="http://schemas.microsoft.com/office/powerpoint/2010/main" val="13088492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t>
            </a:r>
            <a:endParaRPr lang="tr-TR" dirty="0"/>
          </a:p>
        </p:txBody>
      </p:sp>
      <p:sp>
        <p:nvSpPr>
          <p:cNvPr id="3" name="Dikdörtgen 2"/>
          <p:cNvSpPr/>
          <p:nvPr/>
        </p:nvSpPr>
        <p:spPr>
          <a:xfrm>
            <a:off x="539552" y="1582341"/>
            <a:ext cx="7848872" cy="3754874"/>
          </a:xfrm>
          <a:prstGeom prst="rect">
            <a:avLst/>
          </a:prstGeom>
        </p:spPr>
        <p:txBody>
          <a:bodyPr wrap="square">
            <a:spAutoFit/>
          </a:bodyPr>
          <a:lstStyle/>
          <a:p>
            <a:pPr algn="just"/>
            <a:r>
              <a:rPr lang="tr-TR" sz="2000" dirty="0" smtClean="0">
                <a:latin typeface="Times New Roman" pitchFamily="18" charset="0"/>
                <a:cs typeface="Times New Roman" pitchFamily="18" charset="0"/>
              </a:rPr>
              <a:t>Friedrich </a:t>
            </a:r>
            <a:r>
              <a:rPr lang="tr-TR" sz="2000" dirty="0">
                <a:latin typeface="Times New Roman" pitchFamily="18" charset="0"/>
                <a:cs typeface="Times New Roman" pitchFamily="18" charset="0"/>
              </a:rPr>
              <a:t>Schleiermacher (1813) </a:t>
            </a:r>
            <a:r>
              <a:rPr lang="tr-TR" sz="2000" dirty="0" smtClean="0">
                <a:latin typeface="Times New Roman" pitchFamily="18" charset="0"/>
                <a:cs typeface="Times New Roman" pitchFamily="18" charset="0"/>
              </a:rPr>
              <a:t>:"</a:t>
            </a:r>
            <a:r>
              <a:rPr lang="tr-TR" sz="2000" dirty="0">
                <a:latin typeface="Times New Roman" pitchFamily="18" charset="0"/>
                <a:cs typeface="Times New Roman" pitchFamily="18" charset="0"/>
              </a:rPr>
              <a:t>Ya çevirmen yazarı mümkün olduğunca kendi halinde bırakır ve okuyucuyu ona yaklaştırır, ya da okuyucuyu kendi halinde bırakır ve yazarı ona yaklaştırır." (Schleiermacher, 1813/2012: 49</a:t>
            </a:r>
            <a:r>
              <a:rPr lang="tr-TR" sz="2000" dirty="0" smtClean="0">
                <a:latin typeface="Times New Roman" pitchFamily="18" charset="0"/>
                <a:cs typeface="Times New Roman" pitchFamily="18" charset="0"/>
              </a:rPr>
              <a:t>)</a:t>
            </a:r>
          </a:p>
          <a:p>
            <a:pPr algn="just"/>
            <a:endParaRPr lang="tr-TR" sz="2000" dirty="0">
              <a:latin typeface="Times New Roman" pitchFamily="18" charset="0"/>
              <a:cs typeface="Times New Roman" pitchFamily="18" charset="0"/>
            </a:endParaRPr>
          </a:p>
          <a:p>
            <a:pPr algn="just"/>
            <a:r>
              <a:rPr lang="tr-TR" sz="2000" dirty="0" smtClean="0">
                <a:latin typeface="Times New Roman" pitchFamily="18" charset="0"/>
                <a:cs typeface="Times New Roman" pitchFamily="18" charset="0"/>
              </a:rPr>
              <a:t>Schleiermacher'e göre;</a:t>
            </a:r>
          </a:p>
          <a:p>
            <a:pPr algn="just"/>
            <a:r>
              <a:rPr lang="tr-TR" sz="2000" dirty="0" smtClean="0">
                <a:latin typeface="Times New Roman" pitchFamily="18" charset="0"/>
                <a:cs typeface="Times New Roman" pitchFamily="18" charset="0"/>
              </a:rPr>
              <a:t>Yabancılaştırma</a:t>
            </a:r>
            <a:r>
              <a:rPr lang="tr-TR" sz="2000" dirty="0">
                <a:latin typeface="Times New Roman" pitchFamily="18" charset="0"/>
                <a:cs typeface="Times New Roman" pitchFamily="18" charset="0"/>
              </a:rPr>
              <a:t>: Orijinal metnin kültürel ve dilsel özgünlüğünü koruyarak okuyucu yazarın dünyasına yaklaştırılır</a:t>
            </a:r>
            <a:r>
              <a:rPr lang="tr-TR" sz="2000" dirty="0" smtClean="0">
                <a:latin typeface="Times New Roman" pitchFamily="18" charset="0"/>
                <a:cs typeface="Times New Roman" pitchFamily="18" charset="0"/>
              </a:rPr>
              <a:t>.</a:t>
            </a:r>
          </a:p>
          <a:p>
            <a:pPr algn="just"/>
            <a:r>
              <a:rPr lang="tr-TR" sz="2000" dirty="0" smtClean="0">
                <a:latin typeface="Times New Roman" pitchFamily="18" charset="0"/>
                <a:cs typeface="Times New Roman" pitchFamily="18" charset="0"/>
              </a:rPr>
              <a:t>Yerelleştirme</a:t>
            </a:r>
            <a:r>
              <a:rPr lang="tr-TR" sz="2000" dirty="0">
                <a:latin typeface="Times New Roman" pitchFamily="18" charset="0"/>
                <a:cs typeface="Times New Roman" pitchFamily="18" charset="0"/>
              </a:rPr>
              <a:t>: Metin hedef kültüre uyarlanarak yazar okuyucuya yaklaştırılır. Schleiermacher, gerçek çevirinin metnin özgün karakterini olabildiğince koruması gerektiğini savunarak yabancılaştırma stratejisini kültürel kimliği </a:t>
            </a:r>
            <a:r>
              <a:rPr lang="tr-TR" sz="2000" dirty="0" smtClean="0">
                <a:latin typeface="Times New Roman" pitchFamily="18" charset="0"/>
                <a:cs typeface="Times New Roman" pitchFamily="18" charset="0"/>
              </a:rPr>
              <a:t>korumak için </a:t>
            </a:r>
            <a:r>
              <a:rPr lang="tr-TR" sz="2000" dirty="0">
                <a:latin typeface="Times New Roman" pitchFamily="18" charset="0"/>
                <a:cs typeface="Times New Roman" pitchFamily="18" charset="0"/>
              </a:rPr>
              <a:t>önermiştir.</a:t>
            </a:r>
          </a:p>
          <a:p>
            <a:endParaRPr lang="tr-TR" dirty="0"/>
          </a:p>
        </p:txBody>
      </p:sp>
    </p:spTree>
    <p:extLst>
      <p:ext uri="{BB962C8B-B14F-4D97-AF65-F5344CB8AC3E}">
        <p14:creationId xmlns:p14="http://schemas.microsoft.com/office/powerpoint/2010/main" val="2697014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83568" y="764704"/>
            <a:ext cx="7848872" cy="4801314"/>
          </a:xfrm>
          <a:prstGeom prst="rect">
            <a:avLst/>
          </a:prstGeom>
        </p:spPr>
        <p:txBody>
          <a:bodyPr wrap="square">
            <a:spAutoFit/>
          </a:bodyPr>
          <a:lstStyle/>
          <a:p>
            <a:pPr algn="just"/>
            <a:r>
              <a:rPr lang="en-US" b="1" dirty="0"/>
              <a:t>Venuti's Approach / Venuti’nin Yaklaşımı</a:t>
            </a:r>
          </a:p>
          <a:p>
            <a:pPr algn="just"/>
            <a:r>
              <a:rPr lang="en-US" dirty="0"/>
              <a:t>Lawrence Venuti (1995) expanded on Schleiermacher’s ideas and emphasized the ideological effects of translation strategies:</a:t>
            </a:r>
          </a:p>
          <a:p>
            <a:pPr algn="just">
              <a:buFont typeface="Arial"/>
              <a:buChar char="•"/>
            </a:pPr>
            <a:r>
              <a:rPr lang="en-US" b="1" dirty="0"/>
              <a:t>Foreignization</a:t>
            </a:r>
            <a:r>
              <a:rPr lang="en-US" dirty="0"/>
              <a:t> makes the foreignness of the text visible, resisting cultural assimilation.</a:t>
            </a:r>
          </a:p>
          <a:p>
            <a:pPr algn="just">
              <a:buFont typeface="Arial"/>
              <a:buChar char="•"/>
            </a:pPr>
            <a:r>
              <a:rPr lang="en-US" b="1" dirty="0"/>
              <a:t>Domestication</a:t>
            </a:r>
            <a:r>
              <a:rPr lang="en-US" dirty="0"/>
              <a:t> makes the text fluent and natural for the target audience, erasing foreign elements</a:t>
            </a:r>
            <a:r>
              <a:rPr lang="en-US" dirty="0" smtClean="0"/>
              <a:t>.</a:t>
            </a:r>
            <a:endParaRPr lang="tr-TR" dirty="0" smtClean="0"/>
          </a:p>
          <a:p>
            <a:pPr algn="just">
              <a:buFont typeface="Arial"/>
              <a:buChar char="•"/>
            </a:pPr>
            <a:endParaRPr lang="tr-TR" dirty="0"/>
          </a:p>
          <a:p>
            <a:pPr algn="just">
              <a:buFont typeface="Arial"/>
              <a:buChar char="•"/>
            </a:pPr>
            <a:endParaRPr lang="tr-TR" dirty="0" smtClean="0"/>
          </a:p>
          <a:p>
            <a:pPr algn="just"/>
            <a:r>
              <a:rPr lang="tr-TR" dirty="0"/>
              <a:t>Lawrence Venuti (1995), Schleiermacher’in fikirlerini geliştirerek çeviri stratejilerinin metnin algılanışını nasıl etkilediğini ele almıştır:</a:t>
            </a:r>
          </a:p>
          <a:p>
            <a:pPr algn="just">
              <a:buFont typeface="Arial"/>
              <a:buChar char="•"/>
            </a:pPr>
            <a:r>
              <a:rPr lang="tr-TR" b="1" dirty="0"/>
              <a:t>Yabancılaştırma</a:t>
            </a:r>
            <a:r>
              <a:rPr lang="tr-TR" dirty="0"/>
              <a:t>, orijinal metnin dilsel ve kültürel unsurlarını koruyarak okuyucunun metnin yabancı bir kaynaktan geldiğini fark etmesini sağlar.</a:t>
            </a:r>
          </a:p>
          <a:p>
            <a:pPr algn="just">
              <a:buFont typeface="Arial"/>
              <a:buChar char="•"/>
            </a:pPr>
            <a:r>
              <a:rPr lang="tr-TR" b="1" dirty="0"/>
              <a:t>Yerelleştirme</a:t>
            </a:r>
            <a:r>
              <a:rPr lang="tr-TR" dirty="0"/>
              <a:t>, metni hedef kitleye uyarlayarak akıcılığı artırır ve doğal bir okuma deneyimi sunar.</a:t>
            </a:r>
          </a:p>
          <a:p>
            <a:pPr>
              <a:buFont typeface="Arial"/>
              <a:buChar char="•"/>
            </a:pPr>
            <a:endParaRPr lang="en-US" dirty="0"/>
          </a:p>
        </p:txBody>
      </p:sp>
    </p:spTree>
    <p:extLst>
      <p:ext uri="{BB962C8B-B14F-4D97-AF65-F5344CB8AC3E}">
        <p14:creationId xmlns:p14="http://schemas.microsoft.com/office/powerpoint/2010/main" val="318210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dirty="0"/>
              <a:t>Domestication vs. Localization</a:t>
            </a:r>
            <a:br>
              <a:rPr lang="tr-TR" b="1" dirty="0"/>
            </a:br>
            <a:endParaRPr lang="tr-TR" dirty="0"/>
          </a:p>
        </p:txBody>
      </p:sp>
      <p:sp>
        <p:nvSpPr>
          <p:cNvPr id="3" name="İçerik Yer Tutucusu 2"/>
          <p:cNvSpPr>
            <a:spLocks noGrp="1"/>
          </p:cNvSpPr>
          <p:nvPr>
            <p:ph sz="quarter" idx="1"/>
          </p:nvPr>
        </p:nvSpPr>
        <p:spPr>
          <a:xfrm>
            <a:off x="457200" y="1600200"/>
            <a:ext cx="7931224" cy="4873752"/>
          </a:xfrm>
        </p:spPr>
        <p:txBody>
          <a:bodyPr/>
          <a:lstStyle/>
          <a:p>
            <a:pPr algn="just"/>
            <a:r>
              <a:rPr lang="en-US" dirty="0">
                <a:latin typeface="Times New Roman" pitchFamily="18" charset="0"/>
                <a:cs typeface="Times New Roman" pitchFamily="18" charset="0"/>
              </a:rPr>
              <a:t>Although </a:t>
            </a:r>
            <a:r>
              <a:rPr lang="en-US" b="1" dirty="0">
                <a:latin typeface="Times New Roman" pitchFamily="18" charset="0"/>
                <a:cs typeface="Times New Roman" pitchFamily="18" charset="0"/>
              </a:rPr>
              <a:t>domestication</a:t>
            </a:r>
            <a:r>
              <a:rPr lang="en-US" dirty="0">
                <a:latin typeface="Times New Roman" pitchFamily="18" charset="0"/>
                <a:cs typeface="Times New Roman" pitchFamily="18" charset="0"/>
              </a:rPr>
              <a:t> and </a:t>
            </a:r>
            <a:r>
              <a:rPr lang="en-US" b="1" dirty="0">
                <a:latin typeface="Times New Roman" pitchFamily="18" charset="0"/>
                <a:cs typeface="Times New Roman" pitchFamily="18" charset="0"/>
              </a:rPr>
              <a:t>localization</a:t>
            </a:r>
            <a:r>
              <a:rPr lang="en-US" dirty="0">
                <a:latin typeface="Times New Roman" pitchFamily="18" charset="0"/>
                <a:cs typeface="Times New Roman" pitchFamily="18" charset="0"/>
              </a:rPr>
              <a:t> are often confused, they have distinct meanings:</a:t>
            </a:r>
          </a:p>
          <a:p>
            <a:pPr algn="just">
              <a:buFont typeface="Arial"/>
              <a:buChar char="•"/>
            </a:pPr>
            <a:r>
              <a:rPr lang="en-US" b="1" dirty="0">
                <a:latin typeface="Times New Roman" pitchFamily="18" charset="0"/>
                <a:cs typeface="Times New Roman" pitchFamily="18" charset="0"/>
              </a:rPr>
              <a:t>Domestication</a:t>
            </a:r>
            <a:r>
              <a:rPr lang="en-US" dirty="0">
                <a:latin typeface="Times New Roman" pitchFamily="18" charset="0"/>
                <a:cs typeface="Times New Roman" pitchFamily="18" charset="0"/>
              </a:rPr>
              <a:t> is a </a:t>
            </a:r>
            <a:r>
              <a:rPr lang="en-US" b="1" dirty="0">
                <a:latin typeface="Times New Roman" pitchFamily="18" charset="0"/>
                <a:cs typeface="Times New Roman" pitchFamily="18" charset="0"/>
              </a:rPr>
              <a:t>translation strategy</a:t>
            </a:r>
            <a:r>
              <a:rPr lang="en-US" dirty="0">
                <a:latin typeface="Times New Roman" pitchFamily="18" charset="0"/>
                <a:cs typeface="Times New Roman" pitchFamily="18" charset="0"/>
              </a:rPr>
              <a:t> that adapts cultural elements to the target audience.</a:t>
            </a:r>
          </a:p>
          <a:p>
            <a:pPr algn="just">
              <a:buFont typeface="Arial"/>
              <a:buChar char="•"/>
            </a:pPr>
            <a:r>
              <a:rPr lang="en-US" b="1" dirty="0">
                <a:latin typeface="Times New Roman" pitchFamily="18" charset="0"/>
                <a:cs typeface="Times New Roman" pitchFamily="18" charset="0"/>
              </a:rPr>
              <a:t>Localization</a:t>
            </a:r>
            <a:r>
              <a:rPr lang="en-US" dirty="0">
                <a:latin typeface="Times New Roman" pitchFamily="18" charset="0"/>
                <a:cs typeface="Times New Roman" pitchFamily="18" charset="0"/>
              </a:rPr>
              <a:t> is a </a:t>
            </a:r>
            <a:r>
              <a:rPr lang="en-US" b="1" dirty="0">
                <a:latin typeface="Times New Roman" pitchFamily="18" charset="0"/>
                <a:cs typeface="Times New Roman" pitchFamily="18" charset="0"/>
              </a:rPr>
              <a:t>technical adaptation</a:t>
            </a:r>
            <a:r>
              <a:rPr lang="en-US" dirty="0">
                <a:latin typeface="Times New Roman" pitchFamily="18" charset="0"/>
                <a:cs typeface="Times New Roman" pitchFamily="18" charset="0"/>
              </a:rPr>
              <a:t> used in business, software, and media, modifying elements like currency, date formats, and visuals.</a:t>
            </a:r>
          </a:p>
          <a:p>
            <a:pPr algn="just"/>
            <a:r>
              <a:rPr lang="en-US" dirty="0"/>
              <a:t>Localization goes beyond linguistic translation, incorporating elements such as legal adjustments, cultural preferences, and audience expectations.</a:t>
            </a:r>
          </a:p>
          <a:p>
            <a:endParaRPr lang="tr-TR" dirty="0"/>
          </a:p>
        </p:txBody>
      </p:sp>
    </p:spTree>
    <p:extLst>
      <p:ext uri="{BB962C8B-B14F-4D97-AF65-F5344CB8AC3E}">
        <p14:creationId xmlns:p14="http://schemas.microsoft.com/office/powerpoint/2010/main" val="29773857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9552" y="692696"/>
            <a:ext cx="7992888" cy="5909310"/>
          </a:xfrm>
          <a:prstGeom prst="rect">
            <a:avLst/>
          </a:prstGeom>
        </p:spPr>
        <p:txBody>
          <a:bodyPr wrap="square">
            <a:spAutoFit/>
          </a:bodyPr>
          <a:lstStyle/>
          <a:p>
            <a:pPr algn="just"/>
            <a:endParaRPr lang="tr-TR" dirty="0" smtClean="0"/>
          </a:p>
          <a:p>
            <a:pPr algn="just"/>
            <a:r>
              <a:rPr lang="tr-TR" dirty="0" smtClean="0"/>
              <a:t>Yerelleştirme </a:t>
            </a:r>
            <a:r>
              <a:rPr lang="tr-TR" dirty="0"/>
              <a:t>(domestication) ve yerel uyarlama (localization) terimleri sık sık karıştırılsa da farklı anlamlara sahiptir</a:t>
            </a:r>
            <a:r>
              <a:rPr lang="tr-TR" dirty="0" smtClean="0"/>
              <a:t>:</a:t>
            </a:r>
          </a:p>
          <a:p>
            <a:pPr algn="just"/>
            <a:endParaRPr lang="tr-TR" dirty="0"/>
          </a:p>
          <a:p>
            <a:pPr algn="just">
              <a:buFont typeface="Arial"/>
              <a:buChar char="•"/>
            </a:pPr>
            <a:r>
              <a:rPr lang="tr-TR" b="1" dirty="0"/>
              <a:t>Yerelleştirme</a:t>
            </a:r>
            <a:r>
              <a:rPr lang="tr-TR" dirty="0"/>
              <a:t>, metindeki kültürel öğeleri hedef kültüre uyarlayan bir </a:t>
            </a:r>
            <a:r>
              <a:rPr lang="tr-TR" b="1" dirty="0"/>
              <a:t>çeviri stratejisidir</a:t>
            </a:r>
            <a:r>
              <a:rPr lang="tr-TR" dirty="0"/>
              <a:t>.</a:t>
            </a:r>
          </a:p>
          <a:p>
            <a:pPr algn="just">
              <a:buFont typeface="Arial"/>
              <a:buChar char="•"/>
            </a:pPr>
            <a:r>
              <a:rPr lang="tr-TR" b="1" dirty="0"/>
              <a:t>Yerel uyarlama</a:t>
            </a:r>
            <a:r>
              <a:rPr lang="tr-TR" dirty="0"/>
              <a:t>, yazılım, iş dünyası ve medya gibi alanlarda </a:t>
            </a:r>
            <a:r>
              <a:rPr lang="tr-TR" b="1" dirty="0"/>
              <a:t>para birimi, tarih formatı, görseller gibi unsurları değiştiren teknik bir adaptasyondur</a:t>
            </a:r>
            <a:r>
              <a:rPr lang="tr-TR" dirty="0" smtClean="0"/>
              <a:t>.</a:t>
            </a:r>
          </a:p>
          <a:p>
            <a:pPr algn="just"/>
            <a:r>
              <a:rPr lang="tr-TR" dirty="0"/>
              <a:t>Yerel uyarlama, dilsel çevirinin ötesine geçerek hukuki düzenlemeler, kültürel tercihler ve hedef kitlenin beklentilerini de içerir</a:t>
            </a:r>
            <a:r>
              <a:rPr lang="tr-TR" dirty="0" smtClean="0"/>
              <a:t>.</a:t>
            </a:r>
          </a:p>
          <a:p>
            <a:pPr algn="just"/>
            <a:endParaRPr lang="tr-TR" dirty="0"/>
          </a:p>
          <a:p>
            <a:pPr algn="just"/>
            <a:endParaRPr lang="tr-TR" dirty="0"/>
          </a:p>
          <a:p>
            <a:pPr algn="just"/>
            <a:r>
              <a:rPr lang="tr-TR" dirty="0" smtClean="0"/>
              <a:t>*The </a:t>
            </a:r>
            <a:r>
              <a:rPr lang="tr-TR" dirty="0"/>
              <a:t>choice between domestication and foreignization is crucial for translators, as it impacts the cultural perception of the text. Both strategies have advantages and should be selected based on context.</a:t>
            </a:r>
          </a:p>
          <a:p>
            <a:pPr algn="just"/>
            <a:endParaRPr lang="tr-TR" dirty="0" smtClean="0"/>
          </a:p>
          <a:p>
            <a:pPr algn="just"/>
            <a:r>
              <a:rPr lang="tr-TR" dirty="0" smtClean="0"/>
              <a:t>Yerelleştirme </a:t>
            </a:r>
            <a:r>
              <a:rPr lang="tr-TR" dirty="0"/>
              <a:t>ve yabancılaştırma arasındaki seçim çevirmenler için kritik öneme sahiptir, çünkü metnin kültürel algısını etkiler. Her iki strateji de avantajlara sahiptir ve bağlama göre seçilmelidir.</a:t>
            </a:r>
          </a:p>
          <a:p>
            <a:pPr>
              <a:buFont typeface="Arial"/>
              <a:buChar char="•"/>
            </a:pPr>
            <a:endParaRPr lang="tr-TR" dirty="0"/>
          </a:p>
        </p:txBody>
      </p:sp>
    </p:spTree>
    <p:extLst>
      <p:ext uri="{BB962C8B-B14F-4D97-AF65-F5344CB8AC3E}">
        <p14:creationId xmlns:p14="http://schemas.microsoft.com/office/powerpoint/2010/main" val="604173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323528" y="332656"/>
            <a:ext cx="8352928" cy="6010363"/>
          </a:xfrm>
          <a:prstGeom prst="rect">
            <a:avLst/>
          </a:prstGeom>
        </p:spPr>
        <p:txBody>
          <a:bodyPr wrap="square">
            <a:spAutoFit/>
          </a:bodyPr>
          <a:lstStyle/>
          <a:p>
            <a:pPr>
              <a:lnSpc>
                <a:spcPct val="115000"/>
              </a:lnSpc>
              <a:spcAft>
                <a:spcPts val="1000"/>
              </a:spcAft>
            </a:pPr>
            <a:r>
              <a:rPr lang="tr-TR" b="1" dirty="0">
                <a:latin typeface="Times New Roman" pitchFamily="18" charset="0"/>
                <a:ea typeface="Calibri"/>
                <a:cs typeface="Times New Roman" pitchFamily="18" charset="0"/>
              </a:rPr>
              <a:t>English Text:</a:t>
            </a:r>
            <a:endParaRPr lang="tr-TR" dirty="0">
              <a:latin typeface="Times New Roman" pitchFamily="18" charset="0"/>
              <a:ea typeface="Calibri"/>
              <a:cs typeface="Times New Roman" pitchFamily="18" charset="0"/>
            </a:endParaRPr>
          </a:p>
          <a:p>
            <a:pPr>
              <a:lnSpc>
                <a:spcPct val="115000"/>
              </a:lnSpc>
              <a:spcAft>
                <a:spcPts val="1000"/>
              </a:spcAft>
            </a:pPr>
            <a:r>
              <a:rPr lang="tr-TR" dirty="0">
                <a:latin typeface="Times New Roman" pitchFamily="18" charset="0"/>
                <a:ea typeface="Calibri"/>
                <a:cs typeface="Times New Roman" pitchFamily="18" charset="0"/>
              </a:rPr>
              <a:t>Last night, we went to a cozy pub and ordered Shepherd's Pie. It was delicious! For dessert, we had Sticky Toffee Pudding, which was the perfect ending to the meal.</a:t>
            </a:r>
          </a:p>
          <a:p>
            <a:pPr>
              <a:lnSpc>
                <a:spcPct val="115000"/>
              </a:lnSpc>
              <a:spcAft>
                <a:spcPts val="1000"/>
              </a:spcAft>
            </a:pPr>
            <a:r>
              <a:rPr lang="tr-TR" b="1" dirty="0">
                <a:latin typeface="Times New Roman" pitchFamily="18" charset="0"/>
                <a:ea typeface="Calibri"/>
                <a:cs typeface="Times New Roman" pitchFamily="18" charset="0"/>
              </a:rPr>
              <a:t>Turkish Translations:</a:t>
            </a:r>
            <a:endParaRPr lang="tr-TR" dirty="0">
              <a:latin typeface="Times New Roman" pitchFamily="18" charset="0"/>
              <a:ea typeface="Calibri"/>
              <a:cs typeface="Times New Roman" pitchFamily="18" charset="0"/>
            </a:endParaRPr>
          </a:p>
          <a:p>
            <a:r>
              <a:rPr lang="tr-TR" b="1" dirty="0">
                <a:latin typeface="Times New Roman" pitchFamily="18" charset="0"/>
                <a:ea typeface="Calibri"/>
                <a:cs typeface="Times New Roman" pitchFamily="18" charset="0"/>
              </a:rPr>
              <a:t>Domestication Strategy:</a:t>
            </a:r>
            <a:r>
              <a:rPr lang="tr-TR" dirty="0">
                <a:latin typeface="Times New Roman" pitchFamily="18" charset="0"/>
                <a:ea typeface="Calibri"/>
                <a:cs typeface="Times New Roman" pitchFamily="18" charset="0"/>
              </a:rPr>
              <a:t/>
            </a:r>
            <a:br>
              <a:rPr lang="tr-TR" dirty="0">
                <a:latin typeface="Times New Roman" pitchFamily="18" charset="0"/>
                <a:ea typeface="Calibri"/>
                <a:cs typeface="Times New Roman" pitchFamily="18" charset="0"/>
              </a:rPr>
            </a:br>
            <a:r>
              <a:rPr lang="tr-TR" dirty="0">
                <a:latin typeface="Times New Roman" pitchFamily="18" charset="0"/>
                <a:ea typeface="Calibri"/>
                <a:cs typeface="Times New Roman" pitchFamily="18" charset="0"/>
              </a:rPr>
              <a:t>Dün gece, sıcak bir restorana gittik ve kıymalı patates püresi sipariş ettik. Çok lezzetliydi! Tatlı olarak ise karamelli puding yedik; bu yemek için mükemmel bir finaldi</a:t>
            </a:r>
            <a:r>
              <a:rPr lang="tr-TR" dirty="0" smtClean="0">
                <a:latin typeface="Times New Roman" pitchFamily="18" charset="0"/>
                <a:ea typeface="Calibri"/>
                <a:cs typeface="Times New Roman" pitchFamily="18" charset="0"/>
              </a:rPr>
              <a:t>.</a:t>
            </a:r>
          </a:p>
          <a:p>
            <a:r>
              <a:rPr lang="tr-TR" dirty="0">
                <a:latin typeface="Times New Roman" pitchFamily="18" charset="0"/>
                <a:ea typeface="Calibri"/>
                <a:cs typeface="Times New Roman" pitchFamily="18" charset="0"/>
              </a:rPr>
              <a:t/>
            </a:r>
            <a:br>
              <a:rPr lang="tr-TR" dirty="0">
                <a:latin typeface="Times New Roman" pitchFamily="18" charset="0"/>
                <a:ea typeface="Calibri"/>
                <a:cs typeface="Times New Roman" pitchFamily="18" charset="0"/>
              </a:rPr>
            </a:br>
            <a:r>
              <a:rPr lang="tr-TR" b="1" dirty="0">
                <a:latin typeface="Times New Roman" pitchFamily="18" charset="0"/>
                <a:ea typeface="Calibri"/>
                <a:cs typeface="Times New Roman" pitchFamily="18" charset="0"/>
              </a:rPr>
              <a:t>Foreignization Strategy:</a:t>
            </a:r>
            <a:r>
              <a:rPr lang="tr-TR" dirty="0">
                <a:latin typeface="Times New Roman" pitchFamily="18" charset="0"/>
                <a:ea typeface="Calibri"/>
                <a:cs typeface="Times New Roman" pitchFamily="18" charset="0"/>
              </a:rPr>
              <a:t/>
            </a:r>
            <a:br>
              <a:rPr lang="tr-TR" dirty="0">
                <a:latin typeface="Times New Roman" pitchFamily="18" charset="0"/>
                <a:ea typeface="Calibri"/>
                <a:cs typeface="Times New Roman" pitchFamily="18" charset="0"/>
              </a:rPr>
            </a:br>
            <a:r>
              <a:rPr lang="tr-TR" dirty="0">
                <a:latin typeface="Times New Roman" pitchFamily="18" charset="0"/>
                <a:ea typeface="Calibri"/>
                <a:cs typeface="Times New Roman" pitchFamily="18" charset="0"/>
              </a:rPr>
              <a:t>Dün gece, sıcak bir pub’a gittik ve Shepherd’s Pie sipariş ettik. Çok lezzetliydi! Tatlı olarak ise Sticky Toffee Pudding yedik; bu yemek için mükemmel bir finaldi</a:t>
            </a:r>
            <a:r>
              <a:rPr lang="tr-TR" dirty="0" smtClean="0">
                <a:latin typeface="Times New Roman" pitchFamily="18" charset="0"/>
                <a:ea typeface="Calibri"/>
                <a:cs typeface="Times New Roman" pitchFamily="18" charset="0"/>
              </a:rPr>
              <a:t>.</a:t>
            </a:r>
          </a:p>
          <a:p>
            <a:endParaRPr lang="tr-TR" dirty="0">
              <a:latin typeface="Times New Roman" pitchFamily="18" charset="0"/>
              <a:ea typeface="Calibri"/>
              <a:cs typeface="Times New Roman" pitchFamily="18" charset="0"/>
            </a:endParaRPr>
          </a:p>
          <a:p>
            <a:pPr>
              <a:lnSpc>
                <a:spcPct val="115000"/>
              </a:lnSpc>
              <a:spcAft>
                <a:spcPts val="1000"/>
              </a:spcAft>
            </a:pPr>
            <a:r>
              <a:rPr lang="tr-TR" b="1" dirty="0">
                <a:latin typeface="Times New Roman" pitchFamily="18" charset="0"/>
                <a:ea typeface="Calibri"/>
                <a:cs typeface="Times New Roman" pitchFamily="18" charset="0"/>
              </a:rPr>
              <a:t>Analysis:</a:t>
            </a:r>
            <a:endParaRPr lang="tr-TR" dirty="0">
              <a:latin typeface="Times New Roman" pitchFamily="18" charset="0"/>
              <a:ea typeface="Calibri"/>
              <a:cs typeface="Times New Roman" pitchFamily="18" charset="0"/>
            </a:endParaRPr>
          </a:p>
          <a:p>
            <a:pPr marL="342900" lvl="0" indent="-342900">
              <a:lnSpc>
                <a:spcPct val="115000"/>
              </a:lnSpc>
              <a:spcAft>
                <a:spcPts val="1000"/>
              </a:spcAft>
              <a:buSzPts val="1000"/>
              <a:buFont typeface="Symbol"/>
              <a:buChar char=""/>
              <a:tabLst>
                <a:tab pos="457200" algn="l"/>
              </a:tabLst>
            </a:pPr>
            <a:r>
              <a:rPr lang="tr-TR" dirty="0">
                <a:latin typeface="Times New Roman" pitchFamily="18" charset="0"/>
                <a:ea typeface="Calibri"/>
                <a:cs typeface="Times New Roman" pitchFamily="18" charset="0"/>
              </a:rPr>
              <a:t>In the </a:t>
            </a:r>
            <a:r>
              <a:rPr lang="tr-TR" b="1" dirty="0">
                <a:latin typeface="Times New Roman" pitchFamily="18" charset="0"/>
                <a:ea typeface="Calibri"/>
                <a:cs typeface="Times New Roman" pitchFamily="18" charset="0"/>
              </a:rPr>
              <a:t>domestication</a:t>
            </a:r>
            <a:r>
              <a:rPr lang="tr-TR" dirty="0">
                <a:latin typeface="Times New Roman" pitchFamily="18" charset="0"/>
                <a:ea typeface="Calibri"/>
                <a:cs typeface="Times New Roman" pitchFamily="18" charset="0"/>
              </a:rPr>
              <a:t> strategy, the names of the dishes were adapted to fit Turkish culture, making them more familiar and relatable to the reader.</a:t>
            </a:r>
          </a:p>
          <a:p>
            <a:r>
              <a:rPr lang="tr-TR" dirty="0">
                <a:latin typeface="Times New Roman" pitchFamily="18" charset="0"/>
                <a:ea typeface="Calibri"/>
                <a:cs typeface="Times New Roman" pitchFamily="18" charset="0"/>
              </a:rPr>
              <a:t>In the </a:t>
            </a:r>
            <a:r>
              <a:rPr lang="tr-TR" b="1" dirty="0">
                <a:latin typeface="Times New Roman" pitchFamily="18" charset="0"/>
                <a:ea typeface="Calibri"/>
                <a:cs typeface="Times New Roman" pitchFamily="18" charset="0"/>
              </a:rPr>
              <a:t>foreignization</a:t>
            </a:r>
            <a:r>
              <a:rPr lang="tr-TR" dirty="0">
                <a:latin typeface="Times New Roman" pitchFamily="18" charset="0"/>
                <a:ea typeface="Calibri"/>
                <a:cs typeface="Times New Roman" pitchFamily="18" charset="0"/>
              </a:rPr>
              <a:t> strategy, the original names of the dishes were kept, preserving the cultural identity of the source text and highlighting their foreignness.</a:t>
            </a:r>
            <a:br>
              <a:rPr lang="tr-TR" dirty="0">
                <a:latin typeface="Times New Roman" pitchFamily="18" charset="0"/>
                <a:ea typeface="Calibri"/>
                <a:cs typeface="Times New Roman" pitchFamily="18" charset="0"/>
              </a:rPr>
            </a:br>
            <a:endParaRPr lang="tr-TR" dirty="0">
              <a:latin typeface="Times New Roman" pitchFamily="18" charset="0"/>
              <a:cs typeface="Times New Roman" pitchFamily="18" charset="0"/>
            </a:endParaRPr>
          </a:p>
        </p:txBody>
      </p:sp>
    </p:spTree>
    <p:extLst>
      <p:ext uri="{BB962C8B-B14F-4D97-AF65-F5344CB8AC3E}">
        <p14:creationId xmlns:p14="http://schemas.microsoft.com/office/powerpoint/2010/main" val="169549847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306</TotalTime>
  <Words>673</Words>
  <Application>Microsoft Office PowerPoint</Application>
  <PresentationFormat>Ekran Gösterisi (4:3)</PresentationFormat>
  <Paragraphs>65</Paragraphs>
  <Slides>9</Slides>
  <Notes>0</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Cumba</vt:lpstr>
      <vt:lpstr>Domestıcatıon and foreıgnızatıon</vt:lpstr>
      <vt:lpstr>PowerPoint Sunusu</vt:lpstr>
      <vt:lpstr>PowerPoint Sunusu</vt:lpstr>
      <vt:lpstr>PowerPoint Sunusu</vt:lpstr>
      <vt:lpstr>…</vt:lpstr>
      <vt:lpstr>PowerPoint Sunusu</vt:lpstr>
      <vt:lpstr>Domestication vs. Localization </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Fulden ATAOZU</dc:creator>
  <cp:lastModifiedBy>Fulden ATAOZU</cp:lastModifiedBy>
  <cp:revision>23</cp:revision>
  <dcterms:created xsi:type="dcterms:W3CDTF">2025-01-16T09:13:10Z</dcterms:created>
  <dcterms:modified xsi:type="dcterms:W3CDTF">2025-02-06T09:19:11Z</dcterms:modified>
</cp:coreProperties>
</file>