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1" r:id="rId7"/>
    <p:sldId id="263" r:id="rId8"/>
    <p:sldId id="264" r:id="rId9"/>
    <p:sldId id="265"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5" name="Footer Placeholder 4"/>
          <p:cNvSpPr>
            <a:spLocks noGrp="1"/>
          </p:cNvSpPr>
          <p:nvPr>
            <p:ph type="ftr" sz="quarter" idx="11"/>
          </p:nvPr>
        </p:nvSpPr>
        <p:spPr>
          <a:xfrm>
            <a:off x="5332412" y="5883275"/>
            <a:ext cx="4324044" cy="365125"/>
          </a:xfrm>
        </p:spPr>
        <p:txBody>
          <a:bodyPr/>
          <a:lstStyle/>
          <a:p>
            <a:endParaRPr lang="tr-TR" dirty="0"/>
          </a:p>
        </p:txBody>
      </p:sp>
      <p:sp>
        <p:nvSpPr>
          <p:cNvPr id="6" name="Slide Number Placeholder 5"/>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3811151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4156410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36676574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4028269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7238003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36109840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3388713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20560419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31949734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a:xfrm>
            <a:off x="10951856" y="5867131"/>
            <a:ext cx="551167" cy="365125"/>
          </a:xfrm>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18767233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4118627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229882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4163231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4" name="Footer Placeholder 3"/>
          <p:cNvSpPr>
            <a:spLocks noGrp="1"/>
          </p:cNvSpPr>
          <p:nvPr>
            <p:ph type="ftr" sz="quarter" idx="11"/>
          </p:nvPr>
        </p:nvSpPr>
        <p:spPr/>
        <p:txBody>
          <a:bodyPr/>
          <a:lstStyle/>
          <a:p>
            <a:endParaRPr lang="tr-TR" dirty="0"/>
          </a:p>
        </p:txBody>
      </p:sp>
      <p:sp>
        <p:nvSpPr>
          <p:cNvPr id="5" name="Slide Number Placeholder 4"/>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14930367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3" name="Footer Placeholder 2"/>
          <p:cNvSpPr>
            <a:spLocks noGrp="1"/>
          </p:cNvSpPr>
          <p:nvPr>
            <p:ph type="ftr" sz="quarter" idx="11"/>
          </p:nvPr>
        </p:nvSpPr>
        <p:spPr/>
        <p:txBody>
          <a:bodyPr/>
          <a:lstStyle/>
          <a:p>
            <a:endParaRPr lang="tr-TR" dirty="0"/>
          </a:p>
        </p:txBody>
      </p:sp>
      <p:sp>
        <p:nvSpPr>
          <p:cNvPr id="4" name="Slide Number Placeholder 3"/>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3851588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32190174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ADB273-E273-4066-9A31-6D9C6BBAC2EE}" type="datetimeFigureOut">
              <a:rPr lang="tr-TR" smtClean="0"/>
              <a:t>9.01.2024</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B40AB1F2-2737-4D5B-8243-2CCABFC0816E}" type="slidenum">
              <a:rPr lang="tr-TR" smtClean="0"/>
              <a:t>‹#›</a:t>
            </a:fld>
            <a:endParaRPr lang="tr-TR" dirty="0"/>
          </a:p>
        </p:txBody>
      </p:sp>
    </p:spTree>
    <p:extLst>
      <p:ext uri="{BB962C8B-B14F-4D97-AF65-F5344CB8AC3E}">
        <p14:creationId xmlns:p14="http://schemas.microsoft.com/office/powerpoint/2010/main" val="3524519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E9ADB273-E273-4066-9A31-6D9C6BBAC2EE}" type="datetimeFigureOut">
              <a:rPr lang="tr-TR" smtClean="0"/>
              <a:t>9.01.2024</a:t>
            </a:fld>
            <a:endParaRPr lang="tr-TR" dirty="0"/>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tr-TR" dirty="0"/>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40AB1F2-2737-4D5B-8243-2CCABFC0816E}" type="slidenum">
              <a:rPr lang="tr-TR" smtClean="0"/>
              <a:t>‹#›</a:t>
            </a:fld>
            <a:endParaRPr lang="tr-TR" dirty="0"/>
          </a:p>
        </p:txBody>
      </p:sp>
    </p:spTree>
    <p:extLst>
      <p:ext uri="{BB962C8B-B14F-4D97-AF65-F5344CB8AC3E}">
        <p14:creationId xmlns:p14="http://schemas.microsoft.com/office/powerpoint/2010/main" val="64219759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57DB28B-3F8F-41A1-A7B4-C52DD1DC4189}"/>
              </a:ext>
            </a:extLst>
          </p:cNvPr>
          <p:cNvSpPr>
            <a:spLocks noGrp="1"/>
          </p:cNvSpPr>
          <p:nvPr>
            <p:ph type="ctrTitle"/>
          </p:nvPr>
        </p:nvSpPr>
        <p:spPr/>
        <p:txBody>
          <a:bodyPr>
            <a:normAutofit/>
          </a:bodyPr>
          <a:lstStyle/>
          <a:p>
            <a:r>
              <a:rPr lang="tr-TR" sz="4000" b="1" dirty="0">
                <a:solidFill>
                  <a:schemeClr val="tx1">
                    <a:lumMod val="50000"/>
                    <a:lumOff val="50000"/>
                  </a:schemeClr>
                </a:solidFill>
                <a:effectLst>
                  <a:outerShdw blurRad="38100" dist="38100" dir="2700000" algn="tl">
                    <a:srgbClr val="000000">
                      <a:alpha val="43137"/>
                    </a:srgbClr>
                  </a:outerShdw>
                </a:effectLst>
              </a:rPr>
              <a:t>EQUIVALENCE</a:t>
            </a:r>
          </a:p>
        </p:txBody>
      </p:sp>
      <p:sp>
        <p:nvSpPr>
          <p:cNvPr id="3" name="Subtitle 2">
            <a:extLst>
              <a:ext uri="{FF2B5EF4-FFF2-40B4-BE49-F238E27FC236}">
                <a16:creationId xmlns:a16="http://schemas.microsoft.com/office/drawing/2014/main" xmlns="" id="{8F338F70-610B-4F12-AB73-4D0DF11318A9}"/>
              </a:ext>
            </a:extLst>
          </p:cNvPr>
          <p:cNvSpPr>
            <a:spLocks noGrp="1"/>
          </p:cNvSpPr>
          <p:nvPr>
            <p:ph type="subTitle" idx="1"/>
          </p:nvPr>
        </p:nvSpPr>
        <p:spPr>
          <a:xfrm>
            <a:off x="4476740" y="3957630"/>
            <a:ext cx="6987645" cy="1388534"/>
          </a:xfrm>
        </p:spPr>
        <p:txBody>
          <a:bodyPr>
            <a:normAutofit/>
          </a:bodyPr>
          <a:lstStyle/>
          <a:p>
            <a:r>
              <a:rPr lang="tr-TR" dirty="0">
                <a:solidFill>
                  <a:schemeClr val="bg2">
                    <a:lumMod val="90000"/>
                  </a:schemeClr>
                </a:solidFill>
                <a:effectLst>
                  <a:outerShdw blurRad="38100" dist="38100" dir="2700000" algn="tl">
                    <a:srgbClr val="000000">
                      <a:alpha val="43137"/>
                    </a:srgbClr>
                  </a:outerShdw>
                </a:effectLst>
              </a:rPr>
              <a:t>ROMAN JAKOBSON</a:t>
            </a:r>
          </a:p>
          <a:p>
            <a:r>
              <a:rPr lang="tr-TR" dirty="0">
                <a:solidFill>
                  <a:schemeClr val="bg2">
                    <a:lumMod val="90000"/>
                  </a:schemeClr>
                </a:solidFill>
                <a:effectLst>
                  <a:outerShdw blurRad="38100" dist="38100" dir="2700000" algn="tl">
                    <a:srgbClr val="000000">
                      <a:alpha val="43137"/>
                    </a:srgbClr>
                  </a:outerShdw>
                </a:effectLst>
              </a:rPr>
              <a:t>EUGENE NIDA </a:t>
            </a:r>
          </a:p>
        </p:txBody>
      </p:sp>
    </p:spTree>
    <p:extLst>
      <p:ext uri="{BB962C8B-B14F-4D97-AF65-F5344CB8AC3E}">
        <p14:creationId xmlns:p14="http://schemas.microsoft.com/office/powerpoint/2010/main" val="14253073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9B7BB1A-E915-488C-BC5B-9008CE593AD4}"/>
              </a:ext>
            </a:extLst>
          </p:cNvPr>
          <p:cNvSpPr>
            <a:spLocks noGrp="1"/>
          </p:cNvSpPr>
          <p:nvPr>
            <p:ph type="title"/>
          </p:nvPr>
        </p:nvSpPr>
        <p:spPr>
          <a:xfrm>
            <a:off x="1484311" y="685801"/>
            <a:ext cx="10018713" cy="718930"/>
          </a:xfrm>
        </p:spPr>
        <p:txBody>
          <a:bodyPr>
            <a:normAutofit fontScale="90000"/>
          </a:bodyPr>
          <a:lstStyle/>
          <a:p>
            <a:pPr algn="just"/>
            <a:r>
              <a:rPr lang="en-US" sz="2400" dirty="0"/>
              <a:t>The problem of translatability and equivalence in meaning, discussed by Jakobson (1959) and central to translation studies for the following </a:t>
            </a:r>
            <a:r>
              <a:rPr lang="en-US" sz="2400" dirty="0" smtClean="0"/>
              <a:t>decades</a:t>
            </a:r>
            <a:r>
              <a:rPr lang="tr-TR" sz="2400" dirty="0" smtClean="0"/>
              <a:t>.</a:t>
            </a:r>
            <a:endParaRPr lang="tr-TR" sz="2400" dirty="0"/>
          </a:p>
        </p:txBody>
      </p:sp>
      <p:sp>
        <p:nvSpPr>
          <p:cNvPr id="3" name="Content Placeholder 2">
            <a:extLst>
              <a:ext uri="{FF2B5EF4-FFF2-40B4-BE49-F238E27FC236}">
                <a16:creationId xmlns:a16="http://schemas.microsoft.com/office/drawing/2014/main" xmlns="" id="{919F655B-B86C-40E3-AEAC-1698A350D804}"/>
              </a:ext>
            </a:extLst>
          </p:cNvPr>
          <p:cNvSpPr>
            <a:spLocks noGrp="1"/>
          </p:cNvSpPr>
          <p:nvPr>
            <p:ph idx="1"/>
          </p:nvPr>
        </p:nvSpPr>
        <p:spPr>
          <a:xfrm>
            <a:off x="1484310" y="1895061"/>
            <a:ext cx="10018713" cy="3896139"/>
          </a:xfrm>
        </p:spPr>
        <p:txBody>
          <a:bodyPr>
            <a:normAutofit/>
          </a:bodyPr>
          <a:lstStyle/>
          <a:p>
            <a:pPr algn="just"/>
            <a:r>
              <a:rPr lang="tr-TR" sz="2200" dirty="0">
                <a:latin typeface="Times New Roman" panose="02020603050405020304" pitchFamily="18" charset="0"/>
                <a:cs typeface="Times New Roman" panose="02020603050405020304" pitchFamily="18" charset="0"/>
              </a:rPr>
              <a:t>I</a:t>
            </a:r>
            <a:r>
              <a:rPr lang="en-US" sz="2200" dirty="0">
                <a:latin typeface="Times New Roman" panose="02020603050405020304" pitchFamily="18" charset="0"/>
                <a:cs typeface="Times New Roman" panose="02020603050405020304" pitchFamily="18" charset="0"/>
              </a:rPr>
              <a:t>n his paper ‘On linguistic aspects of translation’ (1959/2012), structuralist Roman Jakobson describes three kinds of translation: intralingual, interlingual and inter</a:t>
            </a:r>
            <a:r>
              <a:rPr lang="tr-TR" sz="2200" dirty="0">
                <a:latin typeface="Times New Roman" panose="02020603050405020304" pitchFamily="18" charset="0"/>
                <a:cs typeface="Times New Roman" panose="02020603050405020304" pitchFamily="18" charset="0"/>
              </a:rPr>
              <a:t>-</a:t>
            </a:r>
            <a:r>
              <a:rPr lang="en-US" sz="2200" dirty="0">
                <a:latin typeface="Times New Roman" panose="02020603050405020304" pitchFamily="18" charset="0"/>
                <a:cs typeface="Times New Roman" panose="02020603050405020304" pitchFamily="18" charset="0"/>
              </a:rPr>
              <a:t>semiotic, with interlingual referring to translation between two different written sign systems. Jakobson goes on to examine key issues of this type of translation, notably linguistic meaning and equivalence. </a:t>
            </a:r>
            <a:endParaRPr lang="tr-TR" sz="2200" dirty="0">
              <a:latin typeface="Times New Roman" panose="02020603050405020304" pitchFamily="18" charset="0"/>
              <a:cs typeface="Times New Roman" panose="02020603050405020304" pitchFamily="18" charset="0"/>
            </a:endParaRPr>
          </a:p>
          <a:p>
            <a:endParaRPr lang="tr-TR" dirty="0"/>
          </a:p>
        </p:txBody>
      </p:sp>
    </p:spTree>
    <p:extLst>
      <p:ext uri="{BB962C8B-B14F-4D97-AF65-F5344CB8AC3E}">
        <p14:creationId xmlns:p14="http://schemas.microsoft.com/office/powerpoint/2010/main" val="1543893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7A84CC5-3C92-4F0E-A276-CEDB57F5015D}"/>
              </a:ext>
            </a:extLst>
          </p:cNvPr>
          <p:cNvSpPr>
            <a:spLocks noGrp="1"/>
          </p:cNvSpPr>
          <p:nvPr>
            <p:ph type="title"/>
          </p:nvPr>
        </p:nvSpPr>
        <p:spPr>
          <a:xfrm>
            <a:off x="1484311" y="685800"/>
            <a:ext cx="10018713" cy="2892287"/>
          </a:xfrm>
        </p:spPr>
        <p:txBody>
          <a:bodyPr>
            <a:noAutofit/>
          </a:bodyPr>
          <a:lstStyle/>
          <a:p>
            <a:pPr algn="just"/>
            <a:r>
              <a:rPr lang="en-US" sz="2800" dirty="0">
                <a:latin typeface="Times New Roman" panose="02020603050405020304" pitchFamily="18" charset="0"/>
                <a:cs typeface="Times New Roman" panose="02020603050405020304" pitchFamily="18" charset="0"/>
              </a:rPr>
              <a:t>This general principle of interlinguistic difference between terms and semantic fields importantly also has to do with a basic issue of language and translation. </a:t>
            </a:r>
            <a:r>
              <a:rPr lang="tr-TR" sz="2800" dirty="0">
                <a:latin typeface="Times New Roman" panose="02020603050405020304" pitchFamily="18" charset="0"/>
                <a:cs typeface="Times New Roman" panose="02020603050405020304" pitchFamily="18" charset="0"/>
              </a:rPr>
              <a:t>T</a:t>
            </a:r>
            <a:r>
              <a:rPr lang="en-US" sz="2800" dirty="0" smtClean="0">
                <a:latin typeface="Times New Roman" panose="02020603050405020304" pitchFamily="18" charset="0"/>
                <a:cs typeface="Times New Roman" panose="02020603050405020304" pitchFamily="18" charset="0"/>
              </a:rPr>
              <a:t>hough</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languages may differ in the way they convey meaning and in the surface realizations of that meaning, there is a (more or less) shared way of thinking and experiencing the world.</a:t>
            </a:r>
            <a:endParaRPr lang="tr-TR" sz="28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71644112-C11A-4BFB-86F4-3A19ED6CD968}"/>
              </a:ext>
            </a:extLst>
          </p:cNvPr>
          <p:cNvSpPr>
            <a:spLocks noGrp="1"/>
          </p:cNvSpPr>
          <p:nvPr>
            <p:ph idx="1"/>
          </p:nvPr>
        </p:nvSpPr>
        <p:spPr>
          <a:xfrm>
            <a:off x="1484310" y="4041913"/>
            <a:ext cx="10018713" cy="2319130"/>
          </a:xfrm>
        </p:spPr>
        <p:txBody>
          <a:bodyPr>
            <a:noAutofit/>
          </a:bodyPr>
          <a:lstStyle/>
          <a:p>
            <a:pPr algn="just"/>
            <a:r>
              <a:rPr lang="en-US" sz="2800" dirty="0">
                <a:latin typeface="Times New Roman" panose="02020603050405020304" pitchFamily="18" charset="0"/>
                <a:cs typeface="Times New Roman" panose="02020603050405020304" pitchFamily="18" charset="0"/>
              </a:rPr>
              <a:t>Jakobson then moves on to consider the thorny problem of equivalence in meaning between words in different </a:t>
            </a:r>
            <a:r>
              <a:rPr lang="en-US" sz="2800" dirty="0" smtClean="0">
                <a:latin typeface="Times New Roman" panose="02020603050405020304" pitchFamily="18" charset="0"/>
                <a:cs typeface="Times New Roman" panose="02020603050405020304" pitchFamily="18" charset="0"/>
              </a:rPr>
              <a:t>languages</a:t>
            </a:r>
            <a:r>
              <a:rPr lang="tr-TR" sz="2800" dirty="0" smtClean="0">
                <a:latin typeface="Times New Roman" panose="02020603050405020304" pitchFamily="18" charset="0"/>
                <a:cs typeface="Times New Roman" panose="02020603050405020304" pitchFamily="18" charset="0"/>
              </a:rPr>
              <a:t>.</a:t>
            </a: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He points out (1959/2012: 127) that ‘there is ordinarily no full equivalence between code-units’. Thus, the Russian </a:t>
            </a:r>
            <a:r>
              <a:rPr lang="en-US" sz="2800" i="1" dirty="0">
                <a:latin typeface="Times New Roman" panose="02020603050405020304" pitchFamily="18" charset="0"/>
                <a:cs typeface="Times New Roman" panose="02020603050405020304" pitchFamily="18" charset="0"/>
              </a:rPr>
              <a:t>syr</a:t>
            </a:r>
            <a:r>
              <a:rPr lang="en-US" sz="2800" dirty="0">
                <a:latin typeface="Times New Roman" panose="02020603050405020304" pitchFamily="18" charset="0"/>
                <a:cs typeface="Times New Roman" panose="02020603050405020304" pitchFamily="18" charset="0"/>
              </a:rPr>
              <a:t> is not identical to the English </a:t>
            </a:r>
            <a:r>
              <a:rPr lang="en-US" sz="2800" i="1" dirty="0">
                <a:latin typeface="Times New Roman" panose="02020603050405020304" pitchFamily="18" charset="0"/>
                <a:cs typeface="Times New Roman" panose="02020603050405020304" pitchFamily="18" charset="0"/>
              </a:rPr>
              <a:t>cheese</a:t>
            </a:r>
            <a:r>
              <a:rPr lang="tr-TR" sz="2800" i="1"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86871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087A27-2C7F-4E02-AFDC-5E4A0B5C62E8}"/>
              </a:ext>
            </a:extLst>
          </p:cNvPr>
          <p:cNvSpPr>
            <a:spLocks noGrp="1"/>
          </p:cNvSpPr>
          <p:nvPr>
            <p:ph type="title"/>
          </p:nvPr>
        </p:nvSpPr>
        <p:spPr>
          <a:xfrm>
            <a:off x="1484309" y="593035"/>
            <a:ext cx="10018713" cy="1752599"/>
          </a:xfrm>
        </p:spPr>
        <p:txBody>
          <a:bodyPr>
            <a:normAutofit/>
          </a:bodyPr>
          <a:lstStyle/>
          <a:p>
            <a:pPr algn="just"/>
            <a:r>
              <a:rPr lang="en-US" sz="2800" dirty="0">
                <a:latin typeface="Times New Roman" panose="02020603050405020304" pitchFamily="18" charset="0"/>
                <a:cs typeface="Times New Roman" panose="02020603050405020304" pitchFamily="18" charset="0"/>
              </a:rPr>
              <a:t>The absence of a word in a language does not mean that a concept cannot be perceived – someone from a hot climate can be shown slush and snow and can notice the difference</a:t>
            </a:r>
            <a:r>
              <a:rPr lang="tr-TR" sz="2800" dirty="0">
                <a:latin typeface="Times New Roman" panose="02020603050405020304" pitchFamily="18" charset="0"/>
                <a:cs typeface="Times New Roman" panose="02020603050405020304" pitchFamily="18" charset="0"/>
              </a:rPr>
              <a:t>.</a:t>
            </a:r>
          </a:p>
        </p:txBody>
      </p:sp>
      <p:sp>
        <p:nvSpPr>
          <p:cNvPr id="3" name="Content Placeholder 2">
            <a:extLst>
              <a:ext uri="{FF2B5EF4-FFF2-40B4-BE49-F238E27FC236}">
                <a16:creationId xmlns:a16="http://schemas.microsoft.com/office/drawing/2014/main" xmlns="" id="{3738A034-216A-4089-B483-2263C49CAFA0}"/>
              </a:ext>
            </a:extLst>
          </p:cNvPr>
          <p:cNvSpPr>
            <a:spLocks noGrp="1"/>
          </p:cNvSpPr>
          <p:nvPr>
            <p:ph idx="1"/>
          </p:nvPr>
        </p:nvSpPr>
        <p:spPr/>
        <p:txBody>
          <a:bodyPr>
            <a:normAutofit/>
          </a:bodyPr>
          <a:lstStyle/>
          <a:p>
            <a:pPr algn="just"/>
            <a:r>
              <a:rPr lang="en-US" dirty="0">
                <a:latin typeface="Times New Roman" panose="02020603050405020304" pitchFamily="18" charset="0"/>
                <a:cs typeface="Times New Roman" panose="02020603050405020304" pitchFamily="18" charset="0"/>
              </a:rPr>
              <a:t>Eskimos have more words for snow because they perceive or conceive of it differently. This claim, and indeed linguistic determinism itself, is firmly rejected, amongst others, by Pinker (1994: 57–65; 2007: 124–51), who points out that the vocabulary of a language simply reflects what speakers need for everyday life.</a:t>
            </a:r>
            <a:endParaRPr lang="tr-TR" dirty="0">
              <a:latin typeface="Times New Roman" panose="02020603050405020304" pitchFamily="18" charset="0"/>
              <a:cs typeface="Times New Roman" panose="02020603050405020304" pitchFamily="18" charset="0"/>
            </a:endParaRPr>
          </a:p>
          <a:p>
            <a:pPr algn="just"/>
            <a:endParaRPr lang="tr-TR" dirty="0"/>
          </a:p>
        </p:txBody>
      </p:sp>
    </p:spTree>
    <p:extLst>
      <p:ext uri="{BB962C8B-B14F-4D97-AF65-F5344CB8AC3E}">
        <p14:creationId xmlns:p14="http://schemas.microsoft.com/office/powerpoint/2010/main" val="1894065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47E7C46-C465-4343-8C0A-840FB796C7A5}"/>
              </a:ext>
            </a:extLst>
          </p:cNvPr>
          <p:cNvSpPr>
            <a:spLocks noGrp="1"/>
          </p:cNvSpPr>
          <p:nvPr>
            <p:ph type="title"/>
          </p:nvPr>
        </p:nvSpPr>
        <p:spPr/>
        <p:txBody>
          <a:bodyPr>
            <a:noAutofit/>
          </a:bodyPr>
          <a:lstStyle/>
          <a:p>
            <a:pPr algn="just"/>
            <a:r>
              <a:rPr lang="en-US" sz="2800" dirty="0">
                <a:latin typeface="Times New Roman" panose="02020603050405020304" pitchFamily="18" charset="0"/>
                <a:cs typeface="Times New Roman" panose="02020603050405020304" pitchFamily="18" charset="0"/>
              </a:rPr>
              <a:t>For Jakobson (ibid.: 129), cross-linguistic differences, which underlie the concept of equivalence, centre around obligatory grammatical and lexical forms: ‘Languages differ essentially in what they must convey and not in what they may convey’. </a:t>
            </a:r>
            <a:endParaRPr lang="tr-TR" sz="28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xmlns="" id="{1B9715F9-DFC7-4427-BC8F-5E26A0B7552C}"/>
              </a:ext>
            </a:extLst>
          </p:cNvPr>
          <p:cNvSpPr>
            <a:spLocks noGrp="1"/>
          </p:cNvSpPr>
          <p:nvPr>
            <p:ph idx="1"/>
          </p:nvPr>
        </p:nvSpPr>
        <p:spPr/>
        <p:txBody>
          <a:bodyPr>
            <a:normAutofit fontScale="92500"/>
          </a:bodyPr>
          <a:lstStyle/>
          <a:p>
            <a:pPr algn="just"/>
            <a:r>
              <a:rPr lang="en-US" dirty="0">
                <a:latin typeface="Times New Roman" panose="02020603050405020304" pitchFamily="18" charset="0"/>
                <a:cs typeface="Times New Roman" panose="02020603050405020304" pitchFamily="18" charset="0"/>
              </a:rPr>
              <a:t>Examples of differences are easy to find. They occur at: </a:t>
            </a:r>
            <a:endParaRPr lang="tr-TR"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level of gender: e.g. house is feminine in Romance languages, neuter in German and English; </a:t>
            </a:r>
            <a:endParaRPr lang="tr-TR"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level of aspect: in Russian, the verb morphology varies according to whether the action has been completed or not;</a:t>
            </a:r>
            <a:endParaRPr lang="tr-TR"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 the level of semantic fields, such as kinship terms: e.g. the German </a:t>
            </a:r>
            <a:r>
              <a:rPr lang="en-US" i="1" dirty="0">
                <a:latin typeface="Times New Roman" panose="02020603050405020304" pitchFamily="18" charset="0"/>
                <a:cs typeface="Times New Roman" panose="02020603050405020304" pitchFamily="18" charset="0"/>
              </a:rPr>
              <a:t>Geschwister </a:t>
            </a:r>
            <a:r>
              <a:rPr lang="en-US" dirty="0">
                <a:latin typeface="Times New Roman" panose="02020603050405020304" pitchFamily="18" charset="0"/>
                <a:cs typeface="Times New Roman" panose="02020603050405020304" pitchFamily="18" charset="0"/>
              </a:rPr>
              <a:t>is normally explicated in English as </a:t>
            </a:r>
            <a:r>
              <a:rPr lang="en-US" i="1" dirty="0">
                <a:latin typeface="Times New Roman" panose="02020603050405020304" pitchFamily="18" charset="0"/>
                <a:cs typeface="Times New Roman" panose="02020603050405020304" pitchFamily="18" charset="0"/>
              </a:rPr>
              <a:t>brothers and sisters</a:t>
            </a:r>
            <a:r>
              <a:rPr lang="en-US" dirty="0">
                <a:latin typeface="Times New Roman" panose="02020603050405020304" pitchFamily="18" charset="0"/>
                <a:cs typeface="Times New Roman" panose="02020603050405020304" pitchFamily="18" charset="0"/>
              </a:rPr>
              <a:t>, since </a:t>
            </a:r>
            <a:r>
              <a:rPr lang="en-US" i="1" dirty="0">
                <a:latin typeface="Times New Roman" panose="02020603050405020304" pitchFamily="18" charset="0"/>
                <a:cs typeface="Times New Roman" panose="02020603050405020304" pitchFamily="18" charset="0"/>
              </a:rPr>
              <a:t>siblings</a:t>
            </a:r>
            <a:r>
              <a:rPr lang="en-US" dirty="0">
                <a:latin typeface="Times New Roman" panose="02020603050405020304" pitchFamily="18" charset="0"/>
                <a:cs typeface="Times New Roman" panose="02020603050405020304" pitchFamily="18" charset="0"/>
              </a:rPr>
              <a:t> is rather formal.</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5843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7A8A50D-65B8-4930-B813-72D2C07AE0AF}"/>
              </a:ext>
            </a:extLst>
          </p:cNvPr>
          <p:cNvSpPr>
            <a:spLocks noGrp="1"/>
          </p:cNvSpPr>
          <p:nvPr>
            <p:ph type="title"/>
          </p:nvPr>
        </p:nvSpPr>
        <p:spPr/>
        <p:txBody>
          <a:bodyPr>
            <a:normAutofit/>
          </a:bodyPr>
          <a:lstStyle/>
          <a:p>
            <a:pPr algn="just"/>
            <a:r>
              <a:rPr lang="en-US" sz="2800" dirty="0">
                <a:latin typeface="Times New Roman" panose="02020603050405020304" pitchFamily="18" charset="0"/>
                <a:cs typeface="Times New Roman" panose="02020603050405020304" pitchFamily="18" charset="0"/>
              </a:rPr>
              <a:t>Eugene Nida’s theory of translation developed from his own practical work from the 1940s onwards when he was translating and organizing the translation of the Bible</a:t>
            </a:r>
            <a:r>
              <a:rPr lang="tr-TR" sz="2800" dirty="0">
                <a:latin typeface="Times New Roman" panose="02020603050405020304" pitchFamily="18" charset="0"/>
                <a:cs typeface="Times New Roman" panose="02020603050405020304" pitchFamily="18" charset="0"/>
              </a:rPr>
              <a:t>.</a:t>
            </a:r>
          </a:p>
        </p:txBody>
      </p:sp>
      <p:sp>
        <p:nvSpPr>
          <p:cNvPr id="3" name="Content Placeholder 2">
            <a:extLst>
              <a:ext uri="{FF2B5EF4-FFF2-40B4-BE49-F238E27FC236}">
                <a16:creationId xmlns:a16="http://schemas.microsoft.com/office/drawing/2014/main" xmlns="" id="{91E4D4B1-E297-4517-8675-ADD47D4BE03E}"/>
              </a:ext>
            </a:extLst>
          </p:cNvPr>
          <p:cNvSpPr>
            <a:spLocks noGrp="1"/>
          </p:cNvSpPr>
          <p:nvPr>
            <p:ph idx="1"/>
          </p:nvPr>
        </p:nvSpPr>
        <p:spPr>
          <a:xfrm>
            <a:off x="1484310" y="2666999"/>
            <a:ext cx="10018713" cy="3786810"/>
          </a:xfrm>
        </p:spPr>
        <p:txBody>
          <a:bodyPr/>
          <a:lstStyle/>
          <a:p>
            <a:pPr algn="just"/>
            <a:r>
              <a:rPr lang="en-US" dirty="0">
                <a:latin typeface="Times New Roman" panose="02020603050405020304" pitchFamily="18" charset="0"/>
                <a:cs typeface="Times New Roman" panose="02020603050405020304" pitchFamily="18" charset="0"/>
              </a:rPr>
              <a:t>Nida attempts to move Bible translation into a more scientific era by incorporating recent work in linguistics. His more systematic approach borrows theoretical concepts and terminology both from semantics and pragmatics and from Noam Chomsky’s work on syntactic structure which formed the theory of a universal generative–transformational grammar (Chomsky 1957, 1965).</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58463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25115A-21B3-407B-803D-07E8C7604DB1}"/>
              </a:ext>
            </a:extLst>
          </p:cNvPr>
          <p:cNvSpPr>
            <a:spLocks noGrp="1"/>
          </p:cNvSpPr>
          <p:nvPr>
            <p:ph type="title"/>
          </p:nvPr>
        </p:nvSpPr>
        <p:spPr>
          <a:xfrm>
            <a:off x="1484311" y="685801"/>
            <a:ext cx="10018713" cy="255104"/>
          </a:xfrm>
        </p:spPr>
        <p:txBody>
          <a:bodyPr>
            <a:normAutofit fontScale="90000"/>
          </a:bodyPr>
          <a:lstStyle/>
          <a:p>
            <a:r>
              <a:rPr lang="tr-TR" dirty="0"/>
              <a:t>…</a:t>
            </a:r>
            <a:br>
              <a:rPr lang="tr-TR" dirty="0"/>
            </a:br>
            <a:endParaRPr lang="tr-TR" dirty="0"/>
          </a:p>
        </p:txBody>
      </p:sp>
      <p:sp>
        <p:nvSpPr>
          <p:cNvPr id="3" name="Content Placeholder 2">
            <a:extLst>
              <a:ext uri="{FF2B5EF4-FFF2-40B4-BE49-F238E27FC236}">
                <a16:creationId xmlns:a16="http://schemas.microsoft.com/office/drawing/2014/main" xmlns="" id="{0EAFF741-62EC-4019-871F-E9B983C7769F}"/>
              </a:ext>
            </a:extLst>
          </p:cNvPr>
          <p:cNvSpPr>
            <a:spLocks noGrp="1"/>
          </p:cNvSpPr>
          <p:nvPr>
            <p:ph idx="1"/>
          </p:nvPr>
        </p:nvSpPr>
        <p:spPr>
          <a:xfrm>
            <a:off x="1484310" y="503583"/>
            <a:ext cx="10018713" cy="5287617"/>
          </a:xfrm>
        </p:spPr>
        <p:txBody>
          <a:bodyPr>
            <a:normAutofit/>
          </a:bodyPr>
          <a:lstStyle/>
          <a:p>
            <a:pPr algn="just"/>
            <a:r>
              <a:rPr lang="en-US" dirty="0">
                <a:latin typeface="Times New Roman" panose="02020603050405020304" pitchFamily="18" charset="0"/>
                <a:cs typeface="Times New Roman" panose="02020603050405020304" pitchFamily="18" charset="0"/>
              </a:rPr>
              <a:t>Meaning is broken down into the following:</a:t>
            </a:r>
            <a:endParaRPr lang="tr-TR"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 (1) Linguistic meaning: the</a:t>
            </a:r>
            <a:r>
              <a:rPr lang="tr-TR" dirty="0">
                <a:latin typeface="Times New Roman" panose="02020603050405020304" pitchFamily="18" charset="0"/>
                <a:cs typeface="Times New Roman" panose="02020603050405020304" pitchFamily="18" charset="0"/>
              </a:rPr>
              <a:t> </a:t>
            </a:r>
            <a:r>
              <a:rPr lang="en-US" dirty="0">
                <a:latin typeface="Times New Roman" panose="02020603050405020304" pitchFamily="18" charset="0"/>
                <a:cs typeface="Times New Roman" panose="02020603050405020304" pitchFamily="18" charset="0"/>
              </a:rPr>
              <a:t>relationship between different linguistic structures, borrowing elements of Chomsky’s model. Nida (ibid.: 59) provides examples to show how the meaning crucially differs even where similar classes of words are used. </a:t>
            </a:r>
            <a:r>
              <a:rPr lang="tr-TR" dirty="0">
                <a:latin typeface="Times New Roman" panose="02020603050405020304" pitchFamily="18" charset="0"/>
                <a:cs typeface="Times New Roman" panose="02020603050405020304" pitchFamily="18" charset="0"/>
              </a:rPr>
              <a:t> </a:t>
            </a:r>
          </a:p>
          <a:p>
            <a:pPr algn="just"/>
            <a:r>
              <a:rPr lang="en-US" dirty="0">
                <a:latin typeface="Times New Roman" panose="02020603050405020304" pitchFamily="18" charset="0"/>
                <a:cs typeface="Times New Roman" panose="02020603050405020304" pitchFamily="18" charset="0"/>
              </a:rPr>
              <a:t>Referential meaning: the denotative ‘dictionary’ meaning. Thus, </a:t>
            </a:r>
            <a:r>
              <a:rPr lang="en-US" i="1" dirty="0">
                <a:latin typeface="Times New Roman" panose="02020603050405020304" pitchFamily="18" charset="0"/>
                <a:cs typeface="Times New Roman" panose="02020603050405020304" pitchFamily="18" charset="0"/>
              </a:rPr>
              <a:t>son </a:t>
            </a:r>
            <a:r>
              <a:rPr lang="en-US" dirty="0">
                <a:latin typeface="Times New Roman" panose="02020603050405020304" pitchFamily="18" charset="0"/>
                <a:cs typeface="Times New Roman" panose="02020603050405020304" pitchFamily="18" charset="0"/>
              </a:rPr>
              <a:t>denotes a male child.</a:t>
            </a:r>
            <a:endParaRPr lang="tr-TR"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 (3) Emotive or connotative meaning: the associations a word produces. So, in the phrase ‘</a:t>
            </a:r>
            <a:r>
              <a:rPr lang="en-US" i="1" dirty="0">
                <a:latin typeface="Times New Roman" panose="02020603050405020304" pitchFamily="18" charset="0"/>
                <a:cs typeface="Times New Roman" panose="02020603050405020304" pitchFamily="18" charset="0"/>
              </a:rPr>
              <a:t>Don’t worry about that, son’</a:t>
            </a:r>
            <a:r>
              <a:rPr lang="tr-TR" i="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118016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5C2192C-E017-4756-B881-EB871539F913}"/>
              </a:ext>
            </a:extLst>
          </p:cNvPr>
          <p:cNvSpPr>
            <a:spLocks noGrp="1"/>
          </p:cNvSpPr>
          <p:nvPr>
            <p:ph type="title"/>
          </p:nvPr>
        </p:nvSpPr>
        <p:spPr>
          <a:xfrm>
            <a:off x="1577077" y="-427383"/>
            <a:ext cx="10018713" cy="1752599"/>
          </a:xfrm>
        </p:spPr>
        <p:txBody>
          <a:bodyPr/>
          <a:lstStyle/>
          <a:p>
            <a:r>
              <a:rPr lang="tr-TR" b="1" dirty="0">
                <a:solidFill>
                  <a:schemeClr val="tx1">
                    <a:lumMod val="50000"/>
                    <a:lumOff val="50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Formal and dynamic equivalence</a:t>
            </a:r>
          </a:p>
        </p:txBody>
      </p:sp>
      <p:sp>
        <p:nvSpPr>
          <p:cNvPr id="3" name="Content Placeholder 2">
            <a:extLst>
              <a:ext uri="{FF2B5EF4-FFF2-40B4-BE49-F238E27FC236}">
                <a16:creationId xmlns:a16="http://schemas.microsoft.com/office/drawing/2014/main" xmlns="" id="{8A78604E-A138-41F9-A6FD-F3072845A8DB}"/>
              </a:ext>
            </a:extLst>
          </p:cNvPr>
          <p:cNvSpPr>
            <a:spLocks noGrp="1"/>
          </p:cNvSpPr>
          <p:nvPr>
            <p:ph idx="1"/>
          </p:nvPr>
        </p:nvSpPr>
        <p:spPr>
          <a:xfrm>
            <a:off x="1484310" y="1325217"/>
            <a:ext cx="10018713" cy="4465984"/>
          </a:xfrm>
        </p:spPr>
        <p:txBody>
          <a:bodyPr>
            <a:normAutofit/>
          </a:bodyPr>
          <a:lstStyle/>
          <a:p>
            <a:r>
              <a:rPr lang="en-US" sz="2800"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Formal equivalence</a:t>
            </a:r>
            <a:r>
              <a:rPr lang="en-US" sz="2800" dirty="0">
                <a:latin typeface="Times New Roman" panose="02020603050405020304" pitchFamily="18" charset="0"/>
                <a:cs typeface="Times New Roman" panose="02020603050405020304" pitchFamily="18" charset="0"/>
              </a:rPr>
              <a:t>: Formal equivalence focuses attention on the message itself, in both form and content . . . One is concerned that the message in the receptor language should match as closely as possible the different elements in the source language. (Nida 1964a: 159</a:t>
            </a:r>
            <a:endParaRPr lang="tr-TR"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15307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475DA3-ED64-445E-A08A-D5283C5CBA6E}"/>
              </a:ext>
            </a:extLst>
          </p:cNvPr>
          <p:cNvSpPr>
            <a:spLocks noGrp="1"/>
          </p:cNvSpPr>
          <p:nvPr>
            <p:ph type="title"/>
          </p:nvPr>
        </p:nvSpPr>
        <p:spPr>
          <a:xfrm>
            <a:off x="1484311" y="685800"/>
            <a:ext cx="10018713" cy="1182757"/>
          </a:xfrm>
        </p:spPr>
        <p:txBody>
          <a:bodyPr/>
          <a:lstStyle/>
          <a:p>
            <a:r>
              <a:rPr lang="tr-TR" dirty="0">
                <a:solidFill>
                  <a:schemeClr val="bg1">
                    <a:lumMod val="65000"/>
                  </a:schemeClr>
                </a:solidFill>
              </a:rPr>
              <a:t>…</a:t>
            </a:r>
          </a:p>
        </p:txBody>
      </p:sp>
      <p:sp>
        <p:nvSpPr>
          <p:cNvPr id="3" name="Content Placeholder 2">
            <a:extLst>
              <a:ext uri="{FF2B5EF4-FFF2-40B4-BE49-F238E27FC236}">
                <a16:creationId xmlns:a16="http://schemas.microsoft.com/office/drawing/2014/main" xmlns="" id="{F495C56F-B988-4BC4-BE62-F086B0138BAA}"/>
              </a:ext>
            </a:extLst>
          </p:cNvPr>
          <p:cNvSpPr>
            <a:spLocks noGrp="1"/>
          </p:cNvSpPr>
          <p:nvPr>
            <p:ph idx="1"/>
          </p:nvPr>
        </p:nvSpPr>
        <p:spPr>
          <a:xfrm>
            <a:off x="1484310" y="2027584"/>
            <a:ext cx="10018713" cy="3803374"/>
          </a:xfrm>
        </p:spPr>
        <p:txBody>
          <a:bodyPr>
            <a:normAutofit fontScale="92500"/>
          </a:bodyPr>
          <a:lstStyle/>
          <a:p>
            <a:r>
              <a:rPr lang="en-US"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Dynamic equivalence</a:t>
            </a:r>
            <a:r>
              <a:rPr lang="en-US" dirty="0">
                <a:latin typeface="Times New Roman" panose="02020603050405020304" pitchFamily="18" charset="0"/>
                <a:cs typeface="Times New Roman" panose="02020603050405020304" pitchFamily="18" charset="0"/>
              </a:rPr>
              <a:t>: Dynamic, later ‘functional’, equivalence is based on what Nida calls ‘the principle of equivalent effect’, where ‘the relationship between receptor and message should be substantially the same as that which existed between the original receptors and the message’. (Nida 1964a: 159)</a:t>
            </a:r>
            <a:endParaRPr lang="tr-TR"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For Nida, the success of the translation depends above all on achieving equivalent effect or response. It is one of the ‘four basic requirements of a translation’, which are </a:t>
            </a:r>
            <a:endParaRPr lang="tr-TR"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(1) making sense; (2) conveying the spirit and manner of the original; </a:t>
            </a:r>
            <a:endParaRPr lang="tr-TR"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(3) having a natural and easy form of expression; (4) producing a similar response. </a:t>
            </a:r>
            <a:endParaRPr lang="tr-TR"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645454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Parallax">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xmlns="" name="Parallax" id="{3388167B-A2EB-4685-9635-1831D9AEF8C4}" vid="{EBEC8F79-A447-43FC-8E81-85E8468AF3F9}"/>
    </a:ext>
  </a:extLst>
</a:theme>
</file>

<file path=docProps/app.xml><?xml version="1.0" encoding="utf-8"?>
<Properties xmlns="http://schemas.openxmlformats.org/officeDocument/2006/extended-properties" xmlns:vt="http://schemas.openxmlformats.org/officeDocument/2006/docPropsVTypes">
  <Template>Parallax</Template>
  <TotalTime>43</TotalTime>
  <Words>791</Words>
  <Application>Microsoft Office PowerPoint</Application>
  <PresentationFormat>Özel</PresentationFormat>
  <Paragraphs>28</Paragraphs>
  <Slides>9</Slides>
  <Notes>0</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Parallax</vt:lpstr>
      <vt:lpstr>EQUIVALENCE</vt:lpstr>
      <vt:lpstr>The problem of translatability and equivalence in meaning, discussed by Jakobson (1959) and central to translation studies for the following decades.</vt:lpstr>
      <vt:lpstr>This general principle of interlinguistic difference between terms and semantic fields importantly also has to do with a basic issue of language and translation. Though languages may differ in the way they convey meaning and in the surface realizations of that meaning, there is a (more or less) shared way of thinking and experiencing the world.</vt:lpstr>
      <vt:lpstr>The absence of a word in a language does not mean that a concept cannot be perceived – someone from a hot climate can be shown slush and snow and can notice the difference.</vt:lpstr>
      <vt:lpstr>For Jakobson (ibid.: 129), cross-linguistic differences, which underlie the concept of equivalence, centre around obligatory grammatical and lexical forms: ‘Languages differ essentially in what they must convey and not in what they may convey’. </vt:lpstr>
      <vt:lpstr>Eugene Nida’s theory of translation developed from his own practical work from the 1940s onwards when he was translating and organizing the translation of the Bible.</vt:lpstr>
      <vt:lpstr>… </vt:lpstr>
      <vt:lpstr>Formal and dynamic equivalence</vt:lpstr>
      <vt:lpst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Fulden Ataözü</dc:creator>
  <cp:lastModifiedBy>Fulden ATAOZU</cp:lastModifiedBy>
  <cp:revision>24</cp:revision>
  <dcterms:created xsi:type="dcterms:W3CDTF">2022-03-18T20:41:43Z</dcterms:created>
  <dcterms:modified xsi:type="dcterms:W3CDTF">2024-01-09T12:19:52Z</dcterms:modified>
</cp:coreProperties>
</file>