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65" r:id="rId3"/>
    <p:sldId id="257" r:id="rId4"/>
    <p:sldId id="258" r:id="rId5"/>
    <p:sldId id="259" r:id="rId6"/>
    <p:sldId id="260" r:id="rId7"/>
    <p:sldId id="261" r:id="rId8"/>
    <p:sldId id="262" r:id="rId9"/>
    <p:sldId id="264" r:id="rId10"/>
    <p:sldId id="263" r:id="rId11"/>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294" autoAdjust="0"/>
    <p:restoredTop sz="94660"/>
  </p:normalViewPr>
  <p:slideViewPr>
    <p:cSldViewPr>
      <p:cViewPr varScale="1">
        <p:scale>
          <a:sx n="69" d="100"/>
          <a:sy n="69" d="100"/>
        </p:scale>
        <p:origin x="-1428" y="-90"/>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Başlık Slaydı">
    <p:bg>
      <p:bgRef idx="1001">
        <a:schemeClr val="bg1"/>
      </p:bgRef>
    </p:bg>
    <p:spTree>
      <p:nvGrpSpPr>
        <p:cNvPr id="1" name=""/>
        <p:cNvGrpSpPr/>
        <p:nvPr/>
      </p:nvGrpSpPr>
      <p:grpSpPr>
        <a:xfrm>
          <a:off x="0" y="0"/>
          <a:ext cx="0" cy="0"/>
          <a:chOff x="0" y="0"/>
          <a:chExt cx="0" cy="0"/>
        </a:xfrm>
      </p:grpSpPr>
      <p:sp>
        <p:nvSpPr>
          <p:cNvPr id="8" name="Başlık 7"/>
          <p:cNvSpPr>
            <a:spLocks noGrp="1"/>
          </p:cNvSpPr>
          <p:nvPr>
            <p:ph type="ctrTitle"/>
          </p:nvPr>
        </p:nvSpPr>
        <p:spPr>
          <a:xfrm>
            <a:off x="2286000" y="3124200"/>
            <a:ext cx="6172200" cy="1894362"/>
          </a:xfrm>
        </p:spPr>
        <p:txBody>
          <a:bodyPr/>
          <a:lstStyle>
            <a:lvl1pPr>
              <a:defRPr b="1"/>
            </a:lvl1pPr>
          </a:lstStyle>
          <a:p>
            <a:r>
              <a:rPr kumimoji="0" lang="tr-TR" smtClean="0"/>
              <a:t>Asıl başlık stili için tıklatın</a:t>
            </a:r>
            <a:endParaRPr kumimoji="0" lang="en-US"/>
          </a:p>
        </p:txBody>
      </p:sp>
      <p:sp>
        <p:nvSpPr>
          <p:cNvPr id="9" name="Alt Başlık 8"/>
          <p:cNvSpPr>
            <a:spLocks noGrp="1"/>
          </p:cNvSpPr>
          <p:nvPr>
            <p:ph type="subTitle" idx="1"/>
          </p:nvPr>
        </p:nvSpPr>
        <p:spPr>
          <a:xfrm>
            <a:off x="2286000" y="5003322"/>
            <a:ext cx="6172200" cy="1371600"/>
          </a:xfrm>
        </p:spPr>
        <p:txBody>
          <a:bodyPr/>
          <a:lstStyle>
            <a:lvl1pPr marL="0" indent="0" algn="l">
              <a:buNone/>
              <a:defRPr sz="1800" b="1">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tr-TR" smtClean="0"/>
              <a:t>Asıl alt başlık stilini düzenlemek için tıklatın</a:t>
            </a:r>
            <a:endParaRPr kumimoji="0" lang="en-US"/>
          </a:p>
        </p:txBody>
      </p:sp>
      <p:sp>
        <p:nvSpPr>
          <p:cNvPr id="28" name="Veri Yer Tutucusu 27"/>
          <p:cNvSpPr>
            <a:spLocks noGrp="1"/>
          </p:cNvSpPr>
          <p:nvPr>
            <p:ph type="dt" sz="half" idx="10"/>
          </p:nvPr>
        </p:nvSpPr>
        <p:spPr bwMode="auto">
          <a:xfrm rot="5400000">
            <a:off x="7764621" y="1174097"/>
            <a:ext cx="2286000" cy="381000"/>
          </a:xfrm>
        </p:spPr>
        <p:txBody>
          <a:bodyPr/>
          <a:lstStyle/>
          <a:p>
            <a:fld id="{93455B96-79BD-44BC-BA7B-6AE659D7C6F3}" type="datetimeFigureOut">
              <a:rPr lang="tr-TR" smtClean="0"/>
              <a:t>5.02.2025</a:t>
            </a:fld>
            <a:endParaRPr lang="tr-TR" dirty="0"/>
          </a:p>
        </p:txBody>
      </p:sp>
      <p:sp>
        <p:nvSpPr>
          <p:cNvPr id="17" name="Altbilgi Yer Tutucusu 16"/>
          <p:cNvSpPr>
            <a:spLocks noGrp="1"/>
          </p:cNvSpPr>
          <p:nvPr>
            <p:ph type="ftr" sz="quarter" idx="11"/>
          </p:nvPr>
        </p:nvSpPr>
        <p:spPr bwMode="auto">
          <a:xfrm rot="5400000">
            <a:off x="7077269" y="4181669"/>
            <a:ext cx="3657600" cy="384048"/>
          </a:xfrm>
        </p:spPr>
        <p:txBody>
          <a:bodyPr/>
          <a:lstStyle/>
          <a:p>
            <a:endParaRPr lang="tr-TR" dirty="0"/>
          </a:p>
        </p:txBody>
      </p:sp>
      <p:sp>
        <p:nvSpPr>
          <p:cNvPr id="10" name="Dikdörtgen 9"/>
          <p:cNvSpPr/>
          <p:nvPr/>
        </p:nvSpPr>
        <p:spPr bwMode="auto">
          <a:xfrm>
            <a:off x="381000" y="0"/>
            <a:ext cx="609600" cy="6858000"/>
          </a:xfrm>
          <a:prstGeom prst="rect">
            <a:avLst/>
          </a:prstGeom>
          <a:solidFill>
            <a:schemeClr val="accent1">
              <a:tint val="60000"/>
              <a:alpha val="54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2" name="Dikdörtgen 11"/>
          <p:cNvSpPr/>
          <p:nvPr/>
        </p:nvSpPr>
        <p:spPr bwMode="auto">
          <a:xfrm>
            <a:off x="276336" y="0"/>
            <a:ext cx="104664" cy="6858000"/>
          </a:xfrm>
          <a:prstGeom prst="rect">
            <a:avLst/>
          </a:prstGeom>
          <a:solidFill>
            <a:schemeClr val="accent1">
              <a:tint val="40000"/>
              <a:alpha val="36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4" name="Dikdörtgen 13"/>
          <p:cNvSpPr/>
          <p:nvPr/>
        </p:nvSpPr>
        <p:spPr bwMode="auto">
          <a:xfrm>
            <a:off x="990600" y="0"/>
            <a:ext cx="181872" cy="6858000"/>
          </a:xfrm>
          <a:prstGeom prst="rect">
            <a:avLst/>
          </a:prstGeom>
          <a:solidFill>
            <a:schemeClr val="accent1">
              <a:tint val="40000"/>
              <a:alpha val="7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9" name="Dikdörtgen 18"/>
          <p:cNvSpPr/>
          <p:nvPr/>
        </p:nvSpPr>
        <p:spPr bwMode="auto">
          <a:xfrm>
            <a:off x="1141320" y="0"/>
            <a:ext cx="230280" cy="6858000"/>
          </a:xfrm>
          <a:prstGeom prst="rect">
            <a:avLst/>
          </a:prstGeom>
          <a:solidFill>
            <a:schemeClr val="accent1">
              <a:tint val="20000"/>
              <a:alpha val="7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1" name="Düz Bağlayıcı 10"/>
          <p:cNvSpPr>
            <a:spLocks noChangeShapeType="1"/>
          </p:cNvSpPr>
          <p:nvPr/>
        </p:nvSpPr>
        <p:spPr bwMode="auto">
          <a:xfrm>
            <a:off x="106344" y="0"/>
            <a:ext cx="0" cy="6858000"/>
          </a:xfrm>
          <a:prstGeom prst="line">
            <a:avLst/>
          </a:prstGeom>
          <a:noFill/>
          <a:ln w="57150" cap="flat" cmpd="sng" algn="ctr">
            <a:solidFill>
              <a:schemeClr val="accent1">
                <a:tint val="60000"/>
                <a:alpha val="73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8" name="Düz Bağlayıcı 17"/>
          <p:cNvSpPr>
            <a:spLocks noChangeShapeType="1"/>
          </p:cNvSpPr>
          <p:nvPr/>
        </p:nvSpPr>
        <p:spPr bwMode="auto">
          <a:xfrm>
            <a:off x="914400" y="0"/>
            <a:ext cx="0" cy="6858000"/>
          </a:xfrm>
          <a:prstGeom prst="line">
            <a:avLst/>
          </a:prstGeom>
          <a:noFill/>
          <a:ln w="57150" cap="flat" cmpd="sng" algn="ctr">
            <a:solidFill>
              <a:schemeClr val="accent1">
                <a:tint val="20000"/>
                <a:alpha val="83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0" name="Düz Bağlayıcı 19"/>
          <p:cNvSpPr>
            <a:spLocks noChangeShapeType="1"/>
          </p:cNvSpPr>
          <p:nvPr/>
        </p:nvSpPr>
        <p:spPr bwMode="auto">
          <a:xfrm>
            <a:off x="854112" y="0"/>
            <a:ext cx="0" cy="6858000"/>
          </a:xfrm>
          <a:prstGeom prst="line">
            <a:avLst/>
          </a:prstGeom>
          <a:noFill/>
          <a:ln w="5715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6" name="Düz Bağlayıcı 15"/>
          <p:cNvSpPr>
            <a:spLocks noChangeShapeType="1"/>
          </p:cNvSpPr>
          <p:nvPr/>
        </p:nvSpPr>
        <p:spPr bwMode="auto">
          <a:xfrm>
            <a:off x="1726640" y="0"/>
            <a:ext cx="0" cy="6858000"/>
          </a:xfrm>
          <a:prstGeom prst="line">
            <a:avLst/>
          </a:prstGeom>
          <a:noFill/>
          <a:ln w="28575" cap="flat" cmpd="sng" algn="ctr">
            <a:solidFill>
              <a:schemeClr val="accent1">
                <a:tint val="60000"/>
                <a:alpha val="82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5" name="Düz Bağlayıcı 14"/>
          <p:cNvSpPr>
            <a:spLocks noChangeShapeType="1"/>
          </p:cNvSpPr>
          <p:nvPr/>
        </p:nvSpPr>
        <p:spPr bwMode="auto">
          <a:xfrm>
            <a:off x="1066800" y="0"/>
            <a:ext cx="0" cy="6858000"/>
          </a:xfrm>
          <a:prstGeom prst="line">
            <a:avLst/>
          </a:prstGeom>
          <a:noFill/>
          <a:ln w="9525"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2" name="Düz Bağlayıcı 21"/>
          <p:cNvSpPr>
            <a:spLocks noChangeShapeType="1"/>
          </p:cNvSpPr>
          <p:nvPr/>
        </p:nvSpPr>
        <p:spPr bwMode="auto">
          <a:xfrm>
            <a:off x="9113856"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7" name="Dikdörtgen 26"/>
          <p:cNvSpPr/>
          <p:nvPr/>
        </p:nvSpPr>
        <p:spPr bwMode="auto">
          <a:xfrm>
            <a:off x="1219200" y="0"/>
            <a:ext cx="76200" cy="6858000"/>
          </a:xfrm>
          <a:prstGeom prst="rect">
            <a:avLst/>
          </a:prstGeom>
          <a:solidFill>
            <a:schemeClr val="accent1">
              <a:tint val="60000"/>
              <a:alpha val="5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1" name="Oval 20"/>
          <p:cNvSpPr/>
          <p:nvPr/>
        </p:nvSpPr>
        <p:spPr bwMode="auto">
          <a:xfrm>
            <a:off x="609600" y="3429000"/>
            <a:ext cx="1295400" cy="1295400"/>
          </a:xfrm>
          <a:prstGeom prst="ellipse">
            <a:avLst/>
          </a:prstGeom>
          <a:solidFill>
            <a:schemeClr val="accent1"/>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Oval 22"/>
          <p:cNvSpPr/>
          <p:nvPr/>
        </p:nvSpPr>
        <p:spPr bwMode="auto">
          <a:xfrm>
            <a:off x="1309632" y="4866752"/>
            <a:ext cx="641424" cy="641424"/>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4" name="Oval 23"/>
          <p:cNvSpPr/>
          <p:nvPr/>
        </p:nvSpPr>
        <p:spPr bwMode="auto">
          <a:xfrm>
            <a:off x="1091080" y="5500632"/>
            <a:ext cx="137160" cy="13716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6" name="Oval 25"/>
          <p:cNvSpPr/>
          <p:nvPr/>
        </p:nvSpPr>
        <p:spPr bwMode="auto">
          <a:xfrm>
            <a:off x="1664208" y="5788152"/>
            <a:ext cx="274320" cy="27432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5" name="Oval 24"/>
          <p:cNvSpPr/>
          <p:nvPr/>
        </p:nvSpPr>
        <p:spPr>
          <a:xfrm>
            <a:off x="1905000" y="4495800"/>
            <a:ext cx="365760" cy="365760"/>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9" name="Slayt Numarası Yer Tutucusu 28"/>
          <p:cNvSpPr>
            <a:spLocks noGrp="1"/>
          </p:cNvSpPr>
          <p:nvPr>
            <p:ph type="sldNum" sz="quarter" idx="12"/>
          </p:nvPr>
        </p:nvSpPr>
        <p:spPr bwMode="auto">
          <a:xfrm>
            <a:off x="1325544" y="4928702"/>
            <a:ext cx="609600" cy="517524"/>
          </a:xfrm>
        </p:spPr>
        <p:txBody>
          <a:bodyPr/>
          <a:lstStyle/>
          <a:p>
            <a:fld id="{372C2EA7-7A4A-4ECE-B884-31C2A35AC618}" type="slidenum">
              <a:rPr lang="tr-TR" smtClean="0"/>
              <a:t>‹#›</a:t>
            </a:fld>
            <a:endParaRPr lang="tr-TR" dirty="0"/>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kumimoji="0" lang="tr-TR" smtClean="0"/>
              <a:t>Asıl başlık stili için tıklatın</a:t>
            </a:r>
            <a:endParaRPr kumimoji="0" lang="en-US"/>
          </a:p>
        </p:txBody>
      </p:sp>
      <p:sp>
        <p:nvSpPr>
          <p:cNvPr id="3" name="Dikey Metin Yer Tutucusu 2"/>
          <p:cNvSpPr>
            <a:spLocks noGrp="1"/>
          </p:cNvSpPr>
          <p:nvPr>
            <p:ph type="body" orient="vert" idx="1"/>
          </p:nvPr>
        </p:nvSpPr>
        <p:spPr/>
        <p:txBody>
          <a:bodyPr vert="eaVer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Veri Yer Tutucusu 3"/>
          <p:cNvSpPr>
            <a:spLocks noGrp="1"/>
          </p:cNvSpPr>
          <p:nvPr>
            <p:ph type="dt" sz="half" idx="10"/>
          </p:nvPr>
        </p:nvSpPr>
        <p:spPr/>
        <p:txBody>
          <a:bodyPr/>
          <a:lstStyle/>
          <a:p>
            <a:fld id="{93455B96-79BD-44BC-BA7B-6AE659D7C6F3}" type="datetimeFigureOut">
              <a:rPr lang="tr-TR" smtClean="0"/>
              <a:t>5.02.2025</a:t>
            </a:fld>
            <a:endParaRPr lang="tr-TR" dirty="0"/>
          </a:p>
        </p:txBody>
      </p:sp>
      <p:sp>
        <p:nvSpPr>
          <p:cNvPr id="5" name="Altbilgi Yer Tutucusu 4"/>
          <p:cNvSpPr>
            <a:spLocks noGrp="1"/>
          </p:cNvSpPr>
          <p:nvPr>
            <p:ph type="ftr" sz="quarter" idx="11"/>
          </p:nvPr>
        </p:nvSpPr>
        <p:spPr/>
        <p:txBody>
          <a:bodyPr/>
          <a:lstStyle/>
          <a:p>
            <a:endParaRPr lang="tr-TR" dirty="0"/>
          </a:p>
        </p:txBody>
      </p:sp>
      <p:sp>
        <p:nvSpPr>
          <p:cNvPr id="6" name="Slayt Numarası Yer Tutucusu 5"/>
          <p:cNvSpPr>
            <a:spLocks noGrp="1"/>
          </p:cNvSpPr>
          <p:nvPr>
            <p:ph type="sldNum" sz="quarter" idx="12"/>
          </p:nvPr>
        </p:nvSpPr>
        <p:spPr/>
        <p:txBody>
          <a:bodyPr/>
          <a:lstStyle/>
          <a:p>
            <a:fld id="{372C2EA7-7A4A-4ECE-B884-31C2A35AC618}" type="slidenum">
              <a:rPr lang="tr-TR" smtClean="0"/>
              <a:t>‹#›</a:t>
            </a:fld>
            <a:endParaRPr lang="tr-TR"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Dikey Başlık 1"/>
          <p:cNvSpPr>
            <a:spLocks noGrp="1"/>
          </p:cNvSpPr>
          <p:nvPr>
            <p:ph type="title" orient="vert"/>
          </p:nvPr>
        </p:nvSpPr>
        <p:spPr>
          <a:xfrm>
            <a:off x="6629400" y="274639"/>
            <a:ext cx="1676400" cy="5851525"/>
          </a:xfrm>
        </p:spPr>
        <p:txBody>
          <a:bodyPr vert="eaVert"/>
          <a:lstStyle/>
          <a:p>
            <a:r>
              <a:rPr kumimoji="0" lang="tr-TR" smtClean="0"/>
              <a:t>Asıl başlık stili için tıklatın</a:t>
            </a:r>
            <a:endParaRPr kumimoji="0" lang="en-US"/>
          </a:p>
        </p:txBody>
      </p:sp>
      <p:sp>
        <p:nvSpPr>
          <p:cNvPr id="3" name="Dikey Metin Yer Tutucusu 2"/>
          <p:cNvSpPr>
            <a:spLocks noGrp="1"/>
          </p:cNvSpPr>
          <p:nvPr>
            <p:ph type="body" orient="vert" idx="1"/>
          </p:nvPr>
        </p:nvSpPr>
        <p:spPr>
          <a:xfrm>
            <a:off x="457200" y="274638"/>
            <a:ext cx="6019800" cy="5851525"/>
          </a:xfrm>
        </p:spPr>
        <p:txBody>
          <a:bodyPr vert="eaVer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Veri Yer Tutucusu 3"/>
          <p:cNvSpPr>
            <a:spLocks noGrp="1"/>
          </p:cNvSpPr>
          <p:nvPr>
            <p:ph type="dt" sz="half" idx="10"/>
          </p:nvPr>
        </p:nvSpPr>
        <p:spPr/>
        <p:txBody>
          <a:bodyPr/>
          <a:lstStyle/>
          <a:p>
            <a:fld id="{93455B96-79BD-44BC-BA7B-6AE659D7C6F3}" type="datetimeFigureOut">
              <a:rPr lang="tr-TR" smtClean="0"/>
              <a:t>5.02.2025</a:t>
            </a:fld>
            <a:endParaRPr lang="tr-TR" dirty="0"/>
          </a:p>
        </p:txBody>
      </p:sp>
      <p:sp>
        <p:nvSpPr>
          <p:cNvPr id="5" name="Altbilgi Yer Tutucusu 4"/>
          <p:cNvSpPr>
            <a:spLocks noGrp="1"/>
          </p:cNvSpPr>
          <p:nvPr>
            <p:ph type="ftr" sz="quarter" idx="11"/>
          </p:nvPr>
        </p:nvSpPr>
        <p:spPr/>
        <p:txBody>
          <a:bodyPr/>
          <a:lstStyle/>
          <a:p>
            <a:endParaRPr lang="tr-TR" dirty="0"/>
          </a:p>
        </p:txBody>
      </p:sp>
      <p:sp>
        <p:nvSpPr>
          <p:cNvPr id="6" name="Slayt Numarası Yer Tutucusu 5"/>
          <p:cNvSpPr>
            <a:spLocks noGrp="1"/>
          </p:cNvSpPr>
          <p:nvPr>
            <p:ph type="sldNum" sz="quarter" idx="12"/>
          </p:nvPr>
        </p:nvSpPr>
        <p:spPr/>
        <p:txBody>
          <a:bodyPr/>
          <a:lstStyle/>
          <a:p>
            <a:fld id="{372C2EA7-7A4A-4ECE-B884-31C2A35AC618}" type="slidenum">
              <a:rPr lang="tr-TR" smtClean="0"/>
              <a:t>‹#›</a:t>
            </a:fld>
            <a:endParaRPr lang="tr-TR"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kumimoji="0" lang="tr-TR" smtClean="0"/>
              <a:t>Asıl başlık stili için tıklatın</a:t>
            </a:r>
            <a:endParaRPr kumimoji="0" lang="en-US"/>
          </a:p>
        </p:txBody>
      </p:sp>
      <p:sp>
        <p:nvSpPr>
          <p:cNvPr id="8" name="İçerik Yer Tutucusu 7"/>
          <p:cNvSpPr>
            <a:spLocks noGrp="1"/>
          </p:cNvSpPr>
          <p:nvPr>
            <p:ph sz="quarter" idx="1"/>
          </p:nvPr>
        </p:nvSpPr>
        <p:spPr>
          <a:xfrm>
            <a:off x="457200" y="1600200"/>
            <a:ext cx="7467600" cy="4873752"/>
          </a:xfrm>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7" name="Veri Yer Tutucusu 6"/>
          <p:cNvSpPr>
            <a:spLocks noGrp="1"/>
          </p:cNvSpPr>
          <p:nvPr>
            <p:ph type="dt" sz="half" idx="14"/>
          </p:nvPr>
        </p:nvSpPr>
        <p:spPr/>
        <p:txBody>
          <a:bodyPr rtlCol="0"/>
          <a:lstStyle/>
          <a:p>
            <a:fld id="{93455B96-79BD-44BC-BA7B-6AE659D7C6F3}" type="datetimeFigureOut">
              <a:rPr lang="tr-TR" smtClean="0"/>
              <a:t>5.02.2025</a:t>
            </a:fld>
            <a:endParaRPr lang="tr-TR" dirty="0"/>
          </a:p>
        </p:txBody>
      </p:sp>
      <p:sp>
        <p:nvSpPr>
          <p:cNvPr id="9" name="Slayt Numarası Yer Tutucusu 8"/>
          <p:cNvSpPr>
            <a:spLocks noGrp="1"/>
          </p:cNvSpPr>
          <p:nvPr>
            <p:ph type="sldNum" sz="quarter" idx="15"/>
          </p:nvPr>
        </p:nvSpPr>
        <p:spPr/>
        <p:txBody>
          <a:bodyPr rtlCol="0"/>
          <a:lstStyle/>
          <a:p>
            <a:fld id="{372C2EA7-7A4A-4ECE-B884-31C2A35AC618}" type="slidenum">
              <a:rPr lang="tr-TR" smtClean="0"/>
              <a:t>‹#›</a:t>
            </a:fld>
            <a:endParaRPr lang="tr-TR" dirty="0"/>
          </a:p>
        </p:txBody>
      </p:sp>
      <p:sp>
        <p:nvSpPr>
          <p:cNvPr id="10" name="Altbilgi Yer Tutucusu 9"/>
          <p:cNvSpPr>
            <a:spLocks noGrp="1"/>
          </p:cNvSpPr>
          <p:nvPr>
            <p:ph type="ftr" sz="quarter" idx="16"/>
          </p:nvPr>
        </p:nvSpPr>
        <p:spPr/>
        <p:txBody>
          <a:bodyPr rtlCol="0"/>
          <a:lstStyle/>
          <a:p>
            <a:endParaRPr lang="tr-TR"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Bölüm Üstbilgisi">
    <p:bg>
      <p:bgRef idx="1001">
        <a:schemeClr val="bg2"/>
      </p:bgRef>
    </p:bg>
    <p:spTree>
      <p:nvGrpSpPr>
        <p:cNvPr id="1" name=""/>
        <p:cNvGrpSpPr/>
        <p:nvPr/>
      </p:nvGrpSpPr>
      <p:grpSpPr>
        <a:xfrm>
          <a:off x="0" y="0"/>
          <a:ext cx="0" cy="0"/>
          <a:chOff x="0" y="0"/>
          <a:chExt cx="0" cy="0"/>
        </a:xfrm>
      </p:grpSpPr>
      <p:sp>
        <p:nvSpPr>
          <p:cNvPr id="2" name="Başlık 1"/>
          <p:cNvSpPr>
            <a:spLocks noGrp="1"/>
          </p:cNvSpPr>
          <p:nvPr>
            <p:ph type="title"/>
          </p:nvPr>
        </p:nvSpPr>
        <p:spPr>
          <a:xfrm>
            <a:off x="2286000" y="2895600"/>
            <a:ext cx="6172200" cy="2053590"/>
          </a:xfrm>
        </p:spPr>
        <p:txBody>
          <a:bodyPr/>
          <a:lstStyle>
            <a:lvl1pPr algn="l">
              <a:buNone/>
              <a:defRPr sz="3000" b="1" cap="small" baseline="0"/>
            </a:lvl1pPr>
          </a:lstStyle>
          <a:p>
            <a:r>
              <a:rPr kumimoji="0" lang="tr-TR" smtClean="0"/>
              <a:t>Asıl başlık stili için tıklatın</a:t>
            </a:r>
            <a:endParaRPr kumimoji="0" lang="en-US"/>
          </a:p>
        </p:txBody>
      </p:sp>
      <p:sp>
        <p:nvSpPr>
          <p:cNvPr id="3" name="Metin Yer Tutucusu 2"/>
          <p:cNvSpPr>
            <a:spLocks noGrp="1"/>
          </p:cNvSpPr>
          <p:nvPr>
            <p:ph type="body" idx="1"/>
          </p:nvPr>
        </p:nvSpPr>
        <p:spPr>
          <a:xfrm>
            <a:off x="2286000" y="5010150"/>
            <a:ext cx="6172200" cy="1371600"/>
          </a:xfrm>
        </p:spPr>
        <p:txBody>
          <a:bodyPr anchor="t"/>
          <a:lstStyle>
            <a:lvl1pPr marL="0" indent="0">
              <a:buNone/>
              <a:defRPr sz="1800" b="1">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tr-TR" smtClean="0"/>
              <a:t>Asıl metin stillerini düzenlemek için tıklatın</a:t>
            </a:r>
          </a:p>
        </p:txBody>
      </p:sp>
      <p:sp>
        <p:nvSpPr>
          <p:cNvPr id="4" name="Veri Yer Tutucusu 3"/>
          <p:cNvSpPr>
            <a:spLocks noGrp="1"/>
          </p:cNvSpPr>
          <p:nvPr>
            <p:ph type="dt" sz="half" idx="10"/>
          </p:nvPr>
        </p:nvSpPr>
        <p:spPr bwMode="auto">
          <a:xfrm rot="5400000">
            <a:off x="7763256" y="1170432"/>
            <a:ext cx="2286000" cy="381000"/>
          </a:xfrm>
        </p:spPr>
        <p:txBody>
          <a:bodyPr/>
          <a:lstStyle/>
          <a:p>
            <a:fld id="{93455B96-79BD-44BC-BA7B-6AE659D7C6F3}" type="datetimeFigureOut">
              <a:rPr lang="tr-TR" smtClean="0"/>
              <a:t>5.02.2025</a:t>
            </a:fld>
            <a:endParaRPr lang="tr-TR" dirty="0"/>
          </a:p>
        </p:txBody>
      </p:sp>
      <p:sp>
        <p:nvSpPr>
          <p:cNvPr id="5" name="Altbilgi Yer Tutucusu 4"/>
          <p:cNvSpPr>
            <a:spLocks noGrp="1"/>
          </p:cNvSpPr>
          <p:nvPr>
            <p:ph type="ftr" sz="quarter" idx="11"/>
          </p:nvPr>
        </p:nvSpPr>
        <p:spPr bwMode="auto">
          <a:xfrm rot="5400000">
            <a:off x="7077456" y="4178808"/>
            <a:ext cx="3657600" cy="384048"/>
          </a:xfrm>
        </p:spPr>
        <p:txBody>
          <a:bodyPr/>
          <a:lstStyle/>
          <a:p>
            <a:endParaRPr lang="tr-TR" dirty="0"/>
          </a:p>
        </p:txBody>
      </p:sp>
      <p:sp>
        <p:nvSpPr>
          <p:cNvPr id="9" name="Dikdörtgen 8"/>
          <p:cNvSpPr/>
          <p:nvPr/>
        </p:nvSpPr>
        <p:spPr bwMode="auto">
          <a:xfrm>
            <a:off x="381000" y="0"/>
            <a:ext cx="609600" cy="6858000"/>
          </a:xfrm>
          <a:prstGeom prst="rect">
            <a:avLst/>
          </a:prstGeom>
          <a:solidFill>
            <a:schemeClr val="accent1">
              <a:tint val="60000"/>
              <a:alpha val="54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0" name="Dikdörtgen 9"/>
          <p:cNvSpPr/>
          <p:nvPr/>
        </p:nvSpPr>
        <p:spPr bwMode="auto">
          <a:xfrm>
            <a:off x="276336" y="0"/>
            <a:ext cx="104664" cy="6858000"/>
          </a:xfrm>
          <a:prstGeom prst="rect">
            <a:avLst/>
          </a:prstGeom>
          <a:solidFill>
            <a:schemeClr val="accent1">
              <a:tint val="40000"/>
              <a:alpha val="36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1" name="Dikdörtgen 10"/>
          <p:cNvSpPr/>
          <p:nvPr/>
        </p:nvSpPr>
        <p:spPr bwMode="auto">
          <a:xfrm>
            <a:off x="990600" y="0"/>
            <a:ext cx="181872" cy="6858000"/>
          </a:xfrm>
          <a:prstGeom prst="rect">
            <a:avLst/>
          </a:prstGeom>
          <a:solidFill>
            <a:schemeClr val="accent1">
              <a:tint val="40000"/>
              <a:alpha val="7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2" name="Dikdörtgen 11"/>
          <p:cNvSpPr/>
          <p:nvPr/>
        </p:nvSpPr>
        <p:spPr bwMode="auto">
          <a:xfrm>
            <a:off x="1141320" y="0"/>
            <a:ext cx="230280" cy="6858000"/>
          </a:xfrm>
          <a:prstGeom prst="rect">
            <a:avLst/>
          </a:prstGeom>
          <a:solidFill>
            <a:schemeClr val="accent1">
              <a:tint val="20000"/>
              <a:alpha val="7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3" name="Düz Bağlayıcı 12"/>
          <p:cNvSpPr>
            <a:spLocks noChangeShapeType="1"/>
          </p:cNvSpPr>
          <p:nvPr/>
        </p:nvSpPr>
        <p:spPr bwMode="auto">
          <a:xfrm>
            <a:off x="106344" y="0"/>
            <a:ext cx="0" cy="6858000"/>
          </a:xfrm>
          <a:prstGeom prst="line">
            <a:avLst/>
          </a:prstGeom>
          <a:noFill/>
          <a:ln w="57150" cap="flat" cmpd="sng" algn="ctr">
            <a:solidFill>
              <a:schemeClr val="accent1">
                <a:tint val="60000"/>
                <a:alpha val="73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4" name="Düz Bağlayıcı 13"/>
          <p:cNvSpPr>
            <a:spLocks noChangeShapeType="1"/>
          </p:cNvSpPr>
          <p:nvPr/>
        </p:nvSpPr>
        <p:spPr bwMode="auto">
          <a:xfrm>
            <a:off x="914400" y="0"/>
            <a:ext cx="0" cy="6858000"/>
          </a:xfrm>
          <a:prstGeom prst="line">
            <a:avLst/>
          </a:prstGeom>
          <a:noFill/>
          <a:ln w="57150" cap="flat" cmpd="sng" algn="ctr">
            <a:solidFill>
              <a:schemeClr val="accent1">
                <a:tint val="20000"/>
                <a:alpha val="83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5" name="Düz Bağlayıcı 14"/>
          <p:cNvSpPr>
            <a:spLocks noChangeShapeType="1"/>
          </p:cNvSpPr>
          <p:nvPr/>
        </p:nvSpPr>
        <p:spPr bwMode="auto">
          <a:xfrm>
            <a:off x="854112" y="0"/>
            <a:ext cx="0" cy="6858000"/>
          </a:xfrm>
          <a:prstGeom prst="line">
            <a:avLst/>
          </a:prstGeom>
          <a:noFill/>
          <a:ln w="5715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6" name="Düz Bağlayıcı 15"/>
          <p:cNvSpPr>
            <a:spLocks noChangeShapeType="1"/>
          </p:cNvSpPr>
          <p:nvPr/>
        </p:nvSpPr>
        <p:spPr bwMode="auto">
          <a:xfrm>
            <a:off x="1726640" y="0"/>
            <a:ext cx="0" cy="6858000"/>
          </a:xfrm>
          <a:prstGeom prst="line">
            <a:avLst/>
          </a:prstGeom>
          <a:noFill/>
          <a:ln w="28575" cap="flat" cmpd="sng" algn="ctr">
            <a:solidFill>
              <a:schemeClr val="accent1">
                <a:tint val="60000"/>
                <a:alpha val="82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7" name="Düz Bağlayıcı 16"/>
          <p:cNvSpPr>
            <a:spLocks noChangeShapeType="1"/>
          </p:cNvSpPr>
          <p:nvPr/>
        </p:nvSpPr>
        <p:spPr bwMode="auto">
          <a:xfrm>
            <a:off x="1066800" y="0"/>
            <a:ext cx="0" cy="6858000"/>
          </a:xfrm>
          <a:prstGeom prst="line">
            <a:avLst/>
          </a:prstGeom>
          <a:noFill/>
          <a:ln w="9525"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8" name="Dikdörtgen 17"/>
          <p:cNvSpPr/>
          <p:nvPr/>
        </p:nvSpPr>
        <p:spPr bwMode="auto">
          <a:xfrm>
            <a:off x="1219200" y="0"/>
            <a:ext cx="76200" cy="6858000"/>
          </a:xfrm>
          <a:prstGeom prst="rect">
            <a:avLst/>
          </a:prstGeom>
          <a:solidFill>
            <a:schemeClr val="accent1">
              <a:tint val="60000"/>
              <a:alpha val="5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9" name="Oval 18"/>
          <p:cNvSpPr/>
          <p:nvPr/>
        </p:nvSpPr>
        <p:spPr bwMode="auto">
          <a:xfrm>
            <a:off x="609600" y="3429000"/>
            <a:ext cx="1295400" cy="129540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0" name="Oval 19"/>
          <p:cNvSpPr/>
          <p:nvPr/>
        </p:nvSpPr>
        <p:spPr bwMode="auto">
          <a:xfrm>
            <a:off x="1324704" y="4866752"/>
            <a:ext cx="641424" cy="641424"/>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1" name="Oval 20"/>
          <p:cNvSpPr/>
          <p:nvPr/>
        </p:nvSpPr>
        <p:spPr bwMode="auto">
          <a:xfrm>
            <a:off x="1091080" y="5500632"/>
            <a:ext cx="137160" cy="13716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2" name="Oval 21"/>
          <p:cNvSpPr/>
          <p:nvPr/>
        </p:nvSpPr>
        <p:spPr bwMode="auto">
          <a:xfrm>
            <a:off x="1664208" y="5791200"/>
            <a:ext cx="274320" cy="27432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Oval 22"/>
          <p:cNvSpPr/>
          <p:nvPr/>
        </p:nvSpPr>
        <p:spPr bwMode="auto">
          <a:xfrm>
            <a:off x="1879040" y="4479888"/>
            <a:ext cx="365760" cy="365760"/>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6" name="Düz Bağlayıcı 25"/>
          <p:cNvSpPr>
            <a:spLocks noChangeShapeType="1"/>
          </p:cNvSpPr>
          <p:nvPr/>
        </p:nvSpPr>
        <p:spPr bwMode="auto">
          <a:xfrm>
            <a:off x="9097944"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6" name="Slayt Numarası Yer Tutucusu 5"/>
          <p:cNvSpPr>
            <a:spLocks noGrp="1"/>
          </p:cNvSpPr>
          <p:nvPr>
            <p:ph type="sldNum" sz="quarter" idx="12"/>
          </p:nvPr>
        </p:nvSpPr>
        <p:spPr bwMode="auto">
          <a:xfrm>
            <a:off x="1340616" y="4928702"/>
            <a:ext cx="609600" cy="517524"/>
          </a:xfrm>
        </p:spPr>
        <p:txBody>
          <a:bodyPr/>
          <a:lstStyle/>
          <a:p>
            <a:fld id="{372C2EA7-7A4A-4ECE-B884-31C2A35AC618}" type="slidenum">
              <a:rPr lang="tr-TR" smtClean="0"/>
              <a:t>‹#›</a:t>
            </a:fld>
            <a:endParaRPr lang="tr-TR" dirty="0"/>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kumimoji="0" lang="tr-TR" smtClean="0"/>
              <a:t>Asıl başlık stili için tıklatın</a:t>
            </a:r>
            <a:endParaRPr kumimoji="0" lang="en-US"/>
          </a:p>
        </p:txBody>
      </p:sp>
      <p:sp>
        <p:nvSpPr>
          <p:cNvPr id="5" name="Veri Yer Tutucusu 4"/>
          <p:cNvSpPr>
            <a:spLocks noGrp="1"/>
          </p:cNvSpPr>
          <p:nvPr>
            <p:ph type="dt" sz="half" idx="10"/>
          </p:nvPr>
        </p:nvSpPr>
        <p:spPr/>
        <p:txBody>
          <a:bodyPr/>
          <a:lstStyle/>
          <a:p>
            <a:fld id="{93455B96-79BD-44BC-BA7B-6AE659D7C6F3}" type="datetimeFigureOut">
              <a:rPr lang="tr-TR" smtClean="0"/>
              <a:t>5.02.2025</a:t>
            </a:fld>
            <a:endParaRPr lang="tr-TR" dirty="0"/>
          </a:p>
        </p:txBody>
      </p:sp>
      <p:sp>
        <p:nvSpPr>
          <p:cNvPr id="6" name="Altbilgi Yer Tutucusu 5"/>
          <p:cNvSpPr>
            <a:spLocks noGrp="1"/>
          </p:cNvSpPr>
          <p:nvPr>
            <p:ph type="ftr" sz="quarter" idx="11"/>
          </p:nvPr>
        </p:nvSpPr>
        <p:spPr/>
        <p:txBody>
          <a:bodyPr/>
          <a:lstStyle/>
          <a:p>
            <a:endParaRPr lang="tr-TR" dirty="0"/>
          </a:p>
        </p:txBody>
      </p:sp>
      <p:sp>
        <p:nvSpPr>
          <p:cNvPr id="7" name="Slayt Numarası Yer Tutucusu 6"/>
          <p:cNvSpPr>
            <a:spLocks noGrp="1"/>
          </p:cNvSpPr>
          <p:nvPr>
            <p:ph type="sldNum" sz="quarter" idx="12"/>
          </p:nvPr>
        </p:nvSpPr>
        <p:spPr/>
        <p:txBody>
          <a:bodyPr/>
          <a:lstStyle/>
          <a:p>
            <a:fld id="{372C2EA7-7A4A-4ECE-B884-31C2A35AC618}" type="slidenum">
              <a:rPr lang="tr-TR" smtClean="0"/>
              <a:t>‹#›</a:t>
            </a:fld>
            <a:endParaRPr lang="tr-TR" dirty="0"/>
          </a:p>
        </p:txBody>
      </p:sp>
      <p:sp>
        <p:nvSpPr>
          <p:cNvPr id="9" name="İçerik Yer Tutucusu 8"/>
          <p:cNvSpPr>
            <a:spLocks noGrp="1"/>
          </p:cNvSpPr>
          <p:nvPr>
            <p:ph sz="quarter" idx="1"/>
          </p:nvPr>
        </p:nvSpPr>
        <p:spPr>
          <a:xfrm>
            <a:off x="457200" y="1600200"/>
            <a:ext cx="3657600" cy="4572000"/>
          </a:xfrm>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11" name="İçerik Yer Tutucusu 10"/>
          <p:cNvSpPr>
            <a:spLocks noGrp="1"/>
          </p:cNvSpPr>
          <p:nvPr>
            <p:ph sz="quarter" idx="2"/>
          </p:nvPr>
        </p:nvSpPr>
        <p:spPr>
          <a:xfrm>
            <a:off x="4270248" y="1600200"/>
            <a:ext cx="3657600" cy="4572000"/>
          </a:xfrm>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3050"/>
            <a:ext cx="7543800" cy="1143000"/>
          </a:xfrm>
        </p:spPr>
        <p:txBody>
          <a:bodyPr anchor="b"/>
          <a:lstStyle>
            <a:lvl1pPr>
              <a:defRPr/>
            </a:lvl1pPr>
          </a:lstStyle>
          <a:p>
            <a:r>
              <a:rPr kumimoji="0" lang="tr-TR" smtClean="0"/>
              <a:t>Asıl başlık stili için tıklatın</a:t>
            </a:r>
            <a:endParaRPr kumimoji="0" lang="en-US"/>
          </a:p>
        </p:txBody>
      </p:sp>
      <p:sp>
        <p:nvSpPr>
          <p:cNvPr id="7" name="Veri Yer Tutucusu 6"/>
          <p:cNvSpPr>
            <a:spLocks noGrp="1"/>
          </p:cNvSpPr>
          <p:nvPr>
            <p:ph type="dt" sz="half" idx="10"/>
          </p:nvPr>
        </p:nvSpPr>
        <p:spPr/>
        <p:txBody>
          <a:bodyPr/>
          <a:lstStyle/>
          <a:p>
            <a:fld id="{93455B96-79BD-44BC-BA7B-6AE659D7C6F3}" type="datetimeFigureOut">
              <a:rPr lang="tr-TR" smtClean="0"/>
              <a:t>5.02.2025</a:t>
            </a:fld>
            <a:endParaRPr lang="tr-TR" dirty="0"/>
          </a:p>
        </p:txBody>
      </p:sp>
      <p:sp>
        <p:nvSpPr>
          <p:cNvPr id="8" name="Altbilgi Yer Tutucusu 7"/>
          <p:cNvSpPr>
            <a:spLocks noGrp="1"/>
          </p:cNvSpPr>
          <p:nvPr>
            <p:ph type="ftr" sz="quarter" idx="11"/>
          </p:nvPr>
        </p:nvSpPr>
        <p:spPr/>
        <p:txBody>
          <a:bodyPr/>
          <a:lstStyle/>
          <a:p>
            <a:endParaRPr lang="tr-TR" dirty="0"/>
          </a:p>
        </p:txBody>
      </p:sp>
      <p:sp>
        <p:nvSpPr>
          <p:cNvPr id="9" name="Slayt Numarası Yer Tutucusu 8"/>
          <p:cNvSpPr>
            <a:spLocks noGrp="1"/>
          </p:cNvSpPr>
          <p:nvPr>
            <p:ph type="sldNum" sz="quarter" idx="12"/>
          </p:nvPr>
        </p:nvSpPr>
        <p:spPr/>
        <p:txBody>
          <a:bodyPr/>
          <a:lstStyle/>
          <a:p>
            <a:fld id="{372C2EA7-7A4A-4ECE-B884-31C2A35AC618}" type="slidenum">
              <a:rPr lang="tr-TR" smtClean="0"/>
              <a:t>‹#›</a:t>
            </a:fld>
            <a:endParaRPr lang="tr-TR" dirty="0"/>
          </a:p>
        </p:txBody>
      </p:sp>
      <p:sp>
        <p:nvSpPr>
          <p:cNvPr id="11" name="İçerik Yer Tutucusu 10"/>
          <p:cNvSpPr>
            <a:spLocks noGrp="1"/>
          </p:cNvSpPr>
          <p:nvPr>
            <p:ph sz="quarter" idx="2"/>
          </p:nvPr>
        </p:nvSpPr>
        <p:spPr>
          <a:xfrm>
            <a:off x="457200" y="2362200"/>
            <a:ext cx="3657600" cy="3886200"/>
          </a:xfrm>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13" name="İçerik Yer Tutucusu 12"/>
          <p:cNvSpPr>
            <a:spLocks noGrp="1"/>
          </p:cNvSpPr>
          <p:nvPr>
            <p:ph sz="quarter" idx="4"/>
          </p:nvPr>
        </p:nvSpPr>
        <p:spPr>
          <a:xfrm>
            <a:off x="4371975" y="2362200"/>
            <a:ext cx="3657600" cy="3886200"/>
          </a:xfrm>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12" name="Metin Yer Tutucusu 11"/>
          <p:cNvSpPr>
            <a:spLocks noGrp="1"/>
          </p:cNvSpPr>
          <p:nvPr>
            <p:ph type="body" sz="quarter" idx="1"/>
          </p:nvPr>
        </p:nvSpPr>
        <p:spPr>
          <a:xfrm>
            <a:off x="457200" y="1569720"/>
            <a:ext cx="3657600" cy="658368"/>
          </a:xfrm>
          <a:prstGeom prst="roundRect">
            <a:avLst>
              <a:gd name="adj" fmla="val 16667"/>
            </a:avLst>
          </a:prstGeom>
          <a:solidFill>
            <a:schemeClr val="accent1"/>
          </a:solidFill>
        </p:spPr>
        <p:txBody>
          <a:bodyPr rtlCol="0" anchor="ctr">
            <a:noAutofit/>
          </a:bodyPr>
          <a:lstStyle>
            <a:lvl1pPr marL="0" indent="0">
              <a:buFontTx/>
              <a:buNone/>
              <a:defRPr sz="2000" b="1">
                <a:solidFill>
                  <a:srgbClr val="FFFFFF"/>
                </a:solidFill>
              </a:defRPr>
            </a:lvl1pPr>
          </a:lstStyle>
          <a:p>
            <a:pPr lvl="0" eaLnBrk="1" latinLnBrk="0" hangingPunct="1"/>
            <a:r>
              <a:rPr kumimoji="0" lang="tr-TR" smtClean="0"/>
              <a:t>Asıl metin stillerini düzenlemek için tıklatın</a:t>
            </a:r>
          </a:p>
        </p:txBody>
      </p:sp>
      <p:sp>
        <p:nvSpPr>
          <p:cNvPr id="14" name="Metin Yer Tutucusu 13"/>
          <p:cNvSpPr>
            <a:spLocks noGrp="1"/>
          </p:cNvSpPr>
          <p:nvPr>
            <p:ph type="body" sz="quarter" idx="3"/>
          </p:nvPr>
        </p:nvSpPr>
        <p:spPr>
          <a:xfrm>
            <a:off x="4343400" y="1569720"/>
            <a:ext cx="3657600" cy="658368"/>
          </a:xfrm>
          <a:prstGeom prst="roundRect">
            <a:avLst>
              <a:gd name="adj" fmla="val 16667"/>
            </a:avLst>
          </a:prstGeom>
          <a:solidFill>
            <a:schemeClr val="accent1"/>
          </a:solidFill>
        </p:spPr>
        <p:txBody>
          <a:bodyPr rtlCol="0" anchor="ctr">
            <a:noAutofit/>
          </a:bodyPr>
          <a:lstStyle>
            <a:lvl1pPr marL="0" indent="0">
              <a:buFontTx/>
              <a:buNone/>
              <a:defRPr sz="2000" b="1">
                <a:solidFill>
                  <a:srgbClr val="FFFFFF"/>
                </a:solidFill>
              </a:defRPr>
            </a:lvl1pPr>
          </a:lstStyle>
          <a:p>
            <a:pPr lvl="0" eaLnBrk="1" latinLnBrk="0" hangingPunct="1"/>
            <a:r>
              <a:rPr kumimoji="0" lang="tr-TR" smtClean="0"/>
              <a:t>Asıl metin stillerini düzenlemek için tıklatın</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kumimoji="0" lang="tr-TR" smtClean="0"/>
              <a:t>Asıl başlık stili için tıklatın</a:t>
            </a:r>
            <a:endParaRPr kumimoji="0" lang="en-US"/>
          </a:p>
        </p:txBody>
      </p:sp>
      <p:sp>
        <p:nvSpPr>
          <p:cNvPr id="6" name="Veri Yer Tutucusu 5"/>
          <p:cNvSpPr>
            <a:spLocks noGrp="1"/>
          </p:cNvSpPr>
          <p:nvPr>
            <p:ph type="dt" sz="half" idx="10"/>
          </p:nvPr>
        </p:nvSpPr>
        <p:spPr/>
        <p:txBody>
          <a:bodyPr rtlCol="0"/>
          <a:lstStyle/>
          <a:p>
            <a:fld id="{93455B96-79BD-44BC-BA7B-6AE659D7C6F3}" type="datetimeFigureOut">
              <a:rPr lang="tr-TR" smtClean="0"/>
              <a:t>5.02.2025</a:t>
            </a:fld>
            <a:endParaRPr lang="tr-TR" dirty="0"/>
          </a:p>
        </p:txBody>
      </p:sp>
      <p:sp>
        <p:nvSpPr>
          <p:cNvPr id="7" name="Slayt Numarası Yer Tutucusu 6"/>
          <p:cNvSpPr>
            <a:spLocks noGrp="1"/>
          </p:cNvSpPr>
          <p:nvPr>
            <p:ph type="sldNum" sz="quarter" idx="11"/>
          </p:nvPr>
        </p:nvSpPr>
        <p:spPr/>
        <p:txBody>
          <a:bodyPr rtlCol="0"/>
          <a:lstStyle/>
          <a:p>
            <a:fld id="{372C2EA7-7A4A-4ECE-B884-31C2A35AC618}" type="slidenum">
              <a:rPr lang="tr-TR" smtClean="0"/>
              <a:t>‹#›</a:t>
            </a:fld>
            <a:endParaRPr lang="tr-TR" dirty="0"/>
          </a:p>
        </p:txBody>
      </p:sp>
      <p:sp>
        <p:nvSpPr>
          <p:cNvPr id="8" name="Altbilgi Yer Tutucusu 7"/>
          <p:cNvSpPr>
            <a:spLocks noGrp="1"/>
          </p:cNvSpPr>
          <p:nvPr>
            <p:ph type="ftr" sz="quarter" idx="12"/>
          </p:nvPr>
        </p:nvSpPr>
        <p:spPr/>
        <p:txBody>
          <a:bodyPr rtlCol="0"/>
          <a:lstStyle/>
          <a:p>
            <a:endParaRPr lang="tr-TR"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Veri Yer Tutucusu 1"/>
          <p:cNvSpPr>
            <a:spLocks noGrp="1"/>
          </p:cNvSpPr>
          <p:nvPr>
            <p:ph type="dt" sz="half" idx="10"/>
          </p:nvPr>
        </p:nvSpPr>
        <p:spPr/>
        <p:txBody>
          <a:bodyPr/>
          <a:lstStyle/>
          <a:p>
            <a:fld id="{93455B96-79BD-44BC-BA7B-6AE659D7C6F3}" type="datetimeFigureOut">
              <a:rPr lang="tr-TR" smtClean="0"/>
              <a:t>5.02.2025</a:t>
            </a:fld>
            <a:endParaRPr lang="tr-TR" dirty="0"/>
          </a:p>
        </p:txBody>
      </p:sp>
      <p:sp>
        <p:nvSpPr>
          <p:cNvPr id="3" name="Altbilgi Yer Tutucusu 2"/>
          <p:cNvSpPr>
            <a:spLocks noGrp="1"/>
          </p:cNvSpPr>
          <p:nvPr>
            <p:ph type="ftr" sz="quarter" idx="11"/>
          </p:nvPr>
        </p:nvSpPr>
        <p:spPr/>
        <p:txBody>
          <a:bodyPr/>
          <a:lstStyle/>
          <a:p>
            <a:endParaRPr lang="tr-TR" dirty="0"/>
          </a:p>
        </p:txBody>
      </p:sp>
      <p:sp>
        <p:nvSpPr>
          <p:cNvPr id="4" name="Slayt Numarası Yer Tutucusu 3"/>
          <p:cNvSpPr>
            <a:spLocks noGrp="1"/>
          </p:cNvSpPr>
          <p:nvPr>
            <p:ph type="sldNum" sz="quarter" idx="12"/>
          </p:nvPr>
        </p:nvSpPr>
        <p:spPr/>
        <p:txBody>
          <a:bodyPr/>
          <a:lstStyle/>
          <a:p>
            <a:fld id="{372C2EA7-7A4A-4ECE-B884-31C2A35AC618}" type="slidenum">
              <a:rPr lang="tr-TR" smtClean="0"/>
              <a:t>‹#›</a:t>
            </a:fld>
            <a:endParaRPr lang="tr-TR"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Başlıklı İçerik">
    <p:bg>
      <p:bgRef idx="1001">
        <a:schemeClr val="bg1"/>
      </p:bgRef>
    </p:bg>
    <p:spTree>
      <p:nvGrpSpPr>
        <p:cNvPr id="1" name=""/>
        <p:cNvGrpSpPr/>
        <p:nvPr/>
      </p:nvGrpSpPr>
      <p:grpSpPr>
        <a:xfrm>
          <a:off x="0" y="0"/>
          <a:ext cx="0" cy="0"/>
          <a:chOff x="0" y="0"/>
          <a:chExt cx="0" cy="0"/>
        </a:xfrm>
      </p:grpSpPr>
      <p:sp>
        <p:nvSpPr>
          <p:cNvPr id="10" name="Düz Bağlayıcı 9"/>
          <p:cNvSpPr>
            <a:spLocks noChangeShapeType="1"/>
          </p:cNvSpPr>
          <p:nvPr/>
        </p:nvSpPr>
        <p:spPr bwMode="auto">
          <a:xfrm>
            <a:off x="8763000" y="0"/>
            <a:ext cx="0" cy="6858000"/>
          </a:xfrm>
          <a:prstGeom prst="line">
            <a:avLst/>
          </a:prstGeom>
          <a:noFill/>
          <a:ln w="38100" cap="flat" cmpd="sng" algn="ctr">
            <a:solidFill>
              <a:schemeClr val="accent1">
                <a:tint val="60000"/>
                <a:alpha val="93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 name="Başlık 1"/>
          <p:cNvSpPr>
            <a:spLocks noGrp="1"/>
          </p:cNvSpPr>
          <p:nvPr>
            <p:ph type="title"/>
          </p:nvPr>
        </p:nvSpPr>
        <p:spPr>
          <a:xfrm rot="5400000">
            <a:off x="3371850" y="3200400"/>
            <a:ext cx="6309360" cy="457200"/>
          </a:xfrm>
        </p:spPr>
        <p:txBody>
          <a:bodyPr anchor="b"/>
          <a:lstStyle>
            <a:lvl1pPr algn="l">
              <a:buNone/>
              <a:defRPr sz="2000" b="1" cap="small" baseline="0"/>
            </a:lvl1pPr>
          </a:lstStyle>
          <a:p>
            <a:r>
              <a:rPr kumimoji="0" lang="tr-TR" smtClean="0"/>
              <a:t>Asıl başlık stili için tıklatın</a:t>
            </a:r>
            <a:endParaRPr kumimoji="0" lang="en-US"/>
          </a:p>
        </p:txBody>
      </p:sp>
      <p:sp>
        <p:nvSpPr>
          <p:cNvPr id="3" name="Metin Yer Tutucusu 2"/>
          <p:cNvSpPr>
            <a:spLocks noGrp="1"/>
          </p:cNvSpPr>
          <p:nvPr>
            <p:ph type="body" idx="2"/>
          </p:nvPr>
        </p:nvSpPr>
        <p:spPr>
          <a:xfrm>
            <a:off x="6812280" y="274320"/>
            <a:ext cx="1527048" cy="4983480"/>
          </a:xfrm>
        </p:spPr>
        <p:txBody>
          <a:bodyPr/>
          <a:lstStyle>
            <a:lvl1pPr marL="0" indent="0">
              <a:spcBef>
                <a:spcPts val="400"/>
              </a:spcBef>
              <a:spcAft>
                <a:spcPts val="1000"/>
              </a:spcAft>
              <a:buNone/>
              <a:defRPr sz="1200"/>
            </a:lvl1pPr>
            <a:lvl2pPr>
              <a:buNone/>
              <a:defRPr sz="1200"/>
            </a:lvl2pPr>
            <a:lvl3pPr>
              <a:buNone/>
              <a:defRPr sz="1000"/>
            </a:lvl3pPr>
            <a:lvl4pPr>
              <a:buNone/>
              <a:defRPr sz="900"/>
            </a:lvl4pPr>
            <a:lvl5pPr>
              <a:buNone/>
              <a:defRPr sz="900"/>
            </a:lvl5pPr>
          </a:lstStyle>
          <a:p>
            <a:pPr lvl="0" eaLnBrk="1" latinLnBrk="0" hangingPunct="1"/>
            <a:r>
              <a:rPr kumimoji="0" lang="tr-TR" smtClean="0"/>
              <a:t>Asıl metin stillerini düzenlemek için tıklatın</a:t>
            </a:r>
          </a:p>
        </p:txBody>
      </p:sp>
      <p:sp>
        <p:nvSpPr>
          <p:cNvPr id="8" name="Düz Bağlayıcı 7"/>
          <p:cNvSpPr>
            <a:spLocks noChangeShapeType="1"/>
          </p:cNvSpPr>
          <p:nvPr/>
        </p:nvSpPr>
        <p:spPr bwMode="auto">
          <a:xfrm>
            <a:off x="62484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9" name="Düz Bağlayıcı 8"/>
          <p:cNvSpPr>
            <a:spLocks noChangeShapeType="1"/>
          </p:cNvSpPr>
          <p:nvPr/>
        </p:nvSpPr>
        <p:spPr bwMode="auto">
          <a:xfrm>
            <a:off x="6192296" y="0"/>
            <a:ext cx="0" cy="6858000"/>
          </a:xfrm>
          <a:prstGeom prst="line">
            <a:avLst/>
          </a:prstGeom>
          <a:noFill/>
          <a:ln w="1270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1" name="Düz Bağlayıcı 10"/>
          <p:cNvSpPr>
            <a:spLocks noChangeShapeType="1"/>
          </p:cNvSpPr>
          <p:nvPr/>
        </p:nvSpPr>
        <p:spPr bwMode="auto">
          <a:xfrm>
            <a:off x="8991600" y="0"/>
            <a:ext cx="0" cy="6858000"/>
          </a:xfrm>
          <a:prstGeom prst="line">
            <a:avLst/>
          </a:prstGeom>
          <a:noFill/>
          <a:ln w="1905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2" name="Dikdörtgen 11"/>
          <p:cNvSpPr/>
          <p:nvPr/>
        </p:nvSpPr>
        <p:spPr bwMode="auto">
          <a:xfrm>
            <a:off x="8839200" y="0"/>
            <a:ext cx="304800" cy="6858000"/>
          </a:xfrm>
          <a:prstGeom prst="rect">
            <a:avLst/>
          </a:prstGeom>
          <a:solidFill>
            <a:schemeClr val="accent1">
              <a:tint val="60000"/>
              <a:alpha val="87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3" name="Düz Bağlayıcı 12"/>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4" name="Oval 13"/>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8" name="İçerik Yer Tutucusu 17"/>
          <p:cNvSpPr>
            <a:spLocks noGrp="1"/>
          </p:cNvSpPr>
          <p:nvPr>
            <p:ph sz="quarter" idx="1"/>
          </p:nvPr>
        </p:nvSpPr>
        <p:spPr>
          <a:xfrm>
            <a:off x="304800" y="274320"/>
            <a:ext cx="5638800" cy="6327648"/>
          </a:xfrm>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21" name="Veri Yer Tutucusu 20"/>
          <p:cNvSpPr>
            <a:spLocks noGrp="1"/>
          </p:cNvSpPr>
          <p:nvPr>
            <p:ph type="dt" sz="half" idx="14"/>
          </p:nvPr>
        </p:nvSpPr>
        <p:spPr/>
        <p:txBody>
          <a:bodyPr rtlCol="0"/>
          <a:lstStyle/>
          <a:p>
            <a:fld id="{93455B96-79BD-44BC-BA7B-6AE659D7C6F3}" type="datetimeFigureOut">
              <a:rPr lang="tr-TR" smtClean="0"/>
              <a:t>5.02.2025</a:t>
            </a:fld>
            <a:endParaRPr lang="tr-TR" dirty="0"/>
          </a:p>
        </p:txBody>
      </p:sp>
      <p:sp>
        <p:nvSpPr>
          <p:cNvPr id="22" name="Slayt Numarası Yer Tutucusu 21"/>
          <p:cNvSpPr>
            <a:spLocks noGrp="1"/>
          </p:cNvSpPr>
          <p:nvPr>
            <p:ph type="sldNum" sz="quarter" idx="15"/>
          </p:nvPr>
        </p:nvSpPr>
        <p:spPr/>
        <p:txBody>
          <a:bodyPr rtlCol="0"/>
          <a:lstStyle/>
          <a:p>
            <a:fld id="{372C2EA7-7A4A-4ECE-B884-31C2A35AC618}" type="slidenum">
              <a:rPr lang="tr-TR" smtClean="0"/>
              <a:t>‹#›</a:t>
            </a:fld>
            <a:endParaRPr lang="tr-TR" dirty="0"/>
          </a:p>
        </p:txBody>
      </p:sp>
      <p:sp>
        <p:nvSpPr>
          <p:cNvPr id="23" name="Altbilgi Yer Tutucusu 22"/>
          <p:cNvSpPr>
            <a:spLocks noGrp="1"/>
          </p:cNvSpPr>
          <p:nvPr>
            <p:ph type="ftr" sz="quarter" idx="16"/>
          </p:nvPr>
        </p:nvSpPr>
        <p:spPr/>
        <p:txBody>
          <a:bodyPr rtlCol="0"/>
          <a:lstStyle/>
          <a:p>
            <a:endParaRPr lang="tr-TR" dirty="0"/>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Başlıklı Resim">
    <p:spTree>
      <p:nvGrpSpPr>
        <p:cNvPr id="1" name=""/>
        <p:cNvGrpSpPr/>
        <p:nvPr/>
      </p:nvGrpSpPr>
      <p:grpSpPr>
        <a:xfrm>
          <a:off x="0" y="0"/>
          <a:ext cx="0" cy="0"/>
          <a:chOff x="0" y="0"/>
          <a:chExt cx="0" cy="0"/>
        </a:xfrm>
      </p:grpSpPr>
      <p:sp>
        <p:nvSpPr>
          <p:cNvPr id="9" name="Düz Bağlayıcı 8"/>
          <p:cNvSpPr>
            <a:spLocks noChangeShapeType="1"/>
          </p:cNvSpPr>
          <p:nvPr/>
        </p:nvSpPr>
        <p:spPr bwMode="auto">
          <a:xfrm>
            <a:off x="87630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3" name="Oval 12"/>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 name="Başlık 1"/>
          <p:cNvSpPr>
            <a:spLocks noGrp="1"/>
          </p:cNvSpPr>
          <p:nvPr>
            <p:ph type="title"/>
          </p:nvPr>
        </p:nvSpPr>
        <p:spPr>
          <a:xfrm rot="5400000">
            <a:off x="3350133" y="3200400"/>
            <a:ext cx="6309360" cy="457200"/>
          </a:xfrm>
        </p:spPr>
        <p:txBody>
          <a:bodyPr anchor="b"/>
          <a:lstStyle>
            <a:lvl1pPr algn="l">
              <a:buNone/>
              <a:defRPr sz="2000" b="1"/>
            </a:lvl1pPr>
          </a:lstStyle>
          <a:p>
            <a:r>
              <a:rPr kumimoji="0" lang="tr-TR" smtClean="0"/>
              <a:t>Asıl başlık stili için tıklatın</a:t>
            </a:r>
            <a:endParaRPr kumimoji="0" lang="en-US"/>
          </a:p>
        </p:txBody>
      </p:sp>
      <p:sp>
        <p:nvSpPr>
          <p:cNvPr id="3" name="Resim Yer Tutucusu 2"/>
          <p:cNvSpPr>
            <a:spLocks noGrp="1"/>
          </p:cNvSpPr>
          <p:nvPr>
            <p:ph type="pic" idx="1"/>
          </p:nvPr>
        </p:nvSpPr>
        <p:spPr>
          <a:xfrm>
            <a:off x="0" y="0"/>
            <a:ext cx="6172200" cy="6858000"/>
          </a:xfrm>
          <a:solidFill>
            <a:schemeClr val="bg2"/>
          </a:solidFill>
          <a:ln w="1270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lstStyle>
            <a:lvl1pPr marL="0" indent="0">
              <a:buNone/>
              <a:defRPr sz="3200"/>
            </a:lvl1pPr>
          </a:lstStyle>
          <a:p>
            <a:pPr algn="ctr" eaLnBrk="1" latinLnBrk="0" hangingPunct="1">
              <a:buFontTx/>
              <a:buNone/>
            </a:pPr>
            <a:r>
              <a:rPr kumimoji="0" lang="tr-TR" dirty="0" smtClean="0"/>
              <a:t>Resim eklemek için simgeyi tıklatın</a:t>
            </a:r>
            <a:endParaRPr kumimoji="0" lang="en-US" dirty="0"/>
          </a:p>
        </p:txBody>
      </p:sp>
      <p:sp>
        <p:nvSpPr>
          <p:cNvPr id="4" name="Metin Yer Tutucusu 3"/>
          <p:cNvSpPr>
            <a:spLocks noGrp="1"/>
          </p:cNvSpPr>
          <p:nvPr>
            <p:ph type="body" sz="half" idx="2"/>
          </p:nvPr>
        </p:nvSpPr>
        <p:spPr>
          <a:xfrm>
            <a:off x="6765798" y="264795"/>
            <a:ext cx="1524000" cy="4956048"/>
          </a:xfrm>
        </p:spPr>
        <p:txBody>
          <a:bodyPr rot="0" spcFirstLastPara="0" vertOverflow="overflow" horzOverflow="overflow" vert="horz" wrap="square" lIns="91440" tIns="45720" rIns="91440" bIns="45720" numCol="1" spcCol="274320" rtlCol="0" fromWordArt="0" anchor="t" anchorCtr="0" forceAA="0" compatLnSpc="1">
            <a:normAutofit/>
          </a:bodyPr>
          <a:lstStyle>
            <a:lvl1pPr marL="0" indent="0">
              <a:spcBef>
                <a:spcPts val="100"/>
              </a:spcBef>
              <a:spcAft>
                <a:spcPts val="400"/>
              </a:spcAft>
              <a:buFontTx/>
              <a:buNone/>
              <a:defRPr sz="1200"/>
            </a:lvl1pPr>
            <a:lvl2pPr>
              <a:defRPr sz="1200"/>
            </a:lvl2pPr>
            <a:lvl3pPr>
              <a:defRPr sz="1000"/>
            </a:lvl3pPr>
            <a:lvl4pPr>
              <a:defRPr sz="900"/>
            </a:lvl4pPr>
            <a:lvl5pPr>
              <a:defRPr sz="900"/>
            </a:lvl5pPr>
          </a:lstStyle>
          <a:p>
            <a:pPr lvl="0" eaLnBrk="1" latinLnBrk="0" hangingPunct="1"/>
            <a:r>
              <a:rPr kumimoji="0" lang="tr-TR" smtClean="0"/>
              <a:t>Asıl metin stillerini düzenlemek için tıklatın</a:t>
            </a:r>
          </a:p>
        </p:txBody>
      </p:sp>
      <p:sp>
        <p:nvSpPr>
          <p:cNvPr id="10" name="Düz Bağlayıcı 9"/>
          <p:cNvSpPr>
            <a:spLocks noChangeShapeType="1"/>
          </p:cNvSpPr>
          <p:nvPr/>
        </p:nvSpPr>
        <p:spPr bwMode="auto">
          <a:xfrm>
            <a:off x="8991600" y="0"/>
            <a:ext cx="0" cy="6858000"/>
          </a:xfrm>
          <a:prstGeom prst="line">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1" name="Dikdörtgen 10"/>
          <p:cNvSpPr/>
          <p:nvPr/>
        </p:nvSpPr>
        <p:spPr bwMode="auto">
          <a:xfrm>
            <a:off x="8839200" y="0"/>
            <a:ext cx="304800" cy="6858000"/>
          </a:xfrm>
          <a:prstGeom prst="rect">
            <a:avLst/>
          </a:prstGeom>
          <a:solidFill>
            <a:schemeClr val="accent1">
              <a:tint val="6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2" name="Düz Bağlayıcı 11"/>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9" name="Düz Bağlayıcı 18"/>
          <p:cNvSpPr>
            <a:spLocks noChangeShapeType="1"/>
          </p:cNvSpPr>
          <p:nvPr/>
        </p:nvSpPr>
        <p:spPr bwMode="auto">
          <a:xfrm>
            <a:off x="62484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0" name="Düz Bağlayıcı 19"/>
          <p:cNvSpPr>
            <a:spLocks noChangeShapeType="1"/>
          </p:cNvSpPr>
          <p:nvPr/>
        </p:nvSpPr>
        <p:spPr bwMode="auto">
          <a:xfrm>
            <a:off x="6192296" y="0"/>
            <a:ext cx="0" cy="6858000"/>
          </a:xfrm>
          <a:prstGeom prst="line">
            <a:avLst/>
          </a:prstGeom>
          <a:noFill/>
          <a:ln w="1270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7" name="Veri Yer Tutucusu 16"/>
          <p:cNvSpPr>
            <a:spLocks noGrp="1"/>
          </p:cNvSpPr>
          <p:nvPr>
            <p:ph type="dt" sz="half" idx="10"/>
          </p:nvPr>
        </p:nvSpPr>
        <p:spPr/>
        <p:txBody>
          <a:bodyPr rtlCol="0"/>
          <a:lstStyle/>
          <a:p>
            <a:fld id="{93455B96-79BD-44BC-BA7B-6AE659D7C6F3}" type="datetimeFigureOut">
              <a:rPr lang="tr-TR" smtClean="0"/>
              <a:t>5.02.2025</a:t>
            </a:fld>
            <a:endParaRPr lang="tr-TR" dirty="0"/>
          </a:p>
        </p:txBody>
      </p:sp>
      <p:sp>
        <p:nvSpPr>
          <p:cNvPr id="18" name="Slayt Numarası Yer Tutucusu 17"/>
          <p:cNvSpPr>
            <a:spLocks noGrp="1"/>
          </p:cNvSpPr>
          <p:nvPr>
            <p:ph type="sldNum" sz="quarter" idx="11"/>
          </p:nvPr>
        </p:nvSpPr>
        <p:spPr/>
        <p:txBody>
          <a:bodyPr rtlCol="0"/>
          <a:lstStyle/>
          <a:p>
            <a:fld id="{372C2EA7-7A4A-4ECE-B884-31C2A35AC618}" type="slidenum">
              <a:rPr lang="tr-TR" smtClean="0"/>
              <a:t>‹#›</a:t>
            </a:fld>
            <a:endParaRPr lang="tr-TR" dirty="0"/>
          </a:p>
        </p:txBody>
      </p:sp>
      <p:sp>
        <p:nvSpPr>
          <p:cNvPr id="21" name="Altbilgi Yer Tutucusu 20"/>
          <p:cNvSpPr>
            <a:spLocks noGrp="1"/>
          </p:cNvSpPr>
          <p:nvPr>
            <p:ph type="ftr" sz="quarter" idx="12"/>
          </p:nvPr>
        </p:nvSpPr>
        <p:spPr/>
        <p:txBody>
          <a:bodyPr rtlCol="0"/>
          <a:lstStyle/>
          <a:p>
            <a:endParaRPr lang="tr-TR"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6" name="Düz Bağlayıcı 15"/>
          <p:cNvSpPr>
            <a:spLocks noChangeShapeType="1"/>
          </p:cNvSpPr>
          <p:nvPr/>
        </p:nvSpPr>
        <p:spPr bwMode="auto">
          <a:xfrm>
            <a:off x="8763000" y="0"/>
            <a:ext cx="0" cy="6858000"/>
          </a:xfrm>
          <a:prstGeom prst="line">
            <a:avLst/>
          </a:prstGeom>
          <a:noFill/>
          <a:ln w="38100" cap="flat" cmpd="sng" algn="ctr">
            <a:solidFill>
              <a:schemeClr val="accent1">
                <a:tint val="60000"/>
                <a:alpha val="93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2" name="Başlık Yer Tutucusu 21"/>
          <p:cNvSpPr>
            <a:spLocks noGrp="1"/>
          </p:cNvSpPr>
          <p:nvPr>
            <p:ph type="title"/>
          </p:nvPr>
        </p:nvSpPr>
        <p:spPr>
          <a:xfrm>
            <a:off x="457200" y="274638"/>
            <a:ext cx="7467600" cy="1143000"/>
          </a:xfrm>
          <a:prstGeom prst="rect">
            <a:avLst/>
          </a:prstGeom>
        </p:spPr>
        <p:txBody>
          <a:bodyPr vert="horz" anchor="b">
            <a:normAutofit/>
          </a:bodyPr>
          <a:lstStyle/>
          <a:p>
            <a:r>
              <a:rPr kumimoji="0" lang="tr-TR" smtClean="0"/>
              <a:t>Asıl başlık stili için tıklatın</a:t>
            </a:r>
            <a:endParaRPr kumimoji="0" lang="en-US"/>
          </a:p>
        </p:txBody>
      </p:sp>
      <p:sp>
        <p:nvSpPr>
          <p:cNvPr id="13" name="Metin Yer Tutucusu 12"/>
          <p:cNvSpPr>
            <a:spLocks noGrp="1"/>
          </p:cNvSpPr>
          <p:nvPr>
            <p:ph type="body" idx="1"/>
          </p:nvPr>
        </p:nvSpPr>
        <p:spPr>
          <a:xfrm>
            <a:off x="457200" y="1600200"/>
            <a:ext cx="7467600" cy="4873752"/>
          </a:xfrm>
          <a:prstGeom prst="rect">
            <a:avLst/>
          </a:prstGeom>
        </p:spPr>
        <p:txBody>
          <a:bodyPr vert="horz">
            <a:normAutofit/>
          </a:bodyPr>
          <a:lstStyle/>
          <a:p>
            <a:pPr lvl="0" eaLnBrk="1" latinLnBrk="0" hangingPunct="1"/>
            <a:r>
              <a:rPr kumimoji="0" lang="tr-TR" smtClean="0"/>
              <a:t>Asıl metin stillerini düzenlemek için tıklatın</a:t>
            </a:r>
          </a:p>
          <a:p>
            <a:pPr lvl="1" eaLnBrk="1" latinLnBrk="0" hangingPunct="1"/>
            <a:r>
              <a:rPr kumimoji="0" lang="tr-TR" smtClean="0"/>
              <a:t>İkinci düzey</a:t>
            </a:r>
          </a:p>
          <a:p>
            <a:pPr lvl="2" eaLnBrk="1" latinLnBrk="0" hangingPunct="1"/>
            <a:r>
              <a:rPr kumimoji="0" lang="tr-TR" smtClean="0"/>
              <a:t>Üçüncü düzey</a:t>
            </a:r>
          </a:p>
          <a:p>
            <a:pPr lvl="3" eaLnBrk="1" latinLnBrk="0" hangingPunct="1"/>
            <a:r>
              <a:rPr kumimoji="0" lang="tr-TR" smtClean="0"/>
              <a:t>Dördüncü düzey</a:t>
            </a:r>
          </a:p>
          <a:p>
            <a:pPr lvl="4" eaLnBrk="1" latinLnBrk="0" hangingPunct="1"/>
            <a:r>
              <a:rPr kumimoji="0" lang="tr-TR" smtClean="0"/>
              <a:t>Beşinci düzey</a:t>
            </a:r>
            <a:endParaRPr kumimoji="0" lang="en-US"/>
          </a:p>
        </p:txBody>
      </p:sp>
      <p:sp>
        <p:nvSpPr>
          <p:cNvPr id="14" name="Veri Yer Tutucusu 13"/>
          <p:cNvSpPr>
            <a:spLocks noGrp="1"/>
          </p:cNvSpPr>
          <p:nvPr>
            <p:ph type="dt" sz="half" idx="2"/>
          </p:nvPr>
        </p:nvSpPr>
        <p:spPr>
          <a:xfrm rot="5400000">
            <a:off x="7589520" y="1081851"/>
            <a:ext cx="2011680" cy="384048"/>
          </a:xfrm>
          <a:prstGeom prst="rect">
            <a:avLst/>
          </a:prstGeom>
        </p:spPr>
        <p:txBody>
          <a:bodyPr vert="horz" anchor="ctr" anchorCtr="0"/>
          <a:lstStyle>
            <a:lvl1pPr algn="r" eaLnBrk="1" latinLnBrk="0" hangingPunct="1">
              <a:defRPr kumimoji="0" sz="1200">
                <a:solidFill>
                  <a:schemeClr val="tx2"/>
                </a:solidFill>
              </a:defRPr>
            </a:lvl1pPr>
          </a:lstStyle>
          <a:p>
            <a:fld id="{93455B96-79BD-44BC-BA7B-6AE659D7C6F3}" type="datetimeFigureOut">
              <a:rPr lang="tr-TR" smtClean="0"/>
              <a:t>5.02.2025</a:t>
            </a:fld>
            <a:endParaRPr lang="tr-TR" dirty="0"/>
          </a:p>
        </p:txBody>
      </p:sp>
      <p:sp>
        <p:nvSpPr>
          <p:cNvPr id="3" name="Altbilgi Yer Tutucusu 2"/>
          <p:cNvSpPr>
            <a:spLocks noGrp="1"/>
          </p:cNvSpPr>
          <p:nvPr>
            <p:ph type="ftr" sz="quarter" idx="3"/>
          </p:nvPr>
        </p:nvSpPr>
        <p:spPr>
          <a:xfrm rot="5400000">
            <a:off x="6990186" y="3737240"/>
            <a:ext cx="3200400" cy="365760"/>
          </a:xfrm>
          <a:prstGeom prst="rect">
            <a:avLst/>
          </a:prstGeom>
        </p:spPr>
        <p:txBody>
          <a:bodyPr vert="horz" anchor="ctr" anchorCtr="0"/>
          <a:lstStyle>
            <a:lvl1pPr algn="l" eaLnBrk="1" latinLnBrk="0" hangingPunct="1">
              <a:defRPr kumimoji="0" sz="1200">
                <a:solidFill>
                  <a:schemeClr val="tx2"/>
                </a:solidFill>
              </a:defRPr>
            </a:lvl1pPr>
          </a:lstStyle>
          <a:p>
            <a:endParaRPr lang="tr-TR" dirty="0"/>
          </a:p>
        </p:txBody>
      </p:sp>
      <p:sp>
        <p:nvSpPr>
          <p:cNvPr id="7" name="Düz Bağlayıcı 6"/>
          <p:cNvSpPr>
            <a:spLocks noChangeShapeType="1"/>
          </p:cNvSpPr>
          <p:nvPr/>
        </p:nvSpPr>
        <p:spPr bwMode="auto">
          <a:xfrm>
            <a:off x="76200"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9" name="Düz Bağlayıcı 8"/>
          <p:cNvSpPr>
            <a:spLocks noChangeShapeType="1"/>
          </p:cNvSpPr>
          <p:nvPr/>
        </p:nvSpPr>
        <p:spPr bwMode="auto">
          <a:xfrm>
            <a:off x="8991600" y="0"/>
            <a:ext cx="0" cy="6858000"/>
          </a:xfrm>
          <a:prstGeom prst="line">
            <a:avLst/>
          </a:prstGeom>
          <a:noFill/>
          <a:ln w="1905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0" name="Dikdörtgen 9"/>
          <p:cNvSpPr/>
          <p:nvPr/>
        </p:nvSpPr>
        <p:spPr bwMode="auto">
          <a:xfrm>
            <a:off x="8839200" y="0"/>
            <a:ext cx="304800" cy="6858000"/>
          </a:xfrm>
          <a:prstGeom prst="rect">
            <a:avLst/>
          </a:prstGeom>
          <a:solidFill>
            <a:schemeClr val="accent1">
              <a:tint val="60000"/>
              <a:alpha val="87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1" name="Düz Bağlayıcı 10"/>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2" name="Oval 11"/>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Slayt Numarası Yer Tutucusu 22"/>
          <p:cNvSpPr>
            <a:spLocks noGrp="1"/>
          </p:cNvSpPr>
          <p:nvPr>
            <p:ph type="sldNum" sz="quarter" idx="4"/>
          </p:nvPr>
        </p:nvSpPr>
        <p:spPr>
          <a:xfrm>
            <a:off x="8129016" y="5734050"/>
            <a:ext cx="609600" cy="521208"/>
          </a:xfrm>
          <a:prstGeom prst="rect">
            <a:avLst/>
          </a:prstGeom>
        </p:spPr>
        <p:txBody>
          <a:bodyPr vert="horz" anchor="ctr"/>
          <a:lstStyle>
            <a:lvl1pPr algn="ctr" eaLnBrk="1" latinLnBrk="0" hangingPunct="1">
              <a:defRPr kumimoji="0" sz="1400" b="1">
                <a:solidFill>
                  <a:srgbClr val="FFFFFF"/>
                </a:solidFill>
              </a:defRPr>
            </a:lvl1pPr>
          </a:lstStyle>
          <a:p>
            <a:fld id="{372C2EA7-7A4A-4ECE-B884-31C2A35AC618}" type="slidenum">
              <a:rPr lang="tr-TR" smtClean="0"/>
              <a:t>‹#›</a:t>
            </a:fld>
            <a:endParaRPr lang="tr-TR" dirty="0"/>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3000" b="0" kern="1200" cap="small" baseline="0">
          <a:solidFill>
            <a:schemeClr val="tx2"/>
          </a:solidFill>
          <a:latin typeface="+mj-lt"/>
          <a:ea typeface="+mj-ea"/>
          <a:cs typeface="+mj-cs"/>
        </a:defRPr>
      </a:lvl1pPr>
    </p:titleStyle>
    <p:bodyStyle>
      <a:lvl1pPr marL="274320" indent="-274320" algn="l" rtl="0" eaLnBrk="1" latinLnBrk="0" hangingPunct="1">
        <a:spcBef>
          <a:spcPts val="600"/>
        </a:spcBef>
        <a:buClr>
          <a:schemeClr val="accent1"/>
        </a:buClr>
        <a:buSzPct val="70000"/>
        <a:buFont typeface="Wingdings"/>
        <a:buChar char=""/>
        <a:defRPr kumimoji="0" sz="2400" kern="1200">
          <a:solidFill>
            <a:schemeClr val="tx1"/>
          </a:solidFill>
          <a:latin typeface="+mn-lt"/>
          <a:ea typeface="+mn-ea"/>
          <a:cs typeface="+mn-cs"/>
        </a:defRPr>
      </a:lvl1pPr>
      <a:lvl2pPr marL="640080" indent="-274320" algn="l" rtl="0" eaLnBrk="1" latinLnBrk="0" hangingPunct="1">
        <a:spcBef>
          <a:spcPct val="20000"/>
        </a:spcBef>
        <a:buClr>
          <a:schemeClr val="accent1"/>
        </a:buClr>
        <a:buSzPct val="80000"/>
        <a:buFont typeface="Wingdings 2"/>
        <a:buChar char=""/>
        <a:defRPr kumimoji="0" sz="2100" kern="1200">
          <a:solidFill>
            <a:schemeClr val="tx1"/>
          </a:solidFill>
          <a:latin typeface="+mn-lt"/>
          <a:ea typeface="+mn-ea"/>
          <a:cs typeface="+mn-cs"/>
        </a:defRPr>
      </a:lvl2pPr>
      <a:lvl3pPr marL="914400" indent="-182880" algn="l" rtl="0" eaLnBrk="1" latinLnBrk="0" hangingPunct="1">
        <a:spcBef>
          <a:spcPct val="20000"/>
        </a:spcBef>
        <a:buClr>
          <a:schemeClr val="accent1">
            <a:shade val="75000"/>
          </a:schemeClr>
        </a:buClr>
        <a:buSzPct val="60000"/>
        <a:buFont typeface="Wingdings"/>
        <a:buChar char=""/>
        <a:defRPr kumimoji="0" sz="1800" kern="1200">
          <a:solidFill>
            <a:schemeClr val="tx1"/>
          </a:solidFill>
          <a:latin typeface="+mn-lt"/>
          <a:ea typeface="+mn-ea"/>
          <a:cs typeface="+mn-cs"/>
        </a:defRPr>
      </a:lvl3pPr>
      <a:lvl4pPr marL="1188720" indent="-182880" algn="l" rtl="0" eaLnBrk="1" latinLnBrk="0" hangingPunct="1">
        <a:spcBef>
          <a:spcPct val="20000"/>
        </a:spcBef>
        <a:buClr>
          <a:schemeClr val="accent1">
            <a:tint val="60000"/>
          </a:schemeClr>
        </a:buClr>
        <a:buSzPct val="60000"/>
        <a:buFont typeface="Wingdings"/>
        <a:buChar char=""/>
        <a:defRPr kumimoji="0" sz="1800" kern="1200">
          <a:solidFill>
            <a:schemeClr val="tx1"/>
          </a:solidFill>
          <a:latin typeface="+mn-lt"/>
          <a:ea typeface="+mn-ea"/>
          <a:cs typeface="+mn-cs"/>
        </a:defRPr>
      </a:lvl4pPr>
      <a:lvl5pPr marL="1463040" indent="-182880" algn="l" rtl="0" eaLnBrk="1" latinLnBrk="0" hangingPunct="1">
        <a:spcBef>
          <a:spcPct val="20000"/>
        </a:spcBef>
        <a:buClr>
          <a:schemeClr val="accent2">
            <a:tint val="60000"/>
          </a:schemeClr>
        </a:buClr>
        <a:buSzPct val="68000"/>
        <a:buFont typeface="Wingdings 2"/>
        <a:buChar char=""/>
        <a:defRPr kumimoji="0" sz="1600" kern="1200">
          <a:solidFill>
            <a:schemeClr val="tx1"/>
          </a:solidFill>
          <a:latin typeface="+mn-lt"/>
          <a:ea typeface="+mn-ea"/>
          <a:cs typeface="+mn-cs"/>
        </a:defRPr>
      </a:lvl5pPr>
      <a:lvl6pPr marL="1737360" indent="-182880" algn="l" rtl="0" eaLnBrk="1" latinLnBrk="0" hangingPunct="1">
        <a:spcBef>
          <a:spcPct val="20000"/>
        </a:spcBef>
        <a:buClr>
          <a:schemeClr val="accent1"/>
        </a:buClr>
        <a:buChar char="•"/>
        <a:defRPr kumimoji="0" sz="1600" kern="1200">
          <a:solidFill>
            <a:schemeClr val="tx2"/>
          </a:solidFill>
          <a:latin typeface="+mn-lt"/>
          <a:ea typeface="+mn-ea"/>
          <a:cs typeface="+mn-cs"/>
        </a:defRPr>
      </a:lvl6pPr>
      <a:lvl7pPr marL="2011680" indent="-182880" algn="l" rtl="0" eaLnBrk="1" latinLnBrk="0" hangingPunct="1">
        <a:spcBef>
          <a:spcPct val="20000"/>
        </a:spcBef>
        <a:buClr>
          <a:schemeClr val="accent1">
            <a:tint val="60000"/>
          </a:schemeClr>
        </a:buClr>
        <a:buSzPct val="60000"/>
        <a:buFont typeface="Wingdings"/>
        <a:buChar char=""/>
        <a:defRPr kumimoji="0" sz="1400" kern="1200" baseline="0">
          <a:solidFill>
            <a:schemeClr val="tx2"/>
          </a:solidFill>
          <a:latin typeface="+mn-lt"/>
          <a:ea typeface="+mn-ea"/>
          <a:cs typeface="+mn-cs"/>
        </a:defRPr>
      </a:lvl7pPr>
      <a:lvl8pPr marL="2286000" indent="-182880" algn="l" rtl="0" eaLnBrk="1" latinLnBrk="0" hangingPunct="1">
        <a:spcBef>
          <a:spcPct val="20000"/>
        </a:spcBef>
        <a:buClr>
          <a:schemeClr val="accent2"/>
        </a:buClr>
        <a:buChar char="•"/>
        <a:defRPr kumimoji="0" sz="1400" kern="1200" cap="small" baseline="0">
          <a:solidFill>
            <a:schemeClr val="tx2"/>
          </a:solidFill>
          <a:latin typeface="+mn-lt"/>
          <a:ea typeface="+mn-ea"/>
          <a:cs typeface="+mn-cs"/>
        </a:defRPr>
      </a:lvl8pPr>
      <a:lvl9pPr marL="2560320" indent="-182880" algn="l" rtl="0" eaLnBrk="1" latinLnBrk="0" hangingPunct="1">
        <a:spcBef>
          <a:spcPct val="20000"/>
        </a:spcBef>
        <a:buClr>
          <a:schemeClr val="accent1">
            <a:shade val="75000"/>
          </a:schemeClr>
        </a:buClr>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a:xfrm>
            <a:off x="2555776" y="3068960"/>
            <a:ext cx="5740152" cy="1894362"/>
          </a:xfrm>
        </p:spPr>
        <p:txBody>
          <a:bodyPr>
            <a:normAutofit/>
          </a:bodyPr>
          <a:lstStyle/>
          <a:p>
            <a:r>
              <a:rPr lang="en-US" sz="2800" dirty="0">
                <a:latin typeface="Cambria" pitchFamily="18" charset="0"/>
                <a:ea typeface="Cambria" pitchFamily="18" charset="0"/>
              </a:rPr>
              <a:t>THE ROLE OF TEXT </a:t>
            </a:r>
            <a:r>
              <a:rPr lang="tr-TR" sz="2800" dirty="0" smtClean="0">
                <a:latin typeface="Cambria" pitchFamily="18" charset="0"/>
                <a:ea typeface="Cambria" pitchFamily="18" charset="0"/>
              </a:rPr>
              <a:t>ANALYSIS IN   TRANSLATION</a:t>
            </a:r>
            <a:endParaRPr lang="tr-TR" sz="2800" dirty="0">
              <a:latin typeface="Cambria" pitchFamily="18" charset="0"/>
              <a:ea typeface="Cambria" pitchFamily="18" charset="0"/>
            </a:endParaRPr>
          </a:p>
        </p:txBody>
      </p:sp>
      <p:sp>
        <p:nvSpPr>
          <p:cNvPr id="3" name="Alt Başlık 2"/>
          <p:cNvSpPr>
            <a:spLocks noGrp="1"/>
          </p:cNvSpPr>
          <p:nvPr>
            <p:ph type="subTitle" idx="1"/>
          </p:nvPr>
        </p:nvSpPr>
        <p:spPr/>
        <p:txBody>
          <a:bodyPr/>
          <a:lstStyle/>
          <a:p>
            <a:r>
              <a:rPr lang="tr-TR" dirty="0" smtClean="0">
                <a:latin typeface="Cambria" pitchFamily="18" charset="0"/>
                <a:ea typeface="Cambria" pitchFamily="18" charset="0"/>
              </a:rPr>
              <a:t>SOURCE-TEXT ANALYSIS</a:t>
            </a:r>
          </a:p>
          <a:p>
            <a:r>
              <a:rPr lang="tr-TR" dirty="0" smtClean="0">
                <a:latin typeface="Cambria" pitchFamily="18" charset="0"/>
                <a:ea typeface="Cambria" pitchFamily="18" charset="0"/>
              </a:rPr>
              <a:t>       -Pre-Translation Process-</a:t>
            </a:r>
            <a:endParaRPr lang="tr-TR" dirty="0">
              <a:latin typeface="Cambria" pitchFamily="18" charset="0"/>
              <a:ea typeface="Cambria" pitchFamily="18" charset="0"/>
            </a:endParaRPr>
          </a:p>
        </p:txBody>
      </p:sp>
    </p:spTree>
    <p:extLst>
      <p:ext uri="{BB962C8B-B14F-4D97-AF65-F5344CB8AC3E}">
        <p14:creationId xmlns:p14="http://schemas.microsoft.com/office/powerpoint/2010/main" val="141323823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4638"/>
            <a:ext cx="7499176" cy="994122"/>
          </a:xfrm>
        </p:spPr>
        <p:txBody>
          <a:bodyPr>
            <a:normAutofit fontScale="90000"/>
          </a:bodyPr>
          <a:lstStyle/>
          <a:p>
            <a:r>
              <a:rPr lang="en-US" dirty="0"/>
              <a:t>Translator competences required for creating the target </a:t>
            </a:r>
            <a:r>
              <a:rPr lang="en-US" dirty="0" smtClean="0"/>
              <a:t>text</a:t>
            </a:r>
            <a:r>
              <a:rPr lang="tr-TR" dirty="0" smtClean="0"/>
              <a:t>!</a:t>
            </a:r>
            <a:endParaRPr lang="tr-TR" dirty="0"/>
          </a:p>
        </p:txBody>
      </p:sp>
      <p:sp>
        <p:nvSpPr>
          <p:cNvPr id="3" name="İçerik Yer Tutucusu 2"/>
          <p:cNvSpPr>
            <a:spLocks noGrp="1"/>
          </p:cNvSpPr>
          <p:nvPr>
            <p:ph sz="quarter" idx="1"/>
          </p:nvPr>
        </p:nvSpPr>
        <p:spPr/>
        <p:txBody>
          <a:bodyPr>
            <a:normAutofit/>
          </a:bodyPr>
          <a:lstStyle/>
          <a:p>
            <a:pPr algn="just"/>
            <a:r>
              <a:rPr lang="tr-TR" sz="2000" dirty="0" smtClean="0">
                <a:latin typeface="Cambria" pitchFamily="18" charset="0"/>
                <a:ea typeface="Cambria" pitchFamily="18" charset="0"/>
              </a:rPr>
              <a:t>T</a:t>
            </a:r>
            <a:r>
              <a:rPr lang="en-US" sz="2000" dirty="0" smtClean="0">
                <a:latin typeface="Cambria" pitchFamily="18" charset="0"/>
                <a:ea typeface="Cambria" pitchFamily="18" charset="0"/>
              </a:rPr>
              <a:t>ranslators </a:t>
            </a:r>
            <a:r>
              <a:rPr lang="en-US" sz="2000" dirty="0">
                <a:latin typeface="Cambria" pitchFamily="18" charset="0"/>
                <a:ea typeface="Cambria" pitchFamily="18" charset="0"/>
              </a:rPr>
              <a:t>need to be experts in the </a:t>
            </a:r>
            <a:r>
              <a:rPr lang="en-US" sz="2000" b="1" dirty="0">
                <a:effectLst>
                  <a:outerShdw blurRad="38100" dist="38100" dir="2700000" algn="tl">
                    <a:srgbClr val="000000">
                      <a:alpha val="43137"/>
                    </a:srgbClr>
                  </a:outerShdw>
                </a:effectLst>
                <a:latin typeface="Cambria" pitchFamily="18" charset="0"/>
                <a:ea typeface="Cambria" pitchFamily="18" charset="0"/>
              </a:rPr>
              <a:t>culture-specific production</a:t>
            </a:r>
            <a:r>
              <a:rPr lang="en-US" sz="2000" dirty="0">
                <a:latin typeface="Cambria" pitchFamily="18" charset="0"/>
                <a:ea typeface="Cambria" pitchFamily="18" charset="0"/>
              </a:rPr>
              <a:t> and </a:t>
            </a:r>
            <a:r>
              <a:rPr lang="en-US" sz="2000" b="1" dirty="0">
                <a:effectLst>
                  <a:outerShdw blurRad="38100" dist="38100" dir="2700000" algn="tl">
                    <a:srgbClr val="000000">
                      <a:alpha val="43137"/>
                    </a:srgbClr>
                  </a:outerShdw>
                </a:effectLst>
                <a:latin typeface="Cambria" pitchFamily="18" charset="0"/>
                <a:ea typeface="Cambria" pitchFamily="18" charset="0"/>
              </a:rPr>
              <a:t>perception of text across languages and cultures </a:t>
            </a:r>
            <a:r>
              <a:rPr lang="en-US" sz="2000" dirty="0">
                <a:latin typeface="Cambria" pitchFamily="18" charset="0"/>
                <a:ea typeface="Cambria" pitchFamily="18" charset="0"/>
              </a:rPr>
              <a:t>(Charfaoiu, 2008). Each text is part of a social interaction and is therefore always culturally conditioned, while each language community has its own conventions regarding texts. </a:t>
            </a:r>
            <a:r>
              <a:rPr lang="tr-TR" sz="2000" dirty="0">
                <a:latin typeface="Cambria" pitchFamily="18" charset="0"/>
                <a:ea typeface="Cambria" pitchFamily="18" charset="0"/>
              </a:rPr>
              <a:t> </a:t>
            </a:r>
            <a:endParaRPr lang="tr-TR" sz="2000" dirty="0" smtClean="0">
              <a:latin typeface="Cambria" pitchFamily="18" charset="0"/>
              <a:ea typeface="Cambria" pitchFamily="18" charset="0"/>
            </a:endParaRPr>
          </a:p>
          <a:p>
            <a:pPr algn="just"/>
            <a:r>
              <a:rPr lang="en-US" sz="2000" dirty="0" smtClean="0">
                <a:solidFill>
                  <a:prstClr val="black"/>
                </a:solidFill>
                <a:latin typeface="Cambria" pitchFamily="18" charset="0"/>
                <a:ea typeface="Cambria" pitchFamily="18" charset="0"/>
              </a:rPr>
              <a:t>Translators </a:t>
            </a:r>
            <a:r>
              <a:rPr lang="en-US" sz="2000" dirty="0">
                <a:solidFill>
                  <a:prstClr val="black"/>
                </a:solidFill>
                <a:latin typeface="Cambria" pitchFamily="18" charset="0"/>
                <a:ea typeface="Cambria" pitchFamily="18" charset="0"/>
              </a:rPr>
              <a:t>have to approach their translation task with adequate </a:t>
            </a:r>
            <a:r>
              <a:rPr lang="en-US" sz="2000" b="1" dirty="0">
                <a:solidFill>
                  <a:prstClr val="black"/>
                </a:solidFill>
                <a:latin typeface="Cambria" pitchFamily="18" charset="0"/>
                <a:ea typeface="Cambria" pitchFamily="18" charset="0"/>
              </a:rPr>
              <a:t>interdisciplinary knowledge and skills</a:t>
            </a:r>
            <a:r>
              <a:rPr lang="en-US" sz="2000" dirty="0">
                <a:solidFill>
                  <a:prstClr val="black"/>
                </a:solidFill>
                <a:latin typeface="Cambria" pitchFamily="18" charset="0"/>
                <a:ea typeface="Cambria" pitchFamily="18" charset="0"/>
              </a:rPr>
              <a:t>, which enable them to perform </a:t>
            </a:r>
            <a:r>
              <a:rPr lang="en-US" sz="2000" b="1" dirty="0">
                <a:solidFill>
                  <a:prstClr val="black"/>
                </a:solidFill>
                <a:latin typeface="Cambria" pitchFamily="18" charset="0"/>
                <a:ea typeface="Cambria" pitchFamily="18" charset="0"/>
              </a:rPr>
              <a:t>text analysis</a:t>
            </a:r>
            <a:r>
              <a:rPr lang="en-US" sz="2000" dirty="0">
                <a:solidFill>
                  <a:prstClr val="black"/>
                </a:solidFill>
                <a:latin typeface="Cambria" pitchFamily="18" charset="0"/>
                <a:ea typeface="Cambria" pitchFamily="18" charset="0"/>
              </a:rPr>
              <a:t>, recognise defect elements in the source text, supplement their factual knowledge in the field described in the source text, use suitable </a:t>
            </a:r>
            <a:r>
              <a:rPr lang="en-US" sz="2000" b="1" dirty="0">
                <a:solidFill>
                  <a:prstClr val="black"/>
                </a:solidFill>
                <a:latin typeface="Cambria" pitchFamily="18" charset="0"/>
                <a:ea typeface="Cambria" pitchFamily="18" charset="0"/>
              </a:rPr>
              <a:t>parallel texts </a:t>
            </a:r>
            <a:r>
              <a:rPr lang="en-US" sz="2000" dirty="0">
                <a:solidFill>
                  <a:prstClr val="black"/>
                </a:solidFill>
                <a:latin typeface="Cambria" pitchFamily="18" charset="0"/>
                <a:ea typeface="Cambria" pitchFamily="18" charset="0"/>
              </a:rPr>
              <a:t>purposefully, as well as consider the </a:t>
            </a:r>
            <a:r>
              <a:rPr lang="en-US" sz="2000" b="1" dirty="0">
                <a:solidFill>
                  <a:prstClr val="black"/>
                </a:solidFill>
                <a:latin typeface="Cambria" pitchFamily="18" charset="0"/>
                <a:ea typeface="Cambria" pitchFamily="18" charset="0"/>
              </a:rPr>
              <a:t>cultural background </a:t>
            </a:r>
            <a:r>
              <a:rPr lang="en-US" sz="2000" dirty="0">
                <a:solidFill>
                  <a:prstClr val="black"/>
                </a:solidFill>
                <a:latin typeface="Cambria" pitchFamily="18" charset="0"/>
                <a:ea typeface="Cambria" pitchFamily="18" charset="0"/>
              </a:rPr>
              <a:t>both of the source and the target text</a:t>
            </a:r>
            <a:r>
              <a:rPr lang="en-US" sz="2000" dirty="0">
                <a:solidFill>
                  <a:prstClr val="black"/>
                </a:solidFill>
              </a:rPr>
              <a:t>.</a:t>
            </a:r>
            <a:endParaRPr lang="tr-TR" sz="2000" dirty="0">
              <a:solidFill>
                <a:prstClr val="black"/>
              </a:solidFill>
              <a:latin typeface="Cambria" pitchFamily="18" charset="0"/>
              <a:ea typeface="Cambria" pitchFamily="18" charset="0"/>
            </a:endParaRPr>
          </a:p>
          <a:p>
            <a:pPr algn="just"/>
            <a:endParaRPr lang="tr-TR" sz="2000" dirty="0">
              <a:latin typeface="Cambria" pitchFamily="18" charset="0"/>
              <a:ea typeface="Cambria" pitchFamily="18" charset="0"/>
            </a:endParaRPr>
          </a:p>
        </p:txBody>
      </p:sp>
    </p:spTree>
    <p:extLst>
      <p:ext uri="{BB962C8B-B14F-4D97-AF65-F5344CB8AC3E}">
        <p14:creationId xmlns:p14="http://schemas.microsoft.com/office/powerpoint/2010/main" val="111545831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323528" y="548681"/>
            <a:ext cx="8136904" cy="5632311"/>
          </a:xfrm>
          <a:prstGeom prst="rect">
            <a:avLst/>
          </a:prstGeom>
        </p:spPr>
        <p:txBody>
          <a:bodyPr wrap="square">
            <a:spAutoFit/>
          </a:bodyPr>
          <a:lstStyle/>
          <a:p>
            <a:pPr marL="285750" indent="-285750" algn="just">
              <a:buFont typeface="Wingdings" pitchFamily="2" charset="2"/>
              <a:buChar char="Ø"/>
            </a:pPr>
            <a:r>
              <a:rPr lang="en-US" sz="2000" dirty="0">
                <a:latin typeface="Cambria" pitchFamily="18" charset="0"/>
                <a:ea typeface="Cambria" pitchFamily="18" charset="0"/>
              </a:rPr>
              <a:t>Understanding of the text is a complex process, which involves two languages, two situations, and two different cultures. This process is participated by several persons; consequently, the translator has to consider several factors when translating and has to be able to understand the intent and requirements of several communication participants. Translators have to take into account facts, function, and intention of the source text author, as well properly comprehend what the client (who has placed an order for the translation) wants to achieve with the target text, and finally also interests of the target reader, i.e. recipient. </a:t>
            </a:r>
            <a:endParaRPr lang="tr-TR" sz="2000" dirty="0" smtClean="0">
              <a:latin typeface="Cambria" pitchFamily="18" charset="0"/>
              <a:ea typeface="Cambria" pitchFamily="18" charset="0"/>
            </a:endParaRPr>
          </a:p>
          <a:p>
            <a:pPr algn="just"/>
            <a:endParaRPr lang="tr-TR" sz="2000" dirty="0" smtClean="0">
              <a:latin typeface="Cambria" pitchFamily="18" charset="0"/>
              <a:ea typeface="Cambria" pitchFamily="18" charset="0"/>
            </a:endParaRPr>
          </a:p>
          <a:p>
            <a:pPr marL="285750" indent="-285750" algn="just">
              <a:buFont typeface="Wingdings" pitchFamily="2" charset="2"/>
              <a:buChar char="Ø"/>
            </a:pPr>
            <a:r>
              <a:rPr lang="en-US" sz="2000" dirty="0">
                <a:latin typeface="Cambria" pitchFamily="18" charset="0"/>
                <a:ea typeface="Cambria" pitchFamily="18" charset="0"/>
              </a:rPr>
              <a:t>Each text created by the author carries some communication intent and is designed for a particular target </a:t>
            </a:r>
            <a:r>
              <a:rPr lang="en-US" sz="2000" dirty="0" smtClean="0">
                <a:latin typeface="Cambria" pitchFamily="18" charset="0"/>
                <a:ea typeface="Cambria" pitchFamily="18" charset="0"/>
              </a:rPr>
              <a:t>group</a:t>
            </a:r>
            <a:r>
              <a:rPr lang="tr-TR" sz="2000" dirty="0" smtClean="0">
                <a:latin typeface="Cambria" pitchFamily="18" charset="0"/>
                <a:ea typeface="Cambria" pitchFamily="18" charset="0"/>
              </a:rPr>
              <a:t>.</a:t>
            </a:r>
            <a:r>
              <a:rPr lang="en-US" sz="2000" dirty="0">
                <a:latin typeface="Cambria" pitchFamily="18" charset="0"/>
                <a:ea typeface="Cambria" pitchFamily="18" charset="0"/>
              </a:rPr>
              <a:t> the understanding process involves the source text culture in which the author lives, and which is explicitly or implicitly included in the text itself, and of course, the recipient’s culture for whom the translation product is intended. In order for the translation as a product to fulfil the role for which it is intended, the text has to be understood by the recipient.</a:t>
            </a:r>
            <a:endParaRPr lang="tr-TR" sz="2000" dirty="0">
              <a:latin typeface="Cambria" pitchFamily="18" charset="0"/>
              <a:ea typeface="Cambria" pitchFamily="18" charset="0"/>
            </a:endParaRPr>
          </a:p>
        </p:txBody>
      </p:sp>
    </p:spTree>
    <p:extLst>
      <p:ext uri="{BB962C8B-B14F-4D97-AF65-F5344CB8AC3E}">
        <p14:creationId xmlns:p14="http://schemas.microsoft.com/office/powerpoint/2010/main" val="354215581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827584" y="1166843"/>
            <a:ext cx="7056784" cy="3785652"/>
          </a:xfrm>
          <a:prstGeom prst="rect">
            <a:avLst/>
          </a:prstGeom>
        </p:spPr>
        <p:txBody>
          <a:bodyPr wrap="square">
            <a:spAutoFit/>
          </a:bodyPr>
          <a:lstStyle/>
          <a:p>
            <a:pPr marL="285750" indent="-285750" algn="just">
              <a:buFont typeface="Wingdings" pitchFamily="2" charset="2"/>
              <a:buChar char="Ø"/>
            </a:pPr>
            <a:r>
              <a:rPr lang="en-US" sz="2000" dirty="0" smtClean="0">
                <a:latin typeface="Cambria" pitchFamily="18" charset="0"/>
                <a:ea typeface="Cambria" pitchFamily="18" charset="0"/>
              </a:rPr>
              <a:t>At the first stage of the translation process, the translator has to read the text thoroughly. During the process of understanding the source text, the translator first identifies the meanings of words and their relationships at first in sentences, then in paragraphs and individual parts of the text and finally throughout the entire text. The translator then links this knowledge with the real-life situation that the text reflects, and which includes the author of the source and the target text recipient. The translator’s intuition also plays an important role in the translation, as the understanding of the text is partly conscious and to some extent a subconscious process (supported by one’s intuition). </a:t>
            </a:r>
            <a:endParaRPr lang="tr-TR" sz="2000" dirty="0">
              <a:latin typeface="Cambria" pitchFamily="18" charset="0"/>
              <a:ea typeface="Cambria" pitchFamily="18" charset="0"/>
            </a:endParaRPr>
          </a:p>
        </p:txBody>
      </p:sp>
    </p:spTree>
    <p:extLst>
      <p:ext uri="{BB962C8B-B14F-4D97-AF65-F5344CB8AC3E}">
        <p14:creationId xmlns:p14="http://schemas.microsoft.com/office/powerpoint/2010/main" val="18009152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467544" y="1028343"/>
            <a:ext cx="7920880" cy="5016758"/>
          </a:xfrm>
          <a:prstGeom prst="rect">
            <a:avLst/>
          </a:prstGeom>
        </p:spPr>
        <p:txBody>
          <a:bodyPr wrap="square">
            <a:spAutoFit/>
          </a:bodyPr>
          <a:lstStyle/>
          <a:p>
            <a:pPr marL="285750" indent="-285750" algn="just">
              <a:buFont typeface="Wingdings" pitchFamily="2" charset="2"/>
              <a:buChar char="Ø"/>
            </a:pPr>
            <a:r>
              <a:rPr lang="en-US" sz="2000" dirty="0" smtClean="0">
                <a:latin typeface="Cambria" pitchFamily="18" charset="0"/>
                <a:ea typeface="Cambria" pitchFamily="18" charset="0"/>
              </a:rPr>
              <a:t>Christine Nord (1995; 2005), a well-known German translatologist, has developed a summary of the most important </a:t>
            </a:r>
            <a:r>
              <a:rPr lang="en-US" sz="2000" b="1" u="sng" dirty="0" smtClean="0">
                <a:latin typeface="Cambria" pitchFamily="18" charset="0"/>
                <a:ea typeface="Cambria" pitchFamily="18" charset="0"/>
              </a:rPr>
              <a:t>external textual factors</a:t>
            </a:r>
            <a:r>
              <a:rPr lang="en-US" sz="2000" u="sng" dirty="0" smtClean="0">
                <a:latin typeface="Cambria" pitchFamily="18" charset="0"/>
                <a:ea typeface="Cambria" pitchFamily="18" charset="0"/>
              </a:rPr>
              <a:t> </a:t>
            </a:r>
            <a:r>
              <a:rPr lang="en-US" sz="2000" dirty="0" smtClean="0">
                <a:latin typeface="Cambria" pitchFamily="18" charset="0"/>
                <a:ea typeface="Cambria" pitchFamily="18" charset="0"/>
              </a:rPr>
              <a:t>that characterize the communication situation of text and </a:t>
            </a:r>
            <a:r>
              <a:rPr lang="en-US" sz="2000" b="1" u="sng" dirty="0" smtClean="0">
                <a:latin typeface="Cambria" pitchFamily="18" charset="0"/>
                <a:ea typeface="Cambria" pitchFamily="18" charset="0"/>
              </a:rPr>
              <a:t>internal textual factors </a:t>
            </a:r>
            <a:r>
              <a:rPr lang="en-US" sz="2000" dirty="0" smtClean="0">
                <a:latin typeface="Cambria" pitchFamily="18" charset="0"/>
                <a:ea typeface="Cambria" pitchFamily="18" charset="0"/>
              </a:rPr>
              <a:t>affecting the nature of the source text.</a:t>
            </a:r>
            <a:endParaRPr lang="tr-TR" sz="2000" dirty="0" smtClean="0">
              <a:latin typeface="Cambria" pitchFamily="18" charset="0"/>
              <a:ea typeface="Cambria" pitchFamily="18" charset="0"/>
            </a:endParaRPr>
          </a:p>
          <a:p>
            <a:pPr marL="285750" indent="-285750" algn="just">
              <a:buFont typeface="Wingdings" pitchFamily="2" charset="2"/>
              <a:buChar char="Ø"/>
            </a:pPr>
            <a:endParaRPr lang="tr-TR" sz="2000" dirty="0">
              <a:latin typeface="Cambria" pitchFamily="18" charset="0"/>
              <a:ea typeface="Cambria" pitchFamily="18" charset="0"/>
            </a:endParaRPr>
          </a:p>
          <a:p>
            <a:pPr algn="just"/>
            <a:endParaRPr lang="tr-TR" sz="2000" dirty="0" smtClean="0">
              <a:latin typeface="Cambria" pitchFamily="18" charset="0"/>
              <a:ea typeface="Cambria" pitchFamily="18" charset="0"/>
            </a:endParaRPr>
          </a:p>
          <a:p>
            <a:pPr marL="285750" indent="-285750" algn="just">
              <a:buFont typeface="Wingdings" pitchFamily="2" charset="2"/>
              <a:buChar char="Ø"/>
            </a:pPr>
            <a:r>
              <a:rPr lang="en-US" sz="2000" dirty="0" smtClean="0">
                <a:latin typeface="Cambria" pitchFamily="18" charset="0"/>
                <a:ea typeface="Cambria" pitchFamily="18" charset="0"/>
              </a:rPr>
              <a:t> These factors can be formulated as question words: </a:t>
            </a:r>
            <a:r>
              <a:rPr lang="en-US" sz="2000" b="1" u="sng" dirty="0" smtClean="0">
                <a:latin typeface="Cambria" pitchFamily="18" charset="0"/>
                <a:ea typeface="Cambria" pitchFamily="18" charset="0"/>
              </a:rPr>
              <a:t>Who?</a:t>
            </a:r>
            <a:r>
              <a:rPr lang="en-US" sz="2000" b="1" dirty="0" smtClean="0">
                <a:latin typeface="Cambria" pitchFamily="18" charset="0"/>
                <a:ea typeface="Cambria" pitchFamily="18" charset="0"/>
              </a:rPr>
              <a:t> </a:t>
            </a:r>
            <a:r>
              <a:rPr lang="en-US" sz="2000" dirty="0" smtClean="0">
                <a:latin typeface="Cambria" pitchFamily="18" charset="0"/>
                <a:ea typeface="Cambria" pitchFamily="18" charset="0"/>
              </a:rPr>
              <a:t>refers to </a:t>
            </a:r>
            <a:r>
              <a:rPr lang="en-US" sz="2000" u="sng" dirty="0" smtClean="0">
                <a:latin typeface="Cambria" pitchFamily="18" charset="0"/>
                <a:ea typeface="Cambria" pitchFamily="18" charset="0"/>
              </a:rPr>
              <a:t>the author of the text </a:t>
            </a:r>
            <a:r>
              <a:rPr lang="en-US" sz="2000" dirty="0" smtClean="0">
                <a:latin typeface="Cambria" pitchFamily="18" charset="0"/>
                <a:ea typeface="Cambria" pitchFamily="18" charset="0"/>
              </a:rPr>
              <a:t>or the translator; </a:t>
            </a:r>
            <a:r>
              <a:rPr lang="en-US" sz="2000" b="1" u="sng" dirty="0" smtClean="0">
                <a:latin typeface="Cambria" pitchFamily="18" charset="0"/>
                <a:ea typeface="Cambria" pitchFamily="18" charset="0"/>
              </a:rPr>
              <a:t>why</a:t>
            </a:r>
            <a:r>
              <a:rPr lang="en-US" sz="2000" b="1" dirty="0" smtClean="0">
                <a:latin typeface="Cambria" pitchFamily="18" charset="0"/>
                <a:ea typeface="Cambria" pitchFamily="18" charset="0"/>
              </a:rPr>
              <a:t>?</a:t>
            </a:r>
            <a:r>
              <a:rPr lang="en-US" sz="2000" dirty="0" smtClean="0">
                <a:latin typeface="Cambria" pitchFamily="18" charset="0"/>
                <a:ea typeface="Cambria" pitchFamily="18" charset="0"/>
              </a:rPr>
              <a:t> asks about the </a:t>
            </a:r>
            <a:r>
              <a:rPr lang="en-US" sz="2000" u="sng" dirty="0" smtClean="0">
                <a:latin typeface="Cambria" pitchFamily="18" charset="0"/>
                <a:ea typeface="Cambria" pitchFamily="18" charset="0"/>
              </a:rPr>
              <a:t>intention of the author</a:t>
            </a:r>
            <a:r>
              <a:rPr lang="en-US" sz="2000" dirty="0" smtClean="0">
                <a:latin typeface="Cambria" pitchFamily="18" charset="0"/>
                <a:ea typeface="Cambria" pitchFamily="18" charset="0"/>
              </a:rPr>
              <a:t>, or the client (one who orders the translation), and about </a:t>
            </a:r>
            <a:r>
              <a:rPr lang="en-US" sz="2000" u="sng" dirty="0" smtClean="0">
                <a:latin typeface="Cambria" pitchFamily="18" charset="0"/>
                <a:ea typeface="Cambria" pitchFamily="18" charset="0"/>
              </a:rPr>
              <a:t>the purpose of the text </a:t>
            </a:r>
            <a:r>
              <a:rPr lang="en-US" sz="2000" dirty="0" smtClean="0">
                <a:latin typeface="Cambria" pitchFamily="18" charset="0"/>
                <a:ea typeface="Cambria" pitchFamily="18" charset="0"/>
              </a:rPr>
              <a:t>(e.g. the hotel’s advertising brochures are intended to support the clients’ interest in staying at the hotel). The question starting in </a:t>
            </a:r>
            <a:r>
              <a:rPr lang="en-US" sz="2000" b="1" u="sng" dirty="0" smtClean="0">
                <a:latin typeface="Cambria" pitchFamily="18" charset="0"/>
                <a:ea typeface="Cambria" pitchFamily="18" charset="0"/>
              </a:rPr>
              <a:t>For whom</a:t>
            </a:r>
            <a:r>
              <a:rPr lang="en-US" sz="2000" b="1" dirty="0" smtClean="0">
                <a:latin typeface="Cambria" pitchFamily="18" charset="0"/>
                <a:ea typeface="Cambria" pitchFamily="18" charset="0"/>
              </a:rPr>
              <a:t>?</a:t>
            </a:r>
            <a:r>
              <a:rPr lang="en-US" sz="2000" dirty="0" smtClean="0">
                <a:latin typeface="Cambria" pitchFamily="18" charset="0"/>
                <a:ea typeface="Cambria" pitchFamily="18" charset="0"/>
              </a:rPr>
              <a:t> refers to </a:t>
            </a:r>
            <a:r>
              <a:rPr lang="en-US" sz="2000" u="sng" dirty="0" smtClean="0">
                <a:latin typeface="Cambria" pitchFamily="18" charset="0"/>
                <a:ea typeface="Cambria" pitchFamily="18" charset="0"/>
              </a:rPr>
              <a:t>the recipient of the target text</a:t>
            </a:r>
            <a:r>
              <a:rPr lang="en-US" sz="2000" dirty="0" smtClean="0">
                <a:latin typeface="Cambria" pitchFamily="18" charset="0"/>
                <a:ea typeface="Cambria" pitchFamily="18" charset="0"/>
              </a:rPr>
              <a:t>. The fact for whom the text is intended significantly influences how the translator will work with the defect text. Indeed, the text intended for adults will differ</a:t>
            </a:r>
            <a:r>
              <a:rPr lang="tr-TR" sz="2000" dirty="0" smtClean="0">
                <a:latin typeface="Cambria" pitchFamily="18" charset="0"/>
                <a:ea typeface="Cambria" pitchFamily="18" charset="0"/>
              </a:rPr>
              <a:t> </a:t>
            </a:r>
            <a:r>
              <a:rPr lang="en-US" sz="2000" dirty="0" smtClean="0">
                <a:latin typeface="Cambria" pitchFamily="18" charset="0"/>
                <a:ea typeface="Cambria" pitchFamily="18" charset="0"/>
              </a:rPr>
              <a:t>significantly from the one intended for childre</a:t>
            </a:r>
            <a:r>
              <a:rPr lang="tr-TR" sz="2000" dirty="0" smtClean="0">
                <a:latin typeface="Cambria" pitchFamily="18" charset="0"/>
                <a:ea typeface="Cambria" pitchFamily="18" charset="0"/>
              </a:rPr>
              <a:t>n.</a:t>
            </a:r>
            <a:endParaRPr lang="tr-TR" sz="2000" dirty="0">
              <a:latin typeface="Cambria" pitchFamily="18" charset="0"/>
              <a:ea typeface="Cambria" pitchFamily="18" charset="0"/>
            </a:endParaRPr>
          </a:p>
        </p:txBody>
      </p:sp>
    </p:spTree>
    <p:extLst>
      <p:ext uri="{BB962C8B-B14F-4D97-AF65-F5344CB8AC3E}">
        <p14:creationId xmlns:p14="http://schemas.microsoft.com/office/powerpoint/2010/main" val="16294576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899592" y="764704"/>
            <a:ext cx="6696744" cy="5601533"/>
          </a:xfrm>
          <a:prstGeom prst="rect">
            <a:avLst/>
          </a:prstGeom>
        </p:spPr>
        <p:txBody>
          <a:bodyPr wrap="square">
            <a:spAutoFit/>
          </a:bodyPr>
          <a:lstStyle/>
          <a:p>
            <a:pPr marL="285750" indent="-285750">
              <a:buFont typeface="Wingdings" pitchFamily="2" charset="2"/>
              <a:buChar char="Ø"/>
            </a:pPr>
            <a:r>
              <a:rPr lang="en-US" sz="2000" dirty="0" smtClean="0">
                <a:latin typeface="Cambria" pitchFamily="18" charset="0"/>
                <a:ea typeface="Cambria" pitchFamily="18" charset="0"/>
              </a:rPr>
              <a:t>The translator must also take into account the </a:t>
            </a:r>
            <a:r>
              <a:rPr lang="en-US" sz="2000" b="1" u="sng" dirty="0" smtClean="0">
                <a:latin typeface="Cambria" pitchFamily="18" charset="0"/>
                <a:ea typeface="Cambria" pitchFamily="18" charset="0"/>
              </a:rPr>
              <a:t>cultural specifics </a:t>
            </a:r>
            <a:r>
              <a:rPr lang="en-US" sz="2000" u="sng" dirty="0" smtClean="0">
                <a:latin typeface="Cambria" pitchFamily="18" charset="0"/>
                <a:ea typeface="Cambria" pitchFamily="18" charset="0"/>
              </a:rPr>
              <a:t>of the recipient </a:t>
            </a:r>
            <a:r>
              <a:rPr lang="en-US" sz="2000" dirty="0" smtClean="0">
                <a:latin typeface="Cambria" pitchFamily="18" charset="0"/>
                <a:ea typeface="Cambria" pitchFamily="18" charset="0"/>
              </a:rPr>
              <a:t>as well as their knowledge of the given </a:t>
            </a:r>
            <a:r>
              <a:rPr lang="en-US" sz="2000" b="1" u="sng" dirty="0" smtClean="0">
                <a:latin typeface="Cambria" pitchFamily="18" charset="0"/>
                <a:ea typeface="Cambria" pitchFamily="18" charset="0"/>
              </a:rPr>
              <a:t>field or subject matter </a:t>
            </a:r>
            <a:r>
              <a:rPr lang="en-US" sz="2000" dirty="0" smtClean="0">
                <a:latin typeface="Cambria" pitchFamily="18" charset="0"/>
                <a:ea typeface="Cambria" pitchFamily="18" charset="0"/>
              </a:rPr>
              <a:t>when designing the target text</a:t>
            </a:r>
            <a:r>
              <a:rPr lang="tr-TR" sz="2000" dirty="0" smtClean="0">
                <a:latin typeface="Cambria" pitchFamily="18" charset="0"/>
                <a:ea typeface="Cambria" pitchFamily="18" charset="0"/>
              </a:rPr>
              <a:t>.</a:t>
            </a:r>
          </a:p>
          <a:p>
            <a:pPr algn="just"/>
            <a:endParaRPr lang="tr-TR" sz="2000" dirty="0" smtClean="0">
              <a:latin typeface="Cambria" pitchFamily="18" charset="0"/>
              <a:ea typeface="Cambria" pitchFamily="18" charset="0"/>
            </a:endParaRPr>
          </a:p>
          <a:p>
            <a:pPr marL="285750" lvl="0" indent="-285750" algn="just">
              <a:buFont typeface="Wingdings" pitchFamily="2" charset="2"/>
              <a:buChar char="Ø"/>
            </a:pPr>
            <a:r>
              <a:rPr lang="tr-TR" sz="2000" dirty="0" smtClean="0">
                <a:latin typeface="Cambria" pitchFamily="18" charset="0"/>
                <a:ea typeface="Cambria" pitchFamily="18" charset="0"/>
              </a:rPr>
              <a:t>T</a:t>
            </a:r>
            <a:r>
              <a:rPr lang="en-US" sz="2000" dirty="0" smtClean="0">
                <a:latin typeface="Cambria" pitchFamily="18" charset="0"/>
                <a:ea typeface="Cambria" pitchFamily="18" charset="0"/>
              </a:rPr>
              <a:t>he question about the </a:t>
            </a:r>
            <a:r>
              <a:rPr lang="en-US" sz="2000" b="1" u="sng" dirty="0" smtClean="0">
                <a:latin typeface="Cambria" pitchFamily="18" charset="0"/>
                <a:ea typeface="Cambria" pitchFamily="18" charset="0"/>
              </a:rPr>
              <a:t>medium</a:t>
            </a:r>
            <a:r>
              <a:rPr lang="en-US" sz="2000" b="1" dirty="0" smtClean="0">
                <a:latin typeface="Cambria" pitchFamily="18" charset="0"/>
                <a:ea typeface="Cambria" pitchFamily="18" charset="0"/>
              </a:rPr>
              <a:t> </a:t>
            </a:r>
            <a:r>
              <a:rPr lang="en-US" sz="2000" dirty="0" smtClean="0">
                <a:latin typeface="Cambria" pitchFamily="18" charset="0"/>
                <a:ea typeface="Cambria" pitchFamily="18" charset="0"/>
              </a:rPr>
              <a:t>concerns </a:t>
            </a:r>
            <a:r>
              <a:rPr lang="en-US" sz="2000" u="sng" dirty="0" smtClean="0">
                <a:latin typeface="Cambria" pitchFamily="18" charset="0"/>
                <a:ea typeface="Cambria" pitchFamily="18" charset="0"/>
              </a:rPr>
              <a:t>the channel through which the translated text reaches the recipient</a:t>
            </a:r>
            <a:r>
              <a:rPr lang="en-US" sz="2000" dirty="0" smtClean="0">
                <a:latin typeface="Cambria" pitchFamily="18" charset="0"/>
                <a:ea typeface="Cambria" pitchFamily="18" charset="0"/>
              </a:rPr>
              <a:t>; this factor greatly affects the form and methods of translation. </a:t>
            </a:r>
            <a:r>
              <a:rPr lang="tr-TR" sz="2000" dirty="0" smtClean="0">
                <a:latin typeface="Cambria" pitchFamily="18" charset="0"/>
                <a:ea typeface="Cambria" pitchFamily="18" charset="0"/>
              </a:rPr>
              <a:t>Thus, </a:t>
            </a:r>
            <a:r>
              <a:rPr lang="en-US" sz="2000" dirty="0" smtClean="0">
                <a:latin typeface="Cambria" pitchFamily="18" charset="0"/>
                <a:ea typeface="Cambria" pitchFamily="18" charset="0"/>
              </a:rPr>
              <a:t>the translator needs to know if the translation will be published as a book, a journal (or magazine) article, a feature article in newspapers, or as a leaflet or a letter. The text for an oral presentation will vary considerably from a written one.</a:t>
            </a:r>
            <a:endParaRPr lang="tr-TR" sz="2000" dirty="0" smtClean="0">
              <a:latin typeface="Cambria" pitchFamily="18" charset="0"/>
              <a:ea typeface="Cambria" pitchFamily="18" charset="0"/>
            </a:endParaRPr>
          </a:p>
          <a:p>
            <a:pPr lvl="0" algn="just"/>
            <a:endParaRPr lang="tr-TR" sz="2000" dirty="0">
              <a:solidFill>
                <a:prstClr val="black"/>
              </a:solidFill>
              <a:latin typeface="Cambria" pitchFamily="18" charset="0"/>
              <a:ea typeface="Cambria" pitchFamily="18" charset="0"/>
            </a:endParaRPr>
          </a:p>
          <a:p>
            <a:pPr marL="285750" lvl="0" indent="-285750" algn="just">
              <a:buFont typeface="Wingdings" pitchFamily="2" charset="2"/>
              <a:buChar char="Ø"/>
            </a:pPr>
            <a:r>
              <a:rPr lang="en-US" sz="2000" dirty="0">
                <a:solidFill>
                  <a:prstClr val="black"/>
                </a:solidFill>
                <a:latin typeface="Cambria" pitchFamily="18" charset="0"/>
                <a:ea typeface="Cambria" pitchFamily="18" charset="0"/>
              </a:rPr>
              <a:t>Questions about the place and time (</a:t>
            </a:r>
            <a:r>
              <a:rPr lang="en-US" sz="2000" b="1" dirty="0">
                <a:solidFill>
                  <a:prstClr val="black"/>
                </a:solidFill>
                <a:latin typeface="Cambria" pitchFamily="18" charset="0"/>
                <a:ea typeface="Cambria" pitchFamily="18" charset="0"/>
              </a:rPr>
              <a:t>where</a:t>
            </a:r>
            <a:r>
              <a:rPr lang="en-US" sz="2000" dirty="0">
                <a:solidFill>
                  <a:prstClr val="black"/>
                </a:solidFill>
                <a:latin typeface="Cambria" pitchFamily="18" charset="0"/>
                <a:ea typeface="Cambria" pitchFamily="18" charset="0"/>
              </a:rPr>
              <a:t>? and </a:t>
            </a:r>
            <a:r>
              <a:rPr lang="en-US" sz="2000" b="1" dirty="0">
                <a:solidFill>
                  <a:prstClr val="black"/>
                </a:solidFill>
                <a:latin typeface="Cambria" pitchFamily="18" charset="0"/>
                <a:ea typeface="Cambria" pitchFamily="18" charset="0"/>
              </a:rPr>
              <a:t>when?) </a:t>
            </a:r>
            <a:r>
              <a:rPr lang="en-US" sz="2000" dirty="0">
                <a:solidFill>
                  <a:prstClr val="black"/>
                </a:solidFill>
                <a:latin typeface="Cambria" pitchFamily="18" charset="0"/>
                <a:ea typeface="Cambria" pitchFamily="18" charset="0"/>
              </a:rPr>
              <a:t>influence </a:t>
            </a:r>
            <a:r>
              <a:rPr lang="en-US" sz="2000" u="sng" dirty="0">
                <a:solidFill>
                  <a:prstClr val="black"/>
                </a:solidFill>
                <a:latin typeface="Cambria" pitchFamily="18" charset="0"/>
                <a:ea typeface="Cambria" pitchFamily="18" charset="0"/>
              </a:rPr>
              <a:t>the content and the form </a:t>
            </a:r>
            <a:r>
              <a:rPr lang="en-US" sz="2000" dirty="0">
                <a:solidFill>
                  <a:prstClr val="black"/>
                </a:solidFill>
                <a:latin typeface="Cambria" pitchFamily="18" charset="0"/>
                <a:ea typeface="Cambria" pitchFamily="18" charset="0"/>
              </a:rPr>
              <a:t>of the text</a:t>
            </a:r>
            <a:r>
              <a:rPr lang="tr-TR" sz="2000" dirty="0">
                <a:solidFill>
                  <a:prstClr val="black"/>
                </a:solidFill>
                <a:latin typeface="Cambria" pitchFamily="18" charset="0"/>
                <a:ea typeface="Cambria" pitchFamily="18" charset="0"/>
              </a:rPr>
              <a:t>.</a:t>
            </a:r>
          </a:p>
          <a:p>
            <a:pPr marL="285750" indent="-285750" algn="just">
              <a:buFont typeface="Wingdings" pitchFamily="2" charset="2"/>
              <a:buChar char="Ø"/>
            </a:pPr>
            <a:endParaRPr lang="tr-TR" sz="2000" dirty="0">
              <a:latin typeface="Cambria" pitchFamily="18" charset="0"/>
              <a:ea typeface="Cambria" pitchFamily="18" charset="0"/>
            </a:endParaRPr>
          </a:p>
          <a:p>
            <a:endParaRPr lang="tr-TR" dirty="0"/>
          </a:p>
        </p:txBody>
      </p:sp>
    </p:spTree>
    <p:extLst>
      <p:ext uri="{BB962C8B-B14F-4D97-AF65-F5344CB8AC3E}">
        <p14:creationId xmlns:p14="http://schemas.microsoft.com/office/powerpoint/2010/main" val="17562288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827584" y="476672"/>
            <a:ext cx="7056784" cy="5293757"/>
          </a:xfrm>
          <a:prstGeom prst="rect">
            <a:avLst/>
          </a:prstGeom>
        </p:spPr>
        <p:txBody>
          <a:bodyPr wrap="square">
            <a:spAutoFit/>
          </a:bodyPr>
          <a:lstStyle/>
          <a:p>
            <a:pPr algn="just"/>
            <a:endParaRPr lang="tr-TR" sz="2000" dirty="0" smtClean="0">
              <a:latin typeface="Cambria" pitchFamily="18" charset="0"/>
              <a:ea typeface="Cambria" pitchFamily="18" charset="0"/>
            </a:endParaRPr>
          </a:p>
          <a:p>
            <a:pPr algn="just"/>
            <a:endParaRPr lang="tr-TR" sz="2000" dirty="0">
              <a:latin typeface="Cambria" pitchFamily="18" charset="0"/>
              <a:ea typeface="Cambria" pitchFamily="18" charset="0"/>
            </a:endParaRPr>
          </a:p>
          <a:p>
            <a:pPr marL="285750" indent="-285750" algn="just">
              <a:buFont typeface="Wingdings" pitchFamily="2" charset="2"/>
              <a:buChar char="ü"/>
            </a:pPr>
            <a:r>
              <a:rPr lang="tr-TR" sz="2000" dirty="0" smtClean="0">
                <a:latin typeface="Cambria" pitchFamily="18" charset="0"/>
                <a:ea typeface="Cambria" pitchFamily="18" charset="0"/>
              </a:rPr>
              <a:t> I</a:t>
            </a:r>
            <a:r>
              <a:rPr lang="en-US" sz="2000" dirty="0" smtClean="0">
                <a:latin typeface="Cambria" pitchFamily="18" charset="0"/>
                <a:ea typeface="Cambria" pitchFamily="18" charset="0"/>
              </a:rPr>
              <a:t>n many cases, the communication situation will </a:t>
            </a:r>
            <a:r>
              <a:rPr lang="tr-TR" sz="2000" dirty="0" smtClean="0">
                <a:latin typeface="Cambria" pitchFamily="18" charset="0"/>
                <a:ea typeface="Cambria" pitchFamily="18" charset="0"/>
              </a:rPr>
              <a:t>   </a:t>
            </a:r>
            <a:r>
              <a:rPr lang="en-US" sz="2000" dirty="0" smtClean="0">
                <a:latin typeface="Cambria" pitchFamily="18" charset="0"/>
                <a:ea typeface="Cambria" pitchFamily="18" charset="0"/>
              </a:rPr>
              <a:t>change in the course of the translation process because the target text is created at some other place and at a different time than the original source text. </a:t>
            </a:r>
            <a:endParaRPr lang="tr-TR" sz="2000" dirty="0" smtClean="0">
              <a:latin typeface="Cambria" pitchFamily="18" charset="0"/>
              <a:ea typeface="Cambria" pitchFamily="18" charset="0"/>
            </a:endParaRPr>
          </a:p>
          <a:p>
            <a:pPr marL="285750" indent="-285750" algn="just">
              <a:buFont typeface="Wingdings" pitchFamily="2" charset="2"/>
              <a:buChar char="ü"/>
            </a:pPr>
            <a:endParaRPr lang="tr-TR" sz="2000" dirty="0">
              <a:latin typeface="Cambria" pitchFamily="18" charset="0"/>
              <a:ea typeface="Cambria" pitchFamily="18" charset="0"/>
            </a:endParaRPr>
          </a:p>
          <a:p>
            <a:pPr marL="285750" indent="-285750" algn="just">
              <a:buFont typeface="Wingdings" pitchFamily="2" charset="2"/>
              <a:buChar char="ü"/>
            </a:pPr>
            <a:r>
              <a:rPr lang="en-US" sz="2000" dirty="0" smtClean="0">
                <a:latin typeface="Cambria" pitchFamily="18" charset="0"/>
                <a:ea typeface="Cambria" pitchFamily="18" charset="0"/>
              </a:rPr>
              <a:t>The translator’s analysis of internal and external textual factors contributes to the knowledge of external and internal text factors of the source text and enables the translator to better understand the text itself, its function and the aim that the client (one who orders the translation) wishes to achieve, so that the translation fully meets the translation order placed by the client. In the course of text analysis, the translator forms an overview of the source text and acquires a clear idea about how the text should and will look like.</a:t>
            </a:r>
            <a:endParaRPr lang="tr-TR" sz="2000" dirty="0" smtClean="0">
              <a:latin typeface="Cambria" pitchFamily="18" charset="0"/>
              <a:ea typeface="Cambria" pitchFamily="18" charset="0"/>
            </a:endParaRPr>
          </a:p>
          <a:p>
            <a:pPr marL="285750" indent="-285750">
              <a:buFont typeface="Wingdings" pitchFamily="2" charset="2"/>
              <a:buChar char="ü"/>
            </a:pPr>
            <a:endParaRPr lang="tr-TR" dirty="0"/>
          </a:p>
        </p:txBody>
      </p:sp>
    </p:spTree>
    <p:extLst>
      <p:ext uri="{BB962C8B-B14F-4D97-AF65-F5344CB8AC3E}">
        <p14:creationId xmlns:p14="http://schemas.microsoft.com/office/powerpoint/2010/main" val="355494542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899592" y="476672"/>
            <a:ext cx="7056784" cy="5262979"/>
          </a:xfrm>
          <a:prstGeom prst="rect">
            <a:avLst/>
          </a:prstGeom>
        </p:spPr>
        <p:txBody>
          <a:bodyPr wrap="square">
            <a:spAutoFit/>
          </a:bodyPr>
          <a:lstStyle/>
          <a:p>
            <a:pPr marL="285750" lvl="0" indent="-285750" algn="just">
              <a:buFont typeface="Wingdings" pitchFamily="2" charset="2"/>
              <a:buChar char="Ø"/>
            </a:pPr>
            <a:endParaRPr lang="tr-TR" dirty="0" smtClean="0">
              <a:solidFill>
                <a:prstClr val="black"/>
              </a:solidFill>
            </a:endParaRPr>
          </a:p>
          <a:p>
            <a:pPr marL="285750" lvl="0" indent="-285750" algn="just">
              <a:buFont typeface="Wingdings" pitchFamily="2" charset="2"/>
              <a:buChar char="Ø"/>
            </a:pPr>
            <a:endParaRPr lang="tr-TR" dirty="0">
              <a:solidFill>
                <a:prstClr val="black"/>
              </a:solidFill>
            </a:endParaRPr>
          </a:p>
          <a:p>
            <a:pPr marL="285750" lvl="0" indent="-285750" algn="just">
              <a:buFont typeface="Wingdings" pitchFamily="2" charset="2"/>
              <a:buChar char="Ø"/>
            </a:pPr>
            <a:r>
              <a:rPr lang="en-US" sz="2000" dirty="0" smtClean="0">
                <a:solidFill>
                  <a:prstClr val="black"/>
                </a:solidFill>
                <a:latin typeface="Cambria" pitchFamily="18" charset="0"/>
                <a:ea typeface="Cambria" pitchFamily="18" charset="0"/>
              </a:rPr>
              <a:t>After </a:t>
            </a:r>
            <a:r>
              <a:rPr lang="en-US" sz="2000" dirty="0">
                <a:solidFill>
                  <a:prstClr val="black"/>
                </a:solidFill>
                <a:latin typeface="Cambria" pitchFamily="18" charset="0"/>
                <a:ea typeface="Cambria" pitchFamily="18" charset="0"/>
              </a:rPr>
              <a:t>the translator</a:t>
            </a:r>
            <a:r>
              <a:rPr lang="tr-TR" sz="2000" dirty="0">
                <a:solidFill>
                  <a:prstClr val="black"/>
                </a:solidFill>
                <a:latin typeface="Cambria" pitchFamily="18" charset="0"/>
                <a:ea typeface="Cambria" pitchFamily="18" charset="0"/>
              </a:rPr>
              <a:t> </a:t>
            </a:r>
            <a:r>
              <a:rPr lang="en-US" sz="2000" dirty="0">
                <a:solidFill>
                  <a:prstClr val="black"/>
                </a:solidFill>
                <a:latin typeface="Cambria" pitchFamily="18" charset="0"/>
                <a:ea typeface="Cambria" pitchFamily="18" charset="0"/>
              </a:rPr>
              <a:t>has acquired an overview of external textual factors, he should then continue to analyse internal textual</a:t>
            </a:r>
            <a:r>
              <a:rPr lang="tr-TR" sz="2000" dirty="0">
                <a:solidFill>
                  <a:prstClr val="black"/>
                </a:solidFill>
                <a:latin typeface="Cambria" pitchFamily="18" charset="0"/>
                <a:ea typeface="Cambria" pitchFamily="18" charset="0"/>
              </a:rPr>
              <a:t> </a:t>
            </a:r>
            <a:r>
              <a:rPr lang="en-US" sz="2000" dirty="0">
                <a:solidFill>
                  <a:prstClr val="black"/>
                </a:solidFill>
                <a:latin typeface="Cambria" pitchFamily="18" charset="0"/>
                <a:ea typeface="Cambria" pitchFamily="18" charset="0"/>
              </a:rPr>
              <a:t>factors to obtain a complete picture of the underlying text. </a:t>
            </a:r>
            <a:endParaRPr lang="tr-TR" sz="2000" dirty="0" smtClean="0">
              <a:solidFill>
                <a:prstClr val="black"/>
              </a:solidFill>
              <a:latin typeface="Cambria" pitchFamily="18" charset="0"/>
              <a:ea typeface="Cambria" pitchFamily="18" charset="0"/>
            </a:endParaRPr>
          </a:p>
          <a:p>
            <a:pPr marL="285750" lvl="0" indent="-285750" algn="just">
              <a:buFont typeface="Wingdings" pitchFamily="2" charset="2"/>
              <a:buChar char="Ø"/>
            </a:pPr>
            <a:endParaRPr lang="tr-TR" sz="2000" dirty="0">
              <a:solidFill>
                <a:prstClr val="black"/>
              </a:solidFill>
              <a:latin typeface="Cambria" pitchFamily="18" charset="0"/>
              <a:ea typeface="Cambria" pitchFamily="18" charset="0"/>
            </a:endParaRPr>
          </a:p>
          <a:p>
            <a:pPr lvl="0" algn="just"/>
            <a:endParaRPr lang="tr-TR" sz="2000" dirty="0" smtClean="0">
              <a:solidFill>
                <a:prstClr val="black"/>
              </a:solidFill>
              <a:latin typeface="Cambria" pitchFamily="18" charset="0"/>
              <a:ea typeface="Cambria" pitchFamily="18" charset="0"/>
            </a:endParaRPr>
          </a:p>
          <a:p>
            <a:pPr marL="285750" lvl="0" indent="-285750" algn="just">
              <a:buFont typeface="Wingdings" pitchFamily="2" charset="2"/>
              <a:buChar char="Ø"/>
            </a:pPr>
            <a:r>
              <a:rPr lang="en-US" sz="2000" dirty="0" smtClean="0">
                <a:latin typeface="Cambria" pitchFamily="18" charset="0"/>
                <a:ea typeface="Cambria" pitchFamily="18" charset="0"/>
              </a:rPr>
              <a:t>Nord describes them as textual factors that significantly influence </a:t>
            </a:r>
            <a:r>
              <a:rPr lang="en-US" sz="2000" u="sng" dirty="0" smtClean="0">
                <a:latin typeface="Cambria" pitchFamily="18" charset="0"/>
                <a:ea typeface="Cambria" pitchFamily="18" charset="0"/>
              </a:rPr>
              <a:t>the nature of the source text</a:t>
            </a:r>
            <a:r>
              <a:rPr lang="en-US" sz="2000" dirty="0" smtClean="0">
                <a:latin typeface="Cambria" pitchFamily="18" charset="0"/>
                <a:ea typeface="Cambria" pitchFamily="18" charset="0"/>
              </a:rPr>
              <a:t>. </a:t>
            </a:r>
            <a:endParaRPr lang="tr-TR" sz="2000" dirty="0" smtClean="0">
              <a:latin typeface="Cambria" pitchFamily="18" charset="0"/>
              <a:ea typeface="Cambria" pitchFamily="18" charset="0"/>
            </a:endParaRPr>
          </a:p>
          <a:p>
            <a:pPr lvl="0" algn="just"/>
            <a:endParaRPr lang="tr-TR" sz="2000" dirty="0">
              <a:latin typeface="Cambria" pitchFamily="18" charset="0"/>
              <a:ea typeface="Cambria" pitchFamily="18" charset="0"/>
            </a:endParaRPr>
          </a:p>
          <a:p>
            <a:pPr lvl="0" algn="just"/>
            <a:r>
              <a:rPr lang="en-US" sz="2000" dirty="0" smtClean="0">
                <a:latin typeface="Cambria" pitchFamily="18" charset="0"/>
                <a:ea typeface="Cambria" pitchFamily="18" charset="0"/>
              </a:rPr>
              <a:t>These include: the question about </a:t>
            </a:r>
            <a:r>
              <a:rPr lang="en-US" sz="2000" b="1" u="sng" dirty="0" smtClean="0">
                <a:latin typeface="Cambria" pitchFamily="18" charset="0"/>
                <a:ea typeface="Cambria" pitchFamily="18" charset="0"/>
              </a:rPr>
              <a:t>what?</a:t>
            </a:r>
            <a:r>
              <a:rPr lang="en-US" sz="2000" dirty="0" smtClean="0">
                <a:latin typeface="Cambria" pitchFamily="18" charset="0"/>
                <a:ea typeface="Cambria" pitchFamily="18" charset="0"/>
              </a:rPr>
              <a:t> is used to obtain information about </a:t>
            </a:r>
            <a:r>
              <a:rPr lang="en-US" sz="2000" b="1" u="sng" dirty="0" smtClean="0">
                <a:latin typeface="Cambria" pitchFamily="18" charset="0"/>
                <a:ea typeface="Cambria" pitchFamily="18" charset="0"/>
              </a:rPr>
              <a:t>the subject-matter of the text</a:t>
            </a:r>
            <a:r>
              <a:rPr lang="en-US" sz="2000" dirty="0" smtClean="0">
                <a:latin typeface="Cambria" pitchFamily="18" charset="0"/>
                <a:ea typeface="Cambria" pitchFamily="18" charset="0"/>
              </a:rPr>
              <a:t>. The question word what? refers to </a:t>
            </a:r>
            <a:r>
              <a:rPr lang="en-US" sz="2000" b="1" u="sng" dirty="0" smtClean="0">
                <a:latin typeface="Cambria" pitchFamily="18" charset="0"/>
                <a:ea typeface="Cambria" pitchFamily="18" charset="0"/>
              </a:rPr>
              <a:t>the content </a:t>
            </a:r>
            <a:r>
              <a:rPr lang="en-US" sz="2000" dirty="0" smtClean="0">
                <a:latin typeface="Cambria" pitchFamily="18" charset="0"/>
                <a:ea typeface="Cambria" pitchFamily="18" charset="0"/>
              </a:rPr>
              <a:t>of the text, i.e. what the author has indicated as the core text content.</a:t>
            </a:r>
            <a:r>
              <a:rPr lang="tr-TR" sz="2000" dirty="0" smtClean="0">
                <a:latin typeface="Cambria" pitchFamily="18" charset="0"/>
                <a:ea typeface="Cambria" pitchFamily="18" charset="0"/>
              </a:rPr>
              <a:t> </a:t>
            </a:r>
            <a:endParaRPr lang="tr-TR" sz="2000" dirty="0">
              <a:solidFill>
                <a:prstClr val="black"/>
              </a:solidFill>
              <a:latin typeface="Cambria" pitchFamily="18" charset="0"/>
              <a:ea typeface="Cambria" pitchFamily="18" charset="0"/>
            </a:endParaRPr>
          </a:p>
          <a:p>
            <a:pPr lvl="0" algn="just"/>
            <a:r>
              <a:rPr lang="tr-TR" sz="2000" dirty="0" smtClean="0">
                <a:latin typeface="Cambria" pitchFamily="18" charset="0"/>
                <a:ea typeface="Cambria" pitchFamily="18" charset="0"/>
              </a:rPr>
              <a:t>T</a:t>
            </a:r>
            <a:r>
              <a:rPr lang="en-US" sz="2000" dirty="0" smtClean="0">
                <a:latin typeface="Cambria" pitchFamily="18" charset="0"/>
                <a:ea typeface="Cambria" pitchFamily="18" charset="0"/>
              </a:rPr>
              <a:t>he question about the choice of words (in what words?) concerns </a:t>
            </a:r>
            <a:r>
              <a:rPr lang="en-US" sz="2000" b="1" dirty="0" smtClean="0">
                <a:latin typeface="Cambria" pitchFamily="18" charset="0"/>
                <a:ea typeface="Cambria" pitchFamily="18" charset="0"/>
              </a:rPr>
              <a:t>lexical</a:t>
            </a:r>
            <a:r>
              <a:rPr lang="en-US" sz="2000" dirty="0" smtClean="0">
                <a:latin typeface="Cambria" pitchFamily="18" charset="0"/>
                <a:ea typeface="Cambria" pitchFamily="18" charset="0"/>
              </a:rPr>
              <a:t> properties of the tex</a:t>
            </a:r>
            <a:r>
              <a:rPr lang="tr-TR" sz="2000" dirty="0" smtClean="0">
                <a:latin typeface="Cambria" pitchFamily="18" charset="0"/>
                <a:ea typeface="Cambria" pitchFamily="18" charset="0"/>
              </a:rPr>
              <a:t>t.</a:t>
            </a:r>
            <a:endParaRPr lang="tr-TR" sz="2000" dirty="0">
              <a:solidFill>
                <a:prstClr val="black"/>
              </a:solidFill>
              <a:latin typeface="Cambria" pitchFamily="18" charset="0"/>
              <a:ea typeface="Cambria" pitchFamily="18" charset="0"/>
            </a:endParaRPr>
          </a:p>
        </p:txBody>
      </p:sp>
    </p:spTree>
    <p:extLst>
      <p:ext uri="{BB962C8B-B14F-4D97-AF65-F5344CB8AC3E}">
        <p14:creationId xmlns:p14="http://schemas.microsoft.com/office/powerpoint/2010/main" val="417475439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755576" y="620688"/>
            <a:ext cx="6102424" cy="4678204"/>
          </a:xfrm>
          <a:prstGeom prst="rect">
            <a:avLst/>
          </a:prstGeom>
        </p:spPr>
        <p:txBody>
          <a:bodyPr wrap="square">
            <a:spAutoFit/>
          </a:bodyPr>
          <a:lstStyle/>
          <a:p>
            <a:pPr marL="285750" indent="-285750" algn="just">
              <a:buFont typeface="Wingdings" pitchFamily="2" charset="2"/>
              <a:buChar char="Ø"/>
            </a:pPr>
            <a:endParaRPr lang="tr-TR" sz="2000" dirty="0" smtClean="0">
              <a:latin typeface="Cambria" pitchFamily="18" charset="0"/>
              <a:ea typeface="Cambria" pitchFamily="18" charset="0"/>
            </a:endParaRPr>
          </a:p>
          <a:p>
            <a:pPr marL="285750" indent="-285750" algn="just">
              <a:buFont typeface="Wingdings" pitchFamily="2" charset="2"/>
              <a:buChar char="Ø"/>
            </a:pPr>
            <a:r>
              <a:rPr lang="en-US" sz="2000" dirty="0" smtClean="0">
                <a:latin typeface="Cambria" pitchFamily="18" charset="0"/>
                <a:ea typeface="Cambria" pitchFamily="18" charset="0"/>
              </a:rPr>
              <a:t>The question what sentences/clauses? is used to refer to characteristic </a:t>
            </a:r>
            <a:r>
              <a:rPr lang="en-US" sz="2000" b="1" dirty="0" smtClean="0">
                <a:latin typeface="Cambria" pitchFamily="18" charset="0"/>
                <a:ea typeface="Cambria" pitchFamily="18" charset="0"/>
              </a:rPr>
              <a:t>syntactic </a:t>
            </a:r>
            <a:r>
              <a:rPr lang="en-US" sz="2000" dirty="0" smtClean="0">
                <a:latin typeface="Cambria" pitchFamily="18" charset="0"/>
                <a:ea typeface="Cambria" pitchFamily="18" charset="0"/>
              </a:rPr>
              <a:t>means used in the text concerning, i.e. the types of sentence or clause, the relationship between the main clause and</a:t>
            </a:r>
            <a:r>
              <a:rPr lang="tr-TR" sz="2000" dirty="0" smtClean="0">
                <a:latin typeface="Cambria" pitchFamily="18" charset="0"/>
                <a:ea typeface="Cambria" pitchFamily="18" charset="0"/>
              </a:rPr>
              <a:t> </a:t>
            </a:r>
            <a:r>
              <a:rPr lang="en-US" sz="2000" dirty="0" smtClean="0">
                <a:latin typeface="Cambria" pitchFamily="18" charset="0"/>
                <a:ea typeface="Cambria" pitchFamily="18" charset="0"/>
              </a:rPr>
              <a:t>subordinate clause, etc.; as well as the inclusion of persons in the text (author or the recipient), that is, whether the author has included himself in the text, or if the text recipient is included in the text</a:t>
            </a:r>
            <a:r>
              <a:rPr lang="tr-TR" sz="2000" dirty="0" smtClean="0">
                <a:latin typeface="Cambria" pitchFamily="18" charset="0"/>
                <a:ea typeface="Cambria" pitchFamily="18" charset="0"/>
              </a:rPr>
              <a:t>.</a:t>
            </a:r>
          </a:p>
          <a:p>
            <a:pPr marL="285750" indent="-285750" algn="just">
              <a:buFont typeface="Wingdings" pitchFamily="2" charset="2"/>
              <a:buChar char="Ø"/>
            </a:pPr>
            <a:endParaRPr lang="tr-TR" sz="2000" dirty="0">
              <a:latin typeface="Cambria" pitchFamily="18" charset="0"/>
              <a:ea typeface="Cambria" pitchFamily="18" charset="0"/>
            </a:endParaRPr>
          </a:p>
          <a:p>
            <a:pPr algn="just"/>
            <a:endParaRPr lang="tr-TR" sz="2000" dirty="0" smtClean="0">
              <a:latin typeface="Cambria" pitchFamily="18" charset="0"/>
              <a:ea typeface="Cambria" pitchFamily="18" charset="0"/>
            </a:endParaRPr>
          </a:p>
          <a:p>
            <a:pPr marL="285750" indent="-285750" algn="just">
              <a:buFont typeface="Wingdings" pitchFamily="2" charset="2"/>
              <a:buChar char="Ø"/>
            </a:pPr>
            <a:r>
              <a:rPr lang="tr-TR" sz="2000" dirty="0" smtClean="0"/>
              <a:t>T</a:t>
            </a:r>
            <a:r>
              <a:rPr lang="en-US" sz="2000" dirty="0" smtClean="0"/>
              <a:t>he final question starting </a:t>
            </a:r>
            <a:r>
              <a:rPr lang="en-US" sz="2000" b="1" dirty="0" smtClean="0"/>
              <a:t>in what tone</a:t>
            </a:r>
            <a:r>
              <a:rPr lang="en-US" sz="2000" dirty="0" smtClean="0"/>
              <a:t>?, which refers to supra</a:t>
            </a:r>
            <a:r>
              <a:rPr lang="tr-TR" sz="2000" dirty="0" smtClean="0"/>
              <a:t>-</a:t>
            </a:r>
            <a:r>
              <a:rPr lang="en-US" sz="2000" dirty="0" smtClean="0"/>
              <a:t>segmental text features, indicates accent, intonation and rhythm.</a:t>
            </a:r>
            <a:endParaRPr lang="tr-TR" sz="2000" dirty="0">
              <a:latin typeface="Cambria" pitchFamily="18" charset="0"/>
              <a:ea typeface="Cambria" pitchFamily="18" charset="0"/>
            </a:endParaRPr>
          </a:p>
          <a:p>
            <a:pPr algn="just"/>
            <a:endParaRPr lang="tr-TR" dirty="0">
              <a:latin typeface="Cambria" pitchFamily="18" charset="0"/>
              <a:ea typeface="Cambria" pitchFamily="18" charset="0"/>
            </a:endParaRPr>
          </a:p>
        </p:txBody>
      </p:sp>
    </p:spTree>
    <p:extLst>
      <p:ext uri="{BB962C8B-B14F-4D97-AF65-F5344CB8AC3E}">
        <p14:creationId xmlns:p14="http://schemas.microsoft.com/office/powerpoint/2010/main" val="413042208"/>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539552" y="692697"/>
            <a:ext cx="7056784" cy="5401479"/>
          </a:xfrm>
          <a:prstGeom prst="rect">
            <a:avLst/>
          </a:prstGeom>
        </p:spPr>
        <p:txBody>
          <a:bodyPr wrap="square">
            <a:spAutoFit/>
          </a:bodyPr>
          <a:lstStyle/>
          <a:p>
            <a:pPr marL="285750" indent="-285750" algn="just">
              <a:buFont typeface="Wingdings" pitchFamily="2" charset="2"/>
              <a:buChar char="Ø"/>
            </a:pPr>
            <a:r>
              <a:rPr lang="en-US" sz="2000" dirty="0">
                <a:latin typeface="Cambria" pitchFamily="18" charset="0"/>
                <a:ea typeface="Cambria" pitchFamily="18" charset="0"/>
              </a:rPr>
              <a:t>A vital translator competence is the </a:t>
            </a:r>
            <a:r>
              <a:rPr lang="en-US" sz="2000" b="1" dirty="0">
                <a:latin typeface="Cambria" pitchFamily="18" charset="0"/>
                <a:ea typeface="Cambria" pitchFamily="18" charset="0"/>
              </a:rPr>
              <a:t>knowledge</a:t>
            </a:r>
            <a:r>
              <a:rPr lang="en-US" sz="2000" dirty="0">
                <a:latin typeface="Cambria" pitchFamily="18" charset="0"/>
                <a:ea typeface="Cambria" pitchFamily="18" charset="0"/>
              </a:rPr>
              <a:t> and active mastering of </a:t>
            </a:r>
            <a:r>
              <a:rPr lang="en-US" sz="2000" dirty="0" smtClean="0">
                <a:latin typeface="Cambria" pitchFamily="18" charset="0"/>
                <a:ea typeface="Cambria" pitchFamily="18" charset="0"/>
              </a:rPr>
              <a:t>the </a:t>
            </a:r>
            <a:r>
              <a:rPr lang="en-US" sz="2000" b="1" u="sng" dirty="0">
                <a:latin typeface="Cambria" pitchFamily="18" charset="0"/>
                <a:ea typeface="Cambria" pitchFamily="18" charset="0"/>
              </a:rPr>
              <a:t>text conventions </a:t>
            </a:r>
            <a:r>
              <a:rPr lang="en-US" sz="2000" dirty="0">
                <a:latin typeface="Cambria" pitchFamily="18" charset="0"/>
                <a:ea typeface="Cambria" pitchFamily="18" charset="0"/>
              </a:rPr>
              <a:t>in their </a:t>
            </a:r>
            <a:r>
              <a:rPr lang="en-US" sz="2000" b="1" u="sng" dirty="0">
                <a:latin typeface="Cambria" pitchFamily="18" charset="0"/>
                <a:ea typeface="Cambria" pitchFamily="18" charset="0"/>
              </a:rPr>
              <a:t>form and function. </a:t>
            </a:r>
            <a:r>
              <a:rPr lang="tr-TR" sz="2000" dirty="0" smtClean="0">
                <a:latin typeface="Cambria" pitchFamily="18" charset="0"/>
                <a:ea typeface="Cambria" pitchFamily="18" charset="0"/>
              </a:rPr>
              <a:t>For example; </a:t>
            </a:r>
            <a:r>
              <a:rPr lang="en-US" sz="2000" dirty="0" smtClean="0">
                <a:latin typeface="Cambria" pitchFamily="18" charset="0"/>
                <a:ea typeface="Cambria" pitchFamily="18" charset="0"/>
              </a:rPr>
              <a:t>comparing </a:t>
            </a:r>
            <a:r>
              <a:rPr lang="en-US" sz="2000" dirty="0">
                <a:latin typeface="Cambria" pitchFamily="18" charset="0"/>
                <a:ea typeface="Cambria" pitchFamily="18" charset="0"/>
              </a:rPr>
              <a:t>parallel texts, i.e. the original texts </a:t>
            </a:r>
            <a:r>
              <a:rPr lang="en-US" sz="2000" dirty="0" smtClean="0">
                <a:latin typeface="Cambria" pitchFamily="18" charset="0"/>
                <a:ea typeface="Cambria" pitchFamily="18" charset="0"/>
              </a:rPr>
              <a:t>whose </a:t>
            </a:r>
            <a:r>
              <a:rPr lang="en-US" sz="2000" dirty="0">
                <a:latin typeface="Cambria" pitchFamily="18" charset="0"/>
                <a:ea typeface="Cambria" pitchFamily="18" charset="0"/>
              </a:rPr>
              <a:t>communication function and topic correspond to the translated </a:t>
            </a:r>
            <a:r>
              <a:rPr lang="en-US" sz="2000" dirty="0" smtClean="0">
                <a:latin typeface="Cambria" pitchFamily="18" charset="0"/>
                <a:ea typeface="Cambria" pitchFamily="18" charset="0"/>
              </a:rPr>
              <a:t>text</a:t>
            </a:r>
            <a:r>
              <a:rPr lang="tr-TR" sz="2000" dirty="0" smtClean="0">
                <a:latin typeface="Cambria" pitchFamily="18" charset="0"/>
                <a:ea typeface="Cambria" pitchFamily="18" charset="0"/>
              </a:rPr>
              <a:t>. </a:t>
            </a:r>
            <a:r>
              <a:rPr lang="en-US" sz="2000" dirty="0" smtClean="0">
                <a:latin typeface="Cambria" pitchFamily="18" charset="0"/>
                <a:ea typeface="Cambria" pitchFamily="18" charset="0"/>
              </a:rPr>
              <a:t>By </a:t>
            </a:r>
            <a:r>
              <a:rPr lang="en-US" sz="2000" dirty="0">
                <a:latin typeface="Cambria" pitchFamily="18" charset="0"/>
                <a:ea typeface="Cambria" pitchFamily="18" charset="0"/>
              </a:rPr>
              <a:t>analyzing and comparing parallel texts from different cultures and written in different languages, the translator can identify </a:t>
            </a:r>
            <a:r>
              <a:rPr lang="en-US" sz="2000" dirty="0" smtClean="0">
                <a:latin typeface="Cambria" pitchFamily="18" charset="0"/>
                <a:ea typeface="Cambria" pitchFamily="18" charset="0"/>
              </a:rPr>
              <a:t>relevant</a:t>
            </a:r>
            <a:r>
              <a:rPr lang="tr-TR" sz="2000" dirty="0" smtClean="0">
                <a:latin typeface="Cambria" pitchFamily="18" charset="0"/>
                <a:ea typeface="Cambria" pitchFamily="18" charset="0"/>
              </a:rPr>
              <a:t> </a:t>
            </a:r>
            <a:r>
              <a:rPr lang="en-US" sz="2000" dirty="0" smtClean="0">
                <a:latin typeface="Cambria" pitchFamily="18" charset="0"/>
                <a:ea typeface="Cambria" pitchFamily="18" charset="0"/>
              </a:rPr>
              <a:t>differences </a:t>
            </a:r>
            <a:r>
              <a:rPr lang="en-US" sz="2000" dirty="0">
                <a:latin typeface="Cambria" pitchFamily="18" charset="0"/>
                <a:ea typeface="Cambria" pitchFamily="18" charset="0"/>
              </a:rPr>
              <a:t>and characteristic features at various text levels</a:t>
            </a:r>
            <a:r>
              <a:rPr lang="en-US" sz="2000" dirty="0" smtClean="0">
                <a:latin typeface="Cambria" pitchFamily="18" charset="0"/>
                <a:ea typeface="Cambria" pitchFamily="18" charset="0"/>
              </a:rPr>
              <a:t>.</a:t>
            </a:r>
            <a:endParaRPr lang="tr-TR" sz="2000" dirty="0" smtClean="0">
              <a:latin typeface="Cambria" pitchFamily="18" charset="0"/>
              <a:ea typeface="Cambria" pitchFamily="18" charset="0"/>
            </a:endParaRPr>
          </a:p>
          <a:p>
            <a:pPr algn="just"/>
            <a:endParaRPr lang="tr-TR" sz="2000" dirty="0" smtClean="0">
              <a:latin typeface="Cambria" pitchFamily="18" charset="0"/>
              <a:ea typeface="Cambria" pitchFamily="18" charset="0"/>
            </a:endParaRPr>
          </a:p>
          <a:p>
            <a:pPr marL="274320" lvl="0" indent="-274320" algn="just">
              <a:spcBef>
                <a:spcPts val="600"/>
              </a:spcBef>
              <a:buClr>
                <a:srgbClr val="4F81BD"/>
              </a:buClr>
              <a:buSzPct val="70000"/>
              <a:buFont typeface="Wingdings"/>
              <a:buChar char=""/>
            </a:pPr>
            <a:r>
              <a:rPr lang="en-US" sz="2000" dirty="0">
                <a:latin typeface="Cambria" pitchFamily="18" charset="0"/>
                <a:ea typeface="Cambria" pitchFamily="18" charset="0"/>
              </a:rPr>
              <a:t>Translation is also a creative </a:t>
            </a:r>
            <a:r>
              <a:rPr lang="en-US" sz="2000" dirty="0" smtClean="0">
                <a:latin typeface="Cambria" pitchFamily="18" charset="0"/>
                <a:ea typeface="Cambria" pitchFamily="18" charset="0"/>
              </a:rPr>
              <a:t>activity</a:t>
            </a:r>
            <a:r>
              <a:rPr lang="tr-TR" sz="2000" dirty="0" smtClean="0">
                <a:latin typeface="Cambria" pitchFamily="18" charset="0"/>
                <a:ea typeface="Cambria" pitchFamily="18" charset="0"/>
              </a:rPr>
              <a:t> </a:t>
            </a:r>
            <a:r>
              <a:rPr lang="en-US" sz="2000" dirty="0" smtClean="0">
                <a:latin typeface="Cambria" pitchFamily="18" charset="0"/>
                <a:ea typeface="Cambria" pitchFamily="18" charset="0"/>
              </a:rPr>
              <a:t>as </a:t>
            </a:r>
            <a:r>
              <a:rPr lang="en-US" sz="2000" dirty="0">
                <a:latin typeface="Cambria" pitchFamily="18" charset="0"/>
                <a:ea typeface="Cambria" pitchFamily="18" charset="0"/>
              </a:rPr>
              <a:t>it results in developing a new text, while the content, cultural background and text function remain preserved</a:t>
            </a:r>
            <a:r>
              <a:rPr lang="en-US" sz="2000" dirty="0" smtClean="0">
                <a:latin typeface="Cambria" pitchFamily="18" charset="0"/>
                <a:ea typeface="Cambria" pitchFamily="18" charset="0"/>
              </a:rPr>
              <a:t>.</a:t>
            </a:r>
            <a:r>
              <a:rPr lang="tr-TR" sz="2000" dirty="0">
                <a:solidFill>
                  <a:prstClr val="black"/>
                </a:solidFill>
                <a:latin typeface="Cambria" pitchFamily="18" charset="0"/>
                <a:ea typeface="Cambria" pitchFamily="18" charset="0"/>
              </a:rPr>
              <a:t> T</a:t>
            </a:r>
            <a:r>
              <a:rPr lang="en-US" sz="2000" dirty="0">
                <a:solidFill>
                  <a:prstClr val="black"/>
                </a:solidFill>
                <a:latin typeface="Cambria" pitchFamily="18" charset="0"/>
                <a:ea typeface="Cambria" pitchFamily="18" charset="0"/>
              </a:rPr>
              <a:t>he translator’s competence also involves the ability of selecting from the range of meanings of the same word the one that is a true equivalent of the translated word.</a:t>
            </a:r>
            <a:endParaRPr lang="tr-TR" sz="2000" dirty="0">
              <a:solidFill>
                <a:prstClr val="black"/>
              </a:solidFill>
              <a:latin typeface="Cambria" pitchFamily="18" charset="0"/>
              <a:ea typeface="Cambria" pitchFamily="18" charset="0"/>
            </a:endParaRPr>
          </a:p>
          <a:p>
            <a:pPr algn="just"/>
            <a:endParaRPr lang="tr-TR" sz="2000" dirty="0" smtClean="0">
              <a:latin typeface="Cambria" pitchFamily="18" charset="0"/>
              <a:ea typeface="Cambria" pitchFamily="18" charset="0"/>
            </a:endParaRPr>
          </a:p>
          <a:p>
            <a:pPr algn="just"/>
            <a:endParaRPr lang="tr-TR" sz="2000" dirty="0">
              <a:latin typeface="Cambria" pitchFamily="18" charset="0"/>
              <a:ea typeface="Cambria" pitchFamily="18" charset="0"/>
            </a:endParaRPr>
          </a:p>
        </p:txBody>
      </p:sp>
    </p:spTree>
    <p:extLst>
      <p:ext uri="{BB962C8B-B14F-4D97-AF65-F5344CB8AC3E}">
        <p14:creationId xmlns:p14="http://schemas.microsoft.com/office/powerpoint/2010/main" val="1532981266"/>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umba">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Cumba">
      <a:majorFont>
        <a:latin typeface="Century Schoolbook"/>
        <a:ea typeface=""/>
        <a:cs typeface=""/>
        <a:font script="Jpan" typeface="ＭＳ Ｐ明朝"/>
        <a:font script="Hang" typeface="휴먼매직체"/>
        <a:font script="Hans" typeface="华文楷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Schoolbook"/>
        <a:ea typeface=""/>
        <a:cs typeface=""/>
        <a:font script="Jpan" typeface="ＭＳ Ｐ明朝"/>
        <a:font script="Hang" typeface="휴먼매직체"/>
        <a:font script="Hans" typeface="宋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Cumba">
      <a:fillStyleLst>
        <a:solidFill>
          <a:schemeClr val="phClr"/>
        </a:solidFill>
        <a:gradFill rotWithShape="1">
          <a:gsLst>
            <a:gs pos="0">
              <a:schemeClr val="phClr">
                <a:tint val="35000"/>
                <a:satMod val="260000"/>
              </a:schemeClr>
            </a:gs>
            <a:gs pos="30000">
              <a:schemeClr val="phClr">
                <a:tint val="38000"/>
                <a:satMod val="260000"/>
              </a:schemeClr>
            </a:gs>
            <a:gs pos="75000">
              <a:schemeClr val="phClr">
                <a:tint val="55000"/>
                <a:satMod val="255000"/>
              </a:schemeClr>
            </a:gs>
            <a:gs pos="100000">
              <a:schemeClr val="phClr">
                <a:tint val="70000"/>
                <a:satMod val="255000"/>
              </a:schemeClr>
            </a:gs>
          </a:gsLst>
          <a:path path="circle">
            <a:fillToRect l="5000" t="100000" r="120000" b="10000"/>
          </a:path>
        </a:gradFill>
        <a:gradFill rotWithShape="1">
          <a:gsLst>
            <a:gs pos="0">
              <a:schemeClr val="phClr">
                <a:shade val="63000"/>
                <a:satMod val="165000"/>
              </a:schemeClr>
            </a:gs>
            <a:gs pos="30000">
              <a:schemeClr val="phClr">
                <a:shade val="58000"/>
                <a:satMod val="165000"/>
              </a:schemeClr>
            </a:gs>
            <a:gs pos="75000">
              <a:schemeClr val="phClr">
                <a:shade val="30000"/>
                <a:satMod val="175000"/>
              </a:schemeClr>
            </a:gs>
            <a:gs pos="100000">
              <a:schemeClr val="phClr">
                <a:shade val="15000"/>
                <a:satMod val="175000"/>
              </a:schemeClr>
            </a:gs>
          </a:gsLst>
          <a:path path="circle">
            <a:fillToRect l="5000" t="100000" r="120000" b="10000"/>
          </a:path>
        </a:gradFill>
      </a:fillStyleLst>
      <a:lnStyleLst>
        <a:ln w="12700" cap="flat" cmpd="sng" algn="ctr">
          <a:solidFill>
            <a:schemeClr val="phClr">
              <a:shade val="70000"/>
              <a:satMod val="150000"/>
            </a:schemeClr>
          </a:solidFill>
          <a:prstDash val="solid"/>
        </a:ln>
        <a:ln w="25400" cap="flat" cmpd="sng" algn="ctr">
          <a:solidFill>
            <a:schemeClr val="phClr"/>
          </a:solidFill>
          <a:prstDash val="solid"/>
        </a:ln>
        <a:ln w="34925" cap="flat" cmpd="sng" algn="ctr">
          <a:solidFill>
            <a:schemeClr val="phClr"/>
          </a:solidFill>
          <a:prstDash val="solid"/>
        </a:ln>
      </a:lnStyleLst>
      <a:effectStyleLst>
        <a:effectStyle>
          <a:effectLst>
            <a:outerShdw blurRad="50800" dist="25000" dir="5400000" rotWithShape="0">
              <a:srgbClr val="000000">
                <a:alpha val="40000"/>
              </a:srgbClr>
            </a:outerShdw>
          </a:effectLst>
        </a:effectStyle>
        <a:effectStyle>
          <a:effectLst>
            <a:outerShdw blurRad="50800" dist="20000" dir="5400000" rotWithShape="0">
              <a:srgbClr val="000000">
                <a:alpha val="42000"/>
              </a:srgbClr>
            </a:outerShdw>
          </a:effectLst>
        </a:effectStyle>
        <a:effectStyle>
          <a:effectLst>
            <a:outerShdw blurRad="50800" dist="20000" dir="5400000" rotWithShape="0">
              <a:srgbClr val="000000">
                <a:alpha val="42000"/>
              </a:srgbClr>
            </a:outerShdw>
          </a:effectLst>
          <a:scene3d>
            <a:camera prst="orthographicFront">
              <a:rot lat="0" lon="0" rev="0"/>
            </a:camera>
            <a:lightRig rig="balanced" dir="t">
              <a:rot lat="0" lon="0" rev="0"/>
            </a:lightRig>
          </a:scene3d>
          <a:sp3d>
            <a:bevelT w="47625" h="69850"/>
            <a:contourClr>
              <a:schemeClr val="lt1"/>
            </a:contourClr>
          </a:sp3d>
        </a:effectStyle>
      </a:effectStyleLst>
      <a:bgFillStyleLst>
        <a:solidFill>
          <a:schemeClr val="phClr"/>
        </a:solidFill>
        <a:gradFill rotWithShape="1">
          <a:gsLst>
            <a:gs pos="0">
              <a:schemeClr val="phClr">
                <a:shade val="58000"/>
                <a:satMod val="125000"/>
              </a:schemeClr>
            </a:gs>
            <a:gs pos="40000">
              <a:schemeClr val="phClr">
                <a:tint val="90000"/>
                <a:shade val="90000"/>
                <a:satMod val="120000"/>
              </a:schemeClr>
            </a:gs>
            <a:gs pos="100000">
              <a:schemeClr val="phClr">
                <a:tint val="50000"/>
              </a:schemeClr>
            </a:gs>
          </a:gsLst>
          <a:lin ang="16200000" scaled="1"/>
        </a:gradFill>
        <a:blipFill>
          <a:blip xmlns:r="http://schemas.openxmlformats.org/officeDocument/2006/relationships" r:embed="rId1">
            <a:duotone>
              <a:schemeClr val="phClr">
                <a:shade val="80000"/>
              </a:schemeClr>
              <a:schemeClr val="phClr">
                <a:tint val="91000"/>
              </a:schemeClr>
            </a:duotone>
          </a:blip>
          <a:tile tx="0" ty="0" sx="40000" sy="50000" flip="y"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Oriel</Template>
  <TotalTime>59</TotalTime>
  <Words>1247</Words>
  <Application>Microsoft Office PowerPoint</Application>
  <PresentationFormat>Ekran Gösterisi (4:3)</PresentationFormat>
  <Paragraphs>41</Paragraphs>
  <Slides>10</Slides>
  <Notes>0</Notes>
  <HiddenSlides>0</HiddenSlides>
  <MMClips>0</MMClips>
  <ScaleCrop>false</ScaleCrop>
  <HeadingPairs>
    <vt:vector size="4" baseType="variant">
      <vt:variant>
        <vt:lpstr>Tema</vt:lpstr>
      </vt:variant>
      <vt:variant>
        <vt:i4>1</vt:i4>
      </vt:variant>
      <vt:variant>
        <vt:lpstr>Slayt Başlıkları</vt:lpstr>
      </vt:variant>
      <vt:variant>
        <vt:i4>10</vt:i4>
      </vt:variant>
    </vt:vector>
  </HeadingPairs>
  <TitlesOfParts>
    <vt:vector size="11" baseType="lpstr">
      <vt:lpstr>Cumba</vt:lpstr>
      <vt:lpstr>THE ROLE OF TEXT ANALYSIS IN   TRANSLATION</vt:lpstr>
      <vt:lpstr>PowerPoint Sunusu</vt:lpstr>
      <vt:lpstr>PowerPoint Sunusu</vt:lpstr>
      <vt:lpstr>PowerPoint Sunusu</vt:lpstr>
      <vt:lpstr>PowerPoint Sunusu</vt:lpstr>
      <vt:lpstr>PowerPoint Sunusu</vt:lpstr>
      <vt:lpstr>PowerPoint Sunusu</vt:lpstr>
      <vt:lpstr>PowerPoint Sunusu</vt:lpstr>
      <vt:lpstr>PowerPoint Sunusu</vt:lpstr>
      <vt:lpstr>Translator competences required for creating the target text!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Sunusu</dc:title>
  <dc:creator>Fulden ATAOZU</dc:creator>
  <cp:lastModifiedBy>Fulden ATAOZU</cp:lastModifiedBy>
  <cp:revision>24</cp:revision>
  <dcterms:created xsi:type="dcterms:W3CDTF">2024-03-05T08:07:51Z</dcterms:created>
  <dcterms:modified xsi:type="dcterms:W3CDTF">2025-02-05T12:24:46Z</dcterms:modified>
</cp:coreProperties>
</file>