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2" r:id="rId7"/>
    <p:sldId id="264" r:id="rId8"/>
    <p:sldId id="263" r:id="rId9"/>
    <p:sldId id="261"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p:scale>
          <a:sx n="76" d="100"/>
          <a:sy n="76" d="100"/>
        </p:scale>
        <p:origin x="-1212" y="-3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BC61962D-0ED1-4190-A137-9322DFBDF55C}" type="datetimeFigureOut">
              <a:rPr lang="tr-TR" smtClean="0"/>
              <a:pPr/>
              <a:t>1.11.2024</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11382657-6203-47CC-9D25-F028C6EE0626}"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BC61962D-0ED1-4190-A137-9322DFBDF55C}" type="datetimeFigureOut">
              <a:rPr lang="tr-TR" smtClean="0"/>
              <a:pPr/>
              <a:t>1.11.2024</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11382657-6203-47CC-9D25-F028C6EE0626}"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BC61962D-0ED1-4190-A137-9322DFBDF55C}" type="datetimeFigureOut">
              <a:rPr lang="tr-TR" smtClean="0"/>
              <a:pPr/>
              <a:t>1.11.2024</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11382657-6203-47CC-9D25-F028C6EE0626}"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BC61962D-0ED1-4190-A137-9322DFBDF55C}" type="datetimeFigureOut">
              <a:rPr lang="tr-TR" smtClean="0"/>
              <a:pPr/>
              <a:t>1.11.2024</a:t>
            </a:fld>
            <a:endParaRPr lang="tr-TR" dirty="0"/>
          </a:p>
        </p:txBody>
      </p:sp>
      <p:sp>
        <p:nvSpPr>
          <p:cNvPr id="9" name="Slayt Numarası Yer Tutucusu 8"/>
          <p:cNvSpPr>
            <a:spLocks noGrp="1"/>
          </p:cNvSpPr>
          <p:nvPr>
            <p:ph type="sldNum" sz="quarter" idx="15"/>
          </p:nvPr>
        </p:nvSpPr>
        <p:spPr/>
        <p:txBody>
          <a:bodyPr rtlCol="0"/>
          <a:lstStyle/>
          <a:p>
            <a:fld id="{11382657-6203-47CC-9D25-F028C6EE0626}" type="slidenum">
              <a:rPr lang="tr-TR" smtClean="0"/>
              <a:pPr/>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BC61962D-0ED1-4190-A137-9322DFBDF55C}" type="datetimeFigureOut">
              <a:rPr lang="tr-TR" smtClean="0"/>
              <a:pPr/>
              <a:t>1.11.2024</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ayt Numarası Yer Tutucusu 5"/>
          <p:cNvSpPr>
            <a:spLocks noGrp="1"/>
          </p:cNvSpPr>
          <p:nvPr>
            <p:ph type="sldNum" sz="quarter" idx="12"/>
          </p:nvPr>
        </p:nvSpPr>
        <p:spPr bwMode="auto">
          <a:xfrm>
            <a:off x="1340616" y="4928702"/>
            <a:ext cx="609600" cy="517524"/>
          </a:xfrm>
        </p:spPr>
        <p:txBody>
          <a:bodyPr/>
          <a:lstStyle/>
          <a:p>
            <a:fld id="{11382657-6203-47CC-9D25-F028C6EE0626}"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BC61962D-0ED1-4190-A137-9322DFBDF55C}" type="datetimeFigureOut">
              <a:rPr lang="tr-TR" smtClean="0"/>
              <a:pPr/>
              <a:t>1.11.2024</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11382657-6203-47CC-9D25-F028C6EE0626}" type="slidenum">
              <a:rPr lang="tr-TR" smtClean="0"/>
              <a:pPr/>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BC61962D-0ED1-4190-A137-9322DFBDF55C}" type="datetimeFigureOut">
              <a:rPr lang="tr-TR" smtClean="0"/>
              <a:pPr/>
              <a:t>1.11.2024</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11382657-6203-47CC-9D25-F028C6EE0626}" type="slidenum">
              <a:rPr lang="tr-TR" smtClean="0"/>
              <a:pPr/>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BC61962D-0ED1-4190-A137-9322DFBDF55C}" type="datetimeFigureOut">
              <a:rPr lang="tr-TR" smtClean="0"/>
              <a:pPr/>
              <a:t>1.11.2024</a:t>
            </a:fld>
            <a:endParaRPr lang="tr-TR" dirty="0"/>
          </a:p>
        </p:txBody>
      </p:sp>
      <p:sp>
        <p:nvSpPr>
          <p:cNvPr id="7" name="Slayt Numarası Yer Tutucusu 6"/>
          <p:cNvSpPr>
            <a:spLocks noGrp="1"/>
          </p:cNvSpPr>
          <p:nvPr>
            <p:ph type="sldNum" sz="quarter" idx="11"/>
          </p:nvPr>
        </p:nvSpPr>
        <p:spPr/>
        <p:txBody>
          <a:bodyPr rtlCol="0"/>
          <a:lstStyle/>
          <a:p>
            <a:fld id="{11382657-6203-47CC-9D25-F028C6EE0626}" type="slidenum">
              <a:rPr lang="tr-TR" smtClean="0"/>
              <a:pPr/>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C61962D-0ED1-4190-A137-9322DFBDF55C}" type="datetimeFigureOut">
              <a:rPr lang="tr-TR" smtClean="0"/>
              <a:pPr/>
              <a:t>1.11.2024</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11382657-6203-47CC-9D25-F028C6EE0626}"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BC61962D-0ED1-4190-A137-9322DFBDF55C}" type="datetimeFigureOut">
              <a:rPr lang="tr-TR" smtClean="0"/>
              <a:pPr/>
              <a:t>1.11.2024</a:t>
            </a:fld>
            <a:endParaRPr lang="tr-TR" dirty="0"/>
          </a:p>
        </p:txBody>
      </p:sp>
      <p:sp>
        <p:nvSpPr>
          <p:cNvPr id="22" name="Slayt Numarası Yer Tutucusu 21"/>
          <p:cNvSpPr>
            <a:spLocks noGrp="1"/>
          </p:cNvSpPr>
          <p:nvPr>
            <p:ph type="sldNum" sz="quarter" idx="15"/>
          </p:nvPr>
        </p:nvSpPr>
        <p:spPr/>
        <p:txBody>
          <a:bodyPr rtlCol="0"/>
          <a:lstStyle/>
          <a:p>
            <a:fld id="{11382657-6203-47CC-9D25-F028C6EE0626}" type="slidenum">
              <a:rPr lang="tr-TR" smtClean="0"/>
              <a:pPr/>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BC61962D-0ED1-4190-A137-9322DFBDF55C}" type="datetimeFigureOut">
              <a:rPr lang="tr-TR" smtClean="0"/>
              <a:pPr/>
              <a:t>1.11.2024</a:t>
            </a:fld>
            <a:endParaRPr lang="tr-TR" dirty="0"/>
          </a:p>
        </p:txBody>
      </p:sp>
      <p:sp>
        <p:nvSpPr>
          <p:cNvPr id="18" name="Slayt Numarası Yer Tutucusu 17"/>
          <p:cNvSpPr>
            <a:spLocks noGrp="1"/>
          </p:cNvSpPr>
          <p:nvPr>
            <p:ph type="sldNum" sz="quarter" idx="11"/>
          </p:nvPr>
        </p:nvSpPr>
        <p:spPr/>
        <p:txBody>
          <a:bodyPr rtlCol="0"/>
          <a:lstStyle/>
          <a:p>
            <a:fld id="{11382657-6203-47CC-9D25-F028C6EE0626}" type="slidenum">
              <a:rPr lang="tr-TR" smtClean="0"/>
              <a:pPr/>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BC61962D-0ED1-4190-A137-9322DFBDF55C}" type="datetimeFigureOut">
              <a:rPr lang="tr-TR" smtClean="0"/>
              <a:pPr/>
              <a:t>1.11.2024</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1382657-6203-47CC-9D25-F028C6EE0626}"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normAutofit/>
          </a:bodyPr>
          <a:lstStyle/>
          <a:p>
            <a:r>
              <a:rPr lang="tr-TR" sz="2000" dirty="0" smtClean="0">
                <a:solidFill>
                  <a:schemeClr val="tx2">
                    <a:lumMod val="75000"/>
                  </a:schemeClr>
                </a:solidFill>
                <a:effectLst>
                  <a:outerShdw blurRad="38100" dist="38100" dir="2700000" algn="tl">
                    <a:srgbClr val="000000">
                      <a:alpha val="43137"/>
                    </a:srgbClr>
                  </a:outerShdw>
                </a:effectLst>
              </a:rPr>
              <a:t>ÇEVİRİ AMAÇLI METİN ÇÖZÜMLEMESİ</a:t>
            </a:r>
            <a:endParaRPr lang="tr-TR" sz="2000" dirty="0">
              <a:solidFill>
                <a:schemeClr val="tx2">
                  <a:lumMod val="75000"/>
                </a:schemeClr>
              </a:solidFill>
              <a:effectLst>
                <a:outerShdw blurRad="38100" dist="38100" dir="2700000" algn="tl">
                  <a:srgbClr val="000000">
                    <a:alpha val="43137"/>
                  </a:srgbClr>
                </a:outerShdw>
              </a:effectLst>
            </a:endParaRPr>
          </a:p>
        </p:txBody>
      </p:sp>
      <p:sp>
        <p:nvSpPr>
          <p:cNvPr id="3" name="2 Alt Başlık"/>
          <p:cNvSpPr>
            <a:spLocks noGrp="1"/>
          </p:cNvSpPr>
          <p:nvPr>
            <p:ph type="subTitle" idx="1"/>
          </p:nvPr>
        </p:nvSpPr>
        <p:spPr/>
        <p:txBody>
          <a:bodyPr>
            <a:normAutofit/>
          </a:bodyPr>
          <a:lstStyle/>
          <a:p>
            <a:pPr algn="just"/>
            <a:r>
              <a:rPr lang="tr-TR" dirty="0" smtClean="0"/>
              <a:t>Kaynak metni anlama ve Erek</a:t>
            </a:r>
          </a:p>
          <a:p>
            <a:pPr algn="just"/>
            <a:r>
              <a:rPr lang="tr-TR" dirty="0" smtClean="0"/>
              <a:t>kültüre yönelik stratejiler belirleme </a:t>
            </a:r>
            <a:endParaRPr lang="tr-T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55576" y="476672"/>
            <a:ext cx="7952988" cy="548640"/>
          </a:xfrm>
        </p:spPr>
        <p:txBody>
          <a:bodyPr>
            <a:noAutofit/>
          </a:bodyPr>
          <a:lstStyle/>
          <a:p>
            <a:r>
              <a:rPr lang="tr-TR" sz="2000" dirty="0" smtClean="0">
                <a:solidFill>
                  <a:schemeClr val="tx1"/>
                </a:solidFill>
                <a:latin typeface="Times New Roman" pitchFamily="18" charset="0"/>
                <a:cs typeface="Times New Roman" pitchFamily="18" charset="0"/>
              </a:rPr>
              <a:t>Margret Amman, çevirmenin</a:t>
            </a:r>
            <a:br>
              <a:rPr lang="tr-TR" sz="2000" dirty="0" smtClean="0">
                <a:solidFill>
                  <a:schemeClr val="tx1"/>
                </a:solidFill>
                <a:latin typeface="Times New Roman" pitchFamily="18" charset="0"/>
                <a:cs typeface="Times New Roman" pitchFamily="18" charset="0"/>
              </a:rPr>
            </a:br>
            <a:r>
              <a:rPr lang="tr-TR" sz="2000" dirty="0" smtClean="0">
                <a:solidFill>
                  <a:schemeClr val="tx1"/>
                </a:solidFill>
                <a:latin typeface="Times New Roman" pitchFamily="18" charset="0"/>
                <a:cs typeface="Times New Roman" pitchFamily="18" charset="0"/>
              </a:rPr>
              <a:t>iki temel beceriye sahip olması gerektiğini söylüyor:</a:t>
            </a:r>
            <a:br>
              <a:rPr lang="tr-TR" sz="2000" dirty="0" smtClean="0">
                <a:solidFill>
                  <a:schemeClr val="tx1"/>
                </a:solidFill>
                <a:latin typeface="Times New Roman" pitchFamily="18" charset="0"/>
                <a:cs typeface="Times New Roman" pitchFamily="18" charset="0"/>
              </a:rPr>
            </a:br>
            <a:r>
              <a:rPr lang="tr-TR" sz="2000" b="1" u="sng" dirty="0" smtClean="0">
                <a:solidFill>
                  <a:schemeClr val="tx1"/>
                </a:solidFill>
                <a:latin typeface="Times New Roman" pitchFamily="18" charset="0"/>
                <a:cs typeface="Times New Roman" pitchFamily="18" charset="0"/>
              </a:rPr>
              <a:t>KÜLTÜR EDİNCİ </a:t>
            </a:r>
            <a:r>
              <a:rPr lang="tr-TR" sz="2000" dirty="0" smtClean="0">
                <a:solidFill>
                  <a:schemeClr val="tx1"/>
                </a:solidFill>
                <a:latin typeface="Times New Roman" pitchFamily="18" charset="0"/>
                <a:cs typeface="Times New Roman" pitchFamily="18" charset="0"/>
              </a:rPr>
              <a:t>VE </a:t>
            </a:r>
            <a:r>
              <a:rPr lang="tr-TR" sz="2000" b="1" u="sng" dirty="0" smtClean="0">
                <a:solidFill>
                  <a:schemeClr val="tx1"/>
                </a:solidFill>
                <a:latin typeface="Times New Roman" pitchFamily="18" charset="0"/>
                <a:cs typeface="Times New Roman" pitchFamily="18" charset="0"/>
              </a:rPr>
              <a:t>METİN EDİNCİ</a:t>
            </a:r>
            <a:r>
              <a:rPr lang="tr-TR" sz="2000" dirty="0" smtClean="0">
                <a:solidFill>
                  <a:schemeClr val="tx1"/>
                </a:solidFill>
                <a:latin typeface="Times New Roman" pitchFamily="18" charset="0"/>
                <a:cs typeface="Times New Roman" pitchFamily="18" charset="0"/>
              </a:rPr>
              <a:t>. (Amman, 2008: 67).</a:t>
            </a:r>
            <a:endParaRPr lang="tr-TR" sz="2000" dirty="0">
              <a:solidFill>
                <a:schemeClr val="tx1"/>
              </a:solidFill>
              <a:latin typeface="Times New Roman" pitchFamily="18" charset="0"/>
              <a:cs typeface="Times New Roman" pitchFamily="18" charset="0"/>
            </a:endParaRPr>
          </a:p>
        </p:txBody>
      </p:sp>
      <p:sp>
        <p:nvSpPr>
          <p:cNvPr id="3" name="2 İçerik Yer Tutucusu"/>
          <p:cNvSpPr>
            <a:spLocks noGrp="1"/>
          </p:cNvSpPr>
          <p:nvPr>
            <p:ph sz="quarter" idx="1"/>
          </p:nvPr>
        </p:nvSpPr>
        <p:spPr>
          <a:xfrm>
            <a:off x="457200" y="1772816"/>
            <a:ext cx="7467600" cy="4701136"/>
          </a:xfrm>
        </p:spPr>
        <p:txBody>
          <a:bodyPr>
            <a:normAutofit/>
          </a:bodyPr>
          <a:lstStyle/>
          <a:p>
            <a:r>
              <a:rPr lang="tr-TR" dirty="0" smtClean="0">
                <a:latin typeface="Times New Roman" pitchFamily="18" charset="0"/>
                <a:cs typeface="Times New Roman" pitchFamily="18" charset="0"/>
              </a:rPr>
              <a:t>Bir başka araştırmada da çeviri eğitiminin üç temel bileşeninden söz ediliyor: “</a:t>
            </a:r>
            <a:r>
              <a:rPr lang="tr-TR" u="sng" dirty="0" smtClean="0">
                <a:latin typeface="Times New Roman" pitchFamily="18" charset="0"/>
                <a:cs typeface="Times New Roman" pitchFamily="18" charset="0"/>
              </a:rPr>
              <a:t>Yabancı dil edinci”, “kültür edinci”,“kuramsal bilgi ve uygulama</a:t>
            </a:r>
            <a:r>
              <a:rPr lang="tr-TR" dirty="0" smtClean="0">
                <a:latin typeface="Times New Roman" pitchFamily="18" charset="0"/>
                <a:cs typeface="Times New Roman" pitchFamily="18" charset="0"/>
              </a:rPr>
              <a:t>” (Akalın/Gündoğdu,2010: 87). </a:t>
            </a:r>
          </a:p>
          <a:p>
            <a:r>
              <a:rPr lang="tr-TR" dirty="0" smtClean="0">
                <a:latin typeface="Times New Roman" pitchFamily="18" charset="0"/>
                <a:cs typeface="Times New Roman" pitchFamily="18" charset="0"/>
              </a:rPr>
              <a:t>Albrecht Neubert ise çeviri edincini oluşturan 5 bileşene işaret ediyor:</a:t>
            </a:r>
          </a:p>
          <a:p>
            <a:pPr>
              <a:buFont typeface="Wingdings" pitchFamily="2" charset="2"/>
              <a:buChar char="Ø"/>
            </a:pPr>
            <a:r>
              <a:rPr lang="tr-TR" dirty="0" smtClean="0">
                <a:latin typeface="Times New Roman" pitchFamily="18" charset="0"/>
                <a:cs typeface="Times New Roman" pitchFamily="18" charset="0"/>
              </a:rPr>
              <a:t>Dil edinci,</a:t>
            </a:r>
          </a:p>
          <a:p>
            <a:pPr>
              <a:buFont typeface="Wingdings" pitchFamily="2" charset="2"/>
              <a:buChar char="Ø"/>
            </a:pPr>
            <a:r>
              <a:rPr lang="tr-TR" dirty="0" smtClean="0">
                <a:latin typeface="Times New Roman" pitchFamily="18" charset="0"/>
                <a:cs typeface="Times New Roman" pitchFamily="18" charset="0"/>
              </a:rPr>
              <a:t>Metin edinci, </a:t>
            </a:r>
          </a:p>
          <a:p>
            <a:pPr>
              <a:buFont typeface="Wingdings" pitchFamily="2" charset="2"/>
              <a:buChar char="Ø"/>
            </a:pPr>
            <a:r>
              <a:rPr lang="tr-TR" dirty="0" smtClean="0">
                <a:latin typeface="Times New Roman" pitchFamily="18" charset="0"/>
                <a:cs typeface="Times New Roman" pitchFamily="18" charset="0"/>
              </a:rPr>
              <a:t>Konu edinci, </a:t>
            </a:r>
          </a:p>
          <a:p>
            <a:pPr>
              <a:buFont typeface="Wingdings" pitchFamily="2" charset="2"/>
              <a:buChar char="Ø"/>
            </a:pPr>
            <a:r>
              <a:rPr lang="tr-TR" dirty="0" smtClean="0">
                <a:latin typeface="Times New Roman" pitchFamily="18" charset="0"/>
                <a:cs typeface="Times New Roman" pitchFamily="18" charset="0"/>
              </a:rPr>
              <a:t>Kültür edinci,</a:t>
            </a:r>
          </a:p>
          <a:p>
            <a:pPr>
              <a:buFont typeface="Wingdings" pitchFamily="2" charset="2"/>
              <a:buChar char="Ø"/>
            </a:pPr>
            <a:r>
              <a:rPr lang="tr-TR" dirty="0" smtClean="0">
                <a:latin typeface="Times New Roman" pitchFamily="18" charset="0"/>
                <a:cs typeface="Times New Roman" pitchFamily="18" charset="0"/>
              </a:rPr>
              <a:t>Aktarım edinci.</a:t>
            </a:r>
          </a:p>
          <a:p>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br>
              <a:rPr lang="tr-TR" dirty="0" smtClean="0"/>
            </a:br>
            <a:endParaRPr lang="tr-TR" dirty="0"/>
          </a:p>
        </p:txBody>
      </p:sp>
      <p:sp>
        <p:nvSpPr>
          <p:cNvPr id="3" name="2 İçerik Yer Tutucusu"/>
          <p:cNvSpPr>
            <a:spLocks noGrp="1"/>
          </p:cNvSpPr>
          <p:nvPr>
            <p:ph sz="quarter" idx="1"/>
          </p:nvPr>
        </p:nvSpPr>
        <p:spPr/>
        <p:txBody>
          <a:bodyPr>
            <a:normAutofit/>
          </a:bodyPr>
          <a:lstStyle/>
          <a:p>
            <a:pPr algn="just"/>
            <a:r>
              <a:rPr lang="tr-TR" dirty="0" smtClean="0">
                <a:latin typeface="Times New Roman" pitchFamily="18" charset="0"/>
                <a:cs typeface="Times New Roman" pitchFamily="18" charset="0"/>
              </a:rPr>
              <a:t>Sakine Eruz’un akademik çeviri eğitimini konu aldığı çalışmasında ise çeviri edinci kültür edinci, dil edinci, metin edinci, uzmanlık bilgisi (çeviribilimsel bilgi ve uzmanlık alanında çeviri odaklı bilgi) ve araştırma yöntemleri olarak bileşenlerine ayrılıyor (Eruz, 2008. 219).</a:t>
            </a:r>
          </a:p>
          <a:p>
            <a:pPr algn="just"/>
            <a:r>
              <a:rPr lang="tr-TR" dirty="0" smtClean="0">
                <a:latin typeface="Times New Roman" pitchFamily="18" charset="0"/>
                <a:cs typeface="Times New Roman" pitchFamily="18" charset="0"/>
              </a:rPr>
              <a:t>Çeviri sürecinde en önemli nokta; kaynak metni anlama, erek kültüre yönelik stratejiler belirleme ve kararlar alma sürecinde kültürel farklılıkların belirleyici olduğu ve bunlara yönelik bir farkındalık geliştirilmesi gerektiği vurgusudur.</a:t>
            </a:r>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346050"/>
          </a:xfrm>
        </p:spPr>
        <p:txBody>
          <a:bodyPr>
            <a:noAutofit/>
          </a:bodyPr>
          <a:lstStyle/>
          <a:p>
            <a:r>
              <a:rPr lang="tr-TR" sz="2800" dirty="0" smtClean="0"/>
              <a:t>METİN ÇÖZÜMLEMESİ</a:t>
            </a:r>
            <a:endParaRPr lang="tr-TR" sz="2800" dirty="0"/>
          </a:p>
        </p:txBody>
      </p:sp>
      <p:sp>
        <p:nvSpPr>
          <p:cNvPr id="3" name="2 İçerik Yer Tutucusu"/>
          <p:cNvSpPr>
            <a:spLocks noGrp="1"/>
          </p:cNvSpPr>
          <p:nvPr>
            <p:ph sz="quarter" idx="1"/>
          </p:nvPr>
        </p:nvSpPr>
        <p:spPr>
          <a:xfrm>
            <a:off x="457200" y="764704"/>
            <a:ext cx="7467600" cy="5709248"/>
          </a:xfrm>
        </p:spPr>
        <p:txBody>
          <a:bodyPr>
            <a:normAutofit fontScale="92500" lnSpcReduction="20000"/>
          </a:bodyPr>
          <a:lstStyle/>
          <a:p>
            <a:pPr algn="just"/>
            <a:r>
              <a:rPr lang="tr-TR" dirty="0" smtClean="0">
                <a:latin typeface="Times New Roman" pitchFamily="18" charset="0"/>
                <a:cs typeface="Times New Roman" pitchFamily="18" charset="0"/>
              </a:rPr>
              <a:t>W.Wilss 1977 yılında kendisinin de belirttiği gibi bir ön çalışma niteliğinde olan "metin çözümlemesi ve çeviri" adlı çalışmasında,modelini dört başlık altında toplar.</a:t>
            </a:r>
          </a:p>
          <a:p>
            <a:pPr algn="just"/>
            <a:r>
              <a:rPr lang="tr-TR" b="1" u="sng" dirty="0" smtClean="0">
                <a:latin typeface="Times New Roman" pitchFamily="18" charset="0"/>
                <a:cs typeface="Times New Roman" pitchFamily="18" charset="0"/>
              </a:rPr>
              <a:t> I. Metin işlevi: </a:t>
            </a:r>
            <a:r>
              <a:rPr lang="tr-TR" dirty="0" smtClean="0">
                <a:latin typeface="Times New Roman" pitchFamily="18" charset="0"/>
                <a:cs typeface="Times New Roman" pitchFamily="18" charset="0"/>
              </a:rPr>
              <a:t>Bu başlık altında, göndericinin alıcıya yönelik </a:t>
            </a:r>
            <a:r>
              <a:rPr lang="tr-TR" u="sng" dirty="0" smtClean="0">
                <a:latin typeface="Times New Roman" pitchFamily="18" charset="0"/>
                <a:cs typeface="Times New Roman" pitchFamily="18" charset="0"/>
              </a:rPr>
              <a:t>ne amaçladığına dair sorular yöneItilir </a:t>
            </a:r>
            <a:r>
              <a:rPr lang="tr-TR" dirty="0" smtClean="0">
                <a:latin typeface="Times New Roman" pitchFamily="18" charset="0"/>
                <a:cs typeface="Times New Roman" pitchFamily="18" charset="0"/>
              </a:rPr>
              <a:t>ve bu sorular ışığında </a:t>
            </a:r>
            <a:r>
              <a:rPr lang="tr-TR" b="1" u="sng" dirty="0" smtClean="0">
                <a:latin typeface="Times New Roman" pitchFamily="18" charset="0"/>
                <a:cs typeface="Times New Roman" pitchFamily="18" charset="0"/>
              </a:rPr>
              <a:t>metin yazarının alıcıda bırakmak istediği etki, </a:t>
            </a:r>
            <a:r>
              <a:rPr lang="tr-TR" dirty="0" smtClean="0">
                <a:latin typeface="Times New Roman" pitchFamily="18" charset="0"/>
                <a:cs typeface="Times New Roman" pitchFamily="18" charset="0"/>
              </a:rPr>
              <a:t>metnin işlevi, metnin oluşumuna vesile olan nedenlerin çözümlenmesi amaçlanır. </a:t>
            </a:r>
          </a:p>
          <a:p>
            <a:pPr algn="just"/>
            <a:r>
              <a:rPr lang="tr-TR" b="1" u="sng" dirty="0" smtClean="0">
                <a:latin typeface="Times New Roman" pitchFamily="18" charset="0"/>
                <a:cs typeface="Times New Roman" pitchFamily="18" charset="0"/>
              </a:rPr>
              <a:t>2. Metin konusu: </a:t>
            </a:r>
            <a:r>
              <a:rPr lang="tr-TR" dirty="0" smtClean="0">
                <a:latin typeface="Times New Roman" pitchFamily="18" charset="0"/>
                <a:cs typeface="Times New Roman" pitchFamily="18" charset="0"/>
              </a:rPr>
              <a:t>Metnin konusunun ne olduğu sorusunun temelinde </a:t>
            </a:r>
            <a:r>
              <a:rPr lang="tr-TR" b="1" dirty="0" smtClean="0">
                <a:latin typeface="Times New Roman" pitchFamily="18" charset="0"/>
                <a:cs typeface="Times New Roman" pitchFamily="18" charset="0"/>
              </a:rPr>
              <a:t>metin içeriği ve konusunu </a:t>
            </a:r>
            <a:r>
              <a:rPr lang="tr-TR" dirty="0" smtClean="0">
                <a:latin typeface="Times New Roman" pitchFamily="18" charset="0"/>
                <a:cs typeface="Times New Roman" pitchFamily="18" charset="0"/>
              </a:rPr>
              <a:t>aydınlatıcı sorular yöneltir. </a:t>
            </a:r>
          </a:p>
          <a:p>
            <a:pPr algn="just"/>
            <a:r>
              <a:rPr lang="tr-TR" b="1" u="sng" dirty="0" smtClean="0">
                <a:latin typeface="Times New Roman" pitchFamily="18" charset="0"/>
                <a:cs typeface="Times New Roman" pitchFamily="18" charset="0"/>
              </a:rPr>
              <a:t>3. Metin dışı boyut</a:t>
            </a:r>
            <a:r>
              <a:rPr lang="tr-TR" dirty="0" smtClean="0">
                <a:latin typeface="Times New Roman" pitchFamily="18" charset="0"/>
                <a:cs typeface="Times New Roman" pitchFamily="18" charset="0"/>
              </a:rPr>
              <a:t>: Bu başlık altında metnin göndericisi, </a:t>
            </a:r>
            <a:r>
              <a:rPr lang="tr-TR" b="1" dirty="0" smtClean="0">
                <a:latin typeface="Times New Roman" pitchFamily="18" charset="0"/>
                <a:cs typeface="Times New Roman" pitchFamily="18" charset="0"/>
              </a:rPr>
              <a:t>metnin alıcısı, ve metnin alıcıda bırakacağı </a:t>
            </a:r>
            <a:r>
              <a:rPr lang="tr-TR" b="1" u="sng" dirty="0" smtClean="0">
                <a:latin typeface="Times New Roman" pitchFamily="18" charset="0"/>
                <a:cs typeface="Times New Roman" pitchFamily="18" charset="0"/>
              </a:rPr>
              <a:t>etki </a:t>
            </a:r>
            <a:r>
              <a:rPr lang="tr-TR" b="1" dirty="0" smtClean="0">
                <a:latin typeface="Times New Roman" pitchFamily="18" charset="0"/>
                <a:cs typeface="Times New Roman" pitchFamily="18" charset="0"/>
              </a:rPr>
              <a:t>ile ilgili sorular yöneltir</a:t>
            </a:r>
            <a:r>
              <a:rPr lang="tr-TR" dirty="0" smtClean="0">
                <a:latin typeface="Times New Roman" pitchFamily="18" charset="0"/>
                <a:cs typeface="Times New Roman" pitchFamily="18" charset="0"/>
              </a:rPr>
              <a:t>. </a:t>
            </a:r>
          </a:p>
          <a:p>
            <a:pPr algn="just"/>
            <a:r>
              <a:rPr lang="tr-TR" b="1" u="sng" dirty="0" smtClean="0">
                <a:latin typeface="Times New Roman" pitchFamily="18" charset="0"/>
                <a:cs typeface="Times New Roman" pitchFamily="18" charset="0"/>
              </a:rPr>
              <a:t>4. Metnin dilsel kurgusu</a:t>
            </a:r>
            <a:r>
              <a:rPr lang="tr-TR" dirty="0" smtClean="0">
                <a:latin typeface="Times New Roman" pitchFamily="18" charset="0"/>
                <a:cs typeface="Times New Roman" pitchFamily="18" charset="0"/>
              </a:rPr>
              <a:t>: Metnin genel olarak dilsel yapılarına, </a:t>
            </a:r>
            <a:r>
              <a:rPr lang="tr-TR" u="sng" dirty="0" smtClean="0">
                <a:latin typeface="Times New Roman" pitchFamily="18" charset="0"/>
                <a:cs typeface="Times New Roman" pitchFamily="18" charset="0"/>
              </a:rPr>
              <a:t>kelime ve sözdizimsel özellikleri</a:t>
            </a:r>
            <a:r>
              <a:rPr lang="tr-TR" dirty="0" smtClean="0">
                <a:latin typeface="Times New Roman" pitchFamily="18" charset="0"/>
                <a:cs typeface="Times New Roman" pitchFamily="18" charset="0"/>
              </a:rPr>
              <a:t>ne özgü sorular yöneltilerek, dilsel çözümlemesi yapılmaya çalışılmıştır.(deyimsel ifadeler, kelime seçimleri,özel isimler,…) (W. Wilss 1977: 635-637)</a:t>
            </a:r>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490066"/>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692696"/>
            <a:ext cx="7467600" cy="5781256"/>
          </a:xfrm>
        </p:spPr>
        <p:txBody>
          <a:bodyPr>
            <a:normAutofit fontScale="92500"/>
          </a:bodyPr>
          <a:lstStyle/>
          <a:p>
            <a:pPr lvl="1" algn="just"/>
            <a:r>
              <a:rPr lang="tr-TR" dirty="0" smtClean="0"/>
              <a:t>Çeviriye yönelik analiz sürecinde yapılacak ilk ve en önemli iş; </a:t>
            </a:r>
            <a:r>
              <a:rPr lang="tr-TR" b="1" u="sng" dirty="0" smtClean="0"/>
              <a:t>metnin işlevsel özelliğinin </a:t>
            </a:r>
            <a:r>
              <a:rPr lang="tr-TR" dirty="0" smtClean="0"/>
              <a:t>tespit edilmesidir.</a:t>
            </a:r>
          </a:p>
          <a:p>
            <a:pPr lvl="1" algn="just"/>
            <a:r>
              <a:rPr lang="tr-TR" dirty="0" smtClean="0"/>
              <a:t>(Bir metnin birden fazla işlevi olabilir, veya kaynak metnin işlevinden farklı bir şekilde çevrilebilir.)</a:t>
            </a:r>
          </a:p>
          <a:p>
            <a:pPr lvl="1" algn="just"/>
            <a:endParaRPr lang="tr-TR" dirty="0" smtClean="0"/>
          </a:p>
          <a:p>
            <a:pPr lvl="1" algn="just"/>
            <a:r>
              <a:rPr lang="tr-TR" dirty="0" smtClean="0"/>
              <a:t>C. Nord'da göreceğimiz gibi, çeviribilimsel metin çözümlemesini, </a:t>
            </a:r>
            <a:r>
              <a:rPr lang="tr-TR" b="1" dirty="0" smtClean="0"/>
              <a:t>metin içi (anlam, sözcük, dilbilgisel, biçem direktifleri) ve metin dışı (konu, zaman, yer, alıcı </a:t>
            </a:r>
            <a:r>
              <a:rPr lang="tr-TR" dirty="0" smtClean="0"/>
              <a:t>gibi) unsurlar diye ikiye ayırır. "Çeviribilimsel metin çözümlemesindeki yöntemsel sorular" (Reiss 1984: 7-10) adlı bir başka çalışmasında ise özellikle W. Wilss'in metne yönelttiği </a:t>
            </a:r>
            <a:r>
              <a:rPr lang="tr-TR" b="1" dirty="0" smtClean="0"/>
              <a:t>kim (gönderici), kime (alıcı), ne (metin kurgusu). ne konusunda (konu ve içerik) </a:t>
            </a:r>
            <a:r>
              <a:rPr lang="tr-TR" dirty="0" smtClean="0"/>
              <a:t>sorularına ek olarak; </a:t>
            </a:r>
            <a:r>
              <a:rPr lang="tr-TR" b="1" dirty="0" smtClean="0"/>
              <a:t>gönderici ne söylemiyor (konu ile ilgili ön bilgi), nasıl (stil), ne zaman, nerede, hangi kanalla (yazılı veya sözlü metin tipi)hangi amaçla? sorularını </a:t>
            </a:r>
            <a:r>
              <a:rPr lang="tr-TR" dirty="0" smtClean="0"/>
              <a:t>da ilave ederek, böyle bir soru listesihnin hazırlanmasının çeviri yöntemi ve öğretimi açısından önemi vurgulanmıştır.</a:t>
            </a:r>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Özetle;</a:t>
            </a:r>
            <a:endParaRPr lang="tr-TR" dirty="0"/>
          </a:p>
        </p:txBody>
      </p:sp>
      <p:sp>
        <p:nvSpPr>
          <p:cNvPr id="3" name="2 İçerik Yer Tutucusu"/>
          <p:cNvSpPr>
            <a:spLocks noGrp="1"/>
          </p:cNvSpPr>
          <p:nvPr>
            <p:ph sz="quarter" idx="1"/>
          </p:nvPr>
        </p:nvSpPr>
        <p:spPr>
          <a:xfrm>
            <a:off x="457200" y="1412776"/>
            <a:ext cx="7931224" cy="5061176"/>
          </a:xfrm>
        </p:spPr>
        <p:txBody>
          <a:bodyPr>
            <a:normAutofit lnSpcReduction="10000"/>
          </a:bodyPr>
          <a:lstStyle/>
          <a:p>
            <a:r>
              <a:rPr lang="tr-TR" dirty="0" smtClean="0"/>
              <a:t>Bir metnin birden çok işlevi olabilir.</a:t>
            </a:r>
          </a:p>
          <a:p>
            <a:r>
              <a:rPr lang="tr-TR" u="sng" dirty="0" smtClean="0"/>
              <a:t>Metnin işlevi: </a:t>
            </a:r>
            <a:r>
              <a:rPr lang="tr-TR" dirty="0" smtClean="0"/>
              <a:t>Göndericinin (kaynak metin yazarının) alıcıya yönelik ne amaçladığına dair sorular yöneltilir. Bu sorular ışığında da </a:t>
            </a:r>
            <a:r>
              <a:rPr lang="tr-TR" b="1" dirty="0" smtClean="0"/>
              <a:t>metin yazarının alıcıda (hedef okuyucuda) bırakmak istediği etki </a:t>
            </a:r>
            <a:r>
              <a:rPr lang="tr-TR" dirty="0" smtClean="0"/>
              <a:t>ve bu etkiyi yaratacak etmenler analiz edilir.</a:t>
            </a:r>
          </a:p>
          <a:p>
            <a:r>
              <a:rPr lang="tr-TR" dirty="0" smtClean="0"/>
              <a:t>Gönderici (Kim)--------- Alıcı (Kime)</a:t>
            </a:r>
          </a:p>
          <a:p>
            <a:r>
              <a:rPr lang="tr-TR" dirty="0" smtClean="0"/>
              <a:t>Ne (Metin Kurgusu)/   Ne konuda (Konu &amp; İçerik)</a:t>
            </a:r>
          </a:p>
          <a:p>
            <a:r>
              <a:rPr lang="tr-TR" dirty="0" smtClean="0"/>
              <a:t>Gönderici ne söylemiyor (Konuyla ilgili ön araştırma,bilgi toplama)</a:t>
            </a:r>
          </a:p>
          <a:p>
            <a:r>
              <a:rPr lang="tr-TR" dirty="0" smtClean="0"/>
              <a:t>Ne zaman/ Nerede / Nasıl/ AMAÇ?</a:t>
            </a:r>
          </a:p>
          <a:p>
            <a:r>
              <a:rPr lang="tr-TR" dirty="0" smtClean="0"/>
              <a:t>Hangi kanalla ( Yazılı- Sözlü)</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764704"/>
            <a:ext cx="7704856" cy="5909310"/>
          </a:xfrm>
          <a:prstGeom prst="rect">
            <a:avLst/>
          </a:prstGeom>
        </p:spPr>
        <p:txBody>
          <a:bodyPr wrap="square">
            <a:spAutoFit/>
          </a:bodyPr>
          <a:lstStyle/>
          <a:p>
            <a:pPr marL="342900" indent="-342900" algn="just">
              <a:buFont typeface="Wingdings" pitchFamily="2" charset="2"/>
              <a:buChar char="ü"/>
            </a:pPr>
            <a:r>
              <a:rPr lang="tr-TR" sz="2000" dirty="0"/>
              <a:t>Çevirmenin karar verme sürecini etkileyen </a:t>
            </a:r>
            <a:r>
              <a:rPr lang="tr-TR" sz="2000" dirty="0" smtClean="0"/>
              <a:t>faktörlerin belirlenmesi</a:t>
            </a:r>
            <a:endParaRPr lang="tr-TR" sz="2000" dirty="0"/>
          </a:p>
          <a:p>
            <a:pPr marL="342900" indent="-342900" algn="just">
              <a:buFont typeface="Wingdings" pitchFamily="2" charset="2"/>
              <a:buChar char="ü"/>
            </a:pPr>
            <a:r>
              <a:rPr lang="tr-TR" sz="2000" dirty="0"/>
              <a:t>Çevirmenlerin bir metni seçerken ve çevirirken o metne yaklaşımları ve aktarım sırasında benimsedikleri, çeviri stratejilerini </a:t>
            </a:r>
            <a:r>
              <a:rPr lang="tr-TR" sz="2000" dirty="0" smtClean="0"/>
              <a:t>oluşturulması</a:t>
            </a:r>
            <a:endParaRPr lang="tr-TR" sz="2000" dirty="0"/>
          </a:p>
          <a:p>
            <a:pPr marL="342900" indent="-342900" algn="just">
              <a:buFont typeface="Wingdings" pitchFamily="2" charset="2"/>
              <a:buChar char="ü"/>
            </a:pPr>
            <a:r>
              <a:rPr lang="tr-TR" sz="2000" dirty="0"/>
              <a:t>Erek kültürün beklenti ve normlarının çeviri metin üzerindeki etkisi</a:t>
            </a:r>
          </a:p>
          <a:p>
            <a:pPr marL="342900" indent="-342900" algn="just">
              <a:buFont typeface="Wingdings" pitchFamily="2" charset="2"/>
              <a:buChar char="ü"/>
            </a:pPr>
            <a:r>
              <a:rPr lang="tr-TR" sz="2000" dirty="0" smtClean="0"/>
              <a:t> </a:t>
            </a:r>
            <a:r>
              <a:rPr lang="tr-TR" sz="2000" dirty="0" err="1" smtClean="0"/>
              <a:t>Metinsel</a:t>
            </a:r>
            <a:r>
              <a:rPr lang="tr-TR" sz="2000" dirty="0" smtClean="0"/>
              <a:t> </a:t>
            </a:r>
            <a:r>
              <a:rPr lang="tr-TR" sz="2000" dirty="0"/>
              <a:t>aktarım: </a:t>
            </a:r>
          </a:p>
          <a:p>
            <a:pPr algn="just"/>
            <a:r>
              <a:rPr lang="tr-TR" sz="2000" dirty="0"/>
              <a:t>-- anlamına göre  (erek) //  --sözcüğü sözcüğüne (kaynak) </a:t>
            </a:r>
          </a:p>
          <a:p>
            <a:pPr marL="342900" indent="-342900" algn="just">
              <a:buFont typeface="Wingdings" pitchFamily="2" charset="2"/>
              <a:buChar char="ü"/>
            </a:pPr>
            <a:r>
              <a:rPr lang="tr-TR" sz="2000" dirty="0"/>
              <a:t>Çevirmenin Kaynak metni nasıl ele aldığı, erek kültüre nasıl taşıdığı.</a:t>
            </a:r>
          </a:p>
          <a:p>
            <a:pPr algn="just"/>
            <a:r>
              <a:rPr lang="tr-TR" sz="2000" dirty="0"/>
              <a:t> </a:t>
            </a:r>
          </a:p>
          <a:p>
            <a:pPr algn="just"/>
            <a:r>
              <a:rPr lang="tr-TR" sz="2000" dirty="0"/>
              <a:t>(Translator is the first reader of the text.)</a:t>
            </a:r>
          </a:p>
          <a:p>
            <a:pPr algn="just"/>
            <a:r>
              <a:rPr lang="tr-TR" sz="2000" dirty="0"/>
              <a:t>Pre-translation process:  </a:t>
            </a:r>
          </a:p>
          <a:p>
            <a:pPr algn="just"/>
            <a:r>
              <a:rPr lang="tr-TR" sz="2000" dirty="0"/>
              <a:t>Background information</a:t>
            </a:r>
          </a:p>
          <a:p>
            <a:pPr algn="just"/>
            <a:r>
              <a:rPr lang="tr-TR" sz="2000" dirty="0" err="1"/>
              <a:t>historical</a:t>
            </a:r>
            <a:r>
              <a:rPr lang="tr-TR" sz="2000" dirty="0"/>
              <a:t> </a:t>
            </a:r>
            <a:r>
              <a:rPr lang="tr-TR" sz="2000" dirty="0" err="1"/>
              <a:t>period</a:t>
            </a:r>
            <a:r>
              <a:rPr lang="tr-TR" sz="2000" dirty="0"/>
              <a:t> of the text/ social-cultural context</a:t>
            </a:r>
          </a:p>
          <a:p>
            <a:pPr algn="just"/>
            <a:r>
              <a:rPr lang="tr-TR" sz="2000" dirty="0"/>
              <a:t>source author/source text analysis</a:t>
            </a:r>
          </a:p>
          <a:p>
            <a:pPr algn="just"/>
            <a:r>
              <a:rPr lang="tr-TR" sz="2000" dirty="0"/>
              <a:t>target culture and target reader analysis</a:t>
            </a:r>
          </a:p>
          <a:p>
            <a:r>
              <a:rPr lang="tr-TR" dirty="0"/>
              <a:t> </a:t>
            </a:r>
          </a:p>
        </p:txBody>
      </p:sp>
    </p:spTree>
    <p:extLst>
      <p:ext uri="{BB962C8B-B14F-4D97-AF65-F5344CB8AC3E}">
        <p14:creationId xmlns:p14="http://schemas.microsoft.com/office/powerpoint/2010/main" val="34096922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7504" y="1196752"/>
            <a:ext cx="8640960" cy="4954305"/>
          </a:xfrm>
          <a:prstGeom prst="rect">
            <a:avLst/>
          </a:prstGeom>
        </p:spPr>
        <p:txBody>
          <a:bodyPr wrap="square">
            <a:spAutoFit/>
          </a:bodyPr>
          <a:lstStyle/>
          <a:p>
            <a:pPr algn="just">
              <a:lnSpc>
                <a:spcPct val="115000"/>
              </a:lnSpc>
              <a:spcAft>
                <a:spcPts val="1000"/>
              </a:spcAft>
            </a:pPr>
            <a:r>
              <a:rPr lang="tr-TR" sz="1600" b="1" dirty="0">
                <a:effectLst>
                  <a:outerShdw blurRad="38100" dist="38100" dir="2700000" algn="tl">
                    <a:srgbClr val="000000">
                      <a:alpha val="43137"/>
                    </a:srgbClr>
                  </a:outerShdw>
                </a:effectLst>
                <a:ea typeface="Calibri"/>
                <a:cs typeface="Times New Roman"/>
              </a:rPr>
              <a:t>ÇEVİRİDE ‘SADAKAT’ KAVRAMI</a:t>
            </a:r>
            <a:endParaRPr lang="tr-TR" sz="1600" dirty="0">
              <a:effectLst>
                <a:outerShdw blurRad="38100" dist="38100" dir="2700000" algn="tl">
                  <a:srgbClr val="000000">
                    <a:alpha val="43137"/>
                  </a:srgbClr>
                </a:outerShdw>
              </a:effectLst>
              <a:ea typeface="Calibri"/>
              <a:cs typeface="Times New Roman"/>
            </a:endParaRPr>
          </a:p>
          <a:p>
            <a:pPr algn="just">
              <a:lnSpc>
                <a:spcPct val="115000"/>
              </a:lnSpc>
              <a:spcAft>
                <a:spcPts val="1000"/>
              </a:spcAft>
            </a:pPr>
            <a:r>
              <a:rPr lang="tr-TR" sz="1600" dirty="0">
                <a:ea typeface="Calibri"/>
                <a:cs typeface="Times New Roman"/>
              </a:rPr>
              <a:t>*KAYNAK METNİN BÜTÜNLÜĞÜNE Mİ? (EKSİKSİZ ÇEVİRMEK Mİ? BU MÜMKÜN MÜ?) </a:t>
            </a:r>
          </a:p>
          <a:p>
            <a:pPr algn="just">
              <a:lnSpc>
                <a:spcPct val="115000"/>
              </a:lnSpc>
              <a:spcAft>
                <a:spcPts val="1000"/>
              </a:spcAft>
            </a:pPr>
            <a:r>
              <a:rPr lang="tr-TR" sz="1600" dirty="0">
                <a:ea typeface="Calibri"/>
                <a:cs typeface="Times New Roman"/>
              </a:rPr>
              <a:t>*YAZARIN BİÇEMİNE, KAYNAK METNİN İÇERİĞİNE YA DA BİÇEMSEL ÖZELLİKLERİNE YA DA DİLBİLGİSİ KURALLARINA BAĞLI KALMAK MI?</a:t>
            </a:r>
          </a:p>
          <a:p>
            <a:pPr algn="just">
              <a:lnSpc>
                <a:spcPct val="115000"/>
              </a:lnSpc>
              <a:spcAft>
                <a:spcPts val="1000"/>
              </a:spcAft>
            </a:pPr>
            <a:r>
              <a:rPr lang="tr-TR" sz="1600" dirty="0">
                <a:ea typeface="Calibri"/>
                <a:cs typeface="Times New Roman"/>
              </a:rPr>
              <a:t>*KAYNAK METNİN OKURLARDA UYANDIRDIĞI </a:t>
            </a:r>
            <a:r>
              <a:rPr lang="tr-TR" sz="1600" b="1" u="sng" dirty="0">
                <a:ea typeface="Calibri"/>
                <a:cs typeface="Times New Roman"/>
              </a:rPr>
              <a:t>ETKİYE</a:t>
            </a:r>
            <a:r>
              <a:rPr lang="tr-TR" sz="1600" dirty="0">
                <a:ea typeface="Calibri"/>
                <a:cs typeface="Times New Roman"/>
              </a:rPr>
              <a:t> SADIK KALMAK MI</a:t>
            </a:r>
            <a:r>
              <a:rPr lang="tr-TR" sz="1600" dirty="0" smtClean="0">
                <a:ea typeface="Calibri"/>
                <a:cs typeface="Times New Roman"/>
              </a:rPr>
              <a:t>?</a:t>
            </a:r>
            <a:endParaRPr lang="tr-TR" sz="1600" dirty="0">
              <a:ea typeface="Calibri"/>
              <a:cs typeface="Times New Roman"/>
            </a:endParaRPr>
          </a:p>
          <a:p>
            <a:pPr marL="342900" lvl="0" indent="-342900" algn="just">
              <a:lnSpc>
                <a:spcPct val="115000"/>
              </a:lnSpc>
              <a:spcAft>
                <a:spcPts val="1000"/>
              </a:spcAft>
              <a:buFont typeface="Wingdings"/>
              <a:buChar char=""/>
            </a:pPr>
            <a:r>
              <a:rPr lang="tr-TR" sz="1600" dirty="0">
                <a:ea typeface="Calibri"/>
                <a:cs typeface="Times New Roman"/>
              </a:rPr>
              <a:t>Çeviride ‘sadakat’ kavramının Georges </a:t>
            </a:r>
            <a:r>
              <a:rPr lang="tr-TR" sz="1600" dirty="0" err="1">
                <a:ea typeface="Calibri"/>
                <a:cs typeface="Times New Roman"/>
              </a:rPr>
              <a:t>Perec’in</a:t>
            </a:r>
            <a:r>
              <a:rPr lang="tr-TR" sz="1600" dirty="0">
                <a:ea typeface="Calibri"/>
                <a:cs typeface="Times New Roman"/>
              </a:rPr>
              <a:t> </a:t>
            </a:r>
            <a:r>
              <a:rPr lang="tr-TR" sz="1600" b="1" i="1" dirty="0">
                <a:ea typeface="Calibri"/>
                <a:cs typeface="Times New Roman"/>
              </a:rPr>
              <a:t>Kayboluş</a:t>
            </a:r>
            <a:r>
              <a:rPr lang="tr-TR" sz="1600" dirty="0">
                <a:ea typeface="Calibri"/>
                <a:cs typeface="Times New Roman"/>
              </a:rPr>
              <a:t> romanı üzerinden tartışılması.</a:t>
            </a:r>
          </a:p>
          <a:p>
            <a:pPr algn="just">
              <a:lnSpc>
                <a:spcPct val="115000"/>
              </a:lnSpc>
              <a:spcAft>
                <a:spcPts val="1000"/>
              </a:spcAft>
            </a:pPr>
            <a:r>
              <a:rPr lang="tr-TR" sz="1600" dirty="0">
                <a:solidFill>
                  <a:srgbClr val="333333"/>
                </a:solidFill>
                <a:ea typeface="Calibri"/>
                <a:cs typeface="Arial"/>
              </a:rPr>
              <a:t>(Georges </a:t>
            </a:r>
            <a:r>
              <a:rPr lang="tr-TR" sz="1600" dirty="0" err="1">
                <a:solidFill>
                  <a:srgbClr val="333333"/>
                </a:solidFill>
                <a:ea typeface="Calibri"/>
                <a:cs typeface="Arial"/>
              </a:rPr>
              <a:t>Perec</a:t>
            </a:r>
            <a:r>
              <a:rPr lang="tr-TR" sz="1600" dirty="0">
                <a:solidFill>
                  <a:srgbClr val="333333"/>
                </a:solidFill>
                <a:ea typeface="Calibri"/>
                <a:cs typeface="Arial"/>
              </a:rPr>
              <a:t>, Fransızcanın en çok kullanılan sesli harfi olan </a:t>
            </a:r>
            <a:r>
              <a:rPr lang="tr-TR" sz="1600" b="1" dirty="0">
                <a:solidFill>
                  <a:srgbClr val="333333"/>
                </a:solidFill>
                <a:ea typeface="Calibri"/>
                <a:cs typeface="Arial"/>
              </a:rPr>
              <a:t>“</a:t>
            </a:r>
            <a:r>
              <a:rPr lang="tr-TR" sz="1600" b="1" dirty="0" err="1">
                <a:solidFill>
                  <a:srgbClr val="333333"/>
                </a:solidFill>
                <a:ea typeface="Calibri"/>
                <a:cs typeface="Arial"/>
              </a:rPr>
              <a:t>e</a:t>
            </a:r>
            <a:r>
              <a:rPr lang="tr-TR" sz="1600" dirty="0" err="1">
                <a:solidFill>
                  <a:srgbClr val="333333"/>
                </a:solidFill>
                <a:ea typeface="Calibri"/>
                <a:cs typeface="Arial"/>
              </a:rPr>
              <a:t>”yi</a:t>
            </a:r>
            <a:r>
              <a:rPr lang="tr-TR" sz="1600" dirty="0">
                <a:solidFill>
                  <a:srgbClr val="333333"/>
                </a:solidFill>
                <a:ea typeface="Calibri"/>
                <a:cs typeface="Arial"/>
              </a:rPr>
              <a:t> kullanmadan bir roman yazdı: </a:t>
            </a:r>
            <a:r>
              <a:rPr lang="tr-TR" sz="1600" b="1" i="1" dirty="0">
                <a:solidFill>
                  <a:srgbClr val="333333"/>
                </a:solidFill>
                <a:ea typeface="Calibri"/>
                <a:cs typeface="Arial"/>
              </a:rPr>
              <a:t>La </a:t>
            </a:r>
            <a:r>
              <a:rPr lang="tr-TR" sz="1600" b="1" i="1" dirty="0" err="1">
                <a:solidFill>
                  <a:srgbClr val="333333"/>
                </a:solidFill>
                <a:ea typeface="Calibri"/>
                <a:cs typeface="Arial"/>
              </a:rPr>
              <a:t>disparition</a:t>
            </a:r>
            <a:r>
              <a:rPr lang="tr-TR" sz="1600" dirty="0">
                <a:solidFill>
                  <a:srgbClr val="333333"/>
                </a:solidFill>
                <a:ea typeface="Calibri"/>
                <a:cs typeface="Arial"/>
              </a:rPr>
              <a:t>. Cemal Yardımcı, bu romanı “e” harfini kullanmadan Türkçeleştirdi. İkinci Dünya Savaşı'nı, annesinin ve babasının kayboluşuna tanık olan bir çocuk olarak yaşayan yazar, hayatına damgasını vuran boşluğu bu olağanüstü romanında bir harfi ortadan kaldırarak yansıtır. Ama daima yaptığı gibi, hüznünü coşkulu bir mizahla sarıp sarmalayarak, acı olanı gülünç, anlamsız olanı kurgusal kılarak, sıkıntılarından oyunlar çıkararak açığa vurur bu boşluğu. </a:t>
            </a:r>
            <a:endParaRPr lang="tr-TR" sz="1600" dirty="0">
              <a:ea typeface="Calibri"/>
              <a:cs typeface="Times New Roman"/>
            </a:endParaRPr>
          </a:p>
        </p:txBody>
      </p:sp>
    </p:spTree>
    <p:extLst>
      <p:ext uri="{BB962C8B-B14F-4D97-AF65-F5344CB8AC3E}">
        <p14:creationId xmlns:p14="http://schemas.microsoft.com/office/powerpoint/2010/main" val="695892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endParaRPr lang="tr-TR" dirty="0"/>
          </a:p>
        </p:txBody>
      </p:sp>
      <p:sp>
        <p:nvSpPr>
          <p:cNvPr id="3" name="2 İçerik Yer Tutucusu"/>
          <p:cNvSpPr>
            <a:spLocks noGrp="1"/>
          </p:cNvSpPr>
          <p:nvPr>
            <p:ph sz="quarter" idx="1"/>
          </p:nvPr>
        </p:nvSpPr>
        <p:spPr/>
        <p:txBody>
          <a:bodyPr/>
          <a:lstStyle/>
          <a:p>
            <a:r>
              <a:rPr lang="tr-TR" b="1" u="sng" dirty="0" smtClean="0"/>
              <a:t>Analysis of the Source Text:</a:t>
            </a:r>
            <a:endParaRPr lang="tr-TR" u="sng" dirty="0" smtClean="0"/>
          </a:p>
          <a:p>
            <a:pPr algn="just"/>
            <a:r>
              <a:rPr lang="tr-TR" dirty="0" smtClean="0"/>
              <a:t>Context</a:t>
            </a:r>
          </a:p>
          <a:p>
            <a:pPr algn="just"/>
            <a:r>
              <a:rPr lang="tr-TR" dirty="0" smtClean="0"/>
              <a:t>Source Author’s purpose</a:t>
            </a:r>
          </a:p>
          <a:p>
            <a:pPr algn="just"/>
            <a:r>
              <a:rPr lang="tr-TR" dirty="0" smtClean="0"/>
              <a:t>Genre of the text</a:t>
            </a:r>
          </a:p>
          <a:p>
            <a:pPr algn="just"/>
            <a:r>
              <a:rPr lang="tr-TR" dirty="0" smtClean="0"/>
              <a:t>Quality /use of language</a:t>
            </a:r>
          </a:p>
          <a:p>
            <a:pPr algn="just"/>
            <a:r>
              <a:rPr lang="tr-TR" dirty="0" smtClean="0"/>
              <a:t>The problems posed by the ST: Metaphors, </a:t>
            </a:r>
            <a:r>
              <a:rPr lang="tr-TR" b="1" dirty="0" smtClean="0"/>
              <a:t>culture-specific items</a:t>
            </a:r>
            <a:r>
              <a:rPr lang="tr-TR" dirty="0" smtClean="0"/>
              <a:t>, proper names, ‘untranslatable’ words, subject-specific words, ambiguity, puns, sound effects…etc.</a:t>
            </a:r>
          </a:p>
          <a:p>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39</TotalTime>
  <Words>830</Words>
  <Application>Microsoft Office PowerPoint</Application>
  <PresentationFormat>Ekran Gösterisi (4:3)</PresentationFormat>
  <Paragraphs>60</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Cumba</vt:lpstr>
      <vt:lpstr>ÇEVİRİ AMAÇLI METİN ÇÖZÜMLEMESİ</vt:lpstr>
      <vt:lpstr>Margret Amman, çevirmenin iki temel beceriye sahip olması gerektiğini söylüyor: KÜLTÜR EDİNCİ VE METİN EDİNCİ. (Amman, 2008: 67).</vt:lpstr>
      <vt:lpstr>… </vt:lpstr>
      <vt:lpstr>METİN ÇÖZÜMLEMESİ</vt:lpstr>
      <vt:lpstr>… </vt:lpstr>
      <vt:lpstr>Özetle;</vt:lpstr>
      <vt:lpstr>PowerPoint Sunusu</vt:lpstr>
      <vt:lpstr>PowerPoint Sunusu</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ÇEVİRİ AMAÇLI METİN ÇÖZÜMLEMESİ</dc:title>
  <dc:creator>pc</dc:creator>
  <cp:lastModifiedBy>Fulden ATAOZU</cp:lastModifiedBy>
  <cp:revision>24</cp:revision>
  <dcterms:created xsi:type="dcterms:W3CDTF">2020-11-08T23:06:56Z</dcterms:created>
  <dcterms:modified xsi:type="dcterms:W3CDTF">2024-11-01T08:59:19Z</dcterms:modified>
</cp:coreProperties>
</file>