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9" r:id="rId3"/>
    <p:sldId id="257" r:id="rId4"/>
    <p:sldId id="258"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46" d="100"/>
          <a:sy n="46" d="100"/>
        </p:scale>
        <p:origin x="-2076" y="-58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1"/>
      </p:bgRef>
    </p:bg>
    <p:spTree>
      <p:nvGrpSpPr>
        <p:cNvPr id="1" name=""/>
        <p:cNvGrpSpPr/>
        <p:nvPr/>
      </p:nvGrpSpPr>
      <p:grpSpPr>
        <a:xfrm>
          <a:off x="0" y="0"/>
          <a:ext cx="0" cy="0"/>
          <a:chOff x="0" y="0"/>
          <a:chExt cx="0" cy="0"/>
        </a:xfrm>
      </p:grpSpPr>
      <p:sp>
        <p:nvSpPr>
          <p:cNvPr id="8" name="Başlık 7"/>
          <p:cNvSpPr>
            <a:spLocks noGrp="1"/>
          </p:cNvSpPr>
          <p:nvPr>
            <p:ph type="ctrTitle"/>
          </p:nvPr>
        </p:nvSpPr>
        <p:spPr>
          <a:xfrm>
            <a:off x="2286000" y="3124200"/>
            <a:ext cx="6172200" cy="1894362"/>
          </a:xfrm>
        </p:spPr>
        <p:txBody>
          <a:bodyPr/>
          <a:lstStyle>
            <a:lvl1pPr>
              <a:defRPr b="1"/>
            </a:lvl1pPr>
          </a:lstStyle>
          <a:p>
            <a:r>
              <a:rPr kumimoji="0" lang="tr-TR" smtClean="0"/>
              <a:t>Asıl başlık stili için tıklatın</a:t>
            </a:r>
            <a:endParaRPr kumimoji="0" lang="en-US"/>
          </a:p>
        </p:txBody>
      </p:sp>
      <p:sp>
        <p:nvSpPr>
          <p:cNvPr id="9" name="Alt Başlık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Veri Yer Tutucusu 27"/>
          <p:cNvSpPr>
            <a:spLocks noGrp="1"/>
          </p:cNvSpPr>
          <p:nvPr>
            <p:ph type="dt" sz="half" idx="10"/>
          </p:nvPr>
        </p:nvSpPr>
        <p:spPr bwMode="auto">
          <a:xfrm rot="5400000">
            <a:off x="7764621" y="1174097"/>
            <a:ext cx="2286000" cy="381000"/>
          </a:xfrm>
        </p:spPr>
        <p:txBody>
          <a:bodyPr/>
          <a:lstStyle/>
          <a:p>
            <a:fld id="{32B773AA-A970-4016-9E08-4D9CA8789A65}" type="datetimeFigureOut">
              <a:rPr lang="tr-TR" smtClean="0"/>
              <a:pPr/>
              <a:t>5.02.2025</a:t>
            </a:fld>
            <a:endParaRPr lang="tr-TR" dirty="0"/>
          </a:p>
        </p:txBody>
      </p:sp>
      <p:sp>
        <p:nvSpPr>
          <p:cNvPr id="17" name="Altbilgi Yer Tutucusu 16"/>
          <p:cNvSpPr>
            <a:spLocks noGrp="1"/>
          </p:cNvSpPr>
          <p:nvPr>
            <p:ph type="ftr" sz="quarter" idx="11"/>
          </p:nvPr>
        </p:nvSpPr>
        <p:spPr bwMode="auto">
          <a:xfrm rot="5400000">
            <a:off x="7077269" y="4181669"/>
            <a:ext cx="3657600" cy="384048"/>
          </a:xfrm>
        </p:spPr>
        <p:txBody>
          <a:bodyPr/>
          <a:lstStyle/>
          <a:p>
            <a:endParaRPr lang="tr-TR" dirty="0"/>
          </a:p>
        </p:txBody>
      </p:sp>
      <p:sp>
        <p:nvSpPr>
          <p:cNvPr id="10" name="Dikdörtgen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ikdörtgen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Dikdörtgen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Dikdörtgen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üz Bağlayıcı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Düz Bağlayıcı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Düz Bağlayıcı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Düz Bağlayıcı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Düz Bağlayıcı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Düz Bağlayıcı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Dikdörtgen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ayt Numarası Yer Tutucusu 28"/>
          <p:cNvSpPr>
            <a:spLocks noGrp="1"/>
          </p:cNvSpPr>
          <p:nvPr>
            <p:ph type="sldNum" sz="quarter" idx="12"/>
          </p:nvPr>
        </p:nvSpPr>
        <p:spPr bwMode="auto">
          <a:xfrm>
            <a:off x="1325544" y="4928702"/>
            <a:ext cx="609600" cy="517524"/>
          </a:xfrm>
        </p:spPr>
        <p:txBody>
          <a:bodyPr/>
          <a:lstStyle/>
          <a:p>
            <a:fld id="{0D821D75-AEC7-49CD-B5B3-CC24AB7B067B}" type="slidenum">
              <a:rPr lang="tr-TR" smtClean="0"/>
              <a:pPr/>
              <a:t>‹#›</a:t>
            </a:fld>
            <a:endParaRPr lang="tr-TR"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32B773AA-A970-4016-9E08-4D9CA8789A65}" type="datetimeFigureOut">
              <a:rPr lang="tr-TR" smtClean="0"/>
              <a:pPr/>
              <a:t>5.02.2025</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0D821D75-AEC7-49CD-B5B3-CC24AB7B067B}" type="slidenum">
              <a:rPr lang="tr-TR" smtClean="0"/>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9"/>
            <a:ext cx="1676400" cy="5851525"/>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32B773AA-A970-4016-9E08-4D9CA8789A65}" type="datetimeFigureOut">
              <a:rPr lang="tr-TR" smtClean="0"/>
              <a:pPr/>
              <a:t>5.02.2025</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0D821D75-AEC7-49CD-B5B3-CC24AB7B067B}" type="slidenum">
              <a:rPr lang="tr-TR" smtClean="0"/>
              <a:pPr/>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8" name="İçerik Yer Tutucusu 7"/>
          <p:cNvSpPr>
            <a:spLocks noGrp="1"/>
          </p:cNvSpPr>
          <p:nvPr>
            <p:ph sz="quarter" idx="1"/>
          </p:nvPr>
        </p:nvSpPr>
        <p:spPr>
          <a:xfrm>
            <a:off x="457200" y="1600200"/>
            <a:ext cx="7467600" cy="487375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Veri Yer Tutucusu 6"/>
          <p:cNvSpPr>
            <a:spLocks noGrp="1"/>
          </p:cNvSpPr>
          <p:nvPr>
            <p:ph type="dt" sz="half" idx="14"/>
          </p:nvPr>
        </p:nvSpPr>
        <p:spPr/>
        <p:txBody>
          <a:bodyPr rtlCol="0"/>
          <a:lstStyle/>
          <a:p>
            <a:fld id="{32B773AA-A970-4016-9E08-4D9CA8789A65}" type="datetimeFigureOut">
              <a:rPr lang="tr-TR" smtClean="0"/>
              <a:pPr/>
              <a:t>5.02.2025</a:t>
            </a:fld>
            <a:endParaRPr lang="tr-TR" dirty="0"/>
          </a:p>
        </p:txBody>
      </p:sp>
      <p:sp>
        <p:nvSpPr>
          <p:cNvPr id="9" name="Slayt Numarası Yer Tutucusu 8"/>
          <p:cNvSpPr>
            <a:spLocks noGrp="1"/>
          </p:cNvSpPr>
          <p:nvPr>
            <p:ph type="sldNum" sz="quarter" idx="15"/>
          </p:nvPr>
        </p:nvSpPr>
        <p:spPr/>
        <p:txBody>
          <a:bodyPr rtlCol="0"/>
          <a:lstStyle/>
          <a:p>
            <a:fld id="{0D821D75-AEC7-49CD-B5B3-CC24AB7B067B}" type="slidenum">
              <a:rPr lang="tr-TR" smtClean="0"/>
              <a:pPr/>
              <a:t>‹#›</a:t>
            </a:fld>
            <a:endParaRPr lang="tr-TR" dirty="0"/>
          </a:p>
        </p:txBody>
      </p:sp>
      <p:sp>
        <p:nvSpPr>
          <p:cNvPr id="10" name="Altbilgi Yer Tutucusu 9"/>
          <p:cNvSpPr>
            <a:spLocks noGrp="1"/>
          </p:cNvSpPr>
          <p:nvPr>
            <p:ph type="ftr" sz="quarter" idx="16"/>
          </p:nvPr>
        </p:nvSpPr>
        <p:spPr/>
        <p:txBody>
          <a:bodyPr rtlCol="0"/>
          <a:lstStyle/>
          <a:p>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Başlık 1"/>
          <p:cNvSpPr>
            <a:spLocks noGrp="1"/>
          </p:cNvSpPr>
          <p:nvPr>
            <p:ph type="title"/>
          </p:nvPr>
        </p:nvSpPr>
        <p:spPr>
          <a:xfrm>
            <a:off x="2286000" y="2895600"/>
            <a:ext cx="6172200" cy="2053590"/>
          </a:xfrm>
        </p:spPr>
        <p:txBody>
          <a:bodyPr/>
          <a:lstStyle>
            <a:lvl1pPr algn="l">
              <a:buNone/>
              <a:defRPr sz="3000" b="1" cap="small" baseline="0"/>
            </a:lvl1pPr>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Veri Yer Tutucusu 3"/>
          <p:cNvSpPr>
            <a:spLocks noGrp="1"/>
          </p:cNvSpPr>
          <p:nvPr>
            <p:ph type="dt" sz="half" idx="10"/>
          </p:nvPr>
        </p:nvSpPr>
        <p:spPr bwMode="auto">
          <a:xfrm rot="5400000">
            <a:off x="7763256" y="1170432"/>
            <a:ext cx="2286000" cy="381000"/>
          </a:xfrm>
        </p:spPr>
        <p:txBody>
          <a:bodyPr/>
          <a:lstStyle/>
          <a:p>
            <a:fld id="{32B773AA-A970-4016-9E08-4D9CA8789A65}" type="datetimeFigureOut">
              <a:rPr lang="tr-TR" smtClean="0"/>
              <a:pPr/>
              <a:t>5.02.2025</a:t>
            </a:fld>
            <a:endParaRPr lang="tr-TR" dirty="0"/>
          </a:p>
        </p:txBody>
      </p:sp>
      <p:sp>
        <p:nvSpPr>
          <p:cNvPr id="5" name="Altbilgi Yer Tutucusu 4"/>
          <p:cNvSpPr>
            <a:spLocks noGrp="1"/>
          </p:cNvSpPr>
          <p:nvPr>
            <p:ph type="ftr" sz="quarter" idx="11"/>
          </p:nvPr>
        </p:nvSpPr>
        <p:spPr bwMode="auto">
          <a:xfrm rot="5400000">
            <a:off x="7077456" y="4178808"/>
            <a:ext cx="3657600" cy="384048"/>
          </a:xfrm>
        </p:spPr>
        <p:txBody>
          <a:bodyPr/>
          <a:lstStyle/>
          <a:p>
            <a:endParaRPr lang="tr-TR" dirty="0"/>
          </a:p>
        </p:txBody>
      </p:sp>
      <p:sp>
        <p:nvSpPr>
          <p:cNvPr id="9" name="Dikdörtgen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Dikdörtgen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ikdörtgen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ikdörtgen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Düz Bağlayıcı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Düz Bağlayıcı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Düz Bağlayıcı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Düz Bağlayıcı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Düz Bağlayıcı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Dikdörtgen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Düz Bağlayıcı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ayt Numarası Yer Tutucusu 5"/>
          <p:cNvSpPr>
            <a:spLocks noGrp="1"/>
          </p:cNvSpPr>
          <p:nvPr>
            <p:ph type="sldNum" sz="quarter" idx="12"/>
          </p:nvPr>
        </p:nvSpPr>
        <p:spPr bwMode="auto">
          <a:xfrm>
            <a:off x="1340616" y="4928702"/>
            <a:ext cx="609600" cy="517524"/>
          </a:xfrm>
        </p:spPr>
        <p:txBody>
          <a:bodyPr/>
          <a:lstStyle/>
          <a:p>
            <a:fld id="{0D821D75-AEC7-49CD-B5B3-CC24AB7B067B}"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5" name="Veri Yer Tutucusu 4"/>
          <p:cNvSpPr>
            <a:spLocks noGrp="1"/>
          </p:cNvSpPr>
          <p:nvPr>
            <p:ph type="dt" sz="half" idx="10"/>
          </p:nvPr>
        </p:nvSpPr>
        <p:spPr/>
        <p:txBody>
          <a:bodyPr/>
          <a:lstStyle/>
          <a:p>
            <a:fld id="{32B773AA-A970-4016-9E08-4D9CA8789A65}" type="datetimeFigureOut">
              <a:rPr lang="tr-TR" smtClean="0"/>
              <a:pPr/>
              <a:t>5.02.2025</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0D821D75-AEC7-49CD-B5B3-CC24AB7B067B}" type="slidenum">
              <a:rPr lang="tr-TR" smtClean="0"/>
              <a:pPr/>
              <a:t>‹#›</a:t>
            </a:fld>
            <a:endParaRPr lang="tr-TR" dirty="0"/>
          </a:p>
        </p:txBody>
      </p:sp>
      <p:sp>
        <p:nvSpPr>
          <p:cNvPr id="9" name="İçerik Yer Tutucusu 8"/>
          <p:cNvSpPr>
            <a:spLocks noGrp="1"/>
          </p:cNvSpPr>
          <p:nvPr>
            <p:ph sz="quarter" idx="1"/>
          </p:nvPr>
        </p:nvSpPr>
        <p:spPr>
          <a:xfrm>
            <a:off x="457200"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İçerik Yer Tutucusu 10"/>
          <p:cNvSpPr>
            <a:spLocks noGrp="1"/>
          </p:cNvSpPr>
          <p:nvPr>
            <p:ph sz="quarter" idx="2"/>
          </p:nvPr>
        </p:nvSpPr>
        <p:spPr>
          <a:xfrm>
            <a:off x="4270248"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7543800" cy="1143000"/>
          </a:xfrm>
        </p:spPr>
        <p:txBody>
          <a:bodyPr anchor="b"/>
          <a:lstStyle>
            <a:lvl1pPr>
              <a:defRPr/>
            </a:lvl1pPr>
          </a:lstStyle>
          <a:p>
            <a:r>
              <a:rPr kumimoji="0" lang="tr-TR" smtClean="0"/>
              <a:t>Asıl başlık stili için tıklatın</a:t>
            </a:r>
            <a:endParaRPr kumimoji="0" lang="en-US"/>
          </a:p>
        </p:txBody>
      </p:sp>
      <p:sp>
        <p:nvSpPr>
          <p:cNvPr id="7" name="Veri Yer Tutucusu 6"/>
          <p:cNvSpPr>
            <a:spLocks noGrp="1"/>
          </p:cNvSpPr>
          <p:nvPr>
            <p:ph type="dt" sz="half" idx="10"/>
          </p:nvPr>
        </p:nvSpPr>
        <p:spPr/>
        <p:txBody>
          <a:bodyPr/>
          <a:lstStyle/>
          <a:p>
            <a:fld id="{32B773AA-A970-4016-9E08-4D9CA8789A65}" type="datetimeFigureOut">
              <a:rPr lang="tr-TR" smtClean="0"/>
              <a:pPr/>
              <a:t>5.02.2025</a:t>
            </a:fld>
            <a:endParaRPr lang="tr-TR" dirty="0"/>
          </a:p>
        </p:txBody>
      </p:sp>
      <p:sp>
        <p:nvSpPr>
          <p:cNvPr id="8" name="Altbilgi Yer Tutucusu 7"/>
          <p:cNvSpPr>
            <a:spLocks noGrp="1"/>
          </p:cNvSpPr>
          <p:nvPr>
            <p:ph type="ftr" sz="quarter" idx="11"/>
          </p:nvPr>
        </p:nvSpPr>
        <p:spPr/>
        <p:txBody>
          <a:bodyPr/>
          <a:lstStyle/>
          <a:p>
            <a:endParaRPr lang="tr-TR" dirty="0"/>
          </a:p>
        </p:txBody>
      </p:sp>
      <p:sp>
        <p:nvSpPr>
          <p:cNvPr id="9" name="Slayt Numarası Yer Tutucusu 8"/>
          <p:cNvSpPr>
            <a:spLocks noGrp="1"/>
          </p:cNvSpPr>
          <p:nvPr>
            <p:ph type="sldNum" sz="quarter" idx="12"/>
          </p:nvPr>
        </p:nvSpPr>
        <p:spPr/>
        <p:txBody>
          <a:bodyPr/>
          <a:lstStyle/>
          <a:p>
            <a:fld id="{0D821D75-AEC7-49CD-B5B3-CC24AB7B067B}" type="slidenum">
              <a:rPr lang="tr-TR" smtClean="0"/>
              <a:pPr/>
              <a:t>‹#›</a:t>
            </a:fld>
            <a:endParaRPr lang="tr-TR" dirty="0"/>
          </a:p>
        </p:txBody>
      </p:sp>
      <p:sp>
        <p:nvSpPr>
          <p:cNvPr id="11" name="İçerik Yer Tutucusu 10"/>
          <p:cNvSpPr>
            <a:spLocks noGrp="1"/>
          </p:cNvSpPr>
          <p:nvPr>
            <p:ph sz="quarter" idx="2"/>
          </p:nvPr>
        </p:nvSpPr>
        <p:spPr>
          <a:xfrm>
            <a:off x="457200"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İçerik Yer Tutucusu 12"/>
          <p:cNvSpPr>
            <a:spLocks noGrp="1"/>
          </p:cNvSpPr>
          <p:nvPr>
            <p:ph sz="quarter" idx="4"/>
          </p:nvPr>
        </p:nvSpPr>
        <p:spPr>
          <a:xfrm>
            <a:off x="4371975"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Metin Yer Tutucusu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4" name="Metin Yer Tutucusu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6" name="Veri Yer Tutucusu 5"/>
          <p:cNvSpPr>
            <a:spLocks noGrp="1"/>
          </p:cNvSpPr>
          <p:nvPr>
            <p:ph type="dt" sz="half" idx="10"/>
          </p:nvPr>
        </p:nvSpPr>
        <p:spPr/>
        <p:txBody>
          <a:bodyPr rtlCol="0"/>
          <a:lstStyle/>
          <a:p>
            <a:fld id="{32B773AA-A970-4016-9E08-4D9CA8789A65}" type="datetimeFigureOut">
              <a:rPr lang="tr-TR" smtClean="0"/>
              <a:pPr/>
              <a:t>5.02.2025</a:t>
            </a:fld>
            <a:endParaRPr lang="tr-TR" dirty="0"/>
          </a:p>
        </p:txBody>
      </p:sp>
      <p:sp>
        <p:nvSpPr>
          <p:cNvPr id="7" name="Slayt Numarası Yer Tutucusu 6"/>
          <p:cNvSpPr>
            <a:spLocks noGrp="1"/>
          </p:cNvSpPr>
          <p:nvPr>
            <p:ph type="sldNum" sz="quarter" idx="11"/>
          </p:nvPr>
        </p:nvSpPr>
        <p:spPr/>
        <p:txBody>
          <a:bodyPr rtlCol="0"/>
          <a:lstStyle/>
          <a:p>
            <a:fld id="{0D821D75-AEC7-49CD-B5B3-CC24AB7B067B}" type="slidenum">
              <a:rPr lang="tr-TR" smtClean="0"/>
              <a:pPr/>
              <a:t>‹#›</a:t>
            </a:fld>
            <a:endParaRPr lang="tr-TR" dirty="0"/>
          </a:p>
        </p:txBody>
      </p:sp>
      <p:sp>
        <p:nvSpPr>
          <p:cNvPr id="8" name="Altbilgi Yer Tutucusu 7"/>
          <p:cNvSpPr>
            <a:spLocks noGrp="1"/>
          </p:cNvSpPr>
          <p:nvPr>
            <p:ph type="ftr" sz="quarter" idx="12"/>
          </p:nvPr>
        </p:nvSpPr>
        <p:spPr/>
        <p:txBody>
          <a:bodyPr rtlCol="0"/>
          <a:lstStyle/>
          <a:p>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32B773AA-A970-4016-9E08-4D9CA8789A65}" type="datetimeFigureOut">
              <a:rPr lang="tr-TR" smtClean="0"/>
              <a:pPr/>
              <a:t>5.02.2025</a:t>
            </a:fld>
            <a:endParaRPr lang="tr-TR" dirty="0"/>
          </a:p>
        </p:txBody>
      </p:sp>
      <p:sp>
        <p:nvSpPr>
          <p:cNvPr id="3" name="Altbilgi Yer Tutucusu 2"/>
          <p:cNvSpPr>
            <a:spLocks noGrp="1"/>
          </p:cNvSpPr>
          <p:nvPr>
            <p:ph type="ftr" sz="quarter" idx="11"/>
          </p:nvPr>
        </p:nvSpPr>
        <p:spPr/>
        <p:txBody>
          <a:bodyPr/>
          <a:lstStyle/>
          <a:p>
            <a:endParaRPr lang="tr-TR" dirty="0"/>
          </a:p>
        </p:txBody>
      </p:sp>
      <p:sp>
        <p:nvSpPr>
          <p:cNvPr id="4" name="Slayt Numarası Yer Tutucusu 3"/>
          <p:cNvSpPr>
            <a:spLocks noGrp="1"/>
          </p:cNvSpPr>
          <p:nvPr>
            <p:ph type="sldNum" sz="quarter" idx="12"/>
          </p:nvPr>
        </p:nvSpPr>
        <p:spPr/>
        <p:txBody>
          <a:bodyPr/>
          <a:lstStyle/>
          <a:p>
            <a:fld id="{0D821D75-AEC7-49CD-B5B3-CC24AB7B067B}" type="slidenum">
              <a:rPr lang="tr-TR" smtClean="0"/>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0" name="Düz Bağlayıcı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Başlık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tr-TR" smtClean="0"/>
              <a:t>Asıl başlık stili için tıklatın</a:t>
            </a:r>
            <a:endParaRPr kumimoji="0" lang="en-US"/>
          </a:p>
        </p:txBody>
      </p:sp>
      <p:sp>
        <p:nvSpPr>
          <p:cNvPr id="3" name="Metin Yer Tutucusu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Düz Bağlayıcı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Düz Bağlayıcı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Düz Bağlayıcı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Dikdörtgen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Düz Bağlayıcı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İçerik Yer Tutucusu 17"/>
          <p:cNvSpPr>
            <a:spLocks noGrp="1"/>
          </p:cNvSpPr>
          <p:nvPr>
            <p:ph sz="quarter" idx="1"/>
          </p:nvPr>
        </p:nvSpPr>
        <p:spPr>
          <a:xfrm>
            <a:off x="304800" y="274320"/>
            <a:ext cx="5638800" cy="6327648"/>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Veri Yer Tutucusu 20"/>
          <p:cNvSpPr>
            <a:spLocks noGrp="1"/>
          </p:cNvSpPr>
          <p:nvPr>
            <p:ph type="dt" sz="half" idx="14"/>
          </p:nvPr>
        </p:nvSpPr>
        <p:spPr/>
        <p:txBody>
          <a:bodyPr rtlCol="0"/>
          <a:lstStyle/>
          <a:p>
            <a:fld id="{32B773AA-A970-4016-9E08-4D9CA8789A65}" type="datetimeFigureOut">
              <a:rPr lang="tr-TR" smtClean="0"/>
              <a:pPr/>
              <a:t>5.02.2025</a:t>
            </a:fld>
            <a:endParaRPr lang="tr-TR" dirty="0"/>
          </a:p>
        </p:txBody>
      </p:sp>
      <p:sp>
        <p:nvSpPr>
          <p:cNvPr id="22" name="Slayt Numarası Yer Tutucusu 21"/>
          <p:cNvSpPr>
            <a:spLocks noGrp="1"/>
          </p:cNvSpPr>
          <p:nvPr>
            <p:ph type="sldNum" sz="quarter" idx="15"/>
          </p:nvPr>
        </p:nvSpPr>
        <p:spPr/>
        <p:txBody>
          <a:bodyPr rtlCol="0"/>
          <a:lstStyle/>
          <a:p>
            <a:fld id="{0D821D75-AEC7-49CD-B5B3-CC24AB7B067B}" type="slidenum">
              <a:rPr lang="tr-TR" smtClean="0"/>
              <a:pPr/>
              <a:t>‹#›</a:t>
            </a:fld>
            <a:endParaRPr lang="tr-TR" dirty="0"/>
          </a:p>
        </p:txBody>
      </p:sp>
      <p:sp>
        <p:nvSpPr>
          <p:cNvPr id="23" name="Altbilgi Yer Tutucusu 22"/>
          <p:cNvSpPr>
            <a:spLocks noGrp="1"/>
          </p:cNvSpPr>
          <p:nvPr>
            <p:ph type="ftr" sz="quarter" idx="16"/>
          </p:nvPr>
        </p:nvSpPr>
        <p:spPr/>
        <p:txBody>
          <a:bodyPr rtlCol="0"/>
          <a:lstStyle/>
          <a:p>
            <a:endParaRPr lang="tr-TR"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Düz Bağlayıcı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Başlık 1"/>
          <p:cNvSpPr>
            <a:spLocks noGrp="1"/>
          </p:cNvSpPr>
          <p:nvPr>
            <p:ph type="title"/>
          </p:nvPr>
        </p:nvSpPr>
        <p:spPr>
          <a:xfrm rot="5400000">
            <a:off x="3350133" y="3200400"/>
            <a:ext cx="6309360" cy="457200"/>
          </a:xfrm>
        </p:spPr>
        <p:txBody>
          <a:bodyPr anchor="b"/>
          <a:lstStyle>
            <a:lvl1pPr algn="l">
              <a:buNone/>
              <a:defRPr sz="2000" b="1"/>
            </a:lvl1pPr>
          </a:lstStyle>
          <a:p>
            <a:r>
              <a:rPr kumimoji="0" lang="tr-TR" smtClean="0"/>
              <a:t>Asıl başlık stili için tıklatın</a:t>
            </a:r>
            <a:endParaRPr kumimoji="0" lang="en-US"/>
          </a:p>
        </p:txBody>
      </p:sp>
      <p:sp>
        <p:nvSpPr>
          <p:cNvPr id="3" name="Resim Yer Tutucusu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tr-TR" smtClean="0"/>
              <a:t>Resim eklemek için simgeyi tıklatın</a:t>
            </a:r>
            <a:endParaRPr kumimoji="0" lang="en-US" dirty="0"/>
          </a:p>
        </p:txBody>
      </p:sp>
      <p:sp>
        <p:nvSpPr>
          <p:cNvPr id="4" name="Metin Yer Tutucusu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10" name="Düz Bağlayıcı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Dikdörtgen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üz Bağlayıcı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Düz Bağlayıcı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Düz Bağlayıcı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Veri Yer Tutucusu 16"/>
          <p:cNvSpPr>
            <a:spLocks noGrp="1"/>
          </p:cNvSpPr>
          <p:nvPr>
            <p:ph type="dt" sz="half" idx="10"/>
          </p:nvPr>
        </p:nvSpPr>
        <p:spPr/>
        <p:txBody>
          <a:bodyPr rtlCol="0"/>
          <a:lstStyle/>
          <a:p>
            <a:fld id="{32B773AA-A970-4016-9E08-4D9CA8789A65}" type="datetimeFigureOut">
              <a:rPr lang="tr-TR" smtClean="0"/>
              <a:pPr/>
              <a:t>5.02.2025</a:t>
            </a:fld>
            <a:endParaRPr lang="tr-TR" dirty="0"/>
          </a:p>
        </p:txBody>
      </p:sp>
      <p:sp>
        <p:nvSpPr>
          <p:cNvPr id="18" name="Slayt Numarası Yer Tutucusu 17"/>
          <p:cNvSpPr>
            <a:spLocks noGrp="1"/>
          </p:cNvSpPr>
          <p:nvPr>
            <p:ph type="sldNum" sz="quarter" idx="11"/>
          </p:nvPr>
        </p:nvSpPr>
        <p:spPr/>
        <p:txBody>
          <a:bodyPr rtlCol="0"/>
          <a:lstStyle/>
          <a:p>
            <a:fld id="{0D821D75-AEC7-49CD-B5B3-CC24AB7B067B}" type="slidenum">
              <a:rPr lang="tr-TR" smtClean="0"/>
              <a:pPr/>
              <a:t>‹#›</a:t>
            </a:fld>
            <a:endParaRPr lang="tr-TR" dirty="0"/>
          </a:p>
        </p:txBody>
      </p:sp>
      <p:sp>
        <p:nvSpPr>
          <p:cNvPr id="21" name="Altbilgi Yer Tutucusu 20"/>
          <p:cNvSpPr>
            <a:spLocks noGrp="1"/>
          </p:cNvSpPr>
          <p:nvPr>
            <p:ph type="ftr" sz="quarter" idx="12"/>
          </p:nvPr>
        </p:nvSpPr>
        <p:spPr/>
        <p:txBody>
          <a:bodyPr rtlCol="0"/>
          <a:lstStyle/>
          <a:p>
            <a:endParaRPr lang="tr-T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Düz Bağlayıcı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Başlık Yer Tutucusu 21"/>
          <p:cNvSpPr>
            <a:spLocks noGrp="1"/>
          </p:cNvSpPr>
          <p:nvPr>
            <p:ph type="title"/>
          </p:nvPr>
        </p:nvSpPr>
        <p:spPr>
          <a:xfrm>
            <a:off x="457200" y="274638"/>
            <a:ext cx="7467600" cy="1143000"/>
          </a:xfrm>
          <a:prstGeom prst="rect">
            <a:avLst/>
          </a:prstGeom>
        </p:spPr>
        <p:txBody>
          <a:bodyPr vert="horz" anchor="b">
            <a:normAutofit/>
          </a:bodyPr>
          <a:lstStyle/>
          <a:p>
            <a:r>
              <a:rPr kumimoji="0" lang="tr-TR" smtClean="0"/>
              <a:t>Asıl başlık stili için tıklatın</a:t>
            </a:r>
            <a:endParaRPr kumimoji="0" lang="en-US"/>
          </a:p>
        </p:txBody>
      </p:sp>
      <p:sp>
        <p:nvSpPr>
          <p:cNvPr id="13" name="Metin Yer Tutucusu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Veri Yer Tutucusu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32B773AA-A970-4016-9E08-4D9CA8789A65}" type="datetimeFigureOut">
              <a:rPr lang="tr-TR" smtClean="0"/>
              <a:pPr/>
              <a:t>5.02.2025</a:t>
            </a:fld>
            <a:endParaRPr lang="tr-TR" dirty="0"/>
          </a:p>
        </p:txBody>
      </p:sp>
      <p:sp>
        <p:nvSpPr>
          <p:cNvPr id="3" name="Altbilgi Yer Tutucusu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tr-TR" dirty="0"/>
          </a:p>
        </p:txBody>
      </p:sp>
      <p:sp>
        <p:nvSpPr>
          <p:cNvPr id="7" name="Düz Bağlayıcı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Düz Bağlayıcı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Dikdörtgen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üz Bağlayıcı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ayt Numarası Yer Tutucusu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0D821D75-AEC7-49CD-B5B3-CC24AB7B067B}" type="slidenum">
              <a:rPr lang="tr-TR" smtClean="0"/>
              <a:pPr/>
              <a:t>‹#›</a:t>
            </a:fld>
            <a:endParaRPr lang="tr-TR"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2286000" y="3124200"/>
            <a:ext cx="6172200" cy="1312912"/>
          </a:xfrm>
        </p:spPr>
        <p:txBody>
          <a:bodyPr>
            <a:normAutofit fontScale="90000"/>
          </a:bodyPr>
          <a:lstStyle/>
          <a:p>
            <a:r>
              <a:rPr lang="tr-TR" sz="3200" dirty="0" smtClean="0"/>
              <a:t/>
            </a:r>
            <a:br>
              <a:rPr lang="tr-TR" sz="3200" dirty="0" smtClean="0"/>
            </a:br>
            <a:r>
              <a:rPr lang="tr-TR" sz="3200" dirty="0" smtClean="0"/>
              <a:t>Translator competence in training</a:t>
            </a:r>
            <a:endParaRPr lang="tr-TR" sz="3200" dirty="0"/>
          </a:p>
        </p:txBody>
      </p:sp>
      <p:sp>
        <p:nvSpPr>
          <p:cNvPr id="3" name="2 Alt Başlık"/>
          <p:cNvSpPr>
            <a:spLocks noGrp="1"/>
          </p:cNvSpPr>
          <p:nvPr>
            <p:ph type="subTitle" idx="1"/>
          </p:nvPr>
        </p:nvSpPr>
        <p:spPr/>
        <p:txBody>
          <a:bodyPr/>
          <a:lstStyle/>
          <a:p>
            <a:r>
              <a:rPr lang="tr-TR" dirty="0" smtClean="0"/>
              <a:t>  ÇEVİRİ EĞİTİMİNDE</a:t>
            </a:r>
          </a:p>
          <a:p>
            <a:r>
              <a:rPr lang="tr-TR" dirty="0" smtClean="0"/>
              <a:t>        ÇEVİRİ / ÇEVİRMENLİK EDİNCİ</a:t>
            </a:r>
            <a:endParaRPr lang="tr-T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467600" cy="274042"/>
          </a:xfrm>
        </p:spPr>
        <p:txBody>
          <a:bodyPr>
            <a:normAutofit fontScale="90000"/>
          </a:bodyPr>
          <a:lstStyle/>
          <a:p>
            <a:r>
              <a:rPr lang="tr-TR" dirty="0" smtClean="0"/>
              <a:t>…</a:t>
            </a:r>
            <a:br>
              <a:rPr lang="tr-TR" dirty="0" smtClean="0"/>
            </a:br>
            <a:endParaRPr lang="tr-TR" dirty="0"/>
          </a:p>
        </p:txBody>
      </p:sp>
      <p:sp>
        <p:nvSpPr>
          <p:cNvPr id="3" name="2 İçerik Yer Tutucusu"/>
          <p:cNvSpPr>
            <a:spLocks noGrp="1"/>
          </p:cNvSpPr>
          <p:nvPr>
            <p:ph sz="quarter" idx="1"/>
          </p:nvPr>
        </p:nvSpPr>
        <p:spPr>
          <a:xfrm>
            <a:off x="457200" y="764704"/>
            <a:ext cx="7467600" cy="5709248"/>
          </a:xfrm>
        </p:spPr>
        <p:txBody>
          <a:bodyPr>
            <a:normAutofit/>
          </a:bodyPr>
          <a:lstStyle/>
          <a:p>
            <a:pPr algn="just">
              <a:buFont typeface="Wingdings" pitchFamily="2" charset="2"/>
              <a:buChar char="v"/>
            </a:pPr>
            <a:r>
              <a:rPr lang="tr-TR" sz="2800" b="1" dirty="0" smtClean="0">
                <a:latin typeface="Times New Roman" pitchFamily="18" charset="0"/>
                <a:cs typeface="Times New Roman" pitchFamily="18" charset="0"/>
              </a:rPr>
              <a:t>Kaynak metin, yeniden yazılan erek metin için sadece bir çıkış noktasıdır. Bu kavrayış, kaynak metne mekanik bir sadakat anlayışını aşmak anlamına gelir. Bunun farkına varan çevirmen adayı, bilinçlenme konusunda ilk adımı atmış olur ki; bu çok büyük bir adımdır. </a:t>
            </a:r>
          </a:p>
          <a:p>
            <a:pPr algn="just">
              <a:buFont typeface="Wingdings" pitchFamily="2" charset="2"/>
              <a:buChar char="v"/>
            </a:pPr>
            <a:r>
              <a:rPr lang="tr-TR" sz="2800" dirty="0" smtClean="0"/>
              <a:t>Bir kaynak metinden birden fazla erek metin üretilebilir.</a:t>
            </a:r>
          </a:p>
          <a:p>
            <a:pPr algn="just">
              <a:buFont typeface="Wingdings" pitchFamily="2" charset="2"/>
              <a:buChar char="v"/>
            </a:pPr>
            <a:r>
              <a:rPr lang="tr-TR" sz="2800" dirty="0" smtClean="0"/>
              <a:t>Önemli olan, hangi çevirinin amaca uygun olduğunu, hangisinin belli bir bağlamdaki iletişimi kurabileceğini belirleyebilmektir </a:t>
            </a:r>
            <a:endParaRPr lang="tr-TR" sz="2800" b="1"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467600" cy="274042"/>
          </a:xfrm>
        </p:spPr>
        <p:txBody>
          <a:bodyPr>
            <a:normAutofit fontScale="90000"/>
          </a:bodyPr>
          <a:lstStyle/>
          <a:p>
            <a:r>
              <a:rPr lang="tr-TR" dirty="0" smtClean="0"/>
              <a:t>…</a:t>
            </a:r>
            <a:br>
              <a:rPr lang="tr-TR" dirty="0" smtClean="0"/>
            </a:br>
            <a:endParaRPr lang="tr-TR" dirty="0"/>
          </a:p>
        </p:txBody>
      </p:sp>
      <p:sp>
        <p:nvSpPr>
          <p:cNvPr id="3" name="2 İçerik Yer Tutucusu"/>
          <p:cNvSpPr>
            <a:spLocks noGrp="1"/>
          </p:cNvSpPr>
          <p:nvPr>
            <p:ph sz="quarter" idx="1"/>
          </p:nvPr>
        </p:nvSpPr>
        <p:spPr>
          <a:xfrm>
            <a:off x="457200" y="260648"/>
            <a:ext cx="7467600" cy="6213304"/>
          </a:xfrm>
        </p:spPr>
        <p:txBody>
          <a:bodyPr>
            <a:normAutofit/>
          </a:bodyPr>
          <a:lstStyle/>
          <a:p>
            <a:r>
              <a:rPr lang="tr-TR" dirty="0" smtClean="0"/>
              <a:t>Bu bilinçlenme gerçekleştikten sonra, çevirmen kendisini pek çok sorumluluğun beklediğinin farkına varır:</a:t>
            </a:r>
          </a:p>
          <a:p>
            <a:pPr algn="just">
              <a:buFont typeface="Wingdings" pitchFamily="2" charset="2"/>
              <a:buChar char="v"/>
            </a:pPr>
            <a:r>
              <a:rPr lang="tr-TR" sz="2800" b="1" dirty="0" smtClean="0">
                <a:latin typeface="Times New Roman" pitchFamily="18" charset="0"/>
                <a:cs typeface="Times New Roman" pitchFamily="18" charset="0"/>
              </a:rPr>
              <a:t>Kaynak metni anlamak ve kendi bağlamında çözümlemek/ yorumlamak, </a:t>
            </a:r>
          </a:p>
          <a:p>
            <a:pPr algn="just">
              <a:buFont typeface="Wingdings" pitchFamily="2" charset="2"/>
              <a:buChar char="v"/>
            </a:pPr>
            <a:r>
              <a:rPr lang="tr-TR" sz="2800" b="1" dirty="0" smtClean="0">
                <a:latin typeface="Times New Roman" pitchFamily="18" charset="0"/>
                <a:cs typeface="Times New Roman" pitchFamily="18" charset="0"/>
              </a:rPr>
              <a:t>Çevirinin amacını anlamak veya belirlemek, buna göre çeviri problemlerini saptamak, çözüm seçenekleri üretmek, çözüm seçimini gerekçelendirmek, </a:t>
            </a:r>
          </a:p>
          <a:p>
            <a:pPr algn="just">
              <a:buFont typeface="Wingdings" pitchFamily="2" charset="2"/>
              <a:buChar char="v"/>
            </a:pPr>
            <a:r>
              <a:rPr lang="tr-TR" sz="2800" b="1" dirty="0" smtClean="0">
                <a:latin typeface="Times New Roman" pitchFamily="18" charset="0"/>
                <a:cs typeface="Times New Roman" pitchFamily="18" charset="0"/>
              </a:rPr>
              <a:t>Amaca uygun bir erek metin oluşturmak ve iletişim kurabilen (dili düzgün kullanan, metin türü geleneklerine uygun, hedef kitleye uygun bir dille yazılmış) bir erek metin yazmak. </a:t>
            </a:r>
            <a:endParaRPr lang="tr-TR" sz="28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467600" cy="490066"/>
          </a:xfrm>
        </p:spPr>
        <p:txBody>
          <a:bodyPr>
            <a:normAutofit/>
          </a:bodyPr>
          <a:lstStyle/>
          <a:p>
            <a:r>
              <a:rPr lang="tr-TR" sz="1800" b="1" dirty="0" smtClean="0"/>
              <a:t> KARAR VERME SÜRECİ (DECISION-MAKING PROCESS)</a:t>
            </a:r>
            <a:endParaRPr lang="tr-TR" sz="1800" b="1" dirty="0"/>
          </a:p>
        </p:txBody>
      </p:sp>
      <p:sp>
        <p:nvSpPr>
          <p:cNvPr id="3" name="2 İçerik Yer Tutucusu"/>
          <p:cNvSpPr>
            <a:spLocks noGrp="1"/>
          </p:cNvSpPr>
          <p:nvPr>
            <p:ph sz="quarter" idx="1"/>
          </p:nvPr>
        </p:nvSpPr>
        <p:spPr>
          <a:xfrm>
            <a:off x="457200" y="908720"/>
            <a:ext cx="7467600" cy="5565232"/>
          </a:xfrm>
        </p:spPr>
        <p:txBody>
          <a:bodyPr>
            <a:normAutofit lnSpcReduction="10000"/>
          </a:bodyPr>
          <a:lstStyle/>
          <a:p>
            <a:pPr algn="just"/>
            <a:r>
              <a:rPr lang="tr-TR" dirty="0" smtClean="0"/>
              <a:t>Çevirmen adayının farkına varması gereken gelişme alanları; </a:t>
            </a:r>
            <a:r>
              <a:rPr lang="tr-TR" b="1" dirty="0" smtClean="0"/>
              <a:t>problem çözme ve karar verme becerisi</a:t>
            </a:r>
            <a:r>
              <a:rPr lang="tr-TR" dirty="0" smtClean="0"/>
              <a:t>; </a:t>
            </a:r>
            <a:r>
              <a:rPr lang="tr-TR" b="1" dirty="0" smtClean="0"/>
              <a:t>araştırma becerileri</a:t>
            </a:r>
            <a:r>
              <a:rPr lang="tr-TR" dirty="0" smtClean="0"/>
              <a:t>; </a:t>
            </a:r>
            <a:r>
              <a:rPr lang="tr-TR" b="1" dirty="0" smtClean="0"/>
              <a:t>metin bilgisi ve becerisi; alan/ konu bilgisi ve kültür/ dil bilgisi</a:t>
            </a:r>
            <a:r>
              <a:rPr lang="tr-TR" dirty="0" smtClean="0"/>
              <a:t> başlıkları altında toplayabiliriz. </a:t>
            </a:r>
          </a:p>
          <a:p>
            <a:pPr algn="just"/>
            <a:r>
              <a:rPr lang="nn-NO" b="1" u="sng" dirty="0" smtClean="0">
                <a:latin typeface="Times New Roman" pitchFamily="18" charset="0"/>
                <a:cs typeface="Times New Roman" pitchFamily="18" charset="0"/>
              </a:rPr>
              <a:t>Problem Çözme Ve Karar Verme</a:t>
            </a:r>
            <a:r>
              <a:rPr lang="tr-TR" b="1" u="sng" dirty="0" smtClean="0">
                <a:latin typeface="Times New Roman" pitchFamily="18" charset="0"/>
                <a:cs typeface="Times New Roman" pitchFamily="18" charset="0"/>
              </a:rPr>
              <a:t>: </a:t>
            </a:r>
            <a:r>
              <a:rPr lang="tr-TR" dirty="0" smtClean="0">
                <a:latin typeface="Times New Roman" pitchFamily="18" charset="0"/>
                <a:cs typeface="Times New Roman" pitchFamily="18" charset="0"/>
              </a:rPr>
              <a:t>Yaratıcı düşünme, kişinin odağını genişleterek pek çok seçeneği dikkate almasıyla ilgilidir. değerlendirmesi ve makul olanlarını belirlemesiyle ilgilidir. Çeviri işi de böyle bir </a:t>
            </a:r>
            <a:r>
              <a:rPr lang="tr-TR" b="1" dirty="0" smtClean="0">
                <a:latin typeface="Times New Roman" pitchFamily="18" charset="0"/>
                <a:cs typeface="Times New Roman" pitchFamily="18" charset="0"/>
              </a:rPr>
              <a:t>düşünme sürecini </a:t>
            </a:r>
            <a:r>
              <a:rPr lang="tr-TR" dirty="0" smtClean="0">
                <a:latin typeface="Times New Roman" pitchFamily="18" charset="0"/>
                <a:cs typeface="Times New Roman" pitchFamily="18" charset="0"/>
              </a:rPr>
              <a:t>içerir. Çeviri problemlerine seçenekler üretip, aralarından amaca uygun olanlarını seçerken hem eleştirel hem de yaratıcı düşünmeden yararlanılır. Çeviri problemlerine çözüm üretebilmek için, çeviri problemlerini saptayabilmek, onların çeviri problemi oluşturduğunun farkına varabilmek gerekir. </a:t>
            </a:r>
            <a:endParaRPr lang="tr-TR"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a:t>
            </a:r>
            <a:endParaRPr lang="tr-TR" dirty="0"/>
          </a:p>
        </p:txBody>
      </p:sp>
      <p:sp>
        <p:nvSpPr>
          <p:cNvPr id="3" name="2 İçerik Yer Tutucusu"/>
          <p:cNvSpPr>
            <a:spLocks noGrp="1"/>
          </p:cNvSpPr>
          <p:nvPr>
            <p:ph sz="quarter" idx="1"/>
          </p:nvPr>
        </p:nvSpPr>
        <p:spPr/>
        <p:txBody>
          <a:bodyPr/>
          <a:lstStyle/>
          <a:p>
            <a:pPr algn="just"/>
            <a:r>
              <a:rPr lang="tr-TR" dirty="0" smtClean="0"/>
              <a:t>Öğrencinin, yaptığı çeviri üzerine düşünmesi, akıl yürütmesi ve çeviri kararlarını gerekçelendirmesiyle mümkün olur. Bu bakımdan, öğrencilerin yaptıkları çeviriyle ilgili olarak, çeviri çözümlerini gerekçelendirdikleri bir yorum yazmaları son derece faydalı olmaktadır. Böylece, bilinçsizce alınan kararlar bilinç düzeyinde eleştirel bir biçimde değerlendirilebilir. Eğitim süresince her çeviride tekrarlandığında, bu zihinsel süreç de içselleştirilecek ve otomatik hale gelecektir. </a:t>
            </a:r>
            <a:endParaRPr lang="tr-T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467600" cy="490066"/>
          </a:xfrm>
        </p:spPr>
        <p:txBody>
          <a:bodyPr>
            <a:normAutofit fontScale="90000"/>
          </a:bodyPr>
          <a:lstStyle/>
          <a:p>
            <a:r>
              <a:rPr lang="tr-TR" dirty="0" smtClean="0"/>
              <a:t>…</a:t>
            </a:r>
            <a:br>
              <a:rPr lang="tr-TR" dirty="0" smtClean="0"/>
            </a:br>
            <a:endParaRPr lang="tr-TR" dirty="0"/>
          </a:p>
        </p:txBody>
      </p:sp>
      <p:sp>
        <p:nvSpPr>
          <p:cNvPr id="3" name="2 İçerik Yer Tutucusu"/>
          <p:cNvSpPr>
            <a:spLocks noGrp="1"/>
          </p:cNvSpPr>
          <p:nvPr>
            <p:ph sz="quarter" idx="1"/>
          </p:nvPr>
        </p:nvSpPr>
        <p:spPr>
          <a:xfrm>
            <a:off x="457200" y="980728"/>
            <a:ext cx="7467600" cy="5493224"/>
          </a:xfrm>
        </p:spPr>
        <p:txBody>
          <a:bodyPr>
            <a:normAutofit lnSpcReduction="10000"/>
          </a:bodyPr>
          <a:lstStyle/>
          <a:p>
            <a:pPr algn="just">
              <a:buNone/>
            </a:pPr>
            <a:r>
              <a:rPr lang="tr-TR" b="1" u="sng" dirty="0" smtClean="0"/>
              <a:t>    Araştırma Edinci:</a:t>
            </a:r>
          </a:p>
          <a:p>
            <a:pPr algn="just"/>
            <a:r>
              <a:rPr lang="tr-TR" dirty="0" smtClean="0"/>
              <a:t>Çevirmen dil, kültür, metin ve herhangi bir uzmanlık alanındaki eksikliklerini ancak araştırma becerisiyle kapatabilir. Elbette araştırma deyince ilk akla gelenler sözlük, terimce, internet, ansiklopedi ve diğer başvuru kaynakları ile koşut metinler veya uzmanlarla görüşmedir. Ancak araştırma edinci öncelikle, belli bir çeviri problemi için hangi kaynakta araştırma yapmak gerektiğini düşünebilmekle ilgilidir. Aynı zamanda araştırma; sözlük, internet, paralel metinler gibi kaynakların koordineli kullanımıdır; yani belli bir kaynaktan edinilen bilgi, başka kaynaklardan edinilen bilgiyle tamamlanır.</a:t>
            </a:r>
            <a:endParaRPr lang="tr-TR"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467600" cy="346050"/>
          </a:xfrm>
        </p:spPr>
        <p:txBody>
          <a:bodyPr>
            <a:normAutofit fontScale="90000"/>
          </a:bodyPr>
          <a:lstStyle/>
          <a:p>
            <a:r>
              <a:rPr lang="tr-TR" dirty="0" smtClean="0"/>
              <a:t>…</a:t>
            </a:r>
            <a:br>
              <a:rPr lang="tr-TR" dirty="0" smtClean="0"/>
            </a:br>
            <a:endParaRPr lang="tr-TR" dirty="0"/>
          </a:p>
        </p:txBody>
      </p:sp>
      <p:sp>
        <p:nvSpPr>
          <p:cNvPr id="3" name="2 İçerik Yer Tutucusu"/>
          <p:cNvSpPr>
            <a:spLocks noGrp="1"/>
          </p:cNvSpPr>
          <p:nvPr>
            <p:ph sz="quarter" idx="1"/>
          </p:nvPr>
        </p:nvSpPr>
        <p:spPr>
          <a:xfrm>
            <a:off x="457200" y="476672"/>
            <a:ext cx="7467600" cy="5997280"/>
          </a:xfrm>
        </p:spPr>
        <p:txBody>
          <a:bodyPr>
            <a:normAutofit fontScale="92500"/>
          </a:bodyPr>
          <a:lstStyle/>
          <a:p>
            <a:pPr algn="just"/>
            <a:r>
              <a:rPr lang="tr-TR" sz="2600" dirty="0" smtClean="0">
                <a:latin typeface="Times New Roman" pitchFamily="18" charset="0"/>
                <a:cs typeface="Times New Roman" pitchFamily="18" charset="0"/>
              </a:rPr>
              <a:t>Çevirmenlikte metin edinci iki yönlüdür; hem </a:t>
            </a:r>
            <a:r>
              <a:rPr lang="tr-TR" sz="2600" u="sng" dirty="0" smtClean="0">
                <a:latin typeface="Times New Roman" pitchFamily="18" charset="0"/>
                <a:cs typeface="Times New Roman" pitchFamily="18" charset="0"/>
              </a:rPr>
              <a:t>metin anlama/yorumlama ve çözümlemeyi, hem de metin yazmayı</a:t>
            </a:r>
            <a:r>
              <a:rPr lang="tr-TR" sz="2600" dirty="0" smtClean="0">
                <a:latin typeface="Times New Roman" pitchFamily="18" charset="0"/>
                <a:cs typeface="Times New Roman" pitchFamily="18" charset="0"/>
              </a:rPr>
              <a:t> içerir. Çevirmen her iki dildeki metin türleri ve geleneklerini bilmeli veya bilmesi gerektiğinin bilincinde olmalıdır. İki dilde de okunaklı ve anlaşılabilir metinler üretebilmelidir. Çevirmenin kendisini sözlü ve yazılı olarak iyi ifade edebilmesi çok önemli bir beceridir. </a:t>
            </a:r>
          </a:p>
          <a:p>
            <a:pPr algn="just"/>
            <a:r>
              <a:rPr lang="tr-TR" sz="2600" b="1" dirty="0" smtClean="0">
                <a:latin typeface="Times New Roman" pitchFamily="18" charset="0"/>
                <a:cs typeface="Times New Roman" pitchFamily="18" charset="0"/>
              </a:rPr>
              <a:t>Çevirinin, başlangıç noktası kaynak metin olan yeni bir metin yazma işi olduğunun kavranmasıyla ilgilidir.</a:t>
            </a:r>
            <a:r>
              <a:rPr lang="tr-TR" sz="2600" dirty="0" smtClean="0">
                <a:latin typeface="Times New Roman" pitchFamily="18" charset="0"/>
                <a:cs typeface="Times New Roman" pitchFamily="18" charset="0"/>
              </a:rPr>
              <a:t> Bunun için öncelikle orijinal metnin kutsallığı düşüncesini ortadan kaldırmak gerekir. Bu da yanlış sadakat algısıyla ilintilidir. </a:t>
            </a:r>
            <a:r>
              <a:rPr lang="tr-TR" sz="2600" u="sng" dirty="0" smtClean="0">
                <a:latin typeface="Times New Roman" pitchFamily="18" charset="0"/>
                <a:cs typeface="Times New Roman" pitchFamily="18" charset="0"/>
              </a:rPr>
              <a:t>Yanlış sadakat algısı</a:t>
            </a:r>
            <a:r>
              <a:rPr lang="tr-TR" sz="2600" dirty="0" smtClean="0">
                <a:latin typeface="Times New Roman" pitchFamily="18" charset="0"/>
                <a:cs typeface="Times New Roman" pitchFamily="18" charset="0"/>
              </a:rPr>
              <a:t>, anlamın tek olduğu yanılsamasından kaynaklanır. Çeviri eğitiminde sadakat algısını kırmak ve metin bilincini oluşturmak en önemli ilk adımdır</a:t>
            </a:r>
            <a:r>
              <a:rPr lang="tr-TR" dirty="0" smtClean="0"/>
              <a:t>. </a:t>
            </a:r>
            <a:endParaRPr lang="tr-T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467600" cy="274042"/>
          </a:xfrm>
        </p:spPr>
        <p:txBody>
          <a:bodyPr>
            <a:normAutofit fontScale="90000"/>
          </a:bodyPr>
          <a:lstStyle/>
          <a:p>
            <a:r>
              <a:rPr lang="tr-TR" dirty="0" smtClean="0"/>
              <a:t>…</a:t>
            </a:r>
            <a:br>
              <a:rPr lang="tr-TR" dirty="0" smtClean="0"/>
            </a:br>
            <a:endParaRPr lang="tr-TR" dirty="0"/>
          </a:p>
        </p:txBody>
      </p:sp>
      <p:sp>
        <p:nvSpPr>
          <p:cNvPr id="3" name="2 İçerik Yer Tutucusu"/>
          <p:cNvSpPr>
            <a:spLocks noGrp="1"/>
          </p:cNvSpPr>
          <p:nvPr>
            <p:ph sz="quarter" idx="1"/>
          </p:nvPr>
        </p:nvSpPr>
        <p:spPr>
          <a:xfrm>
            <a:off x="457200" y="404664"/>
            <a:ext cx="7467600" cy="6069288"/>
          </a:xfrm>
        </p:spPr>
        <p:txBody>
          <a:bodyPr>
            <a:normAutofit/>
          </a:bodyPr>
          <a:lstStyle/>
          <a:p>
            <a:pPr algn="just"/>
            <a:endParaRPr lang="tr-TR" b="1" dirty="0" smtClean="0">
              <a:latin typeface="Times New Roman" pitchFamily="18" charset="0"/>
              <a:cs typeface="Times New Roman" pitchFamily="18" charset="0"/>
            </a:endParaRPr>
          </a:p>
          <a:p>
            <a:pPr algn="just"/>
            <a:r>
              <a:rPr lang="tr-TR" b="1" dirty="0" smtClean="0">
                <a:latin typeface="Times New Roman" pitchFamily="18" charset="0"/>
                <a:cs typeface="Times New Roman" pitchFamily="18" charset="0"/>
              </a:rPr>
              <a:t>Alan/ Konu Edinci:</a:t>
            </a:r>
          </a:p>
          <a:p>
            <a:pPr algn="just"/>
            <a:r>
              <a:rPr lang="tr-TR" dirty="0" smtClean="0">
                <a:latin typeface="Times New Roman" pitchFamily="18" charset="0"/>
                <a:cs typeface="Times New Roman" pitchFamily="18" charset="0"/>
              </a:rPr>
              <a:t>Turgay Kurultay alan/ konu edincini, çeviri üst edinciyle birleştirerek şöyle bir tanıma ulaşır: Çevirmen hangi alanda iletişimi sağlayabiliyor ve </a:t>
            </a:r>
            <a:r>
              <a:rPr lang="tr-TR" u="sng" dirty="0" smtClean="0">
                <a:latin typeface="Times New Roman" pitchFamily="18" charset="0"/>
                <a:cs typeface="Times New Roman" pitchFamily="18" charset="0"/>
              </a:rPr>
              <a:t>metnin sorumluluğunu üstlenebiliyorsa</a:t>
            </a:r>
            <a:r>
              <a:rPr lang="tr-TR" dirty="0" smtClean="0">
                <a:latin typeface="Times New Roman" pitchFamily="18" charset="0"/>
                <a:cs typeface="Times New Roman" pitchFamily="18" charset="0"/>
              </a:rPr>
              <a:t>, o alanda çeviri edincine sahip demektir (Kurultay 1997: 26). Belli bir uzmanlık alanındaki metnin sorumluluğunu alabilmek veya o alanda başarılı bir biçimde iletişim kurabilmek için, o alanın metinlerini anlamak gerekir. Alan bilgisindeki eksiklik araştırmayla kapatılabilir ama araştırma yapabilmek için de, o alanda bir miktar bilgi birikimine sahip olmak gerekir. Aksi takdirde, uzmanlık çevirilerini, sadece terimcelere bakarak, hatta paralel metinlerden yararlanarak yapmak bile mümkün olmayabilir </a:t>
            </a:r>
            <a:endParaRPr lang="tr-TR"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1200" dirty="0" smtClean="0"/>
              <a:t>Baydan, </a:t>
            </a:r>
            <a:r>
              <a:rPr lang="tr-TR" sz="1200" dirty="0" err="1" smtClean="0"/>
              <a:t>esra</a:t>
            </a:r>
            <a:r>
              <a:rPr lang="tr-TR" sz="1200" dirty="0" smtClean="0"/>
              <a:t> </a:t>
            </a:r>
            <a:r>
              <a:rPr lang="tr-TR" sz="1200" dirty="0" err="1" smtClean="0"/>
              <a:t>birkan</a:t>
            </a:r>
            <a:r>
              <a:rPr lang="tr-TR" sz="1200" dirty="0" smtClean="0"/>
              <a:t>,</a:t>
            </a:r>
            <a:r>
              <a:rPr lang="tr-TR" sz="1200" i="1" dirty="0" smtClean="0"/>
              <a:t> İ.Ü. Çeviribilim Dergisi, Sayı: 7 (2013) s. 103-125</a:t>
            </a:r>
            <a:br>
              <a:rPr lang="tr-TR" sz="1200" i="1" dirty="0" smtClean="0"/>
            </a:br>
            <a:r>
              <a:rPr lang="en-US" sz="1200" i="1" dirty="0" smtClean="0"/>
              <a:t>I.U. Journal of Translation Studies, Issue: 7 (2013) p. 103-125</a:t>
            </a:r>
            <a:endParaRPr lang="tr-TR" sz="1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332656"/>
            <a:ext cx="7467600" cy="1143000"/>
          </a:xfrm>
        </p:spPr>
        <p:txBody>
          <a:bodyPr>
            <a:normAutofit fontScale="90000"/>
          </a:bodyPr>
          <a:lstStyle/>
          <a:p>
            <a:r>
              <a:rPr lang="en-US" dirty="0" smtClean="0">
                <a:latin typeface="Times New Roman" pitchFamily="18" charset="0"/>
                <a:cs typeface="Times New Roman" pitchFamily="18" charset="0"/>
              </a:rPr>
              <a:t>Translator competence</a:t>
            </a:r>
            <a:r>
              <a:rPr lang="tr-TR"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is about the translator’s positioning of his/her profession. </a:t>
            </a:r>
            <a:endParaRPr lang="tr-TR" dirty="0">
              <a:latin typeface="Times New Roman" pitchFamily="18" charset="0"/>
              <a:cs typeface="Times New Roman" pitchFamily="18" charset="0"/>
            </a:endParaRPr>
          </a:p>
        </p:txBody>
      </p:sp>
      <p:sp>
        <p:nvSpPr>
          <p:cNvPr id="3" name="2 İçerik Yer Tutucusu"/>
          <p:cNvSpPr>
            <a:spLocks noGrp="1"/>
          </p:cNvSpPr>
          <p:nvPr>
            <p:ph sz="quarter" idx="1"/>
          </p:nvPr>
        </p:nvSpPr>
        <p:spPr/>
        <p:txBody>
          <a:bodyPr/>
          <a:lstStyle/>
          <a:p>
            <a:pPr algn="just"/>
            <a:r>
              <a:rPr lang="en-US" dirty="0" smtClean="0"/>
              <a:t>The translator needs to acquire certain competencies in order to be able to fulfill his/her responsibilities. </a:t>
            </a:r>
            <a:endParaRPr lang="tr-TR" dirty="0" smtClean="0"/>
          </a:p>
          <a:p>
            <a:pPr algn="just"/>
            <a:r>
              <a:rPr lang="en-US" dirty="0" smtClean="0"/>
              <a:t>These can be evaluated under the heading of translation meta-competence and divided into five subcategories: </a:t>
            </a:r>
            <a:endParaRPr lang="tr-TR" dirty="0" smtClean="0"/>
          </a:p>
          <a:p>
            <a:pPr algn="just"/>
            <a:r>
              <a:rPr lang="en-US" b="1" dirty="0" smtClean="0">
                <a:latin typeface="Times New Roman" pitchFamily="18" charset="0"/>
                <a:cs typeface="Times New Roman" pitchFamily="18" charset="0"/>
              </a:rPr>
              <a:t>problem solving and decision making, researching skills, </a:t>
            </a:r>
            <a:endParaRPr lang="tr-TR" b="1" dirty="0" smtClean="0">
              <a:latin typeface="Times New Roman" pitchFamily="18" charset="0"/>
              <a:cs typeface="Times New Roman" pitchFamily="18" charset="0"/>
            </a:endParaRPr>
          </a:p>
          <a:p>
            <a:pPr algn="just"/>
            <a:r>
              <a:rPr lang="en-US" b="1" dirty="0" smtClean="0">
                <a:latin typeface="Times New Roman" pitchFamily="18" charset="0"/>
                <a:cs typeface="Times New Roman" pitchFamily="18" charset="0"/>
              </a:rPr>
              <a:t>textual knowledge and skills,</a:t>
            </a:r>
            <a:endParaRPr lang="tr-TR" b="1" dirty="0" smtClean="0">
              <a:latin typeface="Times New Roman" pitchFamily="18" charset="0"/>
              <a:cs typeface="Times New Roman" pitchFamily="18" charset="0"/>
            </a:endParaRPr>
          </a:p>
          <a:p>
            <a:pPr algn="just"/>
            <a:r>
              <a:rPr lang="en-US" b="1" dirty="0" smtClean="0">
                <a:latin typeface="Times New Roman" pitchFamily="18" charset="0"/>
                <a:cs typeface="Times New Roman" pitchFamily="18" charset="0"/>
              </a:rPr>
              <a:t> area/subject knowledge and cultural/linguistic knowledge </a:t>
            </a:r>
            <a:endParaRPr lang="tr-TR"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467600" cy="418058"/>
          </a:xfrm>
        </p:spPr>
        <p:txBody>
          <a:bodyPr>
            <a:noAutofit/>
          </a:bodyPr>
          <a:lstStyle/>
          <a:p>
            <a:r>
              <a:rPr lang="tr-TR" sz="2400" dirty="0" smtClean="0"/>
              <a:t>ÇEVİRİ EDİNCİ</a:t>
            </a:r>
            <a:endParaRPr lang="tr-TR" sz="2400" dirty="0"/>
          </a:p>
        </p:txBody>
      </p:sp>
      <p:sp>
        <p:nvSpPr>
          <p:cNvPr id="3" name="2 İçerik Yer Tutucusu"/>
          <p:cNvSpPr>
            <a:spLocks noGrp="1"/>
          </p:cNvSpPr>
          <p:nvPr>
            <p:ph sz="quarter" idx="1"/>
          </p:nvPr>
        </p:nvSpPr>
        <p:spPr>
          <a:xfrm>
            <a:off x="457200" y="692696"/>
            <a:ext cx="7467600" cy="5781256"/>
          </a:xfrm>
        </p:spPr>
        <p:txBody>
          <a:bodyPr>
            <a:normAutofit lnSpcReduction="10000"/>
          </a:bodyPr>
          <a:lstStyle/>
          <a:p>
            <a:endParaRPr lang="tr-TR" dirty="0" smtClean="0"/>
          </a:p>
          <a:p>
            <a:pPr algn="just"/>
            <a:r>
              <a:rPr lang="tr-TR" sz="2800" dirty="0" smtClean="0">
                <a:latin typeface="Times New Roman" pitchFamily="18" charset="0"/>
                <a:cs typeface="Times New Roman" pitchFamily="18" charset="0"/>
              </a:rPr>
              <a:t> Çevirinin ne olduğu, nasıl bir iş olduğu, nasıl sorumluluklar getirdiği konusundaki bilinçlenme veya farkındalığı içeren çeviri üst edinci; çeviri üst-edincini kazanmış bir çevirmenin, mesleğini nasıl konumlandırdığıyla ilgili çevirmenlik edincidir.</a:t>
            </a:r>
          </a:p>
          <a:p>
            <a:pPr algn="just"/>
            <a:r>
              <a:rPr lang="tr-TR" sz="2800" dirty="0" smtClean="0">
                <a:latin typeface="Times New Roman" pitchFamily="18" charset="0"/>
                <a:cs typeface="Times New Roman" pitchFamily="18" charset="0"/>
              </a:rPr>
              <a:t> </a:t>
            </a:r>
            <a:r>
              <a:rPr lang="tr-TR" sz="2800" u="sng" dirty="0" smtClean="0">
                <a:latin typeface="Times New Roman" pitchFamily="18" charset="0"/>
                <a:cs typeface="Times New Roman" pitchFamily="18" charset="0"/>
              </a:rPr>
              <a:t>Çevirmenin sorumluluklarını </a:t>
            </a:r>
            <a:r>
              <a:rPr lang="tr-TR" sz="2800" dirty="0" smtClean="0">
                <a:latin typeface="Times New Roman" pitchFamily="18" charset="0"/>
                <a:cs typeface="Times New Roman" pitchFamily="18" charset="0"/>
              </a:rPr>
              <a:t>yerine getirebilmesi için bazı bilgi ve becerilere ihtiyacı vardır. Bu bilgi ve becerileri, çeviri üst edincinin alt alanları olarak değerlendirebilir ve </a:t>
            </a:r>
            <a:r>
              <a:rPr lang="tr-TR" sz="2800" b="1" dirty="0" smtClean="0">
                <a:latin typeface="Times New Roman" pitchFamily="18" charset="0"/>
                <a:cs typeface="Times New Roman" pitchFamily="18" charset="0"/>
              </a:rPr>
              <a:t>problem çözme ve karar verme becerisi; araştırma becerisi; metin bilgisi ve becerisi; alan/konu bilgisi ile kültür/dil bilgisi </a:t>
            </a:r>
            <a:r>
              <a:rPr lang="tr-TR" b="1" dirty="0" smtClean="0">
                <a:latin typeface="Times New Roman" pitchFamily="18" charset="0"/>
                <a:cs typeface="Times New Roman" pitchFamily="18" charset="0"/>
              </a:rPr>
              <a:t>…</a:t>
            </a:r>
            <a:endParaRPr lang="tr-TR"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467600" cy="562074"/>
          </a:xfrm>
        </p:spPr>
        <p:txBody>
          <a:bodyPr>
            <a:normAutofit fontScale="90000"/>
          </a:bodyPr>
          <a:lstStyle/>
          <a:p>
            <a:r>
              <a:rPr lang="tr-TR" dirty="0" smtClean="0"/>
              <a:t>…</a:t>
            </a:r>
            <a:br>
              <a:rPr lang="tr-TR" dirty="0" smtClean="0"/>
            </a:br>
            <a:endParaRPr lang="tr-TR" dirty="0"/>
          </a:p>
        </p:txBody>
      </p:sp>
      <p:sp>
        <p:nvSpPr>
          <p:cNvPr id="3" name="2 İçerik Yer Tutucusu"/>
          <p:cNvSpPr>
            <a:spLocks noGrp="1"/>
          </p:cNvSpPr>
          <p:nvPr>
            <p:ph sz="quarter" idx="1"/>
          </p:nvPr>
        </p:nvSpPr>
        <p:spPr>
          <a:xfrm>
            <a:off x="457200" y="620688"/>
            <a:ext cx="7467600" cy="5853264"/>
          </a:xfrm>
        </p:spPr>
        <p:txBody>
          <a:bodyPr/>
          <a:lstStyle/>
          <a:p>
            <a:endParaRPr lang="tr-TR" dirty="0" smtClean="0"/>
          </a:p>
          <a:p>
            <a:pPr algn="just"/>
            <a:r>
              <a:rPr lang="tr-TR" dirty="0" smtClean="0"/>
              <a:t>Çevirmen adaylarının, </a:t>
            </a:r>
            <a:r>
              <a:rPr lang="tr-TR" b="1" dirty="0" smtClean="0"/>
              <a:t>problem çözme ve karar verme becerisinin önemi</a:t>
            </a:r>
            <a:r>
              <a:rPr lang="tr-TR" dirty="0" smtClean="0"/>
              <a:t>nin farkına vararak, uygulama yoluyla içselleştirmeleri  büyük önem taşır.</a:t>
            </a:r>
          </a:p>
          <a:p>
            <a:pPr algn="just"/>
            <a:r>
              <a:rPr lang="tr-TR" dirty="0" smtClean="0"/>
              <a:t>Çevirmek, belli bir </a:t>
            </a:r>
            <a:r>
              <a:rPr lang="tr-TR" b="1" dirty="0" smtClean="0"/>
              <a:t>sosyo-kültürel bağlamda doğru iletişimi kuracak metni oluşturmaktır. </a:t>
            </a:r>
          </a:p>
          <a:p>
            <a:pPr algn="just"/>
            <a:r>
              <a:rPr lang="tr-TR" dirty="0" smtClean="0"/>
              <a:t>Çeviri edinci kavramı, ‘çevirmen her iki dili ve kültürü de iyi bilmeli’ gibi ezberlerin bozulmasını, sorgulanmasını gerektirir. Bunların hiçbiri, kapalı devre, yani bitmiş tamamlanmış bilgi ve beceriler olamaz.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15416"/>
            <a:ext cx="7467600" cy="792088"/>
          </a:xfrm>
        </p:spPr>
        <p:txBody>
          <a:bodyPr>
            <a:normAutofit fontScale="90000"/>
          </a:bodyPr>
          <a:lstStyle/>
          <a:p>
            <a:r>
              <a:rPr lang="tr-TR" dirty="0" smtClean="0"/>
              <a:t>…</a:t>
            </a:r>
            <a:r>
              <a:rPr lang="tr-TR" sz="1800" dirty="0" smtClean="0"/>
              <a:t/>
            </a:r>
            <a:br>
              <a:rPr lang="tr-TR" sz="1800" dirty="0" smtClean="0"/>
            </a:br>
            <a:r>
              <a:rPr lang="tr-TR" sz="1800" dirty="0" smtClean="0"/>
              <a:t>bilişsel boyutta ve sosyo-kültürel boyuttaki yaklaşımlar </a:t>
            </a:r>
            <a:endParaRPr lang="tr-TR" sz="1800" dirty="0"/>
          </a:p>
        </p:txBody>
      </p:sp>
      <p:sp>
        <p:nvSpPr>
          <p:cNvPr id="3" name="2 İçerik Yer Tutucusu"/>
          <p:cNvSpPr>
            <a:spLocks noGrp="1"/>
          </p:cNvSpPr>
          <p:nvPr>
            <p:ph sz="quarter" idx="1"/>
          </p:nvPr>
        </p:nvSpPr>
        <p:spPr>
          <a:xfrm>
            <a:off x="457200" y="1052736"/>
            <a:ext cx="7467600" cy="5421216"/>
          </a:xfrm>
        </p:spPr>
        <p:txBody>
          <a:bodyPr>
            <a:normAutofit/>
          </a:bodyPr>
          <a:lstStyle/>
          <a:p>
            <a:pPr algn="just"/>
            <a:r>
              <a:rPr lang="tr-TR" dirty="0" smtClean="0">
                <a:latin typeface="Times New Roman" pitchFamily="18" charset="0"/>
                <a:cs typeface="Times New Roman" pitchFamily="18" charset="0"/>
              </a:rPr>
              <a:t>Çeviri edinci bilişsel açıdan tanımlandığında, çeviri yapabilmek için gereken zihinsel veya entelektüel kapasite olarak yorumlanır. </a:t>
            </a:r>
            <a:r>
              <a:rPr lang="tr-TR" b="1" dirty="0" smtClean="0">
                <a:latin typeface="Times New Roman" pitchFamily="18" charset="0"/>
                <a:cs typeface="Times New Roman" pitchFamily="18" charset="0"/>
              </a:rPr>
              <a:t>Çeviri eğitiminde ise zihinsel süreç</a:t>
            </a:r>
            <a:r>
              <a:rPr lang="tr-TR" dirty="0" smtClean="0">
                <a:latin typeface="Times New Roman" pitchFamily="18" charset="0"/>
                <a:cs typeface="Times New Roman" pitchFamily="18" charset="0"/>
              </a:rPr>
              <a:t>lerin açığa çıkarılması yoluyla çevirmen adaylarının bilinçlendirilmesi hedeflenir. Sözgelimi, Kussmaul zihinsel süreçlerin bilinç düzeyine çıkarılması için (sesli düşünme) yöntemine başvurmaktadır. Bu yöntemle çevirmen adaylarına, çeviri yaparken zihinlerinde geçen süreçleri göstererek farkındalık sağlamayı hedeflemiştir. Aynı zamanda da, </a:t>
            </a:r>
            <a:r>
              <a:rPr lang="tr-TR" u="sng" dirty="0" smtClean="0">
                <a:latin typeface="Times New Roman" pitchFamily="18" charset="0"/>
                <a:cs typeface="Times New Roman" pitchFamily="18" charset="0"/>
              </a:rPr>
              <a:t>metin çözümleme ve sözlük kullanımı gibi stratejileri öğreterek mevcut zihinsel süreçlere yenilerini eklemektedir </a:t>
            </a:r>
            <a:r>
              <a:rPr lang="tr-TR" dirty="0" smtClean="0">
                <a:latin typeface="Times New Roman" pitchFamily="18" charset="0"/>
                <a:cs typeface="Times New Roman" pitchFamily="18" charset="0"/>
              </a:rPr>
              <a:t>(Kussmaul 1995: 32). </a:t>
            </a:r>
            <a:endParaRPr lang="tr-TR"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467600" cy="202034"/>
          </a:xfrm>
        </p:spPr>
        <p:txBody>
          <a:bodyPr>
            <a:normAutofit fontScale="90000"/>
          </a:bodyPr>
          <a:lstStyle/>
          <a:p>
            <a:r>
              <a:rPr lang="tr-TR" dirty="0" smtClean="0"/>
              <a:t>…</a:t>
            </a:r>
            <a:br>
              <a:rPr lang="tr-TR" dirty="0" smtClean="0"/>
            </a:br>
            <a:endParaRPr lang="tr-TR" dirty="0"/>
          </a:p>
        </p:txBody>
      </p:sp>
      <p:sp>
        <p:nvSpPr>
          <p:cNvPr id="3" name="2 İçerik Yer Tutucusu"/>
          <p:cNvSpPr>
            <a:spLocks noGrp="1"/>
          </p:cNvSpPr>
          <p:nvPr>
            <p:ph sz="quarter" idx="1"/>
          </p:nvPr>
        </p:nvSpPr>
        <p:spPr>
          <a:xfrm>
            <a:off x="395536" y="764704"/>
            <a:ext cx="7715200" cy="5709248"/>
          </a:xfrm>
        </p:spPr>
        <p:txBody>
          <a:bodyPr>
            <a:normAutofit/>
          </a:bodyPr>
          <a:lstStyle/>
          <a:p>
            <a:pPr algn="just"/>
            <a:r>
              <a:rPr lang="tr-TR" dirty="0" smtClean="0"/>
              <a:t>Janet Fraser ise çalışmasında, çeviri görevlerinin bilinçli düşünmeyi gerektiren zorluklar içerdiğinin altını çizmekte, bu nedenle, çevirmenlerin yorum yapmasını sağlayarak, düşünmeden uyguladıkları otomatikleşmiş çeviri stratejilerini bilinç düzeyine yükseltmeye çalışmaktadır (1996: 244).</a:t>
            </a:r>
          </a:p>
          <a:p>
            <a:pPr algn="just"/>
            <a:r>
              <a:rPr lang="tr-TR" dirty="0" smtClean="0"/>
              <a:t> Douglas Robinson ise, çeviri yaparken hem bilinç hem de bilinçaltında işleyen zihinsel süreçlere ihtiyaç olduğunu vurgulamaktadır. </a:t>
            </a:r>
            <a:r>
              <a:rPr lang="tr-TR" b="1" u="sng" dirty="0" smtClean="0"/>
              <a:t>Çevirmenlerin dilsel malzemeyi hem hızlı ve etkili bir biçimde işlemesi hem de problem alanlarını saptayıp bunları analitik bir biçimde çözmesi gerektiğini belirtmektedir </a:t>
            </a:r>
            <a:r>
              <a:rPr lang="tr-TR" dirty="0" smtClean="0"/>
              <a:t>(Robinson 2003: 2). </a:t>
            </a:r>
            <a:endParaRPr lang="tr-T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467600" cy="418058"/>
          </a:xfrm>
        </p:spPr>
        <p:txBody>
          <a:bodyPr>
            <a:noAutofit/>
          </a:bodyPr>
          <a:lstStyle/>
          <a:p>
            <a:r>
              <a:rPr lang="tr-TR" sz="2400" dirty="0" smtClean="0"/>
              <a:t>Sosyo-kültürel yaklaşim</a:t>
            </a:r>
            <a:endParaRPr lang="tr-TR" sz="2400" dirty="0"/>
          </a:p>
        </p:txBody>
      </p:sp>
      <p:sp>
        <p:nvSpPr>
          <p:cNvPr id="3" name="2 İçerik Yer Tutucusu"/>
          <p:cNvSpPr>
            <a:spLocks noGrp="1"/>
          </p:cNvSpPr>
          <p:nvPr>
            <p:ph sz="quarter" idx="1"/>
          </p:nvPr>
        </p:nvSpPr>
        <p:spPr>
          <a:xfrm>
            <a:off x="457200" y="620688"/>
            <a:ext cx="7467600" cy="5853264"/>
          </a:xfrm>
        </p:spPr>
        <p:txBody>
          <a:bodyPr>
            <a:noAutofit/>
          </a:bodyPr>
          <a:lstStyle/>
          <a:p>
            <a:pPr algn="just"/>
            <a:r>
              <a:rPr lang="tr-TR" sz="2800" dirty="0" smtClean="0">
                <a:latin typeface="Times New Roman" pitchFamily="18" charset="0"/>
                <a:cs typeface="Times New Roman" pitchFamily="18" charset="0"/>
              </a:rPr>
              <a:t>Sosyo-kültürel boyutta ise, çevirinin kültürlerarası iletişimin aracı olduğu gözetilerek, böyle bir iletişimin sağlanması için gereken bilgi ve becerilere odaklanılır.</a:t>
            </a:r>
          </a:p>
          <a:p>
            <a:pPr algn="just"/>
            <a:r>
              <a:rPr lang="tr-TR" sz="2800" dirty="0" smtClean="0">
                <a:latin typeface="Times New Roman" pitchFamily="18" charset="0"/>
                <a:cs typeface="Times New Roman" pitchFamily="18" charset="0"/>
              </a:rPr>
              <a:t> Çevirinin kültürlerarası iletişim, çevirmenin ise iletişim uzmanı olduğu görüşü, Hans J. Vermeer’in (2007) </a:t>
            </a:r>
            <a:r>
              <a:rPr lang="tr-TR" sz="2800" i="1" dirty="0" smtClean="0">
                <a:latin typeface="Times New Roman" pitchFamily="18" charset="0"/>
                <a:cs typeface="Times New Roman" pitchFamily="18" charset="0"/>
              </a:rPr>
              <a:t>Skopos kuramının can alıcı noktasını oluşturur.</a:t>
            </a:r>
          </a:p>
          <a:p>
            <a:pPr algn="just"/>
            <a:r>
              <a:rPr lang="tr-TR" sz="2800" i="1" dirty="0" smtClean="0">
                <a:latin typeface="Times New Roman" pitchFamily="18" charset="0"/>
                <a:cs typeface="Times New Roman" pitchFamily="18" charset="0"/>
              </a:rPr>
              <a:t> Çeviriyi kültürel ve sosyal boyutlarıyla ele alan bütün çeviri araştırmacıları çeviri edincini bu yönüyle tanımlamışlardır. Çevirinin bir boşlukta yapılmadığı; belli bir sosyo-kültürel bağlamda gerçekleşen bir iletişim etkinliği olduğu vurgulanır.</a:t>
            </a:r>
            <a:endParaRPr lang="tr-TR" sz="28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a:t>
            </a:r>
            <a:br>
              <a:rPr lang="tr-TR" dirty="0" smtClean="0"/>
            </a:br>
            <a:endParaRPr lang="tr-TR" dirty="0"/>
          </a:p>
        </p:txBody>
      </p:sp>
      <p:sp>
        <p:nvSpPr>
          <p:cNvPr id="3" name="2 İçerik Yer Tutucusu"/>
          <p:cNvSpPr>
            <a:spLocks noGrp="1"/>
          </p:cNvSpPr>
          <p:nvPr>
            <p:ph sz="quarter" idx="1"/>
          </p:nvPr>
        </p:nvSpPr>
        <p:spPr>
          <a:xfrm>
            <a:off x="457200" y="1268760"/>
            <a:ext cx="7467600" cy="5205192"/>
          </a:xfrm>
        </p:spPr>
        <p:txBody>
          <a:bodyPr/>
          <a:lstStyle/>
          <a:p>
            <a:pPr algn="just"/>
            <a:r>
              <a:rPr lang="tr-TR" dirty="0" smtClean="0"/>
              <a:t>Çeviri edincinin neyin, niçin ve nasıl yapılacağı ile ilgili </a:t>
            </a:r>
            <a:r>
              <a:rPr lang="tr-TR" b="1" dirty="0" smtClean="0"/>
              <a:t>bilgi ve farkındalığı </a:t>
            </a:r>
            <a:r>
              <a:rPr lang="tr-TR" dirty="0" smtClean="0"/>
              <a:t>içerdiğini vurgulamaktadır. Bilgi ve farkındalığın bir arada bulunmasının bilinçli karar vermeyi sağladığını belirtilir. (</a:t>
            </a:r>
            <a:r>
              <a:rPr lang="de-DE" dirty="0" smtClean="0"/>
              <a:t>Schäffner, 2000). </a:t>
            </a:r>
            <a:endParaRPr lang="tr-TR" dirty="0" smtClean="0"/>
          </a:p>
          <a:p>
            <a:pPr algn="just"/>
            <a:r>
              <a:rPr lang="tr-TR" dirty="0" smtClean="0"/>
              <a:t>Ülker İnce ve Işın Bengi-Öner’e göre, çeviri eğitiminin amacı, “ne yaptığını bilen, bilinçli çeviri kararları alan” çevirmenler yetiştirmek ve “onlara yetkinlik kazandırmak”tır (2009: 7). </a:t>
            </a:r>
          </a:p>
          <a:p>
            <a:pPr algn="just"/>
            <a:endParaRPr lang="tr-T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a:t>
            </a:r>
            <a:br>
              <a:rPr lang="tr-TR" dirty="0" smtClean="0"/>
            </a:br>
            <a:endParaRPr lang="tr-TR" dirty="0"/>
          </a:p>
        </p:txBody>
      </p:sp>
      <p:sp>
        <p:nvSpPr>
          <p:cNvPr id="3" name="2 İçerik Yer Tutucusu"/>
          <p:cNvSpPr>
            <a:spLocks noGrp="1"/>
          </p:cNvSpPr>
          <p:nvPr>
            <p:ph sz="quarter" idx="1"/>
          </p:nvPr>
        </p:nvSpPr>
        <p:spPr>
          <a:xfrm>
            <a:off x="457200" y="908720"/>
            <a:ext cx="7467600" cy="5565232"/>
          </a:xfrm>
        </p:spPr>
        <p:txBody>
          <a:bodyPr/>
          <a:lstStyle/>
          <a:p>
            <a:pPr algn="just"/>
            <a:r>
              <a:rPr lang="tr-TR" b="1" u="sng" dirty="0" smtClean="0"/>
              <a:t>Çeviri Edinci:</a:t>
            </a:r>
          </a:p>
          <a:p>
            <a:pPr algn="just"/>
            <a:r>
              <a:rPr lang="tr-TR" dirty="0" smtClean="0"/>
              <a:t>Çeviri edinci, </a:t>
            </a:r>
            <a:r>
              <a:rPr lang="tr-TR" b="1" dirty="0" smtClean="0"/>
              <a:t>dil/ konu/ metin/ araştırma </a:t>
            </a:r>
            <a:r>
              <a:rPr lang="tr-TR" dirty="0" smtClean="0"/>
              <a:t>bilgi ve becerilerini de barındırmakla birlikte tamamen çeviriye özgü olan bir durumun farkına varılmasıyla ilişkilidir. Bu da çevirinin kültürler arasında kurulan bir iletişim etkinliği olduğunu fark etmektir. Bu çevirinin, amaçsız veya boşlukta yapılmadığı; belli bir </a:t>
            </a:r>
            <a:r>
              <a:rPr lang="tr-TR" b="1" dirty="0" smtClean="0"/>
              <a:t>sosyo-kültürel bağlamda</a:t>
            </a:r>
            <a:r>
              <a:rPr lang="tr-TR" dirty="0" smtClean="0"/>
              <a:t>, belli normlar çerçevesinde (veya bilinçli olarak normların dışına çıkarak), belli bir </a:t>
            </a:r>
            <a:r>
              <a:rPr lang="tr-TR" b="1" dirty="0" smtClean="0"/>
              <a:t>işlevi</a:t>
            </a:r>
            <a:r>
              <a:rPr lang="tr-TR" dirty="0" smtClean="0"/>
              <a:t> gerçekleştirmek üzere ve belli bir okur kitlesini dikkate alarak yapıldığı anlamına gelir. </a:t>
            </a:r>
            <a:endParaRPr lang="tr-TR"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mba">
  <a:themeElements>
    <a:clrScheme name="Gri Tonlamalı">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umb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75</TotalTime>
  <Words>1288</Words>
  <Application>Microsoft Office PowerPoint</Application>
  <PresentationFormat>Ekran Gösterisi (4:3)</PresentationFormat>
  <Paragraphs>58</Paragraphs>
  <Slides>17</Slides>
  <Notes>0</Notes>
  <HiddenSlides>0</HiddenSlides>
  <MMClips>0</MMClips>
  <ScaleCrop>false</ScaleCrop>
  <HeadingPairs>
    <vt:vector size="4" baseType="variant">
      <vt:variant>
        <vt:lpstr>Tema</vt:lpstr>
      </vt:variant>
      <vt:variant>
        <vt:i4>1</vt:i4>
      </vt:variant>
      <vt:variant>
        <vt:lpstr>Slayt Başlıkları</vt:lpstr>
      </vt:variant>
      <vt:variant>
        <vt:i4>17</vt:i4>
      </vt:variant>
    </vt:vector>
  </HeadingPairs>
  <TitlesOfParts>
    <vt:vector size="18" baseType="lpstr">
      <vt:lpstr>Cumba</vt:lpstr>
      <vt:lpstr> Translator competence in training</vt:lpstr>
      <vt:lpstr>Translator competence is about the translator’s positioning of his/her profession. </vt:lpstr>
      <vt:lpstr>ÇEVİRİ EDİNCİ</vt:lpstr>
      <vt:lpstr>… </vt:lpstr>
      <vt:lpstr>… bilişsel boyutta ve sosyo-kültürel boyuttaki yaklaşımlar </vt:lpstr>
      <vt:lpstr>… </vt:lpstr>
      <vt:lpstr>Sosyo-kültürel yaklaşim</vt:lpstr>
      <vt:lpstr>… </vt:lpstr>
      <vt:lpstr>… </vt:lpstr>
      <vt:lpstr>… </vt:lpstr>
      <vt:lpstr>… </vt:lpstr>
      <vt:lpstr> KARAR VERME SÜRECİ (DECISION-MAKING PROCESS)</vt:lpstr>
      <vt:lpstr>…</vt:lpstr>
      <vt:lpstr>… </vt:lpstr>
      <vt:lpstr>… </vt:lpstr>
      <vt:lpstr>… </vt:lpstr>
      <vt:lpstr>Baydan, esra birkan, İ.Ü. Çeviribilim Dergisi, Sayı: 7 (2013) s. 103-125 I.U. Journal of Translation Studies, Issue: 7 (2013) p. 103-125</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pc</dc:creator>
  <cp:lastModifiedBy>Fulden ATAOZU</cp:lastModifiedBy>
  <cp:revision>37</cp:revision>
  <dcterms:created xsi:type="dcterms:W3CDTF">2020-12-06T14:32:56Z</dcterms:created>
  <dcterms:modified xsi:type="dcterms:W3CDTF">2025-02-05T12:25:19Z</dcterms:modified>
</cp:coreProperties>
</file>