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9" r:id="rId3"/>
    <p:sldId id="257" r:id="rId4"/>
    <p:sldId id="258" r:id="rId5"/>
    <p:sldId id="260" r:id="rId6"/>
    <p:sldId id="264" r:id="rId7"/>
    <p:sldId id="261" r:id="rId8"/>
    <p:sldId id="262" r:id="rId9"/>
    <p:sldId id="263"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dirty="0"/>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719E3A-0E0E-4C3A-A52E-A1FD59F6BAB3}" type="datetimeFigureOut">
              <a:rPr lang="tr-TR" smtClean="0"/>
              <a:t>5.02.2025</a:t>
            </a:fld>
            <a:endParaRPr lang="tr-TR" dirty="0"/>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dirty="0"/>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dirty="0"/>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8916E3-1751-47F2-8815-1B9EF34F02A4}" type="slidenum">
              <a:rPr lang="tr-TR" smtClean="0"/>
              <a:t>‹#›</a:t>
            </a:fld>
            <a:endParaRPr lang="tr-TR" dirty="0"/>
          </a:p>
        </p:txBody>
      </p:sp>
    </p:spTree>
    <p:extLst>
      <p:ext uri="{BB962C8B-B14F-4D97-AF65-F5344CB8AC3E}">
        <p14:creationId xmlns:p14="http://schemas.microsoft.com/office/powerpoint/2010/main" val="25163918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0A8916E3-1751-47F2-8815-1B9EF34F02A4}" type="slidenum">
              <a:rPr lang="tr-TR" smtClean="0"/>
              <a:t>3</a:t>
            </a:fld>
            <a:endParaRPr lang="tr-TR" dirty="0"/>
          </a:p>
        </p:txBody>
      </p:sp>
    </p:spTree>
    <p:extLst>
      <p:ext uri="{BB962C8B-B14F-4D97-AF65-F5344CB8AC3E}">
        <p14:creationId xmlns:p14="http://schemas.microsoft.com/office/powerpoint/2010/main" val="1919083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4E1F2A70-0E44-4BD7-B7B7-204199C28112}" type="datetimeFigureOut">
              <a:rPr lang="tr-TR" smtClean="0"/>
              <a:t>5.02.2025</a:t>
            </a:fld>
            <a:endParaRPr lang="tr-TR" dirty="0"/>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dirty="0"/>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FF499F00-2B4A-4F7F-B0D6-2C2789002F4C}" type="slidenum">
              <a:rPr lang="tr-TR" smtClean="0"/>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E1F2A70-0E44-4BD7-B7B7-204199C28112}" type="datetimeFigureOut">
              <a:rPr lang="tr-TR" smtClean="0"/>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FF499F00-2B4A-4F7F-B0D6-2C2789002F4C}" type="slidenum">
              <a:rPr lang="tr-TR" smtClean="0"/>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E1F2A70-0E44-4BD7-B7B7-204199C28112}" type="datetimeFigureOut">
              <a:rPr lang="tr-TR" smtClean="0"/>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FF499F00-2B4A-4F7F-B0D6-2C2789002F4C}" type="slidenum">
              <a:rPr lang="tr-TR" smtClean="0"/>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4E1F2A70-0E44-4BD7-B7B7-204199C28112}" type="datetimeFigureOut">
              <a:rPr lang="tr-TR" smtClean="0"/>
              <a:t>5.02.2025</a:t>
            </a:fld>
            <a:endParaRPr lang="tr-TR" dirty="0"/>
          </a:p>
        </p:txBody>
      </p:sp>
      <p:sp>
        <p:nvSpPr>
          <p:cNvPr id="9" name="Slayt Numarası Yer Tutucusu 8"/>
          <p:cNvSpPr>
            <a:spLocks noGrp="1"/>
          </p:cNvSpPr>
          <p:nvPr>
            <p:ph type="sldNum" sz="quarter" idx="15"/>
          </p:nvPr>
        </p:nvSpPr>
        <p:spPr/>
        <p:txBody>
          <a:bodyPr rtlCol="0"/>
          <a:lstStyle/>
          <a:p>
            <a:fld id="{FF499F00-2B4A-4F7F-B0D6-2C2789002F4C}" type="slidenum">
              <a:rPr lang="tr-TR" smtClean="0"/>
              <a:t>‹#›</a:t>
            </a:fld>
            <a:endParaRPr lang="tr-TR" dirty="0"/>
          </a:p>
        </p:txBody>
      </p:sp>
      <p:sp>
        <p:nvSpPr>
          <p:cNvPr id="10" name="Altbilgi Yer Tutucusu 9"/>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4E1F2A70-0E44-4BD7-B7B7-204199C28112}" type="datetimeFigureOut">
              <a:rPr lang="tr-TR" smtClean="0"/>
              <a:t>5.02.2025</a:t>
            </a:fld>
            <a:endParaRPr lang="tr-TR" dirty="0"/>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dirty="0"/>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ayt Numarası Yer Tutucusu 5"/>
          <p:cNvSpPr>
            <a:spLocks noGrp="1"/>
          </p:cNvSpPr>
          <p:nvPr>
            <p:ph type="sldNum" sz="quarter" idx="12"/>
          </p:nvPr>
        </p:nvSpPr>
        <p:spPr bwMode="auto">
          <a:xfrm>
            <a:off x="1340616" y="4928702"/>
            <a:ext cx="609600" cy="517524"/>
          </a:xfrm>
        </p:spPr>
        <p:txBody>
          <a:bodyPr/>
          <a:lstStyle/>
          <a:p>
            <a:fld id="{FF499F00-2B4A-4F7F-B0D6-2C2789002F4C}" type="slidenum">
              <a:rPr lang="tr-TR" smtClean="0"/>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4E1F2A70-0E44-4BD7-B7B7-204199C28112}" type="datetimeFigureOut">
              <a:rPr lang="tr-TR" smtClean="0"/>
              <a:t>5.02.2025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FF499F00-2B4A-4F7F-B0D6-2C2789002F4C}" type="slidenum">
              <a:rPr lang="tr-TR" smtClean="0"/>
              <a:t>‹#›</a:t>
            </a:fld>
            <a:endParaRPr lang="tr-TR" dirty="0"/>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4E1F2A70-0E44-4BD7-B7B7-204199C28112}" type="datetimeFigureOut">
              <a:rPr lang="tr-TR" smtClean="0"/>
              <a:t>5.02.2025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FF499F00-2B4A-4F7F-B0D6-2C2789002F4C}" type="slidenum">
              <a:rPr lang="tr-TR" smtClean="0"/>
              <a:t>‹#›</a:t>
            </a:fld>
            <a:endParaRPr lang="tr-TR" dirty="0"/>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4E1F2A70-0E44-4BD7-B7B7-204199C28112}" type="datetimeFigureOut">
              <a:rPr lang="tr-TR" smtClean="0"/>
              <a:t>5.02.2025</a:t>
            </a:fld>
            <a:endParaRPr lang="tr-TR" dirty="0"/>
          </a:p>
        </p:txBody>
      </p:sp>
      <p:sp>
        <p:nvSpPr>
          <p:cNvPr id="7" name="Slayt Numarası Yer Tutucusu 6"/>
          <p:cNvSpPr>
            <a:spLocks noGrp="1"/>
          </p:cNvSpPr>
          <p:nvPr>
            <p:ph type="sldNum" sz="quarter" idx="11"/>
          </p:nvPr>
        </p:nvSpPr>
        <p:spPr/>
        <p:txBody>
          <a:bodyPr rtlCol="0"/>
          <a:lstStyle/>
          <a:p>
            <a:fld id="{FF499F00-2B4A-4F7F-B0D6-2C2789002F4C}" type="slidenum">
              <a:rPr lang="tr-TR" smtClean="0"/>
              <a:t>‹#›</a:t>
            </a:fld>
            <a:endParaRPr lang="tr-TR" dirty="0"/>
          </a:p>
        </p:txBody>
      </p:sp>
      <p:sp>
        <p:nvSpPr>
          <p:cNvPr id="8" name="Altbilgi Yer Tutucusu 7"/>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E1F2A70-0E44-4BD7-B7B7-204199C28112}" type="datetimeFigureOut">
              <a:rPr lang="tr-TR" smtClean="0"/>
              <a:t>5.02.2025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FF499F00-2B4A-4F7F-B0D6-2C2789002F4C}" type="slidenum">
              <a:rPr lang="tr-TR" smtClean="0"/>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4E1F2A70-0E44-4BD7-B7B7-204199C28112}" type="datetimeFigureOut">
              <a:rPr lang="tr-TR" smtClean="0"/>
              <a:t>5.02.2025</a:t>
            </a:fld>
            <a:endParaRPr lang="tr-TR" dirty="0"/>
          </a:p>
        </p:txBody>
      </p:sp>
      <p:sp>
        <p:nvSpPr>
          <p:cNvPr id="22" name="Slayt Numarası Yer Tutucusu 21"/>
          <p:cNvSpPr>
            <a:spLocks noGrp="1"/>
          </p:cNvSpPr>
          <p:nvPr>
            <p:ph type="sldNum" sz="quarter" idx="15"/>
          </p:nvPr>
        </p:nvSpPr>
        <p:spPr/>
        <p:txBody>
          <a:bodyPr rtlCol="0"/>
          <a:lstStyle/>
          <a:p>
            <a:fld id="{FF499F00-2B4A-4F7F-B0D6-2C2789002F4C}" type="slidenum">
              <a:rPr lang="tr-TR" smtClean="0"/>
              <a:t>‹#›</a:t>
            </a:fld>
            <a:endParaRPr lang="tr-TR" dirty="0"/>
          </a:p>
        </p:txBody>
      </p:sp>
      <p:sp>
        <p:nvSpPr>
          <p:cNvPr id="23" name="Altbilgi Yer Tutucusu 22"/>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dirty="0"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4E1F2A70-0E44-4BD7-B7B7-204199C28112}" type="datetimeFigureOut">
              <a:rPr lang="tr-TR" smtClean="0"/>
              <a:t>5.02.2025</a:t>
            </a:fld>
            <a:endParaRPr lang="tr-TR" dirty="0"/>
          </a:p>
        </p:txBody>
      </p:sp>
      <p:sp>
        <p:nvSpPr>
          <p:cNvPr id="18" name="Slayt Numarası Yer Tutucusu 17"/>
          <p:cNvSpPr>
            <a:spLocks noGrp="1"/>
          </p:cNvSpPr>
          <p:nvPr>
            <p:ph type="sldNum" sz="quarter" idx="11"/>
          </p:nvPr>
        </p:nvSpPr>
        <p:spPr/>
        <p:txBody>
          <a:bodyPr rtlCol="0"/>
          <a:lstStyle/>
          <a:p>
            <a:fld id="{FF499F00-2B4A-4F7F-B0D6-2C2789002F4C}" type="slidenum">
              <a:rPr lang="tr-TR" smtClean="0"/>
              <a:t>‹#›</a:t>
            </a:fld>
            <a:endParaRPr lang="tr-TR" dirty="0"/>
          </a:p>
        </p:txBody>
      </p:sp>
      <p:sp>
        <p:nvSpPr>
          <p:cNvPr id="21" name="Altbilgi Yer Tutucusu 20"/>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E1F2A70-0E44-4BD7-B7B7-204199C28112}" type="datetimeFigureOut">
              <a:rPr lang="tr-TR" smtClean="0"/>
              <a:t>5.02.2025</a:t>
            </a:fld>
            <a:endParaRPr lang="tr-TR" dirty="0"/>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F499F00-2B4A-4F7F-B0D6-2C2789002F4C}" type="slidenum">
              <a:rPr lang="tr-TR" smtClean="0"/>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Text types</a:t>
            </a:r>
            <a:endParaRPr lang="tr-TR" dirty="0"/>
          </a:p>
        </p:txBody>
      </p:sp>
      <p:sp>
        <p:nvSpPr>
          <p:cNvPr id="3" name="Alt Başlık 2"/>
          <p:cNvSpPr>
            <a:spLocks noGrp="1"/>
          </p:cNvSpPr>
          <p:nvPr>
            <p:ph type="subTitle" idx="1"/>
          </p:nvPr>
        </p:nvSpPr>
        <p:spPr/>
        <p:txBody>
          <a:bodyPr/>
          <a:lstStyle/>
          <a:p>
            <a:r>
              <a:rPr lang="tr-TR" dirty="0" smtClean="0"/>
              <a:t>By Katharina Reiss</a:t>
            </a:r>
            <a:endParaRPr lang="tr-TR" dirty="0"/>
          </a:p>
        </p:txBody>
      </p:sp>
    </p:spTree>
    <p:extLst>
      <p:ext uri="{BB962C8B-B14F-4D97-AF65-F5344CB8AC3E}">
        <p14:creationId xmlns:p14="http://schemas.microsoft.com/office/powerpoint/2010/main" val="940120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83568" y="751344"/>
            <a:ext cx="7632848" cy="4093428"/>
          </a:xfrm>
          <a:prstGeom prst="rect">
            <a:avLst/>
          </a:prstGeom>
        </p:spPr>
        <p:txBody>
          <a:bodyPr wrap="square">
            <a:spAutoFit/>
          </a:bodyPr>
          <a:lstStyle/>
          <a:p>
            <a:pPr algn="just"/>
            <a:r>
              <a:rPr lang="en-US" sz="2000" b="1" dirty="0" smtClean="0">
                <a:latin typeface="Cambria" pitchFamily="18" charset="0"/>
                <a:ea typeface="Cambria" pitchFamily="18" charset="0"/>
              </a:rPr>
              <a:t>INTRODUCTION OF </a:t>
            </a:r>
            <a:r>
              <a:rPr lang="tr-TR" sz="2000" b="1" dirty="0" smtClean="0">
                <a:latin typeface="Cambria" pitchFamily="18" charset="0"/>
                <a:ea typeface="Cambria" pitchFamily="18" charset="0"/>
              </a:rPr>
              <a:t>K. </a:t>
            </a:r>
            <a:r>
              <a:rPr lang="en-US" sz="2000" b="1" dirty="0" smtClean="0">
                <a:latin typeface="Cambria" pitchFamily="18" charset="0"/>
                <a:ea typeface="Cambria" pitchFamily="18" charset="0"/>
              </a:rPr>
              <a:t>REISS’S TEXT TYPOLOGY </a:t>
            </a:r>
            <a:endParaRPr lang="tr-TR" sz="2000" b="1" dirty="0" smtClean="0">
              <a:latin typeface="Cambria" pitchFamily="18" charset="0"/>
              <a:ea typeface="Cambria" pitchFamily="18" charset="0"/>
            </a:endParaRPr>
          </a:p>
          <a:p>
            <a:pPr algn="just"/>
            <a:endParaRPr lang="tr-TR" sz="2000" b="1" dirty="0" smtClean="0">
              <a:latin typeface="Cambria" pitchFamily="18" charset="0"/>
              <a:ea typeface="Cambria" pitchFamily="18" charset="0"/>
            </a:endParaRPr>
          </a:p>
          <a:p>
            <a:pPr algn="just"/>
            <a:r>
              <a:rPr lang="en-US" sz="2000" dirty="0" smtClean="0">
                <a:latin typeface="Cambria" pitchFamily="18" charset="0"/>
                <a:ea typeface="Cambria" pitchFamily="18" charset="0"/>
              </a:rPr>
              <a:t>In the 1970s, based on the equivalence theory, Katharina Reiss put forward text typology in accordance with the categorization of the three functions of language by German linguist Karl Bühler. In Karl‟s work, he divides the language functions into three categories: informative function; expressive function and appellative function. Borrowing from Karl‟s method of classification, Reiss links the three functions to their corresponding language „dimensions‟ and to the text types or communicative situations in which they are used. So she divides texts into three main types and a supplementary one, </a:t>
            </a:r>
            <a:r>
              <a:rPr lang="en-US" sz="2000" i="1" dirty="0" smtClean="0">
                <a:latin typeface="Cambria" pitchFamily="18" charset="0"/>
                <a:ea typeface="Cambria" pitchFamily="18" charset="0"/>
              </a:rPr>
              <a:t>namely </a:t>
            </a:r>
            <a:r>
              <a:rPr lang="en-US" sz="2000" b="1" i="1" dirty="0" smtClean="0">
                <a:latin typeface="Cambria" pitchFamily="18" charset="0"/>
                <a:ea typeface="Cambria" pitchFamily="18" charset="0"/>
              </a:rPr>
              <a:t>informative texts, expressive texts, operative texts and audio-medial texts.</a:t>
            </a:r>
            <a:endParaRPr lang="tr-TR" sz="2000" b="1" i="1" dirty="0">
              <a:latin typeface="Cambria" pitchFamily="18" charset="0"/>
              <a:ea typeface="Cambria" pitchFamily="18" charset="0"/>
            </a:endParaRPr>
          </a:p>
        </p:txBody>
      </p:sp>
    </p:spTree>
    <p:extLst>
      <p:ext uri="{BB962C8B-B14F-4D97-AF65-F5344CB8AC3E}">
        <p14:creationId xmlns:p14="http://schemas.microsoft.com/office/powerpoint/2010/main" val="1936768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980728"/>
            <a:ext cx="7200800" cy="4247317"/>
          </a:xfrm>
          <a:prstGeom prst="rect">
            <a:avLst/>
          </a:prstGeom>
        </p:spPr>
        <p:txBody>
          <a:bodyPr wrap="square">
            <a:spAutoFit/>
          </a:bodyPr>
          <a:lstStyle/>
          <a:p>
            <a:pPr algn="just"/>
            <a:r>
              <a:rPr lang="tr-TR" b="1" dirty="0" smtClean="0">
                <a:latin typeface="Cambria" pitchFamily="18" charset="0"/>
                <a:ea typeface="Cambria" pitchFamily="18" charset="0"/>
              </a:rPr>
              <a:t>a. </a:t>
            </a:r>
            <a:r>
              <a:rPr lang="en-US" b="1" dirty="0" smtClean="0">
                <a:latin typeface="Cambria" pitchFamily="18" charset="0"/>
                <a:ea typeface="Cambria" pitchFamily="18" charset="0"/>
              </a:rPr>
              <a:t>Informative text type: </a:t>
            </a:r>
            <a:r>
              <a:rPr lang="en-US" dirty="0" smtClean="0">
                <a:latin typeface="Cambria" pitchFamily="18" charset="0"/>
                <a:ea typeface="Cambria" pitchFamily="18" charset="0"/>
              </a:rPr>
              <a:t>“Plain communication of facts”: It includes information, knowledge, viewpoints, etc. The language dimension utilized to transfer the information is logical or referential, and the content or topic is the primary emphasis of the communication. </a:t>
            </a:r>
            <a:endParaRPr lang="tr-TR" dirty="0" smtClean="0">
              <a:latin typeface="Cambria" pitchFamily="18" charset="0"/>
              <a:ea typeface="Cambria" pitchFamily="18" charset="0"/>
            </a:endParaRPr>
          </a:p>
          <a:p>
            <a:pPr algn="just"/>
            <a:r>
              <a:rPr lang="en-US" b="1" dirty="0" smtClean="0">
                <a:latin typeface="Cambria" pitchFamily="18" charset="0"/>
                <a:ea typeface="Cambria" pitchFamily="18" charset="0"/>
              </a:rPr>
              <a:t>b. Expressive text type: </a:t>
            </a:r>
            <a:r>
              <a:rPr lang="en-US" dirty="0" smtClean="0">
                <a:latin typeface="Cambria" pitchFamily="18" charset="0"/>
                <a:ea typeface="Cambria" pitchFamily="18" charset="0"/>
              </a:rPr>
              <a:t>“Creative composition”: The artistic component of language is employed by the author. The message's form, as well as the author or sender, are highlighted. </a:t>
            </a:r>
            <a:endParaRPr lang="tr-TR" dirty="0" smtClean="0">
              <a:latin typeface="Cambria" pitchFamily="18" charset="0"/>
              <a:ea typeface="Cambria" pitchFamily="18" charset="0"/>
            </a:endParaRPr>
          </a:p>
          <a:p>
            <a:pPr algn="just"/>
            <a:r>
              <a:rPr lang="en-US" b="1" dirty="0" smtClean="0">
                <a:latin typeface="Cambria" pitchFamily="18" charset="0"/>
                <a:ea typeface="Cambria" pitchFamily="18" charset="0"/>
              </a:rPr>
              <a:t>c. Operative text type: </a:t>
            </a:r>
            <a:r>
              <a:rPr lang="en-US" dirty="0" smtClean="0">
                <a:latin typeface="Cambria" pitchFamily="18" charset="0"/>
                <a:ea typeface="Cambria" pitchFamily="18" charset="0"/>
              </a:rPr>
              <a:t>“Inducing behavioral responses”: The appellative function’s is to attract and entice a reader or receiver of the text to do something, such as buy a product (in the case of an advertisement) or agree to an argument (in the case of a political speech or a barrister's final remark). The language is dialogic, with an appellative focus. </a:t>
            </a:r>
            <a:endParaRPr lang="tr-TR" dirty="0" smtClean="0">
              <a:latin typeface="Cambria" pitchFamily="18" charset="0"/>
              <a:ea typeface="Cambria" pitchFamily="18" charset="0"/>
            </a:endParaRPr>
          </a:p>
          <a:p>
            <a:pPr algn="just"/>
            <a:r>
              <a:rPr lang="en-US" b="1" dirty="0" smtClean="0">
                <a:latin typeface="Cambria" pitchFamily="18" charset="0"/>
                <a:ea typeface="Cambria" pitchFamily="18" charset="0"/>
              </a:rPr>
              <a:t>d. Audio-medial texts</a:t>
            </a:r>
            <a:r>
              <a:rPr lang="en-US" dirty="0" smtClean="0">
                <a:latin typeface="Cambria" pitchFamily="18" charset="0"/>
                <a:ea typeface="Cambria" pitchFamily="18" charset="0"/>
              </a:rPr>
              <a:t>. It includes films, visual and spoken ads which add on the other three functions with visualizations, music, etc.</a:t>
            </a:r>
            <a:endParaRPr lang="tr-TR" dirty="0">
              <a:latin typeface="Cambria" pitchFamily="18" charset="0"/>
              <a:ea typeface="Cambria" pitchFamily="18" charset="0"/>
            </a:endParaRPr>
          </a:p>
        </p:txBody>
      </p:sp>
    </p:spTree>
    <p:extLst>
      <p:ext uri="{BB962C8B-B14F-4D97-AF65-F5344CB8AC3E}">
        <p14:creationId xmlns:p14="http://schemas.microsoft.com/office/powerpoint/2010/main" val="33880455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1052736"/>
            <a:ext cx="6408712" cy="3416320"/>
          </a:xfrm>
          <a:prstGeom prst="rect">
            <a:avLst/>
          </a:prstGeom>
        </p:spPr>
        <p:txBody>
          <a:bodyPr wrap="square">
            <a:spAutoFit/>
          </a:bodyPr>
          <a:lstStyle/>
          <a:p>
            <a:pPr marL="285750" indent="-285750" algn="just">
              <a:buFont typeface="Wingdings" pitchFamily="2" charset="2"/>
              <a:buChar char="ü"/>
            </a:pPr>
            <a:r>
              <a:rPr lang="tr-TR" b="1" dirty="0" smtClean="0"/>
              <a:t>I</a:t>
            </a:r>
            <a:r>
              <a:rPr lang="en-US" b="1" dirty="0" smtClean="0">
                <a:latin typeface="Cambria" pitchFamily="18" charset="0"/>
                <a:ea typeface="Cambria" pitchFamily="18" charset="0"/>
              </a:rPr>
              <a:t>nformative Function</a:t>
            </a:r>
            <a:r>
              <a:rPr lang="tr-TR" dirty="0">
                <a:latin typeface="Cambria" pitchFamily="18" charset="0"/>
                <a:ea typeface="Cambria" pitchFamily="18" charset="0"/>
              </a:rPr>
              <a:t> </a:t>
            </a:r>
            <a:r>
              <a:rPr lang="tr-TR" dirty="0" smtClean="0">
                <a:latin typeface="Cambria" pitchFamily="18" charset="0"/>
                <a:ea typeface="Cambria" pitchFamily="18" charset="0"/>
              </a:rPr>
              <a:t>is </a:t>
            </a:r>
            <a:r>
              <a:rPr lang="tr-TR" dirty="0">
                <a:latin typeface="Cambria" pitchFamily="18" charset="0"/>
                <a:ea typeface="Cambria" pitchFamily="18" charset="0"/>
              </a:rPr>
              <a:t>e</a:t>
            </a:r>
            <a:r>
              <a:rPr lang="en-US" dirty="0" smtClean="0">
                <a:latin typeface="Cambria" pitchFamily="18" charset="0"/>
                <a:ea typeface="Cambria" pitchFamily="18" charset="0"/>
              </a:rPr>
              <a:t>mployed </a:t>
            </a:r>
            <a:r>
              <a:rPr lang="en-US" dirty="0">
                <a:latin typeface="Cambria" pitchFamily="18" charset="0"/>
                <a:ea typeface="Cambria" pitchFamily="18" charset="0"/>
              </a:rPr>
              <a:t>to convey factual information about reality, often striving for objectivity. The focus is on the referent and the communication context. </a:t>
            </a:r>
            <a:endParaRPr lang="tr-TR" dirty="0" smtClean="0">
              <a:latin typeface="Cambria" pitchFamily="18" charset="0"/>
              <a:ea typeface="Cambria" pitchFamily="18" charset="0"/>
            </a:endParaRPr>
          </a:p>
          <a:p>
            <a:pPr algn="just"/>
            <a:r>
              <a:rPr lang="tr-TR" dirty="0">
                <a:latin typeface="Cambria" pitchFamily="18" charset="0"/>
                <a:ea typeface="Cambria" pitchFamily="18" charset="0"/>
              </a:rPr>
              <a:t> </a:t>
            </a:r>
            <a:r>
              <a:rPr lang="tr-TR" dirty="0" smtClean="0">
                <a:latin typeface="Cambria" pitchFamily="18" charset="0"/>
                <a:ea typeface="Cambria" pitchFamily="18" charset="0"/>
              </a:rPr>
              <a:t>            </a:t>
            </a:r>
            <a:r>
              <a:rPr lang="en-US" dirty="0" smtClean="0">
                <a:latin typeface="Cambria" pitchFamily="18" charset="0"/>
                <a:ea typeface="Cambria" pitchFamily="18" charset="0"/>
              </a:rPr>
              <a:t>For </a:t>
            </a:r>
            <a:r>
              <a:rPr lang="en-US" dirty="0">
                <a:latin typeface="Cambria" pitchFamily="18" charset="0"/>
                <a:ea typeface="Cambria" pitchFamily="18" charset="0"/>
              </a:rPr>
              <a:t>example: </a:t>
            </a:r>
            <a:r>
              <a:rPr lang="en-US" i="1" dirty="0">
                <a:latin typeface="Cambria" pitchFamily="18" charset="0"/>
                <a:ea typeface="Cambria" pitchFamily="18" charset="0"/>
              </a:rPr>
              <a:t>Today, it rained incessantly</a:t>
            </a:r>
            <a:r>
              <a:rPr lang="en-US" i="1" dirty="0" smtClean="0">
                <a:latin typeface="Cambria" pitchFamily="18" charset="0"/>
                <a:ea typeface="Cambria" pitchFamily="18" charset="0"/>
              </a:rPr>
              <a:t>.</a:t>
            </a:r>
            <a:endParaRPr lang="tr-TR" i="1" dirty="0" smtClean="0">
              <a:latin typeface="Cambria" pitchFamily="18" charset="0"/>
              <a:ea typeface="Cambria" pitchFamily="18" charset="0"/>
            </a:endParaRPr>
          </a:p>
          <a:p>
            <a:pPr algn="just"/>
            <a:endParaRPr lang="tr-TR" i="1" dirty="0">
              <a:latin typeface="Cambria" pitchFamily="18" charset="0"/>
              <a:ea typeface="Cambria" pitchFamily="18" charset="0"/>
            </a:endParaRPr>
          </a:p>
          <a:p>
            <a:pPr marL="285750" indent="-285750" algn="just">
              <a:buFont typeface="Wingdings" pitchFamily="2" charset="2"/>
              <a:buChar char="ü"/>
            </a:pPr>
            <a:r>
              <a:rPr lang="en-US" b="1" dirty="0">
                <a:latin typeface="Cambria" pitchFamily="18" charset="0"/>
                <a:ea typeface="Cambria" pitchFamily="18" charset="0"/>
              </a:rPr>
              <a:t>Appellative </a:t>
            </a:r>
            <a:r>
              <a:rPr lang="en-US" b="1" dirty="0" smtClean="0">
                <a:latin typeface="Cambria" pitchFamily="18" charset="0"/>
                <a:ea typeface="Cambria" pitchFamily="18" charset="0"/>
              </a:rPr>
              <a:t>Function</a:t>
            </a:r>
            <a:r>
              <a:rPr lang="tr-TR" dirty="0">
                <a:latin typeface="Cambria" pitchFamily="18" charset="0"/>
                <a:ea typeface="Cambria" pitchFamily="18" charset="0"/>
              </a:rPr>
              <a:t> </a:t>
            </a:r>
            <a:r>
              <a:rPr lang="en-US" dirty="0" smtClean="0">
                <a:latin typeface="Cambria" pitchFamily="18" charset="0"/>
                <a:ea typeface="Cambria" pitchFamily="18" charset="0"/>
              </a:rPr>
              <a:t>aims </a:t>
            </a:r>
            <a:r>
              <a:rPr lang="en-US" dirty="0">
                <a:latin typeface="Cambria" pitchFamily="18" charset="0"/>
                <a:ea typeface="Cambria" pitchFamily="18" charset="0"/>
              </a:rPr>
              <a:t>to encourage or motivate the listener to take action. It centers on the recipient. </a:t>
            </a:r>
            <a:endParaRPr lang="tr-TR" dirty="0" smtClean="0">
              <a:latin typeface="Cambria" pitchFamily="18" charset="0"/>
              <a:ea typeface="Cambria" pitchFamily="18" charset="0"/>
            </a:endParaRPr>
          </a:p>
          <a:p>
            <a:pPr algn="just"/>
            <a:endParaRPr lang="tr-TR" dirty="0">
              <a:latin typeface="Cambria" pitchFamily="18" charset="0"/>
              <a:ea typeface="Cambria" pitchFamily="18" charset="0"/>
            </a:endParaRPr>
          </a:p>
          <a:p>
            <a:pPr marL="285750" indent="-285750" algn="just">
              <a:buFont typeface="Wingdings" pitchFamily="2" charset="2"/>
              <a:buChar char="ü"/>
            </a:pPr>
            <a:r>
              <a:rPr lang="tr-TR" b="1" dirty="0" smtClean="0">
                <a:latin typeface="Cambria" pitchFamily="18" charset="0"/>
                <a:ea typeface="Cambria" pitchFamily="18" charset="0"/>
              </a:rPr>
              <a:t>Expressive (or emotive) </a:t>
            </a:r>
            <a:r>
              <a:rPr lang="en-US" b="1" dirty="0" smtClean="0">
                <a:latin typeface="Cambria" pitchFamily="18" charset="0"/>
                <a:ea typeface="Cambria" pitchFamily="18" charset="0"/>
              </a:rPr>
              <a:t>function </a:t>
            </a:r>
            <a:r>
              <a:rPr lang="en-US" dirty="0" smtClean="0">
                <a:latin typeface="Cambria" pitchFamily="18" charset="0"/>
                <a:ea typeface="Cambria" pitchFamily="18" charset="0"/>
              </a:rPr>
              <a:t>centers on the sender of the communication, enabling them to convey their psychological and emotional realities. For instance: What a source of joy it is to see you!</a:t>
            </a:r>
            <a:endParaRPr lang="tr-TR" dirty="0">
              <a:latin typeface="Cambria" pitchFamily="18" charset="0"/>
              <a:ea typeface="Cambria" pitchFamily="18" charset="0"/>
            </a:endParaRPr>
          </a:p>
        </p:txBody>
      </p:sp>
    </p:spTree>
    <p:extLst>
      <p:ext uri="{BB962C8B-B14F-4D97-AF65-F5344CB8AC3E}">
        <p14:creationId xmlns:p14="http://schemas.microsoft.com/office/powerpoint/2010/main" val="31308602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1166843"/>
            <a:ext cx="7416824" cy="2585323"/>
          </a:xfrm>
          <a:prstGeom prst="rect">
            <a:avLst/>
          </a:prstGeom>
        </p:spPr>
        <p:txBody>
          <a:bodyPr wrap="square">
            <a:spAutoFit/>
          </a:bodyPr>
          <a:lstStyle/>
          <a:p>
            <a:pPr marL="285750" indent="-285750" algn="just">
              <a:buFont typeface="Wingdings" pitchFamily="2" charset="2"/>
              <a:buChar char="Ø"/>
            </a:pPr>
            <a:r>
              <a:rPr lang="en-US" dirty="0" smtClean="0">
                <a:latin typeface="Cambria" pitchFamily="18" charset="0"/>
                <a:ea typeface="Cambria" pitchFamily="18" charset="0"/>
              </a:rPr>
              <a:t>However, text types are categorized according to their main function. For some texts, they don</a:t>
            </a:r>
            <a:r>
              <a:rPr lang="tr-TR" dirty="0" smtClean="0">
                <a:latin typeface="Cambria" pitchFamily="18" charset="0"/>
                <a:ea typeface="Cambria" pitchFamily="18" charset="0"/>
              </a:rPr>
              <a:t>’</a:t>
            </a:r>
            <a:r>
              <a:rPr lang="en-US" dirty="0" smtClean="0">
                <a:latin typeface="Cambria" pitchFamily="18" charset="0"/>
                <a:ea typeface="Cambria" pitchFamily="18" charset="0"/>
              </a:rPr>
              <a:t>t belong to one single text type, that is, a source text can be an expressive text from one point of view and also an operative text from another. These texts that belong to more than one text types simultaneously are called hybrid types. For example, a biography might be somewhere between the informative and expressive types, because it provides some information about the author for readers while it also conforms to the aesthetic standards as a literature and performs the expressive function of language. </a:t>
            </a:r>
            <a:endParaRPr lang="tr-TR" dirty="0">
              <a:latin typeface="Cambria" pitchFamily="18" charset="0"/>
              <a:ea typeface="Cambria" pitchFamily="18" charset="0"/>
            </a:endParaRPr>
          </a:p>
        </p:txBody>
      </p:sp>
    </p:spTree>
    <p:extLst>
      <p:ext uri="{BB962C8B-B14F-4D97-AF65-F5344CB8AC3E}">
        <p14:creationId xmlns:p14="http://schemas.microsoft.com/office/powerpoint/2010/main" val="1493211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550" y="1268760"/>
            <a:ext cx="7794866" cy="4392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88089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43608" y="764704"/>
            <a:ext cx="6120680" cy="5324535"/>
          </a:xfrm>
          <a:prstGeom prst="rect">
            <a:avLst/>
          </a:prstGeom>
        </p:spPr>
        <p:txBody>
          <a:bodyPr wrap="square">
            <a:spAutoFit/>
          </a:bodyPr>
          <a:lstStyle/>
          <a:p>
            <a:pPr marL="285750" indent="-285750" algn="just">
              <a:buFont typeface="Wingdings" pitchFamily="2" charset="2"/>
              <a:buChar char="Ø"/>
            </a:pPr>
            <a:r>
              <a:rPr lang="en-US" sz="2000" dirty="0" smtClean="0">
                <a:latin typeface="Cambria" pitchFamily="18" charset="0"/>
                <a:ea typeface="Cambria" pitchFamily="18" charset="0"/>
              </a:rPr>
              <a:t>Firstly, for the text of informative text type, translator needs to transmit all the contents of the ST without redundancy, so that the translation should be explicit and brief. The translation of an economic report, for instance, should focus on the transmission of the content such as specific information and terminology</a:t>
            </a:r>
            <a:r>
              <a:rPr lang="tr-TR" sz="2000" dirty="0" smtClean="0">
                <a:latin typeface="Cambria" pitchFamily="18" charset="0"/>
                <a:ea typeface="Cambria" pitchFamily="18" charset="0"/>
              </a:rPr>
              <a:t>.</a:t>
            </a:r>
          </a:p>
          <a:p>
            <a:pPr algn="just"/>
            <a:endParaRPr lang="tr-TR" sz="2000" dirty="0">
              <a:latin typeface="Cambria" pitchFamily="18" charset="0"/>
              <a:ea typeface="Cambria" pitchFamily="18" charset="0"/>
            </a:endParaRPr>
          </a:p>
          <a:p>
            <a:pPr algn="just"/>
            <a:endParaRPr lang="tr-TR" sz="2000" dirty="0" smtClean="0">
              <a:latin typeface="Cambria" pitchFamily="18" charset="0"/>
              <a:ea typeface="Cambria" pitchFamily="18" charset="0"/>
            </a:endParaRPr>
          </a:p>
          <a:p>
            <a:pPr algn="just"/>
            <a:endParaRPr lang="tr-TR" sz="2000" dirty="0">
              <a:latin typeface="Cambria" pitchFamily="18" charset="0"/>
              <a:ea typeface="Cambria" pitchFamily="18" charset="0"/>
            </a:endParaRPr>
          </a:p>
          <a:p>
            <a:pPr marL="285750" indent="-285750" algn="just">
              <a:buFont typeface="Wingdings" pitchFamily="2" charset="2"/>
              <a:buChar char="Ø"/>
            </a:pPr>
            <a:r>
              <a:rPr lang="en-US" sz="2000" dirty="0" smtClean="0">
                <a:latin typeface="Cambria" pitchFamily="18" charset="0"/>
                <a:ea typeface="Cambria" pitchFamily="18" charset="0"/>
              </a:rPr>
              <a:t>Secondly, for the text of expressive text type,</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the method of “identifying” should be adopted. The</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translated version should reflect the artistic form and</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aesthetic features of the ST, in addition ensuring the</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accuracy of information. So the translator is required to</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hold the same perspective as the author does and be</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faithful to the original text. </a:t>
            </a:r>
            <a:endParaRPr lang="tr-TR" sz="2000" dirty="0" smtClean="0">
              <a:latin typeface="Cambria" pitchFamily="18" charset="0"/>
              <a:ea typeface="Cambria" pitchFamily="18" charset="0"/>
            </a:endParaRPr>
          </a:p>
        </p:txBody>
      </p:sp>
    </p:spTree>
    <p:extLst>
      <p:ext uri="{BB962C8B-B14F-4D97-AF65-F5344CB8AC3E}">
        <p14:creationId xmlns:p14="http://schemas.microsoft.com/office/powerpoint/2010/main" val="4705853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611560" y="1028343"/>
            <a:ext cx="7344816" cy="4093428"/>
          </a:xfrm>
          <a:prstGeom prst="rect">
            <a:avLst/>
          </a:prstGeom>
        </p:spPr>
        <p:txBody>
          <a:bodyPr wrap="square">
            <a:spAutoFit/>
          </a:bodyPr>
          <a:lstStyle/>
          <a:p>
            <a:pPr marL="285750" indent="-285750" algn="just">
              <a:buFont typeface="Wingdings" pitchFamily="2" charset="2"/>
              <a:buChar char="Ø"/>
            </a:pPr>
            <a:r>
              <a:rPr lang="en-US" sz="2000" dirty="0" smtClean="0">
                <a:latin typeface="Cambria" pitchFamily="18" charset="0"/>
                <a:ea typeface="Cambria" pitchFamily="18" charset="0"/>
              </a:rPr>
              <a:t>Thirdly, in order to produce an anticipative effect among the TT readers, the text of operative text type should be translated by employing the method of “adapting”. For example, the translation of an advertisement can make itself more appealing to its receivers through adding some new words or pictures. </a:t>
            </a:r>
            <a:endParaRPr lang="tr-TR" sz="2000" dirty="0" smtClean="0">
              <a:latin typeface="Cambria" pitchFamily="18" charset="0"/>
              <a:ea typeface="Cambria" pitchFamily="18" charset="0"/>
            </a:endParaRPr>
          </a:p>
          <a:p>
            <a:pPr marL="285750" indent="-285750" algn="just">
              <a:buFont typeface="Wingdings" pitchFamily="2" charset="2"/>
              <a:buChar char="Ø"/>
            </a:pPr>
            <a:endParaRPr lang="tr-TR" sz="2000" dirty="0">
              <a:latin typeface="Cambria" pitchFamily="18" charset="0"/>
              <a:ea typeface="Cambria" pitchFamily="18" charset="0"/>
            </a:endParaRPr>
          </a:p>
          <a:p>
            <a:pPr algn="just"/>
            <a:endParaRPr lang="tr-TR" sz="2000" dirty="0" smtClean="0">
              <a:latin typeface="Cambria" pitchFamily="18" charset="0"/>
              <a:ea typeface="Cambria" pitchFamily="18" charset="0"/>
            </a:endParaRPr>
          </a:p>
          <a:p>
            <a:pPr marL="285750" indent="-285750" algn="just">
              <a:buFont typeface="Wingdings" pitchFamily="2" charset="2"/>
              <a:buChar char="Ø"/>
            </a:pPr>
            <a:r>
              <a:rPr lang="en-US" sz="2000" dirty="0" smtClean="0">
                <a:latin typeface="Cambria" pitchFamily="18" charset="0"/>
                <a:ea typeface="Cambria" pitchFamily="18" charset="0"/>
              </a:rPr>
              <a:t>Finally, as a supplementary text type, audio</a:t>
            </a:r>
            <a:r>
              <a:rPr lang="tr-TR" sz="2000" dirty="0" smtClean="0">
                <a:latin typeface="Cambria" pitchFamily="18" charset="0"/>
                <a:ea typeface="Cambria" pitchFamily="18" charset="0"/>
              </a:rPr>
              <a:t>-</a:t>
            </a:r>
            <a:r>
              <a:rPr lang="en-US" sz="2000" dirty="0" smtClean="0">
                <a:latin typeface="Cambria" pitchFamily="18" charset="0"/>
                <a:ea typeface="Cambria" pitchFamily="18" charset="0"/>
              </a:rPr>
              <a:t>medial texts are always in the form of visual pictures or music to supplement the other three functions of written words. Therefore, the method of “supplement” is proposed by Reiss to solve this kind of text, which means some images, videos and music are added to supplement written words.</a:t>
            </a:r>
            <a:endParaRPr lang="tr-TR" sz="2000" dirty="0">
              <a:latin typeface="Cambria" pitchFamily="18" charset="0"/>
              <a:ea typeface="Cambria" pitchFamily="18" charset="0"/>
            </a:endParaRPr>
          </a:p>
        </p:txBody>
      </p:sp>
    </p:spTree>
    <p:extLst>
      <p:ext uri="{BB962C8B-B14F-4D97-AF65-F5344CB8AC3E}">
        <p14:creationId xmlns:p14="http://schemas.microsoft.com/office/powerpoint/2010/main" val="3597771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115616" y="1099561"/>
            <a:ext cx="5760640" cy="4001095"/>
          </a:xfrm>
          <a:prstGeom prst="rect">
            <a:avLst/>
          </a:prstGeom>
        </p:spPr>
        <p:txBody>
          <a:bodyPr wrap="square">
            <a:spAutoFit/>
          </a:bodyPr>
          <a:lstStyle/>
          <a:p>
            <a:pPr marL="285750" indent="-285750" algn="just">
              <a:buFont typeface="Wingdings" pitchFamily="2" charset="2"/>
              <a:buChar char="Ø"/>
            </a:pPr>
            <a:r>
              <a:rPr lang="en-US" sz="2000" dirty="0" smtClean="0">
                <a:latin typeface="Cambria" pitchFamily="18" charset="0"/>
                <a:ea typeface="Cambria" pitchFamily="18" charset="0"/>
              </a:rPr>
              <a:t>Reiss stresses equivalence at text level, linking language functions to text types and translation strategy.</a:t>
            </a:r>
            <a:endParaRPr lang="tr-TR" sz="2000" dirty="0" smtClean="0">
              <a:latin typeface="Cambria" pitchFamily="18" charset="0"/>
              <a:ea typeface="Cambria" pitchFamily="18" charset="0"/>
            </a:endParaRPr>
          </a:p>
          <a:p>
            <a:pPr marL="285750" indent="-285750" algn="just">
              <a:buFont typeface="Wingdings" pitchFamily="2" charset="2"/>
              <a:buChar char="Ø"/>
            </a:pPr>
            <a:endParaRPr lang="tr-TR" dirty="0"/>
          </a:p>
          <a:p>
            <a:pPr algn="just"/>
            <a:endParaRPr lang="tr-TR" dirty="0" smtClean="0"/>
          </a:p>
          <a:p>
            <a:pPr marL="285750" indent="-285750" algn="just">
              <a:buFont typeface="Wingdings" pitchFamily="2" charset="2"/>
              <a:buChar char="Ø"/>
            </a:pPr>
            <a:r>
              <a:rPr lang="en-US" sz="2000" dirty="0" smtClean="0">
                <a:latin typeface="Cambria" pitchFamily="18" charset="0"/>
                <a:ea typeface="Cambria" pitchFamily="18" charset="0"/>
              </a:rPr>
              <a:t>Reis</a:t>
            </a:r>
            <a:r>
              <a:rPr lang="tr-TR" sz="2000" dirty="0" smtClean="0">
                <a:latin typeface="Cambria" pitchFamily="18" charset="0"/>
                <a:ea typeface="Cambria" pitchFamily="18" charset="0"/>
              </a:rPr>
              <a:t>s’</a:t>
            </a:r>
            <a:r>
              <a:rPr lang="en-US" sz="2000" dirty="0" smtClean="0">
                <a:latin typeface="Cambria" pitchFamily="18" charset="0"/>
                <a:ea typeface="Cambria" pitchFamily="18" charset="0"/>
              </a:rPr>
              <a:t>s theory about text type not only provides a way for translators to identify the categories of the ST, but also gives the certain translation methods for each text type, which paves a clearer path for translators to conduct translation activities.</a:t>
            </a:r>
            <a:endParaRPr lang="tr-TR" sz="2000" dirty="0" smtClean="0">
              <a:latin typeface="Cambria" pitchFamily="18" charset="0"/>
              <a:ea typeface="Cambria" pitchFamily="18" charset="0"/>
            </a:endParaRPr>
          </a:p>
          <a:p>
            <a:pPr marL="285750" indent="-285750" algn="just">
              <a:buFont typeface="Wingdings" pitchFamily="2" charset="2"/>
              <a:buChar char="Ø"/>
            </a:pPr>
            <a:endParaRPr lang="tr-TR" sz="2000" dirty="0">
              <a:latin typeface="Cambria" pitchFamily="18" charset="0"/>
              <a:ea typeface="Cambria" pitchFamily="18" charset="0"/>
            </a:endParaRPr>
          </a:p>
          <a:p>
            <a:pPr marL="285750" indent="-285750" algn="just">
              <a:buFont typeface="Wingdings" pitchFamily="2" charset="2"/>
              <a:buChar char="Ø"/>
            </a:pPr>
            <a:endParaRPr lang="tr-TR" dirty="0">
              <a:latin typeface="Cambria" pitchFamily="18" charset="0"/>
              <a:ea typeface="Cambria" pitchFamily="18" charset="0"/>
            </a:endParaRPr>
          </a:p>
        </p:txBody>
      </p:sp>
    </p:spTree>
    <p:extLst>
      <p:ext uri="{BB962C8B-B14F-4D97-AF65-F5344CB8AC3E}">
        <p14:creationId xmlns:p14="http://schemas.microsoft.com/office/powerpoint/2010/main" val="21265020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38</TotalTime>
  <Words>761</Words>
  <Application>Microsoft Office PowerPoint</Application>
  <PresentationFormat>Ekran Gösterisi (4:3)</PresentationFormat>
  <Paragraphs>30</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Cumba</vt:lpstr>
      <vt:lpstr>Text types</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Fulden ATAOZU</dc:creator>
  <cp:lastModifiedBy>Fulden ATAOZU</cp:lastModifiedBy>
  <cp:revision>14</cp:revision>
  <dcterms:created xsi:type="dcterms:W3CDTF">2024-03-05T07:27:25Z</dcterms:created>
  <dcterms:modified xsi:type="dcterms:W3CDTF">2025-02-05T12:24:04Z</dcterms:modified>
</cp:coreProperties>
</file>