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353" r:id="rId3"/>
    <p:sldId id="434" r:id="rId4"/>
    <p:sldId id="443" r:id="rId5"/>
    <p:sldId id="444" r:id="rId6"/>
    <p:sldId id="445" r:id="rId7"/>
    <p:sldId id="446" r:id="rId8"/>
    <p:sldId id="447" r:id="rId9"/>
    <p:sldId id="448" r:id="rId10"/>
    <p:sldId id="463" r:id="rId11"/>
    <p:sldId id="464" r:id="rId12"/>
    <p:sldId id="465" r:id="rId13"/>
    <p:sldId id="467" r:id="rId14"/>
    <p:sldId id="468" r:id="rId15"/>
    <p:sldId id="469" r:id="rId16"/>
    <p:sldId id="470" r:id="rId17"/>
    <p:sldId id="471" r:id="rId18"/>
    <p:sldId id="43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ED9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9261" autoAdjust="0"/>
  </p:normalViewPr>
  <p:slideViewPr>
    <p:cSldViewPr snapToGrid="0" showGuides="1">
      <p:cViewPr varScale="1">
        <p:scale>
          <a:sx n="113" d="100"/>
          <a:sy n="113" d="100"/>
        </p:scale>
        <p:origin x="1350" y="10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1D14-E9AE-409B-A6B5-28C88E526931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6EFB-6A06-4F35-B6D2-828E606BB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1181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387A53-5F07-4AC5-8610-AEAC1847B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E2EC8DB-58DA-4222-A19E-9D5D1F27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DF76F9-432D-4109-9CEC-825FCFE3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D6D3B3-9E7E-4CAC-B116-E92AF22439A3}" type="datetime1">
              <a:rPr lang="tr-TR" smtClean="0"/>
              <a:t>9.05.2025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CD131E-2E64-4137-88CC-EF615DDD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Çağ Üniversitesi 2021 - 2022</a:t>
            </a: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31DD39-7C08-4925-A5E4-BFF31371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52EEF-FA5D-47A2-A60C-F3DF87C23B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252729" y="3791638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87972" y="2288400"/>
            <a:ext cx="4869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SOSYAL SORUMLULUK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VE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İŞ ETİĞİ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Farklı Sektörlerde Etik Standartlar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4320" y="1483074"/>
            <a:ext cx="10590415" cy="1984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Sektöre Özgü Etik Neden Önemlidir?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Her sektörün kendine özgü iş yapış şekli ve topluma etkisi vardır.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Bu nedenle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genel etik ilkeler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yanında, her sektör için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özel etik kurallar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geliştirilmiştir.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Amaç, yapılan işin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insan haklarına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toplum yararına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doğaya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zarar vermeden yürütülmesini sağlamaktır.</a:t>
            </a:r>
          </a:p>
        </p:txBody>
      </p:sp>
    </p:spTree>
    <p:extLst>
      <p:ext uri="{BB962C8B-B14F-4D97-AF65-F5344CB8AC3E}">
        <p14:creationId xmlns:p14="http://schemas.microsoft.com/office/powerpoint/2010/main" val="15319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Farklı Sektörlerde Etik Standartlar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7872" y="1270281"/>
            <a:ext cx="11596254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Tıp Etiği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Hakları:</a:t>
            </a:r>
            <a:endParaRPr lang="tr-T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 bireyin sağlık hizmetlerinden eşit ve adil şekilde yararlanma hakkı vardır.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Hastaların bilgilenme, onay verme ve tedaviyi reddetme hakları korunur.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Gizlilik (Mahremiyet):</a:t>
            </a:r>
            <a:endParaRPr lang="tr-T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bilgileri sadece yetkili kişilerle paylaşılabilir.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rızası olmadan bilgi açıklanamaz.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r-T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Doğruluk:</a:t>
            </a:r>
            <a:endParaRPr lang="tr-TR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Doktorlar ve sağlık çalışanları hastalarına doğru bilgi vermek zorundadır.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Yanıltıcı veya eksik bilgi, ciddi etik ihlal sayılır.</a:t>
            </a:r>
          </a:p>
          <a:p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Örnek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 doktor hastasına yanlış bir tedavi uygulayacağını bile bile bilgi vermezse bu hem etik dışı hem de hukuka aykırıdır.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Farklı Sektörlerde Etik Standartlar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7872" y="1270281"/>
            <a:ext cx="1159625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Hukuk 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Etiği</a:t>
            </a:r>
          </a:p>
          <a:p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Avukatların Tarafsızlığı: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Avukatlar, sadece müvekkilinin çıkarlarını değil, adaletin doğru işlemesini de gözetmek zorundadır.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Davalarda yalan beyan vermek, delil karartmak yasaktır.</a:t>
            </a:r>
          </a:p>
          <a:p>
            <a:pPr lvl="0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Müvekkil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Gizliliği: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Avukatlar müvekkilinden öğrendikleri özel bilgileri hiçbir koşulda ifşa edemezler.</a:t>
            </a:r>
          </a:p>
          <a:p>
            <a:pPr lvl="1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gizlilik, müvekkil ölse bile devam eder.</a:t>
            </a:r>
          </a:p>
          <a:p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avukat, eski bir müvekkilinin sırlarını yeni bir dava için kullanırsa, ciddi bir etik ihlal yapmış olur.</a:t>
            </a:r>
          </a:p>
        </p:txBody>
      </p:sp>
    </p:spTree>
    <p:extLst>
      <p:ext uri="{BB962C8B-B14F-4D97-AF65-F5344CB8AC3E}">
        <p14:creationId xmlns:p14="http://schemas.microsoft.com/office/powerpoint/2010/main" val="21131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Farklı Sektörlerde Etik Standartlar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7872" y="1270281"/>
            <a:ext cx="115962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Mühendislik </a:t>
            </a:r>
            <a:r>
              <a:rPr lang="tr-TR" sz="2400" b="1" dirty="0" smtClean="0">
                <a:solidFill>
                  <a:srgbClr val="FF0000"/>
                </a:solidFill>
              </a:rPr>
              <a:t>Etiği</a:t>
            </a:r>
          </a:p>
          <a:p>
            <a:endParaRPr lang="tr-TR" sz="2400" b="1" dirty="0">
              <a:solidFill>
                <a:srgbClr val="FF0000"/>
              </a:solidFill>
            </a:endParaRPr>
          </a:p>
          <a:p>
            <a:pPr lvl="0"/>
            <a:r>
              <a:rPr lang="tr-TR" sz="2000" b="1" dirty="0"/>
              <a:t>Güvenli Tasarım:</a:t>
            </a:r>
            <a:endParaRPr lang="tr-TR" sz="2000" dirty="0"/>
          </a:p>
          <a:p>
            <a:pPr lvl="1"/>
            <a:r>
              <a:rPr lang="tr-TR" sz="2000" dirty="0"/>
              <a:t>Ürünler, binalar veya makineler insan sağlığını ve güvenliğini tehdit etmeyecek şekilde tasarlanmalıdır.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Çevre </a:t>
            </a:r>
            <a:r>
              <a:rPr lang="tr-TR" sz="2000" b="1" dirty="0"/>
              <a:t>Dostu Uygulamalar:</a:t>
            </a:r>
            <a:endParaRPr lang="tr-TR" sz="2000" dirty="0"/>
          </a:p>
          <a:p>
            <a:pPr lvl="1"/>
            <a:r>
              <a:rPr lang="tr-TR" sz="2000" dirty="0"/>
              <a:t>Doğaya zarar verecek projelerden kaçınılmalı, sürdürülebilirlik gözetilmelidir.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Toplum </a:t>
            </a:r>
            <a:r>
              <a:rPr lang="tr-TR" sz="2000" b="1" dirty="0"/>
              <a:t>Yararını </a:t>
            </a:r>
            <a:r>
              <a:rPr lang="tr-TR" sz="2000" b="1" dirty="0" err="1"/>
              <a:t>Önceliklendirme</a:t>
            </a:r>
            <a:r>
              <a:rPr lang="tr-TR" sz="2000" b="1" dirty="0"/>
              <a:t>:</a:t>
            </a:r>
            <a:endParaRPr lang="tr-TR" sz="2000" dirty="0"/>
          </a:p>
          <a:p>
            <a:pPr lvl="1"/>
            <a:r>
              <a:rPr lang="tr-TR" sz="2000" dirty="0"/>
              <a:t>Kamuya zarar verecek projelere mühendisler katılmamalıdır.</a:t>
            </a:r>
          </a:p>
          <a:p>
            <a:endParaRPr lang="tr-TR" sz="2000" b="1" dirty="0" smtClean="0">
              <a:solidFill>
                <a:srgbClr val="FF0000"/>
              </a:solidFill>
            </a:endParaRPr>
          </a:p>
          <a:p>
            <a:r>
              <a:rPr lang="tr-TR" sz="2000" b="1" dirty="0" smtClean="0">
                <a:solidFill>
                  <a:srgbClr val="FF0000"/>
                </a:solidFill>
              </a:rPr>
              <a:t>Örnek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Bir mühendis, maliyeti düşürmek için inşaatta kalitesiz malzeme kullanırsa hem etik hem de hukuki suç işlemiş olur.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Farklı Sektörlerde Etik Standartlar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7872" y="1270281"/>
            <a:ext cx="1159625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Finans Etiği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Şeffaflık</a:t>
            </a:r>
            <a:r>
              <a:rPr lang="tr-TR" sz="2000" b="1" dirty="0"/>
              <a:t>:</a:t>
            </a:r>
            <a:endParaRPr lang="tr-TR" sz="2000" dirty="0"/>
          </a:p>
          <a:p>
            <a:pPr lvl="1"/>
            <a:r>
              <a:rPr lang="tr-TR" sz="2000" dirty="0"/>
              <a:t>Tüm finansal işlemler açık, doğru ve belgelenebilir olmalıdır.</a:t>
            </a:r>
          </a:p>
          <a:p>
            <a:pPr lvl="1"/>
            <a:r>
              <a:rPr lang="tr-TR" sz="2000" dirty="0"/>
              <a:t>Müşterilere riskler ve getiriler net şekilde açıklanmalıdır.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Yolsuzluk </a:t>
            </a:r>
            <a:r>
              <a:rPr lang="tr-TR" sz="2000" b="1" dirty="0"/>
              <a:t>Karşıtlığı:</a:t>
            </a:r>
            <a:endParaRPr lang="tr-TR" sz="2000" dirty="0"/>
          </a:p>
          <a:p>
            <a:pPr lvl="1"/>
            <a:r>
              <a:rPr lang="tr-TR" sz="2000" dirty="0"/>
              <a:t>Rüşvet, çıkar çatışması gibi yolsuzluklar kesinlikle reddedilmeli ve bildirilmelidir.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Sorumlu </a:t>
            </a:r>
            <a:r>
              <a:rPr lang="tr-TR" sz="2000" b="1" dirty="0"/>
              <a:t>Yatırım:</a:t>
            </a:r>
            <a:endParaRPr lang="tr-TR" sz="2000" dirty="0"/>
          </a:p>
          <a:p>
            <a:pPr lvl="1"/>
            <a:r>
              <a:rPr lang="tr-TR" sz="2000" dirty="0"/>
              <a:t>Yatırımlar sadece kâr amacıyla değil, aynı zamanda toplum ve çevre üzerindeki etkileri düşünülerek yapılmalıdır.</a:t>
            </a:r>
          </a:p>
          <a:p>
            <a:endParaRPr lang="tr-TR" sz="2000" b="1" dirty="0" smtClean="0"/>
          </a:p>
          <a:p>
            <a:r>
              <a:rPr lang="tr-TR" sz="2400" b="1" dirty="0" smtClean="0">
                <a:solidFill>
                  <a:srgbClr val="FF0000"/>
                </a:solidFill>
              </a:rPr>
              <a:t>Örnek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Bir banka çalışanı, müşterinin izni olmadan hesabından para aktarırsa, hem etik ihlal hem de suç işlemiş olur.</a:t>
            </a:r>
          </a:p>
        </p:txBody>
      </p:sp>
    </p:spTree>
    <p:extLst>
      <p:ext uri="{BB962C8B-B14F-4D97-AF65-F5344CB8AC3E}">
        <p14:creationId xmlns:p14="http://schemas.microsoft.com/office/powerpoint/2010/main" val="32388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Farklı Sektörlerde Etik Standartlar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97872" y="1270281"/>
            <a:ext cx="1159625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Teknoloji Etiği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Veri </a:t>
            </a:r>
            <a:r>
              <a:rPr lang="tr-TR" sz="2000" b="1" dirty="0"/>
              <a:t>Gizliliği:</a:t>
            </a:r>
            <a:endParaRPr lang="tr-TR" sz="2000" dirty="0"/>
          </a:p>
          <a:p>
            <a:pPr lvl="1"/>
            <a:r>
              <a:rPr lang="tr-TR" sz="2000" dirty="0"/>
              <a:t>Kişisel veriler, kullanıcının açık izni olmadan toplanamaz, paylaşılamaz veya işlenemez.</a:t>
            </a:r>
          </a:p>
          <a:p>
            <a:pPr lvl="1"/>
            <a:r>
              <a:rPr lang="tr-TR" sz="2000" dirty="0"/>
              <a:t>Kullanıcılara verilerinin nasıl kullanılacağı hakkında bilgi verilmelidir.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Yapay </a:t>
            </a:r>
            <a:r>
              <a:rPr lang="tr-TR" sz="2000" b="1" dirty="0"/>
              <a:t>Zeka Etiği:</a:t>
            </a:r>
            <a:endParaRPr lang="tr-TR" sz="2000" dirty="0"/>
          </a:p>
          <a:p>
            <a:pPr lvl="1"/>
            <a:r>
              <a:rPr lang="tr-TR" sz="2000" dirty="0"/>
              <a:t>Yapay zekâ sistemleri ayrımcılık yapmayacak şekilde tasarlanmalıdır.</a:t>
            </a:r>
          </a:p>
          <a:p>
            <a:pPr lvl="1"/>
            <a:r>
              <a:rPr lang="tr-TR" sz="2000" dirty="0"/>
              <a:t>Kararların insan haklarına uygun olması sağlanmalıdır.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Siber </a:t>
            </a:r>
            <a:r>
              <a:rPr lang="tr-TR" sz="2000" b="1" dirty="0"/>
              <a:t>Güvenlik:</a:t>
            </a:r>
            <a:endParaRPr lang="tr-TR" sz="2000" dirty="0"/>
          </a:p>
          <a:p>
            <a:pPr lvl="1"/>
            <a:r>
              <a:rPr lang="tr-TR" sz="2000" dirty="0"/>
              <a:t>Sistemlerin ve kullanıcıların güvenliğini sağlamak etik bir </a:t>
            </a:r>
            <a:r>
              <a:rPr lang="tr-TR" sz="2000" dirty="0" smtClean="0"/>
              <a:t>sorumluluktur.</a:t>
            </a:r>
          </a:p>
          <a:p>
            <a:pPr lvl="1"/>
            <a:endParaRPr lang="tr-TR" sz="2000" b="1" dirty="0"/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Örnek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Bir yazılım firması, kullanıcı verilerini izinsiz satarsa bu hem etik dışı hem de yasalara aykırıdır.</a:t>
            </a:r>
          </a:p>
        </p:txBody>
      </p:sp>
    </p:spTree>
    <p:extLst>
      <p:ext uri="{BB962C8B-B14F-4D97-AF65-F5344CB8AC3E}">
        <p14:creationId xmlns:p14="http://schemas.microsoft.com/office/powerpoint/2010/main" val="16956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Farklı Sektörlerde Etik Standartlar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55942" y="2163680"/>
            <a:ext cx="5862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"En fazla etik sorun yaşanan sektör sizce hangisidir?" </a:t>
            </a:r>
            <a:endParaRPr lang="tr-T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rgbClr val="0070C0"/>
          </a:solidFill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EF0EEBAF-3BD3-4E13-96AA-6288671CEBF1}"/>
              </a:ext>
            </a:extLst>
          </p:cNvPr>
          <p:cNvSpPr txBox="1"/>
          <p:nvPr/>
        </p:nvSpPr>
        <p:spPr>
          <a:xfrm>
            <a:off x="1186911" y="3828554"/>
            <a:ext cx="411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Dr. </a:t>
            </a:r>
            <a:r>
              <a:rPr lang="tr-TR" altLang="ko-KR" sz="2400" dirty="0" err="1" smtClean="0">
                <a:latin typeface="Calibri" panose="020F0502020204030204" pitchFamily="34" charset="0"/>
                <a:cs typeface="Arial" pitchFamily="34" charset="0"/>
              </a:rPr>
              <a:t>Öğr</a:t>
            </a:r>
            <a:r>
              <a:rPr lang="tr-TR" altLang="ko-KR" sz="2400" dirty="0" smtClean="0">
                <a:latin typeface="Calibri" panose="020F0502020204030204" pitchFamily="34" charset="0"/>
                <a:cs typeface="Arial" pitchFamily="34" charset="0"/>
              </a:rPr>
              <a:t>. Üyesi Taylan Tutkunca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730504"/>
            <a:ext cx="6016707" cy="13511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04" y="2409934"/>
            <a:ext cx="6005595" cy="33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08384" y="2783113"/>
            <a:ext cx="4869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Teşekkürler</a:t>
            </a:r>
          </a:p>
          <a:p>
            <a:pPr algn="ctr"/>
            <a:r>
              <a:rPr lang="tr-TR" sz="3200" b="1" dirty="0" smtClean="0">
                <a:latin typeface="Calibri" panose="020F0502020204030204" pitchFamily="34" charset="0"/>
              </a:rPr>
              <a:t>Soru - Cevap</a:t>
            </a:r>
            <a:endParaRPr lang="tr-TR" sz="3200" b="1" dirty="0">
              <a:latin typeface="Calibri" panose="020F0502020204030204" pitchFamily="34" charset="0"/>
            </a:endParaRPr>
          </a:p>
        </p:txBody>
      </p:sp>
      <p:sp>
        <p:nvSpPr>
          <p:cNvPr id="15" name="椭圆 141"/>
          <p:cNvSpPr/>
          <p:nvPr/>
        </p:nvSpPr>
        <p:spPr>
          <a:xfrm>
            <a:off x="-2813378" y="-2453986"/>
            <a:ext cx="5328592" cy="5328592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椭圆 137"/>
          <p:cNvSpPr/>
          <p:nvPr/>
        </p:nvSpPr>
        <p:spPr>
          <a:xfrm>
            <a:off x="-1487832" y="3906095"/>
            <a:ext cx="4046996" cy="3982759"/>
          </a:xfrm>
          <a:prstGeom prst="ellipse">
            <a:avLst/>
          </a:prstGeom>
          <a:solidFill>
            <a:srgbClr val="00B0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-634"/>
            <a:ext cx="5012766" cy="391886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2024-2025 EĞİTİM DÖNEMİ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5684905" y="6408964"/>
            <a:ext cx="5012764" cy="448401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smtClean="0">
                <a:solidFill>
                  <a:schemeClr val="bg1"/>
                </a:solidFill>
              </a:rPr>
              <a:t>MESLEK YÜKSEKOKULU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5" grpId="0" animBg="1"/>
      <p:bldP spid="18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 Kodlar ve Standartlar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00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24" y="1107460"/>
            <a:ext cx="4758148" cy="2718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78970" y="3905626"/>
            <a:ext cx="11234057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r-TR" sz="2400" dirty="0">
                <a:solidFill>
                  <a:srgbClr val="00B0F0"/>
                </a:solidFill>
              </a:rPr>
              <a:t>📅</a:t>
            </a:r>
            <a:r>
              <a:rPr lang="tr-TR" sz="2400" dirty="0"/>
              <a:t> </a:t>
            </a:r>
            <a:r>
              <a:rPr lang="tr-TR" sz="2400" b="1" dirty="0"/>
              <a:t>Ders Süresi:</a:t>
            </a:r>
            <a:r>
              <a:rPr lang="tr-TR" sz="2400" dirty="0"/>
              <a:t> 80 Dakika (40 dk + 40 dk)</a:t>
            </a:r>
            <a:br>
              <a:rPr lang="tr-TR" sz="2400" dirty="0"/>
            </a:br>
            <a:r>
              <a:rPr lang="tr-TR" sz="2400" dirty="0">
                <a:solidFill>
                  <a:srgbClr val="FF0000"/>
                </a:solidFill>
              </a:rPr>
              <a:t>🎯</a:t>
            </a:r>
            <a:r>
              <a:rPr lang="tr-TR" sz="2400" dirty="0"/>
              <a:t> </a:t>
            </a:r>
            <a:r>
              <a:rPr lang="tr-TR" sz="2400" b="1" dirty="0"/>
              <a:t>Hedefler: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>
                <a:solidFill>
                  <a:srgbClr val="00B050"/>
                </a:solidFill>
              </a:rPr>
              <a:t>✅ </a:t>
            </a:r>
            <a:r>
              <a:rPr lang="tr-TR" sz="2400" dirty="0"/>
              <a:t>Etik kodların işletmelerdeki rolünü anlamak</a:t>
            </a:r>
          </a:p>
          <a:p>
            <a:pPr>
              <a:lnSpc>
                <a:spcPct val="107000"/>
              </a:lnSpc>
            </a:pPr>
            <a:r>
              <a:rPr lang="tr-TR" sz="2400" dirty="0">
                <a:solidFill>
                  <a:srgbClr val="00B050"/>
                </a:solidFill>
              </a:rPr>
              <a:t>✅ </a:t>
            </a:r>
            <a:r>
              <a:rPr lang="tr-TR" sz="2400" dirty="0"/>
              <a:t>Meslek gruplarına göre etik standartları değerlendirmek</a:t>
            </a:r>
          </a:p>
          <a:p>
            <a:pPr>
              <a:lnSpc>
                <a:spcPct val="107000"/>
              </a:lnSpc>
            </a:pPr>
            <a:r>
              <a:rPr lang="tr-TR" sz="2400" dirty="0">
                <a:solidFill>
                  <a:srgbClr val="00B050"/>
                </a:solidFill>
              </a:rPr>
              <a:t>✅ </a:t>
            </a:r>
            <a:r>
              <a:rPr lang="tr-TR" sz="2400" dirty="0"/>
              <a:t>Öğrencilerin kendi etik kurallarını oluşturmasını sağlamak</a:t>
            </a:r>
          </a:p>
          <a:p>
            <a:pPr>
              <a:lnSpc>
                <a:spcPct val="107000"/>
              </a:lnSpc>
            </a:pPr>
            <a:endParaRPr lang="tr-TR" sz="2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r-TR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52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Nedir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4320" y="1206065"/>
            <a:ext cx="65213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</a:rPr>
              <a:t>Etik Kodun </a:t>
            </a:r>
            <a:r>
              <a:rPr lang="tr-TR" sz="2400" b="1" dirty="0" smtClean="0">
                <a:solidFill>
                  <a:srgbClr val="FF0000"/>
                </a:solidFill>
              </a:rPr>
              <a:t>Tanımı</a:t>
            </a:r>
          </a:p>
          <a:p>
            <a:pPr algn="just"/>
            <a:endParaRPr lang="tr-TR" b="1" dirty="0"/>
          </a:p>
          <a:p>
            <a:pPr lvl="0" algn="just"/>
            <a:r>
              <a:rPr lang="tr-TR" sz="2000" b="1" dirty="0" smtClean="0"/>
              <a:t>Etik </a:t>
            </a:r>
            <a:r>
              <a:rPr lang="tr-TR" sz="2000" b="1" dirty="0"/>
              <a:t>Kod</a:t>
            </a:r>
            <a:r>
              <a:rPr lang="tr-TR" sz="2000" dirty="0"/>
              <a:t>, iş yerlerinde tüm çalışanların uyması gereken </a:t>
            </a:r>
            <a:r>
              <a:rPr lang="tr-TR" sz="2000" b="1" dirty="0"/>
              <a:t>yazılı kurallar bütünü</a:t>
            </a:r>
            <a:r>
              <a:rPr lang="tr-TR" sz="2000" dirty="0"/>
              <a:t>dür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dirty="0"/>
              <a:t>İş hayatında karşılaşılan durumlarda, </a:t>
            </a:r>
            <a:r>
              <a:rPr lang="tr-TR" sz="2000" b="1" dirty="0"/>
              <a:t>doğru ve yanlışın</a:t>
            </a:r>
            <a:r>
              <a:rPr lang="tr-TR" sz="2000" dirty="0"/>
              <a:t> ayırt edilmesine yardımcı olur</a:t>
            </a:r>
            <a:r>
              <a:rPr lang="tr-TR" sz="2000" dirty="0" smtClean="0"/>
              <a:t>.</a:t>
            </a:r>
          </a:p>
          <a:p>
            <a:pPr lvl="0" algn="just"/>
            <a:endParaRPr lang="tr-TR" sz="2000" dirty="0"/>
          </a:p>
          <a:p>
            <a:pPr lvl="0" algn="just"/>
            <a:r>
              <a:rPr lang="tr-TR" sz="2000" dirty="0"/>
              <a:t>Şirketin değerlerini ve ilkelerini davranışlara dönüştüren bir rehberdir.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74320" y="4841926"/>
            <a:ext cx="55584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solidFill>
                  <a:srgbClr val="FF0000"/>
                </a:solidFill>
              </a:rPr>
              <a:t>Örnek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tr-TR" sz="2000" dirty="0"/>
              <a:t>Bir çalışan, müşteriden hediye kabul edip etmeme konusunda tereddüt yaşadığında, etik kodları inceleyerek doğru davranış biçimini öğrenebilir.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452" y="1773382"/>
            <a:ext cx="5297547" cy="41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Nedir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74320" y="1158337"/>
            <a:ext cx="109367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FF0000"/>
                </a:solidFill>
              </a:rPr>
              <a:t>Etik Kodun Amaçları</a:t>
            </a:r>
          </a:p>
          <a:p>
            <a:pPr lvl="0"/>
            <a:r>
              <a:rPr lang="tr-TR" sz="2000" b="1" dirty="0"/>
              <a:t>Adalet Sağlamak:</a:t>
            </a:r>
            <a:r>
              <a:rPr lang="tr-TR" sz="2000" dirty="0"/>
              <a:t> Tüm çalışanlara eşit davranılması için ortak bir davranış standardı belirler.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Güven </a:t>
            </a:r>
            <a:r>
              <a:rPr lang="tr-TR" sz="2000" b="1" dirty="0"/>
              <a:t>Oluşturmak:</a:t>
            </a:r>
            <a:r>
              <a:rPr lang="tr-TR" sz="2000" dirty="0"/>
              <a:t> Çalışanlar, yöneticiler ve müşteriler arasında güven ilişkisi kurar.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Şeffaflık </a:t>
            </a:r>
            <a:r>
              <a:rPr lang="tr-TR" sz="2000" b="1" dirty="0"/>
              <a:t>Sağlamak:</a:t>
            </a:r>
            <a:r>
              <a:rPr lang="tr-TR" sz="2000" dirty="0"/>
              <a:t> İş süreçlerinin açık, izlenebilir ve sorgulanabilir olmasını sağlar.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Kurumsal </a:t>
            </a:r>
            <a:r>
              <a:rPr lang="tr-TR" sz="2000" b="1" dirty="0"/>
              <a:t>İmajı Korumak:</a:t>
            </a:r>
            <a:r>
              <a:rPr lang="tr-TR" sz="2000" dirty="0"/>
              <a:t> Etik değerlere bağlılık, şirketin toplum gözündeki saygınlığını artırır.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/>
              <a:t>İç </a:t>
            </a:r>
            <a:r>
              <a:rPr lang="tr-TR" sz="2000" b="1" dirty="0"/>
              <a:t>Çatışmaları Önlemek:</a:t>
            </a:r>
            <a:r>
              <a:rPr lang="tr-TR" sz="2000" dirty="0"/>
              <a:t> Belirsiz durumlarda nasıl davranılması gerektiğini gösterir, anlaşmazlıkları en aza </a:t>
            </a:r>
            <a:r>
              <a:rPr lang="tr-TR" sz="2000" dirty="0" smtClean="0"/>
              <a:t>indirir.</a:t>
            </a:r>
          </a:p>
          <a:p>
            <a:pPr lvl="0" algn="just"/>
            <a:endParaRPr lang="tr-TR" b="1" dirty="0"/>
          </a:p>
          <a:p>
            <a:pPr lvl="0" algn="just"/>
            <a:r>
              <a:rPr lang="tr-TR" sz="2400" b="1" dirty="0" smtClean="0">
                <a:solidFill>
                  <a:srgbClr val="FF0000"/>
                </a:solidFill>
              </a:rPr>
              <a:t>Uygulama </a:t>
            </a:r>
            <a:r>
              <a:rPr lang="tr-TR" sz="2400" b="1" dirty="0">
                <a:solidFill>
                  <a:srgbClr val="FF0000"/>
                </a:solidFill>
              </a:rPr>
              <a:t>Örneği</a:t>
            </a:r>
            <a:r>
              <a:rPr lang="tr-TR" sz="2400" b="1" dirty="0" smtClean="0">
                <a:solidFill>
                  <a:srgbClr val="FF0000"/>
                </a:solidFill>
              </a:rPr>
              <a:t>:</a:t>
            </a:r>
          </a:p>
          <a:p>
            <a:pPr lvl="0" algn="just"/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Bir satış elemanının müşteriye yanlış bilgi vererek satış yapması etik koda aykırıdır. Böyle bir davranış, hem müşteri güvenini hem de şirketin itibarını zedeler.</a:t>
            </a:r>
          </a:p>
        </p:txBody>
      </p:sp>
    </p:spTree>
    <p:extLst>
      <p:ext uri="{BB962C8B-B14F-4D97-AF65-F5344CB8AC3E}">
        <p14:creationId xmlns:p14="http://schemas.microsoft.com/office/powerpoint/2010/main" val="35734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Nedir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07818" y="1215528"/>
            <a:ext cx="117486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Etik Kod Kimler İçin Geçerlidir?</a:t>
            </a:r>
          </a:p>
          <a:p>
            <a:pPr lvl="0"/>
            <a:endParaRPr lang="tr-TR" sz="2000" b="1" dirty="0" smtClean="0"/>
          </a:p>
          <a:p>
            <a:pPr lvl="0"/>
            <a:r>
              <a:rPr lang="tr-TR" sz="2000" b="1" dirty="0" smtClean="0">
                <a:solidFill>
                  <a:srgbClr val="FF0000"/>
                </a:solidFill>
              </a:rPr>
              <a:t>Çalışanlar</a:t>
            </a:r>
            <a:r>
              <a:rPr lang="tr-TR" sz="2000" b="1" dirty="0">
                <a:solidFill>
                  <a:srgbClr val="FF0000"/>
                </a:solidFill>
              </a:rPr>
              <a:t>:</a:t>
            </a:r>
            <a:endParaRPr lang="tr-TR" sz="2000" dirty="0">
              <a:solidFill>
                <a:srgbClr val="FF0000"/>
              </a:solidFill>
            </a:endParaRPr>
          </a:p>
          <a:p>
            <a:pPr lvl="1"/>
            <a:r>
              <a:rPr lang="tr-TR" sz="2000" dirty="0"/>
              <a:t>Tüm çalışanlar, görevlerini yerine getirirken etik kurallara uymak </a:t>
            </a:r>
            <a:r>
              <a:rPr lang="tr-TR" sz="2000" dirty="0" smtClean="0"/>
              <a:t>zorundadır. İş </a:t>
            </a:r>
            <a:r>
              <a:rPr lang="tr-TR" sz="2000" dirty="0"/>
              <a:t>ilişkilerinde dürüstlük, saygı ve gizlilik gibi ilkelere bağlı kalmaları beklenir.</a:t>
            </a:r>
          </a:p>
          <a:p>
            <a:pPr lvl="0"/>
            <a:r>
              <a:rPr lang="tr-TR" sz="2000" b="1" dirty="0">
                <a:solidFill>
                  <a:srgbClr val="FF0000"/>
                </a:solidFill>
              </a:rPr>
              <a:t>Yöneticiler:</a:t>
            </a:r>
            <a:endParaRPr lang="tr-TR" sz="2000" dirty="0">
              <a:solidFill>
                <a:srgbClr val="FF0000"/>
              </a:solidFill>
            </a:endParaRPr>
          </a:p>
          <a:p>
            <a:pPr lvl="1"/>
            <a:r>
              <a:rPr lang="tr-TR" sz="2000" dirty="0"/>
              <a:t>Sadece uymakla kalmaz, etik kodların uygulanmasında örnek olur ve çalışanları doğru davranışa </a:t>
            </a:r>
            <a:r>
              <a:rPr lang="tr-TR" sz="2000" dirty="0" smtClean="0"/>
              <a:t>yönlendirirler. Etik </a:t>
            </a:r>
            <a:r>
              <a:rPr lang="tr-TR" sz="2000" dirty="0"/>
              <a:t>ihlallerini rapor etmek ve çözüm üretmek yöneticilerin sorumluluğundadır.</a:t>
            </a:r>
          </a:p>
          <a:p>
            <a:pPr lvl="0"/>
            <a:r>
              <a:rPr lang="tr-TR" sz="2000" b="1" dirty="0">
                <a:solidFill>
                  <a:srgbClr val="FF0000"/>
                </a:solidFill>
              </a:rPr>
              <a:t>İş Ortakları ve Tedarikçiler:</a:t>
            </a:r>
            <a:endParaRPr lang="tr-TR" sz="2000" dirty="0">
              <a:solidFill>
                <a:srgbClr val="FF0000"/>
              </a:solidFill>
            </a:endParaRPr>
          </a:p>
          <a:p>
            <a:pPr lvl="1"/>
            <a:r>
              <a:rPr lang="tr-TR" sz="2000" dirty="0"/>
              <a:t>Şirketle çalışan tüm iş ortaklarının da belirlenen etik kurallara uyması </a:t>
            </a:r>
            <a:r>
              <a:rPr lang="tr-TR" sz="2000" dirty="0" smtClean="0"/>
              <a:t>beklenir. Şirketler </a:t>
            </a:r>
            <a:r>
              <a:rPr lang="tr-TR" sz="2000" dirty="0"/>
              <a:t>tedarikçi seçiminde etik ilkelere bağlı kalan firmalarla çalışmayı tercih </a:t>
            </a:r>
            <a:r>
              <a:rPr lang="tr-TR" sz="2000" dirty="0" smtClean="0"/>
              <a:t>eder.</a:t>
            </a:r>
          </a:p>
          <a:p>
            <a:pPr lvl="1"/>
            <a:endParaRPr lang="tr-TR" sz="2000" b="1" dirty="0"/>
          </a:p>
          <a:p>
            <a:pPr lvl="1"/>
            <a:r>
              <a:rPr lang="tr-TR" sz="2000" b="1" dirty="0" smtClean="0">
                <a:solidFill>
                  <a:srgbClr val="FF0000"/>
                </a:solidFill>
              </a:rPr>
              <a:t>Gerçek </a:t>
            </a:r>
            <a:r>
              <a:rPr lang="tr-TR" sz="2000" b="1" dirty="0">
                <a:solidFill>
                  <a:srgbClr val="FF0000"/>
                </a:solidFill>
              </a:rPr>
              <a:t>Hayattan Örnek: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Bir banka, sadece yolsuzlukla mücadele konusunda taahhüt veren tedarikçilerle anlaşma yapar. Tedarikçi firma etik dışı davranırsa, banka bu firmayla çalışmayı sonlandırır.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Nedir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56210" y="2371496"/>
            <a:ext cx="23996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"Etik Kod Olmasaydı Ne Olurdu?" </a:t>
            </a:r>
            <a:endParaRPr lang="tr-TR" sz="4000" b="1" dirty="0">
              <a:solidFill>
                <a:srgbClr val="00B05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500" y="1014981"/>
            <a:ext cx="3887587" cy="583138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162499" y="1014152"/>
            <a:ext cx="3887588" cy="5832209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0.38112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Nedir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2399" y="1158337"/>
            <a:ext cx="11873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🎯</a:t>
            </a:r>
            <a:r>
              <a:rPr lang="tr-TR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Güven Erozyonu:</a:t>
            </a:r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Etik kodların yokluğu, danışman ve müşteri arasındaki güvenin zedelenmesine yol açardı. Müşteri, verdiği bilgilerin kötüye kullanılabileceğinden veya adil olmayan tavsiyeler alacağından endişe ederdi.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⚖</a:t>
            </a:r>
            <a:r>
              <a:rPr lang="tr-TR" b="1" dirty="0" smtClean="0"/>
              <a:t> </a:t>
            </a:r>
            <a:r>
              <a:rPr lang="tr-TR" sz="2400" b="1" dirty="0">
                <a:solidFill>
                  <a:srgbClr val="FF0000"/>
                </a:solidFill>
              </a:rPr>
              <a:t>Dürüstlükten Sapma:</a:t>
            </a: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000" dirty="0"/>
              <a:t>Danışmanlar arasında haksız rekabet, abartılı vaatler ve yanıltıcı bilgiler yaygınlaşabilirdi. Bu da sektörde genel bir kalite düşüşü ve güven kaybı yaratırdı.</a:t>
            </a:r>
          </a:p>
          <a:p>
            <a:r>
              <a:rPr lang="tr-T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📉</a:t>
            </a:r>
            <a:r>
              <a:rPr lang="tr-TR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İtibar Kaybı:</a:t>
            </a:r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Etik kuralların olmadığı bir ortamda şirketler kısa vadeli kazançlar uğruna uzun vadeli itibarlarını kaybedebilirdi. Bu da müşteri kaybına ve sonunda iş hacminin daralmasına neden </a:t>
            </a:r>
            <a:r>
              <a:rPr lang="tr-TR" sz="2000" dirty="0" smtClean="0"/>
              <a:t>olurdu.</a:t>
            </a:r>
          </a:p>
          <a:p>
            <a:r>
              <a:rPr lang="tr-TR" b="1" dirty="0" smtClean="0">
                <a:solidFill>
                  <a:srgbClr val="FFC000"/>
                </a:solidFill>
              </a:rPr>
              <a:t>&lt;&gt;</a:t>
            </a:r>
            <a:r>
              <a:rPr lang="tr-TR" b="1" dirty="0" smtClean="0"/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Yönsüzlük</a:t>
            </a:r>
            <a:r>
              <a:rPr lang="tr-TR" sz="2400" b="1" dirty="0">
                <a:solidFill>
                  <a:srgbClr val="FF0000"/>
                </a:solidFill>
              </a:rPr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Etik kodlar, çalışanlar için bir pusula görevi görür. Bu kodlar olmadığında, çalışanlar neyin doğru neyin yanlış olduğunu belirlemekte zorlanabilir, bu da karar alma süreçlerinde karmaşaya yol açardı.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⚠</a:t>
            </a:r>
            <a:r>
              <a:rPr lang="tr-TR" b="1" dirty="0" smtClean="0"/>
              <a:t> </a:t>
            </a:r>
            <a:r>
              <a:rPr lang="tr-TR" sz="2400" b="1" dirty="0">
                <a:solidFill>
                  <a:srgbClr val="FF0000"/>
                </a:solidFill>
              </a:rPr>
              <a:t>Hukuki Risk Artışı:</a:t>
            </a:r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Etik davranışlar çoğu zaman yasal uyumla da örtüşür. Etik kuralların yokluğunda, yasal sınırların ihlali daha olası hale gelir ve şirketler dava, ceza gibi risklerle daha sık karşı karşıya kalabilir.</a:t>
            </a: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Nedir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06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48639" y="1593322"/>
            <a:ext cx="11366269" cy="240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dirty="0"/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UYGULAMA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tr-TR" sz="24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alışmak istediğiniz bir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iş kolu 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seçiniz. (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örneğin okul, hastane, çeviri ofisi, fabrika).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Seçtiğiniz iş 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kolu için 5 maddelik bir "örnek etik kod" 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hazırlayınız.</a:t>
            </a:r>
            <a:endParaRPr lang="tr-TR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0"/>
            <a:ext cx="9076722" cy="579169"/>
          </a:xfrm>
          <a:solidFill>
            <a:srgbClr val="FFC000"/>
          </a:solidFill>
        </p:spPr>
        <p:txBody>
          <a:bodyPr/>
          <a:lstStyle/>
          <a:p>
            <a:pPr algn="l"/>
            <a:r>
              <a:rPr lang="tr-T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SOSYAL SORUMLULUK VE İŞ ETİĞİ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0"/>
            <a:ext cx="2566638" cy="579170"/>
          </a:xfrm>
          <a:prstGeom prst="rect">
            <a:avLst/>
          </a:prstGeom>
        </p:spPr>
      </p:pic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579169"/>
            <a:ext cx="12191999" cy="434984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Etik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Nedir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48640" cy="579169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>
                <a:solidFill>
                  <a:schemeClr val="bg1"/>
                </a:solidFill>
                <a:latin typeface="Calibri"/>
              </a:rPr>
              <a:t>12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142260" y="2399206"/>
            <a:ext cx="390748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MİNİ SINAV</a:t>
            </a:r>
          </a:p>
          <a:p>
            <a:pPr algn="ctr"/>
            <a:endParaRPr lang="tr-TR" sz="6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6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5319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810</Words>
  <Application>Microsoft Office PowerPoint</Application>
  <PresentationFormat>Geniş ekran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Arial Unicode MS</vt:lpstr>
      <vt:lpstr>Calibri</vt:lpstr>
      <vt:lpstr>Courier New</vt:lpstr>
      <vt:lpstr>Symbol</vt:lpstr>
      <vt:lpstr>Times New Roman</vt:lpstr>
      <vt:lpstr>Wingdings</vt:lpstr>
      <vt:lpstr>Contents Slide Master</vt:lpstr>
      <vt:lpstr>Section Break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Taylan Tutkunca</dc:creator>
  <cp:lastModifiedBy>TT</cp:lastModifiedBy>
  <cp:revision>235</cp:revision>
  <dcterms:created xsi:type="dcterms:W3CDTF">2020-01-20T05:08:25Z</dcterms:created>
  <dcterms:modified xsi:type="dcterms:W3CDTF">2025-05-09T06:21:25Z</dcterms:modified>
</cp:coreProperties>
</file>