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260" r:id="rId4"/>
    <p:sldId id="261" r:id="rId5"/>
    <p:sldId id="262" r:id="rId6"/>
    <p:sldId id="290" r:id="rId7"/>
    <p:sldId id="289" r:id="rId8"/>
    <p:sldId id="291" r:id="rId9"/>
    <p:sldId id="263" r:id="rId10"/>
    <p:sldId id="264" r:id="rId11"/>
    <p:sldId id="265"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28" autoAdjust="0"/>
  </p:normalViewPr>
  <p:slideViewPr>
    <p:cSldViewPr snapToGrid="0">
      <p:cViewPr varScale="1">
        <p:scale>
          <a:sx n="102" d="100"/>
          <a:sy n="102" d="100"/>
        </p:scale>
        <p:origin x="918" y="96"/>
      </p:cViewPr>
      <p:guideLst/>
    </p:cSldViewPr>
  </p:slideViewPr>
  <p:notesTextViewPr>
    <p:cViewPr>
      <p:scale>
        <a:sx n="1" d="1"/>
        <a:sy n="1" d="1"/>
      </p:scale>
      <p:origin x="0" y="0"/>
    </p:cViewPr>
  </p:notesTextViewPr>
  <p:sorterViewPr>
    <p:cViewPr>
      <p:scale>
        <a:sx n="100" d="100"/>
        <a:sy n="100" d="100"/>
      </p:scale>
      <p:origin x="0" y="-6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655D8-2AD5-473D-BBB0-B06E09C70F56}" type="datetimeFigureOut">
              <a:rPr lang="tr-TR" smtClean="0"/>
              <a:t>3.11.2025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D4A2A-4AE6-43F1-99B2-080E1EC93219}" type="slidenum">
              <a:rPr lang="tr-TR" smtClean="0"/>
              <a:t>‹#›</a:t>
            </a:fld>
            <a:endParaRPr lang="tr-TR"/>
          </a:p>
        </p:txBody>
      </p:sp>
    </p:spTree>
    <p:extLst>
      <p:ext uri="{BB962C8B-B14F-4D97-AF65-F5344CB8AC3E}">
        <p14:creationId xmlns:p14="http://schemas.microsoft.com/office/powerpoint/2010/main" val="212784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C05AF5-42BB-7B49-EB36-2EED3D26072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0AEF138-6B6B-4D0D-DBB7-43D914365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A093983-CC45-B13D-B670-6222E449FA07}"/>
              </a:ext>
            </a:extLst>
          </p:cNvPr>
          <p:cNvSpPr>
            <a:spLocks noGrp="1"/>
          </p:cNvSpPr>
          <p:nvPr>
            <p:ph type="dt" sz="half" idx="10"/>
          </p:nvPr>
        </p:nvSpPr>
        <p:spPr/>
        <p:txBody>
          <a:bodyPr/>
          <a:lstStyle/>
          <a:p>
            <a:fld id="{8D1FC912-3CCE-4A95-869C-1D4602E56400}" type="datetime1">
              <a:rPr lang="tr-TR" smtClean="0"/>
              <a:t>3.11.2025</a:t>
            </a:fld>
            <a:endParaRPr lang="tr-TR"/>
          </a:p>
        </p:txBody>
      </p:sp>
      <p:sp>
        <p:nvSpPr>
          <p:cNvPr id="5" name="Alt Bilgi Yer Tutucusu 4">
            <a:extLst>
              <a:ext uri="{FF2B5EF4-FFF2-40B4-BE49-F238E27FC236}">
                <a16:creationId xmlns:a16="http://schemas.microsoft.com/office/drawing/2014/main" id="{D14E6995-5B52-26C2-AFA9-BFD5D9AD26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169F3DF-8E38-6F91-0E35-8D92BF4E42F7}"/>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92467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D774C4-7112-E115-FE30-5E73FFCCBCC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237E10F-6E21-8CE6-6897-EA20DF650F1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12C378-613A-3B5C-202B-B22B1FCB31C4}"/>
              </a:ext>
            </a:extLst>
          </p:cNvPr>
          <p:cNvSpPr>
            <a:spLocks noGrp="1"/>
          </p:cNvSpPr>
          <p:nvPr>
            <p:ph type="dt" sz="half" idx="10"/>
          </p:nvPr>
        </p:nvSpPr>
        <p:spPr/>
        <p:txBody>
          <a:bodyPr/>
          <a:lstStyle/>
          <a:p>
            <a:fld id="{46644D81-BD68-4BC9-B1EB-20E495972B37}" type="datetime1">
              <a:rPr lang="tr-TR" smtClean="0"/>
              <a:t>3.11.2025</a:t>
            </a:fld>
            <a:endParaRPr lang="tr-TR"/>
          </a:p>
        </p:txBody>
      </p:sp>
      <p:sp>
        <p:nvSpPr>
          <p:cNvPr id="5" name="Alt Bilgi Yer Tutucusu 4">
            <a:extLst>
              <a:ext uri="{FF2B5EF4-FFF2-40B4-BE49-F238E27FC236}">
                <a16:creationId xmlns:a16="http://schemas.microsoft.com/office/drawing/2014/main" id="{C40E7900-D7E0-B184-F1AB-19F70FBBD9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D1C97B1-C034-C13D-6693-0058F8BD0079}"/>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123283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E971366-BA8E-2773-BF59-AB911745DF5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14F4EB0-7469-7161-95D0-91B4085541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068641-320E-649C-C3B7-05335E73E304}"/>
              </a:ext>
            </a:extLst>
          </p:cNvPr>
          <p:cNvSpPr>
            <a:spLocks noGrp="1"/>
          </p:cNvSpPr>
          <p:nvPr>
            <p:ph type="dt" sz="half" idx="10"/>
          </p:nvPr>
        </p:nvSpPr>
        <p:spPr/>
        <p:txBody>
          <a:bodyPr/>
          <a:lstStyle/>
          <a:p>
            <a:fld id="{EC01344F-78B2-4CAC-B26D-C0788612F1F1}" type="datetime1">
              <a:rPr lang="tr-TR" smtClean="0"/>
              <a:t>3.11.2025</a:t>
            </a:fld>
            <a:endParaRPr lang="tr-TR"/>
          </a:p>
        </p:txBody>
      </p:sp>
      <p:sp>
        <p:nvSpPr>
          <p:cNvPr id="5" name="Alt Bilgi Yer Tutucusu 4">
            <a:extLst>
              <a:ext uri="{FF2B5EF4-FFF2-40B4-BE49-F238E27FC236}">
                <a16:creationId xmlns:a16="http://schemas.microsoft.com/office/drawing/2014/main" id="{C1313A4C-4B06-7656-F72C-6D76CABC5B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5CBEB9-1A6A-5C90-261F-BB501B3E1C32}"/>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175685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115F3-8353-14EE-63D1-522A9ABC256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389E2B8-DB0E-D8E7-801C-9F30878A7E2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5F06E0-26E9-C73F-5925-DBBED0C6B8B7}"/>
              </a:ext>
            </a:extLst>
          </p:cNvPr>
          <p:cNvSpPr>
            <a:spLocks noGrp="1"/>
          </p:cNvSpPr>
          <p:nvPr>
            <p:ph type="dt" sz="half" idx="10"/>
          </p:nvPr>
        </p:nvSpPr>
        <p:spPr/>
        <p:txBody>
          <a:bodyPr/>
          <a:lstStyle/>
          <a:p>
            <a:fld id="{AEF80F02-D517-4C36-9F4E-045AFD616C13}" type="datetime1">
              <a:rPr lang="tr-TR" smtClean="0"/>
              <a:t>3.11.2025</a:t>
            </a:fld>
            <a:endParaRPr lang="tr-TR"/>
          </a:p>
        </p:txBody>
      </p:sp>
      <p:sp>
        <p:nvSpPr>
          <p:cNvPr id="5" name="Alt Bilgi Yer Tutucusu 4">
            <a:extLst>
              <a:ext uri="{FF2B5EF4-FFF2-40B4-BE49-F238E27FC236}">
                <a16:creationId xmlns:a16="http://schemas.microsoft.com/office/drawing/2014/main" id="{BF89E745-BAAE-D9B1-33A4-E508CDD25B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1A0B76-BC68-3672-D29B-7F022EB01E7C}"/>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90621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7DCE08-E5A2-B277-1DBB-4761CA61415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3191FAA-1E53-B52F-6408-8A1157B63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10B1C98-58A1-E1E4-BC1B-AC5E66C44F73}"/>
              </a:ext>
            </a:extLst>
          </p:cNvPr>
          <p:cNvSpPr>
            <a:spLocks noGrp="1"/>
          </p:cNvSpPr>
          <p:nvPr>
            <p:ph type="dt" sz="half" idx="10"/>
          </p:nvPr>
        </p:nvSpPr>
        <p:spPr/>
        <p:txBody>
          <a:bodyPr/>
          <a:lstStyle/>
          <a:p>
            <a:fld id="{CF6F7BC3-0A87-4C61-AABF-7E83D278B5DF}" type="datetime1">
              <a:rPr lang="tr-TR" smtClean="0"/>
              <a:t>3.11.2025</a:t>
            </a:fld>
            <a:endParaRPr lang="tr-TR"/>
          </a:p>
        </p:txBody>
      </p:sp>
      <p:sp>
        <p:nvSpPr>
          <p:cNvPr id="5" name="Alt Bilgi Yer Tutucusu 4">
            <a:extLst>
              <a:ext uri="{FF2B5EF4-FFF2-40B4-BE49-F238E27FC236}">
                <a16:creationId xmlns:a16="http://schemas.microsoft.com/office/drawing/2014/main" id="{6FAF0793-387C-8245-5578-978CC76FAD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E7A9B87-831E-0051-2DCD-A93A53C10F58}"/>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407333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63E38E-2E35-45DA-7A74-3B5B9486CEA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7A1E6E5-1362-388D-8006-1CB226F3898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00BBC7A-61A6-6AB7-FD54-9420FF38CC6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C7FD96-8CD1-EDD3-33CD-175773FDBA8F}"/>
              </a:ext>
            </a:extLst>
          </p:cNvPr>
          <p:cNvSpPr>
            <a:spLocks noGrp="1"/>
          </p:cNvSpPr>
          <p:nvPr>
            <p:ph type="dt" sz="half" idx="10"/>
          </p:nvPr>
        </p:nvSpPr>
        <p:spPr/>
        <p:txBody>
          <a:bodyPr/>
          <a:lstStyle/>
          <a:p>
            <a:fld id="{CABAEFDB-D59A-4C39-85FA-86040D436214}" type="datetime1">
              <a:rPr lang="tr-TR" smtClean="0"/>
              <a:t>3.11.2025</a:t>
            </a:fld>
            <a:endParaRPr lang="tr-TR"/>
          </a:p>
        </p:txBody>
      </p:sp>
      <p:sp>
        <p:nvSpPr>
          <p:cNvPr id="6" name="Alt Bilgi Yer Tutucusu 5">
            <a:extLst>
              <a:ext uri="{FF2B5EF4-FFF2-40B4-BE49-F238E27FC236}">
                <a16:creationId xmlns:a16="http://schemas.microsoft.com/office/drawing/2014/main" id="{BD91872B-BBEB-2DCB-618E-23C405C6B2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8F816E6-5B4D-5F6C-2D8B-52B446458362}"/>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268125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D428D2-B935-6750-C740-793B41F1A5B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E7D01D4-61FA-0AFF-C960-34CF716F5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A1FA022-16BF-7F22-9531-6391B52BC6A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01B5DCF-9C63-7E21-0B32-EF1FAE48E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41E23C5-EF3F-71A4-5155-9D2BA6B5A31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36DCC7F-A1B0-50C8-94F6-11D03CBFC48F}"/>
              </a:ext>
            </a:extLst>
          </p:cNvPr>
          <p:cNvSpPr>
            <a:spLocks noGrp="1"/>
          </p:cNvSpPr>
          <p:nvPr>
            <p:ph type="dt" sz="half" idx="10"/>
          </p:nvPr>
        </p:nvSpPr>
        <p:spPr/>
        <p:txBody>
          <a:bodyPr/>
          <a:lstStyle/>
          <a:p>
            <a:fld id="{3D6DE271-8F31-4FBF-9BF2-9B5164F76456}" type="datetime1">
              <a:rPr lang="tr-TR" smtClean="0"/>
              <a:t>3.11.2025</a:t>
            </a:fld>
            <a:endParaRPr lang="tr-TR"/>
          </a:p>
        </p:txBody>
      </p:sp>
      <p:sp>
        <p:nvSpPr>
          <p:cNvPr id="8" name="Alt Bilgi Yer Tutucusu 7">
            <a:extLst>
              <a:ext uri="{FF2B5EF4-FFF2-40B4-BE49-F238E27FC236}">
                <a16:creationId xmlns:a16="http://schemas.microsoft.com/office/drawing/2014/main" id="{892A804D-1F5B-A6B0-4CFF-C4EC144EC90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D8C8E65-369C-02CE-FC02-DC82660337D6}"/>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399401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7FF61-6E5B-22EE-B27A-D61A8C1B247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C61A5E-D5B7-AC3C-F42D-B16FD2D215E5}"/>
              </a:ext>
            </a:extLst>
          </p:cNvPr>
          <p:cNvSpPr>
            <a:spLocks noGrp="1"/>
          </p:cNvSpPr>
          <p:nvPr>
            <p:ph type="dt" sz="half" idx="10"/>
          </p:nvPr>
        </p:nvSpPr>
        <p:spPr/>
        <p:txBody>
          <a:bodyPr/>
          <a:lstStyle/>
          <a:p>
            <a:fld id="{CED8F6F2-E296-4CEE-94DD-8AA0B7FD389F}" type="datetime1">
              <a:rPr lang="tr-TR" smtClean="0"/>
              <a:t>3.11.2025</a:t>
            </a:fld>
            <a:endParaRPr lang="tr-TR"/>
          </a:p>
        </p:txBody>
      </p:sp>
      <p:sp>
        <p:nvSpPr>
          <p:cNvPr id="4" name="Alt Bilgi Yer Tutucusu 3">
            <a:extLst>
              <a:ext uri="{FF2B5EF4-FFF2-40B4-BE49-F238E27FC236}">
                <a16:creationId xmlns:a16="http://schemas.microsoft.com/office/drawing/2014/main" id="{922C1F9E-7F1D-82A6-B9AB-016EBF4D752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9D11D08-B74C-EA10-45A2-A23B431BC2A6}"/>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287316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B6B457F-C2E0-0EC5-5675-5F1EAB47D233}"/>
              </a:ext>
            </a:extLst>
          </p:cNvPr>
          <p:cNvSpPr>
            <a:spLocks noGrp="1"/>
          </p:cNvSpPr>
          <p:nvPr>
            <p:ph type="dt" sz="half" idx="10"/>
          </p:nvPr>
        </p:nvSpPr>
        <p:spPr/>
        <p:txBody>
          <a:bodyPr/>
          <a:lstStyle/>
          <a:p>
            <a:fld id="{D2778D16-5D8A-4D49-98AC-54DA43DE3206}" type="datetime1">
              <a:rPr lang="tr-TR" smtClean="0"/>
              <a:t>3.11.2025</a:t>
            </a:fld>
            <a:endParaRPr lang="tr-TR"/>
          </a:p>
        </p:txBody>
      </p:sp>
      <p:sp>
        <p:nvSpPr>
          <p:cNvPr id="3" name="Alt Bilgi Yer Tutucusu 2">
            <a:extLst>
              <a:ext uri="{FF2B5EF4-FFF2-40B4-BE49-F238E27FC236}">
                <a16:creationId xmlns:a16="http://schemas.microsoft.com/office/drawing/2014/main" id="{4E99CF6C-655D-69C6-1B15-033DC20B77D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605A6B2-DDA5-B900-58E2-901C9580A8A2}"/>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36659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769A8F-EDB4-23E4-ACAD-BC15D63B42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723344E-2482-E60B-340B-6ADAA20317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BC184D-0098-D710-90CB-CC2840127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E62C109-CB2D-D4DB-2376-97DDA46C2EAD}"/>
              </a:ext>
            </a:extLst>
          </p:cNvPr>
          <p:cNvSpPr>
            <a:spLocks noGrp="1"/>
          </p:cNvSpPr>
          <p:nvPr>
            <p:ph type="dt" sz="half" idx="10"/>
          </p:nvPr>
        </p:nvSpPr>
        <p:spPr/>
        <p:txBody>
          <a:bodyPr/>
          <a:lstStyle/>
          <a:p>
            <a:fld id="{C1F86D3E-C488-4E69-A716-A1C53F3E3915}" type="datetime1">
              <a:rPr lang="tr-TR" smtClean="0"/>
              <a:t>3.11.2025</a:t>
            </a:fld>
            <a:endParaRPr lang="tr-TR"/>
          </a:p>
        </p:txBody>
      </p:sp>
      <p:sp>
        <p:nvSpPr>
          <p:cNvPr id="6" name="Alt Bilgi Yer Tutucusu 5">
            <a:extLst>
              <a:ext uri="{FF2B5EF4-FFF2-40B4-BE49-F238E27FC236}">
                <a16:creationId xmlns:a16="http://schemas.microsoft.com/office/drawing/2014/main" id="{79B034DD-5A71-8FD7-EB89-59EF59C1C1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FD74B07-9FB7-2D8A-366C-8ADDB6BAC4E6}"/>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93045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7C5C7A-C7B7-96BB-8E2B-A5D16E59A39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B58250-117E-20F4-61C1-59DBD3447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3FE05BD-A4C1-C09A-30C3-60E248F91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5893D21-179C-95EC-B874-BA57C73804C4}"/>
              </a:ext>
            </a:extLst>
          </p:cNvPr>
          <p:cNvSpPr>
            <a:spLocks noGrp="1"/>
          </p:cNvSpPr>
          <p:nvPr>
            <p:ph type="dt" sz="half" idx="10"/>
          </p:nvPr>
        </p:nvSpPr>
        <p:spPr/>
        <p:txBody>
          <a:bodyPr/>
          <a:lstStyle/>
          <a:p>
            <a:fld id="{B6178F6D-97A2-4D6C-A22D-0101A98D87A6}" type="datetime1">
              <a:rPr lang="tr-TR" smtClean="0"/>
              <a:t>3.11.2025</a:t>
            </a:fld>
            <a:endParaRPr lang="tr-TR"/>
          </a:p>
        </p:txBody>
      </p:sp>
      <p:sp>
        <p:nvSpPr>
          <p:cNvPr id="6" name="Alt Bilgi Yer Tutucusu 5">
            <a:extLst>
              <a:ext uri="{FF2B5EF4-FFF2-40B4-BE49-F238E27FC236}">
                <a16:creationId xmlns:a16="http://schemas.microsoft.com/office/drawing/2014/main" id="{227CAA44-E7D7-FC23-A0F7-FED571C7A13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8B41B59-2FB3-ED71-0FDE-4AB34B9CC8C9}"/>
              </a:ext>
            </a:extLst>
          </p:cNvPr>
          <p:cNvSpPr>
            <a:spLocks noGrp="1"/>
          </p:cNvSpPr>
          <p:nvPr>
            <p:ph type="sldNum" sz="quarter" idx="12"/>
          </p:nvPr>
        </p:nvSpPr>
        <p:spPr/>
        <p:txBody>
          <a:bodyPr/>
          <a:lstStyle/>
          <a:p>
            <a:fld id="{543CEBC3-1923-4312-BD9C-951A410B5B12}" type="slidenum">
              <a:rPr lang="tr-TR" smtClean="0"/>
              <a:t>‹#›</a:t>
            </a:fld>
            <a:endParaRPr lang="tr-TR"/>
          </a:p>
        </p:txBody>
      </p:sp>
    </p:spTree>
    <p:extLst>
      <p:ext uri="{BB962C8B-B14F-4D97-AF65-F5344CB8AC3E}">
        <p14:creationId xmlns:p14="http://schemas.microsoft.com/office/powerpoint/2010/main" val="184434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F473BD8-A00A-5253-C231-22EB3E2C2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04BB95B-F90E-6B36-34F7-CB1B9C38E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DF60AF-D1A0-852C-055F-56873A6E8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3C5F7-3EE5-45FA-B021-C70225FB9A40}" type="datetime1">
              <a:rPr lang="tr-TR" smtClean="0"/>
              <a:t>3.11.2025</a:t>
            </a:fld>
            <a:endParaRPr lang="tr-TR"/>
          </a:p>
        </p:txBody>
      </p:sp>
      <p:sp>
        <p:nvSpPr>
          <p:cNvPr id="5" name="Alt Bilgi Yer Tutucusu 4">
            <a:extLst>
              <a:ext uri="{FF2B5EF4-FFF2-40B4-BE49-F238E27FC236}">
                <a16:creationId xmlns:a16="http://schemas.microsoft.com/office/drawing/2014/main" id="{5E8C684A-188B-2014-423F-ABF45EEFA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9E9B908-5F9D-FAE6-BA5A-BAFEEFC77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CEBC3-1923-4312-BD9C-951A410B5B12}" type="slidenum">
              <a:rPr lang="tr-TR" smtClean="0"/>
              <a:t>‹#›</a:t>
            </a:fld>
            <a:endParaRPr lang="tr-TR"/>
          </a:p>
        </p:txBody>
      </p:sp>
    </p:spTree>
    <p:extLst>
      <p:ext uri="{BB962C8B-B14F-4D97-AF65-F5344CB8AC3E}">
        <p14:creationId xmlns:p14="http://schemas.microsoft.com/office/powerpoint/2010/main" val="192126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6FE68F0-85F0-6548-0DCA-CADE6FC22595}"/>
              </a:ext>
            </a:extLst>
          </p:cNvPr>
          <p:cNvPicPr>
            <a:picLocks noChangeAspect="1"/>
          </p:cNvPicPr>
          <p:nvPr/>
        </p:nvPicPr>
        <p:blipFill>
          <a:blip r:embed="rId2"/>
          <a:stretch>
            <a:fillRect/>
          </a:stretch>
        </p:blipFill>
        <p:spPr>
          <a:xfrm>
            <a:off x="6703654" y="943071"/>
            <a:ext cx="3535986" cy="4523624"/>
          </a:xfrm>
          <a:prstGeom prst="rect">
            <a:avLst/>
          </a:prstGeom>
        </p:spPr>
      </p:pic>
      <p:sp>
        <p:nvSpPr>
          <p:cNvPr id="3" name="Dikdörtgen 2">
            <a:extLst>
              <a:ext uri="{FF2B5EF4-FFF2-40B4-BE49-F238E27FC236}">
                <a16:creationId xmlns:a16="http://schemas.microsoft.com/office/drawing/2014/main" id="{42E6B3B5-6CCA-F88E-2E63-95C8E9F4C7F0}"/>
              </a:ext>
            </a:extLst>
          </p:cNvPr>
          <p:cNvSpPr/>
          <p:nvPr/>
        </p:nvSpPr>
        <p:spPr>
          <a:xfrm>
            <a:off x="282066" y="2715012"/>
            <a:ext cx="5997388" cy="40054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CAG UNIVERSITY</a:t>
            </a:r>
          </a:p>
          <a:p>
            <a:pPr algn="ctr"/>
            <a:r>
              <a:rPr lang="en-US" sz="2400" b="1" dirty="0">
                <a:latin typeface="Times New Roman" panose="02020603050405020304" pitchFamily="18" charset="0"/>
                <a:cs typeface="Times New Roman" panose="02020603050405020304" pitchFamily="18" charset="0"/>
              </a:rPr>
              <a:t>PSYCHOLOGY DEPARTMENT</a:t>
            </a:r>
          </a:p>
          <a:p>
            <a:pPr algn="ctr"/>
            <a:r>
              <a:rPr lang="tr-TR" sz="2400" b="1" dirty="0">
                <a:latin typeface="Times New Roman" panose="02020603050405020304" pitchFamily="18" charset="0"/>
                <a:cs typeface="Times New Roman" panose="02020603050405020304" pitchFamily="18" charset="0"/>
              </a:rPr>
              <a:t>INTERPERSONAL COMMUNICATION</a:t>
            </a:r>
          </a:p>
          <a:p>
            <a:pPr algn="ctr"/>
            <a:r>
              <a:rPr lang="tr-TR" sz="2400" b="1" dirty="0">
                <a:latin typeface="Times New Roman" panose="02020603050405020304" pitchFamily="18" charset="0"/>
                <a:cs typeface="Times New Roman" panose="02020603050405020304" pitchFamily="18" charset="0"/>
              </a:rPr>
              <a:t>PSY 211 </a:t>
            </a:r>
          </a:p>
          <a:p>
            <a:pPr algn="ctr"/>
            <a:r>
              <a:rPr lang="tr-TR" sz="2400" b="1" dirty="0" err="1">
                <a:latin typeface="Times New Roman" panose="02020603050405020304" pitchFamily="18" charset="0"/>
                <a:cs typeface="Times New Roman" panose="02020603050405020304" pitchFamily="18" charset="0"/>
              </a:rPr>
              <a:t>Chapter</a:t>
            </a:r>
            <a:r>
              <a:rPr lang="tr-TR" sz="2400" b="1" dirty="0">
                <a:latin typeface="Times New Roman" panose="02020603050405020304" pitchFamily="18" charset="0"/>
                <a:cs typeface="Times New Roman" panose="02020603050405020304" pitchFamily="18" charset="0"/>
              </a:rPr>
              <a:t> </a:t>
            </a:r>
            <a:r>
              <a:rPr lang="tr-TR" sz="2400" b="1">
                <a:latin typeface="Times New Roman" panose="02020603050405020304" pitchFamily="18" charset="0"/>
                <a:cs typeface="Times New Roman" panose="02020603050405020304" pitchFamily="18" charset="0"/>
              </a:rPr>
              <a:t>6 </a:t>
            </a:r>
          </a:p>
          <a:p>
            <a:pPr algn="ctr"/>
            <a:r>
              <a:rPr lang="tr-TR" sz="2400" b="1" dirty="0">
                <a:latin typeface="Times New Roman" panose="02020603050405020304" pitchFamily="18" charset="0"/>
                <a:cs typeface="Times New Roman" panose="02020603050405020304" pitchFamily="18" charset="0"/>
              </a:rPr>
              <a:t>LISTENING</a:t>
            </a:r>
          </a:p>
          <a:p>
            <a:pPr algn="ctr"/>
            <a:endParaRPr lang="tr-TR" sz="2000" b="1" dirty="0">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31st </a:t>
            </a:r>
            <a:r>
              <a:rPr lang="tr-TR" sz="2400" b="1" dirty="0" err="1">
                <a:latin typeface="Times New Roman" panose="02020603050405020304" pitchFamily="18" charset="0"/>
                <a:cs typeface="Times New Roman" panose="02020603050405020304" pitchFamily="18" charset="0"/>
              </a:rPr>
              <a:t>October</a:t>
            </a:r>
            <a:r>
              <a:rPr lang="tr-TR" sz="2400" b="1" dirty="0">
                <a:latin typeface="Times New Roman" panose="02020603050405020304" pitchFamily="18" charset="0"/>
                <a:cs typeface="Times New Roman" panose="02020603050405020304" pitchFamily="18" charset="0"/>
              </a:rPr>
              <a:t> 2025 </a:t>
            </a:r>
            <a:endParaRPr lang="en-US" sz="2400" b="1"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AC0B7A83-85D0-317A-2CF3-4F2292176BFA}"/>
              </a:ext>
            </a:extLst>
          </p:cNvPr>
          <p:cNvPicPr>
            <a:picLocks noChangeAspect="1"/>
          </p:cNvPicPr>
          <p:nvPr/>
        </p:nvPicPr>
        <p:blipFill>
          <a:blip r:embed="rId3"/>
          <a:stretch>
            <a:fillRect/>
          </a:stretch>
        </p:blipFill>
        <p:spPr>
          <a:xfrm>
            <a:off x="165943" y="137540"/>
            <a:ext cx="2794073" cy="2417124"/>
          </a:xfrm>
          <a:prstGeom prst="rect">
            <a:avLst/>
          </a:prstGeom>
        </p:spPr>
      </p:pic>
      <p:sp>
        <p:nvSpPr>
          <p:cNvPr id="5" name="Slayt Numarası Yer Tutucusu 4">
            <a:extLst>
              <a:ext uri="{FF2B5EF4-FFF2-40B4-BE49-F238E27FC236}">
                <a16:creationId xmlns:a16="http://schemas.microsoft.com/office/drawing/2014/main" id="{8F42948E-DC7C-AACF-BE8A-B64D40951C23}"/>
              </a:ext>
            </a:extLst>
          </p:cNvPr>
          <p:cNvSpPr>
            <a:spLocks noGrp="1"/>
          </p:cNvSpPr>
          <p:nvPr>
            <p:ph type="sldNum" sz="quarter" idx="12"/>
          </p:nvPr>
        </p:nvSpPr>
        <p:spPr/>
        <p:txBody>
          <a:bodyPr/>
          <a:lstStyle/>
          <a:p>
            <a:fld id="{543CEBC3-1923-4312-BD9C-951A410B5B12}" type="slidenum">
              <a:rPr lang="tr-TR" smtClean="0"/>
              <a:t>1</a:t>
            </a:fld>
            <a:endParaRPr lang="tr-TR"/>
          </a:p>
        </p:txBody>
      </p:sp>
    </p:spTree>
    <p:extLst>
      <p:ext uri="{BB962C8B-B14F-4D97-AF65-F5344CB8AC3E}">
        <p14:creationId xmlns:p14="http://schemas.microsoft.com/office/powerpoint/2010/main" val="87455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C8745F-F0BB-BED9-F190-0C015089D040}"/>
              </a:ext>
            </a:extLst>
          </p:cNvPr>
          <p:cNvSpPr>
            <a:spLocks noGrp="1"/>
          </p:cNvSpPr>
          <p:nvPr>
            <p:ph type="title"/>
          </p:nvPr>
        </p:nvSpPr>
        <p:spPr/>
        <p:txBody>
          <a:bodyPr/>
          <a:lstStyle/>
          <a:p>
            <a:r>
              <a:rPr lang="tr-TR" dirty="0" err="1"/>
              <a:t>Stage</a:t>
            </a:r>
            <a:r>
              <a:rPr lang="tr-TR" dirty="0"/>
              <a:t> 3  REMEMBERING </a:t>
            </a:r>
          </a:p>
        </p:txBody>
      </p:sp>
      <p:sp>
        <p:nvSpPr>
          <p:cNvPr id="3" name="İçerik Yer Tutucusu 2">
            <a:extLst>
              <a:ext uri="{FF2B5EF4-FFF2-40B4-BE49-F238E27FC236}">
                <a16:creationId xmlns:a16="http://schemas.microsoft.com/office/drawing/2014/main" id="{C4D7525C-9E70-F3C5-68A3-5D0FFBE31041}"/>
              </a:ext>
            </a:extLst>
          </p:cNvPr>
          <p:cNvSpPr>
            <a:spLocks noGrp="1"/>
          </p:cNvSpPr>
          <p:nvPr>
            <p:ph idx="1"/>
          </p:nvPr>
        </p:nvSpPr>
        <p:spPr>
          <a:xfrm>
            <a:off x="838200" y="1825625"/>
            <a:ext cx="11096134" cy="4351338"/>
          </a:xfrm>
        </p:spPr>
        <p:txBody>
          <a:bodyPr>
            <a:normAutofit/>
          </a:bodyPr>
          <a:lstStyle/>
          <a:p>
            <a:r>
              <a:rPr lang="en-US" dirty="0"/>
              <a:t>Effective listening depends on </a:t>
            </a:r>
            <a:r>
              <a:rPr lang="en-US" b="1" dirty="0"/>
              <a:t>remembering</a:t>
            </a:r>
            <a:r>
              <a:rPr lang="en-US" dirty="0"/>
              <a:t>. </a:t>
            </a:r>
            <a:endParaRPr lang="tr-TR" dirty="0"/>
          </a:p>
          <a:p>
            <a:r>
              <a:rPr lang="en-US" dirty="0"/>
              <a:t>When </a:t>
            </a:r>
            <a:r>
              <a:rPr lang="tr-TR" dirty="0"/>
              <a:t>a </a:t>
            </a:r>
            <a:r>
              <a:rPr lang="tr-TR" dirty="0" err="1"/>
              <a:t>friend</a:t>
            </a:r>
            <a:r>
              <a:rPr lang="en-US" dirty="0"/>
              <a:t> says that his mother is ill, the effective listener remembers</a:t>
            </a:r>
            <a:r>
              <a:rPr lang="tr-TR" dirty="0"/>
              <a:t> </a:t>
            </a:r>
            <a:r>
              <a:rPr lang="en-US" dirty="0"/>
              <a:t>this and asks about her health later in the week.</a:t>
            </a:r>
            <a:endParaRPr lang="tr-TR" dirty="0"/>
          </a:p>
          <a:p>
            <a:r>
              <a:rPr lang="en-US" dirty="0"/>
              <a:t>If you want to remember what someone says</a:t>
            </a:r>
            <a:r>
              <a:rPr lang="tr-TR" dirty="0"/>
              <a:t>, </a:t>
            </a:r>
            <a:r>
              <a:rPr lang="en-US" dirty="0"/>
              <a:t>this information</a:t>
            </a:r>
            <a:r>
              <a:rPr lang="tr-TR" dirty="0"/>
              <a:t> </a:t>
            </a:r>
            <a:r>
              <a:rPr lang="en-US" dirty="0"/>
              <a:t>needs to pass from your short-term memory (the</a:t>
            </a:r>
            <a:r>
              <a:rPr lang="tr-TR" dirty="0"/>
              <a:t> </a:t>
            </a:r>
            <a:r>
              <a:rPr lang="en-US" dirty="0"/>
              <a:t>memory you use, say, to remember a phone number</a:t>
            </a:r>
            <a:r>
              <a:rPr lang="tr-TR" dirty="0"/>
              <a:t> </a:t>
            </a:r>
            <a:r>
              <a:rPr lang="en-US" dirty="0"/>
              <a:t>just long enough to write it down) into </a:t>
            </a:r>
            <a:r>
              <a:rPr lang="en-US" dirty="0" err="1"/>
              <a:t>longterm</a:t>
            </a:r>
            <a:r>
              <a:rPr lang="tr-TR" dirty="0"/>
              <a:t> </a:t>
            </a:r>
            <a:r>
              <a:rPr lang="en-US" dirty="0"/>
              <a:t>memory. Short-term memory is very limited</a:t>
            </a:r>
            <a:r>
              <a:rPr lang="tr-TR" dirty="0"/>
              <a:t> </a:t>
            </a:r>
            <a:r>
              <a:rPr lang="en-US" dirty="0"/>
              <a:t>in capacity—you can hold only a small amount of</a:t>
            </a:r>
            <a:r>
              <a:rPr lang="tr-TR" dirty="0"/>
              <a:t> </a:t>
            </a:r>
            <a:r>
              <a:rPr lang="en-US" dirty="0"/>
              <a:t>information there. Long-term memory is unlimited.</a:t>
            </a:r>
          </a:p>
        </p:txBody>
      </p:sp>
      <p:sp>
        <p:nvSpPr>
          <p:cNvPr id="4" name="Slayt Numarası Yer Tutucusu 3">
            <a:extLst>
              <a:ext uri="{FF2B5EF4-FFF2-40B4-BE49-F238E27FC236}">
                <a16:creationId xmlns:a16="http://schemas.microsoft.com/office/drawing/2014/main" id="{D741F40B-4906-5650-7881-9D7405C44743}"/>
              </a:ext>
            </a:extLst>
          </p:cNvPr>
          <p:cNvSpPr>
            <a:spLocks noGrp="1"/>
          </p:cNvSpPr>
          <p:nvPr>
            <p:ph type="sldNum" sz="quarter" idx="12"/>
          </p:nvPr>
        </p:nvSpPr>
        <p:spPr/>
        <p:txBody>
          <a:bodyPr/>
          <a:lstStyle/>
          <a:p>
            <a:fld id="{543CEBC3-1923-4312-BD9C-951A410B5B12}" type="slidenum">
              <a:rPr lang="tr-TR" smtClean="0"/>
              <a:t>10</a:t>
            </a:fld>
            <a:endParaRPr lang="tr-TR"/>
          </a:p>
        </p:txBody>
      </p:sp>
    </p:spTree>
    <p:extLst>
      <p:ext uri="{BB962C8B-B14F-4D97-AF65-F5344CB8AC3E}">
        <p14:creationId xmlns:p14="http://schemas.microsoft.com/office/powerpoint/2010/main" val="241909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C01EEE-046C-7859-EFA8-EDA80473E5AC}"/>
              </a:ext>
            </a:extLst>
          </p:cNvPr>
          <p:cNvSpPr>
            <a:spLocks noGrp="1"/>
          </p:cNvSpPr>
          <p:nvPr>
            <p:ph idx="1"/>
          </p:nvPr>
        </p:nvSpPr>
        <p:spPr>
          <a:xfrm>
            <a:off x="838200" y="1825625"/>
            <a:ext cx="11143268" cy="4530725"/>
          </a:xfrm>
        </p:spPr>
        <p:txBody>
          <a:bodyPr/>
          <a:lstStyle/>
          <a:p>
            <a:r>
              <a:rPr lang="en-US" dirty="0"/>
              <a:t>To facilitate the passage of information from</a:t>
            </a:r>
            <a:r>
              <a:rPr lang="tr-TR" dirty="0"/>
              <a:t> </a:t>
            </a:r>
            <a:r>
              <a:rPr lang="en-US" dirty="0"/>
              <a:t>short- to long-term memory, here are FOUR suggestions</a:t>
            </a:r>
          </a:p>
          <a:p>
            <a:pPr marL="0" indent="0">
              <a:buNone/>
            </a:pPr>
            <a:r>
              <a:rPr lang="tr-TR" b="1" dirty="0"/>
              <a:t>FOCUS</a:t>
            </a:r>
            <a:r>
              <a:rPr lang="tr-TR" dirty="0"/>
              <a:t> </a:t>
            </a:r>
            <a:r>
              <a:rPr lang="tr-TR" dirty="0" err="1"/>
              <a:t>your</a:t>
            </a:r>
            <a:r>
              <a:rPr lang="tr-TR" dirty="0"/>
              <a:t> </a:t>
            </a:r>
            <a:r>
              <a:rPr lang="tr-TR" dirty="0" err="1"/>
              <a:t>attention</a:t>
            </a:r>
            <a:r>
              <a:rPr lang="tr-TR" dirty="0"/>
              <a:t> on </a:t>
            </a:r>
            <a:r>
              <a:rPr lang="tr-TR" dirty="0" err="1"/>
              <a:t>the</a:t>
            </a:r>
            <a:r>
              <a:rPr lang="tr-TR" dirty="0"/>
              <a:t> </a:t>
            </a:r>
            <a:r>
              <a:rPr lang="tr-TR" dirty="0" err="1"/>
              <a:t>central</a:t>
            </a:r>
            <a:r>
              <a:rPr lang="tr-TR" dirty="0"/>
              <a:t> idea </a:t>
            </a:r>
          </a:p>
          <a:p>
            <a:pPr marL="0" indent="0">
              <a:buNone/>
            </a:pPr>
            <a:r>
              <a:rPr lang="tr-TR" b="1" dirty="0"/>
              <a:t>ORGANIZE</a:t>
            </a:r>
            <a:r>
              <a:rPr lang="tr-TR" dirty="0"/>
              <a:t> </a:t>
            </a:r>
            <a:r>
              <a:rPr lang="tr-TR" dirty="0" err="1"/>
              <a:t>what</a:t>
            </a:r>
            <a:r>
              <a:rPr lang="tr-TR" dirty="0"/>
              <a:t> </a:t>
            </a:r>
            <a:r>
              <a:rPr lang="tr-TR" dirty="0" err="1"/>
              <a:t>you</a:t>
            </a:r>
            <a:r>
              <a:rPr lang="tr-TR" dirty="0"/>
              <a:t> </a:t>
            </a:r>
            <a:r>
              <a:rPr lang="tr-TR" dirty="0" err="1"/>
              <a:t>hear</a:t>
            </a:r>
            <a:r>
              <a:rPr lang="tr-TR" dirty="0"/>
              <a:t>, </a:t>
            </a:r>
            <a:r>
              <a:rPr lang="tr-TR" dirty="0" err="1"/>
              <a:t>make</a:t>
            </a:r>
            <a:r>
              <a:rPr lang="tr-TR" dirty="0"/>
              <a:t> a </a:t>
            </a:r>
            <a:r>
              <a:rPr lang="tr-TR" dirty="0" err="1"/>
              <a:t>summary</a:t>
            </a:r>
            <a:endParaRPr lang="tr-TR" dirty="0"/>
          </a:p>
          <a:p>
            <a:pPr marL="0" indent="0">
              <a:buNone/>
            </a:pPr>
            <a:r>
              <a:rPr lang="tr-TR" b="1" dirty="0"/>
              <a:t>UNITE</a:t>
            </a:r>
            <a:r>
              <a:rPr lang="tr-TR" dirty="0"/>
              <a:t> </a:t>
            </a:r>
            <a:r>
              <a:rPr lang="tr-TR" dirty="0" err="1"/>
              <a:t>the</a:t>
            </a:r>
            <a:r>
              <a:rPr lang="tr-TR" dirty="0"/>
              <a:t> </a:t>
            </a:r>
            <a:r>
              <a:rPr lang="tr-TR" dirty="0" err="1"/>
              <a:t>new</a:t>
            </a:r>
            <a:r>
              <a:rPr lang="tr-TR" dirty="0"/>
              <a:t> </a:t>
            </a:r>
            <a:r>
              <a:rPr lang="tr-TR" dirty="0" err="1"/>
              <a:t>information</a:t>
            </a:r>
            <a:r>
              <a:rPr lang="tr-TR" dirty="0"/>
              <a:t> </a:t>
            </a:r>
            <a:r>
              <a:rPr lang="tr-TR" dirty="0" err="1"/>
              <a:t>to</a:t>
            </a:r>
            <a:r>
              <a:rPr lang="tr-TR" dirty="0"/>
              <a:t> </a:t>
            </a:r>
            <a:r>
              <a:rPr lang="tr-TR" dirty="0" err="1"/>
              <a:t>what</a:t>
            </a:r>
            <a:r>
              <a:rPr lang="tr-TR" dirty="0"/>
              <a:t> </a:t>
            </a:r>
            <a:r>
              <a:rPr lang="tr-TR" dirty="0" err="1"/>
              <a:t>you</a:t>
            </a:r>
            <a:r>
              <a:rPr lang="tr-TR" dirty="0"/>
              <a:t> </a:t>
            </a:r>
            <a:r>
              <a:rPr lang="tr-TR" dirty="0" err="1"/>
              <a:t>already</a:t>
            </a:r>
            <a:r>
              <a:rPr lang="tr-TR" dirty="0"/>
              <a:t> </a:t>
            </a:r>
            <a:r>
              <a:rPr lang="tr-TR" dirty="0" err="1"/>
              <a:t>know</a:t>
            </a:r>
            <a:endParaRPr lang="tr-TR" dirty="0"/>
          </a:p>
          <a:p>
            <a:pPr marL="0" indent="0">
              <a:buNone/>
            </a:pPr>
            <a:r>
              <a:rPr lang="tr-TR" b="1" dirty="0"/>
              <a:t>REPEAT </a:t>
            </a:r>
            <a:r>
              <a:rPr lang="tr-TR" dirty="0" err="1"/>
              <a:t>names</a:t>
            </a:r>
            <a:r>
              <a:rPr lang="tr-TR" dirty="0"/>
              <a:t> </a:t>
            </a:r>
            <a:r>
              <a:rPr lang="tr-TR" dirty="0" err="1"/>
              <a:t>or</a:t>
            </a:r>
            <a:r>
              <a:rPr lang="tr-TR" dirty="0"/>
              <a:t> </a:t>
            </a:r>
            <a:r>
              <a:rPr lang="tr-TR" dirty="0" err="1"/>
              <a:t>key</a:t>
            </a:r>
            <a:r>
              <a:rPr lang="tr-TR" dirty="0"/>
              <a:t> </a:t>
            </a:r>
            <a:r>
              <a:rPr lang="tr-TR" dirty="0" err="1"/>
              <a:t>concepts</a:t>
            </a:r>
            <a:r>
              <a:rPr lang="tr-TR" dirty="0"/>
              <a:t> </a:t>
            </a:r>
            <a:r>
              <a:rPr lang="tr-TR" dirty="0" err="1"/>
              <a:t>to</a:t>
            </a:r>
            <a:r>
              <a:rPr lang="tr-TR" dirty="0"/>
              <a:t> </a:t>
            </a:r>
            <a:r>
              <a:rPr lang="tr-TR" dirty="0" err="1"/>
              <a:t>yourself</a:t>
            </a:r>
            <a:r>
              <a:rPr lang="tr-TR" dirty="0"/>
              <a:t> </a:t>
            </a:r>
            <a:r>
              <a:rPr lang="tr-TR" dirty="0" err="1"/>
              <a:t>or</a:t>
            </a:r>
            <a:r>
              <a:rPr lang="tr-TR" dirty="0"/>
              <a:t> </a:t>
            </a:r>
            <a:r>
              <a:rPr lang="tr-TR" dirty="0" err="1"/>
              <a:t>aloud</a:t>
            </a:r>
            <a:r>
              <a:rPr lang="tr-TR" dirty="0"/>
              <a:t> </a:t>
            </a:r>
          </a:p>
          <a:p>
            <a:endParaRPr lang="tr-TR" dirty="0"/>
          </a:p>
        </p:txBody>
      </p:sp>
      <p:sp>
        <p:nvSpPr>
          <p:cNvPr id="4" name="Başlık 1">
            <a:extLst>
              <a:ext uri="{FF2B5EF4-FFF2-40B4-BE49-F238E27FC236}">
                <a16:creationId xmlns:a16="http://schemas.microsoft.com/office/drawing/2014/main" id="{22D75B81-7305-9756-4480-E3F488CDF868}"/>
              </a:ext>
            </a:extLst>
          </p:cNvPr>
          <p:cNvSpPr>
            <a:spLocks noGrp="1"/>
          </p:cNvSpPr>
          <p:nvPr>
            <p:ph type="title"/>
          </p:nvPr>
        </p:nvSpPr>
        <p:spPr>
          <a:xfrm>
            <a:off x="838200" y="365125"/>
            <a:ext cx="10515600" cy="1325563"/>
          </a:xfrm>
        </p:spPr>
        <p:txBody>
          <a:bodyPr/>
          <a:lstStyle/>
          <a:p>
            <a:r>
              <a:rPr lang="tr-TR" dirty="0" err="1"/>
              <a:t>Stage</a:t>
            </a:r>
            <a:r>
              <a:rPr lang="tr-TR" dirty="0"/>
              <a:t> 3  REMEMBERING – </a:t>
            </a:r>
            <a:r>
              <a:rPr lang="tr-TR" dirty="0" err="1"/>
              <a:t>Continue</a:t>
            </a:r>
            <a:r>
              <a:rPr lang="tr-TR" dirty="0"/>
              <a:t>  </a:t>
            </a:r>
          </a:p>
        </p:txBody>
      </p:sp>
      <p:sp>
        <p:nvSpPr>
          <p:cNvPr id="5" name="Slayt Numarası Yer Tutucusu 4">
            <a:extLst>
              <a:ext uri="{FF2B5EF4-FFF2-40B4-BE49-F238E27FC236}">
                <a16:creationId xmlns:a16="http://schemas.microsoft.com/office/drawing/2014/main" id="{664CB7D3-65CF-C309-A39C-51A2C8ADC262}"/>
              </a:ext>
            </a:extLst>
          </p:cNvPr>
          <p:cNvSpPr>
            <a:spLocks noGrp="1"/>
          </p:cNvSpPr>
          <p:nvPr>
            <p:ph type="sldNum" sz="quarter" idx="12"/>
          </p:nvPr>
        </p:nvSpPr>
        <p:spPr/>
        <p:txBody>
          <a:bodyPr/>
          <a:lstStyle/>
          <a:p>
            <a:fld id="{543CEBC3-1923-4312-BD9C-951A410B5B12}" type="slidenum">
              <a:rPr lang="tr-TR" smtClean="0"/>
              <a:t>11</a:t>
            </a:fld>
            <a:endParaRPr lang="tr-TR"/>
          </a:p>
        </p:txBody>
      </p:sp>
      <p:sp>
        <p:nvSpPr>
          <p:cNvPr id="2" name="Dikdörtgen 1">
            <a:extLst>
              <a:ext uri="{FF2B5EF4-FFF2-40B4-BE49-F238E27FC236}">
                <a16:creationId xmlns:a16="http://schemas.microsoft.com/office/drawing/2014/main" id="{31E63643-94CF-0BDB-E9B5-A99EE5A3555A}"/>
              </a:ext>
            </a:extLst>
          </p:cNvPr>
          <p:cNvSpPr/>
          <p:nvPr/>
        </p:nvSpPr>
        <p:spPr>
          <a:xfrm>
            <a:off x="5778631" y="5018676"/>
            <a:ext cx="5844618" cy="13255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Still another factor to consider is what is called</a:t>
            </a:r>
            <a:r>
              <a:rPr lang="tr-TR" dirty="0"/>
              <a:t> </a:t>
            </a:r>
            <a:r>
              <a:rPr lang="en-US" b="1" dirty="0"/>
              <a:t>false memory syndrome </a:t>
            </a:r>
            <a:r>
              <a:rPr lang="en-US" dirty="0"/>
              <a:t>where people think they</a:t>
            </a:r>
            <a:r>
              <a:rPr lang="tr-TR" dirty="0"/>
              <a:t> </a:t>
            </a:r>
            <a:r>
              <a:rPr lang="en-US" dirty="0"/>
              <a:t>remember what really didn’t happen</a:t>
            </a:r>
            <a:r>
              <a:rPr lang="tr-TR" dirty="0"/>
              <a:t> </a:t>
            </a:r>
            <a:r>
              <a:rPr lang="en-US" dirty="0"/>
              <a:t>(Loftus, 2004;</a:t>
            </a:r>
            <a:r>
              <a:rPr lang="tr-TR" dirty="0"/>
              <a:t> </a:t>
            </a:r>
            <a:r>
              <a:rPr lang="tr-TR" dirty="0" err="1"/>
              <a:t>Kearns</a:t>
            </a:r>
            <a:r>
              <a:rPr lang="tr-TR" dirty="0"/>
              <a:t>, 2018; Holland, 2019).</a:t>
            </a:r>
          </a:p>
        </p:txBody>
      </p:sp>
    </p:spTree>
    <p:extLst>
      <p:ext uri="{BB962C8B-B14F-4D97-AF65-F5344CB8AC3E}">
        <p14:creationId xmlns:p14="http://schemas.microsoft.com/office/powerpoint/2010/main" val="273739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4CD495-CB1E-373D-8BFE-47B07DDC81A4}"/>
              </a:ext>
            </a:extLst>
          </p:cNvPr>
          <p:cNvSpPr>
            <a:spLocks noGrp="1"/>
          </p:cNvSpPr>
          <p:nvPr>
            <p:ph type="title"/>
          </p:nvPr>
        </p:nvSpPr>
        <p:spPr/>
        <p:txBody>
          <a:bodyPr/>
          <a:lstStyle/>
          <a:p>
            <a:r>
              <a:rPr lang="tr-TR" dirty="0" err="1"/>
              <a:t>Stage</a:t>
            </a:r>
            <a:r>
              <a:rPr lang="tr-TR" dirty="0"/>
              <a:t> </a:t>
            </a:r>
            <a:r>
              <a:rPr lang="tr-TR" dirty="0" err="1"/>
              <a:t>Four</a:t>
            </a:r>
            <a:r>
              <a:rPr lang="tr-TR" dirty="0"/>
              <a:t> EVALUATING </a:t>
            </a:r>
          </a:p>
        </p:txBody>
      </p:sp>
      <p:sp>
        <p:nvSpPr>
          <p:cNvPr id="3" name="İçerik Yer Tutucusu 2">
            <a:extLst>
              <a:ext uri="{FF2B5EF4-FFF2-40B4-BE49-F238E27FC236}">
                <a16:creationId xmlns:a16="http://schemas.microsoft.com/office/drawing/2014/main" id="{6284E2C8-E01D-A1A1-B5C4-09E5890A8E4B}"/>
              </a:ext>
            </a:extLst>
          </p:cNvPr>
          <p:cNvSpPr>
            <a:spLocks noGrp="1"/>
          </p:cNvSpPr>
          <p:nvPr>
            <p:ph idx="1"/>
          </p:nvPr>
        </p:nvSpPr>
        <p:spPr/>
        <p:txBody>
          <a:bodyPr>
            <a:normAutofit fontScale="92500" lnSpcReduction="10000"/>
          </a:bodyPr>
          <a:lstStyle/>
          <a:p>
            <a:pPr marL="0" indent="0">
              <a:buNone/>
            </a:pPr>
            <a:r>
              <a:rPr lang="en-US" dirty="0"/>
              <a:t>You </a:t>
            </a:r>
            <a:r>
              <a:rPr lang="en-US" i="1" dirty="0"/>
              <a:t>judge</a:t>
            </a:r>
            <a:r>
              <a:rPr lang="en-US" dirty="0"/>
              <a:t> the message — deciding how true, logical, or valuable it is.</a:t>
            </a:r>
            <a:endParaRPr lang="tr-TR" dirty="0"/>
          </a:p>
          <a:p>
            <a:pPr marL="0" indent="0">
              <a:buNone/>
            </a:pPr>
            <a:r>
              <a:rPr lang="tr-TR" dirty="0" err="1"/>
              <a:t>Some</a:t>
            </a:r>
            <a:r>
              <a:rPr lang="tr-TR" dirty="0"/>
              <a:t> </a:t>
            </a:r>
            <a:r>
              <a:rPr lang="tr-TR" dirty="0" err="1"/>
              <a:t>suggestions</a:t>
            </a:r>
            <a:r>
              <a:rPr lang="tr-TR" dirty="0"/>
              <a:t>:</a:t>
            </a:r>
          </a:p>
          <a:p>
            <a:pPr marL="0" indent="0">
              <a:buNone/>
            </a:pPr>
            <a:r>
              <a:rPr lang="tr-TR" dirty="0"/>
              <a:t>-</a:t>
            </a:r>
            <a:r>
              <a:rPr lang="tr-TR" b="1" i="1" dirty="0" err="1"/>
              <a:t>Resist</a:t>
            </a:r>
            <a:r>
              <a:rPr lang="tr-TR" b="1" i="1" dirty="0"/>
              <a:t> </a:t>
            </a:r>
            <a:r>
              <a:rPr lang="tr-TR" b="1" i="1" dirty="0" err="1"/>
              <a:t>evaluation</a:t>
            </a:r>
            <a:r>
              <a:rPr lang="tr-TR" b="1" i="1" dirty="0"/>
              <a:t> </a:t>
            </a:r>
            <a:r>
              <a:rPr lang="tr-TR" dirty="0" err="1"/>
              <a:t>until</a:t>
            </a:r>
            <a:r>
              <a:rPr lang="tr-TR" dirty="0"/>
              <a:t> </a:t>
            </a:r>
            <a:r>
              <a:rPr lang="tr-TR" dirty="0" err="1"/>
              <a:t>you</a:t>
            </a:r>
            <a:r>
              <a:rPr lang="tr-TR" dirty="0"/>
              <a:t> </a:t>
            </a:r>
            <a:r>
              <a:rPr lang="tr-TR" dirty="0" err="1"/>
              <a:t>understand</a:t>
            </a:r>
            <a:r>
              <a:rPr lang="tr-TR" dirty="0"/>
              <a:t> </a:t>
            </a:r>
            <a:r>
              <a:rPr lang="tr-TR" dirty="0" err="1"/>
              <a:t>the</a:t>
            </a:r>
            <a:r>
              <a:rPr lang="tr-TR" dirty="0"/>
              <a:t> </a:t>
            </a:r>
            <a:r>
              <a:rPr lang="tr-TR" dirty="0" err="1"/>
              <a:t>speaker</a:t>
            </a:r>
            <a:endParaRPr lang="tr-TR" dirty="0"/>
          </a:p>
          <a:p>
            <a:pPr marL="0" indent="0">
              <a:buNone/>
            </a:pPr>
            <a:r>
              <a:rPr lang="tr-TR" dirty="0"/>
              <a:t>-</a:t>
            </a:r>
            <a:r>
              <a:rPr lang="tr-TR" b="1" i="1" dirty="0" err="1"/>
              <a:t>Distinguish</a:t>
            </a:r>
            <a:r>
              <a:rPr lang="tr-TR" b="1" i="1" dirty="0"/>
              <a:t> </a:t>
            </a:r>
            <a:r>
              <a:rPr lang="tr-TR" b="1" i="1" dirty="0" err="1"/>
              <a:t>facts</a:t>
            </a:r>
            <a:r>
              <a:rPr lang="tr-TR" b="1" i="1" dirty="0"/>
              <a:t> </a:t>
            </a:r>
            <a:r>
              <a:rPr lang="tr-TR" b="1" i="1" dirty="0" err="1"/>
              <a:t>from</a:t>
            </a:r>
            <a:r>
              <a:rPr lang="tr-TR" b="1" i="1" dirty="0"/>
              <a:t> </a:t>
            </a:r>
            <a:r>
              <a:rPr lang="tr-TR" b="1" i="1" dirty="0" err="1"/>
              <a:t>opinions</a:t>
            </a:r>
            <a:r>
              <a:rPr lang="tr-TR" b="1" i="1" dirty="0"/>
              <a:t> </a:t>
            </a:r>
            <a:r>
              <a:rPr lang="tr-TR" dirty="0" err="1"/>
              <a:t>and</a:t>
            </a:r>
            <a:r>
              <a:rPr lang="tr-TR" dirty="0"/>
              <a:t> </a:t>
            </a:r>
            <a:r>
              <a:rPr lang="tr-TR" dirty="0" err="1"/>
              <a:t>personal</a:t>
            </a:r>
            <a:r>
              <a:rPr lang="tr-TR" dirty="0"/>
              <a:t> </a:t>
            </a:r>
            <a:r>
              <a:rPr lang="tr-TR" dirty="0" err="1"/>
              <a:t>interpretations</a:t>
            </a:r>
            <a:endParaRPr lang="tr-TR" dirty="0"/>
          </a:p>
          <a:p>
            <a:pPr marL="0" indent="0">
              <a:buNone/>
            </a:pPr>
            <a:r>
              <a:rPr lang="tr-TR" dirty="0"/>
              <a:t>-</a:t>
            </a:r>
            <a:r>
              <a:rPr lang="en-US" b="1" i="1" dirty="0"/>
              <a:t>Identify biases</a:t>
            </a:r>
            <a:r>
              <a:rPr lang="tr-TR" dirty="0"/>
              <a:t> </a:t>
            </a:r>
            <a:r>
              <a:rPr lang="tr-TR" dirty="0">
                <a:solidFill>
                  <a:srgbClr val="FF0000"/>
                </a:solidFill>
              </a:rPr>
              <a:t>(önyargı)</a:t>
            </a:r>
            <a:r>
              <a:rPr lang="en-US" dirty="0"/>
              <a:t>, or self-interests</a:t>
            </a:r>
            <a:r>
              <a:rPr lang="tr-TR" dirty="0"/>
              <a:t> </a:t>
            </a:r>
            <a:r>
              <a:rPr lang="en-US" dirty="0"/>
              <a:t>that may lead the speaker to slant unfairly what is said. It’s</a:t>
            </a:r>
            <a:r>
              <a:rPr lang="tr-TR" dirty="0"/>
              <a:t> </a:t>
            </a:r>
            <a:r>
              <a:rPr lang="en-US" dirty="0"/>
              <a:t>often wise to ask if the material is being presented fairly or if</a:t>
            </a:r>
            <a:r>
              <a:rPr lang="tr-TR" dirty="0"/>
              <a:t> </a:t>
            </a:r>
            <a:r>
              <a:rPr lang="en-US" dirty="0"/>
              <a:t>this person is slanting or spinning it in some way.</a:t>
            </a:r>
            <a:endParaRPr lang="tr-TR" dirty="0"/>
          </a:p>
          <a:p>
            <a:pPr marL="0" indent="0">
              <a:buNone/>
            </a:pPr>
            <a:r>
              <a:rPr lang="tr-TR" b="1" dirty="0"/>
              <a:t>-</a:t>
            </a:r>
            <a:r>
              <a:rPr lang="en-US" b="1" dirty="0"/>
              <a:t>Recognize fallacious</a:t>
            </a:r>
            <a:r>
              <a:rPr lang="tr-TR" b="1" dirty="0"/>
              <a:t> </a:t>
            </a:r>
            <a:r>
              <a:rPr lang="tr-TR" b="1" dirty="0">
                <a:solidFill>
                  <a:srgbClr val="FF0000"/>
                </a:solidFill>
              </a:rPr>
              <a:t>(</a:t>
            </a:r>
            <a:r>
              <a:rPr lang="tr-TR" dirty="0">
                <a:solidFill>
                  <a:srgbClr val="FF0000"/>
                </a:solidFill>
              </a:rPr>
              <a:t>yanıltıcı)</a:t>
            </a:r>
            <a:r>
              <a:rPr lang="en-US" dirty="0"/>
              <a:t> forms of reasoning</a:t>
            </a:r>
            <a:r>
              <a:rPr lang="tr-TR" dirty="0"/>
              <a:t> </a:t>
            </a:r>
            <a:r>
              <a:rPr lang="tr-TR" dirty="0">
                <a:solidFill>
                  <a:srgbClr val="FF0000"/>
                </a:solidFill>
              </a:rPr>
              <a:t>(akıl yürütme). </a:t>
            </a:r>
            <a:r>
              <a:rPr lang="tr-TR" dirty="0" err="1"/>
              <a:t>For</a:t>
            </a:r>
            <a:r>
              <a:rPr lang="tr-TR" dirty="0"/>
              <a:t> </a:t>
            </a:r>
            <a:r>
              <a:rPr lang="tr-TR" dirty="0" err="1"/>
              <a:t>instance</a:t>
            </a:r>
            <a:r>
              <a:rPr lang="tr-TR" dirty="0"/>
              <a:t> they </a:t>
            </a:r>
            <a:r>
              <a:rPr lang="tr-TR" dirty="0" err="1"/>
              <a:t>may</a:t>
            </a:r>
            <a:r>
              <a:rPr lang="tr-TR" dirty="0"/>
              <a:t> </a:t>
            </a:r>
            <a:r>
              <a:rPr lang="tr-TR" dirty="0" err="1"/>
              <a:t>argue</a:t>
            </a:r>
            <a:r>
              <a:rPr lang="tr-TR" dirty="0"/>
              <a:t> </a:t>
            </a:r>
            <a:r>
              <a:rPr lang="tr-TR" dirty="0" err="1"/>
              <a:t>that</a:t>
            </a:r>
            <a:r>
              <a:rPr lang="tr-TR" dirty="0"/>
              <a:t> </a:t>
            </a:r>
            <a:r>
              <a:rPr lang="tr-TR" dirty="0" err="1"/>
              <a:t>you</a:t>
            </a:r>
            <a:r>
              <a:rPr lang="tr-TR" dirty="0"/>
              <a:t> </a:t>
            </a:r>
            <a:r>
              <a:rPr lang="tr-TR" dirty="0" err="1"/>
              <a:t>should</a:t>
            </a:r>
            <a:r>
              <a:rPr lang="tr-TR" dirty="0"/>
              <a:t> </a:t>
            </a:r>
            <a:r>
              <a:rPr lang="tr-TR" dirty="0" err="1"/>
              <a:t>believe</a:t>
            </a:r>
            <a:r>
              <a:rPr lang="tr-TR" dirty="0"/>
              <a:t> </a:t>
            </a:r>
            <a:r>
              <a:rPr lang="tr-TR" dirty="0" err="1"/>
              <a:t>or</a:t>
            </a:r>
            <a:r>
              <a:rPr lang="tr-TR" dirty="0"/>
              <a:t> do </a:t>
            </a:r>
            <a:r>
              <a:rPr lang="tr-TR" dirty="0" err="1"/>
              <a:t>something</a:t>
            </a:r>
            <a:r>
              <a:rPr lang="tr-TR" dirty="0"/>
              <a:t> </a:t>
            </a:r>
            <a:r>
              <a:rPr lang="tr-TR" dirty="0" err="1"/>
              <a:t>because</a:t>
            </a:r>
            <a:r>
              <a:rPr lang="tr-TR" dirty="0"/>
              <a:t> </a:t>
            </a:r>
            <a:r>
              <a:rPr lang="tr-TR" dirty="0" err="1"/>
              <a:t>everyone</a:t>
            </a:r>
            <a:r>
              <a:rPr lang="tr-TR" dirty="0"/>
              <a:t> else </a:t>
            </a:r>
            <a:r>
              <a:rPr lang="tr-TR" dirty="0" err="1"/>
              <a:t>does</a:t>
            </a:r>
            <a:r>
              <a:rPr lang="tr-TR" dirty="0"/>
              <a:t>. </a:t>
            </a:r>
          </a:p>
          <a:p>
            <a:pPr marL="0" indent="0">
              <a:buNone/>
            </a:pPr>
            <a:r>
              <a:rPr lang="en-US" dirty="0"/>
              <a:t> </a:t>
            </a:r>
            <a:endParaRPr lang="tr-TR" dirty="0"/>
          </a:p>
        </p:txBody>
      </p:sp>
      <p:sp>
        <p:nvSpPr>
          <p:cNvPr id="4" name="Slayt Numarası Yer Tutucusu 3">
            <a:extLst>
              <a:ext uri="{FF2B5EF4-FFF2-40B4-BE49-F238E27FC236}">
                <a16:creationId xmlns:a16="http://schemas.microsoft.com/office/drawing/2014/main" id="{334D6604-7DEE-282D-A25F-01E881730F76}"/>
              </a:ext>
            </a:extLst>
          </p:cNvPr>
          <p:cNvSpPr>
            <a:spLocks noGrp="1"/>
          </p:cNvSpPr>
          <p:nvPr>
            <p:ph type="sldNum" sz="quarter" idx="12"/>
          </p:nvPr>
        </p:nvSpPr>
        <p:spPr/>
        <p:txBody>
          <a:bodyPr/>
          <a:lstStyle/>
          <a:p>
            <a:fld id="{543CEBC3-1923-4312-BD9C-951A410B5B12}" type="slidenum">
              <a:rPr lang="tr-TR" smtClean="0"/>
              <a:t>12</a:t>
            </a:fld>
            <a:endParaRPr lang="tr-TR"/>
          </a:p>
        </p:txBody>
      </p:sp>
    </p:spTree>
    <p:extLst>
      <p:ext uri="{BB962C8B-B14F-4D97-AF65-F5344CB8AC3E}">
        <p14:creationId xmlns:p14="http://schemas.microsoft.com/office/powerpoint/2010/main" val="272678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6C2BED-EDC8-BBF3-D8CC-E4ACFAB6AE96}"/>
              </a:ext>
            </a:extLst>
          </p:cNvPr>
          <p:cNvSpPr>
            <a:spLocks noGrp="1"/>
          </p:cNvSpPr>
          <p:nvPr>
            <p:ph type="title"/>
          </p:nvPr>
        </p:nvSpPr>
        <p:spPr/>
        <p:txBody>
          <a:bodyPr/>
          <a:lstStyle/>
          <a:p>
            <a:r>
              <a:rPr lang="tr-TR" dirty="0" err="1"/>
              <a:t>Stage</a:t>
            </a:r>
            <a:r>
              <a:rPr lang="tr-TR" dirty="0"/>
              <a:t> </a:t>
            </a:r>
            <a:r>
              <a:rPr lang="tr-TR" dirty="0" err="1"/>
              <a:t>Five</a:t>
            </a:r>
            <a:r>
              <a:rPr lang="tr-TR" dirty="0"/>
              <a:t> RESPONDING </a:t>
            </a:r>
          </a:p>
        </p:txBody>
      </p:sp>
      <p:sp>
        <p:nvSpPr>
          <p:cNvPr id="3" name="İçerik Yer Tutucusu 2">
            <a:extLst>
              <a:ext uri="{FF2B5EF4-FFF2-40B4-BE49-F238E27FC236}">
                <a16:creationId xmlns:a16="http://schemas.microsoft.com/office/drawing/2014/main" id="{45F7E625-2AE5-C03E-66C4-17D01727589C}"/>
              </a:ext>
            </a:extLst>
          </p:cNvPr>
          <p:cNvSpPr>
            <a:spLocks noGrp="1"/>
          </p:cNvSpPr>
          <p:nvPr>
            <p:ph idx="1"/>
          </p:nvPr>
        </p:nvSpPr>
        <p:spPr>
          <a:xfrm>
            <a:off x="188536" y="1825624"/>
            <a:ext cx="11745798" cy="4528042"/>
          </a:xfrm>
        </p:spPr>
        <p:txBody>
          <a:bodyPr>
            <a:normAutofit/>
          </a:bodyPr>
          <a:lstStyle/>
          <a:p>
            <a:pPr marL="0" indent="0">
              <a:buNone/>
            </a:pPr>
            <a:r>
              <a:rPr lang="en-US" dirty="0"/>
              <a:t>You </a:t>
            </a:r>
            <a:r>
              <a:rPr lang="en-US" i="1" dirty="0"/>
              <a:t>give feedback</a:t>
            </a:r>
            <a:r>
              <a:rPr lang="en-US" dirty="0"/>
              <a:t> to the speaker to show that you’re listening and understanding.</a:t>
            </a:r>
            <a:br>
              <a:rPr lang="en-US" dirty="0"/>
            </a:br>
            <a:r>
              <a:rPr lang="tr-TR" dirty="0"/>
              <a:t>1. </a:t>
            </a:r>
            <a:r>
              <a:rPr lang="tr-TR" dirty="0" err="1"/>
              <a:t>Support</a:t>
            </a:r>
            <a:r>
              <a:rPr lang="tr-TR" dirty="0"/>
              <a:t> </a:t>
            </a:r>
            <a:r>
              <a:rPr lang="tr-TR" dirty="0" err="1"/>
              <a:t>the</a:t>
            </a:r>
            <a:r>
              <a:rPr lang="tr-TR" dirty="0"/>
              <a:t> </a:t>
            </a:r>
            <a:r>
              <a:rPr lang="tr-TR" dirty="0" err="1"/>
              <a:t>speaker</a:t>
            </a:r>
            <a:r>
              <a:rPr lang="tr-TR" dirty="0"/>
              <a:t>: </a:t>
            </a:r>
            <a:r>
              <a:rPr lang="tr-TR" dirty="0" err="1"/>
              <a:t>Give</a:t>
            </a:r>
            <a:r>
              <a:rPr lang="tr-TR" dirty="0"/>
              <a:t> </a:t>
            </a:r>
            <a:r>
              <a:rPr lang="tr-TR" dirty="0" err="1"/>
              <a:t>verbal</a:t>
            </a:r>
            <a:r>
              <a:rPr lang="tr-TR" dirty="0"/>
              <a:t> </a:t>
            </a:r>
            <a:r>
              <a:rPr lang="tr-TR" dirty="0" err="1"/>
              <a:t>or</a:t>
            </a:r>
            <a:r>
              <a:rPr lang="tr-TR" dirty="0"/>
              <a:t> </a:t>
            </a:r>
            <a:r>
              <a:rPr lang="tr-TR" dirty="0" err="1"/>
              <a:t>nonverbal</a:t>
            </a:r>
            <a:r>
              <a:rPr lang="tr-TR" dirty="0"/>
              <a:t> </a:t>
            </a:r>
            <a:r>
              <a:rPr lang="tr-TR" dirty="0" err="1"/>
              <a:t>feedback</a:t>
            </a:r>
            <a:r>
              <a:rPr lang="tr-TR" dirty="0"/>
              <a:t>.</a:t>
            </a:r>
          </a:p>
          <a:p>
            <a:pPr marL="0" indent="0">
              <a:buNone/>
            </a:pPr>
            <a:r>
              <a:rPr lang="tr-TR" dirty="0"/>
              <a:t>2. </a:t>
            </a:r>
            <a:r>
              <a:rPr lang="en-US" dirty="0"/>
              <a:t>Own your responses. Take responsibility</a:t>
            </a:r>
            <a:r>
              <a:rPr lang="tr-TR" dirty="0"/>
              <a:t> </a:t>
            </a:r>
            <a:r>
              <a:rPr lang="en-US" dirty="0"/>
              <a:t>for what you say. Instead of saying,</a:t>
            </a:r>
            <a:r>
              <a:rPr lang="tr-TR" dirty="0"/>
              <a:t> </a:t>
            </a:r>
            <a:r>
              <a:rPr lang="en-US" dirty="0"/>
              <a:t>“Nobody will want to do that”</a:t>
            </a:r>
            <a:r>
              <a:rPr lang="tr-TR" dirty="0"/>
              <a:t> </a:t>
            </a:r>
            <a:r>
              <a:rPr lang="en-US" dirty="0"/>
              <a:t>say something like “I don’t think I’ll</a:t>
            </a:r>
            <a:r>
              <a:rPr lang="tr-TR" dirty="0"/>
              <a:t> </a:t>
            </a:r>
            <a:r>
              <a:rPr lang="en-US" dirty="0"/>
              <a:t>do that.”</a:t>
            </a:r>
            <a:endParaRPr lang="tr-TR" dirty="0"/>
          </a:p>
          <a:p>
            <a:pPr marL="0" indent="0">
              <a:buNone/>
            </a:pPr>
            <a:r>
              <a:rPr lang="tr-TR" dirty="0"/>
              <a:t>3. </a:t>
            </a:r>
            <a:r>
              <a:rPr lang="en-US" dirty="0"/>
              <a:t>Resist “responding to another’s feelings”</a:t>
            </a:r>
            <a:r>
              <a:rPr lang="tr-TR" dirty="0"/>
              <a:t> </a:t>
            </a:r>
            <a:r>
              <a:rPr lang="tr-TR" dirty="0" err="1"/>
              <a:t>by</a:t>
            </a:r>
            <a:r>
              <a:rPr lang="tr-TR" dirty="0"/>
              <a:t> «</a:t>
            </a:r>
            <a:r>
              <a:rPr lang="tr-TR" dirty="0" err="1"/>
              <a:t>trying</a:t>
            </a:r>
            <a:r>
              <a:rPr lang="tr-TR" dirty="0"/>
              <a:t> </a:t>
            </a:r>
            <a:r>
              <a:rPr lang="tr-TR" dirty="0" err="1"/>
              <a:t>to</a:t>
            </a:r>
            <a:r>
              <a:rPr lang="tr-TR" dirty="0"/>
              <a:t> </a:t>
            </a:r>
            <a:r>
              <a:rPr lang="tr-TR" dirty="0" err="1"/>
              <a:t>solve</a:t>
            </a:r>
            <a:r>
              <a:rPr lang="en-US" dirty="0"/>
              <a:t> the person’s</a:t>
            </a:r>
            <a:r>
              <a:rPr lang="tr-TR" dirty="0"/>
              <a:t> </a:t>
            </a:r>
            <a:r>
              <a:rPr lang="en-US" dirty="0"/>
              <a:t>problems.” </a:t>
            </a:r>
            <a:r>
              <a:rPr lang="tr-TR" dirty="0" err="1"/>
              <a:t>Unless</a:t>
            </a:r>
            <a:r>
              <a:rPr lang="tr-TR" dirty="0"/>
              <a:t> of </a:t>
            </a:r>
            <a:r>
              <a:rPr lang="tr-TR" dirty="0" err="1"/>
              <a:t>course</a:t>
            </a:r>
            <a:r>
              <a:rPr lang="tr-TR" dirty="0"/>
              <a:t> </a:t>
            </a:r>
            <a:r>
              <a:rPr lang="tr-TR" dirty="0" err="1"/>
              <a:t>you</a:t>
            </a:r>
            <a:r>
              <a:rPr lang="tr-TR" dirty="0"/>
              <a:t> </a:t>
            </a:r>
            <a:r>
              <a:rPr lang="tr-TR" dirty="0" err="1"/>
              <a:t>are</a:t>
            </a:r>
            <a:r>
              <a:rPr lang="tr-TR" dirty="0"/>
              <a:t> </a:t>
            </a:r>
            <a:r>
              <a:rPr lang="tr-TR" dirty="0" err="1"/>
              <a:t>asked</a:t>
            </a:r>
            <a:r>
              <a:rPr lang="tr-TR" dirty="0"/>
              <a:t> </a:t>
            </a:r>
            <a:r>
              <a:rPr lang="tr-TR" dirty="0" err="1"/>
              <a:t>for</a:t>
            </a:r>
            <a:r>
              <a:rPr lang="tr-TR" dirty="0"/>
              <a:t> an </a:t>
            </a:r>
            <a:r>
              <a:rPr lang="tr-TR" dirty="0" err="1"/>
              <a:t>advice</a:t>
            </a:r>
            <a:r>
              <a:rPr lang="tr-TR" dirty="0"/>
              <a:t> </a:t>
            </a:r>
            <a:r>
              <a:rPr lang="tr-TR" dirty="0" err="1"/>
              <a:t>avoid</a:t>
            </a:r>
            <a:r>
              <a:rPr lang="tr-TR" dirty="0"/>
              <a:t> it. </a:t>
            </a:r>
          </a:p>
          <a:p>
            <a:pPr marL="0" indent="0">
              <a:buNone/>
            </a:pPr>
            <a:r>
              <a:rPr lang="tr-TR" dirty="0"/>
              <a:t>4. </a:t>
            </a:r>
            <a:r>
              <a:rPr lang="tr-TR" dirty="0" err="1"/>
              <a:t>Focus</a:t>
            </a:r>
            <a:r>
              <a:rPr lang="tr-TR" dirty="0"/>
              <a:t> on </a:t>
            </a:r>
            <a:r>
              <a:rPr lang="tr-TR" dirty="0" err="1"/>
              <a:t>the</a:t>
            </a:r>
            <a:r>
              <a:rPr lang="tr-TR" dirty="0"/>
              <a:t> </a:t>
            </a:r>
            <a:r>
              <a:rPr lang="tr-TR" dirty="0" err="1"/>
              <a:t>speaker</a:t>
            </a:r>
            <a:r>
              <a:rPr lang="tr-TR" dirty="0"/>
              <a:t> </a:t>
            </a:r>
            <a:r>
              <a:rPr lang="tr-TR" dirty="0" err="1"/>
              <a:t>while</a:t>
            </a:r>
            <a:r>
              <a:rPr lang="tr-TR" dirty="0"/>
              <a:t> </a:t>
            </a:r>
            <a:r>
              <a:rPr lang="tr-TR" dirty="0" err="1"/>
              <a:t>you</a:t>
            </a:r>
            <a:r>
              <a:rPr lang="tr-TR" dirty="0"/>
              <a:t> </a:t>
            </a:r>
            <a:r>
              <a:rPr lang="tr-TR" dirty="0" err="1"/>
              <a:t>are</a:t>
            </a:r>
            <a:r>
              <a:rPr lang="tr-TR" dirty="0"/>
              <a:t> </a:t>
            </a:r>
            <a:r>
              <a:rPr lang="tr-TR" dirty="0" err="1"/>
              <a:t>responding</a:t>
            </a:r>
            <a:r>
              <a:rPr lang="tr-TR" dirty="0"/>
              <a:t>.</a:t>
            </a:r>
          </a:p>
          <a:p>
            <a:pPr marL="0" indent="0">
              <a:buNone/>
            </a:pPr>
            <a:r>
              <a:rPr lang="tr-TR" dirty="0"/>
              <a:t>5. </a:t>
            </a:r>
            <a:r>
              <a:rPr lang="tr-TR" dirty="0" err="1"/>
              <a:t>Avoid</a:t>
            </a:r>
            <a:r>
              <a:rPr lang="tr-TR" dirty="0"/>
              <a:t> </a:t>
            </a:r>
            <a:r>
              <a:rPr lang="tr-TR" dirty="0" err="1"/>
              <a:t>being</a:t>
            </a:r>
            <a:r>
              <a:rPr lang="tr-TR" dirty="0"/>
              <a:t> a </a:t>
            </a:r>
            <a:r>
              <a:rPr lang="tr-TR" dirty="0" err="1"/>
              <a:t>thought-completing</a:t>
            </a:r>
            <a:r>
              <a:rPr lang="tr-TR" dirty="0"/>
              <a:t> </a:t>
            </a:r>
            <a:r>
              <a:rPr lang="tr-TR" dirty="0" err="1"/>
              <a:t>listener</a:t>
            </a:r>
            <a:r>
              <a:rPr lang="tr-TR" dirty="0"/>
              <a:t>. </a:t>
            </a:r>
            <a:r>
              <a:rPr lang="tr-TR" dirty="0" err="1"/>
              <a:t>This</a:t>
            </a:r>
            <a:r>
              <a:rPr lang="tr-TR" dirty="0"/>
              <a:t> </a:t>
            </a:r>
            <a:r>
              <a:rPr lang="tr-TR" dirty="0" err="1"/>
              <a:t>may</a:t>
            </a:r>
            <a:r>
              <a:rPr lang="tr-TR" dirty="0"/>
              <a:t> </a:t>
            </a:r>
            <a:r>
              <a:rPr lang="tr-TR" dirty="0" err="1"/>
              <a:t>make</a:t>
            </a:r>
            <a:r>
              <a:rPr lang="tr-TR" dirty="0"/>
              <a:t> </a:t>
            </a:r>
            <a:r>
              <a:rPr lang="tr-TR" dirty="0" err="1"/>
              <a:t>the</a:t>
            </a:r>
            <a:r>
              <a:rPr lang="tr-TR" dirty="0"/>
              <a:t> </a:t>
            </a:r>
            <a:r>
              <a:rPr lang="tr-TR" dirty="0" err="1"/>
              <a:t>person</a:t>
            </a:r>
            <a:r>
              <a:rPr lang="tr-TR" dirty="0"/>
              <a:t> </a:t>
            </a:r>
            <a:r>
              <a:rPr lang="tr-TR" dirty="0" err="1"/>
              <a:t>feel</a:t>
            </a:r>
            <a:r>
              <a:rPr lang="tr-TR" dirty="0"/>
              <a:t> </a:t>
            </a:r>
            <a:r>
              <a:rPr lang="tr-TR" dirty="0" err="1"/>
              <a:t>that</a:t>
            </a:r>
            <a:r>
              <a:rPr lang="tr-TR" dirty="0"/>
              <a:t> </a:t>
            </a:r>
            <a:r>
              <a:rPr lang="tr-TR" dirty="0" err="1"/>
              <a:t>you</a:t>
            </a:r>
            <a:r>
              <a:rPr lang="tr-TR" dirty="0"/>
              <a:t> </a:t>
            </a:r>
            <a:r>
              <a:rPr lang="tr-TR" dirty="0" err="1"/>
              <a:t>already</a:t>
            </a:r>
            <a:r>
              <a:rPr lang="tr-TR" dirty="0"/>
              <a:t> </a:t>
            </a:r>
            <a:r>
              <a:rPr lang="tr-TR" dirty="0" err="1"/>
              <a:t>know</a:t>
            </a:r>
            <a:r>
              <a:rPr lang="tr-TR" dirty="0"/>
              <a:t> it </a:t>
            </a:r>
            <a:r>
              <a:rPr lang="tr-TR" dirty="0" err="1"/>
              <a:t>and</a:t>
            </a:r>
            <a:r>
              <a:rPr lang="tr-TR" dirty="0"/>
              <a:t> </a:t>
            </a:r>
            <a:r>
              <a:rPr lang="tr-TR" dirty="0" err="1"/>
              <a:t>this</a:t>
            </a:r>
            <a:r>
              <a:rPr lang="tr-TR" dirty="0"/>
              <a:t> </a:t>
            </a:r>
            <a:r>
              <a:rPr lang="tr-TR" dirty="0" err="1"/>
              <a:t>maybe</a:t>
            </a:r>
            <a:r>
              <a:rPr lang="tr-TR" dirty="0"/>
              <a:t> </a:t>
            </a:r>
            <a:r>
              <a:rPr lang="tr-TR" dirty="0" err="1"/>
              <a:t>something</a:t>
            </a:r>
            <a:r>
              <a:rPr lang="tr-TR" dirty="0"/>
              <a:t> </a:t>
            </a:r>
            <a:r>
              <a:rPr lang="tr-TR" dirty="0" err="1"/>
              <a:t>disrespectful</a:t>
            </a:r>
            <a:r>
              <a:rPr lang="tr-TR" dirty="0"/>
              <a:t>.</a:t>
            </a:r>
          </a:p>
          <a:p>
            <a:pPr marL="0" indent="0">
              <a:buNone/>
            </a:pPr>
            <a:endParaRPr lang="tr-TR" dirty="0"/>
          </a:p>
        </p:txBody>
      </p:sp>
      <p:sp>
        <p:nvSpPr>
          <p:cNvPr id="4" name="Slayt Numarası Yer Tutucusu 3">
            <a:extLst>
              <a:ext uri="{FF2B5EF4-FFF2-40B4-BE49-F238E27FC236}">
                <a16:creationId xmlns:a16="http://schemas.microsoft.com/office/drawing/2014/main" id="{A3CCB9BA-D58D-7D77-50AB-9DB8FD5B5CF0}"/>
              </a:ext>
            </a:extLst>
          </p:cNvPr>
          <p:cNvSpPr>
            <a:spLocks noGrp="1"/>
          </p:cNvSpPr>
          <p:nvPr>
            <p:ph type="sldNum" sz="quarter" idx="12"/>
          </p:nvPr>
        </p:nvSpPr>
        <p:spPr/>
        <p:txBody>
          <a:bodyPr/>
          <a:lstStyle/>
          <a:p>
            <a:fld id="{543CEBC3-1923-4312-BD9C-951A410B5B12}" type="slidenum">
              <a:rPr lang="tr-TR" smtClean="0"/>
              <a:t>13</a:t>
            </a:fld>
            <a:endParaRPr lang="tr-TR"/>
          </a:p>
        </p:txBody>
      </p:sp>
    </p:spTree>
    <p:extLst>
      <p:ext uri="{BB962C8B-B14F-4D97-AF65-F5344CB8AC3E}">
        <p14:creationId xmlns:p14="http://schemas.microsoft.com/office/powerpoint/2010/main" val="244708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E641A50-6F29-6977-DA55-FB6490542E17}"/>
              </a:ext>
            </a:extLst>
          </p:cNvPr>
          <p:cNvSpPr/>
          <p:nvPr/>
        </p:nvSpPr>
        <p:spPr>
          <a:xfrm>
            <a:off x="480767" y="1951348"/>
            <a:ext cx="5957740" cy="2507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4400" dirty="0"/>
              <a:t>LISTENING BARRIERS </a:t>
            </a:r>
          </a:p>
          <a:p>
            <a:pPr algn="ctr"/>
            <a:endParaRPr lang="tr-TR" sz="4400" dirty="0"/>
          </a:p>
        </p:txBody>
      </p:sp>
      <p:sp>
        <p:nvSpPr>
          <p:cNvPr id="5" name="Slayt Numarası Yer Tutucusu 4">
            <a:extLst>
              <a:ext uri="{FF2B5EF4-FFF2-40B4-BE49-F238E27FC236}">
                <a16:creationId xmlns:a16="http://schemas.microsoft.com/office/drawing/2014/main" id="{0A9A554E-E7B3-78A1-1C99-4E3FA7814214}"/>
              </a:ext>
            </a:extLst>
          </p:cNvPr>
          <p:cNvSpPr>
            <a:spLocks noGrp="1"/>
          </p:cNvSpPr>
          <p:nvPr>
            <p:ph type="sldNum" sz="quarter" idx="12"/>
          </p:nvPr>
        </p:nvSpPr>
        <p:spPr/>
        <p:txBody>
          <a:bodyPr/>
          <a:lstStyle/>
          <a:p>
            <a:fld id="{543CEBC3-1923-4312-BD9C-951A410B5B12}" type="slidenum">
              <a:rPr lang="tr-TR" smtClean="0"/>
              <a:t>14</a:t>
            </a:fld>
            <a:endParaRPr lang="tr-TR"/>
          </a:p>
        </p:txBody>
      </p:sp>
      <p:pic>
        <p:nvPicPr>
          <p:cNvPr id="7" name="Resim 6">
            <a:extLst>
              <a:ext uri="{FF2B5EF4-FFF2-40B4-BE49-F238E27FC236}">
                <a16:creationId xmlns:a16="http://schemas.microsoft.com/office/drawing/2014/main" id="{B2512B3F-3E3F-EDBD-BADD-5E514C02F4D2}"/>
              </a:ext>
            </a:extLst>
          </p:cNvPr>
          <p:cNvPicPr>
            <a:picLocks noChangeAspect="1"/>
          </p:cNvPicPr>
          <p:nvPr/>
        </p:nvPicPr>
        <p:blipFill>
          <a:blip r:embed="rId2"/>
          <a:stretch>
            <a:fillRect/>
          </a:stretch>
        </p:blipFill>
        <p:spPr>
          <a:xfrm>
            <a:off x="7104667" y="1499882"/>
            <a:ext cx="4424313" cy="3590592"/>
          </a:xfrm>
          <a:prstGeom prst="rect">
            <a:avLst/>
          </a:prstGeom>
        </p:spPr>
      </p:pic>
    </p:spTree>
    <p:extLst>
      <p:ext uri="{BB962C8B-B14F-4D97-AF65-F5344CB8AC3E}">
        <p14:creationId xmlns:p14="http://schemas.microsoft.com/office/powerpoint/2010/main" val="397691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735CC0D-0EB0-A685-14DE-0E4FCF652123}"/>
              </a:ext>
            </a:extLst>
          </p:cNvPr>
          <p:cNvSpPr>
            <a:spLocks noGrp="1"/>
          </p:cNvSpPr>
          <p:nvPr>
            <p:ph type="title"/>
          </p:nvPr>
        </p:nvSpPr>
        <p:spPr/>
        <p:txBody>
          <a:bodyPr/>
          <a:lstStyle/>
          <a:p>
            <a:r>
              <a:rPr lang="tr-TR" dirty="0" err="1"/>
              <a:t>Listening</a:t>
            </a:r>
            <a:r>
              <a:rPr lang="tr-TR" dirty="0"/>
              <a:t> </a:t>
            </a:r>
            <a:r>
              <a:rPr lang="tr-TR" dirty="0" err="1"/>
              <a:t>Barriers</a:t>
            </a:r>
            <a:r>
              <a:rPr lang="tr-TR" dirty="0"/>
              <a:t> </a:t>
            </a:r>
          </a:p>
        </p:txBody>
      </p:sp>
      <p:sp>
        <p:nvSpPr>
          <p:cNvPr id="4" name="İçerik Yer Tutucusu 3">
            <a:extLst>
              <a:ext uri="{FF2B5EF4-FFF2-40B4-BE49-F238E27FC236}">
                <a16:creationId xmlns:a16="http://schemas.microsoft.com/office/drawing/2014/main" id="{B86D04FF-C91A-4304-33B7-6221C1CA4294}"/>
              </a:ext>
            </a:extLst>
          </p:cNvPr>
          <p:cNvSpPr>
            <a:spLocks noGrp="1"/>
          </p:cNvSpPr>
          <p:nvPr>
            <p:ph idx="1"/>
          </p:nvPr>
        </p:nvSpPr>
        <p:spPr>
          <a:xfrm>
            <a:off x="254523" y="1809947"/>
            <a:ext cx="11736371" cy="4546404"/>
          </a:xfrm>
        </p:spPr>
        <p:txBody>
          <a:bodyPr/>
          <a:lstStyle/>
          <a:p>
            <a:pPr marL="0" indent="0">
              <a:buNone/>
            </a:pPr>
            <a:r>
              <a:rPr lang="en-US" dirty="0"/>
              <a:t>1. </a:t>
            </a:r>
            <a:r>
              <a:rPr lang="en-US" b="1" dirty="0"/>
              <a:t>Physical</a:t>
            </a:r>
            <a:r>
              <a:rPr lang="en-US" dirty="0"/>
              <a:t> </a:t>
            </a:r>
            <a:r>
              <a:rPr lang="tr-TR" dirty="0"/>
              <a:t>(</a:t>
            </a:r>
            <a:r>
              <a:rPr lang="tr-TR" dirty="0" err="1"/>
              <a:t>traffic</a:t>
            </a:r>
            <a:r>
              <a:rPr lang="tr-TR" dirty="0"/>
              <a:t>, </a:t>
            </a:r>
            <a:r>
              <a:rPr lang="tr-TR" dirty="0" err="1"/>
              <a:t>phone</a:t>
            </a:r>
            <a:r>
              <a:rPr lang="tr-TR" dirty="0"/>
              <a:t>/</a:t>
            </a:r>
            <a:r>
              <a:rPr lang="tr-TR" dirty="0" err="1"/>
              <a:t>external</a:t>
            </a:r>
            <a:r>
              <a:rPr lang="tr-TR" dirty="0"/>
              <a:t>) </a:t>
            </a:r>
            <a:r>
              <a:rPr lang="tr-TR" dirty="0" err="1"/>
              <a:t>and</a:t>
            </a:r>
            <a:r>
              <a:rPr lang="tr-TR" dirty="0"/>
              <a:t> </a:t>
            </a:r>
            <a:r>
              <a:rPr lang="tr-TR" b="1" dirty="0" err="1"/>
              <a:t>mental</a:t>
            </a:r>
            <a:r>
              <a:rPr lang="tr-TR" dirty="0"/>
              <a:t> (</a:t>
            </a:r>
            <a:r>
              <a:rPr lang="tr-TR" dirty="0" err="1"/>
              <a:t>thinking</a:t>
            </a:r>
            <a:r>
              <a:rPr lang="tr-TR" dirty="0"/>
              <a:t> </a:t>
            </a:r>
            <a:r>
              <a:rPr lang="tr-TR" dirty="0" err="1"/>
              <a:t>daily</a:t>
            </a:r>
            <a:r>
              <a:rPr lang="tr-TR" dirty="0"/>
              <a:t> </a:t>
            </a:r>
            <a:r>
              <a:rPr lang="tr-TR" dirty="0" err="1"/>
              <a:t>problems</a:t>
            </a:r>
            <a:r>
              <a:rPr lang="tr-TR" dirty="0"/>
              <a:t>) </a:t>
            </a:r>
            <a:r>
              <a:rPr lang="tr-TR" b="1" dirty="0" err="1"/>
              <a:t>distractions</a:t>
            </a:r>
            <a:r>
              <a:rPr lang="tr-TR" dirty="0"/>
              <a:t>.</a:t>
            </a:r>
          </a:p>
          <a:p>
            <a:pPr marL="0" indent="0">
              <a:buNone/>
            </a:pPr>
            <a:r>
              <a:rPr lang="tr-TR" dirty="0"/>
              <a:t>2. </a:t>
            </a:r>
            <a:r>
              <a:rPr lang="tr-TR" b="1" dirty="0" err="1"/>
              <a:t>Biases</a:t>
            </a:r>
            <a:r>
              <a:rPr lang="tr-TR" b="1" dirty="0"/>
              <a:t> </a:t>
            </a:r>
            <a:r>
              <a:rPr lang="tr-TR" dirty="0">
                <a:solidFill>
                  <a:srgbClr val="FF0000"/>
                </a:solidFill>
              </a:rPr>
              <a:t>(yanlılık-eğilim) </a:t>
            </a:r>
            <a:r>
              <a:rPr lang="tr-TR" dirty="0" err="1"/>
              <a:t>and</a:t>
            </a:r>
            <a:r>
              <a:rPr lang="tr-TR" dirty="0"/>
              <a:t> </a:t>
            </a:r>
            <a:r>
              <a:rPr lang="tr-TR" b="1" dirty="0" err="1"/>
              <a:t>Prejudices</a:t>
            </a:r>
            <a:r>
              <a:rPr lang="tr-TR" b="1" dirty="0"/>
              <a:t> </a:t>
            </a:r>
            <a:r>
              <a:rPr lang="tr-TR" dirty="0">
                <a:solidFill>
                  <a:srgbClr val="FF0000"/>
                </a:solidFill>
              </a:rPr>
              <a:t>(peşin hüküm vermek)</a:t>
            </a:r>
            <a:r>
              <a:rPr lang="tr-TR" dirty="0"/>
              <a:t>: </a:t>
            </a:r>
            <a:r>
              <a:rPr lang="en-US" dirty="0"/>
              <a:t>Prejudging people or topics prevents objective listening.</a:t>
            </a:r>
            <a:endParaRPr lang="tr-TR" dirty="0"/>
          </a:p>
          <a:p>
            <a:pPr marL="0" indent="0">
              <a:buNone/>
            </a:pPr>
            <a:r>
              <a:rPr lang="tr-TR" dirty="0"/>
              <a:t>3. </a:t>
            </a:r>
            <a:r>
              <a:rPr lang="en-US" b="1" dirty="0"/>
              <a:t>Lack of Appropriate Focus</a:t>
            </a:r>
            <a:r>
              <a:rPr lang="tr-TR" dirty="0"/>
              <a:t>: </a:t>
            </a:r>
            <a:r>
              <a:rPr lang="en-US" dirty="0"/>
              <a:t>Focusing on minor details, not the main idea.</a:t>
            </a:r>
            <a:endParaRPr lang="tr-TR" dirty="0"/>
          </a:p>
          <a:p>
            <a:pPr marL="0" indent="0">
              <a:buNone/>
            </a:pPr>
            <a:r>
              <a:rPr lang="tr-TR" dirty="0"/>
              <a:t>4. </a:t>
            </a:r>
            <a:r>
              <a:rPr lang="en-US" b="1" dirty="0"/>
              <a:t>Premature Judgment</a:t>
            </a:r>
            <a:r>
              <a:rPr lang="tr-TR" b="1" dirty="0"/>
              <a:t>: </a:t>
            </a:r>
            <a:r>
              <a:rPr lang="en-US" dirty="0"/>
              <a:t>Deciding too soon what someone means before they finish.</a:t>
            </a:r>
            <a:endParaRPr lang="tr-TR" dirty="0"/>
          </a:p>
          <a:p>
            <a:pPr marL="0" indent="0">
              <a:buNone/>
            </a:pPr>
            <a:r>
              <a:rPr lang="tr-TR" dirty="0"/>
              <a:t>5</a:t>
            </a:r>
            <a:r>
              <a:rPr lang="tr-TR" b="1" dirty="0"/>
              <a:t>. </a:t>
            </a:r>
            <a:r>
              <a:rPr lang="tr-TR" b="1" dirty="0" err="1"/>
              <a:t>Hearing</a:t>
            </a:r>
            <a:r>
              <a:rPr lang="tr-TR" b="1" dirty="0"/>
              <a:t> </a:t>
            </a:r>
            <a:r>
              <a:rPr lang="tr-TR" b="1" dirty="0" err="1"/>
              <a:t>Impairment</a:t>
            </a:r>
            <a:r>
              <a:rPr lang="tr-TR" b="1" dirty="0"/>
              <a:t>: </a:t>
            </a:r>
            <a:r>
              <a:rPr lang="tr-TR" dirty="0" err="1"/>
              <a:t>It</a:t>
            </a:r>
            <a:r>
              <a:rPr lang="tr-TR" dirty="0"/>
              <a:t> is </a:t>
            </a:r>
            <a:r>
              <a:rPr lang="tr-TR" dirty="0" err="1"/>
              <a:t>physical</a:t>
            </a:r>
            <a:r>
              <a:rPr lang="tr-TR" dirty="0"/>
              <a:t> </a:t>
            </a:r>
            <a:r>
              <a:rPr lang="tr-TR" dirty="0" err="1"/>
              <a:t>however</a:t>
            </a:r>
            <a:r>
              <a:rPr lang="tr-TR" dirty="0"/>
              <a:t> it is </a:t>
            </a:r>
            <a:r>
              <a:rPr lang="tr-TR" dirty="0" err="1"/>
              <a:t>personal</a:t>
            </a:r>
            <a:r>
              <a:rPr lang="tr-TR" dirty="0"/>
              <a:t> </a:t>
            </a:r>
            <a:r>
              <a:rPr lang="tr-TR" dirty="0" err="1"/>
              <a:t>rather</a:t>
            </a:r>
            <a:r>
              <a:rPr lang="tr-TR" dirty="0"/>
              <a:t> </a:t>
            </a:r>
            <a:r>
              <a:rPr lang="tr-TR" dirty="0" err="1"/>
              <a:t>than</a:t>
            </a:r>
            <a:r>
              <a:rPr lang="tr-TR" dirty="0"/>
              <a:t> </a:t>
            </a:r>
            <a:r>
              <a:rPr lang="tr-TR" dirty="0" err="1"/>
              <a:t>external</a:t>
            </a:r>
            <a:r>
              <a:rPr lang="tr-TR" dirty="0"/>
              <a:t> </a:t>
            </a:r>
            <a:endParaRPr lang="en-US" dirty="0"/>
          </a:p>
          <a:p>
            <a:pPr marL="0" indent="0">
              <a:buNone/>
            </a:pPr>
            <a:endParaRPr lang="tr-TR" dirty="0"/>
          </a:p>
          <a:p>
            <a:pPr marL="0" indent="0">
              <a:buNone/>
            </a:pPr>
            <a:endParaRPr lang="tr-TR" dirty="0"/>
          </a:p>
        </p:txBody>
      </p:sp>
      <p:sp>
        <p:nvSpPr>
          <p:cNvPr id="2" name="Slayt Numarası Yer Tutucusu 1">
            <a:extLst>
              <a:ext uri="{FF2B5EF4-FFF2-40B4-BE49-F238E27FC236}">
                <a16:creationId xmlns:a16="http://schemas.microsoft.com/office/drawing/2014/main" id="{3FFBBFD9-0CCA-0C0B-4C3C-CE3267BAE455}"/>
              </a:ext>
            </a:extLst>
          </p:cNvPr>
          <p:cNvSpPr>
            <a:spLocks noGrp="1"/>
          </p:cNvSpPr>
          <p:nvPr>
            <p:ph type="sldNum" sz="quarter" idx="12"/>
          </p:nvPr>
        </p:nvSpPr>
        <p:spPr/>
        <p:txBody>
          <a:bodyPr/>
          <a:lstStyle/>
          <a:p>
            <a:fld id="{543CEBC3-1923-4312-BD9C-951A410B5B12}" type="slidenum">
              <a:rPr lang="tr-TR" smtClean="0"/>
              <a:t>15</a:t>
            </a:fld>
            <a:endParaRPr lang="tr-TR"/>
          </a:p>
        </p:txBody>
      </p:sp>
    </p:spTree>
    <p:extLst>
      <p:ext uri="{BB962C8B-B14F-4D97-AF65-F5344CB8AC3E}">
        <p14:creationId xmlns:p14="http://schemas.microsoft.com/office/powerpoint/2010/main" val="49766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0999F62-93E5-4DDB-F77C-F30C048851DB}"/>
              </a:ext>
            </a:extLst>
          </p:cNvPr>
          <p:cNvSpPr>
            <a:spLocks noGrp="1"/>
          </p:cNvSpPr>
          <p:nvPr>
            <p:ph type="sldNum" sz="quarter" idx="12"/>
          </p:nvPr>
        </p:nvSpPr>
        <p:spPr/>
        <p:txBody>
          <a:bodyPr/>
          <a:lstStyle/>
          <a:p>
            <a:fld id="{543CEBC3-1923-4312-BD9C-951A410B5B12}" type="slidenum">
              <a:rPr lang="tr-TR" smtClean="0"/>
              <a:t>16</a:t>
            </a:fld>
            <a:endParaRPr lang="tr-TR"/>
          </a:p>
        </p:txBody>
      </p:sp>
      <p:sp>
        <p:nvSpPr>
          <p:cNvPr id="6" name="Metin kutusu 5">
            <a:extLst>
              <a:ext uri="{FF2B5EF4-FFF2-40B4-BE49-F238E27FC236}">
                <a16:creationId xmlns:a16="http://schemas.microsoft.com/office/drawing/2014/main" id="{8004BE3F-5956-89EE-B56B-D63C8267E5E4}"/>
              </a:ext>
            </a:extLst>
          </p:cNvPr>
          <p:cNvSpPr txBox="1"/>
          <p:nvPr/>
        </p:nvSpPr>
        <p:spPr>
          <a:xfrm>
            <a:off x="160256" y="2087193"/>
            <a:ext cx="6315958" cy="1323439"/>
          </a:xfrm>
          <a:prstGeom prst="rect">
            <a:avLst/>
          </a:prstGeom>
          <a:noFill/>
        </p:spPr>
        <p:txBody>
          <a:bodyPr wrap="square">
            <a:spAutoFit/>
          </a:bodyPr>
          <a:lstStyle/>
          <a:p>
            <a:r>
              <a:rPr lang="tr-TR" sz="4000" b="0" i="0" u="none" strike="noStrike" baseline="0" dirty="0" err="1">
                <a:latin typeface="HelveticaNeueLTW1G-LtEx"/>
              </a:rPr>
              <a:t>Styles</a:t>
            </a:r>
            <a:r>
              <a:rPr lang="tr-TR" sz="4000" b="0" i="0" u="none" strike="noStrike" baseline="0" dirty="0">
                <a:latin typeface="HelveticaNeueLTW1G-LtEx"/>
              </a:rPr>
              <a:t> of </a:t>
            </a:r>
            <a:r>
              <a:rPr lang="tr-TR" sz="4000" b="0" i="0" u="none" strike="noStrike" baseline="0" dirty="0" err="1">
                <a:latin typeface="HelveticaNeueLTW1G-LtEx"/>
              </a:rPr>
              <a:t>Effective</a:t>
            </a:r>
            <a:r>
              <a:rPr lang="tr-TR" sz="4000" b="0" i="0" u="none" strike="noStrike" baseline="0" dirty="0">
                <a:latin typeface="HelveticaNeueLTW1G-LtEx"/>
              </a:rPr>
              <a:t> </a:t>
            </a:r>
            <a:r>
              <a:rPr lang="tr-TR" sz="4000" b="0" i="0" u="none" strike="noStrike" baseline="0" dirty="0" err="1">
                <a:latin typeface="HelveticaNeueLTW1G-LtEx"/>
              </a:rPr>
              <a:t>Listening</a:t>
            </a:r>
            <a:endParaRPr lang="tr-TR" sz="4000" dirty="0"/>
          </a:p>
        </p:txBody>
      </p:sp>
      <p:pic>
        <p:nvPicPr>
          <p:cNvPr id="10" name="Resim 9">
            <a:extLst>
              <a:ext uri="{FF2B5EF4-FFF2-40B4-BE49-F238E27FC236}">
                <a16:creationId xmlns:a16="http://schemas.microsoft.com/office/drawing/2014/main" id="{9D73DAC6-9AEA-7365-E8BA-EA8F4A3F8DF6}"/>
              </a:ext>
            </a:extLst>
          </p:cNvPr>
          <p:cNvPicPr>
            <a:picLocks noChangeAspect="1"/>
          </p:cNvPicPr>
          <p:nvPr/>
        </p:nvPicPr>
        <p:blipFill>
          <a:blip r:embed="rId2"/>
          <a:stretch>
            <a:fillRect/>
          </a:stretch>
        </p:blipFill>
        <p:spPr>
          <a:xfrm>
            <a:off x="6476214" y="1331803"/>
            <a:ext cx="4765183" cy="3741906"/>
          </a:xfrm>
          <a:prstGeom prst="rect">
            <a:avLst/>
          </a:prstGeom>
        </p:spPr>
      </p:pic>
    </p:spTree>
    <p:extLst>
      <p:ext uri="{BB962C8B-B14F-4D97-AF65-F5344CB8AC3E}">
        <p14:creationId xmlns:p14="http://schemas.microsoft.com/office/powerpoint/2010/main" val="204986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3D8B0FDD-084A-B344-5163-B7103A3A0604}"/>
              </a:ext>
            </a:extLst>
          </p:cNvPr>
          <p:cNvSpPr>
            <a:spLocks noGrp="1"/>
          </p:cNvSpPr>
          <p:nvPr>
            <p:ph type="title"/>
          </p:nvPr>
        </p:nvSpPr>
        <p:spPr/>
        <p:txBody>
          <a:bodyPr/>
          <a:lstStyle/>
          <a:p>
            <a:r>
              <a:rPr lang="tr-TR" dirty="0" err="1"/>
              <a:t>Listening</a:t>
            </a:r>
            <a:r>
              <a:rPr lang="tr-TR" dirty="0"/>
              <a:t> </a:t>
            </a:r>
            <a:r>
              <a:rPr lang="tr-TR" dirty="0" err="1"/>
              <a:t>Styles</a:t>
            </a:r>
            <a:r>
              <a:rPr lang="tr-TR" dirty="0"/>
              <a:t> </a:t>
            </a:r>
          </a:p>
        </p:txBody>
      </p:sp>
      <p:sp>
        <p:nvSpPr>
          <p:cNvPr id="4" name="İçerik Yer Tutucusu 3">
            <a:extLst>
              <a:ext uri="{FF2B5EF4-FFF2-40B4-BE49-F238E27FC236}">
                <a16:creationId xmlns:a16="http://schemas.microsoft.com/office/drawing/2014/main" id="{6BCDBC40-B2D9-7573-B2D0-D1C13F916179}"/>
              </a:ext>
            </a:extLst>
          </p:cNvPr>
          <p:cNvSpPr>
            <a:spLocks noGrp="1"/>
          </p:cNvSpPr>
          <p:nvPr>
            <p:ph idx="1"/>
          </p:nvPr>
        </p:nvSpPr>
        <p:spPr/>
        <p:txBody>
          <a:bodyPr>
            <a:normAutofit/>
          </a:bodyPr>
          <a:lstStyle/>
          <a:p>
            <a:r>
              <a:rPr lang="en-US" dirty="0"/>
              <a:t>The way you listen should depend on the</a:t>
            </a:r>
            <a:r>
              <a:rPr lang="tr-TR" dirty="0"/>
              <a:t> </a:t>
            </a:r>
            <a:r>
              <a:rPr lang="en-US" dirty="0"/>
              <a:t>situation you’re in</a:t>
            </a:r>
            <a:r>
              <a:rPr lang="tr-TR" dirty="0"/>
              <a:t>. </a:t>
            </a:r>
          </a:p>
          <a:p>
            <a:r>
              <a:rPr lang="en-US" dirty="0"/>
              <a:t>You don’t listen to a friend’s</a:t>
            </a:r>
            <a:r>
              <a:rPr lang="tr-TR" dirty="0"/>
              <a:t> </a:t>
            </a:r>
            <a:r>
              <a:rPr lang="en-US" dirty="0"/>
              <a:t>relationship breakup story in the same way you listen to a person giving you directions</a:t>
            </a:r>
            <a:r>
              <a:rPr lang="tr-TR" dirty="0"/>
              <a:t> </a:t>
            </a:r>
            <a:r>
              <a:rPr lang="en-US" dirty="0"/>
              <a:t>for completing a task</a:t>
            </a:r>
            <a:r>
              <a:rPr lang="tr-TR" dirty="0"/>
              <a:t>.</a:t>
            </a:r>
            <a:r>
              <a:rPr lang="en-US" dirty="0"/>
              <a:t> </a:t>
            </a:r>
            <a:endParaRPr lang="tr-TR" dirty="0"/>
          </a:p>
          <a:p>
            <a:pPr marL="0" indent="0">
              <a:buNone/>
            </a:pPr>
            <a:r>
              <a:rPr lang="tr-TR" dirty="0"/>
              <a:t>Y</a:t>
            </a:r>
            <a:r>
              <a:rPr lang="en-US" dirty="0" err="1"/>
              <a:t>ou</a:t>
            </a:r>
            <a:r>
              <a:rPr lang="en-US" dirty="0"/>
              <a:t> need</a:t>
            </a:r>
            <a:r>
              <a:rPr lang="tr-TR" dirty="0"/>
              <a:t> </a:t>
            </a:r>
            <a:r>
              <a:rPr lang="en-US" dirty="0"/>
              <a:t>to adjust your listening on the basis of</a:t>
            </a:r>
            <a:r>
              <a:rPr lang="tr-TR" dirty="0"/>
              <a:t>: </a:t>
            </a:r>
          </a:p>
          <a:p>
            <a:pPr marL="514350" indent="-514350">
              <a:buAutoNum type="arabicParenBoth"/>
            </a:pPr>
            <a:r>
              <a:rPr lang="en-US" dirty="0"/>
              <a:t>your purposes (for example, are you listening</a:t>
            </a:r>
            <a:r>
              <a:rPr lang="tr-TR" dirty="0"/>
              <a:t> </a:t>
            </a:r>
            <a:r>
              <a:rPr lang="en-US" dirty="0"/>
              <a:t>to learn? to give comfort? to judge?) and </a:t>
            </a:r>
            <a:endParaRPr lang="tr-TR" dirty="0"/>
          </a:p>
          <a:p>
            <a:pPr marL="514350" indent="-514350">
              <a:buAutoNum type="arabicParenBoth"/>
            </a:pPr>
            <a:r>
              <a:rPr lang="en-US" dirty="0"/>
              <a:t>your knowledge of and relationship</a:t>
            </a:r>
            <a:r>
              <a:rPr lang="tr-TR" dirty="0"/>
              <a:t> </a:t>
            </a:r>
            <a:r>
              <a:rPr lang="en-US" dirty="0"/>
              <a:t>to the other person (is this person prone to exaggeration? </a:t>
            </a:r>
            <a:r>
              <a:rPr lang="tr-TR" dirty="0"/>
              <a:t>O</a:t>
            </a:r>
            <a:r>
              <a:rPr lang="en-US" dirty="0"/>
              <a:t>r does this person need</a:t>
            </a:r>
            <a:r>
              <a:rPr lang="tr-TR" dirty="0"/>
              <a:t> </a:t>
            </a:r>
            <a:r>
              <a:rPr lang="en-US" dirty="0"/>
              <a:t>support?)</a:t>
            </a:r>
            <a:endParaRPr lang="tr-TR" dirty="0"/>
          </a:p>
        </p:txBody>
      </p:sp>
      <p:sp>
        <p:nvSpPr>
          <p:cNvPr id="2" name="Slayt Numarası Yer Tutucusu 1">
            <a:extLst>
              <a:ext uri="{FF2B5EF4-FFF2-40B4-BE49-F238E27FC236}">
                <a16:creationId xmlns:a16="http://schemas.microsoft.com/office/drawing/2014/main" id="{597661B7-4B10-E845-53DB-B9E6A29E43A9}"/>
              </a:ext>
            </a:extLst>
          </p:cNvPr>
          <p:cNvSpPr>
            <a:spLocks noGrp="1"/>
          </p:cNvSpPr>
          <p:nvPr>
            <p:ph type="sldNum" sz="quarter" idx="12"/>
          </p:nvPr>
        </p:nvSpPr>
        <p:spPr/>
        <p:txBody>
          <a:bodyPr/>
          <a:lstStyle/>
          <a:p>
            <a:fld id="{543CEBC3-1923-4312-BD9C-951A410B5B12}" type="slidenum">
              <a:rPr lang="tr-TR" smtClean="0"/>
              <a:t>17</a:t>
            </a:fld>
            <a:endParaRPr lang="tr-TR"/>
          </a:p>
        </p:txBody>
      </p:sp>
    </p:spTree>
    <p:extLst>
      <p:ext uri="{BB962C8B-B14F-4D97-AF65-F5344CB8AC3E}">
        <p14:creationId xmlns:p14="http://schemas.microsoft.com/office/powerpoint/2010/main" val="58334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1DB36B-E7A2-84A3-47EE-4E94D3028E4F}"/>
              </a:ext>
            </a:extLst>
          </p:cNvPr>
          <p:cNvSpPr>
            <a:spLocks noGrp="1"/>
          </p:cNvSpPr>
          <p:nvPr>
            <p:ph type="title"/>
          </p:nvPr>
        </p:nvSpPr>
        <p:spPr/>
        <p:txBody>
          <a:bodyPr/>
          <a:lstStyle/>
          <a:p>
            <a:r>
              <a:rPr lang="tr-TR" dirty="0" err="1"/>
              <a:t>Listening</a:t>
            </a:r>
            <a:r>
              <a:rPr lang="tr-TR" dirty="0"/>
              <a:t> </a:t>
            </a:r>
            <a:r>
              <a:rPr lang="tr-TR" dirty="0" err="1"/>
              <a:t>Styles</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E0EB61EE-53C2-322F-882D-F47C22A79A10}"/>
              </a:ext>
            </a:extLst>
          </p:cNvPr>
          <p:cNvSpPr>
            <a:spLocks noGrp="1"/>
          </p:cNvSpPr>
          <p:nvPr>
            <p:ph idx="1"/>
          </p:nvPr>
        </p:nvSpPr>
        <p:spPr/>
        <p:txBody>
          <a:bodyPr>
            <a:normAutofit lnSpcReduction="10000"/>
          </a:bodyPr>
          <a:lstStyle/>
          <a:p>
            <a:pPr marL="0" indent="0">
              <a:buNone/>
            </a:pPr>
            <a:r>
              <a:rPr lang="tr-TR" b="1" dirty="0" err="1"/>
              <a:t>Empathic</a:t>
            </a:r>
            <a:r>
              <a:rPr lang="tr-TR" b="1" dirty="0"/>
              <a:t> </a:t>
            </a:r>
            <a:r>
              <a:rPr lang="tr-TR" b="1" dirty="0" err="1"/>
              <a:t>Listening</a:t>
            </a:r>
            <a:r>
              <a:rPr lang="tr-TR" b="1" dirty="0"/>
              <a:t>: </a:t>
            </a:r>
          </a:p>
          <a:p>
            <a:pPr marL="0" indent="0">
              <a:buNone/>
            </a:pPr>
            <a:r>
              <a:rPr lang="tr-TR" dirty="0"/>
              <a:t>* </a:t>
            </a:r>
            <a:r>
              <a:rPr lang="en-US" dirty="0"/>
              <a:t>If you’re going to understand what a person means and what a person is feeling, you</a:t>
            </a:r>
            <a:r>
              <a:rPr lang="tr-TR" dirty="0"/>
              <a:t> </a:t>
            </a:r>
            <a:r>
              <a:rPr lang="en-US" dirty="0"/>
              <a:t>need to listen with empathy (Rogers &amp;</a:t>
            </a:r>
            <a:r>
              <a:rPr lang="tr-TR" dirty="0"/>
              <a:t> </a:t>
            </a:r>
            <a:r>
              <a:rPr lang="en-US" dirty="0"/>
              <a:t>Farson, 1981; Draghici, 2020). </a:t>
            </a:r>
            <a:endParaRPr lang="tr-TR" dirty="0"/>
          </a:p>
          <a:p>
            <a:pPr marL="0" indent="0">
              <a:buNone/>
            </a:pPr>
            <a:r>
              <a:rPr lang="tr-TR" dirty="0"/>
              <a:t>* </a:t>
            </a:r>
            <a:r>
              <a:rPr lang="en-US" dirty="0"/>
              <a:t>To empathize with others is to see the world</a:t>
            </a:r>
            <a:r>
              <a:rPr lang="tr-TR" dirty="0"/>
              <a:t> </a:t>
            </a:r>
            <a:r>
              <a:rPr lang="en-US" dirty="0"/>
              <a:t>as they see it, to feel what they feel, </a:t>
            </a:r>
            <a:r>
              <a:rPr lang="en-US" u="sng" dirty="0"/>
              <a:t>but without losing your own identity. </a:t>
            </a:r>
            <a:endParaRPr lang="tr-TR" u="sng" dirty="0"/>
          </a:p>
          <a:p>
            <a:pPr marL="0" indent="0">
              <a:buNone/>
            </a:pPr>
            <a:r>
              <a:rPr lang="tr-TR" dirty="0"/>
              <a:t>*</a:t>
            </a:r>
            <a:r>
              <a:rPr lang="en-US" dirty="0"/>
              <a:t>Empathy enables you to understand emotionally what another person is experiencing.</a:t>
            </a:r>
            <a:endParaRPr lang="tr-TR" dirty="0"/>
          </a:p>
          <a:p>
            <a:pPr marL="0" indent="0">
              <a:buNone/>
            </a:pPr>
            <a:r>
              <a:rPr lang="tr-TR" dirty="0"/>
              <a:t>* </a:t>
            </a:r>
            <a:r>
              <a:rPr lang="en-US" dirty="0"/>
              <a:t>To </a:t>
            </a:r>
            <a:r>
              <a:rPr lang="en-US" b="1" u="sng" dirty="0"/>
              <a:t>sympathize, in contrast</a:t>
            </a:r>
            <a:r>
              <a:rPr lang="en-US" dirty="0"/>
              <a:t>, is to feel for the person—to feel sorry or happy</a:t>
            </a:r>
            <a:r>
              <a:rPr lang="tr-TR" dirty="0"/>
              <a:t> </a:t>
            </a:r>
            <a:r>
              <a:rPr lang="en-US" dirty="0"/>
              <a:t>for the person, for example.</a:t>
            </a:r>
            <a:endParaRPr lang="tr-TR" dirty="0"/>
          </a:p>
        </p:txBody>
      </p:sp>
      <p:sp>
        <p:nvSpPr>
          <p:cNvPr id="4" name="Slayt Numarası Yer Tutucusu 3">
            <a:extLst>
              <a:ext uri="{FF2B5EF4-FFF2-40B4-BE49-F238E27FC236}">
                <a16:creationId xmlns:a16="http://schemas.microsoft.com/office/drawing/2014/main" id="{985D6085-8F7F-F3D8-8453-1369B87359C0}"/>
              </a:ext>
            </a:extLst>
          </p:cNvPr>
          <p:cNvSpPr>
            <a:spLocks noGrp="1"/>
          </p:cNvSpPr>
          <p:nvPr>
            <p:ph type="sldNum" sz="quarter" idx="12"/>
          </p:nvPr>
        </p:nvSpPr>
        <p:spPr/>
        <p:txBody>
          <a:bodyPr/>
          <a:lstStyle/>
          <a:p>
            <a:fld id="{543CEBC3-1923-4312-BD9C-951A410B5B12}" type="slidenum">
              <a:rPr lang="tr-TR" smtClean="0"/>
              <a:t>18</a:t>
            </a:fld>
            <a:endParaRPr lang="tr-TR"/>
          </a:p>
        </p:txBody>
      </p:sp>
      <p:sp>
        <p:nvSpPr>
          <p:cNvPr id="5" name="Dikdörtgen 4">
            <a:extLst>
              <a:ext uri="{FF2B5EF4-FFF2-40B4-BE49-F238E27FC236}">
                <a16:creationId xmlns:a16="http://schemas.microsoft.com/office/drawing/2014/main" id="{29C5B1AC-6441-F0E5-117B-979BD0650B62}"/>
              </a:ext>
            </a:extLst>
          </p:cNvPr>
          <p:cNvSpPr/>
          <p:nvPr/>
        </p:nvSpPr>
        <p:spPr>
          <a:xfrm>
            <a:off x="7277493" y="763571"/>
            <a:ext cx="4383464"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t>I </a:t>
            </a:r>
            <a:r>
              <a:rPr lang="tr-TR" dirty="0" err="1"/>
              <a:t>understand</a:t>
            </a:r>
            <a:r>
              <a:rPr lang="tr-TR" dirty="0"/>
              <a:t> </a:t>
            </a:r>
            <a:r>
              <a:rPr lang="tr-TR" dirty="0" err="1"/>
              <a:t>your</a:t>
            </a:r>
            <a:r>
              <a:rPr lang="tr-TR" dirty="0"/>
              <a:t> </a:t>
            </a:r>
            <a:r>
              <a:rPr lang="tr-TR" dirty="0" err="1"/>
              <a:t>feeling</a:t>
            </a:r>
            <a:r>
              <a:rPr lang="tr-TR" dirty="0"/>
              <a:t> </a:t>
            </a:r>
            <a:r>
              <a:rPr lang="tr-TR" dirty="0">
                <a:sym typeface="Wingdings" panose="05000000000000000000" pitchFamily="2" charset="2"/>
              </a:rPr>
              <a:t> </a:t>
            </a:r>
            <a:r>
              <a:rPr lang="tr-TR" dirty="0" err="1">
                <a:sym typeface="Wingdings" panose="05000000000000000000" pitchFamily="2" charset="2"/>
              </a:rPr>
              <a:t>Empathic</a:t>
            </a:r>
            <a:br>
              <a:rPr lang="tr-TR" dirty="0">
                <a:sym typeface="Wingdings" panose="05000000000000000000" pitchFamily="2" charset="2"/>
              </a:rPr>
            </a:br>
            <a:r>
              <a:rPr lang="tr-TR" dirty="0">
                <a:sym typeface="Wingdings" panose="05000000000000000000" pitchFamily="2" charset="2"/>
              </a:rPr>
              <a:t>I am </a:t>
            </a:r>
            <a:r>
              <a:rPr lang="tr-TR" dirty="0" err="1">
                <a:sym typeface="Wingdings" panose="05000000000000000000" pitchFamily="2" charset="2"/>
              </a:rPr>
              <a:t>sorry</a:t>
            </a:r>
            <a:r>
              <a:rPr lang="tr-TR" dirty="0">
                <a:sym typeface="Wingdings" panose="05000000000000000000" pitchFamily="2" charset="2"/>
              </a:rPr>
              <a:t> </a:t>
            </a:r>
            <a:r>
              <a:rPr lang="tr-TR" dirty="0" err="1">
                <a:sym typeface="Wingdings" panose="05000000000000000000" pitchFamily="2" charset="2"/>
              </a:rPr>
              <a:t>for</a:t>
            </a:r>
            <a:r>
              <a:rPr lang="tr-TR" dirty="0">
                <a:sym typeface="Wingdings" panose="05000000000000000000" pitchFamily="2" charset="2"/>
              </a:rPr>
              <a:t> </a:t>
            </a:r>
            <a:r>
              <a:rPr lang="tr-TR" dirty="0" err="1">
                <a:sym typeface="Wingdings" panose="05000000000000000000" pitchFamily="2" charset="2"/>
              </a:rPr>
              <a:t>you</a:t>
            </a:r>
            <a:r>
              <a:rPr lang="tr-TR" dirty="0">
                <a:sym typeface="Wingdings" panose="05000000000000000000" pitchFamily="2" charset="2"/>
              </a:rPr>
              <a:t>  </a:t>
            </a:r>
            <a:r>
              <a:rPr lang="tr-TR" dirty="0" err="1">
                <a:sym typeface="Wingdings" panose="05000000000000000000" pitchFamily="2" charset="2"/>
              </a:rPr>
              <a:t>Sempathic</a:t>
            </a:r>
            <a:endParaRPr lang="tr-TR" dirty="0"/>
          </a:p>
        </p:txBody>
      </p:sp>
    </p:spTree>
    <p:extLst>
      <p:ext uri="{BB962C8B-B14F-4D97-AF65-F5344CB8AC3E}">
        <p14:creationId xmlns:p14="http://schemas.microsoft.com/office/powerpoint/2010/main" val="103341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C373C5E-CF78-57FA-6454-ABE402399C9E}"/>
              </a:ext>
            </a:extLst>
          </p:cNvPr>
          <p:cNvSpPr>
            <a:spLocks noGrp="1"/>
          </p:cNvSpPr>
          <p:nvPr>
            <p:ph type="sldNum" sz="quarter" idx="12"/>
          </p:nvPr>
        </p:nvSpPr>
        <p:spPr/>
        <p:txBody>
          <a:bodyPr/>
          <a:lstStyle/>
          <a:p>
            <a:fld id="{543CEBC3-1923-4312-BD9C-951A410B5B12}" type="slidenum">
              <a:rPr lang="tr-TR" smtClean="0"/>
              <a:t>19</a:t>
            </a:fld>
            <a:endParaRPr lang="tr-TR"/>
          </a:p>
        </p:txBody>
      </p:sp>
      <p:pic>
        <p:nvPicPr>
          <p:cNvPr id="5" name="İçerik Yer Tutucusu 4">
            <a:extLst>
              <a:ext uri="{FF2B5EF4-FFF2-40B4-BE49-F238E27FC236}">
                <a16:creationId xmlns:a16="http://schemas.microsoft.com/office/drawing/2014/main" id="{ACFA1CC4-A3D2-351C-4B80-5C0F8795A881}"/>
              </a:ext>
            </a:extLst>
          </p:cNvPr>
          <p:cNvPicPr>
            <a:picLocks noGrp="1" noChangeAspect="1"/>
          </p:cNvPicPr>
          <p:nvPr>
            <p:ph idx="4294967295"/>
          </p:nvPr>
        </p:nvPicPr>
        <p:blipFill>
          <a:blip r:embed="rId2"/>
          <a:stretch>
            <a:fillRect/>
          </a:stretch>
        </p:blipFill>
        <p:spPr>
          <a:xfrm>
            <a:off x="8977854" y="1921120"/>
            <a:ext cx="2705100" cy="1685925"/>
          </a:xfrm>
          <a:prstGeom prst="rect">
            <a:avLst/>
          </a:prstGeom>
        </p:spPr>
      </p:pic>
      <p:sp>
        <p:nvSpPr>
          <p:cNvPr id="7" name="Metin kutusu 6">
            <a:extLst>
              <a:ext uri="{FF2B5EF4-FFF2-40B4-BE49-F238E27FC236}">
                <a16:creationId xmlns:a16="http://schemas.microsoft.com/office/drawing/2014/main" id="{437154F7-E4DE-2232-D9A1-470D79857010}"/>
              </a:ext>
            </a:extLst>
          </p:cNvPr>
          <p:cNvSpPr txBox="1"/>
          <p:nvPr/>
        </p:nvSpPr>
        <p:spPr>
          <a:xfrm>
            <a:off x="414779" y="1187778"/>
            <a:ext cx="7428321" cy="5201424"/>
          </a:xfrm>
          <a:prstGeom prst="rect">
            <a:avLst/>
          </a:prstGeom>
          <a:noFill/>
        </p:spPr>
        <p:txBody>
          <a:bodyPr wrap="square">
            <a:spAutoFit/>
          </a:bodyPr>
          <a:lstStyle/>
          <a:p>
            <a:pPr marL="457200" indent="-457200">
              <a:buFont typeface="Arial" panose="020B0604020202020204" pitchFamily="34" charset="0"/>
              <a:buChar char="•"/>
            </a:pPr>
            <a:r>
              <a:rPr lang="en-US" sz="2800" dirty="0"/>
              <a:t>You show that you’re listening with empathy when you make it clear that you’re trying to understand; when you maintain eye contact, an attentive posture, and when you focus on the other person rather than yourself (Murphy, 2017).</a:t>
            </a:r>
            <a:endParaRPr lang="tr-TR" sz="2800" dirty="0"/>
          </a:p>
          <a:p>
            <a:endParaRPr lang="tr-TR" sz="2800" dirty="0"/>
          </a:p>
          <a:p>
            <a:pPr marL="457200" indent="-457200">
              <a:buFont typeface="Arial" panose="020B0604020202020204" pitchFamily="34" charset="0"/>
              <a:buChar char="•"/>
            </a:pPr>
            <a:r>
              <a:rPr lang="en-US" sz="2800" dirty="0"/>
              <a:t>Generally recommended is to maintain</a:t>
            </a:r>
            <a:r>
              <a:rPr lang="tr-TR" sz="2800" dirty="0"/>
              <a:t> </a:t>
            </a:r>
            <a:r>
              <a:rPr lang="en-US" sz="2800" dirty="0"/>
              <a:t>physical closeness to focus your concentration</a:t>
            </a:r>
            <a:r>
              <a:rPr lang="tr-TR" sz="2800" dirty="0"/>
              <a:t> </a:t>
            </a:r>
            <a:r>
              <a:rPr lang="en-US" sz="2800" dirty="0"/>
              <a:t>and to express involvement through facial</a:t>
            </a:r>
            <a:r>
              <a:rPr lang="tr-TR" sz="2800" dirty="0"/>
              <a:t> </a:t>
            </a:r>
            <a:r>
              <a:rPr lang="en-US" sz="2800" dirty="0"/>
              <a:t>expressions</a:t>
            </a:r>
            <a:r>
              <a:rPr lang="tr-TR" sz="2800" dirty="0"/>
              <a:t>. </a:t>
            </a:r>
          </a:p>
          <a:p>
            <a:pPr marL="457200" indent="-457200">
              <a:buFont typeface="Arial" panose="020B0604020202020204" pitchFamily="34" charset="0"/>
              <a:buChar char="•"/>
            </a:pPr>
            <a:endParaRPr lang="en-US" sz="2400" dirty="0"/>
          </a:p>
        </p:txBody>
      </p:sp>
      <p:sp>
        <p:nvSpPr>
          <p:cNvPr id="9" name="Metin kutusu 8">
            <a:extLst>
              <a:ext uri="{FF2B5EF4-FFF2-40B4-BE49-F238E27FC236}">
                <a16:creationId xmlns:a16="http://schemas.microsoft.com/office/drawing/2014/main" id="{C02DB67D-D1C6-0ACB-3ADF-A0E12908C4CE}"/>
              </a:ext>
            </a:extLst>
          </p:cNvPr>
          <p:cNvSpPr txBox="1"/>
          <p:nvPr/>
        </p:nvSpPr>
        <p:spPr>
          <a:xfrm>
            <a:off x="8893012" y="3788490"/>
            <a:ext cx="3029932" cy="246221"/>
          </a:xfrm>
          <a:prstGeom prst="rect">
            <a:avLst/>
          </a:prstGeom>
          <a:noFill/>
        </p:spPr>
        <p:txBody>
          <a:bodyPr wrap="square">
            <a:spAutoFit/>
          </a:bodyPr>
          <a:lstStyle/>
          <a:p>
            <a:r>
              <a:rPr lang="tr-TR" sz="1000" dirty="0"/>
              <a:t>https://ortoday.com/skills-of-empathetic-listening/</a:t>
            </a:r>
          </a:p>
        </p:txBody>
      </p:sp>
      <p:sp>
        <p:nvSpPr>
          <p:cNvPr id="10" name="Dikdörtgen 9">
            <a:extLst>
              <a:ext uri="{FF2B5EF4-FFF2-40B4-BE49-F238E27FC236}">
                <a16:creationId xmlns:a16="http://schemas.microsoft.com/office/drawing/2014/main" id="{9B6D80CF-F441-3479-2467-A31D76073AAF}"/>
              </a:ext>
            </a:extLst>
          </p:cNvPr>
          <p:cNvSpPr/>
          <p:nvPr/>
        </p:nvSpPr>
        <p:spPr>
          <a:xfrm>
            <a:off x="414779" y="273378"/>
            <a:ext cx="772997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dirty="0" err="1"/>
              <a:t>Empathic</a:t>
            </a:r>
            <a:r>
              <a:rPr lang="tr-TR" sz="3600" dirty="0"/>
              <a:t> </a:t>
            </a:r>
            <a:r>
              <a:rPr lang="tr-TR" sz="3600" dirty="0" err="1"/>
              <a:t>Listening</a:t>
            </a:r>
            <a:r>
              <a:rPr lang="tr-TR" sz="3600" dirty="0"/>
              <a:t> – </a:t>
            </a:r>
            <a:r>
              <a:rPr lang="tr-TR" sz="3600" dirty="0" err="1"/>
              <a:t>Continue</a:t>
            </a:r>
            <a:r>
              <a:rPr lang="tr-TR" sz="3600" dirty="0"/>
              <a:t> </a:t>
            </a:r>
          </a:p>
        </p:txBody>
      </p:sp>
    </p:spTree>
    <p:extLst>
      <p:ext uri="{BB962C8B-B14F-4D97-AF65-F5344CB8AC3E}">
        <p14:creationId xmlns:p14="http://schemas.microsoft.com/office/powerpoint/2010/main" val="182373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DB4782-4C0D-7C81-4E68-29BB32BCA0C0}"/>
              </a:ext>
            </a:extLst>
          </p:cNvPr>
          <p:cNvSpPr>
            <a:spLocks noGrp="1"/>
          </p:cNvSpPr>
          <p:nvPr>
            <p:ph type="title"/>
          </p:nvPr>
        </p:nvSpPr>
        <p:spPr/>
        <p:txBody>
          <a:bodyPr/>
          <a:lstStyle/>
          <a:p>
            <a:r>
              <a:rPr lang="tr-TR" dirty="0" err="1"/>
              <a:t>Listening</a:t>
            </a:r>
            <a:r>
              <a:rPr lang="tr-TR" dirty="0"/>
              <a:t> </a:t>
            </a:r>
          </a:p>
        </p:txBody>
      </p:sp>
      <p:sp>
        <p:nvSpPr>
          <p:cNvPr id="3" name="İçerik Yer Tutucusu 2">
            <a:extLst>
              <a:ext uri="{FF2B5EF4-FFF2-40B4-BE49-F238E27FC236}">
                <a16:creationId xmlns:a16="http://schemas.microsoft.com/office/drawing/2014/main" id="{67E54507-87BD-D7C9-4052-F6F3B66AB017}"/>
              </a:ext>
            </a:extLst>
          </p:cNvPr>
          <p:cNvSpPr>
            <a:spLocks noGrp="1"/>
          </p:cNvSpPr>
          <p:nvPr>
            <p:ph sz="half" idx="1"/>
          </p:nvPr>
        </p:nvSpPr>
        <p:spPr/>
        <p:txBody>
          <a:bodyPr/>
          <a:lstStyle/>
          <a:p>
            <a:r>
              <a:rPr lang="en-US" dirty="0"/>
              <a:t>Listening is an active process</a:t>
            </a:r>
            <a:r>
              <a:rPr lang="tr-TR" dirty="0"/>
              <a:t>. </a:t>
            </a:r>
          </a:p>
          <a:p>
            <a:pPr marL="0" indent="0">
              <a:buNone/>
            </a:pPr>
            <a:r>
              <a:rPr lang="tr-TR" dirty="0"/>
              <a:t>  * </a:t>
            </a:r>
            <a:r>
              <a:rPr lang="tr-TR" dirty="0" err="1"/>
              <a:t>It</a:t>
            </a:r>
            <a:r>
              <a:rPr lang="en-US" dirty="0"/>
              <a:t> not just hearing sounds. </a:t>
            </a:r>
            <a:endParaRPr lang="tr-TR" dirty="0"/>
          </a:p>
          <a:p>
            <a:pPr marL="0" indent="0">
              <a:buNone/>
            </a:pPr>
            <a:r>
              <a:rPr lang="tr-TR" dirty="0"/>
              <a:t>  * </a:t>
            </a:r>
            <a:r>
              <a:rPr lang="en-US" dirty="0"/>
              <a:t>It means paying attention, understanding what is said, remembering it, and responding thoughtfully. </a:t>
            </a:r>
            <a:endParaRPr lang="tr-TR" dirty="0"/>
          </a:p>
          <a:p>
            <a:pPr marL="0" indent="0">
              <a:buNone/>
            </a:pPr>
            <a:r>
              <a:rPr lang="tr-TR" dirty="0"/>
              <a:t>  * </a:t>
            </a:r>
            <a:r>
              <a:rPr lang="en-US" dirty="0"/>
              <a:t>Good listening requires both your mind and emotions.</a:t>
            </a:r>
            <a:br>
              <a:rPr lang="en-US" dirty="0"/>
            </a:br>
            <a:endParaRPr lang="tr-TR" dirty="0"/>
          </a:p>
        </p:txBody>
      </p:sp>
      <p:sp>
        <p:nvSpPr>
          <p:cNvPr id="5" name="İçerik Yer Tutucusu 4">
            <a:extLst>
              <a:ext uri="{FF2B5EF4-FFF2-40B4-BE49-F238E27FC236}">
                <a16:creationId xmlns:a16="http://schemas.microsoft.com/office/drawing/2014/main" id="{23B17264-104D-B2DD-82CA-0DA32BCE1EEB}"/>
              </a:ext>
            </a:extLst>
          </p:cNvPr>
          <p:cNvSpPr>
            <a:spLocks noGrp="1"/>
          </p:cNvSpPr>
          <p:nvPr>
            <p:ph sz="half" idx="2"/>
          </p:nvPr>
        </p:nvSpPr>
        <p:spPr/>
        <p:txBody>
          <a:bodyPr/>
          <a:lstStyle/>
          <a:p>
            <a:endParaRPr lang="tr-TR"/>
          </a:p>
        </p:txBody>
      </p:sp>
      <p:pic>
        <p:nvPicPr>
          <p:cNvPr id="4" name="Resim 3">
            <a:extLst>
              <a:ext uri="{FF2B5EF4-FFF2-40B4-BE49-F238E27FC236}">
                <a16:creationId xmlns:a16="http://schemas.microsoft.com/office/drawing/2014/main" id="{BCFBC926-05E9-7A38-B6A9-9C774B38924E}"/>
              </a:ext>
            </a:extLst>
          </p:cNvPr>
          <p:cNvPicPr>
            <a:picLocks noChangeAspect="1"/>
          </p:cNvPicPr>
          <p:nvPr/>
        </p:nvPicPr>
        <p:blipFill>
          <a:blip r:embed="rId2"/>
          <a:stretch>
            <a:fillRect/>
          </a:stretch>
        </p:blipFill>
        <p:spPr>
          <a:xfrm>
            <a:off x="6172200" y="1825625"/>
            <a:ext cx="5181600" cy="4351337"/>
          </a:xfrm>
          <a:prstGeom prst="rect">
            <a:avLst/>
          </a:prstGeom>
        </p:spPr>
      </p:pic>
      <p:sp>
        <p:nvSpPr>
          <p:cNvPr id="6" name="Slayt Numarası Yer Tutucusu 5">
            <a:extLst>
              <a:ext uri="{FF2B5EF4-FFF2-40B4-BE49-F238E27FC236}">
                <a16:creationId xmlns:a16="http://schemas.microsoft.com/office/drawing/2014/main" id="{09FE0906-9E08-8DEB-566A-E97D0CFD2FA1}"/>
              </a:ext>
            </a:extLst>
          </p:cNvPr>
          <p:cNvSpPr>
            <a:spLocks noGrp="1"/>
          </p:cNvSpPr>
          <p:nvPr>
            <p:ph type="sldNum" sz="quarter" idx="12"/>
          </p:nvPr>
        </p:nvSpPr>
        <p:spPr/>
        <p:txBody>
          <a:bodyPr/>
          <a:lstStyle/>
          <a:p>
            <a:fld id="{543CEBC3-1923-4312-BD9C-951A410B5B12}" type="slidenum">
              <a:rPr lang="tr-TR" smtClean="0"/>
              <a:t>2</a:t>
            </a:fld>
            <a:endParaRPr lang="tr-TR"/>
          </a:p>
        </p:txBody>
      </p:sp>
    </p:spTree>
    <p:extLst>
      <p:ext uri="{BB962C8B-B14F-4D97-AF65-F5344CB8AC3E}">
        <p14:creationId xmlns:p14="http://schemas.microsoft.com/office/powerpoint/2010/main" val="119058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6B60B70C-070D-BD8D-B24B-EDB351CE41CA}"/>
              </a:ext>
            </a:extLst>
          </p:cNvPr>
          <p:cNvSpPr>
            <a:spLocks noGrp="1"/>
          </p:cNvSpPr>
          <p:nvPr>
            <p:ph type="title"/>
          </p:nvPr>
        </p:nvSpPr>
        <p:spPr>
          <a:xfrm>
            <a:off x="622169" y="365125"/>
            <a:ext cx="10731631" cy="879213"/>
          </a:xfrm>
        </p:spPr>
        <p:txBody>
          <a:bodyPr>
            <a:normAutofit fontScale="90000"/>
          </a:bodyPr>
          <a:lstStyle/>
          <a:p>
            <a:r>
              <a:rPr lang="tr-TR" dirty="0" err="1"/>
              <a:t>Empathic</a:t>
            </a:r>
            <a:r>
              <a:rPr lang="tr-TR" dirty="0"/>
              <a:t> </a:t>
            </a:r>
            <a:r>
              <a:rPr lang="tr-TR" dirty="0" err="1"/>
              <a:t>Listening</a:t>
            </a:r>
            <a:r>
              <a:rPr lang="tr-TR" dirty="0"/>
              <a:t> – </a:t>
            </a:r>
            <a:r>
              <a:rPr lang="tr-TR" dirty="0" err="1"/>
              <a:t>Continue</a:t>
            </a:r>
            <a:r>
              <a:rPr lang="tr-TR" dirty="0"/>
              <a:t> </a:t>
            </a:r>
            <a:br>
              <a:rPr lang="tr-TR" dirty="0"/>
            </a:br>
            <a:endParaRPr lang="tr-TR" dirty="0"/>
          </a:p>
        </p:txBody>
      </p:sp>
      <p:sp>
        <p:nvSpPr>
          <p:cNvPr id="4" name="İçerik Yer Tutucusu 3">
            <a:extLst>
              <a:ext uri="{FF2B5EF4-FFF2-40B4-BE49-F238E27FC236}">
                <a16:creationId xmlns:a16="http://schemas.microsoft.com/office/drawing/2014/main" id="{238C6AA2-711E-39E6-128B-1133659FAD4B}"/>
              </a:ext>
            </a:extLst>
          </p:cNvPr>
          <p:cNvSpPr>
            <a:spLocks noGrp="1"/>
          </p:cNvSpPr>
          <p:nvPr>
            <p:ph idx="1"/>
          </p:nvPr>
        </p:nvSpPr>
        <p:spPr>
          <a:xfrm>
            <a:off x="838200" y="1319753"/>
            <a:ext cx="10515600" cy="4857210"/>
          </a:xfrm>
        </p:spPr>
        <p:txBody>
          <a:bodyPr>
            <a:normAutofit/>
          </a:bodyPr>
          <a:lstStyle/>
          <a:p>
            <a:pPr marL="457200" indent="-457200"/>
            <a:r>
              <a:rPr lang="en-US" dirty="0"/>
              <a:t>Also helpful is checking the accuracy of your perceptions to show your commitment to understanding the speaker and reflecting back to the speaker the feelings that you think are being expressed.</a:t>
            </a:r>
            <a:endParaRPr lang="tr-TR" dirty="0"/>
          </a:p>
          <a:p>
            <a:pPr marL="457200" indent="-457200"/>
            <a:r>
              <a:rPr lang="tr-TR" dirty="0"/>
              <a:t>O</a:t>
            </a:r>
            <a:r>
              <a:rPr lang="en-US" dirty="0" err="1"/>
              <a:t>ffering</a:t>
            </a:r>
            <a:r>
              <a:rPr lang="en-US" dirty="0"/>
              <a:t> tentative statements</a:t>
            </a:r>
            <a:r>
              <a:rPr lang="tr-TR" dirty="0"/>
              <a:t> </a:t>
            </a:r>
            <a:r>
              <a:rPr lang="en-US" dirty="0"/>
              <a:t>about what you think the person is feeling</a:t>
            </a:r>
            <a:r>
              <a:rPr lang="tr-TR" dirty="0"/>
              <a:t>: </a:t>
            </a:r>
            <a:r>
              <a:rPr lang="en-US" dirty="0"/>
              <a:t>“You seem really angry with your</a:t>
            </a:r>
            <a:r>
              <a:rPr lang="tr-TR" dirty="0"/>
              <a:t> </a:t>
            </a:r>
            <a:r>
              <a:rPr lang="en-US" dirty="0"/>
              <a:t>father” or “I hear some doubt in your voice.” </a:t>
            </a:r>
            <a:endParaRPr lang="tr-TR" dirty="0"/>
          </a:p>
          <a:p>
            <a:pPr marL="457200" indent="-457200"/>
            <a:r>
              <a:rPr lang="en-US" dirty="0"/>
              <a:t>At the same time that you want to communicate</a:t>
            </a:r>
            <a:r>
              <a:rPr lang="tr-TR" dirty="0"/>
              <a:t> </a:t>
            </a:r>
            <a:r>
              <a:rPr lang="en-US" dirty="0"/>
              <a:t>these positive responses, you’ll also want to </a:t>
            </a:r>
            <a:r>
              <a:rPr lang="en-US" b="1" dirty="0"/>
              <a:t>avoid negative responses </a:t>
            </a:r>
            <a:r>
              <a:rPr lang="en-US" dirty="0"/>
              <a:t>such</a:t>
            </a:r>
            <a:r>
              <a:rPr lang="tr-TR" dirty="0"/>
              <a:t> </a:t>
            </a:r>
            <a:r>
              <a:rPr lang="en-US" dirty="0"/>
              <a:t>as accusations or blame (“You should have stayed with your old job and not listened</a:t>
            </a:r>
            <a:r>
              <a:rPr lang="tr-TR" dirty="0"/>
              <a:t> </a:t>
            </a:r>
            <a:r>
              <a:rPr lang="en-US" dirty="0"/>
              <a:t>to your brother’s advice”), negative evaluation (“That outfit just doesn’t look professional”)</a:t>
            </a:r>
            <a:r>
              <a:rPr lang="tr-TR" dirty="0"/>
              <a:t>.</a:t>
            </a:r>
          </a:p>
        </p:txBody>
      </p:sp>
      <p:sp>
        <p:nvSpPr>
          <p:cNvPr id="2" name="Slayt Numarası Yer Tutucusu 1">
            <a:extLst>
              <a:ext uri="{FF2B5EF4-FFF2-40B4-BE49-F238E27FC236}">
                <a16:creationId xmlns:a16="http://schemas.microsoft.com/office/drawing/2014/main" id="{48E1857C-8A14-4B84-B257-22388ADFF007}"/>
              </a:ext>
            </a:extLst>
          </p:cNvPr>
          <p:cNvSpPr>
            <a:spLocks noGrp="1"/>
          </p:cNvSpPr>
          <p:nvPr>
            <p:ph type="sldNum" sz="quarter" idx="12"/>
          </p:nvPr>
        </p:nvSpPr>
        <p:spPr/>
        <p:txBody>
          <a:bodyPr/>
          <a:lstStyle/>
          <a:p>
            <a:fld id="{543CEBC3-1923-4312-BD9C-951A410B5B12}" type="slidenum">
              <a:rPr lang="tr-TR" smtClean="0"/>
              <a:t>20</a:t>
            </a:fld>
            <a:endParaRPr lang="tr-TR"/>
          </a:p>
        </p:txBody>
      </p:sp>
    </p:spTree>
    <p:extLst>
      <p:ext uri="{BB962C8B-B14F-4D97-AF65-F5344CB8AC3E}">
        <p14:creationId xmlns:p14="http://schemas.microsoft.com/office/powerpoint/2010/main" val="365332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EFA7D5-925C-C944-8865-41E14CBE9BE2}"/>
              </a:ext>
            </a:extLst>
          </p:cNvPr>
          <p:cNvSpPr>
            <a:spLocks noGrp="1"/>
          </p:cNvSpPr>
          <p:nvPr>
            <p:ph type="title"/>
          </p:nvPr>
        </p:nvSpPr>
        <p:spPr/>
        <p:txBody>
          <a:bodyPr/>
          <a:lstStyle/>
          <a:p>
            <a:r>
              <a:rPr lang="tr-TR" b="1" dirty="0" err="1"/>
              <a:t>Polite</a:t>
            </a:r>
            <a:r>
              <a:rPr lang="tr-TR" b="1" dirty="0"/>
              <a:t> </a:t>
            </a:r>
            <a:r>
              <a:rPr lang="tr-TR" b="1" dirty="0" err="1"/>
              <a:t>Listening</a:t>
            </a:r>
            <a:endParaRPr lang="tr-TR" b="1" dirty="0"/>
          </a:p>
        </p:txBody>
      </p:sp>
      <p:sp>
        <p:nvSpPr>
          <p:cNvPr id="3" name="İçerik Yer Tutucusu 2">
            <a:extLst>
              <a:ext uri="{FF2B5EF4-FFF2-40B4-BE49-F238E27FC236}">
                <a16:creationId xmlns:a16="http://schemas.microsoft.com/office/drawing/2014/main" id="{F30A19FD-056D-8AAB-CB86-F56FEFE5573A}"/>
              </a:ext>
            </a:extLst>
          </p:cNvPr>
          <p:cNvSpPr>
            <a:spLocks noGrp="1"/>
          </p:cNvSpPr>
          <p:nvPr>
            <p:ph idx="1"/>
          </p:nvPr>
        </p:nvSpPr>
        <p:spPr/>
        <p:txBody>
          <a:bodyPr>
            <a:normAutofit/>
          </a:bodyPr>
          <a:lstStyle/>
          <a:p>
            <a:r>
              <a:rPr lang="en-US" dirty="0"/>
              <a:t>Here are a few suggestions for demonstrating that you are, in fact, listening politely.</a:t>
            </a:r>
            <a:r>
              <a:rPr lang="tr-TR" dirty="0"/>
              <a:t> </a:t>
            </a:r>
          </a:p>
          <a:p>
            <a:r>
              <a:rPr lang="tr-TR" b="1" i="1" dirty="0" err="1"/>
              <a:t>Avoid</a:t>
            </a:r>
            <a:r>
              <a:rPr lang="tr-TR" b="1" i="1" dirty="0"/>
              <a:t> </a:t>
            </a:r>
            <a:r>
              <a:rPr lang="tr-TR" b="1" i="1" dirty="0" err="1"/>
              <a:t>interrupting</a:t>
            </a:r>
            <a:r>
              <a:rPr lang="tr-TR" b="1" i="1" dirty="0"/>
              <a:t> </a:t>
            </a:r>
            <a:r>
              <a:rPr lang="tr-TR" b="1" i="1" dirty="0" err="1"/>
              <a:t>the</a:t>
            </a:r>
            <a:r>
              <a:rPr lang="tr-TR" b="1" i="1" dirty="0"/>
              <a:t> </a:t>
            </a:r>
            <a:r>
              <a:rPr lang="tr-TR" b="1" i="1" dirty="0" err="1"/>
              <a:t>speaker</a:t>
            </a:r>
            <a:endParaRPr lang="tr-TR" b="1" i="1" dirty="0"/>
          </a:p>
          <a:p>
            <a:r>
              <a:rPr lang="tr-TR" b="1" i="1" dirty="0" err="1"/>
              <a:t>Give</a:t>
            </a:r>
            <a:r>
              <a:rPr lang="tr-TR" b="1" i="1" dirty="0"/>
              <a:t> </a:t>
            </a:r>
            <a:r>
              <a:rPr lang="tr-TR" b="1" i="1" dirty="0" err="1"/>
              <a:t>supportive</a:t>
            </a:r>
            <a:r>
              <a:rPr lang="tr-TR" b="1" i="1" dirty="0"/>
              <a:t> </a:t>
            </a:r>
            <a:r>
              <a:rPr lang="tr-TR" b="1" i="1" dirty="0" err="1"/>
              <a:t>listening</a:t>
            </a:r>
            <a:r>
              <a:rPr lang="tr-TR" b="1" i="1" dirty="0"/>
              <a:t> </a:t>
            </a:r>
            <a:r>
              <a:rPr lang="tr-TR" b="1" i="1" dirty="0" err="1"/>
              <a:t>cues</a:t>
            </a:r>
            <a:r>
              <a:rPr lang="tr-TR" b="1" i="1" dirty="0"/>
              <a:t> </a:t>
            </a:r>
            <a:r>
              <a:rPr lang="tr-TR" dirty="0"/>
              <a:t>(I </a:t>
            </a:r>
            <a:r>
              <a:rPr lang="tr-TR" dirty="0" err="1"/>
              <a:t>see</a:t>
            </a:r>
            <a:r>
              <a:rPr lang="tr-TR" dirty="0"/>
              <a:t>; </a:t>
            </a:r>
            <a:r>
              <a:rPr lang="tr-TR" dirty="0" err="1"/>
              <a:t>Yes</a:t>
            </a:r>
            <a:r>
              <a:rPr lang="tr-TR" dirty="0"/>
              <a:t>, </a:t>
            </a:r>
            <a:r>
              <a:rPr lang="tr-TR" dirty="0" err="1"/>
              <a:t>it’s</a:t>
            </a:r>
            <a:r>
              <a:rPr lang="tr-TR" dirty="0"/>
              <a:t> </a:t>
            </a:r>
            <a:r>
              <a:rPr lang="tr-TR" dirty="0" err="1"/>
              <a:t>true</a:t>
            </a:r>
            <a:r>
              <a:rPr lang="tr-TR" dirty="0"/>
              <a:t>; </a:t>
            </a:r>
            <a:r>
              <a:rPr lang="tr-TR" dirty="0" err="1"/>
              <a:t>or</a:t>
            </a:r>
            <a:r>
              <a:rPr lang="tr-TR" dirty="0"/>
              <a:t> </a:t>
            </a:r>
            <a:r>
              <a:rPr lang="tr-TR" dirty="0" err="1"/>
              <a:t>you</a:t>
            </a:r>
            <a:r>
              <a:rPr lang="tr-TR" dirty="0"/>
              <a:t> </a:t>
            </a:r>
            <a:r>
              <a:rPr lang="tr-TR" dirty="0" err="1"/>
              <a:t>may</a:t>
            </a:r>
            <a:r>
              <a:rPr lang="tr-TR" dirty="0"/>
              <a:t> </a:t>
            </a:r>
            <a:r>
              <a:rPr lang="tr-TR" dirty="0" err="1"/>
              <a:t>move</a:t>
            </a:r>
            <a:r>
              <a:rPr lang="tr-TR" dirty="0"/>
              <a:t> </a:t>
            </a:r>
            <a:r>
              <a:rPr lang="tr-TR" dirty="0" err="1"/>
              <a:t>closer</a:t>
            </a:r>
            <a:r>
              <a:rPr lang="tr-TR" dirty="0"/>
              <a:t> </a:t>
            </a:r>
            <a:r>
              <a:rPr lang="tr-TR" dirty="0" err="1"/>
              <a:t>to</a:t>
            </a:r>
            <a:r>
              <a:rPr lang="tr-TR" dirty="0"/>
              <a:t> </a:t>
            </a:r>
            <a:r>
              <a:rPr lang="tr-TR" dirty="0" err="1"/>
              <a:t>speaker</a:t>
            </a:r>
            <a:r>
              <a:rPr lang="tr-TR" dirty="0"/>
              <a:t>. </a:t>
            </a:r>
          </a:p>
          <a:p>
            <a:r>
              <a:rPr lang="en-US" b="1" i="1" dirty="0"/>
              <a:t>Show empathy with the speaker. </a:t>
            </a:r>
            <a:r>
              <a:rPr lang="en-US" dirty="0"/>
              <a:t>Demonstrate that you understand and feel</a:t>
            </a:r>
            <a:r>
              <a:rPr lang="tr-TR" dirty="0"/>
              <a:t> </a:t>
            </a:r>
            <a:r>
              <a:rPr lang="en-US" dirty="0"/>
              <a:t>the speaker’s thoughts and feelings by giving responses that show this level of understanding—</a:t>
            </a:r>
            <a:r>
              <a:rPr lang="tr-TR" dirty="0"/>
              <a:t> </a:t>
            </a:r>
            <a:r>
              <a:rPr lang="en-US" dirty="0"/>
              <a:t>smiling, or </a:t>
            </a:r>
            <a:r>
              <a:rPr lang="en-US" b="1" dirty="0"/>
              <a:t>echoing the feelings </a:t>
            </a:r>
            <a:r>
              <a:rPr lang="en-US" dirty="0"/>
              <a:t>of the speaker. If you</a:t>
            </a:r>
            <a:r>
              <a:rPr lang="tr-TR" dirty="0"/>
              <a:t> </a:t>
            </a:r>
            <a:r>
              <a:rPr lang="en-US" dirty="0"/>
              <a:t>echo the speaker’s nonverbal expressions, your behavior is likely to be seen as empathic.</a:t>
            </a:r>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43CCD8E0-1D0C-BE0B-0B79-5C5AFB7AA531}"/>
              </a:ext>
            </a:extLst>
          </p:cNvPr>
          <p:cNvSpPr>
            <a:spLocks noGrp="1"/>
          </p:cNvSpPr>
          <p:nvPr>
            <p:ph type="sldNum" sz="quarter" idx="12"/>
          </p:nvPr>
        </p:nvSpPr>
        <p:spPr/>
        <p:txBody>
          <a:bodyPr/>
          <a:lstStyle/>
          <a:p>
            <a:fld id="{543CEBC3-1923-4312-BD9C-951A410B5B12}" type="slidenum">
              <a:rPr lang="tr-TR" smtClean="0"/>
              <a:t>21</a:t>
            </a:fld>
            <a:endParaRPr lang="tr-TR"/>
          </a:p>
        </p:txBody>
      </p:sp>
    </p:spTree>
    <p:extLst>
      <p:ext uri="{BB962C8B-B14F-4D97-AF65-F5344CB8AC3E}">
        <p14:creationId xmlns:p14="http://schemas.microsoft.com/office/powerpoint/2010/main" val="42367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8AE46-DB83-54A8-4D53-8937EA32C867}"/>
              </a:ext>
            </a:extLst>
          </p:cNvPr>
          <p:cNvSpPr>
            <a:spLocks noGrp="1"/>
          </p:cNvSpPr>
          <p:nvPr>
            <p:ph type="title"/>
          </p:nvPr>
        </p:nvSpPr>
        <p:spPr/>
        <p:txBody>
          <a:bodyPr/>
          <a:lstStyle/>
          <a:p>
            <a:r>
              <a:rPr lang="tr-TR" dirty="0" err="1"/>
              <a:t>Polite</a:t>
            </a:r>
            <a:r>
              <a:rPr lang="tr-TR" dirty="0"/>
              <a:t>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372706FB-6AFC-3902-3159-D3D5743189F0}"/>
              </a:ext>
            </a:extLst>
          </p:cNvPr>
          <p:cNvSpPr>
            <a:spLocks noGrp="1"/>
          </p:cNvSpPr>
          <p:nvPr>
            <p:ph idx="1"/>
          </p:nvPr>
        </p:nvSpPr>
        <p:spPr/>
        <p:txBody>
          <a:bodyPr>
            <a:normAutofit lnSpcReduction="10000"/>
          </a:bodyPr>
          <a:lstStyle/>
          <a:p>
            <a:r>
              <a:rPr lang="tr-TR" b="1" i="1" dirty="0" err="1"/>
              <a:t>Maintain</a:t>
            </a:r>
            <a:r>
              <a:rPr lang="tr-TR" b="1" i="1" dirty="0"/>
              <a:t> </a:t>
            </a:r>
            <a:r>
              <a:rPr lang="tr-TR" b="1" i="1" dirty="0" err="1"/>
              <a:t>eye</a:t>
            </a:r>
            <a:r>
              <a:rPr lang="tr-TR" b="1" i="1" dirty="0"/>
              <a:t> </a:t>
            </a:r>
            <a:r>
              <a:rPr lang="tr-TR" b="1" i="1" dirty="0" err="1"/>
              <a:t>contact</a:t>
            </a:r>
            <a:r>
              <a:rPr lang="tr-TR" b="1" i="1" dirty="0"/>
              <a:t>.</a:t>
            </a:r>
          </a:p>
          <a:p>
            <a:r>
              <a:rPr lang="en-US" b="1" i="1" dirty="0"/>
              <a:t>Give positive feedback. </a:t>
            </a:r>
            <a:r>
              <a:rPr lang="en-US" dirty="0"/>
              <a:t>Throughout the listening encounter and perhaps especially</a:t>
            </a:r>
            <a:r>
              <a:rPr lang="tr-TR" dirty="0"/>
              <a:t> </a:t>
            </a:r>
            <a:r>
              <a:rPr lang="en-US" dirty="0"/>
              <a:t>after the speaker’s turn (when you continue the conversation as you respond to what</a:t>
            </a:r>
            <a:r>
              <a:rPr lang="tr-TR" dirty="0"/>
              <a:t> </a:t>
            </a:r>
            <a:r>
              <a:rPr lang="en-US" dirty="0"/>
              <a:t>the speaker has said), positive feedback will be seen as polite and negative feedback as</a:t>
            </a:r>
            <a:r>
              <a:rPr lang="tr-TR" dirty="0"/>
              <a:t> </a:t>
            </a:r>
            <a:r>
              <a:rPr lang="en-US" dirty="0"/>
              <a:t>impolite. </a:t>
            </a:r>
            <a:endParaRPr lang="tr-TR" dirty="0"/>
          </a:p>
          <a:p>
            <a:pPr marL="0" indent="0">
              <a:buNone/>
            </a:pPr>
            <a:r>
              <a:rPr lang="en-US" dirty="0"/>
              <a:t>If you must give negative feedback, then do so in a way that does not attack</a:t>
            </a:r>
            <a:r>
              <a:rPr lang="tr-TR" dirty="0"/>
              <a:t> </a:t>
            </a:r>
            <a:r>
              <a:rPr lang="en-US" dirty="0"/>
              <a:t>the person’s negative face; for example, </a:t>
            </a:r>
            <a:r>
              <a:rPr lang="en-US" b="1" dirty="0"/>
              <a:t>first</a:t>
            </a:r>
            <a:r>
              <a:rPr lang="tr-TR" b="1" dirty="0"/>
              <a:t> </a:t>
            </a:r>
            <a:r>
              <a:rPr lang="en-US" b="1" dirty="0"/>
              <a:t>mention areas of agreement or what you liked</a:t>
            </a:r>
            <a:r>
              <a:rPr lang="tr-TR" b="1" dirty="0"/>
              <a:t> </a:t>
            </a:r>
            <a:r>
              <a:rPr lang="en-US" b="1" dirty="0"/>
              <a:t>about what the person said </a:t>
            </a:r>
            <a:r>
              <a:rPr lang="en-US" dirty="0"/>
              <a:t>and stress your</a:t>
            </a:r>
            <a:r>
              <a:rPr lang="tr-TR" dirty="0"/>
              <a:t> </a:t>
            </a:r>
            <a:r>
              <a:rPr lang="en-US" dirty="0"/>
              <a:t>good intentions. And, most important, do it in</a:t>
            </a:r>
            <a:r>
              <a:rPr lang="tr-TR" dirty="0"/>
              <a:t> </a:t>
            </a:r>
            <a:r>
              <a:rPr lang="en-US" dirty="0"/>
              <a:t>private. Public criticism is especially threatening</a:t>
            </a:r>
            <a:r>
              <a:rPr lang="tr-TR" dirty="0"/>
              <a:t> </a:t>
            </a:r>
            <a:r>
              <a:rPr lang="en-US" dirty="0"/>
              <a:t>and will surely be seen as a personal attack</a:t>
            </a:r>
            <a:endParaRPr lang="tr-TR" dirty="0"/>
          </a:p>
        </p:txBody>
      </p:sp>
      <p:sp>
        <p:nvSpPr>
          <p:cNvPr id="4" name="Slayt Numarası Yer Tutucusu 3">
            <a:extLst>
              <a:ext uri="{FF2B5EF4-FFF2-40B4-BE49-F238E27FC236}">
                <a16:creationId xmlns:a16="http://schemas.microsoft.com/office/drawing/2014/main" id="{CDFA4474-9306-E068-8336-A58E3916C1D3}"/>
              </a:ext>
            </a:extLst>
          </p:cNvPr>
          <p:cNvSpPr>
            <a:spLocks noGrp="1"/>
          </p:cNvSpPr>
          <p:nvPr>
            <p:ph type="sldNum" sz="quarter" idx="12"/>
          </p:nvPr>
        </p:nvSpPr>
        <p:spPr/>
        <p:txBody>
          <a:bodyPr/>
          <a:lstStyle/>
          <a:p>
            <a:fld id="{543CEBC3-1923-4312-BD9C-951A410B5B12}" type="slidenum">
              <a:rPr lang="tr-TR" smtClean="0"/>
              <a:t>22</a:t>
            </a:fld>
            <a:endParaRPr lang="tr-TR"/>
          </a:p>
        </p:txBody>
      </p:sp>
    </p:spTree>
    <p:extLst>
      <p:ext uri="{BB962C8B-B14F-4D97-AF65-F5344CB8AC3E}">
        <p14:creationId xmlns:p14="http://schemas.microsoft.com/office/powerpoint/2010/main" val="350981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BC1956-9D9E-D5FD-135A-FF1DBDF7E764}"/>
              </a:ext>
            </a:extLst>
          </p:cNvPr>
          <p:cNvSpPr>
            <a:spLocks noGrp="1"/>
          </p:cNvSpPr>
          <p:nvPr>
            <p:ph type="title"/>
          </p:nvPr>
        </p:nvSpPr>
        <p:spPr/>
        <p:txBody>
          <a:bodyPr/>
          <a:lstStyle/>
          <a:p>
            <a:r>
              <a:rPr lang="tr-TR" b="1" dirty="0"/>
              <a:t>Critical </a:t>
            </a:r>
            <a:r>
              <a:rPr lang="tr-TR" b="1" dirty="0" err="1"/>
              <a:t>Listening</a:t>
            </a:r>
            <a:endParaRPr lang="tr-TR" b="1" dirty="0"/>
          </a:p>
        </p:txBody>
      </p:sp>
      <p:sp>
        <p:nvSpPr>
          <p:cNvPr id="3" name="İçerik Yer Tutucusu 2">
            <a:extLst>
              <a:ext uri="{FF2B5EF4-FFF2-40B4-BE49-F238E27FC236}">
                <a16:creationId xmlns:a16="http://schemas.microsoft.com/office/drawing/2014/main" id="{2DAAB4BD-CA3B-2F30-EDCB-E331B848F79A}"/>
              </a:ext>
            </a:extLst>
          </p:cNvPr>
          <p:cNvSpPr>
            <a:spLocks noGrp="1"/>
          </p:cNvSpPr>
          <p:nvPr>
            <p:ph idx="1"/>
          </p:nvPr>
        </p:nvSpPr>
        <p:spPr/>
        <p:txBody>
          <a:bodyPr>
            <a:normAutofit/>
          </a:bodyPr>
          <a:lstStyle/>
          <a:p>
            <a:r>
              <a:rPr lang="en-US" dirty="0"/>
              <a:t>In many listening situations, you’ll need to exercise critical evaluation or judgment.</a:t>
            </a:r>
            <a:endParaRPr lang="tr-TR" dirty="0"/>
          </a:p>
          <a:p>
            <a:r>
              <a:rPr lang="en-US" dirty="0"/>
              <a:t>When you listen critically, you don’t just accept what you hear — you analyze and evaluate it carefully.</a:t>
            </a:r>
            <a:endParaRPr lang="tr-TR" dirty="0"/>
          </a:p>
          <a:p>
            <a:r>
              <a:rPr lang="en-US" dirty="0"/>
              <a:t>You try to think logically and calmly (dispassionately) about what the speaker says.</a:t>
            </a:r>
            <a:r>
              <a:rPr lang="tr-TR" dirty="0"/>
              <a:t> </a:t>
            </a:r>
            <a:r>
              <a:rPr lang="en-US" dirty="0"/>
              <a:t>For </a:t>
            </a:r>
            <a:r>
              <a:rPr lang="en-US" dirty="0" err="1"/>
              <a:t>example:When</a:t>
            </a:r>
            <a:r>
              <a:rPr lang="en-US" dirty="0"/>
              <a:t> a friend tells you a story, you think: “Is this realistic?”</a:t>
            </a:r>
            <a:r>
              <a:rPr lang="tr-TR" dirty="0"/>
              <a:t> </a:t>
            </a:r>
          </a:p>
        </p:txBody>
      </p:sp>
      <p:sp>
        <p:nvSpPr>
          <p:cNvPr id="4" name="Slayt Numarası Yer Tutucusu 3">
            <a:extLst>
              <a:ext uri="{FF2B5EF4-FFF2-40B4-BE49-F238E27FC236}">
                <a16:creationId xmlns:a16="http://schemas.microsoft.com/office/drawing/2014/main" id="{6EB5A80C-570D-988B-0061-9B68A48DB984}"/>
              </a:ext>
            </a:extLst>
          </p:cNvPr>
          <p:cNvSpPr>
            <a:spLocks noGrp="1"/>
          </p:cNvSpPr>
          <p:nvPr>
            <p:ph type="sldNum" sz="quarter" idx="12"/>
          </p:nvPr>
        </p:nvSpPr>
        <p:spPr/>
        <p:txBody>
          <a:bodyPr/>
          <a:lstStyle/>
          <a:p>
            <a:fld id="{543CEBC3-1923-4312-BD9C-951A410B5B12}" type="slidenum">
              <a:rPr lang="tr-TR" smtClean="0"/>
              <a:t>23</a:t>
            </a:fld>
            <a:endParaRPr lang="tr-TR"/>
          </a:p>
        </p:txBody>
      </p:sp>
    </p:spTree>
    <p:extLst>
      <p:ext uri="{BB962C8B-B14F-4D97-AF65-F5344CB8AC3E}">
        <p14:creationId xmlns:p14="http://schemas.microsoft.com/office/powerpoint/2010/main" val="115121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F3972-0061-A30A-B18C-BEC73D642474}"/>
              </a:ext>
            </a:extLst>
          </p:cNvPr>
          <p:cNvSpPr>
            <a:spLocks noGrp="1"/>
          </p:cNvSpPr>
          <p:nvPr>
            <p:ph type="title"/>
          </p:nvPr>
        </p:nvSpPr>
        <p:spPr/>
        <p:txBody>
          <a:bodyPr/>
          <a:lstStyle/>
          <a:p>
            <a:r>
              <a:rPr lang="tr-TR" dirty="0"/>
              <a:t>Critical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B47E96F0-A7BF-4A10-7104-BB7459570DAF}"/>
              </a:ext>
            </a:extLst>
          </p:cNvPr>
          <p:cNvSpPr>
            <a:spLocks noGrp="1"/>
          </p:cNvSpPr>
          <p:nvPr>
            <p:ph idx="1"/>
          </p:nvPr>
        </p:nvSpPr>
        <p:spPr>
          <a:xfrm>
            <a:off x="207389" y="1825625"/>
            <a:ext cx="11736371" cy="4351338"/>
          </a:xfrm>
        </p:spPr>
        <p:txBody>
          <a:bodyPr>
            <a:normAutofit fontScale="92500" lnSpcReduction="10000"/>
          </a:bodyPr>
          <a:lstStyle/>
          <a:p>
            <a:pPr marL="0" indent="0">
              <a:buNone/>
            </a:pPr>
            <a:r>
              <a:rPr lang="en-US" b="1" i="1" dirty="0"/>
              <a:t>In listening critically, focus on the</a:t>
            </a:r>
            <a:r>
              <a:rPr lang="tr-TR" b="1" i="1" dirty="0"/>
              <a:t> </a:t>
            </a:r>
            <a:r>
              <a:rPr lang="en-US" b="1" i="1" dirty="0"/>
              <a:t>following guidelines:</a:t>
            </a:r>
            <a:endParaRPr lang="tr-TR" b="1" i="1" dirty="0"/>
          </a:p>
          <a:p>
            <a:r>
              <a:rPr lang="en-US" b="1" i="1" dirty="0"/>
              <a:t>Keep an open mind. </a:t>
            </a:r>
            <a:r>
              <a:rPr lang="en-US" dirty="0"/>
              <a:t>Avoid prejudging. Delay your judgments until you fully</a:t>
            </a:r>
            <a:r>
              <a:rPr lang="tr-TR" dirty="0"/>
              <a:t> </a:t>
            </a:r>
            <a:r>
              <a:rPr lang="en-US" dirty="0"/>
              <a:t>understand both the content and the intention the speaker is communicating</a:t>
            </a:r>
            <a:r>
              <a:rPr lang="tr-TR" dirty="0"/>
              <a:t>.</a:t>
            </a:r>
          </a:p>
          <a:p>
            <a:r>
              <a:rPr lang="en-US" b="1" i="1" dirty="0"/>
              <a:t>Avoid filtering out unpleasant messages. </a:t>
            </a:r>
            <a:r>
              <a:rPr lang="en-US" dirty="0"/>
              <a:t>Don’t ignore or block out information just because it’s unpleasant or uncomfortable to hear.</a:t>
            </a:r>
            <a:r>
              <a:rPr lang="tr-TR" dirty="0"/>
              <a:t> </a:t>
            </a:r>
            <a:r>
              <a:rPr lang="en-US" dirty="0"/>
              <a:t>If you only listen to what feels good or what supports your own ideas, you won’t truly understand or think critically.</a:t>
            </a:r>
            <a:endParaRPr lang="tr-TR" dirty="0"/>
          </a:p>
          <a:p>
            <a:r>
              <a:rPr lang="en-US" b="1" i="1" dirty="0"/>
              <a:t>Recognize your own biases. </a:t>
            </a:r>
            <a:r>
              <a:rPr lang="tr-TR" i="1" dirty="0"/>
              <a:t>B</a:t>
            </a:r>
            <a:r>
              <a:rPr lang="en-US" dirty="0" err="1"/>
              <a:t>ecause</a:t>
            </a:r>
            <a:r>
              <a:rPr lang="en-US" dirty="0"/>
              <a:t> they can change how you understand what you hear.</a:t>
            </a:r>
            <a:r>
              <a:rPr lang="tr-TR" dirty="0"/>
              <a:t> </a:t>
            </a:r>
            <a:r>
              <a:rPr lang="en-US" dirty="0"/>
              <a:t>When you listen, your </a:t>
            </a:r>
            <a:r>
              <a:rPr lang="en-US" b="1" dirty="0"/>
              <a:t>beliefs, expectations, or prejudices might make you “hear” what you </a:t>
            </a:r>
            <a:r>
              <a:rPr lang="en-US" b="1" i="1" dirty="0"/>
              <a:t>want</a:t>
            </a:r>
            <a:r>
              <a:rPr lang="en-US" b="1" dirty="0"/>
              <a:t> to hear</a:t>
            </a:r>
            <a:r>
              <a:rPr lang="tr-TR" b="1" dirty="0"/>
              <a:t>. </a:t>
            </a:r>
            <a:r>
              <a:rPr lang="tr-TR" dirty="0"/>
              <a:t> </a:t>
            </a:r>
            <a:r>
              <a:rPr lang="en-US" dirty="0"/>
              <a:t>This mental process is called </a:t>
            </a:r>
            <a:r>
              <a:rPr lang="en-US" b="1" dirty="0"/>
              <a:t>assimilation </a:t>
            </a:r>
            <a:r>
              <a:rPr lang="en-US" dirty="0"/>
              <a:t>— it </a:t>
            </a:r>
            <a:r>
              <a:rPr lang="en-US" b="1" dirty="0"/>
              <a:t>means you “fit” new information into what you already believe</a:t>
            </a:r>
            <a:r>
              <a:rPr lang="en-US" dirty="0"/>
              <a:t>, even if it doesn’t really match.</a:t>
            </a:r>
            <a:r>
              <a:rPr lang="tr-TR" dirty="0"/>
              <a:t> </a:t>
            </a:r>
            <a:r>
              <a:rPr lang="en-US" dirty="0"/>
              <a:t>So, your bias can make you distort the message without realizing it.</a:t>
            </a:r>
          </a:p>
          <a:p>
            <a:endParaRPr lang="tr-TR" dirty="0"/>
          </a:p>
        </p:txBody>
      </p:sp>
      <p:sp>
        <p:nvSpPr>
          <p:cNvPr id="4" name="Slayt Numarası Yer Tutucusu 3">
            <a:extLst>
              <a:ext uri="{FF2B5EF4-FFF2-40B4-BE49-F238E27FC236}">
                <a16:creationId xmlns:a16="http://schemas.microsoft.com/office/drawing/2014/main" id="{AF19A3B3-2B60-75E8-E5EF-E2459FEB3907}"/>
              </a:ext>
            </a:extLst>
          </p:cNvPr>
          <p:cNvSpPr>
            <a:spLocks noGrp="1"/>
          </p:cNvSpPr>
          <p:nvPr>
            <p:ph type="sldNum" sz="quarter" idx="12"/>
          </p:nvPr>
        </p:nvSpPr>
        <p:spPr/>
        <p:txBody>
          <a:bodyPr/>
          <a:lstStyle/>
          <a:p>
            <a:fld id="{543CEBC3-1923-4312-BD9C-951A410B5B12}" type="slidenum">
              <a:rPr lang="tr-TR" smtClean="0"/>
              <a:t>24</a:t>
            </a:fld>
            <a:endParaRPr lang="tr-TR"/>
          </a:p>
        </p:txBody>
      </p:sp>
    </p:spTree>
    <p:extLst>
      <p:ext uri="{BB962C8B-B14F-4D97-AF65-F5344CB8AC3E}">
        <p14:creationId xmlns:p14="http://schemas.microsoft.com/office/powerpoint/2010/main" val="392228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1C4A16-D576-C07C-CC3D-C60A4C767240}"/>
              </a:ext>
            </a:extLst>
          </p:cNvPr>
          <p:cNvSpPr>
            <a:spLocks noGrp="1"/>
          </p:cNvSpPr>
          <p:nvPr>
            <p:ph type="title"/>
          </p:nvPr>
        </p:nvSpPr>
        <p:spPr/>
        <p:txBody>
          <a:bodyPr/>
          <a:lstStyle/>
          <a:p>
            <a:r>
              <a:rPr lang="tr-TR" dirty="0"/>
              <a:t>Critical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DA324319-2D41-F854-87A4-384D14C7F0A9}"/>
              </a:ext>
            </a:extLst>
          </p:cNvPr>
          <p:cNvSpPr>
            <a:spLocks noGrp="1"/>
          </p:cNvSpPr>
          <p:nvPr>
            <p:ph idx="1"/>
          </p:nvPr>
        </p:nvSpPr>
        <p:spPr/>
        <p:txBody>
          <a:bodyPr>
            <a:normAutofit/>
          </a:bodyPr>
          <a:lstStyle/>
          <a:p>
            <a:r>
              <a:rPr lang="en-US" b="1" i="1" dirty="0"/>
              <a:t>Combat the tendency to sharpen, highlight, emphasize, or embellish</a:t>
            </a:r>
            <a:r>
              <a:rPr lang="tr-TR" b="1" i="1" dirty="0"/>
              <a:t> </a:t>
            </a:r>
            <a:r>
              <a:rPr lang="tr-TR" dirty="0">
                <a:solidFill>
                  <a:srgbClr val="FF0000"/>
                </a:solidFill>
              </a:rPr>
              <a:t>(süsleme)</a:t>
            </a:r>
            <a:r>
              <a:rPr lang="en-US" b="1" i="1" dirty="0"/>
              <a:t> </a:t>
            </a:r>
            <a:r>
              <a:rPr lang="en-US" dirty="0"/>
              <a:t>one or two</a:t>
            </a:r>
            <a:r>
              <a:rPr lang="tr-TR" dirty="0"/>
              <a:t> </a:t>
            </a:r>
            <a:r>
              <a:rPr lang="en-US" dirty="0"/>
              <a:t>aspects of a message. </a:t>
            </a:r>
            <a:endParaRPr lang="tr-TR" dirty="0"/>
          </a:p>
          <a:p>
            <a:r>
              <a:rPr lang="en-US" dirty="0"/>
              <a:t>Don’t focus on or exaggerate just one part of a message while ignoring the rest.</a:t>
            </a:r>
            <a:endParaRPr lang="tr-TR" dirty="0"/>
          </a:p>
          <a:p>
            <a:r>
              <a:rPr lang="en-US" dirty="0"/>
              <a:t>This can make you misjudge the real meaning—for example, noticing only the words “I had a nice time” but missing the nonverbal signs that say otherwise.</a:t>
            </a:r>
            <a:endParaRPr lang="tr-TR" dirty="0"/>
          </a:p>
          <a:p>
            <a:r>
              <a:rPr lang="en-US" b="1" i="1" dirty="0"/>
              <a:t>Focus on both verbal and nonverbal messages</a:t>
            </a:r>
            <a:endParaRPr lang="tr-TR" dirty="0"/>
          </a:p>
        </p:txBody>
      </p:sp>
      <p:sp>
        <p:nvSpPr>
          <p:cNvPr id="4" name="Slayt Numarası Yer Tutucusu 3">
            <a:extLst>
              <a:ext uri="{FF2B5EF4-FFF2-40B4-BE49-F238E27FC236}">
                <a16:creationId xmlns:a16="http://schemas.microsoft.com/office/drawing/2014/main" id="{34401D44-A5BC-051B-80A2-5A494D927DDE}"/>
              </a:ext>
            </a:extLst>
          </p:cNvPr>
          <p:cNvSpPr>
            <a:spLocks noGrp="1"/>
          </p:cNvSpPr>
          <p:nvPr>
            <p:ph type="sldNum" sz="quarter" idx="12"/>
          </p:nvPr>
        </p:nvSpPr>
        <p:spPr/>
        <p:txBody>
          <a:bodyPr/>
          <a:lstStyle/>
          <a:p>
            <a:fld id="{543CEBC3-1923-4312-BD9C-951A410B5B12}" type="slidenum">
              <a:rPr lang="tr-TR" smtClean="0"/>
              <a:t>25</a:t>
            </a:fld>
            <a:endParaRPr lang="tr-TR"/>
          </a:p>
        </p:txBody>
      </p:sp>
    </p:spTree>
    <p:extLst>
      <p:ext uri="{BB962C8B-B14F-4D97-AF65-F5344CB8AC3E}">
        <p14:creationId xmlns:p14="http://schemas.microsoft.com/office/powerpoint/2010/main" val="35408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E9F1F3-0E4E-D213-ECBE-FAACC8819151}"/>
              </a:ext>
            </a:extLst>
          </p:cNvPr>
          <p:cNvSpPr>
            <a:spLocks noGrp="1"/>
          </p:cNvSpPr>
          <p:nvPr>
            <p:ph type="title"/>
          </p:nvPr>
        </p:nvSpPr>
        <p:spPr/>
        <p:txBody>
          <a:bodyPr/>
          <a:lstStyle/>
          <a:p>
            <a:r>
              <a:rPr lang="tr-TR" dirty="0"/>
              <a:t>Critical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CCF5EC83-6AC3-BCD6-5753-1C27636E1544}"/>
              </a:ext>
            </a:extLst>
          </p:cNvPr>
          <p:cNvSpPr>
            <a:spLocks noGrp="1"/>
          </p:cNvSpPr>
          <p:nvPr>
            <p:ph idx="1"/>
          </p:nvPr>
        </p:nvSpPr>
        <p:spPr/>
        <p:txBody>
          <a:bodyPr>
            <a:normAutofit/>
          </a:bodyPr>
          <a:lstStyle/>
          <a:p>
            <a:r>
              <a:rPr lang="en-US" b="1" i="1"/>
              <a:t>Watch out for language fallacies. </a:t>
            </a:r>
            <a:r>
              <a:rPr lang="en-US"/>
              <a:t>Language is often used to serve less than noble</a:t>
            </a:r>
            <a:r>
              <a:rPr lang="tr-TR"/>
              <a:t> </a:t>
            </a:r>
            <a:r>
              <a:rPr lang="en-US"/>
              <a:t>purposes, to convince or persuade you without giving you any reasons, and sometimes</a:t>
            </a:r>
            <a:r>
              <a:rPr lang="tr-TR"/>
              <a:t> </a:t>
            </a:r>
            <a:r>
              <a:rPr lang="en-US"/>
              <a:t>to fool you. </a:t>
            </a:r>
            <a:endParaRPr lang="tr-TR" dirty="0"/>
          </a:p>
        </p:txBody>
      </p:sp>
      <p:sp>
        <p:nvSpPr>
          <p:cNvPr id="4" name="Slayt Numarası Yer Tutucusu 3">
            <a:extLst>
              <a:ext uri="{FF2B5EF4-FFF2-40B4-BE49-F238E27FC236}">
                <a16:creationId xmlns:a16="http://schemas.microsoft.com/office/drawing/2014/main" id="{C61AB3E2-AD53-343E-EC37-3564106698F3}"/>
              </a:ext>
            </a:extLst>
          </p:cNvPr>
          <p:cNvSpPr>
            <a:spLocks noGrp="1"/>
          </p:cNvSpPr>
          <p:nvPr>
            <p:ph type="sldNum" sz="quarter" idx="12"/>
          </p:nvPr>
        </p:nvSpPr>
        <p:spPr/>
        <p:txBody>
          <a:bodyPr/>
          <a:lstStyle/>
          <a:p>
            <a:fld id="{543CEBC3-1923-4312-BD9C-951A410B5B12}" type="slidenum">
              <a:rPr lang="tr-TR" smtClean="0"/>
              <a:t>26</a:t>
            </a:fld>
            <a:endParaRPr lang="tr-TR"/>
          </a:p>
        </p:txBody>
      </p:sp>
      <p:pic>
        <p:nvPicPr>
          <p:cNvPr id="5" name="Resim 4">
            <a:extLst>
              <a:ext uri="{FF2B5EF4-FFF2-40B4-BE49-F238E27FC236}">
                <a16:creationId xmlns:a16="http://schemas.microsoft.com/office/drawing/2014/main" id="{1C383705-9CD6-B5C4-55C5-3C173956C1C3}"/>
              </a:ext>
            </a:extLst>
          </p:cNvPr>
          <p:cNvPicPr>
            <a:picLocks noChangeAspect="1"/>
          </p:cNvPicPr>
          <p:nvPr/>
        </p:nvPicPr>
        <p:blipFill>
          <a:blip r:embed="rId2"/>
          <a:stretch>
            <a:fillRect/>
          </a:stretch>
        </p:blipFill>
        <p:spPr>
          <a:xfrm>
            <a:off x="8610600" y="2930900"/>
            <a:ext cx="1866900" cy="2447925"/>
          </a:xfrm>
          <a:prstGeom prst="rect">
            <a:avLst/>
          </a:prstGeom>
        </p:spPr>
      </p:pic>
      <p:sp>
        <p:nvSpPr>
          <p:cNvPr id="7" name="Metin kutusu 6">
            <a:extLst>
              <a:ext uri="{FF2B5EF4-FFF2-40B4-BE49-F238E27FC236}">
                <a16:creationId xmlns:a16="http://schemas.microsoft.com/office/drawing/2014/main" id="{16AA2743-D24C-A452-4D24-E8FA0BCA30E8}"/>
              </a:ext>
            </a:extLst>
          </p:cNvPr>
          <p:cNvSpPr txBox="1"/>
          <p:nvPr/>
        </p:nvSpPr>
        <p:spPr>
          <a:xfrm>
            <a:off x="8206622" y="5558212"/>
            <a:ext cx="2674855" cy="261610"/>
          </a:xfrm>
          <a:prstGeom prst="rect">
            <a:avLst/>
          </a:prstGeom>
          <a:noFill/>
        </p:spPr>
        <p:txBody>
          <a:bodyPr wrap="square">
            <a:spAutoFit/>
          </a:bodyPr>
          <a:lstStyle/>
          <a:p>
            <a:r>
              <a:rPr lang="tr-TR" sz="1100" dirty="0"/>
              <a:t>https://cropink.com/fallacies-in-advertising</a:t>
            </a:r>
          </a:p>
        </p:txBody>
      </p:sp>
    </p:spTree>
    <p:extLst>
      <p:ext uri="{BB962C8B-B14F-4D97-AF65-F5344CB8AC3E}">
        <p14:creationId xmlns:p14="http://schemas.microsoft.com/office/powerpoint/2010/main" val="210443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9C8918-9ADD-F9E3-2BDB-2F754C521F5E}"/>
              </a:ext>
            </a:extLst>
          </p:cNvPr>
          <p:cNvSpPr>
            <a:spLocks noGrp="1"/>
          </p:cNvSpPr>
          <p:nvPr>
            <p:ph type="title"/>
          </p:nvPr>
        </p:nvSpPr>
        <p:spPr/>
        <p:txBody>
          <a:bodyPr/>
          <a:lstStyle/>
          <a:p>
            <a:r>
              <a:rPr lang="tr-TR" b="1" dirty="0"/>
              <a:t>Active </a:t>
            </a:r>
            <a:r>
              <a:rPr lang="tr-TR" b="1" dirty="0" err="1"/>
              <a:t>Listening</a:t>
            </a:r>
            <a:r>
              <a:rPr lang="tr-TR" b="1" dirty="0"/>
              <a:t> </a:t>
            </a:r>
          </a:p>
        </p:txBody>
      </p:sp>
      <p:sp>
        <p:nvSpPr>
          <p:cNvPr id="3" name="İçerik Yer Tutucusu 2">
            <a:extLst>
              <a:ext uri="{FF2B5EF4-FFF2-40B4-BE49-F238E27FC236}">
                <a16:creationId xmlns:a16="http://schemas.microsoft.com/office/drawing/2014/main" id="{9B06EB69-386C-8DDE-BF65-7894417202E1}"/>
              </a:ext>
            </a:extLst>
          </p:cNvPr>
          <p:cNvSpPr>
            <a:spLocks noGrp="1"/>
          </p:cNvSpPr>
          <p:nvPr>
            <p:ph idx="1"/>
          </p:nvPr>
        </p:nvSpPr>
        <p:spPr/>
        <p:txBody>
          <a:bodyPr>
            <a:normAutofit/>
          </a:bodyPr>
          <a:lstStyle/>
          <a:p>
            <a:pPr marL="0" indent="0">
              <a:buNone/>
            </a:pPr>
            <a:r>
              <a:rPr lang="en-US" dirty="0"/>
              <a:t>One of the most important communication skills you can learn is that of active listening</a:t>
            </a:r>
            <a:r>
              <a:rPr lang="tr-TR" dirty="0"/>
              <a:t> </a:t>
            </a:r>
            <a:r>
              <a:rPr lang="en-US" dirty="0"/>
              <a:t>(Gordon, 1975; Grohol, 2019; </a:t>
            </a:r>
            <a:r>
              <a:rPr lang="en-US" dirty="0" err="1"/>
              <a:t>Cuncic</a:t>
            </a:r>
            <a:r>
              <a:rPr lang="en-US" dirty="0"/>
              <a:t>, 2019). </a:t>
            </a:r>
            <a:endParaRPr lang="tr-TR" dirty="0"/>
          </a:p>
          <a:p>
            <a:pPr marL="0" indent="0">
              <a:buNone/>
            </a:pPr>
            <a:r>
              <a:rPr lang="tr-TR" dirty="0"/>
              <a:t> </a:t>
            </a:r>
            <a:r>
              <a:rPr lang="tr-TR" dirty="0">
                <a:solidFill>
                  <a:srgbClr val="FF0000"/>
                </a:solidFill>
              </a:rPr>
              <a:t>Problem: </a:t>
            </a:r>
            <a:r>
              <a:rPr lang="en-US" dirty="0"/>
              <a:t>You’re</a:t>
            </a:r>
            <a:r>
              <a:rPr lang="tr-TR" dirty="0"/>
              <a:t> </a:t>
            </a:r>
            <a:r>
              <a:rPr lang="en-US" dirty="0"/>
              <a:t>disappointed that you have to redo your entire budget report</a:t>
            </a:r>
            <a:r>
              <a:rPr lang="tr-TR" dirty="0"/>
              <a:t>. Y</a:t>
            </a:r>
            <a:r>
              <a:rPr lang="en-US" dirty="0" err="1"/>
              <a:t>ou</a:t>
            </a:r>
            <a:r>
              <a:rPr lang="en-US" dirty="0"/>
              <a:t> say, “I can’t</a:t>
            </a:r>
            <a:r>
              <a:rPr lang="tr-TR" dirty="0"/>
              <a:t> </a:t>
            </a:r>
            <a:r>
              <a:rPr lang="en-US" dirty="0"/>
              <a:t>believe I have to redo this entire report. I really worked hard on this project, and now</a:t>
            </a:r>
            <a:r>
              <a:rPr lang="tr-TR" dirty="0"/>
              <a:t> </a:t>
            </a:r>
            <a:r>
              <a:rPr lang="en-US" dirty="0"/>
              <a:t>I have to do it all over again.” </a:t>
            </a:r>
          </a:p>
          <a:p>
            <a:r>
              <a:rPr lang="en-US" dirty="0">
                <a:solidFill>
                  <a:srgbClr val="FF0000"/>
                </a:solidFill>
              </a:rPr>
              <a:t>Diana: </a:t>
            </a:r>
            <a:r>
              <a:rPr lang="en-US" dirty="0"/>
              <a:t>You have to rewrite that report you’ve worked on for the past three weeks?</a:t>
            </a:r>
            <a:r>
              <a:rPr lang="tr-TR" dirty="0"/>
              <a:t> </a:t>
            </a:r>
            <a:r>
              <a:rPr lang="en-US" dirty="0"/>
              <a:t>You sound really angry and frustrated.</a:t>
            </a:r>
            <a:r>
              <a:rPr lang="tr-TR" dirty="0"/>
              <a:t>  </a:t>
            </a:r>
            <a:r>
              <a:rPr lang="en-US" dirty="0"/>
              <a:t>Diana uses active</a:t>
            </a:r>
            <a:r>
              <a:rPr lang="tr-TR" dirty="0"/>
              <a:t> </a:t>
            </a:r>
            <a:r>
              <a:rPr lang="en-US" dirty="0"/>
              <a:t>listening. </a:t>
            </a:r>
            <a:endParaRPr lang="tr-TR" dirty="0"/>
          </a:p>
        </p:txBody>
      </p:sp>
      <p:sp>
        <p:nvSpPr>
          <p:cNvPr id="4" name="Slayt Numarası Yer Tutucusu 3">
            <a:extLst>
              <a:ext uri="{FF2B5EF4-FFF2-40B4-BE49-F238E27FC236}">
                <a16:creationId xmlns:a16="http://schemas.microsoft.com/office/drawing/2014/main" id="{4FBD862C-CCC8-E820-DFBF-D58C43B9D233}"/>
              </a:ext>
            </a:extLst>
          </p:cNvPr>
          <p:cNvSpPr>
            <a:spLocks noGrp="1"/>
          </p:cNvSpPr>
          <p:nvPr>
            <p:ph type="sldNum" sz="quarter" idx="12"/>
          </p:nvPr>
        </p:nvSpPr>
        <p:spPr/>
        <p:txBody>
          <a:bodyPr/>
          <a:lstStyle/>
          <a:p>
            <a:fld id="{543CEBC3-1923-4312-BD9C-951A410B5B12}" type="slidenum">
              <a:rPr lang="tr-TR" smtClean="0"/>
              <a:t>27</a:t>
            </a:fld>
            <a:endParaRPr lang="tr-TR"/>
          </a:p>
        </p:txBody>
      </p:sp>
    </p:spTree>
    <p:extLst>
      <p:ext uri="{BB962C8B-B14F-4D97-AF65-F5344CB8AC3E}">
        <p14:creationId xmlns:p14="http://schemas.microsoft.com/office/powerpoint/2010/main" val="334782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F90D56-2865-B653-EBDB-57375F42CF48}"/>
              </a:ext>
            </a:extLst>
          </p:cNvPr>
          <p:cNvSpPr>
            <a:spLocks noGrp="1"/>
          </p:cNvSpPr>
          <p:nvPr>
            <p:ph type="title"/>
          </p:nvPr>
        </p:nvSpPr>
        <p:spPr/>
        <p:txBody>
          <a:bodyPr/>
          <a:lstStyle/>
          <a:p>
            <a:r>
              <a:rPr lang="tr-TR" dirty="0"/>
              <a:t>Active </a:t>
            </a:r>
            <a:r>
              <a:rPr lang="tr-TR" dirty="0" err="1"/>
              <a:t>Listening</a:t>
            </a:r>
            <a:r>
              <a:rPr lang="tr-TR" dirty="0"/>
              <a:t>- </a:t>
            </a:r>
            <a:r>
              <a:rPr lang="tr-TR" dirty="0" err="1"/>
              <a:t>Continue</a:t>
            </a:r>
            <a:r>
              <a:rPr lang="tr-TR" dirty="0"/>
              <a:t> </a:t>
            </a:r>
          </a:p>
        </p:txBody>
      </p:sp>
      <p:sp>
        <p:nvSpPr>
          <p:cNvPr id="3" name="İçerik Yer Tutucusu 2">
            <a:extLst>
              <a:ext uri="{FF2B5EF4-FFF2-40B4-BE49-F238E27FC236}">
                <a16:creationId xmlns:a16="http://schemas.microsoft.com/office/drawing/2014/main" id="{F64BA5B8-596D-D949-4F37-597323766C5A}"/>
              </a:ext>
            </a:extLst>
          </p:cNvPr>
          <p:cNvSpPr>
            <a:spLocks noGrp="1"/>
          </p:cNvSpPr>
          <p:nvPr>
            <p:ph idx="1"/>
          </p:nvPr>
        </p:nvSpPr>
        <p:spPr/>
        <p:txBody>
          <a:bodyPr/>
          <a:lstStyle/>
          <a:p>
            <a:r>
              <a:rPr lang="en-US" dirty="0"/>
              <a:t>Active listening owes its development</a:t>
            </a:r>
            <a:r>
              <a:rPr lang="tr-TR" dirty="0"/>
              <a:t> </a:t>
            </a:r>
            <a:r>
              <a:rPr lang="en-US" dirty="0"/>
              <a:t>to </a:t>
            </a:r>
            <a:r>
              <a:rPr lang="en-US" b="1" dirty="0"/>
              <a:t>Thomas Gordon (1975), </a:t>
            </a:r>
            <a:r>
              <a:rPr lang="en-US" dirty="0"/>
              <a:t>who made it a cornerstone of his P-E-T (Parent Effectiveness</a:t>
            </a:r>
            <a:r>
              <a:rPr lang="tr-TR" dirty="0"/>
              <a:t> </a:t>
            </a:r>
            <a:r>
              <a:rPr lang="en-US" dirty="0"/>
              <a:t>Training) technique; it is a process of sending back to the speaker what you as a</a:t>
            </a:r>
            <a:r>
              <a:rPr lang="tr-TR" dirty="0"/>
              <a:t> </a:t>
            </a:r>
            <a:r>
              <a:rPr lang="en-US" dirty="0"/>
              <a:t>listener think the speaker meant—</a:t>
            </a:r>
            <a:r>
              <a:rPr lang="en-US" b="1" dirty="0"/>
              <a:t>both in content and in feelings. </a:t>
            </a:r>
            <a:endParaRPr lang="tr-TR" b="1" dirty="0"/>
          </a:p>
          <a:p>
            <a:r>
              <a:rPr lang="en-US" dirty="0"/>
              <a:t>Active listening, then,</a:t>
            </a:r>
            <a:r>
              <a:rPr lang="tr-TR" dirty="0"/>
              <a:t> </a:t>
            </a:r>
            <a:r>
              <a:rPr lang="en-US" dirty="0"/>
              <a:t>is not merely repeating the speaker’s exact words but rather putting together into some</a:t>
            </a:r>
            <a:r>
              <a:rPr lang="tr-TR" dirty="0"/>
              <a:t> </a:t>
            </a:r>
            <a:r>
              <a:rPr lang="en-US" dirty="0"/>
              <a:t>meaningful whole your understanding of the speaker’s total message.</a:t>
            </a:r>
            <a:endParaRPr lang="tr-TR" dirty="0"/>
          </a:p>
          <a:p>
            <a:endParaRPr lang="tr-TR" dirty="0"/>
          </a:p>
        </p:txBody>
      </p:sp>
      <p:sp>
        <p:nvSpPr>
          <p:cNvPr id="4" name="Slayt Numarası Yer Tutucusu 3">
            <a:extLst>
              <a:ext uri="{FF2B5EF4-FFF2-40B4-BE49-F238E27FC236}">
                <a16:creationId xmlns:a16="http://schemas.microsoft.com/office/drawing/2014/main" id="{4B1D2425-BD3F-164F-9FD0-B2B21556C6FF}"/>
              </a:ext>
            </a:extLst>
          </p:cNvPr>
          <p:cNvSpPr>
            <a:spLocks noGrp="1"/>
          </p:cNvSpPr>
          <p:nvPr>
            <p:ph type="sldNum" sz="quarter" idx="12"/>
          </p:nvPr>
        </p:nvSpPr>
        <p:spPr/>
        <p:txBody>
          <a:bodyPr/>
          <a:lstStyle/>
          <a:p>
            <a:fld id="{543CEBC3-1923-4312-BD9C-951A410B5B12}" type="slidenum">
              <a:rPr lang="tr-TR" smtClean="0"/>
              <a:t>28</a:t>
            </a:fld>
            <a:endParaRPr lang="tr-TR"/>
          </a:p>
        </p:txBody>
      </p:sp>
    </p:spTree>
    <p:extLst>
      <p:ext uri="{BB962C8B-B14F-4D97-AF65-F5344CB8AC3E}">
        <p14:creationId xmlns:p14="http://schemas.microsoft.com/office/powerpoint/2010/main" val="1088104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365D3-256C-D819-00A0-183DB77BD450}"/>
              </a:ext>
            </a:extLst>
          </p:cNvPr>
          <p:cNvSpPr>
            <a:spLocks noGrp="1"/>
          </p:cNvSpPr>
          <p:nvPr>
            <p:ph type="title"/>
          </p:nvPr>
        </p:nvSpPr>
        <p:spPr/>
        <p:txBody>
          <a:bodyPr/>
          <a:lstStyle/>
          <a:p>
            <a:r>
              <a:rPr lang="tr-TR" dirty="0"/>
              <a:t>Active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55497A3B-FDFD-D28A-ED7F-B35EBC14F4C8}"/>
              </a:ext>
            </a:extLst>
          </p:cNvPr>
          <p:cNvSpPr>
            <a:spLocks noGrp="1"/>
          </p:cNvSpPr>
          <p:nvPr>
            <p:ph idx="1"/>
          </p:nvPr>
        </p:nvSpPr>
        <p:spPr/>
        <p:txBody>
          <a:bodyPr>
            <a:normAutofit fontScale="92500" lnSpcReduction="20000"/>
          </a:bodyPr>
          <a:lstStyle/>
          <a:p>
            <a:pPr marL="0" indent="0">
              <a:buNone/>
            </a:pPr>
            <a:r>
              <a:rPr lang="en-US" b="1" dirty="0"/>
              <a:t>Functions of Active Listening </a:t>
            </a:r>
            <a:r>
              <a:rPr lang="en-US" dirty="0"/>
              <a:t>Active listening serves several important functions.</a:t>
            </a:r>
          </a:p>
          <a:p>
            <a:pPr marL="0" indent="0">
              <a:buNone/>
            </a:pPr>
            <a:r>
              <a:rPr lang="tr-TR" b="1" dirty="0"/>
              <a:t>1st </a:t>
            </a:r>
            <a:r>
              <a:rPr lang="tr-TR" b="1" dirty="0" err="1"/>
              <a:t>Function</a:t>
            </a:r>
            <a:r>
              <a:rPr lang="tr-TR" dirty="0"/>
              <a:t>: A</a:t>
            </a:r>
            <a:r>
              <a:rPr lang="en-US" dirty="0" err="1"/>
              <a:t>ctive</a:t>
            </a:r>
            <a:r>
              <a:rPr lang="en-US" dirty="0"/>
              <a:t> listening </a:t>
            </a:r>
            <a:r>
              <a:rPr lang="en-US" b="1" dirty="0"/>
              <a:t>helps you as a listener check your understanding </a:t>
            </a:r>
            <a:r>
              <a:rPr lang="en-US" dirty="0"/>
              <a:t>of what the speaker</a:t>
            </a:r>
            <a:r>
              <a:rPr lang="tr-TR" dirty="0"/>
              <a:t> </a:t>
            </a:r>
            <a:r>
              <a:rPr lang="en-US" dirty="0"/>
              <a:t>said and, more important, what they meant. Reflecting back perceived meanings to</a:t>
            </a:r>
            <a:r>
              <a:rPr lang="tr-TR" dirty="0"/>
              <a:t> </a:t>
            </a:r>
            <a:r>
              <a:rPr lang="en-US" dirty="0"/>
              <a:t>the speaker gives the speaker an opportunity to offer clarification and correct any</a:t>
            </a:r>
            <a:r>
              <a:rPr lang="tr-TR" dirty="0"/>
              <a:t> </a:t>
            </a:r>
            <a:r>
              <a:rPr lang="tr-TR" dirty="0" err="1"/>
              <a:t>misunderstandings</a:t>
            </a:r>
            <a:r>
              <a:rPr lang="tr-TR" dirty="0"/>
              <a:t>.</a:t>
            </a:r>
          </a:p>
          <a:p>
            <a:pPr marL="0" indent="0">
              <a:buNone/>
            </a:pPr>
            <a:r>
              <a:rPr lang="tr-TR" b="1" dirty="0"/>
              <a:t>2nd </a:t>
            </a:r>
            <a:r>
              <a:rPr lang="tr-TR" b="1" dirty="0" err="1"/>
              <a:t>Function</a:t>
            </a:r>
            <a:r>
              <a:rPr lang="tr-TR" dirty="0"/>
              <a:t>: Second</a:t>
            </a:r>
            <a:r>
              <a:rPr lang="en-US" dirty="0"/>
              <a:t> function is to </a:t>
            </a:r>
            <a:r>
              <a:rPr lang="en-US" b="1" dirty="0"/>
              <a:t>let speakers know that you </a:t>
            </a:r>
            <a:r>
              <a:rPr lang="en-US" b="1" i="1" dirty="0"/>
              <a:t>acknowledge and accept their</a:t>
            </a:r>
            <a:r>
              <a:rPr lang="tr-TR" b="1" i="1" dirty="0"/>
              <a:t> </a:t>
            </a:r>
            <a:r>
              <a:rPr lang="en-US" b="1" i="1" dirty="0"/>
              <a:t>feelings</a:t>
            </a:r>
            <a:r>
              <a:rPr lang="en-US" b="1" dirty="0"/>
              <a:t>. </a:t>
            </a:r>
            <a:endParaRPr lang="tr-TR" b="1" dirty="0"/>
          </a:p>
          <a:p>
            <a:r>
              <a:rPr lang="en-US" b="1" dirty="0"/>
              <a:t>Diana, </a:t>
            </a:r>
            <a:r>
              <a:rPr lang="en-US" dirty="0"/>
              <a:t>the active listener who </a:t>
            </a:r>
            <a:r>
              <a:rPr lang="en-US" b="1" dirty="0"/>
              <a:t>reflected back to you what she thought you meant</a:t>
            </a:r>
            <a:r>
              <a:rPr lang="en-US" dirty="0"/>
              <a:t>,</a:t>
            </a:r>
            <a:r>
              <a:rPr lang="tr-TR" dirty="0"/>
              <a:t> </a:t>
            </a:r>
            <a:r>
              <a:rPr lang="en-US" b="1" dirty="0"/>
              <a:t>accepted what you were feeling</a:t>
            </a:r>
            <a:r>
              <a:rPr lang="en-US" dirty="0"/>
              <a:t>. In addition</a:t>
            </a:r>
            <a:r>
              <a:rPr lang="en-US" b="1" dirty="0"/>
              <a:t>, she also explicitly identified your emotions;</a:t>
            </a:r>
            <a:r>
              <a:rPr lang="tr-TR" b="1" dirty="0"/>
              <a:t> </a:t>
            </a:r>
            <a:r>
              <a:rPr lang="en-US" dirty="0"/>
              <a:t>she commented that you sounded “angry and frustrated,” allowing you an</a:t>
            </a:r>
            <a:r>
              <a:rPr lang="tr-TR" dirty="0"/>
              <a:t> </a:t>
            </a:r>
            <a:r>
              <a:rPr lang="en-US" dirty="0"/>
              <a:t>opportunity to correct her interpretation if necessary. </a:t>
            </a:r>
            <a:endParaRPr lang="tr-TR" dirty="0"/>
          </a:p>
        </p:txBody>
      </p:sp>
      <p:sp>
        <p:nvSpPr>
          <p:cNvPr id="4" name="Slayt Numarası Yer Tutucusu 3">
            <a:extLst>
              <a:ext uri="{FF2B5EF4-FFF2-40B4-BE49-F238E27FC236}">
                <a16:creationId xmlns:a16="http://schemas.microsoft.com/office/drawing/2014/main" id="{31E216C0-E6D1-D31C-F70F-A853166F9CDF}"/>
              </a:ext>
            </a:extLst>
          </p:cNvPr>
          <p:cNvSpPr>
            <a:spLocks noGrp="1"/>
          </p:cNvSpPr>
          <p:nvPr>
            <p:ph type="sldNum" sz="quarter" idx="12"/>
          </p:nvPr>
        </p:nvSpPr>
        <p:spPr/>
        <p:txBody>
          <a:bodyPr/>
          <a:lstStyle/>
          <a:p>
            <a:fld id="{543CEBC3-1923-4312-BD9C-951A410B5B12}" type="slidenum">
              <a:rPr lang="tr-TR" smtClean="0"/>
              <a:t>29</a:t>
            </a:fld>
            <a:endParaRPr lang="tr-TR"/>
          </a:p>
        </p:txBody>
      </p:sp>
    </p:spTree>
    <p:extLst>
      <p:ext uri="{BB962C8B-B14F-4D97-AF65-F5344CB8AC3E}">
        <p14:creationId xmlns:p14="http://schemas.microsoft.com/office/powerpoint/2010/main" val="323742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34C31-CBB9-FFFE-773B-18F8DDE6163A}"/>
              </a:ext>
            </a:extLst>
          </p:cNvPr>
          <p:cNvSpPr>
            <a:spLocks noGrp="1"/>
          </p:cNvSpPr>
          <p:nvPr>
            <p:ph type="title"/>
          </p:nvPr>
        </p:nvSpPr>
        <p:spPr/>
        <p:txBody>
          <a:bodyPr/>
          <a:lstStyle/>
          <a:p>
            <a:r>
              <a:rPr lang="tr-TR" dirty="0" err="1"/>
              <a:t>Five</a:t>
            </a:r>
            <a:r>
              <a:rPr lang="tr-TR" dirty="0"/>
              <a:t> </a:t>
            </a:r>
            <a:r>
              <a:rPr lang="tr-TR" dirty="0" err="1"/>
              <a:t>Stages</a:t>
            </a:r>
            <a:r>
              <a:rPr lang="tr-TR" dirty="0"/>
              <a:t> of </a:t>
            </a:r>
            <a:r>
              <a:rPr lang="tr-TR" dirty="0" err="1"/>
              <a:t>Listening</a:t>
            </a:r>
            <a:r>
              <a:rPr lang="tr-TR" dirty="0"/>
              <a:t> </a:t>
            </a:r>
          </a:p>
        </p:txBody>
      </p:sp>
      <p:pic>
        <p:nvPicPr>
          <p:cNvPr id="5" name="İçerik Yer Tutucusu 4">
            <a:extLst>
              <a:ext uri="{FF2B5EF4-FFF2-40B4-BE49-F238E27FC236}">
                <a16:creationId xmlns:a16="http://schemas.microsoft.com/office/drawing/2014/main" id="{7FC2FB60-1FCE-DA4A-0995-B5F5A75780C2}"/>
              </a:ext>
            </a:extLst>
          </p:cNvPr>
          <p:cNvPicPr>
            <a:picLocks noGrp="1" noChangeAspect="1"/>
          </p:cNvPicPr>
          <p:nvPr>
            <p:ph idx="1"/>
          </p:nvPr>
        </p:nvPicPr>
        <p:blipFill>
          <a:blip r:embed="rId2"/>
          <a:stretch>
            <a:fillRect/>
          </a:stretch>
        </p:blipFill>
        <p:spPr>
          <a:xfrm>
            <a:off x="3002020" y="1825625"/>
            <a:ext cx="6187960" cy="4351338"/>
          </a:xfrm>
          <a:prstGeom prst="rect">
            <a:avLst/>
          </a:prstGeom>
        </p:spPr>
      </p:pic>
      <p:sp>
        <p:nvSpPr>
          <p:cNvPr id="3" name="Slayt Numarası Yer Tutucusu 2">
            <a:extLst>
              <a:ext uri="{FF2B5EF4-FFF2-40B4-BE49-F238E27FC236}">
                <a16:creationId xmlns:a16="http://schemas.microsoft.com/office/drawing/2014/main" id="{B3D7F0CE-14CD-2A58-84E7-22DEEE823784}"/>
              </a:ext>
            </a:extLst>
          </p:cNvPr>
          <p:cNvSpPr>
            <a:spLocks noGrp="1"/>
          </p:cNvSpPr>
          <p:nvPr>
            <p:ph type="sldNum" sz="quarter" idx="12"/>
          </p:nvPr>
        </p:nvSpPr>
        <p:spPr/>
        <p:txBody>
          <a:bodyPr/>
          <a:lstStyle/>
          <a:p>
            <a:fld id="{543CEBC3-1923-4312-BD9C-951A410B5B12}" type="slidenum">
              <a:rPr lang="tr-TR" smtClean="0"/>
              <a:t>3</a:t>
            </a:fld>
            <a:endParaRPr lang="tr-TR"/>
          </a:p>
        </p:txBody>
      </p:sp>
    </p:spTree>
    <p:extLst>
      <p:ext uri="{BB962C8B-B14F-4D97-AF65-F5344CB8AC3E}">
        <p14:creationId xmlns:p14="http://schemas.microsoft.com/office/powerpoint/2010/main" val="375081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11603-B41F-417B-77ED-FE23E72AC828}"/>
              </a:ext>
            </a:extLst>
          </p:cNvPr>
          <p:cNvSpPr>
            <a:spLocks noGrp="1"/>
          </p:cNvSpPr>
          <p:nvPr>
            <p:ph type="title"/>
          </p:nvPr>
        </p:nvSpPr>
        <p:spPr/>
        <p:txBody>
          <a:bodyPr/>
          <a:lstStyle/>
          <a:p>
            <a:r>
              <a:rPr lang="tr-TR" dirty="0"/>
              <a:t>Active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ADC3A8C1-A66E-452F-129D-CC123B36BF9F}"/>
              </a:ext>
            </a:extLst>
          </p:cNvPr>
          <p:cNvSpPr>
            <a:spLocks noGrp="1"/>
          </p:cNvSpPr>
          <p:nvPr>
            <p:ph idx="1"/>
          </p:nvPr>
        </p:nvSpPr>
        <p:spPr>
          <a:xfrm>
            <a:off x="197963" y="1825625"/>
            <a:ext cx="11698664" cy="4351338"/>
          </a:xfrm>
        </p:spPr>
        <p:txBody>
          <a:bodyPr>
            <a:normAutofit fontScale="92500" lnSpcReduction="10000"/>
          </a:bodyPr>
          <a:lstStyle/>
          <a:p>
            <a:r>
              <a:rPr lang="tr-TR" dirty="0"/>
              <a:t>Be </a:t>
            </a:r>
            <a:r>
              <a:rPr lang="tr-TR" dirty="0" err="1"/>
              <a:t>careful</a:t>
            </a:r>
            <a:r>
              <a:rPr lang="en-US" dirty="0"/>
              <a:t> to avoid</a:t>
            </a:r>
            <a:r>
              <a:rPr lang="tr-TR" dirty="0"/>
              <a:t> </a:t>
            </a:r>
            <a:r>
              <a:rPr lang="en-US" dirty="0"/>
              <a:t>sending  </a:t>
            </a:r>
            <a:r>
              <a:rPr lang="en-US" b="1" dirty="0"/>
              <a:t>“solution messages.” </a:t>
            </a:r>
            <a:endParaRPr lang="tr-TR" b="1" dirty="0"/>
          </a:p>
          <a:p>
            <a:r>
              <a:rPr lang="en-US" dirty="0"/>
              <a:t>Solution messages tell</a:t>
            </a:r>
            <a:r>
              <a:rPr lang="tr-TR" dirty="0"/>
              <a:t> </a:t>
            </a:r>
            <a:r>
              <a:rPr lang="en-US" dirty="0"/>
              <a:t>people how they </a:t>
            </a:r>
            <a:r>
              <a:rPr lang="en-US" i="1" dirty="0"/>
              <a:t>should </a:t>
            </a:r>
            <a:r>
              <a:rPr lang="en-US" dirty="0"/>
              <a:t>feel or what they </a:t>
            </a:r>
            <a:r>
              <a:rPr lang="en-US" i="1" dirty="0"/>
              <a:t>should </a:t>
            </a:r>
            <a:r>
              <a:rPr lang="en-US" dirty="0"/>
              <a:t>do. </a:t>
            </a:r>
            <a:endParaRPr lang="tr-TR" dirty="0"/>
          </a:p>
          <a:p>
            <a:r>
              <a:rPr lang="en-US" dirty="0"/>
              <a:t>The four types of messages that send</a:t>
            </a:r>
            <a:r>
              <a:rPr lang="tr-TR" dirty="0"/>
              <a:t> </a:t>
            </a:r>
            <a:r>
              <a:rPr lang="en-US" dirty="0"/>
              <a:t>solutions and that you’ll want to avoid in your active listening are as follows:</a:t>
            </a:r>
            <a:endParaRPr lang="tr-TR" dirty="0"/>
          </a:p>
          <a:p>
            <a:pPr marL="0" indent="0">
              <a:buNone/>
            </a:pPr>
            <a:r>
              <a:rPr lang="tr-TR" dirty="0"/>
              <a:t>-</a:t>
            </a:r>
            <a:r>
              <a:rPr lang="en-US" b="1" dirty="0"/>
              <a:t>Ordering messages</a:t>
            </a:r>
            <a:r>
              <a:rPr lang="en-US" dirty="0"/>
              <a:t>—Do this . . . , Don’t touch that . . . ;</a:t>
            </a:r>
          </a:p>
          <a:p>
            <a:pPr marL="0" indent="0">
              <a:buNone/>
            </a:pPr>
            <a:r>
              <a:rPr lang="tr-TR" dirty="0"/>
              <a:t>-</a:t>
            </a:r>
            <a:r>
              <a:rPr lang="en-US" b="1" dirty="0"/>
              <a:t>Warning and threatening messages</a:t>
            </a:r>
            <a:r>
              <a:rPr lang="en-US" dirty="0"/>
              <a:t>—If you don’t do this, you’ll . . . , If you do this,</a:t>
            </a:r>
            <a:r>
              <a:rPr lang="tr-TR" dirty="0"/>
              <a:t> </a:t>
            </a:r>
            <a:r>
              <a:rPr lang="en-US" dirty="0"/>
              <a:t>you’ll . . . </a:t>
            </a:r>
          </a:p>
          <a:p>
            <a:pPr marL="0" indent="0">
              <a:buNone/>
            </a:pPr>
            <a:r>
              <a:rPr lang="tr-TR" dirty="0"/>
              <a:t>-</a:t>
            </a:r>
            <a:r>
              <a:rPr lang="en-US" b="1" dirty="0"/>
              <a:t>Preaching and moralizing messages</a:t>
            </a:r>
            <a:r>
              <a:rPr lang="en-US" dirty="0"/>
              <a:t>—People should all . . . , We all have responsibilities</a:t>
            </a:r>
            <a:r>
              <a:rPr lang="tr-TR" dirty="0"/>
              <a:t> </a:t>
            </a:r>
            <a:r>
              <a:rPr lang="en-US" dirty="0"/>
              <a:t>. . . ; and</a:t>
            </a:r>
          </a:p>
          <a:p>
            <a:pPr marL="0" indent="0">
              <a:buNone/>
            </a:pPr>
            <a:r>
              <a:rPr lang="tr-TR" dirty="0"/>
              <a:t>-</a:t>
            </a:r>
            <a:r>
              <a:rPr lang="en-US" b="1" dirty="0"/>
              <a:t>Advising messages</a:t>
            </a:r>
            <a:r>
              <a:rPr lang="en-US" dirty="0"/>
              <a:t>—Why don’t you . . . , What I think you should do is . . . .</a:t>
            </a:r>
          </a:p>
        </p:txBody>
      </p:sp>
      <p:sp>
        <p:nvSpPr>
          <p:cNvPr id="4" name="Slayt Numarası Yer Tutucusu 3">
            <a:extLst>
              <a:ext uri="{FF2B5EF4-FFF2-40B4-BE49-F238E27FC236}">
                <a16:creationId xmlns:a16="http://schemas.microsoft.com/office/drawing/2014/main" id="{856FE1B1-1538-066C-05AE-2FF691D27770}"/>
              </a:ext>
            </a:extLst>
          </p:cNvPr>
          <p:cNvSpPr>
            <a:spLocks noGrp="1"/>
          </p:cNvSpPr>
          <p:nvPr>
            <p:ph type="sldNum" sz="quarter" idx="12"/>
          </p:nvPr>
        </p:nvSpPr>
        <p:spPr/>
        <p:txBody>
          <a:bodyPr/>
          <a:lstStyle/>
          <a:p>
            <a:fld id="{543CEBC3-1923-4312-BD9C-951A410B5B12}" type="slidenum">
              <a:rPr lang="tr-TR" smtClean="0"/>
              <a:t>30</a:t>
            </a:fld>
            <a:endParaRPr lang="tr-TR"/>
          </a:p>
        </p:txBody>
      </p:sp>
    </p:spTree>
    <p:extLst>
      <p:ext uri="{BB962C8B-B14F-4D97-AF65-F5344CB8AC3E}">
        <p14:creationId xmlns:p14="http://schemas.microsoft.com/office/powerpoint/2010/main" val="1156973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424EB-FB98-1BE5-ABF0-682652E86DB5}"/>
              </a:ext>
            </a:extLst>
          </p:cNvPr>
          <p:cNvSpPr>
            <a:spLocks noGrp="1"/>
          </p:cNvSpPr>
          <p:nvPr>
            <p:ph type="title"/>
          </p:nvPr>
        </p:nvSpPr>
        <p:spPr/>
        <p:txBody>
          <a:bodyPr/>
          <a:lstStyle/>
          <a:p>
            <a:r>
              <a:rPr lang="tr-TR" dirty="0"/>
              <a:t>Active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10A6B804-EB81-BB3D-854E-DCF00E13B101}"/>
              </a:ext>
            </a:extLst>
          </p:cNvPr>
          <p:cNvSpPr>
            <a:spLocks noGrp="1"/>
          </p:cNvSpPr>
          <p:nvPr>
            <p:ph idx="1"/>
          </p:nvPr>
        </p:nvSpPr>
        <p:spPr/>
        <p:txBody>
          <a:bodyPr/>
          <a:lstStyle/>
          <a:p>
            <a:r>
              <a:rPr lang="tr-TR" b="1" dirty="0"/>
              <a:t>3rd F</a:t>
            </a:r>
            <a:r>
              <a:rPr lang="en-US" b="1" dirty="0"/>
              <a:t>unction is to encourage speakers to explore their feelings and </a:t>
            </a:r>
            <a:r>
              <a:rPr lang="en-US" dirty="0"/>
              <a:t>thoughts. </a:t>
            </a:r>
            <a:endParaRPr lang="tr-TR" dirty="0"/>
          </a:p>
          <a:p>
            <a:r>
              <a:rPr lang="tr-TR" dirty="0" err="1"/>
              <a:t>For</a:t>
            </a:r>
            <a:r>
              <a:rPr lang="tr-TR" dirty="0"/>
              <a:t> e</a:t>
            </a:r>
            <a:r>
              <a:rPr lang="en-US" dirty="0" err="1"/>
              <a:t>xample</a:t>
            </a:r>
            <a:r>
              <a:rPr lang="en-US" dirty="0"/>
              <a:t>, Diana’s response encourages you to elaborate on your feelings. This opportunity</a:t>
            </a:r>
            <a:r>
              <a:rPr lang="tr-TR" dirty="0"/>
              <a:t> </a:t>
            </a:r>
            <a:r>
              <a:rPr lang="en-US" dirty="0"/>
              <a:t>to elaborate also helps you deal with your feelings by talking them through.</a:t>
            </a:r>
            <a:endParaRPr lang="tr-TR" dirty="0"/>
          </a:p>
          <a:p>
            <a:endParaRPr lang="tr-TR" dirty="0"/>
          </a:p>
        </p:txBody>
      </p:sp>
      <p:sp>
        <p:nvSpPr>
          <p:cNvPr id="4" name="Slayt Numarası Yer Tutucusu 3">
            <a:extLst>
              <a:ext uri="{FF2B5EF4-FFF2-40B4-BE49-F238E27FC236}">
                <a16:creationId xmlns:a16="http://schemas.microsoft.com/office/drawing/2014/main" id="{CEF5438A-5B9D-66CF-17D5-E6E060DBCDEF}"/>
              </a:ext>
            </a:extLst>
          </p:cNvPr>
          <p:cNvSpPr>
            <a:spLocks noGrp="1"/>
          </p:cNvSpPr>
          <p:nvPr>
            <p:ph type="sldNum" sz="quarter" idx="12"/>
          </p:nvPr>
        </p:nvSpPr>
        <p:spPr/>
        <p:txBody>
          <a:bodyPr/>
          <a:lstStyle/>
          <a:p>
            <a:fld id="{543CEBC3-1923-4312-BD9C-951A410B5B12}" type="slidenum">
              <a:rPr lang="tr-TR" smtClean="0"/>
              <a:t>31</a:t>
            </a:fld>
            <a:endParaRPr lang="tr-TR"/>
          </a:p>
        </p:txBody>
      </p:sp>
    </p:spTree>
    <p:extLst>
      <p:ext uri="{BB962C8B-B14F-4D97-AF65-F5344CB8AC3E}">
        <p14:creationId xmlns:p14="http://schemas.microsoft.com/office/powerpoint/2010/main" val="3412553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7ED189-B66F-EAC2-A3EA-76BC19485283}"/>
              </a:ext>
            </a:extLst>
          </p:cNvPr>
          <p:cNvSpPr>
            <a:spLocks noGrp="1"/>
          </p:cNvSpPr>
          <p:nvPr>
            <p:ph type="title"/>
          </p:nvPr>
        </p:nvSpPr>
        <p:spPr/>
        <p:txBody>
          <a:bodyPr/>
          <a:lstStyle/>
          <a:p>
            <a:r>
              <a:rPr lang="tr-TR" dirty="0"/>
              <a:t>Active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746E0337-01E6-D0E0-B9FF-E626FBD75109}"/>
              </a:ext>
            </a:extLst>
          </p:cNvPr>
          <p:cNvSpPr>
            <a:spLocks noGrp="1"/>
          </p:cNvSpPr>
          <p:nvPr>
            <p:ph idx="1"/>
          </p:nvPr>
        </p:nvSpPr>
        <p:spPr/>
        <p:txBody>
          <a:bodyPr>
            <a:normAutofit fontScale="92500" lnSpcReduction="10000"/>
          </a:bodyPr>
          <a:lstStyle/>
          <a:p>
            <a:r>
              <a:rPr lang="tr-TR" b="1" dirty="0" err="1"/>
              <a:t>Techniques</a:t>
            </a:r>
            <a:r>
              <a:rPr lang="tr-TR" b="1" dirty="0"/>
              <a:t> of Active </a:t>
            </a:r>
            <a:r>
              <a:rPr lang="tr-TR" b="1" dirty="0" err="1"/>
              <a:t>Listening</a:t>
            </a:r>
            <a:r>
              <a:rPr lang="tr-TR" b="1" dirty="0"/>
              <a:t> </a:t>
            </a:r>
            <a:r>
              <a:rPr lang="tr-TR" dirty="0"/>
              <a:t>(How </a:t>
            </a:r>
            <a:r>
              <a:rPr lang="tr-TR" dirty="0" err="1"/>
              <a:t>we</a:t>
            </a:r>
            <a:r>
              <a:rPr lang="tr-TR" dirty="0"/>
              <a:t> listen </a:t>
            </a:r>
            <a:r>
              <a:rPr lang="tr-TR" dirty="0" err="1"/>
              <a:t>actively</a:t>
            </a:r>
            <a:r>
              <a:rPr lang="tr-TR" dirty="0"/>
              <a:t>)</a:t>
            </a:r>
          </a:p>
          <a:p>
            <a:r>
              <a:rPr lang="tr-TR" b="1" i="1" u="sng" dirty="0" err="1"/>
              <a:t>Paraphrase</a:t>
            </a:r>
            <a:r>
              <a:rPr lang="tr-TR" b="1" i="1" u="sng" dirty="0"/>
              <a:t> </a:t>
            </a:r>
            <a:r>
              <a:rPr lang="tr-TR" b="1" i="1" u="sng" dirty="0" err="1"/>
              <a:t>the</a:t>
            </a:r>
            <a:r>
              <a:rPr lang="tr-TR" b="1" i="1" u="sng" dirty="0"/>
              <a:t> </a:t>
            </a:r>
            <a:r>
              <a:rPr lang="tr-TR" b="1" i="1" u="sng" dirty="0" err="1"/>
              <a:t>speaker’s</a:t>
            </a:r>
            <a:r>
              <a:rPr lang="tr-TR" b="1" i="1" u="sng" dirty="0"/>
              <a:t> </a:t>
            </a:r>
            <a:r>
              <a:rPr lang="tr-TR" b="1" i="1" u="sng" dirty="0" err="1"/>
              <a:t>meaning</a:t>
            </a:r>
            <a:r>
              <a:rPr lang="tr-TR" b="1" i="1" dirty="0"/>
              <a:t>: </a:t>
            </a:r>
            <a:r>
              <a:rPr lang="en-US" dirty="0"/>
              <a:t>Stating in your own words what you think the</a:t>
            </a:r>
            <a:r>
              <a:rPr lang="tr-TR" dirty="0"/>
              <a:t> </a:t>
            </a:r>
            <a:r>
              <a:rPr lang="en-US" dirty="0"/>
              <a:t>speaker means and feels can help ensure understanding and also shows interest in</a:t>
            </a:r>
            <a:r>
              <a:rPr lang="tr-TR" dirty="0"/>
              <a:t> </a:t>
            </a:r>
            <a:r>
              <a:rPr lang="tr-TR" dirty="0" err="1"/>
              <a:t>the</a:t>
            </a:r>
            <a:r>
              <a:rPr lang="tr-TR" dirty="0"/>
              <a:t> </a:t>
            </a:r>
            <a:r>
              <a:rPr lang="tr-TR" dirty="0" err="1"/>
              <a:t>speaker</a:t>
            </a:r>
            <a:r>
              <a:rPr lang="tr-TR" dirty="0"/>
              <a:t>.</a:t>
            </a:r>
          </a:p>
          <a:p>
            <a:r>
              <a:rPr lang="en-US" b="1" i="1" u="sng" dirty="0"/>
              <a:t>Express understanding of the speaker’s feelings.</a:t>
            </a:r>
            <a:r>
              <a:rPr lang="en-US" dirty="0"/>
              <a:t> </a:t>
            </a:r>
            <a:r>
              <a:rPr lang="tr-TR" dirty="0" err="1"/>
              <a:t>Paraphrase</a:t>
            </a:r>
            <a:r>
              <a:rPr lang="tr-TR" dirty="0"/>
              <a:t> </a:t>
            </a:r>
            <a:r>
              <a:rPr lang="tr-TR" dirty="0" err="1"/>
              <a:t>the</a:t>
            </a:r>
            <a:r>
              <a:rPr lang="tr-TR" dirty="0"/>
              <a:t> </a:t>
            </a:r>
            <a:r>
              <a:rPr lang="tr-TR" dirty="0" err="1"/>
              <a:t>content</a:t>
            </a:r>
            <a:r>
              <a:rPr lang="tr-TR" dirty="0"/>
              <a:t> </a:t>
            </a:r>
            <a:r>
              <a:rPr lang="tr-TR" dirty="0" err="1"/>
              <a:t>and</a:t>
            </a:r>
            <a:r>
              <a:rPr lang="tr-TR" dirty="0"/>
              <a:t> </a:t>
            </a:r>
            <a:r>
              <a:rPr lang="en-US" dirty="0"/>
              <a:t>echo the feelings the speaker expressed </a:t>
            </a:r>
            <a:endParaRPr lang="tr-TR" dirty="0"/>
          </a:p>
          <a:p>
            <a:pPr marL="0" indent="0">
              <a:buNone/>
            </a:pPr>
            <a:r>
              <a:rPr lang="en-US" dirty="0"/>
              <a:t>“You must have felt</a:t>
            </a:r>
            <a:r>
              <a:rPr lang="tr-TR" dirty="0"/>
              <a:t> </a:t>
            </a:r>
            <a:r>
              <a:rPr lang="en-US" dirty="0"/>
              <a:t>horrible”</a:t>
            </a:r>
            <a:endParaRPr lang="tr-TR" dirty="0"/>
          </a:p>
          <a:p>
            <a:pPr marL="0" indent="0">
              <a:buNone/>
            </a:pPr>
            <a:r>
              <a:rPr lang="en-US" dirty="0"/>
              <a:t>This expression of feelings will help you further check your perception</a:t>
            </a:r>
            <a:r>
              <a:rPr lang="tr-TR" dirty="0"/>
              <a:t> </a:t>
            </a:r>
            <a:r>
              <a:rPr lang="en-US" dirty="0"/>
              <a:t>of the speaker’s feelings. This also will allow speakers to see their feelings</a:t>
            </a:r>
            <a:r>
              <a:rPr lang="tr-TR" dirty="0"/>
              <a:t> </a:t>
            </a:r>
            <a:r>
              <a:rPr lang="en-US" dirty="0"/>
              <a:t>more objectively—</a:t>
            </a:r>
            <a:r>
              <a:rPr lang="en-US" u="sng" dirty="0"/>
              <a:t>especially helpful when they’re feelings of anger, hurt, or</a:t>
            </a:r>
            <a:r>
              <a:rPr lang="tr-TR" u="sng" dirty="0"/>
              <a:t> </a:t>
            </a:r>
            <a:r>
              <a:rPr lang="en-US" u="sng" dirty="0"/>
              <a:t>depression</a:t>
            </a:r>
            <a:r>
              <a:rPr lang="en-US" dirty="0"/>
              <a:t>—and to elaborate on these feelings.</a:t>
            </a:r>
            <a:endParaRPr lang="tr-TR" dirty="0"/>
          </a:p>
        </p:txBody>
      </p:sp>
      <p:sp>
        <p:nvSpPr>
          <p:cNvPr id="4" name="Slayt Numarası Yer Tutucusu 3">
            <a:extLst>
              <a:ext uri="{FF2B5EF4-FFF2-40B4-BE49-F238E27FC236}">
                <a16:creationId xmlns:a16="http://schemas.microsoft.com/office/drawing/2014/main" id="{F46C657E-04E6-AC34-D33B-F92DF6683906}"/>
              </a:ext>
            </a:extLst>
          </p:cNvPr>
          <p:cNvSpPr>
            <a:spLocks noGrp="1"/>
          </p:cNvSpPr>
          <p:nvPr>
            <p:ph type="sldNum" sz="quarter" idx="12"/>
          </p:nvPr>
        </p:nvSpPr>
        <p:spPr/>
        <p:txBody>
          <a:bodyPr/>
          <a:lstStyle/>
          <a:p>
            <a:fld id="{543CEBC3-1923-4312-BD9C-951A410B5B12}" type="slidenum">
              <a:rPr lang="tr-TR" smtClean="0"/>
              <a:t>32</a:t>
            </a:fld>
            <a:endParaRPr lang="tr-TR"/>
          </a:p>
        </p:txBody>
      </p:sp>
    </p:spTree>
    <p:extLst>
      <p:ext uri="{BB962C8B-B14F-4D97-AF65-F5344CB8AC3E}">
        <p14:creationId xmlns:p14="http://schemas.microsoft.com/office/powerpoint/2010/main" val="3351825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053565-5009-B0F5-A800-D0B4802FF43B}"/>
              </a:ext>
            </a:extLst>
          </p:cNvPr>
          <p:cNvSpPr>
            <a:spLocks noGrp="1"/>
          </p:cNvSpPr>
          <p:nvPr>
            <p:ph type="title"/>
          </p:nvPr>
        </p:nvSpPr>
        <p:spPr/>
        <p:txBody>
          <a:bodyPr/>
          <a:lstStyle/>
          <a:p>
            <a:r>
              <a:rPr lang="tr-TR" dirty="0"/>
              <a:t>Active </a:t>
            </a:r>
            <a:r>
              <a:rPr lang="tr-TR" dirty="0" err="1"/>
              <a:t>Listening</a:t>
            </a:r>
            <a:r>
              <a:rPr lang="tr-TR" dirty="0"/>
              <a:t> – </a:t>
            </a:r>
            <a:r>
              <a:rPr lang="tr-TR" dirty="0" err="1"/>
              <a:t>Continue</a:t>
            </a:r>
            <a:r>
              <a:rPr lang="tr-TR" dirty="0"/>
              <a:t>  </a:t>
            </a:r>
          </a:p>
        </p:txBody>
      </p:sp>
      <p:sp>
        <p:nvSpPr>
          <p:cNvPr id="3" name="İçerik Yer Tutucusu 2">
            <a:extLst>
              <a:ext uri="{FF2B5EF4-FFF2-40B4-BE49-F238E27FC236}">
                <a16:creationId xmlns:a16="http://schemas.microsoft.com/office/drawing/2014/main" id="{FC956BBD-6720-B392-4DDB-02BA3C1066D7}"/>
              </a:ext>
            </a:extLst>
          </p:cNvPr>
          <p:cNvSpPr>
            <a:spLocks noGrp="1"/>
          </p:cNvSpPr>
          <p:nvPr>
            <p:ph idx="1"/>
          </p:nvPr>
        </p:nvSpPr>
        <p:spPr/>
        <p:txBody>
          <a:bodyPr>
            <a:normAutofit/>
          </a:bodyPr>
          <a:lstStyle/>
          <a:p>
            <a:r>
              <a:rPr lang="en-US" b="1" i="1" dirty="0"/>
              <a:t>Ask questions. </a:t>
            </a:r>
            <a:r>
              <a:rPr lang="en-US" dirty="0"/>
              <a:t>Asking questions strengthens your own understanding of the</a:t>
            </a:r>
            <a:r>
              <a:rPr lang="tr-TR" dirty="0"/>
              <a:t> </a:t>
            </a:r>
            <a:r>
              <a:rPr lang="en-US" dirty="0"/>
              <a:t>speaker’s thoughts and feelings, and elicits additional information </a:t>
            </a:r>
            <a:endParaRPr lang="tr-TR" dirty="0"/>
          </a:p>
          <a:p>
            <a:pPr marL="0" indent="0">
              <a:buNone/>
            </a:pPr>
            <a:r>
              <a:rPr lang="en-US" dirty="0"/>
              <a:t>“How did</a:t>
            </a:r>
            <a:r>
              <a:rPr lang="tr-TR" dirty="0"/>
              <a:t> </a:t>
            </a:r>
            <a:r>
              <a:rPr lang="en-US" dirty="0"/>
              <a:t>you feel when you read your job appraisal report?”</a:t>
            </a:r>
            <a:endParaRPr lang="tr-TR" dirty="0"/>
          </a:p>
          <a:p>
            <a:r>
              <a:rPr lang="en-US" dirty="0"/>
              <a:t>Ask questions to provide just</a:t>
            </a:r>
            <a:r>
              <a:rPr lang="tr-TR" dirty="0"/>
              <a:t> </a:t>
            </a:r>
            <a:r>
              <a:rPr lang="en-US" dirty="0"/>
              <a:t>enough stimulation and support so the speakers will feel they can elaborate on</a:t>
            </a:r>
            <a:r>
              <a:rPr lang="tr-TR" dirty="0"/>
              <a:t> </a:t>
            </a:r>
            <a:r>
              <a:rPr lang="en-US" dirty="0"/>
              <a:t>these thoughts and feelings. </a:t>
            </a:r>
            <a:endParaRPr lang="tr-TR" dirty="0"/>
          </a:p>
          <a:p>
            <a:r>
              <a:rPr lang="en-US" dirty="0"/>
              <a:t>These questions should further confirm your interest</a:t>
            </a:r>
            <a:r>
              <a:rPr lang="tr-TR" dirty="0"/>
              <a:t> </a:t>
            </a:r>
            <a:r>
              <a:rPr lang="en-US" dirty="0"/>
              <a:t>and concern for the speakers but not pry into unrelated areas or challenge them</a:t>
            </a:r>
            <a:r>
              <a:rPr lang="tr-TR" dirty="0"/>
              <a:t> in </a:t>
            </a:r>
            <a:r>
              <a:rPr lang="tr-TR" dirty="0" err="1"/>
              <a:t>any</a:t>
            </a:r>
            <a:r>
              <a:rPr lang="tr-TR" dirty="0"/>
              <a:t> </a:t>
            </a:r>
            <a:r>
              <a:rPr lang="tr-TR" dirty="0" err="1"/>
              <a:t>way</a:t>
            </a:r>
            <a:r>
              <a:rPr lang="tr-TR" dirty="0"/>
              <a:t>.</a:t>
            </a:r>
          </a:p>
        </p:txBody>
      </p:sp>
      <p:sp>
        <p:nvSpPr>
          <p:cNvPr id="4" name="Slayt Numarası Yer Tutucusu 3">
            <a:extLst>
              <a:ext uri="{FF2B5EF4-FFF2-40B4-BE49-F238E27FC236}">
                <a16:creationId xmlns:a16="http://schemas.microsoft.com/office/drawing/2014/main" id="{308DD933-6E81-3396-5C75-D45431FE0157}"/>
              </a:ext>
            </a:extLst>
          </p:cNvPr>
          <p:cNvSpPr>
            <a:spLocks noGrp="1"/>
          </p:cNvSpPr>
          <p:nvPr>
            <p:ph type="sldNum" sz="quarter" idx="12"/>
          </p:nvPr>
        </p:nvSpPr>
        <p:spPr/>
        <p:txBody>
          <a:bodyPr/>
          <a:lstStyle/>
          <a:p>
            <a:fld id="{543CEBC3-1923-4312-BD9C-951A410B5B12}" type="slidenum">
              <a:rPr lang="tr-TR" smtClean="0"/>
              <a:t>33</a:t>
            </a:fld>
            <a:endParaRPr lang="tr-TR"/>
          </a:p>
        </p:txBody>
      </p:sp>
    </p:spTree>
    <p:extLst>
      <p:ext uri="{BB962C8B-B14F-4D97-AF65-F5344CB8AC3E}">
        <p14:creationId xmlns:p14="http://schemas.microsoft.com/office/powerpoint/2010/main" val="43916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7F819A-A47D-2883-9F3E-6B51EAF2EA44}"/>
              </a:ext>
            </a:extLst>
          </p:cNvPr>
          <p:cNvSpPr>
            <a:spLocks noGrp="1"/>
          </p:cNvSpPr>
          <p:nvPr>
            <p:ph type="title"/>
          </p:nvPr>
        </p:nvSpPr>
        <p:spPr/>
        <p:txBody>
          <a:bodyPr/>
          <a:lstStyle/>
          <a:p>
            <a:r>
              <a:rPr lang="tr-TR" dirty="0" err="1"/>
              <a:t>Table</a:t>
            </a:r>
            <a:r>
              <a:rPr lang="tr-TR" dirty="0"/>
              <a:t> 6.7 </a:t>
            </a:r>
            <a:r>
              <a:rPr lang="tr-TR" dirty="0" err="1"/>
              <a:t>Listening</a:t>
            </a:r>
            <a:r>
              <a:rPr lang="tr-TR" dirty="0"/>
              <a:t> </a:t>
            </a:r>
            <a:r>
              <a:rPr lang="tr-TR" dirty="0" err="1"/>
              <a:t>Styles</a:t>
            </a:r>
            <a:r>
              <a:rPr lang="tr-TR" dirty="0"/>
              <a:t> </a:t>
            </a:r>
          </a:p>
        </p:txBody>
      </p:sp>
      <p:pic>
        <p:nvPicPr>
          <p:cNvPr id="6" name="İçerik Yer Tutucusu 5">
            <a:extLst>
              <a:ext uri="{FF2B5EF4-FFF2-40B4-BE49-F238E27FC236}">
                <a16:creationId xmlns:a16="http://schemas.microsoft.com/office/drawing/2014/main" id="{9BBED82A-7373-3D56-3FEE-152DFCD1BB39}"/>
              </a:ext>
            </a:extLst>
          </p:cNvPr>
          <p:cNvPicPr>
            <a:picLocks noGrp="1" noChangeAspect="1"/>
          </p:cNvPicPr>
          <p:nvPr>
            <p:ph idx="1"/>
          </p:nvPr>
        </p:nvPicPr>
        <p:blipFill>
          <a:blip r:embed="rId2"/>
          <a:stretch>
            <a:fillRect/>
          </a:stretch>
        </p:blipFill>
        <p:spPr>
          <a:xfrm>
            <a:off x="1470580" y="2101158"/>
            <a:ext cx="8917757" cy="3800272"/>
          </a:xfrm>
          <a:prstGeom prst="rect">
            <a:avLst/>
          </a:prstGeom>
        </p:spPr>
      </p:pic>
      <p:sp>
        <p:nvSpPr>
          <p:cNvPr id="4" name="Slayt Numarası Yer Tutucusu 3">
            <a:extLst>
              <a:ext uri="{FF2B5EF4-FFF2-40B4-BE49-F238E27FC236}">
                <a16:creationId xmlns:a16="http://schemas.microsoft.com/office/drawing/2014/main" id="{A6826917-73DA-C293-04C4-9974C02D415A}"/>
              </a:ext>
            </a:extLst>
          </p:cNvPr>
          <p:cNvSpPr>
            <a:spLocks noGrp="1"/>
          </p:cNvSpPr>
          <p:nvPr>
            <p:ph type="sldNum" sz="quarter" idx="12"/>
          </p:nvPr>
        </p:nvSpPr>
        <p:spPr/>
        <p:txBody>
          <a:bodyPr/>
          <a:lstStyle/>
          <a:p>
            <a:fld id="{543CEBC3-1923-4312-BD9C-951A410B5B12}" type="slidenum">
              <a:rPr lang="tr-TR" smtClean="0"/>
              <a:t>34</a:t>
            </a:fld>
            <a:endParaRPr lang="tr-TR"/>
          </a:p>
        </p:txBody>
      </p:sp>
    </p:spTree>
    <p:extLst>
      <p:ext uri="{BB962C8B-B14F-4D97-AF65-F5344CB8AC3E}">
        <p14:creationId xmlns:p14="http://schemas.microsoft.com/office/powerpoint/2010/main" val="55101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93B653-E7BA-A9BE-573D-34AF93B31310}"/>
              </a:ext>
            </a:extLst>
          </p:cNvPr>
          <p:cNvSpPr>
            <a:spLocks noGrp="1"/>
          </p:cNvSpPr>
          <p:nvPr>
            <p:ph type="title"/>
          </p:nvPr>
        </p:nvSpPr>
        <p:spPr/>
        <p:txBody>
          <a:bodyPr/>
          <a:lstStyle/>
          <a:p>
            <a:r>
              <a:rPr lang="tr-TR" dirty="0" err="1"/>
              <a:t>Five</a:t>
            </a:r>
            <a:r>
              <a:rPr lang="tr-TR" dirty="0"/>
              <a:t> </a:t>
            </a:r>
            <a:r>
              <a:rPr lang="tr-TR" dirty="0" err="1"/>
              <a:t>stages</a:t>
            </a:r>
            <a:r>
              <a:rPr lang="tr-TR" dirty="0"/>
              <a:t> of </a:t>
            </a:r>
            <a:r>
              <a:rPr lang="tr-TR" dirty="0" err="1"/>
              <a:t>Listening</a:t>
            </a:r>
            <a:r>
              <a:rPr lang="tr-TR" dirty="0"/>
              <a:t> – </a:t>
            </a:r>
            <a:r>
              <a:rPr lang="tr-TR" dirty="0" err="1"/>
              <a:t>Continue</a:t>
            </a:r>
            <a:r>
              <a:rPr lang="tr-TR" dirty="0"/>
              <a:t> </a:t>
            </a:r>
          </a:p>
        </p:txBody>
      </p:sp>
      <p:graphicFrame>
        <p:nvGraphicFramePr>
          <p:cNvPr id="4" name="İçerik Yer Tutucusu 3">
            <a:extLst>
              <a:ext uri="{FF2B5EF4-FFF2-40B4-BE49-F238E27FC236}">
                <a16:creationId xmlns:a16="http://schemas.microsoft.com/office/drawing/2014/main" id="{FE501AC3-29BE-9C8F-16E9-FB12AD9A4002}"/>
              </a:ext>
            </a:extLst>
          </p:cNvPr>
          <p:cNvGraphicFramePr>
            <a:graphicFrameLocks noGrp="1"/>
          </p:cNvGraphicFramePr>
          <p:nvPr>
            <p:ph idx="1"/>
            <p:extLst>
              <p:ext uri="{D42A27DB-BD31-4B8C-83A1-F6EECF244321}">
                <p14:modId xmlns:p14="http://schemas.microsoft.com/office/powerpoint/2010/main" val="2414301862"/>
              </p:ext>
            </p:extLst>
          </p:nvPr>
        </p:nvGraphicFramePr>
        <p:xfrm>
          <a:off x="593889" y="1690688"/>
          <a:ext cx="11067069" cy="4728966"/>
        </p:xfrm>
        <a:graphic>
          <a:graphicData uri="http://schemas.openxmlformats.org/drawingml/2006/table">
            <a:tbl>
              <a:tblPr firstRow="1" firstCol="1" bandRow="1">
                <a:tableStyleId>{5C22544A-7EE6-4342-B048-85BDC9FD1C3A}</a:tableStyleId>
              </a:tblPr>
              <a:tblGrid>
                <a:gridCol w="3689023">
                  <a:extLst>
                    <a:ext uri="{9D8B030D-6E8A-4147-A177-3AD203B41FA5}">
                      <a16:colId xmlns:a16="http://schemas.microsoft.com/office/drawing/2014/main" val="1734319842"/>
                    </a:ext>
                  </a:extLst>
                </a:gridCol>
                <a:gridCol w="3689023">
                  <a:extLst>
                    <a:ext uri="{9D8B030D-6E8A-4147-A177-3AD203B41FA5}">
                      <a16:colId xmlns:a16="http://schemas.microsoft.com/office/drawing/2014/main" val="424479445"/>
                    </a:ext>
                  </a:extLst>
                </a:gridCol>
                <a:gridCol w="3689023">
                  <a:extLst>
                    <a:ext uri="{9D8B030D-6E8A-4147-A177-3AD203B41FA5}">
                      <a16:colId xmlns:a16="http://schemas.microsoft.com/office/drawing/2014/main" val="3429465018"/>
                    </a:ext>
                  </a:extLst>
                </a:gridCol>
              </a:tblGrid>
              <a:tr h="460261">
                <a:tc>
                  <a:txBody>
                    <a:bodyPr/>
                    <a:lstStyle/>
                    <a:p>
                      <a:pPr>
                        <a:lnSpc>
                          <a:spcPct val="115000"/>
                        </a:lnSpc>
                        <a:spcAft>
                          <a:spcPts val="1000"/>
                        </a:spcAft>
                        <a:buNone/>
                      </a:pPr>
                      <a:r>
                        <a:rPr lang="en-US" sz="1100">
                          <a:effectLst/>
                        </a:rPr>
                        <a:t>Stage</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Explanation</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Example</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83601242"/>
                  </a:ext>
                </a:extLst>
              </a:tr>
              <a:tr h="952111">
                <a:tc>
                  <a:txBody>
                    <a:bodyPr/>
                    <a:lstStyle/>
                    <a:p>
                      <a:pPr>
                        <a:lnSpc>
                          <a:spcPct val="115000"/>
                        </a:lnSpc>
                        <a:spcAft>
                          <a:spcPts val="1000"/>
                        </a:spcAft>
                        <a:buNone/>
                      </a:pPr>
                      <a:r>
                        <a:rPr lang="en-US" sz="1100">
                          <a:effectLst/>
                        </a:rPr>
                        <a:t>Receiving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dirty="0">
                          <a:effectLst/>
                        </a:rPr>
                        <a:t>Hearing and focusing on the message. Avoid distractions (phones, noise).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Looking at the speaker and not interrupting.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43713864"/>
                  </a:ext>
                </a:extLst>
              </a:tr>
              <a:tr h="952111">
                <a:tc>
                  <a:txBody>
                    <a:bodyPr/>
                    <a:lstStyle/>
                    <a:p>
                      <a:pPr>
                        <a:lnSpc>
                          <a:spcPct val="115000"/>
                        </a:lnSpc>
                        <a:spcAft>
                          <a:spcPts val="1000"/>
                        </a:spcAft>
                        <a:buNone/>
                      </a:pPr>
                      <a:r>
                        <a:rPr lang="en-US" sz="1100">
                          <a:effectLst/>
                        </a:rPr>
                        <a:t>Understanding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Learning what the speaker means — not only the words but their intent and feelings.</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Noticing tone of voice or emotional meaning.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81318028"/>
                  </a:ext>
                </a:extLst>
              </a:tr>
              <a:tr h="460261">
                <a:tc>
                  <a:txBody>
                    <a:bodyPr/>
                    <a:lstStyle/>
                    <a:p>
                      <a:pPr>
                        <a:lnSpc>
                          <a:spcPct val="115000"/>
                        </a:lnSpc>
                        <a:spcAft>
                          <a:spcPts val="1000"/>
                        </a:spcAft>
                        <a:buNone/>
                      </a:pPr>
                      <a:r>
                        <a:rPr lang="en-US" sz="1100">
                          <a:effectLst/>
                        </a:rPr>
                        <a:t>Remembering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Storing information for later use. Summarize key points.</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Mentally repeat what was said or take notes.</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80555568"/>
                  </a:ext>
                </a:extLst>
              </a:tr>
              <a:tr h="952111">
                <a:tc>
                  <a:txBody>
                    <a:bodyPr/>
                    <a:lstStyle/>
                    <a:p>
                      <a:pPr>
                        <a:lnSpc>
                          <a:spcPct val="115000"/>
                        </a:lnSpc>
                        <a:spcAft>
                          <a:spcPts val="1000"/>
                        </a:spcAft>
                        <a:buNone/>
                      </a:pPr>
                      <a:r>
                        <a:rPr lang="en-US" sz="1100">
                          <a:effectLst/>
                        </a:rPr>
                        <a:t>Evaluating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dirty="0">
                          <a:effectLst/>
                        </a:rPr>
                        <a:t>Thinking critically and judging the message fairly, not emotionally.</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Ask: “Is this fact or opinion?”</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69582127"/>
                  </a:ext>
                </a:extLst>
              </a:tr>
              <a:tr h="952111">
                <a:tc>
                  <a:txBody>
                    <a:bodyPr/>
                    <a:lstStyle/>
                    <a:p>
                      <a:pPr>
                        <a:lnSpc>
                          <a:spcPct val="115000"/>
                        </a:lnSpc>
                        <a:spcAft>
                          <a:spcPts val="1000"/>
                        </a:spcAft>
                        <a:buNone/>
                      </a:pPr>
                      <a:r>
                        <a:rPr lang="en-US" sz="1100">
                          <a:effectLst/>
                        </a:rPr>
                        <a:t>Responding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Giving feedback verbally or nonverbally to show understanding.</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dirty="0">
                          <a:effectLst/>
                        </a:rPr>
                        <a:t>Nodding, saying “I see,” or asking a follow-up question.</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91422006"/>
                  </a:ext>
                </a:extLst>
              </a:tr>
            </a:tbl>
          </a:graphicData>
        </a:graphic>
      </p:graphicFrame>
      <p:sp>
        <p:nvSpPr>
          <p:cNvPr id="3" name="Slayt Numarası Yer Tutucusu 2">
            <a:extLst>
              <a:ext uri="{FF2B5EF4-FFF2-40B4-BE49-F238E27FC236}">
                <a16:creationId xmlns:a16="http://schemas.microsoft.com/office/drawing/2014/main" id="{9A984094-9215-3F03-8627-E1A8FF032240}"/>
              </a:ext>
            </a:extLst>
          </p:cNvPr>
          <p:cNvSpPr>
            <a:spLocks noGrp="1"/>
          </p:cNvSpPr>
          <p:nvPr>
            <p:ph type="sldNum" sz="quarter" idx="12"/>
          </p:nvPr>
        </p:nvSpPr>
        <p:spPr/>
        <p:txBody>
          <a:bodyPr/>
          <a:lstStyle/>
          <a:p>
            <a:fld id="{543CEBC3-1923-4312-BD9C-951A410B5B12}" type="slidenum">
              <a:rPr lang="tr-TR" smtClean="0"/>
              <a:t>4</a:t>
            </a:fld>
            <a:endParaRPr lang="tr-TR"/>
          </a:p>
        </p:txBody>
      </p:sp>
    </p:spTree>
    <p:extLst>
      <p:ext uri="{BB962C8B-B14F-4D97-AF65-F5344CB8AC3E}">
        <p14:creationId xmlns:p14="http://schemas.microsoft.com/office/powerpoint/2010/main" val="396646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FB6395-0865-EC7F-3181-B3842B71ADA3}"/>
              </a:ext>
            </a:extLst>
          </p:cNvPr>
          <p:cNvSpPr>
            <a:spLocks noGrp="1"/>
          </p:cNvSpPr>
          <p:nvPr>
            <p:ph type="title"/>
          </p:nvPr>
        </p:nvSpPr>
        <p:spPr/>
        <p:txBody>
          <a:bodyPr/>
          <a:lstStyle/>
          <a:p>
            <a:r>
              <a:rPr lang="tr-TR" b="1" dirty="0" err="1"/>
              <a:t>Stage</a:t>
            </a:r>
            <a:r>
              <a:rPr lang="tr-TR" b="1" dirty="0"/>
              <a:t> 1 RECEIVING </a:t>
            </a:r>
          </a:p>
        </p:txBody>
      </p:sp>
      <p:sp>
        <p:nvSpPr>
          <p:cNvPr id="3" name="İçerik Yer Tutucusu 2">
            <a:extLst>
              <a:ext uri="{FF2B5EF4-FFF2-40B4-BE49-F238E27FC236}">
                <a16:creationId xmlns:a16="http://schemas.microsoft.com/office/drawing/2014/main" id="{EA2FD364-4C41-8AA4-C05A-93F94F41255F}"/>
              </a:ext>
            </a:extLst>
          </p:cNvPr>
          <p:cNvSpPr>
            <a:spLocks noGrp="1"/>
          </p:cNvSpPr>
          <p:nvPr>
            <p:ph idx="1"/>
          </p:nvPr>
        </p:nvSpPr>
        <p:spPr/>
        <p:txBody>
          <a:bodyPr>
            <a:normAutofit/>
          </a:bodyPr>
          <a:lstStyle/>
          <a:p>
            <a:r>
              <a:rPr lang="en-US" dirty="0"/>
              <a:t>This is the first stage — when you </a:t>
            </a:r>
            <a:r>
              <a:rPr lang="en-US" i="1" dirty="0"/>
              <a:t>hear</a:t>
            </a:r>
            <a:r>
              <a:rPr lang="en-US" dirty="0"/>
              <a:t> and </a:t>
            </a:r>
            <a:r>
              <a:rPr lang="en-US" i="1" dirty="0"/>
              <a:t>focus</a:t>
            </a:r>
            <a:r>
              <a:rPr lang="en-US" dirty="0"/>
              <a:t> on the speaker’s message.</a:t>
            </a:r>
            <a:br>
              <a:rPr lang="en-US" dirty="0"/>
            </a:br>
            <a:r>
              <a:rPr lang="en-US" b="1" dirty="0"/>
              <a:t>What you should do:</a:t>
            </a:r>
            <a:endParaRPr lang="en-US" dirty="0"/>
          </a:p>
          <a:p>
            <a:r>
              <a:rPr lang="tr-TR" b="1" i="1" dirty="0" err="1"/>
              <a:t>Focuse</a:t>
            </a:r>
            <a:r>
              <a:rPr lang="tr-TR" b="1" i="1" dirty="0"/>
              <a:t> </a:t>
            </a:r>
            <a:r>
              <a:rPr lang="tr-TR" b="1" i="1" dirty="0" err="1"/>
              <a:t>your</a:t>
            </a:r>
            <a:r>
              <a:rPr lang="en-US" b="1" i="1" dirty="0"/>
              <a:t> close attention </a:t>
            </a:r>
            <a:r>
              <a:rPr lang="en-US" dirty="0"/>
              <a:t>to the speaker</a:t>
            </a:r>
            <a:r>
              <a:rPr lang="tr-TR" dirty="0"/>
              <a:t>’s </a:t>
            </a:r>
            <a:r>
              <a:rPr lang="tr-TR" dirty="0" err="1"/>
              <a:t>verbal</a:t>
            </a:r>
            <a:r>
              <a:rPr lang="tr-TR" dirty="0"/>
              <a:t> </a:t>
            </a:r>
            <a:r>
              <a:rPr lang="tr-TR" dirty="0" err="1"/>
              <a:t>and</a:t>
            </a:r>
            <a:r>
              <a:rPr lang="tr-TR" dirty="0"/>
              <a:t> </a:t>
            </a:r>
            <a:r>
              <a:rPr lang="tr-TR" dirty="0" err="1"/>
              <a:t>nonverbal</a:t>
            </a:r>
            <a:r>
              <a:rPr lang="tr-TR" dirty="0"/>
              <a:t> </a:t>
            </a:r>
            <a:r>
              <a:rPr lang="tr-TR" dirty="0" err="1"/>
              <a:t>messages</a:t>
            </a:r>
            <a:r>
              <a:rPr lang="tr-TR" dirty="0"/>
              <a:t>.</a:t>
            </a:r>
          </a:p>
          <a:p>
            <a:r>
              <a:rPr lang="en-US" b="1" i="1" dirty="0"/>
              <a:t>Avoid distractions</a:t>
            </a:r>
            <a:r>
              <a:rPr lang="en-US" dirty="0"/>
              <a:t>. Avoid distractions in the environment; if necessary, take the ear</a:t>
            </a:r>
            <a:r>
              <a:rPr lang="tr-TR" dirty="0"/>
              <a:t> </a:t>
            </a:r>
            <a:r>
              <a:rPr lang="en-US" dirty="0"/>
              <a:t>buds out of your ears or turn off your cell phone.</a:t>
            </a:r>
            <a:endParaRPr lang="tr-TR" dirty="0"/>
          </a:p>
          <a:p>
            <a:r>
              <a:rPr lang="tr-TR" b="1" i="1" dirty="0" err="1"/>
              <a:t>Maintain</a:t>
            </a:r>
            <a:r>
              <a:rPr lang="tr-TR" b="1" i="1" dirty="0"/>
              <a:t> </a:t>
            </a:r>
            <a:r>
              <a:rPr lang="tr-TR" b="1" i="1" dirty="0" err="1"/>
              <a:t>your</a:t>
            </a:r>
            <a:r>
              <a:rPr lang="tr-TR" b="1" i="1" dirty="0"/>
              <a:t> role as </a:t>
            </a:r>
            <a:r>
              <a:rPr lang="tr-TR" b="1" i="1" dirty="0" err="1"/>
              <a:t>listener</a:t>
            </a:r>
            <a:r>
              <a:rPr lang="tr-TR" b="1" i="1" dirty="0"/>
              <a:t> </a:t>
            </a:r>
            <a:r>
              <a:rPr lang="tr-TR" dirty="0" err="1"/>
              <a:t>and</a:t>
            </a:r>
            <a:r>
              <a:rPr lang="tr-TR" dirty="0"/>
              <a:t> </a:t>
            </a:r>
            <a:r>
              <a:rPr lang="tr-TR" dirty="0" err="1"/>
              <a:t>avoid</a:t>
            </a:r>
            <a:r>
              <a:rPr lang="tr-TR" dirty="0"/>
              <a:t> </a:t>
            </a:r>
            <a:r>
              <a:rPr lang="tr-TR" dirty="0" err="1"/>
              <a:t>interrupting</a:t>
            </a:r>
            <a:r>
              <a:rPr lang="tr-TR" dirty="0"/>
              <a:t>.</a:t>
            </a:r>
          </a:p>
          <a:p>
            <a:endParaRPr lang="tr-TR" dirty="0"/>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F7F1105E-1534-4C47-F1C3-AD46ABEDAF24}"/>
              </a:ext>
            </a:extLst>
          </p:cNvPr>
          <p:cNvSpPr>
            <a:spLocks noGrp="1"/>
          </p:cNvSpPr>
          <p:nvPr>
            <p:ph type="sldNum" sz="quarter" idx="12"/>
          </p:nvPr>
        </p:nvSpPr>
        <p:spPr/>
        <p:txBody>
          <a:bodyPr/>
          <a:lstStyle/>
          <a:p>
            <a:fld id="{543CEBC3-1923-4312-BD9C-951A410B5B12}" type="slidenum">
              <a:rPr lang="tr-TR" smtClean="0"/>
              <a:t>5</a:t>
            </a:fld>
            <a:endParaRPr lang="tr-TR"/>
          </a:p>
        </p:txBody>
      </p:sp>
    </p:spTree>
    <p:extLst>
      <p:ext uri="{BB962C8B-B14F-4D97-AF65-F5344CB8AC3E}">
        <p14:creationId xmlns:p14="http://schemas.microsoft.com/office/powerpoint/2010/main" val="239267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EE8137-8711-9C3A-738E-1E7E2F967A37}"/>
              </a:ext>
            </a:extLst>
          </p:cNvPr>
          <p:cNvSpPr>
            <a:spLocks noGrp="1"/>
          </p:cNvSpPr>
          <p:nvPr>
            <p:ph type="title"/>
          </p:nvPr>
        </p:nvSpPr>
        <p:spPr/>
        <p:txBody>
          <a:bodyPr/>
          <a:lstStyle/>
          <a:p>
            <a:r>
              <a:rPr lang="tr-TR" dirty="0" err="1"/>
              <a:t>Stage</a:t>
            </a:r>
            <a:r>
              <a:rPr lang="tr-TR" dirty="0"/>
              <a:t> 1 RECEIVING </a:t>
            </a:r>
          </a:p>
        </p:txBody>
      </p:sp>
      <p:sp>
        <p:nvSpPr>
          <p:cNvPr id="3" name="İçerik Yer Tutucusu 2">
            <a:extLst>
              <a:ext uri="{FF2B5EF4-FFF2-40B4-BE49-F238E27FC236}">
                <a16:creationId xmlns:a16="http://schemas.microsoft.com/office/drawing/2014/main" id="{AA257A07-5711-9874-8F16-9AA2506CE469}"/>
              </a:ext>
            </a:extLst>
          </p:cNvPr>
          <p:cNvSpPr>
            <a:spLocks noGrp="1"/>
          </p:cNvSpPr>
          <p:nvPr>
            <p:ph idx="1"/>
          </p:nvPr>
        </p:nvSpPr>
        <p:spPr/>
        <p:txBody>
          <a:bodyPr>
            <a:normAutofit/>
          </a:bodyPr>
          <a:lstStyle/>
          <a:p>
            <a:r>
              <a:rPr lang="en-US" dirty="0"/>
              <a:t>At times, you may wish to ask your listeners</a:t>
            </a:r>
            <a:r>
              <a:rPr lang="tr-TR" dirty="0"/>
              <a:t> </a:t>
            </a:r>
            <a:r>
              <a:rPr lang="en-US" dirty="0"/>
              <a:t>to receive your messages fairly and without</a:t>
            </a:r>
            <a:r>
              <a:rPr lang="tr-TR" dirty="0"/>
              <a:t> </a:t>
            </a:r>
            <a:r>
              <a:rPr lang="en-US" dirty="0"/>
              <a:t>prejudice, especially </a:t>
            </a:r>
            <a:r>
              <a:rPr lang="en-US" b="1" dirty="0"/>
              <a:t>when you anticipate a negative</a:t>
            </a:r>
            <a:r>
              <a:rPr lang="tr-TR" b="1" dirty="0"/>
              <a:t> </a:t>
            </a:r>
            <a:r>
              <a:rPr lang="en-US" b="1" dirty="0"/>
              <a:t>reaction. </a:t>
            </a:r>
            <a:endParaRPr lang="tr-TR" b="1" dirty="0"/>
          </a:p>
          <a:p>
            <a:r>
              <a:rPr lang="en-US" dirty="0"/>
              <a:t>For this purpose, you’re likely to</a:t>
            </a:r>
            <a:r>
              <a:rPr lang="tr-TR" dirty="0"/>
              <a:t> </a:t>
            </a:r>
            <a:r>
              <a:rPr lang="en-US" dirty="0"/>
              <a:t>use </a:t>
            </a:r>
            <a:r>
              <a:rPr lang="en-US" b="1" dirty="0"/>
              <a:t>disclaimers</a:t>
            </a:r>
            <a:r>
              <a:rPr lang="en-US" dirty="0"/>
              <a:t>, statements that aim to ensure</a:t>
            </a:r>
            <a:r>
              <a:rPr lang="tr-TR" dirty="0"/>
              <a:t> </a:t>
            </a:r>
            <a:r>
              <a:rPr lang="en-US" dirty="0"/>
              <a:t>that your messages will be understood and will</a:t>
            </a:r>
            <a:r>
              <a:rPr lang="tr-TR" dirty="0"/>
              <a:t> </a:t>
            </a:r>
            <a:r>
              <a:rPr lang="en-US" dirty="0"/>
              <a:t>not reflect negatively on you. </a:t>
            </a:r>
            <a:endParaRPr lang="tr-TR" dirty="0"/>
          </a:p>
          <a:p>
            <a:r>
              <a:rPr lang="en-US" dirty="0"/>
              <a:t>Disclaimers also</a:t>
            </a:r>
            <a:r>
              <a:rPr lang="tr-TR" dirty="0"/>
              <a:t> </a:t>
            </a:r>
            <a:r>
              <a:rPr lang="en-US" dirty="0"/>
              <a:t>lessen any impression of what you’re saying</a:t>
            </a:r>
            <a:r>
              <a:rPr lang="tr-TR" dirty="0"/>
              <a:t> </a:t>
            </a:r>
            <a:r>
              <a:rPr lang="en-US" dirty="0"/>
              <a:t>being an attack on face.</a:t>
            </a:r>
            <a:endParaRPr lang="tr-TR" dirty="0"/>
          </a:p>
        </p:txBody>
      </p:sp>
      <p:sp>
        <p:nvSpPr>
          <p:cNvPr id="4" name="Slayt Numarası Yer Tutucusu 3">
            <a:extLst>
              <a:ext uri="{FF2B5EF4-FFF2-40B4-BE49-F238E27FC236}">
                <a16:creationId xmlns:a16="http://schemas.microsoft.com/office/drawing/2014/main" id="{BF9CE5AC-9154-9E3E-3433-6D31D1FF2428}"/>
              </a:ext>
            </a:extLst>
          </p:cNvPr>
          <p:cNvSpPr>
            <a:spLocks noGrp="1"/>
          </p:cNvSpPr>
          <p:nvPr>
            <p:ph type="sldNum" sz="quarter" idx="12"/>
          </p:nvPr>
        </p:nvSpPr>
        <p:spPr/>
        <p:txBody>
          <a:bodyPr/>
          <a:lstStyle/>
          <a:p>
            <a:fld id="{543CEBC3-1923-4312-BD9C-951A410B5B12}" type="slidenum">
              <a:rPr lang="tr-TR" smtClean="0"/>
              <a:t>6</a:t>
            </a:fld>
            <a:endParaRPr lang="tr-TR"/>
          </a:p>
        </p:txBody>
      </p:sp>
    </p:spTree>
    <p:extLst>
      <p:ext uri="{BB962C8B-B14F-4D97-AF65-F5344CB8AC3E}">
        <p14:creationId xmlns:p14="http://schemas.microsoft.com/office/powerpoint/2010/main" val="60388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39239A-624D-C070-ABC7-921470E252C8}"/>
              </a:ext>
            </a:extLst>
          </p:cNvPr>
          <p:cNvSpPr>
            <a:spLocks noGrp="1"/>
          </p:cNvSpPr>
          <p:nvPr>
            <p:ph type="title"/>
          </p:nvPr>
        </p:nvSpPr>
        <p:spPr>
          <a:xfrm>
            <a:off x="838200" y="365125"/>
            <a:ext cx="4949858" cy="1325563"/>
          </a:xfrm>
        </p:spPr>
        <p:txBody>
          <a:bodyPr/>
          <a:lstStyle/>
          <a:p>
            <a:r>
              <a:rPr lang="tr-TR" dirty="0" err="1"/>
              <a:t>Stage</a:t>
            </a:r>
            <a:r>
              <a:rPr lang="tr-TR" dirty="0"/>
              <a:t> 1 RECEIVING</a:t>
            </a:r>
          </a:p>
        </p:txBody>
      </p:sp>
      <p:sp>
        <p:nvSpPr>
          <p:cNvPr id="3" name="İçerik Yer Tutucusu 2">
            <a:extLst>
              <a:ext uri="{FF2B5EF4-FFF2-40B4-BE49-F238E27FC236}">
                <a16:creationId xmlns:a16="http://schemas.microsoft.com/office/drawing/2014/main" id="{5148E84D-23AA-C6E5-FB90-224941DE3CBD}"/>
              </a:ext>
            </a:extLst>
          </p:cNvPr>
          <p:cNvSpPr>
            <a:spLocks noGrp="1"/>
          </p:cNvSpPr>
          <p:nvPr>
            <p:ph idx="1"/>
          </p:nvPr>
        </p:nvSpPr>
        <p:spPr>
          <a:xfrm>
            <a:off x="838199" y="1825624"/>
            <a:ext cx="10917025" cy="4530725"/>
          </a:xfrm>
        </p:spPr>
        <p:txBody>
          <a:bodyPr>
            <a:normAutofit/>
          </a:bodyPr>
          <a:lstStyle/>
          <a:p>
            <a:r>
              <a:rPr lang="tr-TR" dirty="0" err="1"/>
              <a:t>Some</a:t>
            </a:r>
            <a:r>
              <a:rPr lang="tr-TR" dirty="0"/>
              <a:t> of </a:t>
            </a:r>
            <a:r>
              <a:rPr lang="tr-TR" dirty="0" err="1"/>
              <a:t>the</a:t>
            </a:r>
            <a:r>
              <a:rPr lang="tr-TR" dirty="0"/>
              <a:t> </a:t>
            </a:r>
            <a:r>
              <a:rPr lang="tr-TR" dirty="0" err="1"/>
              <a:t>more</a:t>
            </a:r>
            <a:r>
              <a:rPr lang="tr-TR" dirty="0"/>
              <a:t> popular </a:t>
            </a:r>
            <a:r>
              <a:rPr lang="tr-TR" b="1" dirty="0" err="1"/>
              <a:t>disclaimers</a:t>
            </a:r>
            <a:r>
              <a:rPr lang="tr-TR" b="1" dirty="0"/>
              <a:t> </a:t>
            </a:r>
            <a:r>
              <a:rPr lang="tr-TR" dirty="0">
                <a:solidFill>
                  <a:srgbClr val="FF0000"/>
                </a:solidFill>
              </a:rPr>
              <a:t>(</a:t>
            </a:r>
            <a:r>
              <a:rPr lang="tr-TR" dirty="0" err="1">
                <a:solidFill>
                  <a:srgbClr val="FF0000"/>
                </a:solidFill>
              </a:rPr>
              <a:t>advanced</a:t>
            </a:r>
            <a:r>
              <a:rPr lang="tr-TR" dirty="0">
                <a:solidFill>
                  <a:srgbClr val="FF0000"/>
                </a:solidFill>
              </a:rPr>
              <a:t> </a:t>
            </a:r>
            <a:r>
              <a:rPr lang="tr-TR" dirty="0" err="1">
                <a:solidFill>
                  <a:srgbClr val="FF0000"/>
                </a:solidFill>
              </a:rPr>
              <a:t>warning</a:t>
            </a:r>
            <a:r>
              <a:rPr lang="tr-TR" dirty="0">
                <a:solidFill>
                  <a:srgbClr val="FF0000"/>
                </a:solidFill>
              </a:rPr>
              <a:t>) </a:t>
            </a:r>
            <a:r>
              <a:rPr lang="tr-TR" dirty="0" err="1"/>
              <a:t>are</a:t>
            </a:r>
            <a:r>
              <a:rPr lang="tr-TR" dirty="0"/>
              <a:t>: </a:t>
            </a:r>
          </a:p>
          <a:p>
            <a:r>
              <a:rPr lang="en-US" b="1" i="1" dirty="0"/>
              <a:t>Hedging</a:t>
            </a:r>
            <a:r>
              <a:rPr lang="en-US" dirty="0"/>
              <a:t> (using cautious language) helps you to </a:t>
            </a:r>
            <a:r>
              <a:rPr lang="en-US" b="1" dirty="0"/>
              <a:t>separate yourself from the message </a:t>
            </a:r>
            <a:r>
              <a:rPr lang="en-US" dirty="0"/>
              <a:t>so that if your listeners reject your message, they need not reject you </a:t>
            </a:r>
          </a:p>
          <a:p>
            <a:pPr marL="0" indent="0">
              <a:buNone/>
            </a:pPr>
            <a:r>
              <a:rPr lang="en-US" dirty="0"/>
              <a:t>For example, “I may be wrong here, but . . . ”</a:t>
            </a:r>
          </a:p>
          <a:p>
            <a:r>
              <a:rPr lang="en-US" b="1" i="1" dirty="0"/>
              <a:t>Credentialing</a:t>
            </a:r>
            <a:r>
              <a:rPr lang="en-US" dirty="0"/>
              <a:t> </a:t>
            </a:r>
            <a:r>
              <a:rPr lang="tr-TR" dirty="0">
                <a:solidFill>
                  <a:srgbClr val="FF0000"/>
                </a:solidFill>
              </a:rPr>
              <a:t>(yetkinlik belirtme) </a:t>
            </a:r>
            <a:r>
              <a:rPr lang="en-US" dirty="0"/>
              <a:t>helps you establish your special qualifications for saying what you’re</a:t>
            </a:r>
            <a:r>
              <a:rPr lang="tr-TR" dirty="0"/>
              <a:t> </a:t>
            </a:r>
            <a:r>
              <a:rPr lang="en-US" dirty="0"/>
              <a:t>about to say </a:t>
            </a:r>
            <a:endParaRPr lang="tr-TR" dirty="0"/>
          </a:p>
          <a:p>
            <a:pPr marL="0" indent="0">
              <a:buNone/>
            </a:pPr>
            <a:r>
              <a:rPr lang="en-US" dirty="0"/>
              <a:t>“Don’t get me wrong; I’m not homophobic” </a:t>
            </a: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C4DC305A-E2A6-0F5E-2D31-378322E7563A}"/>
              </a:ext>
            </a:extLst>
          </p:cNvPr>
          <p:cNvSpPr>
            <a:spLocks noGrp="1"/>
          </p:cNvSpPr>
          <p:nvPr>
            <p:ph type="sldNum" sz="quarter" idx="12"/>
          </p:nvPr>
        </p:nvSpPr>
        <p:spPr/>
        <p:txBody>
          <a:bodyPr/>
          <a:lstStyle/>
          <a:p>
            <a:fld id="{543CEBC3-1923-4312-BD9C-951A410B5B12}" type="slidenum">
              <a:rPr lang="tr-TR" smtClean="0"/>
              <a:t>7</a:t>
            </a:fld>
            <a:endParaRPr lang="tr-TR"/>
          </a:p>
        </p:txBody>
      </p:sp>
    </p:spTree>
    <p:extLst>
      <p:ext uri="{BB962C8B-B14F-4D97-AF65-F5344CB8AC3E}">
        <p14:creationId xmlns:p14="http://schemas.microsoft.com/office/powerpoint/2010/main" val="210222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CFBE00-2D7F-953E-A6F6-A1525314FA08}"/>
              </a:ext>
            </a:extLst>
          </p:cNvPr>
          <p:cNvSpPr>
            <a:spLocks noGrp="1"/>
          </p:cNvSpPr>
          <p:nvPr>
            <p:ph type="title"/>
          </p:nvPr>
        </p:nvSpPr>
        <p:spPr/>
        <p:txBody>
          <a:bodyPr/>
          <a:lstStyle/>
          <a:p>
            <a:r>
              <a:rPr lang="tr-TR" dirty="0" err="1"/>
              <a:t>Stage</a:t>
            </a:r>
            <a:r>
              <a:rPr lang="tr-TR" dirty="0"/>
              <a:t> 1 RECEIVING </a:t>
            </a:r>
          </a:p>
        </p:txBody>
      </p:sp>
      <p:sp>
        <p:nvSpPr>
          <p:cNvPr id="3" name="İçerik Yer Tutucusu 2">
            <a:extLst>
              <a:ext uri="{FF2B5EF4-FFF2-40B4-BE49-F238E27FC236}">
                <a16:creationId xmlns:a16="http://schemas.microsoft.com/office/drawing/2014/main" id="{82724009-B017-BE39-D612-35A1552EE715}"/>
              </a:ext>
            </a:extLst>
          </p:cNvPr>
          <p:cNvSpPr>
            <a:spLocks noGrp="1"/>
          </p:cNvSpPr>
          <p:nvPr>
            <p:ph idx="1"/>
          </p:nvPr>
        </p:nvSpPr>
        <p:spPr>
          <a:xfrm>
            <a:off x="395926" y="1825624"/>
            <a:ext cx="11519554" cy="4414919"/>
          </a:xfrm>
        </p:spPr>
        <p:txBody>
          <a:bodyPr>
            <a:normAutofit/>
          </a:bodyPr>
          <a:lstStyle/>
          <a:p>
            <a:pPr marL="0" indent="0">
              <a:buNone/>
            </a:pPr>
            <a:r>
              <a:rPr lang="tr-TR" dirty="0"/>
              <a:t>* </a:t>
            </a:r>
            <a:r>
              <a:rPr lang="en-US" b="1" i="1" dirty="0"/>
              <a:t>Sin licenses </a:t>
            </a:r>
            <a:r>
              <a:rPr lang="en-US" dirty="0"/>
              <a:t>are expressions people use to ask for permission to break a social rule for a moment</a:t>
            </a:r>
            <a:r>
              <a:rPr lang="tr-TR" dirty="0"/>
              <a:t>.</a:t>
            </a:r>
          </a:p>
          <a:p>
            <a:pPr marL="0" indent="0">
              <a:buNone/>
            </a:pPr>
            <a:r>
              <a:rPr lang="en-US" dirty="0"/>
              <a:t>“I know this may not be the place to discuss business,</a:t>
            </a:r>
            <a:r>
              <a:rPr lang="tr-TR" dirty="0"/>
              <a:t> </a:t>
            </a:r>
            <a:r>
              <a:rPr lang="en-US" dirty="0"/>
              <a:t>but . . . ”</a:t>
            </a:r>
          </a:p>
          <a:p>
            <a:pPr marL="0" indent="0">
              <a:buNone/>
            </a:pPr>
            <a:r>
              <a:rPr lang="tr-TR" b="1" i="1" dirty="0"/>
              <a:t>* </a:t>
            </a:r>
            <a:r>
              <a:rPr lang="en-US" b="1" i="1" dirty="0"/>
              <a:t>Cognitive disclaimers help </a:t>
            </a:r>
            <a:r>
              <a:rPr lang="en-US" dirty="0"/>
              <a:t>you make the case that you’re in full possession of your</a:t>
            </a:r>
            <a:r>
              <a:rPr lang="tr-TR" dirty="0"/>
              <a:t> </a:t>
            </a:r>
            <a:r>
              <a:rPr lang="en-US" dirty="0"/>
              <a:t>faculties </a:t>
            </a:r>
            <a:endParaRPr lang="tr-TR" dirty="0"/>
          </a:p>
          <a:p>
            <a:pPr marL="0" indent="0">
              <a:buNone/>
            </a:pPr>
            <a:r>
              <a:rPr lang="en-US" dirty="0"/>
              <a:t>“I know you’ll think I’m crazy, but let me explain the logic of the case”</a:t>
            </a:r>
            <a:endParaRPr lang="tr-TR" dirty="0"/>
          </a:p>
          <a:p>
            <a:pPr marL="0" indent="0">
              <a:buNone/>
            </a:pPr>
            <a:r>
              <a:rPr lang="tr-TR" b="1" i="1" dirty="0"/>
              <a:t>* </a:t>
            </a:r>
            <a:r>
              <a:rPr lang="en-US" b="1" i="1" dirty="0"/>
              <a:t>Appeals for the suspension of judgment </a:t>
            </a:r>
            <a:r>
              <a:rPr lang="en-US" dirty="0"/>
              <a:t>ask listeners to hear you out before making</a:t>
            </a:r>
            <a:r>
              <a:rPr lang="tr-TR" dirty="0"/>
              <a:t> </a:t>
            </a:r>
            <a:r>
              <a:rPr lang="en-US" dirty="0"/>
              <a:t>a judgment (“Don’t hang up on me until you hear my side of the story”).</a:t>
            </a:r>
            <a:endParaRPr lang="tr-TR" dirty="0"/>
          </a:p>
          <a:p>
            <a:endParaRPr lang="tr-TR" dirty="0"/>
          </a:p>
        </p:txBody>
      </p:sp>
      <p:sp>
        <p:nvSpPr>
          <p:cNvPr id="4" name="Slayt Numarası Yer Tutucusu 3">
            <a:extLst>
              <a:ext uri="{FF2B5EF4-FFF2-40B4-BE49-F238E27FC236}">
                <a16:creationId xmlns:a16="http://schemas.microsoft.com/office/drawing/2014/main" id="{39567CC0-095F-1D65-7559-6CC7A1FFD81F}"/>
              </a:ext>
            </a:extLst>
          </p:cNvPr>
          <p:cNvSpPr>
            <a:spLocks noGrp="1"/>
          </p:cNvSpPr>
          <p:nvPr>
            <p:ph type="sldNum" sz="quarter" idx="12"/>
          </p:nvPr>
        </p:nvSpPr>
        <p:spPr/>
        <p:txBody>
          <a:bodyPr/>
          <a:lstStyle/>
          <a:p>
            <a:fld id="{543CEBC3-1923-4312-BD9C-951A410B5B12}" type="slidenum">
              <a:rPr lang="tr-TR" smtClean="0"/>
              <a:t>8</a:t>
            </a:fld>
            <a:endParaRPr lang="tr-TR"/>
          </a:p>
        </p:txBody>
      </p:sp>
    </p:spTree>
    <p:extLst>
      <p:ext uri="{BB962C8B-B14F-4D97-AF65-F5344CB8AC3E}">
        <p14:creationId xmlns:p14="http://schemas.microsoft.com/office/powerpoint/2010/main" val="369562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90A3F6-DB7C-742F-BB82-9E2DF65A478E}"/>
              </a:ext>
            </a:extLst>
          </p:cNvPr>
          <p:cNvSpPr>
            <a:spLocks noGrp="1"/>
          </p:cNvSpPr>
          <p:nvPr>
            <p:ph type="title"/>
          </p:nvPr>
        </p:nvSpPr>
        <p:spPr/>
        <p:txBody>
          <a:bodyPr/>
          <a:lstStyle/>
          <a:p>
            <a:r>
              <a:rPr lang="tr-TR" b="1" dirty="0" err="1"/>
              <a:t>Stage</a:t>
            </a:r>
            <a:r>
              <a:rPr lang="tr-TR" b="1" dirty="0"/>
              <a:t> 2 UNDERSTANDING   </a:t>
            </a:r>
          </a:p>
        </p:txBody>
      </p:sp>
      <p:sp>
        <p:nvSpPr>
          <p:cNvPr id="3" name="İçerik Yer Tutucusu 2">
            <a:extLst>
              <a:ext uri="{FF2B5EF4-FFF2-40B4-BE49-F238E27FC236}">
                <a16:creationId xmlns:a16="http://schemas.microsoft.com/office/drawing/2014/main" id="{EE027E8D-457D-3848-D742-5203A7E8B79E}"/>
              </a:ext>
            </a:extLst>
          </p:cNvPr>
          <p:cNvSpPr>
            <a:spLocks noGrp="1"/>
          </p:cNvSpPr>
          <p:nvPr>
            <p:ph idx="1"/>
          </p:nvPr>
        </p:nvSpPr>
        <p:spPr/>
        <p:txBody>
          <a:bodyPr>
            <a:normAutofit fontScale="92500"/>
          </a:bodyPr>
          <a:lstStyle/>
          <a:p>
            <a:r>
              <a:rPr lang="en-US" b="1" dirty="0"/>
              <a:t>Understanding Stage – How to Listen for Meaning</a:t>
            </a:r>
          </a:p>
          <a:p>
            <a:pPr marL="0" indent="0">
              <a:buNone/>
            </a:pPr>
            <a:r>
              <a:rPr lang="tr-TR" b="1" dirty="0"/>
              <a:t>1. </a:t>
            </a:r>
            <a:r>
              <a:rPr lang="en-US" b="1" dirty="0"/>
              <a:t>Don’t assume you understand.</a:t>
            </a:r>
            <a:r>
              <a:rPr lang="tr-TR" b="1" dirty="0"/>
              <a:t> </a:t>
            </a:r>
            <a:r>
              <a:rPr lang="en-US" dirty="0"/>
              <a:t>Wait until the speaker finishes. Thinking “I already know this” can make you miss the real message.</a:t>
            </a:r>
          </a:p>
          <a:p>
            <a:pPr marL="0" indent="0">
              <a:buNone/>
            </a:pPr>
            <a:r>
              <a:rPr lang="tr-TR" b="1" dirty="0"/>
              <a:t>2. </a:t>
            </a:r>
            <a:r>
              <a:rPr lang="en-US" b="1" dirty="0"/>
              <a:t>See from the speaker’s point of view.</a:t>
            </a:r>
            <a:r>
              <a:rPr lang="tr-TR" b="1" dirty="0"/>
              <a:t> </a:t>
            </a:r>
            <a:r>
              <a:rPr lang="en-US" dirty="0"/>
              <a:t>Try to understand what </a:t>
            </a:r>
            <a:r>
              <a:rPr lang="en-US" i="1" dirty="0"/>
              <a:t>they</a:t>
            </a:r>
            <a:r>
              <a:rPr lang="en-US" dirty="0"/>
              <a:t> mean, not what </a:t>
            </a:r>
            <a:r>
              <a:rPr lang="en-US" i="1" dirty="0"/>
              <a:t>you</a:t>
            </a:r>
            <a:r>
              <a:rPr lang="en-US" dirty="0"/>
              <a:t> expect. Hold back judgment until you really get their message.</a:t>
            </a:r>
          </a:p>
          <a:p>
            <a:pPr marL="0" indent="0">
              <a:buNone/>
            </a:pPr>
            <a:r>
              <a:rPr lang="tr-TR" b="1" dirty="0"/>
              <a:t>3. </a:t>
            </a:r>
            <a:r>
              <a:rPr lang="en-US" b="1" dirty="0"/>
              <a:t>Ask questions.</a:t>
            </a:r>
            <a:r>
              <a:rPr lang="tr-TR" b="1" dirty="0"/>
              <a:t> </a:t>
            </a:r>
            <a:r>
              <a:rPr lang="en-US" dirty="0"/>
              <a:t>If something is unclear, ask politely for examples or explanations. This shows you’re interested and helps you remember better.</a:t>
            </a:r>
          </a:p>
          <a:p>
            <a:pPr marL="0" indent="0">
              <a:buNone/>
            </a:pPr>
            <a:r>
              <a:rPr lang="tr-TR" b="1" dirty="0"/>
              <a:t>4. </a:t>
            </a:r>
            <a:r>
              <a:rPr lang="en-US" b="1" dirty="0"/>
              <a:t>Paraphrase.</a:t>
            </a:r>
            <a:r>
              <a:rPr lang="tr-TR" b="1" dirty="0"/>
              <a:t> </a:t>
            </a:r>
            <a:r>
              <a:rPr lang="en-US" dirty="0"/>
              <a:t>Repeat the main idea in your own words — silently or aloud. This helps you check if you understood correctly.</a:t>
            </a:r>
          </a:p>
          <a:p>
            <a:endParaRPr lang="tr-TR" dirty="0"/>
          </a:p>
        </p:txBody>
      </p:sp>
      <p:sp>
        <p:nvSpPr>
          <p:cNvPr id="4" name="Slayt Numarası Yer Tutucusu 3">
            <a:extLst>
              <a:ext uri="{FF2B5EF4-FFF2-40B4-BE49-F238E27FC236}">
                <a16:creationId xmlns:a16="http://schemas.microsoft.com/office/drawing/2014/main" id="{F7CB829F-585B-D57B-FC42-98AEA9B3FC48}"/>
              </a:ext>
            </a:extLst>
          </p:cNvPr>
          <p:cNvSpPr>
            <a:spLocks noGrp="1"/>
          </p:cNvSpPr>
          <p:nvPr>
            <p:ph type="sldNum" sz="quarter" idx="12"/>
          </p:nvPr>
        </p:nvSpPr>
        <p:spPr/>
        <p:txBody>
          <a:bodyPr/>
          <a:lstStyle/>
          <a:p>
            <a:fld id="{543CEBC3-1923-4312-BD9C-951A410B5B12}" type="slidenum">
              <a:rPr lang="tr-TR" smtClean="0"/>
              <a:t>9</a:t>
            </a:fld>
            <a:endParaRPr lang="tr-TR"/>
          </a:p>
        </p:txBody>
      </p:sp>
    </p:spTree>
    <p:extLst>
      <p:ext uri="{BB962C8B-B14F-4D97-AF65-F5344CB8AC3E}">
        <p14:creationId xmlns:p14="http://schemas.microsoft.com/office/powerpoint/2010/main" val="600115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3892</TotalTime>
  <Words>2932</Words>
  <Application>Microsoft Office PowerPoint</Application>
  <PresentationFormat>Geniş ekran</PresentationFormat>
  <Paragraphs>214</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Calibri</vt:lpstr>
      <vt:lpstr>Calibri Light</vt:lpstr>
      <vt:lpstr>Cambria</vt:lpstr>
      <vt:lpstr>HelveticaNeueLTW1G-LtEx</vt:lpstr>
      <vt:lpstr>Times New Roman</vt:lpstr>
      <vt:lpstr>Wingdings</vt:lpstr>
      <vt:lpstr>Office Teması</vt:lpstr>
      <vt:lpstr>PowerPoint Sunusu</vt:lpstr>
      <vt:lpstr>Listening </vt:lpstr>
      <vt:lpstr>Five Stages of Listening </vt:lpstr>
      <vt:lpstr>Five stages of Listening – Continue </vt:lpstr>
      <vt:lpstr>Stage 1 RECEIVING </vt:lpstr>
      <vt:lpstr>Stage 1 RECEIVING </vt:lpstr>
      <vt:lpstr>Stage 1 RECEIVING</vt:lpstr>
      <vt:lpstr>Stage 1 RECEIVING </vt:lpstr>
      <vt:lpstr>Stage 2 UNDERSTANDING   </vt:lpstr>
      <vt:lpstr>Stage 3  REMEMBERING </vt:lpstr>
      <vt:lpstr>Stage 3  REMEMBERING – Continue  </vt:lpstr>
      <vt:lpstr>Stage Four EVALUATING </vt:lpstr>
      <vt:lpstr>Stage Five RESPONDING </vt:lpstr>
      <vt:lpstr>PowerPoint Sunusu</vt:lpstr>
      <vt:lpstr>Listening Barriers </vt:lpstr>
      <vt:lpstr>PowerPoint Sunusu</vt:lpstr>
      <vt:lpstr>Listening Styles </vt:lpstr>
      <vt:lpstr>Listening Styles – Continue </vt:lpstr>
      <vt:lpstr>PowerPoint Sunusu</vt:lpstr>
      <vt:lpstr>Empathic Listening – Continue  </vt:lpstr>
      <vt:lpstr>Polite Listening</vt:lpstr>
      <vt:lpstr>Polite Listening – Continue </vt:lpstr>
      <vt:lpstr>Critical Listening</vt:lpstr>
      <vt:lpstr>Critical Listening – Continue </vt:lpstr>
      <vt:lpstr>Critical Listening – Continue </vt:lpstr>
      <vt:lpstr>Critical Listening – Continue </vt:lpstr>
      <vt:lpstr>Active Listening </vt:lpstr>
      <vt:lpstr>Active Listening- Continue </vt:lpstr>
      <vt:lpstr>Active Listening – Continue </vt:lpstr>
      <vt:lpstr>Active Listening – Continue </vt:lpstr>
      <vt:lpstr>Active Listening – Continue </vt:lpstr>
      <vt:lpstr>Active Listening – Continue </vt:lpstr>
      <vt:lpstr>Active Listening – Continue  </vt:lpstr>
      <vt:lpstr>Table 6.7 Listening Styles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muradi</dc:creator>
  <cp:lastModifiedBy>patricia muradi</cp:lastModifiedBy>
  <cp:revision>27</cp:revision>
  <dcterms:created xsi:type="dcterms:W3CDTF">2025-09-18T13:07:41Z</dcterms:created>
  <dcterms:modified xsi:type="dcterms:W3CDTF">2025-11-03T08:17:50Z</dcterms:modified>
</cp:coreProperties>
</file>