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6" r:id="rId2"/>
    <p:sldId id="771" r:id="rId3"/>
    <p:sldId id="772" r:id="rId4"/>
    <p:sldId id="773" r:id="rId5"/>
    <p:sldId id="746" r:id="rId6"/>
    <p:sldId id="703" r:id="rId7"/>
    <p:sldId id="736" r:id="rId8"/>
    <p:sldId id="735" r:id="rId9"/>
    <p:sldId id="737" r:id="rId10"/>
    <p:sldId id="738" r:id="rId11"/>
    <p:sldId id="739" r:id="rId12"/>
    <p:sldId id="749" r:id="rId13"/>
    <p:sldId id="704" r:id="rId14"/>
    <p:sldId id="705" r:id="rId15"/>
    <p:sldId id="706" r:id="rId16"/>
    <p:sldId id="707" r:id="rId17"/>
    <p:sldId id="515" r:id="rId18"/>
    <p:sldId id="516" r:id="rId19"/>
    <p:sldId id="517" r:id="rId20"/>
    <p:sldId id="751" r:id="rId21"/>
    <p:sldId id="753" r:id="rId22"/>
    <p:sldId id="754" r:id="rId23"/>
    <p:sldId id="755" r:id="rId24"/>
    <p:sldId id="756" r:id="rId25"/>
    <p:sldId id="350" r:id="rId26"/>
    <p:sldId id="351" r:id="rId27"/>
    <p:sldId id="441" r:id="rId28"/>
    <p:sldId id="456" r:id="rId29"/>
    <p:sldId id="457" r:id="rId30"/>
    <p:sldId id="778" r:id="rId31"/>
    <p:sldId id="458" r:id="rId32"/>
    <p:sldId id="461" r:id="rId33"/>
    <p:sldId id="462" r:id="rId34"/>
    <p:sldId id="465" r:id="rId35"/>
    <p:sldId id="467" r:id="rId36"/>
    <p:sldId id="468" r:id="rId37"/>
    <p:sldId id="471" r:id="rId38"/>
    <p:sldId id="472" r:id="rId39"/>
    <p:sldId id="475" r:id="rId40"/>
    <p:sldId id="476" r:id="rId41"/>
    <p:sldId id="477" r:id="rId42"/>
    <p:sldId id="483" r:id="rId43"/>
    <p:sldId id="486" r:id="rId44"/>
    <p:sldId id="489" r:id="rId45"/>
    <p:sldId id="496" r:id="rId46"/>
    <p:sldId id="497" r:id="rId47"/>
    <p:sldId id="498" r:id="rId48"/>
    <p:sldId id="387" r:id="rId49"/>
    <p:sldId id="767" r:id="rId50"/>
    <p:sldId id="768" r:id="rId51"/>
    <p:sldId id="769" r:id="rId52"/>
    <p:sldId id="590" r:id="rId53"/>
    <p:sldId id="591" r:id="rId54"/>
    <p:sldId id="592" r:id="rId55"/>
    <p:sldId id="593" r:id="rId56"/>
    <p:sldId id="594" r:id="rId57"/>
    <p:sldId id="595" r:id="rId58"/>
    <p:sldId id="812" r:id="rId59"/>
    <p:sldId id="813" r:id="rId60"/>
    <p:sldId id="814" r:id="rId61"/>
    <p:sldId id="815" r:id="rId62"/>
    <p:sldId id="816" r:id="rId63"/>
    <p:sldId id="817" r:id="rId64"/>
    <p:sldId id="818" r:id="rId6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Varsayılan Bölüm" id="{652F3D7C-37FD-45DC-B3BA-B0CDF1C03070}">
          <p14:sldIdLst>
            <p14:sldId id="256"/>
            <p14:sldId id="771"/>
            <p14:sldId id="772"/>
            <p14:sldId id="773"/>
            <p14:sldId id="746"/>
            <p14:sldId id="703"/>
            <p14:sldId id="736"/>
            <p14:sldId id="735"/>
            <p14:sldId id="737"/>
            <p14:sldId id="738"/>
            <p14:sldId id="739"/>
            <p14:sldId id="749"/>
            <p14:sldId id="704"/>
            <p14:sldId id="705"/>
            <p14:sldId id="706"/>
            <p14:sldId id="707"/>
            <p14:sldId id="515"/>
            <p14:sldId id="516"/>
            <p14:sldId id="517"/>
            <p14:sldId id="751"/>
            <p14:sldId id="753"/>
            <p14:sldId id="754"/>
            <p14:sldId id="755"/>
            <p14:sldId id="756"/>
            <p14:sldId id="350"/>
            <p14:sldId id="351"/>
            <p14:sldId id="441"/>
            <p14:sldId id="456"/>
            <p14:sldId id="457"/>
            <p14:sldId id="778"/>
            <p14:sldId id="458"/>
            <p14:sldId id="461"/>
            <p14:sldId id="462"/>
            <p14:sldId id="465"/>
            <p14:sldId id="467"/>
            <p14:sldId id="468"/>
            <p14:sldId id="471"/>
            <p14:sldId id="472"/>
            <p14:sldId id="475"/>
            <p14:sldId id="476"/>
            <p14:sldId id="477"/>
            <p14:sldId id="483"/>
            <p14:sldId id="486"/>
            <p14:sldId id="489"/>
            <p14:sldId id="496"/>
            <p14:sldId id="497"/>
            <p14:sldId id="498"/>
            <p14:sldId id="387"/>
            <p14:sldId id="767"/>
            <p14:sldId id="768"/>
            <p14:sldId id="769"/>
            <p14:sldId id="590"/>
            <p14:sldId id="591"/>
            <p14:sldId id="592"/>
            <p14:sldId id="593"/>
            <p14:sldId id="594"/>
            <p14:sldId id="595"/>
            <p14:sldId id="812"/>
            <p14:sldId id="813"/>
            <p14:sldId id="814"/>
            <p14:sldId id="815"/>
            <p14:sldId id="816"/>
            <p14:sldId id="817"/>
            <p14:sldId id="818"/>
          </p14:sldIdLst>
        </p14:section>
        <p14:section name="Başlıksız Bölüm" id="{8B96080E-8DA3-45ED-BC53-229197E3951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B82E06-1F18-42A4-A7A3-4642EB971C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D1D61-BE6D-4F48-8BE1-A8BA79EED686}" type="slidenum">
              <a:rPr lang="tr-TR"/>
              <a:pPr/>
              <a:t>27</a:t>
            </a:fld>
            <a:endParaRPr lang="tr-TR"/>
          </a:p>
        </p:txBody>
      </p:sp>
      <p:sp>
        <p:nvSpPr>
          <p:cNvPr id="25702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7029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BE5E8B-F681-4AEF-8644-61E8B56D9F8D}" type="slidenum">
              <a:rPr lang="tr-TR" sz="1200"/>
              <a:pPr algn="r"/>
              <a:t>27</a:t>
            </a:fld>
            <a:endParaRPr lang="tr-T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A3F89-BDEB-4F83-B508-95A3B9E2177B}" type="slidenum">
              <a:rPr lang="tr-TR"/>
              <a:pPr/>
              <a:t>40</a:t>
            </a:fld>
            <a:endParaRPr lang="tr-TR"/>
          </a:p>
        </p:txBody>
      </p:sp>
      <p:sp>
        <p:nvSpPr>
          <p:cNvPr id="28569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70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5701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09913-AB9F-4938-9EB2-BAB8CBA4BDEB}" type="slidenum">
              <a:rPr lang="tr-TR" sz="1200"/>
              <a:pPr algn="r"/>
              <a:t>40</a:t>
            </a:fld>
            <a:endParaRPr lang="tr-T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B0863-F228-4251-92A0-BCA4B66D5A0B}" type="slidenum">
              <a:rPr lang="tr-TR"/>
              <a:pPr/>
              <a:t>41</a:t>
            </a:fld>
            <a:endParaRPr lang="tr-TR"/>
          </a:p>
        </p:txBody>
      </p:sp>
      <p:sp>
        <p:nvSpPr>
          <p:cNvPr id="28672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2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49AAB6-DA2C-457C-A0B3-8367182B179A}" type="slidenum">
              <a:rPr lang="tr-TR" sz="1200"/>
              <a:pPr algn="r"/>
              <a:t>41</a:t>
            </a:fld>
            <a:endParaRPr lang="tr-T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A4C8-BDBA-4BFC-A019-0DB7F5D5B0EF}" type="slidenum">
              <a:rPr lang="tr-TR"/>
              <a:pPr/>
              <a:t>42</a:t>
            </a:fld>
            <a:endParaRPr lang="tr-TR"/>
          </a:p>
        </p:txBody>
      </p:sp>
      <p:sp>
        <p:nvSpPr>
          <p:cNvPr id="29286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2869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01B7F-6248-453F-B66C-364B53B794E4}" type="slidenum">
              <a:rPr lang="tr-TR" sz="1200"/>
              <a:pPr algn="r"/>
              <a:t>42</a:t>
            </a:fld>
            <a:endParaRPr lang="tr-T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1B746-CB8C-46D2-B177-9FB5B703679A}" type="slidenum">
              <a:rPr lang="tr-TR"/>
              <a:pPr/>
              <a:t>45</a:t>
            </a:fld>
            <a:endParaRPr lang="tr-TR"/>
          </a:p>
        </p:txBody>
      </p:sp>
      <p:sp>
        <p:nvSpPr>
          <p:cNvPr id="30310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3109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553B41-C6CD-46FD-86FA-712C0AF49110}" type="slidenum">
              <a:rPr lang="tr-TR" sz="1200"/>
              <a:pPr algn="r"/>
              <a:t>45</a:t>
            </a:fld>
            <a:endParaRPr lang="tr-T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1ABE7-280B-4FF1-9E23-6AC416EA43CF}" type="slidenum">
              <a:rPr lang="tr-TR"/>
              <a:pPr/>
              <a:t>46</a:t>
            </a:fld>
            <a:endParaRPr lang="tr-TR"/>
          </a:p>
        </p:txBody>
      </p:sp>
      <p:sp>
        <p:nvSpPr>
          <p:cNvPr id="30413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4133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88C05E-54EB-4CB3-8B01-93A5F330CB89}" type="slidenum">
              <a:rPr lang="tr-TR" sz="1200"/>
              <a:pPr algn="r"/>
              <a:t>46</a:t>
            </a:fld>
            <a:endParaRPr lang="tr-T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69412-6DCA-45E0-8618-C1A78A732F37}" type="slidenum">
              <a:rPr lang="tr-TR"/>
              <a:pPr/>
              <a:t>47</a:t>
            </a:fld>
            <a:endParaRPr lang="tr-TR"/>
          </a:p>
        </p:txBody>
      </p:sp>
      <p:sp>
        <p:nvSpPr>
          <p:cNvPr id="30515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5157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6704B-75C9-4892-889A-83E67D47D14C}" type="slidenum">
              <a:rPr lang="tr-TR" sz="1200"/>
              <a:pPr algn="r"/>
              <a:t>47</a:t>
            </a:fld>
            <a:endParaRPr lang="tr-T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C6733-EAF0-4564-91E2-2DA0B2B61204}" type="slidenum">
              <a:rPr lang="tr-TR" smtClean="0"/>
              <a:pPr/>
              <a:t>58</a:t>
            </a:fld>
            <a:endParaRPr lang="tr-TR"/>
          </a:p>
        </p:txBody>
      </p:sp>
      <p:sp>
        <p:nvSpPr>
          <p:cNvPr id="5222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fld id="{647ABF1D-F43F-49ED-9F2A-4334F5D56533}" type="slidenum">
              <a:rPr lang="tr-TR" sz="1200">
                <a:latin typeface="Times New Roman" pitchFamily="18" charset="0"/>
                <a:ea typeface="MS Gothic" pitchFamily="49" charset="-128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None/>
                <a:defRPr/>
              </a:pPr>
              <a:t>58</a:t>
            </a:fld>
            <a:endParaRPr lang="tr-TR" sz="1200"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  <p:sp>
        <p:nvSpPr>
          <p:cNvPr id="150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pPr eaLnBrk="1" hangingPunct="1"/>
            <a:endParaRPr lang="tr-T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CBEE3-8586-4805-A1B5-2D6AE79451B0}" type="slidenum">
              <a:rPr lang="tr-TR" smtClean="0"/>
              <a:pPr/>
              <a:t>59</a:t>
            </a:fld>
            <a:endParaRPr lang="tr-T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0BFF69-E038-4185-8706-FA1F7A3AB566}" type="slidenum">
              <a:rPr lang="tr-T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tr-TR" sz="1200">
              <a:latin typeface="+mn-lt"/>
              <a:cs typeface="+mn-cs"/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8C553-93F7-4977-BFAF-7E72747274FE}" type="slidenum">
              <a:rPr lang="tr-TR" smtClean="0"/>
              <a:pPr/>
              <a:t>60</a:t>
            </a:fld>
            <a:endParaRPr lang="tr-T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DDA32D-8B07-4EA8-811F-3DD07F70F591}" type="slidenum">
              <a:rPr lang="tr-T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tr-TR" sz="1200">
              <a:latin typeface="+mn-lt"/>
              <a:cs typeface="+mn-cs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5057D-153D-428C-ADE6-F6CEEDA642E5}" type="slidenum">
              <a:rPr lang="tr-TR" smtClean="0"/>
              <a:pPr/>
              <a:t>61</a:t>
            </a:fld>
            <a:endParaRPr lang="tr-TR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71FEA3-684C-440C-B11E-D5927C013B16}" type="slidenum">
              <a:rPr lang="tr-T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tr-TR" sz="1200">
              <a:latin typeface="+mn-lt"/>
              <a:cs typeface="+mn-cs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AB641-9ABC-4575-8A8F-059152D1799D}" type="slidenum">
              <a:rPr lang="tr-TR"/>
              <a:pPr/>
              <a:t>28</a:t>
            </a:fld>
            <a:endParaRPr lang="tr-TR"/>
          </a:p>
        </p:txBody>
      </p:sp>
      <p:sp>
        <p:nvSpPr>
          <p:cNvPr id="27033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4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0341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6A14F0-6C86-4D7D-BBAC-EA5ACF7E4870}" type="slidenum">
              <a:rPr lang="tr-TR" sz="1200"/>
              <a:pPr algn="r"/>
              <a:t>28</a:t>
            </a:fld>
            <a:endParaRPr lang="tr-T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15AAE-9CBA-49C7-B53B-481C2F80F6A8}" type="slidenum">
              <a:rPr lang="tr-TR"/>
              <a:pPr/>
              <a:t>29</a:t>
            </a:fld>
            <a:endParaRPr lang="tr-TR"/>
          </a:p>
        </p:txBody>
      </p:sp>
      <p:sp>
        <p:nvSpPr>
          <p:cNvPr id="27136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136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85A4F7-9346-403E-B53B-FE4FA2D37A2E}" type="slidenum">
              <a:rPr lang="tr-TR" sz="1200"/>
              <a:pPr algn="r"/>
              <a:t>29</a:t>
            </a:fld>
            <a:endParaRPr lang="tr-T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A93E9-2E41-42C2-A832-4EDA0CBA8A55}" type="slidenum">
              <a:rPr lang="tr-TR"/>
              <a:pPr/>
              <a:t>31</a:t>
            </a:fld>
            <a:endParaRPr lang="tr-TR"/>
          </a:p>
        </p:txBody>
      </p:sp>
      <p:sp>
        <p:nvSpPr>
          <p:cNvPr id="27238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2389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90361F-337A-44E3-8A55-DCD8DE61E99F}" type="slidenum">
              <a:rPr lang="tr-TR" sz="1200"/>
              <a:pPr algn="r"/>
              <a:t>31</a:t>
            </a:fld>
            <a:endParaRPr lang="tr-T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768E9-3A9B-4AD4-921C-2C0554E18FAE}" type="slidenum">
              <a:rPr lang="tr-TR"/>
              <a:pPr/>
              <a:t>34</a:t>
            </a:fld>
            <a:endParaRPr lang="tr-TR"/>
          </a:p>
        </p:txBody>
      </p:sp>
      <p:sp>
        <p:nvSpPr>
          <p:cNvPr id="27648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48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747D71-29C7-4C6D-9447-19663E6B79E4}" type="slidenum">
              <a:rPr lang="tr-TR" sz="1200"/>
              <a:pPr algn="r"/>
              <a:t>34</a:t>
            </a:fld>
            <a:endParaRPr lang="tr-T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A9FCF-9D4B-4B5B-8AB8-36149468B11E}" type="slidenum">
              <a:rPr lang="tr-TR"/>
              <a:pPr/>
              <a:t>35</a:t>
            </a:fld>
            <a:endParaRPr lang="tr-TR"/>
          </a:p>
        </p:txBody>
      </p:sp>
      <p:sp>
        <p:nvSpPr>
          <p:cNvPr id="27750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7509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F42875-255B-4D7D-AC9E-7DACC88034BD}" type="slidenum">
              <a:rPr lang="tr-TR" sz="1200"/>
              <a:pPr algn="r"/>
              <a:t>35</a:t>
            </a:fld>
            <a:endParaRPr lang="tr-T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36831-B7FA-4ACF-8F07-C767B09C46D2}" type="slidenum">
              <a:rPr lang="tr-TR"/>
              <a:pPr/>
              <a:t>36</a:t>
            </a:fld>
            <a:endParaRPr lang="tr-TR"/>
          </a:p>
        </p:txBody>
      </p:sp>
      <p:sp>
        <p:nvSpPr>
          <p:cNvPr id="27853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8533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07695-C87E-4B01-853B-9E65CCB1DDC7}" type="slidenum">
              <a:rPr lang="tr-TR" sz="1200"/>
              <a:pPr algn="r"/>
              <a:t>36</a:t>
            </a:fld>
            <a:endParaRPr lang="tr-T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3B08D-EFBD-49BF-AE69-0A92B4B8C545}" type="slidenum">
              <a:rPr lang="tr-TR"/>
              <a:pPr/>
              <a:t>37</a:t>
            </a:fld>
            <a:endParaRPr lang="tr-TR"/>
          </a:p>
        </p:txBody>
      </p:sp>
      <p:sp>
        <p:nvSpPr>
          <p:cNvPr id="28160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160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5240E8-56DD-4CED-A41F-A3C092ED6257}" type="slidenum">
              <a:rPr lang="tr-TR" sz="1200"/>
              <a:pPr algn="r"/>
              <a:t>37</a:t>
            </a:fld>
            <a:endParaRPr lang="tr-T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A5ACF-EB44-4E48-BB63-3137469CCADA}" type="slidenum">
              <a:rPr lang="tr-TR"/>
              <a:pPr/>
              <a:t>38</a:t>
            </a:fld>
            <a:endParaRPr lang="tr-TR"/>
          </a:p>
        </p:txBody>
      </p:sp>
      <p:sp>
        <p:nvSpPr>
          <p:cNvPr id="28262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2629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473207-46B1-4DB3-8ADE-3E2D92113B5B}" type="slidenum">
              <a:rPr lang="tr-TR" sz="1200"/>
              <a:pPr algn="r"/>
              <a:t>38</a:t>
            </a:fld>
            <a:endParaRPr 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tr-TR" altLang="en-US"/>
              <a:t>Asıl başlık stili için tıklatın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tr-TR" altLang="en-US"/>
              <a:t>Asıl alt başlık stilini düzenlemek için tıklatın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6E882-0B5E-4490-A06C-CF47CD05EF1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7CC6-F6AA-452E-B778-CDA9909AAC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2761-1CBF-4BB4-9D97-5383FAD7C20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87F2-18CE-41D5-AEFD-CB680F38D65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F12EF-3D23-4FC8-B143-14C9C3AE148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BA56-C6C8-476C-8919-8160D833904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00F8-9E38-4D66-972C-CAB03746921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D2E1-60E7-4D76-AC14-1914C987146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03DE-C665-4732-AE77-B6861944B69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F57B-F7E6-4B31-9F12-D49BF784235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9924-2E86-46D6-B071-F714F771BE8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C7A9-955A-4DB5-9ED6-50366BAC5A2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9ED0-13A3-4F2D-AC4E-69B291FAE33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tr-TR" altLang="en-US"/>
              <a:t>serefonal@hotmai.com  50505171767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17A5438-88EE-4E12-B487-C2FE76E7332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06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32C15C-9332-4AF6-9977-D81438497250}" type="slidenum">
              <a:rPr lang="tr-TR" altLang="en-US"/>
              <a:pPr/>
              <a:t>1</a:t>
            </a:fld>
            <a:endParaRPr lang="tr-TR" altLang="en-US" dirty="0"/>
          </a:p>
        </p:txBody>
      </p:sp>
      <p:sp>
        <p:nvSpPr>
          <p:cNvPr id="45061" name="WordArt 4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654367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53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İŞ KAZASI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2000"/>
            <a:ext cx="8458200" cy="5597525"/>
          </a:xfrm>
        </p:spPr>
        <p:txBody>
          <a:bodyPr/>
          <a:lstStyle/>
          <a:p>
            <a:r>
              <a:rPr lang="tr-TR" sz="2800" b="1" dirty="0">
                <a:solidFill>
                  <a:srgbClr val="0000FF"/>
                </a:solidFill>
              </a:rPr>
              <a:t>İş kazası ve meslek hastalıklarının kayıt ve bildirimi</a:t>
            </a:r>
            <a:endParaRPr lang="tr-TR" sz="2800" dirty="0">
              <a:solidFill>
                <a:srgbClr val="0000FF"/>
              </a:solidFill>
            </a:endParaRPr>
          </a:p>
          <a:p>
            <a:r>
              <a:rPr lang="tr-TR" sz="2400" b="1" dirty="0"/>
              <a:t>MADDE 14 – </a:t>
            </a:r>
            <a:r>
              <a:rPr lang="tr-TR" sz="2400" dirty="0"/>
              <a:t>(1) İşveren;</a:t>
            </a:r>
          </a:p>
          <a:p>
            <a:r>
              <a:rPr lang="tr-TR" sz="2400" dirty="0"/>
              <a:t>a) Bütün iş kazalarının ve meslek hastalıklarının kaydını tutar, gerekli incelemeleri yaparak bunlar ile ilgili raporları düzenler.</a:t>
            </a:r>
          </a:p>
          <a:p>
            <a:r>
              <a:rPr lang="tr-TR" sz="2400" dirty="0"/>
              <a:t>b) İşyerinde meydana gelen ancak yaralanma veya ölüme neden olmadığı halde işyeri ya da iş ekipmanının zarara uğramasına yol açan veya çalışan, işyeri ya da iş ekipmanını zarara uğratma potansiyeli olan </a:t>
            </a:r>
            <a:r>
              <a:rPr lang="tr-TR" sz="2400" dirty="0">
                <a:solidFill>
                  <a:srgbClr val="0000FF"/>
                </a:solidFill>
              </a:rPr>
              <a:t>olayları inceleyerek bunlar ile ilgili raporları düzenler.</a:t>
            </a:r>
          </a:p>
          <a:p>
            <a:r>
              <a:rPr lang="tr-TR" sz="2400" dirty="0"/>
              <a:t>(2) İşveren, aşağıdaki hallerde belirtilen sürede Sosyal Güvenlik Kurumuna bildirimde bulunur:</a:t>
            </a:r>
          </a:p>
          <a:p>
            <a:r>
              <a:rPr lang="tr-TR" sz="2400" dirty="0"/>
              <a:t>a) İş kazalarını kazadan sonraki </a:t>
            </a:r>
            <a:r>
              <a:rPr lang="tr-TR" sz="2400" b="1" dirty="0">
                <a:solidFill>
                  <a:srgbClr val="FF0000"/>
                </a:solidFill>
              </a:rPr>
              <a:t>üç iş günü içinde.</a:t>
            </a:r>
          </a:p>
          <a:p>
            <a:endParaRPr lang="tr-TR" sz="2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10</a:t>
            </a:fld>
            <a:endParaRPr lang="tr-T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81000"/>
            <a:ext cx="6477000" cy="6248400"/>
          </a:xfrm>
        </p:spPr>
        <p:txBody>
          <a:bodyPr/>
          <a:lstStyle/>
          <a:p>
            <a:r>
              <a:rPr lang="tr-TR" sz="2400" dirty="0"/>
              <a:t>b) Sağlık hizmeti sunucuları veya işyeri hekimi tarafından kendisine bildirilen meslek hastalıklarını, öğrendiği tarihten itibaren </a:t>
            </a:r>
            <a:r>
              <a:rPr lang="tr-TR" sz="2400" dirty="0">
                <a:solidFill>
                  <a:srgbClr val="FF0000"/>
                </a:solidFill>
              </a:rPr>
              <a:t>üç iş günü </a:t>
            </a:r>
            <a:r>
              <a:rPr lang="tr-TR" sz="2400" dirty="0"/>
              <a:t>içinde.</a:t>
            </a:r>
          </a:p>
          <a:p>
            <a:r>
              <a:rPr lang="tr-TR" sz="2400" dirty="0"/>
              <a:t>(3) İşyeri hekimi veya sağlık hizmeti sunucuları; meslek hastalığı ön tanısı koydukları vakaları, </a:t>
            </a:r>
            <a:r>
              <a:rPr lang="tr-TR" sz="2400" dirty="0">
                <a:solidFill>
                  <a:srgbClr val="0000FF"/>
                </a:solidFill>
              </a:rPr>
              <a:t>Sosyal Güvenlik Kurumu tarafından yetkilendirilen sağlık hizmeti sunucularına </a:t>
            </a:r>
            <a:r>
              <a:rPr lang="tr-TR" sz="2400" dirty="0"/>
              <a:t>sevk eder.</a:t>
            </a:r>
          </a:p>
          <a:p>
            <a:r>
              <a:rPr lang="tr-TR" sz="2400" dirty="0"/>
              <a:t>(4) Sağlık hizmeti sunucuları kendilerine intikal eden iş kazalarını, yetkilendirilen sağlık hizmeti sunucuları ise meslek hastalığı tanısı koydukları vakaları </a:t>
            </a:r>
            <a:r>
              <a:rPr lang="tr-TR" sz="2400" dirty="0">
                <a:solidFill>
                  <a:srgbClr val="0000FF"/>
                </a:solidFill>
              </a:rPr>
              <a:t>en geç on gün </a:t>
            </a:r>
            <a:r>
              <a:rPr lang="tr-TR" sz="2400" dirty="0"/>
              <a:t>içinde </a:t>
            </a:r>
            <a:r>
              <a:rPr lang="tr-TR" sz="2400" dirty="0">
                <a:solidFill>
                  <a:srgbClr val="0000FF"/>
                </a:solidFill>
              </a:rPr>
              <a:t>Sosyal Güvenlik Kurumuna </a:t>
            </a:r>
            <a:r>
              <a:rPr lang="tr-TR" sz="2400" dirty="0"/>
              <a:t>bildirir.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11</a:t>
            </a:fld>
            <a:endParaRPr lang="tr-T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12</a:t>
            </a:fld>
            <a:endParaRPr lang="tr-TR" altLang="en-US"/>
          </a:p>
        </p:txBody>
      </p:sp>
      <p:sp>
        <p:nvSpPr>
          <p:cNvPr id="5" name="4 Dikdörtgen"/>
          <p:cNvSpPr/>
          <p:nvPr/>
        </p:nvSpPr>
        <p:spPr>
          <a:xfrm>
            <a:off x="152400" y="12192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a) (a) bendi ile 5 inci madde kapsamında bulunan sigortalılar bakımından bunları çalıştıran işveren tarafından, </a:t>
            </a:r>
            <a:r>
              <a:rPr lang="tr-TR" sz="2800" dirty="0">
                <a:solidFill>
                  <a:srgbClr val="0000FF"/>
                </a:solidFill>
              </a:rPr>
              <a:t>o yer yetkili kolluk kuvvetlerine derhal </a:t>
            </a:r>
            <a:r>
              <a:rPr lang="tr-TR" sz="2800" dirty="0"/>
              <a:t>ve Kuruma da en geç kazadan sonraki </a:t>
            </a:r>
            <a:r>
              <a:rPr lang="tr-TR" sz="2800" dirty="0">
                <a:solidFill>
                  <a:srgbClr val="0000FF"/>
                </a:solidFill>
              </a:rPr>
              <a:t>üç işgünü içinde</a:t>
            </a:r>
            <a:r>
              <a:rPr lang="tr-TR" sz="2800" dirty="0"/>
              <a:t>,</a:t>
            </a:r>
          </a:p>
          <a:p>
            <a:r>
              <a:rPr lang="tr-TR" sz="2800" dirty="0"/>
              <a:t>b) (b) bendi kapsamında bulunan sigortalı bakımından kendisi tarafından, bir ayı geçmemek şartıyla rahatsızlığının</a:t>
            </a:r>
          </a:p>
          <a:p>
            <a:r>
              <a:rPr lang="tr-TR" sz="2800" dirty="0"/>
              <a:t>bildirim yapmaya engel olmadığı günden sonra </a:t>
            </a:r>
            <a:r>
              <a:rPr lang="tr-TR" sz="2800" dirty="0">
                <a:solidFill>
                  <a:srgbClr val="FF0000"/>
                </a:solidFill>
              </a:rPr>
              <a:t>üç işgünü </a:t>
            </a:r>
            <a:r>
              <a:rPr lang="tr-TR" sz="2800" dirty="0"/>
              <a:t>içinde,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47800"/>
            <a:ext cx="7162800" cy="4683125"/>
          </a:xfrm>
        </p:spPr>
        <p:txBody>
          <a:bodyPr/>
          <a:lstStyle/>
          <a:p>
            <a:r>
              <a:rPr lang="tr-TR" sz="2400" b="1" dirty="0">
                <a:solidFill>
                  <a:srgbClr val="0000FF"/>
                </a:solidFill>
              </a:rPr>
              <a:t>Sürekli iş göremezlik gelirine hak kazanma, hesaplanması, başlangıcı ve birden çok iş kazası   ve meslek hastalığı hali</a:t>
            </a:r>
            <a:endParaRPr lang="tr-TR" sz="2400" dirty="0">
              <a:solidFill>
                <a:srgbClr val="0000FF"/>
              </a:solidFill>
            </a:endParaRPr>
          </a:p>
          <a:p>
            <a:r>
              <a:rPr lang="tr-TR" sz="2400" dirty="0">
                <a:solidFill>
                  <a:srgbClr val="FF0000"/>
                </a:solidFill>
              </a:rPr>
              <a:t>İş kazası veya meslek hastalığı </a:t>
            </a:r>
            <a:r>
              <a:rPr lang="tr-TR" sz="2400" dirty="0"/>
              <a:t>sonucu oluşan </a:t>
            </a:r>
            <a:r>
              <a:rPr lang="tr-TR" sz="2400" dirty="0">
                <a:solidFill>
                  <a:srgbClr val="FF0000"/>
                </a:solidFill>
              </a:rPr>
              <a:t>hastalık ve özürler </a:t>
            </a:r>
            <a:r>
              <a:rPr lang="tr-TR" sz="2400" dirty="0"/>
              <a:t>nedeniyle </a:t>
            </a:r>
            <a:r>
              <a:rPr lang="tr-TR" sz="2400" dirty="0">
                <a:solidFill>
                  <a:srgbClr val="FF0000"/>
                </a:solidFill>
              </a:rPr>
              <a:t>Kurumca yetkilendirilen sağlık hizmeti sunucularının </a:t>
            </a:r>
            <a:r>
              <a:rPr lang="tr-TR" sz="2400" dirty="0"/>
              <a:t>sağlık kurulları tarafından verilen raporlarda meslekte kazanma gücü </a:t>
            </a:r>
            <a:r>
              <a:rPr lang="tr-TR" sz="2400" dirty="0">
                <a:solidFill>
                  <a:srgbClr val="FF0000"/>
                </a:solidFill>
              </a:rPr>
              <a:t>en az % 10 </a:t>
            </a:r>
            <a:r>
              <a:rPr lang="tr-TR" sz="2400" dirty="0"/>
              <a:t>oranında azalmış bulunduğu belirtilen ve Kurum Sağlık Kurulunca bu durumu onaylanan sigortalı, sürekli iş göremezlik gelirine hak kazanır.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13</a:t>
            </a:fld>
            <a:endParaRPr lang="tr-T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2400" y="685800"/>
            <a:ext cx="7696200" cy="5749925"/>
          </a:xfrm>
        </p:spPr>
        <p:txBody>
          <a:bodyPr/>
          <a:lstStyle/>
          <a:p>
            <a:r>
              <a:rPr lang="tr-TR" sz="2400" b="1" dirty="0">
                <a:solidFill>
                  <a:srgbClr val="0000FF"/>
                </a:solidFill>
              </a:rPr>
              <a:t>İş kazası, meslek hastalığı, hastalık ve analık sigortasından sağlanan haklar </a:t>
            </a:r>
            <a:endParaRPr lang="tr-TR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tr-TR" sz="2400" b="1" dirty="0"/>
              <a:t>   MADDE 16-</a:t>
            </a:r>
            <a:endParaRPr lang="tr-TR" sz="2400" dirty="0"/>
          </a:p>
          <a:p>
            <a:r>
              <a:rPr lang="tr-TR" sz="2400" dirty="0"/>
              <a:t>İş kazası veya meslek hastalığı sigortasından sağlanan haklar şunlardır:</a:t>
            </a:r>
          </a:p>
          <a:p>
            <a:r>
              <a:rPr lang="tr-TR" sz="2400" dirty="0"/>
              <a:t>a) Sigortalıya, geçici iş göremezlik süresince günlük geçici iş göremezlik ödeneği verilmesi.</a:t>
            </a:r>
          </a:p>
          <a:p>
            <a:r>
              <a:rPr lang="tr-TR" sz="2400" dirty="0"/>
              <a:t>b) Sigortalıya sürekli iş göremezlik geliri bağlanması.</a:t>
            </a:r>
          </a:p>
          <a:p>
            <a:r>
              <a:rPr lang="tr-TR" sz="2400" dirty="0"/>
              <a:t>c) İş kazası veya meslek hastalığı sonucu ölen sigortalının hak sahiplerine, gelir bağlanması.</a:t>
            </a:r>
          </a:p>
          <a:p>
            <a:r>
              <a:rPr lang="tr-TR" sz="2400" dirty="0"/>
              <a:t>d) Gelir bağlanmış olan kız çocuklarına evlenme ödeneği verilmesi.</a:t>
            </a:r>
          </a:p>
          <a:p>
            <a:r>
              <a:rPr lang="tr-TR" sz="2400" dirty="0"/>
              <a:t>e) İş kazası ve meslek hastalığı sonucu ölen sigortalı için cenaze ödeneği verilmesi.</a:t>
            </a:r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14</a:t>
            </a:fld>
            <a:endParaRPr lang="tr-T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95400"/>
            <a:ext cx="7543800" cy="4835525"/>
          </a:xfrm>
        </p:spPr>
        <p:txBody>
          <a:bodyPr/>
          <a:lstStyle/>
          <a:p>
            <a:r>
              <a:rPr lang="tr-TR" dirty="0"/>
              <a:t>İş kazası, meslek hastalığı, hastalık ve sigortalı kadının analığı halinde verilecek geçici iş göremezlik ödeneği, yatarak tedavilerde </a:t>
            </a:r>
            <a:r>
              <a:rPr lang="tr-TR" dirty="0">
                <a:solidFill>
                  <a:srgbClr val="0000FF"/>
                </a:solidFill>
              </a:rPr>
              <a:t>günlük kazancının yarısı</a:t>
            </a:r>
            <a:r>
              <a:rPr lang="tr-TR" dirty="0"/>
              <a:t>, ayaktan tedavilerde ise </a:t>
            </a:r>
            <a:r>
              <a:rPr lang="tr-TR" dirty="0">
                <a:solidFill>
                  <a:srgbClr val="0000FF"/>
                </a:solidFill>
              </a:rPr>
              <a:t>üçte ikisidir.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15</a:t>
            </a:fld>
            <a:endParaRPr lang="tr-T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85800"/>
            <a:ext cx="7696200" cy="5902325"/>
          </a:xfrm>
        </p:spPr>
        <p:txBody>
          <a:bodyPr/>
          <a:lstStyle/>
          <a:p>
            <a:r>
              <a:rPr lang="tr-TR" sz="2800" b="1" dirty="0">
                <a:solidFill>
                  <a:srgbClr val="0000FF"/>
                </a:solidFill>
              </a:rPr>
              <a:t>Malûl sayılma</a:t>
            </a:r>
            <a:endParaRPr lang="tr-TR" sz="2800" dirty="0">
              <a:solidFill>
                <a:srgbClr val="0000FF"/>
              </a:solidFill>
            </a:endParaRPr>
          </a:p>
          <a:p>
            <a:r>
              <a:rPr lang="tr-TR" sz="2400" dirty="0"/>
              <a:t>Sigortalının veya işverenin talebi üzerine Kurumca yetkilendirilen sağlık hizmeti sunucularının sağlık kurullarınca </a:t>
            </a:r>
            <a:r>
              <a:rPr lang="tr-TR" sz="2400" dirty="0" err="1"/>
              <a:t>usûlüne</a:t>
            </a:r>
            <a:r>
              <a:rPr lang="tr-TR" sz="2400" dirty="0"/>
              <a:t> uygun düzenlenecek raporlar ve dayanağı tıbbî belgelerin incelenmesi sonucu, </a:t>
            </a:r>
          </a:p>
          <a:p>
            <a:pPr>
              <a:buNone/>
            </a:pPr>
            <a:r>
              <a:rPr lang="tr-TR" sz="2400" dirty="0"/>
              <a:t>    çalışma gücünün veya iş kazası veya meslek hastalığı sonucu meslekte kazanma gücünün </a:t>
            </a:r>
            <a:r>
              <a:rPr lang="tr-TR" sz="2400" dirty="0">
                <a:solidFill>
                  <a:srgbClr val="0000FF"/>
                </a:solidFill>
              </a:rPr>
              <a:t>en az % 60'ını</a:t>
            </a:r>
            <a:r>
              <a:rPr lang="tr-TR" sz="2400" dirty="0"/>
              <a:t>, (c) bendi kapsamındaki sigortalılar için çalışma gücünün en az % 60’ını veya vazifelerini yapamayacak şekilde meslekte kazanma gücünü kaybettiği Kurum Sağlık Kurulunca tespit edilen sigortalı, </a:t>
            </a:r>
            <a:r>
              <a:rPr lang="tr-TR" sz="2400" dirty="0">
                <a:solidFill>
                  <a:srgbClr val="FF0000"/>
                </a:solidFill>
              </a:rPr>
              <a:t>malûl sayılır. 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16</a:t>
            </a:fld>
            <a:endParaRPr lang="tr-T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28D33-FD54-4FE4-A027-C26B55BCEFA3}" type="slidenum">
              <a:rPr lang="tr-TR" altLang="en-US"/>
              <a:pPr/>
              <a:t>17</a:t>
            </a:fld>
            <a:endParaRPr lang="tr-TR" altLang="en-US"/>
          </a:p>
        </p:txBody>
      </p:sp>
      <p:sp>
        <p:nvSpPr>
          <p:cNvPr id="5" name="5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DE1CAD-AE83-4E49-A76E-92E06FEDB4C8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86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tr-TR">
                <a:solidFill>
                  <a:srgbClr val="0066FF"/>
                </a:solidFill>
              </a:rPr>
              <a:t>Kaza Nedenleri:</a:t>
            </a:r>
          </a:p>
        </p:txBody>
      </p:sp>
      <p:sp>
        <p:nvSpPr>
          <p:cNvPr id="686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590800"/>
            <a:ext cx="6858000" cy="1785937"/>
          </a:xfrm>
        </p:spPr>
        <p:txBody>
          <a:bodyPr/>
          <a:lstStyle/>
          <a:p>
            <a:pPr eaLnBrk="1" hangingPunct="1"/>
            <a:r>
              <a:rPr lang="tr-TR" sz="3900" dirty="0">
                <a:latin typeface="Times New Roman" pitchFamily="18" charset="0"/>
              </a:rPr>
              <a:t>Kazaların nedenlerini anlamadan kazaları önlemek imkansızdır.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A1673E-A4CF-4A08-B469-8C66F77C608D}" type="slidenum">
              <a:rPr lang="tr-TR" altLang="en-US"/>
              <a:pPr/>
              <a:t>18</a:t>
            </a:fld>
            <a:endParaRPr lang="tr-TR" altLang="en-US"/>
          </a:p>
        </p:txBody>
      </p:sp>
      <p:sp>
        <p:nvSpPr>
          <p:cNvPr id="5" name="5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81EF8C-BB36-4254-86B0-DB303944A06D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7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152400"/>
            <a:ext cx="5105400" cy="714375"/>
          </a:xfrm>
        </p:spPr>
        <p:txBody>
          <a:bodyPr anchor="ctr"/>
          <a:lstStyle/>
          <a:p>
            <a:pPr eaLnBrk="1" hangingPunct="1"/>
            <a:r>
              <a:rPr lang="tr-TR">
                <a:solidFill>
                  <a:srgbClr val="0066FF"/>
                </a:solidFill>
              </a:rPr>
              <a:t>Domino Kuramı</a:t>
            </a:r>
          </a:p>
        </p:txBody>
      </p:sp>
      <p:sp>
        <p:nvSpPr>
          <p:cNvPr id="737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524000"/>
            <a:ext cx="7543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	</a:t>
            </a:r>
            <a:r>
              <a:rPr lang="tr-TR" sz="2600" dirty="0"/>
              <a:t>Bu kuramı geliştiren W. H. </a:t>
            </a:r>
            <a:r>
              <a:rPr lang="tr-TR" sz="2600" dirty="0" err="1"/>
              <a:t>Heinrich</a:t>
            </a:r>
            <a:r>
              <a:rPr lang="tr-TR" sz="2600" dirty="0"/>
              <a:t> (1931)’e göre kazaların oluşmasında,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600" dirty="0"/>
              <a:t>   </a:t>
            </a:r>
            <a:r>
              <a:rPr lang="tr-TR" sz="2600" dirty="0">
                <a:solidFill>
                  <a:srgbClr val="0066FF"/>
                </a:solidFill>
              </a:rPr>
              <a:t>%88</a:t>
            </a:r>
            <a:r>
              <a:rPr lang="tr-TR" sz="2600" dirty="0"/>
              <a:t> oranında kişilerin güvensiz davranışlarının, </a:t>
            </a:r>
            <a:r>
              <a:rPr lang="tr-TR" sz="2600" dirty="0">
                <a:solidFill>
                  <a:srgbClr val="0066FF"/>
                </a:solidFill>
              </a:rPr>
              <a:t>%10</a:t>
            </a:r>
            <a:r>
              <a:rPr lang="tr-TR" sz="2600" dirty="0"/>
              <a:t> oranında güvensiz çalışmanın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600" dirty="0"/>
              <a:t>    ve </a:t>
            </a:r>
            <a:r>
              <a:rPr lang="tr-TR" sz="2600" dirty="0">
                <a:solidFill>
                  <a:srgbClr val="0066FF"/>
                </a:solidFill>
              </a:rPr>
              <a:t>%2</a:t>
            </a:r>
            <a:r>
              <a:rPr lang="tr-TR" sz="2600" dirty="0"/>
              <a:t> oranında talihin etkisi vardır.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600" dirty="0"/>
              <a:t>   Domino taşlarının birbirini devirmesine benzer biçimde, her basamağın bir sonrakini harekete geçirdiği beş aşamalı olaylar zinciri bu kuramın temelini oluşturur.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600" dirty="0">
                <a:solidFill>
                  <a:srgbClr val="0066FF"/>
                </a:solidFill>
              </a:rPr>
              <a:t>   Olaylar zinciri aşağıdaki biçimde tanımlanır: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D1417E-D205-4DA2-88D6-CB3685214D03}" type="slidenum">
              <a:rPr lang="tr-TR" altLang="en-US"/>
              <a:pPr/>
              <a:t>19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B23A7A-9098-44F5-A877-E4752A834232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4757" name="Picture 2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23813"/>
            <a:ext cx="908367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286000"/>
            <a:ext cx="697706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indent="449263">
              <a:lnSpc>
                <a:spcPct val="150000"/>
              </a:lnSpc>
              <a:defRPr/>
            </a:pPr>
            <a:r>
              <a:rPr lang="tr-TR" sz="2400" b="1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İhmal, tedbirsizlik, dikkatsizlik veya  </a:t>
            </a:r>
          </a:p>
          <a:p>
            <a:pPr indent="449263"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herhangi bir işte ehliyetsizlik nedeniyle ani</a:t>
            </a:r>
          </a:p>
          <a:p>
            <a:pPr indent="449263"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olarak arzu edilmeden meydana gelen ve</a:t>
            </a:r>
          </a:p>
          <a:p>
            <a:pPr indent="449263"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sonucunda maddi ve manevi kayba veya</a:t>
            </a:r>
          </a:p>
          <a:p>
            <a:pPr indent="449263"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üzüntüye neden olabilecek olaydır.</a:t>
            </a:r>
          </a:p>
          <a:p>
            <a:pPr>
              <a:lnSpc>
                <a:spcPts val="2750"/>
              </a:lnSpc>
              <a:defRPr/>
            </a:pPr>
            <a:endParaRPr lang="tr-TR" sz="2400" b="1" dirty="0">
              <a:solidFill>
                <a:srgbClr val="020916"/>
              </a:solidFill>
              <a:latin typeface="+mj-lt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95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pl-PL" sz="2800" b="1" dirty="0">
                <a:solidFill>
                  <a:srgbClr val="C00000"/>
                </a:solidFill>
                <a:latin typeface="+mj-lt"/>
              </a:rPr>
              <a:t>KAZA TANIMI</a:t>
            </a:r>
            <a:endParaRPr lang="tr-T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Başlık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4000" b="1" dirty="0"/>
              <a:t>Domino Kuramı </a:t>
            </a:r>
            <a:endParaRPr lang="en-US" altLang="en-US" sz="4000" dirty="0"/>
          </a:p>
        </p:txBody>
      </p:sp>
      <p:sp>
        <p:nvSpPr>
          <p:cNvPr id="112643" name="Dikdörtgen 3"/>
          <p:cNvSpPr>
            <a:spLocks noChangeArrowheads="1"/>
          </p:cNvSpPr>
          <p:nvPr/>
        </p:nvSpPr>
        <p:spPr bwMode="auto">
          <a:xfrm>
            <a:off x="395536" y="836712"/>
            <a:ext cx="59290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 </a:t>
            </a:r>
            <a:r>
              <a:rPr lang="en-US" altLang="en-US" sz="2400" b="1" u="sng" dirty="0" err="1"/>
              <a:t>Örnek</a:t>
            </a:r>
            <a:r>
              <a:rPr lang="en-US" altLang="en-US" sz="2400" b="1" u="sng" dirty="0"/>
              <a:t> 1: </a:t>
            </a:r>
            <a:endParaRPr lang="en-US" altLang="en-US" sz="2400" dirty="0"/>
          </a:p>
          <a:p>
            <a:r>
              <a:rPr lang="en-US" altLang="en-US" sz="2400" dirty="0" err="1"/>
              <a:t>Bir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eksantrik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pedalı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kumanda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eden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ile</a:t>
            </a:r>
            <a:r>
              <a:rPr lang="en-US" altLang="en-US" sz="2400" dirty="0"/>
              <a:t> mal </a:t>
            </a:r>
            <a:r>
              <a:rPr lang="en-US" altLang="en-US" sz="2400" dirty="0" err="1"/>
              <a:t>veren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işçi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parmağını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kalıp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arasına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sıkıştırarak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yaralanmıştır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Kaza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zincirine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göre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olayın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nedenini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şu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şekilde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açıklayabiliriz</a:t>
            </a:r>
            <a:r>
              <a:rPr lang="en-US" altLang="en-US" sz="2400" dirty="0"/>
              <a:t>. </a:t>
            </a:r>
          </a:p>
        </p:txBody>
      </p:sp>
      <p:sp>
        <p:nvSpPr>
          <p:cNvPr id="112644" name="Metin kutusu 4"/>
          <p:cNvSpPr txBox="1">
            <a:spLocks noChangeArrowheads="1"/>
          </p:cNvSpPr>
          <p:nvPr/>
        </p:nvSpPr>
        <p:spPr bwMode="auto">
          <a:xfrm>
            <a:off x="457200" y="4191000"/>
            <a:ext cx="730485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dirty="0"/>
          </a:p>
          <a:p>
            <a:r>
              <a:rPr lang="en-US" altLang="en-US" sz="2400" b="1" dirty="0">
                <a:solidFill>
                  <a:srgbClr val="00B0F0"/>
                </a:solidFill>
              </a:rPr>
              <a:t>1- </a:t>
            </a:r>
            <a:r>
              <a:rPr lang="en-US" altLang="en-US" sz="2400" b="1" dirty="0" err="1">
                <a:solidFill>
                  <a:srgbClr val="00B0F0"/>
                </a:solidFill>
              </a:rPr>
              <a:t>Doğal</a:t>
            </a:r>
            <a:r>
              <a:rPr lang="en-US" altLang="en-US" sz="2400" b="1" dirty="0">
                <a:solidFill>
                  <a:srgbClr val="00B0F0"/>
                </a:solidFill>
              </a:rPr>
              <a:t> Durum </a:t>
            </a:r>
          </a:p>
          <a:p>
            <a:r>
              <a:rPr lang="en-US" altLang="en-US" sz="2400" dirty="0" err="1"/>
              <a:t>İnsanın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parmağı</a:t>
            </a:r>
            <a:r>
              <a:rPr lang="en-US" altLang="en-US" sz="2400" dirty="0"/>
              <a:t> pres </a:t>
            </a:r>
            <a:r>
              <a:rPr lang="en-US" altLang="en-US" sz="2400" dirty="0" err="1"/>
              <a:t>kalıplarında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meydana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gelen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sıkıştırma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kuvvetine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mukavemet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edecek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yapı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güce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sahip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değildir</a:t>
            </a:r>
            <a:r>
              <a:rPr lang="en-US" altLang="en-US" sz="2400" dirty="0"/>
              <a:t>. Bu </a:t>
            </a:r>
            <a:r>
              <a:rPr lang="en-US" altLang="en-US" sz="2400" dirty="0" err="1"/>
              <a:t>nedenle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böyle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olayda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kalıplara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prese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şey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olmaz</a:t>
            </a:r>
            <a:r>
              <a:rPr lang="en-US" altLang="en-US" sz="2400" dirty="0"/>
              <a:t>; </a:t>
            </a:r>
            <a:r>
              <a:rPr lang="en-US" altLang="en-US" sz="2400" u="sng" dirty="0" err="1"/>
              <a:t>çalışan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yaralanır</a:t>
            </a:r>
            <a:r>
              <a:rPr lang="en-US" altLang="en-US" sz="2800" dirty="0"/>
              <a:t>.</a:t>
            </a:r>
          </a:p>
        </p:txBody>
      </p:sp>
      <p:pic>
        <p:nvPicPr>
          <p:cNvPr id="112646" name="Picture 2" descr="http://www.altunan.com/Katalok/urunler/35eksant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65088"/>
            <a:ext cx="1314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Başlık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5400" b="1"/>
              <a:t>Domino Kuramı </a:t>
            </a:r>
            <a:endParaRPr lang="en-US" altLang="en-US"/>
          </a:p>
        </p:txBody>
      </p:sp>
      <p:sp>
        <p:nvSpPr>
          <p:cNvPr id="112643" name="Dikdörtgen 3"/>
          <p:cNvSpPr>
            <a:spLocks noChangeArrowheads="1"/>
          </p:cNvSpPr>
          <p:nvPr/>
        </p:nvSpPr>
        <p:spPr bwMode="auto">
          <a:xfrm>
            <a:off x="304800" y="1143000"/>
            <a:ext cx="6096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sz="2400" b="1" u="sng" dirty="0" err="1"/>
              <a:t>Örnek</a:t>
            </a:r>
            <a:r>
              <a:rPr lang="en-US" altLang="en-US" sz="2400" b="1" u="sng" dirty="0"/>
              <a:t> 1: </a:t>
            </a:r>
            <a:endParaRPr lang="en-US" altLang="en-US" sz="2400" dirty="0"/>
          </a:p>
          <a:p>
            <a:r>
              <a:rPr lang="en-US" altLang="en-US" sz="2400" dirty="0" err="1"/>
              <a:t>Bir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eksantrik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pedalı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kumanda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eden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ile</a:t>
            </a:r>
            <a:r>
              <a:rPr lang="en-US" altLang="en-US" sz="2400" dirty="0"/>
              <a:t> mal </a:t>
            </a:r>
            <a:r>
              <a:rPr lang="en-US" altLang="en-US" sz="2400" dirty="0" err="1"/>
              <a:t>veren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işçi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parmağını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kalıp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arasına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sıkıştırarak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yaralanmıştır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Kaza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zincirine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göre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olayın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nedenini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şu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şekilde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açıklayabiliriz</a:t>
            </a:r>
            <a:r>
              <a:rPr lang="en-US" altLang="en-US" sz="2400" dirty="0"/>
              <a:t>. </a:t>
            </a:r>
          </a:p>
        </p:txBody>
      </p:sp>
      <p:sp>
        <p:nvSpPr>
          <p:cNvPr id="112644" name="Metin kutusu 4"/>
          <p:cNvSpPr txBox="1">
            <a:spLocks noChangeArrowheads="1"/>
          </p:cNvSpPr>
          <p:nvPr/>
        </p:nvSpPr>
        <p:spPr bwMode="auto">
          <a:xfrm>
            <a:off x="228600" y="4114800"/>
            <a:ext cx="65386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B0F0"/>
                </a:solidFill>
              </a:rPr>
              <a:t>2- </a:t>
            </a:r>
            <a:r>
              <a:rPr lang="en-US" altLang="en-US" sz="2400" b="1" dirty="0" err="1">
                <a:solidFill>
                  <a:srgbClr val="00B0F0"/>
                </a:solidFill>
              </a:rPr>
              <a:t>Kişisel</a:t>
            </a:r>
            <a:r>
              <a:rPr lang="en-US" altLang="en-US" sz="2400" b="1" dirty="0">
                <a:solidFill>
                  <a:srgbClr val="00B0F0"/>
                </a:solidFill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</a:rPr>
              <a:t>Özür</a:t>
            </a:r>
            <a:r>
              <a:rPr lang="en-US" altLang="en-US" sz="2400" b="1" dirty="0">
                <a:solidFill>
                  <a:srgbClr val="00B0F0"/>
                </a:solidFill>
              </a:rPr>
              <a:t> </a:t>
            </a:r>
            <a:endParaRPr lang="en-US" altLang="en-US" sz="2400" dirty="0">
              <a:solidFill>
                <a:srgbClr val="00B0F0"/>
              </a:solidFill>
            </a:endParaRPr>
          </a:p>
          <a:p>
            <a:r>
              <a:rPr lang="en-US" altLang="en-US" sz="2400" dirty="0"/>
              <a:t>Bu </a:t>
            </a:r>
            <a:r>
              <a:rPr lang="en-US" altLang="en-US" sz="2400" dirty="0" err="1"/>
              <a:t>olayda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işçinin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parmağı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tehlikeli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bölgede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iken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pedalına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basması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yapısında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mevcut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dikkatsizlik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unsuru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sonucudur</a:t>
            </a:r>
            <a:r>
              <a:rPr lang="en-US" altLang="en-US" sz="2400" dirty="0"/>
              <a:t>. Bu </a:t>
            </a:r>
            <a:r>
              <a:rPr lang="en-US" altLang="en-US" sz="2400" dirty="0" err="1"/>
              <a:t>kusuru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olmasa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olmayacak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işçi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tehlikeli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bölgeye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sokmayacaktı</a:t>
            </a:r>
            <a:r>
              <a:rPr lang="en-US" altLang="en-US" sz="2400" dirty="0"/>
              <a:t> </a:t>
            </a:r>
            <a:endParaRPr lang="tr-TR" altLang="en-US" sz="2400" dirty="0"/>
          </a:p>
          <a:p>
            <a:endParaRPr lang="en-US" altLang="en-US" dirty="0"/>
          </a:p>
        </p:txBody>
      </p:sp>
      <p:pic>
        <p:nvPicPr>
          <p:cNvPr id="112646" name="Picture 2" descr="http://www.altunan.com/Katalok/urunler/35eksant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Başlık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5400" b="1" dirty="0"/>
              <a:t>Domino Kuramı </a:t>
            </a:r>
            <a:endParaRPr lang="en-US" altLang="en-US" dirty="0"/>
          </a:p>
        </p:txBody>
      </p:sp>
      <p:sp>
        <p:nvSpPr>
          <p:cNvPr id="112644" name="Metin kutusu 4"/>
          <p:cNvSpPr txBox="1">
            <a:spLocks noChangeArrowheads="1"/>
          </p:cNvSpPr>
          <p:nvPr/>
        </p:nvSpPr>
        <p:spPr bwMode="auto">
          <a:xfrm>
            <a:off x="304800" y="1752600"/>
            <a:ext cx="5486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dirty="0">
              <a:solidFill>
                <a:srgbClr val="00B0F0"/>
              </a:solidFill>
            </a:endParaRPr>
          </a:p>
          <a:p>
            <a:r>
              <a:rPr lang="tr-TR" altLang="en-US" sz="2800" b="1" dirty="0">
                <a:solidFill>
                  <a:srgbClr val="00B0F0"/>
                </a:solidFill>
              </a:rPr>
              <a:t>3-</a:t>
            </a:r>
            <a:r>
              <a:rPr lang="en-US" altLang="en-US" sz="2800" b="1" dirty="0" err="1">
                <a:solidFill>
                  <a:srgbClr val="00B0F0"/>
                </a:solidFill>
              </a:rPr>
              <a:t>Güvensiz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</a:rPr>
              <a:t>Hareketler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</a:rPr>
              <a:t>ve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</a:rPr>
              <a:t>Güvensiz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</a:rPr>
              <a:t>Şartlar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  <a:endParaRPr lang="tr-TR" altLang="en-US" sz="2800" b="1" dirty="0">
              <a:solidFill>
                <a:srgbClr val="00B0F0"/>
              </a:solidFill>
            </a:endParaRPr>
          </a:p>
          <a:p>
            <a:endParaRPr lang="en-US" altLang="en-US" sz="2800" b="1" dirty="0">
              <a:solidFill>
                <a:srgbClr val="00B0F0"/>
              </a:solidFill>
            </a:endParaRPr>
          </a:p>
          <a:p>
            <a:r>
              <a:rPr lang="en-US" altLang="en-US" sz="2400" b="1" dirty="0" err="1"/>
              <a:t>Makinenin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operasyon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bölgesinin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elin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girmesini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önleyecek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koruyucu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içine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alınmamış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olması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veya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iki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eli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aynı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zamanda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tehlikeli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bölgeden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uzak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tutan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çift</a:t>
            </a:r>
            <a:r>
              <a:rPr lang="en-US" altLang="en-US" sz="2400" b="1" dirty="0"/>
              <a:t> el </a:t>
            </a:r>
            <a:r>
              <a:rPr lang="en-US" altLang="en-US" sz="2400" b="1" dirty="0" err="1"/>
              <a:t>kumanda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tertibatı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bulunmaması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güvensiz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şarttır</a:t>
            </a:r>
            <a:r>
              <a:rPr lang="en-US" altLang="en-US" sz="2400" b="1" dirty="0"/>
              <a:t>. Bu </a:t>
            </a:r>
            <a:r>
              <a:rPr lang="en-US" altLang="en-US" sz="2400" b="1" dirty="0" err="1"/>
              <a:t>olayda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kazayı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kesinlikle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önleyecek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tedbirler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bulunmamaktadır</a:t>
            </a:r>
            <a:r>
              <a:rPr lang="en-US" altLang="en-US" sz="2400" b="1" dirty="0"/>
              <a:t> </a:t>
            </a:r>
          </a:p>
        </p:txBody>
      </p:sp>
      <p:pic>
        <p:nvPicPr>
          <p:cNvPr id="112646" name="Picture 2" descr="http://www.altunan.com/Katalok/urunler/35eksant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5088"/>
            <a:ext cx="3036020" cy="6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624264" cy="63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Metin kutusu 7"/>
          <p:cNvSpPr txBox="1">
            <a:spLocks noChangeArrowheads="1"/>
          </p:cNvSpPr>
          <p:nvPr/>
        </p:nvSpPr>
        <p:spPr bwMode="auto">
          <a:xfrm>
            <a:off x="2339752" y="188640"/>
            <a:ext cx="424847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en-US" sz="3600" b="1" dirty="0">
                <a:solidFill>
                  <a:srgbClr val="FF0000"/>
                </a:solidFill>
              </a:rPr>
              <a:t>Çift el kumanda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33400"/>
            <a:ext cx="5181600" cy="5791201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solidFill>
                  <a:srgbClr val="00B0F0"/>
                </a:solidFill>
              </a:rPr>
              <a:t>4- </a:t>
            </a:r>
            <a:r>
              <a:rPr lang="en-US" sz="2800" b="1" dirty="0" err="1">
                <a:solidFill>
                  <a:srgbClr val="00B0F0"/>
                </a:solidFill>
              </a:rPr>
              <a:t>Kaza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Olayı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err="1"/>
              <a:t>Pres</a:t>
            </a:r>
            <a:r>
              <a:rPr lang="en-US" sz="2800" dirty="0"/>
              <a:t> </a:t>
            </a:r>
            <a:r>
              <a:rPr lang="en-US" sz="2800" dirty="0" err="1"/>
              <a:t>pistonunun</a:t>
            </a:r>
            <a:r>
              <a:rPr lang="en-US" sz="2800" dirty="0"/>
              <a:t> </a:t>
            </a:r>
            <a:r>
              <a:rPr lang="en-US" sz="2800" dirty="0" err="1"/>
              <a:t>hareketi</a:t>
            </a:r>
            <a:r>
              <a:rPr lang="en-US" sz="2800" dirty="0"/>
              <a:t> </a:t>
            </a:r>
            <a:r>
              <a:rPr lang="en-US" sz="2800" dirty="0" err="1"/>
              <a:t>kazayı</a:t>
            </a:r>
            <a:r>
              <a:rPr lang="en-US" sz="2800" dirty="0"/>
              <a:t> </a:t>
            </a:r>
            <a:r>
              <a:rPr lang="en-US" sz="2800" dirty="0" err="1"/>
              <a:t>meydana</a:t>
            </a:r>
            <a:r>
              <a:rPr lang="en-US" sz="2800" dirty="0"/>
              <a:t> </a:t>
            </a:r>
            <a:r>
              <a:rPr lang="en-US" sz="2800" dirty="0" err="1"/>
              <a:t>getiren</a:t>
            </a:r>
            <a:r>
              <a:rPr lang="en-US" sz="2800" dirty="0"/>
              <a:t> </a:t>
            </a:r>
            <a:r>
              <a:rPr lang="en-US" sz="2800" dirty="0" err="1"/>
              <a:t>eylemdir</a:t>
            </a:r>
            <a:r>
              <a:rPr lang="en-US" sz="2800" dirty="0"/>
              <a:t>. Bu </a:t>
            </a:r>
            <a:r>
              <a:rPr lang="en-US" sz="2800" dirty="0" err="1"/>
              <a:t>hareket</a:t>
            </a:r>
            <a:r>
              <a:rPr lang="en-US" sz="2800" dirty="0"/>
              <a:t> </a:t>
            </a:r>
            <a:r>
              <a:rPr lang="en-US" sz="2800" dirty="0" err="1"/>
              <a:t>olmasa</a:t>
            </a:r>
            <a:r>
              <a:rPr lang="en-US" sz="2800" dirty="0"/>
              <a:t> </a:t>
            </a:r>
            <a:r>
              <a:rPr lang="en-US" sz="2800" dirty="0" err="1"/>
              <a:t>kuşkusuz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üç</a:t>
            </a:r>
            <a:r>
              <a:rPr lang="en-US" sz="2800" dirty="0"/>
              <a:t> </a:t>
            </a:r>
            <a:r>
              <a:rPr lang="en-US" sz="2800" dirty="0" err="1"/>
              <a:t>şartın</a:t>
            </a:r>
            <a:r>
              <a:rPr lang="en-US" sz="2800" dirty="0"/>
              <a:t> </a:t>
            </a:r>
            <a:r>
              <a:rPr lang="en-US" sz="2800" dirty="0" err="1"/>
              <a:t>mevcudiyetine</a:t>
            </a:r>
            <a:r>
              <a:rPr lang="en-US" sz="2800" dirty="0"/>
              <a:t> </a:t>
            </a:r>
            <a:r>
              <a:rPr lang="en-US" sz="2800" dirty="0" err="1"/>
              <a:t>rağmen</a:t>
            </a:r>
            <a:r>
              <a:rPr lang="en-US" sz="2800" dirty="0"/>
              <a:t> </a:t>
            </a:r>
            <a:r>
              <a:rPr lang="en-US" sz="2800" dirty="0" err="1"/>
              <a:t>kaza</a:t>
            </a:r>
            <a:r>
              <a:rPr lang="en-US" sz="2800" dirty="0"/>
              <a:t> </a:t>
            </a:r>
            <a:r>
              <a:rPr lang="en-US" sz="2800" dirty="0" err="1"/>
              <a:t>meydana</a:t>
            </a:r>
            <a:r>
              <a:rPr lang="en-US" sz="2800" dirty="0"/>
              <a:t> </a:t>
            </a:r>
            <a:r>
              <a:rPr lang="en-US" sz="2800" dirty="0" err="1"/>
              <a:t>gelemezdi</a:t>
            </a:r>
            <a:r>
              <a:rPr lang="en-US" sz="2800" dirty="0"/>
              <a:t>. </a:t>
            </a:r>
            <a:endParaRPr lang="tr-TR" sz="2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solidFill>
                  <a:srgbClr val="00B0F0"/>
                </a:solidFill>
              </a:rPr>
              <a:t>5- </a:t>
            </a:r>
            <a:r>
              <a:rPr lang="en-US" sz="2800" b="1" dirty="0" err="1">
                <a:solidFill>
                  <a:srgbClr val="00B0F0"/>
                </a:solidFill>
              </a:rPr>
              <a:t>Yaralanma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Son </a:t>
            </a:r>
            <a:r>
              <a:rPr lang="en-US" sz="2800" dirty="0" err="1"/>
              <a:t>olarak</a:t>
            </a:r>
            <a:r>
              <a:rPr lang="en-US" sz="2800" dirty="0"/>
              <a:t> pres </a:t>
            </a:r>
            <a:r>
              <a:rPr lang="en-US" sz="2800" dirty="0" err="1"/>
              <a:t>pistonunun</a:t>
            </a:r>
            <a:r>
              <a:rPr lang="en-US" sz="2800" dirty="0"/>
              <a:t> </a:t>
            </a:r>
            <a:r>
              <a:rPr lang="en-US" sz="2800" dirty="0" err="1"/>
              <a:t>parmağın</a:t>
            </a:r>
            <a:r>
              <a:rPr lang="en-US" sz="2800" dirty="0"/>
              <a:t> </a:t>
            </a:r>
            <a:r>
              <a:rPr lang="en-US" sz="2800" dirty="0" err="1"/>
              <a:t>üstüne</a:t>
            </a:r>
            <a:r>
              <a:rPr lang="en-US" sz="2800" dirty="0"/>
              <a:t> </a:t>
            </a:r>
            <a:r>
              <a:rPr lang="en-US" sz="2800" dirty="0" err="1"/>
              <a:t>isabet</a:t>
            </a:r>
            <a:r>
              <a:rPr lang="en-US" sz="2800" dirty="0"/>
              <a:t> </a:t>
            </a:r>
            <a:r>
              <a:rPr lang="en-US" sz="2800" dirty="0" err="1"/>
              <a:t>etmesi</a:t>
            </a:r>
            <a:r>
              <a:rPr lang="en-US" sz="2800" dirty="0"/>
              <a:t> </a:t>
            </a:r>
            <a:r>
              <a:rPr lang="en-US" sz="2800" dirty="0" err="1"/>
              <a:t>kaza</a:t>
            </a:r>
            <a:r>
              <a:rPr lang="en-US" sz="2800" dirty="0"/>
              <a:t> </a:t>
            </a:r>
            <a:r>
              <a:rPr lang="en-US" sz="2800" dirty="0" err="1"/>
              <a:t>olayını</a:t>
            </a:r>
            <a:r>
              <a:rPr lang="en-US" sz="2800" dirty="0"/>
              <a:t> </a:t>
            </a:r>
            <a:r>
              <a:rPr lang="en-US" sz="2800" dirty="0" err="1"/>
              <a:t>yaralanma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sonuçlandırmıştır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FBE2A-1A90-49D3-AD08-253750085BF2}" type="slidenum">
              <a:rPr lang="tr-TR" altLang="en-US"/>
              <a:pPr/>
              <a:t>25</a:t>
            </a:fld>
            <a:endParaRPr lang="tr-TR" alt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315200" cy="960438"/>
          </a:xfrm>
        </p:spPr>
        <p:txBody>
          <a:bodyPr/>
          <a:lstStyle/>
          <a:p>
            <a:pPr eaLnBrk="1" hangingPunct="1"/>
            <a:r>
              <a:rPr lang="tr-TR" sz="2800" b="0" dirty="0">
                <a:solidFill>
                  <a:srgbClr val="0000FF"/>
                </a:solidFill>
              </a:rPr>
              <a:t>Çevre ve Makine-Ekipmanların temsil ettiği Güvencesiz Koşullar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500" b="1" dirty="0"/>
              <a:t>	</a:t>
            </a:r>
            <a:r>
              <a:rPr lang="tr-TR" sz="2800" b="1" dirty="0">
                <a:solidFill>
                  <a:srgbClr val="0000FF"/>
                </a:solidFill>
              </a:rPr>
              <a:t>TEHLİKELİ  DURUM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/>
              <a:t>Güvenlik sistemleri  ve makine koruyucularındaki olumsuzluklar.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/>
              <a:t>Yapısal bozukluklar ve kullanılan materyalin özellikleri.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/>
              <a:t>İşin yapımından doğan tehlikeler.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/>
              <a:t>Depolama, düzenleme ve istifleme.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/>
              <a:t>Kötü ve tehlikeli çevre koşulları.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/>
              <a:t>Kesme, bölme gibi işlemler gerektiren ve bıçak, testere gibi keskin aletlerle yapılan işler</a:t>
            </a:r>
          </a:p>
          <a:p>
            <a:pPr eaLnBrk="1" hangingPunct="1">
              <a:lnSpc>
                <a:spcPct val="80000"/>
              </a:lnSpc>
            </a:pPr>
            <a:endParaRPr lang="tr-T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634F5-2FFE-4917-A79B-3A547DFC9D87}" type="slidenum">
              <a:rPr lang="tr-TR" altLang="en-US"/>
              <a:pPr/>
              <a:t>26</a:t>
            </a:fld>
            <a:endParaRPr lang="tr-TR" alt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543800" cy="838200"/>
          </a:xfrm>
        </p:spPr>
        <p:txBody>
          <a:bodyPr/>
          <a:lstStyle/>
          <a:p>
            <a:pPr eaLnBrk="1" hangingPunct="1"/>
            <a:r>
              <a:rPr lang="tr-TR" sz="3200" b="0" dirty="0">
                <a:solidFill>
                  <a:srgbClr val="0000FF"/>
                </a:solidFill>
              </a:rPr>
              <a:t>İnsanın sergilediği Güvencesiz Davranışlar</a:t>
            </a:r>
            <a:r>
              <a:rPr lang="tr-TR" sz="3200" b="0" dirty="0"/>
              <a:t> 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315200" cy="4945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b="1" dirty="0"/>
              <a:t>	</a:t>
            </a:r>
            <a:r>
              <a:rPr lang="tr-TR" b="1" dirty="0">
                <a:solidFill>
                  <a:srgbClr val="0000FF"/>
                </a:solidFill>
              </a:rPr>
              <a:t>TEHLİKELİ  HAREKET</a:t>
            </a:r>
            <a:r>
              <a:rPr lang="tr-TR" dirty="0">
                <a:solidFill>
                  <a:srgbClr val="0000FF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Makinelerin çalıştırılmasında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Sistemi emniyete alırken hatalı davranışlar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Kişisel koruyucuların, güvenlik sistemlerinin ve makine koruyucularının yanlış kullanımı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Tehlikeli boyutta hızlı çalışma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Cihazları Tehlikeli Kullanma veya emniyetsiz cihaz kullanma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/>
              <a:t>Tehlikeli yerlerde tehlikeli biçimde durma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D7339F-FFE0-4974-9A98-85E654402CCF}" type="slidenum">
              <a:rPr lang="tr-TR" altLang="en-US"/>
              <a:pPr/>
              <a:t>27</a:t>
            </a:fld>
            <a:endParaRPr lang="tr-TR" altLang="en-US"/>
          </a:p>
        </p:txBody>
      </p:sp>
      <p:pic>
        <p:nvPicPr>
          <p:cNvPr id="86021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143000"/>
            <a:ext cx="4267200" cy="5391150"/>
          </a:xfrm>
          <a:noFill/>
        </p:spPr>
      </p:pic>
      <p:sp>
        <p:nvSpPr>
          <p:cNvPr id="860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88913"/>
            <a:ext cx="8229600" cy="725487"/>
          </a:xfrm>
        </p:spPr>
        <p:txBody>
          <a:bodyPr anchor="ctr"/>
          <a:lstStyle/>
          <a:p>
            <a:pPr eaLnBrk="1" hangingPunct="1"/>
            <a:r>
              <a:rPr lang="tr-TR" dirty="0"/>
              <a:t>Tehlikeli  Davranış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F39E7-B36A-46B7-9FA7-B0CA7FAB207F}" type="slidenum">
              <a:rPr lang="tr-TR" altLang="en-US"/>
              <a:pPr/>
              <a:t>28</a:t>
            </a:fld>
            <a:endParaRPr lang="tr-TR" altLang="en-US"/>
          </a:p>
        </p:txBody>
      </p:sp>
      <p:pic>
        <p:nvPicPr>
          <p:cNvPr id="99332" name="Picture 2" descr="naylon mas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58278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42875"/>
            <a:ext cx="8229600" cy="725488"/>
          </a:xfrm>
        </p:spPr>
        <p:txBody>
          <a:bodyPr anchor="ctr"/>
          <a:lstStyle/>
          <a:p>
            <a:pPr eaLnBrk="1" hangingPunct="1"/>
            <a:r>
              <a:rPr lang="tr-TR"/>
              <a:t>Yetersiz KKD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C8CB6-1191-4FCE-8FBE-DC7C9E6A7B45}" type="slidenum">
              <a:rPr lang="tr-TR" altLang="en-US"/>
              <a:pPr/>
              <a:t>29</a:t>
            </a:fld>
            <a:endParaRPr lang="tr-TR" altLang="en-US"/>
          </a:p>
        </p:txBody>
      </p:sp>
      <p:pic>
        <p:nvPicPr>
          <p:cNvPr id="100356" name="Picture 2" descr="gazete siperlik"/>
          <p:cNvPicPr>
            <a:picLocks noChangeAspect="1" noChangeArrowheads="1"/>
          </p:cNvPicPr>
          <p:nvPr/>
        </p:nvPicPr>
        <p:blipFill>
          <a:blip r:embed="rId3" cstate="print"/>
          <a:srcRect l="6201" r="4915" b="6425"/>
          <a:stretch>
            <a:fillRect/>
          </a:stretch>
        </p:blipFill>
        <p:spPr bwMode="auto">
          <a:xfrm>
            <a:off x="2039938" y="1447800"/>
            <a:ext cx="4970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42875"/>
            <a:ext cx="8229600" cy="725488"/>
          </a:xfrm>
        </p:spPr>
        <p:txBody>
          <a:bodyPr anchor="ctr"/>
          <a:lstStyle/>
          <a:p>
            <a:pPr eaLnBrk="1" hangingPunct="1"/>
            <a:r>
              <a:rPr lang="tr-TR"/>
              <a:t>Yetersiz KKD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68405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 b="1" dirty="0">
                <a:solidFill>
                  <a:srgbClr val="020916"/>
                </a:solidFill>
                <a:latin typeface="+mj-lt"/>
              </a:rPr>
              <a:t>        </a:t>
            </a: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İş kazası bazı uluslararası kuruluşlar tarafından şu şekilde tanımlanmıştır.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69135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63500" algn="l"/>
              </a:tabLst>
              <a:defRPr/>
            </a:pPr>
            <a:r>
              <a:rPr lang="tr-TR" b="1" dirty="0">
                <a:solidFill>
                  <a:srgbClr val="C00000"/>
                </a:solidFill>
                <a:latin typeface="+mj-lt"/>
              </a:rPr>
              <a:t>	        </a:t>
            </a:r>
            <a:r>
              <a:rPr lang="tr-T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Uluslar Arası Çalışma Örgütü(ILO)’ne   </a:t>
            </a: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göre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iş kazası belirli bir zarara ya da yaralanmaya 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neden olan beklenmeyen ve önceden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planlanmamış bir olaydır.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85800" y="685800"/>
            <a:ext cx="31797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tr-TR" sz="2800" b="1" dirty="0">
                <a:solidFill>
                  <a:srgbClr val="FF3300"/>
                </a:solidFill>
                <a:latin typeface="+mj-lt"/>
              </a:rPr>
              <a:t>İŞ KAZASININ TANIMI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ürkoğlu Türk Nuri Tığlı'nın fotoğraf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120" y="914400"/>
            <a:ext cx="5006280" cy="5001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D764D-181C-4F46-8E11-EB00AF05DFF4}" type="slidenum">
              <a:rPr lang="tr-TR" altLang="en-US"/>
              <a:pPr/>
              <a:t>31</a:t>
            </a:fld>
            <a:endParaRPr lang="tr-TR" altLang="en-US"/>
          </a:p>
        </p:txBody>
      </p:sp>
      <p:pic>
        <p:nvPicPr>
          <p:cNvPr id="101380" name="Picture 2" descr="sünger ba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325" y="1676400"/>
            <a:ext cx="538987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42875"/>
            <a:ext cx="8229600" cy="725488"/>
          </a:xfrm>
        </p:spPr>
        <p:txBody>
          <a:bodyPr anchor="ctr"/>
          <a:lstStyle/>
          <a:p>
            <a:pPr eaLnBrk="1" hangingPunct="1"/>
            <a:r>
              <a:rPr lang="tr-TR"/>
              <a:t>Yetersiz KKD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F8ABF-7F9A-4FFC-BCB9-1B71AEBDC6F5}" type="slidenum">
              <a:rPr lang="tr-TR" altLang="en-US"/>
              <a:pPr/>
              <a:t>32</a:t>
            </a:fld>
            <a:endParaRPr lang="tr-TR" alt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 sz="4300"/>
              <a:t>TEHLİKELİ DURUMLAR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6181725" cy="4157663"/>
          </a:xfrm>
        </p:spPr>
        <p:txBody>
          <a:bodyPr/>
          <a:lstStyle/>
          <a:p>
            <a:pPr eaLnBrk="1" hangingPunct="1"/>
            <a:r>
              <a:rPr lang="tr-TR" sz="2400" dirty="0"/>
              <a:t>İşin  alınıp  verildiği  operasyon bölgeleri  ile  kayış-kasnak,  mil-volan,  zincir-dişli  gibi  hareketli  aksamların </a:t>
            </a:r>
            <a:r>
              <a:rPr lang="tr-TR" sz="2400" dirty="0">
                <a:solidFill>
                  <a:srgbClr val="0000FF"/>
                </a:solidFill>
              </a:rPr>
              <a:t>muhafazasız</a:t>
            </a:r>
            <a:r>
              <a:rPr lang="tr-TR" sz="2400" dirty="0"/>
              <a:t>  olması</a:t>
            </a:r>
          </a:p>
          <a:p>
            <a:pPr eaLnBrk="1" hangingPunct="1"/>
            <a:r>
              <a:rPr lang="tr-TR" sz="2400" dirty="0"/>
              <a:t>Tehlikeli  bölgeyi  örten  muhafaza  çıkarıldığında  makinenin  hareketini  durduran  </a:t>
            </a:r>
            <a:r>
              <a:rPr lang="tr-TR" sz="2400" dirty="0" err="1">
                <a:solidFill>
                  <a:srgbClr val="0000FF"/>
                </a:solidFill>
              </a:rPr>
              <a:t>siviç</a:t>
            </a:r>
            <a:r>
              <a:rPr lang="tr-TR" sz="2400" dirty="0">
                <a:solidFill>
                  <a:schemeClr val="hlink"/>
                </a:solidFill>
              </a:rPr>
              <a:t> </a:t>
            </a:r>
            <a:r>
              <a:rPr lang="tr-TR" sz="2400" dirty="0"/>
              <a:t>in  olmaması,</a:t>
            </a:r>
            <a:endParaRPr lang="tr-TR" sz="2400" dirty="0">
              <a:solidFill>
                <a:schemeClr val="hlink"/>
              </a:solidFill>
            </a:endParaRPr>
          </a:p>
          <a:p>
            <a:pPr eaLnBrk="1" hangingPunct="1"/>
            <a:r>
              <a:rPr lang="tr-TR" sz="2400" dirty="0"/>
              <a:t>Zımpara  taşlarının  </a:t>
            </a:r>
            <a:r>
              <a:rPr lang="tr-TR" sz="2400" dirty="0">
                <a:solidFill>
                  <a:srgbClr val="0000FF"/>
                </a:solidFill>
              </a:rPr>
              <a:t>yan  kapaklarının</a:t>
            </a:r>
            <a:r>
              <a:rPr lang="tr-TR" sz="2400" dirty="0"/>
              <a:t>  çıkarılması  ve  </a:t>
            </a:r>
            <a:r>
              <a:rPr lang="tr-TR" sz="2400" dirty="0">
                <a:solidFill>
                  <a:srgbClr val="0000FF"/>
                </a:solidFill>
              </a:rPr>
              <a:t>ayarlı  mesnetlerinin</a:t>
            </a:r>
            <a:r>
              <a:rPr lang="tr-TR" sz="2400" dirty="0">
                <a:solidFill>
                  <a:schemeClr val="hlink"/>
                </a:solidFill>
              </a:rPr>
              <a:t>  </a:t>
            </a:r>
            <a:r>
              <a:rPr lang="tr-TR" sz="2400" dirty="0"/>
              <a:t>olmaması,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55A1A7-EEAE-42CB-8971-52D67C86B510}" type="slidenum">
              <a:rPr lang="tr-TR" altLang="en-US"/>
              <a:pPr/>
              <a:t>33</a:t>
            </a:fld>
            <a:endParaRPr lang="tr-TR" altLang="en-US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7315200" cy="4449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/>
              <a:t>Karıştırma  kazanları  veya </a:t>
            </a:r>
            <a:r>
              <a:rPr lang="tr-TR" sz="2400" dirty="0" err="1"/>
              <a:t>santrfüj</a:t>
            </a:r>
            <a:r>
              <a:rPr lang="tr-TR" sz="2400" dirty="0"/>
              <a:t>  makinelerinde,  kapak açıldığında  makinenin  hareketini  durduracak  </a:t>
            </a:r>
            <a:r>
              <a:rPr lang="tr-TR" sz="2400" dirty="0" err="1">
                <a:solidFill>
                  <a:srgbClr val="0000FF"/>
                </a:solidFill>
              </a:rPr>
              <a:t>siviç</a:t>
            </a:r>
            <a:r>
              <a:rPr lang="tr-TR" sz="2400" dirty="0"/>
              <a:t>  tertibatı  olmaması,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rgbClr val="0000FF"/>
                </a:solidFill>
              </a:rPr>
              <a:t>Emniyet  sistemi</a:t>
            </a:r>
            <a:r>
              <a:rPr lang="tr-TR" sz="2400" dirty="0"/>
              <a:t>  bozuk   veya  arızalı  makineler,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Gövde  koruma </a:t>
            </a:r>
            <a:r>
              <a:rPr lang="tr-TR" sz="2400" dirty="0">
                <a:solidFill>
                  <a:srgbClr val="0000FF"/>
                </a:solidFill>
              </a:rPr>
              <a:t> topraklama</a:t>
            </a:r>
            <a:r>
              <a:rPr lang="tr-TR" sz="2400" dirty="0"/>
              <a:t> bağlantısı  yapılmamış  makineler,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Malzeme yorulması-aşınma,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Günlük,  haftalık,  aylık  ve  yıllık  </a:t>
            </a:r>
            <a:r>
              <a:rPr lang="tr-TR" sz="2400" dirty="0">
                <a:solidFill>
                  <a:srgbClr val="0000FF"/>
                </a:solidFill>
              </a:rPr>
              <a:t>bakımlar</a:t>
            </a:r>
            <a:r>
              <a:rPr lang="tr-TR" sz="2400" dirty="0"/>
              <a:t>  ile  periyodik  </a:t>
            </a:r>
            <a:r>
              <a:rPr lang="tr-TR" sz="2400" dirty="0">
                <a:solidFill>
                  <a:srgbClr val="0000FF"/>
                </a:solidFill>
              </a:rPr>
              <a:t>fenni  muayenelerin</a:t>
            </a:r>
            <a:r>
              <a:rPr lang="tr-TR" sz="2400" dirty="0"/>
              <a:t> yaptırılmaması</a:t>
            </a:r>
          </a:p>
          <a:p>
            <a:pPr eaLnBrk="1" hangingPunct="1">
              <a:lnSpc>
                <a:spcPct val="90000"/>
              </a:lnSpc>
            </a:pPr>
            <a:endParaRPr lang="tr-TR" dirty="0"/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/>
              <a:t>TEHLİKELİ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/>
      <p:bldP spid="1085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A41D9-ACE0-488F-BB6A-129551A660D7}" type="slidenum">
              <a:rPr lang="tr-TR" altLang="en-US"/>
              <a:pPr/>
              <a:t>34</a:t>
            </a:fld>
            <a:endParaRPr lang="tr-TR" altLang="en-US"/>
          </a:p>
        </p:txBody>
      </p:sp>
      <p:pic>
        <p:nvPicPr>
          <p:cNvPr id="110596" name="Picture 2" descr="DSC08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4958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/>
              <a:t>TEHLİKELİ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40E6FC-B01A-45BA-8973-DCC2A3F8E848}" type="slidenum">
              <a:rPr lang="tr-TR" altLang="en-US"/>
              <a:pPr/>
              <a:t>35</a:t>
            </a:fld>
            <a:endParaRPr lang="tr-TR" altLang="en-US"/>
          </a:p>
        </p:txBody>
      </p:sp>
      <p:pic>
        <p:nvPicPr>
          <p:cNvPr id="111620" name="Picture 3" descr="DSC00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82975"/>
            <a:ext cx="41910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4" descr="MVC-112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82975"/>
            <a:ext cx="41148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762000"/>
            <a:ext cx="2871451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Resim 1" descr="C:\Documents and Settings\irfan\Belgelerim\Resimlerim\İDO\DSC03394.JPG"/>
          <p:cNvPicPr>
            <a:picLocks noChangeAspect="1" noChangeArrowheads="1"/>
          </p:cNvPicPr>
          <p:nvPr/>
        </p:nvPicPr>
        <p:blipFill>
          <a:blip r:embed="rId6" cstate="print"/>
          <a:srcRect r="44537" b="15298"/>
          <a:stretch>
            <a:fillRect/>
          </a:stretch>
        </p:blipFill>
        <p:spPr bwMode="auto">
          <a:xfrm>
            <a:off x="3124200" y="838200"/>
            <a:ext cx="23622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7 Resim" descr="DSC0599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838200"/>
            <a:ext cx="2452687" cy="25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5" name="Rectangle 2"/>
          <p:cNvSpPr txBox="1">
            <a:spLocks noChangeArrowheads="1"/>
          </p:cNvSpPr>
          <p:nvPr/>
        </p:nvSpPr>
        <p:spPr bwMode="auto">
          <a:xfrm>
            <a:off x="609600" y="1666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4800">
              <a:latin typeface="Calibri" pitchFamily="34" charset="0"/>
            </a:endParaRPr>
          </a:p>
        </p:txBody>
      </p:sp>
      <p:sp>
        <p:nvSpPr>
          <p:cNvPr id="111626" name="Rectangle 2"/>
          <p:cNvSpPr>
            <a:spLocks noChangeArrowheads="1"/>
          </p:cNvSpPr>
          <p:nvPr/>
        </p:nvSpPr>
        <p:spPr bwMode="auto">
          <a:xfrm>
            <a:off x="5334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300" b="1">
                <a:solidFill>
                  <a:schemeClr val="tx2"/>
                </a:solidFill>
              </a:rPr>
              <a:t>TEHLİKELİ DURUMLAR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BAE90-9F36-4951-8664-788DC90F0837}" type="slidenum">
              <a:rPr lang="tr-TR" altLang="en-US"/>
              <a:pPr/>
              <a:t>36</a:t>
            </a:fld>
            <a:endParaRPr lang="tr-TR" altLang="en-US"/>
          </a:p>
        </p:txBody>
      </p:sp>
      <p:pic>
        <p:nvPicPr>
          <p:cNvPr id="112644" name="Picture 4" descr="MVC-164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505200"/>
            <a:ext cx="3810000" cy="2679700"/>
          </a:xfrm>
        </p:spPr>
      </p:pic>
      <p:pic>
        <p:nvPicPr>
          <p:cNvPr id="112645" name="Picture 5" descr="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2" descr="DSC004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066800"/>
            <a:ext cx="3886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3" descr="DSC001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066800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/>
              <a:t>TEHLİKELİ DURUMLAR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E29D5-4BD9-4AFD-BCEF-F07D8F9539C0}" type="slidenum">
              <a:rPr lang="tr-TR" altLang="en-US"/>
              <a:pPr/>
              <a:t>37</a:t>
            </a:fld>
            <a:endParaRPr lang="tr-TR" altLang="en-US"/>
          </a:p>
        </p:txBody>
      </p:sp>
      <p:pic>
        <p:nvPicPr>
          <p:cNvPr id="115716" name="Picture 3" descr="DSC00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543" y="1371600"/>
            <a:ext cx="6148057" cy="45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/>
              <a:t>TEHLİKELİ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EB68BF-48A7-4229-9E4F-D5FE84F633FD}" type="slidenum">
              <a:rPr lang="tr-TR" altLang="en-US"/>
              <a:pPr/>
              <a:t>38</a:t>
            </a:fld>
            <a:endParaRPr lang="tr-TR" altLang="en-US"/>
          </a:p>
        </p:txBody>
      </p:sp>
      <p:pic>
        <p:nvPicPr>
          <p:cNvPr id="116740" name="Picture 2" descr="DSC08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152525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3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3798888"/>
            <a:ext cx="3571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5" descr="ahsap%20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50" y="3962400"/>
            <a:ext cx="3244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6" descr="Slide50"/>
          <p:cNvPicPr>
            <a:picLocks noChangeAspect="1" noChangeArrowheads="1"/>
          </p:cNvPicPr>
          <p:nvPr/>
        </p:nvPicPr>
        <p:blipFill>
          <a:blip r:embed="rId6" cstate="print"/>
          <a:srcRect t="18773"/>
          <a:stretch>
            <a:fillRect/>
          </a:stretch>
        </p:blipFill>
        <p:spPr bwMode="auto">
          <a:xfrm>
            <a:off x="3929062" y="1143000"/>
            <a:ext cx="38433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 sz="4300"/>
              <a:t>Örnek Muhafazalar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EB5387-4597-4DB9-BC7F-3138EE4A102C}" type="slidenum">
              <a:rPr lang="tr-TR" altLang="en-US"/>
              <a:pPr/>
              <a:t>39</a:t>
            </a:fld>
            <a:endParaRPr lang="tr-TR" altLang="en-US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6934200" cy="4164012"/>
          </a:xfrm>
        </p:spPr>
        <p:txBody>
          <a:bodyPr/>
          <a:lstStyle/>
          <a:p>
            <a:pPr eaLnBrk="1" hangingPunct="1"/>
            <a:r>
              <a:rPr lang="tr-TR" sz="2600" dirty="0"/>
              <a:t>Kırık  fiş  ve  prizler, </a:t>
            </a:r>
          </a:p>
          <a:p>
            <a:pPr eaLnBrk="1" hangingPunct="1"/>
            <a:r>
              <a:rPr lang="tr-TR" sz="2600" dirty="0"/>
              <a:t>Kapağı kırık şalterler</a:t>
            </a:r>
          </a:p>
          <a:p>
            <a:pPr eaLnBrk="1" hangingPunct="1"/>
            <a:r>
              <a:rPr lang="tr-TR" sz="2600" dirty="0"/>
              <a:t>Enerji  almak  için  prize sokulan çıplak  uçlu  iletkenler,</a:t>
            </a:r>
          </a:p>
          <a:p>
            <a:pPr eaLnBrk="1" hangingPunct="1"/>
            <a:r>
              <a:rPr lang="tr-TR" sz="2600" dirty="0"/>
              <a:t>Bantla  eklenmiş  elektrik kabloları</a:t>
            </a:r>
          </a:p>
          <a:p>
            <a:pPr eaLnBrk="1" hangingPunct="1"/>
            <a:r>
              <a:rPr lang="tr-TR" sz="2600" dirty="0"/>
              <a:t>İzolesi  hasarlı  ara  kablolar,</a:t>
            </a:r>
          </a:p>
          <a:p>
            <a:pPr eaLnBrk="1" hangingPunct="1"/>
            <a:r>
              <a:rPr lang="tr-TR" sz="2600" dirty="0"/>
              <a:t>Yerlerden  geçirilen  kablolar</a:t>
            </a:r>
          </a:p>
          <a:p>
            <a:pPr eaLnBrk="1" hangingPunct="1"/>
            <a:r>
              <a:rPr lang="tr-TR" sz="2600" dirty="0"/>
              <a:t>Zemini  yalıtılmamış  ve  kapağı  kilitsiz   elektrik  panoları,</a:t>
            </a:r>
          </a:p>
          <a:p>
            <a:pPr eaLnBrk="1" hangingPunct="1">
              <a:buNone/>
            </a:pPr>
            <a:endParaRPr lang="tr-TR" sz="2600" dirty="0"/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/>
              <a:t>TEHLİKELİ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build="p"/>
      <p:bldP spid="1198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8600" y="2438400"/>
            <a:ext cx="68405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5400" algn="l"/>
              </a:tabLst>
              <a:defRPr/>
            </a:pPr>
            <a:r>
              <a:rPr lang="tr-T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Dünya Sağlık Örgütü –</a:t>
            </a:r>
            <a:r>
              <a:rPr lang="tr-TR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WHO’ne</a:t>
            </a:r>
            <a:r>
              <a:rPr lang="tr-T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göre</a:t>
            </a:r>
          </a:p>
          <a:p>
            <a:pPr>
              <a:lnSpc>
                <a:spcPct val="150000"/>
              </a:lnSpc>
              <a:tabLst>
                <a:tab pos="25400" algn="l"/>
              </a:tabLst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İş kazası önceden planlanmamış, çoğu kez</a:t>
            </a:r>
          </a:p>
          <a:p>
            <a:pPr>
              <a:lnSpc>
                <a:spcPct val="150000"/>
              </a:lnSpc>
              <a:tabLst>
                <a:tab pos="25400" algn="l"/>
              </a:tabLst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kişisel yaralanmalara, makinaların, araç ve</a:t>
            </a:r>
          </a:p>
          <a:p>
            <a:pPr>
              <a:lnSpc>
                <a:spcPct val="150000"/>
              </a:lnSpc>
              <a:tabLst>
                <a:tab pos="25400" algn="l"/>
              </a:tabLst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gereçlerin zarara uğramasına, üretimin bir</a:t>
            </a:r>
          </a:p>
          <a:p>
            <a:pPr>
              <a:lnSpc>
                <a:spcPct val="150000"/>
              </a:lnSpc>
              <a:tabLst>
                <a:tab pos="25400" algn="l"/>
              </a:tabLst>
              <a:defRPr/>
            </a:pPr>
            <a:r>
              <a:rPr lang="tr-TR" sz="2400" dirty="0">
                <a:solidFill>
                  <a:srgbClr val="020916"/>
                </a:solidFill>
                <a:latin typeface="Arial" pitchFamily="34" charset="0"/>
                <a:cs typeface="Arial" pitchFamily="34" charset="0"/>
              </a:rPr>
              <a:t>süre durmasına yol açan bir olaydır.</a:t>
            </a:r>
          </a:p>
          <a:p>
            <a:pPr>
              <a:lnSpc>
                <a:spcPts val="2750"/>
              </a:lnSpc>
              <a:defRPr/>
            </a:pPr>
            <a:endParaRPr lang="tr-TR" sz="2400" b="1" dirty="0">
              <a:solidFill>
                <a:srgbClr val="020916"/>
              </a:solidFill>
              <a:latin typeface="+mj-lt"/>
            </a:endParaRPr>
          </a:p>
        </p:txBody>
      </p:sp>
      <p:sp>
        <p:nvSpPr>
          <p:cNvPr id="3" name="2 5-Nokta Yıldız"/>
          <p:cNvSpPr/>
          <p:nvPr/>
        </p:nvSpPr>
        <p:spPr>
          <a:xfrm>
            <a:off x="1828800" y="5334000"/>
            <a:ext cx="990600" cy="965200"/>
          </a:xfrm>
          <a:prstGeom prst="star5">
            <a:avLst>
              <a:gd name="adj" fmla="val 15958"/>
              <a:gd name="hf" fmla="val 105146"/>
              <a:gd name="vf" fmla="val 11055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4800" y="1219200"/>
            <a:ext cx="31797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tr-TR" sz="2800" b="1" dirty="0">
                <a:solidFill>
                  <a:srgbClr val="FF3300"/>
                </a:solidFill>
                <a:latin typeface="+mj-lt"/>
              </a:rPr>
              <a:t>İŞ KAZASININ TANIMI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85BF2-0E59-4464-A836-AEF776725F23}" type="slidenum">
              <a:rPr lang="tr-TR" altLang="en-US"/>
              <a:pPr/>
              <a:t>40</a:t>
            </a:fld>
            <a:endParaRPr lang="tr-TR" altLang="en-US"/>
          </a:p>
        </p:txBody>
      </p:sp>
      <p:pic>
        <p:nvPicPr>
          <p:cNvPr id="120836" name="Picture 4" descr="DSC00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4933951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Rectangle 2"/>
          <p:cNvSpPr txBox="1">
            <a:spLocks noChangeArrowheads="1"/>
          </p:cNvSpPr>
          <p:nvPr/>
        </p:nvSpPr>
        <p:spPr bwMode="auto">
          <a:xfrm>
            <a:off x="609600" y="1666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4800">
              <a:latin typeface="Calibri" pitchFamily="34" charset="0"/>
            </a:endParaRPr>
          </a:p>
        </p:txBody>
      </p:sp>
      <p:sp>
        <p:nvSpPr>
          <p:cNvPr id="120838" name="Rectangle 2"/>
          <p:cNvSpPr>
            <a:spLocks noChangeArrowheads="1"/>
          </p:cNvSpPr>
          <p:nvPr/>
        </p:nvSpPr>
        <p:spPr bwMode="auto">
          <a:xfrm>
            <a:off x="762000" y="3190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300" b="1">
                <a:solidFill>
                  <a:schemeClr val="tx2"/>
                </a:solidFill>
              </a:rPr>
              <a:t>TEHLİKELİ DURUMLAR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5E5F3E-B0DA-42A4-A3D8-F8935044E23C}" type="slidenum">
              <a:rPr lang="tr-TR" altLang="en-US"/>
              <a:pPr/>
              <a:t>41</a:t>
            </a:fld>
            <a:endParaRPr lang="tr-TR" altLang="en-US"/>
          </a:p>
        </p:txBody>
      </p:sp>
      <p:pic>
        <p:nvPicPr>
          <p:cNvPr id="121860" name="Picture 4" descr="DSC00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Rectangle 2"/>
          <p:cNvSpPr txBox="1">
            <a:spLocks noChangeArrowheads="1"/>
          </p:cNvSpPr>
          <p:nvPr/>
        </p:nvSpPr>
        <p:spPr bwMode="auto">
          <a:xfrm>
            <a:off x="609600" y="1666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4800">
              <a:latin typeface="Calibri" pitchFamily="34" charset="0"/>
            </a:endParaRPr>
          </a:p>
        </p:txBody>
      </p:sp>
      <p:sp>
        <p:nvSpPr>
          <p:cNvPr id="121863" name="Rectangle 2"/>
          <p:cNvSpPr>
            <a:spLocks noChangeArrowheads="1"/>
          </p:cNvSpPr>
          <p:nvPr/>
        </p:nvSpPr>
        <p:spPr bwMode="auto">
          <a:xfrm>
            <a:off x="762000" y="3190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300" b="1">
                <a:solidFill>
                  <a:schemeClr val="tx2"/>
                </a:solidFill>
              </a:rPr>
              <a:t>TEHLİKELİ DURUMLAR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40E647-7A28-4CCD-A909-EE19DC2971FC}" type="slidenum">
              <a:rPr lang="tr-TR" altLang="en-US"/>
              <a:pPr/>
              <a:t>42</a:t>
            </a:fld>
            <a:endParaRPr lang="tr-TR" altLang="en-US"/>
          </a:p>
        </p:txBody>
      </p:sp>
      <p:pic>
        <p:nvPicPr>
          <p:cNvPr id="128004" name="Picture 4" descr="100_7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25780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2"/>
          <p:cNvSpPr txBox="1">
            <a:spLocks noChangeArrowheads="1"/>
          </p:cNvSpPr>
          <p:nvPr/>
        </p:nvSpPr>
        <p:spPr bwMode="auto">
          <a:xfrm>
            <a:off x="609600" y="1666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4800">
              <a:latin typeface="Calibri" pitchFamily="34" charset="0"/>
            </a:endParaRPr>
          </a:p>
        </p:txBody>
      </p:sp>
      <p:sp>
        <p:nvSpPr>
          <p:cNvPr id="128006" name="Rectangle 2"/>
          <p:cNvSpPr>
            <a:spLocks noChangeArrowheads="1"/>
          </p:cNvSpPr>
          <p:nvPr/>
        </p:nvSpPr>
        <p:spPr bwMode="auto">
          <a:xfrm>
            <a:off x="762000" y="3190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300" b="1">
                <a:solidFill>
                  <a:schemeClr val="tx2"/>
                </a:solidFill>
              </a:rPr>
              <a:t>TEHLİKELİ DURUMLAR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1C0C6-D4FE-4341-B8EC-CBD3E15562A7}" type="slidenum">
              <a:rPr lang="tr-TR" altLang="en-US"/>
              <a:pPr/>
              <a:t>43</a:t>
            </a:fld>
            <a:endParaRPr lang="tr-TR" altLang="en-US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52513"/>
            <a:ext cx="7162800" cy="3376612"/>
          </a:xfrm>
        </p:spPr>
        <p:txBody>
          <a:bodyPr/>
          <a:lstStyle/>
          <a:p>
            <a:pPr eaLnBrk="1" hangingPunct="1"/>
            <a:r>
              <a:rPr lang="tr-TR" dirty="0"/>
              <a:t>Aşağıda  çalışanların  başına düşmeye  müsait  malzemeler,</a:t>
            </a:r>
          </a:p>
          <a:p>
            <a:pPr eaLnBrk="1" hangingPunct="1"/>
            <a:r>
              <a:rPr lang="tr-TR" dirty="0"/>
              <a:t>Bozuk  veya  kaygan  zemin, </a:t>
            </a:r>
          </a:p>
          <a:p>
            <a:pPr eaLnBrk="1" hangingPunct="1"/>
            <a:r>
              <a:rPr lang="tr-TR" dirty="0"/>
              <a:t>Yetersiz  aydınlatma,</a:t>
            </a:r>
          </a:p>
          <a:p>
            <a:pPr eaLnBrk="1" hangingPunct="1"/>
            <a:r>
              <a:rPr lang="tr-TR" dirty="0"/>
              <a:t>Zararlı  ışınlar - radyasyon,</a:t>
            </a:r>
          </a:p>
          <a:p>
            <a:pPr eaLnBrk="1" hangingPunct="1"/>
            <a:r>
              <a:rPr lang="tr-TR" dirty="0"/>
              <a:t>Titreşim - gürültü,</a:t>
            </a:r>
          </a:p>
        </p:txBody>
      </p:sp>
      <p:pic>
        <p:nvPicPr>
          <p:cNvPr id="1310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53000"/>
            <a:ext cx="2105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18573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10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6688"/>
            <a:ext cx="7772400" cy="762000"/>
          </a:xfrm>
        </p:spPr>
        <p:txBody>
          <a:bodyPr anchor="ctr"/>
          <a:lstStyle/>
          <a:p>
            <a:pPr eaLnBrk="1" hangingPunct="1"/>
            <a:r>
              <a:rPr lang="tr-TR"/>
              <a:t>TEHLİKELİ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build="p"/>
      <p:bldP spid="1310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F1BEC-70AE-46A7-885E-A2704EFC19B0}" type="slidenum">
              <a:rPr lang="tr-TR" altLang="en-US"/>
              <a:pPr/>
              <a:t>44</a:t>
            </a:fld>
            <a:endParaRPr lang="tr-TR" altLang="en-US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6477000" cy="4586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/>
              <a:t>İşçilerin  işe  giriş  ve  periyodik sağlık  kontrollerini  yaptırmama,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Yapılacak  işin  gerektirdiği  </a:t>
            </a:r>
            <a:r>
              <a:rPr lang="tr-TR" sz="2400" dirty="0">
                <a:solidFill>
                  <a:srgbClr val="FF0000"/>
                </a:solidFill>
              </a:rPr>
              <a:t>KKD</a:t>
            </a:r>
            <a:r>
              <a:rPr lang="tr-TR" sz="2400" dirty="0"/>
              <a:t>. </a:t>
            </a:r>
            <a:r>
              <a:rPr lang="tr-TR" sz="2400" dirty="0" err="1"/>
              <a:t>ları</a:t>
            </a:r>
            <a:r>
              <a:rPr lang="tr-TR" sz="2400" dirty="0"/>
              <a:t>  temin  etmeme  veya  olanları  kullanma  konusunda  iş  disiplini  oluşturmama 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rgbClr val="FF0000"/>
                </a:solidFill>
              </a:rPr>
              <a:t>Kapasiteyi  aşırı  zorlama</a:t>
            </a:r>
            <a:r>
              <a:rPr lang="tr-TR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Yasaya  aykırı  olarak  </a:t>
            </a:r>
            <a:r>
              <a:rPr lang="tr-TR" sz="2400" dirty="0">
                <a:solidFill>
                  <a:srgbClr val="FF0000"/>
                </a:solidFill>
              </a:rPr>
              <a:t>fazla  mesai</a:t>
            </a:r>
            <a:r>
              <a:rPr lang="tr-TR" sz="2400" dirty="0"/>
              <a:t>  yaptırma,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İstirahat  vermeden  vardiya  değişikliği  yaptırma,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Yorgun işçiyi çalışmaya zorlama</a:t>
            </a:r>
          </a:p>
        </p:txBody>
      </p:sp>
      <p:sp>
        <p:nvSpPr>
          <p:cNvPr id="134149" name="Rectangle 2"/>
          <p:cNvSpPr txBox="1">
            <a:spLocks noChangeArrowheads="1"/>
          </p:cNvSpPr>
          <p:nvPr/>
        </p:nvSpPr>
        <p:spPr bwMode="auto">
          <a:xfrm>
            <a:off x="609600" y="1666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 sz="4800">
              <a:latin typeface="Calibri" pitchFamily="34" charset="0"/>
            </a:endParaRPr>
          </a:p>
        </p:txBody>
      </p:sp>
      <p:sp>
        <p:nvSpPr>
          <p:cNvPr id="134150" name="Rectangle 2"/>
          <p:cNvSpPr>
            <a:spLocks noChangeArrowheads="1"/>
          </p:cNvSpPr>
          <p:nvPr/>
        </p:nvSpPr>
        <p:spPr bwMode="auto">
          <a:xfrm>
            <a:off x="762000" y="3190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4300" b="1">
                <a:solidFill>
                  <a:schemeClr val="tx2"/>
                </a:solidFill>
              </a:rPr>
              <a:t>TEHLİKELİ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FF625-8DBD-4533-B67F-4713ECD64B85}" type="slidenum">
              <a:rPr lang="tr-TR" altLang="en-US"/>
              <a:pPr/>
              <a:t>45</a:t>
            </a:fld>
            <a:endParaRPr lang="tr-TR" altLang="en-US"/>
          </a:p>
        </p:txBody>
      </p:sp>
      <p:pic>
        <p:nvPicPr>
          <p:cNvPr id="140292" name="Picture 4" descr="HPIM0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5424487" cy="41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09600"/>
            <a:ext cx="7010400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4000" dirty="0">
                <a:latin typeface="+mj-lt"/>
                <a:ea typeface="+mj-ea"/>
                <a:cs typeface="+mj-cs"/>
              </a:rPr>
              <a:t>Uygun olmayan istifleme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E05834-71BC-4330-8137-477E7E9E4C87}" type="slidenum">
              <a:rPr lang="tr-TR" altLang="en-US"/>
              <a:pPr/>
              <a:t>46</a:t>
            </a:fld>
            <a:endParaRPr lang="tr-T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28600"/>
            <a:ext cx="5562600" cy="78581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4000" dirty="0">
                <a:latin typeface="+mj-lt"/>
                <a:ea typeface="+mj-ea"/>
                <a:cs typeface="+mj-cs"/>
              </a:rPr>
              <a:t>Uygun olmayan istifleme</a:t>
            </a:r>
          </a:p>
        </p:txBody>
      </p:sp>
      <p:pic>
        <p:nvPicPr>
          <p:cNvPr id="141318" name="Picture 2" descr="C:\Documents and Settings\irfan\Belgelerim\Resimlerim\Teknik Al\2009.09.04\DSC00006.JPG"/>
          <p:cNvPicPr>
            <a:picLocks noChangeAspect="1" noChangeArrowheads="1"/>
          </p:cNvPicPr>
          <p:nvPr/>
        </p:nvPicPr>
        <p:blipFill>
          <a:blip r:embed="rId3" cstate="print"/>
          <a:srcRect l="15152" r="22134" b="1639"/>
          <a:stretch>
            <a:fillRect/>
          </a:stretch>
        </p:blipFill>
        <p:spPr bwMode="auto">
          <a:xfrm>
            <a:off x="1676400" y="1219200"/>
            <a:ext cx="4724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B9760-B812-4D8E-A7DB-B46CC9212D6E}" type="slidenum">
              <a:rPr lang="tr-TR" altLang="en-US"/>
              <a:pPr/>
              <a:t>47</a:t>
            </a:fld>
            <a:endParaRPr lang="tr-TR" altLang="en-US"/>
          </a:p>
        </p:txBody>
      </p:sp>
      <p:pic>
        <p:nvPicPr>
          <p:cNvPr id="21509" name="Picture 4" descr="MVC-859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752600"/>
            <a:ext cx="5048250" cy="3786188"/>
          </a:xfr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457200" y="457200"/>
            <a:ext cx="8001000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4000" dirty="0">
                <a:latin typeface="+mj-lt"/>
                <a:ea typeface="+mj-ea"/>
                <a:cs typeface="+mj-cs"/>
              </a:rPr>
              <a:t>Uygun olmayan istifleme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F44418-9CB0-4AB2-B207-A098169E30EB}" type="slidenum">
              <a:rPr lang="tr-TR" altLang="en-US"/>
              <a:pPr/>
              <a:t>48</a:t>
            </a:fld>
            <a:endParaRPr lang="tr-TR" altLang="en-US"/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400" b="1">
                <a:solidFill>
                  <a:srgbClr val="0000FF"/>
                </a:solidFill>
                <a:latin typeface="Verdana" pitchFamily="34" charset="0"/>
              </a:rPr>
              <a:t>BİR KAZA OLAYI;</a:t>
            </a:r>
            <a:endParaRPr kumimoji="1" lang="tr-TR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7391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Kişilere veya malzemelere zarar </a:t>
            </a:r>
          </a:p>
          <a:p>
            <a:pPr eaLnBrk="0" hangingPunct="0"/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vermeden önce, </a:t>
            </a:r>
            <a:r>
              <a:rPr lang="tr-TR" sz="2400" b="1" dirty="0">
                <a:solidFill>
                  <a:srgbClr val="0000FF"/>
                </a:solidFill>
                <a:latin typeface="Verdana" pitchFamily="34" charset="0"/>
              </a:rPr>
              <a:t>yüzlerce kez</a:t>
            </a:r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 tekrarlanabilir.</a:t>
            </a:r>
          </a:p>
          <a:p>
            <a:pPr eaLnBrk="0" hangingPunct="0"/>
            <a:endParaRPr lang="tr-TR" sz="2400" b="1" dirty="0">
              <a:solidFill>
                <a:srgbClr val="666699"/>
              </a:solidFill>
              <a:latin typeface="Verdana" pitchFamily="34" charset="0"/>
            </a:endParaRPr>
          </a:p>
          <a:p>
            <a:pPr eaLnBrk="0" hangingPunct="0"/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Bu nedenle, </a:t>
            </a:r>
          </a:p>
          <a:p>
            <a:pPr eaLnBrk="0" hangingPunct="0"/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kazaya neden olabilecek </a:t>
            </a:r>
            <a:r>
              <a:rPr lang="tr-TR" sz="2400" b="1" dirty="0">
                <a:solidFill>
                  <a:srgbClr val="0000FF"/>
                </a:solidFill>
                <a:latin typeface="Verdana" pitchFamily="34" charset="0"/>
              </a:rPr>
              <a:t>tehlikeli durum </a:t>
            </a:r>
          </a:p>
          <a:p>
            <a:pPr eaLnBrk="0" hangingPunct="0"/>
            <a:r>
              <a:rPr lang="tr-TR" sz="2400" b="1" dirty="0">
                <a:solidFill>
                  <a:srgbClr val="0000FF"/>
                </a:solidFill>
                <a:latin typeface="Verdana" pitchFamily="34" charset="0"/>
              </a:rPr>
              <a:t>veya tehlikeli bir hareket,</a:t>
            </a:r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 </a:t>
            </a:r>
          </a:p>
          <a:p>
            <a:pPr eaLnBrk="0" hangingPunct="0"/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herhangi bir yaralanma veya hasara neden  olmadan önce gerekli tedbirler alınmalıdır. </a:t>
            </a:r>
          </a:p>
          <a:p>
            <a:pPr eaLnBrk="0" hangingPunct="0"/>
            <a:endParaRPr lang="tr-TR" sz="2400" b="1" dirty="0">
              <a:solidFill>
                <a:srgbClr val="666699"/>
              </a:solidFill>
              <a:latin typeface="Verdana" pitchFamily="34" charset="0"/>
            </a:endParaRPr>
          </a:p>
          <a:p>
            <a:pPr eaLnBrk="0" hangingPunct="0"/>
            <a:r>
              <a:rPr lang="tr-TR" sz="2400" b="1" dirty="0">
                <a:solidFill>
                  <a:srgbClr val="666699"/>
                </a:solidFill>
                <a:latin typeface="Verdana" pitchFamily="34" charset="0"/>
              </a:rPr>
              <a:t>Güvenlik yönetiminin, amacı bu olmalıdır.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89924-2E86-46D6-B071-F714F771BE87}" type="slidenum">
              <a:rPr lang="tr-TR" altLang="en-US" smtClean="0"/>
              <a:pPr>
                <a:defRPr/>
              </a:pPr>
              <a:t>49</a:t>
            </a:fld>
            <a:endParaRPr lang="tr-TR" altLang="en-US"/>
          </a:p>
        </p:txBody>
      </p:sp>
      <p:sp>
        <p:nvSpPr>
          <p:cNvPr id="3" name="2 Dikdörtgen"/>
          <p:cNvSpPr/>
          <p:nvPr/>
        </p:nvSpPr>
        <p:spPr>
          <a:xfrm>
            <a:off x="228600" y="17526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Kazaların Direkt (Görünür) Maliyetleri</a:t>
            </a:r>
          </a:p>
          <a:p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dirty="0"/>
              <a:t>• İlk müdahale, ambulans ve tedavi masrafları,</a:t>
            </a:r>
          </a:p>
          <a:p>
            <a:r>
              <a:rPr lang="tr-TR" sz="2800" dirty="0"/>
              <a:t>• Geçici veya sürekli iş göremezlik ve ölüm ödemeleri,</a:t>
            </a:r>
          </a:p>
          <a:p>
            <a:r>
              <a:rPr lang="tr-TR" sz="2800" dirty="0"/>
              <a:t>• İşçiye veya yakınlarına ödenen maddi ve manevi tazminatlar</a:t>
            </a:r>
          </a:p>
          <a:p>
            <a:r>
              <a:rPr lang="tr-TR" sz="2800" dirty="0"/>
              <a:t>• Sigortaya ödenen tazminatlar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5</a:t>
            </a:fld>
            <a:endParaRPr lang="tr-TR" alt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89924-2E86-46D6-B071-F714F771BE87}" type="slidenum">
              <a:rPr lang="tr-TR" altLang="en-US" smtClean="0"/>
              <a:pPr>
                <a:defRPr/>
              </a:pPr>
              <a:t>50</a:t>
            </a:fld>
            <a:endParaRPr lang="tr-TR" altLang="en-US"/>
          </a:p>
        </p:txBody>
      </p:sp>
      <p:sp>
        <p:nvSpPr>
          <p:cNvPr id="3" name="2 Dikdörtgen"/>
          <p:cNvSpPr/>
          <p:nvPr/>
        </p:nvSpPr>
        <p:spPr>
          <a:xfrm>
            <a:off x="304800" y="381000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İndirekt</a:t>
            </a:r>
            <a:r>
              <a:rPr lang="tr-TR" sz="2800" b="1" dirty="0">
                <a:solidFill>
                  <a:srgbClr val="FF0000"/>
                </a:solidFill>
              </a:rPr>
              <a:t> (Görünmez) Maliyetler</a:t>
            </a:r>
          </a:p>
          <a:p>
            <a:r>
              <a:rPr lang="tr-TR" sz="2000" dirty="0"/>
              <a:t>• İşletmenin, </a:t>
            </a:r>
            <a:r>
              <a:rPr lang="tr-TR" sz="2000" dirty="0" err="1"/>
              <a:t>makinaların</a:t>
            </a:r>
            <a:r>
              <a:rPr lang="tr-TR" sz="2000" dirty="0"/>
              <a:t>, prosesin yada fabrikanın bir bölümünün yada tamamının kaybedilmesi,</a:t>
            </a:r>
          </a:p>
          <a:p>
            <a:r>
              <a:rPr lang="tr-TR" sz="2000" dirty="0"/>
              <a:t>• İşçinin üretimde çalışmaması nedeniyle iş gücü ve maliyet kaybı,</a:t>
            </a:r>
          </a:p>
          <a:p>
            <a:r>
              <a:rPr lang="tr-TR" sz="2000" dirty="0"/>
              <a:t>• Adli masraflar (Mahkeme)</a:t>
            </a:r>
          </a:p>
          <a:p>
            <a:r>
              <a:rPr lang="tr-TR" sz="2000" dirty="0"/>
              <a:t>• İşe yeni bir işçinin alınması gerekiyorsa veriminin düşük olmasının getirdiği</a:t>
            </a:r>
          </a:p>
          <a:p>
            <a:r>
              <a:rPr lang="tr-TR" sz="2000" dirty="0"/>
              <a:t>maliyet,</a:t>
            </a:r>
          </a:p>
          <a:p>
            <a:r>
              <a:rPr lang="tr-TR" sz="2000" dirty="0"/>
              <a:t>• Kazanın getirdiği fazla mesainin maliyeti,</a:t>
            </a:r>
          </a:p>
          <a:p>
            <a:r>
              <a:rPr lang="tr-TR" sz="2000" dirty="0"/>
              <a:t>• Kaza esnasında, bu bölümde işin durması nedeniyle zaman ve maliyet kaybı,</a:t>
            </a:r>
          </a:p>
          <a:p>
            <a:r>
              <a:rPr lang="tr-TR" sz="2000" dirty="0"/>
              <a:t>• Proses, </a:t>
            </a:r>
            <a:r>
              <a:rPr lang="tr-TR" sz="2000" dirty="0" err="1"/>
              <a:t>makina</a:t>
            </a:r>
            <a:r>
              <a:rPr lang="tr-TR" sz="2000" dirty="0"/>
              <a:t> veya tezgahın kısmen yada tamamen zarar görmesi nedeniyle tamir yada yeni </a:t>
            </a:r>
            <a:r>
              <a:rPr lang="tr-TR" sz="2000" dirty="0" err="1"/>
              <a:t>makina</a:t>
            </a:r>
            <a:r>
              <a:rPr lang="tr-TR" sz="2000" dirty="0"/>
              <a:t> alımının getirdiği maliyet,</a:t>
            </a:r>
          </a:p>
          <a:p>
            <a:r>
              <a:rPr lang="tr-TR" sz="2000" dirty="0"/>
              <a:t>• Ürünün yada </a:t>
            </a:r>
            <a:r>
              <a:rPr lang="tr-TR" sz="2000" dirty="0" err="1"/>
              <a:t>hammadddelerin</a:t>
            </a:r>
            <a:r>
              <a:rPr lang="tr-TR" sz="2000" dirty="0"/>
              <a:t> zarara uğraması,</a:t>
            </a:r>
          </a:p>
          <a:p>
            <a:r>
              <a:rPr lang="tr-TR" sz="2000" dirty="0"/>
              <a:t>• Çalışanların moral bozukluğu nedeniyle dolaylı yada dolaysız iş yavaşlatmaları,</a:t>
            </a:r>
          </a:p>
          <a:p>
            <a:r>
              <a:rPr lang="tr-TR" sz="2000" dirty="0"/>
              <a:t>• Yeni işçi alımı gerekiyorsa, işçiye verilen eğitim ve işçinin işi öğrenmesi esnasında geçen sürenin getirdiği maliyet</a:t>
            </a:r>
          </a:p>
          <a:p>
            <a:r>
              <a:rPr lang="tr-TR" sz="2000" dirty="0"/>
              <a:t>• Bürokratik işlemlerle ilgili harcanan zaman ve maddi kayıp,</a:t>
            </a:r>
          </a:p>
          <a:p>
            <a:r>
              <a:rPr lang="tr-TR" sz="2000" dirty="0"/>
              <a:t>• Siparişin zamanında teslim edilememesi nedeniyle uğranılacak kayıplar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89924-2E86-46D6-B071-F714F771BE87}" type="slidenum">
              <a:rPr lang="tr-TR" altLang="en-US" smtClean="0"/>
              <a:pPr>
                <a:defRPr/>
              </a:pPr>
              <a:t>51</a:t>
            </a:fld>
            <a:endParaRPr lang="tr-TR" alt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3245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7D190-4872-4507-B392-19E9192B3B6E}" type="slidenum">
              <a:rPr lang="tr-TR" altLang="en-US"/>
              <a:pPr/>
              <a:t>52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BE0757-8B80-4DDD-B1B1-0B49320ACA4A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609600"/>
          <a:ext cx="63246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fik" r:id="rId3" imgW="7558200" imgH="4531320" progId="Excel.Sheet.8">
                  <p:embed/>
                </p:oleObj>
              </mc:Choice>
              <mc:Fallback>
                <p:oleObj name="Grafik" r:id="rId3" imgW="7558200" imgH="453132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63246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DF839-A378-4D51-A246-7A8531A5312C}" type="slidenum">
              <a:rPr lang="tr-TR" altLang="en-US"/>
              <a:pPr/>
              <a:t>53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4828BC-5601-4CCE-8871-4F87C045953C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" y="457200"/>
          <a:ext cx="7239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Grafik" r:id="rId3" imgW="7558200" imgH="4493520" progId="Excel.Sheet.8">
                  <p:embed/>
                </p:oleObj>
              </mc:Choice>
              <mc:Fallback>
                <p:oleObj name="Grafik" r:id="rId3" imgW="7558200" imgH="449352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"/>
                        <a:ext cx="7239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CCB72-9E82-454C-90C6-F4CB26520404}" type="slidenum">
              <a:rPr lang="tr-TR" altLang="en-US"/>
              <a:pPr/>
              <a:t>54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3728A8-9C8A-4905-8082-1097617C04E9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0" y="457200"/>
          <a:ext cx="78867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fik" r:id="rId3" imgW="7558200" imgH="4502880" progId="Excel.Sheet.8">
                  <p:embed/>
                </p:oleObj>
              </mc:Choice>
              <mc:Fallback>
                <p:oleObj name="Grafik" r:id="rId3" imgW="7558200" imgH="45028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8867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D3D057-296C-4495-A1F6-C6EFA0B37B4C}" type="slidenum">
              <a:rPr lang="tr-TR" altLang="en-US"/>
              <a:pPr/>
              <a:t>55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E74E69-AEB0-4A10-869D-0E56F6143B9E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8600" y="762000"/>
          <a:ext cx="75819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Grafik" r:id="rId3" imgW="7558200" imgH="4502880" progId="Excel.Sheet.8">
                  <p:embed/>
                </p:oleObj>
              </mc:Choice>
              <mc:Fallback>
                <p:oleObj name="Grafik" r:id="rId3" imgW="7558200" imgH="45028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75819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92608-6759-4B8E-848F-C34FBE4536AB}" type="slidenum">
              <a:rPr lang="tr-TR" altLang="en-US"/>
              <a:pPr/>
              <a:t>56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1328A6-26DC-41C7-90B7-74FF5D8A590F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28600" y="457200"/>
          <a:ext cx="6172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Grafik" r:id="rId3" imgW="7558200" imgH="4502880" progId="Excel.Sheet.8">
                  <p:embed/>
                </p:oleObj>
              </mc:Choice>
              <mc:Fallback>
                <p:oleObj name="Grafik" r:id="rId3" imgW="7558200" imgH="45028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61722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EDE3F-D61F-4B32-B7EE-6EAB7B79A430}" type="slidenum">
              <a:rPr lang="tr-TR" altLang="en-US"/>
              <a:pPr/>
              <a:t>57</a:t>
            </a:fld>
            <a:endParaRPr lang="tr-TR" altLang="en-US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47B7DF-97B0-4D9A-92D9-BA96AB5A1D1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52401" y="609600"/>
          <a:ext cx="7772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fik" r:id="rId3" imgW="7558200" imgH="4692600" progId="Excel.Sheet.8">
                  <p:embed/>
                </p:oleObj>
              </mc:Choice>
              <mc:Fallback>
                <p:oleObj name="Grafik" r:id="rId3" imgW="7558200" imgH="4692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609600"/>
                        <a:ext cx="77724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E1A9B7-3218-4714-BDE9-477EEC843911}" type="slidenum">
              <a:rPr lang="tr-TR" smtClean="0"/>
              <a:pPr/>
              <a:t>58</a:t>
            </a:fld>
            <a:endParaRPr lang="tr-TR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28625" y="1357313"/>
            <a:ext cx="5500688" cy="475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7500" indent="-317500" algn="l">
              <a:lnSpc>
                <a:spcPct val="150000"/>
              </a:lnSpc>
              <a:spcBef>
                <a:spcPts val="500"/>
              </a:spcBef>
              <a:spcAft>
                <a:spcPts val="1800"/>
              </a:spcAft>
              <a:buClr>
                <a:srgbClr val="FF0000"/>
              </a:buClr>
              <a:buSzPct val="80000"/>
              <a:tabLst>
                <a:tab pos="887413" algn="l"/>
                <a:tab pos="1801813" algn="l"/>
                <a:tab pos="2716213" algn="l"/>
                <a:tab pos="3630613" algn="l"/>
                <a:tab pos="4545013" algn="l"/>
                <a:tab pos="5459413" algn="l"/>
                <a:tab pos="6373813" algn="l"/>
                <a:tab pos="7288213" algn="l"/>
                <a:tab pos="8202613" algn="l"/>
                <a:tab pos="9117013" algn="l"/>
                <a:tab pos="10031413" algn="l"/>
              </a:tabLst>
            </a:pPr>
            <a:r>
              <a:rPr lang="tr-TR" sz="2400">
                <a:solidFill>
                  <a:srgbClr val="000000"/>
                </a:solidFill>
                <a:latin typeface="Trebuchet MS" pitchFamily="34" charset="0"/>
              </a:rPr>
              <a:t>   Doğru, amacına uygun olarak yapılan bir iş kazası soruşturması; </a:t>
            </a:r>
            <a:r>
              <a:rPr lang="tr-TR" sz="2400" u="sng">
                <a:solidFill>
                  <a:srgbClr val="0033CC"/>
                </a:solidFill>
                <a:latin typeface="Trebuchet MS" pitchFamily="34" charset="0"/>
              </a:rPr>
              <a:t>suçlu bulmaya ya da kazanın nedenini belli kişilere yüklemeye değil, kazanın oluşumuna neden olan gerçek kök nedenleri açığa çıkarmaya yönelik olmalıdır.</a:t>
            </a:r>
            <a:r>
              <a:rPr lang="tr-TR" sz="2400">
                <a:solidFill>
                  <a:srgbClr val="000000"/>
                </a:solidFill>
                <a:latin typeface="Trebuchet MS" pitchFamily="34" charset="0"/>
              </a:rPr>
              <a:t>  Bu amaca uygun olarak aşağıdaki soruların cevapları aranmalıdır.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6977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F3300"/>
                </a:solidFill>
                <a:latin typeface="Trebuchet MS" pitchFamily="34" charset="0"/>
                <a:ea typeface="+mj-ea"/>
                <a:cs typeface="+mj-cs"/>
              </a:rPr>
              <a:t>İŞ KAZASI SORUŞTURMASI</a:t>
            </a:r>
            <a:endParaRPr lang="en-US" sz="2800" b="1" dirty="0">
              <a:solidFill>
                <a:srgbClr val="FF330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89093" name="Picture 2" descr="G:\2009\FOTODİA\Fotolia_8176652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35743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67D32E-07EF-4194-98F3-B0F46EA91ABA}" type="slidenum">
              <a:rPr lang="tr-TR" smtClean="0"/>
              <a:pPr/>
              <a:t>59</a:t>
            </a:fld>
            <a:endParaRPr lang="tr-T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571625"/>
            <a:ext cx="6215063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sz="2400">
                <a:latin typeface="Trebuchet MS" pitchFamily="34" charset="0"/>
              </a:rPr>
              <a:t>Kaza sırasında </a:t>
            </a:r>
            <a:r>
              <a:rPr lang="de-DE" sz="2400" b="1">
                <a:solidFill>
                  <a:srgbClr val="0033CC"/>
                </a:solidFill>
                <a:latin typeface="Trebuchet MS" pitchFamily="34" charset="0"/>
              </a:rPr>
              <a:t>yapılan iş</a:t>
            </a:r>
            <a:r>
              <a:rPr lang="de-DE" sz="240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de-DE" sz="2400">
                <a:latin typeface="Trebuchet MS" pitchFamily="34" charset="0"/>
              </a:rPr>
              <a:t>neydi?</a:t>
            </a:r>
            <a:endParaRPr lang="tr-TR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e-DE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sz="2400">
                <a:latin typeface="Trebuchet MS" pitchFamily="34" charset="0"/>
              </a:rPr>
              <a:t>Kazaya neden olan faaliyet, kazazedenin </a:t>
            </a:r>
            <a:r>
              <a:rPr lang="de-DE" sz="2400" b="1">
                <a:solidFill>
                  <a:srgbClr val="0033CC"/>
                </a:solidFill>
                <a:latin typeface="Trebuchet MS" pitchFamily="34" charset="0"/>
              </a:rPr>
              <a:t>görev kapsamında mı</a:t>
            </a:r>
            <a:r>
              <a:rPr lang="de-DE" sz="2400">
                <a:latin typeface="Trebuchet MS" pitchFamily="34" charset="0"/>
              </a:rPr>
              <a:t>?</a:t>
            </a:r>
            <a:endParaRPr lang="tr-TR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e-DE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sz="2400" b="1">
                <a:solidFill>
                  <a:srgbClr val="0033CC"/>
                </a:solidFill>
                <a:latin typeface="Trebuchet MS" pitchFamily="34" charset="0"/>
              </a:rPr>
              <a:t>Planlanmış</a:t>
            </a:r>
            <a:r>
              <a:rPr lang="de-DE" sz="2400">
                <a:latin typeface="Trebuchet MS" pitchFamily="34" charset="0"/>
              </a:rPr>
              <a:t> mıydı veya planlanmış bir faaliyetin parçası mıydı?</a:t>
            </a:r>
            <a:endParaRPr lang="tr-TR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e-DE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>
                <a:latin typeface="Trebuchet MS" pitchFamily="34" charset="0"/>
              </a:rPr>
              <a:t>İ</a:t>
            </a:r>
            <a:r>
              <a:rPr lang="de-DE" sz="2400">
                <a:latin typeface="Trebuchet MS" pitchFamily="34" charset="0"/>
              </a:rPr>
              <a:t>şin hangi </a:t>
            </a:r>
            <a:r>
              <a:rPr lang="de-DE" sz="2400" u="sng">
                <a:solidFill>
                  <a:srgbClr val="0033CC"/>
                </a:solidFill>
                <a:latin typeface="Trebuchet MS" pitchFamily="34" charset="0"/>
              </a:rPr>
              <a:t>aşamasında </a:t>
            </a:r>
            <a:r>
              <a:rPr lang="de-DE" sz="2400">
                <a:latin typeface="Trebuchet MS" pitchFamily="34" charset="0"/>
              </a:rPr>
              <a:t>kaza meydana geldi?</a:t>
            </a:r>
            <a:endParaRPr lang="tr-TR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e-DE" sz="240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sz="2400">
                <a:latin typeface="Trebuchet MS" pitchFamily="34" charset="0"/>
              </a:rPr>
              <a:t>Kazaya uğrayan şahıs yeterli/gerekli </a:t>
            </a:r>
            <a:r>
              <a:rPr lang="de-DE" sz="2400" b="1">
                <a:solidFill>
                  <a:srgbClr val="0033CC"/>
                </a:solidFill>
                <a:latin typeface="Trebuchet MS" pitchFamily="34" charset="0"/>
              </a:rPr>
              <a:t>eğitimi almış mıydı</a:t>
            </a:r>
            <a:r>
              <a:rPr lang="de-DE" sz="240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de-DE" sz="2400">
                <a:latin typeface="Trebuchet MS" pitchFamily="34" charset="0"/>
              </a:rPr>
              <a:t>ve </a:t>
            </a:r>
            <a:r>
              <a:rPr lang="de-DE" sz="2400" b="1">
                <a:solidFill>
                  <a:srgbClr val="0033CC"/>
                </a:solidFill>
                <a:latin typeface="Trebuchet MS" pitchFamily="34" charset="0"/>
              </a:rPr>
              <a:t>ne zaman</a:t>
            </a:r>
            <a:r>
              <a:rPr lang="de-DE" sz="2400">
                <a:latin typeface="Trebuchet MS" pitchFamily="34" charset="0"/>
              </a:rPr>
              <a:t>?</a:t>
            </a:r>
          </a:p>
          <a:p>
            <a:pPr lvl="1" eaLnBrk="1" hangingPunct="1">
              <a:lnSpc>
                <a:spcPct val="80000"/>
              </a:lnSpc>
            </a:pPr>
            <a:endParaRPr lang="tr-TR" sz="2400">
              <a:latin typeface="Trebuchet M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6977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F3300"/>
                </a:solidFill>
                <a:latin typeface="Trebuchet MS" pitchFamily="34" charset="0"/>
                <a:ea typeface="+mj-ea"/>
                <a:cs typeface="+mj-cs"/>
              </a:rPr>
              <a:t>İŞ KAZASI SORUŞTURMASI</a:t>
            </a:r>
            <a:endParaRPr lang="en-US" sz="2800" b="1" dirty="0">
              <a:solidFill>
                <a:srgbClr val="FF3300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>
              <a:buNone/>
            </a:pPr>
            <a:r>
              <a:rPr lang="tr-TR" dirty="0"/>
              <a:t> </a:t>
            </a:r>
          </a:p>
          <a:p>
            <a:r>
              <a:rPr lang="tr-TR" b="1" dirty="0">
                <a:solidFill>
                  <a:srgbClr val="0000FF"/>
                </a:solidFill>
              </a:rPr>
              <a:t>SOSYAL SİGORTALAR VE GENEL SAĞLIK SİGORTASI KANUNU</a:t>
            </a:r>
          </a:p>
          <a:p>
            <a:pPr>
              <a:buNone/>
            </a:pPr>
            <a:endParaRPr lang="tr-TR" dirty="0">
              <a:solidFill>
                <a:srgbClr val="0000FF"/>
              </a:solidFill>
            </a:endParaRPr>
          </a:p>
          <a:p>
            <a:r>
              <a:rPr lang="tr-TR" b="1" u="sng" dirty="0">
                <a:solidFill>
                  <a:srgbClr val="FF0000"/>
                </a:solidFill>
              </a:rPr>
              <a:t>Kanun No. 5510 Kabul Tarihi : 31/5/2006</a:t>
            </a:r>
            <a:endParaRPr lang="tr-T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6</a:t>
            </a:fld>
            <a:endParaRPr lang="tr-TR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8FC0B2-D952-4F23-8A9F-B9F9E173D910}" type="slidenum">
              <a:rPr lang="tr-TR" smtClean="0"/>
              <a:pPr/>
              <a:t>60</a:t>
            </a:fld>
            <a:endParaRPr lang="tr-T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6553199" cy="47339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-DE" sz="2400" dirty="0">
                <a:latin typeface="Trebuchet MS" pitchFamily="34" charset="0"/>
              </a:rPr>
              <a:t>O </a:t>
            </a:r>
            <a:r>
              <a:rPr lang="de-DE" sz="2400" dirty="0" err="1">
                <a:latin typeface="Trebuchet MS" pitchFamily="34" charset="0"/>
              </a:rPr>
              <a:t>yerde</a:t>
            </a:r>
            <a:r>
              <a:rPr lang="de-DE" sz="2400" dirty="0">
                <a:latin typeface="Trebuchet MS" pitchFamily="34" charset="0"/>
              </a:rPr>
              <a:t>, o </a:t>
            </a:r>
            <a:r>
              <a:rPr lang="de-DE" sz="2400" dirty="0" err="1">
                <a:latin typeface="Trebuchet MS" pitchFamily="34" charset="0"/>
              </a:rPr>
              <a:t>işi</a:t>
            </a:r>
            <a:r>
              <a:rPr lang="de-DE" sz="2400" dirty="0">
                <a:latin typeface="Trebuchet MS" pitchFamily="34" charset="0"/>
              </a:rPr>
              <a:t> </a:t>
            </a:r>
            <a:r>
              <a:rPr lang="de-DE" sz="2400" dirty="0" err="1">
                <a:latin typeface="Trebuchet MS" pitchFamily="34" charset="0"/>
              </a:rPr>
              <a:t>yapmaya</a:t>
            </a:r>
            <a:r>
              <a:rPr lang="de-DE" sz="2400" dirty="0">
                <a:latin typeface="Trebuchet MS" pitchFamily="34" charset="0"/>
              </a:rPr>
              <a:t> </a:t>
            </a:r>
            <a:r>
              <a:rPr lang="de-DE" sz="2400" dirty="0" err="1">
                <a:latin typeface="Trebuchet MS" pitchFamily="34" charset="0"/>
              </a:rPr>
              <a:t>veya</a:t>
            </a:r>
            <a:r>
              <a:rPr lang="de-DE" sz="2400" dirty="0">
                <a:latin typeface="Trebuchet MS" pitchFamily="34" charset="0"/>
              </a:rPr>
              <a:t> o </a:t>
            </a:r>
            <a:r>
              <a:rPr lang="de-DE" sz="2400" dirty="0" err="1">
                <a:latin typeface="Trebuchet MS" pitchFamily="34" charset="0"/>
              </a:rPr>
              <a:t>makina</a:t>
            </a:r>
            <a:r>
              <a:rPr lang="de-DE" sz="2400" dirty="0">
                <a:latin typeface="Trebuchet MS" pitchFamily="34" charset="0"/>
              </a:rPr>
              <a:t>/</a:t>
            </a:r>
            <a:r>
              <a:rPr lang="de-DE" sz="2400" dirty="0" err="1">
                <a:latin typeface="Trebuchet MS" pitchFamily="34" charset="0"/>
              </a:rPr>
              <a:t>aleti</a:t>
            </a:r>
            <a:r>
              <a:rPr lang="de-DE" sz="2400" dirty="0">
                <a:latin typeface="Trebuchet MS" pitchFamily="34" charset="0"/>
              </a:rPr>
              <a:t> </a:t>
            </a:r>
            <a:r>
              <a:rPr lang="de-DE" sz="2400" dirty="0" err="1">
                <a:latin typeface="Trebuchet MS" pitchFamily="34" charset="0"/>
              </a:rPr>
              <a:t>kullanmaya</a:t>
            </a:r>
            <a:r>
              <a:rPr lang="de-DE" sz="2400" dirty="0">
                <a:latin typeface="Trebuchet MS" pitchFamily="34" charset="0"/>
              </a:rPr>
              <a:t> </a:t>
            </a:r>
            <a:r>
              <a:rPr lang="de-DE" sz="2400" b="1" dirty="0" err="1">
                <a:solidFill>
                  <a:srgbClr val="0033CC"/>
                </a:solidFill>
                <a:latin typeface="Trebuchet MS" pitchFamily="34" charset="0"/>
              </a:rPr>
              <a:t>yetkili</a:t>
            </a:r>
            <a:r>
              <a:rPr lang="de-DE" sz="2400" b="1" dirty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de-DE" sz="2400" b="1" dirty="0" err="1">
                <a:solidFill>
                  <a:srgbClr val="0033CC"/>
                </a:solidFill>
                <a:latin typeface="Trebuchet MS" pitchFamily="34" charset="0"/>
              </a:rPr>
              <a:t>miydi</a:t>
            </a:r>
            <a:r>
              <a:rPr lang="de-DE" sz="2400" dirty="0">
                <a:latin typeface="Trebuchet MS" pitchFamily="34" charset="0"/>
              </a:rPr>
              <a:t>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dirty="0">
                <a:latin typeface="Trebuchet MS" pitchFamily="34" charset="0"/>
              </a:rPr>
              <a:t>O işle ilgili kendisine 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verilen talimatlar nelerdi</a:t>
            </a:r>
            <a:r>
              <a:rPr lang="it-IT" sz="2400" dirty="0">
                <a:latin typeface="Trebuchet MS" pitchFamily="34" charset="0"/>
              </a:rPr>
              <a:t> 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Faaliyet kaç kişi tarafından yürütülüyordu</a:t>
            </a:r>
            <a:r>
              <a:rPr lang="it-IT" sz="2400" dirty="0">
                <a:solidFill>
                  <a:srgbClr val="0033CC"/>
                </a:solidFill>
                <a:latin typeface="Trebuchet MS" pitchFamily="34" charset="0"/>
              </a:rPr>
              <a:t> ve</a:t>
            </a:r>
            <a:r>
              <a:rPr lang="it-IT" sz="2400" dirty="0">
                <a:latin typeface="Trebuchet MS" pitchFamily="34" charset="0"/>
              </a:rPr>
              <a:t> yürütülmesi gerekirdi?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dirty="0">
                <a:latin typeface="Trebuchet MS" pitchFamily="34" charset="0"/>
              </a:rPr>
              <a:t>Yapılan iş, ilgili yasa/yönetmeliklerde tanımlanmış mıydı?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Emniyet talimatlarına ve prosedürlerine uyuldu mu</a:t>
            </a:r>
            <a:r>
              <a:rPr lang="it-IT" sz="2400" dirty="0">
                <a:solidFill>
                  <a:srgbClr val="0033CC"/>
                </a:solidFill>
                <a:latin typeface="Trebuchet MS" pitchFamily="34" charset="0"/>
              </a:rPr>
              <a:t>?</a:t>
            </a:r>
            <a:endParaRPr lang="tr-TR" sz="2400" dirty="0">
              <a:solidFill>
                <a:srgbClr val="0033CC"/>
              </a:solidFill>
              <a:latin typeface="Trebuchet MS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6977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F3300"/>
                </a:solidFill>
                <a:latin typeface="Trebuchet MS" pitchFamily="34" charset="0"/>
                <a:ea typeface="+mj-ea"/>
                <a:cs typeface="+mj-cs"/>
              </a:rPr>
              <a:t>İŞ KAZASI SORUŞTURMASI</a:t>
            </a:r>
            <a:endParaRPr lang="en-US" sz="2800" b="1" dirty="0">
              <a:solidFill>
                <a:srgbClr val="FF3300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899149-F700-42F0-B40B-689058B8F793}" type="slidenum">
              <a:rPr lang="tr-TR" smtClean="0"/>
              <a:pPr/>
              <a:t>61</a:t>
            </a:fld>
            <a:endParaRPr lang="tr-T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6858000" cy="510063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dirty="0">
                <a:latin typeface="Trebuchet MS" pitchFamily="34" charset="0"/>
              </a:rPr>
              <a:t>Kazaya yol açan bir </a:t>
            </a: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güvensiz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 hareket miydi? Kim </a:t>
            </a: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ta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rafından yapıldı</a:t>
            </a:r>
            <a:r>
              <a:rPr lang="it-IT" sz="2400" dirty="0">
                <a:latin typeface="Trebuchet MS" pitchFamily="34" charset="0"/>
              </a:rPr>
              <a:t>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16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dirty="0">
                <a:latin typeface="Trebuchet MS" pitchFamily="34" charset="0"/>
              </a:rPr>
              <a:t>Herhangi bir</a:t>
            </a:r>
            <a:r>
              <a:rPr lang="it-IT" sz="2400" b="1" dirty="0">
                <a:latin typeface="Trebuchet MS" pitchFamily="34" charset="0"/>
              </a:rPr>
              <a:t> </a:t>
            </a: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güvensiz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 durumun kazaya katkısı</a:t>
            </a:r>
            <a:r>
              <a:rPr lang="it-IT" sz="2400" dirty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it-IT" sz="2400" dirty="0">
                <a:latin typeface="Trebuchet MS" pitchFamily="34" charset="0"/>
              </a:rPr>
              <a:t>oldu mu?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16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dirty="0">
                <a:latin typeface="Trebuchet MS" pitchFamily="34" charset="0"/>
              </a:rPr>
              <a:t>Ne gibi </a:t>
            </a:r>
            <a:r>
              <a:rPr lang="tr-TR" sz="2400" dirty="0">
                <a:latin typeface="Trebuchet MS" pitchFamily="34" charset="0"/>
              </a:rPr>
              <a:t>güvenlik</a:t>
            </a:r>
            <a:r>
              <a:rPr lang="it-IT" sz="2400" dirty="0">
                <a:latin typeface="Trebuchet MS" pitchFamily="34" charset="0"/>
              </a:rPr>
              <a:t>/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koruyucu ekipman mevcuttu</a:t>
            </a:r>
            <a:r>
              <a:rPr lang="it-IT" sz="2400" dirty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it-IT" sz="2400" dirty="0">
                <a:latin typeface="Trebuchet MS" pitchFamily="34" charset="0"/>
              </a:rPr>
              <a:t>ve 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kullanılıyor</a:t>
            </a: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tr-TR" sz="2400" b="1" dirty="0" err="1">
                <a:solidFill>
                  <a:srgbClr val="0033CC"/>
                </a:solidFill>
                <a:latin typeface="Trebuchet MS" pitchFamily="34" charset="0"/>
              </a:rPr>
              <a:t>muy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du</a:t>
            </a:r>
            <a:r>
              <a:rPr lang="it-IT" sz="2400" dirty="0">
                <a:latin typeface="Trebuchet MS" pitchFamily="34" charset="0"/>
              </a:rPr>
              <a:t>?</a:t>
            </a:r>
            <a:endParaRPr lang="tr-TR" sz="24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16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dirty="0">
                <a:latin typeface="Trebuchet MS" pitchFamily="34" charset="0"/>
              </a:rPr>
              <a:t>Kazaya neden olan veya karışan 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başka bir müteahhit personeli, </a:t>
            </a: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taşeron işçisi, </a:t>
            </a: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ünite, makina, cihaz var mıydı</a:t>
            </a:r>
            <a:r>
              <a:rPr lang="it-IT" sz="2400" dirty="0">
                <a:solidFill>
                  <a:srgbClr val="0033CC"/>
                </a:solidFill>
                <a:latin typeface="Trebuchet MS" pitchFamily="34" charset="0"/>
              </a:rPr>
              <a:t>?</a:t>
            </a:r>
            <a:endParaRPr lang="tr-TR" sz="2400" dirty="0">
              <a:solidFill>
                <a:srgbClr val="0033CC"/>
              </a:solidFill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it-IT" sz="1600" dirty="0">
              <a:latin typeface="Trebuchet MS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033CC"/>
                </a:solidFill>
                <a:latin typeface="Trebuchet MS" pitchFamily="34" charset="0"/>
              </a:rPr>
              <a:t>Kaza geçiren şahıs daha önce de bir kazaya uğramış</a:t>
            </a:r>
            <a:r>
              <a:rPr lang="it-IT" sz="2400" dirty="0">
                <a:solidFill>
                  <a:srgbClr val="0033CC"/>
                </a:solidFill>
                <a:latin typeface="Trebuchet MS" pitchFamily="34" charset="0"/>
              </a:rPr>
              <a:t> </a:t>
            </a:r>
            <a:r>
              <a:rPr lang="it-IT" sz="2400" dirty="0">
                <a:latin typeface="Trebuchet MS" pitchFamily="34" charset="0"/>
              </a:rPr>
              <a:t>mıydı?</a:t>
            </a:r>
            <a:r>
              <a:rPr lang="tr-TR" sz="2400" dirty="0">
                <a:latin typeface="Trebuchet MS" pitchFamily="34" charset="0"/>
              </a:rPr>
              <a:t> </a:t>
            </a:r>
            <a:r>
              <a:rPr lang="tr-TR" sz="2400" b="1" u="sng" dirty="0">
                <a:solidFill>
                  <a:srgbClr val="FF0000"/>
                </a:solidFill>
                <a:latin typeface="Trebuchet MS" pitchFamily="34" charset="0"/>
              </a:rPr>
              <a:t>VS, VS, VS…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6977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FF3300"/>
                </a:solidFill>
                <a:latin typeface="Trebuchet MS" pitchFamily="34" charset="0"/>
                <a:ea typeface="+mj-ea"/>
                <a:cs typeface="+mj-cs"/>
              </a:rPr>
              <a:t>İŞ KAZASI SORUŞTURMASI</a:t>
            </a:r>
            <a:endParaRPr lang="en-US" sz="2800" b="1" dirty="0">
              <a:solidFill>
                <a:srgbClr val="FF3300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09E705-7C13-437D-82B6-44B7E39B47AD}" type="slidenum">
              <a:rPr lang="tr-TR" smtClean="0"/>
              <a:pPr/>
              <a:t>62</a:t>
            </a:fld>
            <a:endParaRPr lang="tr-TR"/>
          </a:p>
        </p:txBody>
      </p:sp>
      <p:sp>
        <p:nvSpPr>
          <p:cNvPr id="94211" name="4 Dikdörtgen"/>
          <p:cNvSpPr>
            <a:spLocks noChangeArrowheads="1"/>
          </p:cNvSpPr>
          <p:nvPr/>
        </p:nvSpPr>
        <p:spPr bwMode="auto">
          <a:xfrm>
            <a:off x="0" y="2133600"/>
            <a:ext cx="7740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tr-TR" sz="2400" b="1" dirty="0">
                <a:latin typeface="Trebuchet MS" pitchFamily="34" charset="0"/>
              </a:rPr>
              <a:t>5510 Sayılı Sosyal Sigortalar ve Genel Sağlık Sigortası Yasası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tr-TR" sz="2400" dirty="0">
              <a:solidFill>
                <a:srgbClr val="000000"/>
              </a:solidFill>
              <a:latin typeface="Trebuchet MS" pitchFamily="34" charset="0"/>
            </a:endParaRPr>
          </a:p>
          <a:p>
            <a:pPr algn="l">
              <a:buClr>
                <a:srgbClr val="0000FF"/>
              </a:buClr>
              <a:buFont typeface="Arial" charset="0"/>
              <a:buNone/>
            </a:pP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(</a:t>
            </a:r>
            <a:r>
              <a:rPr lang="tr-TR" sz="2400" b="1" dirty="0">
                <a:solidFill>
                  <a:schemeClr val="hlink"/>
                </a:solidFill>
                <a:latin typeface="Trebuchet MS" pitchFamily="34" charset="0"/>
              </a:rPr>
              <a:t>Resmi Gazete Tarihi:</a:t>
            </a: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16.06.2006 Sayı: 26200)</a:t>
            </a:r>
          </a:p>
        </p:txBody>
      </p:sp>
      <p:pic>
        <p:nvPicPr>
          <p:cNvPr id="94212" name="Picture 1" descr="Mevzu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24288"/>
            <a:ext cx="2627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7019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800" b="1">
                <a:solidFill>
                  <a:srgbClr val="FF0000"/>
                </a:solidFill>
                <a:latin typeface="Trebuchet MS" pitchFamily="34" charset="0"/>
              </a:rPr>
              <a:t>İLGİLİ MEVZUAT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CB8BCE-45B4-4E5E-ACD1-8B66FD12A620}" type="slidenum">
              <a:rPr lang="tr-TR" smtClean="0"/>
              <a:pPr/>
              <a:t>63</a:t>
            </a:fld>
            <a:endParaRPr lang="tr-TR"/>
          </a:p>
        </p:txBody>
      </p:sp>
      <p:sp>
        <p:nvSpPr>
          <p:cNvPr id="95235" name="4 Dikdörtgen"/>
          <p:cNvSpPr>
            <a:spLocks noChangeArrowheads="1"/>
          </p:cNvSpPr>
          <p:nvPr/>
        </p:nvSpPr>
        <p:spPr bwMode="auto">
          <a:xfrm>
            <a:off x="701675" y="2001838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tr-TR" sz="2400" b="1" dirty="0">
                <a:latin typeface="Trebuchet MS" pitchFamily="34" charset="0"/>
              </a:rPr>
              <a:t>6331 Sayılı İş Sağlığı ve Güvenliği Kanunu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tr-TR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95236" name="Picture 1" descr="Mevzu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81400"/>
            <a:ext cx="2627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7019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800" b="1">
                <a:solidFill>
                  <a:srgbClr val="FF0000"/>
                </a:solidFill>
                <a:latin typeface="Trebuchet MS" pitchFamily="34" charset="0"/>
              </a:rPr>
              <a:t>İLGİLİ MEVZUAT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8EA6E1-BD0D-4C3B-8296-992F2E0C0981}" type="slidenum">
              <a:rPr lang="tr-TR" smtClean="0"/>
              <a:pPr/>
              <a:t>64</a:t>
            </a:fld>
            <a:endParaRPr lang="tr-TR"/>
          </a:p>
        </p:txBody>
      </p:sp>
      <p:sp>
        <p:nvSpPr>
          <p:cNvPr id="96259" name="4 Dikdörtgen"/>
          <p:cNvSpPr>
            <a:spLocks noChangeArrowheads="1"/>
          </p:cNvSpPr>
          <p:nvPr/>
        </p:nvSpPr>
        <p:spPr bwMode="auto">
          <a:xfrm>
            <a:off x="701675" y="2001838"/>
            <a:ext cx="774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tr-TR" sz="2400" b="1" dirty="0">
                <a:latin typeface="Trebuchet MS" pitchFamily="34" charset="0"/>
              </a:rPr>
              <a:t>4857 Sayılı İş </a:t>
            </a:r>
            <a:r>
              <a:rPr lang="tr-TR" sz="2400" b="1" dirty="0" smtClean="0">
                <a:latin typeface="Trebuchet MS" pitchFamily="34" charset="0"/>
              </a:rPr>
              <a:t>Kanunu</a:t>
            </a:r>
            <a:endParaRPr lang="tr-TR" sz="2400" b="1" dirty="0">
              <a:latin typeface="Trebuchet MS" pitchFamily="34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tr-TR" sz="2400" dirty="0">
              <a:solidFill>
                <a:srgbClr val="000000"/>
              </a:solidFill>
              <a:latin typeface="Trebuchet MS" pitchFamily="34" charset="0"/>
            </a:endParaRPr>
          </a:p>
          <a:p>
            <a:pPr algn="l">
              <a:buClr>
                <a:srgbClr val="0000FF"/>
              </a:buClr>
            </a:pPr>
            <a:r>
              <a:rPr lang="tr-TR" sz="2400" b="1" dirty="0">
                <a:solidFill>
                  <a:srgbClr val="0033CC"/>
                </a:solidFill>
                <a:latin typeface="Trebuchet MS" pitchFamily="34" charset="0"/>
              </a:rPr>
              <a:t>(</a:t>
            </a:r>
            <a:r>
              <a:rPr lang="tr-TR" sz="2400" b="1" dirty="0">
                <a:solidFill>
                  <a:schemeClr val="hlink"/>
                </a:solidFill>
                <a:latin typeface="Trebuchet MS" pitchFamily="34" charset="0"/>
              </a:rPr>
              <a:t>Resmi Gazete Tarihi: 10.06.2003 Sayı: 25134)</a:t>
            </a:r>
            <a:endParaRPr lang="tr-TR" sz="2400" b="1" dirty="0">
              <a:solidFill>
                <a:srgbClr val="0033CC"/>
              </a:solidFill>
              <a:latin typeface="Trebuchet MS" pitchFamily="34" charset="0"/>
            </a:endParaRPr>
          </a:p>
        </p:txBody>
      </p:sp>
      <p:pic>
        <p:nvPicPr>
          <p:cNvPr id="96260" name="Picture 1" descr="Mevzu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62400"/>
            <a:ext cx="2627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7019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800" b="1">
                <a:solidFill>
                  <a:srgbClr val="FF0000"/>
                </a:solidFill>
                <a:latin typeface="Trebuchet MS" pitchFamily="34" charset="0"/>
              </a:rPr>
              <a:t>İLGİLİ MEVZUAT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1295400"/>
          </a:xfrm>
        </p:spPr>
        <p:txBody>
          <a:bodyPr/>
          <a:lstStyle/>
          <a:p>
            <a:r>
              <a:rPr lang="tr-TR" sz="3200" dirty="0"/>
              <a:t>6331 İş Sağlığı Ve Güvenliği Kanunu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28800"/>
            <a:ext cx="6858000" cy="4411662"/>
          </a:xfrm>
        </p:spPr>
        <p:txBody>
          <a:bodyPr/>
          <a:lstStyle/>
          <a:p>
            <a:r>
              <a:rPr lang="tr-TR" sz="2800" dirty="0">
                <a:solidFill>
                  <a:srgbClr val="0000FF"/>
                </a:solidFill>
              </a:rPr>
              <a:t>İş kazası</a:t>
            </a:r>
            <a:r>
              <a:rPr lang="tr-TR" sz="2800" dirty="0"/>
              <a:t>: İşyerinde veya işin yürütümü nedeniyle meydana gelen, ölüme sebebiyet veren veya vücut bütünlüğünü ruhen ya da bedenen engelli hâle getiren olayı, (6331)</a:t>
            </a:r>
          </a:p>
          <a:p>
            <a:pPr>
              <a:buNone/>
            </a:pPr>
            <a:endParaRPr lang="tr-TR" sz="2800" dirty="0"/>
          </a:p>
          <a:p>
            <a:pPr>
              <a:buNone/>
            </a:pPr>
            <a:endParaRPr lang="tr-TR" sz="1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7</a:t>
            </a:fld>
            <a:endParaRPr lang="tr-T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782762"/>
          </a:xfrm>
        </p:spPr>
        <p:txBody>
          <a:bodyPr/>
          <a:lstStyle/>
          <a:p>
            <a:r>
              <a:rPr lang="tr-TR" sz="4000" dirty="0">
                <a:solidFill>
                  <a:srgbClr val="0000FF"/>
                </a:solidFill>
              </a:rPr>
              <a:t>İş kazasının tanımı </a:t>
            </a:r>
            <a:r>
              <a:rPr lang="tr-TR" sz="2400" dirty="0">
                <a:solidFill>
                  <a:srgbClr val="0000FF"/>
                </a:solidFill>
              </a:rPr>
              <a:t>(5510 SGK</a:t>
            </a:r>
            <a:r>
              <a:rPr lang="tr-TR" sz="2400" dirty="0"/>
              <a:t>)</a:t>
            </a:r>
            <a:r>
              <a:rPr lang="tr-TR" sz="4000" dirty="0"/>
              <a:t/>
            </a:r>
            <a:br>
              <a:rPr lang="tr-TR" sz="4000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4759325"/>
          </a:xfrm>
        </p:spPr>
        <p:txBody>
          <a:bodyPr/>
          <a:lstStyle/>
          <a:p>
            <a:r>
              <a:rPr lang="tr-TR" sz="2000" b="1" dirty="0"/>
              <a:t>MADDE 13-</a:t>
            </a:r>
            <a:r>
              <a:rPr lang="tr-TR" sz="2000" dirty="0"/>
              <a:t> İş kazası;</a:t>
            </a:r>
          </a:p>
          <a:p>
            <a:r>
              <a:rPr lang="tr-TR" sz="2000" dirty="0"/>
              <a:t>a) Sigortalının işyerinde bulunduğu sırada,</a:t>
            </a:r>
          </a:p>
          <a:p>
            <a:r>
              <a:rPr lang="tr-TR" sz="2000" dirty="0"/>
              <a:t>b) İşveren tarafından yürütülmekte olan iş nedeniyle veya görevi nedeniyle,</a:t>
            </a:r>
          </a:p>
          <a:p>
            <a:r>
              <a:rPr lang="tr-TR" sz="2000" dirty="0"/>
              <a:t>c) Bir işverene bağlı olarak çalışan sigortalının, görevli olarak işyeri dışında başka bir yere gönderilmesi nedeniyle asıl işini yapmaksızın geçen zamanlarda,</a:t>
            </a:r>
          </a:p>
          <a:p>
            <a:r>
              <a:rPr lang="tr-TR" sz="2000" dirty="0"/>
              <a:t>d) Emziren kadın sigortalının, çocuğuna süt vermek için ayrılan zamanlarda,</a:t>
            </a:r>
          </a:p>
          <a:p>
            <a:r>
              <a:rPr lang="tr-TR" sz="2000" dirty="0"/>
              <a:t>e) Sigortalıların, işverence sağlanan bir taşıtla işin yapıldığı yere gidiş gelişi sırasında,</a:t>
            </a:r>
          </a:p>
          <a:p>
            <a:pPr>
              <a:buNone/>
            </a:pPr>
            <a:r>
              <a:rPr lang="tr-TR" sz="2000" dirty="0"/>
              <a:t>     meydana gelen ve sigortalıyı hemen veya sonradan bedenen ya da ruhen </a:t>
            </a:r>
            <a:r>
              <a:rPr lang="tr-TR" sz="2000" dirty="0" err="1"/>
              <a:t>özüre</a:t>
            </a:r>
            <a:r>
              <a:rPr lang="tr-TR" sz="2000" dirty="0"/>
              <a:t> uğratan olaydır.</a:t>
            </a:r>
          </a:p>
          <a:p>
            <a:endParaRPr lang="tr-TR" sz="2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8</a:t>
            </a:fld>
            <a:endParaRPr lang="tr-T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8200"/>
            <a:ext cx="7924800" cy="5673725"/>
          </a:xfrm>
        </p:spPr>
        <p:txBody>
          <a:bodyPr/>
          <a:lstStyle/>
          <a:p>
            <a:r>
              <a:rPr lang="tr-TR" sz="3200" b="1" dirty="0">
                <a:solidFill>
                  <a:srgbClr val="0000FF"/>
                </a:solidFill>
              </a:rPr>
              <a:t>Meslek hastalığının tanımı</a:t>
            </a:r>
            <a:endParaRPr lang="tr-TR" sz="3200" dirty="0"/>
          </a:p>
          <a:p>
            <a:r>
              <a:rPr lang="tr-TR" sz="3200" b="1" dirty="0"/>
              <a:t>MADDE 14-</a:t>
            </a:r>
            <a:r>
              <a:rPr lang="tr-TR" sz="3200" dirty="0"/>
              <a:t> Meslek hastalığı, sigortalının çalıştığı veya yaptığı işin niteliğinden dolayı tekrarlanan bir sebeple veya işin yürütüm şartları yüzünden uğradığı geçici veya sürekli hastalık, bedensel veya ruhsal özürlülük halleridir.</a:t>
            </a:r>
          </a:p>
          <a:p>
            <a:endParaRPr lang="tr-TR" sz="2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1BA56-C6C8-476C-8919-8160D8339042}" type="slidenum">
              <a:rPr lang="tr-TR" altLang="en-US" smtClean="0"/>
              <a:pPr>
                <a:defRPr/>
              </a:pPr>
              <a:t>9</a:t>
            </a:fld>
            <a:endParaRPr lang="tr-T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2379</TotalTime>
  <Words>1694</Words>
  <Application>Microsoft Office PowerPoint</Application>
  <PresentationFormat>Ekran Gösterisi (4:3)</PresentationFormat>
  <Paragraphs>336</Paragraphs>
  <Slides>64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6" baseType="lpstr">
      <vt:lpstr>Network</vt:lpstr>
      <vt:lpstr>Grafik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6331 İş Sağlığı Ve Güvenliği Kanunu</vt:lpstr>
      <vt:lpstr>İş kazasının tanımı (5510 SGK)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Kaza Nedenleri:</vt:lpstr>
      <vt:lpstr>Domino Kuramı</vt:lpstr>
      <vt:lpstr>PowerPoint Sunusu</vt:lpstr>
      <vt:lpstr>Domino Kuramı </vt:lpstr>
      <vt:lpstr>Domino Kuramı </vt:lpstr>
      <vt:lpstr>Domino Kuramı </vt:lpstr>
      <vt:lpstr>PowerPoint Sunusu</vt:lpstr>
      <vt:lpstr>PowerPoint Sunusu</vt:lpstr>
      <vt:lpstr>Çevre ve Makine-Ekipmanların temsil ettiği Güvencesiz Koşullar</vt:lpstr>
      <vt:lpstr>İnsanın sergilediği Güvencesiz Davranışlar </vt:lpstr>
      <vt:lpstr>Tehlikeli  Davranış</vt:lpstr>
      <vt:lpstr>Yetersiz KKD</vt:lpstr>
      <vt:lpstr>Yetersiz KKD</vt:lpstr>
      <vt:lpstr>PowerPoint Sunusu</vt:lpstr>
      <vt:lpstr>Yetersiz KKD</vt:lpstr>
      <vt:lpstr>TEHLİKELİ DURUMLAR</vt:lpstr>
      <vt:lpstr>TEHLİKELİ DURUMLAR</vt:lpstr>
      <vt:lpstr>TEHLİKELİ DURUMLAR</vt:lpstr>
      <vt:lpstr>PowerPoint Sunusu</vt:lpstr>
      <vt:lpstr>TEHLİKELİ DURUMLAR</vt:lpstr>
      <vt:lpstr>TEHLİKELİ DURUMLAR</vt:lpstr>
      <vt:lpstr>Örnek Muhafazalar</vt:lpstr>
      <vt:lpstr>TEHLİKELİ DURUMLAR</vt:lpstr>
      <vt:lpstr>PowerPoint Sunusu</vt:lpstr>
      <vt:lpstr>PowerPoint Sunusu</vt:lpstr>
      <vt:lpstr>PowerPoint Sunusu</vt:lpstr>
      <vt:lpstr>TEHLİKELİ DURUMLAR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şeref</dc:creator>
  <cp:lastModifiedBy>Ayse ERCAN</cp:lastModifiedBy>
  <cp:revision>97</cp:revision>
  <cp:lastPrinted>1601-01-01T00:00:00Z</cp:lastPrinted>
  <dcterms:created xsi:type="dcterms:W3CDTF">2010-02-02T22:08:07Z</dcterms:created>
  <dcterms:modified xsi:type="dcterms:W3CDTF">2025-10-12T22:32:17Z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