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302" r:id="rId3"/>
    <p:sldId id="262" r:id="rId4"/>
    <p:sldId id="336" r:id="rId5"/>
    <p:sldId id="319" r:id="rId6"/>
    <p:sldId id="315" r:id="rId7"/>
    <p:sldId id="335" r:id="rId8"/>
    <p:sldId id="316" r:id="rId9"/>
    <p:sldId id="317" r:id="rId10"/>
    <p:sldId id="303" r:id="rId11"/>
    <p:sldId id="304" r:id="rId12"/>
    <p:sldId id="305" r:id="rId13"/>
    <p:sldId id="30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384" autoAdjust="0"/>
  </p:normalViewPr>
  <p:slideViewPr>
    <p:cSldViewPr>
      <p:cViewPr varScale="1">
        <p:scale>
          <a:sx n="57" d="100"/>
          <a:sy n="57" d="100"/>
        </p:scale>
        <p:origin x="1550" y="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4DFC4-3E3F-444D-8A6D-98D34B1AF6D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DAC44-C27C-470F-8B25-F14844AC3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42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02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04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36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19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51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9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78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18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08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86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4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98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hlink"/>
              </a:buClr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DAC44-C27C-470F-8B25-F14844AC3C8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1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7407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60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42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43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81061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32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55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66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48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817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80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60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Causal Comparative Research Design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427984" y="5013176"/>
            <a:ext cx="3569797" cy="389381"/>
          </a:xfrm>
        </p:spPr>
        <p:txBody>
          <a:bodyPr>
            <a:normAutofit/>
          </a:bodyPr>
          <a:lstStyle/>
          <a:p>
            <a:r>
              <a:rPr lang="tr-TR" dirty="0"/>
              <a:t>Prof. Dr. Şehnaz </a:t>
            </a:r>
            <a:r>
              <a:rPr lang="tr-TR" dirty="0" err="1"/>
              <a:t>Şahinkarakaş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Similarities between causal-comparative and </a:t>
            </a:r>
            <a:r>
              <a:rPr lang="en-US" sz="3600" dirty="0" err="1"/>
              <a:t>correlational</a:t>
            </a:r>
            <a:r>
              <a:rPr lang="en-US" sz="3600" dirty="0"/>
              <a:t> research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Both seek to explore relationships among variables</a:t>
            </a:r>
          </a:p>
          <a:p>
            <a:endParaRPr lang="en-US" dirty="0"/>
          </a:p>
          <a:p>
            <a:r>
              <a:rPr lang="en-US" dirty="0"/>
              <a:t>Both try to identify variables that are worthy of exploration through experimental research</a:t>
            </a:r>
          </a:p>
          <a:p>
            <a:endParaRPr lang="en-US" dirty="0"/>
          </a:p>
          <a:p>
            <a:r>
              <a:rPr lang="tr-TR" dirty="0" err="1"/>
              <a:t>Neither</a:t>
            </a:r>
            <a:r>
              <a:rPr lang="tr-TR" dirty="0"/>
              <a:t> </a:t>
            </a:r>
            <a:r>
              <a:rPr lang="en-US" dirty="0"/>
              <a:t>allow manipulation</a:t>
            </a:r>
          </a:p>
          <a:p>
            <a:endParaRPr lang="en-US" dirty="0"/>
          </a:p>
          <a:p>
            <a:r>
              <a:rPr lang="en-US" dirty="0"/>
              <a:t>Both attempt to explore causation but causation must be argued: no causal statements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64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Differences between causal-comparative and </a:t>
            </a:r>
            <a:r>
              <a:rPr lang="en-US" sz="3600" dirty="0" err="1"/>
              <a:t>correlational</a:t>
            </a:r>
            <a:r>
              <a:rPr lang="en-US" sz="3600" dirty="0"/>
              <a:t> research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756329"/>
              </p:ext>
            </p:extLst>
          </p:nvPr>
        </p:nvGraphicFramePr>
        <p:xfrm>
          <a:off x="467544" y="1988840"/>
          <a:ext cx="7848872" cy="3816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4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736">
                <a:tc>
                  <a:txBody>
                    <a:bodyPr/>
                    <a:lstStyle/>
                    <a:p>
                      <a:r>
                        <a:rPr lang="en-US" sz="2000" dirty="0" err="1"/>
                        <a:t>Correlational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Resarch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Causal-Comparative 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229">
                <a:tc>
                  <a:txBody>
                    <a:bodyPr/>
                    <a:lstStyle/>
                    <a:p>
                      <a:r>
                        <a:rPr lang="en-US" sz="2000" dirty="0"/>
                        <a:t>Requires a score on</a:t>
                      </a:r>
                      <a:r>
                        <a:rPr lang="en-US" sz="2000" baseline="0" dirty="0"/>
                        <a:t> each variable for each subject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Studies two or more groups of subjects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229">
                <a:tc>
                  <a:txBody>
                    <a:bodyPr/>
                    <a:lstStyle/>
                    <a:p>
                      <a:r>
                        <a:rPr lang="en-US" sz="2000" dirty="0"/>
                        <a:t>Investigates two or more quantitative variables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Involves</a:t>
                      </a:r>
                      <a:r>
                        <a:rPr lang="en-US" sz="2000" baseline="0" dirty="0"/>
                        <a:t> at least one categorical variable (e.g. gender)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229">
                <a:tc>
                  <a:txBody>
                    <a:bodyPr/>
                    <a:lstStyle/>
                    <a:p>
                      <a:r>
                        <a:rPr lang="en-US" sz="2000" dirty="0"/>
                        <a:t>Analyzes data using </a:t>
                      </a:r>
                      <a:r>
                        <a:rPr lang="en-US" sz="2000" dirty="0" err="1"/>
                        <a:t>scatterplots</a:t>
                      </a:r>
                      <a:r>
                        <a:rPr lang="en-US" sz="2000" dirty="0"/>
                        <a:t> and/or correlation coefficients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Compares</a:t>
                      </a:r>
                      <a:r>
                        <a:rPr lang="en-US" sz="2000" baseline="0" dirty="0"/>
                        <a:t> averages or uses </a:t>
                      </a:r>
                      <a:r>
                        <a:rPr lang="en-US" sz="2000" baseline="0" dirty="0" err="1"/>
                        <a:t>crossbreak</a:t>
                      </a:r>
                      <a:r>
                        <a:rPr lang="en-US" sz="2000" baseline="0" dirty="0"/>
                        <a:t> tables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71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Similarities between causal-comparative and experimental research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require at least one categorical variable (e.g. gender)</a:t>
            </a:r>
          </a:p>
          <a:p>
            <a:endParaRPr lang="en-US" dirty="0"/>
          </a:p>
          <a:p>
            <a:r>
              <a:rPr lang="en-US" dirty="0"/>
              <a:t>Both compare group performances to determine relationships</a:t>
            </a:r>
          </a:p>
          <a:p>
            <a:endParaRPr lang="en-US" dirty="0"/>
          </a:p>
          <a:p>
            <a:r>
              <a:rPr lang="en-US" dirty="0"/>
              <a:t>Both compare separate groups of subjects 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2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Differences between causal-comparative and </a:t>
            </a:r>
            <a:r>
              <a:rPr lang="tr-TR" sz="3600" dirty="0" err="1"/>
              <a:t>experimental</a:t>
            </a:r>
            <a:r>
              <a:rPr lang="tr-TR" sz="3600" dirty="0"/>
              <a:t> </a:t>
            </a:r>
            <a:r>
              <a:rPr lang="en-US" sz="3600" dirty="0"/>
              <a:t>research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561849"/>
              </p:ext>
            </p:extLst>
          </p:nvPr>
        </p:nvGraphicFramePr>
        <p:xfrm>
          <a:off x="611560" y="1844825"/>
          <a:ext cx="8153400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013">
                <a:tc>
                  <a:txBody>
                    <a:bodyPr/>
                    <a:lstStyle/>
                    <a:p>
                      <a:r>
                        <a:rPr lang="en-US" sz="2000" dirty="0"/>
                        <a:t>Experimental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Causal-Comparative 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6817">
                <a:tc>
                  <a:txBody>
                    <a:bodyPr/>
                    <a:lstStyle/>
                    <a:p>
                      <a:r>
                        <a:rPr lang="en-US" sz="2000" dirty="0"/>
                        <a:t>Independent variable is manipulated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 manipulation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6817">
                <a:tc>
                  <a:txBody>
                    <a:bodyPr/>
                    <a:lstStyle/>
                    <a:p>
                      <a:r>
                        <a:rPr lang="en-US" sz="2000" dirty="0"/>
                        <a:t>Provides</a:t>
                      </a:r>
                      <a:r>
                        <a:rPr lang="en-US" sz="2000" baseline="0" dirty="0"/>
                        <a:t> </a:t>
                      </a:r>
                      <a:r>
                        <a:rPr lang="tr-TR" sz="2000" baseline="0" dirty="0" err="1"/>
                        <a:t>stronger</a:t>
                      </a:r>
                      <a:r>
                        <a:rPr lang="tr-TR" sz="2000" baseline="0" dirty="0"/>
                        <a:t> </a:t>
                      </a:r>
                      <a:r>
                        <a:rPr lang="en-US" sz="2000" baseline="0" dirty="0"/>
                        <a:t>evidence for causation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Provides </a:t>
                      </a:r>
                      <a:r>
                        <a:rPr lang="tr-TR" sz="2000" dirty="0" err="1"/>
                        <a:t>weaker</a:t>
                      </a:r>
                      <a:r>
                        <a:rPr lang="tr-TR" sz="2000" dirty="0"/>
                        <a:t> </a:t>
                      </a:r>
                      <a:r>
                        <a:rPr lang="en-US" sz="2000" dirty="0"/>
                        <a:t>evidence for causation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6817">
                <a:tc>
                  <a:txBody>
                    <a:bodyPr/>
                    <a:lstStyle/>
                    <a:p>
                      <a:r>
                        <a:rPr lang="en-US" sz="2000" dirty="0"/>
                        <a:t>Researcher has</a:t>
                      </a:r>
                      <a:r>
                        <a:rPr lang="en-US" sz="2000" baseline="0" dirty="0"/>
                        <a:t> flexibility in forming the structure of design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Groups are formed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from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already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existing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variables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63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Introduction to Causal-Comparative Research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2800" dirty="0">
                <a:latin typeface="Arial" charset="0"/>
              </a:rPr>
              <a:t>A </a:t>
            </a:r>
            <a:r>
              <a:rPr lang="tr-TR" sz="2800" dirty="0" err="1">
                <a:latin typeface="Arial" charset="0"/>
              </a:rPr>
              <a:t>causal-comparative</a:t>
            </a:r>
            <a:r>
              <a:rPr lang="tr-TR" sz="2800" dirty="0">
                <a:latin typeface="Arial" charset="0"/>
              </a:rPr>
              <a:t> </a:t>
            </a:r>
            <a:r>
              <a:rPr lang="tr-TR" sz="2800" dirty="0" err="1">
                <a:latin typeface="Arial" charset="0"/>
              </a:rPr>
              <a:t>study</a:t>
            </a:r>
            <a:r>
              <a:rPr lang="tr-TR" sz="2800" dirty="0">
                <a:latin typeface="Arial" charset="0"/>
              </a:rPr>
              <a:t> is</a:t>
            </a:r>
          </a:p>
          <a:p>
            <a:endParaRPr lang="tr-TR" sz="2800" dirty="0">
              <a:latin typeface="Arial" charset="0"/>
            </a:endParaRPr>
          </a:p>
          <a:p>
            <a:r>
              <a:rPr lang="en-US" sz="2800" dirty="0">
                <a:latin typeface="Arial" charset="0"/>
              </a:rPr>
              <a:t>a study in which the researcher attempts to determine the cause, or reason, for pre-existing differences in groups of individuals</a:t>
            </a:r>
            <a:endParaRPr lang="tr-TR" sz="2800" dirty="0">
              <a:latin typeface="Arial" charset="0"/>
            </a:endParaRPr>
          </a:p>
          <a:p>
            <a:endParaRPr lang="en-US" sz="2800" dirty="0">
              <a:latin typeface="Arial" charset="0"/>
            </a:endParaRPr>
          </a:p>
          <a:p>
            <a:r>
              <a:rPr lang="en-US" sz="2800" dirty="0">
                <a:latin typeface="Arial" charset="0"/>
              </a:rPr>
              <a:t>called an “</a:t>
            </a:r>
            <a:r>
              <a:rPr lang="en-US" sz="2800" dirty="0">
                <a:solidFill>
                  <a:schemeClr val="accent2"/>
                </a:solidFill>
                <a:latin typeface="Arial" charset="0"/>
              </a:rPr>
              <a:t>ex post facto</a:t>
            </a:r>
            <a:r>
              <a:rPr lang="en-US" sz="2800" dirty="0">
                <a:latin typeface="Arial" charset="0"/>
              </a:rPr>
              <a:t>” study because both the effect and the </a:t>
            </a:r>
            <a:r>
              <a:rPr lang="en-US" sz="2800" dirty="0" err="1">
                <a:latin typeface="Arial" charset="0"/>
              </a:rPr>
              <a:t>hypothet</a:t>
            </a:r>
            <a:r>
              <a:rPr lang="tr-TR" sz="2800" dirty="0" err="1">
                <a:latin typeface="Arial" charset="0"/>
              </a:rPr>
              <a:t>ized</a:t>
            </a:r>
            <a:r>
              <a:rPr lang="en-US" sz="2800" dirty="0">
                <a:latin typeface="Arial" charset="0"/>
              </a:rPr>
              <a:t> cause have already occurred and must be studied in retrospect</a:t>
            </a:r>
            <a:r>
              <a:rPr lang="tr-TR" sz="2800" dirty="0">
                <a:latin typeface="Arial" charset="0"/>
              </a:rPr>
              <a:t>.</a:t>
            </a:r>
            <a:endParaRPr lang="en-US" sz="2800" dirty="0">
              <a:latin typeface="Arial" charset="0"/>
            </a:endParaRPr>
          </a:p>
          <a:p>
            <a:endParaRPr lang="en-GB" dirty="0"/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09600" y="2286000"/>
            <a:ext cx="807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 algn="l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US" sz="3200" b="1" i="0" dirty="0">
              <a:latin typeface="Arial" charset="0"/>
            </a:endParaRP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609600" y="4267200"/>
            <a:ext cx="807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 algn="l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US" sz="3200" b="1" i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4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Important points to know</a:t>
            </a:r>
            <a:endParaRPr lang="en-US" dirty="0"/>
          </a:p>
        </p:txBody>
      </p:sp>
      <p:sp>
        <p:nvSpPr>
          <p:cNvPr id="107523" name="Rectangle 1027"/>
          <p:cNvSpPr>
            <a:spLocks noGrp="1" noChangeArrowheads="1"/>
          </p:cNvSpPr>
          <p:nvPr>
            <p:ph idx="1"/>
          </p:nvPr>
        </p:nvSpPr>
        <p:spPr>
          <a:xfrm>
            <a:off x="1028700" y="1844824"/>
            <a:ext cx="7200900" cy="40225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30000"/>
              </a:lnSpc>
              <a:buClr>
                <a:schemeClr val="hlink"/>
              </a:buClr>
            </a:pPr>
            <a:r>
              <a:rPr lang="tr-TR" sz="2800" dirty="0" err="1">
                <a:latin typeface="Times New Roman" charset="0"/>
              </a:rPr>
              <a:t>Attempts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to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identify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cause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and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effect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relationship</a:t>
            </a:r>
            <a:r>
              <a:rPr lang="tr-TR" sz="2800" dirty="0">
                <a:latin typeface="Times New Roman" charset="0"/>
              </a:rPr>
              <a:t>, but d</a:t>
            </a:r>
            <a:r>
              <a:rPr lang="en-US" sz="2800" dirty="0" err="1">
                <a:latin typeface="Times New Roman" charset="0"/>
              </a:rPr>
              <a:t>egree</a:t>
            </a:r>
            <a:r>
              <a:rPr lang="en-US" sz="2800" dirty="0">
                <a:latin typeface="Times New Roman" charset="0"/>
              </a:rPr>
              <a:t> of </a:t>
            </a:r>
            <a:r>
              <a:rPr lang="en-US" sz="2800" dirty="0" err="1">
                <a:latin typeface="Times New Roman" charset="0"/>
              </a:rPr>
              <a:t>caus</a:t>
            </a:r>
            <a:r>
              <a:rPr lang="tr-TR" sz="2800" dirty="0">
                <a:latin typeface="Times New Roman" charset="0"/>
              </a:rPr>
              <a:t>e</a:t>
            </a:r>
            <a:r>
              <a:rPr lang="en-US" sz="2800" dirty="0">
                <a:latin typeface="Times New Roman" charset="0"/>
              </a:rPr>
              <a:t>-effect is uncertain</a:t>
            </a:r>
            <a:r>
              <a:rPr lang="tr-TR" sz="2800" dirty="0">
                <a:latin typeface="Times New Roman" charset="0"/>
              </a:rPr>
              <a:t>.</a:t>
            </a:r>
          </a:p>
          <a:p>
            <a:pPr>
              <a:lnSpc>
                <a:spcPct val="130000"/>
              </a:lnSpc>
              <a:buClr>
                <a:schemeClr val="hlink"/>
              </a:buClr>
            </a:pPr>
            <a:r>
              <a:rPr lang="tr-TR" sz="2800" dirty="0" err="1">
                <a:latin typeface="Times New Roman" charset="0"/>
              </a:rPr>
              <a:t>Two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or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more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group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variables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are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present</a:t>
            </a:r>
            <a:r>
              <a:rPr lang="tr-TR" sz="2800" dirty="0">
                <a:latin typeface="Times New Roman" charset="0"/>
              </a:rPr>
              <a:t>: i</a:t>
            </a:r>
            <a:r>
              <a:rPr lang="en-US" sz="2800" dirty="0" err="1">
                <a:latin typeface="Times New Roman" charset="0"/>
              </a:rPr>
              <a:t>ndependent</a:t>
            </a:r>
            <a:r>
              <a:rPr lang="en-US" sz="2800" dirty="0">
                <a:latin typeface="Times New Roman" charset="0"/>
              </a:rPr>
              <a:t> and dependent variables</a:t>
            </a:r>
          </a:p>
          <a:p>
            <a:pPr>
              <a:lnSpc>
                <a:spcPct val="130000"/>
              </a:lnSpc>
              <a:buClr>
                <a:schemeClr val="hlink"/>
              </a:buClr>
            </a:pPr>
            <a:r>
              <a:rPr lang="en-US" sz="2800" dirty="0">
                <a:latin typeface="Times New Roman" charset="0"/>
              </a:rPr>
              <a:t>No manipulation of variables </a:t>
            </a:r>
          </a:p>
          <a:p>
            <a:pPr>
              <a:lnSpc>
                <a:spcPct val="130000"/>
              </a:lnSpc>
              <a:buClr>
                <a:schemeClr val="hlink"/>
              </a:buClr>
            </a:pPr>
            <a:r>
              <a:rPr lang="en-US" sz="2800" dirty="0">
                <a:latin typeface="Times New Roman" charset="0"/>
              </a:rPr>
              <a:t>No random assignment of individuals or groups</a:t>
            </a:r>
            <a:r>
              <a:rPr lang="tr-TR" sz="2800" dirty="0">
                <a:latin typeface="Times New Roman" charset="0"/>
              </a:rPr>
              <a:t>: P</a:t>
            </a:r>
            <a:r>
              <a:rPr lang="en-US" sz="2800" dirty="0">
                <a:latin typeface="Times New Roman" charset="0"/>
              </a:rPr>
              <a:t>re-defined groups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are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compared</a:t>
            </a:r>
            <a:endParaRPr lang="en-US" sz="2800" dirty="0">
              <a:latin typeface="Times New Roman" charset="0"/>
            </a:endParaRPr>
          </a:p>
          <a:p>
            <a:pPr>
              <a:lnSpc>
                <a:spcPct val="130000"/>
              </a:lnSpc>
              <a:buClr>
                <a:schemeClr val="hlink"/>
              </a:buClr>
            </a:pPr>
            <a:r>
              <a:rPr lang="en-US" sz="2800" dirty="0">
                <a:latin typeface="Times New Roman" charset="0"/>
              </a:rPr>
              <a:t>Exact knowledge of variables </a:t>
            </a:r>
            <a:r>
              <a:rPr lang="tr-TR" sz="2800" dirty="0">
                <a:latin typeface="Times New Roman" charset="0"/>
              </a:rPr>
              <a:t>is </a:t>
            </a:r>
            <a:r>
              <a:rPr lang="en-US" sz="2800" dirty="0">
                <a:latin typeface="Times New Roman" charset="0"/>
              </a:rPr>
              <a:t>required</a:t>
            </a:r>
            <a:endParaRPr lang="tr-TR" sz="2800" dirty="0">
              <a:latin typeface="Times New Roman" charset="0"/>
            </a:endParaRPr>
          </a:p>
          <a:p>
            <a:pPr>
              <a:lnSpc>
                <a:spcPct val="130000"/>
              </a:lnSpc>
              <a:buClr>
                <a:schemeClr val="hlink"/>
              </a:buClr>
            </a:pPr>
            <a:r>
              <a:rPr lang="tr-TR" sz="2800" dirty="0" err="1">
                <a:latin typeface="Times New Roman" charset="0"/>
              </a:rPr>
              <a:t>Less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costly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and</a:t>
            </a:r>
            <a:r>
              <a:rPr lang="tr-TR" sz="2800" dirty="0">
                <a:latin typeface="Times New Roman" charset="0"/>
              </a:rPr>
              <a:t> </a:t>
            </a:r>
            <a:r>
              <a:rPr lang="tr-TR" sz="2800" dirty="0" err="1">
                <a:latin typeface="Times New Roman" charset="0"/>
              </a:rPr>
              <a:t>less</a:t>
            </a:r>
            <a:r>
              <a:rPr lang="tr-TR" sz="2800" dirty="0">
                <a:latin typeface="Times New Roman" charset="0"/>
              </a:rPr>
              <a:t> time-</a:t>
            </a:r>
            <a:r>
              <a:rPr lang="tr-TR" sz="2800" dirty="0" err="1">
                <a:latin typeface="Times New Roman" charset="0"/>
              </a:rPr>
              <a:t>consuming</a:t>
            </a:r>
            <a:endParaRPr lang="en-US" sz="2800" dirty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C4F447-38C4-4CE9-8AFF-89DA3B6B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70992"/>
          </a:xfrm>
        </p:spPr>
        <p:txBody>
          <a:bodyPr>
            <a:normAutofit/>
          </a:bodyPr>
          <a:lstStyle/>
          <a:p>
            <a:r>
              <a:rPr lang="tr-TR" sz="2800" dirty="0" err="1"/>
              <a:t>Generally</a:t>
            </a:r>
            <a:r>
              <a:rPr lang="tr-TR" sz="2800" dirty="0"/>
              <a:t> </a:t>
            </a:r>
            <a:r>
              <a:rPr lang="tr-TR" sz="2800" dirty="0" err="1"/>
              <a:t>we</a:t>
            </a:r>
            <a:r>
              <a:rPr lang="tr-TR" sz="2800" dirty="0"/>
              <a:t> </a:t>
            </a:r>
            <a:r>
              <a:rPr lang="tr-TR" sz="2800" dirty="0" err="1"/>
              <a:t>employ</a:t>
            </a:r>
            <a:r>
              <a:rPr lang="tr-TR" sz="2800" dirty="0"/>
              <a:t> </a:t>
            </a:r>
            <a:r>
              <a:rPr lang="tr-TR" sz="2800" dirty="0" err="1"/>
              <a:t>causal</a:t>
            </a:r>
            <a:r>
              <a:rPr lang="tr-TR" sz="2800" dirty="0"/>
              <a:t> </a:t>
            </a:r>
            <a:r>
              <a:rPr lang="tr-TR" sz="2800" dirty="0" err="1"/>
              <a:t>comparative</a:t>
            </a:r>
            <a:r>
              <a:rPr lang="tr-TR" sz="2800" dirty="0"/>
              <a:t> </a:t>
            </a:r>
            <a:r>
              <a:rPr lang="tr-TR" sz="2800" dirty="0" err="1"/>
              <a:t>study</a:t>
            </a:r>
            <a:r>
              <a:rPr lang="tr-TR" sz="2800" dirty="0"/>
              <a:t> </a:t>
            </a:r>
            <a:r>
              <a:rPr lang="tr-TR" sz="2800" dirty="0" err="1"/>
              <a:t>because</a:t>
            </a:r>
            <a:r>
              <a:rPr lang="tr-TR" sz="2800" dirty="0"/>
              <a:t>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B354E2-3BCE-4BA6-8593-94FCD187D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700808"/>
            <a:ext cx="7200900" cy="4166592"/>
          </a:xfrm>
        </p:spPr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manipulated</a:t>
            </a:r>
            <a:endParaRPr lang="tr-TR" dirty="0"/>
          </a:p>
          <a:p>
            <a:pPr lvl="1"/>
            <a:r>
              <a:rPr lang="tr-TR" dirty="0" err="1"/>
              <a:t>Gender</a:t>
            </a:r>
            <a:endParaRPr lang="tr-TR" dirty="0"/>
          </a:p>
          <a:p>
            <a:pPr lvl="1"/>
            <a:r>
              <a:rPr lang="tr-TR" dirty="0"/>
              <a:t>Age</a:t>
            </a:r>
          </a:p>
          <a:p>
            <a:pPr lvl="1"/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not be </a:t>
            </a:r>
            <a:r>
              <a:rPr lang="tr-TR" dirty="0" err="1"/>
              <a:t>manipulated</a:t>
            </a:r>
            <a:endParaRPr lang="tr-TR" dirty="0"/>
          </a:p>
          <a:p>
            <a:pPr lvl="1"/>
            <a:r>
              <a:rPr lang="tr-TR" dirty="0" err="1"/>
              <a:t>Disease</a:t>
            </a:r>
            <a:endParaRPr lang="tr-TR" dirty="0"/>
          </a:p>
          <a:p>
            <a:pPr lvl="1"/>
            <a:r>
              <a:rPr lang="tr-TR" dirty="0"/>
              <a:t>Learning </a:t>
            </a:r>
            <a:r>
              <a:rPr lang="tr-TR" dirty="0" err="1"/>
              <a:t>difficulty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469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rgbClr val="FF0000"/>
                </a:solidFill>
              </a:rPr>
              <a:t>Designing Groups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56792"/>
            <a:ext cx="7558608" cy="4539208"/>
          </a:xfrm>
        </p:spPr>
        <p:txBody>
          <a:bodyPr>
            <a:normAutofit fontScale="62500" lnSpcReduction="20000"/>
          </a:bodyPr>
          <a:lstStyle/>
          <a:p>
            <a:pPr>
              <a:buClr>
                <a:schemeClr val="hlink"/>
              </a:buClr>
            </a:pPr>
            <a:r>
              <a:rPr lang="tr-TR" sz="3600" b="1" u="sng" dirty="0" err="1">
                <a:latin typeface="Times New Roman" charset="0"/>
              </a:rPr>
              <a:t>Experimental</a:t>
            </a:r>
            <a:r>
              <a:rPr lang="tr-TR" sz="3600" b="1" u="sng" dirty="0">
                <a:latin typeface="Times New Roman" charset="0"/>
              </a:rPr>
              <a:t> (</a:t>
            </a:r>
            <a:r>
              <a:rPr lang="tr-TR" sz="3600" b="1" u="sng" dirty="0" err="1">
                <a:latin typeface="Times New Roman" charset="0"/>
              </a:rPr>
              <a:t>Defined</a:t>
            </a:r>
            <a:r>
              <a:rPr lang="tr-TR" sz="3600" b="1" u="sng" dirty="0">
                <a:latin typeface="Times New Roman" charset="0"/>
              </a:rPr>
              <a:t>) </a:t>
            </a:r>
            <a:r>
              <a:rPr lang="tr-TR" sz="3600" b="1" u="sng" dirty="0" err="1">
                <a:latin typeface="Times New Roman" charset="0"/>
              </a:rPr>
              <a:t>Group</a:t>
            </a:r>
            <a:r>
              <a:rPr lang="tr-TR" sz="3600" b="1" u="sng" dirty="0">
                <a:latin typeface="Times New Roman" charset="0"/>
              </a:rPr>
              <a:t>:</a:t>
            </a:r>
          </a:p>
          <a:p>
            <a:pPr lvl="1">
              <a:buClr>
                <a:schemeClr val="hlink"/>
              </a:buClr>
            </a:pPr>
            <a:r>
              <a:rPr lang="tr-TR" sz="3600" dirty="0" err="1">
                <a:latin typeface="Times New Roman" charset="0"/>
              </a:rPr>
              <a:t>The</a:t>
            </a:r>
            <a:r>
              <a:rPr lang="tr-TR" sz="3600" dirty="0">
                <a:latin typeface="Times New Roman" charset="0"/>
              </a:rPr>
              <a:t> g</a:t>
            </a:r>
            <a:r>
              <a:rPr lang="en-US" sz="3600" dirty="0" err="1">
                <a:latin typeface="Times New Roman" charset="0"/>
              </a:rPr>
              <a:t>roup</a:t>
            </a:r>
            <a:r>
              <a:rPr lang="en-US" sz="3600" dirty="0">
                <a:latin typeface="Times New Roman" charset="0"/>
              </a:rPr>
              <a:t> </a:t>
            </a:r>
            <a:r>
              <a:rPr lang="tr-TR" sz="3600" dirty="0" err="1">
                <a:latin typeface="Times New Roman" charset="0"/>
              </a:rPr>
              <a:t>that</a:t>
            </a:r>
            <a:r>
              <a:rPr lang="tr-TR" sz="3600" dirty="0">
                <a:latin typeface="Times New Roman" charset="0"/>
              </a:rPr>
              <a:t> </a:t>
            </a:r>
            <a:r>
              <a:rPr lang="en-US" sz="3600" dirty="0">
                <a:latin typeface="Times New Roman" charset="0"/>
              </a:rPr>
              <a:t>possess</a:t>
            </a:r>
            <a:r>
              <a:rPr lang="tr-TR" sz="3600" dirty="0">
                <a:latin typeface="Times New Roman" charset="0"/>
              </a:rPr>
              <a:t>es</a:t>
            </a:r>
            <a:r>
              <a:rPr lang="en-US" sz="3600" dirty="0">
                <a:latin typeface="Times New Roman" charset="0"/>
              </a:rPr>
              <a:t> the characteristic to be studied</a:t>
            </a:r>
          </a:p>
          <a:p>
            <a:pPr lvl="1">
              <a:buClr>
                <a:schemeClr val="hlink"/>
              </a:buClr>
            </a:pPr>
            <a:r>
              <a:rPr lang="en-US" sz="3600" dirty="0">
                <a:latin typeface="Times New Roman" charset="0"/>
              </a:rPr>
              <a:t>Definition must be precise for understanding and interpretation of findings</a:t>
            </a:r>
            <a:endParaRPr lang="tr-TR" sz="3600" dirty="0">
              <a:latin typeface="Times New Roman" charset="0"/>
            </a:endParaRPr>
          </a:p>
          <a:p>
            <a:pPr lvl="1">
              <a:buClr>
                <a:schemeClr val="hlink"/>
              </a:buClr>
            </a:pPr>
            <a:endParaRPr lang="tr-TR" sz="3600" dirty="0">
              <a:latin typeface="Times New Roman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</a:pPr>
            <a:r>
              <a:rPr lang="tr-TR" sz="3600" b="1" u="sng" dirty="0">
                <a:latin typeface="Times New Roman" charset="0"/>
              </a:rPr>
              <a:t>Comparison </a:t>
            </a:r>
            <a:r>
              <a:rPr lang="tr-TR" sz="3600" b="1" u="sng" dirty="0" err="1">
                <a:latin typeface="Times New Roman" charset="0"/>
              </a:rPr>
              <a:t>Groups</a:t>
            </a:r>
            <a:endParaRPr lang="tr-TR" sz="3600" b="1" u="sng" dirty="0">
              <a:latin typeface="Times New Roman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</a:pPr>
            <a:r>
              <a:rPr lang="en-US" sz="3600" dirty="0">
                <a:latin typeface="Times New Roman" charset="0"/>
              </a:rPr>
              <a:t>Select group not possessing </a:t>
            </a:r>
            <a:r>
              <a:rPr lang="tr-TR" sz="3600" dirty="0">
                <a:latin typeface="Times New Roman" charset="0"/>
              </a:rPr>
              <a:t>(</a:t>
            </a:r>
            <a:r>
              <a:rPr lang="en-US" sz="3600" dirty="0">
                <a:latin typeface="Times New Roman" charset="0"/>
              </a:rPr>
              <a:t>or not to the same degree</a:t>
            </a:r>
            <a:r>
              <a:rPr lang="tr-TR" sz="3600" dirty="0">
                <a:latin typeface="Times New Roman" charset="0"/>
              </a:rPr>
              <a:t>)</a:t>
            </a:r>
            <a:r>
              <a:rPr lang="en-US" sz="3600" dirty="0">
                <a:latin typeface="Times New Roman" charset="0"/>
              </a:rPr>
              <a:t> the defined characteristic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</a:pPr>
            <a:r>
              <a:rPr lang="tr-TR" sz="3600" dirty="0" err="1">
                <a:latin typeface="Times New Roman" charset="0"/>
              </a:rPr>
              <a:t>It</a:t>
            </a:r>
            <a:r>
              <a:rPr lang="tr-TR" sz="3600" dirty="0">
                <a:latin typeface="Times New Roman" charset="0"/>
              </a:rPr>
              <a:t> u</a:t>
            </a:r>
            <a:r>
              <a:rPr lang="en-US" sz="3600" dirty="0" err="1">
                <a:latin typeface="Times New Roman" charset="0"/>
              </a:rPr>
              <a:t>sually</a:t>
            </a:r>
            <a:r>
              <a:rPr lang="en-US" sz="3600" dirty="0">
                <a:latin typeface="Times New Roman" charset="0"/>
              </a:rPr>
              <a:t> has similar characteristics with exception of the variable that is the focus of the study</a:t>
            </a:r>
            <a:r>
              <a:rPr lang="tr-TR" sz="3600" dirty="0">
                <a:latin typeface="Times New Roman" charset="0"/>
              </a:rPr>
              <a:t>.</a:t>
            </a:r>
            <a:endParaRPr lang="tr-TR" sz="3600" i="1" dirty="0">
              <a:latin typeface="Times New Roman" charset="0"/>
            </a:endParaRPr>
          </a:p>
          <a:p>
            <a:pPr marL="0" indent="0">
              <a:buClr>
                <a:schemeClr val="hlink"/>
              </a:buClr>
              <a:buNone/>
            </a:pPr>
            <a:endParaRPr lang="en-US" sz="3300" i="1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17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>
            <a:noAutofit/>
          </a:bodyPr>
          <a:lstStyle/>
          <a:p>
            <a:r>
              <a:rPr lang="en-US" sz="3200" dirty="0"/>
              <a:t>A sample for causal-comparative research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89D2504F-A230-4C3E-A99F-F4D2165DE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948124"/>
              </p:ext>
            </p:extLst>
          </p:nvPr>
        </p:nvGraphicFramePr>
        <p:xfrm>
          <a:off x="899592" y="1052736"/>
          <a:ext cx="7992888" cy="5472608"/>
        </p:xfrm>
        <a:graphic>
          <a:graphicData uri="http://schemas.openxmlformats.org/drawingml/2006/table">
            <a:tbl>
              <a:tblPr firstRow="1" bandRow="1"/>
              <a:tblGrid>
                <a:gridCol w="985789">
                  <a:extLst>
                    <a:ext uri="{9D8B030D-6E8A-4147-A177-3AD203B41FA5}">
                      <a16:colId xmlns:a16="http://schemas.microsoft.com/office/drawing/2014/main" val="3662856837"/>
                    </a:ext>
                  </a:extLst>
                </a:gridCol>
                <a:gridCol w="1132326">
                  <a:extLst>
                    <a:ext uri="{9D8B030D-6E8A-4147-A177-3AD203B41FA5}">
                      <a16:colId xmlns:a16="http://schemas.microsoft.com/office/drawing/2014/main" val="1405133334"/>
                    </a:ext>
                  </a:extLst>
                </a:gridCol>
                <a:gridCol w="3037298">
                  <a:extLst>
                    <a:ext uri="{9D8B030D-6E8A-4147-A177-3AD203B41FA5}">
                      <a16:colId xmlns:a16="http://schemas.microsoft.com/office/drawing/2014/main" val="2584961752"/>
                    </a:ext>
                  </a:extLst>
                </a:gridCol>
                <a:gridCol w="2837475">
                  <a:extLst>
                    <a:ext uri="{9D8B030D-6E8A-4147-A177-3AD203B41FA5}">
                      <a16:colId xmlns:a16="http://schemas.microsoft.com/office/drawing/2014/main" val="3516483485"/>
                    </a:ext>
                  </a:extLst>
                </a:gridCol>
              </a:tblGrid>
              <a:tr h="434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Independent Variable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Dependent Variable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8D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01992"/>
                  </a:ext>
                </a:extLst>
              </a:tr>
              <a:tr h="1167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(a)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activities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(has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characteristic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Level of </a:t>
                      </a:r>
                      <a:r>
                        <a:rPr lang="tr-TR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motivation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54381"/>
                  </a:ext>
                </a:extLst>
              </a:tr>
              <a:tr h="153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II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-C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activities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does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not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characteristic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Level of </a:t>
                      </a:r>
                      <a:r>
                        <a:rPr lang="tr-TR" sz="1600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motivation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79004"/>
                  </a:ext>
                </a:extLst>
              </a:tr>
              <a:tr h="11703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(b)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Counselors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(one characteristic)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Amount of job satisfaction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584640"/>
                  </a:ext>
                </a:extLst>
              </a:tr>
              <a:tr h="1167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tr-T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II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C2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Teachers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(another characteristic)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b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Amount of job satisfaction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29" marR="58029" marT="30949" marB="309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69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24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654968"/>
          </a:xfrm>
        </p:spPr>
        <p:txBody>
          <a:bodyPr>
            <a:normAutofit/>
          </a:bodyPr>
          <a:lstStyle/>
          <a:p>
            <a:r>
              <a:rPr lang="en-US" sz="3200" dirty="0"/>
              <a:t>Strengthening research design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8700" y="1556792"/>
            <a:ext cx="7200900" cy="4310608"/>
          </a:xfrm>
        </p:spPr>
        <p:txBody>
          <a:bodyPr/>
          <a:lstStyle/>
          <a:p>
            <a:r>
              <a:rPr lang="tr-TR" dirty="0" err="1"/>
              <a:t>One</a:t>
            </a:r>
            <a:r>
              <a:rPr lang="tr-TR" dirty="0"/>
              <a:t> (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)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techniques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forming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:</a:t>
            </a:r>
          </a:p>
          <a:p>
            <a:pPr lvl="1"/>
            <a:r>
              <a:rPr lang="tr-TR" sz="2400" dirty="0"/>
              <a:t>Pair-</a:t>
            </a:r>
            <a:r>
              <a:rPr lang="tr-TR" sz="2400" dirty="0" err="1"/>
              <a:t>wise</a:t>
            </a:r>
            <a:r>
              <a:rPr lang="tr-TR" sz="2400" dirty="0"/>
              <a:t> </a:t>
            </a:r>
            <a:r>
              <a:rPr lang="tr-TR" sz="2400" dirty="0" err="1"/>
              <a:t>Matching</a:t>
            </a:r>
            <a:endParaRPr lang="tr-TR" sz="2400" dirty="0"/>
          </a:p>
          <a:p>
            <a:pPr lvl="1"/>
            <a:endParaRPr lang="tr-TR" sz="2400" dirty="0"/>
          </a:p>
          <a:p>
            <a:pPr lvl="1"/>
            <a:r>
              <a:rPr lang="tr-TR" sz="2400" dirty="0" err="1"/>
              <a:t>Homogenous</a:t>
            </a:r>
            <a:r>
              <a:rPr lang="tr-TR" sz="2400" dirty="0"/>
              <a:t> </a:t>
            </a:r>
            <a:r>
              <a:rPr lang="tr-TR" sz="2400" dirty="0" err="1"/>
              <a:t>Subgroups</a:t>
            </a:r>
            <a:endParaRPr lang="tr-TR" sz="2400" dirty="0"/>
          </a:p>
          <a:p>
            <a:pPr lvl="1"/>
            <a:endParaRPr lang="tr-TR" sz="2400" dirty="0"/>
          </a:p>
          <a:p>
            <a:pPr lvl="1"/>
            <a:r>
              <a:rPr lang="tr-TR" sz="2400" dirty="0"/>
              <a:t>Analysis of </a:t>
            </a:r>
            <a:r>
              <a:rPr lang="tr-TR" sz="2400" dirty="0" err="1"/>
              <a:t>covariance</a:t>
            </a:r>
            <a:r>
              <a:rPr lang="tr-TR" sz="2400" dirty="0"/>
              <a:t> (ANCOVA)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235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70992"/>
          </a:xfrm>
        </p:spPr>
        <p:txBody>
          <a:bodyPr/>
          <a:lstStyle/>
          <a:p>
            <a:r>
              <a:rPr lang="en-US" dirty="0"/>
              <a:t>Data Analysis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28700" y="1700808"/>
            <a:ext cx="7200900" cy="4166592"/>
          </a:xfrm>
        </p:spPr>
        <p:txBody>
          <a:bodyPr>
            <a:normAutofit lnSpcReduction="10000"/>
          </a:bodyPr>
          <a:lstStyle/>
          <a:p>
            <a:r>
              <a:rPr lang="tr-TR" sz="2800" dirty="0">
                <a:latin typeface="Arial" charset="0"/>
              </a:rPr>
              <a:t>A </a:t>
            </a:r>
            <a:r>
              <a:rPr lang="en-US" sz="2800" dirty="0">
                <a:latin typeface="Arial" charset="0"/>
              </a:rPr>
              <a:t>variety of descriptive and inferential statistics</a:t>
            </a:r>
            <a:r>
              <a:rPr lang="tr-TR" sz="2800" dirty="0">
                <a:latin typeface="Arial" charset="0"/>
              </a:rPr>
              <a:t> can be </a:t>
            </a:r>
            <a:r>
              <a:rPr lang="tr-TR" sz="2800" dirty="0" err="1">
                <a:latin typeface="Arial" charset="0"/>
              </a:rPr>
              <a:t>used</a:t>
            </a:r>
            <a:endParaRPr lang="en-US" sz="2800" dirty="0">
              <a:latin typeface="Arial" charset="0"/>
            </a:endParaRPr>
          </a:p>
          <a:p>
            <a:pPr lvl="1"/>
            <a:r>
              <a:rPr lang="tr-TR" sz="2400" dirty="0" err="1"/>
              <a:t>Descriptive</a:t>
            </a:r>
            <a:r>
              <a:rPr lang="tr-TR" sz="2400" dirty="0"/>
              <a:t> </a:t>
            </a:r>
            <a:r>
              <a:rPr lang="tr-TR" sz="2400" dirty="0" err="1"/>
              <a:t>statistics</a:t>
            </a:r>
            <a:endParaRPr lang="tr-TR" sz="2400" dirty="0"/>
          </a:p>
          <a:p>
            <a:pPr lvl="2"/>
            <a:r>
              <a:rPr lang="tr-TR" sz="2200" dirty="0" err="1"/>
              <a:t>Mean</a:t>
            </a:r>
            <a:endParaRPr lang="tr-TR" sz="2200" dirty="0"/>
          </a:p>
          <a:p>
            <a:pPr lvl="2"/>
            <a:r>
              <a:rPr lang="tr-TR" sz="2200" dirty="0"/>
              <a:t>Standard </a:t>
            </a:r>
            <a:r>
              <a:rPr lang="tr-TR" sz="2200" dirty="0" err="1"/>
              <a:t>deviation</a:t>
            </a:r>
            <a:endParaRPr lang="tr-TR" sz="2200" dirty="0"/>
          </a:p>
          <a:p>
            <a:pPr lvl="2"/>
            <a:r>
              <a:rPr lang="tr-TR" sz="2200" dirty="0" err="1"/>
              <a:t>Frequency</a:t>
            </a:r>
            <a:r>
              <a:rPr lang="tr-TR" sz="2200" dirty="0"/>
              <a:t> </a:t>
            </a:r>
            <a:r>
              <a:rPr lang="tr-TR" sz="2200" dirty="0" err="1"/>
              <a:t>polygon</a:t>
            </a:r>
            <a:endParaRPr lang="tr-TR" sz="2200" dirty="0"/>
          </a:p>
          <a:p>
            <a:pPr lvl="1"/>
            <a:r>
              <a:rPr lang="tr-TR" sz="2400" dirty="0" err="1"/>
              <a:t>Inferential</a:t>
            </a:r>
            <a:r>
              <a:rPr lang="tr-TR" sz="2400" dirty="0"/>
              <a:t> </a:t>
            </a:r>
            <a:r>
              <a:rPr lang="tr-TR" sz="2400" dirty="0" err="1"/>
              <a:t>statistics</a:t>
            </a:r>
            <a:endParaRPr lang="tr-TR" sz="2400" dirty="0"/>
          </a:p>
          <a:p>
            <a:pPr lvl="2"/>
            <a:r>
              <a:rPr lang="tr-TR" sz="2200" dirty="0"/>
              <a:t>T-test</a:t>
            </a:r>
          </a:p>
          <a:p>
            <a:pPr lvl="2"/>
            <a:r>
              <a:rPr lang="tr-TR" sz="2200" dirty="0"/>
              <a:t>ANOVA</a:t>
            </a:r>
          </a:p>
          <a:p>
            <a:pPr lvl="2"/>
            <a:r>
              <a:rPr lang="tr-TR" sz="2200" dirty="0" err="1"/>
              <a:t>Chi-square</a:t>
            </a:r>
            <a:endParaRPr lang="tr-TR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71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98984"/>
          </a:xfrm>
        </p:spPr>
        <p:txBody>
          <a:bodyPr/>
          <a:lstStyle/>
          <a:p>
            <a:r>
              <a:rPr lang="tr-TR" dirty="0" err="1"/>
              <a:t>Interpreting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28700" y="1700808"/>
            <a:ext cx="7200900" cy="4166592"/>
          </a:xfrm>
        </p:spPr>
        <p:txBody>
          <a:bodyPr>
            <a:normAutofit/>
          </a:bodyPr>
          <a:lstStyle/>
          <a:p>
            <a:r>
              <a:rPr lang="en-US" dirty="0"/>
              <a:t>The results must be interpreted with caution.</a:t>
            </a:r>
          </a:p>
          <a:p>
            <a:endParaRPr lang="en-US" dirty="0"/>
          </a:p>
          <a:p>
            <a:r>
              <a:rPr lang="en-US" dirty="0"/>
              <a:t>As with </a:t>
            </a:r>
            <a:r>
              <a:rPr lang="en-US" dirty="0" err="1"/>
              <a:t>correlational</a:t>
            </a:r>
            <a:r>
              <a:rPr lang="en-US" dirty="0"/>
              <a:t> studies, they identify relationships but do not prove cause and effect.</a:t>
            </a:r>
          </a:p>
          <a:p>
            <a:endParaRPr lang="en-US" dirty="0"/>
          </a:p>
          <a:p>
            <a:r>
              <a:rPr lang="en-US" dirty="0"/>
              <a:t>There are two main ways to strengthen the interpretability of such studies:</a:t>
            </a:r>
          </a:p>
          <a:p>
            <a:pPr lvl="1"/>
            <a:r>
              <a:rPr lang="en-US" sz="2000" dirty="0"/>
              <a:t>Formulating alternative hypotheses and investigating them whenever possible</a:t>
            </a:r>
          </a:p>
          <a:p>
            <a:pPr lvl="1"/>
            <a:r>
              <a:rPr lang="en-US" sz="2000" dirty="0"/>
              <a:t>Examining all of the variables if the dependent variable is categorical</a:t>
            </a:r>
            <a:r>
              <a:rPr lang="tr-TR" sz="2000" dirty="0"/>
              <a:t> (</a:t>
            </a:r>
            <a:r>
              <a:rPr lang="en-US" b="1" dirty="0"/>
              <a:t>Discriminant function analysis</a:t>
            </a:r>
            <a:r>
              <a:rPr lang="tr-TR" b="1" dirty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509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ırp">
  <a:themeElements>
    <a:clrScheme name="Kır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1013</TotalTime>
  <Words>600</Words>
  <Application>Microsoft Office PowerPoint</Application>
  <PresentationFormat>Ekran Gösterisi (4:3)</PresentationFormat>
  <Paragraphs>130</Paragraphs>
  <Slides>13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Times New Roman</vt:lpstr>
      <vt:lpstr>Wingdings</vt:lpstr>
      <vt:lpstr>Kırp</vt:lpstr>
      <vt:lpstr>Causal Comparative Research Design</vt:lpstr>
      <vt:lpstr>Introduction to Causal-Comparative Research</vt:lpstr>
      <vt:lpstr>Important points to know</vt:lpstr>
      <vt:lpstr>Generally we employ causal comparative study because…</vt:lpstr>
      <vt:lpstr>Designing Groups</vt:lpstr>
      <vt:lpstr>A sample for causal-comparative research</vt:lpstr>
      <vt:lpstr>Strengthening research design</vt:lpstr>
      <vt:lpstr>Data Analysis</vt:lpstr>
      <vt:lpstr>Interpreting the Results</vt:lpstr>
      <vt:lpstr>Similarities between causal-comparative and correlational research</vt:lpstr>
      <vt:lpstr>Differences between causal-comparative and correlational research</vt:lpstr>
      <vt:lpstr>Similarities between causal-comparative and experimental research</vt:lpstr>
      <vt:lpstr>Differences between causal-comparative and experimental research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Causal Comparative Research Design</dc:title>
  <dc:creator>SEHNAZ</dc:creator>
  <cp:lastModifiedBy>Sehnaz Sahinkarakas</cp:lastModifiedBy>
  <cp:revision>80</cp:revision>
  <dcterms:created xsi:type="dcterms:W3CDTF">2012-04-19T09:35:44Z</dcterms:created>
  <dcterms:modified xsi:type="dcterms:W3CDTF">2020-04-19T14:49:56Z</dcterms:modified>
</cp:coreProperties>
</file>