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70" r:id="rId2"/>
    <p:sldId id="290" r:id="rId3"/>
    <p:sldId id="291" r:id="rId4"/>
    <p:sldId id="292" r:id="rId5"/>
    <p:sldId id="293" r:id="rId6"/>
    <p:sldId id="294" r:id="rId7"/>
    <p:sldId id="295" r:id="rId8"/>
    <p:sldId id="286" r:id="rId9"/>
    <p:sldId id="284" r:id="rId10"/>
    <p:sldId id="285" r:id="rId11"/>
    <p:sldId id="299" r:id="rId12"/>
    <p:sldId id="300" r:id="rId13"/>
    <p:sldId id="296" r:id="rId14"/>
    <p:sldId id="297" r:id="rId15"/>
    <p:sldId id="272" r:id="rId16"/>
    <p:sldId id="301" r:id="rId17"/>
    <p:sldId id="267" r:id="rId18"/>
    <p:sldId id="287" r:id="rId19"/>
    <p:sldId id="268" r:id="rId20"/>
    <p:sldId id="288" r:id="rId21"/>
    <p:sldId id="273" r:id="rId22"/>
    <p:sldId id="274" r:id="rId23"/>
    <p:sldId id="298" r:id="rId24"/>
    <p:sldId id="275" r:id="rId25"/>
    <p:sldId id="276" r:id="rId26"/>
    <p:sldId id="289" r:id="rId27"/>
    <p:sldId id="277" r:id="rId28"/>
    <p:sldId id="278" r:id="rId29"/>
    <p:sldId id="279" r:id="rId30"/>
    <p:sldId id="280" r:id="rId31"/>
    <p:sldId id="281" r:id="rId32"/>
    <p:sldId id="302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652" autoAdjust="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3116F-8EA4-492E-965B-174DE7E959B3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70E9FB5-3917-4DD9-96BB-A2BE93E2F24E}">
      <dgm:prSet phldrT="[Metin]"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Rising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-rate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bump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up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62C30F0E-B0E6-4B88-A434-9385C70E8EE7}" type="parTrans" cxnId="{7EEA3858-74F7-4E73-B310-15B718BF4043}">
      <dgm:prSet/>
      <dgm:spPr/>
      <dgm:t>
        <a:bodyPr/>
        <a:lstStyle/>
        <a:p>
          <a:endParaRPr lang="tr-TR"/>
        </a:p>
      </dgm:t>
    </dgm:pt>
    <dgm:pt modelId="{F46F6E77-9E0B-43BC-B1BF-4E292F566B06}" type="sibTrans" cxnId="{7EEA3858-74F7-4E73-B310-15B718BF4043}">
      <dgm:prSet/>
      <dgm:spPr/>
      <dgm:t>
        <a:bodyPr/>
        <a:lstStyle/>
        <a:p>
          <a:endParaRPr lang="tr-TR"/>
        </a:p>
      </dgm:t>
    </dgm:pt>
    <dgm:pt modelId="{CA436D39-63A4-4CD7-BD03-B5ACE35BE119}">
      <dgm:prSet phldrT="[Metin]"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Rising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-rate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bump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up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may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at set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intervals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such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as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every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six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months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3C53A670-A6E3-476A-BC4E-8F0A5F728D5C}" type="parTrans" cxnId="{75DD3A47-77C0-4732-8B4E-1998EBF3B55E}">
      <dgm:prSet/>
      <dgm:spPr/>
      <dgm:t>
        <a:bodyPr/>
        <a:lstStyle/>
        <a:p>
          <a:endParaRPr lang="tr-TR"/>
        </a:p>
      </dgm:t>
    </dgm:pt>
    <dgm:pt modelId="{A7D2E481-2AA7-4CA3-80AE-5A62976C5B8A}" type="sibTrans" cxnId="{75DD3A47-77C0-4732-8B4E-1998EBF3B55E}">
      <dgm:prSet/>
      <dgm:spPr/>
      <dgm:t>
        <a:bodyPr/>
        <a:lstStyle/>
        <a:p>
          <a:endParaRPr lang="tr-TR"/>
        </a:p>
      </dgm:t>
    </dgm:pt>
    <dgm:pt modelId="{A88CDDB3-80B8-49F8-B77F-9DC8EDFA69E5}">
      <dgm:prSet phldrT="[Metin]"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Liquid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6038DA13-B3C2-4CA9-B75B-48DCA1A6C7BC}" type="parTrans" cxnId="{48E8D794-824A-4E0F-B636-80F910992A3B}">
      <dgm:prSet/>
      <dgm:spPr/>
      <dgm:t>
        <a:bodyPr/>
        <a:lstStyle/>
        <a:p>
          <a:endParaRPr lang="tr-TR"/>
        </a:p>
      </dgm:t>
    </dgm:pt>
    <dgm:pt modelId="{314C34F7-CD40-4797-9FC9-188706888980}" type="sibTrans" cxnId="{48E8D794-824A-4E0F-B636-80F910992A3B}">
      <dgm:prSet/>
      <dgm:spPr/>
      <dgm:t>
        <a:bodyPr/>
        <a:lstStyle/>
        <a:p>
          <a:endParaRPr lang="tr-TR"/>
        </a:p>
      </dgm:t>
    </dgm:pt>
    <dgm:pt modelId="{FFF2B3AC-09B6-48BB-B180-4E97A2223301}">
      <dgm:prSet phldrT="[Metin]"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Liquid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offer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an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opportunity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to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withdraw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money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without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penalty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  </a:t>
          </a:r>
        </a:p>
      </dgm:t>
    </dgm:pt>
    <dgm:pt modelId="{E5F55F77-96EF-4CA7-BF10-63A5D7533F52}" type="parTrans" cxnId="{029BBAF6-FBB3-4707-AA9F-D6B98EAE2D22}">
      <dgm:prSet/>
      <dgm:spPr/>
      <dgm:t>
        <a:bodyPr/>
        <a:lstStyle/>
        <a:p>
          <a:endParaRPr lang="tr-TR"/>
        </a:p>
      </dgm:t>
    </dgm:pt>
    <dgm:pt modelId="{B9C99D22-9351-498A-8719-0939AD8C7A10}" type="sibTrans" cxnId="{029BBAF6-FBB3-4707-AA9F-D6B98EAE2D22}">
      <dgm:prSet/>
      <dgm:spPr/>
      <dgm:t>
        <a:bodyPr/>
        <a:lstStyle/>
        <a:p>
          <a:endParaRPr lang="tr-TR"/>
        </a:p>
      </dgm:t>
    </dgm:pt>
    <dgm:pt modelId="{C11A7A1A-405E-473F-A589-825072156ADE}">
      <dgm:prSet phldrT="[Metin]" custT="1"/>
      <dgm:spPr/>
      <dgm:t>
        <a:bodyPr/>
        <a:lstStyle/>
        <a:p>
          <a:r>
            <a:rPr lang="tr-TR" sz="1800" dirty="0">
              <a:latin typeface="Times New Roman" pitchFamily="18" charset="0"/>
              <a:cs typeface="Times New Roman" pitchFamily="18" charset="0"/>
            </a:rPr>
            <a:t>A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zero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cupon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CD</a:t>
          </a:r>
        </a:p>
      </dgm:t>
    </dgm:pt>
    <dgm:pt modelId="{A991793F-A6B5-40AF-9F13-58B5B33AD422}" type="parTrans" cxnId="{A2CFC416-4E6C-454B-8478-40FCEF480F14}">
      <dgm:prSet/>
      <dgm:spPr/>
      <dgm:t>
        <a:bodyPr/>
        <a:lstStyle/>
        <a:p>
          <a:endParaRPr lang="tr-TR"/>
        </a:p>
      </dgm:t>
    </dgm:pt>
    <dgm:pt modelId="{FF648EB7-74F9-479D-953F-35627631BBAD}" type="sibTrans" cxnId="{A2CFC416-4E6C-454B-8478-40FCEF480F14}">
      <dgm:prSet/>
      <dgm:spPr/>
      <dgm:t>
        <a:bodyPr/>
        <a:lstStyle/>
        <a:p>
          <a:endParaRPr lang="tr-TR"/>
        </a:p>
      </dgm:t>
    </dgm:pt>
    <dgm:pt modelId="{FA11B21E-C89A-4252-AA72-D2A3F2A0D8B4}">
      <dgm:prSet phldrT="[Metin]" custT="1"/>
      <dgm:spPr/>
      <dgm:t>
        <a:bodyPr/>
        <a:lstStyle/>
        <a:p>
          <a:r>
            <a:rPr lang="tr-TR" sz="1800" dirty="0">
              <a:latin typeface="Times New Roman" pitchFamily="18" charset="0"/>
              <a:cs typeface="Times New Roman" pitchFamily="18" charset="0"/>
            </a:rPr>
            <a:t>A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zero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cupon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CD is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purchased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at a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deep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discount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no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interest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payments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DF0F67C3-103D-4CF6-8CD0-067D3A965F62}" type="parTrans" cxnId="{CA733C4E-1082-4548-A80F-D7DA87543496}">
      <dgm:prSet/>
      <dgm:spPr/>
      <dgm:t>
        <a:bodyPr/>
        <a:lstStyle/>
        <a:p>
          <a:endParaRPr lang="tr-TR"/>
        </a:p>
      </dgm:t>
    </dgm:pt>
    <dgm:pt modelId="{D77B9399-647F-4598-A31C-91474251CBA7}" type="sibTrans" cxnId="{CA733C4E-1082-4548-A80F-D7DA87543496}">
      <dgm:prSet/>
      <dgm:spPr/>
      <dgm:t>
        <a:bodyPr/>
        <a:lstStyle/>
        <a:p>
          <a:endParaRPr lang="tr-TR"/>
        </a:p>
      </dgm:t>
    </dgm:pt>
    <dgm:pt modelId="{C45727BB-5031-4EC2-A330-281B74825979}">
      <dgm:prSet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Callable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start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and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usually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long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maturities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this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savings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option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if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interest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drop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bank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may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“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call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” (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close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)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account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after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 set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period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such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as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one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two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years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CE6C280-24DD-4FBA-BFB8-20417DF774BA}" type="parTrans" cxnId="{949B3FCF-4E8E-4613-A593-90C12E717ECF}">
      <dgm:prSet/>
      <dgm:spPr/>
      <dgm:t>
        <a:bodyPr/>
        <a:lstStyle/>
        <a:p>
          <a:endParaRPr lang="tr-TR"/>
        </a:p>
      </dgm:t>
    </dgm:pt>
    <dgm:pt modelId="{9C9F4FD1-1BA0-4C76-92D9-92C14F525F40}" type="sibTrans" cxnId="{949B3FCF-4E8E-4613-A593-90C12E717ECF}">
      <dgm:prSet/>
      <dgm:spPr/>
      <dgm:t>
        <a:bodyPr/>
        <a:lstStyle/>
        <a:p>
          <a:endParaRPr lang="tr-TR"/>
        </a:p>
      </dgm:t>
    </dgm:pt>
    <dgm:pt modelId="{197BE48A-BAF9-4AA3-A2FC-CD5C7D95B12A}">
      <dgm:prSet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Indexed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earnings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based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on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stock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market.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In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times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of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strong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stock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performance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your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earnings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can be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than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those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on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other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A3A4578D-4984-4FB4-B204-DDD1A612D99A}" type="parTrans" cxnId="{5F5BC6C7-D977-4972-A2FB-13323FA02580}">
      <dgm:prSet/>
      <dgm:spPr/>
      <dgm:t>
        <a:bodyPr/>
        <a:lstStyle/>
        <a:p>
          <a:endParaRPr lang="tr-TR"/>
        </a:p>
      </dgm:t>
    </dgm:pt>
    <dgm:pt modelId="{26731B2A-BB76-4E08-B24C-40AA1B077DD7}" type="sibTrans" cxnId="{5F5BC6C7-D977-4972-A2FB-13323FA02580}">
      <dgm:prSet/>
      <dgm:spPr/>
      <dgm:t>
        <a:bodyPr/>
        <a:lstStyle/>
        <a:p>
          <a:endParaRPr lang="tr-TR"/>
        </a:p>
      </dgm:t>
    </dgm:pt>
    <dgm:pt modelId="{6974FAA5-322F-4324-9CF0-0E68D84C27C5}">
      <dgm:prSet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Indexed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775DF844-AB91-48AD-A18C-DEFD73298586}" type="parTrans" cxnId="{73A0E9EE-1E2B-408B-8A0C-703D439715FD}">
      <dgm:prSet/>
      <dgm:spPr/>
      <dgm:t>
        <a:bodyPr/>
        <a:lstStyle/>
        <a:p>
          <a:endParaRPr lang="tr-TR"/>
        </a:p>
      </dgm:t>
    </dgm:pt>
    <dgm:pt modelId="{6573A70C-731C-44DD-88B2-C1B0CA6688A5}" type="sibTrans" cxnId="{73A0E9EE-1E2B-408B-8A0C-703D439715FD}">
      <dgm:prSet/>
      <dgm:spPr/>
      <dgm:t>
        <a:bodyPr/>
        <a:lstStyle/>
        <a:p>
          <a:endParaRPr lang="tr-TR"/>
        </a:p>
      </dgm:t>
    </dgm:pt>
    <dgm:pt modelId="{CF6F76E8-9D9A-4D16-89FD-D53C7CA43E0D}">
      <dgm:prSet custT="1"/>
      <dgm:spPr/>
      <dgm:t>
        <a:bodyPr/>
        <a:lstStyle/>
        <a:p>
          <a:r>
            <a:rPr lang="tr-TR" sz="1800" dirty="0" err="1">
              <a:latin typeface="Times New Roman" pitchFamily="18" charset="0"/>
              <a:cs typeface="Times New Roman" pitchFamily="18" charset="0"/>
            </a:rPr>
            <a:t>Callable</a:t>
          </a:r>
          <a:r>
            <a:rPr lang="tr-TR" sz="18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D4B94CD8-498E-4ED2-8603-272501CC5B1D}" type="parTrans" cxnId="{DACCD85C-80A1-459F-90BD-E917E84FF896}">
      <dgm:prSet/>
      <dgm:spPr/>
      <dgm:t>
        <a:bodyPr/>
        <a:lstStyle/>
        <a:p>
          <a:endParaRPr lang="tr-TR"/>
        </a:p>
      </dgm:t>
    </dgm:pt>
    <dgm:pt modelId="{04B988B0-4C1C-4E10-A38F-C92F903E84BF}" type="sibTrans" cxnId="{DACCD85C-80A1-459F-90BD-E917E84FF896}">
      <dgm:prSet/>
      <dgm:spPr/>
      <dgm:t>
        <a:bodyPr/>
        <a:lstStyle/>
        <a:p>
          <a:endParaRPr lang="tr-TR"/>
        </a:p>
      </dgm:t>
    </dgm:pt>
    <dgm:pt modelId="{A2AE6EB6-F7FB-4C60-B8F5-5FF6BF2FD7DE}" type="pres">
      <dgm:prSet presAssocID="{0983116F-8EA4-492E-965B-174DE7E959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151B10D-1306-4646-B2D2-AA80D5B852E3}" type="pres">
      <dgm:prSet presAssocID="{A70E9FB5-3917-4DD9-96BB-A2BE93E2F24E}" presName="linNode" presStyleCnt="0"/>
      <dgm:spPr/>
    </dgm:pt>
    <dgm:pt modelId="{6A247C60-7D95-45F2-B625-96948F4849C0}" type="pres">
      <dgm:prSet presAssocID="{A70E9FB5-3917-4DD9-96BB-A2BE93E2F24E}" presName="parentText" presStyleLbl="node1" presStyleIdx="0" presStyleCnt="5" custScaleX="131517" custLinFactNeighborX="-9155" custLinFactNeighborY="-621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0BD86F6-F6D6-408A-A9AF-A6E3EC4C21AE}" type="pres">
      <dgm:prSet presAssocID="{A70E9FB5-3917-4DD9-96BB-A2BE93E2F24E}" presName="descendantText" presStyleLbl="alignAccFollowNode1" presStyleIdx="0" presStyleCnt="5" custScaleX="202325" custScaleY="1273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83A919-D3A5-4ADC-8C32-7ABB9B010102}" type="pres">
      <dgm:prSet presAssocID="{F46F6E77-9E0B-43BC-B1BF-4E292F566B06}" presName="sp" presStyleCnt="0"/>
      <dgm:spPr/>
    </dgm:pt>
    <dgm:pt modelId="{34C2903C-ABDF-4DC5-BD68-556BF2BDBF47}" type="pres">
      <dgm:prSet presAssocID="{A88CDDB3-80B8-49F8-B77F-9DC8EDFA69E5}" presName="linNode" presStyleCnt="0"/>
      <dgm:spPr/>
    </dgm:pt>
    <dgm:pt modelId="{90DF50EB-34A9-444B-8057-1EC52B675002}" type="pres">
      <dgm:prSet presAssocID="{A88CDDB3-80B8-49F8-B77F-9DC8EDFA69E5}" presName="parentText" presStyleLbl="node1" presStyleIdx="1" presStyleCnt="5" custScaleX="7645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9E3B86-E09F-4F8C-88C8-6EC3EF944288}" type="pres">
      <dgm:prSet presAssocID="{A88CDDB3-80B8-49F8-B77F-9DC8EDFA69E5}" presName="descendantText" presStyleLbl="alignAccFollowNode1" presStyleIdx="1" presStyleCnt="5" custScaleX="117471" custScaleY="1163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36274C-514F-4836-882B-62301C8624AA}" type="pres">
      <dgm:prSet presAssocID="{314C34F7-CD40-4797-9FC9-188706888980}" presName="sp" presStyleCnt="0"/>
      <dgm:spPr/>
    </dgm:pt>
    <dgm:pt modelId="{571D7C4E-4265-49F5-9B0F-B7BD99FB24BF}" type="pres">
      <dgm:prSet presAssocID="{C11A7A1A-405E-473F-A589-825072156ADE}" presName="linNode" presStyleCnt="0"/>
      <dgm:spPr/>
    </dgm:pt>
    <dgm:pt modelId="{B892F875-961F-426B-9B1A-D777FBD8B392}" type="pres">
      <dgm:prSet presAssocID="{C11A7A1A-405E-473F-A589-825072156ADE}" presName="parentText" presStyleLbl="node1" presStyleIdx="2" presStyleCnt="5" custScaleX="83243" custLinFactNeighborX="-1447" custLinFactNeighborY="148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79C5D4-865E-4B1D-85D9-A32822C90292}" type="pres">
      <dgm:prSet presAssocID="{C11A7A1A-405E-473F-A589-825072156ADE}" presName="descendantText" presStyleLbl="alignAccFollowNode1" presStyleIdx="2" presStyleCnt="5" custScaleX="131342" custScaleY="1036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AAFC99-B3E1-4F7F-BCCC-D2486AEDC6C8}" type="pres">
      <dgm:prSet presAssocID="{FF648EB7-74F9-479D-953F-35627631BBAD}" presName="sp" presStyleCnt="0"/>
      <dgm:spPr/>
    </dgm:pt>
    <dgm:pt modelId="{95949647-417A-4EAA-B296-F6E9BE7987E5}" type="pres">
      <dgm:prSet presAssocID="{6974FAA5-322F-4324-9CF0-0E68D84C27C5}" presName="linNode" presStyleCnt="0"/>
      <dgm:spPr/>
    </dgm:pt>
    <dgm:pt modelId="{360B180E-7C12-4E5F-B08F-C734AE9207BE}" type="pres">
      <dgm:prSet presAssocID="{6974FAA5-322F-4324-9CF0-0E68D84C27C5}" presName="parentText" presStyleLbl="node1" presStyleIdx="3" presStyleCnt="5" custScaleX="87596" custScaleY="11745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4455E0-8396-4A87-B7FB-117A02ADD0B3}" type="pres">
      <dgm:prSet presAssocID="{6974FAA5-322F-4324-9CF0-0E68D84C27C5}" presName="descendantText" presStyleLbl="alignAccFollowNode1" presStyleIdx="3" presStyleCnt="5" custScaleX="138046" custScaleY="1647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1C9DBB-BF1C-46C1-87C2-EAA85E5E4719}" type="pres">
      <dgm:prSet presAssocID="{6573A70C-731C-44DD-88B2-C1B0CA6688A5}" presName="sp" presStyleCnt="0"/>
      <dgm:spPr/>
    </dgm:pt>
    <dgm:pt modelId="{3E3F33AC-75CD-411B-80C4-A8B5CABD642B}" type="pres">
      <dgm:prSet presAssocID="{CF6F76E8-9D9A-4D16-89FD-D53C7CA43E0D}" presName="linNode" presStyleCnt="0"/>
      <dgm:spPr/>
    </dgm:pt>
    <dgm:pt modelId="{9E0DF37B-03CE-490B-9D68-0FBC67268E7C}" type="pres">
      <dgm:prSet presAssocID="{CF6F76E8-9D9A-4D16-89FD-D53C7CA43E0D}" presName="parentText" presStyleLbl="node1" presStyleIdx="4" presStyleCnt="5" custScaleX="9652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6F297F-ACF1-40CF-BBC2-6993FAFF8B39}" type="pres">
      <dgm:prSet presAssocID="{CF6F76E8-9D9A-4D16-89FD-D53C7CA43E0D}" presName="descendantText" presStyleLbl="alignAccFollowNode1" presStyleIdx="4" presStyleCnt="5" custScaleX="152910" custScaleY="1452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A780B72-A8DE-4BBC-8D4B-C28BE987D008}" type="presOf" srcId="{0983116F-8EA4-492E-965B-174DE7E959B3}" destId="{A2AE6EB6-F7FB-4C60-B8F5-5FF6BF2FD7DE}" srcOrd="0" destOrd="0" presId="urn:microsoft.com/office/officeart/2005/8/layout/vList5"/>
    <dgm:cxn modelId="{75DD3A47-77C0-4732-8B4E-1998EBF3B55E}" srcId="{A70E9FB5-3917-4DD9-96BB-A2BE93E2F24E}" destId="{CA436D39-63A4-4CD7-BD03-B5ACE35BE119}" srcOrd="0" destOrd="0" parTransId="{3C53A670-A6E3-476A-BC4E-8F0A5F728D5C}" sibTransId="{A7D2E481-2AA7-4CA3-80AE-5A62976C5B8A}"/>
    <dgm:cxn modelId="{A2CFC416-4E6C-454B-8478-40FCEF480F14}" srcId="{0983116F-8EA4-492E-965B-174DE7E959B3}" destId="{C11A7A1A-405E-473F-A589-825072156ADE}" srcOrd="2" destOrd="0" parTransId="{A991793F-A6B5-40AF-9F13-58B5B33AD422}" sibTransId="{FF648EB7-74F9-479D-953F-35627631BBAD}"/>
    <dgm:cxn modelId="{73A0E9EE-1E2B-408B-8A0C-703D439715FD}" srcId="{0983116F-8EA4-492E-965B-174DE7E959B3}" destId="{6974FAA5-322F-4324-9CF0-0E68D84C27C5}" srcOrd="3" destOrd="0" parTransId="{775DF844-AB91-48AD-A18C-DEFD73298586}" sibTransId="{6573A70C-731C-44DD-88B2-C1B0CA6688A5}"/>
    <dgm:cxn modelId="{5F5BC6C7-D977-4972-A2FB-13323FA02580}" srcId="{6974FAA5-322F-4324-9CF0-0E68D84C27C5}" destId="{197BE48A-BAF9-4AA3-A2FC-CD5C7D95B12A}" srcOrd="0" destOrd="0" parTransId="{A3A4578D-4984-4FB4-B204-DDD1A612D99A}" sibTransId="{26731B2A-BB76-4E08-B24C-40AA1B077DD7}"/>
    <dgm:cxn modelId="{81762F1B-25DB-441D-BC4B-67A910202520}" type="presOf" srcId="{FFF2B3AC-09B6-48BB-B180-4E97A2223301}" destId="{3D9E3B86-E09F-4F8C-88C8-6EC3EF944288}" srcOrd="0" destOrd="0" presId="urn:microsoft.com/office/officeart/2005/8/layout/vList5"/>
    <dgm:cxn modelId="{31727BCF-7CC9-4E82-8100-D759E5292A39}" type="presOf" srcId="{CF6F76E8-9D9A-4D16-89FD-D53C7CA43E0D}" destId="{9E0DF37B-03CE-490B-9D68-0FBC67268E7C}" srcOrd="0" destOrd="0" presId="urn:microsoft.com/office/officeart/2005/8/layout/vList5"/>
    <dgm:cxn modelId="{029BBAF6-FBB3-4707-AA9F-D6B98EAE2D22}" srcId="{A88CDDB3-80B8-49F8-B77F-9DC8EDFA69E5}" destId="{FFF2B3AC-09B6-48BB-B180-4E97A2223301}" srcOrd="0" destOrd="0" parTransId="{E5F55F77-96EF-4CA7-BF10-63A5D7533F52}" sibTransId="{B9C99D22-9351-498A-8719-0939AD8C7A10}"/>
    <dgm:cxn modelId="{CA733C4E-1082-4548-A80F-D7DA87543496}" srcId="{C11A7A1A-405E-473F-A589-825072156ADE}" destId="{FA11B21E-C89A-4252-AA72-D2A3F2A0D8B4}" srcOrd="0" destOrd="0" parTransId="{DF0F67C3-103D-4CF6-8CD0-067D3A965F62}" sibTransId="{D77B9399-647F-4598-A31C-91474251CBA7}"/>
    <dgm:cxn modelId="{1B9DA461-EF65-4288-971F-97869A6D252B}" type="presOf" srcId="{6974FAA5-322F-4324-9CF0-0E68D84C27C5}" destId="{360B180E-7C12-4E5F-B08F-C734AE9207BE}" srcOrd="0" destOrd="0" presId="urn:microsoft.com/office/officeart/2005/8/layout/vList5"/>
    <dgm:cxn modelId="{2E4F861D-A031-48E3-8D45-520D4E6DF417}" type="presOf" srcId="{A88CDDB3-80B8-49F8-B77F-9DC8EDFA69E5}" destId="{90DF50EB-34A9-444B-8057-1EC52B675002}" srcOrd="0" destOrd="0" presId="urn:microsoft.com/office/officeart/2005/8/layout/vList5"/>
    <dgm:cxn modelId="{949B3FCF-4E8E-4613-A593-90C12E717ECF}" srcId="{CF6F76E8-9D9A-4D16-89FD-D53C7CA43E0D}" destId="{C45727BB-5031-4EC2-A330-281B74825979}" srcOrd="0" destOrd="0" parTransId="{ECE6C280-24DD-4FBA-BFB8-20417DF774BA}" sibTransId="{9C9F4FD1-1BA0-4C76-92D9-92C14F525F40}"/>
    <dgm:cxn modelId="{B1F68A45-8351-4719-942C-30C2F959B04F}" type="presOf" srcId="{C45727BB-5031-4EC2-A330-281B74825979}" destId="{1E6F297F-ACF1-40CF-BBC2-6993FAFF8B39}" srcOrd="0" destOrd="0" presId="urn:microsoft.com/office/officeart/2005/8/layout/vList5"/>
    <dgm:cxn modelId="{0057F263-8D8D-446B-AC09-8DBD670C4319}" type="presOf" srcId="{A70E9FB5-3917-4DD9-96BB-A2BE93E2F24E}" destId="{6A247C60-7D95-45F2-B625-96948F4849C0}" srcOrd="0" destOrd="0" presId="urn:microsoft.com/office/officeart/2005/8/layout/vList5"/>
    <dgm:cxn modelId="{3A49B2B2-D897-4250-B140-FE59CBFEC907}" type="presOf" srcId="{CA436D39-63A4-4CD7-BD03-B5ACE35BE119}" destId="{60BD86F6-F6D6-408A-A9AF-A6E3EC4C21AE}" srcOrd="0" destOrd="0" presId="urn:microsoft.com/office/officeart/2005/8/layout/vList5"/>
    <dgm:cxn modelId="{DACCD85C-80A1-459F-90BD-E917E84FF896}" srcId="{0983116F-8EA4-492E-965B-174DE7E959B3}" destId="{CF6F76E8-9D9A-4D16-89FD-D53C7CA43E0D}" srcOrd="4" destOrd="0" parTransId="{D4B94CD8-498E-4ED2-8603-272501CC5B1D}" sibTransId="{04B988B0-4C1C-4E10-A38F-C92F903E84BF}"/>
    <dgm:cxn modelId="{469B814B-2B8E-44AE-B950-83CA5AF1BA61}" type="presOf" srcId="{FA11B21E-C89A-4252-AA72-D2A3F2A0D8B4}" destId="{E579C5D4-865E-4B1D-85D9-A32822C90292}" srcOrd="0" destOrd="0" presId="urn:microsoft.com/office/officeart/2005/8/layout/vList5"/>
    <dgm:cxn modelId="{48E8D794-824A-4E0F-B636-80F910992A3B}" srcId="{0983116F-8EA4-492E-965B-174DE7E959B3}" destId="{A88CDDB3-80B8-49F8-B77F-9DC8EDFA69E5}" srcOrd="1" destOrd="0" parTransId="{6038DA13-B3C2-4CA9-B75B-48DCA1A6C7BC}" sibTransId="{314C34F7-CD40-4797-9FC9-188706888980}"/>
    <dgm:cxn modelId="{E79895B6-E8E3-4605-B495-E5B9C3604410}" type="presOf" srcId="{C11A7A1A-405E-473F-A589-825072156ADE}" destId="{B892F875-961F-426B-9B1A-D777FBD8B392}" srcOrd="0" destOrd="0" presId="urn:microsoft.com/office/officeart/2005/8/layout/vList5"/>
    <dgm:cxn modelId="{7EEA3858-74F7-4E73-B310-15B718BF4043}" srcId="{0983116F-8EA4-492E-965B-174DE7E959B3}" destId="{A70E9FB5-3917-4DD9-96BB-A2BE93E2F24E}" srcOrd="0" destOrd="0" parTransId="{62C30F0E-B0E6-4B88-A434-9385C70E8EE7}" sibTransId="{F46F6E77-9E0B-43BC-B1BF-4E292F566B06}"/>
    <dgm:cxn modelId="{4AAE498C-6928-41AF-86A5-5DF02E1DD02D}" type="presOf" srcId="{197BE48A-BAF9-4AA3-A2FC-CD5C7D95B12A}" destId="{7B4455E0-8396-4A87-B7FB-117A02ADD0B3}" srcOrd="0" destOrd="0" presId="urn:microsoft.com/office/officeart/2005/8/layout/vList5"/>
    <dgm:cxn modelId="{0762B7B9-BC35-487F-A940-FA721CE35462}" type="presParOf" srcId="{A2AE6EB6-F7FB-4C60-B8F5-5FF6BF2FD7DE}" destId="{1151B10D-1306-4646-B2D2-AA80D5B852E3}" srcOrd="0" destOrd="0" presId="urn:microsoft.com/office/officeart/2005/8/layout/vList5"/>
    <dgm:cxn modelId="{9575B8F0-C727-421D-BB2F-D4FE160CBED6}" type="presParOf" srcId="{1151B10D-1306-4646-B2D2-AA80D5B852E3}" destId="{6A247C60-7D95-45F2-B625-96948F4849C0}" srcOrd="0" destOrd="0" presId="urn:microsoft.com/office/officeart/2005/8/layout/vList5"/>
    <dgm:cxn modelId="{247101AC-3381-4F30-8739-4E8EEAB9E776}" type="presParOf" srcId="{1151B10D-1306-4646-B2D2-AA80D5B852E3}" destId="{60BD86F6-F6D6-408A-A9AF-A6E3EC4C21AE}" srcOrd="1" destOrd="0" presId="urn:microsoft.com/office/officeart/2005/8/layout/vList5"/>
    <dgm:cxn modelId="{3414B16A-A3C3-44B7-8F23-EB9B49A150D5}" type="presParOf" srcId="{A2AE6EB6-F7FB-4C60-B8F5-5FF6BF2FD7DE}" destId="{8F83A919-D3A5-4ADC-8C32-7ABB9B010102}" srcOrd="1" destOrd="0" presId="urn:microsoft.com/office/officeart/2005/8/layout/vList5"/>
    <dgm:cxn modelId="{DF0D3D02-8D03-491B-A824-A5F37DB6C5F8}" type="presParOf" srcId="{A2AE6EB6-F7FB-4C60-B8F5-5FF6BF2FD7DE}" destId="{34C2903C-ABDF-4DC5-BD68-556BF2BDBF47}" srcOrd="2" destOrd="0" presId="urn:microsoft.com/office/officeart/2005/8/layout/vList5"/>
    <dgm:cxn modelId="{A4E358DF-0A0C-41E7-BC12-684A2CEDE387}" type="presParOf" srcId="{34C2903C-ABDF-4DC5-BD68-556BF2BDBF47}" destId="{90DF50EB-34A9-444B-8057-1EC52B675002}" srcOrd="0" destOrd="0" presId="urn:microsoft.com/office/officeart/2005/8/layout/vList5"/>
    <dgm:cxn modelId="{71B6B989-9942-4A84-8ECB-DB2E4093FD11}" type="presParOf" srcId="{34C2903C-ABDF-4DC5-BD68-556BF2BDBF47}" destId="{3D9E3B86-E09F-4F8C-88C8-6EC3EF944288}" srcOrd="1" destOrd="0" presId="urn:microsoft.com/office/officeart/2005/8/layout/vList5"/>
    <dgm:cxn modelId="{50A3B4A0-52D1-4864-BD50-6FB2B65FCD04}" type="presParOf" srcId="{A2AE6EB6-F7FB-4C60-B8F5-5FF6BF2FD7DE}" destId="{E236274C-514F-4836-882B-62301C8624AA}" srcOrd="3" destOrd="0" presId="urn:microsoft.com/office/officeart/2005/8/layout/vList5"/>
    <dgm:cxn modelId="{6315A4A7-3D0D-45AD-BC1A-A6F18B505700}" type="presParOf" srcId="{A2AE6EB6-F7FB-4C60-B8F5-5FF6BF2FD7DE}" destId="{571D7C4E-4265-49F5-9B0F-B7BD99FB24BF}" srcOrd="4" destOrd="0" presId="urn:microsoft.com/office/officeart/2005/8/layout/vList5"/>
    <dgm:cxn modelId="{7EBB5BED-1D24-4A15-8BA1-3E675E54D87D}" type="presParOf" srcId="{571D7C4E-4265-49F5-9B0F-B7BD99FB24BF}" destId="{B892F875-961F-426B-9B1A-D777FBD8B392}" srcOrd="0" destOrd="0" presId="urn:microsoft.com/office/officeart/2005/8/layout/vList5"/>
    <dgm:cxn modelId="{1B1C5162-5D45-4DCA-B404-4088A014F427}" type="presParOf" srcId="{571D7C4E-4265-49F5-9B0F-B7BD99FB24BF}" destId="{E579C5D4-865E-4B1D-85D9-A32822C90292}" srcOrd="1" destOrd="0" presId="urn:microsoft.com/office/officeart/2005/8/layout/vList5"/>
    <dgm:cxn modelId="{CE30866F-437F-4D83-9967-20F78078C375}" type="presParOf" srcId="{A2AE6EB6-F7FB-4C60-B8F5-5FF6BF2FD7DE}" destId="{5FAAFC99-B3E1-4F7F-BCCC-D2486AEDC6C8}" srcOrd="5" destOrd="0" presId="urn:microsoft.com/office/officeart/2005/8/layout/vList5"/>
    <dgm:cxn modelId="{DCFE4B23-CC02-4299-80D3-A030DD79ADF5}" type="presParOf" srcId="{A2AE6EB6-F7FB-4C60-B8F5-5FF6BF2FD7DE}" destId="{95949647-417A-4EAA-B296-F6E9BE7987E5}" srcOrd="6" destOrd="0" presId="urn:microsoft.com/office/officeart/2005/8/layout/vList5"/>
    <dgm:cxn modelId="{4A0E2CDB-910A-4455-A363-45739907D1B2}" type="presParOf" srcId="{95949647-417A-4EAA-B296-F6E9BE7987E5}" destId="{360B180E-7C12-4E5F-B08F-C734AE9207BE}" srcOrd="0" destOrd="0" presId="urn:microsoft.com/office/officeart/2005/8/layout/vList5"/>
    <dgm:cxn modelId="{4F5324BB-F540-4EB6-AE30-84CAC94A7BE0}" type="presParOf" srcId="{95949647-417A-4EAA-B296-F6E9BE7987E5}" destId="{7B4455E0-8396-4A87-B7FB-117A02ADD0B3}" srcOrd="1" destOrd="0" presId="urn:microsoft.com/office/officeart/2005/8/layout/vList5"/>
    <dgm:cxn modelId="{3B223974-9F88-4A62-8189-F11F52F90FE8}" type="presParOf" srcId="{A2AE6EB6-F7FB-4C60-B8F5-5FF6BF2FD7DE}" destId="{451C9DBB-BF1C-46C1-87C2-EAA85E5E4719}" srcOrd="7" destOrd="0" presId="urn:microsoft.com/office/officeart/2005/8/layout/vList5"/>
    <dgm:cxn modelId="{1B9633AA-9502-41A8-9854-1B51042D6FA1}" type="presParOf" srcId="{A2AE6EB6-F7FB-4C60-B8F5-5FF6BF2FD7DE}" destId="{3E3F33AC-75CD-411B-80C4-A8B5CABD642B}" srcOrd="8" destOrd="0" presId="urn:microsoft.com/office/officeart/2005/8/layout/vList5"/>
    <dgm:cxn modelId="{69EB85ED-967D-445F-A421-5A8282BF457B}" type="presParOf" srcId="{3E3F33AC-75CD-411B-80C4-A8B5CABD642B}" destId="{9E0DF37B-03CE-490B-9D68-0FBC67268E7C}" srcOrd="0" destOrd="0" presId="urn:microsoft.com/office/officeart/2005/8/layout/vList5"/>
    <dgm:cxn modelId="{CAA644C9-CAFD-4149-BA4F-F1FB72F3868D}" type="presParOf" srcId="{3E3F33AC-75CD-411B-80C4-A8B5CABD642B}" destId="{1E6F297F-ACF1-40CF-BBC2-6993FAFF8B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D86F6-F6D6-408A-A9AF-A6E3EC4C21AE}">
      <dsp:nvSpPr>
        <dsp:cNvPr id="0" name=""/>
        <dsp:cNvSpPr/>
      </dsp:nvSpPr>
      <dsp:spPr>
        <a:xfrm rot="5400000">
          <a:off x="4720826" y="-2557300"/>
          <a:ext cx="791033" cy="59103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Rising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-rate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bump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up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may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at set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intervals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such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as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every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six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months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 rot="-5400000">
        <a:off x="2161150" y="40991"/>
        <a:ext cx="5871771" cy="713803"/>
      </dsp:txXfrm>
    </dsp:sp>
    <dsp:sp modelId="{6A247C60-7D95-45F2-B625-96948F4849C0}">
      <dsp:nvSpPr>
        <dsp:cNvPr id="0" name=""/>
        <dsp:cNvSpPr/>
      </dsp:nvSpPr>
      <dsp:spPr>
        <a:xfrm>
          <a:off x="0" y="0"/>
          <a:ext cx="2161079" cy="776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Rising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-rate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bump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up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01" y="37901"/>
        <a:ext cx="2085277" cy="700597"/>
      </dsp:txXfrm>
    </dsp:sp>
    <dsp:sp modelId="{3D9E3B86-E09F-4F8C-88C8-6EC3EF944288}">
      <dsp:nvSpPr>
        <dsp:cNvPr id="0" name=""/>
        <dsp:cNvSpPr/>
      </dsp:nvSpPr>
      <dsp:spPr>
        <a:xfrm rot="5400000">
          <a:off x="4756726" y="-1734068"/>
          <a:ext cx="722399" cy="59089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Liquid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offer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an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opportunity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to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withdraw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money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without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penalty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  </a:t>
          </a:r>
        </a:p>
      </dsp:txBody>
      <dsp:txXfrm rot="-5400000">
        <a:off x="2163429" y="894494"/>
        <a:ext cx="5873729" cy="651869"/>
      </dsp:txXfrm>
    </dsp:sp>
    <dsp:sp modelId="{90DF50EB-34A9-444B-8057-1EC52B675002}">
      <dsp:nvSpPr>
        <dsp:cNvPr id="0" name=""/>
        <dsp:cNvSpPr/>
      </dsp:nvSpPr>
      <dsp:spPr>
        <a:xfrm>
          <a:off x="70" y="832229"/>
          <a:ext cx="2163357" cy="776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Liquid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71" y="870130"/>
        <a:ext cx="2087555" cy="700597"/>
      </dsp:txXfrm>
    </dsp:sp>
    <dsp:sp modelId="{E579C5D4-865E-4B1D-85D9-A32822C90292}">
      <dsp:nvSpPr>
        <dsp:cNvPr id="0" name=""/>
        <dsp:cNvSpPr/>
      </dsp:nvSpPr>
      <dsp:spPr>
        <a:xfrm rot="5400000">
          <a:off x="4775070" y="-939698"/>
          <a:ext cx="643610" cy="59506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A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zero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cupon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CD is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purchased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at a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deep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discount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no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interest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payments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2121528" y="1745262"/>
        <a:ext cx="5919277" cy="580774"/>
      </dsp:txXfrm>
    </dsp:sp>
    <dsp:sp modelId="{B892F875-961F-426B-9B1A-D777FBD8B392}">
      <dsp:nvSpPr>
        <dsp:cNvPr id="0" name=""/>
        <dsp:cNvSpPr/>
      </dsp:nvSpPr>
      <dsp:spPr>
        <a:xfrm>
          <a:off x="0" y="1658962"/>
          <a:ext cx="2121457" cy="776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A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zero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cupon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CD</a:t>
          </a:r>
        </a:p>
      </dsp:txBody>
      <dsp:txXfrm>
        <a:off x="37901" y="1696863"/>
        <a:ext cx="2045655" cy="700597"/>
      </dsp:txXfrm>
    </dsp:sp>
    <dsp:sp modelId="{7B4455E0-8396-4A87-B7FB-117A02ADD0B3}">
      <dsp:nvSpPr>
        <dsp:cNvPr id="0" name=""/>
        <dsp:cNvSpPr/>
      </dsp:nvSpPr>
      <dsp:spPr>
        <a:xfrm rot="5400000">
          <a:off x="4585359" y="391"/>
          <a:ext cx="1023425" cy="59479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Indexed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earnings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based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on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stock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market.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times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of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strong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stock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performance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your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earnings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can be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than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those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on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other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2123083" y="2512627"/>
        <a:ext cx="5898020" cy="923507"/>
      </dsp:txXfrm>
    </dsp:sp>
    <dsp:sp modelId="{360B180E-7C12-4E5F-B08F-C734AE9207BE}">
      <dsp:nvSpPr>
        <dsp:cNvPr id="0" name=""/>
        <dsp:cNvSpPr/>
      </dsp:nvSpPr>
      <dsp:spPr>
        <a:xfrm>
          <a:off x="70" y="2518417"/>
          <a:ext cx="2123011" cy="9119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Indexed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87" y="2562934"/>
        <a:ext cx="2033977" cy="822894"/>
      </dsp:txXfrm>
    </dsp:sp>
    <dsp:sp modelId="{1E6F297F-ACF1-40CF-BBC2-6993FAFF8B39}">
      <dsp:nvSpPr>
        <dsp:cNvPr id="0" name=""/>
        <dsp:cNvSpPr/>
      </dsp:nvSpPr>
      <dsp:spPr>
        <a:xfrm rot="5400000">
          <a:off x="4641746" y="997941"/>
          <a:ext cx="901866" cy="59558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Callable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start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higher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and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usually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have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long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maturities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With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this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savings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option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if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interest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rates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drop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bank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may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“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call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” (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close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)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the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account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after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 set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period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such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as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one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or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two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years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2114774" y="3568939"/>
        <a:ext cx="5911786" cy="813816"/>
      </dsp:txXfrm>
    </dsp:sp>
    <dsp:sp modelId="{9E0DF37B-03CE-490B-9D68-0FBC67268E7C}">
      <dsp:nvSpPr>
        <dsp:cNvPr id="0" name=""/>
        <dsp:cNvSpPr/>
      </dsp:nvSpPr>
      <dsp:spPr>
        <a:xfrm>
          <a:off x="70" y="3587647"/>
          <a:ext cx="2114703" cy="776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Callable</a:t>
          </a:r>
          <a:r>
            <a:rPr lang="tr-TR" sz="1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tr-TR" sz="1800" kern="1200" dirty="0" err="1">
              <a:latin typeface="Times New Roman" pitchFamily="18" charset="0"/>
              <a:cs typeface="Times New Roman" pitchFamily="18" charset="0"/>
            </a:rPr>
            <a:t>CDs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971" y="3625548"/>
        <a:ext cx="2038901" cy="70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E7D9-3269-4066-BBEE-4386A8F430D6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93FA-23A8-4A21-B2FB-18D57896833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89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3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93FA-23A8-4A21-B2FB-18D578968336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AD94F7-AC36-487F-85AD-503548CE489E}" type="datetimeFigureOut">
              <a:rPr lang="tr-TR" smtClean="0"/>
              <a:pPr/>
              <a:t>10.10.2023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4C0B64-3832-4712-87A1-46D70DA8175F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rat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Title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Literacy</a:t>
            </a:r>
          </a:p>
          <a:p>
            <a:pPr marL="0" indent="0" algn="ctr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Coordinator</a:t>
            </a:r>
          </a:p>
          <a:p>
            <a:pPr marL="0" indent="0" algn="ctr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Assist.Prof.Dr.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Ayşegül </a:t>
            </a:r>
            <a:r>
              <a:rPr lang="tr-T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Kurtulgan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finanslab10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29576"/>
            <a:ext cx="2175452" cy="19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7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56792"/>
            <a:ext cx="7910788" cy="478539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build an emergency fund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cover budget shortfalls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meet future needs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personal and financial goals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keep funds secure while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them</a:t>
            </a: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080" y="692696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Reasons for Saving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4509120"/>
            <a:ext cx="2528068" cy="1876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282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13576" cy="492941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six months worth of expenses in emergency savings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     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on:</a:t>
            </a: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080" y="692696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How much money should be saved?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060848"/>
            <a:ext cx="1944216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$2,000 monthly expenses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5896" y="2077119"/>
            <a:ext cx="1944216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months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72200" y="2077119"/>
            <a:ext cx="1944216" cy="14401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$12,000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/>
          <a:srcRect l="14824" t="64453" r="42350" b="11133"/>
          <a:stretch>
            <a:fillRect/>
          </a:stretch>
        </p:blipFill>
        <p:spPr bwMode="auto">
          <a:xfrm>
            <a:off x="642910" y="4000504"/>
            <a:ext cx="7786742" cy="24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896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07563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latin typeface="Times New Roman" pitchFamily="18" charset="0"/>
                <a:cs typeface="Times New Roman" pitchFamily="18" charset="0"/>
              </a:rPr>
              <a:t>Identifying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 Money </a:t>
            </a:r>
            <a:r>
              <a:rPr lang="tr-TR" sz="2800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>
                <a:latin typeface="Times New Roman" pitchFamily="18" charset="0"/>
                <a:cs typeface="Times New Roman" pitchFamily="18" charset="0"/>
              </a:rPr>
              <a:t>Save</a:t>
            </a:r>
            <a:endParaRPr lang="tr-TR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/>
          <a:srcRect l="9334" t="33203" r="36310" b="15039"/>
          <a:stretch>
            <a:fillRect/>
          </a:stretch>
        </p:blipFill>
        <p:spPr bwMode="auto">
          <a:xfrm>
            <a:off x="428596" y="1571612"/>
            <a:ext cx="82868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4214818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482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73907"/>
            <a:ext cx="7941568" cy="4929411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yourself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first—put money into savings before you consider other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plan what you want to spend first, you may have no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left for savings.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amount that you would like to save.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expenses, you may need to adjust this amount.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might not be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able to save as much as you want and still pay for all expenses.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07563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PLANS</a:t>
            </a:r>
          </a:p>
        </p:txBody>
      </p:sp>
      <p:pic>
        <p:nvPicPr>
          <p:cNvPr id="8" name="Picture 7" descr="MNYB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3354" y="4910009"/>
            <a:ext cx="1398011" cy="172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482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41568" cy="4857403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to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some money, however, if at all possible.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allow you to plan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future. You can identify items you would like to purchase at a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time with savings.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can also be used to pay for unexpected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expenses that you may have in the future.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PLANS</a:t>
            </a:r>
          </a:p>
        </p:txBody>
      </p:sp>
      <p:pic>
        <p:nvPicPr>
          <p:cNvPr id="6" name="Picture 5" descr="j02821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092" y="4440378"/>
            <a:ext cx="1060716" cy="187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24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941568" cy="485740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costs and benefits of various savings plans.</a:t>
            </a:r>
          </a:p>
          <a:p>
            <a:pPr marL="0" indent="0" algn="just">
              <a:spcBef>
                <a:spcPts val="0"/>
              </a:spcBef>
              <a:buSzPct val="90000"/>
              <a:buNone/>
              <a:defRPr/>
            </a:pPr>
            <a:endParaRPr lang="en-US"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SzPct val="9000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SAVINGS ACCOUNTS</a:t>
            </a:r>
          </a:p>
          <a:p>
            <a:pPr marL="731520" indent="-365760" algn="just">
              <a:buSzPct val="90000"/>
              <a:buFont typeface="Arial" pitchFamily="34" charset="0"/>
              <a:buChar char="–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involve a low or no minimum balance</a:t>
            </a:r>
          </a:p>
          <a:p>
            <a:pPr marL="731520" indent="-365760" algn="just">
              <a:buSzPct val="90000"/>
              <a:buFont typeface="Arial" pitchFamily="34" charset="0"/>
              <a:buChar char="–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 call them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 accounts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PLANS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88224" y="4653134"/>
            <a:ext cx="1713411" cy="17134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 l="19766" t="29297" r="45095" b="11133"/>
          <a:stretch>
            <a:fillRect/>
          </a:stretch>
        </p:blipFill>
        <p:spPr bwMode="auto">
          <a:xfrm>
            <a:off x="1571604" y="1357298"/>
            <a:ext cx="6000792" cy="51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6336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</a:rPr>
              <a:t>Savings Alternatives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480720" cy="51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991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8344" y="4991916"/>
            <a:ext cx="936104" cy="15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124532" cy="4913451"/>
          </a:xfrm>
        </p:spPr>
        <p:txBody>
          <a:bodyPr>
            <a:normAutofit/>
          </a:bodyPr>
          <a:lstStyle/>
          <a:p>
            <a:pPr marL="346075" indent="-346075">
              <a:lnSpc>
                <a:spcPct val="150000"/>
              </a:lnSpc>
              <a:spcAft>
                <a:spcPts val="600"/>
              </a:spcAft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allows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withdraw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6075" indent="-346075">
              <a:lnSpc>
                <a:spcPct val="150000"/>
              </a:lnSpc>
              <a:spcAft>
                <a:spcPts val="600"/>
              </a:spcAft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regular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6075" indent="-346075">
              <a:lnSpc>
                <a:spcPct val="150000"/>
              </a:lnSpc>
              <a:spcAft>
                <a:spcPts val="600"/>
              </a:spcAft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MCj023866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286388"/>
            <a:ext cx="193657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</a:rPr>
              <a:t>Certificates of Deposit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/>
          </a:bodyPr>
          <a:lstStyle/>
          <a:p>
            <a:pPr algn="just">
              <a:buSzPct val="100000"/>
              <a:buFont typeface="Cambria" panose="02040503050406030204" pitchFamily="18" charset="0"/>
              <a:buChar char="⎼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savings plan that requires you to leave your money on deposit for a set time period, otherwise you incur early withdrawal penalties</a:t>
            </a:r>
          </a:p>
          <a:p>
            <a:pPr marL="731520" lvl="1" indent="-36576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types to chose from</a:t>
            </a:r>
          </a:p>
          <a:p>
            <a:pPr marL="731520" lvl="1" indent="-36576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all the earnings and all the costs before saving with a CD or rolling over a CD (automatically buying a new one at maturity)</a:t>
            </a:r>
          </a:p>
          <a:p>
            <a:pPr marL="731520" lvl="1" indent="-36576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creating a CD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portfolio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CDs maturing at different times (3-month, 6-month, 1-year, 2-year)</a:t>
            </a:r>
          </a:p>
          <a:p>
            <a:pPr marL="731520" lvl="1" indent="-365760" algn="just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current information about CD rates at various institutions at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Bankrate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4422"/>
            <a:ext cx="8157592" cy="512776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k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now how to </a:t>
            </a:r>
            <a:r>
              <a:rPr lang="tr-TR" altLang="en-US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create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plan. 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dentify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the factors used to evaluate savings plans</a:t>
            </a: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Learning Objectives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62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altLang="en-US" sz="3200" b="1" dirty="0" err="1">
                <a:solidFill>
                  <a:schemeClr val="tx1"/>
                </a:solidFill>
              </a:rPr>
              <a:t>Types</a:t>
            </a:r>
            <a:r>
              <a:rPr lang="tr-TR" altLang="en-US" sz="3200" b="1" dirty="0">
                <a:solidFill>
                  <a:schemeClr val="tx1"/>
                </a:solidFill>
              </a:rPr>
              <a:t> of </a:t>
            </a:r>
            <a:r>
              <a:rPr lang="en-US" altLang="en-US" sz="3200" b="1" dirty="0">
                <a:solidFill>
                  <a:schemeClr val="tx1"/>
                </a:solidFill>
              </a:rPr>
              <a:t>C</a:t>
            </a:r>
            <a:r>
              <a:rPr lang="tr-TR" altLang="en-US" sz="3200" b="1" dirty="0" err="1">
                <a:solidFill>
                  <a:schemeClr val="tx1"/>
                </a:solidFill>
              </a:rPr>
              <a:t>Ds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71546"/>
            <a:ext cx="8229600" cy="5270641"/>
          </a:xfrm>
        </p:spPr>
        <p:txBody>
          <a:bodyPr>
            <a:normAutofit/>
          </a:bodyPr>
          <a:lstStyle/>
          <a:p>
            <a:pPr marL="346075" indent="-346075">
              <a:spcAft>
                <a:spcPts val="600"/>
              </a:spcAft>
              <a:buNone/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popular,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CDs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available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6075" indent="-346075">
              <a:spcAft>
                <a:spcPts val="600"/>
              </a:spcAft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yagram"/>
          <p:cNvGraphicFramePr/>
          <p:nvPr/>
        </p:nvGraphicFramePr>
        <p:xfrm>
          <a:off x="714348" y="2071678"/>
          <a:ext cx="807249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6653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</a:rPr>
              <a:t>Money Market Accounts and Funds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57403"/>
          </a:xfrm>
        </p:spPr>
        <p:txBody>
          <a:bodyPr>
            <a:normAutofit/>
          </a:bodyPr>
          <a:lstStyle/>
          <a:p>
            <a:pPr algn="just">
              <a:buSzPct val="100000"/>
              <a:buFont typeface="Cambria" panose="02040503050406030204" pitchFamily="18" charset="0"/>
              <a:buChar char="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market account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savings account that requires a minimum balance and has earnings based on market interest rates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SzPct val="100000"/>
              <a:buFont typeface="Cambria" panose="02040503050406030204" pitchFamily="18" charset="0"/>
              <a:buChar char="⎼"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ct val="100000"/>
              <a:buFont typeface="Cambria" panose="02040503050406030204" pitchFamily="18" charset="0"/>
              <a:buChar char="⎼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market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banks and credit unions are covered by federal deposit insurance</a:t>
            </a:r>
          </a:p>
          <a:p>
            <a:pPr marL="765810" lvl="1" indent="-365760" algn="just">
              <a:buSzPct val="90000"/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true of money market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funds,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are a product of investment companies</a:t>
            </a:r>
            <a:r>
              <a:rPr lang="tr-T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5517231"/>
            <a:ext cx="1368152" cy="10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7357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tx1"/>
                </a:solidFill>
              </a:rPr>
              <a:t>Savings Bonds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57298"/>
            <a:ext cx="8229600" cy="498488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SzPct val="100000"/>
              <a:buFont typeface="Cambria" panose="02040503050406030204" pitchFamily="18" charset="0"/>
              <a:buChar char="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savings bonds are a low-risk savings program guaranteed by the federal government and that may be used to achieve financial goals</a:t>
            </a:r>
          </a:p>
          <a:p>
            <a:pPr algn="just">
              <a:lnSpc>
                <a:spcPct val="150000"/>
              </a:lnSpc>
              <a:buSzPct val="100000"/>
              <a:buFont typeface="Cambria" panose="02040503050406030204" pitchFamily="18" charset="0"/>
              <a:buChar char="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Treasury Department offers several programs for buying savings bonds:</a:t>
            </a:r>
          </a:p>
          <a:p>
            <a:pPr marL="765810" lvl="1" indent="-365760" algn="just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 Bonds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bought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online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5810" lvl="1" indent="-365760" algn="just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Bonds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an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(1) a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fixed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of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an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twice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tr-TR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643578"/>
            <a:ext cx="1406670" cy="98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Savings Tools Characteristics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357298"/>
            <a:ext cx="8208912" cy="502402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savings tool has different characteristics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tr-T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4088581"/>
            <a:ext cx="5076564" cy="16561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Determine the savings tool most appropriate for reaching a financial goal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37852" y="2132856"/>
            <a:ext cx="1008112" cy="151216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714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>
                <a:solidFill>
                  <a:schemeClr val="tx1"/>
                </a:solidFill>
              </a:rPr>
              <a:t>Evaluating Savings Plans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/>
          </a:bodyPr>
          <a:lstStyle/>
          <a:p>
            <a:pPr marL="346075" indent="-346075" algn="just">
              <a:spcAft>
                <a:spcPts val="600"/>
              </a:spcAft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Identify the factors used to evaluate different savings plans.</a:t>
            </a:r>
          </a:p>
          <a:p>
            <a:pPr marL="346075" indent="-346075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3700308-45A1-0649-9681-11EBEF2AFB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/>
          <a:stretch/>
        </p:blipFill>
        <p:spPr>
          <a:xfrm>
            <a:off x="827584" y="1785926"/>
            <a:ext cx="7816382" cy="46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Rate of Return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 lnSpcReduction="10000"/>
          </a:bodyPr>
          <a:lstStyle/>
          <a:p>
            <a:pPr marL="365760" indent="-365760" algn="just"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Percentage or </a:t>
            </a:r>
            <a:r>
              <a:rPr lang="en-US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yield </a:t>
            </a: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 the increase in value of your savings from earned interest</a:t>
            </a:r>
          </a:p>
          <a:p>
            <a:pPr marL="365760" indent="-365760" algn="just"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Example: a $100 savings account that earned $3 has a yield of 3 percent ($3/$100)</a:t>
            </a:r>
          </a:p>
          <a:p>
            <a:pPr marL="365760" indent="-365760" algn="just">
              <a:lnSpc>
                <a:spcPct val="15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Compounding refers to interest that is earned on “previously earned interest”</a:t>
            </a:r>
          </a:p>
          <a:p>
            <a:pPr marL="822960" lvl="1" indent="-365760" algn="just">
              <a:lnSpc>
                <a:spcPct val="150000"/>
              </a:lnSpc>
              <a:buSzPct val="80000"/>
              <a:buFont typeface="Arial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More frequent compounding means the higher your rate of return</a:t>
            </a:r>
          </a:p>
          <a:p>
            <a:pPr marL="346075" indent="-346075" algn="just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altLang="en-US" sz="3200" b="1" dirty="0" err="1"/>
              <a:t>Example</a:t>
            </a:r>
            <a:r>
              <a:rPr lang="tr-TR" altLang="en-US" sz="3200" b="1" dirty="0"/>
              <a:t> 1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1612"/>
            <a:ext cx="8229600" cy="4770575"/>
          </a:xfrm>
        </p:spPr>
        <p:txBody>
          <a:bodyPr>
            <a:normAutofit fontScale="92500"/>
          </a:bodyPr>
          <a:lstStyle/>
          <a:p>
            <a:pPr marL="346075" indent="-346075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$100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earned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$3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rate of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3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6075" indent="-346075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$3 / $100 = 0.3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tr-TR" alt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percent</a:t>
            </a:r>
            <a:endParaRPr lang="tr-TR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just">
              <a:lnSpc>
                <a:spcPct val="170000"/>
              </a:lnSpc>
              <a:spcAft>
                <a:spcPts val="600"/>
              </a:spcAft>
              <a:buNone/>
            </a:pPr>
            <a:endParaRPr lang="tr-TR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just">
              <a:lnSpc>
                <a:spcPct val="170000"/>
              </a:lnSpc>
              <a:spcAft>
                <a:spcPts val="600"/>
              </a:spcAft>
              <a:buNone/>
            </a:pPr>
            <a:r>
              <a:rPr lang="tr-TR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5500694" y="4357694"/>
          <a:ext cx="2781300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5" imgW="3491620" imgH="3468986" progId="">
                  <p:embed/>
                </p:oleObj>
              </mc:Choice>
              <mc:Fallback>
                <p:oleObj name="Clip" r:id="rId5" imgW="3491620" imgH="3468986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625"/>
                      <a:stretch>
                        <a:fillRect/>
                      </a:stretch>
                    </p:blipFill>
                    <p:spPr bwMode="auto">
                      <a:xfrm>
                        <a:off x="5500694" y="4357694"/>
                        <a:ext cx="2781300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accent3">
                    <a:lumMod val="50000"/>
                  </a:schemeClr>
                </a:solidFill>
              </a:rPr>
              <a:t>Inflation and Tax Considerations</a:t>
            </a:r>
            <a:endParaRPr lang="tr-TR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40768"/>
            <a:ext cx="8053094" cy="500141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SzPct val="9000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INFLATION</a:t>
            </a:r>
          </a:p>
          <a:p>
            <a:pPr lvl="1" indent="-365760" algn="just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your savings rate with inflation rate</a:t>
            </a:r>
          </a:p>
          <a:p>
            <a:pPr lvl="1" indent="-365760" algn="just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inflation rate is higher than savings rate, then savers will experience loss in buying power</a:t>
            </a:r>
          </a:p>
          <a:p>
            <a:pPr lvl="1" algn="just">
              <a:lnSpc>
                <a:spcPct val="150000"/>
              </a:lnSpc>
              <a:buSzPct val="90000"/>
              <a:buNone/>
              <a:defRPr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SzPct val="9000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CONSIDERATIONS</a:t>
            </a:r>
          </a:p>
          <a:p>
            <a:pPr lvl="1" indent="-365760" algn="just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 reduce interest earned on savings</a:t>
            </a:r>
          </a:p>
          <a:p>
            <a:pPr lvl="1" indent="-365760" algn="just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 are not withheld from savings and investments; you may owe additional taxes at year-end as a result of earnings on saving</a:t>
            </a:r>
          </a:p>
          <a:p>
            <a:pPr marL="346075" indent="-346075" algn="just"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93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18103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After-Tax Savings Rate of Return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062483" y="1412776"/>
            <a:ext cx="4813773" cy="5044641"/>
            <a:chOff x="2062483" y="1196752"/>
            <a:chExt cx="4309717" cy="50446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CCA1DD2-72D6-C845-9274-D2938BD3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21" r="49522"/>
            <a:stretch/>
          </p:blipFill>
          <p:spPr>
            <a:xfrm>
              <a:off x="2062483" y="1196752"/>
              <a:ext cx="4309717" cy="25850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0DF8A8D-8723-D04D-875F-5904B33EB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483" y="3573016"/>
              <a:ext cx="4309717" cy="2668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9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Liquidity and Safety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SzPct val="9000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LIQUIDITY</a:t>
            </a:r>
          </a:p>
          <a:p>
            <a:pPr lvl="1" indent="-365760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you to withdraw your money on short notice without a loss of principal or fees</a:t>
            </a:r>
          </a:p>
          <a:p>
            <a:pPr lvl="1" indent="-365760">
              <a:lnSpc>
                <a:spcPct val="150000"/>
              </a:lnSpc>
              <a:buSzPct val="90000"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certain types of savings accounts, early withdrawal penalty may be loss of interest or lower earnings rate</a:t>
            </a:r>
          </a:p>
          <a:p>
            <a:pPr marL="0" indent="0">
              <a:lnSpc>
                <a:spcPct val="150000"/>
              </a:lnSpc>
              <a:buSzPct val="90000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Most savings plans at banks, savings and loan associations nad credit unions are insured by federal government agencies.</a:t>
            </a:r>
          </a:p>
          <a:p>
            <a:pPr lvl="1" indent="-365760">
              <a:lnSpc>
                <a:spcPct val="15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FDIC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(Federal Deposit Insurance Corporation)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coverage prevents a loss of money due to the failure of the insured institution up to $250,000 per depositor per insured financial institution 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5760">
              <a:lnSpc>
                <a:spcPct val="15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NCUA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(National Credit Union Administration)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provides similar insurance for credit unions</a:t>
            </a: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064896" cy="4785395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recent years, banking activities have moved:</a:t>
            </a:r>
          </a:p>
          <a:p>
            <a:pPr lvl="1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standing in line for a teller... To using a smartphone app.</a:t>
            </a:r>
          </a:p>
          <a:p>
            <a:pPr lvl="1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writing a check... To transmitting money with a mobile payment system.</a:t>
            </a:r>
          </a:p>
          <a:p>
            <a:pPr lvl="1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sending in a deposit by mail... To clicking a picture for a remote check deposit.</a:t>
            </a:r>
          </a:p>
          <a:p>
            <a:pPr lvl="1" algn="just"/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obtaining a loan from a bank... To borrowing from a peer-to-peer lender.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080" y="692696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Financial Services for Financial Planning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72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Restrictions and Fees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Cambria" panose="02040503050406030204" pitchFamily="18" charset="0"/>
              <a:buChar char="⎼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Banks may charge additional fees such as: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monthly maintenance fee for low-balance accounts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inactivity fee if no deposits or withdrawals occur for 6 to 24 months, depending on the bank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transaction fee for more than six withdrawals during a month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transfer fee by online banks for outgoing payments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wire-transfer fee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just">
              <a:lnSpc>
                <a:spcPct val="150000"/>
              </a:lnSpc>
              <a:spcAft>
                <a:spcPts val="60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5157192"/>
            <a:ext cx="1368152" cy="139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1099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59259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00141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Explain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reasons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liquidity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plan,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</a:t>
            </a:r>
            <a:r>
              <a:rPr lang="tr-T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tr-TR" altLang="en-US" sz="2800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actors used to evaluate savings plans</a:t>
            </a:r>
            <a:r>
              <a:rPr lang="tr-TR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arabicParenR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099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0534"/>
            <a:ext cx="8712968" cy="592594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Financial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Services in </a:t>
            </a:r>
            <a:r>
              <a:rPr lang="tr-TR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Turkish</a:t>
            </a:r>
            <a:endParaRPr lang="tr-T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19039" r="29722" b="9325"/>
          <a:stretch/>
        </p:blipFill>
        <p:spPr bwMode="auto">
          <a:xfrm>
            <a:off x="755576" y="1124744"/>
            <a:ext cx="7200800" cy="555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23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373616" cy="5361459"/>
          </a:xfrm>
        </p:spPr>
        <p:txBody>
          <a:bodyPr>
            <a:normAutofit/>
          </a:bodyPr>
          <a:lstStyle/>
          <a:p>
            <a:pPr marL="393192" lvl="1" indent="0" algn="just">
              <a:buNone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many alternative service providers are available, banks, savings and loan associations, credit unions and other financial institutions process most payment, savings and credit transactions.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430534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Financial Institutions and Banking Services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133764~1\AppData\Local\Temp\Rar$DRa0.395\kap13995_ch05\kap13995_ex05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63284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Financial Institutions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88887"/>
              </p:ext>
            </p:extLst>
          </p:nvPr>
        </p:nvGraphicFramePr>
        <p:xfrm>
          <a:off x="467544" y="1268760"/>
          <a:ext cx="8208912" cy="51845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20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DEPOSIT INSTITUTIONS</a:t>
                      </a:r>
                      <a:endParaRPr lang="tr-TR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004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SzPct val="90000"/>
                        <a:buNone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 Banks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SzPct val="9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Offers a full range of services including checking, savings, lending, and other services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SzPct val="9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Organized as corporations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4495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SzPct val="90000"/>
                        <a:buNone/>
                        <a:defRPr/>
                      </a:pPr>
                      <a:r>
                        <a:rPr lang="tr-TR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Savings and loan associations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Traditionally,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specialized in savings accounts and home mortgages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SzPct val="90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r-T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Today, offer</a:t>
                      </a:r>
                      <a:r>
                        <a:rPr lang="tr-TR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services comparable to banks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1429">
                <a:tc>
                  <a:txBody>
                    <a:bodyPr/>
                    <a:lstStyle/>
                    <a:p>
                      <a:pPr marL="635" indent="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Mutual Savings Banks</a:t>
                      </a:r>
                      <a:endParaRPr lang="tr-T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Specialize in savings and mortgages</a:t>
                      </a:r>
                      <a:endParaRPr lang="tr-T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 are owned by their depositors</a:t>
                      </a:r>
                      <a:endParaRPr lang="tr-T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Mainly located in northeastern United States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8367">
                <a:tc>
                  <a:txBody>
                    <a:bodyPr/>
                    <a:lstStyle/>
                    <a:p>
                      <a:pPr marL="635" indent="0" eaLnBrk="1" hangingPunct="1">
                        <a:lnSpc>
                          <a:spcPct val="80000"/>
                        </a:lnSpc>
                        <a:spcBef>
                          <a:spcPts val="5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 Unions</a:t>
                      </a:r>
                      <a:endParaRPr lang="tr-TR" alt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spcBef>
                          <a:spcPts val="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user-owned, nonprofit, cooperative financial institutions</a:t>
                      </a:r>
                      <a:endParaRPr lang="tr-TR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3535" indent="-342900" eaLnBrk="1" hangingPunct="1">
                        <a:lnSpc>
                          <a:spcPct val="80000"/>
                        </a:lnSpc>
                        <a:spcBef>
                          <a:spcPts val="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banking studies report lower fees and lower loan rates with higher satisfaction levels compared to other financial institutions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84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443930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Financial Institutions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47709"/>
              </p:ext>
            </p:extLst>
          </p:nvPr>
        </p:nvGraphicFramePr>
        <p:xfrm>
          <a:off x="539552" y="1124744"/>
          <a:ext cx="8280920" cy="52565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8166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Financial Institutions 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8402">
                <a:tc>
                  <a:txBody>
                    <a:bodyPr/>
                    <a:lstStyle/>
                    <a:p>
                      <a:pPr marL="365760" lvl="1" indent="-365760"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Insurance Companies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Provides financial security for dependents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Offers insurance plus savings and investment features; recently expanded to offer investment and retirement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0171">
                <a:tc>
                  <a:txBody>
                    <a:bodyPr/>
                    <a:lstStyle/>
                    <a:p>
                      <a:pPr marL="365760" lvl="1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Investment Companies 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also referred to as </a:t>
                      </a:r>
                      <a:r>
                        <a:rPr lang="en-US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Mutual Funds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Offer a 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money market fund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which is a combination savings-investment plan,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which you can write a limited number of checks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Accounts are </a:t>
                      </a:r>
                      <a:r>
                        <a:rPr lang="en-US" sz="20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covered by federal deposit insurance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6590">
                <a:tc>
                  <a:txBody>
                    <a:bodyPr/>
                    <a:lstStyle/>
                    <a:p>
                      <a:pPr marL="365760" lvl="1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Brokerage Firms</a:t>
                      </a:r>
                    </a:p>
                    <a:p>
                      <a:pPr marL="731520" lvl="1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Employ investment advisors and financial planners which serve as agents between the buyer and seller for stocks and bonds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3255">
                <a:tc>
                  <a:txBody>
                    <a:bodyPr/>
                    <a:lstStyle/>
                    <a:p>
                      <a:pPr marL="365760" lvl="1" indent="-365760" eaLnBrk="1" hangingPunct="1">
                        <a:lnSpc>
                          <a:spcPct val="90000"/>
                        </a:lnSpc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Finance Companies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31520" lvl="2" indent="-365760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short- and intermediate-term loans to consumers and small businesses but at higher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52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Financial Institutions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67723"/>
              </p:ext>
            </p:extLst>
          </p:nvPr>
        </p:nvGraphicFramePr>
        <p:xfrm>
          <a:off x="971600" y="1556792"/>
          <a:ext cx="7416824" cy="433115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416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en-US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Financial Institutions </a:t>
                      </a:r>
                      <a:endParaRPr lang="tr-T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134">
                <a:tc>
                  <a:txBody>
                    <a:bodyPr/>
                    <a:lstStyle/>
                    <a:p>
                      <a:pPr marL="0" lvl="2" indent="0" algn="l" eaLnBrk="1" hangingPunct="1">
                        <a:lnSpc>
                          <a:spcPct val="90000"/>
                        </a:lnSpc>
                        <a:buFont typeface="Arial" pitchFamily="34" charset="0"/>
                        <a:buNone/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Credit Card Companies</a:t>
                      </a:r>
                    </a:p>
                    <a:p>
                      <a:pPr marL="731520" lvl="2" indent="-365760" algn="l" eaLnBrk="1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 short-term retail lending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4130">
                <a:tc>
                  <a:txBody>
                    <a:bodyPr/>
                    <a:lstStyle/>
                    <a:p>
                      <a:pPr marL="365760" lvl="1" indent="-365760" algn="l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Mortgage Companies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31520" lvl="2" indent="-365760" algn="l" eaLnBrk="1" hangingPunct="1"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loans to customers to purchase homes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8823">
                <a:tc>
                  <a:txBody>
                    <a:bodyPr/>
                    <a:lstStyle/>
                    <a:p>
                      <a:pPr marL="365760" lvl="1" indent="-365760" algn="l" eaLnBrk="1" hangingPunct="1">
                        <a:spcBef>
                          <a:spcPts val="0"/>
                        </a:spcBef>
                        <a:defRPr/>
                      </a:pP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Financial Service Providers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31520" lvl="2" indent="-365760" algn="l" eaLnBrk="1" hangingPunct="1">
                        <a:spcBef>
                          <a:spcPts val="0"/>
                        </a:spcBef>
                        <a:buSzPct val="80000"/>
                        <a:buFont typeface="Arial" pitchFamily="34" charset="0"/>
                        <a:buChar char="•"/>
                        <a:defRPr/>
                      </a:pP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Includes retailers, Internet banks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11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157592" cy="505632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sz="2800" dirty="0"/>
          </a:p>
          <a:p>
            <a:pPr algn="just">
              <a:lnSpc>
                <a:spcPct val="150000"/>
              </a:lnSpc>
              <a:buNone/>
            </a:pPr>
            <a:r>
              <a:rPr lang="tr-TR" sz="2800" dirty="0"/>
              <a:t>	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Bryant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Quinn’s words, 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“Savings is not to make you rich, but it is to keep you from being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tr-TR" sz="36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2872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357694"/>
            <a:ext cx="1997075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94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157592" cy="4929411"/>
          </a:xfrm>
        </p:spPr>
        <p:txBody>
          <a:bodyPr>
            <a:normAutofit/>
          </a:bodyPr>
          <a:lstStyle/>
          <a:p>
            <a:pPr lvl="1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= Disposable income – Consumption.</a:t>
            </a:r>
          </a:p>
          <a:p>
            <a:pPr lvl="1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protection of money from loss.</a:t>
            </a:r>
          </a:p>
          <a:p>
            <a:pPr lvl="1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you meet short-term goals and needs.</a:t>
            </a:r>
          </a:p>
          <a:p>
            <a:pPr lvl="1"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you prepare for the unexpected.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8460" r="58701" b="84046"/>
          <a:stretch/>
        </p:blipFill>
        <p:spPr bwMode="auto">
          <a:xfrm>
            <a:off x="0" y="-11555"/>
            <a:ext cx="2843808" cy="44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9213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What is saving?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643446"/>
            <a:ext cx="2336498" cy="170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3594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606</TotalTime>
  <Words>1538</Words>
  <Application>Microsoft Office PowerPoint</Application>
  <PresentationFormat>Ekran Gösterisi (4:3)</PresentationFormat>
  <Paragraphs>214</Paragraphs>
  <Slides>32</Slides>
  <Notes>31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4" baseType="lpstr">
      <vt:lpstr>Flow</vt:lpstr>
      <vt:lpstr>Clip</vt:lpstr>
      <vt:lpstr>PowerPoint Sunusu</vt:lpstr>
      <vt:lpstr>Learning Objectives</vt:lpstr>
      <vt:lpstr>Financial Services for Financial Planning</vt:lpstr>
      <vt:lpstr>Financial Institutions and Banking Services</vt:lpstr>
      <vt:lpstr>Financial Institutions</vt:lpstr>
      <vt:lpstr>Financial Institutions</vt:lpstr>
      <vt:lpstr>Financial Institutions</vt:lpstr>
      <vt:lpstr>PowerPoint Sunusu</vt:lpstr>
      <vt:lpstr>What is saving?</vt:lpstr>
      <vt:lpstr>Reasons for Saving</vt:lpstr>
      <vt:lpstr>How much money should be saved?</vt:lpstr>
      <vt:lpstr>Identifying Money to Save</vt:lpstr>
      <vt:lpstr>SAVINGS PLANS</vt:lpstr>
      <vt:lpstr>SAVINGS PLANS</vt:lpstr>
      <vt:lpstr>SAVINGS PLANS</vt:lpstr>
      <vt:lpstr>Create a Savings Plan</vt:lpstr>
      <vt:lpstr>Savings Alternatives</vt:lpstr>
      <vt:lpstr>Regular Savings Accounts</vt:lpstr>
      <vt:lpstr>Certificates of Deposit</vt:lpstr>
      <vt:lpstr>Types of CDs</vt:lpstr>
      <vt:lpstr>Money Market Accounts and Funds</vt:lpstr>
      <vt:lpstr>Savings Bonds</vt:lpstr>
      <vt:lpstr>Savings Tools Characteristics</vt:lpstr>
      <vt:lpstr>Evaluating Savings Plans</vt:lpstr>
      <vt:lpstr>Rate of Return</vt:lpstr>
      <vt:lpstr>Example 1</vt:lpstr>
      <vt:lpstr>Inflation and Tax Considerations</vt:lpstr>
      <vt:lpstr>After-Tax Savings Rate of Return</vt:lpstr>
      <vt:lpstr>Liquidity and Safety</vt:lpstr>
      <vt:lpstr>Restrictions and Fees</vt:lpstr>
      <vt:lpstr>Questions</vt:lpstr>
      <vt:lpstr>Appendix: Financial Institutions and Banking Services in Turkish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FLOW</dc:title>
  <dc:creator>finanslab10</dc:creator>
  <cp:lastModifiedBy>Aysegul KURTULGAN</cp:lastModifiedBy>
  <cp:revision>51</cp:revision>
  <dcterms:created xsi:type="dcterms:W3CDTF">2019-09-12T07:12:57Z</dcterms:created>
  <dcterms:modified xsi:type="dcterms:W3CDTF">2023-10-10T06:58:03Z</dcterms:modified>
</cp:coreProperties>
</file>