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8" r:id="rId2"/>
    <p:sldId id="256" r:id="rId3"/>
    <p:sldId id="262" r:id="rId4"/>
    <p:sldId id="258" r:id="rId5"/>
    <p:sldId id="263" r:id="rId6"/>
    <p:sldId id="259" r:id="rId7"/>
    <p:sldId id="264" r:id="rId8"/>
    <p:sldId id="261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51687-F17F-4B9F-AED5-1246F78A4D1D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2ED3C-D908-419B-BA87-BAD123DA14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doviz724.com/turkiye-2016-yili-cds-grafigi.html" TargetMode="External"/><Relationship Id="rId3" Type="http://schemas.openxmlformats.org/officeDocument/2006/relationships/hyperlink" Target="https://www.doviz724.com/turkiye-2021-yili-cds-grafigi.html" TargetMode="External"/><Relationship Id="rId7" Type="http://schemas.openxmlformats.org/officeDocument/2006/relationships/hyperlink" Target="https://www.doviz724.com/turkiye-2017-yili-cds-grafigi.html" TargetMode="External"/><Relationship Id="rId2" Type="http://schemas.openxmlformats.org/officeDocument/2006/relationships/hyperlink" Target="https://www.doviz724.com/turkiye-2022-yili-cds-grafig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oviz724.com/turkiye-2018-yili-cds-grafigi.html" TargetMode="External"/><Relationship Id="rId5" Type="http://schemas.openxmlformats.org/officeDocument/2006/relationships/hyperlink" Target="https://www.doviz724.com/turkiye-2019-yili-cds-grafigi.html" TargetMode="External"/><Relationship Id="rId4" Type="http://schemas.openxmlformats.org/officeDocument/2006/relationships/hyperlink" Target="https://www.doviz724.com/turkiye-2020-yili-cds-grafigi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dirty="0" smtClean="0"/>
              <a:t>MESLEK YÜKSEKOKULU </a:t>
            </a:r>
          </a:p>
          <a:p>
            <a:pPr algn="ctr">
              <a:buNone/>
            </a:pPr>
            <a:r>
              <a:rPr lang="tr-TR" dirty="0" smtClean="0">
                <a:solidFill>
                  <a:schemeClr val="tx2"/>
                </a:solidFill>
              </a:rPr>
              <a:t>2020137001 </a:t>
            </a:r>
          </a:p>
          <a:p>
            <a:pPr algn="ctr">
              <a:buNone/>
            </a:pPr>
            <a:r>
              <a:rPr lang="tr-TR" dirty="0" smtClean="0">
                <a:solidFill>
                  <a:schemeClr val="tx2"/>
                </a:solidFill>
              </a:rPr>
              <a:t>FATMA TANER </a:t>
            </a:r>
          </a:p>
          <a:p>
            <a:pPr algn="ctr">
              <a:buNone/>
            </a:pPr>
            <a:r>
              <a:rPr lang="tr-TR" dirty="0" smtClean="0"/>
              <a:t>CDS NEDİR? </a:t>
            </a:r>
          </a:p>
          <a:p>
            <a:pPr algn="ctr">
              <a:buNone/>
            </a:pPr>
            <a:r>
              <a:rPr lang="tr-TR" dirty="0" smtClean="0"/>
              <a:t>CDS PRİMİ NEDİR ?</a:t>
            </a:r>
          </a:p>
          <a:p>
            <a:pPr algn="ctr">
              <a:buNone/>
            </a:pPr>
            <a:r>
              <a:rPr lang="tr-TR" dirty="0" smtClean="0"/>
              <a:t>NASIL YORUMLANIR?</a:t>
            </a:r>
          </a:p>
          <a:p>
            <a:pPr algn="ctr">
              <a:buNone/>
            </a:pPr>
            <a:r>
              <a:rPr lang="tr-TR" dirty="0" smtClean="0"/>
              <a:t>TÜRKİYE ‘NİN CDS PRİMİ KAÇTIR ?</a:t>
            </a:r>
          </a:p>
          <a:p>
            <a:pPr algn="ctr">
              <a:buNone/>
            </a:pPr>
            <a:r>
              <a:rPr lang="tr-TR" dirty="0" smtClean="0"/>
              <a:t>EN DÜŞÜK CDS PRİMLİ ÜLKE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EBEC0D7-DE05-4899-BE0C-14E98BD921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-3995" r="15005" b="1"/>
          <a:stretch/>
        </p:blipFill>
        <p:spPr>
          <a:xfrm>
            <a:off x="762000" y="571480"/>
            <a:ext cx="7315200" cy="7925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İçerik Yer Tutucusu" descr="Screenshot_20220303-203934~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838200"/>
            <a:ext cx="8534400" cy="528796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Screenshot_20220303-203943~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609600"/>
            <a:ext cx="8229600" cy="6096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81001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CDS NEDİR?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447800"/>
            <a:ext cx="7315200" cy="4419600"/>
          </a:xfrm>
        </p:spPr>
        <p:txBody>
          <a:bodyPr>
            <a:noAutofit/>
          </a:bodyPr>
          <a:lstStyle/>
          <a:p>
            <a:pPr algn="l"/>
            <a:r>
              <a:rPr lang="tr-TR" sz="2400" dirty="0" smtClean="0"/>
              <a:t>  </a:t>
            </a:r>
            <a:r>
              <a:rPr lang="en-US" sz="2400" dirty="0" smtClean="0">
                <a:solidFill>
                  <a:schemeClr val="tx1"/>
                </a:solidFill>
              </a:rPr>
              <a:t>CDS </a:t>
            </a:r>
            <a:r>
              <a:rPr lang="en-US" sz="2400" dirty="0" err="1" smtClean="0">
                <a:solidFill>
                  <a:schemeClr val="tx1"/>
                </a:solidFill>
              </a:rPr>
              <a:t>yani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>
                <a:solidFill>
                  <a:schemeClr val="tx1"/>
                </a:solidFill>
              </a:rPr>
              <a:t>Credit Default </a:t>
            </a:r>
            <a:r>
              <a:rPr lang="en-US" sz="2400" dirty="0" err="1">
                <a:solidFill>
                  <a:schemeClr val="tx1"/>
                </a:solidFill>
              </a:rPr>
              <a:t>Swap'ın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Türkçe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karşılığı</a:t>
            </a:r>
            <a:r>
              <a:rPr lang="en-US" sz="2400" dirty="0">
                <a:solidFill>
                  <a:schemeClr val="tx1"/>
                </a:solidFill>
              </a:rPr>
              <a:t> '</a:t>
            </a:r>
            <a:r>
              <a:rPr lang="en-US" sz="2400" dirty="0" err="1">
                <a:solidFill>
                  <a:schemeClr val="tx1"/>
                </a:solidFill>
              </a:rPr>
              <a:t>Kredi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Temerrüt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Takası'dır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Kredi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Temerrüt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Takası</a:t>
            </a:r>
            <a:r>
              <a:rPr lang="en-US" sz="2400" dirty="0">
                <a:solidFill>
                  <a:schemeClr val="tx1"/>
                </a:solidFill>
              </a:rPr>
              <a:t> (CDS),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sigortalama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işlemi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gibi</a:t>
            </a:r>
            <a:r>
              <a:rPr lang="en-US" sz="2400" dirty="0">
                <a:solidFill>
                  <a:schemeClr val="tx1"/>
                </a:solidFill>
              </a:rPr>
              <a:t> de </a:t>
            </a:r>
            <a:r>
              <a:rPr lang="en-US" sz="2400" dirty="0" err="1">
                <a:solidFill>
                  <a:schemeClr val="tx1"/>
                </a:solidFill>
              </a:rPr>
              <a:t>düşünülebilirken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elinde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tahvil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</a:t>
            </a:r>
            <a:r>
              <a:rPr lang="en-US" sz="2400" dirty="0">
                <a:solidFill>
                  <a:schemeClr val="tx1"/>
                </a:solidFill>
              </a:rPr>
              <a:t> da </a:t>
            </a:r>
            <a:r>
              <a:rPr lang="en-US" sz="2400" dirty="0" err="1">
                <a:solidFill>
                  <a:schemeClr val="tx1"/>
                </a:solidFill>
              </a:rPr>
              <a:t>benzeri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yatırım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enstrümanı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bulunduran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yatırımcının</a:t>
            </a:r>
            <a:r>
              <a:rPr lang="en-US" sz="2400" dirty="0">
                <a:solidFill>
                  <a:schemeClr val="tx1"/>
                </a:solidFill>
              </a:rPr>
              <a:t>, vade </a:t>
            </a:r>
            <a:r>
              <a:rPr lang="en-US" sz="2400" dirty="0" err="1">
                <a:solidFill>
                  <a:schemeClr val="tx1"/>
                </a:solidFill>
              </a:rPr>
              <a:t>sonu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geldiğinde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alacağı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getirinin</a:t>
            </a:r>
            <a:r>
              <a:rPr lang="en-US" sz="2400" dirty="0">
                <a:solidFill>
                  <a:schemeClr val="tx1"/>
                </a:solidFill>
              </a:rPr>
              <a:t> belli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bedel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karşılığında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ödenmeme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riskinin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ortadan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kaldırılmasını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sağlayan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finansal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araçtır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91478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Başka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anlatımla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borçlu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pozisyondaki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şirketin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borcunu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ödeyememe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ihtimaline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yani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iflas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riskine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karşı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alacaklı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şirketin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hakkını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garanti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eden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kıymetli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evraktır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CDS PRİMİ NEDİR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CDS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primi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ekonomide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terimlerden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yatırım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yapan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kişinin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kazancının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güvence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altına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alınmasını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sağlayan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araç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ifade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edilmektedir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CDS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şirketler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tarafından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yada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kurumların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borçlarını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ödeyememeleri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durumunda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iflas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etmelerini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önlemek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amacıyla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alacaklıya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alacaklarını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garanti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ettiren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sözleşme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sunmaktadır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1858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sözleşmelerde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belirtilen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fiyatlar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CDS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primleri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belirtilmektedir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Ülkelerin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CDS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primleri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 ne  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borçlanma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maliyetleri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aynı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olmaktadır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CDS NASIL YORUMLANIR?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Günümüzde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CDS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yapılan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tahvil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vb.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yatırımları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sigortalama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işleminin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ötesinde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ülke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risklerini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açıklayan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gösterge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kullanılır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Ülke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riskleri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ekonomik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göstergeler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ilgili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olmayıp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mevcut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siyasi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partilerin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ülke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içerisinde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izlediği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çeşitli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politikalara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göre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değişebilmektedir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Ülkeler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hesaplanan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her 100 CDS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puanı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%1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oranında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maliyet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söz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konusu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191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Nitekim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CDS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ülkeler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ülke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içerisindeki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kurumlar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borçlanma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ihtiyaçlarını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karşılamak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yüksek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maliyetlere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katlanmak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durumunda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kalır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yüzden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CDS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ülkeler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gösterge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özelliğini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taşıyor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Aslında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bakıma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derecelendirme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kuruluşlarının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yaptığı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derecelendirmelerine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nispeten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ikame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olabilecek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güncel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göstergedir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TÜRKİYE ‘NİN CDS PRİMİ?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48646130"/>
              </p:ext>
            </p:extLst>
          </p:nvPr>
        </p:nvGraphicFramePr>
        <p:xfrm>
          <a:off x="304799" y="1219201"/>
          <a:ext cx="8610602" cy="5410201"/>
        </p:xfrm>
        <a:graphic>
          <a:graphicData uri="http://schemas.openxmlformats.org/drawingml/2006/table">
            <a:tbl>
              <a:tblPr/>
              <a:tblGrid>
                <a:gridCol w="3235680"/>
                <a:gridCol w="2687461"/>
                <a:gridCol w="2687461"/>
              </a:tblGrid>
              <a:tr h="432431">
                <a:tc>
                  <a:txBody>
                    <a:bodyPr/>
                    <a:lstStyle/>
                    <a:p>
                      <a:pPr algn="l" fontAlgn="b"/>
                      <a:endParaRPr lang="en-US" sz="1600" dirty="0">
                        <a:effectLst/>
                      </a:endParaRPr>
                    </a:p>
                  </a:txBody>
                  <a:tcPr marL="67265" marR="67265" marT="67265" marB="67265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A5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>
                          <a:effectLst/>
                        </a:rPr>
                        <a:t>En Düşük CDS</a:t>
                      </a:r>
                    </a:p>
                  </a:txBody>
                  <a:tcPr marL="67265" marR="67265" marT="67265" marB="67265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F1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dirty="0">
                          <a:effectLst/>
                        </a:rPr>
                        <a:t>En </a:t>
                      </a:r>
                      <a:r>
                        <a:rPr lang="en-US" sz="1600" b="1" dirty="0" err="1">
                          <a:effectLst/>
                        </a:rPr>
                        <a:t>Yüksek</a:t>
                      </a:r>
                      <a:r>
                        <a:rPr lang="en-US" sz="1600" b="1" dirty="0">
                          <a:effectLst/>
                        </a:rPr>
                        <a:t> CDS</a:t>
                      </a:r>
                    </a:p>
                  </a:txBody>
                  <a:tcPr marL="67265" marR="67265" marT="67265" marB="67265" anchor="b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0A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2"/>
                        </a:rPr>
                        <a:t>2022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509.51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13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Şubat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2022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593.6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26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Şubat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2022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3"/>
                        </a:rPr>
                        <a:t>2021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282.1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23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Şubat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2021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623.9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22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Aralık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2021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4"/>
                        </a:rPr>
                        <a:t>2020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234.75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29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Ocak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2020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652.3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07 Nisan 2020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5"/>
                        </a:rPr>
                        <a:t>2019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278.33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30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Aralık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2019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506.1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23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Mayıs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2019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6"/>
                        </a:rPr>
                        <a:t>2018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152.28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05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Ocak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2018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566.38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04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Eylül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2018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7"/>
                        </a:rPr>
                        <a:t>2017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153.69</a:t>
                      </a:r>
                      <a:b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>
                          <a:solidFill>
                            <a:schemeClr val="tx1"/>
                          </a:solidFill>
                          <a:effectLst/>
                        </a:rPr>
                        <a:t>01 Eylül 2017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295.795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11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Ocak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2017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111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2FA4E7"/>
                          </a:solidFill>
                          <a:effectLst/>
                          <a:hlinkClick r:id="rId8"/>
                        </a:rPr>
                        <a:t>2016 Yılı CDS Grafiği</a:t>
                      </a:r>
                      <a:endParaRPr lang="en-US" sz="1600">
                        <a:effectLst/>
                      </a:endParaRP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215.859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12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Temmuz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2016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311.333</a:t>
                      </a:r>
                      <a:b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20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effectLst/>
                        </a:rPr>
                        <a:t>Ocak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effectLst/>
                        </a:rPr>
                        <a:t> 2016</a:t>
                      </a:r>
                    </a:p>
                  </a:txBody>
                  <a:tcPr marL="67265" marR="67265" marT="67265" marB="67265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4336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İçerik Yer Tutucusu" descr="Screenshot_20220303-203926~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04800"/>
            <a:ext cx="8077199" cy="5715000"/>
          </a:xfrm>
        </p:spPr>
      </p:pic>
      <p:sp>
        <p:nvSpPr>
          <p:cNvPr id="8" name="7 Oval"/>
          <p:cNvSpPr/>
          <p:nvPr/>
        </p:nvSpPr>
        <p:spPr>
          <a:xfrm>
            <a:off x="3429000" y="1143000"/>
            <a:ext cx="762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289</Words>
  <Application>Microsoft Office PowerPoint</Application>
  <PresentationFormat>Ekran Gösterisi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CDS NEDİR?</vt:lpstr>
      <vt:lpstr>Slayt 3</vt:lpstr>
      <vt:lpstr>CDS PRİMİ NEDİR ?</vt:lpstr>
      <vt:lpstr>Slayt 5</vt:lpstr>
      <vt:lpstr>CDS NASIL YORUMLANIR?</vt:lpstr>
      <vt:lpstr>Slayt 7</vt:lpstr>
      <vt:lpstr>TÜRKİYE ‘NİN CDS PRİMİ?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CDS NEDİR?</dc:title>
  <dc:creator>TICLAB22</dc:creator>
  <cp:lastModifiedBy>busra</cp:lastModifiedBy>
  <cp:revision>11</cp:revision>
  <dcterms:created xsi:type="dcterms:W3CDTF">2022-03-02T08:37:10Z</dcterms:created>
  <dcterms:modified xsi:type="dcterms:W3CDTF">2022-03-03T17:54:54Z</dcterms:modified>
</cp:coreProperties>
</file>