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1"/>
  </p:sldMasterIdLst>
  <p:notesMasterIdLst>
    <p:notesMasterId r:id="rId12"/>
  </p:notesMasterIdLst>
  <p:sldIdLst>
    <p:sldId id="256"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90"/>
  </p:normalViewPr>
  <p:slideViewPr>
    <p:cSldViewPr snapToGrid="0" snapToObjects="1">
      <p:cViewPr>
        <p:scale>
          <a:sx n="80" d="100"/>
          <a:sy n="80" d="100"/>
        </p:scale>
        <p:origin x="-906" y="-3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CC9258-0C63-4BD7-8298-D961CA1C6365}" type="datetimeFigureOut">
              <a:rPr lang="tr-TR" smtClean="0"/>
              <a:t>3.01.2024</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DD5372-2748-4AE6-8F2C-42BCB1D1F45F}" type="slidenum">
              <a:rPr lang="tr-TR" smtClean="0"/>
              <a:t>‹#›</a:t>
            </a:fld>
            <a:endParaRPr lang="tr-TR"/>
          </a:p>
        </p:txBody>
      </p:sp>
    </p:spTree>
    <p:extLst>
      <p:ext uri="{BB962C8B-B14F-4D97-AF65-F5344CB8AC3E}">
        <p14:creationId xmlns:p14="http://schemas.microsoft.com/office/powerpoint/2010/main" val="2567507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3.01.2024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598575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3.01.2024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955303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3.01.2024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134550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3.01.2024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56334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3.01.2024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702653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p>
            <a:fld id="{F36B85B7-8636-0C4C-B77F-113F5C6F65B4}" type="datetimeFigureOut">
              <a:rPr lang="tr-TR" smtClean="0"/>
              <a:t>3.01.2024</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059619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583436" y="3143250"/>
            <a:ext cx="4270248" cy="2596776"/>
          </a:xfrm>
        </p:spPr>
        <p:txBody>
          <a:body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a:t>Asıl metin stillerini düzenle
İkinci düzey
Üçüncü düzey
Dördüncü düzey
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3.01.2024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1940017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36B85B7-8636-0C4C-B77F-113F5C6F65B4}" type="datetimeFigureOut">
              <a:rPr lang="tr-TR" smtClean="0"/>
              <a:t>3.01.2024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890565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6B85B7-8636-0C4C-B77F-113F5C6F65B4}" type="datetimeFigureOut">
              <a:rPr lang="tr-TR" smtClean="0"/>
              <a:t>3.01.2024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13748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9" name="Date Placeholder 8"/>
          <p:cNvSpPr>
            <a:spLocks noGrp="1"/>
          </p:cNvSpPr>
          <p:nvPr>
            <p:ph type="dt" sz="half" idx="10"/>
          </p:nvPr>
        </p:nvSpPr>
        <p:spPr/>
        <p:txBody>
          <a:bodyPr/>
          <a:lstStyle/>
          <a:p>
            <a:fld id="{F36B85B7-8636-0C4C-B77F-113F5C6F65B4}" type="datetimeFigureOut">
              <a:rPr lang="tr-TR" smtClean="0"/>
              <a:t>3.01.2024</a:t>
            </a:fld>
            <a:endParaRPr lang="tr-T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1" name="Slide Number Placeholder 10"/>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81421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F36B85B7-8636-0C4C-B77F-113F5C6F65B4}" type="datetimeFigureOut">
              <a:rPr lang="tr-TR" smtClean="0"/>
              <a:t>3.01.2024</a:t>
            </a:fld>
            <a:endParaRPr lang="tr-T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53155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F36B85B7-8636-0C4C-B77F-113F5C6F65B4}" type="datetimeFigureOut">
              <a:rPr lang="tr-TR" smtClean="0"/>
              <a:t>3.01.2024</a:t>
            </a:fld>
            <a:endParaRPr lang="tr-T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tr-T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90820359-39E2-2248-9560-4F01914582F6}" type="slidenum">
              <a:rPr lang="tr-TR" smtClean="0"/>
              <a:t>‹#›</a:t>
            </a:fld>
            <a:endParaRPr lang="tr-TR"/>
          </a:p>
        </p:txBody>
      </p:sp>
    </p:spTree>
    <p:extLst>
      <p:ext uri="{BB962C8B-B14F-4D97-AF65-F5344CB8AC3E}">
        <p14:creationId xmlns:p14="http://schemas.microsoft.com/office/powerpoint/2010/main" val="276131376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C34D7D2-4820-3546-9D0D-836CDB550997}"/>
              </a:ext>
            </a:extLst>
          </p:cNvPr>
          <p:cNvSpPr>
            <a:spLocks noGrp="1"/>
          </p:cNvSpPr>
          <p:nvPr>
            <p:ph type="title"/>
          </p:nvPr>
        </p:nvSpPr>
        <p:spPr/>
        <p:txBody>
          <a:bodyPr>
            <a:normAutofit/>
          </a:bodyPr>
          <a:lstStyle/>
          <a:p>
            <a:r>
              <a:rPr lang="tr-TR" cap="none" dirty="0" smtClean="0">
                <a:solidFill>
                  <a:srgbClr val="002060"/>
                </a:solidFill>
              </a:rPr>
              <a:t>Opsiyonlu </a:t>
            </a:r>
            <a:r>
              <a:rPr lang="tr-TR" cap="none" dirty="0" smtClean="0">
                <a:solidFill>
                  <a:srgbClr val="002060"/>
                </a:solidFill>
              </a:rPr>
              <a:t>Mevduat Hesapları</a:t>
            </a:r>
            <a:endParaRPr lang="tr-TR" dirty="0">
              <a:solidFill>
                <a:srgbClr val="002060"/>
              </a:solidFill>
            </a:endParaRPr>
          </a:p>
        </p:txBody>
      </p:sp>
      <p:sp>
        <p:nvSpPr>
          <p:cNvPr id="3" name="Metin Yer Tutucusu 2"/>
          <p:cNvSpPr>
            <a:spLocks noGrp="1"/>
          </p:cNvSpPr>
          <p:nvPr>
            <p:ph type="body" idx="1"/>
          </p:nvPr>
        </p:nvSpPr>
        <p:spPr/>
        <p:txBody>
          <a:bodyPr/>
          <a:lstStyle/>
          <a:p>
            <a:pPr algn="ctr"/>
            <a:r>
              <a:rPr lang="tr-TR" dirty="0" smtClean="0"/>
              <a:t>					Şenol Kandemir</a:t>
            </a:r>
            <a:endParaRPr lang="tr-TR" dirty="0"/>
          </a:p>
        </p:txBody>
      </p:sp>
      <p:pic>
        <p:nvPicPr>
          <p:cNvPr id="4" name="Resim 3">
            <a:extLst>
              <a:ext uri="{FF2B5EF4-FFF2-40B4-BE49-F238E27FC236}">
                <a16:creationId xmlns:a16="http://schemas.microsoft.com/office/drawing/2014/main" xmlns="" id="{DF22DC8F-84BD-014B-856D-5548062153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75293" y="196088"/>
            <a:ext cx="6016707" cy="1351135"/>
          </a:xfrm>
          <a:prstGeom prst="rect">
            <a:avLst/>
          </a:prstGeom>
        </p:spPr>
      </p:pic>
    </p:spTree>
    <p:extLst>
      <p:ext uri="{BB962C8B-B14F-4D97-AF65-F5344CB8AC3E}">
        <p14:creationId xmlns:p14="http://schemas.microsoft.com/office/powerpoint/2010/main" val="1452308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1498044"/>
            <a:ext cx="7729728" cy="3101983"/>
          </a:xfrm>
        </p:spPr>
        <p:txBody>
          <a:bodyPr rtlCol="0">
            <a:noAutofit/>
          </a:bodyPr>
          <a:lstStyle/>
          <a:p>
            <a:pPr algn="just" eaLnBrk="1" hangingPunct="1">
              <a:spcAft>
                <a:spcPts val="0"/>
              </a:spcAft>
              <a:buFont typeface="Arial" panose="020B0604020202020204" pitchFamily="34" charset="0"/>
              <a:buChar char="•"/>
              <a:defRPr/>
            </a:pPr>
            <a:r>
              <a:rPr lang="tr-TR" sz="2800" dirty="0" smtClean="0">
                <a:latin typeface="Gill Sans MT" pitchFamily="34" charset="0"/>
              </a:rPr>
              <a:t>Kur 1.70 olmuştur. Banka satım opsiyon hakkını kullanarak Bayan F’nin 200.000 TRL’na karşılık 114.285 USD öder.  Yani dolar satar ve TL alır. Dolar banka tarafından 1.70 yerine 1.75’ den satılmaktadır. </a:t>
            </a:r>
          </a:p>
          <a:p>
            <a:pPr algn="just" eaLnBrk="1" hangingPunct="1">
              <a:spcAft>
                <a:spcPts val="0"/>
              </a:spcAft>
              <a:buFont typeface="Arial" panose="020B0604020202020204" pitchFamily="34" charset="0"/>
              <a:buChar char="•"/>
              <a:defRPr/>
            </a:pPr>
            <a:r>
              <a:rPr lang="tr-TR" sz="2800" dirty="0" smtClean="0">
                <a:latin typeface="Gill Sans MT" pitchFamily="34" charset="0"/>
              </a:rPr>
              <a:t>Bayan F., piyasadan 1.70 TRL’ya alabilecekken 1.7500 TRL’dan USD alarak (117.647 – 114.285 = 3.362 USD) 5.715 TRL zarar etmiştir. Bu tutar anaparada yaklaşık %2.8 oranında değer yitirilmesi anlamına gelmektedir. </a:t>
            </a:r>
          </a:p>
          <a:p>
            <a:pPr algn="just" eaLnBrk="1" fontAlgn="auto" hangingPunct="1">
              <a:spcAft>
                <a:spcPts val="0"/>
              </a:spcAft>
              <a:buFont typeface="Arial" panose="020B0604020202020204" pitchFamily="34" charset="0"/>
              <a:buChar char="•"/>
              <a:defRPr/>
            </a:pPr>
            <a:endParaRPr lang="tr-TR" sz="2800" dirty="0" smtClean="0">
              <a:latin typeface="Gill Sans MT" pitchFamily="34" charset="0"/>
            </a:endParaRPr>
          </a:p>
        </p:txBody>
      </p:sp>
      <p:pic>
        <p:nvPicPr>
          <p:cNvPr id="4" name="Resim 3">
            <a:extLst>
              <a:ext uri="{FF2B5EF4-FFF2-40B4-BE49-F238E27FC236}">
                <a16:creationId xmlns="" xmlns:a16="http://schemas.microsoft.com/office/drawing/2014/main" id="{DF22DC8F-84BD-014B-856D-5548062153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28668" y="-5"/>
            <a:ext cx="2082912" cy="648000"/>
          </a:xfrm>
          <a:prstGeom prst="rect">
            <a:avLst/>
          </a:prstGeom>
        </p:spPr>
      </p:pic>
    </p:spTree>
    <p:extLst>
      <p:ext uri="{BB962C8B-B14F-4D97-AF65-F5344CB8AC3E}">
        <p14:creationId xmlns:p14="http://schemas.microsoft.com/office/powerpoint/2010/main" val="32414537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1" name="İçerik Yer Tutucusu 2"/>
          <p:cNvSpPr>
            <a:spLocks noGrp="1"/>
          </p:cNvSpPr>
          <p:nvPr>
            <p:ph idx="1"/>
          </p:nvPr>
        </p:nvSpPr>
        <p:spPr>
          <a:xfrm>
            <a:off x="2231136" y="1688044"/>
            <a:ext cx="7729728" cy="3101983"/>
          </a:xfrm>
        </p:spPr>
        <p:txBody>
          <a:bodyPr>
            <a:noAutofit/>
          </a:bodyPr>
          <a:lstStyle/>
          <a:p>
            <a:pPr algn="just" eaLnBrk="1" hangingPunct="1"/>
            <a:r>
              <a:rPr lang="tr-TR" altLang="tr-TR" sz="2800" dirty="0" smtClean="0">
                <a:latin typeface="Gill Sans MT" pitchFamily="34" charset="0"/>
              </a:rPr>
              <a:t>“Çift Para Birimli Mevduat Hesabı” adı; işlemin İngilizceden (DCD/Dual Currency Deposit) tam çevirisi nedeniyle kullanılmaktadır. Bu hesapta Vadeli Mevduat ve Opsiyon işlemleri birlikte kullanılmaktadır. Bu tür hesaplara </a:t>
            </a:r>
            <a:r>
              <a:rPr lang="tr-TR" altLang="tr-TR" sz="2800" b="1" dirty="0" smtClean="0">
                <a:latin typeface="Gill Sans MT" pitchFamily="34" charset="0"/>
              </a:rPr>
              <a:t>opsiyonlu mevduat hesabı</a:t>
            </a:r>
            <a:r>
              <a:rPr lang="tr-TR" altLang="tr-TR" sz="2800" dirty="0" smtClean="0">
                <a:latin typeface="Gill Sans MT" pitchFamily="34" charset="0"/>
              </a:rPr>
              <a:t> olarak adlandırılması daha uygun olacaktır.</a:t>
            </a:r>
          </a:p>
        </p:txBody>
      </p:sp>
      <p:pic>
        <p:nvPicPr>
          <p:cNvPr id="5" name="Resim 4">
            <a:extLst>
              <a:ext uri="{FF2B5EF4-FFF2-40B4-BE49-F238E27FC236}">
                <a16:creationId xmlns="" xmlns:a16="http://schemas.microsoft.com/office/drawing/2014/main" id="{DF22DC8F-84BD-014B-856D-5548062153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28668" y="-5"/>
            <a:ext cx="2082912" cy="648000"/>
          </a:xfrm>
          <a:prstGeom prst="rect">
            <a:avLst/>
          </a:prstGeom>
        </p:spPr>
      </p:pic>
    </p:spTree>
    <p:extLst>
      <p:ext uri="{BB962C8B-B14F-4D97-AF65-F5344CB8AC3E}">
        <p14:creationId xmlns:p14="http://schemas.microsoft.com/office/powerpoint/2010/main" val="23457816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25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5" name="İçerik Yer Tutucusu 2"/>
          <p:cNvSpPr>
            <a:spLocks noGrp="1"/>
          </p:cNvSpPr>
          <p:nvPr>
            <p:ph idx="1"/>
          </p:nvPr>
        </p:nvSpPr>
        <p:spPr>
          <a:xfrm>
            <a:off x="2231136" y="1901794"/>
            <a:ext cx="7729728" cy="3101983"/>
          </a:xfrm>
        </p:spPr>
        <p:txBody>
          <a:bodyPr>
            <a:normAutofit/>
          </a:bodyPr>
          <a:lstStyle/>
          <a:p>
            <a:pPr algn="just" eaLnBrk="1" hangingPunct="1"/>
            <a:r>
              <a:rPr lang="tr-TR" altLang="tr-TR" sz="2800" dirty="0" smtClean="0">
                <a:latin typeface="Gill Sans MT" pitchFamily="34" charset="0"/>
              </a:rPr>
              <a:t>Opsiyonlu mevduat hesabı TL ve YP olarak açılabilir. Buna paralel olarak da hesaptaki teminat tutarına bağlı olarak bankaya opsiyon hakkı verir. Bu tam teminatlı bir opsiyon işlemidir. </a:t>
            </a:r>
          </a:p>
        </p:txBody>
      </p:sp>
      <p:pic>
        <p:nvPicPr>
          <p:cNvPr id="5" name="Resim 4">
            <a:extLst>
              <a:ext uri="{FF2B5EF4-FFF2-40B4-BE49-F238E27FC236}">
                <a16:creationId xmlns="" xmlns:a16="http://schemas.microsoft.com/office/drawing/2014/main" id="{DF22DC8F-84BD-014B-856D-5548062153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28668" y="-5"/>
            <a:ext cx="2082912" cy="648000"/>
          </a:xfrm>
          <a:prstGeom prst="rect">
            <a:avLst/>
          </a:prstGeom>
        </p:spPr>
      </p:pic>
    </p:spTree>
    <p:extLst>
      <p:ext uri="{BB962C8B-B14F-4D97-AF65-F5344CB8AC3E}">
        <p14:creationId xmlns:p14="http://schemas.microsoft.com/office/powerpoint/2010/main" val="21889643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25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9" name="İçerik Yer Tutucusu 2"/>
          <p:cNvSpPr>
            <a:spLocks noGrp="1"/>
          </p:cNvSpPr>
          <p:nvPr>
            <p:ph idx="1"/>
          </p:nvPr>
        </p:nvSpPr>
        <p:spPr>
          <a:xfrm>
            <a:off x="2231136" y="1878044"/>
            <a:ext cx="7729728" cy="3101983"/>
          </a:xfrm>
        </p:spPr>
        <p:txBody>
          <a:bodyPr>
            <a:noAutofit/>
          </a:bodyPr>
          <a:lstStyle/>
          <a:p>
            <a:pPr algn="just" eaLnBrk="1" hangingPunct="1"/>
            <a:r>
              <a:rPr lang="tr-TR" altLang="tr-TR" sz="2800" dirty="0" smtClean="0"/>
              <a:t>Hesaptaki teminat karşılığında hak satışı gerçekleştiğinde müşteri bu işlemden prim alır. Bu prim alacağı faize ek bir kazançtır.  Ancak burada hesap sahibi kur riskini de kabul etmekte ve vade sonunda anapara riskini de kabul etmektedir.</a:t>
            </a:r>
          </a:p>
        </p:txBody>
      </p:sp>
      <p:pic>
        <p:nvPicPr>
          <p:cNvPr id="5" name="Resim 4">
            <a:extLst>
              <a:ext uri="{FF2B5EF4-FFF2-40B4-BE49-F238E27FC236}">
                <a16:creationId xmlns="" xmlns:a16="http://schemas.microsoft.com/office/drawing/2014/main" id="{DF22DC8F-84BD-014B-856D-5548062153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28668" y="-5"/>
            <a:ext cx="2082912" cy="648000"/>
          </a:xfrm>
          <a:prstGeom prst="rect">
            <a:avLst/>
          </a:prstGeom>
        </p:spPr>
      </p:pic>
    </p:spTree>
    <p:extLst>
      <p:ext uri="{BB962C8B-B14F-4D97-AF65-F5344CB8AC3E}">
        <p14:creationId xmlns:p14="http://schemas.microsoft.com/office/powerpoint/2010/main" val="6791324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25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İçerik Yer Tutucusu 2"/>
          <p:cNvSpPr>
            <a:spLocks noGrp="1"/>
          </p:cNvSpPr>
          <p:nvPr>
            <p:ph idx="1"/>
          </p:nvPr>
        </p:nvSpPr>
        <p:spPr>
          <a:xfrm>
            <a:off x="2231136" y="1984919"/>
            <a:ext cx="7729728" cy="3101983"/>
          </a:xfrm>
        </p:spPr>
        <p:txBody>
          <a:bodyPr>
            <a:noAutofit/>
          </a:bodyPr>
          <a:lstStyle/>
          <a:p>
            <a:pPr algn="just" eaLnBrk="1" hangingPunct="1"/>
            <a:r>
              <a:rPr lang="tr-TR" altLang="tr-TR" sz="2800" dirty="0" smtClean="0">
                <a:latin typeface="Gill Sans MT" pitchFamily="34" charset="0"/>
              </a:rPr>
              <a:t>Çift Para Birimli Mevduat uygulamasında vergi, müşterinin elde ettiği getirinin kaynağına göre ikiye ayrılmaktadır:</a:t>
            </a:r>
          </a:p>
          <a:p>
            <a:pPr algn="just" eaLnBrk="1" hangingPunct="1"/>
            <a:r>
              <a:rPr lang="tr-TR" altLang="tr-TR" sz="2800" dirty="0" smtClean="0">
                <a:latin typeface="Gill Sans MT" pitchFamily="34" charset="0"/>
              </a:rPr>
              <a:t>Faiz üzerinden %... vergi kesintisi</a:t>
            </a:r>
          </a:p>
          <a:p>
            <a:pPr algn="just" eaLnBrk="1" hangingPunct="1"/>
            <a:r>
              <a:rPr lang="tr-TR" altLang="tr-TR" sz="2800" dirty="0" smtClean="0">
                <a:latin typeface="Gill Sans MT" pitchFamily="34" charset="0"/>
              </a:rPr>
              <a:t>Opsiyon primi üzerinden ise %10 vergi kesintisi</a:t>
            </a:r>
          </a:p>
          <a:p>
            <a:pPr algn="just" eaLnBrk="1" hangingPunct="1"/>
            <a:endParaRPr lang="tr-TR" altLang="tr-TR" sz="2800" dirty="0" smtClean="0">
              <a:latin typeface="Gill Sans MT" pitchFamily="34" charset="0"/>
            </a:endParaRPr>
          </a:p>
        </p:txBody>
      </p:sp>
      <p:pic>
        <p:nvPicPr>
          <p:cNvPr id="5" name="Resim 4">
            <a:extLst>
              <a:ext uri="{FF2B5EF4-FFF2-40B4-BE49-F238E27FC236}">
                <a16:creationId xmlns="" xmlns:a16="http://schemas.microsoft.com/office/drawing/2014/main" id="{DF22DC8F-84BD-014B-856D-5548062153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28668" y="-5"/>
            <a:ext cx="2082912" cy="648000"/>
          </a:xfrm>
          <a:prstGeom prst="rect">
            <a:avLst/>
          </a:prstGeom>
        </p:spPr>
      </p:pic>
    </p:spTree>
    <p:extLst>
      <p:ext uri="{BB962C8B-B14F-4D97-AF65-F5344CB8AC3E}">
        <p14:creationId xmlns:p14="http://schemas.microsoft.com/office/powerpoint/2010/main" val="9055396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25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5" name="İçerik Yer Tutucusu 2"/>
          <p:cNvSpPr>
            <a:spLocks noGrp="1"/>
          </p:cNvSpPr>
          <p:nvPr>
            <p:ph idx="1"/>
          </p:nvPr>
        </p:nvSpPr>
        <p:spPr>
          <a:xfrm>
            <a:off x="2231136" y="761794"/>
            <a:ext cx="7729728" cy="3101983"/>
          </a:xfrm>
        </p:spPr>
        <p:txBody>
          <a:bodyPr>
            <a:noAutofit/>
          </a:bodyPr>
          <a:lstStyle/>
          <a:p>
            <a:pPr marL="0" indent="0" algn="just" eaLnBrk="1" hangingPunct="1">
              <a:buNone/>
            </a:pPr>
            <a:r>
              <a:rPr lang="tr-TR" altLang="tr-TR" sz="2800" b="1" dirty="0" smtClean="0">
                <a:solidFill>
                  <a:srgbClr val="FF0000"/>
                </a:solidFill>
                <a:latin typeface="Gill Sans MT" pitchFamily="34" charset="0"/>
              </a:rPr>
              <a:t>Örnek Olay-1</a:t>
            </a:r>
          </a:p>
          <a:p>
            <a:pPr algn="just" eaLnBrk="1" hangingPunct="1"/>
            <a:r>
              <a:rPr lang="tr-TR" altLang="tr-TR" sz="2800" dirty="0" smtClean="0">
                <a:latin typeface="Gill Sans MT" pitchFamily="34" charset="0"/>
              </a:rPr>
              <a:t>Bay K.’nın 100.000 USD’ı vardır. </a:t>
            </a:r>
            <a:r>
              <a:rPr lang="tr-TR" altLang="tr-TR" sz="2800" b="1" dirty="0" smtClean="0">
                <a:solidFill>
                  <a:srgbClr val="FF0000"/>
                </a:solidFill>
                <a:latin typeface="Gill Sans MT" pitchFamily="34" charset="0"/>
              </a:rPr>
              <a:t>USD/TRL kurunun pek fazla yükselmeyeceği</a:t>
            </a:r>
            <a:r>
              <a:rPr lang="tr-TR" altLang="tr-TR" sz="2800" dirty="0" smtClean="0">
                <a:latin typeface="Gill Sans MT" pitchFamily="34" charset="0"/>
              </a:rPr>
              <a:t>ni düşünmekte; %2-3 gibi bir kur artışında TRL’ na geçmeyi uygun bulmaktadır. Piyasada </a:t>
            </a:r>
            <a:r>
              <a:rPr lang="tr-TR" altLang="tr-TR" sz="2800" b="1" dirty="0" smtClean="0">
                <a:solidFill>
                  <a:srgbClr val="FF0000"/>
                </a:solidFill>
                <a:latin typeface="Gill Sans MT" pitchFamily="34" charset="0"/>
              </a:rPr>
              <a:t>cari kur (spot kur) 1.80</a:t>
            </a:r>
            <a:r>
              <a:rPr lang="tr-TR" altLang="tr-TR" sz="2800" dirty="0" smtClean="0">
                <a:latin typeface="Gill Sans MT" pitchFamily="34" charset="0"/>
              </a:rPr>
              <a:t>’dır. %3.5 yıllık faiz oranıyla 35 gün vadeli bir ÇPM Hesabı açtırıp </a:t>
            </a:r>
            <a:r>
              <a:rPr lang="tr-TR" altLang="tr-TR" sz="2800" b="1" dirty="0" smtClean="0">
                <a:solidFill>
                  <a:srgbClr val="FF0000"/>
                </a:solidFill>
                <a:latin typeface="Gill Sans MT" pitchFamily="34" charset="0"/>
              </a:rPr>
              <a:t>1.85 anlaşma kuru</a:t>
            </a:r>
            <a:r>
              <a:rPr lang="tr-TR" altLang="tr-TR" sz="2800" dirty="0" smtClean="0">
                <a:latin typeface="Gill Sans MT" pitchFamily="34" charset="0"/>
              </a:rPr>
              <a:t> (strike kur) üzerinden </a:t>
            </a:r>
            <a:r>
              <a:rPr lang="tr-TR" altLang="tr-TR" sz="2800" b="1" dirty="0" smtClean="0">
                <a:solidFill>
                  <a:srgbClr val="FF0000"/>
                </a:solidFill>
                <a:latin typeface="Gill Sans MT" pitchFamily="34" charset="0"/>
              </a:rPr>
              <a:t>bankaya alım opsiyonu hakkı </a:t>
            </a:r>
            <a:r>
              <a:rPr lang="tr-TR" altLang="tr-TR" sz="2800" dirty="0" smtClean="0">
                <a:latin typeface="Gill Sans MT" pitchFamily="34" charset="0"/>
              </a:rPr>
              <a:t>verir. Peşinen %7.5 </a:t>
            </a:r>
            <a:r>
              <a:rPr lang="tr-TR" altLang="tr-TR" sz="2800" b="1" dirty="0" smtClean="0">
                <a:solidFill>
                  <a:srgbClr val="FF0000"/>
                </a:solidFill>
                <a:latin typeface="Gill Sans MT" pitchFamily="34" charset="0"/>
              </a:rPr>
              <a:t>opsiyon primi</a:t>
            </a:r>
            <a:r>
              <a:rPr lang="tr-TR" altLang="tr-TR" sz="2800" dirty="0" smtClean="0">
                <a:latin typeface="Gill Sans MT" pitchFamily="34" charset="0"/>
              </a:rPr>
              <a:t>ni alır. </a:t>
            </a:r>
            <a:r>
              <a:rPr lang="tr-TR" altLang="tr-TR" sz="2800" b="1" dirty="0" smtClean="0">
                <a:solidFill>
                  <a:srgbClr val="FF0000"/>
                </a:solidFill>
                <a:latin typeface="Gill Sans MT" pitchFamily="34" charset="0"/>
              </a:rPr>
              <a:t>Getiri oranı kabaca brüt %11</a:t>
            </a:r>
            <a:r>
              <a:rPr lang="tr-TR" altLang="tr-TR" sz="2800" dirty="0" smtClean="0">
                <a:latin typeface="Gill Sans MT" pitchFamily="34" charset="0"/>
              </a:rPr>
              <a:t> olacaktır ki alternatiflerine oranla oldukça iyi bir orandır.</a:t>
            </a:r>
          </a:p>
          <a:p>
            <a:pPr algn="just" eaLnBrk="1" hangingPunct="1"/>
            <a:endParaRPr lang="tr-TR" altLang="tr-TR" sz="2800" dirty="0" smtClean="0">
              <a:latin typeface="Gill Sans MT" pitchFamily="34" charset="0"/>
            </a:endParaRPr>
          </a:p>
        </p:txBody>
      </p:sp>
      <p:pic>
        <p:nvPicPr>
          <p:cNvPr id="3" name="Resim 2">
            <a:extLst>
              <a:ext uri="{FF2B5EF4-FFF2-40B4-BE49-F238E27FC236}">
                <a16:creationId xmlns="" xmlns:a16="http://schemas.microsoft.com/office/drawing/2014/main" id="{DF22DC8F-84BD-014B-856D-5548062153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28668" y="-5"/>
            <a:ext cx="2082912" cy="648000"/>
          </a:xfrm>
          <a:prstGeom prst="rect">
            <a:avLst/>
          </a:prstGeom>
        </p:spPr>
      </p:pic>
    </p:spTree>
    <p:extLst>
      <p:ext uri="{BB962C8B-B14F-4D97-AF65-F5344CB8AC3E}">
        <p14:creationId xmlns:p14="http://schemas.microsoft.com/office/powerpoint/2010/main" val="11971264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2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9" name="İçerik Yer Tutucusu 2"/>
          <p:cNvSpPr>
            <a:spLocks noGrp="1"/>
          </p:cNvSpPr>
          <p:nvPr>
            <p:ph idx="1"/>
          </p:nvPr>
        </p:nvSpPr>
        <p:spPr>
          <a:xfrm>
            <a:off x="2231136" y="868669"/>
            <a:ext cx="7729728" cy="3101983"/>
          </a:xfrm>
        </p:spPr>
        <p:txBody>
          <a:bodyPr>
            <a:noAutofit/>
          </a:bodyPr>
          <a:lstStyle/>
          <a:p>
            <a:pPr algn="just" eaLnBrk="1" hangingPunct="1"/>
            <a:r>
              <a:rPr lang="tr-TR" altLang="tr-TR" sz="2800" dirty="0" smtClean="0">
                <a:latin typeface="Gill Sans MT" pitchFamily="34" charset="0"/>
              </a:rPr>
              <a:t>Vade sonunda iki olasılık vardır:</a:t>
            </a:r>
          </a:p>
          <a:p>
            <a:pPr algn="just" eaLnBrk="1" hangingPunct="1"/>
            <a:r>
              <a:rPr lang="tr-TR" altLang="tr-TR" sz="2800" dirty="0" smtClean="0">
                <a:latin typeface="Gill Sans MT" pitchFamily="34" charset="0"/>
              </a:rPr>
              <a:t>Kur 1.84 olmuştur. Banka piyasadan 1.84 TRL karşılığı bulabileceği USD için 1.85 opsiyonunu kullanmaz. Bay K. kur artışında da ayrıca %2.2 ((1,84-1,80)/1,80) gibi bir kazanç daha sağlamıştır.</a:t>
            </a:r>
          </a:p>
          <a:p>
            <a:pPr algn="just" eaLnBrk="1" hangingPunct="1"/>
            <a:r>
              <a:rPr lang="tr-TR" altLang="tr-TR" sz="2800" dirty="0" smtClean="0">
                <a:latin typeface="Gill Sans MT" pitchFamily="34" charset="0"/>
              </a:rPr>
              <a:t>Kur 1.95 olmuştur. Banka opsiyon hakkını kullanarak Bay K’nın hesabındaki 100.000 USD’ı alır ve karşılığında 185.000 TRL (100.000 USDX1,85) öder. Bay K., (195.000-185.000=10.000 TRL eksik); anaparada yaklaşık %5.4 ((195.000-185.000)/185.000) oranında bir değer yitirilmesi anlamına gelmektedir.</a:t>
            </a:r>
          </a:p>
          <a:p>
            <a:pPr algn="just" eaLnBrk="1" hangingPunct="1"/>
            <a:endParaRPr lang="tr-TR" altLang="tr-TR" sz="2800" dirty="0" smtClean="0">
              <a:latin typeface="Gill Sans MT" pitchFamily="34" charset="0"/>
            </a:endParaRPr>
          </a:p>
        </p:txBody>
      </p:sp>
      <p:pic>
        <p:nvPicPr>
          <p:cNvPr id="3" name="Resim 2">
            <a:extLst>
              <a:ext uri="{FF2B5EF4-FFF2-40B4-BE49-F238E27FC236}">
                <a16:creationId xmlns="" xmlns:a16="http://schemas.microsoft.com/office/drawing/2014/main" id="{DF22DC8F-84BD-014B-856D-5548062153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28668" y="-5"/>
            <a:ext cx="2082912" cy="648000"/>
          </a:xfrm>
          <a:prstGeom prst="rect">
            <a:avLst/>
          </a:prstGeom>
        </p:spPr>
      </p:pic>
    </p:spTree>
    <p:extLst>
      <p:ext uri="{BB962C8B-B14F-4D97-AF65-F5344CB8AC3E}">
        <p14:creationId xmlns:p14="http://schemas.microsoft.com/office/powerpoint/2010/main" val="35650499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2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3" name="İçerik Yer Tutucusu 2"/>
          <p:cNvSpPr>
            <a:spLocks noGrp="1"/>
          </p:cNvSpPr>
          <p:nvPr>
            <p:ph idx="1"/>
          </p:nvPr>
        </p:nvSpPr>
        <p:spPr>
          <a:xfrm>
            <a:off x="2231136" y="951794"/>
            <a:ext cx="7729728" cy="3101983"/>
          </a:xfrm>
        </p:spPr>
        <p:txBody>
          <a:bodyPr>
            <a:noAutofit/>
          </a:bodyPr>
          <a:lstStyle/>
          <a:p>
            <a:pPr marL="0" indent="0" algn="just" eaLnBrk="1" hangingPunct="1">
              <a:buNone/>
            </a:pPr>
            <a:r>
              <a:rPr lang="tr-TR" altLang="tr-TR" sz="2800" b="1" dirty="0" smtClean="0">
                <a:solidFill>
                  <a:srgbClr val="FF0000"/>
                </a:solidFill>
                <a:latin typeface="Gill Sans MT" pitchFamily="34" charset="0"/>
              </a:rPr>
              <a:t>Örnek </a:t>
            </a:r>
            <a:r>
              <a:rPr lang="tr-TR" altLang="tr-TR" sz="2800" b="1" dirty="0" smtClean="0">
                <a:solidFill>
                  <a:srgbClr val="FF0000"/>
                </a:solidFill>
                <a:latin typeface="Gill Sans MT" pitchFamily="34" charset="0"/>
              </a:rPr>
              <a:t>Olay-2</a:t>
            </a:r>
          </a:p>
          <a:p>
            <a:pPr algn="just" eaLnBrk="1" hangingPunct="1"/>
            <a:r>
              <a:rPr lang="tr-TR" altLang="tr-TR" sz="2800" dirty="0" smtClean="0">
                <a:latin typeface="Gill Sans MT" pitchFamily="34" charset="0"/>
              </a:rPr>
              <a:t>Bayan F.’ nin 200.000 Türk Lirası vardır. </a:t>
            </a:r>
            <a:r>
              <a:rPr lang="tr-TR" altLang="tr-TR" sz="2800" b="1" dirty="0" smtClean="0">
                <a:solidFill>
                  <a:srgbClr val="FF0000"/>
                </a:solidFill>
                <a:latin typeface="Gill Sans MT" pitchFamily="34" charset="0"/>
              </a:rPr>
              <a:t>USD/TRL kurunun pek fazla düşmeyeceği</a:t>
            </a:r>
            <a:r>
              <a:rPr lang="tr-TR" altLang="tr-TR" sz="2800" dirty="0" smtClean="0">
                <a:latin typeface="Gill Sans MT" pitchFamily="34" charset="0"/>
              </a:rPr>
              <a:t>ni düşünmekte; %2-3 gibi bir kur düşüşünde USD almayı uygun görmektedir. Piyasada </a:t>
            </a:r>
            <a:r>
              <a:rPr lang="tr-TR" altLang="tr-TR" sz="2800" b="1" dirty="0" smtClean="0">
                <a:solidFill>
                  <a:srgbClr val="FF0000"/>
                </a:solidFill>
                <a:latin typeface="Gill Sans MT" pitchFamily="34" charset="0"/>
              </a:rPr>
              <a:t>spot kur 1.80</a:t>
            </a:r>
            <a:r>
              <a:rPr lang="tr-TR" altLang="tr-TR" sz="2800" dirty="0" smtClean="0">
                <a:latin typeface="Gill Sans MT" pitchFamily="34" charset="0"/>
              </a:rPr>
              <a:t>’dır. </a:t>
            </a:r>
          </a:p>
          <a:p>
            <a:pPr algn="just" eaLnBrk="1" hangingPunct="1"/>
            <a:r>
              <a:rPr lang="tr-TR" altLang="tr-TR" sz="2800" dirty="0" smtClean="0">
                <a:latin typeface="Gill Sans MT" pitchFamily="34" charset="0"/>
              </a:rPr>
              <a:t>%8 yıllık faiz oranıyla 35 gün vadeli bir ÇPM Hesabı açtırıp </a:t>
            </a:r>
            <a:r>
              <a:rPr lang="tr-TR" altLang="tr-TR" sz="2800" b="1" dirty="0" smtClean="0">
                <a:solidFill>
                  <a:srgbClr val="FF0000"/>
                </a:solidFill>
                <a:latin typeface="Gill Sans MT" pitchFamily="34" charset="0"/>
              </a:rPr>
              <a:t>1.75 anlaşma kuru</a:t>
            </a:r>
            <a:r>
              <a:rPr lang="tr-TR" altLang="tr-TR" sz="2800" dirty="0" smtClean="0">
                <a:latin typeface="Gill Sans MT" pitchFamily="34" charset="0"/>
              </a:rPr>
              <a:t> üzerinden </a:t>
            </a:r>
            <a:r>
              <a:rPr lang="tr-TR" altLang="tr-TR" sz="2800" b="1" dirty="0" smtClean="0">
                <a:solidFill>
                  <a:srgbClr val="FF0000"/>
                </a:solidFill>
                <a:latin typeface="Gill Sans MT" pitchFamily="34" charset="0"/>
              </a:rPr>
              <a:t>bankaya USD satım opsiyonu hakkı</a:t>
            </a:r>
            <a:r>
              <a:rPr lang="tr-TR" altLang="tr-TR" sz="2800" dirty="0" smtClean="0">
                <a:latin typeface="Gill Sans MT" pitchFamily="34" charset="0"/>
              </a:rPr>
              <a:t> verir. Peşinen %7.5 opsiyon primini alır. </a:t>
            </a:r>
            <a:r>
              <a:rPr lang="tr-TR" altLang="tr-TR" sz="2800" b="1" dirty="0" smtClean="0">
                <a:solidFill>
                  <a:srgbClr val="FF0000"/>
                </a:solidFill>
                <a:latin typeface="Gill Sans MT" pitchFamily="34" charset="0"/>
              </a:rPr>
              <a:t>Getiri oranı kabaca brüt %15.5 </a:t>
            </a:r>
            <a:r>
              <a:rPr lang="tr-TR" altLang="tr-TR" sz="2800" dirty="0" smtClean="0">
                <a:latin typeface="Gill Sans MT" pitchFamily="34" charset="0"/>
              </a:rPr>
              <a:t>(7.5+8) olacaktır ki alternatiflerine oranla oldukça iyi bir orandır.</a:t>
            </a:r>
          </a:p>
          <a:p>
            <a:pPr algn="just" eaLnBrk="1" hangingPunct="1"/>
            <a:endParaRPr lang="tr-TR" altLang="tr-TR" sz="2800" dirty="0" smtClean="0">
              <a:latin typeface="Gill Sans MT" pitchFamily="34" charset="0"/>
            </a:endParaRPr>
          </a:p>
        </p:txBody>
      </p:sp>
      <p:pic>
        <p:nvPicPr>
          <p:cNvPr id="3" name="Resim 2">
            <a:extLst>
              <a:ext uri="{FF2B5EF4-FFF2-40B4-BE49-F238E27FC236}">
                <a16:creationId xmlns="" xmlns:a16="http://schemas.microsoft.com/office/drawing/2014/main" id="{DF22DC8F-84BD-014B-856D-5548062153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28668" y="-5"/>
            <a:ext cx="2082912" cy="648000"/>
          </a:xfrm>
          <a:prstGeom prst="rect">
            <a:avLst/>
          </a:prstGeom>
        </p:spPr>
      </p:pic>
    </p:spTree>
    <p:extLst>
      <p:ext uri="{BB962C8B-B14F-4D97-AF65-F5344CB8AC3E}">
        <p14:creationId xmlns:p14="http://schemas.microsoft.com/office/powerpoint/2010/main" val="31058122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2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1806794"/>
            <a:ext cx="7729728" cy="3101983"/>
          </a:xfrm>
        </p:spPr>
        <p:txBody>
          <a:bodyPr rtlCol="0">
            <a:noAutofit/>
          </a:bodyPr>
          <a:lstStyle/>
          <a:p>
            <a:pPr algn="just" eaLnBrk="1" hangingPunct="1">
              <a:spcAft>
                <a:spcPts val="0"/>
              </a:spcAft>
              <a:buFont typeface="Arial" panose="020B0604020202020204" pitchFamily="34" charset="0"/>
              <a:buChar char="•"/>
              <a:defRPr/>
            </a:pPr>
            <a:r>
              <a:rPr lang="tr-TR" sz="2800" dirty="0" smtClean="0">
                <a:latin typeface="Gill Sans MT" pitchFamily="34" charset="0"/>
              </a:rPr>
              <a:t>Vade sonunda iki olasılık vardır:</a:t>
            </a:r>
          </a:p>
          <a:p>
            <a:pPr algn="just" eaLnBrk="1" hangingPunct="1">
              <a:spcAft>
                <a:spcPts val="0"/>
              </a:spcAft>
              <a:buFont typeface="Arial" panose="020B0604020202020204" pitchFamily="34" charset="0"/>
              <a:buChar char="•"/>
              <a:defRPr/>
            </a:pPr>
            <a:r>
              <a:rPr lang="tr-TR" sz="2800" dirty="0" smtClean="0">
                <a:latin typeface="Gill Sans MT" pitchFamily="34" charset="0"/>
              </a:rPr>
              <a:t>Kur 1.78 olmuştur. Banka piyasada 1.78 TRL karşılığında satabileceği USD için 1.75 opsiyonunu kullanmaz. Kur düşüşü Bayan F.’nin durumunu değiştirmemiştir. Göreceli olarak kârdadır. </a:t>
            </a:r>
          </a:p>
          <a:p>
            <a:pPr algn="just" eaLnBrk="1" hangingPunct="1">
              <a:spcAft>
                <a:spcPts val="0"/>
              </a:spcAft>
              <a:buFont typeface="Arial" panose="020B0604020202020204" pitchFamily="34" charset="0"/>
              <a:buChar char="•"/>
              <a:defRPr/>
            </a:pPr>
            <a:r>
              <a:rPr lang="tr-TR" sz="2800" dirty="0" smtClean="0">
                <a:latin typeface="Gill Sans MT" pitchFamily="34" charset="0"/>
              </a:rPr>
              <a:t>Banka  dolarını 1.75 yerine piyasada 1.78’ den satmaktadır. </a:t>
            </a:r>
          </a:p>
          <a:p>
            <a:pPr algn="just" eaLnBrk="1" fontAlgn="auto" hangingPunct="1">
              <a:spcAft>
                <a:spcPts val="0"/>
              </a:spcAft>
              <a:buFont typeface="Arial" panose="020B0604020202020204" pitchFamily="34" charset="0"/>
              <a:buChar char="•"/>
              <a:defRPr/>
            </a:pPr>
            <a:endParaRPr lang="tr-TR" sz="2800" dirty="0" smtClean="0">
              <a:latin typeface="Gill Sans MT" pitchFamily="34" charset="0"/>
            </a:endParaRPr>
          </a:p>
        </p:txBody>
      </p:sp>
      <p:pic>
        <p:nvPicPr>
          <p:cNvPr id="4" name="Resim 3">
            <a:extLst>
              <a:ext uri="{FF2B5EF4-FFF2-40B4-BE49-F238E27FC236}">
                <a16:creationId xmlns="" xmlns:a16="http://schemas.microsoft.com/office/drawing/2014/main" id="{DF22DC8F-84BD-014B-856D-5548062153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28668" y="-5"/>
            <a:ext cx="2082912" cy="648000"/>
          </a:xfrm>
          <a:prstGeom prst="rect">
            <a:avLst/>
          </a:prstGeom>
        </p:spPr>
      </p:pic>
    </p:spTree>
    <p:extLst>
      <p:ext uri="{BB962C8B-B14F-4D97-AF65-F5344CB8AC3E}">
        <p14:creationId xmlns:p14="http://schemas.microsoft.com/office/powerpoint/2010/main" val="18443329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aket">
  <a:themeElements>
    <a:clrScheme name="Mavi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Paket">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xmlns="" name="Parcel" id="{8BEC4385-4EB9-4D53-BFB5-0EA123736B6D}" vid="{4DB32801-28C0-48B0-8C1D-A9A58613615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{405A2CB4-4D4F-2747-8C50-B9A9F25CD2EF}tf10001120</Template>
  <TotalTime>54701</TotalTime>
  <Words>466</Words>
  <Application>Microsoft Office PowerPoint</Application>
  <PresentationFormat>Özel</PresentationFormat>
  <Paragraphs>21</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Paket</vt:lpstr>
      <vt:lpstr>Opsiyonlu Mevduat Hesapları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TAŞIYANIN SORUMLULUĞU</dc:title>
  <dc:creator>Microsoft Office User</dc:creator>
  <cp:lastModifiedBy>Senol KANDEMIR</cp:lastModifiedBy>
  <cp:revision>96</cp:revision>
  <dcterms:created xsi:type="dcterms:W3CDTF">2021-10-23T00:07:47Z</dcterms:created>
  <dcterms:modified xsi:type="dcterms:W3CDTF">2024-01-03T09:07:35Z</dcterms:modified>
</cp:coreProperties>
</file>